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78"/>
  </p:notesMasterIdLst>
  <p:handoutMasterIdLst>
    <p:handoutMasterId r:id="rId79"/>
  </p:handoutMasterIdLst>
  <p:sldIdLst>
    <p:sldId id="256" r:id="rId2"/>
    <p:sldId id="373" r:id="rId3"/>
    <p:sldId id="257" r:id="rId4"/>
    <p:sldId id="258" r:id="rId5"/>
    <p:sldId id="293" r:id="rId6"/>
    <p:sldId id="259" r:id="rId7"/>
    <p:sldId id="374" r:id="rId8"/>
    <p:sldId id="276" r:id="rId9"/>
    <p:sldId id="275" r:id="rId10"/>
    <p:sldId id="295" r:id="rId11"/>
    <p:sldId id="356" r:id="rId12"/>
    <p:sldId id="357" r:id="rId13"/>
    <p:sldId id="358" r:id="rId14"/>
    <p:sldId id="359" r:id="rId15"/>
    <p:sldId id="360" r:id="rId16"/>
    <p:sldId id="330" r:id="rId17"/>
    <p:sldId id="331" r:id="rId18"/>
    <p:sldId id="333" r:id="rId19"/>
    <p:sldId id="338" r:id="rId20"/>
    <p:sldId id="339" r:id="rId21"/>
    <p:sldId id="341" r:id="rId22"/>
    <p:sldId id="332" r:id="rId23"/>
    <p:sldId id="291" r:id="rId24"/>
    <p:sldId id="329" r:id="rId25"/>
    <p:sldId id="362" r:id="rId26"/>
    <p:sldId id="377" r:id="rId27"/>
    <p:sldId id="364" r:id="rId28"/>
    <p:sldId id="365" r:id="rId29"/>
    <p:sldId id="367" r:id="rId30"/>
    <p:sldId id="297" r:id="rId31"/>
    <p:sldId id="303" r:id="rId32"/>
    <p:sldId id="307" r:id="rId33"/>
    <p:sldId id="308" r:id="rId34"/>
    <p:sldId id="352" r:id="rId35"/>
    <p:sldId id="407" r:id="rId36"/>
    <p:sldId id="403" r:id="rId37"/>
    <p:sldId id="408" r:id="rId38"/>
    <p:sldId id="406" r:id="rId39"/>
    <p:sldId id="299" r:id="rId40"/>
    <p:sldId id="305" r:id="rId41"/>
    <p:sldId id="300" r:id="rId42"/>
    <p:sldId id="262" r:id="rId43"/>
    <p:sldId id="306" r:id="rId44"/>
    <p:sldId id="310" r:id="rId45"/>
    <p:sldId id="311" r:id="rId46"/>
    <p:sldId id="312" r:id="rId47"/>
    <p:sldId id="292" r:id="rId48"/>
    <p:sldId id="284" r:id="rId49"/>
    <p:sldId id="314" r:id="rId50"/>
    <p:sldId id="376" r:id="rId51"/>
    <p:sldId id="370" r:id="rId52"/>
    <p:sldId id="375" r:id="rId53"/>
    <p:sldId id="369" r:id="rId54"/>
    <p:sldId id="385" r:id="rId55"/>
    <p:sldId id="383" r:id="rId56"/>
    <p:sldId id="384" r:id="rId57"/>
    <p:sldId id="368" r:id="rId58"/>
    <p:sldId id="353" r:id="rId59"/>
    <p:sldId id="372" r:id="rId60"/>
    <p:sldId id="378" r:id="rId61"/>
    <p:sldId id="355" r:id="rId62"/>
    <p:sldId id="386" r:id="rId63"/>
    <p:sldId id="387" r:id="rId64"/>
    <p:sldId id="388" r:id="rId65"/>
    <p:sldId id="389" r:id="rId66"/>
    <p:sldId id="390" r:id="rId67"/>
    <p:sldId id="391" r:id="rId68"/>
    <p:sldId id="392" r:id="rId69"/>
    <p:sldId id="393" r:id="rId70"/>
    <p:sldId id="394" r:id="rId71"/>
    <p:sldId id="395" r:id="rId72"/>
    <p:sldId id="396" r:id="rId73"/>
    <p:sldId id="397" r:id="rId74"/>
    <p:sldId id="398" r:id="rId75"/>
    <p:sldId id="399" r:id="rId76"/>
    <p:sldId id="400" r:id="rId7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66FFF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DD46658-BD0E-46DD-8607-7A7D2F23950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4461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8500"/>
            <a:ext cx="4651375" cy="3487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6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14D4708B-FFC9-41E2-A22C-4B97A970387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7180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1DA07FB-0295-4286-BADF-94223E55E3D3}" type="slidenum">
              <a:rPr lang="zh-TW" altLang="en-US" smtClean="0"/>
              <a:pPr eaLnBrk="1" hangingPunct="1">
                <a:spcBef>
                  <a:spcPct val="0"/>
                </a:spcBef>
              </a:pPr>
              <a:t>50</a:t>
            </a:fld>
            <a:endParaRPr lang="en-US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892C3-4790-4AC2-B0F5-8F87466632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50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676AE-EF9C-4E6D-93E9-CFCE815C20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292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AC253-7CB6-4876-B5D9-C37C23FB93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622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086EB-5630-4CDB-B30E-F253556951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89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BBB39-2FF3-4725-A1F4-13090DC99D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47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228600" y="152400"/>
            <a:ext cx="8610600" cy="3698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smtClean="0">
                <a:cs typeface="+mn-cs"/>
              </a:rPr>
              <a:t>Intro. | Edge features | Region features | Corner features | tracking by correlation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8B23D-69F5-4E04-9CC7-BA9FF3BCE2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86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6C958-4467-4974-831C-766D8F8C73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01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C455E-566C-4C73-A82B-051433E69C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95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F79D0-B881-4CE4-BCA4-5F376FD8C0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00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59A5E-EF21-4F03-8313-63EB9AD93C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4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13F5A-B316-492A-990E-F921196FAD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57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292BB-D3EC-486B-9CFE-E381E7F9E1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37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FC56C-5439-4823-8AF3-749D00DB08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02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cs typeface="+mn-cs"/>
              </a:defRPr>
            </a:lvl1pPr>
          </a:lstStyle>
          <a:p>
            <a:pPr>
              <a:defRPr/>
            </a:pPr>
            <a:fld id="{CE8D0837-D425-41BD-9508-BFE8133741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59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file:///C:\Documents%20and%20Settings\khwong\Local%20Settings\Temp\features_house2.wm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://www.youtube.com/watch?v=9XknYOHKv-g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4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file:///\\correct" TargetMode="Externa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hmc.edu/calculus/tutorials/eigenstuff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arndt-bruenner.de/mathe/scripts/engl_eigenwert2.htm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1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ndt-bruenner.de/mathe/scripts/engl_eigenwert2.htm" TargetMode="Externa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1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1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5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6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markschulze.net/snakes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8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1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1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1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11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1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1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1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5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24.w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1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4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youtube.com/watch?v=RXpX9TJlpd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914400"/>
            <a:ext cx="5219700" cy="25273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Image processing </a:t>
            </a:r>
            <a:br>
              <a:rPr lang="en-US" altLang="zh-TW" dirty="0" smtClean="0"/>
            </a:br>
            <a:r>
              <a:rPr lang="en-US" altLang="zh-TW" dirty="0" smtClean="0"/>
              <a:t>and computer vision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86200"/>
            <a:ext cx="6146800" cy="14859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dirty="0" smtClean="0"/>
              <a:t>Chapter 4: Feature extraction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dirty="0" smtClean="0"/>
              <a:t>and tracking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dirty="0" smtClean="0"/>
              <a:t>Week4 begins</a:t>
            </a:r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2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3FD7422-AC95-48CB-9D54-BC9AA14B4156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Idea of a corner feature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590800"/>
            <a:ext cx="4953000" cy="3535363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The idea is to find pixels with high gradient at orthogonal directions</a:t>
            </a:r>
          </a:p>
          <a:p>
            <a:pPr eaLnBrk="1" hangingPunct="1"/>
            <a:r>
              <a:rPr lang="en-US" altLang="en-US" sz="2600" smtClean="0"/>
              <a:t>Example</a:t>
            </a:r>
            <a:endParaRPr lang="en-US" altLang="zh-CN" sz="2600" smtClean="0"/>
          </a:p>
          <a:p>
            <a:pPr eaLnBrk="1" hangingPunct="1"/>
            <a:r>
              <a:rPr lang="en-US" altLang="en-US" sz="2600" smtClean="0"/>
              <a:t> </a:t>
            </a:r>
          </a:p>
          <a:p>
            <a:pPr lvl="1" eaLnBrk="1" hangingPunct="1"/>
            <a:endParaRPr lang="en-US" altLang="en-US" sz="2200" smtClean="0"/>
          </a:p>
          <a:p>
            <a:pPr lvl="1" eaLnBrk="1" hangingPunct="1"/>
            <a:endParaRPr lang="en-US" altLang="en-US" sz="2200" smtClean="0"/>
          </a:p>
          <a:p>
            <a:pPr eaLnBrk="1" hangingPunct="1"/>
            <a:endParaRPr lang="en-US" altLang="en-US" sz="2600" smtClean="0"/>
          </a:p>
        </p:txBody>
      </p:sp>
      <p:sp>
        <p:nvSpPr>
          <p:cNvPr id="1229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1229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BD324BD-6FC4-4504-AAB7-B858F86C7EDC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 smtClean="0">
              <a:latin typeface="Arial" charset="0"/>
            </a:endParaRPr>
          </a:p>
        </p:txBody>
      </p:sp>
      <p:pic>
        <p:nvPicPr>
          <p:cNvPr id="12294" name="Picture 6" descr="chouse01_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13" y="2133600"/>
            <a:ext cx="339248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7086600" y="2819400"/>
            <a:ext cx="381000" cy="3810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5334000" y="2057400"/>
            <a:ext cx="1676400" cy="83820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Rectangle 10"/>
          <p:cNvSpPr>
            <a:spLocks noChangeArrowheads="1"/>
          </p:cNvSpPr>
          <p:nvPr/>
        </p:nvSpPr>
        <p:spPr bwMode="auto">
          <a:xfrm>
            <a:off x="7467600" y="3733800"/>
            <a:ext cx="381000" cy="3810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2298" name="Text Box 12"/>
          <p:cNvSpPr txBox="1">
            <a:spLocks noChangeArrowheads="1"/>
          </p:cNvSpPr>
          <p:nvPr/>
        </p:nvSpPr>
        <p:spPr bwMode="auto">
          <a:xfrm>
            <a:off x="3717925" y="5213350"/>
            <a:ext cx="265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 </a:t>
            </a:r>
          </a:p>
        </p:txBody>
      </p:sp>
      <p:sp>
        <p:nvSpPr>
          <p:cNvPr id="12299" name="Text Box 13"/>
          <p:cNvSpPr txBox="1">
            <a:spLocks noChangeArrowheads="1"/>
          </p:cNvSpPr>
          <p:nvPr/>
        </p:nvSpPr>
        <p:spPr bwMode="auto">
          <a:xfrm>
            <a:off x="4191000" y="1371600"/>
            <a:ext cx="25965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Verdana" pitchFamily="34" charset="0"/>
              </a:rPr>
              <a:t>This is a </a:t>
            </a:r>
            <a:endParaRPr lang="en-US" altLang="zh-CN" sz="1800" dirty="0">
              <a:latin typeface="Verdana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Verdana" pitchFamily="34" charset="0"/>
              </a:rPr>
              <a:t>corner </a:t>
            </a:r>
            <a:r>
              <a:rPr lang="en-US" altLang="en-US" sz="1800" dirty="0">
                <a:latin typeface="Verdana" pitchFamily="34" charset="0"/>
              </a:rPr>
              <a:t>feature</a:t>
            </a:r>
            <a:r>
              <a:rPr lang="en-US" altLang="zh-CN" sz="1800" dirty="0">
                <a:latin typeface="Verdana" pitchFamily="34" charset="0"/>
                <a:ea typeface="宋体" pitchFamily="2" charset="-122"/>
              </a:rPr>
              <a:t>, why?</a:t>
            </a:r>
            <a:endParaRPr lang="en-US" altLang="en-US" sz="1800" dirty="0">
              <a:latin typeface="Verdana" pitchFamily="34" charset="0"/>
            </a:endParaRPr>
          </a:p>
        </p:txBody>
      </p:sp>
      <p:sp>
        <p:nvSpPr>
          <p:cNvPr id="12300" name="Text Box 14"/>
          <p:cNvSpPr txBox="1">
            <a:spLocks noChangeArrowheads="1"/>
          </p:cNvSpPr>
          <p:nvPr/>
        </p:nvSpPr>
        <p:spPr bwMode="auto">
          <a:xfrm>
            <a:off x="2737455" y="5486400"/>
            <a:ext cx="25965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Verdana" pitchFamily="34" charset="0"/>
              </a:rPr>
              <a:t>This is a not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Verdana" pitchFamily="34" charset="0"/>
              </a:rPr>
              <a:t>corner </a:t>
            </a:r>
            <a:r>
              <a:rPr lang="en-US" altLang="en-US" sz="1800" dirty="0">
                <a:latin typeface="Verdana" pitchFamily="34" charset="0"/>
              </a:rPr>
              <a:t>feature</a:t>
            </a:r>
            <a:r>
              <a:rPr lang="en-US" altLang="zh-CN" sz="1800" dirty="0">
                <a:latin typeface="Verdana" pitchFamily="34" charset="0"/>
                <a:ea typeface="宋体" pitchFamily="2" charset="-122"/>
              </a:rPr>
              <a:t>, why?</a:t>
            </a:r>
            <a:endParaRPr lang="en-US" altLang="en-US" sz="1800" dirty="0">
              <a:latin typeface="Verdana" pitchFamily="34" charset="0"/>
            </a:endParaRPr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7010400" y="41148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2302" name="Line 16"/>
          <p:cNvSpPr>
            <a:spLocks noChangeShapeType="1"/>
          </p:cNvSpPr>
          <p:nvPr/>
        </p:nvSpPr>
        <p:spPr bwMode="auto">
          <a:xfrm flipH="1" flipV="1">
            <a:off x="5181600" y="3657600"/>
            <a:ext cx="1828800" cy="457200"/>
          </a:xfrm>
          <a:prstGeom prst="line">
            <a:avLst/>
          </a:prstGeom>
          <a:noFill/>
          <a:ln w="57150">
            <a:solidFill>
              <a:srgbClr val="66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Text Box 17"/>
          <p:cNvSpPr txBox="1">
            <a:spLocks noChangeArrowheads="1"/>
          </p:cNvSpPr>
          <p:nvPr/>
        </p:nvSpPr>
        <p:spPr bwMode="auto">
          <a:xfrm>
            <a:off x="4708525" y="33083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?</a:t>
            </a:r>
          </a:p>
        </p:txBody>
      </p:sp>
      <p:sp>
        <p:nvSpPr>
          <p:cNvPr id="12304" name="Line 18"/>
          <p:cNvSpPr>
            <a:spLocks noChangeShapeType="1"/>
          </p:cNvSpPr>
          <p:nvPr/>
        </p:nvSpPr>
        <p:spPr bwMode="auto">
          <a:xfrm flipV="1">
            <a:off x="5562600" y="4191000"/>
            <a:ext cx="2209800" cy="1828800"/>
          </a:xfrm>
          <a:prstGeom prst="line">
            <a:avLst/>
          </a:prstGeom>
          <a:noFill/>
          <a:ln w="57150">
            <a:solidFill>
              <a:srgbClr val="66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19600" y="460375"/>
            <a:ext cx="1676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ree"/>
          <p:cNvSpPr>
            <a:spLocks noEditPoints="1" noChangeArrowheads="1"/>
          </p:cNvSpPr>
          <p:nvPr/>
        </p:nvSpPr>
        <p:spPr bwMode="auto">
          <a:xfrm>
            <a:off x="5784850" y="1831975"/>
            <a:ext cx="2895600" cy="2971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lnTo>
                  <a:pt x="0" y="18900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0850" y="4206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Harris Interest corner detector for feature tracking [1]</a:t>
            </a:r>
          </a:p>
        </p:txBody>
      </p:sp>
      <p:graphicFrame>
        <p:nvGraphicFramePr>
          <p:cNvPr id="1331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916238" y="4114800"/>
          <a:ext cx="3302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公式" r:id="rId3" imgW="3302000" imgH="1625600" progId="Equation.3">
                  <p:embed/>
                </p:oleObj>
              </mc:Choice>
              <mc:Fallback>
                <p:oleObj name="公式" r:id="rId3" imgW="3302000" imgH="16256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114800"/>
                        <a:ext cx="3302000" cy="1625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1331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43D584-EE8D-40B5-A722-12EA842BF24A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2060575"/>
            <a:ext cx="5778500" cy="4456113"/>
          </a:xfrm>
        </p:spPr>
        <p:txBody>
          <a:bodyPr/>
          <a:lstStyle/>
          <a:p>
            <a:pPr eaLnBrk="1" hangingPunct="1"/>
            <a:r>
              <a:rPr lang="en-US" altLang="zh-TW" sz="2000" i="1" smtClean="0"/>
              <a:t>For two images taken at T1 and T1+</a:t>
            </a:r>
            <a:r>
              <a:rPr lang="en-US" altLang="zh-TW" sz="2000" i="1" smtClean="0">
                <a:sym typeface="Symbol" pitchFamily="18" charset="2"/>
              </a:rPr>
              <a:t></a:t>
            </a:r>
            <a:r>
              <a:rPr lang="en-US" altLang="zh-TW" sz="2000" i="1" smtClean="0"/>
              <a:t>t, , we want to find how a patch of image (2D+2D) is moved.</a:t>
            </a:r>
          </a:p>
          <a:p>
            <a:pPr eaLnBrk="1" hangingPunct="1"/>
            <a:r>
              <a:rPr lang="en-US" altLang="zh-TW" sz="2000" i="1" smtClean="0"/>
              <a:t>Center of search window S1 (at T1) is moved from (x,y) to S2 (at T1+</a:t>
            </a:r>
            <a:r>
              <a:rPr lang="en-US" altLang="zh-TW" sz="2000" i="1" smtClean="0">
                <a:sym typeface="Symbol" pitchFamily="18" charset="2"/>
              </a:rPr>
              <a:t></a:t>
            </a:r>
            <a:r>
              <a:rPr lang="en-US" altLang="zh-TW" sz="2000" i="1" smtClean="0"/>
              <a:t>t ) with center at (x+u,y+v)</a:t>
            </a:r>
          </a:p>
          <a:p>
            <a:pPr eaLnBrk="1" hangingPunct="1"/>
            <a:r>
              <a:rPr lang="en-US" altLang="zh-TW" sz="2000" i="1" smtClean="0"/>
              <a:t>Image feature search criterion: Square pixel difference of S1 and S2 is minimum. 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6775450" y="1450975"/>
            <a:ext cx="838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(x,y)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7620000" y="1893888"/>
            <a:ext cx="762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7232650" y="1755775"/>
            <a:ext cx="68103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16"/>
          <p:cNvSpPr>
            <a:spLocks noChangeShapeType="1"/>
          </p:cNvSpPr>
          <p:nvPr/>
        </p:nvSpPr>
        <p:spPr bwMode="auto">
          <a:xfrm>
            <a:off x="6546850" y="145097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Text Box 17"/>
          <p:cNvSpPr txBox="1">
            <a:spLocks noChangeArrowheads="1"/>
          </p:cNvSpPr>
          <p:nvPr/>
        </p:nvSpPr>
        <p:spPr bwMode="auto">
          <a:xfrm>
            <a:off x="5997575" y="156368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2D</a:t>
            </a:r>
          </a:p>
        </p:txBody>
      </p:sp>
      <p:sp>
        <p:nvSpPr>
          <p:cNvPr id="13325" name="Rectangle 18"/>
          <p:cNvSpPr>
            <a:spLocks noChangeArrowheads="1"/>
          </p:cNvSpPr>
          <p:nvPr/>
        </p:nvSpPr>
        <p:spPr bwMode="auto">
          <a:xfrm>
            <a:off x="7897813" y="2144713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(x+u,y+v)</a:t>
            </a:r>
          </a:p>
        </p:txBody>
      </p:sp>
      <p:sp>
        <p:nvSpPr>
          <p:cNvPr id="13326" name="TextBox 1"/>
          <p:cNvSpPr txBox="1">
            <a:spLocks noChangeArrowheads="1"/>
          </p:cNvSpPr>
          <p:nvPr/>
        </p:nvSpPr>
        <p:spPr bwMode="auto">
          <a:xfrm>
            <a:off x="188913" y="5962650"/>
            <a:ext cx="9109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Reference : http://cmp.felk.cvut.cz/cmp/courses/dzo/resources/lecture_harris_urban.pdf</a:t>
            </a:r>
          </a:p>
        </p:txBody>
      </p:sp>
      <p:sp>
        <p:nvSpPr>
          <p:cNvPr id="13327" name="TextBox 2"/>
          <p:cNvSpPr txBox="1">
            <a:spLocks noChangeArrowheads="1"/>
          </p:cNvSpPr>
          <p:nvPr/>
        </p:nvSpPr>
        <p:spPr bwMode="auto">
          <a:xfrm>
            <a:off x="7026275" y="1193800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S1</a:t>
            </a:r>
          </a:p>
        </p:txBody>
      </p:sp>
      <p:sp>
        <p:nvSpPr>
          <p:cNvPr id="13328" name="TextBox 15"/>
          <p:cNvSpPr txBox="1">
            <a:spLocks noChangeArrowheads="1"/>
          </p:cNvSpPr>
          <p:nvPr/>
        </p:nvSpPr>
        <p:spPr bwMode="auto">
          <a:xfrm>
            <a:off x="7680325" y="1744663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S2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419600" y="460375"/>
            <a:ext cx="1676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304019" y="914400"/>
            <a:ext cx="2590800" cy="1143000"/>
          </a:xfrm>
        </p:spPr>
        <p:txBody>
          <a:bodyPr/>
          <a:lstStyle/>
          <a:p>
            <a:pPr algn="l" eaLnBrk="1" hangingPunct="1"/>
            <a:r>
              <a:rPr lang="en-US" altLang="zh-TW" sz="3200" dirty="0" smtClean="0"/>
              <a:t>Harris Interest Operator Basic</a:t>
            </a:r>
          </a:p>
        </p:txBody>
      </p:sp>
      <p:graphicFrame>
        <p:nvGraphicFramePr>
          <p:cNvPr id="14339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774104"/>
              </p:ext>
            </p:extLst>
          </p:nvPr>
        </p:nvGraphicFramePr>
        <p:xfrm>
          <a:off x="185145" y="642482"/>
          <a:ext cx="6246838" cy="5834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公式" r:id="rId3" imgW="4622760" imgH="4317840" progId="Equation.3">
                  <p:embed/>
                </p:oleObj>
              </mc:Choice>
              <mc:Fallback>
                <p:oleObj name="公式" r:id="rId3" imgW="4622760" imgH="431784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45" y="642482"/>
                        <a:ext cx="6246838" cy="5834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1434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3E0BA07-6246-40B7-A555-447715BF0ED7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456485" y="6477000"/>
            <a:ext cx="452438" cy="265113"/>
          </a:xfrm>
        </p:spPr>
        <p:txBody>
          <a:bodyPr/>
          <a:lstStyle/>
          <a:p>
            <a:pPr eaLnBrk="1" hangingPunct="1"/>
            <a:r>
              <a:rPr lang="zh-TW" altLang="en-US" sz="2800" dirty="0" smtClean="0"/>
              <a:t> </a:t>
            </a:r>
          </a:p>
          <a:p>
            <a:pPr eaLnBrk="1" hangingPunct="1"/>
            <a:endParaRPr lang="zh-TW" altLang="en-US" sz="2800" dirty="0" smtClean="0"/>
          </a:p>
        </p:txBody>
      </p:sp>
      <p:sp>
        <p:nvSpPr>
          <p:cNvPr id="14343" name="Tree"/>
          <p:cNvSpPr>
            <a:spLocks noEditPoints="1" noChangeArrowheads="1"/>
          </p:cNvSpPr>
          <p:nvPr/>
        </p:nvSpPr>
        <p:spPr bwMode="auto">
          <a:xfrm>
            <a:off x="6613305" y="3118982"/>
            <a:ext cx="1752600" cy="1828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lnTo>
                  <a:pt x="0" y="18900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7075268" y="2737982"/>
            <a:ext cx="838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(x,y)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8283355" y="3423782"/>
            <a:ext cx="762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7532467" y="3042781"/>
            <a:ext cx="1131887" cy="823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Line 16"/>
          <p:cNvSpPr>
            <a:spLocks noChangeShapeType="1"/>
          </p:cNvSpPr>
          <p:nvPr/>
        </p:nvSpPr>
        <p:spPr bwMode="auto">
          <a:xfrm>
            <a:off x="6846668" y="2737982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6297393" y="2850695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2D</a:t>
            </a:r>
          </a:p>
        </p:txBody>
      </p:sp>
      <p:sp>
        <p:nvSpPr>
          <p:cNvPr id="14349" name="Rectangle 18"/>
          <p:cNvSpPr>
            <a:spLocks noChangeArrowheads="1"/>
          </p:cNvSpPr>
          <p:nvPr/>
        </p:nvSpPr>
        <p:spPr bwMode="auto">
          <a:xfrm>
            <a:off x="8065868" y="3118982"/>
            <a:ext cx="1136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(</a:t>
            </a:r>
            <a:r>
              <a:rPr lang="en-US" altLang="en-US" sz="1800" dirty="0" err="1">
                <a:latin typeface="Arial" charset="0"/>
              </a:rPr>
              <a:t>x+u,y+v</a:t>
            </a:r>
            <a:r>
              <a:rPr lang="en-US" altLang="en-US" sz="1800" dirty="0">
                <a:latin typeface="Arial" charset="0"/>
              </a:rPr>
              <a:t>)</a:t>
            </a:r>
          </a:p>
        </p:txBody>
      </p:sp>
      <p:sp>
        <p:nvSpPr>
          <p:cNvPr id="14350" name="TextBox 13"/>
          <p:cNvSpPr txBox="1">
            <a:spLocks noChangeArrowheads="1"/>
          </p:cNvSpPr>
          <p:nvPr/>
        </p:nvSpPr>
        <p:spPr bwMode="auto">
          <a:xfrm>
            <a:off x="7256243" y="2480807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S1</a:t>
            </a:r>
          </a:p>
        </p:txBody>
      </p:sp>
      <p:sp>
        <p:nvSpPr>
          <p:cNvPr id="14351" name="TextBox 14"/>
          <p:cNvSpPr txBox="1">
            <a:spLocks noChangeArrowheads="1"/>
          </p:cNvSpPr>
          <p:nvPr/>
        </p:nvSpPr>
        <p:spPr bwMode="auto">
          <a:xfrm>
            <a:off x="8197630" y="2750682"/>
            <a:ext cx="46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S2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19600" y="460375"/>
            <a:ext cx="1676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1900" smtClean="0"/>
              <a:t>Continue</a:t>
            </a:r>
          </a:p>
        </p:txBody>
      </p:sp>
      <p:graphicFrame>
        <p:nvGraphicFramePr>
          <p:cNvPr id="1536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677423"/>
              </p:ext>
            </p:extLst>
          </p:nvPr>
        </p:nvGraphicFramePr>
        <p:xfrm>
          <a:off x="2209800" y="690563"/>
          <a:ext cx="6397625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公式" r:id="rId3" imgW="3759120" imgH="1650960" progId="Equation.3">
                  <p:embed/>
                </p:oleObj>
              </mc:Choice>
              <mc:Fallback>
                <p:oleObj name="公式" r:id="rId3" imgW="3759120" imgH="165096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690563"/>
                        <a:ext cx="6397625" cy="280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Footer Placeholder 1"/>
          <p:cNvSpPr>
            <a:spLocks noGrp="1"/>
          </p:cNvSpPr>
          <p:nvPr>
            <p:ph type="ftr" sz="quarter" idx="11"/>
          </p:nvPr>
        </p:nvSpPr>
        <p:spPr bwMode="auto">
          <a:xfrm>
            <a:off x="6629400" y="586740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 dirty="0">
              <a:latin typeface="Arial" charset="0"/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7ADDE14-2813-4F5E-8D83-4F5BBAF94F2F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905000"/>
            <a:ext cx="7543800" cy="31162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17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17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17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17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17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17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u="sng" dirty="0" smtClean="0"/>
              <a:t>Discussion and conclusion: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So E(</a:t>
            </a:r>
            <a:r>
              <a:rPr lang="en-US" altLang="en-US" sz="2000" dirty="0" err="1" smtClean="0"/>
              <a:t>u,v</a:t>
            </a:r>
            <a:r>
              <a:rPr lang="en-US" altLang="en-US" sz="2000" dirty="0" smtClean="0"/>
              <a:t>) (image change or square pixel difference) depends on two independent factors: </a:t>
            </a:r>
            <a:r>
              <a:rPr lang="en-US" altLang="en-US" sz="2000" dirty="0" smtClean="0">
                <a:sym typeface="Symbol" pitchFamily="18" charset="2"/>
              </a:rPr>
              <a:t> and (</a:t>
            </a:r>
            <a:r>
              <a:rPr lang="en-US" altLang="en-US" sz="2000" dirty="0" err="1" smtClean="0">
                <a:sym typeface="Symbol" pitchFamily="18" charset="2"/>
              </a:rPr>
              <a:t>u,v</a:t>
            </a:r>
            <a:r>
              <a:rPr lang="en-US" altLang="en-US" sz="2000" dirty="0" smtClean="0">
                <a:sym typeface="Symbol" pitchFamily="18" charset="2"/>
              </a:rPr>
              <a:t>)</a:t>
            </a: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Our target is to find a minimum E (</a:t>
            </a:r>
            <a:r>
              <a:rPr lang="en-US" altLang="en-US" sz="2000" dirty="0" err="1" smtClean="0"/>
              <a:t>u,v</a:t>
            </a:r>
            <a:r>
              <a:rPr lang="en-US" altLang="en-US" sz="2000" dirty="0" smtClean="0"/>
              <a:t>), but E(</a:t>
            </a:r>
            <a:r>
              <a:rPr lang="en-US" altLang="en-US" sz="2000" dirty="0" err="1" smtClean="0"/>
              <a:t>u,v</a:t>
            </a:r>
            <a:r>
              <a:rPr lang="en-US" altLang="en-US" sz="2000" dirty="0" smtClean="0"/>
              <a:t>) =0 is a trivial solution because a all-white window can match another all white windows anywhere. If we use E(</a:t>
            </a:r>
            <a:r>
              <a:rPr lang="en-US" altLang="en-US" sz="2000" dirty="0" err="1" smtClean="0"/>
              <a:t>u,v</a:t>
            </a:r>
            <a:r>
              <a:rPr lang="en-US" altLang="en-US" sz="2000" dirty="0" smtClean="0"/>
              <a:t>) as an indicator in the feature correspondence search algorithm (testing different </a:t>
            </a:r>
            <a:r>
              <a:rPr lang="en-US" altLang="en-US" sz="2000" dirty="0" err="1" smtClean="0"/>
              <a:t>u,v</a:t>
            </a:r>
            <a:r>
              <a:rPr lang="en-US" altLang="en-US" sz="2000" dirty="0" smtClean="0"/>
              <a:t>) , so E must be large enough to make the search effective.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Since (</a:t>
            </a:r>
            <a:r>
              <a:rPr lang="en-US" altLang="en-US" sz="2000" dirty="0" err="1" smtClean="0"/>
              <a:t>u,v</a:t>
            </a:r>
            <a:r>
              <a:rPr lang="en-US" altLang="en-US" sz="2000" dirty="0" smtClean="0"/>
              <a:t>) depends on the search algorithm, but </a:t>
            </a:r>
            <a:r>
              <a:rPr lang="en-US" altLang="en-US" sz="2000" dirty="0" smtClean="0">
                <a:sym typeface="Symbol" pitchFamily="18" charset="2"/>
              </a:rPr>
              <a:t> depends on the image patch you select, so pick a large  will benefit the search.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>
                <a:sym typeface="Symbol" pitchFamily="18" charset="2"/>
              </a:rPr>
              <a:t>There are 2 s (min, max) for A (a 2x2 matrix)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>
                <a:sym typeface="Symbol" pitchFamily="18" charset="2"/>
              </a:rPr>
              <a:t>So min should not be too small.</a:t>
            </a:r>
          </a:p>
          <a:p>
            <a:pPr eaLnBrk="1" hangingPunct="1">
              <a:lnSpc>
                <a:spcPct val="80000"/>
              </a:lnSpc>
            </a:pPr>
            <a:endParaRPr lang="en-US" altLang="en-US" sz="1700" dirty="0" smtClean="0">
              <a:sym typeface="Symbol" pitchFamily="18" charset="2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19600" y="460375"/>
            <a:ext cx="1676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/>
              <a:t>Rules for finding the suitable feature patch  window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Two Eigen values (</a:t>
            </a:r>
            <a:r>
              <a:rPr lang="en-US" altLang="zh-TW" sz="2800" smtClean="0">
                <a:sym typeface="Symbol" pitchFamily="18" charset="2"/>
              </a:rPr>
              <a:t></a:t>
            </a:r>
            <a:r>
              <a:rPr lang="en-US" altLang="zh-TW" sz="2800" baseline="-25000" smtClean="0">
                <a:sym typeface="Symbol" pitchFamily="18" charset="2"/>
              </a:rPr>
              <a:t>max </a:t>
            </a:r>
            <a:r>
              <a:rPr lang="en-US" altLang="zh-TW" sz="2800" smtClean="0"/>
              <a:t>, </a:t>
            </a:r>
            <a:r>
              <a:rPr lang="en-US" altLang="zh-TW" sz="2800" smtClean="0">
                <a:sym typeface="Symbol" pitchFamily="18" charset="2"/>
              </a:rPr>
              <a:t></a:t>
            </a:r>
            <a:r>
              <a:rPr lang="en-US" altLang="zh-TW" sz="2800" baseline="-25000" smtClean="0">
                <a:sym typeface="Symbol" pitchFamily="18" charset="2"/>
              </a:rPr>
              <a:t>min </a:t>
            </a:r>
            <a:r>
              <a:rPr lang="en-US" altLang="zh-TW" sz="2800" smtClean="0"/>
              <a:t>) exist for A</a:t>
            </a:r>
          </a:p>
          <a:p>
            <a:pPr eaLnBrk="1" hangingPunct="1"/>
            <a:r>
              <a:rPr lang="en-US" altLang="zh-TW" sz="2800" smtClean="0">
                <a:sym typeface="Symbol" pitchFamily="18" charset="2"/>
              </a:rPr>
              <a:t></a:t>
            </a:r>
            <a:r>
              <a:rPr lang="en-US" altLang="zh-TW" sz="2800" baseline="-25000" smtClean="0">
                <a:sym typeface="Symbol" pitchFamily="18" charset="2"/>
              </a:rPr>
              <a:t>min</a:t>
            </a:r>
            <a:r>
              <a:rPr lang="en-US" altLang="zh-TW" sz="2800" smtClean="0">
                <a:sym typeface="Symbol" pitchFamily="18" charset="2"/>
              </a:rPr>
              <a:t> must be big enough</a:t>
            </a:r>
          </a:p>
          <a:p>
            <a:pPr eaLnBrk="1" hangingPunct="1"/>
            <a:r>
              <a:rPr lang="en-US" altLang="zh-TW" sz="2800" smtClean="0">
                <a:sym typeface="Symbol" pitchFamily="18" charset="2"/>
              </a:rPr>
              <a:t></a:t>
            </a:r>
            <a:r>
              <a:rPr lang="en-US" altLang="zh-TW" sz="2800" baseline="-25000" smtClean="0">
                <a:sym typeface="Symbol" pitchFamily="18" charset="2"/>
              </a:rPr>
              <a:t>max </a:t>
            </a:r>
            <a:r>
              <a:rPr lang="en-US" altLang="zh-TW" sz="2800" smtClean="0">
                <a:sym typeface="Symbol" pitchFamily="18" charset="2"/>
              </a:rPr>
              <a:t></a:t>
            </a:r>
            <a:r>
              <a:rPr lang="en-US" altLang="zh-TW" sz="2800" smtClean="0"/>
              <a:t> </a:t>
            </a:r>
            <a:r>
              <a:rPr lang="en-US" altLang="zh-TW" sz="2800" smtClean="0">
                <a:sym typeface="Symbol" pitchFamily="18" charset="2"/>
              </a:rPr>
              <a:t></a:t>
            </a:r>
            <a:r>
              <a:rPr lang="en-US" altLang="zh-TW" sz="2800" baseline="-25000" smtClean="0">
                <a:sym typeface="Symbol" pitchFamily="18" charset="2"/>
              </a:rPr>
              <a:t>min  </a:t>
            </a:r>
            <a:r>
              <a:rPr lang="en-US" altLang="zh-TW" sz="2800" smtClean="0">
                <a:sym typeface="Symbol" pitchFamily="18" charset="2"/>
              </a:rPr>
              <a:t>is a good criterion for corner features.</a:t>
            </a:r>
          </a:p>
          <a:p>
            <a:pPr eaLnBrk="1" hangingPunct="1"/>
            <a:r>
              <a:rPr lang="en-US" altLang="zh-TW" sz="2800" smtClean="0">
                <a:sym typeface="Symbol" pitchFamily="18" charset="2"/>
              </a:rPr>
              <a:t>See appendix for an eigen values tutorial </a:t>
            </a:r>
          </a:p>
        </p:txBody>
      </p:sp>
      <p:sp>
        <p:nvSpPr>
          <p:cNvPr id="16388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16389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0BA12B-A99D-4093-9CA2-C81DC26B70F1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 smtClean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19600" y="460375"/>
            <a:ext cx="1676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Harris corner detector procedures[1]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4648200" cy="4908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Harris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Scan through all </a:t>
            </a:r>
            <a:r>
              <a:rPr lang="en-US" altLang="zh-TW" sz="2400" dirty="0" err="1" smtClean="0"/>
              <a:t>x,y</a:t>
            </a:r>
            <a:r>
              <a:rPr lang="en-US" altLang="zh-TW" sz="2400" dirty="0" smtClean="0"/>
              <a:t> in the image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For each pixel (</a:t>
            </a:r>
            <a:r>
              <a:rPr lang="en-US" altLang="zh-TW" sz="2400" dirty="0" err="1" smtClean="0"/>
              <a:t>x,y</a:t>
            </a:r>
            <a:r>
              <a:rPr lang="en-US" altLang="zh-TW" sz="2400" dirty="0" smtClean="0"/>
              <a:t>) find the neighborhood N(</a:t>
            </a:r>
            <a:r>
              <a:rPr lang="en-US" altLang="zh-TW" sz="2400" dirty="0" err="1" smtClean="0"/>
              <a:t>x,y</a:t>
            </a:r>
            <a:r>
              <a:rPr lang="en-US" altLang="zh-TW" sz="2400" dirty="0" smtClean="0"/>
              <a:t>) which is a (12x12) window. </a:t>
            </a:r>
          </a:p>
          <a:p>
            <a:pPr eaLnBrk="1" hangingPunct="1"/>
            <a:r>
              <a:rPr lang="en-US" altLang="zh-TW" sz="2400" dirty="0" smtClean="0"/>
              <a:t>Inside N(</a:t>
            </a:r>
            <a:r>
              <a:rPr lang="en-US" altLang="zh-TW" sz="2400" dirty="0" err="1" smtClean="0"/>
              <a:t>x,y</a:t>
            </a:r>
            <a:r>
              <a:rPr lang="en-US" altLang="zh-TW" sz="2400" dirty="0" smtClean="0"/>
              <a:t>) a 12x12 window, Find A</a:t>
            </a:r>
          </a:p>
          <a:p>
            <a:pPr eaLnBrk="1" hangingPunct="1"/>
            <a:r>
              <a:rPr lang="en-US" altLang="zh-TW" sz="2400" dirty="0" smtClean="0"/>
              <a:t>Find Eigen 2 values of A(</a:t>
            </a:r>
            <a:r>
              <a:rPr lang="en-US" altLang="zh-TW" sz="2400" dirty="0" err="1" smtClean="0"/>
              <a:t>x,y</a:t>
            </a:r>
            <a:r>
              <a:rPr lang="en-US" altLang="zh-TW" sz="2400" dirty="0" smtClean="0"/>
              <a:t>)=</a:t>
            </a:r>
            <a:r>
              <a:rPr lang="en-US" altLang="zh-TW" sz="2400" dirty="0" smtClean="0">
                <a:sym typeface="Symbol" pitchFamily="18" charset="2"/>
              </a:rPr>
              <a:t></a:t>
            </a:r>
            <a:r>
              <a:rPr lang="en-US" altLang="zh-TW" sz="2400" baseline="-25000" dirty="0" smtClean="0">
                <a:sym typeface="Symbol" pitchFamily="18" charset="2"/>
              </a:rPr>
              <a:t>max</a:t>
            </a:r>
            <a:r>
              <a:rPr lang="en-US" altLang="zh-TW" sz="2400" dirty="0" smtClean="0">
                <a:sym typeface="Symbol" pitchFamily="18" charset="2"/>
              </a:rPr>
              <a:t>, </a:t>
            </a:r>
            <a:r>
              <a:rPr lang="en-US" altLang="zh-TW" sz="2400" baseline="-25000" dirty="0" smtClean="0"/>
              <a:t>min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Sort all </a:t>
            </a:r>
            <a:r>
              <a:rPr lang="en-US" altLang="zh-TW" sz="2400" dirty="0" smtClean="0">
                <a:sym typeface="Symbol" pitchFamily="18" charset="2"/>
              </a:rPr>
              <a:t></a:t>
            </a:r>
            <a:r>
              <a:rPr lang="en-US" altLang="zh-TW" sz="2400" baseline="-25000" dirty="0" smtClean="0"/>
              <a:t>min</a:t>
            </a:r>
            <a:r>
              <a:rPr lang="en-US" altLang="zh-TW" sz="2400" dirty="0" smtClean="0"/>
              <a:t> , discard pixel with small </a:t>
            </a:r>
            <a:r>
              <a:rPr lang="en-US" altLang="zh-TW" sz="2400" dirty="0" smtClean="0">
                <a:sym typeface="Symbol" pitchFamily="18" charset="2"/>
              </a:rPr>
              <a:t></a:t>
            </a:r>
            <a:r>
              <a:rPr lang="en-US" altLang="zh-TW" sz="2400" baseline="-25000" dirty="0" smtClean="0"/>
              <a:t>min</a:t>
            </a:r>
            <a:r>
              <a:rPr lang="en-US" altLang="zh-TW" sz="2400" dirty="0" smtClean="0">
                <a:sym typeface="Symbol" pitchFamily="18" charset="2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sym typeface="Symbol" pitchFamily="18" charset="2"/>
              </a:rPr>
              <a:t>Discard pixels with large </a:t>
            </a:r>
            <a:r>
              <a:rPr lang="en-US" altLang="zh-TW" sz="2400" baseline="-25000" dirty="0" smtClean="0">
                <a:sym typeface="Symbol" pitchFamily="18" charset="2"/>
              </a:rPr>
              <a:t>max</a:t>
            </a:r>
            <a:r>
              <a:rPr lang="en-US" altLang="zh-TW" sz="2400" dirty="0" smtClean="0">
                <a:sym typeface="Symbol" pitchFamily="18" charset="2"/>
              </a:rPr>
              <a:t>- </a:t>
            </a:r>
            <a:r>
              <a:rPr lang="en-US" altLang="zh-TW" sz="2400" baseline="-25000" dirty="0" smtClean="0"/>
              <a:t>min</a:t>
            </a:r>
            <a:r>
              <a:rPr lang="en-US" altLang="zh-TW" sz="2400" dirty="0" smtClean="0"/>
              <a:t>.</a:t>
            </a:r>
            <a:r>
              <a:rPr lang="en-US" altLang="zh-TW" sz="2400" baseline="-250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Remaining are corner points</a:t>
            </a:r>
          </a:p>
        </p:txBody>
      </p:sp>
      <p:sp>
        <p:nvSpPr>
          <p:cNvPr id="17412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054475" y="640080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1741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64A9EFC-DA96-49C4-A03A-ADA820BF8DE1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13363" y="3794125"/>
            <a:ext cx="2611437" cy="2454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05550" y="4541838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43434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417" name="TextBox 5"/>
          <p:cNvSpPr txBox="1">
            <a:spLocks noChangeArrowheads="1"/>
          </p:cNvSpPr>
          <p:nvPr/>
        </p:nvSpPr>
        <p:spPr bwMode="auto">
          <a:xfrm>
            <a:off x="6751638" y="4249738"/>
            <a:ext cx="1133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Pixel(x,y)</a:t>
            </a:r>
          </a:p>
        </p:txBody>
      </p:sp>
      <p:cxnSp>
        <p:nvCxnSpPr>
          <p:cNvPr id="8" name="Straight Arrow Connector 7"/>
          <p:cNvCxnSpPr>
            <a:stCxn id="17417" idx="1"/>
            <a:endCxn id="4" idx="3"/>
          </p:cNvCxnSpPr>
          <p:nvPr/>
        </p:nvCxnSpPr>
        <p:spPr>
          <a:xfrm flipH="1">
            <a:off x="6381750" y="4433888"/>
            <a:ext cx="369888" cy="146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9" name="TextBox 9"/>
          <p:cNvSpPr txBox="1">
            <a:spLocks noChangeArrowheads="1"/>
          </p:cNvSpPr>
          <p:nvPr/>
        </p:nvSpPr>
        <p:spPr bwMode="auto">
          <a:xfrm>
            <a:off x="6323013" y="5124450"/>
            <a:ext cx="19986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N= Neighborhood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(12x12) window</a:t>
            </a:r>
          </a:p>
        </p:txBody>
      </p:sp>
      <p:cxnSp>
        <p:nvCxnSpPr>
          <p:cNvPr id="12" name="Straight Arrow Connector 11"/>
          <p:cNvCxnSpPr>
            <a:endCxn id="5" idx="2"/>
          </p:cNvCxnSpPr>
          <p:nvPr/>
        </p:nvCxnSpPr>
        <p:spPr>
          <a:xfrm flipH="1" flipV="1">
            <a:off x="6362700" y="4800600"/>
            <a:ext cx="114300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1" name="TextBox 12"/>
          <p:cNvSpPr txBox="1">
            <a:spLocks noChangeArrowheads="1"/>
          </p:cNvSpPr>
          <p:nvPr/>
        </p:nvSpPr>
        <p:spPr bwMode="auto">
          <a:xfrm>
            <a:off x="6019800" y="3910013"/>
            <a:ext cx="9350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12pixels</a:t>
            </a:r>
          </a:p>
        </p:txBody>
      </p:sp>
      <p:sp>
        <p:nvSpPr>
          <p:cNvPr id="17422" name="TextBox 24"/>
          <p:cNvSpPr txBox="1">
            <a:spLocks noChangeArrowheads="1"/>
          </p:cNvSpPr>
          <p:nvPr/>
        </p:nvSpPr>
        <p:spPr bwMode="auto">
          <a:xfrm>
            <a:off x="5360988" y="4371975"/>
            <a:ext cx="708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pixels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943600" y="4343400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96000" y="4284663"/>
            <a:ext cx="5111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425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11985192"/>
              </p:ext>
            </p:extLst>
          </p:nvPr>
        </p:nvGraphicFramePr>
        <p:xfrm>
          <a:off x="4603506" y="1752600"/>
          <a:ext cx="4505325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公式" r:id="rId3" imgW="3683000" imgH="1193800" progId="Equation.3">
                  <p:embed/>
                </p:oleObj>
              </mc:Choice>
              <mc:Fallback>
                <p:oleObj name="公式" r:id="rId3" imgW="3683000" imgH="1193800" progId="Equation.3">
                  <p:embed/>
                  <p:pic>
                    <p:nvPicPr>
                      <p:cNvPr id="0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506" y="1752600"/>
                        <a:ext cx="4505325" cy="146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4419600" y="460375"/>
            <a:ext cx="1676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Implementation of the Harris algorithm for feature extraction (step1)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1788"/>
            <a:ext cx="8229600" cy="4525962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800" b="1" dirty="0" smtClean="0"/>
              <a:t>% scan through the pixel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800" b="1" dirty="0" smtClean="0"/>
              <a:t>%For each pixel position (</a:t>
            </a:r>
            <a:r>
              <a:rPr lang="en-US" sz="3800" b="1" dirty="0" err="1" smtClean="0"/>
              <a:t>x,y</a:t>
            </a:r>
            <a:r>
              <a:rPr lang="en-US" sz="3800" b="1" dirty="0" smtClean="0"/>
              <a:t>),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800" b="1" dirty="0" smtClean="0"/>
              <a:t>% obtain its neighborhood image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800" b="1" dirty="0" smtClean="0"/>
              <a:t>%of size (12x12)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800" dirty="0" smtClean="0"/>
              <a:t>For (x=1,x&lt;=</a:t>
            </a:r>
            <a:r>
              <a:rPr lang="en-US" sz="3800" dirty="0" err="1" smtClean="0"/>
              <a:t>x_max;x</a:t>
            </a:r>
            <a:r>
              <a:rPr lang="en-US" sz="3800" dirty="0" smtClean="0"/>
              <a:t>++)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800" dirty="0" smtClean="0"/>
              <a:t>{  For (y=1,y&lt;=</a:t>
            </a:r>
            <a:r>
              <a:rPr lang="en-US" sz="3800" dirty="0" err="1" smtClean="0"/>
              <a:t>y_max;y</a:t>
            </a:r>
            <a:r>
              <a:rPr lang="en-US" sz="3800" dirty="0" smtClean="0"/>
              <a:t>++)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800" dirty="0" smtClean="0"/>
              <a:t>   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800" dirty="0" smtClean="0"/>
              <a:t>         </a:t>
            </a:r>
            <a:r>
              <a:rPr lang="en-US" sz="3800" dirty="0"/>
              <a:t>%Extract neighborhood </a:t>
            </a:r>
            <a:endParaRPr lang="en-US" sz="38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800" dirty="0"/>
              <a:t> </a:t>
            </a:r>
            <a:r>
              <a:rPr lang="en-US" sz="3800" dirty="0" smtClean="0"/>
              <a:t>        obtain a </a:t>
            </a:r>
            <a:r>
              <a:rPr lang="en-US" sz="3800" dirty="0"/>
              <a:t>12x12 </a:t>
            </a:r>
            <a:r>
              <a:rPr lang="en-US" sz="3800" dirty="0" smtClean="0"/>
              <a:t>N(</a:t>
            </a:r>
            <a:r>
              <a:rPr lang="en-US" sz="3800" dirty="0" err="1" smtClean="0"/>
              <a:t>x,y</a:t>
            </a:r>
            <a:r>
              <a:rPr lang="en-US" sz="3800" dirty="0"/>
              <a:t>) </a:t>
            </a:r>
            <a:endParaRPr lang="en-US" sz="38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800" dirty="0"/>
              <a:t> </a:t>
            </a:r>
            <a:r>
              <a:rPr lang="en-US" sz="3800" dirty="0" smtClean="0"/>
              <a:t>            window centered at (</a:t>
            </a:r>
            <a:r>
              <a:rPr lang="en-US" sz="3800" dirty="0" err="1" smtClean="0"/>
              <a:t>x,y</a:t>
            </a:r>
            <a:r>
              <a:rPr lang="en-US" sz="3800" dirty="0" smtClean="0"/>
              <a:t>)}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400" dirty="0" smtClean="0"/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C723875-18DA-4B9D-A42E-ABF8087BE192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18438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0" y="1719263"/>
            <a:ext cx="4038600" cy="4411662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18439" name="Picture 6" descr="chouse01_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041525"/>
            <a:ext cx="130175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234238" y="2286000"/>
            <a:ext cx="30956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8441" name="TextBox 8"/>
          <p:cNvSpPr txBox="1">
            <a:spLocks noChangeArrowheads="1"/>
          </p:cNvSpPr>
          <p:nvPr/>
        </p:nvSpPr>
        <p:spPr bwMode="auto">
          <a:xfrm>
            <a:off x="6230938" y="1687513"/>
            <a:ext cx="1160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(x=1,y=1)</a:t>
            </a:r>
          </a:p>
        </p:txBody>
      </p:sp>
      <p:sp>
        <p:nvSpPr>
          <p:cNvPr id="18442" name="TextBox 9"/>
          <p:cNvSpPr txBox="1">
            <a:spLocks noChangeArrowheads="1"/>
          </p:cNvSpPr>
          <p:nvPr/>
        </p:nvSpPr>
        <p:spPr bwMode="auto">
          <a:xfrm>
            <a:off x="7997825" y="3270250"/>
            <a:ext cx="1254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(x=x_max,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y=y_max)</a:t>
            </a:r>
          </a:p>
        </p:txBody>
      </p:sp>
      <p:pic>
        <p:nvPicPr>
          <p:cNvPr id="184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495800"/>
            <a:ext cx="949325" cy="7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7388225" y="2514600"/>
            <a:ext cx="309563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5" name="TextBox 12"/>
          <p:cNvSpPr txBox="1">
            <a:spLocks noChangeArrowheads="1"/>
          </p:cNvSpPr>
          <p:nvPr/>
        </p:nvSpPr>
        <p:spPr bwMode="auto">
          <a:xfrm>
            <a:off x="7583488" y="4879975"/>
            <a:ext cx="633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(x,y)</a:t>
            </a:r>
          </a:p>
        </p:txBody>
      </p:sp>
      <p:sp>
        <p:nvSpPr>
          <p:cNvPr id="18446" name="TextBox 13"/>
          <p:cNvSpPr txBox="1">
            <a:spLocks noChangeArrowheads="1"/>
          </p:cNvSpPr>
          <p:nvPr/>
        </p:nvSpPr>
        <p:spPr bwMode="auto">
          <a:xfrm>
            <a:off x="6443663" y="4311650"/>
            <a:ext cx="966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x-D,y-D</a:t>
            </a:r>
          </a:p>
        </p:txBody>
      </p:sp>
      <p:sp>
        <p:nvSpPr>
          <p:cNvPr id="18447" name="TextBox 15"/>
          <p:cNvSpPr txBox="1">
            <a:spLocks noChangeArrowheads="1"/>
          </p:cNvSpPr>
          <p:nvPr/>
        </p:nvSpPr>
        <p:spPr bwMode="auto">
          <a:xfrm>
            <a:off x="8015288" y="5294313"/>
            <a:ext cx="1082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x+D,y+D</a:t>
            </a:r>
          </a:p>
        </p:txBody>
      </p:sp>
      <p:sp>
        <p:nvSpPr>
          <p:cNvPr id="18448" name="TextBox 14"/>
          <p:cNvSpPr txBox="1">
            <a:spLocks noChangeArrowheads="1"/>
          </p:cNvSpPr>
          <p:nvPr/>
        </p:nvSpPr>
        <p:spPr bwMode="auto">
          <a:xfrm>
            <a:off x="7177088" y="5719763"/>
            <a:ext cx="1190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e.g. D=10</a:t>
            </a:r>
          </a:p>
        </p:txBody>
      </p:sp>
      <p:sp>
        <p:nvSpPr>
          <p:cNvPr id="18449" name="TextBox 16"/>
          <p:cNvSpPr txBox="1">
            <a:spLocks noChangeArrowheads="1"/>
          </p:cNvSpPr>
          <p:nvPr/>
        </p:nvSpPr>
        <p:spPr bwMode="auto">
          <a:xfrm>
            <a:off x="5818188" y="4495800"/>
            <a:ext cx="1416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Neighbor-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hood A(x,y)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image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8331200" y="5294313"/>
            <a:ext cx="225425" cy="115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8446" idx="3"/>
          </p:cNvCxnSpPr>
          <p:nvPr/>
        </p:nvCxnSpPr>
        <p:spPr>
          <a:xfrm>
            <a:off x="7234238" y="4495800"/>
            <a:ext cx="1762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772400" y="4894263"/>
            <a:ext cx="93663" cy="58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419600" y="460375"/>
            <a:ext cx="1676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5334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Harris algorithm for feature extraction (step2)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>
          <a:xfrm>
            <a:off x="233363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b="1" dirty="0" smtClean="0"/>
              <a:t>%For each N(</a:t>
            </a:r>
            <a:r>
              <a:rPr lang="en-US" altLang="en-US" sz="2200" b="1" dirty="0" err="1" smtClean="0"/>
              <a:t>x,y</a:t>
            </a:r>
            <a:r>
              <a:rPr lang="en-US" altLang="en-US" sz="2200" b="1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b="1" dirty="0" smtClean="0"/>
              <a:t>%in the 12x12 neighborhood image N(</a:t>
            </a:r>
            <a:r>
              <a:rPr lang="en-US" altLang="en-US" sz="2200" b="1" dirty="0" err="1" smtClean="0"/>
              <a:t>x,y</a:t>
            </a:r>
            <a:r>
              <a:rPr lang="en-US" altLang="en-US" sz="2200" b="1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/>
              <a:t>For (</a:t>
            </a:r>
            <a:r>
              <a:rPr lang="en-US" altLang="en-US" sz="2200" dirty="0" err="1" smtClean="0"/>
              <a:t>i</a:t>
            </a:r>
            <a:r>
              <a:rPr lang="en-US" altLang="en-US" sz="2200" dirty="0" smtClean="0"/>
              <a:t>=1,  </a:t>
            </a:r>
            <a:r>
              <a:rPr lang="en-US" altLang="en-US" sz="2200" dirty="0" err="1" smtClean="0"/>
              <a:t>i</a:t>
            </a:r>
            <a:r>
              <a:rPr lang="en-US" altLang="en-US" sz="2200" dirty="0" smtClean="0"/>
              <a:t>&lt;=12  </a:t>
            </a:r>
            <a:r>
              <a:rPr lang="en-US" altLang="en-US" sz="2200" dirty="0" err="1" smtClean="0"/>
              <a:t>i</a:t>
            </a:r>
            <a:r>
              <a:rPr lang="en-US" altLang="en-US" sz="2200" dirty="0" smtClean="0"/>
              <a:t>++)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/>
              <a:t>{  For (j=1,  j&lt;=12  j++)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/>
              <a:t>   {    find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>
                <a:sym typeface="Symbol" pitchFamily="18" charset="2"/>
              </a:rPr>
              <a:t>        </a:t>
            </a:r>
            <a:r>
              <a:rPr lang="en-US" altLang="en-US" sz="2200" dirty="0" smtClean="0"/>
              <a:t>I(</a:t>
            </a:r>
            <a:r>
              <a:rPr lang="en-US" altLang="en-US" sz="2200" dirty="0" err="1" smtClean="0"/>
              <a:t>i,j</a:t>
            </a:r>
            <a:r>
              <a:rPr lang="en-US" altLang="en-US" sz="2200" dirty="0" smtClean="0"/>
              <a:t>)/</a:t>
            </a:r>
            <a:r>
              <a:rPr lang="en-US" altLang="en-US" sz="2200" dirty="0" smtClean="0">
                <a:sym typeface="Symbol" pitchFamily="18" charset="2"/>
              </a:rPr>
              <a:t>x %convolve I(</a:t>
            </a:r>
            <a:r>
              <a:rPr lang="en-US" altLang="en-US" sz="2200" dirty="0" err="1" smtClean="0">
                <a:sym typeface="Symbol" pitchFamily="18" charset="2"/>
              </a:rPr>
              <a:t>i,j</a:t>
            </a:r>
            <a:r>
              <a:rPr lang="en-US" altLang="en-US" sz="2200" dirty="0" smtClean="0">
                <a:sym typeface="Symbol" pitchFamily="18" charset="2"/>
              </a:rPr>
              <a:t>) with </a:t>
            </a:r>
            <a:r>
              <a:rPr lang="en-US" altLang="en-US" sz="2200" dirty="0" err="1" smtClean="0">
                <a:sym typeface="Symbol" pitchFamily="18" charset="2"/>
              </a:rPr>
              <a:t>x_edge</a:t>
            </a:r>
            <a:r>
              <a:rPr lang="en-US" altLang="en-US" sz="2200" dirty="0" smtClean="0">
                <a:sym typeface="Symbol" pitchFamily="18" charset="2"/>
              </a:rPr>
              <a:t> mask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>
                <a:sym typeface="Symbol" pitchFamily="18" charset="2"/>
              </a:rPr>
              <a:t>        </a:t>
            </a:r>
            <a:r>
              <a:rPr lang="en-US" altLang="en-US" sz="2200" dirty="0" smtClean="0"/>
              <a:t>I(</a:t>
            </a:r>
            <a:r>
              <a:rPr lang="en-US" altLang="en-US" sz="2200" dirty="0" err="1" smtClean="0"/>
              <a:t>i,j</a:t>
            </a:r>
            <a:r>
              <a:rPr lang="en-US" altLang="en-US" sz="2200" dirty="0" smtClean="0"/>
              <a:t>) /</a:t>
            </a:r>
            <a:r>
              <a:rPr lang="en-US" altLang="en-US" sz="2200" dirty="0" smtClean="0">
                <a:sym typeface="Symbol" pitchFamily="18" charset="2"/>
              </a:rPr>
              <a:t></a:t>
            </a:r>
            <a:r>
              <a:rPr lang="en-US" altLang="en-US" sz="2200" dirty="0" smtClean="0"/>
              <a:t>y</a:t>
            </a:r>
            <a:r>
              <a:rPr lang="en-US" altLang="en-US" sz="2200" dirty="0" smtClean="0">
                <a:sym typeface="Symbol" pitchFamily="18" charset="2"/>
              </a:rPr>
              <a:t> %convolve I(</a:t>
            </a:r>
            <a:r>
              <a:rPr lang="en-US" altLang="en-US" sz="2200" dirty="0" err="1" smtClean="0">
                <a:sym typeface="Symbol" pitchFamily="18" charset="2"/>
              </a:rPr>
              <a:t>i,j</a:t>
            </a:r>
            <a:r>
              <a:rPr lang="en-US" altLang="en-US" sz="2200" dirty="0" smtClean="0">
                <a:sym typeface="Symbol" pitchFamily="18" charset="2"/>
              </a:rPr>
              <a:t>) with </a:t>
            </a:r>
            <a:r>
              <a:rPr lang="en-US" altLang="en-US" sz="2200" dirty="0" err="1" smtClean="0">
                <a:sym typeface="Symbol" pitchFamily="18" charset="2"/>
              </a:rPr>
              <a:t>y_edge</a:t>
            </a:r>
            <a:r>
              <a:rPr lang="en-US" altLang="en-US" sz="2200" dirty="0" smtClean="0">
                <a:sym typeface="Symbol" pitchFamily="18" charset="2"/>
              </a:rPr>
              <a:t> mask</a:t>
            </a:r>
            <a:endParaRPr lang="en-US" altLang="en-US" sz="22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/>
              <a:t>   }</a:t>
            </a:r>
          </a:p>
          <a:p>
            <a:pPr marL="457200" lvl="1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000" dirty="0" smtClean="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/>
              <a:t>%  then find a 2x2 matrix A</a:t>
            </a:r>
            <a:r>
              <a:rPr lang="en-US" altLang="en-US" sz="2200" i="1" dirty="0" smtClean="0"/>
              <a:t>(</a:t>
            </a:r>
            <a:r>
              <a:rPr lang="en-US" altLang="en-US" sz="2200" i="1" dirty="0" err="1" smtClean="0"/>
              <a:t>x,y</a:t>
            </a:r>
            <a:r>
              <a:rPr lang="en-US" altLang="en-US" sz="2200" i="1" dirty="0" smtClean="0"/>
              <a:t>) for N(</a:t>
            </a:r>
            <a:r>
              <a:rPr lang="en-US" altLang="en-US" sz="2200" i="1" dirty="0" err="1" smtClean="0"/>
              <a:t>x,y</a:t>
            </a:r>
            <a:r>
              <a:rPr lang="en-US" altLang="en-US" sz="2200" i="1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altLang="en-US" sz="22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2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 dirty="0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619DC50-2650-439B-82EF-4828030908B1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19462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5867400" y="1828800"/>
            <a:ext cx="3276600" cy="4411663"/>
          </a:xfrm>
        </p:spPr>
        <p:txBody>
          <a:bodyPr/>
          <a:lstStyle/>
          <a:p>
            <a:pPr eaLnBrk="1" hangingPunct="1"/>
            <a:r>
              <a:rPr lang="en-US" altLang="en-US" smtClean="0"/>
              <a:t>The 12x12 window</a:t>
            </a:r>
          </a:p>
          <a:p>
            <a:pPr eaLnBrk="1" hangingPunct="1"/>
            <a:r>
              <a:rPr lang="en-US" altLang="en-US" smtClean="0"/>
              <a:t>N(x,y) </a:t>
            </a:r>
          </a:p>
        </p:txBody>
      </p:sp>
      <p:pic>
        <p:nvPicPr>
          <p:cNvPr id="194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913188"/>
            <a:ext cx="1727200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4" name="TextBox 12"/>
          <p:cNvSpPr txBox="1">
            <a:spLocks noChangeArrowheads="1"/>
          </p:cNvSpPr>
          <p:nvPr/>
        </p:nvSpPr>
        <p:spPr bwMode="auto">
          <a:xfrm>
            <a:off x="7797800" y="4584700"/>
            <a:ext cx="633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(x,y)</a:t>
            </a:r>
          </a:p>
        </p:txBody>
      </p:sp>
      <p:sp>
        <p:nvSpPr>
          <p:cNvPr id="19465" name="TextBox 13"/>
          <p:cNvSpPr txBox="1">
            <a:spLocks noChangeArrowheads="1"/>
          </p:cNvSpPr>
          <p:nvPr/>
        </p:nvSpPr>
        <p:spPr bwMode="auto">
          <a:xfrm>
            <a:off x="6418263" y="3416300"/>
            <a:ext cx="1030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(i=1,j=1)</a:t>
            </a:r>
          </a:p>
        </p:txBody>
      </p:sp>
      <p:sp>
        <p:nvSpPr>
          <p:cNvPr id="19466" name="TextBox 15"/>
          <p:cNvSpPr txBox="1">
            <a:spLocks noChangeArrowheads="1"/>
          </p:cNvSpPr>
          <p:nvPr/>
        </p:nvSpPr>
        <p:spPr bwMode="auto">
          <a:xfrm>
            <a:off x="7851775" y="5735638"/>
            <a:ext cx="129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i=12,j=12</a:t>
            </a:r>
          </a:p>
        </p:txBody>
      </p:sp>
      <p:sp>
        <p:nvSpPr>
          <p:cNvPr id="3" name="Oval 2"/>
          <p:cNvSpPr/>
          <p:nvPr/>
        </p:nvSpPr>
        <p:spPr>
          <a:xfrm>
            <a:off x="608013" y="2801938"/>
            <a:ext cx="46037" cy="4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319338" y="4233863"/>
            <a:ext cx="46037" cy="44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graphicFrame>
        <p:nvGraphicFramePr>
          <p:cNvPr id="19469" name="Object 6"/>
          <p:cNvGraphicFramePr>
            <a:graphicFrameLocks noGrp="1" noChangeAspect="1"/>
          </p:cNvGraphicFramePr>
          <p:nvPr/>
        </p:nvGraphicFramePr>
        <p:xfrm>
          <a:off x="1219200" y="5016500"/>
          <a:ext cx="4759325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公式" r:id="rId4" imgW="3683000" imgH="1193800" progId="Equation.3">
                  <p:embed/>
                </p:oleObj>
              </mc:Choice>
              <mc:Fallback>
                <p:oleObj name="公式" r:id="rId4" imgW="3683000" imgH="11938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016500"/>
                        <a:ext cx="4759325" cy="154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6781800" y="3786188"/>
            <a:ext cx="152400" cy="16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661400" y="5367338"/>
            <a:ext cx="25400" cy="36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19600" y="460375"/>
            <a:ext cx="1676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10000" cy="1143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Example: Look at the data of a point with a corner feature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Ix2=</a:t>
            </a:r>
            <a:r>
              <a:rPr lang="en-US" altLang="en-US" sz="2400" smtClean="0">
                <a:sym typeface="Symbol" pitchFamily="18" charset="2"/>
              </a:rPr>
              <a:t> (</a:t>
            </a:r>
            <a:r>
              <a:rPr lang="en-US" altLang="en-US" sz="2400" smtClean="0"/>
              <a:t>I(i,j)/</a:t>
            </a:r>
            <a:r>
              <a:rPr lang="en-US" altLang="en-US" sz="2400" smtClean="0">
                <a:sym typeface="Symbol" pitchFamily="18" charset="2"/>
              </a:rPr>
              <a:t></a:t>
            </a:r>
            <a:r>
              <a:rPr lang="en-US" altLang="en-US" sz="2400" smtClean="0"/>
              <a:t>x)^2; </a:t>
            </a:r>
          </a:p>
          <a:p>
            <a:pPr eaLnBrk="1" hangingPunct="1"/>
            <a:r>
              <a:rPr lang="en-US" altLang="en-US" sz="2400" smtClean="0"/>
              <a:t>Iy2=</a:t>
            </a:r>
            <a:r>
              <a:rPr lang="en-US" altLang="en-US" sz="2400" smtClean="0">
                <a:sym typeface="Symbol" pitchFamily="18" charset="2"/>
              </a:rPr>
              <a:t> (</a:t>
            </a:r>
            <a:r>
              <a:rPr lang="en-US" altLang="en-US" sz="2400" smtClean="0"/>
              <a:t>I(i,j)/</a:t>
            </a:r>
            <a:r>
              <a:rPr lang="en-US" altLang="en-US" sz="2400" smtClean="0">
                <a:sym typeface="Symbol" pitchFamily="18" charset="2"/>
              </a:rPr>
              <a:t>y</a:t>
            </a:r>
            <a:r>
              <a:rPr lang="en-US" altLang="en-US" sz="2400" smtClean="0"/>
              <a:t>)^2</a:t>
            </a:r>
          </a:p>
          <a:p>
            <a:pPr eaLnBrk="1" hangingPunct="1"/>
            <a:r>
              <a:rPr lang="en-US" altLang="en-US" sz="2000" smtClean="0"/>
              <a:t>Ixy=</a:t>
            </a:r>
            <a:r>
              <a:rPr lang="en-US" altLang="en-US" sz="2000" smtClean="0">
                <a:sym typeface="Symbol" pitchFamily="18" charset="2"/>
              </a:rPr>
              <a:t> (</a:t>
            </a:r>
            <a:r>
              <a:rPr lang="en-US" altLang="en-US" sz="2000" smtClean="0"/>
              <a:t>I(i,j)/</a:t>
            </a:r>
            <a:r>
              <a:rPr lang="en-US" altLang="en-US" sz="2000" smtClean="0">
                <a:sym typeface="Symbol" pitchFamily="18" charset="2"/>
              </a:rPr>
              <a:t>x</a:t>
            </a:r>
            <a:r>
              <a:rPr lang="en-US" altLang="en-US" sz="2000" smtClean="0"/>
              <a:t>)*</a:t>
            </a:r>
            <a:r>
              <a:rPr lang="en-US" altLang="en-US" sz="2000" smtClean="0">
                <a:sym typeface="Symbol" pitchFamily="18" charset="2"/>
              </a:rPr>
              <a:t>(</a:t>
            </a:r>
            <a:r>
              <a:rPr lang="en-US" altLang="en-US" sz="2000" smtClean="0"/>
              <a:t>I(i,j)/</a:t>
            </a:r>
            <a:r>
              <a:rPr lang="en-US" altLang="en-US" sz="2000" smtClean="0">
                <a:sym typeface="Symbol" pitchFamily="18" charset="2"/>
              </a:rPr>
              <a:t>y</a:t>
            </a:r>
            <a:r>
              <a:rPr lang="en-US" altLang="en-US" sz="2000" smtClean="0"/>
              <a:t>) </a:t>
            </a:r>
          </a:p>
          <a:p>
            <a:pPr eaLnBrk="1" hangingPunct="1"/>
            <a:r>
              <a:rPr lang="en-US" altLang="en-US" sz="2400" smtClean="0"/>
              <a:t>We see that variations in x,y directions are high</a:t>
            </a:r>
          </a:p>
          <a:p>
            <a:pPr eaLnBrk="1" hangingPunct="1"/>
            <a:r>
              <a:rPr lang="en-US" altLang="en-US" sz="2400" smtClean="0"/>
              <a:t>A(x,y)(a 2x2 matrix, representing the intensity variations in the neighborhood image {N(x,y)} is obtained from these data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 dirty="0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73E68D2-C15D-477E-AE6C-47BD1EA9A9F3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20486" name="Picture 8" descr="Z:\khwong\www2\cmsc5711\_matlab_octave\ch4_feat\demo_harris1\yes-fe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27050"/>
            <a:ext cx="4462463" cy="3276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7" name="Picture 9" descr="Z:\khwong\www2\cmsc5711\_matlab_octave\ch4_feat\demo_harris1\no-fea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505200"/>
            <a:ext cx="4462463" cy="3276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8" name="TextBox 2"/>
          <p:cNvSpPr txBox="1">
            <a:spLocks noChangeArrowheads="1"/>
          </p:cNvSpPr>
          <p:nvPr/>
        </p:nvSpPr>
        <p:spPr bwMode="auto">
          <a:xfrm>
            <a:off x="6497638" y="1866900"/>
            <a:ext cx="22320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Example: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A neighborhood window N </a:t>
            </a:r>
            <a:r>
              <a:rPr lang="en-US" altLang="en-US" sz="1800" b="1" u="sng">
                <a:latin typeface="Arial" charset="0"/>
              </a:rPr>
              <a:t>with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a corner feature</a:t>
            </a:r>
          </a:p>
        </p:txBody>
      </p:sp>
      <p:sp>
        <p:nvSpPr>
          <p:cNvPr id="20489" name="TextBox 10"/>
          <p:cNvSpPr txBox="1">
            <a:spLocks noChangeArrowheads="1"/>
          </p:cNvSpPr>
          <p:nvPr/>
        </p:nvSpPr>
        <p:spPr bwMode="auto">
          <a:xfrm>
            <a:off x="6650038" y="5149850"/>
            <a:ext cx="2079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Example: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A neighborhood window N </a:t>
            </a:r>
            <a:r>
              <a:rPr lang="en-US" altLang="en-US" sz="1800" b="1" u="sng">
                <a:latin typeface="Arial" charset="0"/>
              </a:rPr>
              <a:t>without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 corner feature</a:t>
            </a:r>
          </a:p>
        </p:txBody>
      </p:sp>
      <p:sp>
        <p:nvSpPr>
          <p:cNvPr id="20490" name="TextBox 6"/>
          <p:cNvSpPr txBox="1">
            <a:spLocks noChangeArrowheads="1"/>
          </p:cNvSpPr>
          <p:nvPr/>
        </p:nvSpPr>
        <p:spPr bwMode="auto">
          <a:xfrm>
            <a:off x="5791200" y="45720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charset="0"/>
              </a:rPr>
              <a:t>Ix2</a:t>
            </a:r>
          </a:p>
        </p:txBody>
      </p:sp>
      <p:sp>
        <p:nvSpPr>
          <p:cNvPr id="20491" name="Rectangle 7"/>
          <p:cNvSpPr>
            <a:spLocks noChangeArrowheads="1"/>
          </p:cNvSpPr>
          <p:nvPr/>
        </p:nvSpPr>
        <p:spPr bwMode="auto">
          <a:xfrm>
            <a:off x="7818438" y="309563"/>
            <a:ext cx="50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charset="0"/>
              </a:rPr>
              <a:t>Iy2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20492" name="TextBox 14"/>
          <p:cNvSpPr txBox="1">
            <a:spLocks noChangeArrowheads="1"/>
          </p:cNvSpPr>
          <p:nvPr/>
        </p:nvSpPr>
        <p:spPr bwMode="auto">
          <a:xfrm>
            <a:off x="5992813" y="373380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charset="0"/>
              </a:rPr>
              <a:t>Ix2</a:t>
            </a:r>
          </a:p>
        </p:txBody>
      </p:sp>
      <p:sp>
        <p:nvSpPr>
          <p:cNvPr id="20493" name="TextBox 15"/>
          <p:cNvSpPr txBox="1">
            <a:spLocks noChangeArrowheads="1"/>
          </p:cNvSpPr>
          <p:nvPr/>
        </p:nvSpPr>
        <p:spPr bwMode="auto">
          <a:xfrm>
            <a:off x="7818438" y="3689350"/>
            <a:ext cx="506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charset="0"/>
              </a:rPr>
              <a:t>Iy2</a:t>
            </a:r>
          </a:p>
        </p:txBody>
      </p:sp>
      <p:sp>
        <p:nvSpPr>
          <p:cNvPr id="20494" name="TextBox 16"/>
          <p:cNvSpPr txBox="1">
            <a:spLocks noChangeArrowheads="1"/>
          </p:cNvSpPr>
          <p:nvPr/>
        </p:nvSpPr>
        <p:spPr bwMode="auto">
          <a:xfrm>
            <a:off x="5716588" y="1820863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charset="0"/>
              </a:rPr>
              <a:t>Ixy</a:t>
            </a:r>
          </a:p>
        </p:txBody>
      </p:sp>
      <p:sp>
        <p:nvSpPr>
          <p:cNvPr id="20495" name="TextBox 18"/>
          <p:cNvSpPr txBox="1">
            <a:spLocks noChangeArrowheads="1"/>
          </p:cNvSpPr>
          <p:nvPr/>
        </p:nvSpPr>
        <p:spPr bwMode="auto">
          <a:xfrm>
            <a:off x="5969000" y="5149850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charset="0"/>
              </a:rPr>
              <a:t>Ixy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419600" y="460375"/>
            <a:ext cx="1676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Reason</a:t>
            </a:r>
            <a:r>
              <a:rPr lang="en-US" altLang="zh-TW" i="1" smtClean="0"/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zh-TW" altLang="en-US" sz="24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ym typeface="Symbol" pitchFamily="18" charset="2"/>
              </a:rPr>
              <a:t>Bad: </a:t>
            </a:r>
            <a:r>
              <a:rPr lang="en-US" altLang="zh-TW" sz="2800" baseline="-25000" smtClean="0">
                <a:sym typeface="Symbol" pitchFamily="18" charset="2"/>
              </a:rPr>
              <a:t>min</a:t>
            </a:r>
            <a:r>
              <a:rPr lang="en-US" altLang="zh-TW" sz="2800" smtClean="0">
                <a:sym typeface="Symbol" pitchFamily="18" charset="2"/>
              </a:rPr>
              <a:t> is too small: the image change is too flat, </a:t>
            </a:r>
            <a:r>
              <a:rPr lang="en-US" altLang="zh-TW" sz="2800" baseline="-25000" smtClean="0">
                <a:sym typeface="Symbol" pitchFamily="18" charset="2"/>
              </a:rPr>
              <a:t>min</a:t>
            </a:r>
            <a:r>
              <a:rPr lang="en-US" altLang="zh-TW" sz="2800" smtClean="0">
                <a:sym typeface="Symbol" pitchFamily="18" charset="2"/>
              </a:rPr>
              <a:t> represents smallest intensity variation in the patch</a:t>
            </a:r>
            <a:endParaRPr lang="en-US" altLang="zh-TW" sz="2800" i="1" baseline="-250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ym typeface="Symbol" pitchFamily="18" charset="2"/>
              </a:rPr>
              <a:t>Bad: max &gt;&gt; min: the image has horizontal or vertical edges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ym typeface="Symbol" pitchFamily="18" charset="2"/>
              </a:rPr>
              <a:t>Good: max  min and min is big enough</a:t>
            </a:r>
          </a:p>
        </p:txBody>
      </p:sp>
      <p:sp>
        <p:nvSpPr>
          <p:cNvPr id="21508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2150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6C32BD-D399-4647-A01C-63CA540E7489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 smtClean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19600" y="460375"/>
            <a:ext cx="1676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You will learn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Edge features</a:t>
            </a:r>
          </a:p>
          <a:p>
            <a:r>
              <a:rPr lang="en-US" altLang="en-US" smtClean="0"/>
              <a:t>Region features</a:t>
            </a:r>
          </a:p>
          <a:p>
            <a:r>
              <a:rPr lang="en-US" altLang="en-US" smtClean="0"/>
              <a:t>Corner features</a:t>
            </a:r>
          </a:p>
          <a:p>
            <a:r>
              <a:rPr lang="en-US" altLang="en-US" smtClean="0"/>
              <a:t>Tracking of corner features</a:t>
            </a:r>
          </a:p>
          <a:p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FC48BC3-48A6-4A8F-8378-46DA882B0500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04800" y="457200"/>
            <a:ext cx="533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Eigen values and edges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 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60B3E2D-0500-4F8D-B8AC-29DEF6FB32E4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22534" name="Freeform 34"/>
          <p:cNvSpPr>
            <a:spLocks/>
          </p:cNvSpPr>
          <p:nvPr/>
        </p:nvSpPr>
        <p:spPr bwMode="auto">
          <a:xfrm>
            <a:off x="3289300" y="2006600"/>
            <a:ext cx="3771900" cy="3060700"/>
          </a:xfrm>
          <a:custGeom>
            <a:avLst/>
            <a:gdLst>
              <a:gd name="T0" fmla="*/ 2147483647 w 2376"/>
              <a:gd name="T1" fmla="*/ 2147483647 h 1928"/>
              <a:gd name="T2" fmla="*/ 2147483647 w 2376"/>
              <a:gd name="T3" fmla="*/ 2147483647 h 1928"/>
              <a:gd name="T4" fmla="*/ 2147483647 w 2376"/>
              <a:gd name="T5" fmla="*/ 2147483647 h 1928"/>
              <a:gd name="T6" fmla="*/ 2147483647 w 2376"/>
              <a:gd name="T7" fmla="*/ 2147483647 h 1928"/>
              <a:gd name="T8" fmla="*/ 2147483647 w 2376"/>
              <a:gd name="T9" fmla="*/ 2147483647 h 1928"/>
              <a:gd name="T10" fmla="*/ 2147483647 w 2376"/>
              <a:gd name="T11" fmla="*/ 2147483647 h 1928"/>
              <a:gd name="T12" fmla="*/ 2147483647 w 2376"/>
              <a:gd name="T13" fmla="*/ 2147483647 h 19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76"/>
              <a:gd name="T22" fmla="*/ 0 h 1928"/>
              <a:gd name="T23" fmla="*/ 2376 w 2376"/>
              <a:gd name="T24" fmla="*/ 1928 h 19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76" h="1928">
                <a:moveTo>
                  <a:pt x="616" y="128"/>
                </a:moveTo>
                <a:cubicBezTo>
                  <a:pt x="352" y="256"/>
                  <a:pt x="264" y="856"/>
                  <a:pt x="184" y="1136"/>
                </a:cubicBezTo>
                <a:cubicBezTo>
                  <a:pt x="104" y="1416"/>
                  <a:pt x="0" y="1688"/>
                  <a:pt x="136" y="1808"/>
                </a:cubicBezTo>
                <a:cubicBezTo>
                  <a:pt x="272" y="1928"/>
                  <a:pt x="648" y="1896"/>
                  <a:pt x="1000" y="1856"/>
                </a:cubicBezTo>
                <a:cubicBezTo>
                  <a:pt x="1352" y="1816"/>
                  <a:pt x="2120" y="1816"/>
                  <a:pt x="2248" y="1568"/>
                </a:cubicBezTo>
                <a:cubicBezTo>
                  <a:pt x="2376" y="1320"/>
                  <a:pt x="2040" y="608"/>
                  <a:pt x="1768" y="368"/>
                </a:cubicBezTo>
                <a:cubicBezTo>
                  <a:pt x="1496" y="128"/>
                  <a:pt x="880" y="0"/>
                  <a:pt x="616" y="128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Freeform 19"/>
          <p:cNvSpPr>
            <a:spLocks/>
          </p:cNvSpPr>
          <p:nvPr/>
        </p:nvSpPr>
        <p:spPr bwMode="auto">
          <a:xfrm>
            <a:off x="2133600" y="4419600"/>
            <a:ext cx="5943600" cy="1752600"/>
          </a:xfrm>
          <a:custGeom>
            <a:avLst/>
            <a:gdLst>
              <a:gd name="T0" fmla="*/ 0 w 3792"/>
              <a:gd name="T1" fmla="*/ 2147483647 h 1152"/>
              <a:gd name="T2" fmla="*/ 2147483647 w 3792"/>
              <a:gd name="T3" fmla="*/ 0 h 1152"/>
              <a:gd name="T4" fmla="*/ 2147483647 w 3792"/>
              <a:gd name="T5" fmla="*/ 2147483647 h 1152"/>
              <a:gd name="T6" fmla="*/ 0 w 3792"/>
              <a:gd name="T7" fmla="*/ 2147483647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3792"/>
              <a:gd name="T13" fmla="*/ 0 h 1152"/>
              <a:gd name="T14" fmla="*/ 3792 w 3792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92" h="1152">
                <a:moveTo>
                  <a:pt x="0" y="1104"/>
                </a:moveTo>
                <a:lnTo>
                  <a:pt x="3792" y="0"/>
                </a:lnTo>
                <a:lnTo>
                  <a:pt x="3792" y="1152"/>
                </a:lnTo>
                <a:lnTo>
                  <a:pt x="0" y="1104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Freeform 17"/>
          <p:cNvSpPr>
            <a:spLocks/>
          </p:cNvSpPr>
          <p:nvPr/>
        </p:nvSpPr>
        <p:spPr bwMode="auto">
          <a:xfrm>
            <a:off x="2133600" y="2057400"/>
            <a:ext cx="1828800" cy="4114800"/>
          </a:xfrm>
          <a:custGeom>
            <a:avLst/>
            <a:gdLst>
              <a:gd name="T0" fmla="*/ 0 w 1152"/>
              <a:gd name="T1" fmla="*/ 0 h 2592"/>
              <a:gd name="T2" fmla="*/ 0 w 1152"/>
              <a:gd name="T3" fmla="*/ 2147483647 h 2592"/>
              <a:gd name="T4" fmla="*/ 2147483647 w 1152"/>
              <a:gd name="T5" fmla="*/ 2147483647 h 2592"/>
              <a:gd name="T6" fmla="*/ 0 w 1152"/>
              <a:gd name="T7" fmla="*/ 0 h 2592"/>
              <a:gd name="T8" fmla="*/ 0 60000 65536"/>
              <a:gd name="T9" fmla="*/ 0 60000 65536"/>
              <a:gd name="T10" fmla="*/ 0 60000 65536"/>
              <a:gd name="T11" fmla="*/ 0 60000 65536"/>
              <a:gd name="T12" fmla="*/ 0 w 1152"/>
              <a:gd name="T13" fmla="*/ 0 h 2592"/>
              <a:gd name="T14" fmla="*/ 1152 w 1152"/>
              <a:gd name="T15" fmla="*/ 2592 h 25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2" h="2592">
                <a:moveTo>
                  <a:pt x="0" y="0"/>
                </a:moveTo>
                <a:lnTo>
                  <a:pt x="0" y="2592"/>
                </a:lnTo>
                <a:lnTo>
                  <a:pt x="1152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Line 4"/>
          <p:cNvSpPr>
            <a:spLocks noChangeShapeType="1"/>
          </p:cNvSpPr>
          <p:nvPr/>
        </p:nvSpPr>
        <p:spPr bwMode="auto">
          <a:xfrm flipV="1">
            <a:off x="2133600" y="1981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5"/>
          <p:cNvSpPr>
            <a:spLocks noChangeShapeType="1"/>
          </p:cNvSpPr>
          <p:nvPr/>
        </p:nvSpPr>
        <p:spPr bwMode="auto">
          <a:xfrm>
            <a:off x="2133600" y="61722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Rectangle 6"/>
          <p:cNvSpPr>
            <a:spLocks noChangeArrowheads="1"/>
          </p:cNvSpPr>
          <p:nvPr/>
        </p:nvSpPr>
        <p:spPr bwMode="auto">
          <a:xfrm>
            <a:off x="1066800" y="3048000"/>
            <a:ext cx="823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TW" altLang="en-US" sz="2400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TW" sz="2400">
                <a:latin typeface="Times New Roman" pitchFamily="18" charset="0"/>
                <a:sym typeface="Symbol" pitchFamily="18" charset="2"/>
              </a:rPr>
              <a:t>min</a:t>
            </a:r>
          </a:p>
        </p:txBody>
      </p:sp>
      <p:sp>
        <p:nvSpPr>
          <p:cNvPr id="22540" name="Rectangle 7"/>
          <p:cNvSpPr>
            <a:spLocks noChangeArrowheads="1"/>
          </p:cNvSpPr>
          <p:nvPr/>
        </p:nvSpPr>
        <p:spPr bwMode="auto">
          <a:xfrm>
            <a:off x="5105400" y="6172200"/>
            <a:ext cx="874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TW" altLang="en-US" sz="2400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TW" sz="2400">
                <a:latin typeface="Times New Roman" pitchFamily="18" charset="0"/>
                <a:sym typeface="Symbol" pitchFamily="18" charset="2"/>
              </a:rPr>
              <a:t>max</a:t>
            </a:r>
          </a:p>
        </p:txBody>
      </p:sp>
      <p:sp>
        <p:nvSpPr>
          <p:cNvPr id="22541" name="Line 11"/>
          <p:cNvSpPr>
            <a:spLocks noChangeShapeType="1"/>
          </p:cNvSpPr>
          <p:nvPr/>
        </p:nvSpPr>
        <p:spPr bwMode="auto">
          <a:xfrm flipV="1">
            <a:off x="2133600" y="2133600"/>
            <a:ext cx="182880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2"/>
          <p:cNvSpPr>
            <a:spLocks noChangeShapeType="1"/>
          </p:cNvSpPr>
          <p:nvPr/>
        </p:nvSpPr>
        <p:spPr bwMode="auto">
          <a:xfrm flipV="1">
            <a:off x="2133600" y="4724400"/>
            <a:ext cx="4953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Text Box 14"/>
          <p:cNvSpPr txBox="1">
            <a:spLocks noChangeArrowheads="1"/>
          </p:cNvSpPr>
          <p:nvPr/>
        </p:nvSpPr>
        <p:spPr bwMode="auto">
          <a:xfrm>
            <a:off x="2209800" y="1600200"/>
            <a:ext cx="1446213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Vertical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Edges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(</a:t>
            </a:r>
            <a:r>
              <a:rPr kumimoji="1" lang="en-US" altLang="zh-TW" sz="2400">
                <a:latin typeface="Times New Roman" pitchFamily="18" charset="0"/>
                <a:sym typeface="Symbol" pitchFamily="18" charset="2"/>
              </a:rPr>
              <a:t>max &gt;&gt;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  <a:sym typeface="Symbol" pitchFamily="18" charset="2"/>
              </a:rPr>
              <a:t> min</a:t>
            </a:r>
            <a:r>
              <a:rPr kumimoji="1" lang="en-US" altLang="zh-TW" sz="2400">
                <a:latin typeface="Times New Roman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TW" altLang="en-US" sz="2400">
              <a:latin typeface="Times New Roman" pitchFamily="18" charset="0"/>
            </a:endParaRPr>
          </a:p>
        </p:txBody>
      </p:sp>
      <p:sp>
        <p:nvSpPr>
          <p:cNvPr id="22544" name="Text Box 15"/>
          <p:cNvSpPr txBox="1">
            <a:spLocks noChangeArrowheads="1"/>
          </p:cNvSpPr>
          <p:nvPr/>
        </p:nvSpPr>
        <p:spPr bwMode="auto">
          <a:xfrm>
            <a:off x="5791200" y="5105400"/>
            <a:ext cx="30622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Horizontal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Edges (</a:t>
            </a:r>
            <a:r>
              <a:rPr kumimoji="1" lang="en-US" altLang="zh-TW" sz="2400">
                <a:latin typeface="Times New Roman" pitchFamily="18" charset="0"/>
                <a:sym typeface="Symbol" pitchFamily="18" charset="2"/>
              </a:rPr>
              <a:t>max &gt;&gt; min</a:t>
            </a:r>
            <a:r>
              <a:rPr kumimoji="1" lang="en-US" altLang="zh-TW" sz="2400">
                <a:latin typeface="Times New Roman" pitchFamily="18" charset="0"/>
              </a:rPr>
              <a:t>)</a:t>
            </a:r>
          </a:p>
        </p:txBody>
      </p:sp>
      <p:sp>
        <p:nvSpPr>
          <p:cNvPr id="22545" name="Text Box 16"/>
          <p:cNvSpPr txBox="1">
            <a:spLocks noChangeArrowheads="1"/>
          </p:cNvSpPr>
          <p:nvPr/>
        </p:nvSpPr>
        <p:spPr bwMode="auto">
          <a:xfrm>
            <a:off x="4403725" y="2936875"/>
            <a:ext cx="24415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Corner area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(</a:t>
            </a:r>
            <a:r>
              <a:rPr kumimoji="1" lang="en-US" altLang="zh-TW" sz="2400">
                <a:latin typeface="Times New Roman" pitchFamily="18" charset="0"/>
                <a:sym typeface="Symbol" pitchFamily="18" charset="2"/>
              </a:rPr>
              <a:t>max  min</a:t>
            </a:r>
            <a:r>
              <a:rPr kumimoji="1" lang="en-US" altLang="zh-TW" sz="2400">
                <a:latin typeface="Times New Roman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And they are large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enough</a:t>
            </a:r>
          </a:p>
        </p:txBody>
      </p:sp>
      <p:sp>
        <p:nvSpPr>
          <p:cNvPr id="22546" name="Rectangle 21"/>
          <p:cNvSpPr>
            <a:spLocks noChangeArrowheads="1"/>
          </p:cNvSpPr>
          <p:nvPr/>
        </p:nvSpPr>
        <p:spPr bwMode="auto">
          <a:xfrm>
            <a:off x="7239000" y="838200"/>
            <a:ext cx="1371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22547" name="Rectangle 22"/>
          <p:cNvSpPr>
            <a:spLocks noChangeArrowheads="1"/>
          </p:cNvSpPr>
          <p:nvPr/>
        </p:nvSpPr>
        <p:spPr bwMode="auto">
          <a:xfrm>
            <a:off x="6019800" y="0"/>
            <a:ext cx="31242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22548" name="Rectangle 23"/>
          <p:cNvSpPr>
            <a:spLocks noChangeArrowheads="1"/>
          </p:cNvSpPr>
          <p:nvPr/>
        </p:nvSpPr>
        <p:spPr bwMode="auto">
          <a:xfrm>
            <a:off x="7010400" y="2133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22549" name="Rectangle 24"/>
          <p:cNvSpPr>
            <a:spLocks noChangeArrowheads="1"/>
          </p:cNvSpPr>
          <p:nvPr/>
        </p:nvSpPr>
        <p:spPr bwMode="auto">
          <a:xfrm>
            <a:off x="7010400" y="1524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22550" name="Rectangle 25"/>
          <p:cNvSpPr>
            <a:spLocks noChangeArrowheads="1"/>
          </p:cNvSpPr>
          <p:nvPr/>
        </p:nvSpPr>
        <p:spPr bwMode="auto">
          <a:xfrm>
            <a:off x="7772400" y="21336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22551" name="Line 26"/>
          <p:cNvSpPr>
            <a:spLocks noChangeShapeType="1"/>
          </p:cNvSpPr>
          <p:nvPr/>
        </p:nvSpPr>
        <p:spPr bwMode="auto">
          <a:xfrm flipH="1">
            <a:off x="3352800" y="1676400"/>
            <a:ext cx="3657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2" name="Line 27"/>
          <p:cNvSpPr>
            <a:spLocks noChangeShapeType="1"/>
          </p:cNvSpPr>
          <p:nvPr/>
        </p:nvSpPr>
        <p:spPr bwMode="auto">
          <a:xfrm flipV="1">
            <a:off x="7696200" y="2590800"/>
            <a:ext cx="3048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3" name="Line 28"/>
          <p:cNvSpPr>
            <a:spLocks noChangeShapeType="1"/>
          </p:cNvSpPr>
          <p:nvPr/>
        </p:nvSpPr>
        <p:spPr bwMode="auto">
          <a:xfrm flipH="1">
            <a:off x="6172200" y="2438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4" name="Line 29"/>
          <p:cNvSpPr>
            <a:spLocks noChangeShapeType="1"/>
          </p:cNvSpPr>
          <p:nvPr/>
        </p:nvSpPr>
        <p:spPr bwMode="auto">
          <a:xfrm>
            <a:off x="2133600" y="4343400"/>
            <a:ext cx="1828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5" name="Freeform 30"/>
          <p:cNvSpPr>
            <a:spLocks/>
          </p:cNvSpPr>
          <p:nvPr/>
        </p:nvSpPr>
        <p:spPr bwMode="auto">
          <a:xfrm>
            <a:off x="2133600" y="4343400"/>
            <a:ext cx="1752600" cy="1828800"/>
          </a:xfrm>
          <a:custGeom>
            <a:avLst/>
            <a:gdLst>
              <a:gd name="T0" fmla="*/ 0 w 1104"/>
              <a:gd name="T1" fmla="*/ 0 h 1152"/>
              <a:gd name="T2" fmla="*/ 0 w 1104"/>
              <a:gd name="T3" fmla="*/ 2147483647 h 1152"/>
              <a:gd name="T4" fmla="*/ 2147483647 w 1104"/>
              <a:gd name="T5" fmla="*/ 2147483647 h 1152"/>
              <a:gd name="T6" fmla="*/ 0 w 1104"/>
              <a:gd name="T7" fmla="*/ 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1104"/>
              <a:gd name="T13" fmla="*/ 0 h 1152"/>
              <a:gd name="T14" fmla="*/ 1104 w 1104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04" h="1152">
                <a:moveTo>
                  <a:pt x="0" y="0"/>
                </a:moveTo>
                <a:lnTo>
                  <a:pt x="0" y="1152"/>
                </a:lnTo>
                <a:lnTo>
                  <a:pt x="1104" y="1152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6" name="Text Box 31"/>
          <p:cNvSpPr txBox="1">
            <a:spLocks noChangeArrowheads="1"/>
          </p:cNvSpPr>
          <p:nvPr/>
        </p:nvSpPr>
        <p:spPr bwMode="auto">
          <a:xfrm>
            <a:off x="365125" y="4835525"/>
            <a:ext cx="16668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TW" altLang="en-US" sz="2400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TW" sz="2400">
                <a:latin typeface="Times New Roman" pitchFamily="18" charset="0"/>
                <a:sym typeface="Symbol" pitchFamily="18" charset="2"/>
              </a:rPr>
              <a:t>max, min</a:t>
            </a:r>
            <a:endParaRPr kumimoji="1" lang="en-US" altLang="zh-TW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are small</a:t>
            </a:r>
          </a:p>
        </p:txBody>
      </p:sp>
      <p:sp>
        <p:nvSpPr>
          <p:cNvPr id="22557" name="Line 32"/>
          <p:cNvSpPr>
            <a:spLocks noChangeShapeType="1"/>
          </p:cNvSpPr>
          <p:nvPr/>
        </p:nvSpPr>
        <p:spPr bwMode="auto">
          <a:xfrm>
            <a:off x="1828800" y="53340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4419600" y="460375"/>
            <a:ext cx="1676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/>
              <a:t>A more efficient approach (Quick algorithm using R)  [1]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eaLnBrk="1" hangingPunct="1"/>
            <a:r>
              <a:rPr lang="en-US" altLang="zh-TW" smtClean="0"/>
              <a:t>Faster: no need to find Eigen values</a:t>
            </a:r>
          </a:p>
          <a:p>
            <a:pPr eaLnBrk="1" hangingPunct="1"/>
            <a:r>
              <a:rPr lang="en-US" altLang="zh-TW" smtClean="0"/>
              <a:t>Reponses function </a:t>
            </a:r>
            <a:r>
              <a:rPr lang="en-US" altLang="zh-TW" i="1" smtClean="0"/>
              <a:t>R=det(A)-k*trace(A)</a:t>
            </a:r>
            <a:r>
              <a:rPr lang="en-US" altLang="zh-TW" i="1" baseline="30000" smtClean="0"/>
              <a:t>2</a:t>
            </a:r>
            <a:r>
              <a:rPr lang="en-US" altLang="zh-TW" smtClean="0"/>
              <a:t> , k</a:t>
            </a:r>
            <a:r>
              <a:rPr lang="en-US" altLang="zh-TW" smtClean="0">
                <a:sym typeface="Symbol" pitchFamily="18" charset="2"/>
              </a:rPr>
              <a:t>0.04-0.06 by trial-and-error</a:t>
            </a:r>
          </a:p>
          <a:p>
            <a:pPr eaLnBrk="1" hangingPunct="1"/>
            <a:r>
              <a:rPr lang="en-US" altLang="zh-TW" smtClean="0">
                <a:sym typeface="Symbol" pitchFamily="18" charset="2"/>
              </a:rPr>
              <a:t>Pick pixel with large R</a:t>
            </a:r>
          </a:p>
          <a:p>
            <a:pPr eaLnBrk="1" hangingPunct="1"/>
            <a:r>
              <a:rPr lang="en-US" altLang="zh-TW" smtClean="0">
                <a:sym typeface="Symbol" pitchFamily="18" charset="2"/>
              </a:rPr>
              <a:t>This is the method used in the matlab file http://www.cse.cuhk.edu.hk/%7Ekhwong/www2/cmsc5711/demo_harris1.zip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099FBD-6970-4CA9-85E7-56B9876D5949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 smtClean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19600" y="460375"/>
            <a:ext cx="1676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Harris algorithm for feature extraction (step3)</a:t>
            </a:r>
          </a:p>
        </p:txBody>
      </p:sp>
      <p:sp>
        <p:nvSpPr>
          <p:cNvPr id="2457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b="1" smtClean="0"/>
              <a:t>For each 2x2 matrix A(x,y) find the 2 Eigen values </a:t>
            </a:r>
            <a:r>
              <a:rPr lang="en-US" altLang="zh-TW" sz="2600" smtClean="0">
                <a:sym typeface="Symbol" pitchFamily="18" charset="2"/>
              </a:rPr>
              <a:t></a:t>
            </a:r>
            <a:r>
              <a:rPr lang="en-US" altLang="zh-TW" sz="2600" baseline="-25000" smtClean="0"/>
              <a:t>min</a:t>
            </a:r>
            <a:r>
              <a:rPr lang="en-US" altLang="zh-TW" sz="2600" smtClean="0"/>
              <a:t>(x,y), </a:t>
            </a:r>
            <a:r>
              <a:rPr lang="en-US" altLang="zh-TW" sz="2600" smtClean="0">
                <a:sym typeface="Symbol" pitchFamily="18" charset="2"/>
              </a:rPr>
              <a:t></a:t>
            </a:r>
            <a:r>
              <a:rPr lang="en-US" altLang="zh-TW" sz="2600" baseline="-25000" smtClean="0">
                <a:sym typeface="Symbol" pitchFamily="18" charset="2"/>
              </a:rPr>
              <a:t>max</a:t>
            </a:r>
            <a:r>
              <a:rPr lang="en-US" altLang="zh-TW" sz="2600" smtClean="0">
                <a:sym typeface="Symbol" pitchFamily="18" charset="2"/>
              </a:rPr>
              <a:t>(x,y)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600" smtClean="0"/>
              <a:t>Idea: Corner feature extraction rules: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600" smtClean="0">
                <a:sym typeface="Symbol" pitchFamily="18" charset="2"/>
              </a:rPr>
              <a:t></a:t>
            </a:r>
            <a:r>
              <a:rPr lang="en-US" altLang="zh-TW" sz="2600" baseline="-25000" smtClean="0"/>
              <a:t>min</a:t>
            </a:r>
            <a:r>
              <a:rPr lang="en-US" altLang="zh-TW" sz="2600" smtClean="0"/>
              <a:t>(x,y) must be large enough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600" smtClean="0">
                <a:sym typeface="Symbol" pitchFamily="18" charset="2"/>
              </a:rPr>
              <a:t></a:t>
            </a:r>
            <a:r>
              <a:rPr lang="en-US" altLang="zh-TW" sz="2600" baseline="-25000" smtClean="0"/>
              <a:t>min</a:t>
            </a:r>
            <a:r>
              <a:rPr lang="en-US" altLang="zh-TW" sz="2600" smtClean="0"/>
              <a:t>(x,y), </a:t>
            </a:r>
            <a:r>
              <a:rPr lang="en-US" altLang="zh-TW" sz="2600" smtClean="0">
                <a:sym typeface="Symbol" pitchFamily="18" charset="2"/>
              </a:rPr>
              <a:t></a:t>
            </a:r>
            <a:r>
              <a:rPr lang="en-US" altLang="zh-TW" sz="2600" baseline="-25000" smtClean="0">
                <a:sym typeface="Symbol" pitchFamily="18" charset="2"/>
              </a:rPr>
              <a:t>max</a:t>
            </a:r>
            <a:r>
              <a:rPr lang="en-US" altLang="zh-TW" sz="2600" smtClean="0">
                <a:sym typeface="Symbol" pitchFamily="18" charset="2"/>
              </a:rPr>
              <a:t>(x,y),  should both be large</a:t>
            </a:r>
            <a:endParaRPr lang="en-US" altLang="zh-TW" sz="26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600" smtClean="0"/>
              <a:t>Algorithm 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600" smtClean="0"/>
              <a:t> after all </a:t>
            </a:r>
            <a:r>
              <a:rPr lang="en-US" altLang="zh-TW" sz="2600" smtClean="0">
                <a:sym typeface="Symbol" pitchFamily="18" charset="2"/>
              </a:rPr>
              <a:t></a:t>
            </a:r>
            <a:r>
              <a:rPr lang="en-US" altLang="zh-TW" sz="2600" smtClean="0"/>
              <a:t>(x,y) are found 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600" smtClean="0"/>
              <a:t>Sort all </a:t>
            </a:r>
            <a:r>
              <a:rPr lang="en-US" altLang="zh-TW" sz="2600" smtClean="0">
                <a:sym typeface="Symbol" pitchFamily="18" charset="2"/>
              </a:rPr>
              <a:t></a:t>
            </a:r>
            <a:r>
              <a:rPr lang="en-US" altLang="zh-TW" sz="2600" baseline="-25000" smtClean="0"/>
              <a:t>min</a:t>
            </a:r>
            <a:r>
              <a:rPr lang="en-US" altLang="zh-TW" sz="2600" smtClean="0"/>
              <a:t>(x,y) , discard pixels with small </a:t>
            </a:r>
            <a:r>
              <a:rPr lang="en-US" altLang="zh-TW" sz="2600" smtClean="0">
                <a:sym typeface="Symbol" pitchFamily="18" charset="2"/>
              </a:rPr>
              <a:t></a:t>
            </a:r>
            <a:r>
              <a:rPr lang="en-US" altLang="zh-TW" sz="2600" baseline="-25000" smtClean="0"/>
              <a:t>min</a:t>
            </a:r>
            <a:r>
              <a:rPr lang="en-US" altLang="zh-TW" sz="2600" smtClean="0">
                <a:sym typeface="Symbol" pitchFamily="18" charset="2"/>
              </a:rPr>
              <a:t>. (discard pixels with </a:t>
            </a:r>
            <a:r>
              <a:rPr lang="en-US" altLang="zh-TW" sz="2600" baseline="-25000" smtClean="0"/>
              <a:t>min </a:t>
            </a:r>
            <a:r>
              <a:rPr lang="en-US" altLang="zh-TW" sz="2600" smtClean="0"/>
              <a:t>&lt;min_threshold)</a:t>
            </a:r>
            <a:endParaRPr lang="en-US" altLang="zh-TW" sz="2600" smtClean="0">
              <a:sym typeface="Symbol" pitchFamily="18" charset="2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TW" sz="2600" smtClean="0">
                <a:sym typeface="Symbol" pitchFamily="18" charset="2"/>
              </a:rPr>
              <a:t>Discard pixels with large </a:t>
            </a:r>
            <a:r>
              <a:rPr lang="en-US" altLang="zh-TW" sz="2600" baseline="-25000" smtClean="0">
                <a:sym typeface="Symbol" pitchFamily="18" charset="2"/>
              </a:rPr>
              <a:t>max</a:t>
            </a:r>
            <a:r>
              <a:rPr lang="en-US" altLang="zh-TW" sz="2600" smtClean="0">
                <a:sym typeface="Symbol" pitchFamily="18" charset="2"/>
              </a:rPr>
              <a:t>- </a:t>
            </a:r>
            <a:r>
              <a:rPr lang="en-US" altLang="zh-TW" sz="2600" baseline="-25000" smtClean="0"/>
              <a:t>min</a:t>
            </a:r>
            <a:r>
              <a:rPr lang="en-US" altLang="zh-TW" sz="2600" smtClean="0"/>
              <a:t>.</a:t>
            </a:r>
            <a:r>
              <a:rPr lang="en-US" altLang="zh-TW" sz="2600" baseline="-25000" smtClean="0"/>
              <a:t>.</a:t>
            </a:r>
            <a:r>
              <a:rPr lang="en-US" altLang="zh-TW" sz="2600" smtClean="0">
                <a:sym typeface="Symbol" pitchFamily="18" charset="2"/>
              </a:rPr>
              <a:t> (discard pixels with (</a:t>
            </a:r>
            <a:r>
              <a:rPr lang="en-US" altLang="zh-TW" sz="2600" baseline="-25000" smtClean="0">
                <a:sym typeface="Symbol" pitchFamily="18" charset="2"/>
              </a:rPr>
              <a:t>max</a:t>
            </a:r>
            <a:r>
              <a:rPr lang="en-US" altLang="zh-TW" sz="2600" smtClean="0">
                <a:sym typeface="Symbol" pitchFamily="18" charset="2"/>
              </a:rPr>
              <a:t>- </a:t>
            </a:r>
            <a:r>
              <a:rPr lang="en-US" altLang="zh-TW" sz="2600" baseline="-25000" smtClean="0"/>
              <a:t>min </a:t>
            </a:r>
            <a:r>
              <a:rPr lang="en-US" altLang="zh-TW" sz="2600" smtClean="0"/>
              <a:t>)&gt;gap_threshold)</a:t>
            </a:r>
            <a:endParaRPr lang="en-US" altLang="zh-TW" sz="2600" smtClean="0">
              <a:sym typeface="Symbol" pitchFamily="18" charset="2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TW" sz="2600" smtClean="0"/>
              <a:t>Remaining are corner features</a:t>
            </a:r>
          </a:p>
          <a:p>
            <a:pPr eaLnBrk="1" hangingPunct="1">
              <a:lnSpc>
                <a:spcPct val="90000"/>
              </a:lnSpc>
            </a:pPr>
            <a:endParaRPr lang="en-US" altLang="en-US" sz="30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 dirty="0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551566-E3F8-4C45-94ED-2277F6B304C6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88" y="1828800"/>
            <a:ext cx="13589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6781800" y="2400300"/>
            <a:ext cx="1219200" cy="95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91400" y="2944813"/>
            <a:ext cx="1752600" cy="13239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en-US" sz="1600" smtClean="0">
                <a:cs typeface="+mn-cs"/>
              </a:rPr>
              <a:t>N is a 12x12 neighborhood of I(x,y)</a:t>
            </a:r>
          </a:p>
          <a:p>
            <a:pPr eaLnBrk="1" hangingPunct="1">
              <a:defRPr/>
            </a:pPr>
            <a:r>
              <a:rPr lang="en-US" altLang="en-US" sz="1600" smtClean="0">
                <a:cs typeface="+mn-cs"/>
                <a:sym typeface="Wingdings" pitchFamily="2" charset="2"/>
              </a:rPr>
              <a:t>a 2x2 matrix A(x,y)</a:t>
            </a:r>
            <a:endParaRPr lang="en-US" altLang="en-US" sz="1600" smtClean="0">
              <a:cs typeface="+mn-cs"/>
            </a:endParaRPr>
          </a:p>
        </p:txBody>
      </p:sp>
      <p:sp>
        <p:nvSpPr>
          <p:cNvPr id="24585" name="TextBox 17"/>
          <p:cNvSpPr txBox="1">
            <a:spLocks noChangeArrowheads="1"/>
          </p:cNvSpPr>
          <p:nvPr/>
        </p:nvSpPr>
        <p:spPr bwMode="auto">
          <a:xfrm>
            <a:off x="7994650" y="2495550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(x,y)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419600" y="460375"/>
            <a:ext cx="1676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43888" cy="131445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Examples of different threshold settings</a:t>
            </a:r>
            <a:br>
              <a:rPr lang="en-US" altLang="zh-TW" sz="2000" smtClean="0"/>
            </a:br>
            <a:r>
              <a:rPr lang="en-US" altLang="zh-TW" sz="2700" smtClean="0"/>
              <a:t>50 corners,  		250 corners</a:t>
            </a:r>
            <a:br>
              <a:rPr lang="en-US" altLang="zh-TW" sz="2700" smtClean="0"/>
            </a:br>
            <a:endParaRPr lang="en-US" altLang="zh-TW" sz="27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 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019091A-38DD-4F15-B7BC-43B83796A7EF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 smtClean="0">
              <a:latin typeface="Arial" charset="0"/>
            </a:endParaRPr>
          </a:p>
        </p:txBody>
      </p:sp>
      <p:pic>
        <p:nvPicPr>
          <p:cNvPr id="25606" name="Picture 7" descr="chouse_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51054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8" descr="chouse_2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752600"/>
            <a:ext cx="52578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4419600" y="460375"/>
            <a:ext cx="1676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CDEAFA-4513-4F47-82FF-21004F96A5C3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26630" name="Content Placeholder 3"/>
          <p:cNvSpPr>
            <a:spLocks noGrp="1"/>
          </p:cNvSpPr>
          <p:nvPr>
            <p:ph sz="half" idx="4294967295"/>
          </p:nvPr>
        </p:nvSpPr>
        <p:spPr>
          <a:xfrm>
            <a:off x="6019800" y="381000"/>
            <a:ext cx="3124200" cy="5791200"/>
          </a:xfrm>
        </p:spPr>
        <p:txBody>
          <a:bodyPr/>
          <a:lstStyle/>
          <a:p>
            <a:pPr eaLnBrk="1" hangingPunct="1"/>
            <a:r>
              <a:rPr lang="en-US" altLang="en-US" smtClean="0"/>
              <a:t>corner features are overlaid with white squares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 program can be found at</a:t>
            </a:r>
          </a:p>
        </p:txBody>
      </p:sp>
      <p:pic>
        <p:nvPicPr>
          <p:cNvPr id="266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50875"/>
            <a:ext cx="4800600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2" name="TextBox 2"/>
          <p:cNvSpPr txBox="1">
            <a:spLocks noChangeArrowheads="1"/>
          </p:cNvSpPr>
          <p:nvPr/>
        </p:nvSpPr>
        <p:spPr bwMode="auto">
          <a:xfrm>
            <a:off x="592138" y="6242050"/>
            <a:ext cx="7467600" cy="615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http://www.cse.cuhk.edu.hk/%7Ekhwong/www2/cmsc5711/demo_harris1.zip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419600" y="460375"/>
            <a:ext cx="1676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Exercise 1A</a:t>
            </a:r>
          </a:p>
        </p:txBody>
      </p:sp>
      <p:sp>
        <p:nvSpPr>
          <p:cNvPr id="27651" name="Content Placeholder 6"/>
          <p:cNvSpPr>
            <a:spLocks noGrp="1"/>
          </p:cNvSpPr>
          <p:nvPr>
            <p:ph idx="1"/>
          </p:nvPr>
        </p:nvSpPr>
        <p:spPr>
          <a:xfrm>
            <a:off x="301625" y="1130300"/>
            <a:ext cx="4956175" cy="4525963"/>
          </a:xfrm>
        </p:spPr>
        <p:txBody>
          <a:bodyPr/>
          <a:lstStyle/>
          <a:p>
            <a:r>
              <a:rPr lang="en-US" altLang="en-US" sz="2000" dirty="0" smtClean="0"/>
              <a:t>Assume the edge window is 2x2</a:t>
            </a:r>
          </a:p>
          <a:p>
            <a:r>
              <a:rPr lang="en-US" altLang="en-US" sz="2000" dirty="0" smtClean="0"/>
              <a:t>Sum of all (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I/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x)^2=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dirty="0" smtClean="0"/>
              <a:t>=______________________________?</a:t>
            </a:r>
          </a:p>
          <a:p>
            <a:r>
              <a:rPr lang="en-US" altLang="en-US" sz="2000" dirty="0" smtClean="0"/>
              <a:t>Sum of all (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I/</a:t>
            </a:r>
            <a:r>
              <a:rPr lang="en-US" altLang="en-US" sz="2000" dirty="0" smtClean="0">
                <a:sym typeface="Symbol" pitchFamily="18" charset="2"/>
              </a:rPr>
              <a:t>y</a:t>
            </a:r>
            <a:r>
              <a:rPr lang="en-US" altLang="en-US" sz="2000" dirty="0" smtClean="0"/>
              <a:t>)^2=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dirty="0" smtClean="0"/>
              <a:t>=______________________________?</a:t>
            </a:r>
          </a:p>
          <a:p>
            <a:pPr eaLnBrk="1" hangingPunct="1"/>
            <a:r>
              <a:rPr lang="en-US" altLang="en-US" sz="2000" dirty="0" smtClean="0">
                <a:sym typeface="Symbol" pitchFamily="18" charset="2"/>
              </a:rPr>
              <a:t>In side each 2x2 window, Define (</a:t>
            </a:r>
            <a:r>
              <a:rPr lang="en-US" altLang="en-US" sz="2000" dirty="0" smtClean="0"/>
              <a:t>I/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x)*(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I/</a:t>
            </a:r>
            <a:r>
              <a:rPr lang="en-US" altLang="en-US" sz="2000" dirty="0" smtClean="0">
                <a:sym typeface="Symbol" pitchFamily="18" charset="2"/>
              </a:rPr>
              <a:t>y</a:t>
            </a:r>
            <a:r>
              <a:rPr lang="en-US" altLang="en-US" sz="2000" dirty="0" smtClean="0"/>
              <a:t>)=</a:t>
            </a:r>
            <a:r>
              <a:rPr lang="en-US" altLang="en-US" sz="2000" dirty="0" smtClean="0">
                <a:sym typeface="Symbol" pitchFamily="18" charset="2"/>
              </a:rPr>
              <a:t>(</a:t>
            </a:r>
            <a:r>
              <a:rPr lang="en-US" altLang="en-US" sz="2000" dirty="0" smtClean="0"/>
              <a:t>x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-x</a:t>
            </a:r>
            <a:r>
              <a:rPr lang="en-US" altLang="en-US" sz="2000" baseline="-25000" dirty="0" smtClean="0"/>
              <a:t>i+1</a:t>
            </a:r>
            <a:r>
              <a:rPr lang="en-US" altLang="en-US" sz="2000" dirty="0" smtClean="0">
                <a:sym typeface="Symbol" pitchFamily="18" charset="2"/>
              </a:rPr>
              <a:t>)* (y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-y</a:t>
            </a:r>
            <a:r>
              <a:rPr lang="en-US" altLang="en-US" sz="2000" baseline="-25000" dirty="0" smtClean="0"/>
              <a:t>i+1</a:t>
            </a:r>
            <a:r>
              <a:rPr lang="en-US" altLang="en-US" sz="2000" dirty="0" smtClean="0">
                <a:sym typeface="Symbol" pitchFamily="18" charset="2"/>
              </a:rPr>
              <a:t>)</a:t>
            </a:r>
            <a:endParaRPr lang="en-US" altLang="en-US" sz="2000" baseline="-25000" dirty="0" smtClean="0"/>
          </a:p>
          <a:p>
            <a:r>
              <a:rPr lang="en-US" altLang="en-US" sz="2400" dirty="0" smtClean="0"/>
              <a:t>Sum of all (</a:t>
            </a:r>
            <a:r>
              <a:rPr lang="en-US" altLang="en-US" sz="2400" dirty="0" smtClean="0">
                <a:sym typeface="Symbol" pitchFamily="18" charset="2"/>
              </a:rPr>
              <a:t></a:t>
            </a:r>
            <a:r>
              <a:rPr lang="en-US" altLang="en-US" sz="2400" dirty="0" smtClean="0"/>
              <a:t>I/</a:t>
            </a:r>
            <a:r>
              <a:rPr lang="en-US" altLang="en-US" sz="2400" dirty="0" smtClean="0">
                <a:sym typeface="Symbol" pitchFamily="18" charset="2"/>
              </a:rPr>
              <a:t></a:t>
            </a:r>
            <a:r>
              <a:rPr lang="en-US" altLang="en-US" sz="2400" dirty="0" smtClean="0"/>
              <a:t>x)*(</a:t>
            </a:r>
            <a:r>
              <a:rPr lang="en-US" altLang="en-US" sz="2400" dirty="0" smtClean="0">
                <a:sym typeface="Symbol" pitchFamily="18" charset="2"/>
              </a:rPr>
              <a:t></a:t>
            </a:r>
            <a:r>
              <a:rPr lang="en-US" altLang="en-US" sz="2400" dirty="0" smtClean="0"/>
              <a:t>I/</a:t>
            </a:r>
            <a:r>
              <a:rPr lang="en-US" altLang="en-US" sz="2400" dirty="0" smtClean="0">
                <a:sym typeface="Symbol" pitchFamily="18" charset="2"/>
              </a:rPr>
              <a:t></a:t>
            </a:r>
            <a:r>
              <a:rPr lang="en-US" altLang="en-US" sz="2400" dirty="0" smtClean="0"/>
              <a:t>y)=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dirty="0" smtClean="0"/>
              <a:t>=______________________________?</a:t>
            </a:r>
          </a:p>
          <a:p>
            <a:r>
              <a:rPr lang="en-US" altLang="en-US" sz="2000" dirty="0" smtClean="0"/>
              <a:t>Find the 2x2 matrix A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dirty="0" smtClean="0"/>
              <a:t>=______________________________?</a:t>
            </a:r>
          </a:p>
          <a:p>
            <a:r>
              <a:rPr lang="en-US" altLang="en-US" sz="2000" dirty="0" smtClean="0"/>
              <a:t>Find 2 Eigen values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1600" dirty="0" smtClean="0"/>
              <a:t>=______________________________?</a:t>
            </a:r>
          </a:p>
          <a:p>
            <a:r>
              <a:rPr lang="en-US" altLang="en-US" sz="2000" dirty="0" smtClean="0"/>
              <a:t>IS it a good feature?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1600" dirty="0" smtClean="0"/>
              <a:t>=______________________________?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74CB72C-58A0-4F9B-A8BB-FF2789C15B18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181600" y="1600200"/>
          <a:ext cx="2743200" cy="2925792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37" name="TextBox 10"/>
          <p:cNvSpPr txBox="1">
            <a:spLocks noChangeArrowheads="1"/>
          </p:cNvSpPr>
          <p:nvPr/>
        </p:nvSpPr>
        <p:spPr bwMode="auto">
          <a:xfrm>
            <a:off x="5749925" y="990600"/>
            <a:ext cx="21209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Image 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Unfilled cells are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81600" y="4648200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81600" y="1452563"/>
            <a:ext cx="0" cy="3195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40" name="TextBox 15"/>
          <p:cNvSpPr txBox="1">
            <a:spLocks noChangeArrowheads="1"/>
          </p:cNvSpPr>
          <p:nvPr/>
        </p:nvSpPr>
        <p:spPr bwMode="auto">
          <a:xfrm>
            <a:off x="5000625" y="16002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y</a:t>
            </a:r>
          </a:p>
        </p:txBody>
      </p:sp>
      <p:sp>
        <p:nvSpPr>
          <p:cNvPr id="27741" name="TextBox 16"/>
          <p:cNvSpPr txBox="1">
            <a:spLocks noChangeArrowheads="1"/>
          </p:cNvSpPr>
          <p:nvPr/>
        </p:nvSpPr>
        <p:spPr bwMode="auto">
          <a:xfrm>
            <a:off x="8153400" y="44958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</a:t>
            </a:r>
          </a:p>
        </p:txBody>
      </p:sp>
      <p:graphicFrame>
        <p:nvGraphicFramePr>
          <p:cNvPr id="27742" name="Object 23"/>
          <p:cNvGraphicFramePr>
            <a:graphicFrameLocks noGrp="1" noChangeAspect="1"/>
          </p:cNvGraphicFramePr>
          <p:nvPr/>
        </p:nvGraphicFramePr>
        <p:xfrm>
          <a:off x="5181600" y="5014913"/>
          <a:ext cx="386556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1" name="公式" r:id="rId3" imgW="3683000" imgH="1193800" progId="Equation.3">
                  <p:embed/>
                </p:oleObj>
              </mc:Choice>
              <mc:Fallback>
                <p:oleObj name="公式" r:id="rId3" imgW="3683000" imgH="1193800" progId="Equation.3">
                  <p:embed/>
                  <p:pic>
                    <p:nvPicPr>
                      <p:cNvPr id="0" name="Object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014913"/>
                        <a:ext cx="3865563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43" name="TextBox 24"/>
          <p:cNvSpPr txBox="1">
            <a:spLocks noChangeArrowheads="1"/>
          </p:cNvSpPr>
          <p:nvPr/>
        </p:nvSpPr>
        <p:spPr bwMode="auto">
          <a:xfrm>
            <a:off x="486934" y="6172200"/>
            <a:ext cx="69310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Eigen calculator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http://</a:t>
            </a:r>
            <a:r>
              <a:rPr lang="en-US" altLang="en-US" sz="1800" dirty="0" smtClean="0">
                <a:latin typeface="Arial" charset="0"/>
              </a:rPr>
              <a:t>www.arndt-bruenner.de/mathe/scripts/engl_eigenwert.htm</a:t>
            </a:r>
            <a:endParaRPr lang="en-US" altLang="en-US" sz="1800" dirty="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48400" y="1600200"/>
            <a:ext cx="609600" cy="6858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858000" y="9906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46" name="TextBox 8"/>
          <p:cNvSpPr txBox="1">
            <a:spLocks noChangeArrowheads="1"/>
          </p:cNvSpPr>
          <p:nvPr/>
        </p:nvSpPr>
        <p:spPr bwMode="auto">
          <a:xfrm>
            <a:off x="7054850" y="495300"/>
            <a:ext cx="2197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edge window is 2x2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rial" charset="0"/>
              </a:rPr>
              <a:t>dI</a:t>
            </a:r>
            <a:r>
              <a:rPr lang="en-US" altLang="en-US" sz="1800" dirty="0">
                <a:latin typeface="Arial" charset="0"/>
              </a:rPr>
              <a:t>/dx</a:t>
            </a:r>
            <a:r>
              <a:rPr lang="en-US" altLang="en-US" sz="1800" dirty="0" smtClean="0">
                <a:latin typeface="Arial" charset="0"/>
              </a:rPr>
              <a:t>=-2</a:t>
            </a:r>
            <a:r>
              <a:rPr lang="en-US" altLang="en-US" sz="1800" dirty="0">
                <a:latin typeface="Arial" charset="0"/>
              </a:rPr>
              <a:t>, </a:t>
            </a:r>
            <a:r>
              <a:rPr lang="en-US" altLang="en-US" sz="1800" dirty="0" err="1">
                <a:latin typeface="Arial" charset="0"/>
              </a:rPr>
              <a:t>dI</a:t>
            </a:r>
            <a:r>
              <a:rPr lang="en-US" altLang="en-US" sz="1800" dirty="0">
                <a:latin typeface="Arial" charset="0"/>
              </a:rPr>
              <a:t>/</a:t>
            </a:r>
            <a:r>
              <a:rPr lang="en-US" altLang="en-US" sz="1800" dirty="0" err="1">
                <a:latin typeface="Arial" charset="0"/>
              </a:rPr>
              <a:t>dy</a:t>
            </a:r>
            <a:r>
              <a:rPr lang="en-US" altLang="en-US" sz="1800" dirty="0">
                <a:latin typeface="Arial" charset="0"/>
              </a:rPr>
              <a:t>=0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72213" y="2706688"/>
            <a:ext cx="609600" cy="6858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7748" name="TextBox 18"/>
          <p:cNvSpPr txBox="1">
            <a:spLocks noChangeArrowheads="1"/>
          </p:cNvSpPr>
          <p:nvPr/>
        </p:nvSpPr>
        <p:spPr bwMode="auto">
          <a:xfrm>
            <a:off x="8001000" y="1409700"/>
            <a:ext cx="11430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edge window is 2x2, </a:t>
            </a:r>
            <a:r>
              <a:rPr lang="en-US" altLang="en-US" sz="1800" dirty="0" err="1">
                <a:latin typeface="Arial" charset="0"/>
              </a:rPr>
              <a:t>dI</a:t>
            </a:r>
            <a:r>
              <a:rPr lang="en-US" altLang="en-US" sz="1800" dirty="0">
                <a:latin typeface="Arial" charset="0"/>
              </a:rPr>
              <a:t>/dx</a:t>
            </a:r>
            <a:r>
              <a:rPr lang="en-US" altLang="en-US" sz="1800" dirty="0" smtClean="0">
                <a:latin typeface="Arial" charset="0"/>
              </a:rPr>
              <a:t>=-1</a:t>
            </a:r>
            <a:endParaRPr lang="en-US" altLang="en-US" sz="18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rial" charset="0"/>
              </a:rPr>
              <a:t>dI</a:t>
            </a:r>
            <a:r>
              <a:rPr lang="en-US" altLang="en-US" sz="1800" dirty="0">
                <a:latin typeface="Arial" charset="0"/>
              </a:rPr>
              <a:t>/</a:t>
            </a:r>
            <a:r>
              <a:rPr lang="en-US" altLang="en-US" sz="1800" dirty="0" err="1">
                <a:latin typeface="Arial" charset="0"/>
              </a:rPr>
              <a:t>dy</a:t>
            </a:r>
            <a:r>
              <a:rPr lang="en-US" altLang="en-US" sz="1800" dirty="0" smtClean="0">
                <a:latin typeface="Arial" charset="0"/>
              </a:rPr>
              <a:t>=-1</a:t>
            </a:r>
            <a:endParaRPr lang="en-US" altLang="en-US" sz="1800" dirty="0"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881813" y="2286000"/>
            <a:ext cx="1119187" cy="877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239000" y="2725738"/>
            <a:ext cx="609600" cy="6858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7751" name="TextBox 25"/>
          <p:cNvSpPr txBox="1">
            <a:spLocks noChangeArrowheads="1"/>
          </p:cNvSpPr>
          <p:nvPr/>
        </p:nvSpPr>
        <p:spPr bwMode="auto">
          <a:xfrm>
            <a:off x="8107363" y="3068638"/>
            <a:ext cx="11430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edge window is 2x2, dI/dx=0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dI/dy=2</a:t>
            </a:r>
          </a:p>
        </p:txBody>
      </p:sp>
      <p:cxnSp>
        <p:nvCxnSpPr>
          <p:cNvPr id="23" name="Straight Arrow Connector 22"/>
          <p:cNvCxnSpPr>
            <a:stCxn id="27751" idx="1"/>
          </p:cNvCxnSpPr>
          <p:nvPr/>
        </p:nvCxnSpPr>
        <p:spPr>
          <a:xfrm flipH="1" flipV="1">
            <a:off x="7848600" y="3438525"/>
            <a:ext cx="258763" cy="36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19600" y="460375"/>
            <a:ext cx="1676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54" name="TextBox 68"/>
          <p:cNvSpPr txBox="1">
            <a:spLocks noChangeArrowheads="1"/>
          </p:cNvSpPr>
          <p:nvPr/>
        </p:nvSpPr>
        <p:spPr bwMode="auto">
          <a:xfrm>
            <a:off x="4114800" y="469900"/>
            <a:ext cx="1484313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Define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I/</a:t>
            </a: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x=x</a:t>
            </a:r>
            <a:r>
              <a:rPr lang="en-US" altLang="en-US" sz="1800" baseline="-25000">
                <a:latin typeface="Arial" charset="0"/>
              </a:rPr>
              <a:t>i</a:t>
            </a:r>
            <a:r>
              <a:rPr lang="en-US" altLang="en-US" sz="1800">
                <a:latin typeface="Arial" charset="0"/>
              </a:rPr>
              <a:t>-x</a:t>
            </a:r>
            <a:r>
              <a:rPr lang="en-US" altLang="en-US" sz="1800" baseline="-25000">
                <a:latin typeface="Arial" charset="0"/>
              </a:rPr>
              <a:t>i+1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I/</a:t>
            </a: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y=y</a:t>
            </a:r>
            <a:r>
              <a:rPr lang="en-US" altLang="en-US" sz="1800" baseline="-25000">
                <a:latin typeface="Arial" charset="0"/>
              </a:rPr>
              <a:t>i</a:t>
            </a:r>
            <a:r>
              <a:rPr lang="en-US" altLang="en-US" sz="1800">
                <a:latin typeface="Arial" charset="0"/>
              </a:rPr>
              <a:t>-y</a:t>
            </a:r>
            <a:r>
              <a:rPr lang="en-US" altLang="en-US" sz="1800" baseline="-25000">
                <a:latin typeface="Arial" charset="0"/>
              </a:rPr>
              <a:t>i+1</a:t>
            </a:r>
          </a:p>
        </p:txBody>
      </p:sp>
      <p:sp>
        <p:nvSpPr>
          <p:cNvPr id="27755" name="TextBox 25"/>
          <p:cNvSpPr txBox="1">
            <a:spLocks noChangeArrowheads="1"/>
          </p:cNvSpPr>
          <p:nvPr/>
        </p:nvSpPr>
        <p:spPr bwMode="auto">
          <a:xfrm>
            <a:off x="4856163" y="4635500"/>
            <a:ext cx="1239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(x,y)=(0,0)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smtClean="0"/>
              <a:t>Exercise 1B: Find Eigen values and vectors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 A=[ 13   1]</a:t>
            </a:r>
          </a:p>
          <a:p>
            <a:r>
              <a:rPr lang="en-US" altLang="en-US" smtClean="0"/>
              <a:t>       1      13]</a:t>
            </a:r>
          </a:p>
          <a:p>
            <a:r>
              <a:rPr lang="en-US" altLang="en-US" smtClean="0"/>
              <a:t> Show the steps of finding Eigen values and vectors of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8BE53ED-BB3E-44B0-B94B-F43CCF0E1740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Exercise 2</a:t>
            </a:r>
          </a:p>
        </p:txBody>
      </p:sp>
      <p:sp>
        <p:nvSpPr>
          <p:cNvPr id="29699" name="Content Placeholder 6"/>
          <p:cNvSpPr>
            <a:spLocks noGrp="1"/>
          </p:cNvSpPr>
          <p:nvPr>
            <p:ph idx="1"/>
          </p:nvPr>
        </p:nvSpPr>
        <p:spPr>
          <a:xfrm>
            <a:off x="301625" y="1130300"/>
            <a:ext cx="4956175" cy="4525963"/>
          </a:xfrm>
        </p:spPr>
        <p:txBody>
          <a:bodyPr/>
          <a:lstStyle/>
          <a:p>
            <a:r>
              <a:rPr lang="en-US" altLang="en-US" sz="2000" smtClean="0"/>
              <a:t>Assume the edge window is 2x2</a:t>
            </a:r>
          </a:p>
          <a:p>
            <a:r>
              <a:rPr lang="en-US" altLang="en-US" sz="2000" smtClean="0"/>
              <a:t>Sum of all (</a:t>
            </a:r>
            <a:r>
              <a:rPr lang="en-US" altLang="en-US" sz="2000" smtClean="0">
                <a:sym typeface="Symbol" pitchFamily="18" charset="2"/>
              </a:rPr>
              <a:t></a:t>
            </a:r>
            <a:r>
              <a:rPr lang="en-US" altLang="en-US" sz="2000" smtClean="0"/>
              <a:t>I/</a:t>
            </a:r>
            <a:r>
              <a:rPr lang="en-US" altLang="en-US" sz="2000" smtClean="0">
                <a:sym typeface="Symbol" pitchFamily="18" charset="2"/>
              </a:rPr>
              <a:t></a:t>
            </a:r>
            <a:r>
              <a:rPr lang="en-US" altLang="en-US" sz="2000" smtClean="0"/>
              <a:t>x)^2=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smtClean="0"/>
              <a:t>=______________________________?</a:t>
            </a:r>
          </a:p>
          <a:p>
            <a:r>
              <a:rPr lang="en-US" altLang="en-US" sz="2000" smtClean="0"/>
              <a:t>Sum of all (</a:t>
            </a:r>
            <a:r>
              <a:rPr lang="en-US" altLang="en-US" sz="2000" smtClean="0">
                <a:sym typeface="Symbol" pitchFamily="18" charset="2"/>
              </a:rPr>
              <a:t></a:t>
            </a:r>
            <a:r>
              <a:rPr lang="en-US" altLang="en-US" sz="2000" smtClean="0"/>
              <a:t>I/</a:t>
            </a:r>
            <a:r>
              <a:rPr lang="en-US" altLang="en-US" sz="2000" smtClean="0">
                <a:sym typeface="Symbol" pitchFamily="18" charset="2"/>
              </a:rPr>
              <a:t>y</a:t>
            </a:r>
            <a:r>
              <a:rPr lang="en-US" altLang="en-US" sz="2000" smtClean="0"/>
              <a:t>)^2=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smtClean="0"/>
              <a:t>=______________________________?</a:t>
            </a:r>
          </a:p>
          <a:p>
            <a:r>
              <a:rPr lang="en-US" altLang="en-US" sz="2000" smtClean="0">
                <a:sym typeface="Symbol" pitchFamily="18" charset="2"/>
              </a:rPr>
              <a:t>In side each 2x2 window, Define (</a:t>
            </a:r>
            <a:r>
              <a:rPr lang="en-US" altLang="en-US" sz="2000" smtClean="0"/>
              <a:t>I/</a:t>
            </a:r>
            <a:r>
              <a:rPr lang="en-US" altLang="en-US" sz="2000" smtClean="0">
                <a:sym typeface="Symbol" pitchFamily="18" charset="2"/>
              </a:rPr>
              <a:t></a:t>
            </a:r>
            <a:r>
              <a:rPr lang="en-US" altLang="en-US" sz="2000" smtClean="0"/>
              <a:t>x)*(</a:t>
            </a:r>
            <a:r>
              <a:rPr lang="en-US" altLang="en-US" sz="2000" smtClean="0">
                <a:sym typeface="Symbol" pitchFamily="18" charset="2"/>
              </a:rPr>
              <a:t></a:t>
            </a:r>
            <a:r>
              <a:rPr lang="en-US" altLang="en-US" sz="2000" smtClean="0"/>
              <a:t>I/</a:t>
            </a:r>
            <a:r>
              <a:rPr lang="en-US" altLang="en-US" sz="2000" smtClean="0">
                <a:sym typeface="Symbol" pitchFamily="18" charset="2"/>
              </a:rPr>
              <a:t>y</a:t>
            </a:r>
            <a:r>
              <a:rPr lang="en-US" altLang="en-US" sz="2000" smtClean="0"/>
              <a:t>)=</a:t>
            </a:r>
            <a:r>
              <a:rPr lang="en-US" altLang="en-US" sz="2000" smtClean="0">
                <a:sym typeface="Symbol" pitchFamily="18" charset="2"/>
              </a:rPr>
              <a:t>(</a:t>
            </a:r>
            <a:r>
              <a:rPr lang="en-US" altLang="en-US" sz="2000" smtClean="0"/>
              <a:t>x</a:t>
            </a:r>
            <a:r>
              <a:rPr lang="en-US" altLang="en-US" sz="2000" baseline="-25000" smtClean="0"/>
              <a:t>i</a:t>
            </a:r>
            <a:r>
              <a:rPr lang="en-US" altLang="en-US" sz="2000" smtClean="0"/>
              <a:t>-x</a:t>
            </a:r>
            <a:r>
              <a:rPr lang="en-US" altLang="en-US" sz="2000" baseline="-25000" smtClean="0"/>
              <a:t>i+1</a:t>
            </a:r>
            <a:r>
              <a:rPr lang="en-US" altLang="en-US" sz="2000" smtClean="0">
                <a:sym typeface="Symbol" pitchFamily="18" charset="2"/>
              </a:rPr>
              <a:t>)* (y</a:t>
            </a:r>
            <a:r>
              <a:rPr lang="en-US" altLang="en-US" sz="2000" baseline="-25000" smtClean="0"/>
              <a:t>i</a:t>
            </a:r>
            <a:r>
              <a:rPr lang="en-US" altLang="en-US" sz="2000" smtClean="0"/>
              <a:t>-y</a:t>
            </a:r>
            <a:r>
              <a:rPr lang="en-US" altLang="en-US" sz="2000" baseline="-25000" smtClean="0"/>
              <a:t>i+1</a:t>
            </a:r>
            <a:r>
              <a:rPr lang="en-US" altLang="en-US" sz="2000" smtClean="0">
                <a:sym typeface="Symbol" pitchFamily="18" charset="2"/>
              </a:rPr>
              <a:t>)</a:t>
            </a:r>
            <a:endParaRPr lang="en-US" altLang="en-US" sz="2000" baseline="-25000" smtClean="0"/>
          </a:p>
          <a:p>
            <a:r>
              <a:rPr lang="en-US" altLang="en-US" sz="2000" smtClean="0"/>
              <a:t>Sum of all (</a:t>
            </a:r>
            <a:r>
              <a:rPr lang="en-US" altLang="en-US" sz="2000" smtClean="0">
                <a:sym typeface="Symbol" pitchFamily="18" charset="2"/>
              </a:rPr>
              <a:t></a:t>
            </a:r>
            <a:r>
              <a:rPr lang="en-US" altLang="en-US" sz="2000" smtClean="0"/>
              <a:t>I/</a:t>
            </a:r>
            <a:r>
              <a:rPr lang="en-US" altLang="en-US" sz="2000" smtClean="0">
                <a:sym typeface="Symbol" pitchFamily="18" charset="2"/>
              </a:rPr>
              <a:t></a:t>
            </a:r>
            <a:r>
              <a:rPr lang="en-US" altLang="en-US" sz="2000" smtClean="0"/>
              <a:t>x)*(</a:t>
            </a:r>
            <a:r>
              <a:rPr lang="en-US" altLang="en-US" sz="2000" smtClean="0">
                <a:sym typeface="Symbol" pitchFamily="18" charset="2"/>
              </a:rPr>
              <a:t></a:t>
            </a:r>
            <a:r>
              <a:rPr lang="en-US" altLang="en-US" sz="2000" smtClean="0"/>
              <a:t>I/</a:t>
            </a:r>
            <a:r>
              <a:rPr lang="en-US" altLang="en-US" sz="2000" smtClean="0">
                <a:sym typeface="Symbol" pitchFamily="18" charset="2"/>
              </a:rPr>
              <a:t>y</a:t>
            </a:r>
            <a:r>
              <a:rPr lang="en-US" altLang="en-US" sz="2000" smtClean="0"/>
              <a:t>)=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smtClean="0"/>
              <a:t>=______________________________?</a:t>
            </a:r>
          </a:p>
          <a:p>
            <a:r>
              <a:rPr lang="en-US" altLang="en-US" sz="2000" smtClean="0"/>
              <a:t>Find the 2x2 matrix A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smtClean="0"/>
              <a:t>=______________________________?</a:t>
            </a:r>
          </a:p>
          <a:p>
            <a:r>
              <a:rPr lang="en-US" altLang="en-US" sz="2000" smtClean="0"/>
              <a:t>Find 2 Eigen values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1600" smtClean="0"/>
              <a:t>=______________________________?</a:t>
            </a:r>
          </a:p>
          <a:p>
            <a:r>
              <a:rPr lang="en-US" altLang="en-US" sz="2000" smtClean="0"/>
              <a:t>IS it a good feature?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1600" smtClean="0"/>
              <a:t>=______________________________?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2E488AE-8ACB-4103-B134-4B56462006AA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181600" y="1600200"/>
          <a:ext cx="2743200" cy="2925792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85" name="TextBox 10"/>
          <p:cNvSpPr txBox="1">
            <a:spLocks noChangeArrowheads="1"/>
          </p:cNvSpPr>
          <p:nvPr/>
        </p:nvSpPr>
        <p:spPr bwMode="auto">
          <a:xfrm>
            <a:off x="5749925" y="990600"/>
            <a:ext cx="21209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Image 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Unfilled cells are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81600" y="4648200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81600" y="1452563"/>
            <a:ext cx="0" cy="3195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88" name="TextBox 15"/>
          <p:cNvSpPr txBox="1">
            <a:spLocks noChangeArrowheads="1"/>
          </p:cNvSpPr>
          <p:nvPr/>
        </p:nvSpPr>
        <p:spPr bwMode="auto">
          <a:xfrm>
            <a:off x="5041900" y="11430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y</a:t>
            </a:r>
          </a:p>
        </p:txBody>
      </p:sp>
      <p:sp>
        <p:nvSpPr>
          <p:cNvPr id="29789" name="TextBox 16"/>
          <p:cNvSpPr txBox="1">
            <a:spLocks noChangeArrowheads="1"/>
          </p:cNvSpPr>
          <p:nvPr/>
        </p:nvSpPr>
        <p:spPr bwMode="auto">
          <a:xfrm>
            <a:off x="8153400" y="44958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</a:t>
            </a:r>
          </a:p>
        </p:txBody>
      </p:sp>
      <p:graphicFrame>
        <p:nvGraphicFramePr>
          <p:cNvPr id="29790" name="Object 23"/>
          <p:cNvGraphicFramePr>
            <a:graphicFrameLocks noGrp="1" noChangeAspect="1"/>
          </p:cNvGraphicFramePr>
          <p:nvPr/>
        </p:nvGraphicFramePr>
        <p:xfrm>
          <a:off x="5181600" y="5014913"/>
          <a:ext cx="386556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2" name="公式" r:id="rId3" imgW="3683000" imgH="1193800" progId="Equation.3">
                  <p:embed/>
                </p:oleObj>
              </mc:Choice>
              <mc:Fallback>
                <p:oleObj name="公式" r:id="rId3" imgW="3683000" imgH="1193800" progId="Equation.3">
                  <p:embed/>
                  <p:pic>
                    <p:nvPicPr>
                      <p:cNvPr id="0" name="Object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014913"/>
                        <a:ext cx="3865563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91" name="TextBox 24"/>
          <p:cNvSpPr txBox="1">
            <a:spLocks noChangeArrowheads="1"/>
          </p:cNvSpPr>
          <p:nvPr/>
        </p:nvSpPr>
        <p:spPr bwMode="auto">
          <a:xfrm>
            <a:off x="384175" y="6019800"/>
            <a:ext cx="66611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Eigen calculator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http://www.arndt-bruenner.de/mathe/scripts/engl_eigenwert.htm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48400" y="1600200"/>
            <a:ext cx="609600" cy="6858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858000" y="11430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94" name="TextBox 8"/>
          <p:cNvSpPr txBox="1">
            <a:spLocks noChangeArrowheads="1"/>
          </p:cNvSpPr>
          <p:nvPr/>
        </p:nvSpPr>
        <p:spPr bwMode="auto">
          <a:xfrm>
            <a:off x="6869723" y="528638"/>
            <a:ext cx="2197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edge window is 2x2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rial" charset="0"/>
              </a:rPr>
              <a:t>dI</a:t>
            </a:r>
            <a:r>
              <a:rPr lang="en-US" altLang="en-US" sz="1800" dirty="0">
                <a:latin typeface="Arial" charset="0"/>
              </a:rPr>
              <a:t>/dx</a:t>
            </a:r>
            <a:r>
              <a:rPr lang="en-US" altLang="en-US" sz="1800" dirty="0" smtClean="0">
                <a:latin typeface="Arial" charset="0"/>
              </a:rPr>
              <a:t>=-2</a:t>
            </a:r>
            <a:r>
              <a:rPr lang="en-US" altLang="en-US" sz="1800" dirty="0">
                <a:latin typeface="Arial" charset="0"/>
              </a:rPr>
              <a:t>, </a:t>
            </a:r>
            <a:r>
              <a:rPr lang="en-US" altLang="en-US" sz="1800" dirty="0" err="1">
                <a:latin typeface="Arial" charset="0"/>
              </a:rPr>
              <a:t>dI</a:t>
            </a:r>
            <a:r>
              <a:rPr lang="en-US" altLang="en-US" sz="1800" dirty="0">
                <a:latin typeface="Arial" charset="0"/>
              </a:rPr>
              <a:t>/</a:t>
            </a:r>
            <a:r>
              <a:rPr lang="en-US" altLang="en-US" sz="1800" dirty="0" err="1">
                <a:latin typeface="Arial" charset="0"/>
              </a:rPr>
              <a:t>dy</a:t>
            </a:r>
            <a:r>
              <a:rPr lang="en-US" altLang="en-US" sz="1800" dirty="0">
                <a:latin typeface="Arial" charset="0"/>
              </a:rPr>
              <a:t>=0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419600" y="460375"/>
            <a:ext cx="1676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96" name="TextBox 18"/>
          <p:cNvSpPr txBox="1">
            <a:spLocks noChangeArrowheads="1"/>
          </p:cNvSpPr>
          <p:nvPr/>
        </p:nvSpPr>
        <p:spPr bwMode="auto">
          <a:xfrm>
            <a:off x="4856163" y="4635500"/>
            <a:ext cx="1239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(x,y)=(0,0)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Exercise 3</a:t>
            </a:r>
          </a:p>
        </p:txBody>
      </p:sp>
      <p:sp>
        <p:nvSpPr>
          <p:cNvPr id="30723" name="Content Placeholder 6"/>
          <p:cNvSpPr>
            <a:spLocks noGrp="1"/>
          </p:cNvSpPr>
          <p:nvPr>
            <p:ph idx="1"/>
          </p:nvPr>
        </p:nvSpPr>
        <p:spPr>
          <a:xfrm>
            <a:off x="301625" y="1130300"/>
            <a:ext cx="4956175" cy="4525963"/>
          </a:xfrm>
        </p:spPr>
        <p:txBody>
          <a:bodyPr/>
          <a:lstStyle/>
          <a:p>
            <a:r>
              <a:rPr lang="en-US" altLang="en-US" sz="2000" smtClean="0"/>
              <a:t>Assume the edge window is 2x2</a:t>
            </a:r>
          </a:p>
          <a:p>
            <a:r>
              <a:rPr lang="en-US" altLang="en-US" sz="2000" smtClean="0"/>
              <a:t>Sum of all (</a:t>
            </a:r>
            <a:r>
              <a:rPr lang="en-US" altLang="en-US" sz="2000" smtClean="0">
                <a:sym typeface="Symbol" pitchFamily="18" charset="2"/>
              </a:rPr>
              <a:t></a:t>
            </a:r>
            <a:r>
              <a:rPr lang="en-US" altLang="en-US" sz="2000" smtClean="0"/>
              <a:t>I/</a:t>
            </a:r>
            <a:r>
              <a:rPr lang="en-US" altLang="en-US" sz="2000" smtClean="0">
                <a:sym typeface="Symbol" pitchFamily="18" charset="2"/>
              </a:rPr>
              <a:t></a:t>
            </a:r>
            <a:r>
              <a:rPr lang="en-US" altLang="en-US" sz="2000" smtClean="0"/>
              <a:t>x)^2=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smtClean="0"/>
              <a:t>=_____________________________?</a:t>
            </a:r>
          </a:p>
          <a:p>
            <a:r>
              <a:rPr lang="en-US" altLang="en-US" sz="2000" smtClean="0"/>
              <a:t>Sum of all (</a:t>
            </a:r>
            <a:r>
              <a:rPr lang="en-US" altLang="en-US" sz="2000" smtClean="0">
                <a:sym typeface="Symbol" pitchFamily="18" charset="2"/>
              </a:rPr>
              <a:t></a:t>
            </a:r>
            <a:r>
              <a:rPr lang="en-US" altLang="en-US" sz="2000" smtClean="0"/>
              <a:t>I/</a:t>
            </a:r>
            <a:r>
              <a:rPr lang="en-US" altLang="en-US" sz="2000" smtClean="0">
                <a:sym typeface="Symbol" pitchFamily="18" charset="2"/>
              </a:rPr>
              <a:t></a:t>
            </a:r>
            <a:r>
              <a:rPr lang="en-US" altLang="en-US" sz="2000" smtClean="0"/>
              <a:t>x)^2=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smtClean="0"/>
              <a:t>=_____________________________?</a:t>
            </a:r>
          </a:p>
          <a:p>
            <a:r>
              <a:rPr lang="en-US" altLang="en-US" sz="2000" smtClean="0"/>
              <a:t>Sum of all (</a:t>
            </a:r>
            <a:r>
              <a:rPr lang="en-US" altLang="en-US" sz="2000" smtClean="0">
                <a:sym typeface="Symbol" pitchFamily="18" charset="2"/>
              </a:rPr>
              <a:t></a:t>
            </a:r>
            <a:r>
              <a:rPr lang="en-US" altLang="en-US" sz="2000" smtClean="0"/>
              <a:t>I/</a:t>
            </a:r>
            <a:r>
              <a:rPr lang="en-US" altLang="en-US" sz="2000" smtClean="0">
                <a:sym typeface="Symbol" pitchFamily="18" charset="2"/>
              </a:rPr>
              <a:t></a:t>
            </a:r>
            <a:r>
              <a:rPr lang="en-US" altLang="en-US" sz="2000" smtClean="0"/>
              <a:t>x)*(</a:t>
            </a:r>
            <a:r>
              <a:rPr lang="en-US" altLang="en-US" sz="2000" smtClean="0">
                <a:sym typeface="Symbol" pitchFamily="18" charset="2"/>
              </a:rPr>
              <a:t></a:t>
            </a:r>
            <a:r>
              <a:rPr lang="en-US" altLang="en-US" sz="2000" smtClean="0"/>
              <a:t>I/</a:t>
            </a:r>
            <a:r>
              <a:rPr lang="en-US" altLang="en-US" sz="2000" smtClean="0">
                <a:sym typeface="Symbol" pitchFamily="18" charset="2"/>
              </a:rPr>
              <a:t>y</a:t>
            </a:r>
            <a:r>
              <a:rPr lang="en-US" altLang="en-US" sz="2000" smtClean="0"/>
              <a:t>)=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smtClean="0"/>
              <a:t>=_____________________________?</a:t>
            </a:r>
          </a:p>
          <a:p>
            <a:r>
              <a:rPr lang="en-US" altLang="en-US" sz="2000" smtClean="0"/>
              <a:t>Find the 2x2 matrix A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smtClean="0"/>
              <a:t>=_____________________________?</a:t>
            </a:r>
          </a:p>
          <a:p>
            <a:r>
              <a:rPr lang="en-US" altLang="en-US" sz="2000" smtClean="0"/>
              <a:t>Find 2 Eigen values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1600" smtClean="0"/>
              <a:t>=_____________________________________?</a:t>
            </a:r>
          </a:p>
          <a:p>
            <a:r>
              <a:rPr lang="en-US" altLang="en-US" sz="2000" smtClean="0"/>
              <a:t>IS it a good feature?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1600" smtClean="0"/>
              <a:t>=_yes, both eigen values are large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71BA748-A7F2-414C-98F2-91F71C77440A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181600" y="1600200"/>
          <a:ext cx="2743200" cy="2925792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809" name="TextBox 10"/>
          <p:cNvSpPr txBox="1">
            <a:spLocks noChangeArrowheads="1"/>
          </p:cNvSpPr>
          <p:nvPr/>
        </p:nvSpPr>
        <p:spPr bwMode="auto">
          <a:xfrm>
            <a:off x="5238750" y="957263"/>
            <a:ext cx="21224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Image 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Unfilled cells are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81600" y="4648200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81600" y="1452563"/>
            <a:ext cx="0" cy="3195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12" name="TextBox 15"/>
          <p:cNvSpPr txBox="1">
            <a:spLocks noChangeArrowheads="1"/>
          </p:cNvSpPr>
          <p:nvPr/>
        </p:nvSpPr>
        <p:spPr bwMode="auto">
          <a:xfrm>
            <a:off x="5041900" y="11430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y</a:t>
            </a:r>
          </a:p>
        </p:txBody>
      </p:sp>
      <p:sp>
        <p:nvSpPr>
          <p:cNvPr id="30813" name="TextBox 16"/>
          <p:cNvSpPr txBox="1">
            <a:spLocks noChangeArrowheads="1"/>
          </p:cNvSpPr>
          <p:nvPr/>
        </p:nvSpPr>
        <p:spPr bwMode="auto">
          <a:xfrm>
            <a:off x="8153400" y="44958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</a:t>
            </a:r>
          </a:p>
        </p:txBody>
      </p:sp>
      <p:graphicFrame>
        <p:nvGraphicFramePr>
          <p:cNvPr id="30814" name="Object 23"/>
          <p:cNvGraphicFramePr>
            <a:graphicFrameLocks noGrp="1" noChangeAspect="1"/>
          </p:cNvGraphicFramePr>
          <p:nvPr/>
        </p:nvGraphicFramePr>
        <p:xfrm>
          <a:off x="5181600" y="5014913"/>
          <a:ext cx="386556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4" name="公式" r:id="rId3" imgW="3683000" imgH="1193800" progId="Equation.3">
                  <p:embed/>
                </p:oleObj>
              </mc:Choice>
              <mc:Fallback>
                <p:oleObj name="公式" r:id="rId3" imgW="3683000" imgH="1193800" progId="Equation.3">
                  <p:embed/>
                  <p:pic>
                    <p:nvPicPr>
                      <p:cNvPr id="0" name="Object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014913"/>
                        <a:ext cx="3865563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5" name="TextBox 24"/>
          <p:cNvSpPr txBox="1">
            <a:spLocks noChangeArrowheads="1"/>
          </p:cNvSpPr>
          <p:nvPr/>
        </p:nvSpPr>
        <p:spPr bwMode="auto">
          <a:xfrm>
            <a:off x="384175" y="6019800"/>
            <a:ext cx="66611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Eigen calculator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http://www.arndt-bruenner.de/mathe/scripts/engl_eigenwert.htm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48400" y="1600200"/>
            <a:ext cx="609600" cy="6858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858000" y="9906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18" name="TextBox 8"/>
          <p:cNvSpPr txBox="1">
            <a:spLocks noChangeArrowheads="1"/>
          </p:cNvSpPr>
          <p:nvPr/>
        </p:nvSpPr>
        <p:spPr bwMode="auto">
          <a:xfrm>
            <a:off x="7054850" y="495300"/>
            <a:ext cx="2197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edge window is 2x2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rial" charset="0"/>
              </a:rPr>
              <a:t>dI</a:t>
            </a:r>
            <a:r>
              <a:rPr lang="en-US" altLang="en-US" sz="1800" dirty="0">
                <a:latin typeface="Arial" charset="0"/>
              </a:rPr>
              <a:t>/dx</a:t>
            </a:r>
            <a:r>
              <a:rPr lang="en-US" altLang="en-US" sz="1800" dirty="0" smtClean="0">
                <a:latin typeface="Arial" charset="0"/>
              </a:rPr>
              <a:t>= -1</a:t>
            </a:r>
            <a:r>
              <a:rPr lang="en-US" altLang="en-US" sz="1800" dirty="0">
                <a:latin typeface="Arial" charset="0"/>
              </a:rPr>
              <a:t>, </a:t>
            </a:r>
            <a:r>
              <a:rPr lang="en-US" altLang="en-US" sz="1800" dirty="0" err="1">
                <a:latin typeface="Arial" charset="0"/>
              </a:rPr>
              <a:t>dI</a:t>
            </a:r>
            <a:r>
              <a:rPr lang="en-US" altLang="en-US" sz="1800" dirty="0">
                <a:latin typeface="Arial" charset="0"/>
              </a:rPr>
              <a:t>/</a:t>
            </a:r>
            <a:r>
              <a:rPr lang="en-US" altLang="en-US" sz="1800" dirty="0" err="1">
                <a:latin typeface="Arial" charset="0"/>
              </a:rPr>
              <a:t>dy</a:t>
            </a:r>
            <a:r>
              <a:rPr lang="en-US" altLang="en-US" sz="1800" dirty="0" smtClean="0">
                <a:latin typeface="Arial" charset="0"/>
              </a:rPr>
              <a:t>= -</a:t>
            </a:r>
            <a:r>
              <a:rPr lang="en-US" altLang="en-US" sz="1800" dirty="0">
                <a:latin typeface="Arial" charset="0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34025" y="2716213"/>
            <a:ext cx="609600" cy="6858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12" name="Straight Arrow Connector 11"/>
          <p:cNvCxnSpPr>
            <a:endCxn id="18" idx="3"/>
          </p:cNvCxnSpPr>
          <p:nvPr/>
        </p:nvCxnSpPr>
        <p:spPr>
          <a:xfrm flipH="1">
            <a:off x="6143625" y="990600"/>
            <a:ext cx="1476375" cy="2068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203825" y="2771775"/>
            <a:ext cx="598488" cy="57467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822" name="TextBox 20"/>
          <p:cNvSpPr txBox="1">
            <a:spLocks noChangeArrowheads="1"/>
          </p:cNvSpPr>
          <p:nvPr/>
        </p:nvSpPr>
        <p:spPr bwMode="auto">
          <a:xfrm>
            <a:off x="4740275" y="406400"/>
            <a:ext cx="223009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edge window is 2x2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 smtClean="0">
                <a:latin typeface="Arial" charset="0"/>
              </a:rPr>
              <a:t>dI</a:t>
            </a:r>
            <a:r>
              <a:rPr lang="en-US" altLang="en-US" sz="1800" dirty="0" smtClean="0">
                <a:latin typeface="Arial" charset="0"/>
              </a:rPr>
              <a:t>/dx=-1</a:t>
            </a:r>
            <a:r>
              <a:rPr lang="en-US" altLang="en-US" sz="1800" dirty="0">
                <a:latin typeface="Arial" charset="0"/>
              </a:rPr>
              <a:t>, </a:t>
            </a:r>
            <a:r>
              <a:rPr lang="en-US" altLang="en-US" sz="1800" dirty="0" err="1" smtClean="0">
                <a:latin typeface="Arial" charset="0"/>
              </a:rPr>
              <a:t>dI</a:t>
            </a:r>
            <a:r>
              <a:rPr lang="en-US" altLang="en-US" sz="1800" dirty="0" smtClean="0">
                <a:latin typeface="Arial" charset="0"/>
              </a:rPr>
              <a:t>/</a:t>
            </a:r>
            <a:r>
              <a:rPr lang="en-US" altLang="en-US" sz="1800" dirty="0" err="1" smtClean="0">
                <a:latin typeface="Arial" charset="0"/>
              </a:rPr>
              <a:t>dy</a:t>
            </a:r>
            <a:r>
              <a:rPr lang="en-US" altLang="en-US" sz="1800" dirty="0" smtClean="0">
                <a:latin typeface="Arial" charset="0"/>
              </a:rPr>
              <a:t>=-1</a:t>
            </a:r>
            <a:endParaRPr lang="en-US" altLang="en-US" sz="18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95863" y="685800"/>
            <a:ext cx="195262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248400" y="3402013"/>
            <a:ext cx="609600" cy="6858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825" name="TextBox 26"/>
          <p:cNvSpPr txBox="1">
            <a:spLocks noChangeArrowheads="1"/>
          </p:cNvSpPr>
          <p:nvPr/>
        </p:nvSpPr>
        <p:spPr bwMode="auto">
          <a:xfrm>
            <a:off x="8001000" y="2433638"/>
            <a:ext cx="11430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edge window is 2x2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rial" charset="0"/>
              </a:rPr>
              <a:t>dI</a:t>
            </a:r>
            <a:r>
              <a:rPr lang="en-US" altLang="en-US" sz="1800" dirty="0">
                <a:latin typeface="Arial" charset="0"/>
              </a:rPr>
              <a:t>/dx</a:t>
            </a:r>
            <a:r>
              <a:rPr lang="en-US" altLang="en-US" sz="1800" dirty="0" smtClean="0">
                <a:latin typeface="Arial" charset="0"/>
              </a:rPr>
              <a:t>=-1</a:t>
            </a:r>
            <a:r>
              <a:rPr lang="en-US" altLang="en-US" sz="1800" dirty="0">
                <a:latin typeface="Arial" charset="0"/>
              </a:rPr>
              <a:t>, </a:t>
            </a:r>
            <a:r>
              <a:rPr lang="en-US" altLang="en-US" sz="1800" dirty="0" err="1">
                <a:latin typeface="Arial" charset="0"/>
              </a:rPr>
              <a:t>dI</a:t>
            </a:r>
            <a:r>
              <a:rPr lang="en-US" altLang="en-US" sz="1800" dirty="0">
                <a:latin typeface="Arial" charset="0"/>
              </a:rPr>
              <a:t>/</a:t>
            </a:r>
            <a:r>
              <a:rPr lang="en-US" altLang="en-US" sz="1800" dirty="0" err="1">
                <a:latin typeface="Arial" charset="0"/>
              </a:rPr>
              <a:t>dy</a:t>
            </a:r>
            <a:r>
              <a:rPr lang="en-US" altLang="en-US" sz="1800" dirty="0" smtClean="0">
                <a:latin typeface="Arial" charset="0"/>
              </a:rPr>
              <a:t>=-1</a:t>
            </a:r>
            <a:endParaRPr lang="en-US" altLang="en-US" sz="18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</a:endParaRPr>
          </a:p>
        </p:txBody>
      </p:sp>
      <p:cxnSp>
        <p:nvCxnSpPr>
          <p:cNvPr id="28" name="Straight Arrow Connector 27"/>
          <p:cNvCxnSpPr>
            <a:stCxn id="30825" idx="1"/>
          </p:cNvCxnSpPr>
          <p:nvPr/>
        </p:nvCxnSpPr>
        <p:spPr>
          <a:xfrm flipH="1">
            <a:off x="6858000" y="3311525"/>
            <a:ext cx="1143000" cy="346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419600" y="460375"/>
            <a:ext cx="1676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28" name="TextBox 28"/>
          <p:cNvSpPr txBox="1">
            <a:spLocks noChangeArrowheads="1"/>
          </p:cNvSpPr>
          <p:nvPr/>
        </p:nvSpPr>
        <p:spPr bwMode="auto">
          <a:xfrm>
            <a:off x="4856163" y="4635500"/>
            <a:ext cx="1239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(x,y)=(0,0)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smtClean="0"/>
              <a:t>Exercise 4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z="1800" smtClean="0"/>
          </a:p>
          <a:p>
            <a:endParaRPr lang="en-US" altLang="en-US" sz="1800" smtClean="0"/>
          </a:p>
          <a:p>
            <a:r>
              <a:rPr lang="en-US" altLang="en-US" sz="1800" smtClean="0"/>
              <a:t>For example, at (x,y)=(100,105)</a:t>
            </a:r>
          </a:p>
          <a:p>
            <a:r>
              <a:rPr lang="en-US" altLang="en-US" sz="1800" smtClean="0"/>
              <a:t>Assume we have a 3x3 window N(x,y)</a:t>
            </a:r>
          </a:p>
          <a:p>
            <a:r>
              <a:rPr lang="en-US" altLang="en-US" sz="1800" smtClean="0"/>
              <a:t>Find the 2x2 matrix A and its Eigen values</a:t>
            </a:r>
          </a:p>
          <a:p>
            <a:endParaRPr lang="en-US" altLang="en-US" sz="1800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 dirty="0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4C487CA-6714-4BEE-AD73-814F8906F08F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1750" name="TextBox 11"/>
          <p:cNvSpPr txBox="1">
            <a:spLocks noChangeArrowheads="1"/>
          </p:cNvSpPr>
          <p:nvPr/>
        </p:nvSpPr>
        <p:spPr bwMode="auto">
          <a:xfrm>
            <a:off x="4267200" y="1274763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I</a:t>
            </a:r>
            <a:r>
              <a:rPr lang="en-US" altLang="en-US" sz="1800">
                <a:latin typeface="Arial" charset="0"/>
              </a:rPr>
              <a:t>/</a:t>
            </a: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x of N</a:t>
            </a:r>
          </a:p>
        </p:txBody>
      </p:sp>
      <p:sp>
        <p:nvSpPr>
          <p:cNvPr id="31751" name="TextBox 12"/>
          <p:cNvSpPr txBox="1">
            <a:spLocks noChangeArrowheads="1"/>
          </p:cNvSpPr>
          <p:nvPr/>
        </p:nvSpPr>
        <p:spPr bwMode="auto">
          <a:xfrm>
            <a:off x="4419600" y="2735263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I</a:t>
            </a:r>
            <a:r>
              <a:rPr lang="en-US" altLang="en-US" sz="1800">
                <a:latin typeface="Arial" charset="0"/>
              </a:rPr>
              <a:t>/</a:t>
            </a: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y of 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3838" y="687388"/>
            <a:ext cx="2611437" cy="2455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16025" y="1436688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06475" y="123825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1755" name="TextBox 16"/>
          <p:cNvSpPr txBox="1">
            <a:spLocks noChangeArrowheads="1"/>
          </p:cNvSpPr>
          <p:nvPr/>
        </p:nvSpPr>
        <p:spPr bwMode="auto">
          <a:xfrm>
            <a:off x="1663700" y="1143000"/>
            <a:ext cx="113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Pixel(x,y)</a:t>
            </a:r>
          </a:p>
        </p:txBody>
      </p:sp>
      <p:cxnSp>
        <p:nvCxnSpPr>
          <p:cNvPr id="18" name="Straight Arrow Connector 17"/>
          <p:cNvCxnSpPr>
            <a:stCxn id="31755" idx="1"/>
            <a:endCxn id="15" idx="3"/>
          </p:cNvCxnSpPr>
          <p:nvPr/>
        </p:nvCxnSpPr>
        <p:spPr>
          <a:xfrm flipH="1">
            <a:off x="1292225" y="1328738"/>
            <a:ext cx="371475" cy="146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7" name="TextBox 18"/>
          <p:cNvSpPr txBox="1">
            <a:spLocks noChangeArrowheads="1"/>
          </p:cNvSpPr>
          <p:nvPr/>
        </p:nvSpPr>
        <p:spPr bwMode="auto">
          <a:xfrm>
            <a:off x="1235075" y="2017713"/>
            <a:ext cx="19986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N= Neighborhood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(3x3) window</a:t>
            </a:r>
          </a:p>
        </p:txBody>
      </p:sp>
      <p:cxnSp>
        <p:nvCxnSpPr>
          <p:cNvPr id="20" name="Straight Arrow Connector 19"/>
          <p:cNvCxnSpPr>
            <a:endCxn id="16" idx="2"/>
          </p:cNvCxnSpPr>
          <p:nvPr/>
        </p:nvCxnSpPr>
        <p:spPr>
          <a:xfrm flipH="1" flipV="1">
            <a:off x="1273175" y="1695450"/>
            <a:ext cx="114300" cy="322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9" name="TextBox 20"/>
          <p:cNvSpPr txBox="1">
            <a:spLocks noChangeArrowheads="1"/>
          </p:cNvSpPr>
          <p:nvPr/>
        </p:nvSpPr>
        <p:spPr bwMode="auto">
          <a:xfrm>
            <a:off x="930275" y="804863"/>
            <a:ext cx="8207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3pixels</a:t>
            </a:r>
          </a:p>
        </p:txBody>
      </p:sp>
      <p:sp>
        <p:nvSpPr>
          <p:cNvPr id="31760" name="TextBox 21"/>
          <p:cNvSpPr txBox="1">
            <a:spLocks noChangeArrowheads="1"/>
          </p:cNvSpPr>
          <p:nvPr/>
        </p:nvSpPr>
        <p:spPr bwMode="auto">
          <a:xfrm>
            <a:off x="273050" y="1266825"/>
            <a:ext cx="706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pixels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54075" y="1238250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06475" y="1179513"/>
            <a:ext cx="5111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3" name="TextBox 26"/>
          <p:cNvSpPr txBox="1">
            <a:spLocks noChangeArrowheads="1"/>
          </p:cNvSpPr>
          <p:nvPr/>
        </p:nvSpPr>
        <p:spPr bwMode="auto">
          <a:xfrm>
            <a:off x="3802063" y="825500"/>
            <a:ext cx="4492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Eigen calculator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http://www.arndt-bruenner.de/mathe/scripts/engl_eigenwert.htm</a:t>
            </a:r>
          </a:p>
        </p:txBody>
      </p:sp>
      <p:graphicFrame>
        <p:nvGraphicFramePr>
          <p:cNvPr id="31764" name="Object 1"/>
          <p:cNvGraphicFramePr>
            <a:graphicFrameLocks noGrp="1" noChangeAspect="1"/>
          </p:cNvGraphicFramePr>
          <p:nvPr/>
        </p:nvGraphicFramePr>
        <p:xfrm>
          <a:off x="4251325" y="4343400"/>
          <a:ext cx="4759325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" name="公式" r:id="rId3" imgW="3683000" imgH="1193800" progId="Equation.3">
                  <p:embed/>
                </p:oleObj>
              </mc:Choice>
              <mc:Fallback>
                <p:oleObj name="公式" r:id="rId3" imgW="3683000" imgH="1193800" progId="Equation.3">
                  <p:embed/>
                  <p:pic>
                    <p:nvPicPr>
                      <p:cNvPr id="0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4343400"/>
                        <a:ext cx="4759325" cy="154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Content Placeholder 9"/>
          <p:cNvGraphicFramePr>
            <a:graphicFrameLocks/>
          </p:cNvGraphicFramePr>
          <p:nvPr/>
        </p:nvGraphicFramePr>
        <p:xfrm>
          <a:off x="4533900" y="3105150"/>
          <a:ext cx="302895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-2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Content Placeholder 9"/>
          <p:cNvGraphicFramePr>
            <a:graphicFrameLocks/>
          </p:cNvGraphicFramePr>
          <p:nvPr/>
        </p:nvGraphicFramePr>
        <p:xfrm>
          <a:off x="4533900" y="1652588"/>
          <a:ext cx="302895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4419600" y="460375"/>
            <a:ext cx="1676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Different types of features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Edges</a:t>
            </a:r>
          </a:p>
          <a:p>
            <a:pPr lvl="1" eaLnBrk="1" hangingPunct="1"/>
            <a:r>
              <a:rPr lang="en-US" altLang="zh-TW" smtClean="0"/>
              <a:t>Edge detection</a:t>
            </a:r>
          </a:p>
          <a:p>
            <a:pPr eaLnBrk="1" hangingPunct="1"/>
            <a:r>
              <a:rPr lang="en-US" altLang="zh-TW" smtClean="0"/>
              <a:t>Regions </a:t>
            </a:r>
          </a:p>
          <a:p>
            <a:pPr lvl="1" eaLnBrk="1" hangingPunct="1"/>
            <a:r>
              <a:rPr lang="en-US" altLang="zh-TW" smtClean="0"/>
              <a:t>region growing</a:t>
            </a:r>
          </a:p>
          <a:p>
            <a:pPr eaLnBrk="1" hangingPunct="1"/>
            <a:r>
              <a:rPr lang="en-US" altLang="zh-TW" smtClean="0"/>
              <a:t>Corner features</a:t>
            </a:r>
          </a:p>
          <a:p>
            <a:pPr lvl="1" eaLnBrk="1" hangingPunct="1"/>
            <a:r>
              <a:rPr lang="en-US" altLang="zh-TW" smtClean="0"/>
              <a:t>Corner feature detection and Tracking</a:t>
            </a:r>
          </a:p>
          <a:p>
            <a:pPr lvl="1" eaLnBrk="1" hangingPunct="1"/>
            <a:r>
              <a:rPr lang="en-US" altLang="zh-TW" smtClean="0"/>
              <a:t>Stereo correspondence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sp>
        <p:nvSpPr>
          <p:cNvPr id="512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14C280B-8764-471B-9173-6B06C9551570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 smtClean="0">
              <a:latin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457200"/>
            <a:ext cx="533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sng" smtClean="0"/>
              <a:t>Tracking by Cross correlation </a:t>
            </a:r>
            <a:endParaRPr lang="en-US" altLang="en-US" u="sng" smtClean="0"/>
          </a:p>
        </p:txBody>
      </p:sp>
      <p:sp>
        <p:nvSpPr>
          <p:cNvPr id="327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 how a corner has moved between two image frames</a:t>
            </a:r>
          </a:p>
          <a:p>
            <a:r>
              <a:rPr lang="en-US" altLang="zh-CN" dirty="0" smtClean="0"/>
              <a:t>Evaluate the likelihood between 2 image windows</a:t>
            </a:r>
          </a:p>
          <a:p>
            <a:r>
              <a:rPr lang="en-US" altLang="zh-CN" dirty="0" smtClean="0"/>
              <a:t>A mathematical technical to track features </a:t>
            </a:r>
            <a:endParaRPr lang="en-US" altLang="en-US" dirty="0" smtClean="0"/>
          </a:p>
          <a:p>
            <a:endParaRPr lang="en-US" altLang="zh-CN" dirty="0" smtClean="0"/>
          </a:p>
          <a:p>
            <a:endParaRPr lang="en-US" altLang="en-US" dirty="0" smtClean="0"/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56507D-DFD7-44FC-8E69-0D3D4044CEF4}" type="slidenum">
              <a:rPr lang="en-US" altLang="en-US" sz="1200" smtClean="0"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 smtClean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172200" y="460375"/>
            <a:ext cx="2286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TW" sz="2400" smtClean="0"/>
              <a:t>Demo: A more advanced version is feature tracking by the KLT (</a:t>
            </a:r>
            <a:r>
              <a:rPr lang="en-US" altLang="en-US" sz="2400" b="1" smtClean="0"/>
              <a:t>Kanade-Lucas-Tomasi) </a:t>
            </a:r>
            <a:r>
              <a:rPr lang="en-US" altLang="zh-TW" sz="2400" smtClean="0"/>
              <a:t>method </a:t>
            </a:r>
            <a:br>
              <a:rPr lang="en-US" altLang="zh-TW" sz="2400" smtClean="0"/>
            </a:br>
            <a:r>
              <a:rPr lang="en-US" altLang="zh-TW" sz="2400" smtClean="0"/>
              <a:t>It is more accurate by simple the cross-correlation method</a:t>
            </a:r>
            <a:br>
              <a:rPr lang="en-US" altLang="zh-TW" sz="2400" smtClean="0"/>
            </a:br>
            <a:r>
              <a:rPr lang="en-US" altLang="zh-TW" sz="2400" smtClean="0"/>
              <a:t>http://www.ces.clemson.edu/~stb/klt/</a:t>
            </a:r>
            <a:br>
              <a:rPr lang="en-US" altLang="zh-TW" sz="2400" smtClean="0"/>
            </a:br>
            <a:endParaRPr lang="en-US" altLang="zh-TW" sz="350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60375" y="2389188"/>
            <a:ext cx="8229600" cy="4525962"/>
          </a:xfrm>
        </p:spPr>
        <p:txBody>
          <a:bodyPr/>
          <a:lstStyle/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B8B3453-91A1-4E47-8A65-A20DF83B3E63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33798" name="Content Placeholder 1"/>
          <p:cNvSpPr>
            <a:spLocks noGrp="1"/>
          </p:cNvSpPr>
          <p:nvPr>
            <p:ph sz="half" idx="4294967295"/>
          </p:nvPr>
        </p:nvSpPr>
        <p:spPr>
          <a:xfrm>
            <a:off x="5118100" y="2062163"/>
            <a:ext cx="4038600" cy="4525962"/>
          </a:xfrm>
        </p:spPr>
        <p:txBody>
          <a:bodyPr/>
          <a:lstStyle/>
          <a:p>
            <a:r>
              <a:rPr lang="en-US" altLang="zh-TW" smtClean="0"/>
              <a:t>(Click picture to see movie)</a:t>
            </a:r>
            <a:r>
              <a:rPr lang="en-US" altLang="en-US" smtClean="0"/>
              <a:t> </a:t>
            </a:r>
          </a:p>
        </p:txBody>
      </p:sp>
      <p:pic>
        <p:nvPicPr>
          <p:cNvPr id="33799" name="Picture 4" descr="untitled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2333625"/>
            <a:ext cx="4818063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0" name="Text Box 5"/>
          <p:cNvSpPr txBox="1">
            <a:spLocks noChangeArrowheads="1"/>
          </p:cNvSpPr>
          <p:nvPr/>
        </p:nvSpPr>
        <p:spPr bwMode="auto">
          <a:xfrm>
            <a:off x="231775" y="5897563"/>
            <a:ext cx="40020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Demo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http://www.youtube.com/watch?v=RXpX9TJlpd0</a:t>
            </a:r>
          </a:p>
        </p:txBody>
      </p:sp>
      <p:pic>
        <p:nvPicPr>
          <p:cNvPr id="33801" name="Picture 8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3379788"/>
            <a:ext cx="32575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802" name="TextBox 2"/>
          <p:cNvSpPr txBox="1">
            <a:spLocks noChangeArrowheads="1"/>
          </p:cNvSpPr>
          <p:nvPr/>
        </p:nvSpPr>
        <p:spPr bwMode="auto">
          <a:xfrm>
            <a:off x="4910138" y="6049963"/>
            <a:ext cx="406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http://www.youtube.com/watch?v=9XknYOHKv-g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172200" y="460375"/>
            <a:ext cx="2286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zh-TW" altLang="en-US" sz="2700" smtClean="0"/>
              <a:t>2</a:t>
            </a:r>
            <a:r>
              <a:rPr lang="en-US" altLang="zh-TW" sz="2700" smtClean="0"/>
              <a:t>D-2D Correspondence method using cross-correlation</a:t>
            </a:r>
          </a:p>
        </p:txBody>
      </p:sp>
      <p:graphicFrame>
        <p:nvGraphicFramePr>
          <p:cNvPr id="34819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758697"/>
              </p:ext>
            </p:extLst>
          </p:nvPr>
        </p:nvGraphicFramePr>
        <p:xfrm>
          <a:off x="1989138" y="3429000"/>
          <a:ext cx="5478462" cy="320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0" name="Equation" r:id="rId3" imgW="2235200" imgH="1308100" progId="Equation.3">
                  <p:embed/>
                </p:oleObj>
              </mc:Choice>
              <mc:Fallback>
                <p:oleObj name="Equation" r:id="rId3" imgW="2235200" imgH="1308100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3429000"/>
                        <a:ext cx="5478462" cy="320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6271846" y="6492875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 dirty="0">
              <a:latin typeface="Arial" charset="0"/>
            </a:endParaRPr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7EF5E4-9C67-4B12-BE70-71E1AEFE05D5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719263"/>
            <a:ext cx="8229600" cy="441166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200" u="sng" smtClean="0"/>
              <a:t>Correlation</a:t>
            </a:r>
            <a:r>
              <a:rPr lang="en-US" altLang="zh-TW" sz="2200" smtClean="0"/>
              <a:t> or </a:t>
            </a:r>
            <a:r>
              <a:rPr lang="en-US" altLang="zh-TW" sz="2200" u="sng" smtClean="0"/>
              <a:t>Cross correlation</a:t>
            </a:r>
            <a:r>
              <a:rPr lang="en-US" altLang="zh-TW" sz="2200" smtClean="0"/>
              <a:t> coefficient (</a:t>
            </a:r>
            <a:r>
              <a:rPr lang="en-US" altLang="zh-TW" sz="2200" i="1" smtClean="0"/>
              <a:t>r</a:t>
            </a:r>
            <a:r>
              <a:rPr lang="en-US" altLang="zh-TW" sz="2200" i="1" baseline="-25000" smtClean="0"/>
              <a:t>f,f</a:t>
            </a:r>
            <a:r>
              <a:rPr lang="en-US" altLang="zh-TW" sz="2200" i="1" baseline="-25000" smtClean="0">
                <a:latin typeface="Verdana" pitchFamily="34" charset="0"/>
              </a:rPr>
              <a:t>’</a:t>
            </a:r>
            <a:r>
              <a:rPr lang="en-US" altLang="zh-TW" sz="2200" smtClean="0"/>
              <a:t>) for 2 windows </a:t>
            </a:r>
            <a:r>
              <a:rPr lang="en-US" altLang="zh-TW" sz="2200" i="1" smtClean="0"/>
              <a:t>f</a:t>
            </a:r>
            <a:r>
              <a:rPr lang="en-US" altLang="zh-TW" sz="2200" smtClean="0"/>
              <a:t> and </a:t>
            </a:r>
            <a:r>
              <a:rPr lang="en-US" altLang="zh-TW" sz="2200" i="1" smtClean="0"/>
              <a:t>f</a:t>
            </a:r>
            <a:r>
              <a:rPr lang="en-US" altLang="zh-TW" sz="2200" i="1" smtClean="0">
                <a:latin typeface="Verdana" pitchFamily="34" charset="0"/>
              </a:rPr>
              <a:t>’</a:t>
            </a:r>
            <a:r>
              <a:rPr lang="en-US" altLang="zh-TW" sz="2200" i="1" smtClean="0"/>
              <a:t> </a:t>
            </a:r>
            <a:r>
              <a:rPr lang="en-US" altLang="zh-TW" sz="2200" smtClean="0"/>
              <a:t>in image frame </a:t>
            </a:r>
            <a:r>
              <a:rPr lang="en-US" altLang="zh-TW" sz="2200" i="1" smtClean="0"/>
              <a:t>t</a:t>
            </a:r>
            <a:r>
              <a:rPr lang="en-US" altLang="zh-TW" sz="2200" smtClean="0"/>
              <a:t> and frame </a:t>
            </a:r>
            <a:r>
              <a:rPr lang="en-US" altLang="zh-TW" sz="2200" i="1" smtClean="0"/>
              <a:t>t</a:t>
            </a:r>
            <a:r>
              <a:rPr lang="en-US" altLang="zh-TW" sz="2200" i="1" smtClean="0">
                <a:latin typeface="Verdana" pitchFamily="34" charset="0"/>
              </a:rPr>
              <a:t>’</a:t>
            </a:r>
            <a:r>
              <a:rPr lang="en-US" altLang="zh-TW" sz="2200" smtClean="0"/>
              <a:t>, respectively. </a:t>
            </a:r>
            <a:r>
              <a:rPr lang="en-US" altLang="zh-TW" sz="2200" i="1" smtClean="0"/>
              <a:t>f</a:t>
            </a:r>
            <a:r>
              <a:rPr lang="en-US" altLang="zh-TW" sz="2200" smtClean="0"/>
              <a:t> and </a:t>
            </a:r>
            <a:r>
              <a:rPr lang="en-US" altLang="zh-TW" sz="2200" i="1" smtClean="0"/>
              <a:t>f</a:t>
            </a:r>
            <a:r>
              <a:rPr lang="en-US" altLang="zh-TW" sz="2200" i="1" smtClean="0">
                <a:latin typeface="Verdana" pitchFamily="34" charset="0"/>
              </a:rPr>
              <a:t>’</a:t>
            </a:r>
            <a:r>
              <a:rPr lang="en-US" altLang="zh-TW" sz="2200" i="1" smtClean="0"/>
              <a:t> </a:t>
            </a:r>
            <a:r>
              <a:rPr lang="en-US" altLang="zh-TW" sz="2200" smtClean="0"/>
              <a:t>have the same size</a:t>
            </a:r>
            <a:r>
              <a:rPr lang="en-US" altLang="zh-TW" sz="2200" i="1" smtClean="0"/>
              <a:t> s. </a:t>
            </a:r>
          </a:p>
          <a:p>
            <a:pPr eaLnBrk="1" hangingPunct="1"/>
            <a:r>
              <a:rPr lang="en-US" altLang="zh-TW" sz="2200" smtClean="0"/>
              <a:t>It is a measure of similarity(from -1 to +1): 1 = very similar, -1= very dissimilar.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72200" y="460375"/>
            <a:ext cx="2286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 </a:t>
            </a:r>
          </a:p>
        </p:txBody>
      </p:sp>
      <p:graphicFrame>
        <p:nvGraphicFramePr>
          <p:cNvPr id="35843" name="Object 1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924640"/>
              </p:ext>
            </p:extLst>
          </p:nvPr>
        </p:nvGraphicFramePr>
        <p:xfrm>
          <a:off x="1143000" y="1905000"/>
          <a:ext cx="7073437" cy="265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5" name="公式" r:id="rId3" imgW="4127500" imgH="1549400" progId="Equation.3">
                  <p:embed/>
                </p:oleObj>
              </mc:Choice>
              <mc:Fallback>
                <p:oleObj name="公式" r:id="rId3" imgW="4127500" imgH="1549400" progId="Equation.3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05000"/>
                        <a:ext cx="7073437" cy="265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AD396AA-B23A-4108-987E-6A3D147F6664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 smtClean="0">
              <a:latin typeface="Arial" charset="0"/>
            </a:endParaRPr>
          </a:p>
        </p:txBody>
      </p:sp>
      <p:graphicFrame>
        <p:nvGraphicFramePr>
          <p:cNvPr id="35846" name="Object 2"/>
          <p:cNvGraphicFramePr>
            <a:graphicFrameLocks noGrp="1" noChangeAspect="1"/>
          </p:cNvGraphicFramePr>
          <p:nvPr>
            <p:ph type="body" idx="4294967295"/>
          </p:nvPr>
        </p:nvGraphicFramePr>
        <p:xfrm>
          <a:off x="990600" y="762000"/>
          <a:ext cx="734218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6" name="Equation" r:id="rId5" imgW="3022600" imgH="482600" progId="Equation.DSMT4">
                  <p:embed/>
                </p:oleObj>
              </mc:Choice>
              <mc:Fallback>
                <p:oleObj name="Equation" r:id="rId5" imgW="3022600" imgH="482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762000"/>
                        <a:ext cx="7342188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1"/>
          <p:cNvGraphicFramePr>
            <a:graphicFrameLocks noChangeAspect="1"/>
          </p:cNvGraphicFramePr>
          <p:nvPr/>
        </p:nvGraphicFramePr>
        <p:xfrm>
          <a:off x="1143000" y="4648200"/>
          <a:ext cx="51435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7" name="公式" r:id="rId7" imgW="3429000" imgH="1143000" progId="Equation.3">
                  <p:embed/>
                </p:oleObj>
              </mc:Choice>
              <mc:Fallback>
                <p:oleObj name="公式" r:id="rId7" imgW="3429000" imgH="1143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648200"/>
                        <a:ext cx="51435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6172200" y="460375"/>
            <a:ext cx="2286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6"/>
          <p:cNvSpPr>
            <a:spLocks noGrp="1"/>
          </p:cNvSpPr>
          <p:nvPr>
            <p:ph type="title"/>
          </p:nvPr>
        </p:nvSpPr>
        <p:spPr>
          <a:xfrm>
            <a:off x="711200" y="1162050"/>
            <a:ext cx="8229600" cy="1143000"/>
          </a:xfrm>
        </p:spPr>
        <p:txBody>
          <a:bodyPr/>
          <a:lstStyle/>
          <a:p>
            <a:r>
              <a:rPr lang="en-US" altLang="en-US" smtClean="0"/>
              <a:t>     </a:t>
            </a:r>
          </a:p>
        </p:txBody>
      </p:sp>
      <p:graphicFrame>
        <p:nvGraphicFramePr>
          <p:cNvPr id="36867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558421"/>
              </p:ext>
            </p:extLst>
          </p:nvPr>
        </p:nvGraphicFramePr>
        <p:xfrm>
          <a:off x="152400" y="2133600"/>
          <a:ext cx="3352800" cy="378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6" name="公式" r:id="rId3" imgW="2336800" imgH="2641600" progId="Equation.3">
                  <p:embed/>
                </p:oleObj>
              </mc:Choice>
              <mc:Fallback>
                <p:oleObj name="公式" r:id="rId3" imgW="2336800" imgH="2641600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133600"/>
                        <a:ext cx="3352800" cy="378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36869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B6A6262-C250-41CE-8C66-8E46F44B7763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657599" y="6096000"/>
            <a:ext cx="365125" cy="525463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 </a:t>
            </a:r>
          </a:p>
        </p:txBody>
      </p:sp>
      <p:sp>
        <p:nvSpPr>
          <p:cNvPr id="36871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8610600" y="5715000"/>
            <a:ext cx="560388" cy="454025"/>
          </a:xfrm>
        </p:spPr>
        <p:txBody>
          <a:bodyPr/>
          <a:lstStyle/>
          <a:p>
            <a:r>
              <a:rPr lang="en-US" altLang="en-US" dirty="0" smtClean="0"/>
              <a:t> </a:t>
            </a:r>
          </a:p>
        </p:txBody>
      </p:sp>
      <p:sp>
        <p:nvSpPr>
          <p:cNvPr id="36872" name="TextBox 1"/>
          <p:cNvSpPr txBox="1">
            <a:spLocks noChangeArrowheads="1"/>
          </p:cNvSpPr>
          <p:nvPr/>
        </p:nvSpPr>
        <p:spPr bwMode="auto">
          <a:xfrm>
            <a:off x="457200" y="460375"/>
            <a:ext cx="16225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charset="0"/>
              </a:rPr>
              <a:t>Exercise </a:t>
            </a:r>
            <a:r>
              <a:rPr lang="en-US" altLang="en-US" sz="2400" dirty="0" smtClean="0">
                <a:latin typeface="Arial" charset="0"/>
              </a:rPr>
              <a:t>5</a:t>
            </a:r>
            <a:endParaRPr lang="en-US" altLang="en-US" sz="2400" dirty="0">
              <a:latin typeface="Arial" charset="0"/>
            </a:endParaRPr>
          </a:p>
        </p:txBody>
      </p:sp>
      <p:graphicFrame>
        <p:nvGraphicFramePr>
          <p:cNvPr id="3687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264104"/>
              </p:ext>
            </p:extLst>
          </p:nvPr>
        </p:nvGraphicFramePr>
        <p:xfrm>
          <a:off x="3625779" y="2362200"/>
          <a:ext cx="545130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7" name="公式" r:id="rId5" imgW="3784600" imgH="1270000" progId="Equation.3">
                  <p:embed/>
                </p:oleObj>
              </mc:Choice>
              <mc:Fallback>
                <p:oleObj name="公式" r:id="rId5" imgW="3784600" imgH="1270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779" y="2362200"/>
                        <a:ext cx="5451302" cy="1828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831447"/>
              </p:ext>
            </p:extLst>
          </p:nvPr>
        </p:nvGraphicFramePr>
        <p:xfrm>
          <a:off x="228600" y="1087438"/>
          <a:ext cx="4572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8" name="公式" r:id="rId7" imgW="3048000" imgH="711200" progId="Equation.3">
                  <p:embed/>
                </p:oleObj>
              </mc:Choice>
              <mc:Fallback>
                <p:oleObj name="公式" r:id="rId7" imgW="30480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87438"/>
                        <a:ext cx="4572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TextBox 7"/>
          <p:cNvSpPr txBox="1">
            <a:spLocks noChangeArrowheads="1"/>
          </p:cNvSpPr>
          <p:nvPr/>
        </p:nvSpPr>
        <p:spPr bwMode="auto">
          <a:xfrm>
            <a:off x="4997450" y="487363"/>
            <a:ext cx="411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Use “Normalized cross correlation r (value from -1 to 1)” to measure similarity. </a:t>
            </a:r>
            <a:r>
              <a:rPr lang="en-US" altLang="en-US" sz="1800" i="1">
                <a:latin typeface="Arial" charset="0"/>
              </a:rPr>
              <a:t>S</a:t>
            </a:r>
            <a:r>
              <a:rPr lang="en-US" altLang="en-US" sz="1800">
                <a:latin typeface="Arial" charset="0"/>
              </a:rPr>
              <a:t>=all range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172200" y="460375"/>
            <a:ext cx="2286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Content Placeholder 4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876800" cy="4525963"/>
          </a:xfrm>
        </p:spPr>
        <p:txBody>
          <a:bodyPr/>
          <a:lstStyle/>
          <a:p>
            <a:r>
              <a:rPr lang="en-US" altLang="en-US" sz="1800" dirty="0" smtClean="0"/>
              <a:t>A)mean_f1=mean2(f1) is </a:t>
            </a:r>
          </a:p>
          <a:p>
            <a:r>
              <a:rPr lang="en-US" altLang="en-US" sz="1800" dirty="0" smtClean="0"/>
              <a:t>mean_f1 =    3.3333</a:t>
            </a:r>
          </a:p>
          <a:p>
            <a:r>
              <a:rPr lang="en-US" altLang="en-US" sz="1800" dirty="0" smtClean="0"/>
              <a:t>B)mean_f2=mean2(f2) is </a:t>
            </a:r>
          </a:p>
          <a:p>
            <a:r>
              <a:rPr lang="en-US" altLang="en-US" sz="1800" dirty="0" smtClean="0"/>
              <a:t>mean_f2 =    3.2222</a:t>
            </a:r>
          </a:p>
          <a:p>
            <a:r>
              <a:rPr lang="en-US" altLang="en-US" sz="1800" dirty="0" smtClean="0"/>
              <a:t>C</a:t>
            </a:r>
            <a:r>
              <a:rPr lang="en-US" altLang="en-US" sz="1800" dirty="0"/>
              <a:t>) </a:t>
            </a:r>
            <a:r>
              <a:rPr lang="en-US" altLang="en-US" sz="1800" dirty="0" smtClean="0"/>
              <a:t>sf1</a:t>
            </a:r>
            <a:r>
              <a:rPr lang="en-US" altLang="en-US" sz="1800" dirty="0" smtClean="0"/>
              <a:t>= </a:t>
            </a:r>
            <a:r>
              <a:rPr lang="en-US" altLang="en-US" sz="1800" dirty="0" smtClean="0"/>
              <a:t>f1-mean_f1 </a:t>
            </a:r>
            <a:r>
              <a:rPr lang="en-US" altLang="en-US" sz="1800" dirty="0"/>
              <a:t>=</a:t>
            </a:r>
            <a:endParaRPr lang="en-US" altLang="en-US" sz="1800" dirty="0" smtClean="0"/>
          </a:p>
          <a:p>
            <a:r>
              <a:rPr lang="en-US" altLang="en-US" sz="1800" dirty="0" smtClean="0"/>
              <a:t>[1     </a:t>
            </a:r>
            <a:r>
              <a:rPr lang="en-US" altLang="en-US" sz="1800" dirty="0"/>
              <a:t>3     </a:t>
            </a:r>
            <a:r>
              <a:rPr lang="en-US" altLang="en-US" sz="1800" dirty="0" smtClean="0"/>
              <a:t>5]</a:t>
            </a:r>
            <a:endParaRPr lang="en-US" altLang="en-US" sz="1800" dirty="0"/>
          </a:p>
          <a:p>
            <a:r>
              <a:rPr lang="en-US" altLang="en-US" sz="1800" dirty="0" smtClean="0"/>
              <a:t>[2     </a:t>
            </a:r>
            <a:r>
              <a:rPr lang="en-US" altLang="en-US" sz="1800" dirty="0"/>
              <a:t>6     </a:t>
            </a:r>
            <a:r>
              <a:rPr lang="en-US" altLang="en-US" sz="1800" dirty="0" smtClean="0"/>
              <a:t>2]- 3.33=sf1</a:t>
            </a:r>
            <a:endParaRPr lang="en-US" altLang="en-US" sz="1800" dirty="0"/>
          </a:p>
          <a:p>
            <a:r>
              <a:rPr lang="en-US" altLang="en-US" sz="1800" dirty="0" smtClean="0"/>
              <a:t>[3     </a:t>
            </a:r>
            <a:r>
              <a:rPr lang="en-US" altLang="en-US" sz="1800" dirty="0"/>
              <a:t>7     </a:t>
            </a:r>
            <a:r>
              <a:rPr lang="en-US" altLang="en-US" sz="1800" dirty="0" smtClean="0"/>
              <a:t>1]</a:t>
            </a:r>
          </a:p>
          <a:p>
            <a:r>
              <a:rPr lang="en-US" altLang="en-US" sz="1800" dirty="0" smtClean="0"/>
              <a:t>sf1=[</a:t>
            </a:r>
            <a:r>
              <a:rPr lang="en-US" altLang="en-US" sz="1800" dirty="0" smtClean="0"/>
              <a:t> </a:t>
            </a:r>
            <a:r>
              <a:rPr lang="en-US" altLang="en-US" sz="1800" dirty="0" smtClean="0"/>
              <a:t>-2.3333   -0.3333    1.6667</a:t>
            </a:r>
          </a:p>
          <a:p>
            <a:r>
              <a:rPr lang="en-US" altLang="en-US" sz="1800" dirty="0" smtClean="0"/>
              <a:t>   -1.3333    2.6667   -1.3333</a:t>
            </a:r>
          </a:p>
          <a:p>
            <a:r>
              <a:rPr lang="en-US" altLang="en-US" sz="1800" dirty="0" smtClean="0"/>
              <a:t>   -0.3333    3.6667   -</a:t>
            </a:r>
            <a:r>
              <a:rPr lang="en-US" altLang="en-US" sz="1800" dirty="0" smtClean="0"/>
              <a:t>2.3333]</a:t>
            </a:r>
          </a:p>
          <a:p>
            <a:r>
              <a:rPr lang="en-US" altLang="en-US" sz="1800" dirty="0" smtClean="0"/>
              <a:t>D</a:t>
            </a:r>
            <a:r>
              <a:rPr lang="en-US" altLang="en-US" sz="1800" dirty="0"/>
              <a:t>) </a:t>
            </a:r>
            <a:r>
              <a:rPr lang="en-US" altLang="en-US" sz="1800" dirty="0" smtClean="0"/>
              <a:t>sf2= f2-mean_f2 </a:t>
            </a:r>
            <a:r>
              <a:rPr lang="en-US" altLang="en-US" sz="1800" dirty="0"/>
              <a:t>=</a:t>
            </a:r>
            <a:r>
              <a:rPr lang="en-US" altLang="en-US" sz="1800" dirty="0" smtClean="0"/>
              <a:t> </a:t>
            </a:r>
            <a:endParaRPr lang="en-US" altLang="en-US" sz="1800" dirty="0" smtClean="0"/>
          </a:p>
          <a:p>
            <a:r>
              <a:rPr lang="en-US" altLang="en-US" sz="1800" dirty="0" smtClean="0"/>
              <a:t>[ </a:t>
            </a:r>
            <a:r>
              <a:rPr lang="en-US" altLang="en-US" sz="1800" dirty="0"/>
              <a:t>1     3     </a:t>
            </a:r>
            <a:r>
              <a:rPr lang="en-US" altLang="en-US" sz="1800" dirty="0" smtClean="0"/>
              <a:t>5]</a:t>
            </a:r>
            <a:endParaRPr lang="en-US" altLang="en-US" sz="1800" dirty="0"/>
          </a:p>
          <a:p>
            <a:r>
              <a:rPr lang="en-US" altLang="en-US" sz="1800" dirty="0" smtClean="0"/>
              <a:t>[ </a:t>
            </a:r>
            <a:r>
              <a:rPr lang="en-US" altLang="en-US" sz="1800" dirty="0"/>
              <a:t>2     6     </a:t>
            </a:r>
            <a:r>
              <a:rPr lang="en-US" altLang="en-US" sz="1800" dirty="0" smtClean="0"/>
              <a:t>1]-3.2222=sf2</a:t>
            </a:r>
            <a:endParaRPr lang="en-US" altLang="en-US" sz="1800" dirty="0"/>
          </a:p>
          <a:p>
            <a:r>
              <a:rPr lang="en-US" altLang="en-US" sz="1800" dirty="0" smtClean="0"/>
              <a:t>[ 2     </a:t>
            </a:r>
            <a:r>
              <a:rPr lang="en-US" altLang="en-US" sz="1800" dirty="0"/>
              <a:t>8     </a:t>
            </a:r>
            <a:r>
              <a:rPr lang="en-US" altLang="en-US" sz="1800" dirty="0" smtClean="0"/>
              <a:t>1]   </a:t>
            </a:r>
            <a:endParaRPr lang="en-US" altLang="en-US" sz="1800" dirty="0"/>
          </a:p>
          <a:p>
            <a:r>
              <a:rPr lang="en-US" altLang="en-US" sz="1800" dirty="0" smtClean="0"/>
              <a:t>sf2= [-</a:t>
            </a:r>
            <a:r>
              <a:rPr lang="en-US" altLang="en-US" sz="1800" dirty="0" smtClean="0"/>
              <a:t>2.2222   -0.2222    1.7778</a:t>
            </a:r>
          </a:p>
          <a:p>
            <a:r>
              <a:rPr lang="en-US" altLang="en-US" sz="1800" dirty="0" smtClean="0"/>
              <a:t>   -1.2222    2.7778   -2.2222</a:t>
            </a:r>
          </a:p>
          <a:p>
            <a:r>
              <a:rPr lang="en-US" altLang="en-US" sz="1800" dirty="0" smtClean="0"/>
              <a:t>   -1.2222    4.7778   -</a:t>
            </a:r>
            <a:r>
              <a:rPr lang="en-US" altLang="en-US" sz="1800" dirty="0" smtClean="0"/>
              <a:t>2.2222]</a:t>
            </a:r>
            <a:endParaRPr lang="en-US" altLang="en-US" sz="1800" dirty="0" smtClean="0"/>
          </a:p>
        </p:txBody>
      </p:sp>
      <p:sp>
        <p:nvSpPr>
          <p:cNvPr id="60420" name="Content Placeholder 5"/>
          <p:cNvSpPr>
            <a:spLocks noGrp="1"/>
          </p:cNvSpPr>
          <p:nvPr>
            <p:ph sz="half" idx="2"/>
          </p:nvPr>
        </p:nvSpPr>
        <p:spPr>
          <a:xfrm>
            <a:off x="3733800" y="19050"/>
            <a:ext cx="5405438" cy="4525963"/>
          </a:xfrm>
        </p:spPr>
        <p:txBody>
          <a:bodyPr/>
          <a:lstStyle/>
          <a:p>
            <a:r>
              <a:rPr lang="en-US" altLang="en-US" sz="2400" dirty="0" smtClean="0"/>
              <a:t>E)sum(sum(</a:t>
            </a:r>
            <a:r>
              <a:rPr lang="en-US" altLang="en-US" sz="2400" dirty="0" smtClean="0"/>
              <a:t>(f1-mean_f1</a:t>
            </a:r>
            <a:r>
              <a:rPr lang="en-US" altLang="en-US" sz="2400" dirty="0"/>
              <a:t>).*(f2-mean_f2</a:t>
            </a:r>
            <a:r>
              <a:rPr lang="en-US" altLang="en-US" sz="2400" dirty="0" smtClean="0"/>
              <a:t>)))</a:t>
            </a:r>
          </a:p>
          <a:p>
            <a:r>
              <a:rPr lang="en-US" altLang="en-US" sz="2400" dirty="0" smtClean="0"/>
              <a:t>=sum(sum(sf1.*sf2)) %sum all elements</a:t>
            </a:r>
          </a:p>
          <a:p>
            <a:r>
              <a:rPr lang="en-US" altLang="en-US" sz="2400" dirty="0" smtClean="0"/>
              <a:t>=</a:t>
            </a:r>
            <a:r>
              <a:rPr lang="en-US" sz="2400" dirty="0"/>
              <a:t>sum(sum</a:t>
            </a:r>
            <a:r>
              <a:rPr lang="en-US" sz="2400" dirty="0" smtClean="0"/>
              <a:t>([-</a:t>
            </a:r>
            <a:r>
              <a:rPr lang="en-US" sz="2400" dirty="0"/>
              <a:t>2.3333   -0.3333    1.6667</a:t>
            </a:r>
          </a:p>
          <a:p>
            <a:r>
              <a:rPr lang="en-US" sz="2400" dirty="0"/>
              <a:t>   -1.3333    2.6667   -1.3333</a:t>
            </a:r>
          </a:p>
          <a:p>
            <a:r>
              <a:rPr lang="en-US" sz="2400" dirty="0"/>
              <a:t>   -0.3333    3.6667   -2.3333].* [</a:t>
            </a:r>
          </a:p>
          <a:p>
            <a:r>
              <a:rPr lang="en-US" sz="2400" dirty="0"/>
              <a:t>   -2.2222   -0.2222    1.7778</a:t>
            </a:r>
          </a:p>
          <a:p>
            <a:r>
              <a:rPr lang="en-US" sz="2400" dirty="0"/>
              <a:t>   -1.2222    2.7778   -2.2222</a:t>
            </a:r>
          </a:p>
          <a:p>
            <a:r>
              <a:rPr lang="en-US" sz="2400" dirty="0"/>
              <a:t>   -1.2222    4.7778   -2.2222]))</a:t>
            </a:r>
          </a:p>
          <a:p>
            <a:r>
              <a:rPr lang="en-US" altLang="en-US" sz="2400" dirty="0" smtClean="0"/>
              <a:t>= </a:t>
            </a:r>
          </a:p>
          <a:p>
            <a:r>
              <a:rPr lang="en-US" altLang="en-US" sz="2000" dirty="0" smtClean="0"/>
              <a:t>-</a:t>
            </a:r>
            <a:r>
              <a:rPr lang="en-US" altLang="en-US" sz="2000" dirty="0"/>
              <a:t>2.3333*-2.2222 + -0.3333</a:t>
            </a:r>
            <a:r>
              <a:rPr lang="en-US" altLang="en-US" sz="2000" dirty="0" smtClean="0"/>
              <a:t>*-0.2222 </a:t>
            </a:r>
            <a:r>
              <a:rPr lang="en-US" altLang="en-US" sz="2000" dirty="0"/>
              <a:t>+ 1.6667*1.7778 + </a:t>
            </a:r>
            <a:r>
              <a:rPr lang="en-US" altLang="en-US" sz="2000" dirty="0" smtClean="0"/>
              <a:t>-1.3333</a:t>
            </a:r>
            <a:r>
              <a:rPr lang="en-US" altLang="en-US" sz="2000" dirty="0"/>
              <a:t>*-1.2222 + 2.6667*2.7778 + -1.3333*-2.2222 + </a:t>
            </a:r>
            <a:r>
              <a:rPr lang="en-US" altLang="en-US" sz="2000" dirty="0" smtClean="0"/>
              <a:t>-0.3333</a:t>
            </a:r>
            <a:r>
              <a:rPr lang="en-US" altLang="en-US" sz="2000" dirty="0"/>
              <a:t>*-1.2222 + 3.6667*4.7778 + -2.3333*-</a:t>
            </a:r>
            <a:r>
              <a:rPr lang="en-US" altLang="en-US" sz="2000" dirty="0" smtClean="0"/>
              <a:t>2.2222</a:t>
            </a:r>
          </a:p>
          <a:p>
            <a:r>
              <a:rPr lang="en-US" altLang="en-US" sz="2400" dirty="0"/>
              <a:t>=  43.3333</a:t>
            </a:r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/>
          </a:p>
          <a:p>
            <a:endParaRPr lang="en-US" altLang="en-US" sz="2400" dirty="0" smtClean="0"/>
          </a:p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features v7a</a:t>
            </a:r>
            <a:endParaRPr lang="en-US" altLang="en-US" dirty="0"/>
          </a:p>
        </p:txBody>
      </p:sp>
      <p:sp>
        <p:nvSpPr>
          <p:cNvPr id="60422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629400" y="63246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6663250-D11A-406F-842B-C9E8D1B21D8D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3581400" cy="838200"/>
          </a:xfrm>
        </p:spPr>
        <p:txBody>
          <a:bodyPr/>
          <a:lstStyle/>
          <a:p>
            <a:pPr algn="l"/>
            <a:r>
              <a:rPr lang="en-US" altLang="en-US" sz="1800" u="sng" dirty="0" smtClean="0">
                <a:solidFill>
                  <a:srgbClr val="FF0000"/>
                </a:solidFill>
              </a:rPr>
              <a:t>ANS:Ex5 steps A-G —</a:t>
            </a:r>
            <a:br>
              <a:rPr lang="en-US" altLang="en-US" sz="1800" u="sng" dirty="0" smtClean="0">
                <a:solidFill>
                  <a:srgbClr val="FF0000"/>
                </a:solidFill>
              </a:rPr>
            </a:br>
            <a:r>
              <a:rPr lang="en-US" altLang="en-US" sz="1800" u="sng" dirty="0" smtClean="0">
                <a:solidFill>
                  <a:srgbClr val="FF0000"/>
                </a:solidFill>
              </a:rPr>
              <a:t>Note: sum(sum(x)))=sum all elements in matrix x</a:t>
            </a:r>
            <a:endParaRPr lang="en-US" altLang="en-US" sz="1800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234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algn="l"/>
            <a:r>
              <a:rPr lang="en-US" altLang="en-US" sz="1800" u="sng" dirty="0">
                <a:solidFill>
                  <a:srgbClr val="FF0000"/>
                </a:solidFill>
              </a:rPr>
              <a:t>ANS:Ex5 steps A-G </a:t>
            </a:r>
            <a:r>
              <a:rPr lang="en-US" altLang="en-US" sz="1800" u="sng" dirty="0" smtClean="0">
                <a:solidFill>
                  <a:srgbClr val="FF0000"/>
                </a:solidFill>
              </a:rPr>
              <a:t>(continue)—</a:t>
            </a:r>
            <a:br>
              <a:rPr lang="en-US" altLang="en-US" sz="1800" u="sng" dirty="0" smtClean="0">
                <a:solidFill>
                  <a:srgbClr val="FF0000"/>
                </a:solidFill>
              </a:rPr>
            </a:br>
            <a:r>
              <a:rPr lang="en-US" altLang="en-US" sz="1800" u="sng" dirty="0" smtClean="0">
                <a:solidFill>
                  <a:srgbClr val="FF0000"/>
                </a:solidFill>
              </a:rPr>
              <a:t>note: sum(sum(x)))=sum all elements in matrix x</a:t>
            </a:r>
            <a:endParaRPr lang="en-US" altLang="en-US" sz="1800" u="sng" dirty="0" smtClean="0">
              <a:solidFill>
                <a:srgbClr val="FF0000"/>
              </a:solidFill>
            </a:endParaRPr>
          </a:p>
        </p:txBody>
      </p:sp>
      <p:sp>
        <p:nvSpPr>
          <p:cNvPr id="60419" name="Content Placeholder 4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5029200" cy="4525963"/>
          </a:xfrm>
        </p:spPr>
        <p:txBody>
          <a:bodyPr/>
          <a:lstStyle/>
          <a:p>
            <a:r>
              <a:rPr lang="en-US" altLang="en-US" sz="1800" dirty="0"/>
              <a:t>F)sf1=sum(sum((f1-mean_f1).^2)) </a:t>
            </a:r>
            <a:endParaRPr lang="en-US" altLang="en-US" sz="1800" dirty="0" smtClean="0"/>
          </a:p>
          <a:p>
            <a:r>
              <a:rPr lang="en-US" altLang="en-US" sz="1800" dirty="0" smtClean="0"/>
              <a:t>sf1=sum(sum((sf1.*sf1))=</a:t>
            </a:r>
          </a:p>
          <a:p>
            <a:r>
              <a:rPr lang="en-US" altLang="en-US" sz="1800" dirty="0"/>
              <a:t>s</a:t>
            </a:r>
            <a:r>
              <a:rPr lang="en-US" altLang="en-US" sz="1800" dirty="0" smtClean="0"/>
              <a:t>um(sum([ </a:t>
            </a:r>
          </a:p>
          <a:p>
            <a:r>
              <a:rPr lang="en-US" altLang="en-US" sz="1800" dirty="0"/>
              <a:t> </a:t>
            </a:r>
            <a:r>
              <a:rPr lang="en-US" altLang="en-US" sz="1800" dirty="0" smtClean="0"/>
              <a:t>  (-2.3333)^2   -(0.3333)^2    (1.6667)^</a:t>
            </a:r>
            <a:r>
              <a:rPr lang="en-US" altLang="en-US" sz="1800" dirty="0"/>
              <a:t>2</a:t>
            </a:r>
          </a:p>
          <a:p>
            <a:r>
              <a:rPr lang="en-US" altLang="en-US" sz="1800" dirty="0"/>
              <a:t>   </a:t>
            </a:r>
            <a:r>
              <a:rPr lang="en-US" altLang="en-US" sz="1800" dirty="0" smtClean="0"/>
              <a:t>(-1.3333)^2   (2.6667)^2  (-1.3333)^</a:t>
            </a:r>
            <a:r>
              <a:rPr lang="en-US" altLang="en-US" sz="1800" dirty="0"/>
              <a:t>2</a:t>
            </a:r>
          </a:p>
          <a:p>
            <a:r>
              <a:rPr lang="en-US" altLang="en-US" sz="1800" dirty="0"/>
              <a:t>   </a:t>
            </a:r>
            <a:r>
              <a:rPr lang="en-US" altLang="en-US" sz="1800" dirty="0" smtClean="0"/>
              <a:t>(-0.3333)^</a:t>
            </a:r>
            <a:r>
              <a:rPr lang="en-US" altLang="en-US" sz="1800" dirty="0"/>
              <a:t>2</a:t>
            </a:r>
            <a:r>
              <a:rPr lang="en-US" altLang="en-US" sz="1800" dirty="0" smtClean="0"/>
              <a:t>    (3.6667^2)  (-2.3333)^</a:t>
            </a:r>
            <a:r>
              <a:rPr lang="en-US" altLang="en-US" sz="1800" dirty="0"/>
              <a:t>2</a:t>
            </a:r>
            <a:r>
              <a:rPr lang="en-US" altLang="en-US" sz="1800" dirty="0" smtClean="0"/>
              <a:t>]))</a:t>
            </a:r>
          </a:p>
          <a:p>
            <a:r>
              <a:rPr lang="en-US" altLang="en-US" sz="1800" dirty="0" smtClean="0"/>
              <a:t>sf1 </a:t>
            </a:r>
            <a:r>
              <a:rPr lang="en-US" altLang="en-US" sz="1800" dirty="0"/>
              <a:t>=    </a:t>
            </a:r>
            <a:r>
              <a:rPr lang="en-US" altLang="en-US" sz="1800" dirty="0" smtClean="0"/>
              <a:t>37.7778 </a:t>
            </a:r>
            <a:r>
              <a:rPr lang="en-US" altLang="en-US" sz="1800" dirty="0" smtClean="0">
                <a:sym typeface="Symbol"/>
              </a:rPr>
              <a:t></a:t>
            </a:r>
            <a:r>
              <a:rPr lang="en-US" altLang="en-US" sz="1800" dirty="0" smtClean="0"/>
              <a:t>38</a:t>
            </a:r>
            <a:endParaRPr lang="en-US" altLang="en-US" sz="1800" dirty="0"/>
          </a:p>
          <a:p>
            <a:r>
              <a:rPr lang="en-US" altLang="en-US" sz="1800" dirty="0"/>
              <a:t>G)sf2=sum(sum((f2-mean_f2).^2)) </a:t>
            </a:r>
            <a:r>
              <a:rPr lang="en-US" altLang="en-US" sz="1800" dirty="0" smtClean="0"/>
              <a:t>=</a:t>
            </a:r>
          </a:p>
          <a:p>
            <a:r>
              <a:rPr lang="en-US" altLang="en-US" sz="1800" dirty="0" smtClean="0"/>
              <a:t>sum(sum([</a:t>
            </a:r>
          </a:p>
          <a:p>
            <a:r>
              <a:rPr lang="en-US" altLang="en-US" sz="1800" dirty="0" smtClean="0"/>
              <a:t>(-2.2222)^2   (-0.2222)^2    (1.7778)^2</a:t>
            </a:r>
            <a:endParaRPr lang="en-US" altLang="en-US" sz="1800" dirty="0"/>
          </a:p>
          <a:p>
            <a:r>
              <a:rPr lang="en-US" altLang="en-US" sz="1800" dirty="0" smtClean="0"/>
              <a:t>(-1.2222)^2   (2.7778)^2    (-2.2222)^2</a:t>
            </a:r>
            <a:endParaRPr lang="en-US" altLang="en-US" sz="1800" dirty="0"/>
          </a:p>
          <a:p>
            <a:r>
              <a:rPr lang="en-US" altLang="en-US" sz="1800" dirty="0" smtClean="0"/>
              <a:t>(-1.2222)^2   (4.7778)^2     (-2.2222)^2]))</a:t>
            </a:r>
          </a:p>
          <a:p>
            <a:r>
              <a:rPr lang="en-US" altLang="en-US" sz="1800" dirty="0"/>
              <a:t>=51.5556</a:t>
            </a:r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endParaRPr lang="en-US" altLang="en-US" sz="1800" dirty="0" smtClean="0"/>
          </a:p>
        </p:txBody>
      </p:sp>
      <p:sp>
        <p:nvSpPr>
          <p:cNvPr id="60420" name="Content Placeholder 5"/>
          <p:cNvSpPr>
            <a:spLocks noGrp="1"/>
          </p:cNvSpPr>
          <p:nvPr>
            <p:ph sz="half" idx="2"/>
          </p:nvPr>
        </p:nvSpPr>
        <p:spPr>
          <a:xfrm>
            <a:off x="5100638" y="19050"/>
            <a:ext cx="4038600" cy="4525963"/>
          </a:xfrm>
        </p:spPr>
        <p:txBody>
          <a:bodyPr/>
          <a:lstStyle/>
          <a:p>
            <a:r>
              <a:rPr lang="en-US" sz="2000" dirty="0" err="1" smtClean="0"/>
              <a:t>num</a:t>
            </a:r>
            <a:r>
              <a:rPr lang="en-US" sz="2000" dirty="0" smtClean="0"/>
              <a:t>=sum(sum</a:t>
            </a:r>
            <a:r>
              <a:rPr lang="en-US" sz="2000" dirty="0"/>
              <a:t>((f1-mean_f1).*(f2-mean_f2)))</a:t>
            </a:r>
          </a:p>
          <a:p>
            <a:r>
              <a:rPr lang="en-US" sz="2000" dirty="0" smtClean="0"/>
              <a:t>=</a:t>
            </a:r>
            <a:r>
              <a:rPr lang="en-US" altLang="en-US" sz="2000" dirty="0"/>
              <a:t>43.3333</a:t>
            </a:r>
          </a:p>
          <a:p>
            <a:r>
              <a:rPr lang="en-US" sz="2000" dirty="0" smtClean="0"/>
              <a:t>And</a:t>
            </a:r>
          </a:p>
          <a:p>
            <a:r>
              <a:rPr lang="en-US" sz="2000" dirty="0" smtClean="0"/>
              <a:t>den=</a:t>
            </a:r>
            <a:r>
              <a:rPr lang="en-US" sz="2000" dirty="0" err="1" smtClean="0"/>
              <a:t>sqrt</a:t>
            </a:r>
            <a:r>
              <a:rPr lang="en-US" sz="2000" dirty="0" smtClean="0"/>
              <a:t>(sf1*sf2)</a:t>
            </a:r>
          </a:p>
          <a:p>
            <a:r>
              <a:rPr lang="en-US" sz="2000" dirty="0" smtClean="0"/>
              <a:t>=</a:t>
            </a:r>
            <a:r>
              <a:rPr lang="en-US" sz="2000" dirty="0" err="1" smtClean="0"/>
              <a:t>sqrt</a:t>
            </a:r>
            <a:r>
              <a:rPr lang="en-US" sz="2000" dirty="0" smtClean="0"/>
              <a:t>(</a:t>
            </a:r>
            <a:r>
              <a:rPr lang="en-US" altLang="en-US" sz="2000" dirty="0" smtClean="0"/>
              <a:t>38 </a:t>
            </a:r>
            <a:r>
              <a:rPr lang="en-US" sz="2000" dirty="0" smtClean="0"/>
              <a:t>*</a:t>
            </a:r>
            <a:r>
              <a:rPr lang="en-US" altLang="en-US" sz="2000" dirty="0" smtClean="0"/>
              <a:t> 51.5556) =</a:t>
            </a:r>
            <a:r>
              <a:rPr lang="en-US" sz="2000" dirty="0" smtClean="0"/>
              <a:t>44.2619</a:t>
            </a:r>
          </a:p>
          <a:p>
            <a:r>
              <a:rPr lang="en-US" sz="2000" dirty="0" err="1" smtClean="0"/>
              <a:t>Normalized_correlation_result</a:t>
            </a:r>
            <a:r>
              <a:rPr lang="en-US" sz="2000" dirty="0" smtClean="0"/>
              <a:t>=</a:t>
            </a:r>
          </a:p>
          <a:p>
            <a:r>
              <a:rPr lang="en-US" sz="2000" dirty="0" err="1" smtClean="0"/>
              <a:t>num</a:t>
            </a:r>
            <a:r>
              <a:rPr lang="en-US" sz="2000" dirty="0" smtClean="0"/>
              <a:t>/den</a:t>
            </a:r>
          </a:p>
          <a:p>
            <a:r>
              <a:rPr lang="en-US" sz="2000" dirty="0"/>
              <a:t>= </a:t>
            </a:r>
            <a:r>
              <a:rPr lang="en-US" altLang="en-US" sz="2000" dirty="0" smtClean="0"/>
              <a:t>43.3333</a:t>
            </a:r>
            <a:r>
              <a:rPr lang="en-US" sz="2000" dirty="0" smtClean="0"/>
              <a:t>/44.2619=0.9790</a:t>
            </a:r>
          </a:p>
          <a:p>
            <a:r>
              <a:rPr lang="en-US" altLang="en-US" sz="2000" dirty="0"/>
              <a:t>answer by </a:t>
            </a:r>
            <a:r>
              <a:rPr lang="en-US" altLang="en-US" sz="2000" dirty="0" err="1"/>
              <a:t>Matlab</a:t>
            </a:r>
            <a:r>
              <a:rPr lang="en-US" altLang="en-US" sz="2000" dirty="0"/>
              <a:t> function using</a:t>
            </a:r>
          </a:p>
          <a:p>
            <a:r>
              <a:rPr lang="en-US" sz="2000" dirty="0"/>
              <a:t>corr2(f1,f2)\\</a:t>
            </a:r>
            <a:r>
              <a:rPr lang="en-US" altLang="en-US" sz="2000" dirty="0"/>
              <a:t> (for verification)</a:t>
            </a:r>
          </a:p>
          <a:p>
            <a:r>
              <a:rPr lang="en-US" altLang="en-US" sz="2000" dirty="0" err="1"/>
              <a:t>ans</a:t>
            </a:r>
            <a:r>
              <a:rPr lang="en-US" altLang="en-US" sz="2000" dirty="0"/>
              <a:t> =   0.9790 </a:t>
            </a:r>
            <a:r>
              <a:rPr lang="en-US" altLang="en-US" sz="2000" dirty="0">
                <a:hlinkClick r:id="rId2" action="ppaction://hlinkfile"/>
              </a:rPr>
              <a:t>\\</a:t>
            </a:r>
            <a:r>
              <a:rPr lang="en-US" altLang="en-US" sz="2000" dirty="0" smtClean="0">
                <a:hlinkClick r:id="rId2" action="ppaction://hlinkfile"/>
              </a:rPr>
              <a:t>correct</a:t>
            </a:r>
            <a:endParaRPr lang="en-US" altLang="en-US" sz="2000" dirty="0" smtClean="0"/>
          </a:p>
          <a:p>
            <a:r>
              <a:rPr lang="en-US" sz="2000" dirty="0"/>
              <a:t>'try corr2(f1,f3)'</a:t>
            </a:r>
          </a:p>
          <a:p>
            <a:r>
              <a:rPr lang="en-US" sz="2000" dirty="0"/>
              <a:t>corr2(f1,f3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0.9480</a:t>
            </a:r>
          </a:p>
          <a:p>
            <a:r>
              <a:rPr lang="en-US" sz="2000" dirty="0" smtClean="0"/>
              <a:t>Conclusion: by comparing correlation results, (f1 and f2) are more similar then (f1 and f3)</a:t>
            </a:r>
            <a:endParaRPr lang="en-US" sz="2000" dirty="0"/>
          </a:p>
          <a:p>
            <a:endParaRPr lang="en-US" altLang="en-US" sz="20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 dirty="0"/>
          </a:p>
        </p:txBody>
      </p:sp>
      <p:sp>
        <p:nvSpPr>
          <p:cNvPr id="60422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629400" y="63246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6663250-D11A-406F-842B-C9E8D1B21D8D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 dirty="0" smtClean="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80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/>
          <a:lstStyle/>
          <a:p>
            <a:r>
              <a:rPr lang="en-US" sz="2000" dirty="0" smtClean="0"/>
              <a:t>Demo Code</a:t>
            </a:r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81000" y="533400"/>
            <a:ext cx="4038600" cy="4525963"/>
          </a:xfrm>
        </p:spPr>
        <p:txBody>
          <a:bodyPr/>
          <a:lstStyle/>
          <a:p>
            <a:r>
              <a:rPr lang="en-US" sz="1600" dirty="0"/>
              <a:t>clear</a:t>
            </a:r>
          </a:p>
          <a:p>
            <a:r>
              <a:rPr lang="en-US" sz="1600" dirty="0"/>
              <a:t>f1=[1 3 5; 2 6 2; 3 7 1 ]</a:t>
            </a:r>
          </a:p>
          <a:p>
            <a:r>
              <a:rPr lang="en-US" sz="1600" dirty="0"/>
              <a:t>f2=[1 3 5; 2 6 1; 2 8 1 ]</a:t>
            </a:r>
          </a:p>
          <a:p>
            <a:r>
              <a:rPr lang="en-US" sz="1600" dirty="0"/>
              <a:t>f3=[1 3 5; 2 5 1; 2 9 1 ]</a:t>
            </a:r>
          </a:p>
          <a:p>
            <a:r>
              <a:rPr lang="en-US" sz="1600" dirty="0"/>
              <a:t>'A)mean_f1=mean2(f1) is '</a:t>
            </a:r>
          </a:p>
          <a:p>
            <a:r>
              <a:rPr lang="en-US" sz="1600" dirty="0"/>
              <a:t>mean_f1=mean2(f1)</a:t>
            </a:r>
          </a:p>
          <a:p>
            <a:r>
              <a:rPr lang="en-US" sz="1600" dirty="0"/>
              <a:t>'B)mean_f2=mean2(f2) is '</a:t>
            </a:r>
          </a:p>
          <a:p>
            <a:r>
              <a:rPr lang="en-US" sz="1600" dirty="0"/>
              <a:t>mean_f2=mean2(f2)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'C) f1-mean_f1 is '</a:t>
            </a:r>
          </a:p>
          <a:p>
            <a:r>
              <a:rPr lang="en-US" sz="1600" dirty="0"/>
              <a:t>f1-mean_f1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'D)f2-mean_f2 is '</a:t>
            </a:r>
          </a:p>
          <a:p>
            <a:r>
              <a:rPr lang="en-US" sz="1600" dirty="0"/>
              <a:t>f2-mean_f2</a:t>
            </a:r>
          </a:p>
          <a:p>
            <a:r>
              <a:rPr lang="en-US" sz="1600" dirty="0"/>
              <a:t>sf2=sum(sum((f2-mean_f2).^2))</a:t>
            </a:r>
          </a:p>
          <a:p>
            <a:r>
              <a:rPr lang="en-US" sz="1600" dirty="0"/>
              <a:t>'answer by direct calculation'</a:t>
            </a:r>
          </a:p>
          <a:p>
            <a:r>
              <a:rPr lang="en-US" sz="1600" dirty="0"/>
              <a:t>'E)</a:t>
            </a:r>
            <a:r>
              <a:rPr lang="en-US" sz="1600" dirty="0" err="1"/>
              <a:t>num</a:t>
            </a:r>
            <a:r>
              <a:rPr lang="en-US" sz="1600" dirty="0"/>
              <a:t>=sum(sum((f1-mean_f1).*(f2-mean_f2))) is '</a:t>
            </a:r>
          </a:p>
          <a:p>
            <a:r>
              <a:rPr lang="en-US" sz="1600" dirty="0" err="1"/>
              <a:t>num</a:t>
            </a:r>
            <a:r>
              <a:rPr lang="en-US" sz="1600" dirty="0"/>
              <a:t>=sum(sum((f1-mean_f1).*(f2-mean_f2)))</a:t>
            </a:r>
          </a:p>
          <a:p>
            <a:r>
              <a:rPr lang="en-US" sz="1600" dirty="0"/>
              <a:t> </a:t>
            </a:r>
          </a:p>
          <a:p>
            <a:endParaRPr lang="en-US" sz="54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2000" y="685800"/>
            <a:ext cx="4038600" cy="4525963"/>
          </a:xfrm>
        </p:spPr>
        <p:txBody>
          <a:bodyPr/>
          <a:lstStyle/>
          <a:p>
            <a:r>
              <a:rPr lang="en-US" sz="1600" dirty="0"/>
              <a:t>'F)sf1=sum(sum((f1-mean_f1).^2)) is'</a:t>
            </a:r>
          </a:p>
          <a:p>
            <a:r>
              <a:rPr lang="en-US" sz="1600" dirty="0"/>
              <a:t>sf1=sum(sum((f1-mean_f1).^2))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'G)sf2=sum(sum((f2-mean_f2).^2)) is'</a:t>
            </a:r>
          </a:p>
          <a:p>
            <a:r>
              <a:rPr lang="en-US" sz="1600" dirty="0"/>
              <a:t>sf2=sum(sum((f2-mean_f2).^2))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den=</a:t>
            </a:r>
            <a:r>
              <a:rPr lang="en-US" sz="1600" dirty="0" err="1"/>
              <a:t>sqrt</a:t>
            </a:r>
            <a:r>
              <a:rPr lang="en-US" sz="1600" dirty="0"/>
              <a:t>((sf1*sf2))</a:t>
            </a:r>
          </a:p>
          <a:p>
            <a:r>
              <a:rPr lang="en-US" sz="1600" dirty="0"/>
              <a:t>'result of the 2D correlation formula: </a:t>
            </a:r>
            <a:r>
              <a:rPr lang="en-US" sz="1600" dirty="0" err="1"/>
              <a:t>num</a:t>
            </a:r>
            <a:r>
              <a:rPr lang="en-US" sz="1600" dirty="0"/>
              <a:t>/den is'</a:t>
            </a:r>
          </a:p>
          <a:p>
            <a:r>
              <a:rPr lang="en-US" sz="1600" dirty="0" err="1"/>
              <a:t>num</a:t>
            </a:r>
            <a:r>
              <a:rPr lang="en-US" sz="1600" dirty="0"/>
              <a:t>/den</a:t>
            </a:r>
          </a:p>
          <a:p>
            <a:r>
              <a:rPr lang="en-US" sz="1600" dirty="0"/>
              <a:t>'answer by </a:t>
            </a:r>
            <a:r>
              <a:rPr lang="en-US" sz="1600" dirty="0" err="1"/>
              <a:t>Matlab</a:t>
            </a:r>
            <a:r>
              <a:rPr lang="en-US" sz="1600" dirty="0"/>
              <a:t> function corr2, (for  verification)'</a:t>
            </a:r>
          </a:p>
          <a:p>
            <a:r>
              <a:rPr lang="en-US" sz="1600" dirty="0"/>
              <a:t>corr2(f1,f2)</a:t>
            </a:r>
          </a:p>
          <a:p>
            <a:r>
              <a:rPr lang="en-US" sz="1600" dirty="0"/>
              <a:t>'try corr2(f1,f3)'</a:t>
            </a:r>
          </a:p>
          <a:p>
            <a:r>
              <a:rPr lang="en-US" sz="1600" dirty="0"/>
              <a:t>corr2(f1,f3)</a:t>
            </a:r>
          </a:p>
          <a:p>
            <a:r>
              <a:rPr lang="en-US" sz="1600" dirty="0"/>
              <a:t>'end'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C455E-566C-4C73-A82B-051433E69C9E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034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Exercise 6</a:t>
            </a:r>
            <a:endParaRPr lang="en-US" altLang="en-US" smtClean="0"/>
          </a:p>
        </p:txBody>
      </p:sp>
      <p:graphicFrame>
        <p:nvGraphicFramePr>
          <p:cNvPr id="37891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787859"/>
              </p:ext>
            </p:extLst>
          </p:nvPr>
        </p:nvGraphicFramePr>
        <p:xfrm>
          <a:off x="1371600" y="1981200"/>
          <a:ext cx="5019018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9" name="Equation" r:id="rId3" imgW="2908080" imgH="1854000" progId="Equation.3">
                  <p:embed/>
                </p:oleObj>
              </mc:Choice>
              <mc:Fallback>
                <p:oleObj name="Equation" r:id="rId3" imgW="2908080" imgH="1854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81200"/>
                        <a:ext cx="5019018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37893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54533C-C52E-4F6F-8EBC-4F76B8C53A16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0" y="1752600"/>
            <a:ext cx="1524000" cy="44116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72200" y="460375"/>
            <a:ext cx="2286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7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200" smtClean="0">
                <a:ea typeface="新細明體" pitchFamily="18" charset="-120"/>
              </a:rPr>
              <a:t>F</a:t>
            </a:r>
            <a:r>
              <a:rPr lang="en-US" altLang="zh-TW" sz="2200" smtClean="0"/>
              <a:t>eature extraction</a:t>
            </a:r>
            <a:r>
              <a:rPr lang="en-US" altLang="zh-CN" sz="2200" smtClean="0">
                <a:ea typeface="新細明體" pitchFamily="18" charset="-120"/>
              </a:rPr>
              <a:t> and tracking</a:t>
            </a:r>
            <a:r>
              <a:rPr lang="en-US" altLang="zh-TW" sz="2200" smtClean="0"/>
              <a:t>:</a:t>
            </a:r>
            <a:br>
              <a:rPr lang="en-US" altLang="zh-TW" sz="2200" smtClean="0"/>
            </a:br>
            <a:r>
              <a:rPr lang="en-US" altLang="zh-TW" sz="2200" smtClean="0"/>
              <a:t>for </a:t>
            </a:r>
            <a:r>
              <a:rPr lang="en-US" altLang="zh-CN" sz="2200" smtClean="0">
                <a:ea typeface="新細明體" pitchFamily="18" charset="-120"/>
              </a:rPr>
              <a:t>image 1(f) and image 2(g)</a:t>
            </a:r>
            <a:r>
              <a:rPr lang="en-US" altLang="zh-TW" sz="2200" smtClean="0"/>
              <a:t> find </a:t>
            </a:r>
            <a:r>
              <a:rPr lang="en-US" altLang="zh-CN" sz="2200" smtClean="0">
                <a:ea typeface="新細明體" pitchFamily="18" charset="-120"/>
              </a:rPr>
              <a:t>windows of corner </a:t>
            </a:r>
            <a:r>
              <a:rPr lang="en-US" altLang="zh-TW" sz="2200" smtClean="0"/>
              <a:t>feature</a:t>
            </a:r>
            <a:r>
              <a:rPr lang="en-US" altLang="zh-CN" sz="2200" smtClean="0">
                <a:ea typeface="新細明體" pitchFamily="18" charset="-120"/>
              </a:rPr>
              <a:t>s</a:t>
            </a:r>
            <a:endParaRPr lang="en-US" altLang="zh-TW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 </a:t>
            </a: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92F08E4-72ED-4F30-8B72-47CC1DE948D1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200" smtClean="0">
              <a:latin typeface="Arial" charset="0"/>
            </a:endParaRPr>
          </a:p>
        </p:txBody>
      </p:sp>
      <p:pic>
        <p:nvPicPr>
          <p:cNvPr id="38918" name="Picture 4" descr="untitle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4554538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5" descr="untitl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188" y="1676400"/>
            <a:ext cx="4494212" cy="363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Text Box 6"/>
          <p:cNvSpPr txBox="1">
            <a:spLocks noChangeArrowheads="1"/>
          </p:cNvSpPr>
          <p:nvPr/>
        </p:nvSpPr>
        <p:spPr bwMode="auto">
          <a:xfrm>
            <a:off x="1508125" y="5299075"/>
            <a:ext cx="7629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Image1(f) (at Time=1)</a:t>
            </a:r>
            <a:r>
              <a:rPr lang="en-US" altLang="zh-TW" sz="2400">
                <a:latin typeface="Times New Roman" pitchFamily="18" charset="0"/>
              </a:rPr>
              <a:t>                          </a:t>
            </a:r>
            <a:r>
              <a:rPr lang="en-US" altLang="zh-CN" sz="2400">
                <a:latin typeface="Times New Roman" pitchFamily="18" charset="0"/>
              </a:rPr>
              <a:t>Image2(g) (at time=2)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38921" name="Text Box 7"/>
          <p:cNvSpPr txBox="1">
            <a:spLocks noChangeArrowheads="1"/>
          </p:cNvSpPr>
          <p:nvPr/>
        </p:nvSpPr>
        <p:spPr bwMode="auto">
          <a:xfrm>
            <a:off x="990600" y="5867400"/>
            <a:ext cx="728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Corner </a:t>
            </a:r>
            <a:r>
              <a:rPr lang="en-US" altLang="zh-TW" sz="2400">
                <a:latin typeface="Times New Roman" pitchFamily="18" charset="0"/>
              </a:rPr>
              <a:t>Features are shown by overlaid markers on images</a:t>
            </a:r>
          </a:p>
        </p:txBody>
      </p:sp>
      <p:sp>
        <p:nvSpPr>
          <p:cNvPr id="38922" name="Line 8"/>
          <p:cNvSpPr>
            <a:spLocks noChangeShapeType="1"/>
          </p:cNvSpPr>
          <p:nvPr/>
        </p:nvSpPr>
        <p:spPr bwMode="auto">
          <a:xfrm flipH="1" flipV="1">
            <a:off x="1676400" y="2819400"/>
            <a:ext cx="3505200" cy="3124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9"/>
          <p:cNvSpPr>
            <a:spLocks noChangeShapeType="1"/>
          </p:cNvSpPr>
          <p:nvPr/>
        </p:nvSpPr>
        <p:spPr bwMode="auto">
          <a:xfrm flipV="1">
            <a:off x="5181600" y="2819400"/>
            <a:ext cx="762000" cy="3124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0"/>
          <p:cNvSpPr>
            <a:spLocks noChangeShapeType="1"/>
          </p:cNvSpPr>
          <p:nvPr/>
        </p:nvSpPr>
        <p:spPr bwMode="auto">
          <a:xfrm flipV="1">
            <a:off x="5181600" y="2895600"/>
            <a:ext cx="2438400" cy="3048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1"/>
          <p:cNvSpPr>
            <a:spLocks noChangeShapeType="1"/>
          </p:cNvSpPr>
          <p:nvPr/>
        </p:nvSpPr>
        <p:spPr bwMode="auto">
          <a:xfrm flipH="1" flipV="1">
            <a:off x="2743200" y="4191000"/>
            <a:ext cx="2438400" cy="1752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172200" y="460375"/>
            <a:ext cx="2286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Edge detection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Tools: Use MATLAB edge detectors: edge.m</a:t>
            </a:r>
          </a:p>
          <a:p>
            <a:pPr eaLnBrk="1" hangingPunct="1"/>
            <a:r>
              <a:rPr lang="en-US" altLang="zh-TW" smtClean="0"/>
              <a:t>E.g. Template based: Sobel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E19E3BA-C814-454D-9108-3C0A588F8FB0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 smtClean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66800" y="457200"/>
            <a:ext cx="13716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zh-CN" smtClean="0"/>
              <a:t>Procedure</a:t>
            </a:r>
            <a:endParaRPr lang="en-US" alt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For( i=1;i&lt;=enough features; i++)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{In image 1 search for corner features f</a:t>
            </a:r>
            <a:r>
              <a:rPr lang="en-US" altLang="zh-CN" sz="2000" baseline="-25000" smtClean="0"/>
              <a:t>i</a:t>
            </a:r>
            <a:r>
              <a:rPr lang="en-US" altLang="zh-CN" sz="2000" smtClean="0"/>
              <a:t> and record its position (xi,yi)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In image 2 search around position (xi,yi) for possible corner windows: g</a:t>
            </a:r>
            <a:r>
              <a:rPr lang="en-US" altLang="zh-CN" sz="2000" baseline="-25000" smtClean="0"/>
              <a:t>i</a:t>
            </a:r>
            <a:r>
              <a:rPr lang="en-US" altLang="zh-CN" sz="2000" smtClean="0"/>
              <a:t>(j), j=1…J. E.g. there are g</a:t>
            </a:r>
            <a:r>
              <a:rPr lang="en-US" altLang="zh-CN" sz="2000" baseline="-25000" smtClean="0"/>
              <a:t>i</a:t>
            </a:r>
            <a:r>
              <a:rPr lang="en-US" altLang="zh-CN" sz="2000" smtClean="0"/>
              <a:t>(j=1), g</a:t>
            </a:r>
            <a:r>
              <a:rPr lang="en-US" altLang="zh-CN" sz="2000" baseline="-25000" smtClean="0"/>
              <a:t>i</a:t>
            </a:r>
            <a:r>
              <a:rPr lang="en-US" altLang="zh-CN" sz="2000" smtClean="0"/>
              <a:t>(j=2), g</a:t>
            </a:r>
            <a:r>
              <a:rPr lang="en-US" altLang="zh-CN" sz="2000" baseline="-25000" smtClean="0"/>
              <a:t>i</a:t>
            </a:r>
            <a:r>
              <a:rPr lang="en-US" altLang="zh-CN" sz="2000" smtClean="0"/>
              <a:t>(j=3),...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Use correlation to determine correspondence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smtClean="0"/>
              <a:t>r</a:t>
            </a:r>
            <a:r>
              <a:rPr lang="en-US" altLang="zh-CN" sz="2200" baseline="-25000" smtClean="0"/>
              <a:t>i</a:t>
            </a:r>
            <a:r>
              <a:rPr lang="en-US" altLang="zh-CN" sz="2200" smtClean="0"/>
              <a:t>(j=1)=Correlation (f</a:t>
            </a:r>
            <a:r>
              <a:rPr lang="en-US" altLang="zh-CN" sz="2200" baseline="-25000" smtClean="0"/>
              <a:t>i</a:t>
            </a:r>
            <a:r>
              <a:rPr lang="en-US" altLang="zh-CN" sz="2200" smtClean="0"/>
              <a:t>,g</a:t>
            </a:r>
            <a:r>
              <a:rPr lang="en-US" altLang="zh-CN" sz="2200" baseline="-25000" smtClean="0"/>
              <a:t>i</a:t>
            </a:r>
            <a:r>
              <a:rPr lang="en-US" altLang="zh-CN" sz="2200" smtClean="0"/>
              <a:t>(j=1))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smtClean="0"/>
              <a:t>r</a:t>
            </a:r>
            <a:r>
              <a:rPr lang="en-US" altLang="zh-CN" sz="2200" baseline="-25000" smtClean="0"/>
              <a:t>i</a:t>
            </a:r>
            <a:r>
              <a:rPr lang="en-US" altLang="zh-CN" sz="2200" smtClean="0"/>
              <a:t>(j=2)=Correlation (f</a:t>
            </a:r>
            <a:r>
              <a:rPr lang="en-US" altLang="zh-CN" sz="2200" baseline="-25000" smtClean="0"/>
              <a:t>i</a:t>
            </a:r>
            <a:r>
              <a:rPr lang="en-US" altLang="zh-CN" sz="2200" smtClean="0"/>
              <a:t>, g</a:t>
            </a:r>
            <a:r>
              <a:rPr lang="en-US" altLang="zh-CN" sz="2200" baseline="-25000" smtClean="0"/>
              <a:t>i</a:t>
            </a:r>
            <a:r>
              <a:rPr lang="en-US" altLang="zh-CN" sz="2200" smtClean="0"/>
              <a:t>(j=2))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smtClean="0"/>
              <a:t>r</a:t>
            </a:r>
            <a:r>
              <a:rPr lang="en-US" altLang="zh-CN" sz="2200" baseline="-25000" smtClean="0"/>
              <a:t>i</a:t>
            </a:r>
            <a:r>
              <a:rPr lang="en-US" altLang="zh-CN" sz="2200" smtClean="0"/>
              <a:t>(j=3)=Correlation (f</a:t>
            </a:r>
            <a:r>
              <a:rPr lang="en-US" altLang="zh-CN" sz="2200" baseline="-25000" smtClean="0"/>
              <a:t>i</a:t>
            </a:r>
            <a:r>
              <a:rPr lang="en-US" altLang="zh-CN" sz="2200" smtClean="0"/>
              <a:t>, g</a:t>
            </a:r>
            <a:r>
              <a:rPr lang="en-US" altLang="zh-CN" sz="2200" baseline="-25000" smtClean="0"/>
              <a:t>i</a:t>
            </a:r>
            <a:r>
              <a:rPr lang="en-US" altLang="zh-CN" sz="2200" smtClean="0"/>
              <a:t>(j=3))…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smtClean="0"/>
              <a:t>…j=4,j=5..………………..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smtClean="0"/>
              <a:t>Select j’ with the highest r, so f</a:t>
            </a:r>
            <a:r>
              <a:rPr lang="en-US" altLang="zh-CN" sz="2200" baseline="-25000" smtClean="0"/>
              <a:t>i</a:t>
            </a:r>
            <a:r>
              <a:rPr lang="en-US" altLang="zh-CN" sz="2200" smtClean="0"/>
              <a:t> corresponds to  g</a:t>
            </a:r>
            <a:r>
              <a:rPr lang="en-US" altLang="zh-CN" sz="2200" baseline="-25000" smtClean="0"/>
              <a:t>i</a:t>
            </a:r>
            <a:r>
              <a:rPr lang="en-US" altLang="zh-CN" sz="2200" smtClean="0"/>
              <a:t>(j’)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 i pairs of correspondences are found</a:t>
            </a: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2A0FF4-19E4-41E5-9C5C-F7C23D1DC10F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200" smtClean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172200" y="460375"/>
            <a:ext cx="2286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4572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zh-CN" sz="1800" smtClean="0">
                <a:ea typeface="新細明體" pitchFamily="18" charset="-120"/>
              </a:rPr>
              <a:t>In image 1, f</a:t>
            </a:r>
            <a:r>
              <a:rPr lang="en-US" altLang="zh-CN" sz="1800" baseline="-25000" smtClean="0">
                <a:ea typeface="新細明體" pitchFamily="18" charset="-120"/>
              </a:rPr>
              <a:t>i </a:t>
            </a:r>
            <a:r>
              <a:rPr lang="en-US" altLang="zh-CN" sz="1800" smtClean="0">
                <a:ea typeface="新細明體" pitchFamily="18" charset="-120"/>
              </a:rPr>
              <a:t>is a window with a corner feature. </a:t>
            </a:r>
            <a:br>
              <a:rPr lang="en-US" altLang="zh-CN" sz="1800" smtClean="0">
                <a:ea typeface="新細明體" pitchFamily="18" charset="-120"/>
              </a:rPr>
            </a:br>
            <a:r>
              <a:rPr lang="en-US" altLang="zh-CN" sz="1800" smtClean="0">
                <a:ea typeface="新細明體" pitchFamily="18" charset="-120"/>
              </a:rPr>
              <a:t>In image 2, g</a:t>
            </a:r>
            <a:r>
              <a:rPr lang="en-US" altLang="zh-CN" sz="1800" baseline="-25000" smtClean="0">
                <a:ea typeface="新細明體" pitchFamily="18" charset="-120"/>
              </a:rPr>
              <a:t>i</a:t>
            </a:r>
            <a:r>
              <a:rPr lang="en-US" altLang="zh-CN" sz="1800" smtClean="0">
                <a:ea typeface="新細明體" pitchFamily="18" charset="-120"/>
              </a:rPr>
              <a:t>(j=1),g</a:t>
            </a:r>
            <a:r>
              <a:rPr lang="en-US" altLang="zh-CN" sz="1800" baseline="-25000" smtClean="0">
                <a:ea typeface="新細明體" pitchFamily="18" charset="-120"/>
              </a:rPr>
              <a:t>i</a:t>
            </a:r>
            <a:r>
              <a:rPr lang="en-US" altLang="zh-CN" sz="1800" smtClean="0">
                <a:ea typeface="新細明體" pitchFamily="18" charset="-120"/>
              </a:rPr>
              <a:t>(j=2),....are windows with corner features. </a:t>
            </a:r>
            <a:br>
              <a:rPr lang="en-US" altLang="zh-CN" sz="1800" smtClean="0">
                <a:ea typeface="新細明體" pitchFamily="18" charset="-120"/>
              </a:rPr>
            </a:br>
            <a:r>
              <a:rPr lang="en-US" altLang="zh-CN" sz="1800" smtClean="0">
                <a:ea typeface="新細明體" pitchFamily="18" charset="-120"/>
              </a:rPr>
              <a:t>Find correspondence between f</a:t>
            </a:r>
            <a:r>
              <a:rPr lang="en-US" altLang="zh-CN" sz="1800" baseline="-25000" smtClean="0">
                <a:ea typeface="新細明體" pitchFamily="18" charset="-120"/>
              </a:rPr>
              <a:t>1</a:t>
            </a:r>
            <a:r>
              <a:rPr lang="en-US" altLang="zh-CN" sz="1800" smtClean="0">
                <a:ea typeface="新細明體" pitchFamily="18" charset="-120"/>
              </a:rPr>
              <a:t> in Image2: choose between </a:t>
            </a:r>
            <a:br>
              <a:rPr lang="en-US" altLang="zh-CN" sz="1800" smtClean="0">
                <a:ea typeface="新細明體" pitchFamily="18" charset="-120"/>
              </a:rPr>
            </a:br>
            <a:r>
              <a:rPr lang="en-US" altLang="zh-CN" sz="1800" smtClean="0">
                <a:latin typeface="Garamond" pitchFamily="18" charset="0"/>
                <a:ea typeface="新細明體" pitchFamily="18" charset="-120"/>
              </a:rPr>
              <a:t>“</a:t>
            </a:r>
            <a:r>
              <a:rPr lang="en-US" altLang="zh-CN" sz="1800" smtClean="0">
                <a:ea typeface="新細明體" pitchFamily="18" charset="-120"/>
              </a:rPr>
              <a:t>f</a:t>
            </a:r>
            <a:r>
              <a:rPr lang="en-US" altLang="zh-CN" sz="1800" baseline="-25000" smtClean="0">
                <a:ea typeface="新細明體" pitchFamily="18" charset="-120"/>
              </a:rPr>
              <a:t>i</a:t>
            </a:r>
            <a:r>
              <a:rPr lang="en-US" altLang="zh-CN" sz="1800" smtClean="0">
                <a:ea typeface="新細明體" pitchFamily="18" charset="-120"/>
              </a:rPr>
              <a:t> correspondence to g</a:t>
            </a:r>
            <a:r>
              <a:rPr lang="en-US" altLang="zh-CN" sz="1800" baseline="-25000" smtClean="0">
                <a:ea typeface="新細明體" pitchFamily="18" charset="-120"/>
              </a:rPr>
              <a:t>i</a:t>
            </a:r>
            <a:r>
              <a:rPr lang="en-US" altLang="zh-CN" sz="1800" smtClean="0">
                <a:ea typeface="新細明體" pitchFamily="18" charset="-120"/>
              </a:rPr>
              <a:t>(j=1)</a:t>
            </a:r>
            <a:r>
              <a:rPr lang="en-US" altLang="zh-CN" sz="1800" smtClean="0">
                <a:latin typeface="Garamond" pitchFamily="18" charset="0"/>
                <a:ea typeface="新細明體" pitchFamily="18" charset="-120"/>
              </a:rPr>
              <a:t>”</a:t>
            </a:r>
            <a:r>
              <a:rPr lang="en-US" altLang="zh-CN" sz="1800" smtClean="0">
                <a:ea typeface="新細明體" pitchFamily="18" charset="-120"/>
              </a:rPr>
              <a:t>, or </a:t>
            </a:r>
            <a:r>
              <a:rPr lang="en-US" altLang="zh-CN" sz="1800" smtClean="0">
                <a:latin typeface="Garamond" pitchFamily="18" charset="0"/>
                <a:ea typeface="新細明體" pitchFamily="18" charset="-120"/>
              </a:rPr>
              <a:t>“</a:t>
            </a:r>
            <a:r>
              <a:rPr lang="en-US" altLang="zh-CN" sz="1800" smtClean="0">
                <a:ea typeface="新細明體" pitchFamily="18" charset="-120"/>
              </a:rPr>
              <a:t>f</a:t>
            </a:r>
            <a:r>
              <a:rPr lang="en-US" altLang="zh-CN" sz="1800" baseline="-25000" smtClean="0">
                <a:ea typeface="新細明體" pitchFamily="18" charset="-120"/>
              </a:rPr>
              <a:t>i</a:t>
            </a:r>
            <a:r>
              <a:rPr lang="en-US" altLang="zh-CN" sz="1800" smtClean="0">
                <a:ea typeface="新細明體" pitchFamily="18" charset="-120"/>
              </a:rPr>
              <a:t> correspondence to g</a:t>
            </a:r>
            <a:r>
              <a:rPr lang="en-US" altLang="zh-CN" sz="1800" baseline="-25000" smtClean="0">
                <a:ea typeface="新細明體" pitchFamily="18" charset="-120"/>
              </a:rPr>
              <a:t>i</a:t>
            </a:r>
            <a:r>
              <a:rPr lang="en-US" altLang="zh-CN" sz="1800" smtClean="0">
                <a:ea typeface="新細明體" pitchFamily="18" charset="-120"/>
              </a:rPr>
              <a:t>(j=2)</a:t>
            </a:r>
            <a:r>
              <a:rPr lang="en-US" altLang="zh-CN" sz="1800" smtClean="0">
                <a:latin typeface="Garamond" pitchFamily="18" charset="0"/>
                <a:ea typeface="新細明體" pitchFamily="18" charset="-120"/>
              </a:rPr>
              <a:t>”</a:t>
            </a:r>
            <a:endParaRPr lang="en-US" altLang="zh-TW" sz="180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411663"/>
          </a:xfrm>
        </p:spPr>
        <p:txBody>
          <a:bodyPr/>
          <a:lstStyle/>
          <a:p>
            <a:pPr eaLnBrk="1" hangingPunct="1"/>
            <a:r>
              <a:rPr lang="en-US" altLang="zh-TW" smtClean="0"/>
              <a:t>Example 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071C1F5-F49A-4730-97C4-3792B4C6DF80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200" smtClean="0">
              <a:latin typeface="Arial" charset="0"/>
            </a:endParaRPr>
          </a:p>
        </p:txBody>
      </p:sp>
      <p:pic>
        <p:nvPicPr>
          <p:cNvPr id="40966" name="Picture 4" descr="untitle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3048000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5" descr="untitl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33575"/>
            <a:ext cx="31242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8" name="Rectangle 6"/>
          <p:cNvSpPr>
            <a:spLocks noChangeArrowheads="1"/>
          </p:cNvSpPr>
          <p:nvPr/>
        </p:nvSpPr>
        <p:spPr bwMode="auto">
          <a:xfrm>
            <a:off x="1752600" y="2514600"/>
            <a:ext cx="304800" cy="228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40969" name="Freeform 7"/>
          <p:cNvSpPr>
            <a:spLocks/>
          </p:cNvSpPr>
          <p:nvPr/>
        </p:nvSpPr>
        <p:spPr bwMode="auto">
          <a:xfrm>
            <a:off x="1435100" y="2667000"/>
            <a:ext cx="698500" cy="2819400"/>
          </a:xfrm>
          <a:custGeom>
            <a:avLst/>
            <a:gdLst>
              <a:gd name="T0" fmla="*/ 2147483647 w 440"/>
              <a:gd name="T1" fmla="*/ 0 h 1776"/>
              <a:gd name="T2" fmla="*/ 2147483647 w 440"/>
              <a:gd name="T3" fmla="*/ 2147483647 h 1776"/>
              <a:gd name="T4" fmla="*/ 2147483647 w 440"/>
              <a:gd name="T5" fmla="*/ 2147483647 h 1776"/>
              <a:gd name="T6" fmla="*/ 2147483647 w 440"/>
              <a:gd name="T7" fmla="*/ 2147483647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440"/>
              <a:gd name="T13" fmla="*/ 0 h 1776"/>
              <a:gd name="T14" fmla="*/ 440 w 440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0" h="1776">
                <a:moveTo>
                  <a:pt x="200" y="0"/>
                </a:moveTo>
                <a:cubicBezTo>
                  <a:pt x="100" y="208"/>
                  <a:pt x="0" y="416"/>
                  <a:pt x="8" y="672"/>
                </a:cubicBezTo>
                <a:cubicBezTo>
                  <a:pt x="16" y="928"/>
                  <a:pt x="176" y="1352"/>
                  <a:pt x="248" y="1536"/>
                </a:cubicBezTo>
                <a:cubicBezTo>
                  <a:pt x="320" y="1720"/>
                  <a:pt x="380" y="1748"/>
                  <a:pt x="440" y="1776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0970" name="Picture 8" descr="win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257800"/>
            <a:ext cx="3556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1" name="Rectangle 9"/>
          <p:cNvSpPr>
            <a:spLocks noChangeArrowheads="1"/>
          </p:cNvSpPr>
          <p:nvPr/>
        </p:nvSpPr>
        <p:spPr bwMode="auto">
          <a:xfrm>
            <a:off x="5638800" y="2514600"/>
            <a:ext cx="228600" cy="228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40972" name="Freeform 10"/>
          <p:cNvSpPr>
            <a:spLocks/>
          </p:cNvSpPr>
          <p:nvPr/>
        </p:nvSpPr>
        <p:spPr bwMode="auto">
          <a:xfrm>
            <a:off x="5372100" y="2743200"/>
            <a:ext cx="266700" cy="2514600"/>
          </a:xfrm>
          <a:custGeom>
            <a:avLst/>
            <a:gdLst>
              <a:gd name="T0" fmla="*/ 2147483647 w 168"/>
              <a:gd name="T1" fmla="*/ 0 h 1584"/>
              <a:gd name="T2" fmla="*/ 2147483647 w 168"/>
              <a:gd name="T3" fmla="*/ 2147483647 h 1584"/>
              <a:gd name="T4" fmla="*/ 2147483647 w 168"/>
              <a:gd name="T5" fmla="*/ 2147483647 h 1584"/>
              <a:gd name="T6" fmla="*/ 0 60000 65536"/>
              <a:gd name="T7" fmla="*/ 0 60000 65536"/>
              <a:gd name="T8" fmla="*/ 0 60000 65536"/>
              <a:gd name="T9" fmla="*/ 0 w 168"/>
              <a:gd name="T10" fmla="*/ 0 h 1584"/>
              <a:gd name="T11" fmla="*/ 168 w 168"/>
              <a:gd name="T12" fmla="*/ 1584 h 1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1584">
                <a:moveTo>
                  <a:pt x="168" y="0"/>
                </a:moveTo>
                <a:cubicBezTo>
                  <a:pt x="108" y="324"/>
                  <a:pt x="48" y="648"/>
                  <a:pt x="24" y="912"/>
                </a:cubicBezTo>
                <a:cubicBezTo>
                  <a:pt x="0" y="1176"/>
                  <a:pt x="12" y="1380"/>
                  <a:pt x="24" y="1584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0973" name="Picture 11" descr="win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257800"/>
            <a:ext cx="3810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2"/>
          <p:cNvSpPr>
            <a:spLocks noChangeArrowheads="1"/>
          </p:cNvSpPr>
          <p:nvPr/>
        </p:nvSpPr>
        <p:spPr bwMode="auto">
          <a:xfrm>
            <a:off x="6629400" y="2514600"/>
            <a:ext cx="228600" cy="228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40975" name="Freeform 13"/>
          <p:cNvSpPr>
            <a:spLocks/>
          </p:cNvSpPr>
          <p:nvPr/>
        </p:nvSpPr>
        <p:spPr bwMode="auto">
          <a:xfrm>
            <a:off x="6477000" y="2667000"/>
            <a:ext cx="152400" cy="2438400"/>
          </a:xfrm>
          <a:custGeom>
            <a:avLst/>
            <a:gdLst>
              <a:gd name="T0" fmla="*/ 2147483647 w 96"/>
              <a:gd name="T1" fmla="*/ 0 h 1392"/>
              <a:gd name="T2" fmla="*/ 0 w 96"/>
              <a:gd name="T3" fmla="*/ 2147483647 h 1392"/>
              <a:gd name="T4" fmla="*/ 0 60000 65536"/>
              <a:gd name="T5" fmla="*/ 0 60000 65536"/>
              <a:gd name="T6" fmla="*/ 0 w 96"/>
              <a:gd name="T7" fmla="*/ 0 h 1392"/>
              <a:gd name="T8" fmla="*/ 96 w 96"/>
              <a:gd name="T9" fmla="*/ 1392 h 139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6" h="1392">
                <a:moveTo>
                  <a:pt x="96" y="0"/>
                </a:moveTo>
                <a:cubicBezTo>
                  <a:pt x="96" y="0"/>
                  <a:pt x="48" y="696"/>
                  <a:pt x="0" y="1392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0976" name="Picture 14" descr="win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181600"/>
            <a:ext cx="37465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7" name="Line 15"/>
          <p:cNvSpPr>
            <a:spLocks noChangeShapeType="1"/>
          </p:cNvSpPr>
          <p:nvPr/>
        </p:nvSpPr>
        <p:spPr bwMode="auto">
          <a:xfrm>
            <a:off x="2362200" y="5638800"/>
            <a:ext cx="76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16"/>
          <p:cNvSpPr>
            <a:spLocks noChangeShapeType="1"/>
          </p:cNvSpPr>
          <p:nvPr/>
        </p:nvSpPr>
        <p:spPr bwMode="auto">
          <a:xfrm flipH="1">
            <a:off x="2590800" y="5486400"/>
            <a:ext cx="2514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Line 17"/>
          <p:cNvSpPr>
            <a:spLocks noChangeShapeType="1"/>
          </p:cNvSpPr>
          <p:nvPr/>
        </p:nvSpPr>
        <p:spPr bwMode="auto">
          <a:xfrm>
            <a:off x="2514600" y="5638800"/>
            <a:ext cx="2743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Line 18"/>
          <p:cNvSpPr>
            <a:spLocks noChangeShapeType="1"/>
          </p:cNvSpPr>
          <p:nvPr/>
        </p:nvSpPr>
        <p:spPr bwMode="auto">
          <a:xfrm flipH="1">
            <a:off x="5486400" y="5562600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1" name="Text Box 19"/>
          <p:cNvSpPr txBox="1">
            <a:spLocks noChangeArrowheads="1"/>
          </p:cNvSpPr>
          <p:nvPr/>
        </p:nvSpPr>
        <p:spPr bwMode="auto">
          <a:xfrm>
            <a:off x="1660525" y="5984875"/>
            <a:ext cx="3152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r</a:t>
            </a:r>
            <a:r>
              <a:rPr lang="en-US" altLang="zh-TW" sz="2400" baseline="-25000">
                <a:latin typeface="Times New Roman" pitchFamily="18" charset="0"/>
              </a:rPr>
              <a:t>i,j=1</a:t>
            </a:r>
            <a:r>
              <a:rPr lang="en-US" altLang="zh-TW" sz="2400">
                <a:latin typeface="Times New Roman" pitchFamily="18" charset="0"/>
              </a:rPr>
              <a:t>= </a:t>
            </a:r>
            <a:r>
              <a:rPr lang="en-US" altLang="zh-CN" sz="1800" b="1">
                <a:solidFill>
                  <a:schemeClr val="tx2"/>
                </a:solidFill>
                <a:latin typeface="Arial" charset="0"/>
                <a:ea typeface="宋体" pitchFamily="2" charset="-122"/>
              </a:rPr>
              <a:t>correlation(f</a:t>
            </a:r>
            <a:r>
              <a:rPr lang="en-US" altLang="zh-CN" sz="1800" b="1" baseline="-25000">
                <a:solidFill>
                  <a:schemeClr val="tx2"/>
                </a:solidFill>
                <a:latin typeface="Arial" charset="0"/>
                <a:ea typeface="宋体" pitchFamily="2" charset="-122"/>
              </a:rPr>
              <a:t>i</a:t>
            </a:r>
            <a:r>
              <a:rPr lang="en-US" altLang="zh-CN" sz="1800" b="1">
                <a:solidFill>
                  <a:schemeClr val="tx2"/>
                </a:solidFill>
                <a:latin typeface="Arial" charset="0"/>
                <a:ea typeface="宋体" pitchFamily="2" charset="-122"/>
              </a:rPr>
              <a:t>,g</a:t>
            </a:r>
            <a:r>
              <a:rPr lang="en-US" altLang="zh-CN" sz="1800" b="1" baseline="-25000">
                <a:solidFill>
                  <a:schemeClr val="tx2"/>
                </a:solidFill>
                <a:latin typeface="Arial" charset="0"/>
                <a:ea typeface="宋体" pitchFamily="2" charset="-122"/>
              </a:rPr>
              <a:t>i</a:t>
            </a:r>
            <a:r>
              <a:rPr lang="en-US" altLang="zh-CN" sz="1800" b="1">
                <a:solidFill>
                  <a:schemeClr val="tx2"/>
                </a:solidFill>
                <a:latin typeface="Arial" charset="0"/>
                <a:ea typeface="宋体" pitchFamily="2" charset="-122"/>
              </a:rPr>
              <a:t>(j=1))</a:t>
            </a:r>
            <a:r>
              <a:rPr lang="en-US" altLang="zh-CN" sz="1800">
                <a:latin typeface="Arial" charset="0"/>
                <a:ea typeface="宋体" pitchFamily="2" charset="-122"/>
              </a:rPr>
              <a:t> </a:t>
            </a:r>
            <a:endParaRPr lang="en-US" altLang="zh-TW" sz="1800">
              <a:latin typeface="Arial" charset="0"/>
            </a:endParaRPr>
          </a:p>
        </p:txBody>
      </p:sp>
      <p:sp>
        <p:nvSpPr>
          <p:cNvPr id="40982" name="Text Box 20"/>
          <p:cNvSpPr txBox="1">
            <a:spLocks noChangeArrowheads="1"/>
          </p:cNvSpPr>
          <p:nvPr/>
        </p:nvSpPr>
        <p:spPr bwMode="auto">
          <a:xfrm>
            <a:off x="1905000" y="4724400"/>
            <a:ext cx="235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f</a:t>
            </a:r>
            <a:r>
              <a:rPr lang="en-US" altLang="zh-TW" sz="2400" baseline="-25000">
                <a:latin typeface="Times New Roman" pitchFamily="18" charset="0"/>
              </a:rPr>
              <a:t>i</a:t>
            </a:r>
            <a:r>
              <a:rPr lang="en-US" altLang="zh-TW" sz="2400">
                <a:latin typeface="Times New Roman" pitchFamily="18" charset="0"/>
              </a:rPr>
              <a:t>:a small window</a:t>
            </a:r>
          </a:p>
        </p:txBody>
      </p:sp>
      <p:sp>
        <p:nvSpPr>
          <p:cNvPr id="40983" name="Text Box 21"/>
          <p:cNvSpPr txBox="1">
            <a:spLocks noChangeArrowheads="1"/>
          </p:cNvSpPr>
          <p:nvPr/>
        </p:nvSpPr>
        <p:spPr bwMode="auto">
          <a:xfrm>
            <a:off x="4572000" y="4648200"/>
            <a:ext cx="100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g</a:t>
            </a:r>
            <a:r>
              <a:rPr lang="en-US" altLang="zh-CN" sz="2400" baseline="-25000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</a:rPr>
              <a:t>(j=1)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40984" name="Text Box 23"/>
          <p:cNvSpPr txBox="1">
            <a:spLocks noChangeArrowheads="1"/>
          </p:cNvSpPr>
          <p:nvPr/>
        </p:nvSpPr>
        <p:spPr bwMode="auto">
          <a:xfrm>
            <a:off x="5105400" y="6019800"/>
            <a:ext cx="3132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r</a:t>
            </a:r>
            <a:r>
              <a:rPr lang="en-US" altLang="zh-TW" sz="2400" baseline="-25000">
                <a:latin typeface="Times New Roman" pitchFamily="18" charset="0"/>
              </a:rPr>
              <a:t>i,j=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TW" sz="2400">
                <a:latin typeface="Times New Roman" pitchFamily="18" charset="0"/>
              </a:rPr>
              <a:t>= </a:t>
            </a:r>
            <a:r>
              <a:rPr lang="en-US" altLang="zh-CN" sz="1800" b="1">
                <a:solidFill>
                  <a:schemeClr val="tx2"/>
                </a:solidFill>
                <a:latin typeface="Arial" charset="0"/>
                <a:ea typeface="宋体" pitchFamily="2" charset="-122"/>
              </a:rPr>
              <a:t>correlation(f</a:t>
            </a:r>
            <a:r>
              <a:rPr lang="en-US" altLang="zh-CN" sz="1800" b="1" baseline="-25000">
                <a:solidFill>
                  <a:schemeClr val="tx2"/>
                </a:solidFill>
                <a:latin typeface="Arial" charset="0"/>
                <a:ea typeface="宋体" pitchFamily="2" charset="-122"/>
              </a:rPr>
              <a:t>i,</a:t>
            </a:r>
            <a:r>
              <a:rPr lang="en-US" altLang="zh-CN" sz="1800" b="1">
                <a:solidFill>
                  <a:schemeClr val="tx2"/>
                </a:solidFill>
                <a:latin typeface="Arial" charset="0"/>
                <a:ea typeface="宋体" pitchFamily="2" charset="-122"/>
              </a:rPr>
              <a:t>g</a:t>
            </a:r>
            <a:r>
              <a:rPr lang="en-US" altLang="zh-CN" sz="1800" b="1" baseline="-25000">
                <a:solidFill>
                  <a:schemeClr val="tx2"/>
                </a:solidFill>
                <a:latin typeface="Arial" charset="0"/>
                <a:ea typeface="宋体" pitchFamily="2" charset="-122"/>
              </a:rPr>
              <a:t>i</a:t>
            </a:r>
            <a:r>
              <a:rPr lang="en-US" altLang="zh-CN" sz="1800" b="1">
                <a:solidFill>
                  <a:schemeClr val="tx2"/>
                </a:solidFill>
                <a:latin typeface="Arial" charset="0"/>
                <a:ea typeface="宋体" pitchFamily="2" charset="-122"/>
              </a:rPr>
              <a:t>(j=2))</a:t>
            </a:r>
            <a:r>
              <a:rPr lang="en-US" altLang="zh-CN" sz="1800">
                <a:latin typeface="Arial" charset="0"/>
                <a:ea typeface="宋体" pitchFamily="2" charset="-122"/>
              </a:rPr>
              <a:t> </a:t>
            </a:r>
            <a:endParaRPr lang="en-US" altLang="zh-TW" sz="1800">
              <a:latin typeface="Arial" charset="0"/>
            </a:endParaRPr>
          </a:p>
        </p:txBody>
      </p:sp>
      <p:sp>
        <p:nvSpPr>
          <p:cNvPr id="40985" name="Text Box 26"/>
          <p:cNvSpPr txBox="1">
            <a:spLocks noChangeArrowheads="1"/>
          </p:cNvSpPr>
          <p:nvPr/>
        </p:nvSpPr>
        <p:spPr bwMode="auto">
          <a:xfrm>
            <a:off x="914400" y="4267200"/>
            <a:ext cx="696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Image1 (at Time=1)</a:t>
            </a:r>
            <a:r>
              <a:rPr lang="en-US" altLang="zh-TW" sz="2400">
                <a:latin typeface="Times New Roman" pitchFamily="18" charset="0"/>
              </a:rPr>
              <a:t>                          </a:t>
            </a:r>
            <a:r>
              <a:rPr lang="en-US" altLang="zh-CN" sz="2400">
                <a:latin typeface="Times New Roman" pitchFamily="18" charset="0"/>
              </a:rPr>
              <a:t>Image2 (at time=2)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40986" name="Text Box 28"/>
          <p:cNvSpPr txBox="1">
            <a:spLocks noChangeArrowheads="1"/>
          </p:cNvSpPr>
          <p:nvPr/>
        </p:nvSpPr>
        <p:spPr bwMode="auto">
          <a:xfrm>
            <a:off x="457200" y="6443077"/>
            <a:ext cx="357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Pick the window with a bigger ri(j)</a:t>
            </a:r>
          </a:p>
        </p:txBody>
      </p:sp>
      <p:sp>
        <p:nvSpPr>
          <p:cNvPr id="40987" name="Text Box 29"/>
          <p:cNvSpPr txBox="1">
            <a:spLocks noChangeArrowheads="1"/>
          </p:cNvSpPr>
          <p:nvPr/>
        </p:nvSpPr>
        <p:spPr bwMode="auto">
          <a:xfrm>
            <a:off x="6858000" y="4800600"/>
            <a:ext cx="100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g</a:t>
            </a:r>
            <a:r>
              <a:rPr lang="en-US" altLang="zh-CN" sz="2400" baseline="-25000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</a:rPr>
              <a:t>(j=2)</a:t>
            </a:r>
            <a:endParaRPr lang="en-US" altLang="zh-TW" sz="2400">
              <a:latin typeface="Times New Roman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6172200" y="460375"/>
            <a:ext cx="2286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新細明體" pitchFamily="18" charset="-120"/>
              </a:rPr>
              <a:t>Advanced technique for t</a:t>
            </a:r>
            <a:r>
              <a:rPr lang="en-US" altLang="zh-TW" sz="2800" smtClean="0"/>
              <a:t>racking of corner features</a:t>
            </a:r>
            <a:br>
              <a:rPr lang="en-US" altLang="zh-TW" sz="2800" smtClean="0"/>
            </a:br>
            <a:r>
              <a:rPr lang="en-US" altLang="zh-TW" sz="2800" smtClean="0"/>
              <a:t>:Kanade-Lucas-Tomasi (KLT) Feature Tracker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133600"/>
            <a:ext cx="8229600" cy="35814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First locate corners by Harris detector</a:t>
            </a:r>
          </a:p>
          <a:p>
            <a:pPr eaLnBrk="1" hangingPunct="1"/>
            <a:r>
              <a:rPr lang="en-US" altLang="zh-TW" dirty="0" smtClean="0"/>
              <a:t>Use cross correlation to locate new window</a:t>
            </a:r>
          </a:p>
          <a:p>
            <a:pPr eaLnBrk="1" hangingPunct="1"/>
            <a:r>
              <a:rPr lang="en-US" altLang="zh-TW" dirty="0" smtClean="0"/>
              <a:t>Use affine deformation to check if the new window is correct.</a:t>
            </a:r>
          </a:p>
          <a:p>
            <a:pPr eaLnBrk="1" hangingPunct="1"/>
            <a:r>
              <a:rPr lang="en-US" altLang="zh-TW" dirty="0" smtClean="0"/>
              <a:t>See [2] for implementation</a:t>
            </a:r>
          </a:p>
          <a:p>
            <a:pPr eaLnBrk="1" hangingPunct="1"/>
            <a:r>
              <a:rPr lang="en-US" altLang="zh-TW" dirty="0" smtClean="0"/>
              <a:t>In </a:t>
            </a:r>
            <a:r>
              <a:rPr lang="en-US" altLang="zh-TW" dirty="0" err="1" smtClean="0"/>
              <a:t>opencv</a:t>
            </a:r>
            <a:r>
              <a:rPr lang="en-US" altLang="zh-TW" dirty="0" smtClean="0"/>
              <a:t>\Samples\lkdemo.exe</a:t>
            </a:r>
          </a:p>
          <a:p>
            <a:pPr eaLnBrk="1" hangingPunct="1"/>
            <a:endParaRPr lang="en-US" altLang="zh-TW" dirty="0" smtClean="0"/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8536892-DA7B-48F1-BF99-25ACB336A8BB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200" smtClean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172200" y="460375"/>
            <a:ext cx="2286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LKdemo (KLT :</a:t>
            </a:r>
            <a:r>
              <a:rPr lang="en-US" altLang="en-US" sz="3200" b="1" smtClean="0"/>
              <a:t>Kanade-Lucas-Tomasi) </a:t>
            </a:r>
            <a:r>
              <a:rPr lang="en-US" altLang="zh-CN" sz="3200" smtClean="0"/>
              <a:t>corner feature tracking) in opencv</a:t>
            </a:r>
            <a:br>
              <a:rPr lang="en-US" altLang="zh-CN" sz="3200" smtClean="0"/>
            </a:br>
            <a:r>
              <a:rPr lang="en-US" altLang="zh-CN" sz="3200" smtClean="0"/>
              <a:t>http://www.ces.clemson.edu/~stb/klt/</a:t>
            </a:r>
            <a:endParaRPr lang="en-US" altLang="en-US" sz="3200" smtClean="0">
              <a:ea typeface="新細明體" pitchFamily="18" charset="-12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209800"/>
            <a:ext cx="8229600" cy="3878263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新細明體" pitchFamily="18" charset="-120"/>
              </a:rPr>
              <a:t>You can try it yourself, run</a:t>
            </a:r>
            <a:r>
              <a:rPr lang="en-US" altLang="zh-TW" smtClean="0"/>
              <a:t> opencv\Samples\lkdemo.exe</a:t>
            </a:r>
            <a:endParaRPr lang="en-US" altLang="en-US" smtClean="0">
              <a:ea typeface="新細明體" pitchFamily="18" charset="-120"/>
            </a:endParaRPr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0D0033A-9B2D-4130-9BD3-262380DB17F1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200" smtClean="0">
              <a:latin typeface="Arial" charset="0"/>
            </a:endParaRPr>
          </a:p>
        </p:txBody>
      </p:sp>
      <p:pic>
        <p:nvPicPr>
          <p:cNvPr id="430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76600"/>
            <a:ext cx="41306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914400" y="6491288"/>
            <a:ext cx="5168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http://www.youtube.com/watch?v=WdvDcx1LqSo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72200" y="460375"/>
            <a:ext cx="2286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08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Application of feature extraction and tracking:</a:t>
            </a:r>
            <a:br>
              <a:rPr lang="en-US" altLang="zh-CN" sz="3200" smtClean="0"/>
            </a:br>
            <a:r>
              <a:rPr lang="en-US" altLang="zh-CN" sz="3200" smtClean="0"/>
              <a:t>Stereo correspondence</a:t>
            </a:r>
            <a:endParaRPr lang="en-US" altLang="en-US" sz="320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898989"/>
                </a:solidFill>
              </a:rPr>
              <a:t>Of corner features</a:t>
            </a:r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D9C9831-B18E-4727-9C71-CCDBB4DCCDBF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200" smtClean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172200" y="460375"/>
            <a:ext cx="2286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500" dirty="0" smtClean="0"/>
              <a:t>A stereo system</a:t>
            </a:r>
            <a:br>
              <a:rPr lang="en-US" sz="3500" dirty="0" smtClean="0"/>
            </a:br>
            <a:r>
              <a:rPr lang="en-US" sz="2300" dirty="0" smtClean="0"/>
              <a:t>Assume cameras are aligned horizontally</a:t>
            </a:r>
            <a:br>
              <a:rPr lang="en-US" sz="2300" dirty="0" smtClean="0"/>
            </a:br>
            <a:r>
              <a:rPr lang="en-US" sz="2300" dirty="0" smtClean="0"/>
              <a:t>(No vertical disparity)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76463"/>
            <a:ext cx="8229600" cy="4411662"/>
          </a:xfrm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E32565-5F34-4BC3-937F-BA30C8E4FF7A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5062" name="Oval 9"/>
          <p:cNvSpPr>
            <a:spLocks noChangeArrowheads="1"/>
          </p:cNvSpPr>
          <p:nvPr/>
        </p:nvSpPr>
        <p:spPr bwMode="auto">
          <a:xfrm>
            <a:off x="2590800" y="1524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45063" name="Line 10"/>
          <p:cNvSpPr>
            <a:spLocks noChangeShapeType="1"/>
          </p:cNvSpPr>
          <p:nvPr/>
        </p:nvSpPr>
        <p:spPr bwMode="auto">
          <a:xfrm flipH="1">
            <a:off x="1143000" y="1600200"/>
            <a:ext cx="14478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Line 12"/>
          <p:cNvSpPr>
            <a:spLocks noChangeShapeType="1"/>
          </p:cNvSpPr>
          <p:nvPr/>
        </p:nvSpPr>
        <p:spPr bwMode="auto">
          <a:xfrm>
            <a:off x="2590800" y="1600200"/>
            <a:ext cx="2286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Oval 17"/>
          <p:cNvSpPr>
            <a:spLocks noChangeArrowheads="1"/>
          </p:cNvSpPr>
          <p:nvPr/>
        </p:nvSpPr>
        <p:spPr bwMode="auto">
          <a:xfrm>
            <a:off x="14478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45066" name="Oval 20"/>
          <p:cNvSpPr>
            <a:spLocks noChangeArrowheads="1"/>
          </p:cNvSpPr>
          <p:nvPr/>
        </p:nvSpPr>
        <p:spPr bwMode="auto">
          <a:xfrm>
            <a:off x="2743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45067" name="Line 21"/>
          <p:cNvSpPr>
            <a:spLocks noChangeShapeType="1"/>
          </p:cNvSpPr>
          <p:nvPr/>
        </p:nvSpPr>
        <p:spPr bwMode="auto">
          <a:xfrm flipV="1">
            <a:off x="11430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Line 22"/>
          <p:cNvSpPr>
            <a:spLocks noChangeShapeType="1"/>
          </p:cNvSpPr>
          <p:nvPr/>
        </p:nvSpPr>
        <p:spPr bwMode="auto">
          <a:xfrm>
            <a:off x="1143000" y="4800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Line 23"/>
          <p:cNvSpPr>
            <a:spLocks noChangeShapeType="1"/>
          </p:cNvSpPr>
          <p:nvPr/>
        </p:nvSpPr>
        <p:spPr bwMode="auto">
          <a:xfrm flipV="1">
            <a:off x="28194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24"/>
          <p:cNvSpPr>
            <a:spLocks noChangeShapeType="1"/>
          </p:cNvSpPr>
          <p:nvPr/>
        </p:nvSpPr>
        <p:spPr bwMode="auto">
          <a:xfrm>
            <a:off x="2819400" y="480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Line 25"/>
          <p:cNvSpPr>
            <a:spLocks noChangeShapeType="1"/>
          </p:cNvSpPr>
          <p:nvPr/>
        </p:nvSpPr>
        <p:spPr bwMode="auto">
          <a:xfrm>
            <a:off x="685800" y="4114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Line 26"/>
          <p:cNvSpPr>
            <a:spLocks noChangeShapeType="1"/>
          </p:cNvSpPr>
          <p:nvPr/>
        </p:nvSpPr>
        <p:spPr bwMode="auto">
          <a:xfrm>
            <a:off x="2133600" y="4114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Text Box 27"/>
          <p:cNvSpPr txBox="1">
            <a:spLocks noChangeArrowheads="1"/>
          </p:cNvSpPr>
          <p:nvPr/>
        </p:nvSpPr>
        <p:spPr bwMode="auto">
          <a:xfrm>
            <a:off x="2743200" y="1524000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A point in 3D (Px)</a:t>
            </a:r>
          </a:p>
        </p:txBody>
      </p:sp>
      <p:sp>
        <p:nvSpPr>
          <p:cNvPr id="45074" name="Text Box 28"/>
          <p:cNvSpPr txBox="1">
            <a:spLocks noChangeArrowheads="1"/>
          </p:cNvSpPr>
          <p:nvPr/>
        </p:nvSpPr>
        <p:spPr bwMode="auto">
          <a:xfrm>
            <a:off x="2743200" y="2971800"/>
            <a:ext cx="146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Right image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plane</a:t>
            </a:r>
          </a:p>
        </p:txBody>
      </p:sp>
      <p:sp>
        <p:nvSpPr>
          <p:cNvPr id="45075" name="Text Box 29"/>
          <p:cNvSpPr txBox="1">
            <a:spLocks noChangeArrowheads="1"/>
          </p:cNvSpPr>
          <p:nvPr/>
        </p:nvSpPr>
        <p:spPr bwMode="auto">
          <a:xfrm>
            <a:off x="304800" y="2971800"/>
            <a:ext cx="1314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Left image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plane</a:t>
            </a:r>
          </a:p>
        </p:txBody>
      </p:sp>
      <p:sp>
        <p:nvSpPr>
          <p:cNvPr id="45076" name="Text Box 30"/>
          <p:cNvSpPr txBox="1">
            <a:spLocks noChangeArrowheads="1"/>
          </p:cNvSpPr>
          <p:nvPr/>
        </p:nvSpPr>
        <p:spPr bwMode="auto">
          <a:xfrm>
            <a:off x="609600" y="4800600"/>
            <a:ext cx="12255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Left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optical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Center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O(left)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(reference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point)</a:t>
            </a:r>
          </a:p>
        </p:txBody>
      </p:sp>
      <p:sp>
        <p:nvSpPr>
          <p:cNvPr id="45077" name="Text Box 31"/>
          <p:cNvSpPr txBox="1">
            <a:spLocks noChangeArrowheads="1"/>
          </p:cNvSpPr>
          <p:nvPr/>
        </p:nvSpPr>
        <p:spPr bwMode="auto">
          <a:xfrm>
            <a:off x="2819400" y="4800600"/>
            <a:ext cx="9588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Right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optical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Center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O(right)</a:t>
            </a:r>
          </a:p>
        </p:txBody>
      </p:sp>
      <p:sp>
        <p:nvSpPr>
          <p:cNvPr id="45078" name="Line 33"/>
          <p:cNvSpPr>
            <a:spLocks noChangeShapeType="1"/>
          </p:cNvSpPr>
          <p:nvPr/>
        </p:nvSpPr>
        <p:spPr bwMode="auto">
          <a:xfrm>
            <a:off x="1143000" y="4876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9" name="Line 34"/>
          <p:cNvSpPr>
            <a:spLocks noChangeShapeType="1"/>
          </p:cNvSpPr>
          <p:nvPr/>
        </p:nvSpPr>
        <p:spPr bwMode="auto">
          <a:xfrm>
            <a:off x="2819400" y="4876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0" name="Line 35"/>
          <p:cNvSpPr>
            <a:spLocks noChangeShapeType="1"/>
          </p:cNvSpPr>
          <p:nvPr/>
        </p:nvSpPr>
        <p:spPr bwMode="auto">
          <a:xfrm>
            <a:off x="1143000" y="4953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1" name="Text Box 36"/>
          <p:cNvSpPr txBox="1">
            <a:spLocks noChangeArrowheads="1"/>
          </p:cNvSpPr>
          <p:nvPr/>
        </p:nvSpPr>
        <p:spPr bwMode="auto">
          <a:xfrm>
            <a:off x="1447800" y="4953000"/>
            <a:ext cx="142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Stereo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Baseline (B)</a:t>
            </a:r>
          </a:p>
        </p:txBody>
      </p:sp>
      <p:sp>
        <p:nvSpPr>
          <p:cNvPr id="45082" name="Rectangle 39"/>
          <p:cNvSpPr>
            <a:spLocks noChangeArrowheads="1"/>
          </p:cNvSpPr>
          <p:nvPr/>
        </p:nvSpPr>
        <p:spPr bwMode="auto">
          <a:xfrm>
            <a:off x="685800" y="3581400"/>
            <a:ext cx="1219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45083" name="Rectangle 40"/>
          <p:cNvSpPr>
            <a:spLocks noChangeArrowheads="1"/>
          </p:cNvSpPr>
          <p:nvPr/>
        </p:nvSpPr>
        <p:spPr bwMode="auto">
          <a:xfrm>
            <a:off x="2133600" y="3581400"/>
            <a:ext cx="1219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45084" name="Line 41"/>
          <p:cNvSpPr>
            <a:spLocks noChangeShapeType="1"/>
          </p:cNvSpPr>
          <p:nvPr/>
        </p:nvSpPr>
        <p:spPr bwMode="auto">
          <a:xfrm>
            <a:off x="6858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5" name="Text Box 42"/>
          <p:cNvSpPr txBox="1">
            <a:spLocks noChangeArrowheads="1"/>
          </p:cNvSpPr>
          <p:nvPr/>
        </p:nvSpPr>
        <p:spPr bwMode="auto">
          <a:xfrm>
            <a:off x="914400" y="3733800"/>
            <a:ext cx="382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</a:t>
            </a:r>
            <a:r>
              <a:rPr lang="en-US" altLang="en-US" sz="1800" baseline="-25000">
                <a:latin typeface="Arial" charset="0"/>
              </a:rPr>
              <a:t>L</a:t>
            </a:r>
          </a:p>
        </p:txBody>
      </p:sp>
      <p:sp>
        <p:nvSpPr>
          <p:cNvPr id="45086" name="Line 43"/>
          <p:cNvSpPr>
            <a:spLocks noChangeShapeType="1"/>
          </p:cNvSpPr>
          <p:nvPr/>
        </p:nvSpPr>
        <p:spPr bwMode="auto">
          <a:xfrm>
            <a:off x="2133600" y="4191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7" name="Line 44"/>
          <p:cNvSpPr>
            <a:spLocks noChangeShapeType="1"/>
          </p:cNvSpPr>
          <p:nvPr/>
        </p:nvSpPr>
        <p:spPr bwMode="auto">
          <a:xfrm>
            <a:off x="2133600" y="3962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8" name="Text Box 45"/>
          <p:cNvSpPr txBox="1">
            <a:spLocks noChangeArrowheads="1"/>
          </p:cNvSpPr>
          <p:nvPr/>
        </p:nvSpPr>
        <p:spPr bwMode="auto">
          <a:xfrm>
            <a:off x="2286000" y="3581400"/>
            <a:ext cx="382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</a:t>
            </a:r>
            <a:r>
              <a:rPr lang="en-US" altLang="en-US" sz="1800" baseline="-25000">
                <a:latin typeface="Arial" charset="0"/>
              </a:rPr>
              <a:t>L</a:t>
            </a:r>
          </a:p>
        </p:txBody>
      </p:sp>
      <p:sp>
        <p:nvSpPr>
          <p:cNvPr id="45089" name="Text Box 46"/>
          <p:cNvSpPr txBox="1">
            <a:spLocks noChangeArrowheads="1"/>
          </p:cNvSpPr>
          <p:nvPr/>
        </p:nvSpPr>
        <p:spPr bwMode="auto">
          <a:xfrm>
            <a:off x="2286000" y="4114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</a:t>
            </a:r>
            <a:r>
              <a:rPr lang="en-US" altLang="en-US" sz="1800" baseline="-25000">
                <a:latin typeface="Arial" charset="0"/>
              </a:rPr>
              <a:t>R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45090" name="Line 47"/>
          <p:cNvSpPr>
            <a:spLocks noChangeShapeType="1"/>
          </p:cNvSpPr>
          <p:nvPr/>
        </p:nvSpPr>
        <p:spPr bwMode="auto">
          <a:xfrm>
            <a:off x="4876800" y="44958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1" name="Line 48"/>
          <p:cNvSpPr>
            <a:spLocks noChangeShapeType="1"/>
          </p:cNvSpPr>
          <p:nvPr/>
        </p:nvSpPr>
        <p:spPr bwMode="auto">
          <a:xfrm>
            <a:off x="6629400" y="4495800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2" name="Oval 49"/>
          <p:cNvSpPr>
            <a:spLocks noChangeArrowheads="1"/>
          </p:cNvSpPr>
          <p:nvPr/>
        </p:nvSpPr>
        <p:spPr bwMode="auto">
          <a:xfrm>
            <a:off x="7620000" y="1447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45093" name="Line 50"/>
          <p:cNvSpPr>
            <a:spLocks noChangeShapeType="1"/>
          </p:cNvSpPr>
          <p:nvPr/>
        </p:nvSpPr>
        <p:spPr bwMode="auto">
          <a:xfrm flipH="1">
            <a:off x="5257800" y="1524000"/>
            <a:ext cx="243840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4" name="Line 51"/>
          <p:cNvSpPr>
            <a:spLocks noChangeShapeType="1"/>
          </p:cNvSpPr>
          <p:nvPr/>
        </p:nvSpPr>
        <p:spPr bwMode="auto">
          <a:xfrm flipH="1">
            <a:off x="6934200" y="1524000"/>
            <a:ext cx="76200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5" name="Line 52"/>
          <p:cNvSpPr>
            <a:spLocks noChangeShapeType="1"/>
          </p:cNvSpPr>
          <p:nvPr/>
        </p:nvSpPr>
        <p:spPr bwMode="auto">
          <a:xfrm>
            <a:off x="5181600" y="1600200"/>
            <a:ext cx="76200" cy="3810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6" name="Line 53"/>
          <p:cNvSpPr>
            <a:spLocks noChangeShapeType="1"/>
          </p:cNvSpPr>
          <p:nvPr/>
        </p:nvSpPr>
        <p:spPr bwMode="auto">
          <a:xfrm>
            <a:off x="6858000" y="1676400"/>
            <a:ext cx="76200" cy="3733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7" name="Line 54"/>
          <p:cNvSpPr>
            <a:spLocks noChangeShapeType="1"/>
          </p:cNvSpPr>
          <p:nvPr/>
        </p:nvSpPr>
        <p:spPr bwMode="auto">
          <a:xfrm>
            <a:off x="5257800" y="441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8" name="Text Box 55"/>
          <p:cNvSpPr txBox="1">
            <a:spLocks noChangeArrowheads="1"/>
          </p:cNvSpPr>
          <p:nvPr/>
        </p:nvSpPr>
        <p:spPr bwMode="auto">
          <a:xfrm>
            <a:off x="5241925" y="3922713"/>
            <a:ext cx="382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</a:t>
            </a:r>
            <a:r>
              <a:rPr lang="en-US" altLang="en-US" sz="1800" baseline="-25000">
                <a:latin typeface="Arial" charset="0"/>
              </a:rPr>
              <a:t>L</a:t>
            </a:r>
          </a:p>
        </p:txBody>
      </p:sp>
      <p:sp>
        <p:nvSpPr>
          <p:cNvPr id="45099" name="Text Box 56"/>
          <p:cNvSpPr txBox="1">
            <a:spLocks noChangeArrowheads="1"/>
          </p:cNvSpPr>
          <p:nvPr/>
        </p:nvSpPr>
        <p:spPr bwMode="auto">
          <a:xfrm>
            <a:off x="6858000" y="3886200"/>
            <a:ext cx="407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</a:t>
            </a:r>
            <a:r>
              <a:rPr lang="en-US" altLang="en-US" sz="1800" baseline="-25000">
                <a:latin typeface="Arial" charset="0"/>
              </a:rPr>
              <a:t>R</a:t>
            </a:r>
          </a:p>
        </p:txBody>
      </p:sp>
      <p:sp>
        <p:nvSpPr>
          <p:cNvPr id="45100" name="Line 57"/>
          <p:cNvSpPr>
            <a:spLocks noChangeShapeType="1"/>
          </p:cNvSpPr>
          <p:nvPr/>
        </p:nvSpPr>
        <p:spPr bwMode="auto">
          <a:xfrm>
            <a:off x="69342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1" name="Line 58"/>
          <p:cNvSpPr>
            <a:spLocks noChangeShapeType="1"/>
          </p:cNvSpPr>
          <p:nvPr/>
        </p:nvSpPr>
        <p:spPr bwMode="auto">
          <a:xfrm>
            <a:off x="8077200" y="4495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2" name="Text Box 59"/>
          <p:cNvSpPr txBox="1">
            <a:spLocks noChangeArrowheads="1"/>
          </p:cNvSpPr>
          <p:nvPr/>
        </p:nvSpPr>
        <p:spPr bwMode="auto">
          <a:xfrm>
            <a:off x="8153400" y="4495800"/>
            <a:ext cx="882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Focal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Length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f</a:t>
            </a:r>
          </a:p>
        </p:txBody>
      </p:sp>
      <p:sp>
        <p:nvSpPr>
          <p:cNvPr id="45103" name="Line 60"/>
          <p:cNvSpPr>
            <a:spLocks noChangeShapeType="1"/>
          </p:cNvSpPr>
          <p:nvPr/>
        </p:nvSpPr>
        <p:spPr bwMode="auto">
          <a:xfrm>
            <a:off x="4800600" y="5410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4" name="Text Box 61"/>
          <p:cNvSpPr txBox="1">
            <a:spLocks noChangeArrowheads="1"/>
          </p:cNvSpPr>
          <p:nvPr/>
        </p:nvSpPr>
        <p:spPr bwMode="auto">
          <a:xfrm>
            <a:off x="6934200" y="83820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Object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Px(x,y,z)</a:t>
            </a:r>
          </a:p>
        </p:txBody>
      </p:sp>
      <p:sp>
        <p:nvSpPr>
          <p:cNvPr id="45105" name="Line 62"/>
          <p:cNvSpPr>
            <a:spLocks noChangeShapeType="1"/>
          </p:cNvSpPr>
          <p:nvPr/>
        </p:nvSpPr>
        <p:spPr bwMode="auto">
          <a:xfrm>
            <a:off x="7848600" y="15240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6" name="Text Box 63"/>
          <p:cNvSpPr txBox="1">
            <a:spLocks noChangeArrowheads="1"/>
          </p:cNvSpPr>
          <p:nvPr/>
        </p:nvSpPr>
        <p:spPr bwMode="auto">
          <a:xfrm>
            <a:off x="7832725" y="2627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z</a:t>
            </a:r>
          </a:p>
        </p:txBody>
      </p:sp>
      <p:sp>
        <p:nvSpPr>
          <p:cNvPr id="45107" name="Text Box 64"/>
          <p:cNvSpPr txBox="1">
            <a:spLocks noChangeArrowheads="1"/>
          </p:cNvSpPr>
          <p:nvPr/>
        </p:nvSpPr>
        <p:spPr bwMode="auto">
          <a:xfrm>
            <a:off x="4495800" y="5638800"/>
            <a:ext cx="215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Left camera center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(reference point)</a:t>
            </a:r>
          </a:p>
        </p:txBody>
      </p:sp>
      <p:sp>
        <p:nvSpPr>
          <p:cNvPr id="45108" name="Text Box 65"/>
          <p:cNvSpPr txBox="1">
            <a:spLocks noChangeArrowheads="1"/>
          </p:cNvSpPr>
          <p:nvPr/>
        </p:nvSpPr>
        <p:spPr bwMode="auto">
          <a:xfrm>
            <a:off x="6629400" y="5791200"/>
            <a:ext cx="1905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Horizontal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Disparity=x</a:t>
            </a:r>
            <a:r>
              <a:rPr lang="en-US" altLang="en-US" sz="1800" baseline="-25000">
                <a:latin typeface="Arial" charset="0"/>
              </a:rPr>
              <a:t>L</a:t>
            </a:r>
            <a:r>
              <a:rPr lang="en-US" altLang="en-US" sz="1800">
                <a:latin typeface="Arial" charset="0"/>
              </a:rPr>
              <a:t>-x</a:t>
            </a:r>
            <a:r>
              <a:rPr lang="en-US" altLang="en-US" sz="1800" baseline="-25000">
                <a:latin typeface="Arial" charset="0"/>
              </a:rPr>
              <a:t>R</a:t>
            </a:r>
          </a:p>
        </p:txBody>
      </p:sp>
      <p:sp>
        <p:nvSpPr>
          <p:cNvPr id="45109" name="Line 66"/>
          <p:cNvSpPr>
            <a:spLocks noChangeShapeType="1"/>
          </p:cNvSpPr>
          <p:nvPr/>
        </p:nvSpPr>
        <p:spPr bwMode="auto">
          <a:xfrm>
            <a:off x="5257800" y="5486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0" name="Text Box 67"/>
          <p:cNvSpPr txBox="1">
            <a:spLocks noChangeArrowheads="1"/>
          </p:cNvSpPr>
          <p:nvPr/>
        </p:nvSpPr>
        <p:spPr bwMode="auto">
          <a:xfrm>
            <a:off x="5486400" y="54102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B (Baseline)</a:t>
            </a:r>
          </a:p>
        </p:txBody>
      </p:sp>
      <p:sp>
        <p:nvSpPr>
          <p:cNvPr id="45111" name="Line 68"/>
          <p:cNvSpPr>
            <a:spLocks noChangeShapeType="1"/>
          </p:cNvSpPr>
          <p:nvPr/>
        </p:nvSpPr>
        <p:spPr bwMode="auto">
          <a:xfrm flipV="1">
            <a:off x="5105400" y="5410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2" name="Text Box 69"/>
          <p:cNvSpPr txBox="1">
            <a:spLocks noChangeArrowheads="1"/>
          </p:cNvSpPr>
          <p:nvPr/>
        </p:nvSpPr>
        <p:spPr bwMode="auto">
          <a:xfrm>
            <a:off x="4800600" y="914400"/>
            <a:ext cx="10604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Left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Camera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Principle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axis</a:t>
            </a:r>
          </a:p>
        </p:txBody>
      </p:sp>
      <p:sp>
        <p:nvSpPr>
          <p:cNvPr id="45113" name="Text Box 70"/>
          <p:cNvSpPr txBox="1">
            <a:spLocks noChangeArrowheads="1"/>
          </p:cNvSpPr>
          <p:nvPr/>
        </p:nvSpPr>
        <p:spPr bwMode="auto">
          <a:xfrm>
            <a:off x="5943600" y="914400"/>
            <a:ext cx="10604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Right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Camera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Principle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axis</a:t>
            </a:r>
          </a:p>
        </p:txBody>
      </p:sp>
      <p:sp>
        <p:nvSpPr>
          <p:cNvPr id="45114" name="Text Box 71"/>
          <p:cNvSpPr txBox="1">
            <a:spLocks noChangeArrowheads="1"/>
          </p:cNvSpPr>
          <p:nvPr/>
        </p:nvSpPr>
        <p:spPr bwMode="auto">
          <a:xfrm>
            <a:off x="4191000" y="3657600"/>
            <a:ext cx="882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Left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Image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plane</a:t>
            </a:r>
          </a:p>
        </p:txBody>
      </p:sp>
      <p:sp>
        <p:nvSpPr>
          <p:cNvPr id="45115" name="Text Box 72"/>
          <p:cNvSpPr txBox="1">
            <a:spLocks noChangeArrowheads="1"/>
          </p:cNvSpPr>
          <p:nvPr/>
        </p:nvSpPr>
        <p:spPr bwMode="auto">
          <a:xfrm>
            <a:off x="7772400" y="3657600"/>
            <a:ext cx="882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Right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Image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plane</a:t>
            </a:r>
          </a:p>
        </p:txBody>
      </p:sp>
      <p:sp>
        <p:nvSpPr>
          <p:cNvPr id="45116" name="Line 73"/>
          <p:cNvSpPr>
            <a:spLocks noChangeShapeType="1"/>
          </p:cNvSpPr>
          <p:nvPr/>
        </p:nvSpPr>
        <p:spPr bwMode="auto">
          <a:xfrm>
            <a:off x="7772400" y="4495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6172200" y="460375"/>
            <a:ext cx="2286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772400" cy="6397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300" dirty="0" smtClean="0"/>
              <a:t>Example</a:t>
            </a:r>
            <a:br>
              <a:rPr lang="en-US" sz="2300" dirty="0" smtClean="0"/>
            </a:br>
            <a:r>
              <a:rPr lang="en-US" sz="2300" dirty="0" smtClean="0"/>
              <a:t> Assume cameras are aligned horizontally (No vertical disparity)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327E6F-D58D-4540-8446-84749E0FF81C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200" smtClean="0">
              <a:latin typeface="Arial" charset="0"/>
            </a:endParaRPr>
          </a:p>
        </p:txBody>
      </p:sp>
      <p:pic>
        <p:nvPicPr>
          <p:cNvPr id="460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1676400"/>
            <a:ext cx="63246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Text Box 5"/>
          <p:cNvSpPr txBox="1">
            <a:spLocks noChangeArrowheads="1"/>
          </p:cNvSpPr>
          <p:nvPr/>
        </p:nvSpPr>
        <p:spPr bwMode="auto">
          <a:xfrm>
            <a:off x="1484313" y="1143000"/>
            <a:ext cx="414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Left image		Right image</a:t>
            </a:r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990600" y="3505200"/>
            <a:ext cx="304800" cy="228600"/>
          </a:xfrm>
          <a:prstGeom prst="rect">
            <a:avLst/>
          </a:prstGeom>
          <a:noFill/>
          <a:ln w="5715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46089" name="Rectangle 7"/>
          <p:cNvSpPr>
            <a:spLocks noChangeArrowheads="1"/>
          </p:cNvSpPr>
          <p:nvPr/>
        </p:nvSpPr>
        <p:spPr bwMode="auto">
          <a:xfrm>
            <a:off x="3694113" y="3429000"/>
            <a:ext cx="344487" cy="228600"/>
          </a:xfrm>
          <a:prstGeom prst="rect">
            <a:avLst/>
          </a:prstGeom>
          <a:noFill/>
          <a:ln w="5715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3617913" y="4038600"/>
            <a:ext cx="5559425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Horizontal search range=dx (around [x</a:t>
            </a:r>
            <a:r>
              <a:rPr lang="en-US" altLang="en-US" sz="1800" baseline="-25000">
                <a:latin typeface="Arial" charset="0"/>
              </a:rPr>
              <a:t>L</a:t>
            </a:r>
            <a:r>
              <a:rPr lang="en-US" altLang="en-US" sz="1800">
                <a:latin typeface="Arial" charset="0"/>
              </a:rPr>
              <a:t>,y</a:t>
            </a:r>
            <a:r>
              <a:rPr lang="en-US" altLang="en-US" sz="1800" baseline="-25000">
                <a:latin typeface="Arial" charset="0"/>
              </a:rPr>
              <a:t>L</a:t>
            </a:r>
            <a:r>
              <a:rPr lang="en-US" altLang="en-US" sz="1800">
                <a:latin typeface="Arial" charset="0"/>
              </a:rPr>
              <a:t>])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For (x’=x</a:t>
            </a:r>
            <a:r>
              <a:rPr lang="en-US" altLang="en-US" sz="1800" baseline="-25000">
                <a:latin typeface="Arial" charset="0"/>
              </a:rPr>
              <a:t>R</a:t>
            </a:r>
            <a:r>
              <a:rPr lang="en-US" altLang="en-US" sz="1800">
                <a:latin typeface="Arial" charset="0"/>
              </a:rPr>
              <a:t>-dx; x’&lt;x</a:t>
            </a:r>
            <a:r>
              <a:rPr lang="en-US" altLang="en-US" sz="1800" baseline="-25000">
                <a:latin typeface="Arial" charset="0"/>
              </a:rPr>
              <a:t>R</a:t>
            </a:r>
            <a:r>
              <a:rPr lang="en-US" altLang="en-US" sz="1800">
                <a:latin typeface="Arial" charset="0"/>
              </a:rPr>
              <a:t>;x’=x’+1)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{ w’=a 10x10 window centered at (x’,yL)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  c(x’)=Correlate (w,w’)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Find index of max {for all c(x’)}= x</a:t>
            </a:r>
            <a:r>
              <a:rPr lang="en-US" altLang="en-US" sz="1800" baseline="-25000">
                <a:latin typeface="Arial" charset="0"/>
              </a:rPr>
              <a:t>R</a:t>
            </a:r>
            <a:r>
              <a:rPr lang="en-US" altLang="en-US" sz="1800" baseline="30000">
                <a:latin typeface="Arial" charset="0"/>
              </a:rPr>
              <a:t>”</a:t>
            </a:r>
            <a:r>
              <a:rPr lang="en-US" altLang="en-US" sz="1800">
                <a:latin typeface="Arial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then the corresponding window is centered at (x</a:t>
            </a:r>
            <a:r>
              <a:rPr lang="en-US" altLang="en-US" sz="1800" baseline="-25000">
                <a:latin typeface="Arial" charset="0"/>
              </a:rPr>
              <a:t>R</a:t>
            </a:r>
            <a:r>
              <a:rPr lang="en-US" altLang="en-US" sz="1800">
                <a:latin typeface="Arial" charset="0"/>
              </a:rPr>
              <a:t>”,y</a:t>
            </a:r>
            <a:r>
              <a:rPr lang="en-US" altLang="en-US" sz="1800" baseline="-25000">
                <a:latin typeface="Arial" charset="0"/>
              </a:rPr>
              <a:t>L</a:t>
            </a:r>
            <a:r>
              <a:rPr lang="en-US" altLang="en-US" sz="1800">
                <a:latin typeface="Arial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Horizontal disparity = (x</a:t>
            </a:r>
            <a:r>
              <a:rPr lang="en-US" altLang="en-US" sz="1800" baseline="-25000">
                <a:latin typeface="Arial" charset="0"/>
              </a:rPr>
              <a:t>L</a:t>
            </a:r>
            <a:r>
              <a:rPr lang="en-US" altLang="en-US" sz="1800">
                <a:latin typeface="Arial" charset="0"/>
              </a:rPr>
              <a:t>-x</a:t>
            </a:r>
            <a:r>
              <a:rPr lang="en-US" altLang="en-US" sz="1800" baseline="-25000">
                <a:latin typeface="Arial" charset="0"/>
              </a:rPr>
              <a:t>R</a:t>
            </a:r>
            <a:r>
              <a:rPr lang="en-US" altLang="en-US" sz="1800">
                <a:latin typeface="Arial" charset="0"/>
              </a:rPr>
              <a:t>”)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46091" name="Text Box 12"/>
          <p:cNvSpPr txBox="1">
            <a:spLocks noChangeArrowheads="1"/>
          </p:cNvSpPr>
          <p:nvPr/>
        </p:nvSpPr>
        <p:spPr bwMode="auto">
          <a:xfrm>
            <a:off x="762000" y="4114800"/>
            <a:ext cx="26860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A corner feature is found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in a 10x10 window (w)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centered at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left image (x</a:t>
            </a:r>
            <a:r>
              <a:rPr lang="en-US" altLang="en-US" sz="1800" baseline="-25000">
                <a:latin typeface="Arial" charset="0"/>
              </a:rPr>
              <a:t>L</a:t>
            </a:r>
            <a:r>
              <a:rPr lang="en-US" altLang="en-US" sz="1800">
                <a:latin typeface="Arial" charset="0"/>
              </a:rPr>
              <a:t>,y</a:t>
            </a:r>
            <a:r>
              <a:rPr lang="en-US" altLang="en-US" sz="1800" baseline="-25000">
                <a:latin typeface="Arial" charset="0"/>
              </a:rPr>
              <a:t>L</a:t>
            </a:r>
            <a:r>
              <a:rPr lang="en-US" altLang="en-US" sz="1800">
                <a:latin typeface="Arial" charset="0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(overlay a cross)</a:t>
            </a: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 flipV="1">
            <a:off x="1103313" y="3657600"/>
            <a:ext cx="0" cy="304800"/>
          </a:xfrm>
          <a:prstGeom prst="line">
            <a:avLst/>
          </a:prstGeom>
          <a:noFill/>
          <a:ln w="57150">
            <a:solidFill>
              <a:srgbClr val="66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Freeform 14"/>
          <p:cNvSpPr>
            <a:spLocks/>
          </p:cNvSpPr>
          <p:nvPr/>
        </p:nvSpPr>
        <p:spPr bwMode="auto">
          <a:xfrm>
            <a:off x="952500" y="2895600"/>
            <a:ext cx="3086100" cy="546100"/>
          </a:xfrm>
          <a:custGeom>
            <a:avLst/>
            <a:gdLst>
              <a:gd name="T0" fmla="*/ 2147483647 w 1944"/>
              <a:gd name="T1" fmla="*/ 2147483647 h 344"/>
              <a:gd name="T2" fmla="*/ 2147483647 w 1944"/>
              <a:gd name="T3" fmla="*/ 2147483647 h 344"/>
              <a:gd name="T4" fmla="*/ 2147483647 w 1944"/>
              <a:gd name="T5" fmla="*/ 0 h 344"/>
              <a:gd name="T6" fmla="*/ 2147483647 w 1944"/>
              <a:gd name="T7" fmla="*/ 2147483647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944"/>
              <a:gd name="T13" fmla="*/ 0 h 344"/>
              <a:gd name="T14" fmla="*/ 1944 w 1944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4" h="344">
                <a:moveTo>
                  <a:pt x="120" y="336"/>
                </a:moveTo>
                <a:cubicBezTo>
                  <a:pt x="60" y="340"/>
                  <a:pt x="0" y="344"/>
                  <a:pt x="168" y="288"/>
                </a:cubicBezTo>
                <a:cubicBezTo>
                  <a:pt x="336" y="232"/>
                  <a:pt x="832" y="0"/>
                  <a:pt x="1128" y="0"/>
                </a:cubicBezTo>
                <a:cubicBezTo>
                  <a:pt x="1424" y="0"/>
                  <a:pt x="1684" y="144"/>
                  <a:pt x="1944" y="288"/>
                </a:cubicBezTo>
              </a:path>
            </a:pathLst>
          </a:custGeom>
          <a:noFill/>
          <a:ln w="57150" cap="flat" cmpd="sng">
            <a:solidFill>
              <a:srgbClr val="66FFFF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Text Box 15"/>
          <p:cNvSpPr txBox="1">
            <a:spLocks noChangeArrowheads="1"/>
          </p:cNvSpPr>
          <p:nvPr/>
        </p:nvSpPr>
        <p:spPr bwMode="auto">
          <a:xfrm>
            <a:off x="6664325" y="1828800"/>
            <a:ext cx="2479675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White crosses are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overlaid on images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to show the positions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of features.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They are not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in the original pictures.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172200" y="460375"/>
            <a:ext cx="2286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新細明體" pitchFamily="18" charset="-120"/>
              </a:rPr>
              <a:t>Summary</a:t>
            </a:r>
            <a:endParaRPr lang="en-US" altLang="zh-TW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Studied </a:t>
            </a:r>
            <a:r>
              <a:rPr lang="en-US" altLang="zh-CN" smtClean="0">
                <a:ea typeface="新細明體" pitchFamily="18" charset="-120"/>
              </a:rPr>
              <a:t>popular types of features in computer vision</a:t>
            </a:r>
          </a:p>
          <a:p>
            <a:pPr eaLnBrk="1" hangingPunct="1"/>
            <a:r>
              <a:rPr lang="en-US" altLang="zh-CN" smtClean="0">
                <a:ea typeface="新細明體" pitchFamily="18" charset="-120"/>
              </a:rPr>
              <a:t>Studied feature extraction method: Harris detector</a:t>
            </a:r>
          </a:p>
          <a:p>
            <a:pPr eaLnBrk="1" hangingPunct="1"/>
            <a:r>
              <a:rPr lang="en-US" altLang="zh-CN" smtClean="0">
                <a:ea typeface="新細明體" pitchFamily="18" charset="-120"/>
              </a:rPr>
              <a:t>Studied feature tracking by correlation</a:t>
            </a:r>
          </a:p>
          <a:p>
            <a:pPr eaLnBrk="1" hangingPunct="1"/>
            <a:r>
              <a:rPr lang="en-US" altLang="zh-CN" smtClean="0">
                <a:ea typeface="新細明體" pitchFamily="18" charset="-120"/>
              </a:rPr>
              <a:t>Studied stereo correspondence by correlation</a:t>
            </a:r>
          </a:p>
          <a:p>
            <a:pPr eaLnBrk="1" hangingPunct="1"/>
            <a:endParaRPr lang="en-US" altLang="zh-CN" smtClean="0">
              <a:ea typeface="新細明體" pitchFamily="18" charset="-120"/>
            </a:endParaRPr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D072A9-4416-4DA1-9B6B-BE12E2342F37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200" smtClean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172200" y="460375"/>
            <a:ext cx="2286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References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100" smtClean="0"/>
              <a:t>[1] C. Harris and  Stephens, M.J. "A Combined Corner and Edge Detector</a:t>
            </a:r>
            <a:r>
              <a:rPr lang="en-US" altLang="zh-TW" sz="2100" smtClean="0">
                <a:latin typeface="Verdana" pitchFamily="34" charset="0"/>
              </a:rPr>
              <a:t>“</a:t>
            </a:r>
            <a:r>
              <a:rPr lang="en-US" altLang="zh-TW" sz="2100" smtClean="0"/>
              <a:t>, 4th Alvey  Conference, Manchester, U.K., August 1988 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100" smtClean="0"/>
              <a:t>[2] KLT: An Implementation of the Kanade-Lucas-Tomasi Feature Tracker: http://www.ces.clemson.edu/~stb/klt/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100" smtClean="0"/>
              <a:t>[3] lecture note: cmp.felk.cvut.cz/cmp/courses/ dzo/resources/lecture_harris_urban.pdf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100" smtClean="0"/>
              <a:t>[4] S. Baker and I. Matthews, </a:t>
            </a:r>
            <a:r>
              <a:rPr lang="en-US" altLang="zh-TW" sz="2100" smtClean="0">
                <a:latin typeface="Verdana" pitchFamily="34" charset="0"/>
              </a:rPr>
              <a:t>“</a:t>
            </a:r>
            <a:r>
              <a:rPr lang="en-US" altLang="zh-TW" sz="2100" smtClean="0"/>
              <a:t>Lucas-Kanade 20 Years On: A Unifying Framework: Part1</a:t>
            </a:r>
            <a:r>
              <a:rPr lang="en-US" altLang="zh-TW" sz="2100" smtClean="0">
                <a:latin typeface="Verdana" pitchFamily="34" charset="0"/>
              </a:rPr>
              <a:t>”</a:t>
            </a:r>
            <a:r>
              <a:rPr lang="en-US" altLang="zh-TW" sz="2100" smtClean="0"/>
              <a:t> tech. report CMU-RI-TR-02-16, Robotics Institute, Carnegie Mellon University, July, 2002.</a:t>
            </a:r>
          </a:p>
          <a:p>
            <a:pPr eaLnBrk="1" hangingPunct="1">
              <a:lnSpc>
                <a:spcPct val="90000"/>
              </a:lnSpc>
            </a:pPr>
            <a:endParaRPr lang="en-US" altLang="zh-TW" sz="2100" smtClean="0"/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481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1B15C2-EB10-4D1E-960D-451F6C6D4937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2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Appendix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TW" altLang="en-US" smtClean="0"/>
              <a:t> </a:t>
            </a:r>
          </a:p>
        </p:txBody>
      </p:sp>
      <p:sp>
        <p:nvSpPr>
          <p:cNvPr id="49156" name="Rectangle 4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49157" name="Rectangle 4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16AA357-1359-414F-8899-8661A2C9473C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2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600" smtClean="0"/>
              <a:t>Example by Matlab</a:t>
            </a:r>
            <a:br>
              <a:rPr lang="en-US" altLang="zh-TW" sz="2600" smtClean="0"/>
            </a:br>
            <a:r>
              <a:rPr lang="en-US" altLang="zh-TW" sz="2600" smtClean="0"/>
              <a:t>from demo of Image processing toolbox: edge.m</a:t>
            </a: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219200"/>
            <a:ext cx="5181600" cy="4876800"/>
          </a:xfrm>
        </p:spPr>
      </p:pic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1668BD9-2F63-4AAF-811A-D00240686CEF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 smtClean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66800" y="457200"/>
            <a:ext cx="13716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altLang="en-US" smtClean="0"/>
              <a:t>Eigen value tutorial 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sz="half" idx="1"/>
          </p:nvPr>
        </p:nvSpPr>
        <p:spPr>
          <a:xfrm>
            <a:off x="25400" y="609600"/>
            <a:ext cx="4470400" cy="5410200"/>
          </a:xfrm>
        </p:spPr>
        <p:txBody>
          <a:bodyPr/>
          <a:lstStyle/>
          <a:p>
            <a:r>
              <a:rPr lang="en-US" altLang="en-US" sz="2000" smtClean="0"/>
              <a:t>A is an m x n matrix, Av=</a:t>
            </a:r>
            <a:r>
              <a:rPr lang="en-US" altLang="en-US" sz="2000" smtClean="0">
                <a:sym typeface="Symbol" pitchFamily="18" charset="2"/>
              </a:rPr>
              <a:t>v, where</a:t>
            </a:r>
          </a:p>
          <a:p>
            <a:r>
              <a:rPr lang="en-US" altLang="en-US" sz="2000" smtClean="0"/>
              <a:t>v =[v1 v2….]</a:t>
            </a:r>
            <a:r>
              <a:rPr lang="en-US" altLang="en-US" sz="2000" baseline="30000" smtClean="0"/>
              <a:t>T</a:t>
            </a:r>
            <a:r>
              <a:rPr lang="en-US" altLang="en-US" sz="2000" smtClean="0"/>
              <a:t>is an nx1 vector , </a:t>
            </a:r>
          </a:p>
          <a:p>
            <a:r>
              <a:rPr lang="en-US" altLang="en-US" sz="2000" smtClean="0">
                <a:sym typeface="Symbol" pitchFamily="18" charset="2"/>
              </a:rPr>
              <a:t> is a scalar (Eigen value)</a:t>
            </a:r>
          </a:p>
          <a:p>
            <a:r>
              <a:rPr lang="en-US" altLang="en-US" sz="2000" smtClean="0">
                <a:sym typeface="Symbol" pitchFamily="18" charset="2"/>
              </a:rPr>
              <a:t>By definition (A- I)v=0, </a:t>
            </a:r>
          </a:p>
          <a:p>
            <a:r>
              <a:rPr lang="en-US" altLang="en-US" sz="2000" smtClean="0">
                <a:sym typeface="Symbol" pitchFamily="18" charset="2"/>
              </a:rPr>
              <a:t>So, det (A-I)=0</a:t>
            </a:r>
            <a:endParaRPr lang="en-US" altLang="en-US" sz="2000" smtClean="0"/>
          </a:p>
          <a:p>
            <a:r>
              <a:rPr lang="en-US" altLang="en-US" sz="2000" smtClean="0"/>
              <a:t>Example 1, A is 2 x2, so v =[v1 v2]</a:t>
            </a:r>
            <a:r>
              <a:rPr lang="en-US" altLang="en-US" sz="2000" baseline="30000" smtClean="0"/>
              <a:t>T</a:t>
            </a:r>
            <a:endParaRPr lang="en-US" altLang="en-US" sz="2000" smtClean="0"/>
          </a:p>
          <a:p>
            <a:r>
              <a:rPr lang="en-US" altLang="en-US" sz="2000" smtClean="0"/>
              <a:t>A=[-3  -1 ]</a:t>
            </a:r>
          </a:p>
          <a:p>
            <a:r>
              <a:rPr lang="en-US" altLang="en-US" sz="2000" smtClean="0"/>
              <a:t>     [</a:t>
            </a:r>
            <a:r>
              <a:rPr lang="zh-TW" altLang="en-US" sz="2000" smtClean="0"/>
              <a:t>  </a:t>
            </a:r>
            <a:r>
              <a:rPr lang="en-US" altLang="en-US" sz="2000" smtClean="0"/>
              <a:t>4    2</a:t>
            </a:r>
            <a:r>
              <a:rPr lang="zh-TW" altLang="en-US" sz="2000" smtClean="0"/>
              <a:t> </a:t>
            </a:r>
            <a:r>
              <a:rPr lang="en-US" altLang="en-US" sz="2000" smtClean="0"/>
              <a:t>], </a:t>
            </a:r>
          </a:p>
          <a:p>
            <a:r>
              <a:rPr lang="en-US" altLang="en-US" sz="2000" smtClean="0"/>
              <a:t>Det[-3-</a:t>
            </a:r>
            <a:r>
              <a:rPr lang="en-US" altLang="en-US" sz="2000" smtClean="0">
                <a:sym typeface="Symbol" pitchFamily="18" charset="2"/>
              </a:rPr>
              <a:t>  , -1     ]</a:t>
            </a:r>
            <a:endParaRPr lang="en-US" altLang="en-US" sz="2000" smtClean="0"/>
          </a:p>
          <a:p>
            <a:r>
              <a:rPr lang="en-US" altLang="en-US" sz="2000" smtClean="0"/>
              <a:t>      [     4    , 2-</a:t>
            </a:r>
            <a:r>
              <a:rPr lang="en-US" altLang="en-US" sz="2000" smtClean="0">
                <a:sym typeface="Symbol" pitchFamily="18" charset="2"/>
              </a:rPr>
              <a:t> </a:t>
            </a:r>
            <a:r>
              <a:rPr lang="en-US" altLang="en-US" sz="2000" smtClean="0"/>
              <a:t>]=0</a:t>
            </a:r>
          </a:p>
          <a:p>
            <a:r>
              <a:rPr lang="en-US" altLang="en-US" sz="2000" smtClean="0"/>
              <a:t> </a:t>
            </a:r>
            <a:r>
              <a:rPr lang="en-US" altLang="en-US" sz="2000" smtClean="0">
                <a:sym typeface="Symbol" pitchFamily="18" charset="2"/>
              </a:rPr>
              <a:t></a:t>
            </a:r>
            <a:r>
              <a:rPr lang="en-US" altLang="en-US" sz="2000" baseline="30000" smtClean="0">
                <a:sym typeface="Symbol" pitchFamily="18" charset="2"/>
              </a:rPr>
              <a:t>2</a:t>
            </a:r>
            <a:r>
              <a:rPr lang="en-US" altLang="en-US" sz="2000" smtClean="0"/>
              <a:t> + </a:t>
            </a:r>
            <a:r>
              <a:rPr lang="en-US" altLang="en-US" sz="2000" smtClean="0">
                <a:sym typeface="Symbol" pitchFamily="18" charset="2"/>
              </a:rPr>
              <a:t></a:t>
            </a:r>
            <a:r>
              <a:rPr lang="en-US" altLang="en-US" sz="2000" smtClean="0"/>
              <a:t> - 2=0</a:t>
            </a:r>
          </a:p>
          <a:p>
            <a:r>
              <a:rPr lang="en-US" altLang="en-US" sz="2000" smtClean="0"/>
              <a:t>Solve for </a:t>
            </a:r>
            <a:r>
              <a:rPr lang="en-US" altLang="en-US" sz="2000" smtClean="0">
                <a:sym typeface="Symbol" pitchFamily="18" charset="2"/>
              </a:rPr>
              <a:t>, Eigen values: </a:t>
            </a:r>
            <a:r>
              <a:rPr lang="en-US" altLang="en-US" sz="2000" baseline="-25000" smtClean="0">
                <a:sym typeface="Symbol" pitchFamily="18" charset="2"/>
              </a:rPr>
              <a:t>1</a:t>
            </a:r>
            <a:r>
              <a:rPr lang="en-US" altLang="en-US" sz="2000" smtClean="0">
                <a:sym typeface="Symbol" pitchFamily="18" charset="2"/>
              </a:rPr>
              <a:t>=-2, </a:t>
            </a:r>
            <a:r>
              <a:rPr lang="en-US" altLang="en-US" sz="2000" baseline="-25000" smtClean="0">
                <a:sym typeface="Symbol" pitchFamily="18" charset="2"/>
              </a:rPr>
              <a:t>2</a:t>
            </a:r>
            <a:r>
              <a:rPr lang="en-US" altLang="en-US" sz="2000" smtClean="0">
                <a:sym typeface="Symbol" pitchFamily="18" charset="2"/>
              </a:rPr>
              <a:t>=1</a:t>
            </a:r>
            <a:endParaRPr lang="en-US" altLang="en-US" sz="2000" smtClean="0"/>
          </a:p>
          <a:p>
            <a:endParaRPr lang="en-US" altLang="en-US" sz="1000" smtClean="0"/>
          </a:p>
          <a:p>
            <a:endParaRPr lang="en-US" altLang="en-US" sz="1000" smtClean="0"/>
          </a:p>
          <a:p>
            <a:endParaRPr lang="en-US" altLang="en-US" sz="1000" smtClean="0"/>
          </a:p>
          <a:p>
            <a:endParaRPr lang="en-US" altLang="en-US" sz="1400" smtClean="0"/>
          </a:p>
          <a:p>
            <a:endParaRPr lang="en-US" altLang="en-US" sz="1400" smtClean="0"/>
          </a:p>
          <a:p>
            <a:endParaRPr lang="en-US" altLang="en-US" sz="2400" smtClean="0"/>
          </a:p>
        </p:txBody>
      </p:sp>
      <p:sp>
        <p:nvSpPr>
          <p:cNvPr id="50180" name="Content Placeholder 6"/>
          <p:cNvSpPr>
            <a:spLocks noGrp="1"/>
          </p:cNvSpPr>
          <p:nvPr>
            <p:ph sz="half" idx="2"/>
          </p:nvPr>
        </p:nvSpPr>
        <p:spPr>
          <a:xfrm>
            <a:off x="4724400" y="609600"/>
            <a:ext cx="4038600" cy="3916363"/>
          </a:xfrm>
        </p:spPr>
        <p:txBody>
          <a:bodyPr/>
          <a:lstStyle/>
          <a:p>
            <a:r>
              <a:rPr lang="en-US" altLang="en-US" sz="1800" smtClean="0"/>
              <a:t>For </a:t>
            </a:r>
            <a:r>
              <a:rPr lang="en-US" altLang="en-US" sz="1800" smtClean="0">
                <a:sym typeface="Symbol" pitchFamily="18" charset="2"/>
              </a:rPr>
              <a:t></a:t>
            </a:r>
            <a:r>
              <a:rPr lang="en-US" altLang="en-US" sz="1800" baseline="-25000" smtClean="0">
                <a:sym typeface="Symbol" pitchFamily="18" charset="2"/>
              </a:rPr>
              <a:t>1</a:t>
            </a:r>
            <a:r>
              <a:rPr lang="en-US" altLang="en-US" sz="1800" smtClean="0">
                <a:sym typeface="Symbol" pitchFamily="18" charset="2"/>
              </a:rPr>
              <a:t>=-2,</a:t>
            </a:r>
            <a:r>
              <a:rPr lang="en-US" altLang="en-US" sz="1800" smtClean="0"/>
              <a:t> </a:t>
            </a:r>
            <a:r>
              <a:rPr lang="en-US" altLang="en-US" sz="1800" smtClean="0">
                <a:sym typeface="Symbol" pitchFamily="18" charset="2"/>
              </a:rPr>
              <a:t>(A- </a:t>
            </a:r>
            <a:r>
              <a:rPr lang="en-US" altLang="en-US" sz="1800" baseline="-25000" smtClean="0">
                <a:sym typeface="Symbol" pitchFamily="18" charset="2"/>
              </a:rPr>
              <a:t>1</a:t>
            </a:r>
            <a:r>
              <a:rPr lang="en-US" altLang="en-US" sz="1800" smtClean="0">
                <a:sym typeface="Symbol" pitchFamily="18" charset="2"/>
              </a:rPr>
              <a:t>I)v=0, </a:t>
            </a:r>
          </a:p>
          <a:p>
            <a:r>
              <a:rPr lang="en-US" altLang="en-US" sz="1800" smtClean="0"/>
              <a:t>A=[-3-</a:t>
            </a:r>
            <a:r>
              <a:rPr lang="en-US" altLang="en-US" sz="1800" smtClean="0">
                <a:sym typeface="Symbol" pitchFamily="18" charset="2"/>
              </a:rPr>
              <a:t> </a:t>
            </a:r>
            <a:r>
              <a:rPr lang="en-US" altLang="en-US" sz="1800" baseline="-25000" smtClean="0">
                <a:sym typeface="Symbol" pitchFamily="18" charset="2"/>
              </a:rPr>
              <a:t>1</a:t>
            </a:r>
            <a:r>
              <a:rPr lang="en-US" altLang="en-US" sz="1800" smtClean="0"/>
              <a:t>  </a:t>
            </a:r>
            <a:r>
              <a:rPr lang="en-US" altLang="zh-TW" sz="1800" smtClean="0"/>
              <a:t>,</a:t>
            </a:r>
            <a:r>
              <a:rPr lang="zh-TW" altLang="en-US" sz="1800" smtClean="0"/>
              <a:t>  </a:t>
            </a:r>
            <a:r>
              <a:rPr lang="en-US" altLang="en-US" sz="1800" smtClean="0"/>
              <a:t>-1 </a:t>
            </a:r>
            <a:r>
              <a:rPr lang="zh-TW" altLang="en-US" sz="1800" smtClean="0"/>
              <a:t>      </a:t>
            </a:r>
            <a:r>
              <a:rPr lang="en-US" altLang="zh-TW" sz="1800" smtClean="0"/>
              <a:t>][v1]</a:t>
            </a:r>
            <a:endParaRPr lang="en-US" altLang="en-US" sz="1800" smtClean="0"/>
          </a:p>
          <a:p>
            <a:r>
              <a:rPr lang="en-US" altLang="en-US" sz="1800" smtClean="0"/>
              <a:t>     [4    </a:t>
            </a:r>
            <a:r>
              <a:rPr lang="zh-TW" altLang="en-US" sz="1800" smtClean="0"/>
              <a:t>      </a:t>
            </a:r>
            <a:r>
              <a:rPr lang="en-US" altLang="zh-TW" sz="1800" smtClean="0"/>
              <a:t>,</a:t>
            </a:r>
            <a:r>
              <a:rPr lang="zh-TW" altLang="en-US" sz="1800" smtClean="0"/>
              <a:t>   </a:t>
            </a:r>
            <a:r>
              <a:rPr lang="en-US" altLang="en-US" sz="1800" smtClean="0"/>
              <a:t>2-</a:t>
            </a:r>
            <a:r>
              <a:rPr lang="en-US" altLang="en-US" sz="1800" smtClean="0">
                <a:sym typeface="Symbol" pitchFamily="18" charset="2"/>
              </a:rPr>
              <a:t> </a:t>
            </a:r>
            <a:r>
              <a:rPr lang="en-US" altLang="en-US" sz="1800" baseline="-25000" smtClean="0">
                <a:sym typeface="Symbol" pitchFamily="18" charset="2"/>
              </a:rPr>
              <a:t>1 </a:t>
            </a:r>
            <a:r>
              <a:rPr lang="en-US" altLang="zh-TW" sz="1800" smtClean="0">
                <a:sym typeface="Symbol" pitchFamily="18" charset="2"/>
              </a:rPr>
              <a:t>]v2]=0</a:t>
            </a:r>
          </a:p>
          <a:p>
            <a:r>
              <a:rPr lang="en-US" altLang="zh-TW" sz="1800" smtClean="0">
                <a:sym typeface="Symbol" pitchFamily="18" charset="2"/>
              </a:rPr>
              <a:t>-v1-v2=0, and 4v1+4v2=0 (2 duplicated eqn.s)</a:t>
            </a:r>
          </a:p>
          <a:p>
            <a:r>
              <a:rPr lang="en-US" altLang="en-US" sz="1800" smtClean="0">
                <a:sym typeface="Symbol" pitchFamily="18" charset="2"/>
              </a:rPr>
              <a:t>V is a vector passing through 0,0, set v2=1,so</a:t>
            </a:r>
          </a:p>
          <a:p>
            <a:r>
              <a:rPr lang="en-US" altLang="en-US" sz="1800" smtClean="0">
                <a:sym typeface="Symbol" pitchFamily="18" charset="2"/>
              </a:rPr>
              <a:t>V1=-1, v2=1 is the direction of the vector v</a:t>
            </a:r>
          </a:p>
          <a:p>
            <a:r>
              <a:rPr lang="en-US" altLang="en-US" sz="1800" smtClean="0">
                <a:sym typeface="Symbol" pitchFamily="18" charset="2"/>
              </a:rPr>
              <a:t>The eignen vector for eigen value </a:t>
            </a:r>
            <a:r>
              <a:rPr lang="en-US" altLang="en-US" sz="1400" smtClean="0">
                <a:sym typeface="Symbol" pitchFamily="18" charset="2"/>
              </a:rPr>
              <a:t></a:t>
            </a:r>
            <a:r>
              <a:rPr lang="en-US" altLang="en-US" sz="1400" baseline="-25000" smtClean="0">
                <a:sym typeface="Symbol" pitchFamily="18" charset="2"/>
              </a:rPr>
              <a:t>1</a:t>
            </a:r>
            <a:r>
              <a:rPr lang="en-US" altLang="en-US" sz="1800" smtClean="0">
                <a:sym typeface="Symbol" pitchFamily="18" charset="2"/>
              </a:rPr>
              <a:t>=-2 is [v1=-1,v2=1]</a:t>
            </a:r>
            <a:endParaRPr lang="en-US" altLang="en-US" sz="1400" smtClean="0"/>
          </a:p>
          <a:p>
            <a:r>
              <a:rPr lang="en-US" altLang="en-US" sz="1800" smtClean="0"/>
              <a:t>--------------------------------------</a:t>
            </a:r>
          </a:p>
          <a:p>
            <a:r>
              <a:rPr lang="en-US" altLang="en-US" sz="1800" smtClean="0"/>
              <a:t>For </a:t>
            </a:r>
            <a:r>
              <a:rPr lang="en-US" altLang="en-US" sz="1800" smtClean="0">
                <a:sym typeface="Symbol" pitchFamily="18" charset="2"/>
              </a:rPr>
              <a:t></a:t>
            </a:r>
            <a:r>
              <a:rPr lang="en-US" altLang="en-US" sz="1800" baseline="-25000" smtClean="0">
                <a:sym typeface="Symbol" pitchFamily="18" charset="2"/>
              </a:rPr>
              <a:t>2</a:t>
            </a:r>
            <a:r>
              <a:rPr lang="en-US" altLang="en-US" sz="1800" smtClean="0">
                <a:sym typeface="Symbol" pitchFamily="18" charset="2"/>
              </a:rPr>
              <a:t>=1,</a:t>
            </a:r>
            <a:r>
              <a:rPr lang="en-US" altLang="en-US" sz="1800" smtClean="0"/>
              <a:t> </a:t>
            </a:r>
            <a:r>
              <a:rPr lang="en-US" altLang="en-US" sz="1800" smtClean="0">
                <a:sym typeface="Symbol" pitchFamily="18" charset="2"/>
              </a:rPr>
              <a:t>(A- </a:t>
            </a:r>
            <a:r>
              <a:rPr lang="en-US" altLang="en-US" sz="1800" baseline="-25000" smtClean="0">
                <a:sym typeface="Symbol" pitchFamily="18" charset="2"/>
              </a:rPr>
              <a:t>2</a:t>
            </a:r>
            <a:r>
              <a:rPr lang="en-US" altLang="en-US" sz="1800" smtClean="0">
                <a:sym typeface="Symbol" pitchFamily="18" charset="2"/>
              </a:rPr>
              <a:t>I)v=0, </a:t>
            </a:r>
          </a:p>
          <a:p>
            <a:r>
              <a:rPr lang="en-US" altLang="en-US" sz="1800" smtClean="0"/>
              <a:t>A=[-3-</a:t>
            </a:r>
            <a:r>
              <a:rPr lang="en-US" altLang="en-US" sz="1800" smtClean="0">
                <a:sym typeface="Symbol" pitchFamily="18" charset="2"/>
              </a:rPr>
              <a:t> </a:t>
            </a:r>
            <a:r>
              <a:rPr lang="en-US" altLang="en-US" sz="1800" baseline="-25000" smtClean="0">
                <a:sym typeface="Symbol" pitchFamily="18" charset="2"/>
              </a:rPr>
              <a:t>2</a:t>
            </a:r>
            <a:r>
              <a:rPr lang="en-US" altLang="en-US" sz="1800" smtClean="0"/>
              <a:t>  </a:t>
            </a:r>
            <a:r>
              <a:rPr lang="en-US" altLang="zh-TW" sz="1800" smtClean="0"/>
              <a:t>,</a:t>
            </a:r>
            <a:r>
              <a:rPr lang="zh-TW" altLang="en-US" sz="1800" smtClean="0"/>
              <a:t>  </a:t>
            </a:r>
            <a:r>
              <a:rPr lang="en-US" altLang="en-US" sz="1800" smtClean="0"/>
              <a:t>-1 </a:t>
            </a:r>
            <a:r>
              <a:rPr lang="zh-TW" altLang="en-US" sz="1800" smtClean="0"/>
              <a:t>      </a:t>
            </a:r>
            <a:r>
              <a:rPr lang="en-US" altLang="zh-TW" sz="1800" smtClean="0"/>
              <a:t>][v1]</a:t>
            </a:r>
            <a:endParaRPr lang="en-US" altLang="en-US" sz="1800" smtClean="0"/>
          </a:p>
          <a:p>
            <a:r>
              <a:rPr lang="en-US" altLang="en-US" sz="1800" smtClean="0"/>
              <a:t>     [4    </a:t>
            </a:r>
            <a:r>
              <a:rPr lang="zh-TW" altLang="en-US" sz="1800" smtClean="0"/>
              <a:t>      </a:t>
            </a:r>
            <a:r>
              <a:rPr lang="en-US" altLang="zh-TW" sz="1800" smtClean="0"/>
              <a:t>,</a:t>
            </a:r>
            <a:r>
              <a:rPr lang="zh-TW" altLang="en-US" sz="1800" smtClean="0"/>
              <a:t>   </a:t>
            </a:r>
            <a:r>
              <a:rPr lang="en-US" altLang="en-US" sz="1800" smtClean="0"/>
              <a:t>2-</a:t>
            </a:r>
            <a:r>
              <a:rPr lang="en-US" altLang="en-US" sz="1800" smtClean="0">
                <a:sym typeface="Symbol" pitchFamily="18" charset="2"/>
              </a:rPr>
              <a:t> </a:t>
            </a:r>
            <a:r>
              <a:rPr lang="en-US" altLang="en-US" sz="1800" baseline="-25000" smtClean="0">
                <a:sym typeface="Symbol" pitchFamily="18" charset="2"/>
              </a:rPr>
              <a:t>2</a:t>
            </a:r>
            <a:r>
              <a:rPr lang="en-US" altLang="zh-TW" sz="1800" smtClean="0">
                <a:sym typeface="Symbol" pitchFamily="18" charset="2"/>
              </a:rPr>
              <a:t>][v2]=0</a:t>
            </a:r>
          </a:p>
          <a:p>
            <a:r>
              <a:rPr lang="en-US" altLang="en-US" sz="1800" smtClean="0">
                <a:sym typeface="Symbol" pitchFamily="18" charset="2"/>
              </a:rPr>
              <a:t>-4v1-v2=0, and  4v1+v2=0, </a:t>
            </a:r>
            <a:r>
              <a:rPr lang="en-US" altLang="zh-TW" sz="1800" smtClean="0">
                <a:sym typeface="Symbol" pitchFamily="18" charset="2"/>
              </a:rPr>
              <a:t>(2 duplicated eqn.s)</a:t>
            </a:r>
            <a:endParaRPr lang="en-US" altLang="en-US" sz="1800" smtClean="0">
              <a:sym typeface="Symbol" pitchFamily="18" charset="2"/>
            </a:endParaRPr>
          </a:p>
          <a:p>
            <a:r>
              <a:rPr lang="en-US" altLang="en-US" sz="1800" smtClean="0">
                <a:sym typeface="Symbol" pitchFamily="18" charset="2"/>
              </a:rPr>
              <a:t>The eignen vector for eigen value </a:t>
            </a:r>
            <a:r>
              <a:rPr lang="en-US" altLang="en-US" sz="1400" smtClean="0">
                <a:sym typeface="Symbol" pitchFamily="18" charset="2"/>
              </a:rPr>
              <a:t></a:t>
            </a:r>
            <a:r>
              <a:rPr lang="en-US" altLang="en-US" sz="1800" baseline="-25000" smtClean="0">
                <a:sym typeface="Symbol" pitchFamily="18" charset="2"/>
              </a:rPr>
              <a:t>2</a:t>
            </a:r>
            <a:r>
              <a:rPr lang="en-US" altLang="en-US" sz="1800" smtClean="0">
                <a:sym typeface="Symbol" pitchFamily="18" charset="2"/>
              </a:rPr>
              <a:t>=1 is v1=-1,v2=4</a:t>
            </a:r>
            <a:endParaRPr lang="en-US" altLang="en-US" sz="1400" smtClean="0"/>
          </a:p>
          <a:p>
            <a:endParaRPr lang="en-US" altLang="en-US" sz="11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5018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B32DC80-615C-4EDE-9492-1EE1A26D3F5F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50183" name="TextBox 5"/>
          <p:cNvSpPr txBox="1">
            <a:spLocks noChangeArrowheads="1"/>
          </p:cNvSpPr>
          <p:nvPr/>
        </p:nvSpPr>
        <p:spPr bwMode="auto">
          <a:xfrm>
            <a:off x="304800" y="5486400"/>
            <a:ext cx="4230688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Ref: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>
                <a:latin typeface="Arial" charset="0"/>
                <a:hlinkClick r:id="rId3"/>
              </a:rPr>
              <a:t>http://www.math.hmc.edu/calculus/tutorials/eigenstuff/</a:t>
            </a:r>
            <a:endParaRPr lang="en-US" altLang="en-US" sz="11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>
                <a:latin typeface="Arial" charset="0"/>
                <a:hlinkClick r:id="rId4"/>
              </a:rPr>
              <a:t>http://www.arndt-bruenner.de/mathe/scripts/engl_eigenwert2.htm</a:t>
            </a:r>
            <a:endParaRPr lang="en-US" altLang="en-US" sz="11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1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46AF8AE-7FCB-4349-9AEC-D13089F5C1AB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51204" name="Content Placeholder 6"/>
          <p:cNvSpPr>
            <a:spLocks noGrp="1"/>
          </p:cNvSpPr>
          <p:nvPr>
            <p:ph idx="4294967295"/>
          </p:nvPr>
        </p:nvSpPr>
        <p:spPr>
          <a:xfrm>
            <a:off x="0" y="1130300"/>
            <a:ext cx="4956175" cy="4525963"/>
          </a:xfrm>
        </p:spPr>
        <p:txBody>
          <a:bodyPr/>
          <a:lstStyle/>
          <a:p>
            <a:r>
              <a:rPr lang="en-US" altLang="en-US" sz="2000" dirty="0" smtClean="0"/>
              <a:t>Assume the edge window is 2x2</a:t>
            </a:r>
          </a:p>
          <a:p>
            <a:r>
              <a:rPr lang="en-US" altLang="en-US" sz="2000" dirty="0" smtClean="0"/>
              <a:t>Sum of all (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I/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x)^2=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dirty="0" smtClean="0"/>
              <a:t>=(-2)^2+(-2)^2+(-2)^2+(-1)^2=13</a:t>
            </a:r>
          </a:p>
          <a:p>
            <a:r>
              <a:rPr lang="en-US" altLang="en-US" sz="2000" dirty="0" smtClean="0"/>
              <a:t>Sum of all (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I/</a:t>
            </a:r>
            <a:r>
              <a:rPr lang="en-US" altLang="en-US" sz="2000" dirty="0" smtClean="0">
                <a:sym typeface="Symbol" pitchFamily="18" charset="2"/>
              </a:rPr>
              <a:t>y</a:t>
            </a:r>
            <a:r>
              <a:rPr lang="en-US" altLang="en-US" sz="2000" dirty="0" smtClean="0"/>
              <a:t>)^2=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dirty="0" smtClean="0"/>
              <a:t>=(-2)^2+(-2)^2+(-2)^2+(-1)^2=13</a:t>
            </a:r>
          </a:p>
          <a:p>
            <a:r>
              <a:rPr lang="en-US" altLang="en-US" sz="2000" dirty="0" smtClean="0"/>
              <a:t>Sum of all (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I/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x)*(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I/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y)=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dirty="0" smtClean="0"/>
              <a:t>=(-2)*0+(-2)*0+2*0+(-1)*(-1)+0*2+0*2+0*2=1</a:t>
            </a:r>
          </a:p>
          <a:p>
            <a:r>
              <a:rPr lang="en-US" altLang="en-US" sz="2000" dirty="0" smtClean="0"/>
              <a:t>Find the 2x2 matrix A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dirty="0" smtClean="0"/>
              <a:t>=[13  1; 1   13]</a:t>
            </a:r>
          </a:p>
          <a:p>
            <a:r>
              <a:rPr lang="en-US" altLang="en-US" sz="2000" dirty="0" smtClean="0"/>
              <a:t>Find 2 Eigen values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1600" dirty="0" smtClean="0"/>
              <a:t>=12,14</a:t>
            </a:r>
          </a:p>
          <a:p>
            <a:r>
              <a:rPr lang="en-US" altLang="en-US" sz="2000" dirty="0" smtClean="0"/>
              <a:t>IS it a good feature?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1600" dirty="0" smtClean="0"/>
              <a:t>=Yes , because both Eigen values are large, it has  a corner</a:t>
            </a:r>
          </a:p>
        </p:txBody>
      </p:sp>
      <p:sp>
        <p:nvSpPr>
          <p:cNvPr id="51205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/>
            <a:r>
              <a:rPr lang="en-US" altLang="en-US" smtClean="0"/>
              <a:t>Answer: Exercise 1A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181600" y="1600200"/>
          <a:ext cx="2743200" cy="2925792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89" name="TextBox 10"/>
          <p:cNvSpPr txBox="1">
            <a:spLocks noChangeArrowheads="1"/>
          </p:cNvSpPr>
          <p:nvPr/>
        </p:nvSpPr>
        <p:spPr bwMode="auto">
          <a:xfrm>
            <a:off x="5749925" y="990600"/>
            <a:ext cx="21209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Image 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Unfilled cells are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81600" y="4648200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81600" y="1452563"/>
            <a:ext cx="0" cy="3195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92" name="TextBox 15"/>
          <p:cNvSpPr txBox="1">
            <a:spLocks noChangeArrowheads="1"/>
          </p:cNvSpPr>
          <p:nvPr/>
        </p:nvSpPr>
        <p:spPr bwMode="auto">
          <a:xfrm>
            <a:off x="5041900" y="11430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y</a:t>
            </a:r>
          </a:p>
        </p:txBody>
      </p:sp>
      <p:sp>
        <p:nvSpPr>
          <p:cNvPr id="51293" name="TextBox 16"/>
          <p:cNvSpPr txBox="1">
            <a:spLocks noChangeArrowheads="1"/>
          </p:cNvSpPr>
          <p:nvPr/>
        </p:nvSpPr>
        <p:spPr bwMode="auto">
          <a:xfrm>
            <a:off x="8153400" y="44958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</a:t>
            </a:r>
          </a:p>
        </p:txBody>
      </p:sp>
      <p:graphicFrame>
        <p:nvGraphicFramePr>
          <p:cNvPr id="51294" name="Object 23"/>
          <p:cNvGraphicFramePr>
            <a:graphicFrameLocks noGrp="1" noChangeAspect="1"/>
          </p:cNvGraphicFramePr>
          <p:nvPr/>
        </p:nvGraphicFramePr>
        <p:xfrm>
          <a:off x="5181600" y="5014913"/>
          <a:ext cx="386556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2" name="公式" r:id="rId3" imgW="3683000" imgH="1193800" progId="Equation.3">
                  <p:embed/>
                </p:oleObj>
              </mc:Choice>
              <mc:Fallback>
                <p:oleObj name="公式" r:id="rId3" imgW="3683000" imgH="1193800" progId="Equation.3">
                  <p:embed/>
                  <p:pic>
                    <p:nvPicPr>
                      <p:cNvPr id="0" name="Object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014913"/>
                        <a:ext cx="3865563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5" name="TextBox 24"/>
          <p:cNvSpPr txBox="1">
            <a:spLocks noChangeArrowheads="1"/>
          </p:cNvSpPr>
          <p:nvPr/>
        </p:nvSpPr>
        <p:spPr bwMode="auto">
          <a:xfrm>
            <a:off x="384175" y="6019800"/>
            <a:ext cx="66611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Eigen calculator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http://www.arndt-bruenner.de/mathe/scripts/engl_eigenwert.htm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48400" y="1600200"/>
            <a:ext cx="609600" cy="6858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858000" y="9906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98" name="TextBox 8"/>
          <p:cNvSpPr txBox="1">
            <a:spLocks noChangeArrowheads="1"/>
          </p:cNvSpPr>
          <p:nvPr/>
        </p:nvSpPr>
        <p:spPr bwMode="auto">
          <a:xfrm>
            <a:off x="7054850" y="495300"/>
            <a:ext cx="2197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edge window is 2x2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rial" charset="0"/>
              </a:rPr>
              <a:t>dI</a:t>
            </a:r>
            <a:r>
              <a:rPr lang="en-US" altLang="en-US" sz="1800" dirty="0">
                <a:latin typeface="Arial" charset="0"/>
              </a:rPr>
              <a:t>/dx</a:t>
            </a:r>
            <a:r>
              <a:rPr lang="en-US" altLang="en-US" sz="1800" dirty="0" smtClean="0">
                <a:latin typeface="Arial" charset="0"/>
              </a:rPr>
              <a:t>=-2</a:t>
            </a:r>
            <a:r>
              <a:rPr lang="en-US" altLang="en-US" sz="1800" dirty="0">
                <a:latin typeface="Arial" charset="0"/>
              </a:rPr>
              <a:t>, </a:t>
            </a:r>
            <a:r>
              <a:rPr lang="en-US" altLang="en-US" sz="1800" dirty="0" err="1">
                <a:latin typeface="Arial" charset="0"/>
              </a:rPr>
              <a:t>dI</a:t>
            </a:r>
            <a:r>
              <a:rPr lang="en-US" altLang="en-US" sz="1800" dirty="0">
                <a:latin typeface="Arial" charset="0"/>
              </a:rPr>
              <a:t>/</a:t>
            </a:r>
            <a:r>
              <a:rPr lang="en-US" altLang="en-US" sz="1800" dirty="0" err="1">
                <a:latin typeface="Arial" charset="0"/>
              </a:rPr>
              <a:t>dy</a:t>
            </a:r>
            <a:r>
              <a:rPr lang="en-US" altLang="en-US" sz="1800" dirty="0">
                <a:latin typeface="Arial" charset="0"/>
              </a:rPr>
              <a:t>=0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72213" y="2706688"/>
            <a:ext cx="609600" cy="6858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300" name="TextBox 18"/>
          <p:cNvSpPr txBox="1">
            <a:spLocks noChangeArrowheads="1"/>
          </p:cNvSpPr>
          <p:nvPr/>
        </p:nvSpPr>
        <p:spPr bwMode="auto">
          <a:xfrm>
            <a:off x="8001000" y="1409700"/>
            <a:ext cx="11430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edge window is 2x2, dI/dx=-1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dI/dy=-1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881813" y="2286000"/>
            <a:ext cx="1119187" cy="877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239000" y="2725738"/>
            <a:ext cx="609600" cy="6858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303" name="TextBox 25"/>
          <p:cNvSpPr txBox="1">
            <a:spLocks noChangeArrowheads="1"/>
          </p:cNvSpPr>
          <p:nvPr/>
        </p:nvSpPr>
        <p:spPr bwMode="auto">
          <a:xfrm>
            <a:off x="8107363" y="3068638"/>
            <a:ext cx="11430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edge window is 2x2, dI/dx=0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dI/dy=-2</a:t>
            </a:r>
          </a:p>
        </p:txBody>
      </p:sp>
      <p:cxnSp>
        <p:nvCxnSpPr>
          <p:cNvPr id="23" name="Straight Arrow Connector 22"/>
          <p:cNvCxnSpPr>
            <a:stCxn id="51303" idx="1"/>
          </p:cNvCxnSpPr>
          <p:nvPr/>
        </p:nvCxnSpPr>
        <p:spPr>
          <a:xfrm flipH="1" flipV="1">
            <a:off x="7848600" y="3438525"/>
            <a:ext cx="258763" cy="36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05" name="TextBox 68"/>
          <p:cNvSpPr txBox="1">
            <a:spLocks noChangeArrowheads="1"/>
          </p:cNvSpPr>
          <p:nvPr/>
        </p:nvSpPr>
        <p:spPr bwMode="auto">
          <a:xfrm>
            <a:off x="4787900" y="0"/>
            <a:ext cx="1341438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Define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I/</a:t>
            </a: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x=x</a:t>
            </a:r>
            <a:r>
              <a:rPr lang="en-US" altLang="en-US" sz="1800" baseline="-25000">
                <a:latin typeface="Arial" charset="0"/>
              </a:rPr>
              <a:t>i</a:t>
            </a:r>
            <a:r>
              <a:rPr lang="en-US" altLang="en-US" sz="1800">
                <a:latin typeface="Arial" charset="0"/>
              </a:rPr>
              <a:t>-x</a:t>
            </a:r>
            <a:r>
              <a:rPr lang="en-US" altLang="en-US" sz="1800" baseline="-25000">
                <a:latin typeface="Arial" charset="0"/>
              </a:rPr>
              <a:t>i+1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I/</a:t>
            </a: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y=y</a:t>
            </a:r>
            <a:r>
              <a:rPr lang="en-US" altLang="en-US" sz="1800" baseline="-25000">
                <a:latin typeface="Arial" charset="0"/>
              </a:rPr>
              <a:t>i</a:t>
            </a:r>
            <a:r>
              <a:rPr lang="en-US" altLang="en-US" sz="1800">
                <a:latin typeface="Arial" charset="0"/>
              </a:rPr>
              <a:t>-y</a:t>
            </a:r>
            <a:r>
              <a:rPr lang="en-US" altLang="en-US" sz="1800" baseline="-25000">
                <a:latin typeface="Arial" charset="0"/>
              </a:rPr>
              <a:t>i+1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1306" name="TextBox 1"/>
          <p:cNvSpPr txBox="1">
            <a:spLocks noChangeArrowheads="1"/>
          </p:cNvSpPr>
          <p:nvPr/>
        </p:nvSpPr>
        <p:spPr bwMode="auto">
          <a:xfrm>
            <a:off x="4179888" y="4554538"/>
            <a:ext cx="1162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x,y=(0,0)</a:t>
            </a:r>
          </a:p>
        </p:txBody>
      </p:sp>
      <p:sp>
        <p:nvSpPr>
          <p:cNvPr id="2" name="Rectangle 1"/>
          <p:cNvSpPr/>
          <p:nvPr/>
        </p:nvSpPr>
        <p:spPr>
          <a:xfrm>
            <a:off x="6248400" y="2724944"/>
            <a:ext cx="609600" cy="667544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Answer 1B: Eigen value tutorial 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191000" cy="4525963"/>
          </a:xfrm>
        </p:spPr>
        <p:txBody>
          <a:bodyPr/>
          <a:lstStyle/>
          <a:p>
            <a:r>
              <a:rPr lang="en-US" altLang="en-US" sz="2000" smtClean="0"/>
              <a:t> A=[ 13   1]</a:t>
            </a:r>
          </a:p>
          <a:p>
            <a:r>
              <a:rPr lang="en-US" altLang="en-US" sz="2000" smtClean="0"/>
              <a:t>       1      13]</a:t>
            </a:r>
          </a:p>
          <a:p>
            <a:r>
              <a:rPr lang="en-US" altLang="en-US" sz="2000" smtClean="0"/>
              <a:t> Find Eigen values and vectors of A</a:t>
            </a:r>
          </a:p>
          <a:p>
            <a:r>
              <a:rPr lang="en-US" altLang="en-US" sz="2000" smtClean="0"/>
              <a:t>Answer: Example 2,  m=2, n=2</a:t>
            </a:r>
          </a:p>
          <a:p>
            <a:r>
              <a:rPr lang="en-US" altLang="en-US" sz="2000" smtClean="0"/>
              <a:t>A=[13 1 </a:t>
            </a:r>
          </a:p>
          <a:p>
            <a:r>
              <a:rPr lang="en-US" altLang="en-US" sz="2000" smtClean="0"/>
              <a:t>     1 13], </a:t>
            </a:r>
          </a:p>
          <a:p>
            <a:r>
              <a:rPr lang="en-US" altLang="en-US" sz="2000" smtClean="0"/>
              <a:t>Det[13-</a:t>
            </a:r>
            <a:r>
              <a:rPr lang="en-US" altLang="en-US" sz="2000" smtClean="0">
                <a:sym typeface="Symbol" pitchFamily="18" charset="2"/>
              </a:rPr>
              <a:t>  , </a:t>
            </a:r>
            <a:r>
              <a:rPr lang="en-US" altLang="en-US" sz="2000" smtClean="0"/>
              <a:t>1</a:t>
            </a:r>
          </a:p>
          <a:p>
            <a:r>
              <a:rPr lang="en-US" altLang="en-US" sz="2000" smtClean="0"/>
              <a:t>       1     , 13-</a:t>
            </a:r>
            <a:r>
              <a:rPr lang="en-US" altLang="en-US" sz="2000" smtClean="0">
                <a:sym typeface="Symbol" pitchFamily="18" charset="2"/>
              </a:rPr>
              <a:t>  </a:t>
            </a:r>
            <a:r>
              <a:rPr lang="en-US" altLang="en-US" sz="2000" smtClean="0"/>
              <a:t>]=0</a:t>
            </a:r>
          </a:p>
          <a:p>
            <a:r>
              <a:rPr lang="en-US" altLang="en-US" sz="2000" smtClean="0"/>
              <a:t>(13-</a:t>
            </a:r>
            <a:r>
              <a:rPr lang="en-US" altLang="en-US" sz="2000" smtClean="0">
                <a:sym typeface="Symbol" pitchFamily="18" charset="2"/>
              </a:rPr>
              <a:t> )</a:t>
            </a:r>
            <a:r>
              <a:rPr lang="en-US" altLang="en-US" sz="2000" baseline="30000" smtClean="0">
                <a:sym typeface="Symbol" pitchFamily="18" charset="2"/>
              </a:rPr>
              <a:t>2</a:t>
            </a:r>
            <a:r>
              <a:rPr lang="en-US" altLang="en-US" sz="2000" smtClean="0">
                <a:sym typeface="Symbol" pitchFamily="18" charset="2"/>
              </a:rPr>
              <a:t>-1</a:t>
            </a:r>
            <a:r>
              <a:rPr lang="en-US" altLang="en-US" sz="2000" baseline="30000" smtClean="0">
                <a:sym typeface="Symbol" pitchFamily="18" charset="2"/>
              </a:rPr>
              <a:t>2</a:t>
            </a:r>
            <a:r>
              <a:rPr lang="en-US" altLang="en-US" sz="2000" smtClean="0"/>
              <a:t>=0; so  </a:t>
            </a:r>
            <a:r>
              <a:rPr lang="en-US" altLang="en-US" sz="2000" smtClean="0">
                <a:sym typeface="Symbol" pitchFamily="18" charset="2"/>
              </a:rPr>
              <a:t></a:t>
            </a:r>
            <a:r>
              <a:rPr lang="en-US" altLang="en-US" sz="2000" baseline="30000" smtClean="0">
                <a:sym typeface="Symbol" pitchFamily="18" charset="2"/>
              </a:rPr>
              <a:t>2</a:t>
            </a:r>
            <a:r>
              <a:rPr lang="en-US" altLang="en-US" sz="2000" smtClean="0">
                <a:sym typeface="Symbol" pitchFamily="18" charset="2"/>
              </a:rPr>
              <a:t> -26+168=0</a:t>
            </a:r>
            <a:endParaRPr lang="en-US" altLang="en-US" sz="2000" baseline="30000" smtClean="0"/>
          </a:p>
          <a:p>
            <a:r>
              <a:rPr lang="en-US" altLang="en-US" sz="2000" smtClean="0"/>
              <a:t>Solve for </a:t>
            </a:r>
            <a:r>
              <a:rPr lang="en-US" altLang="en-US" sz="2000" smtClean="0">
                <a:sym typeface="Symbol" pitchFamily="18" charset="2"/>
              </a:rPr>
              <a:t>, solutions: </a:t>
            </a:r>
            <a:r>
              <a:rPr lang="en-US" altLang="en-US" sz="2000" baseline="-25000" smtClean="0">
                <a:sym typeface="Symbol" pitchFamily="18" charset="2"/>
              </a:rPr>
              <a:t>1</a:t>
            </a:r>
            <a:r>
              <a:rPr lang="en-US" altLang="en-US" sz="2000" smtClean="0">
                <a:sym typeface="Symbol" pitchFamily="18" charset="2"/>
              </a:rPr>
              <a:t>=12, </a:t>
            </a:r>
            <a:r>
              <a:rPr lang="en-US" altLang="en-US" sz="2000" baseline="-25000" smtClean="0">
                <a:sym typeface="Symbol" pitchFamily="18" charset="2"/>
              </a:rPr>
              <a:t>2</a:t>
            </a:r>
            <a:r>
              <a:rPr lang="en-US" altLang="en-US" sz="2000" smtClean="0">
                <a:sym typeface="Symbol" pitchFamily="18" charset="2"/>
              </a:rPr>
              <a:t>=14</a:t>
            </a:r>
          </a:p>
          <a:p>
            <a:r>
              <a:rPr lang="nn-NO" altLang="en-US" sz="2000" smtClean="0"/>
              <a:t> for Eigenvalue 12:</a:t>
            </a:r>
          </a:p>
          <a:p>
            <a:r>
              <a:rPr lang="nn-NO" altLang="en-US" sz="2000" smtClean="0"/>
              <a:t>  Eigenvector: [ -1 ; 1 ]</a:t>
            </a:r>
          </a:p>
          <a:p>
            <a:r>
              <a:rPr lang="nn-NO" altLang="en-US" sz="2000" smtClean="0"/>
              <a:t> for Eigenvalue 14:</a:t>
            </a:r>
          </a:p>
          <a:p>
            <a:r>
              <a:rPr lang="nn-NO" altLang="en-US" sz="2000" smtClean="0"/>
              <a:t> Eigenvector:   [ 1 ; 1 ]</a:t>
            </a:r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1100" smtClean="0"/>
          </a:p>
          <a:p>
            <a:endParaRPr lang="en-US" altLang="en-US" sz="1100" smtClean="0"/>
          </a:p>
          <a:p>
            <a:endParaRPr lang="en-US" altLang="en-US" sz="1100" smtClean="0"/>
          </a:p>
          <a:p>
            <a:endParaRPr lang="en-US" altLang="en-US" sz="1600" smtClean="0"/>
          </a:p>
          <a:p>
            <a:endParaRPr lang="en-US" altLang="en-US" sz="1600" smtClean="0"/>
          </a:p>
          <a:p>
            <a:endParaRPr lang="en-US" altLang="en-US" smtClean="0"/>
          </a:p>
        </p:txBody>
      </p:sp>
      <p:sp>
        <p:nvSpPr>
          <p:cNvPr id="52228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r>
              <a:rPr lang="en-US" altLang="en-US" sz="1600" smtClean="0"/>
              <a:t>For </a:t>
            </a:r>
            <a:r>
              <a:rPr lang="en-US" altLang="en-US" sz="1600" smtClean="0">
                <a:sym typeface="Symbol" pitchFamily="18" charset="2"/>
              </a:rPr>
              <a:t></a:t>
            </a:r>
            <a:r>
              <a:rPr lang="en-US" altLang="en-US" sz="1600" baseline="-25000" smtClean="0">
                <a:sym typeface="Symbol" pitchFamily="18" charset="2"/>
              </a:rPr>
              <a:t>1</a:t>
            </a:r>
            <a:r>
              <a:rPr lang="en-US" altLang="en-US" sz="1600" smtClean="0">
                <a:sym typeface="Symbol" pitchFamily="18" charset="2"/>
              </a:rPr>
              <a:t>=12,</a:t>
            </a:r>
            <a:r>
              <a:rPr lang="en-US" altLang="en-US" sz="1600" smtClean="0"/>
              <a:t> </a:t>
            </a:r>
            <a:r>
              <a:rPr lang="en-US" altLang="en-US" sz="1600" smtClean="0">
                <a:sym typeface="Symbol" pitchFamily="18" charset="2"/>
              </a:rPr>
              <a:t>(A- </a:t>
            </a:r>
            <a:r>
              <a:rPr lang="en-US" altLang="en-US" sz="1600" baseline="-25000" smtClean="0">
                <a:sym typeface="Symbol" pitchFamily="18" charset="2"/>
              </a:rPr>
              <a:t>1</a:t>
            </a:r>
            <a:r>
              <a:rPr lang="en-US" altLang="en-US" sz="1600" smtClean="0">
                <a:sym typeface="Symbol" pitchFamily="18" charset="2"/>
              </a:rPr>
              <a:t>I)v=0, </a:t>
            </a:r>
          </a:p>
          <a:p>
            <a:r>
              <a:rPr lang="en-US" altLang="en-US" sz="1600" smtClean="0"/>
              <a:t>A=[13-</a:t>
            </a:r>
            <a:r>
              <a:rPr lang="en-US" altLang="en-US" sz="1600" smtClean="0">
                <a:sym typeface="Symbol" pitchFamily="18" charset="2"/>
              </a:rPr>
              <a:t></a:t>
            </a:r>
            <a:r>
              <a:rPr lang="en-US" altLang="en-US" sz="1600" baseline="-25000" smtClean="0">
                <a:sym typeface="Symbol" pitchFamily="18" charset="2"/>
              </a:rPr>
              <a:t>1</a:t>
            </a:r>
            <a:r>
              <a:rPr lang="en-US" altLang="en-US" sz="1600" smtClean="0"/>
              <a:t>  </a:t>
            </a:r>
            <a:r>
              <a:rPr lang="en-US" altLang="zh-TW" sz="1600" smtClean="0"/>
              <a:t>,</a:t>
            </a:r>
            <a:r>
              <a:rPr lang="zh-TW" altLang="en-US" sz="1600" smtClean="0"/>
              <a:t>  </a:t>
            </a:r>
            <a:r>
              <a:rPr lang="en-US" altLang="zh-TW" sz="1600" smtClean="0"/>
              <a:t>1</a:t>
            </a:r>
            <a:r>
              <a:rPr lang="en-US" altLang="en-US" sz="1600" smtClean="0"/>
              <a:t> </a:t>
            </a:r>
            <a:r>
              <a:rPr lang="zh-TW" altLang="en-US" sz="1600" smtClean="0"/>
              <a:t>      </a:t>
            </a:r>
            <a:r>
              <a:rPr lang="en-US" altLang="zh-TW" sz="1600" smtClean="0"/>
              <a:t>][v1]</a:t>
            </a:r>
            <a:endParaRPr lang="en-US" altLang="en-US" sz="1600" smtClean="0"/>
          </a:p>
          <a:p>
            <a:r>
              <a:rPr lang="en-US" altLang="en-US" sz="1600" smtClean="0"/>
              <a:t>     [1    </a:t>
            </a:r>
            <a:r>
              <a:rPr lang="zh-TW" altLang="en-US" sz="1600" smtClean="0"/>
              <a:t>      </a:t>
            </a:r>
            <a:r>
              <a:rPr lang="en-US" altLang="zh-TW" sz="1600" smtClean="0"/>
              <a:t>,</a:t>
            </a:r>
            <a:r>
              <a:rPr lang="zh-TW" altLang="en-US" sz="1600" smtClean="0"/>
              <a:t>  </a:t>
            </a:r>
            <a:r>
              <a:rPr lang="en-US" altLang="zh-TW" sz="1600" smtClean="0"/>
              <a:t>13</a:t>
            </a:r>
            <a:r>
              <a:rPr lang="en-US" altLang="en-US" sz="1600" smtClean="0"/>
              <a:t>-</a:t>
            </a:r>
            <a:r>
              <a:rPr lang="en-US" altLang="en-US" sz="1600" smtClean="0">
                <a:sym typeface="Symbol" pitchFamily="18" charset="2"/>
              </a:rPr>
              <a:t> </a:t>
            </a:r>
            <a:r>
              <a:rPr lang="en-US" altLang="en-US" sz="1600" baseline="-25000" smtClean="0">
                <a:sym typeface="Symbol" pitchFamily="18" charset="2"/>
              </a:rPr>
              <a:t>1 </a:t>
            </a:r>
            <a:r>
              <a:rPr lang="en-US" altLang="zh-TW" sz="1600" smtClean="0">
                <a:sym typeface="Symbol" pitchFamily="18" charset="2"/>
              </a:rPr>
              <a:t>]v2]=0</a:t>
            </a:r>
          </a:p>
          <a:p>
            <a:r>
              <a:rPr lang="en-US" altLang="en-US" sz="1600" smtClean="0"/>
              <a:t>A=[13-(12)  </a:t>
            </a:r>
            <a:r>
              <a:rPr lang="en-US" altLang="zh-TW" sz="1600" smtClean="0"/>
              <a:t>,</a:t>
            </a:r>
            <a:r>
              <a:rPr lang="zh-TW" altLang="en-US" sz="1600" smtClean="0"/>
              <a:t>  </a:t>
            </a:r>
            <a:r>
              <a:rPr lang="en-US" altLang="zh-TW" sz="1600" smtClean="0"/>
              <a:t>1</a:t>
            </a:r>
            <a:r>
              <a:rPr lang="en-US" altLang="en-US" sz="1600" smtClean="0"/>
              <a:t> </a:t>
            </a:r>
            <a:r>
              <a:rPr lang="zh-TW" altLang="en-US" sz="1600" smtClean="0"/>
              <a:t>      </a:t>
            </a:r>
            <a:r>
              <a:rPr lang="en-US" altLang="zh-TW" sz="1600" smtClean="0"/>
              <a:t>][v1]</a:t>
            </a:r>
            <a:endParaRPr lang="en-US" altLang="en-US" sz="1600" smtClean="0"/>
          </a:p>
          <a:p>
            <a:r>
              <a:rPr lang="en-US" altLang="en-US" sz="1600" smtClean="0"/>
              <a:t>     [1    </a:t>
            </a:r>
            <a:r>
              <a:rPr lang="zh-TW" altLang="en-US" sz="1600" smtClean="0"/>
              <a:t>      </a:t>
            </a:r>
            <a:r>
              <a:rPr lang="en-US" altLang="zh-TW" sz="1600" smtClean="0"/>
              <a:t>,</a:t>
            </a:r>
            <a:r>
              <a:rPr lang="zh-TW" altLang="en-US" sz="1600" smtClean="0"/>
              <a:t>  </a:t>
            </a:r>
            <a:r>
              <a:rPr lang="en-US" altLang="zh-TW" sz="1600" smtClean="0"/>
              <a:t>13-</a:t>
            </a:r>
            <a:r>
              <a:rPr lang="en-US" altLang="en-US" sz="1600" smtClean="0"/>
              <a:t>(12)</a:t>
            </a:r>
            <a:r>
              <a:rPr lang="en-US" altLang="en-US" sz="1600" baseline="-25000" smtClean="0">
                <a:sym typeface="Symbol" pitchFamily="18" charset="2"/>
              </a:rPr>
              <a:t> </a:t>
            </a:r>
            <a:r>
              <a:rPr lang="en-US" altLang="zh-TW" sz="1600" smtClean="0">
                <a:sym typeface="Symbol" pitchFamily="18" charset="2"/>
              </a:rPr>
              <a:t>]v2]=0</a:t>
            </a:r>
          </a:p>
          <a:p>
            <a:r>
              <a:rPr lang="en-US" altLang="zh-TW" sz="1600" smtClean="0">
                <a:sym typeface="Symbol" pitchFamily="18" charset="2"/>
              </a:rPr>
              <a:t>v1+v2=0, and v1+v2=0 (2 duplicated eqn.s)</a:t>
            </a:r>
          </a:p>
          <a:p>
            <a:r>
              <a:rPr lang="en-US" altLang="en-US" sz="1600" smtClean="0">
                <a:sym typeface="Symbol" pitchFamily="18" charset="2"/>
              </a:rPr>
              <a:t>V is a vector passing through 0,0, set v2=1,so</a:t>
            </a:r>
          </a:p>
          <a:p>
            <a:r>
              <a:rPr lang="en-US" altLang="en-US" sz="1600" smtClean="0">
                <a:sym typeface="Symbol" pitchFamily="18" charset="2"/>
              </a:rPr>
              <a:t>V1=-1, v2=1 is the direction of the vector v</a:t>
            </a:r>
          </a:p>
          <a:p>
            <a:r>
              <a:rPr lang="en-US" altLang="en-US" sz="1600" smtClean="0">
                <a:sym typeface="Symbol" pitchFamily="18" charset="2"/>
              </a:rPr>
              <a:t>The eignen vector for eigen value </a:t>
            </a:r>
            <a:r>
              <a:rPr lang="en-US" altLang="en-US" sz="1200" smtClean="0">
                <a:sym typeface="Symbol" pitchFamily="18" charset="2"/>
              </a:rPr>
              <a:t></a:t>
            </a:r>
            <a:r>
              <a:rPr lang="en-US" altLang="en-US" sz="1200" baseline="-25000" smtClean="0">
                <a:sym typeface="Symbol" pitchFamily="18" charset="2"/>
              </a:rPr>
              <a:t>1</a:t>
            </a:r>
            <a:r>
              <a:rPr lang="en-US" altLang="en-US" sz="1600" smtClean="0">
                <a:sym typeface="Symbol" pitchFamily="18" charset="2"/>
              </a:rPr>
              <a:t>=12 is [v1=-1,v2=1]</a:t>
            </a:r>
            <a:endParaRPr lang="en-US" altLang="en-US" sz="1200" smtClean="0"/>
          </a:p>
          <a:p>
            <a:r>
              <a:rPr lang="en-US" altLang="en-US" sz="1600" smtClean="0"/>
              <a:t>--------------------------------------</a:t>
            </a:r>
          </a:p>
          <a:p>
            <a:r>
              <a:rPr lang="en-US" altLang="en-US" sz="1600" smtClean="0"/>
              <a:t>For </a:t>
            </a:r>
            <a:r>
              <a:rPr lang="en-US" altLang="en-US" sz="1600" smtClean="0">
                <a:sym typeface="Symbol" pitchFamily="18" charset="2"/>
              </a:rPr>
              <a:t></a:t>
            </a:r>
            <a:r>
              <a:rPr lang="en-US" altLang="en-US" sz="1600" baseline="-25000" smtClean="0">
                <a:sym typeface="Symbol" pitchFamily="18" charset="2"/>
              </a:rPr>
              <a:t>2</a:t>
            </a:r>
            <a:r>
              <a:rPr lang="en-US" altLang="en-US" sz="1600" smtClean="0">
                <a:sym typeface="Symbol" pitchFamily="18" charset="2"/>
              </a:rPr>
              <a:t>=14,</a:t>
            </a:r>
            <a:r>
              <a:rPr lang="en-US" altLang="en-US" sz="1600" smtClean="0"/>
              <a:t> </a:t>
            </a:r>
            <a:r>
              <a:rPr lang="en-US" altLang="en-US" sz="1600" smtClean="0">
                <a:sym typeface="Symbol" pitchFamily="18" charset="2"/>
              </a:rPr>
              <a:t>(A- </a:t>
            </a:r>
            <a:r>
              <a:rPr lang="en-US" altLang="en-US" sz="1600" baseline="-25000" smtClean="0">
                <a:sym typeface="Symbol" pitchFamily="18" charset="2"/>
              </a:rPr>
              <a:t>2</a:t>
            </a:r>
            <a:r>
              <a:rPr lang="en-US" altLang="en-US" sz="1600" smtClean="0">
                <a:sym typeface="Symbol" pitchFamily="18" charset="2"/>
              </a:rPr>
              <a:t>I)v=0, </a:t>
            </a:r>
          </a:p>
          <a:p>
            <a:r>
              <a:rPr lang="en-US" altLang="en-US" sz="1600" smtClean="0"/>
              <a:t>A=[13-</a:t>
            </a:r>
            <a:r>
              <a:rPr lang="en-US" altLang="en-US" sz="1600" smtClean="0">
                <a:sym typeface="Symbol" pitchFamily="18" charset="2"/>
              </a:rPr>
              <a:t></a:t>
            </a:r>
            <a:r>
              <a:rPr lang="en-US" altLang="en-US" sz="1600" baseline="-25000" smtClean="0">
                <a:sym typeface="Symbol" pitchFamily="18" charset="2"/>
              </a:rPr>
              <a:t>2</a:t>
            </a:r>
            <a:r>
              <a:rPr lang="en-US" altLang="en-US" sz="1600" smtClean="0"/>
              <a:t>  </a:t>
            </a:r>
            <a:r>
              <a:rPr lang="en-US" altLang="zh-TW" sz="1600" smtClean="0"/>
              <a:t>,</a:t>
            </a:r>
            <a:r>
              <a:rPr lang="zh-TW" altLang="en-US" sz="1600" smtClean="0"/>
              <a:t>  </a:t>
            </a:r>
            <a:r>
              <a:rPr lang="en-US" altLang="zh-TW" sz="1600" smtClean="0"/>
              <a:t>1</a:t>
            </a:r>
            <a:r>
              <a:rPr lang="en-US" altLang="en-US" sz="1600" smtClean="0"/>
              <a:t>  </a:t>
            </a:r>
            <a:r>
              <a:rPr lang="zh-TW" altLang="en-US" sz="1600" smtClean="0"/>
              <a:t>      </a:t>
            </a:r>
            <a:r>
              <a:rPr lang="en-US" altLang="zh-TW" sz="1600" smtClean="0"/>
              <a:t>][v1]</a:t>
            </a:r>
            <a:endParaRPr lang="en-US" altLang="en-US" sz="1600" smtClean="0"/>
          </a:p>
          <a:p>
            <a:r>
              <a:rPr lang="en-US" altLang="en-US" sz="1600" smtClean="0"/>
              <a:t>     [1    </a:t>
            </a:r>
            <a:r>
              <a:rPr lang="zh-TW" altLang="en-US" sz="1600" smtClean="0"/>
              <a:t>      </a:t>
            </a:r>
            <a:r>
              <a:rPr lang="en-US" altLang="zh-TW" sz="1600" smtClean="0"/>
              <a:t>,</a:t>
            </a:r>
            <a:r>
              <a:rPr lang="zh-TW" altLang="en-US" sz="1600" smtClean="0"/>
              <a:t> </a:t>
            </a:r>
            <a:r>
              <a:rPr lang="en-US" altLang="zh-TW" sz="1600" smtClean="0"/>
              <a:t>13</a:t>
            </a:r>
            <a:r>
              <a:rPr lang="en-US" altLang="en-US" sz="1600" smtClean="0"/>
              <a:t>-</a:t>
            </a:r>
            <a:r>
              <a:rPr lang="en-US" altLang="en-US" sz="1600" smtClean="0">
                <a:sym typeface="Symbol" pitchFamily="18" charset="2"/>
              </a:rPr>
              <a:t> </a:t>
            </a:r>
            <a:r>
              <a:rPr lang="en-US" altLang="en-US" sz="1600" baseline="-25000" smtClean="0">
                <a:sym typeface="Symbol" pitchFamily="18" charset="2"/>
              </a:rPr>
              <a:t>2</a:t>
            </a:r>
            <a:r>
              <a:rPr lang="en-US" altLang="zh-TW" sz="1600" smtClean="0">
                <a:sym typeface="Symbol" pitchFamily="18" charset="2"/>
              </a:rPr>
              <a:t>][v2]=0</a:t>
            </a:r>
          </a:p>
          <a:p>
            <a:r>
              <a:rPr lang="en-US" altLang="en-US" sz="1600" smtClean="0">
                <a:sym typeface="Symbol" pitchFamily="18" charset="2"/>
              </a:rPr>
              <a:t>-v1+v2=0, and  v1-v2=0, </a:t>
            </a:r>
            <a:r>
              <a:rPr lang="en-US" altLang="zh-TW" sz="1600" smtClean="0">
                <a:sym typeface="Symbol" pitchFamily="18" charset="2"/>
              </a:rPr>
              <a:t>(2 duplicated eqn.s)</a:t>
            </a:r>
            <a:endParaRPr lang="en-US" altLang="en-US" sz="1600" smtClean="0">
              <a:sym typeface="Symbol" pitchFamily="18" charset="2"/>
            </a:endParaRPr>
          </a:p>
          <a:p>
            <a:r>
              <a:rPr lang="en-US" altLang="en-US" sz="1600" smtClean="0">
                <a:sym typeface="Symbol" pitchFamily="18" charset="2"/>
              </a:rPr>
              <a:t>The eignen vector for eigen value </a:t>
            </a:r>
            <a:r>
              <a:rPr lang="en-US" altLang="en-US" sz="1200" smtClean="0">
                <a:sym typeface="Symbol" pitchFamily="18" charset="2"/>
              </a:rPr>
              <a:t></a:t>
            </a:r>
            <a:r>
              <a:rPr lang="en-US" altLang="en-US" sz="1600" baseline="-25000" smtClean="0">
                <a:sym typeface="Symbol" pitchFamily="18" charset="2"/>
              </a:rPr>
              <a:t>2</a:t>
            </a:r>
            <a:r>
              <a:rPr lang="en-US" altLang="en-US" sz="1600" smtClean="0">
                <a:sym typeface="Symbol" pitchFamily="18" charset="2"/>
              </a:rPr>
              <a:t>=14 is v1=1,v2=1</a:t>
            </a:r>
            <a:endParaRPr lang="en-US" altLang="en-US" sz="1200" smtClean="0"/>
          </a:p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 dirty="0"/>
          </a:p>
        </p:txBody>
      </p:sp>
      <p:sp>
        <p:nvSpPr>
          <p:cNvPr id="5223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7C15415-9B8F-43CE-BF4D-9773BC4DD910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52231" name="TextBox 7"/>
          <p:cNvSpPr txBox="1">
            <a:spLocks noChangeArrowheads="1"/>
          </p:cNvSpPr>
          <p:nvPr/>
        </p:nvSpPr>
        <p:spPr bwMode="auto">
          <a:xfrm>
            <a:off x="4572000" y="31750"/>
            <a:ext cx="4230688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Ref: Check the answer using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>
                <a:latin typeface="Arial" charset="0"/>
                <a:hlinkClick r:id="rId2"/>
              </a:rPr>
              <a:t>http://www.arndt-bruenner.de/mathe/scripts/engl_eigenwert2.htm</a:t>
            </a:r>
            <a:endParaRPr lang="en-US" altLang="en-US" sz="11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1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A1BC9EB-7D32-495E-84E4-2675F1B46AF8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5325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/>
            <a:r>
              <a:rPr lang="en-US" altLang="en-US" smtClean="0"/>
              <a:t>Answer: Exercise 2</a:t>
            </a:r>
          </a:p>
        </p:txBody>
      </p:sp>
      <p:sp>
        <p:nvSpPr>
          <p:cNvPr id="53253" name="Content Placeholder 6"/>
          <p:cNvSpPr>
            <a:spLocks noGrp="1"/>
          </p:cNvSpPr>
          <p:nvPr>
            <p:ph idx="4294967295"/>
          </p:nvPr>
        </p:nvSpPr>
        <p:spPr>
          <a:xfrm>
            <a:off x="0" y="1130300"/>
            <a:ext cx="4956175" cy="4525963"/>
          </a:xfrm>
        </p:spPr>
        <p:txBody>
          <a:bodyPr/>
          <a:lstStyle/>
          <a:p>
            <a:r>
              <a:rPr lang="en-US" altLang="en-US" sz="2000" dirty="0" smtClean="0"/>
              <a:t>Assume the edge window is 2x2</a:t>
            </a:r>
          </a:p>
          <a:p>
            <a:r>
              <a:rPr lang="en-US" altLang="en-US" sz="2000" dirty="0" smtClean="0"/>
              <a:t>Sum of all (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I/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x)^2=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dirty="0" smtClean="0"/>
              <a:t>=___((-2)^2)*7=28</a:t>
            </a:r>
          </a:p>
          <a:p>
            <a:r>
              <a:rPr lang="en-US" altLang="en-US" sz="2000" dirty="0" smtClean="0"/>
              <a:t>Sum of all (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I/</a:t>
            </a:r>
            <a:r>
              <a:rPr lang="en-US" altLang="en-US" sz="2000" dirty="0" smtClean="0">
                <a:sym typeface="Symbol" pitchFamily="18" charset="2"/>
              </a:rPr>
              <a:t>y</a:t>
            </a:r>
            <a:r>
              <a:rPr lang="en-US" altLang="en-US" sz="2000" dirty="0" smtClean="0"/>
              <a:t>)^2=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dirty="0" smtClean="0"/>
              <a:t>=___0</a:t>
            </a:r>
          </a:p>
          <a:p>
            <a:r>
              <a:rPr lang="en-US" altLang="en-US" sz="2000" dirty="0" smtClean="0">
                <a:sym typeface="Symbol" pitchFamily="18" charset="2"/>
              </a:rPr>
              <a:t>In side each 2x2 window, Define (</a:t>
            </a:r>
            <a:r>
              <a:rPr lang="en-US" altLang="en-US" sz="2000" dirty="0" smtClean="0"/>
              <a:t>I/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x)*(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I/</a:t>
            </a:r>
            <a:r>
              <a:rPr lang="en-US" altLang="en-US" sz="2000" dirty="0" smtClean="0">
                <a:sym typeface="Symbol" pitchFamily="18" charset="2"/>
              </a:rPr>
              <a:t>y</a:t>
            </a:r>
            <a:r>
              <a:rPr lang="en-US" altLang="en-US" sz="2000" dirty="0" smtClean="0"/>
              <a:t>)=</a:t>
            </a:r>
            <a:r>
              <a:rPr lang="en-US" altLang="en-US" sz="2000" dirty="0" smtClean="0">
                <a:sym typeface="Symbol" pitchFamily="18" charset="2"/>
              </a:rPr>
              <a:t>(</a:t>
            </a:r>
            <a:r>
              <a:rPr lang="en-US" altLang="en-US" sz="2000" dirty="0" smtClean="0"/>
              <a:t>x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-x</a:t>
            </a:r>
            <a:r>
              <a:rPr lang="en-US" altLang="en-US" sz="2000" baseline="-25000" dirty="0" smtClean="0"/>
              <a:t>i+1</a:t>
            </a:r>
            <a:r>
              <a:rPr lang="en-US" altLang="en-US" sz="2000" dirty="0" smtClean="0">
                <a:sym typeface="Symbol" pitchFamily="18" charset="2"/>
              </a:rPr>
              <a:t>)* (y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-y</a:t>
            </a:r>
            <a:r>
              <a:rPr lang="en-US" altLang="en-US" sz="2000" baseline="-25000" dirty="0" smtClean="0"/>
              <a:t>i+1</a:t>
            </a:r>
            <a:r>
              <a:rPr lang="en-US" altLang="en-US" sz="2000" dirty="0" smtClean="0">
                <a:sym typeface="Symbol" pitchFamily="18" charset="2"/>
              </a:rPr>
              <a:t>)</a:t>
            </a:r>
            <a:endParaRPr lang="en-US" altLang="en-US" sz="2000" baseline="-25000" dirty="0" smtClean="0"/>
          </a:p>
          <a:p>
            <a:r>
              <a:rPr lang="en-US" altLang="en-US" sz="2000" dirty="0" smtClean="0"/>
              <a:t>Sum of all (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I/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x)*(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I/</a:t>
            </a:r>
            <a:r>
              <a:rPr lang="en-US" altLang="en-US" sz="2000" dirty="0" smtClean="0">
                <a:sym typeface="Symbol" pitchFamily="18" charset="2"/>
              </a:rPr>
              <a:t>y</a:t>
            </a:r>
            <a:r>
              <a:rPr lang="en-US" altLang="en-US" sz="2000" dirty="0" smtClean="0"/>
              <a:t>)=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dirty="0" smtClean="0"/>
              <a:t>=___0</a:t>
            </a:r>
          </a:p>
          <a:p>
            <a:r>
              <a:rPr lang="en-US" altLang="en-US" sz="2000" dirty="0" smtClean="0"/>
              <a:t>Find the 2x2 matrix A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dirty="0" smtClean="0"/>
              <a:t>=__[28 0 ; 0 0]</a:t>
            </a:r>
          </a:p>
          <a:p>
            <a:r>
              <a:rPr lang="en-US" altLang="en-US" sz="2000" dirty="0" smtClean="0"/>
              <a:t>Find 2 Eigen values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1600" dirty="0" smtClean="0"/>
              <a:t>=__________0,28</a:t>
            </a:r>
          </a:p>
          <a:p>
            <a:r>
              <a:rPr lang="en-US" altLang="en-US" sz="2000" dirty="0" smtClean="0"/>
              <a:t>IS it a good feature?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1600" dirty="0" smtClean="0"/>
              <a:t>=no, min </a:t>
            </a:r>
            <a:r>
              <a:rPr lang="en-US" altLang="en-US" sz="1600" dirty="0" err="1" smtClean="0"/>
              <a:t>eigen</a:t>
            </a:r>
            <a:r>
              <a:rPr lang="en-US" altLang="en-US" sz="1600" dirty="0" smtClean="0"/>
              <a:t> is 0, as you can see it has no corner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181600" y="1600200"/>
          <a:ext cx="2743200" cy="2925792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337" name="TextBox 10"/>
          <p:cNvSpPr txBox="1">
            <a:spLocks noChangeArrowheads="1"/>
          </p:cNvSpPr>
          <p:nvPr/>
        </p:nvSpPr>
        <p:spPr bwMode="auto">
          <a:xfrm>
            <a:off x="5749925" y="990600"/>
            <a:ext cx="21209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Image 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Unfilled cells are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81600" y="4648200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81600" y="1452563"/>
            <a:ext cx="0" cy="3195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40" name="TextBox 15"/>
          <p:cNvSpPr txBox="1">
            <a:spLocks noChangeArrowheads="1"/>
          </p:cNvSpPr>
          <p:nvPr/>
        </p:nvSpPr>
        <p:spPr bwMode="auto">
          <a:xfrm>
            <a:off x="5041900" y="11430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y</a:t>
            </a:r>
          </a:p>
        </p:txBody>
      </p:sp>
      <p:sp>
        <p:nvSpPr>
          <p:cNvPr id="53341" name="TextBox 16"/>
          <p:cNvSpPr txBox="1">
            <a:spLocks noChangeArrowheads="1"/>
          </p:cNvSpPr>
          <p:nvPr/>
        </p:nvSpPr>
        <p:spPr bwMode="auto">
          <a:xfrm>
            <a:off x="8153400" y="44958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</a:t>
            </a:r>
          </a:p>
        </p:txBody>
      </p:sp>
      <p:graphicFrame>
        <p:nvGraphicFramePr>
          <p:cNvPr id="53342" name="Object 23"/>
          <p:cNvGraphicFramePr>
            <a:graphicFrameLocks noGrp="1" noChangeAspect="1"/>
          </p:cNvGraphicFramePr>
          <p:nvPr/>
        </p:nvGraphicFramePr>
        <p:xfrm>
          <a:off x="5181600" y="5014913"/>
          <a:ext cx="386556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2" name="公式" r:id="rId3" imgW="3683000" imgH="1193800" progId="Equation.3">
                  <p:embed/>
                </p:oleObj>
              </mc:Choice>
              <mc:Fallback>
                <p:oleObj name="公式" r:id="rId3" imgW="3683000" imgH="1193800" progId="Equation.3">
                  <p:embed/>
                  <p:pic>
                    <p:nvPicPr>
                      <p:cNvPr id="0" name="Object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014913"/>
                        <a:ext cx="3865563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43" name="TextBox 24"/>
          <p:cNvSpPr txBox="1">
            <a:spLocks noChangeArrowheads="1"/>
          </p:cNvSpPr>
          <p:nvPr/>
        </p:nvSpPr>
        <p:spPr bwMode="auto">
          <a:xfrm>
            <a:off x="376238" y="6324600"/>
            <a:ext cx="44926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Eigen calculator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http://www.arndt-bruenner.de/mathe/scripts/engl_eigenwert.htm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48400" y="1600200"/>
            <a:ext cx="609600" cy="6858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858000" y="9906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46" name="TextBox 8"/>
          <p:cNvSpPr txBox="1">
            <a:spLocks noChangeArrowheads="1"/>
          </p:cNvSpPr>
          <p:nvPr/>
        </p:nvSpPr>
        <p:spPr bwMode="auto">
          <a:xfrm>
            <a:off x="7054850" y="495300"/>
            <a:ext cx="2197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edge window is 2x2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rial" charset="0"/>
              </a:rPr>
              <a:t>dI</a:t>
            </a:r>
            <a:r>
              <a:rPr lang="en-US" altLang="en-US" sz="1800" dirty="0">
                <a:latin typeface="Arial" charset="0"/>
              </a:rPr>
              <a:t>/dx</a:t>
            </a:r>
            <a:r>
              <a:rPr lang="en-US" altLang="en-US" sz="1800" dirty="0" smtClean="0">
                <a:latin typeface="Arial" charset="0"/>
              </a:rPr>
              <a:t>=-2</a:t>
            </a:r>
            <a:r>
              <a:rPr lang="en-US" altLang="en-US" sz="1800" dirty="0">
                <a:latin typeface="Arial" charset="0"/>
              </a:rPr>
              <a:t>, </a:t>
            </a:r>
            <a:r>
              <a:rPr lang="en-US" altLang="en-US" sz="1800" dirty="0" err="1">
                <a:latin typeface="Arial" charset="0"/>
              </a:rPr>
              <a:t>dI</a:t>
            </a:r>
            <a:r>
              <a:rPr lang="en-US" altLang="en-US" sz="1800" dirty="0">
                <a:latin typeface="Arial" charset="0"/>
              </a:rPr>
              <a:t>/</a:t>
            </a:r>
            <a:r>
              <a:rPr lang="en-US" altLang="en-US" sz="1800" dirty="0" err="1">
                <a:latin typeface="Arial" charset="0"/>
              </a:rPr>
              <a:t>dy</a:t>
            </a:r>
            <a:r>
              <a:rPr lang="en-US" altLang="en-US" sz="1800" dirty="0">
                <a:latin typeface="Arial" charset="0"/>
              </a:rPr>
              <a:t>=0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460921B-7ECD-4F77-99F4-4AD5C8941678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54276" name="Title 1"/>
          <p:cNvSpPr>
            <a:spLocks noGrp="1"/>
          </p:cNvSpPr>
          <p:nvPr>
            <p:ph type="title" idx="4294967295"/>
          </p:nvPr>
        </p:nvSpPr>
        <p:spPr>
          <a:xfrm>
            <a:off x="-44450" y="266700"/>
            <a:ext cx="8229600" cy="411163"/>
          </a:xfrm>
        </p:spPr>
        <p:txBody>
          <a:bodyPr/>
          <a:lstStyle/>
          <a:p>
            <a:pPr algn="l"/>
            <a:r>
              <a:rPr lang="en-US" altLang="en-US" sz="2800" smtClean="0"/>
              <a:t>Answer: Exercise 3(step1)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181600" y="1600200"/>
          <a:ext cx="2743200" cy="2925792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5181600" y="4648200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81600" y="1452563"/>
            <a:ext cx="0" cy="3195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62" name="TextBox 15"/>
          <p:cNvSpPr txBox="1">
            <a:spLocks noChangeArrowheads="1"/>
          </p:cNvSpPr>
          <p:nvPr/>
        </p:nvSpPr>
        <p:spPr bwMode="auto">
          <a:xfrm>
            <a:off x="5041900" y="11430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y</a:t>
            </a:r>
          </a:p>
        </p:txBody>
      </p:sp>
      <p:sp>
        <p:nvSpPr>
          <p:cNvPr id="54363" name="TextBox 16"/>
          <p:cNvSpPr txBox="1">
            <a:spLocks noChangeArrowheads="1"/>
          </p:cNvSpPr>
          <p:nvPr/>
        </p:nvSpPr>
        <p:spPr bwMode="auto">
          <a:xfrm>
            <a:off x="8153400" y="44958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783388" y="990600"/>
            <a:ext cx="836612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65" name="TextBox 8"/>
          <p:cNvSpPr txBox="1">
            <a:spLocks noChangeArrowheads="1"/>
          </p:cNvSpPr>
          <p:nvPr/>
        </p:nvSpPr>
        <p:spPr bwMode="auto">
          <a:xfrm>
            <a:off x="6475413" y="185127"/>
            <a:ext cx="27815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edge window is 2x2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u="sng" dirty="0">
                <a:latin typeface="Arial" charset="0"/>
              </a:rPr>
              <a:t>Horizontal edges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(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 dirty="0">
                <a:latin typeface="Arial" charset="0"/>
              </a:rPr>
              <a:t>I/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 dirty="0">
                <a:latin typeface="Arial" charset="0"/>
              </a:rPr>
              <a:t>x)^2=1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Arial" charset="0"/>
              </a:rPr>
              <a:t>Each box has </a:t>
            </a:r>
            <a:r>
              <a:rPr lang="en-US" altLang="en-US" sz="1800" dirty="0">
                <a:latin typeface="Arial" charset="0"/>
              </a:rPr>
              <a:t>|(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 dirty="0">
                <a:latin typeface="Arial" charset="0"/>
              </a:rPr>
              <a:t>I/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 dirty="0">
                <a:latin typeface="Arial" charset="0"/>
              </a:rPr>
              <a:t>y</a:t>
            </a:r>
            <a:r>
              <a:rPr lang="en-US" altLang="en-US" sz="1800" dirty="0" smtClean="0">
                <a:latin typeface="Arial" charset="0"/>
              </a:rPr>
              <a:t>)|</a:t>
            </a:r>
            <a:r>
              <a:rPr lang="en-US" altLang="en-US" sz="1800" baseline="30000" dirty="0" smtClean="0">
                <a:latin typeface="Arial" charset="0"/>
              </a:rPr>
              <a:t>2</a:t>
            </a:r>
            <a:r>
              <a:rPr lang="en-US" altLang="en-US" sz="1800" dirty="0" smtClean="0">
                <a:latin typeface="Arial" charset="0"/>
              </a:rPr>
              <a:t>=1</a:t>
            </a:r>
            <a:endParaRPr lang="en-US" altLang="en-US" sz="1800" dirty="0">
              <a:latin typeface="Arial" charset="0"/>
            </a:endParaRPr>
          </a:p>
        </p:txBody>
      </p:sp>
      <p:sp>
        <p:nvSpPr>
          <p:cNvPr id="54366" name="TextBox 20"/>
          <p:cNvSpPr txBox="1">
            <a:spLocks noChangeArrowheads="1"/>
          </p:cNvSpPr>
          <p:nvPr/>
        </p:nvSpPr>
        <p:spPr bwMode="auto">
          <a:xfrm>
            <a:off x="4649788" y="-14288"/>
            <a:ext cx="1903412" cy="12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edge window is 2x2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Sum all X1-X2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602288" y="2025650"/>
            <a:ext cx="523875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949950" y="1619250"/>
            <a:ext cx="525463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34113" y="1662113"/>
            <a:ext cx="523875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951538" y="2025650"/>
            <a:ext cx="523875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203825" y="2709863"/>
            <a:ext cx="525463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253038" y="2409825"/>
            <a:ext cx="525462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607050" y="2759075"/>
            <a:ext cx="525463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900738" y="3162300"/>
            <a:ext cx="523875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637213" y="3135313"/>
            <a:ext cx="525462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994400" y="3503613"/>
            <a:ext cx="525463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267450" y="3484563"/>
            <a:ext cx="523875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257925" y="3803650"/>
            <a:ext cx="525463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596063" y="3887788"/>
            <a:ext cx="523875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838200" y="2130425"/>
          <a:ext cx="2743200" cy="2925792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838200" y="5178425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38200" y="1982788"/>
            <a:ext cx="0" cy="3195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65" name="TextBox 15"/>
          <p:cNvSpPr txBox="1">
            <a:spLocks noChangeArrowheads="1"/>
          </p:cNvSpPr>
          <p:nvPr/>
        </p:nvSpPr>
        <p:spPr bwMode="auto">
          <a:xfrm>
            <a:off x="698500" y="167322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y</a:t>
            </a:r>
          </a:p>
        </p:txBody>
      </p:sp>
      <p:sp>
        <p:nvSpPr>
          <p:cNvPr id="54466" name="TextBox 16"/>
          <p:cNvSpPr txBox="1">
            <a:spLocks noChangeArrowheads="1"/>
          </p:cNvSpPr>
          <p:nvPr/>
        </p:nvSpPr>
        <p:spPr bwMode="auto">
          <a:xfrm>
            <a:off x="3810000" y="502602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514600" y="1857375"/>
            <a:ext cx="341313" cy="35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258888" y="2581275"/>
            <a:ext cx="523875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587500" y="2159000"/>
            <a:ext cx="525463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890713" y="2190750"/>
            <a:ext cx="523875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608138" y="2555875"/>
            <a:ext cx="523875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860425" y="3240088"/>
            <a:ext cx="525463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09638" y="2938463"/>
            <a:ext cx="525462" cy="60166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263650" y="3289300"/>
            <a:ext cx="525463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57338" y="3692525"/>
            <a:ext cx="523875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293813" y="3665538"/>
            <a:ext cx="525462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651000" y="4033838"/>
            <a:ext cx="525463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924050" y="4014788"/>
            <a:ext cx="523875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914525" y="4333875"/>
            <a:ext cx="525463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252663" y="4418013"/>
            <a:ext cx="523875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537200" y="2338388"/>
            <a:ext cx="525463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4482" name="TextBox 3"/>
          <p:cNvSpPr txBox="1">
            <a:spLocks noChangeArrowheads="1"/>
          </p:cNvSpPr>
          <p:nvPr/>
        </p:nvSpPr>
        <p:spPr bwMode="auto">
          <a:xfrm>
            <a:off x="5729288" y="4933950"/>
            <a:ext cx="25203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Total sum |(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 dirty="0">
                <a:latin typeface="Arial" charset="0"/>
              </a:rPr>
              <a:t>I/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 dirty="0">
                <a:latin typeface="Arial" charset="0"/>
              </a:rPr>
              <a:t>y)| </a:t>
            </a:r>
            <a:r>
              <a:rPr lang="en-US" altLang="en-US" sz="1800" baseline="30000" dirty="0">
                <a:latin typeface="Arial" charset="0"/>
              </a:rPr>
              <a:t>2</a:t>
            </a:r>
            <a:r>
              <a:rPr lang="en-US" altLang="en-US" sz="1800" dirty="0">
                <a:latin typeface="Arial" charset="0"/>
              </a:rPr>
              <a:t>=14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293813" y="2905125"/>
            <a:ext cx="525462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4484" name="TextBox 62"/>
          <p:cNvSpPr txBox="1">
            <a:spLocks noChangeArrowheads="1"/>
          </p:cNvSpPr>
          <p:nvPr/>
        </p:nvSpPr>
        <p:spPr bwMode="auto">
          <a:xfrm>
            <a:off x="1368425" y="5562600"/>
            <a:ext cx="25635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Total sum </a:t>
            </a:r>
            <a:r>
              <a:rPr lang="en-US" altLang="en-US" sz="1800" dirty="0" smtClean="0">
                <a:latin typeface="Arial" charset="0"/>
              </a:rPr>
              <a:t>|(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 dirty="0">
                <a:latin typeface="Arial" charset="0"/>
              </a:rPr>
              <a:t>I/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 dirty="0">
                <a:latin typeface="Arial" charset="0"/>
              </a:rPr>
              <a:t>y</a:t>
            </a:r>
            <a:r>
              <a:rPr lang="en-US" altLang="en-US" sz="1800" dirty="0" smtClean="0">
                <a:latin typeface="Arial" charset="0"/>
              </a:rPr>
              <a:t>)| </a:t>
            </a:r>
            <a:r>
              <a:rPr lang="en-US" altLang="en-US" sz="1800" baseline="30000" dirty="0" smtClean="0">
                <a:latin typeface="Arial" charset="0"/>
              </a:rPr>
              <a:t>2</a:t>
            </a:r>
            <a:r>
              <a:rPr lang="en-US" altLang="en-US" sz="1800" dirty="0" smtClean="0">
                <a:latin typeface="Arial" charset="0"/>
              </a:rPr>
              <a:t>=14</a:t>
            </a:r>
            <a:endParaRPr lang="en-US" altLang="en-US" sz="1800" dirty="0">
              <a:latin typeface="Arial" charset="0"/>
            </a:endParaRPr>
          </a:p>
        </p:txBody>
      </p:sp>
      <p:sp>
        <p:nvSpPr>
          <p:cNvPr id="54485" name="TextBox 8"/>
          <p:cNvSpPr txBox="1">
            <a:spLocks noChangeArrowheads="1"/>
          </p:cNvSpPr>
          <p:nvPr/>
        </p:nvSpPr>
        <p:spPr bwMode="auto">
          <a:xfrm>
            <a:off x="2081213" y="711200"/>
            <a:ext cx="27815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edge window is 2x2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u="sng" dirty="0">
                <a:latin typeface="Arial" charset="0"/>
              </a:rPr>
              <a:t>vertical edges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(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 dirty="0">
                <a:latin typeface="Arial" charset="0"/>
              </a:rPr>
              <a:t>I/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y</a:t>
            </a:r>
            <a:r>
              <a:rPr lang="en-US" altLang="en-US" sz="1800" dirty="0">
                <a:latin typeface="Arial" charset="0"/>
              </a:rPr>
              <a:t>)^2=1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Each </a:t>
            </a:r>
            <a:r>
              <a:rPr lang="en-US" altLang="en-US" sz="1800" dirty="0" smtClean="0">
                <a:latin typeface="Arial" charset="0"/>
              </a:rPr>
              <a:t>box has </a:t>
            </a:r>
            <a:r>
              <a:rPr lang="en-US" altLang="en-US" sz="1800" dirty="0">
                <a:latin typeface="Arial" charset="0"/>
              </a:rPr>
              <a:t>|(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 dirty="0">
                <a:latin typeface="Arial" charset="0"/>
              </a:rPr>
              <a:t>I/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 dirty="0">
                <a:latin typeface="Arial" charset="0"/>
              </a:rPr>
              <a:t>y</a:t>
            </a:r>
            <a:r>
              <a:rPr lang="en-US" altLang="en-US" sz="1800" dirty="0" smtClean="0">
                <a:latin typeface="Arial" charset="0"/>
              </a:rPr>
              <a:t>)|</a:t>
            </a:r>
            <a:r>
              <a:rPr lang="en-US" altLang="en-US" sz="1800" baseline="30000" dirty="0" smtClean="0">
                <a:latin typeface="Arial" charset="0"/>
              </a:rPr>
              <a:t>2</a:t>
            </a:r>
            <a:r>
              <a:rPr lang="en-US" altLang="en-US" sz="1800" dirty="0" smtClean="0">
                <a:latin typeface="Arial" charset="0"/>
              </a:rPr>
              <a:t>=1</a:t>
            </a:r>
            <a:endParaRPr lang="en-US" altLang="en-US" sz="1800" dirty="0">
              <a:latin typeface="Arial" charset="0"/>
            </a:endParaRPr>
          </a:p>
        </p:txBody>
      </p:sp>
      <p:sp>
        <p:nvSpPr>
          <p:cNvPr id="54486" name="TextBox 68"/>
          <p:cNvSpPr txBox="1">
            <a:spLocks noChangeArrowheads="1"/>
          </p:cNvSpPr>
          <p:nvPr/>
        </p:nvSpPr>
        <p:spPr bwMode="auto">
          <a:xfrm>
            <a:off x="4110038" y="5178425"/>
            <a:ext cx="1339850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Define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I/</a:t>
            </a: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x=x</a:t>
            </a:r>
            <a:r>
              <a:rPr lang="en-US" altLang="en-US" sz="1800" baseline="-25000">
                <a:latin typeface="Arial" charset="0"/>
              </a:rPr>
              <a:t>i</a:t>
            </a:r>
            <a:r>
              <a:rPr lang="en-US" altLang="en-US" sz="1800">
                <a:latin typeface="Arial" charset="0"/>
              </a:rPr>
              <a:t>-x</a:t>
            </a:r>
            <a:r>
              <a:rPr lang="en-US" altLang="en-US" sz="1800" baseline="-25000">
                <a:latin typeface="Arial" charset="0"/>
              </a:rPr>
              <a:t>i+1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I/</a:t>
            </a: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y=y</a:t>
            </a:r>
            <a:r>
              <a:rPr lang="en-US" altLang="en-US" sz="1800" baseline="-25000">
                <a:latin typeface="Arial" charset="0"/>
              </a:rPr>
              <a:t>i</a:t>
            </a:r>
            <a:r>
              <a:rPr lang="en-US" altLang="en-US" sz="1800">
                <a:latin typeface="Arial" charset="0"/>
              </a:rPr>
              <a:t>-y</a:t>
            </a:r>
            <a:r>
              <a:rPr lang="en-US" altLang="en-US" sz="1800" baseline="-25000">
                <a:latin typeface="Arial" charset="0"/>
              </a:rPr>
              <a:t>i+1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181600" y="1600200"/>
          <a:ext cx="2743200" cy="2925792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5181600" y="4648200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5181600" y="1452563"/>
            <a:ext cx="0" cy="3195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83" name="TextBox 15"/>
          <p:cNvSpPr txBox="1">
            <a:spLocks noChangeArrowheads="1"/>
          </p:cNvSpPr>
          <p:nvPr/>
        </p:nvSpPr>
        <p:spPr bwMode="auto">
          <a:xfrm>
            <a:off x="5041900" y="11430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949950" y="1619250"/>
            <a:ext cx="525463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b="1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38875" y="1679575"/>
            <a:ext cx="525463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5386" name="TextBox 7"/>
          <p:cNvSpPr txBox="1">
            <a:spLocks noChangeArrowheads="1"/>
          </p:cNvSpPr>
          <p:nvPr/>
        </p:nvSpPr>
        <p:spPr bwMode="auto">
          <a:xfrm>
            <a:off x="5949950" y="1311275"/>
            <a:ext cx="373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-1</a:t>
            </a:r>
          </a:p>
        </p:txBody>
      </p:sp>
      <p:sp>
        <p:nvSpPr>
          <p:cNvPr id="55387" name="TextBox 8"/>
          <p:cNvSpPr txBox="1">
            <a:spLocks noChangeArrowheads="1"/>
          </p:cNvSpPr>
          <p:nvPr/>
        </p:nvSpPr>
        <p:spPr bwMode="auto">
          <a:xfrm>
            <a:off x="6475413" y="1311275"/>
            <a:ext cx="3730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-1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611813" y="2057400"/>
            <a:ext cx="525462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b="1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899150" y="2133600"/>
            <a:ext cx="525463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b="1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5390" name="TextBox 11"/>
          <p:cNvSpPr txBox="1">
            <a:spLocks noChangeArrowheads="1"/>
          </p:cNvSpPr>
          <p:nvPr/>
        </p:nvSpPr>
        <p:spPr bwMode="auto">
          <a:xfrm>
            <a:off x="4613275" y="2060575"/>
            <a:ext cx="371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-1</a:t>
            </a:r>
          </a:p>
        </p:txBody>
      </p:sp>
      <p:sp>
        <p:nvSpPr>
          <p:cNvPr id="55391" name="TextBox 12"/>
          <p:cNvSpPr txBox="1">
            <a:spLocks noChangeArrowheads="1"/>
          </p:cNvSpPr>
          <p:nvPr/>
        </p:nvSpPr>
        <p:spPr bwMode="auto">
          <a:xfrm>
            <a:off x="4613275" y="2363788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-1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338763" y="2457450"/>
            <a:ext cx="525462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b="1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581650" y="2405063"/>
            <a:ext cx="525463" cy="64452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b="1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5394" name="TextBox 15"/>
          <p:cNvSpPr txBox="1">
            <a:spLocks noChangeArrowheads="1"/>
          </p:cNvSpPr>
          <p:nvPr/>
        </p:nvSpPr>
        <p:spPr bwMode="auto">
          <a:xfrm>
            <a:off x="4538663" y="2692400"/>
            <a:ext cx="371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-1</a:t>
            </a:r>
          </a:p>
        </p:txBody>
      </p:sp>
      <p:sp>
        <p:nvSpPr>
          <p:cNvPr id="55395" name="TextBox 16"/>
          <p:cNvSpPr txBox="1">
            <a:spLocks noChangeArrowheads="1"/>
          </p:cNvSpPr>
          <p:nvPr/>
        </p:nvSpPr>
        <p:spPr bwMode="auto">
          <a:xfrm>
            <a:off x="4613275" y="3062288"/>
            <a:ext cx="371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-1</a:t>
            </a:r>
          </a:p>
        </p:txBody>
      </p:sp>
      <p:sp>
        <p:nvSpPr>
          <p:cNvPr id="55396" name="TextBox 8"/>
          <p:cNvSpPr txBox="1">
            <a:spLocks noChangeArrowheads="1"/>
          </p:cNvSpPr>
          <p:nvPr/>
        </p:nvSpPr>
        <p:spPr bwMode="auto">
          <a:xfrm>
            <a:off x="5164138" y="219075"/>
            <a:ext cx="39798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Arial" charset="0"/>
              </a:rPr>
              <a:t>In these boxes, each has (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 dirty="0">
                <a:latin typeface="Arial" charset="0"/>
              </a:rPr>
              <a:t>I/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 dirty="0">
                <a:latin typeface="Arial" charset="0"/>
              </a:rPr>
              <a:t>x)*(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 dirty="0">
                <a:latin typeface="Arial" charset="0"/>
              </a:rPr>
              <a:t>I/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y)</a:t>
            </a:r>
            <a:r>
              <a:rPr lang="en-US" altLang="en-US" sz="1800" dirty="0">
                <a:latin typeface="Arial" charset="0"/>
              </a:rPr>
              <a:t> = 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Total= -6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914400" y="1604963"/>
          <a:ext cx="2743200" cy="2925792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914400" y="4652963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14400" y="1457325"/>
            <a:ext cx="0" cy="3195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82" name="TextBox 15"/>
          <p:cNvSpPr txBox="1">
            <a:spLocks noChangeArrowheads="1"/>
          </p:cNvSpPr>
          <p:nvPr/>
        </p:nvSpPr>
        <p:spPr bwMode="auto">
          <a:xfrm>
            <a:off x="774700" y="114776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y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993900" y="3886200"/>
            <a:ext cx="525463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b="1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371725" y="3941763"/>
            <a:ext cx="525463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000250" y="3516313"/>
            <a:ext cx="525463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b="1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682750" y="3505200"/>
            <a:ext cx="525463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b="1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682750" y="3101975"/>
            <a:ext cx="525463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b="1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420813" y="3159125"/>
            <a:ext cx="525462" cy="64611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b="1" smtClean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36" name="Straight Arrow Connector 35"/>
          <p:cNvCxnSpPr>
            <a:stCxn id="55390" idx="3"/>
          </p:cNvCxnSpPr>
          <p:nvPr/>
        </p:nvCxnSpPr>
        <p:spPr>
          <a:xfrm flipV="1">
            <a:off x="4984750" y="2133600"/>
            <a:ext cx="596900" cy="112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5391" idx="3"/>
          </p:cNvCxnSpPr>
          <p:nvPr/>
        </p:nvCxnSpPr>
        <p:spPr>
          <a:xfrm flipV="1">
            <a:off x="4984750" y="2246313"/>
            <a:ext cx="647700" cy="303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4" idx="1"/>
          </p:cNvCxnSpPr>
          <p:nvPr/>
        </p:nvCxnSpPr>
        <p:spPr>
          <a:xfrm flipV="1">
            <a:off x="4840288" y="2757488"/>
            <a:ext cx="498475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840288" y="2871788"/>
            <a:ext cx="741362" cy="374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93" name="TextBox 8"/>
          <p:cNvSpPr txBox="1">
            <a:spLocks noChangeArrowheads="1"/>
          </p:cNvSpPr>
          <p:nvPr/>
        </p:nvSpPr>
        <p:spPr bwMode="auto">
          <a:xfrm>
            <a:off x="632557" y="387945"/>
            <a:ext cx="33432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Arial" charset="0"/>
              </a:rPr>
              <a:t>In these boxes, each has </a:t>
            </a:r>
            <a:r>
              <a:rPr lang="en-US" altLang="en-US" sz="1800" dirty="0">
                <a:latin typeface="Arial" charset="0"/>
              </a:rPr>
              <a:t>(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 dirty="0">
                <a:latin typeface="Arial" charset="0"/>
              </a:rPr>
              <a:t>I/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 dirty="0">
                <a:latin typeface="Arial" charset="0"/>
              </a:rPr>
              <a:t>x)*(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 dirty="0">
                <a:latin typeface="Arial" charset="0"/>
              </a:rPr>
              <a:t>I/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y)</a:t>
            </a:r>
            <a:r>
              <a:rPr lang="en-US" altLang="en-US" sz="1800" dirty="0">
                <a:latin typeface="Arial" charset="0"/>
              </a:rPr>
              <a:t> </a:t>
            </a:r>
            <a:r>
              <a:rPr lang="en-US" altLang="en-US" sz="1800" dirty="0" smtClean="0">
                <a:latin typeface="Arial" charset="0"/>
              </a:rPr>
              <a:t>=(-1)*(-1)= </a:t>
            </a:r>
            <a:r>
              <a:rPr lang="en-US" altLang="en-US" sz="1800" dirty="0">
                <a:latin typeface="Arial" charset="0"/>
              </a:rPr>
              <a:t>+1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Total= 8</a:t>
            </a:r>
          </a:p>
        </p:txBody>
      </p:sp>
      <p:sp>
        <p:nvSpPr>
          <p:cNvPr id="55494" name="TextBox 47"/>
          <p:cNvSpPr txBox="1">
            <a:spLocks noChangeArrowheads="1"/>
          </p:cNvSpPr>
          <p:nvPr/>
        </p:nvSpPr>
        <p:spPr bwMode="auto">
          <a:xfrm>
            <a:off x="468313" y="2870200"/>
            <a:ext cx="3016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Arial" charset="0"/>
              </a:rPr>
              <a:t>1</a:t>
            </a:r>
            <a:endParaRPr lang="en-US" altLang="en-US" sz="18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Arial" charset="0"/>
              </a:rPr>
              <a:t>1</a:t>
            </a:r>
            <a:endParaRPr lang="en-US" altLang="en-US" sz="18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Arial" charset="0"/>
              </a:rPr>
              <a:t>1</a:t>
            </a:r>
            <a:endParaRPr lang="en-US" altLang="en-US" sz="18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Arial" charset="0"/>
              </a:rPr>
              <a:t>1</a:t>
            </a:r>
            <a:endParaRPr lang="en-US" altLang="en-US" sz="18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Arial" charset="0"/>
              </a:rPr>
              <a:t>1</a:t>
            </a:r>
            <a:endParaRPr lang="en-US" altLang="en-US" sz="18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Arial" charset="0"/>
              </a:rPr>
              <a:t>1</a:t>
            </a:r>
            <a:endParaRPr lang="en-US" altLang="en-US" sz="18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</a:endParaRPr>
          </a:p>
        </p:txBody>
      </p:sp>
      <p:sp>
        <p:nvSpPr>
          <p:cNvPr id="55495" name="TextBox 48"/>
          <p:cNvSpPr txBox="1">
            <a:spLocks noChangeArrowheads="1"/>
          </p:cNvSpPr>
          <p:nvPr/>
        </p:nvSpPr>
        <p:spPr bwMode="auto">
          <a:xfrm>
            <a:off x="2208213" y="4876800"/>
            <a:ext cx="471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1 1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685800" y="3246438"/>
            <a:ext cx="574675" cy="147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2" idx="1"/>
          </p:cNvCxnSpPr>
          <p:nvPr/>
        </p:nvCxnSpPr>
        <p:spPr>
          <a:xfrm flipV="1">
            <a:off x="685800" y="3482975"/>
            <a:ext cx="735013" cy="12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5494" idx="3"/>
          </p:cNvCxnSpPr>
          <p:nvPr/>
        </p:nvCxnSpPr>
        <p:spPr>
          <a:xfrm flipV="1">
            <a:off x="769938" y="3394075"/>
            <a:ext cx="1409700" cy="492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7" idx="3"/>
          </p:cNvCxnSpPr>
          <p:nvPr/>
        </p:nvCxnSpPr>
        <p:spPr>
          <a:xfrm flipV="1">
            <a:off x="685800" y="3816350"/>
            <a:ext cx="1839913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2000250" y="4486275"/>
            <a:ext cx="358775" cy="390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24" idx="2"/>
          </p:cNvCxnSpPr>
          <p:nvPr/>
        </p:nvCxnSpPr>
        <p:spPr>
          <a:xfrm flipV="1">
            <a:off x="2538413" y="4541838"/>
            <a:ext cx="95250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998538" y="2747963"/>
            <a:ext cx="525462" cy="64611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b="1" smtClean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774700" y="2887663"/>
            <a:ext cx="223838" cy="166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04" name="TextBox 77"/>
          <p:cNvSpPr txBox="1">
            <a:spLocks noChangeArrowheads="1"/>
          </p:cNvSpPr>
          <p:nvPr/>
        </p:nvSpPr>
        <p:spPr bwMode="auto">
          <a:xfrm>
            <a:off x="914400" y="6019800"/>
            <a:ext cx="5861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So the total sum {(</a:t>
            </a: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I/</a:t>
            </a: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x)*(</a:t>
            </a: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I/</a:t>
            </a:r>
            <a:r>
              <a:rPr lang="en-US" altLang="en-US" sz="1800">
                <a:latin typeface="Arial" charset="0"/>
                <a:sym typeface="Symbol" pitchFamily="18" charset="2"/>
              </a:rPr>
              <a:t>y</a:t>
            </a:r>
            <a:r>
              <a:rPr lang="en-US" altLang="en-US" sz="1800">
                <a:latin typeface="Arial" charset="0"/>
              </a:rPr>
              <a:t>)}= 8-6=2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1309688" y="2757488"/>
            <a:ext cx="523875" cy="64611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b="1" smtClean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658813" y="3941763"/>
            <a:ext cx="1023937" cy="244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07" name="Rectangle 91"/>
          <p:cNvSpPr>
            <a:spLocks noChangeArrowheads="1"/>
          </p:cNvSpPr>
          <p:nvPr/>
        </p:nvSpPr>
        <p:spPr bwMode="auto">
          <a:xfrm>
            <a:off x="511175" y="34925"/>
            <a:ext cx="287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Answer: Exercise 3(step2)</a:t>
            </a:r>
          </a:p>
        </p:txBody>
      </p:sp>
      <p:sp>
        <p:nvSpPr>
          <p:cNvPr id="55508" name="TextBox 15"/>
          <p:cNvSpPr txBox="1">
            <a:spLocks noChangeArrowheads="1"/>
          </p:cNvSpPr>
          <p:nvPr/>
        </p:nvSpPr>
        <p:spPr bwMode="auto">
          <a:xfrm>
            <a:off x="8048625" y="463867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</a:t>
            </a:r>
          </a:p>
        </p:txBody>
      </p:sp>
      <p:sp>
        <p:nvSpPr>
          <p:cNvPr id="55509" name="TextBox 15"/>
          <p:cNvSpPr txBox="1">
            <a:spLocks noChangeArrowheads="1"/>
          </p:cNvSpPr>
          <p:nvPr/>
        </p:nvSpPr>
        <p:spPr bwMode="auto">
          <a:xfrm>
            <a:off x="3586163" y="463232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</a:t>
            </a:r>
          </a:p>
        </p:txBody>
      </p:sp>
      <p:sp>
        <p:nvSpPr>
          <p:cNvPr id="55510" name="TextBox 68"/>
          <p:cNvSpPr txBox="1">
            <a:spLocks noChangeArrowheads="1"/>
          </p:cNvSpPr>
          <p:nvPr/>
        </p:nvSpPr>
        <p:spPr bwMode="auto">
          <a:xfrm>
            <a:off x="4054475" y="4681538"/>
            <a:ext cx="2698750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In side each 2x2 window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Define (</a:t>
            </a:r>
            <a:r>
              <a:rPr lang="en-US" altLang="en-US" sz="1800">
                <a:latin typeface="Arial" charset="0"/>
              </a:rPr>
              <a:t>I/</a:t>
            </a: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x)*(</a:t>
            </a: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I/</a:t>
            </a:r>
            <a:r>
              <a:rPr lang="en-US" altLang="en-US" sz="1800">
                <a:latin typeface="Arial" charset="0"/>
                <a:sym typeface="Symbol" pitchFamily="18" charset="2"/>
              </a:rPr>
              <a:t>y</a:t>
            </a:r>
            <a:r>
              <a:rPr lang="en-US" altLang="en-US" sz="1800">
                <a:latin typeface="Arial" charset="0"/>
              </a:rPr>
              <a:t>)=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(</a:t>
            </a:r>
            <a:r>
              <a:rPr lang="en-US" altLang="en-US" sz="1800">
                <a:latin typeface="Arial" charset="0"/>
              </a:rPr>
              <a:t>x</a:t>
            </a:r>
            <a:r>
              <a:rPr lang="en-US" altLang="en-US" sz="1800" baseline="-25000">
                <a:latin typeface="Arial" charset="0"/>
              </a:rPr>
              <a:t>i</a:t>
            </a:r>
            <a:r>
              <a:rPr lang="en-US" altLang="en-US" sz="1800">
                <a:latin typeface="Arial" charset="0"/>
              </a:rPr>
              <a:t>-x</a:t>
            </a:r>
            <a:r>
              <a:rPr lang="en-US" altLang="en-US" sz="1800" baseline="-25000">
                <a:latin typeface="Arial" charset="0"/>
              </a:rPr>
              <a:t>i+1</a:t>
            </a:r>
            <a:r>
              <a:rPr lang="en-US" altLang="en-US" sz="1800">
                <a:latin typeface="Arial" charset="0"/>
                <a:sym typeface="Symbol" pitchFamily="18" charset="2"/>
              </a:rPr>
              <a:t>)* (y</a:t>
            </a:r>
            <a:r>
              <a:rPr lang="en-US" altLang="en-US" sz="1800" baseline="-25000">
                <a:latin typeface="Arial" charset="0"/>
              </a:rPr>
              <a:t>i</a:t>
            </a:r>
            <a:r>
              <a:rPr lang="en-US" altLang="en-US" sz="1800">
                <a:latin typeface="Arial" charset="0"/>
              </a:rPr>
              <a:t>-y</a:t>
            </a:r>
            <a:r>
              <a:rPr lang="en-US" altLang="en-US" sz="1800" baseline="-25000">
                <a:latin typeface="Arial" charset="0"/>
              </a:rPr>
              <a:t>i+1</a:t>
            </a:r>
            <a:r>
              <a:rPr lang="en-US" altLang="en-US" sz="1800">
                <a:latin typeface="Arial" charset="0"/>
                <a:sym typeface="Symbol" pitchFamily="18" charset="2"/>
              </a:rPr>
              <a:t>)</a:t>
            </a:r>
            <a:endParaRPr lang="en-US" altLang="en-US" sz="1800" baseline="-2500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55512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1B3E215-0659-432E-9314-18DB5E2E4762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94209" y="2219325"/>
            <a:ext cx="10086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(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I/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x</a:t>
            </a:r>
            <a:r>
              <a:rPr lang="en-US" altLang="en-US" dirty="0" smtClean="0"/>
              <a:t>)*</a:t>
            </a:r>
          </a:p>
          <a:p>
            <a:r>
              <a:rPr lang="en-US" altLang="en-US" dirty="0" smtClean="0"/>
              <a:t>(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I/</a:t>
            </a:r>
            <a:r>
              <a:rPr lang="en-US" altLang="en-US" dirty="0">
                <a:sym typeface="Symbol" pitchFamily="18" charset="2"/>
              </a:rPr>
              <a:t>y</a:t>
            </a:r>
            <a:r>
              <a:rPr lang="en-US" altLang="en-US" dirty="0" smtClean="0">
                <a:sym typeface="Symbol" pitchFamily="18" charset="2"/>
              </a:rPr>
              <a:t>)=</a:t>
            </a:r>
            <a:r>
              <a:rPr lang="en-US" altLang="en-US" dirty="0" smtClean="0"/>
              <a:t> 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237529" y="1543625"/>
            <a:ext cx="10086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(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I/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x</a:t>
            </a:r>
            <a:r>
              <a:rPr lang="en-US" altLang="en-US" dirty="0" smtClean="0"/>
              <a:t>)*</a:t>
            </a:r>
          </a:p>
          <a:p>
            <a:r>
              <a:rPr lang="en-US" altLang="en-US" dirty="0" smtClean="0"/>
              <a:t>(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I/</a:t>
            </a:r>
            <a:r>
              <a:rPr lang="en-US" altLang="en-US" dirty="0">
                <a:sym typeface="Symbol" pitchFamily="18" charset="2"/>
              </a:rPr>
              <a:t>y</a:t>
            </a:r>
            <a:r>
              <a:rPr lang="en-US" altLang="en-US" dirty="0" smtClean="0">
                <a:sym typeface="Symbol" pitchFamily="18" charset="2"/>
              </a:rPr>
              <a:t>)=</a:t>
            </a:r>
            <a:r>
              <a:rPr lang="en-US" alt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96006" y="686375"/>
            <a:ext cx="2114788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dirty="0"/>
              <a:t>(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I/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x)*(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I/</a:t>
            </a:r>
            <a:r>
              <a:rPr lang="en-US" altLang="en-US" dirty="0">
                <a:sym typeface="Symbol" pitchFamily="18" charset="2"/>
              </a:rPr>
              <a:t>y)</a:t>
            </a:r>
            <a:r>
              <a:rPr lang="en-US" altLang="en-US" dirty="0"/>
              <a:t> </a:t>
            </a:r>
            <a:r>
              <a:rPr lang="en-US" altLang="en-US" dirty="0" smtClean="0"/>
              <a:t>=</a:t>
            </a:r>
          </a:p>
          <a:p>
            <a:r>
              <a:rPr lang="en-US" altLang="en-US" dirty="0" smtClean="0"/>
              <a:t>( </a:t>
            </a:r>
            <a:r>
              <a:rPr lang="en-US" altLang="en-US" dirty="0"/>
              <a:t>-</a:t>
            </a:r>
            <a:r>
              <a:rPr lang="en-US" altLang="en-US" dirty="0" smtClean="0"/>
              <a:t>1)*(+1)= -1</a:t>
            </a:r>
            <a:endParaRPr lang="en-US" alt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764338" y="1240373"/>
            <a:ext cx="389731" cy="439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697167C-99F7-48BA-8C9A-D688F9613B8B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5632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/>
            <a:r>
              <a:rPr lang="en-US" altLang="en-US" smtClean="0"/>
              <a:t>Answer: Exercise 3(step3)</a:t>
            </a:r>
          </a:p>
        </p:txBody>
      </p:sp>
      <p:sp>
        <p:nvSpPr>
          <p:cNvPr id="56325" name="Content Placeholder 6"/>
          <p:cNvSpPr>
            <a:spLocks noGrp="1"/>
          </p:cNvSpPr>
          <p:nvPr>
            <p:ph idx="4294967295"/>
          </p:nvPr>
        </p:nvSpPr>
        <p:spPr>
          <a:xfrm>
            <a:off x="0" y="1130300"/>
            <a:ext cx="4956175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900" dirty="0" smtClean="0"/>
              <a:t>Assume the edge window is 2x2</a:t>
            </a:r>
          </a:p>
          <a:p>
            <a:pPr>
              <a:lnSpc>
                <a:spcPct val="80000"/>
              </a:lnSpc>
            </a:pPr>
            <a:r>
              <a:rPr lang="en-US" altLang="en-US" sz="1900" dirty="0" smtClean="0"/>
              <a:t>Sum of all (</a:t>
            </a:r>
            <a:r>
              <a:rPr lang="en-US" altLang="en-US" sz="1900" dirty="0" smtClean="0">
                <a:sym typeface="Symbol" pitchFamily="18" charset="2"/>
              </a:rPr>
              <a:t></a:t>
            </a:r>
            <a:r>
              <a:rPr lang="en-US" altLang="en-US" sz="1900" dirty="0" smtClean="0"/>
              <a:t>I/</a:t>
            </a:r>
            <a:r>
              <a:rPr lang="en-US" altLang="en-US" sz="1900" dirty="0" smtClean="0">
                <a:sym typeface="Symbol" pitchFamily="18" charset="2"/>
              </a:rPr>
              <a:t></a:t>
            </a:r>
            <a:r>
              <a:rPr lang="en-US" altLang="en-US" sz="1900" dirty="0" smtClean="0"/>
              <a:t>x)^2=</a:t>
            </a:r>
          </a:p>
          <a:p>
            <a:pPr marL="457200" lvl="1" indent="0">
              <a:lnSpc>
                <a:spcPct val="80000"/>
              </a:lnSpc>
              <a:buFont typeface="Arial" charset="0"/>
              <a:buNone/>
            </a:pPr>
            <a:r>
              <a:rPr lang="en-US" altLang="en-US" sz="1900" dirty="0" smtClean="0"/>
              <a:t>=14</a:t>
            </a:r>
          </a:p>
          <a:p>
            <a:pPr>
              <a:lnSpc>
                <a:spcPct val="80000"/>
              </a:lnSpc>
            </a:pPr>
            <a:r>
              <a:rPr lang="en-US" altLang="en-US" sz="1900" dirty="0" smtClean="0"/>
              <a:t>Sum of all (</a:t>
            </a:r>
            <a:r>
              <a:rPr lang="en-US" altLang="en-US" sz="1900" dirty="0" smtClean="0">
                <a:sym typeface="Symbol" pitchFamily="18" charset="2"/>
              </a:rPr>
              <a:t></a:t>
            </a:r>
            <a:r>
              <a:rPr lang="en-US" altLang="en-US" sz="1900" dirty="0" smtClean="0"/>
              <a:t>I/</a:t>
            </a:r>
            <a:r>
              <a:rPr lang="en-US" altLang="en-US" sz="1900" dirty="0" smtClean="0">
                <a:sym typeface="Symbol" pitchFamily="18" charset="2"/>
              </a:rPr>
              <a:t>y</a:t>
            </a:r>
            <a:r>
              <a:rPr lang="en-US" altLang="en-US" sz="1900" dirty="0" smtClean="0"/>
              <a:t>)^2=</a:t>
            </a:r>
          </a:p>
          <a:p>
            <a:pPr marL="457200" lvl="1" indent="0">
              <a:lnSpc>
                <a:spcPct val="80000"/>
              </a:lnSpc>
              <a:buFont typeface="Arial" charset="0"/>
              <a:buNone/>
            </a:pPr>
            <a:r>
              <a:rPr lang="en-US" altLang="en-US" sz="1900" dirty="0" smtClean="0"/>
              <a:t>=14</a:t>
            </a:r>
          </a:p>
          <a:p>
            <a:pPr>
              <a:lnSpc>
                <a:spcPct val="80000"/>
              </a:lnSpc>
            </a:pPr>
            <a:r>
              <a:rPr lang="en-US" altLang="en-US" sz="1900" dirty="0" smtClean="0">
                <a:sym typeface="Symbol" pitchFamily="18" charset="2"/>
              </a:rPr>
              <a:t>In side each 2x2 window, Define (</a:t>
            </a:r>
            <a:r>
              <a:rPr lang="en-US" altLang="en-US" sz="1900" dirty="0" smtClean="0"/>
              <a:t>I/</a:t>
            </a:r>
            <a:r>
              <a:rPr lang="en-US" altLang="en-US" sz="1900" dirty="0" smtClean="0">
                <a:sym typeface="Symbol" pitchFamily="18" charset="2"/>
              </a:rPr>
              <a:t></a:t>
            </a:r>
            <a:r>
              <a:rPr lang="en-US" altLang="en-US" sz="1900" dirty="0" smtClean="0"/>
              <a:t>x)*(</a:t>
            </a:r>
            <a:r>
              <a:rPr lang="en-US" altLang="en-US" sz="1900" dirty="0" smtClean="0">
                <a:sym typeface="Symbol" pitchFamily="18" charset="2"/>
              </a:rPr>
              <a:t></a:t>
            </a:r>
            <a:r>
              <a:rPr lang="en-US" altLang="en-US" sz="1900" dirty="0" smtClean="0"/>
              <a:t>I/</a:t>
            </a:r>
            <a:r>
              <a:rPr lang="en-US" altLang="en-US" sz="1900" dirty="0" smtClean="0">
                <a:sym typeface="Symbol" pitchFamily="18" charset="2"/>
              </a:rPr>
              <a:t>y</a:t>
            </a:r>
            <a:r>
              <a:rPr lang="en-US" altLang="en-US" sz="1900" dirty="0" smtClean="0"/>
              <a:t>)=</a:t>
            </a:r>
            <a:r>
              <a:rPr lang="en-US" altLang="en-US" sz="1900" dirty="0" smtClean="0">
                <a:sym typeface="Symbol" pitchFamily="18" charset="2"/>
              </a:rPr>
              <a:t>(</a:t>
            </a:r>
            <a:r>
              <a:rPr lang="en-US" altLang="en-US" sz="1900" dirty="0" smtClean="0"/>
              <a:t>x</a:t>
            </a:r>
            <a:r>
              <a:rPr lang="en-US" altLang="en-US" sz="1900" baseline="-25000" dirty="0" smtClean="0"/>
              <a:t>i</a:t>
            </a:r>
            <a:r>
              <a:rPr lang="en-US" altLang="en-US" sz="1900" dirty="0" smtClean="0"/>
              <a:t>-x</a:t>
            </a:r>
            <a:r>
              <a:rPr lang="en-US" altLang="en-US" sz="1900" baseline="-25000" dirty="0" smtClean="0"/>
              <a:t>i+1</a:t>
            </a:r>
            <a:r>
              <a:rPr lang="en-US" altLang="en-US" sz="1900" dirty="0" smtClean="0">
                <a:sym typeface="Symbol" pitchFamily="18" charset="2"/>
              </a:rPr>
              <a:t>)* (y</a:t>
            </a:r>
            <a:r>
              <a:rPr lang="en-US" altLang="en-US" sz="1900" baseline="-25000" dirty="0" smtClean="0"/>
              <a:t>i</a:t>
            </a:r>
            <a:r>
              <a:rPr lang="en-US" altLang="en-US" sz="1900" dirty="0" smtClean="0"/>
              <a:t>-y</a:t>
            </a:r>
            <a:r>
              <a:rPr lang="en-US" altLang="en-US" sz="1900" baseline="-25000" dirty="0" smtClean="0"/>
              <a:t>i+1</a:t>
            </a:r>
            <a:r>
              <a:rPr lang="en-US" altLang="en-US" sz="1900" dirty="0" smtClean="0">
                <a:sym typeface="Symbol" pitchFamily="18" charset="2"/>
              </a:rPr>
              <a:t>)</a:t>
            </a:r>
            <a:endParaRPr lang="en-US" altLang="en-US" sz="1900" baseline="-25000" dirty="0" smtClean="0"/>
          </a:p>
          <a:p>
            <a:pPr>
              <a:lnSpc>
                <a:spcPct val="80000"/>
              </a:lnSpc>
            </a:pPr>
            <a:r>
              <a:rPr lang="en-US" altLang="en-US" sz="1900" dirty="0" smtClean="0"/>
              <a:t>Sum of all (</a:t>
            </a:r>
            <a:r>
              <a:rPr lang="en-US" altLang="en-US" sz="1900" dirty="0" smtClean="0">
                <a:sym typeface="Symbol" pitchFamily="18" charset="2"/>
              </a:rPr>
              <a:t></a:t>
            </a:r>
            <a:r>
              <a:rPr lang="en-US" altLang="en-US" sz="1900" dirty="0" smtClean="0"/>
              <a:t>I/</a:t>
            </a:r>
            <a:r>
              <a:rPr lang="en-US" altLang="en-US" sz="1900" dirty="0" smtClean="0">
                <a:sym typeface="Symbol" pitchFamily="18" charset="2"/>
              </a:rPr>
              <a:t></a:t>
            </a:r>
            <a:r>
              <a:rPr lang="en-US" altLang="en-US" sz="1900" dirty="0" smtClean="0"/>
              <a:t>x)*(</a:t>
            </a:r>
            <a:r>
              <a:rPr lang="en-US" altLang="en-US" sz="1900" dirty="0" smtClean="0">
                <a:sym typeface="Symbol" pitchFamily="18" charset="2"/>
              </a:rPr>
              <a:t></a:t>
            </a:r>
            <a:r>
              <a:rPr lang="en-US" altLang="en-US" sz="1900" dirty="0" smtClean="0"/>
              <a:t>I/</a:t>
            </a:r>
            <a:r>
              <a:rPr lang="en-US" altLang="en-US" sz="1900" dirty="0" smtClean="0">
                <a:sym typeface="Symbol" pitchFamily="18" charset="2"/>
              </a:rPr>
              <a:t>y</a:t>
            </a:r>
            <a:r>
              <a:rPr lang="en-US" altLang="en-US" sz="1900" dirty="0" smtClean="0"/>
              <a:t>)=</a:t>
            </a:r>
          </a:p>
          <a:p>
            <a:pPr marL="457200" lvl="1" indent="0">
              <a:lnSpc>
                <a:spcPct val="80000"/>
              </a:lnSpc>
              <a:buFont typeface="Arial" charset="0"/>
              <a:buNone/>
            </a:pPr>
            <a:r>
              <a:rPr lang="en-US" altLang="en-US" sz="1900" dirty="0" smtClean="0"/>
              <a:t>=2</a:t>
            </a:r>
          </a:p>
          <a:p>
            <a:pPr>
              <a:lnSpc>
                <a:spcPct val="80000"/>
              </a:lnSpc>
            </a:pPr>
            <a:r>
              <a:rPr lang="en-US" altLang="en-US" sz="1900" dirty="0" smtClean="0"/>
              <a:t>Find the 2x2 matrix A</a:t>
            </a:r>
          </a:p>
          <a:p>
            <a:pPr marL="457200" lvl="1" indent="0">
              <a:lnSpc>
                <a:spcPct val="80000"/>
              </a:lnSpc>
              <a:buFont typeface="Arial" charset="0"/>
              <a:buNone/>
            </a:pPr>
            <a:r>
              <a:rPr lang="en-US" altLang="en-US" sz="1900" dirty="0" smtClean="0"/>
              <a:t>=[14 2; 2 14]_____________?</a:t>
            </a:r>
          </a:p>
          <a:p>
            <a:pPr>
              <a:lnSpc>
                <a:spcPct val="80000"/>
              </a:lnSpc>
            </a:pPr>
            <a:r>
              <a:rPr lang="en-US" altLang="en-US" sz="1900" dirty="0" smtClean="0"/>
              <a:t>Find 2 Eigen values</a:t>
            </a:r>
          </a:p>
          <a:p>
            <a:pPr marL="457200" lvl="1" indent="0">
              <a:lnSpc>
                <a:spcPct val="80000"/>
              </a:lnSpc>
              <a:buFont typeface="Arial" charset="0"/>
              <a:buNone/>
            </a:pPr>
            <a:r>
              <a:rPr lang="en-US" altLang="en-US" sz="1500" dirty="0" smtClean="0"/>
              <a:t>= 12, 16 both are large</a:t>
            </a:r>
          </a:p>
          <a:p>
            <a:pPr>
              <a:lnSpc>
                <a:spcPct val="80000"/>
              </a:lnSpc>
            </a:pPr>
            <a:r>
              <a:rPr lang="en-US" altLang="en-US" sz="1900" dirty="0" smtClean="0"/>
              <a:t>IS it a good feature?</a:t>
            </a:r>
          </a:p>
          <a:p>
            <a:pPr marL="457200" lvl="1" indent="0">
              <a:lnSpc>
                <a:spcPct val="80000"/>
              </a:lnSpc>
              <a:buFont typeface="Arial" charset="0"/>
              <a:buNone/>
            </a:pPr>
            <a:r>
              <a:rPr lang="en-US" altLang="en-US" sz="1500" dirty="0" smtClean="0"/>
              <a:t>=_yes, both </a:t>
            </a:r>
            <a:r>
              <a:rPr lang="en-US" altLang="en-US" sz="1500" dirty="0" err="1" smtClean="0"/>
              <a:t>eigen</a:t>
            </a:r>
            <a:r>
              <a:rPr lang="en-US" altLang="en-US" sz="1500" dirty="0" smtClean="0"/>
              <a:t> values are large ( it a sharp corer)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181600" y="1600200"/>
          <a:ext cx="2743200" cy="2925792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5181600" y="4648200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81600" y="1452563"/>
            <a:ext cx="0" cy="3195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11" name="TextBox 15"/>
          <p:cNvSpPr txBox="1">
            <a:spLocks noChangeArrowheads="1"/>
          </p:cNvSpPr>
          <p:nvPr/>
        </p:nvSpPr>
        <p:spPr bwMode="auto">
          <a:xfrm>
            <a:off x="5041900" y="11430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y</a:t>
            </a:r>
          </a:p>
        </p:txBody>
      </p:sp>
      <p:sp>
        <p:nvSpPr>
          <p:cNvPr id="56412" name="TextBox 16"/>
          <p:cNvSpPr txBox="1">
            <a:spLocks noChangeArrowheads="1"/>
          </p:cNvSpPr>
          <p:nvPr/>
        </p:nvSpPr>
        <p:spPr bwMode="auto">
          <a:xfrm>
            <a:off x="8153400" y="44958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</a:t>
            </a:r>
          </a:p>
        </p:txBody>
      </p:sp>
      <p:graphicFrame>
        <p:nvGraphicFramePr>
          <p:cNvPr id="56413" name="Object 23"/>
          <p:cNvGraphicFramePr>
            <a:graphicFrameLocks noGrp="1" noChangeAspect="1"/>
          </p:cNvGraphicFramePr>
          <p:nvPr/>
        </p:nvGraphicFramePr>
        <p:xfrm>
          <a:off x="5224463" y="5029200"/>
          <a:ext cx="3865562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0" name="公式" r:id="rId3" imgW="3683000" imgH="1193800" progId="Equation.3">
                  <p:embed/>
                </p:oleObj>
              </mc:Choice>
              <mc:Fallback>
                <p:oleObj name="公式" r:id="rId3" imgW="3683000" imgH="1193800" progId="Equation.3">
                  <p:embed/>
                  <p:pic>
                    <p:nvPicPr>
                      <p:cNvPr id="0" name="Object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5029200"/>
                        <a:ext cx="3865562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14" name="TextBox 24"/>
          <p:cNvSpPr txBox="1">
            <a:spLocks noChangeArrowheads="1"/>
          </p:cNvSpPr>
          <p:nvPr/>
        </p:nvSpPr>
        <p:spPr bwMode="auto">
          <a:xfrm>
            <a:off x="152400" y="5610591"/>
            <a:ext cx="50395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Eigen calculator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http://www.arndt-bruenner.de/mathe/scripts/engl_eigenwert.htm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 dirty="0"/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08FB38C-EB7D-4EE2-9287-2ACDEE8A284D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57348" name="Title 1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pPr algn="r"/>
            <a:r>
              <a:rPr lang="en-US" altLang="en-US" smtClean="0"/>
              <a:t>Answer for Exercise 4</a:t>
            </a:r>
          </a:p>
        </p:txBody>
      </p:sp>
      <p:sp>
        <p:nvSpPr>
          <p:cNvPr id="57349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395413"/>
            <a:ext cx="5029200" cy="4525962"/>
          </a:xfrm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z="1800" smtClean="0"/>
              <a:t>For example, at (x,y)=(100,105)</a:t>
            </a:r>
          </a:p>
          <a:p>
            <a:r>
              <a:rPr lang="en-US" altLang="en-US" sz="1800" smtClean="0"/>
              <a:t>Assume we have a 3x3 window W</a:t>
            </a:r>
            <a:r>
              <a:rPr lang="en-US" altLang="en-US" sz="1800" baseline="-25000" smtClean="0"/>
              <a:t>A </a:t>
            </a:r>
            <a:r>
              <a:rPr lang="en-US" altLang="en-US" sz="1800" smtClean="0"/>
              <a:t>(x,y)</a:t>
            </a:r>
          </a:p>
          <a:p>
            <a:r>
              <a:rPr lang="en-US" altLang="en-US" sz="1800" smtClean="0"/>
              <a:t>Find E and its eigen values</a:t>
            </a:r>
          </a:p>
          <a:p>
            <a:r>
              <a:rPr lang="en-US" altLang="en-US" sz="1800" smtClean="0"/>
              <a:t>Sum_all{(</a:t>
            </a:r>
            <a:r>
              <a:rPr lang="en-US" altLang="en-US" sz="1800" smtClean="0">
                <a:sym typeface="Symbol" pitchFamily="18" charset="2"/>
              </a:rPr>
              <a:t>I</a:t>
            </a:r>
            <a:r>
              <a:rPr lang="en-US" altLang="en-US" sz="1800" smtClean="0"/>
              <a:t>/</a:t>
            </a:r>
            <a:r>
              <a:rPr lang="en-US" altLang="en-US" sz="1800" smtClean="0">
                <a:sym typeface="Symbol" pitchFamily="18" charset="2"/>
              </a:rPr>
              <a:t>x</a:t>
            </a:r>
            <a:r>
              <a:rPr lang="en-US" altLang="en-US" sz="1800" smtClean="0"/>
              <a:t>)^2}=E(1,1)=1^2+3^2+4^2+1^2+ (-1)^2+0^2+3^2+4^2+7^2=102</a:t>
            </a:r>
          </a:p>
          <a:p>
            <a:r>
              <a:rPr lang="en-US" altLang="en-US" sz="1800" smtClean="0"/>
              <a:t>Sum_all{(</a:t>
            </a:r>
            <a:r>
              <a:rPr lang="en-US" altLang="en-US" sz="1800" smtClean="0">
                <a:sym typeface="Symbol" pitchFamily="18" charset="2"/>
              </a:rPr>
              <a:t>I</a:t>
            </a:r>
            <a:r>
              <a:rPr lang="en-US" altLang="en-US" sz="1800" smtClean="0"/>
              <a:t>/</a:t>
            </a:r>
            <a:r>
              <a:rPr lang="en-US" altLang="en-US" sz="1800" smtClean="0">
                <a:sym typeface="Symbol" pitchFamily="18" charset="2"/>
              </a:rPr>
              <a:t>x</a:t>
            </a:r>
            <a:r>
              <a:rPr lang="en-US" altLang="en-US" sz="1800" smtClean="0"/>
              <a:t>)*(</a:t>
            </a:r>
            <a:r>
              <a:rPr lang="en-US" altLang="en-US" sz="1800" smtClean="0">
                <a:sym typeface="Symbol" pitchFamily="18" charset="2"/>
              </a:rPr>
              <a:t>I</a:t>
            </a:r>
            <a:r>
              <a:rPr lang="en-US" altLang="en-US" sz="1800" smtClean="0"/>
              <a:t>/</a:t>
            </a:r>
            <a:r>
              <a:rPr lang="en-US" altLang="en-US" sz="1800" smtClean="0">
                <a:sym typeface="Symbol" pitchFamily="18" charset="2"/>
              </a:rPr>
              <a:t></a:t>
            </a:r>
            <a:r>
              <a:rPr lang="en-US" altLang="en-US" sz="1800" smtClean="0"/>
              <a:t>y)}=E(1,2)=E(2,1)=1*0+3*2+4*4+1*1+(-1)*(-2)+0*0+3*2+4*4+7*(-1)=40</a:t>
            </a:r>
          </a:p>
          <a:p>
            <a:r>
              <a:rPr lang="en-US" altLang="en-US" sz="1800" smtClean="0"/>
              <a:t>Sum_all{(</a:t>
            </a:r>
            <a:r>
              <a:rPr lang="en-US" altLang="en-US" sz="1800" smtClean="0">
                <a:sym typeface="Symbol" pitchFamily="18" charset="2"/>
              </a:rPr>
              <a:t>I</a:t>
            </a:r>
            <a:r>
              <a:rPr lang="en-US" altLang="en-US" sz="1800" smtClean="0"/>
              <a:t>/</a:t>
            </a:r>
            <a:r>
              <a:rPr lang="en-US" altLang="en-US" sz="1800" smtClean="0">
                <a:sym typeface="Symbol" pitchFamily="18" charset="2"/>
              </a:rPr>
              <a:t></a:t>
            </a:r>
            <a:r>
              <a:rPr lang="en-US" altLang="en-US" sz="1800" smtClean="0"/>
              <a:t>y)^2}=E(2,2)=0^2+2^2+4^2+1^2+(-2)^2+0^2+2^2+4^2+(-1)^2=46</a:t>
            </a:r>
          </a:p>
          <a:p>
            <a:r>
              <a:rPr lang="en-US" altLang="en-US" sz="1800" smtClean="0"/>
              <a:t>Eig(E)=</a:t>
            </a:r>
            <a:r>
              <a:rPr lang="fr-FR" altLang="en-US" sz="1800" smtClean="0"/>
              <a:t>eig([102, 40;</a:t>
            </a:r>
          </a:p>
          <a:p>
            <a:r>
              <a:rPr lang="fr-FR" altLang="en-US" sz="1800" smtClean="0"/>
              <a:t>                  40  46])</a:t>
            </a:r>
          </a:p>
          <a:p>
            <a:r>
              <a:rPr lang="fr-FR" altLang="en-US" sz="1800" smtClean="0"/>
              <a:t>=</a:t>
            </a:r>
            <a:r>
              <a:rPr lang="en-US" altLang="en-US" sz="1800" smtClean="0"/>
              <a:t>{ 25.17 ;  122.83 } </a:t>
            </a:r>
            <a:r>
              <a:rPr lang="fr-FR" altLang="en-US" sz="1800" smtClean="0"/>
              <a:t>are the 2 eigen values</a:t>
            </a:r>
          </a:p>
          <a:p>
            <a:endParaRPr lang="en-US" altLang="en-US" sz="1800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4294967295"/>
          </p:nvPr>
        </p:nvGraphicFramePr>
        <p:xfrm>
          <a:off x="6048375" y="1652588"/>
          <a:ext cx="302895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Content Placeholder 9"/>
          <p:cNvGraphicFramePr>
            <a:graphicFrameLocks/>
          </p:cNvGraphicFramePr>
          <p:nvPr/>
        </p:nvGraphicFramePr>
        <p:xfrm>
          <a:off x="6115050" y="3429000"/>
          <a:ext cx="302895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-2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386" name="TextBox 11"/>
          <p:cNvSpPr txBox="1">
            <a:spLocks noChangeArrowheads="1"/>
          </p:cNvSpPr>
          <p:nvPr/>
        </p:nvSpPr>
        <p:spPr bwMode="auto">
          <a:xfrm>
            <a:off x="6015038" y="134778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I</a:t>
            </a:r>
            <a:r>
              <a:rPr lang="en-US" altLang="en-US" sz="1800">
                <a:latin typeface="Arial" charset="0"/>
              </a:rPr>
              <a:t>/</a:t>
            </a: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x of N</a:t>
            </a:r>
          </a:p>
        </p:txBody>
      </p:sp>
      <p:sp>
        <p:nvSpPr>
          <p:cNvPr id="57387" name="TextBox 12"/>
          <p:cNvSpPr txBox="1">
            <a:spLocks noChangeArrowheads="1"/>
          </p:cNvSpPr>
          <p:nvPr/>
        </p:nvSpPr>
        <p:spPr bwMode="auto">
          <a:xfrm>
            <a:off x="6096000" y="30480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I</a:t>
            </a:r>
            <a:r>
              <a:rPr lang="en-US" altLang="en-US" sz="1800">
                <a:latin typeface="Arial" charset="0"/>
              </a:rPr>
              <a:t>/</a:t>
            </a: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y of 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2725" y="231775"/>
            <a:ext cx="2573338" cy="2282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4913" y="981075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5363" y="782638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7391" name="TextBox 16"/>
          <p:cNvSpPr txBox="1">
            <a:spLocks noChangeArrowheads="1"/>
          </p:cNvSpPr>
          <p:nvPr/>
        </p:nvSpPr>
        <p:spPr bwMode="auto">
          <a:xfrm>
            <a:off x="1652588" y="687388"/>
            <a:ext cx="1133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Pixel(x,y)</a:t>
            </a:r>
          </a:p>
        </p:txBody>
      </p:sp>
      <p:cxnSp>
        <p:nvCxnSpPr>
          <p:cNvPr id="18" name="Straight Arrow Connector 17"/>
          <p:cNvCxnSpPr>
            <a:stCxn id="57391" idx="1"/>
            <a:endCxn id="15" idx="3"/>
          </p:cNvCxnSpPr>
          <p:nvPr/>
        </p:nvCxnSpPr>
        <p:spPr>
          <a:xfrm flipH="1">
            <a:off x="1281113" y="873125"/>
            <a:ext cx="371475" cy="146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93" name="TextBox 18"/>
          <p:cNvSpPr txBox="1">
            <a:spLocks noChangeArrowheads="1"/>
          </p:cNvSpPr>
          <p:nvPr/>
        </p:nvSpPr>
        <p:spPr bwMode="auto">
          <a:xfrm>
            <a:off x="1223963" y="1562100"/>
            <a:ext cx="19986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N= Neighborhood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(3x3) window</a:t>
            </a:r>
          </a:p>
        </p:txBody>
      </p:sp>
      <p:cxnSp>
        <p:nvCxnSpPr>
          <p:cNvPr id="20" name="Straight Arrow Connector 19"/>
          <p:cNvCxnSpPr>
            <a:endCxn id="16" idx="2"/>
          </p:cNvCxnSpPr>
          <p:nvPr/>
        </p:nvCxnSpPr>
        <p:spPr>
          <a:xfrm flipH="1" flipV="1">
            <a:off x="1262063" y="1239838"/>
            <a:ext cx="114300" cy="322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95" name="TextBox 20"/>
          <p:cNvSpPr txBox="1">
            <a:spLocks noChangeArrowheads="1"/>
          </p:cNvSpPr>
          <p:nvPr/>
        </p:nvSpPr>
        <p:spPr bwMode="auto">
          <a:xfrm>
            <a:off x="919163" y="349250"/>
            <a:ext cx="8207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3pixels</a:t>
            </a:r>
          </a:p>
        </p:txBody>
      </p:sp>
      <p:sp>
        <p:nvSpPr>
          <p:cNvPr id="57396" name="TextBox 21"/>
          <p:cNvSpPr txBox="1">
            <a:spLocks noChangeArrowheads="1"/>
          </p:cNvSpPr>
          <p:nvPr/>
        </p:nvSpPr>
        <p:spPr bwMode="auto">
          <a:xfrm>
            <a:off x="261938" y="811213"/>
            <a:ext cx="7064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pixels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42963" y="782638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95363" y="723900"/>
            <a:ext cx="5111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399" name="Object 2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72096757"/>
              </p:ext>
            </p:extLst>
          </p:nvPr>
        </p:nvGraphicFramePr>
        <p:xfrm>
          <a:off x="5181599" y="4724400"/>
          <a:ext cx="3888477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6" name="公式" r:id="rId3" imgW="3048000" imgH="1193800" progId="Equation.3">
                  <p:embed/>
                </p:oleObj>
              </mc:Choice>
              <mc:Fallback>
                <p:oleObj name="公式" r:id="rId3" imgW="3048000" imgH="1193800" progId="Equation.3">
                  <p:embed/>
                  <p:pic>
                    <p:nvPicPr>
                      <p:cNvPr id="0" name="Object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599" y="4724400"/>
                        <a:ext cx="3888477" cy="1524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00" name="TextBox 25"/>
          <p:cNvSpPr txBox="1">
            <a:spLocks noChangeArrowheads="1"/>
          </p:cNvSpPr>
          <p:nvPr/>
        </p:nvSpPr>
        <p:spPr bwMode="auto">
          <a:xfrm>
            <a:off x="3802063" y="825500"/>
            <a:ext cx="4492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Eigen calculator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http://www.arndt-bruenner.de/mathe/scripts/engl_eigenwert.htm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58371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22411D-A99E-4EC0-9918-E9CBF311E405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752600"/>
            <a:ext cx="7010400" cy="4411663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 </a:t>
            </a:r>
          </a:p>
        </p:txBody>
      </p:sp>
      <p:graphicFrame>
        <p:nvGraphicFramePr>
          <p:cNvPr id="58373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0" y="2057400"/>
          <a:ext cx="3124200" cy="353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6" name="公式" r:id="rId3" imgW="2336800" imgH="2641600" progId="Equation.3">
                  <p:embed/>
                </p:oleObj>
              </mc:Choice>
              <mc:Fallback>
                <p:oleObj name="公式" r:id="rId3" imgW="2336800" imgH="2641600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57400"/>
                        <a:ext cx="3124200" cy="353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itle 6"/>
          <p:cNvSpPr>
            <a:spLocks noGrp="1"/>
          </p:cNvSpPr>
          <p:nvPr>
            <p:ph type="title" idx="4294967295"/>
          </p:nvPr>
        </p:nvSpPr>
        <p:spPr>
          <a:xfrm>
            <a:off x="1600200" y="609600"/>
            <a:ext cx="7543800" cy="365125"/>
          </a:xfrm>
        </p:spPr>
        <p:txBody>
          <a:bodyPr/>
          <a:lstStyle/>
          <a:p>
            <a:r>
              <a:rPr lang="en-US" altLang="en-US" smtClean="0"/>
              <a:t>     </a:t>
            </a:r>
          </a:p>
        </p:txBody>
      </p:sp>
      <p:sp>
        <p:nvSpPr>
          <p:cNvPr id="58375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8305800" y="5638800"/>
            <a:ext cx="838200" cy="492125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58376" name="TextBox 1"/>
          <p:cNvSpPr txBox="1">
            <a:spLocks noChangeArrowheads="1"/>
          </p:cNvSpPr>
          <p:nvPr/>
        </p:nvSpPr>
        <p:spPr bwMode="auto">
          <a:xfrm>
            <a:off x="457200" y="25400"/>
            <a:ext cx="281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Answer: Exercise 5</a:t>
            </a:r>
          </a:p>
        </p:txBody>
      </p:sp>
      <p:graphicFrame>
        <p:nvGraphicFramePr>
          <p:cNvPr id="58377" name="Object 2"/>
          <p:cNvGraphicFramePr>
            <a:graphicFrameLocks noChangeAspect="1"/>
          </p:cNvGraphicFramePr>
          <p:nvPr/>
        </p:nvGraphicFramePr>
        <p:xfrm>
          <a:off x="3810000" y="1706563"/>
          <a:ext cx="4684713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7" name="公式" r:id="rId5" imgW="3784600" imgH="1270000" progId="Equation.3">
                  <p:embed/>
                </p:oleObj>
              </mc:Choice>
              <mc:Fallback>
                <p:oleObj name="公式" r:id="rId5" imgW="3784600" imgH="1270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706563"/>
                        <a:ext cx="4684713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Object 4"/>
          <p:cNvGraphicFramePr>
            <a:graphicFrameLocks noChangeAspect="1"/>
          </p:cNvGraphicFramePr>
          <p:nvPr/>
        </p:nvGraphicFramePr>
        <p:xfrm>
          <a:off x="304800" y="717550"/>
          <a:ext cx="4572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8" name="公式" r:id="rId7" imgW="3048000" imgH="711200" progId="Equation.3">
                  <p:embed/>
                </p:oleObj>
              </mc:Choice>
              <mc:Fallback>
                <p:oleObj name="公式" r:id="rId7" imgW="30480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717550"/>
                        <a:ext cx="4572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9" name="TextBox 7"/>
          <p:cNvSpPr txBox="1">
            <a:spLocks noChangeArrowheads="1"/>
          </p:cNvSpPr>
          <p:nvPr/>
        </p:nvSpPr>
        <p:spPr bwMode="auto">
          <a:xfrm>
            <a:off x="5014913" y="60325"/>
            <a:ext cx="411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Use “Normalized cross correlation r (value from -1 to 1)” to measure similarity. </a:t>
            </a:r>
            <a:r>
              <a:rPr lang="en-US" altLang="en-US" sz="1800" i="1">
                <a:latin typeface="Arial" charset="0"/>
              </a:rPr>
              <a:t>S</a:t>
            </a:r>
            <a:r>
              <a:rPr lang="en-US" altLang="en-US" sz="1800">
                <a:latin typeface="Arial" charset="0"/>
              </a:rPr>
              <a:t>=all range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8380" name="TextBox 3"/>
          <p:cNvSpPr txBox="1">
            <a:spLocks noChangeArrowheads="1"/>
          </p:cNvSpPr>
          <p:nvPr/>
        </p:nvSpPr>
        <p:spPr bwMode="auto">
          <a:xfrm>
            <a:off x="4191000" y="3429000"/>
            <a:ext cx="4114800" cy="12001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H)=E/</a:t>
            </a:r>
            <a:r>
              <a:rPr lang="en-US" altLang="en-US" sz="1800" dirty="0" err="1">
                <a:latin typeface="Arial" charset="0"/>
              </a:rPr>
              <a:t>sqrt</a:t>
            </a:r>
            <a:r>
              <a:rPr lang="en-US" altLang="en-US" sz="1800" dirty="0">
                <a:latin typeface="Arial" charset="0"/>
              </a:rPr>
              <a:t>(F*G)=43.33/</a:t>
            </a:r>
            <a:r>
              <a:rPr lang="en-US" altLang="en-US" sz="1800" dirty="0" err="1">
                <a:latin typeface="Arial" charset="0"/>
              </a:rPr>
              <a:t>sqrt</a:t>
            </a:r>
            <a:r>
              <a:rPr lang="en-US" altLang="en-US" sz="1800" dirty="0">
                <a:latin typeface="Arial" charset="0"/>
              </a:rPr>
              <a:t>(38*51.55)=0.979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I)0.948,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(J) so (f1,f2 ) is more similar to (f1,f3)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5939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6027980-E46F-4143-8EEC-14F31E249D0C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59396" name="Title 9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/>
            <a:r>
              <a:rPr lang="en-US" altLang="en-US" sz="2400" smtClean="0"/>
              <a:t>Matlab for 2D cross correlation  </a:t>
            </a:r>
          </a:p>
        </p:txBody>
      </p:sp>
      <p:sp>
        <p:nvSpPr>
          <p:cNvPr id="59397" name="Text Placeholder 10"/>
          <p:cNvSpPr>
            <a:spLocks noGrp="1"/>
          </p:cNvSpPr>
          <p:nvPr>
            <p:ph type="body" idx="4294967295"/>
          </p:nvPr>
        </p:nvSpPr>
        <p:spPr>
          <a:xfrm>
            <a:off x="0" y="1535113"/>
            <a:ext cx="4040188" cy="639762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59398" name="Content Placeholder 8"/>
          <p:cNvSpPr>
            <a:spLocks noGrp="1"/>
          </p:cNvSpPr>
          <p:nvPr>
            <p:ph sz="half" idx="4294967295"/>
          </p:nvPr>
        </p:nvSpPr>
        <p:spPr>
          <a:xfrm>
            <a:off x="0" y="1066800"/>
            <a:ext cx="4040188" cy="3951288"/>
          </a:xfrm>
        </p:spPr>
        <p:txBody>
          <a:bodyPr/>
          <a:lstStyle/>
          <a:p>
            <a:r>
              <a:rPr lang="en-US" altLang="en-US" sz="1800" dirty="0" smtClean="0"/>
              <a:t>clear</a:t>
            </a:r>
          </a:p>
          <a:p>
            <a:r>
              <a:rPr lang="en-US" altLang="en-US" sz="1800" dirty="0" smtClean="0"/>
              <a:t>f1=[1 3 5; 2 6 2; 3 7 1 ]</a:t>
            </a:r>
          </a:p>
          <a:p>
            <a:r>
              <a:rPr lang="en-US" altLang="en-US" sz="1800" dirty="0" smtClean="0"/>
              <a:t>f2=[1 3 5; 2 6 1; 2 8 1 ]</a:t>
            </a:r>
          </a:p>
          <a:p>
            <a:r>
              <a:rPr lang="en-US" altLang="en-US" sz="1800" dirty="0" smtClean="0"/>
              <a:t>%f3=[1 3 5; 2 5 1; 2 9 1 ]</a:t>
            </a:r>
          </a:p>
          <a:p>
            <a:r>
              <a:rPr lang="en-US" altLang="en-US" sz="1800" dirty="0" smtClean="0"/>
              <a:t>'A)mean_f1=mean2(f1) is '</a:t>
            </a:r>
          </a:p>
          <a:p>
            <a:r>
              <a:rPr lang="en-US" altLang="en-US" sz="1800" dirty="0" smtClean="0"/>
              <a:t>mean_f1=mean2(f1)</a:t>
            </a:r>
          </a:p>
          <a:p>
            <a:r>
              <a:rPr lang="en-US" altLang="en-US" sz="1800" dirty="0" smtClean="0"/>
              <a:t>'B)mean_f2=mean2(f2) is '</a:t>
            </a:r>
          </a:p>
          <a:p>
            <a:r>
              <a:rPr lang="en-US" altLang="en-US" sz="1800" dirty="0" smtClean="0"/>
              <a:t>mean_f2=mean2(f2)</a:t>
            </a:r>
          </a:p>
          <a:p>
            <a:endParaRPr lang="en-US" altLang="en-US" sz="1800" dirty="0" smtClean="0"/>
          </a:p>
          <a:p>
            <a:r>
              <a:rPr lang="en-US" altLang="en-US" sz="1800" dirty="0" smtClean="0"/>
              <a:t>'C) f1-mean_f1 is '</a:t>
            </a:r>
          </a:p>
          <a:p>
            <a:r>
              <a:rPr lang="en-US" altLang="en-US" sz="1800" dirty="0" smtClean="0"/>
              <a:t>f1-mean_f1</a:t>
            </a:r>
          </a:p>
          <a:p>
            <a:endParaRPr lang="en-US" altLang="en-US" sz="1800" dirty="0" smtClean="0"/>
          </a:p>
          <a:p>
            <a:r>
              <a:rPr lang="en-US" altLang="en-US" sz="1800" dirty="0" smtClean="0"/>
              <a:t>'D)f2-mean_f2 is '</a:t>
            </a:r>
          </a:p>
          <a:p>
            <a:r>
              <a:rPr lang="en-US" altLang="en-US" sz="1800" dirty="0" smtClean="0"/>
              <a:t>f2-mean_f2</a:t>
            </a:r>
          </a:p>
          <a:p>
            <a:r>
              <a:rPr lang="en-US" altLang="en-US" sz="1800" dirty="0" smtClean="0"/>
              <a:t>sf2=sum(sum((f2-mean_f2).^2))</a:t>
            </a:r>
          </a:p>
          <a:p>
            <a:endParaRPr lang="en-US" altLang="en-US" sz="1200" dirty="0" smtClean="0"/>
          </a:p>
        </p:txBody>
      </p:sp>
      <p:sp>
        <p:nvSpPr>
          <p:cNvPr id="59399" name="Content Placeholder 12"/>
          <p:cNvSpPr>
            <a:spLocks noGrp="1"/>
          </p:cNvSpPr>
          <p:nvPr>
            <p:ph sz="quarter" idx="4294967295"/>
          </p:nvPr>
        </p:nvSpPr>
        <p:spPr>
          <a:xfrm>
            <a:off x="4724400" y="457200"/>
            <a:ext cx="4419600" cy="3951288"/>
          </a:xfrm>
        </p:spPr>
        <p:txBody>
          <a:bodyPr/>
          <a:lstStyle/>
          <a:p>
            <a:r>
              <a:rPr lang="en-US" altLang="en-US" sz="1400" dirty="0" smtClean="0"/>
              <a:t>'answer by direct calculation'</a:t>
            </a:r>
          </a:p>
          <a:p>
            <a:r>
              <a:rPr lang="en-US" altLang="en-US" sz="1400" dirty="0" smtClean="0"/>
              <a:t>'E)</a:t>
            </a:r>
            <a:r>
              <a:rPr lang="en-US" altLang="en-US" sz="1400" dirty="0" err="1" smtClean="0"/>
              <a:t>num</a:t>
            </a:r>
            <a:r>
              <a:rPr lang="en-US" altLang="en-US" sz="1400" dirty="0" smtClean="0"/>
              <a:t>=sum(sum((f1-mean_f1).*(f2-mean_f2))) is '</a:t>
            </a:r>
          </a:p>
          <a:p>
            <a:r>
              <a:rPr lang="en-US" altLang="en-US" sz="1400" dirty="0" err="1" smtClean="0"/>
              <a:t>num</a:t>
            </a:r>
            <a:r>
              <a:rPr lang="en-US" altLang="en-US" sz="1400" dirty="0" smtClean="0"/>
              <a:t>=sum(sum((f1-mean_f1).*(f2-mean_f2)))</a:t>
            </a:r>
          </a:p>
          <a:p>
            <a:endParaRPr lang="en-US" altLang="en-US" sz="1400" dirty="0" smtClean="0"/>
          </a:p>
          <a:p>
            <a:r>
              <a:rPr lang="en-US" altLang="en-US" sz="1400" dirty="0" smtClean="0"/>
              <a:t>'F)sf1=sum(sum((f1-mean_f1).^2)) is'</a:t>
            </a:r>
          </a:p>
          <a:p>
            <a:r>
              <a:rPr lang="en-US" altLang="en-US" sz="1400" dirty="0" smtClean="0"/>
              <a:t>sf1=sum(sum((f1-mean_f1).^2))</a:t>
            </a:r>
          </a:p>
          <a:p>
            <a:endParaRPr lang="en-US" altLang="en-US" sz="1400" dirty="0" smtClean="0"/>
          </a:p>
          <a:p>
            <a:r>
              <a:rPr lang="en-US" altLang="en-US" sz="1400" dirty="0" smtClean="0"/>
              <a:t>'G)sf2=sum(sum((f2-mean_f2).^2)) is'</a:t>
            </a:r>
          </a:p>
          <a:p>
            <a:r>
              <a:rPr lang="en-US" altLang="en-US" sz="1400" dirty="0" smtClean="0"/>
              <a:t>sf2=sum(sum((f2-mean_f2).^2))</a:t>
            </a:r>
          </a:p>
          <a:p>
            <a:endParaRPr lang="en-US" altLang="en-US" sz="1400" dirty="0" smtClean="0"/>
          </a:p>
          <a:p>
            <a:r>
              <a:rPr lang="en-US" altLang="en-US" sz="1400" dirty="0" smtClean="0"/>
              <a:t>den=</a:t>
            </a:r>
            <a:r>
              <a:rPr lang="en-US" altLang="en-US" sz="1400" dirty="0" err="1" smtClean="0"/>
              <a:t>sqrt</a:t>
            </a:r>
            <a:r>
              <a:rPr lang="en-US" altLang="en-US" sz="1400" dirty="0" smtClean="0"/>
              <a:t>((sf1.*sf2))</a:t>
            </a:r>
          </a:p>
          <a:p>
            <a:r>
              <a:rPr lang="en-US" altLang="en-US" sz="1400" dirty="0" smtClean="0"/>
              <a:t>‘result of the 2D correlation formula: </a:t>
            </a:r>
            <a:r>
              <a:rPr lang="en-US" altLang="en-US" sz="1400" dirty="0" err="1" smtClean="0"/>
              <a:t>num</a:t>
            </a:r>
            <a:r>
              <a:rPr lang="en-US" altLang="en-US" sz="1400" dirty="0" smtClean="0"/>
              <a:t>/den is'</a:t>
            </a:r>
          </a:p>
          <a:p>
            <a:r>
              <a:rPr lang="en-US" altLang="en-US" sz="1400" dirty="0" err="1" smtClean="0"/>
              <a:t>num</a:t>
            </a:r>
            <a:r>
              <a:rPr lang="en-US" altLang="en-US" sz="1400" dirty="0" smtClean="0"/>
              <a:t>/den</a:t>
            </a:r>
          </a:p>
          <a:p>
            <a:r>
              <a:rPr lang="en-US" altLang="en-US" sz="1400" dirty="0" smtClean="0"/>
              <a:t>'answer by </a:t>
            </a:r>
            <a:r>
              <a:rPr lang="en-US" altLang="en-US" sz="1400" dirty="0" err="1" smtClean="0"/>
              <a:t>Matlab</a:t>
            </a:r>
            <a:r>
              <a:rPr lang="en-US" altLang="en-US" sz="1400" dirty="0" smtClean="0"/>
              <a:t> function corr2, (for  verification)’</a:t>
            </a:r>
          </a:p>
          <a:p>
            <a:r>
              <a:rPr lang="en-US" altLang="en-US" sz="1400" dirty="0" smtClean="0"/>
              <a:t>corr2(f1,f2)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u="sng" smtClean="0"/>
              <a:t>Region growing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Boundary detection</a:t>
            </a:r>
          </a:p>
          <a:p>
            <a:pPr eaLnBrk="1" hangingPunct="1"/>
            <a:r>
              <a:rPr lang="en-US" altLang="zh-TW" smtClean="0"/>
              <a:t>Snake </a:t>
            </a:r>
            <a:r>
              <a:rPr lang="en-US" altLang="zh-TW" smtClean="0">
                <a:latin typeface="Verdana" pitchFamily="34" charset="0"/>
              </a:rPr>
              <a:t>–</a:t>
            </a:r>
            <a:r>
              <a:rPr lang="en-US" altLang="zh-TW" smtClean="0"/>
              <a:t> an energy minimization method for finding boundary</a:t>
            </a:r>
          </a:p>
          <a:p>
            <a:pPr lvl="1" eaLnBrk="1" hangingPunct="1"/>
            <a:r>
              <a:rPr lang="en-US" altLang="zh-TW" smtClean="0">
                <a:hlinkClick r:id="rId2"/>
              </a:rPr>
              <a:t>http://www.markschulze.net/snakes/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use mouse to select object, </a:t>
            </a:r>
          </a:p>
          <a:p>
            <a:pPr lvl="2" eaLnBrk="1" hangingPunct="1"/>
            <a:r>
              <a:rPr lang="en-US" altLang="zh-TW" smtClean="0"/>
              <a:t>press any key to start operation</a:t>
            </a:r>
          </a:p>
          <a:p>
            <a:pPr lvl="1" eaLnBrk="1" hangingPunct="1"/>
            <a:endParaRPr lang="en-US" altLang="zh-TW" smtClean="0"/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7C87927-F04A-4EEE-B90B-9246C99E9713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 smtClean="0">
              <a:latin typeface="Arial" charset="0"/>
            </a:endParaRPr>
          </a:p>
        </p:txBody>
      </p:sp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648200"/>
            <a:ext cx="1852613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2667000" y="460375"/>
            <a:ext cx="16002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3"/>
          </a:xfrm>
        </p:spPr>
        <p:txBody>
          <a:bodyPr/>
          <a:lstStyle/>
          <a:p>
            <a:pPr algn="l"/>
            <a:r>
              <a:rPr lang="en-US" altLang="en-US" sz="2800" u="sng" dirty="0" smtClean="0"/>
              <a:t>Result5a </a:t>
            </a:r>
            <a:r>
              <a:rPr lang="en-US" altLang="en-US" sz="2800" u="sng" dirty="0" smtClean="0"/>
              <a:t>A-G</a:t>
            </a:r>
          </a:p>
        </p:txBody>
      </p:sp>
      <p:sp>
        <p:nvSpPr>
          <p:cNvPr id="60419" name="Content Placeholder 4"/>
          <p:cNvSpPr>
            <a:spLocks noGrp="1"/>
          </p:cNvSpPr>
          <p:nvPr>
            <p:ph sz="half" idx="1"/>
          </p:nvPr>
        </p:nvSpPr>
        <p:spPr>
          <a:xfrm>
            <a:off x="152400" y="381000"/>
            <a:ext cx="4876800" cy="4525963"/>
          </a:xfrm>
        </p:spPr>
        <p:txBody>
          <a:bodyPr/>
          <a:lstStyle/>
          <a:p>
            <a:r>
              <a:rPr lang="en-US" altLang="en-US" sz="2000" dirty="0" smtClean="0"/>
              <a:t>A)mean_f1=mean2(f1) is </a:t>
            </a:r>
          </a:p>
          <a:p>
            <a:r>
              <a:rPr lang="en-US" altLang="en-US" sz="2000" dirty="0" smtClean="0"/>
              <a:t>mean_f1 =    3.3333</a:t>
            </a:r>
          </a:p>
          <a:p>
            <a:r>
              <a:rPr lang="en-US" altLang="en-US" sz="2000" dirty="0" smtClean="0"/>
              <a:t>B)mean_f2=mean2(f2) is </a:t>
            </a:r>
          </a:p>
          <a:p>
            <a:r>
              <a:rPr lang="en-US" altLang="en-US" sz="2000" dirty="0" smtClean="0"/>
              <a:t>mean_f2 =    3.2222</a:t>
            </a:r>
          </a:p>
          <a:p>
            <a:r>
              <a:rPr lang="en-US" altLang="en-US" sz="2000" dirty="0" smtClean="0"/>
              <a:t>C) f1-mean_f1 is </a:t>
            </a:r>
          </a:p>
          <a:p>
            <a:r>
              <a:rPr lang="en-US" altLang="en-US" sz="2000" dirty="0" err="1" smtClean="0"/>
              <a:t>ans</a:t>
            </a:r>
            <a:r>
              <a:rPr lang="en-US" altLang="en-US" sz="2000" dirty="0" smtClean="0"/>
              <a:t> =</a:t>
            </a:r>
          </a:p>
          <a:p>
            <a:r>
              <a:rPr lang="en-US" altLang="en-US" sz="2000" dirty="0" smtClean="0"/>
              <a:t>   -2.3333   -0.3333    1.6667</a:t>
            </a:r>
          </a:p>
          <a:p>
            <a:r>
              <a:rPr lang="en-US" altLang="en-US" sz="2000" dirty="0" smtClean="0"/>
              <a:t>   -1.3333    2.6667   -1.3333</a:t>
            </a:r>
          </a:p>
          <a:p>
            <a:r>
              <a:rPr lang="en-US" altLang="en-US" sz="2000" dirty="0" smtClean="0"/>
              <a:t>   -0.3333    3.6667   -2.3333</a:t>
            </a:r>
          </a:p>
          <a:p>
            <a:r>
              <a:rPr lang="en-US" altLang="en-US" sz="2000" dirty="0" smtClean="0"/>
              <a:t>D)f2-mean_f2 is </a:t>
            </a:r>
          </a:p>
          <a:p>
            <a:r>
              <a:rPr lang="en-US" altLang="en-US" sz="2000" dirty="0" err="1" smtClean="0"/>
              <a:t>ans</a:t>
            </a:r>
            <a:r>
              <a:rPr lang="en-US" altLang="en-US" sz="2000" dirty="0" smtClean="0"/>
              <a:t> =  </a:t>
            </a:r>
          </a:p>
          <a:p>
            <a:r>
              <a:rPr lang="en-US" altLang="en-US" sz="2000" dirty="0" smtClean="0"/>
              <a:t> -2.2222   -0.2222    1.7778</a:t>
            </a:r>
          </a:p>
          <a:p>
            <a:r>
              <a:rPr lang="en-US" altLang="en-US" sz="2000" dirty="0" smtClean="0"/>
              <a:t>   -1.2222    2.7778   -2.2222</a:t>
            </a:r>
          </a:p>
          <a:p>
            <a:r>
              <a:rPr lang="en-US" altLang="en-US" sz="2000" dirty="0" smtClean="0"/>
              <a:t>   -1.2222    4.7778   -2.2222</a:t>
            </a:r>
          </a:p>
          <a:p>
            <a:r>
              <a:rPr lang="en-US" altLang="en-US" sz="2000" dirty="0" smtClean="0"/>
              <a:t>sf2 =   51.5556</a:t>
            </a:r>
          </a:p>
        </p:txBody>
      </p:sp>
      <p:sp>
        <p:nvSpPr>
          <p:cNvPr id="60420" name="Content Placeholder 5"/>
          <p:cNvSpPr>
            <a:spLocks noGrp="1"/>
          </p:cNvSpPr>
          <p:nvPr>
            <p:ph sz="half" idx="2"/>
          </p:nvPr>
        </p:nvSpPr>
        <p:spPr>
          <a:xfrm>
            <a:off x="5100638" y="19050"/>
            <a:ext cx="4038600" cy="4525963"/>
          </a:xfrm>
        </p:spPr>
        <p:txBody>
          <a:bodyPr/>
          <a:lstStyle/>
          <a:p>
            <a:r>
              <a:rPr lang="en-US" altLang="en-US" sz="2400" dirty="0" smtClean="0"/>
              <a:t>E)</a:t>
            </a:r>
            <a:r>
              <a:rPr lang="en-US" altLang="en-US" sz="2400" dirty="0" err="1" smtClean="0"/>
              <a:t>num</a:t>
            </a:r>
            <a:r>
              <a:rPr lang="en-US" altLang="en-US" sz="2400" dirty="0" smtClean="0"/>
              <a:t>=sum(sum((f1-mean_f1).*(f2-mean_f2))) is </a:t>
            </a:r>
          </a:p>
          <a:p>
            <a:r>
              <a:rPr lang="en-US" altLang="en-US" sz="2400" dirty="0" err="1" smtClean="0"/>
              <a:t>num</a:t>
            </a:r>
            <a:r>
              <a:rPr lang="en-US" altLang="en-US" sz="2400" dirty="0" smtClean="0"/>
              <a:t> =   43.3333</a:t>
            </a:r>
          </a:p>
          <a:p>
            <a:r>
              <a:rPr lang="en-US" altLang="en-US" sz="2400" dirty="0" smtClean="0"/>
              <a:t>F)sf1=sum(sum((f1-mean_f1).^2)) is sf1 =    38</a:t>
            </a:r>
          </a:p>
          <a:p>
            <a:r>
              <a:rPr lang="en-US" altLang="en-US" sz="2400" dirty="0" smtClean="0"/>
              <a:t>G)sf2=sum(sum((f2-mean_f2).^2)) is   51.5556</a:t>
            </a:r>
          </a:p>
          <a:p>
            <a:r>
              <a:rPr lang="en-US" altLang="en-US" sz="2400" dirty="0" smtClean="0"/>
              <a:t>den=</a:t>
            </a:r>
            <a:r>
              <a:rPr lang="en-US" altLang="en-US" sz="2400" dirty="0" err="1" smtClean="0"/>
              <a:t>sqrt</a:t>
            </a:r>
            <a:r>
              <a:rPr lang="en-US" altLang="en-US" sz="2400" dirty="0" smtClean="0"/>
              <a:t>(sf1*sf2)</a:t>
            </a:r>
            <a:endParaRPr lang="en-US" altLang="en-US" sz="2400" dirty="0" smtClean="0"/>
          </a:p>
          <a:p>
            <a:r>
              <a:rPr lang="en-US" altLang="en-US" sz="2400" dirty="0" smtClean="0"/>
              <a:t>den =   44.2618</a:t>
            </a:r>
          </a:p>
          <a:p>
            <a:r>
              <a:rPr lang="en-US" altLang="en-US" sz="2400" dirty="0" smtClean="0"/>
              <a:t>‘result of the 2D correlation formula: </a:t>
            </a:r>
            <a:r>
              <a:rPr lang="en-US" altLang="en-US" sz="2400" dirty="0" err="1" smtClean="0"/>
              <a:t>num</a:t>
            </a:r>
            <a:r>
              <a:rPr lang="en-US" altLang="en-US" sz="2400" dirty="0" smtClean="0"/>
              <a:t>/den is</a:t>
            </a:r>
          </a:p>
          <a:p>
            <a:r>
              <a:rPr lang="en-US" altLang="en-US" sz="2400" dirty="0" err="1" smtClean="0"/>
              <a:t>ans</a:t>
            </a:r>
            <a:r>
              <a:rPr lang="en-US" altLang="en-US" sz="2400" dirty="0" smtClean="0"/>
              <a:t> =    0.9790</a:t>
            </a:r>
          </a:p>
          <a:p>
            <a:r>
              <a:rPr lang="en-US" altLang="en-US" sz="2400" dirty="0" smtClean="0"/>
              <a:t>answer by </a:t>
            </a:r>
            <a:r>
              <a:rPr lang="en-US" altLang="en-US" sz="2400" dirty="0" err="1" smtClean="0"/>
              <a:t>Matlab</a:t>
            </a:r>
            <a:r>
              <a:rPr lang="en-US" altLang="en-US" sz="2400" dirty="0" smtClean="0"/>
              <a:t> function corr2 (for verification)</a:t>
            </a:r>
          </a:p>
          <a:p>
            <a:r>
              <a:rPr lang="en-US" altLang="en-US" sz="2400" dirty="0" err="1" smtClean="0"/>
              <a:t>ans</a:t>
            </a:r>
            <a:r>
              <a:rPr lang="en-US" altLang="en-US" sz="2400" dirty="0" smtClean="0"/>
              <a:t> =   0.9790</a:t>
            </a:r>
          </a:p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 dirty="0"/>
          </a:p>
        </p:txBody>
      </p:sp>
      <p:sp>
        <p:nvSpPr>
          <p:cNvPr id="60422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629400" y="63246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6663250-D11A-406F-842B-C9E8D1B21D8D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61443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6EB7C01-9F1D-45AD-8016-A6EC4C8889B4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2238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zh-CN" smtClean="0"/>
              <a:t>Answer: Exercise 6</a:t>
            </a:r>
            <a:endParaRPr lang="en-US" altLang="en-US" smtClean="0"/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315200" y="1752600"/>
            <a:ext cx="1828800" cy="44116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%Answer by matab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F1=[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1 4 6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3 2 3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1 1 2]</a:t>
            </a:r>
          </a:p>
          <a:p>
            <a:pPr eaLnBrk="1" hangingPunct="1">
              <a:lnSpc>
                <a:spcPct val="80000"/>
              </a:lnSpc>
            </a:pPr>
            <a:endParaRPr lang="en-US" altLang="zh-CN" sz="10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F2=[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2 4 6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3 7 3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6 1 2]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corr2(F1,F2)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corr2(F1,F3)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%ans =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%    corr2(F1,F2)=0.3597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%ans =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%    corr2(F1,F3)=0.7513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 </a:t>
            </a:r>
          </a:p>
        </p:txBody>
      </p:sp>
      <p:graphicFrame>
        <p:nvGraphicFramePr>
          <p:cNvPr id="61446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0" y="1600200"/>
          <a:ext cx="6465888" cy="412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2" name="Equation" r:id="rId3" imgW="2908300" imgH="1854200" progId="Equation.3">
                  <p:embed/>
                </p:oleObj>
              </mc:Choice>
              <mc:Fallback>
                <p:oleObj name="Equation" r:id="rId3" imgW="2908300" imgH="18542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00200"/>
                        <a:ext cx="6465888" cy="412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Tutorial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892C3-4790-4AC2-B0F5-8F8746663219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12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Tutorial</a:t>
            </a:r>
            <a:r>
              <a:rPr lang="en-US" altLang="en-US" dirty="0" smtClean="0"/>
              <a:t> 1A</a:t>
            </a:r>
          </a:p>
        </p:txBody>
      </p:sp>
      <p:sp>
        <p:nvSpPr>
          <p:cNvPr id="27651" name="Content Placeholder 6"/>
          <p:cNvSpPr>
            <a:spLocks noGrp="1"/>
          </p:cNvSpPr>
          <p:nvPr>
            <p:ph idx="1"/>
          </p:nvPr>
        </p:nvSpPr>
        <p:spPr>
          <a:xfrm>
            <a:off x="301625" y="1130300"/>
            <a:ext cx="4956175" cy="4525963"/>
          </a:xfrm>
        </p:spPr>
        <p:txBody>
          <a:bodyPr/>
          <a:lstStyle/>
          <a:p>
            <a:r>
              <a:rPr lang="en-US" altLang="en-US" sz="2000" dirty="0" smtClean="0"/>
              <a:t>Assume the edge window is 2x2</a:t>
            </a:r>
          </a:p>
          <a:p>
            <a:r>
              <a:rPr lang="en-US" altLang="en-US" sz="2000" dirty="0" smtClean="0"/>
              <a:t>Sum of all (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I/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x)^2=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dirty="0" smtClean="0"/>
              <a:t>=______________________________?</a:t>
            </a:r>
          </a:p>
          <a:p>
            <a:r>
              <a:rPr lang="en-US" altLang="en-US" sz="2000" dirty="0" smtClean="0"/>
              <a:t>Sum of all (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I/</a:t>
            </a:r>
            <a:r>
              <a:rPr lang="en-US" altLang="en-US" sz="2000" dirty="0" smtClean="0">
                <a:sym typeface="Symbol" pitchFamily="18" charset="2"/>
              </a:rPr>
              <a:t>y</a:t>
            </a:r>
            <a:r>
              <a:rPr lang="en-US" altLang="en-US" sz="2000" dirty="0" smtClean="0"/>
              <a:t>)^2=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dirty="0" smtClean="0"/>
              <a:t>=______________________________?</a:t>
            </a:r>
          </a:p>
          <a:p>
            <a:pPr eaLnBrk="1" hangingPunct="1"/>
            <a:r>
              <a:rPr lang="en-US" altLang="en-US" sz="2000" dirty="0" smtClean="0">
                <a:sym typeface="Symbol" pitchFamily="18" charset="2"/>
              </a:rPr>
              <a:t>In side each 2x2 window, Define (</a:t>
            </a:r>
            <a:r>
              <a:rPr lang="en-US" altLang="en-US" sz="2000" dirty="0" smtClean="0"/>
              <a:t>I/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x)*(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I/</a:t>
            </a:r>
            <a:r>
              <a:rPr lang="en-US" altLang="en-US" sz="2000" dirty="0" smtClean="0">
                <a:sym typeface="Symbol" pitchFamily="18" charset="2"/>
              </a:rPr>
              <a:t>y</a:t>
            </a:r>
            <a:r>
              <a:rPr lang="en-US" altLang="en-US" sz="2000" dirty="0" smtClean="0"/>
              <a:t>)=</a:t>
            </a:r>
            <a:r>
              <a:rPr lang="en-US" altLang="en-US" sz="2000" dirty="0" smtClean="0">
                <a:sym typeface="Symbol" pitchFamily="18" charset="2"/>
              </a:rPr>
              <a:t>(</a:t>
            </a:r>
            <a:r>
              <a:rPr lang="en-US" altLang="en-US" sz="2000" dirty="0" smtClean="0"/>
              <a:t>x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-x</a:t>
            </a:r>
            <a:r>
              <a:rPr lang="en-US" altLang="en-US" sz="2000" baseline="-25000" dirty="0" smtClean="0"/>
              <a:t>i+1</a:t>
            </a:r>
            <a:r>
              <a:rPr lang="en-US" altLang="en-US" sz="2000" dirty="0" smtClean="0">
                <a:sym typeface="Symbol" pitchFamily="18" charset="2"/>
              </a:rPr>
              <a:t>)* (y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-y</a:t>
            </a:r>
            <a:r>
              <a:rPr lang="en-US" altLang="en-US" sz="2000" baseline="-25000" dirty="0" smtClean="0"/>
              <a:t>i+1</a:t>
            </a:r>
            <a:r>
              <a:rPr lang="en-US" altLang="en-US" sz="2000" dirty="0" smtClean="0">
                <a:sym typeface="Symbol" pitchFamily="18" charset="2"/>
              </a:rPr>
              <a:t>)</a:t>
            </a:r>
            <a:endParaRPr lang="en-US" altLang="en-US" sz="2000" baseline="-25000" dirty="0" smtClean="0"/>
          </a:p>
          <a:p>
            <a:r>
              <a:rPr lang="en-US" altLang="en-US" sz="2400" dirty="0" smtClean="0"/>
              <a:t>Sum of all (</a:t>
            </a:r>
            <a:r>
              <a:rPr lang="en-US" altLang="en-US" sz="2400" dirty="0" smtClean="0">
                <a:sym typeface="Symbol" pitchFamily="18" charset="2"/>
              </a:rPr>
              <a:t></a:t>
            </a:r>
            <a:r>
              <a:rPr lang="en-US" altLang="en-US" sz="2400" dirty="0" smtClean="0"/>
              <a:t>I/</a:t>
            </a:r>
            <a:r>
              <a:rPr lang="en-US" altLang="en-US" sz="2400" dirty="0" smtClean="0">
                <a:sym typeface="Symbol" pitchFamily="18" charset="2"/>
              </a:rPr>
              <a:t></a:t>
            </a:r>
            <a:r>
              <a:rPr lang="en-US" altLang="en-US" sz="2400" dirty="0" smtClean="0"/>
              <a:t>x)*(</a:t>
            </a:r>
            <a:r>
              <a:rPr lang="en-US" altLang="en-US" sz="2400" dirty="0" smtClean="0">
                <a:sym typeface="Symbol" pitchFamily="18" charset="2"/>
              </a:rPr>
              <a:t></a:t>
            </a:r>
            <a:r>
              <a:rPr lang="en-US" altLang="en-US" sz="2400" dirty="0" smtClean="0"/>
              <a:t>I/</a:t>
            </a:r>
            <a:r>
              <a:rPr lang="en-US" altLang="en-US" sz="2400" dirty="0" smtClean="0">
                <a:sym typeface="Symbol" pitchFamily="18" charset="2"/>
              </a:rPr>
              <a:t></a:t>
            </a:r>
            <a:r>
              <a:rPr lang="en-US" altLang="en-US" sz="2400" dirty="0" smtClean="0"/>
              <a:t>y)=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dirty="0" smtClean="0"/>
              <a:t>=______________________________?</a:t>
            </a:r>
          </a:p>
          <a:p>
            <a:r>
              <a:rPr lang="en-US" altLang="en-US" sz="2000" dirty="0" smtClean="0"/>
              <a:t>Find the 2x2 matrix A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dirty="0" smtClean="0"/>
              <a:t>=______________________________?</a:t>
            </a:r>
          </a:p>
          <a:p>
            <a:r>
              <a:rPr lang="en-US" altLang="en-US" sz="2000" dirty="0" smtClean="0"/>
              <a:t>Find 2 Eigen values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1600" dirty="0" smtClean="0"/>
              <a:t>=______________________________?</a:t>
            </a:r>
          </a:p>
          <a:p>
            <a:r>
              <a:rPr lang="en-US" altLang="en-US" sz="2000" dirty="0" smtClean="0"/>
              <a:t>IS it a good feature?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1600" dirty="0" smtClean="0"/>
              <a:t>=______________________________?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74CB72C-58A0-4F9B-A8BB-FF2789C15B18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994971"/>
              </p:ext>
            </p:extLst>
          </p:nvPr>
        </p:nvGraphicFramePr>
        <p:xfrm>
          <a:off x="5181600" y="1600200"/>
          <a:ext cx="2743200" cy="2925792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5181600" y="4648200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81600" y="1452563"/>
            <a:ext cx="0" cy="3195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40" name="TextBox 15"/>
          <p:cNvSpPr txBox="1">
            <a:spLocks noChangeArrowheads="1"/>
          </p:cNvSpPr>
          <p:nvPr/>
        </p:nvSpPr>
        <p:spPr bwMode="auto">
          <a:xfrm>
            <a:off x="5000625" y="16002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y</a:t>
            </a:r>
          </a:p>
        </p:txBody>
      </p:sp>
      <p:sp>
        <p:nvSpPr>
          <p:cNvPr id="27741" name="TextBox 16"/>
          <p:cNvSpPr txBox="1">
            <a:spLocks noChangeArrowheads="1"/>
          </p:cNvSpPr>
          <p:nvPr/>
        </p:nvSpPr>
        <p:spPr bwMode="auto">
          <a:xfrm>
            <a:off x="8153400" y="44958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</a:t>
            </a:r>
          </a:p>
        </p:txBody>
      </p:sp>
      <p:graphicFrame>
        <p:nvGraphicFramePr>
          <p:cNvPr id="27742" name="Object 23"/>
          <p:cNvGraphicFramePr>
            <a:graphicFrameLocks noGrp="1" noChangeAspect="1"/>
          </p:cNvGraphicFramePr>
          <p:nvPr/>
        </p:nvGraphicFramePr>
        <p:xfrm>
          <a:off x="5181600" y="5014913"/>
          <a:ext cx="386556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9" name="公式" r:id="rId3" imgW="3683000" imgH="1193800" progId="Equation.3">
                  <p:embed/>
                </p:oleObj>
              </mc:Choice>
              <mc:Fallback>
                <p:oleObj name="公式" r:id="rId3" imgW="3683000" imgH="1193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014913"/>
                        <a:ext cx="3865563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43" name="TextBox 24"/>
          <p:cNvSpPr txBox="1">
            <a:spLocks noChangeArrowheads="1"/>
          </p:cNvSpPr>
          <p:nvPr/>
        </p:nvSpPr>
        <p:spPr bwMode="auto">
          <a:xfrm>
            <a:off x="384175" y="6019800"/>
            <a:ext cx="66611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Eigen calculator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http://www.arndt-bruenner.de/mathe/scripts/engl_eigenwert.htm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419600" y="460375"/>
            <a:ext cx="1676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54" name="TextBox 68"/>
          <p:cNvSpPr txBox="1">
            <a:spLocks noChangeArrowheads="1"/>
          </p:cNvSpPr>
          <p:nvPr/>
        </p:nvSpPr>
        <p:spPr bwMode="auto">
          <a:xfrm>
            <a:off x="4114800" y="469900"/>
            <a:ext cx="1484313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Define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I/</a:t>
            </a: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x=x</a:t>
            </a:r>
            <a:r>
              <a:rPr lang="en-US" altLang="en-US" sz="1800" baseline="-25000">
                <a:latin typeface="Arial" charset="0"/>
              </a:rPr>
              <a:t>i</a:t>
            </a:r>
            <a:r>
              <a:rPr lang="en-US" altLang="en-US" sz="1800">
                <a:latin typeface="Arial" charset="0"/>
              </a:rPr>
              <a:t>-x</a:t>
            </a:r>
            <a:r>
              <a:rPr lang="en-US" altLang="en-US" sz="1800" baseline="-25000">
                <a:latin typeface="Arial" charset="0"/>
              </a:rPr>
              <a:t>i+1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I/</a:t>
            </a: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y=y</a:t>
            </a:r>
            <a:r>
              <a:rPr lang="en-US" altLang="en-US" sz="1800" baseline="-25000">
                <a:latin typeface="Arial" charset="0"/>
              </a:rPr>
              <a:t>i</a:t>
            </a:r>
            <a:r>
              <a:rPr lang="en-US" altLang="en-US" sz="1800">
                <a:latin typeface="Arial" charset="0"/>
              </a:rPr>
              <a:t>-y</a:t>
            </a:r>
            <a:r>
              <a:rPr lang="en-US" altLang="en-US" sz="1800" baseline="-25000">
                <a:latin typeface="Arial" charset="0"/>
              </a:rPr>
              <a:t>i+1</a:t>
            </a:r>
          </a:p>
        </p:txBody>
      </p:sp>
      <p:sp>
        <p:nvSpPr>
          <p:cNvPr id="27755" name="TextBox 25"/>
          <p:cNvSpPr txBox="1">
            <a:spLocks noChangeArrowheads="1"/>
          </p:cNvSpPr>
          <p:nvPr/>
        </p:nvSpPr>
        <p:spPr bwMode="auto">
          <a:xfrm>
            <a:off x="4856163" y="4635500"/>
            <a:ext cx="1239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(x,y)=(0,0)</a:t>
            </a:r>
          </a:p>
        </p:txBody>
      </p:sp>
      <p:sp>
        <p:nvSpPr>
          <p:cNvPr id="28" name="TextBox 10"/>
          <p:cNvSpPr txBox="1">
            <a:spLocks noChangeArrowheads="1"/>
          </p:cNvSpPr>
          <p:nvPr/>
        </p:nvSpPr>
        <p:spPr bwMode="auto">
          <a:xfrm>
            <a:off x="5821363" y="1025556"/>
            <a:ext cx="21209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Image 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Unfilled cells are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9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46AF8AE-7FCB-4349-9AEC-D13089F5C1AB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51204" name="Content Placeholder 6"/>
          <p:cNvSpPr>
            <a:spLocks noGrp="1"/>
          </p:cNvSpPr>
          <p:nvPr>
            <p:ph idx="4294967295"/>
          </p:nvPr>
        </p:nvSpPr>
        <p:spPr>
          <a:xfrm>
            <a:off x="0" y="1130300"/>
            <a:ext cx="4956175" cy="4525963"/>
          </a:xfrm>
        </p:spPr>
        <p:txBody>
          <a:bodyPr/>
          <a:lstStyle/>
          <a:p>
            <a:r>
              <a:rPr lang="en-US" altLang="en-US" sz="2000" dirty="0" smtClean="0"/>
              <a:t>Assume the edge window is 2x2</a:t>
            </a:r>
          </a:p>
          <a:p>
            <a:r>
              <a:rPr lang="en-US" altLang="en-US" sz="2000" dirty="0" smtClean="0"/>
              <a:t>Sum of all (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I/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x)^2=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dirty="0" smtClean="0"/>
              <a:t>=(-2)^2+(-2)^2+(-1)^2=9</a:t>
            </a:r>
          </a:p>
          <a:p>
            <a:r>
              <a:rPr lang="en-US" altLang="en-US" sz="2000" dirty="0" smtClean="0"/>
              <a:t>Sum of all (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I/</a:t>
            </a:r>
            <a:r>
              <a:rPr lang="en-US" altLang="en-US" sz="2000" dirty="0" smtClean="0">
                <a:sym typeface="Symbol" pitchFamily="18" charset="2"/>
              </a:rPr>
              <a:t>y</a:t>
            </a:r>
            <a:r>
              <a:rPr lang="en-US" altLang="en-US" sz="2000" dirty="0" smtClean="0"/>
              <a:t>)^2=</a:t>
            </a:r>
          </a:p>
          <a:p>
            <a:pPr marL="457200" lvl="1" indent="0">
              <a:buNone/>
            </a:pPr>
            <a:r>
              <a:rPr lang="en-US" altLang="en-US" sz="2000" dirty="0"/>
              <a:t>=(-2)^</a:t>
            </a:r>
            <a:r>
              <a:rPr lang="en-US" altLang="en-US" sz="2000" dirty="0" smtClean="0"/>
              <a:t>2+(-2)^2+(-2)^2+(-2)^2+(-1)^2=17</a:t>
            </a:r>
          </a:p>
          <a:p>
            <a:r>
              <a:rPr lang="en-US" altLang="en-US" sz="2000" dirty="0" smtClean="0"/>
              <a:t>Sum of all (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I/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x)*(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I/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y)=</a:t>
            </a:r>
          </a:p>
          <a:p>
            <a:pPr marL="457200" lvl="1" indent="0">
              <a:buNone/>
            </a:pPr>
            <a:r>
              <a:rPr lang="en-US" altLang="en-US" sz="2000" dirty="0" smtClean="0"/>
              <a:t>=(-2)*0+(-2)*0+2*0+(-1)*(-1)+0*(-2)+0*(-2)+0*(-</a:t>
            </a:r>
            <a:r>
              <a:rPr lang="en-US" altLang="en-US" sz="2000" dirty="0"/>
              <a:t>2)+0*(-2)=1</a:t>
            </a:r>
            <a:endParaRPr lang="en-US" altLang="en-US" sz="2000" dirty="0" smtClean="0"/>
          </a:p>
          <a:p>
            <a:r>
              <a:rPr lang="en-US" altLang="en-US" sz="2000" dirty="0" smtClean="0"/>
              <a:t>Find the 2x2 matrix A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dirty="0" smtClean="0"/>
              <a:t>=[</a:t>
            </a:r>
            <a:r>
              <a:rPr lang="en-US" altLang="en-US" sz="2000" dirty="0"/>
              <a:t>9</a:t>
            </a:r>
            <a:r>
              <a:rPr lang="en-US" altLang="en-US" sz="2000" dirty="0" smtClean="0"/>
              <a:t>  1; 1   17]</a:t>
            </a:r>
          </a:p>
          <a:p>
            <a:r>
              <a:rPr lang="en-US" altLang="en-US" sz="2000" dirty="0" smtClean="0"/>
              <a:t>Find 2 Eigen values</a:t>
            </a:r>
          </a:p>
          <a:p>
            <a:pPr marL="457200" lvl="1" indent="0">
              <a:buNone/>
            </a:pPr>
            <a:r>
              <a:rPr lang="en-US" altLang="en-US" sz="1600" dirty="0"/>
              <a:t>=</a:t>
            </a:r>
            <a:r>
              <a:rPr lang="en-US" altLang="en-US" sz="1600" dirty="0" smtClean="0"/>
              <a:t>8.877,17.123</a:t>
            </a:r>
          </a:p>
          <a:p>
            <a:r>
              <a:rPr lang="en-US" altLang="en-US" sz="2000" dirty="0" smtClean="0"/>
              <a:t>IS it a good feature?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1600" dirty="0" smtClean="0"/>
              <a:t>=Yes , because both Eigen values are large, it has  a corner</a:t>
            </a:r>
          </a:p>
        </p:txBody>
      </p:sp>
      <p:sp>
        <p:nvSpPr>
          <p:cNvPr id="51205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/>
            <a:r>
              <a:rPr lang="en-US" altLang="en-US" dirty="0" smtClean="0"/>
              <a:t>Answer: Tutorial 1A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51869"/>
              </p:ext>
            </p:extLst>
          </p:nvPr>
        </p:nvGraphicFramePr>
        <p:xfrm>
          <a:off x="5181600" y="1600200"/>
          <a:ext cx="2743200" cy="2925792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5181600" y="4648200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81600" y="1452563"/>
            <a:ext cx="0" cy="3195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92" name="TextBox 15"/>
          <p:cNvSpPr txBox="1">
            <a:spLocks noChangeArrowheads="1"/>
          </p:cNvSpPr>
          <p:nvPr/>
        </p:nvSpPr>
        <p:spPr bwMode="auto">
          <a:xfrm>
            <a:off x="5041900" y="11430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y</a:t>
            </a:r>
          </a:p>
        </p:txBody>
      </p:sp>
      <p:sp>
        <p:nvSpPr>
          <p:cNvPr id="51293" name="TextBox 16"/>
          <p:cNvSpPr txBox="1">
            <a:spLocks noChangeArrowheads="1"/>
          </p:cNvSpPr>
          <p:nvPr/>
        </p:nvSpPr>
        <p:spPr bwMode="auto">
          <a:xfrm>
            <a:off x="8153400" y="44958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</a:t>
            </a:r>
          </a:p>
        </p:txBody>
      </p:sp>
      <p:graphicFrame>
        <p:nvGraphicFramePr>
          <p:cNvPr id="51294" name="Object 23"/>
          <p:cNvGraphicFramePr>
            <a:graphicFrameLocks noGrp="1" noChangeAspect="1"/>
          </p:cNvGraphicFramePr>
          <p:nvPr/>
        </p:nvGraphicFramePr>
        <p:xfrm>
          <a:off x="5181600" y="5014913"/>
          <a:ext cx="386556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3" name="公式" r:id="rId3" imgW="3683000" imgH="1193800" progId="Equation.3">
                  <p:embed/>
                </p:oleObj>
              </mc:Choice>
              <mc:Fallback>
                <p:oleObj name="公式" r:id="rId3" imgW="3683000" imgH="1193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014913"/>
                        <a:ext cx="3865563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5" name="TextBox 24"/>
          <p:cNvSpPr txBox="1">
            <a:spLocks noChangeArrowheads="1"/>
          </p:cNvSpPr>
          <p:nvPr/>
        </p:nvSpPr>
        <p:spPr bwMode="auto">
          <a:xfrm>
            <a:off x="384175" y="6019800"/>
            <a:ext cx="66611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Eigen calculator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http://www.arndt-bruenner.de/mathe/scripts/engl_eigenwert.htm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43600" y="1600200"/>
            <a:ext cx="609600" cy="6858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248400" y="9906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98" name="TextBox 8"/>
          <p:cNvSpPr txBox="1">
            <a:spLocks noChangeArrowheads="1"/>
          </p:cNvSpPr>
          <p:nvPr/>
        </p:nvSpPr>
        <p:spPr bwMode="auto">
          <a:xfrm>
            <a:off x="6934200" y="495300"/>
            <a:ext cx="2197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edge window is 2x2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rial" charset="0"/>
              </a:rPr>
              <a:t>dI</a:t>
            </a:r>
            <a:r>
              <a:rPr lang="en-US" altLang="en-US" sz="1800" dirty="0">
                <a:latin typeface="Arial" charset="0"/>
              </a:rPr>
              <a:t>/dx</a:t>
            </a:r>
            <a:r>
              <a:rPr lang="en-US" altLang="en-US" sz="1800" dirty="0" smtClean="0">
                <a:latin typeface="Arial" charset="0"/>
              </a:rPr>
              <a:t>=-2</a:t>
            </a:r>
            <a:r>
              <a:rPr lang="en-US" altLang="en-US" sz="1800" dirty="0">
                <a:latin typeface="Arial" charset="0"/>
              </a:rPr>
              <a:t>, </a:t>
            </a:r>
            <a:r>
              <a:rPr lang="en-US" altLang="en-US" sz="1800" dirty="0" err="1">
                <a:latin typeface="Arial" charset="0"/>
              </a:rPr>
              <a:t>dI</a:t>
            </a:r>
            <a:r>
              <a:rPr lang="en-US" altLang="en-US" sz="1800" dirty="0">
                <a:latin typeface="Arial" charset="0"/>
              </a:rPr>
              <a:t>/</a:t>
            </a:r>
            <a:r>
              <a:rPr lang="en-US" altLang="en-US" sz="1800" dirty="0" err="1">
                <a:latin typeface="Arial" charset="0"/>
              </a:rPr>
              <a:t>dy</a:t>
            </a:r>
            <a:r>
              <a:rPr lang="en-US" altLang="en-US" sz="1800" dirty="0">
                <a:latin typeface="Arial" charset="0"/>
              </a:rPr>
              <a:t>=0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43600" y="2362200"/>
            <a:ext cx="609600" cy="6858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300" name="TextBox 18"/>
          <p:cNvSpPr txBox="1">
            <a:spLocks noChangeArrowheads="1"/>
          </p:cNvSpPr>
          <p:nvPr/>
        </p:nvSpPr>
        <p:spPr bwMode="auto">
          <a:xfrm>
            <a:off x="8001000" y="1409700"/>
            <a:ext cx="11430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edge window is 2x2, dI/dx=-1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dI/dy=-1</a:t>
            </a:r>
          </a:p>
        </p:txBody>
      </p:sp>
      <p:cxnSp>
        <p:nvCxnSpPr>
          <p:cNvPr id="14" name="Straight Arrow Connector 13"/>
          <p:cNvCxnSpPr>
            <a:stCxn id="51300" idx="1"/>
          </p:cNvCxnSpPr>
          <p:nvPr/>
        </p:nvCxnSpPr>
        <p:spPr>
          <a:xfrm flipH="1">
            <a:off x="6553201" y="2147888"/>
            <a:ext cx="1447799" cy="40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239000" y="2362200"/>
            <a:ext cx="609600" cy="6858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303" name="TextBox 25"/>
          <p:cNvSpPr txBox="1">
            <a:spLocks noChangeArrowheads="1"/>
          </p:cNvSpPr>
          <p:nvPr/>
        </p:nvSpPr>
        <p:spPr bwMode="auto">
          <a:xfrm>
            <a:off x="8107363" y="3068638"/>
            <a:ext cx="11430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edge window is 2x2, dI/dx=0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dI/dy=-2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7848600" y="3048000"/>
            <a:ext cx="258763" cy="36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05" name="TextBox 68"/>
          <p:cNvSpPr txBox="1">
            <a:spLocks noChangeArrowheads="1"/>
          </p:cNvSpPr>
          <p:nvPr/>
        </p:nvSpPr>
        <p:spPr bwMode="auto">
          <a:xfrm>
            <a:off x="4787900" y="0"/>
            <a:ext cx="1341438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Define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I/</a:t>
            </a: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x=x</a:t>
            </a:r>
            <a:r>
              <a:rPr lang="en-US" altLang="en-US" sz="1800" baseline="-25000">
                <a:latin typeface="Arial" charset="0"/>
              </a:rPr>
              <a:t>i</a:t>
            </a:r>
            <a:r>
              <a:rPr lang="en-US" altLang="en-US" sz="1800">
                <a:latin typeface="Arial" charset="0"/>
              </a:rPr>
              <a:t>-x</a:t>
            </a:r>
            <a:r>
              <a:rPr lang="en-US" altLang="en-US" sz="1800" baseline="-25000">
                <a:latin typeface="Arial" charset="0"/>
              </a:rPr>
              <a:t>i+1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I/</a:t>
            </a: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y=y</a:t>
            </a:r>
            <a:r>
              <a:rPr lang="en-US" altLang="en-US" sz="1800" baseline="-25000">
                <a:latin typeface="Arial" charset="0"/>
              </a:rPr>
              <a:t>i</a:t>
            </a:r>
            <a:r>
              <a:rPr lang="en-US" altLang="en-US" sz="1800">
                <a:latin typeface="Arial" charset="0"/>
              </a:rPr>
              <a:t>-y</a:t>
            </a:r>
            <a:r>
              <a:rPr lang="en-US" altLang="en-US" sz="1800" baseline="-25000">
                <a:latin typeface="Arial" charset="0"/>
              </a:rPr>
              <a:t>i+1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1306" name="TextBox 1"/>
          <p:cNvSpPr txBox="1">
            <a:spLocks noChangeArrowheads="1"/>
          </p:cNvSpPr>
          <p:nvPr/>
        </p:nvSpPr>
        <p:spPr bwMode="auto">
          <a:xfrm>
            <a:off x="4179888" y="4554538"/>
            <a:ext cx="1162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x,y=(0,0)</a:t>
            </a:r>
          </a:p>
        </p:txBody>
      </p:sp>
    </p:spTree>
    <p:extLst>
      <p:ext uri="{BB962C8B-B14F-4D97-AF65-F5344CB8AC3E}">
        <p14:creationId xmlns:p14="http://schemas.microsoft.com/office/powerpoint/2010/main" val="313855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/>
              <a:t>Tutorial 2</a:t>
            </a:r>
          </a:p>
        </p:txBody>
      </p:sp>
      <p:sp>
        <p:nvSpPr>
          <p:cNvPr id="29699" name="Content Placeholder 6"/>
          <p:cNvSpPr>
            <a:spLocks noGrp="1"/>
          </p:cNvSpPr>
          <p:nvPr>
            <p:ph idx="1"/>
          </p:nvPr>
        </p:nvSpPr>
        <p:spPr>
          <a:xfrm>
            <a:off x="301625" y="1130300"/>
            <a:ext cx="4956175" cy="4525963"/>
          </a:xfrm>
        </p:spPr>
        <p:txBody>
          <a:bodyPr/>
          <a:lstStyle/>
          <a:p>
            <a:r>
              <a:rPr lang="en-US" altLang="en-US" sz="2000" smtClean="0"/>
              <a:t>Assume the edge window is 2x2</a:t>
            </a:r>
          </a:p>
          <a:p>
            <a:r>
              <a:rPr lang="en-US" altLang="en-US" sz="2000" smtClean="0"/>
              <a:t>Sum of all (</a:t>
            </a:r>
            <a:r>
              <a:rPr lang="en-US" altLang="en-US" sz="2000" smtClean="0">
                <a:sym typeface="Symbol" pitchFamily="18" charset="2"/>
              </a:rPr>
              <a:t></a:t>
            </a:r>
            <a:r>
              <a:rPr lang="en-US" altLang="en-US" sz="2000" smtClean="0"/>
              <a:t>I/</a:t>
            </a:r>
            <a:r>
              <a:rPr lang="en-US" altLang="en-US" sz="2000" smtClean="0">
                <a:sym typeface="Symbol" pitchFamily="18" charset="2"/>
              </a:rPr>
              <a:t></a:t>
            </a:r>
            <a:r>
              <a:rPr lang="en-US" altLang="en-US" sz="2000" smtClean="0"/>
              <a:t>x)^2=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smtClean="0"/>
              <a:t>=______________________________?</a:t>
            </a:r>
          </a:p>
          <a:p>
            <a:r>
              <a:rPr lang="en-US" altLang="en-US" sz="2000" smtClean="0"/>
              <a:t>Sum of all (</a:t>
            </a:r>
            <a:r>
              <a:rPr lang="en-US" altLang="en-US" sz="2000" smtClean="0">
                <a:sym typeface="Symbol" pitchFamily="18" charset="2"/>
              </a:rPr>
              <a:t></a:t>
            </a:r>
            <a:r>
              <a:rPr lang="en-US" altLang="en-US" sz="2000" smtClean="0"/>
              <a:t>I/</a:t>
            </a:r>
            <a:r>
              <a:rPr lang="en-US" altLang="en-US" sz="2000" smtClean="0">
                <a:sym typeface="Symbol" pitchFamily="18" charset="2"/>
              </a:rPr>
              <a:t>y</a:t>
            </a:r>
            <a:r>
              <a:rPr lang="en-US" altLang="en-US" sz="2000" smtClean="0"/>
              <a:t>)^2=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smtClean="0"/>
              <a:t>=______________________________?</a:t>
            </a:r>
          </a:p>
          <a:p>
            <a:r>
              <a:rPr lang="en-US" altLang="en-US" sz="2000" smtClean="0">
                <a:sym typeface="Symbol" pitchFamily="18" charset="2"/>
              </a:rPr>
              <a:t>In side each 2x2 window, Define (</a:t>
            </a:r>
            <a:r>
              <a:rPr lang="en-US" altLang="en-US" sz="2000" smtClean="0"/>
              <a:t>I/</a:t>
            </a:r>
            <a:r>
              <a:rPr lang="en-US" altLang="en-US" sz="2000" smtClean="0">
                <a:sym typeface="Symbol" pitchFamily="18" charset="2"/>
              </a:rPr>
              <a:t></a:t>
            </a:r>
            <a:r>
              <a:rPr lang="en-US" altLang="en-US" sz="2000" smtClean="0"/>
              <a:t>x)*(</a:t>
            </a:r>
            <a:r>
              <a:rPr lang="en-US" altLang="en-US" sz="2000" smtClean="0">
                <a:sym typeface="Symbol" pitchFamily="18" charset="2"/>
              </a:rPr>
              <a:t></a:t>
            </a:r>
            <a:r>
              <a:rPr lang="en-US" altLang="en-US" sz="2000" smtClean="0"/>
              <a:t>I/</a:t>
            </a:r>
            <a:r>
              <a:rPr lang="en-US" altLang="en-US" sz="2000" smtClean="0">
                <a:sym typeface="Symbol" pitchFamily="18" charset="2"/>
              </a:rPr>
              <a:t>y</a:t>
            </a:r>
            <a:r>
              <a:rPr lang="en-US" altLang="en-US" sz="2000" smtClean="0"/>
              <a:t>)=</a:t>
            </a:r>
            <a:r>
              <a:rPr lang="en-US" altLang="en-US" sz="2000" smtClean="0">
                <a:sym typeface="Symbol" pitchFamily="18" charset="2"/>
              </a:rPr>
              <a:t>(</a:t>
            </a:r>
            <a:r>
              <a:rPr lang="en-US" altLang="en-US" sz="2000" smtClean="0"/>
              <a:t>x</a:t>
            </a:r>
            <a:r>
              <a:rPr lang="en-US" altLang="en-US" sz="2000" baseline="-25000" smtClean="0"/>
              <a:t>i</a:t>
            </a:r>
            <a:r>
              <a:rPr lang="en-US" altLang="en-US" sz="2000" smtClean="0"/>
              <a:t>-x</a:t>
            </a:r>
            <a:r>
              <a:rPr lang="en-US" altLang="en-US" sz="2000" baseline="-25000" smtClean="0"/>
              <a:t>i+1</a:t>
            </a:r>
            <a:r>
              <a:rPr lang="en-US" altLang="en-US" sz="2000" smtClean="0">
                <a:sym typeface="Symbol" pitchFamily="18" charset="2"/>
              </a:rPr>
              <a:t>)* (y</a:t>
            </a:r>
            <a:r>
              <a:rPr lang="en-US" altLang="en-US" sz="2000" baseline="-25000" smtClean="0"/>
              <a:t>i</a:t>
            </a:r>
            <a:r>
              <a:rPr lang="en-US" altLang="en-US" sz="2000" smtClean="0"/>
              <a:t>-y</a:t>
            </a:r>
            <a:r>
              <a:rPr lang="en-US" altLang="en-US" sz="2000" baseline="-25000" smtClean="0"/>
              <a:t>i+1</a:t>
            </a:r>
            <a:r>
              <a:rPr lang="en-US" altLang="en-US" sz="2000" smtClean="0">
                <a:sym typeface="Symbol" pitchFamily="18" charset="2"/>
              </a:rPr>
              <a:t>)</a:t>
            </a:r>
            <a:endParaRPr lang="en-US" altLang="en-US" sz="2000" baseline="-25000" smtClean="0"/>
          </a:p>
          <a:p>
            <a:r>
              <a:rPr lang="en-US" altLang="en-US" sz="2000" smtClean="0"/>
              <a:t>Sum of all (</a:t>
            </a:r>
            <a:r>
              <a:rPr lang="en-US" altLang="en-US" sz="2000" smtClean="0">
                <a:sym typeface="Symbol" pitchFamily="18" charset="2"/>
              </a:rPr>
              <a:t></a:t>
            </a:r>
            <a:r>
              <a:rPr lang="en-US" altLang="en-US" sz="2000" smtClean="0"/>
              <a:t>I/</a:t>
            </a:r>
            <a:r>
              <a:rPr lang="en-US" altLang="en-US" sz="2000" smtClean="0">
                <a:sym typeface="Symbol" pitchFamily="18" charset="2"/>
              </a:rPr>
              <a:t></a:t>
            </a:r>
            <a:r>
              <a:rPr lang="en-US" altLang="en-US" sz="2000" smtClean="0"/>
              <a:t>x)*(</a:t>
            </a:r>
            <a:r>
              <a:rPr lang="en-US" altLang="en-US" sz="2000" smtClean="0">
                <a:sym typeface="Symbol" pitchFamily="18" charset="2"/>
              </a:rPr>
              <a:t></a:t>
            </a:r>
            <a:r>
              <a:rPr lang="en-US" altLang="en-US" sz="2000" smtClean="0"/>
              <a:t>I/</a:t>
            </a:r>
            <a:r>
              <a:rPr lang="en-US" altLang="en-US" sz="2000" smtClean="0">
                <a:sym typeface="Symbol" pitchFamily="18" charset="2"/>
              </a:rPr>
              <a:t>y</a:t>
            </a:r>
            <a:r>
              <a:rPr lang="en-US" altLang="en-US" sz="2000" smtClean="0"/>
              <a:t>)=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smtClean="0"/>
              <a:t>=______________________________?</a:t>
            </a:r>
          </a:p>
          <a:p>
            <a:r>
              <a:rPr lang="en-US" altLang="en-US" sz="2000" smtClean="0"/>
              <a:t>Find the 2x2 matrix A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smtClean="0"/>
              <a:t>=______________________________?</a:t>
            </a:r>
          </a:p>
          <a:p>
            <a:r>
              <a:rPr lang="en-US" altLang="en-US" sz="2000" smtClean="0"/>
              <a:t>Find 2 Eigen values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1600" smtClean="0"/>
              <a:t>=______________________________?</a:t>
            </a:r>
          </a:p>
          <a:p>
            <a:r>
              <a:rPr lang="en-US" altLang="en-US" sz="2000" smtClean="0"/>
              <a:t>IS it a good feature?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1600" smtClean="0"/>
              <a:t>=______________________________?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2E488AE-8ACB-4103-B134-4B56462006AA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683001"/>
              </p:ext>
            </p:extLst>
          </p:nvPr>
        </p:nvGraphicFramePr>
        <p:xfrm>
          <a:off x="5181600" y="1600200"/>
          <a:ext cx="2743200" cy="2925792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85" name="TextBox 10"/>
          <p:cNvSpPr txBox="1">
            <a:spLocks noChangeArrowheads="1"/>
          </p:cNvSpPr>
          <p:nvPr/>
        </p:nvSpPr>
        <p:spPr bwMode="auto">
          <a:xfrm>
            <a:off x="5607050" y="990600"/>
            <a:ext cx="21209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Image 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Unfilled cells are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81600" y="4648200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81600" y="1452563"/>
            <a:ext cx="0" cy="3195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88" name="TextBox 15"/>
          <p:cNvSpPr txBox="1">
            <a:spLocks noChangeArrowheads="1"/>
          </p:cNvSpPr>
          <p:nvPr/>
        </p:nvSpPr>
        <p:spPr bwMode="auto">
          <a:xfrm>
            <a:off x="5041900" y="11430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y</a:t>
            </a:r>
          </a:p>
        </p:txBody>
      </p:sp>
      <p:sp>
        <p:nvSpPr>
          <p:cNvPr id="29789" name="TextBox 16"/>
          <p:cNvSpPr txBox="1">
            <a:spLocks noChangeArrowheads="1"/>
          </p:cNvSpPr>
          <p:nvPr/>
        </p:nvSpPr>
        <p:spPr bwMode="auto">
          <a:xfrm>
            <a:off x="8153400" y="44958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</a:t>
            </a:r>
          </a:p>
        </p:txBody>
      </p:sp>
      <p:graphicFrame>
        <p:nvGraphicFramePr>
          <p:cNvPr id="29790" name="Object 23"/>
          <p:cNvGraphicFramePr>
            <a:graphicFrameLocks noGrp="1" noChangeAspect="1"/>
          </p:cNvGraphicFramePr>
          <p:nvPr/>
        </p:nvGraphicFramePr>
        <p:xfrm>
          <a:off x="5181600" y="5014913"/>
          <a:ext cx="386556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7" name="公式" r:id="rId3" imgW="3683000" imgH="1193800" progId="Equation.3">
                  <p:embed/>
                </p:oleObj>
              </mc:Choice>
              <mc:Fallback>
                <p:oleObj name="公式" r:id="rId3" imgW="3683000" imgH="1193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014913"/>
                        <a:ext cx="3865563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91" name="TextBox 24"/>
          <p:cNvSpPr txBox="1">
            <a:spLocks noChangeArrowheads="1"/>
          </p:cNvSpPr>
          <p:nvPr/>
        </p:nvSpPr>
        <p:spPr bwMode="auto">
          <a:xfrm>
            <a:off x="384175" y="6019800"/>
            <a:ext cx="66611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Eigen calculator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http://www.arndt-bruenner.de/mathe/scripts/engl_eigenwert.htm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419600" y="460375"/>
            <a:ext cx="1676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96" name="TextBox 18"/>
          <p:cNvSpPr txBox="1">
            <a:spLocks noChangeArrowheads="1"/>
          </p:cNvSpPr>
          <p:nvPr/>
        </p:nvSpPr>
        <p:spPr bwMode="auto">
          <a:xfrm>
            <a:off x="4856163" y="4635500"/>
            <a:ext cx="1239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(x,y)=(0,0)</a:t>
            </a:r>
          </a:p>
        </p:txBody>
      </p:sp>
    </p:spTree>
    <p:extLst>
      <p:ext uri="{BB962C8B-B14F-4D97-AF65-F5344CB8AC3E}">
        <p14:creationId xmlns:p14="http://schemas.microsoft.com/office/powerpoint/2010/main" val="20416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A1BC9EB-7D32-495E-84E4-2675F1B46AF8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66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5325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/>
            <a:r>
              <a:rPr lang="en-US" altLang="en-US" dirty="0" smtClean="0"/>
              <a:t>Answer: Tutorial 2</a:t>
            </a:r>
          </a:p>
        </p:txBody>
      </p:sp>
      <p:sp>
        <p:nvSpPr>
          <p:cNvPr id="53253" name="Content Placeholder 6"/>
          <p:cNvSpPr>
            <a:spLocks noGrp="1"/>
          </p:cNvSpPr>
          <p:nvPr>
            <p:ph idx="4294967295"/>
          </p:nvPr>
        </p:nvSpPr>
        <p:spPr>
          <a:xfrm>
            <a:off x="0" y="1130300"/>
            <a:ext cx="4956175" cy="4525963"/>
          </a:xfrm>
        </p:spPr>
        <p:txBody>
          <a:bodyPr/>
          <a:lstStyle/>
          <a:p>
            <a:r>
              <a:rPr lang="en-US" altLang="en-US" sz="2000" dirty="0" smtClean="0"/>
              <a:t>Assume the edge window is 2x2</a:t>
            </a:r>
          </a:p>
          <a:p>
            <a:r>
              <a:rPr lang="en-US" altLang="en-US" sz="2000" dirty="0" smtClean="0"/>
              <a:t>Sum of all (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I/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x)^2=</a:t>
            </a:r>
          </a:p>
          <a:p>
            <a:pPr marL="457200" lvl="1" indent="0">
              <a:buNone/>
            </a:pPr>
            <a:r>
              <a:rPr lang="en-US" altLang="en-US" sz="2000" dirty="0" smtClean="0"/>
              <a:t>=___((-2)^2)*</a:t>
            </a:r>
            <a:r>
              <a:rPr lang="en-US" altLang="en-US" sz="2000" dirty="0"/>
              <a:t>7+(2^2)*</a:t>
            </a:r>
            <a:r>
              <a:rPr lang="en-US" altLang="en-US" sz="2000" dirty="0" smtClean="0"/>
              <a:t>7=56</a:t>
            </a:r>
          </a:p>
          <a:p>
            <a:r>
              <a:rPr lang="en-US" altLang="en-US" sz="2000" dirty="0" smtClean="0"/>
              <a:t>Sum of all (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I/</a:t>
            </a:r>
            <a:r>
              <a:rPr lang="en-US" altLang="en-US" sz="2000" dirty="0" smtClean="0">
                <a:sym typeface="Symbol" pitchFamily="18" charset="2"/>
              </a:rPr>
              <a:t>y</a:t>
            </a:r>
            <a:r>
              <a:rPr lang="en-US" altLang="en-US" sz="2000" dirty="0" smtClean="0"/>
              <a:t>)^2=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dirty="0" smtClean="0"/>
              <a:t>=___0</a:t>
            </a:r>
          </a:p>
          <a:p>
            <a:r>
              <a:rPr lang="en-US" altLang="en-US" sz="2000" dirty="0" smtClean="0">
                <a:sym typeface="Symbol" pitchFamily="18" charset="2"/>
              </a:rPr>
              <a:t>In side each 2x2 window, Define (</a:t>
            </a:r>
            <a:r>
              <a:rPr lang="en-US" altLang="en-US" sz="2000" dirty="0" smtClean="0"/>
              <a:t>I/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x)*(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I/</a:t>
            </a:r>
            <a:r>
              <a:rPr lang="en-US" altLang="en-US" sz="2000" dirty="0" smtClean="0">
                <a:sym typeface="Symbol" pitchFamily="18" charset="2"/>
              </a:rPr>
              <a:t>y</a:t>
            </a:r>
            <a:r>
              <a:rPr lang="en-US" altLang="en-US" sz="2000" dirty="0" smtClean="0"/>
              <a:t>)=</a:t>
            </a:r>
            <a:r>
              <a:rPr lang="en-US" altLang="en-US" sz="2000" dirty="0" smtClean="0">
                <a:sym typeface="Symbol" pitchFamily="18" charset="2"/>
              </a:rPr>
              <a:t>(</a:t>
            </a:r>
            <a:r>
              <a:rPr lang="en-US" altLang="en-US" sz="2000" dirty="0" smtClean="0"/>
              <a:t>x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-x</a:t>
            </a:r>
            <a:r>
              <a:rPr lang="en-US" altLang="en-US" sz="2000" baseline="-25000" dirty="0" smtClean="0"/>
              <a:t>i+1</a:t>
            </a:r>
            <a:r>
              <a:rPr lang="en-US" altLang="en-US" sz="2000" dirty="0" smtClean="0">
                <a:sym typeface="Symbol" pitchFamily="18" charset="2"/>
              </a:rPr>
              <a:t>)* (y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-y</a:t>
            </a:r>
            <a:r>
              <a:rPr lang="en-US" altLang="en-US" sz="2000" baseline="-25000" dirty="0" smtClean="0"/>
              <a:t>i+1</a:t>
            </a:r>
            <a:r>
              <a:rPr lang="en-US" altLang="en-US" sz="2000" dirty="0" smtClean="0">
                <a:sym typeface="Symbol" pitchFamily="18" charset="2"/>
              </a:rPr>
              <a:t>)</a:t>
            </a:r>
            <a:endParaRPr lang="en-US" altLang="en-US" sz="2000" baseline="-25000" dirty="0" smtClean="0"/>
          </a:p>
          <a:p>
            <a:r>
              <a:rPr lang="en-US" altLang="en-US" sz="2000" dirty="0" smtClean="0"/>
              <a:t>Sum of all (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I/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x)*(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I/</a:t>
            </a:r>
            <a:r>
              <a:rPr lang="en-US" altLang="en-US" sz="2000" dirty="0" smtClean="0">
                <a:sym typeface="Symbol" pitchFamily="18" charset="2"/>
              </a:rPr>
              <a:t>y</a:t>
            </a:r>
            <a:r>
              <a:rPr lang="en-US" altLang="en-US" sz="2000" dirty="0" smtClean="0"/>
              <a:t>)=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dirty="0" smtClean="0"/>
              <a:t>=___0</a:t>
            </a:r>
          </a:p>
          <a:p>
            <a:r>
              <a:rPr lang="en-US" altLang="en-US" sz="2000" dirty="0" smtClean="0"/>
              <a:t>Find the 2x2 matrix A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dirty="0" smtClean="0"/>
              <a:t>=__[56 0 ; 0 0]</a:t>
            </a:r>
          </a:p>
          <a:p>
            <a:r>
              <a:rPr lang="en-US" altLang="en-US" sz="2000" dirty="0" smtClean="0"/>
              <a:t>Find 2 Eigen values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1600" dirty="0" smtClean="0"/>
              <a:t>=__________0,56</a:t>
            </a:r>
          </a:p>
          <a:p>
            <a:r>
              <a:rPr lang="en-US" altLang="en-US" sz="2000" dirty="0" smtClean="0"/>
              <a:t>IS it a good feature?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1600" dirty="0" smtClean="0"/>
              <a:t>=no, min </a:t>
            </a:r>
            <a:r>
              <a:rPr lang="en-US" altLang="en-US" sz="1600" dirty="0" err="1" smtClean="0"/>
              <a:t>eigen</a:t>
            </a:r>
            <a:r>
              <a:rPr lang="en-US" altLang="en-US" sz="1600" dirty="0" smtClean="0"/>
              <a:t> is 0, as you can see it has no corner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868867"/>
              </p:ext>
            </p:extLst>
          </p:nvPr>
        </p:nvGraphicFramePr>
        <p:xfrm>
          <a:off x="5181600" y="1600200"/>
          <a:ext cx="2743200" cy="2925792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337" name="TextBox 10"/>
          <p:cNvSpPr txBox="1">
            <a:spLocks noChangeArrowheads="1"/>
          </p:cNvSpPr>
          <p:nvPr/>
        </p:nvSpPr>
        <p:spPr bwMode="auto">
          <a:xfrm>
            <a:off x="4546600" y="219075"/>
            <a:ext cx="21209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Image 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Unfilled cells are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81600" y="4648200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81600" y="1452563"/>
            <a:ext cx="0" cy="3195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40" name="TextBox 15"/>
          <p:cNvSpPr txBox="1">
            <a:spLocks noChangeArrowheads="1"/>
          </p:cNvSpPr>
          <p:nvPr/>
        </p:nvSpPr>
        <p:spPr bwMode="auto">
          <a:xfrm>
            <a:off x="5041900" y="11430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y</a:t>
            </a:r>
          </a:p>
        </p:txBody>
      </p:sp>
      <p:sp>
        <p:nvSpPr>
          <p:cNvPr id="53341" name="TextBox 16"/>
          <p:cNvSpPr txBox="1">
            <a:spLocks noChangeArrowheads="1"/>
          </p:cNvSpPr>
          <p:nvPr/>
        </p:nvSpPr>
        <p:spPr bwMode="auto">
          <a:xfrm>
            <a:off x="8153400" y="44958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</a:t>
            </a:r>
          </a:p>
        </p:txBody>
      </p:sp>
      <p:graphicFrame>
        <p:nvGraphicFramePr>
          <p:cNvPr id="53342" name="Object 23"/>
          <p:cNvGraphicFramePr>
            <a:graphicFrameLocks noGrp="1" noChangeAspect="1"/>
          </p:cNvGraphicFramePr>
          <p:nvPr/>
        </p:nvGraphicFramePr>
        <p:xfrm>
          <a:off x="5181600" y="5014913"/>
          <a:ext cx="386556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1" name="公式" r:id="rId3" imgW="3683000" imgH="1193800" progId="Equation.3">
                  <p:embed/>
                </p:oleObj>
              </mc:Choice>
              <mc:Fallback>
                <p:oleObj name="公式" r:id="rId3" imgW="3683000" imgH="1193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014913"/>
                        <a:ext cx="3865563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43" name="TextBox 24"/>
          <p:cNvSpPr txBox="1">
            <a:spLocks noChangeArrowheads="1"/>
          </p:cNvSpPr>
          <p:nvPr/>
        </p:nvSpPr>
        <p:spPr bwMode="auto">
          <a:xfrm>
            <a:off x="376238" y="6324600"/>
            <a:ext cx="44926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Eigen calculator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http://www.arndt-bruenner.de/mathe/scripts/engl_eigenwert.htm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67400" y="1600200"/>
            <a:ext cx="609600" cy="6858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477000" y="9906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46" name="TextBox 8"/>
          <p:cNvSpPr txBox="1">
            <a:spLocks noChangeArrowheads="1"/>
          </p:cNvSpPr>
          <p:nvPr/>
        </p:nvSpPr>
        <p:spPr bwMode="auto">
          <a:xfrm>
            <a:off x="6673850" y="495300"/>
            <a:ext cx="2197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edge window is 2x2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rial" charset="0"/>
              </a:rPr>
              <a:t>dI</a:t>
            </a:r>
            <a:r>
              <a:rPr lang="en-US" altLang="en-US" sz="1800" dirty="0">
                <a:latin typeface="Arial" charset="0"/>
              </a:rPr>
              <a:t>/dx</a:t>
            </a:r>
            <a:r>
              <a:rPr lang="en-US" altLang="en-US" sz="1800" dirty="0" smtClean="0">
                <a:latin typeface="Arial" charset="0"/>
              </a:rPr>
              <a:t>=-2</a:t>
            </a:r>
            <a:r>
              <a:rPr lang="en-US" altLang="en-US" sz="1800" dirty="0">
                <a:latin typeface="Arial" charset="0"/>
              </a:rPr>
              <a:t>, </a:t>
            </a:r>
            <a:r>
              <a:rPr lang="en-US" altLang="en-US" sz="1800" dirty="0" err="1">
                <a:latin typeface="Arial" charset="0"/>
              </a:rPr>
              <a:t>dI</a:t>
            </a:r>
            <a:r>
              <a:rPr lang="en-US" altLang="en-US" sz="1800" dirty="0">
                <a:latin typeface="Arial" charset="0"/>
              </a:rPr>
              <a:t>/</a:t>
            </a:r>
            <a:r>
              <a:rPr lang="en-US" altLang="en-US" sz="1800" dirty="0" err="1">
                <a:latin typeface="Arial" charset="0"/>
              </a:rPr>
              <a:t>dy</a:t>
            </a:r>
            <a:r>
              <a:rPr lang="en-US" altLang="en-US" sz="1800" dirty="0">
                <a:latin typeface="Arial" charset="0"/>
              </a:rPr>
              <a:t>=0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44281" y="3823957"/>
            <a:ext cx="609600" cy="6858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853881" y="3214357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8050731" y="2719057"/>
            <a:ext cx="101706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edge window is 2x2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rial" charset="0"/>
              </a:rPr>
              <a:t>dI</a:t>
            </a:r>
            <a:r>
              <a:rPr lang="en-US" altLang="en-US" sz="1800" dirty="0">
                <a:latin typeface="Arial" charset="0"/>
              </a:rPr>
              <a:t>/dx=2, </a:t>
            </a:r>
            <a:r>
              <a:rPr lang="en-US" altLang="en-US" sz="1800" dirty="0" err="1">
                <a:latin typeface="Arial" charset="0"/>
              </a:rPr>
              <a:t>dI</a:t>
            </a:r>
            <a:r>
              <a:rPr lang="en-US" altLang="en-US" sz="1800" dirty="0">
                <a:latin typeface="Arial" charset="0"/>
              </a:rPr>
              <a:t>/</a:t>
            </a:r>
            <a:r>
              <a:rPr lang="en-US" altLang="en-US" sz="1800" dirty="0" err="1">
                <a:latin typeface="Arial" charset="0"/>
              </a:rPr>
              <a:t>dy</a:t>
            </a:r>
            <a:r>
              <a:rPr lang="en-US" altLang="en-US" sz="1800" dirty="0">
                <a:latin typeface="Arial" charset="0"/>
              </a:rPr>
              <a:t>=0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05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/>
              <a:t>Tutorial 3</a:t>
            </a:r>
          </a:p>
        </p:txBody>
      </p:sp>
      <p:sp>
        <p:nvSpPr>
          <p:cNvPr id="30723" name="Content Placeholder 6"/>
          <p:cNvSpPr>
            <a:spLocks noGrp="1"/>
          </p:cNvSpPr>
          <p:nvPr>
            <p:ph idx="1"/>
          </p:nvPr>
        </p:nvSpPr>
        <p:spPr>
          <a:xfrm>
            <a:off x="301625" y="1130300"/>
            <a:ext cx="4956175" cy="4525963"/>
          </a:xfrm>
        </p:spPr>
        <p:txBody>
          <a:bodyPr/>
          <a:lstStyle/>
          <a:p>
            <a:r>
              <a:rPr lang="en-US" altLang="en-US" sz="2000" dirty="0" smtClean="0"/>
              <a:t>Assume the edge window is 2x2</a:t>
            </a:r>
          </a:p>
          <a:p>
            <a:r>
              <a:rPr lang="en-US" altLang="en-US" sz="2000" dirty="0" smtClean="0"/>
              <a:t>Sum of all (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I/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x)^2=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dirty="0" smtClean="0"/>
              <a:t>=_____________________________?</a:t>
            </a:r>
          </a:p>
          <a:p>
            <a:r>
              <a:rPr lang="en-US" altLang="en-US" sz="2000" dirty="0" smtClean="0"/>
              <a:t>Sum of all (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I/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x)^2=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dirty="0" smtClean="0"/>
              <a:t>=_____________________________?</a:t>
            </a:r>
          </a:p>
          <a:p>
            <a:r>
              <a:rPr lang="en-US" altLang="en-US" sz="2000" dirty="0" smtClean="0"/>
              <a:t>Sum of all (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I/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x)*(</a:t>
            </a:r>
            <a:r>
              <a:rPr lang="en-US" altLang="en-US" sz="2000" dirty="0" smtClean="0">
                <a:sym typeface="Symbol" pitchFamily="18" charset="2"/>
              </a:rPr>
              <a:t></a:t>
            </a:r>
            <a:r>
              <a:rPr lang="en-US" altLang="en-US" sz="2000" dirty="0" smtClean="0"/>
              <a:t>I/</a:t>
            </a:r>
            <a:r>
              <a:rPr lang="en-US" altLang="en-US" sz="2000" dirty="0" smtClean="0">
                <a:sym typeface="Symbol" pitchFamily="18" charset="2"/>
              </a:rPr>
              <a:t>y</a:t>
            </a:r>
            <a:r>
              <a:rPr lang="en-US" altLang="en-US" sz="2000" dirty="0" smtClean="0"/>
              <a:t>)=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dirty="0" smtClean="0"/>
              <a:t>=_____________________________?</a:t>
            </a:r>
          </a:p>
          <a:p>
            <a:r>
              <a:rPr lang="en-US" altLang="en-US" sz="2000" dirty="0" smtClean="0"/>
              <a:t>Find the 2x2 matrix A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dirty="0" smtClean="0"/>
              <a:t>=_____________________________?</a:t>
            </a:r>
          </a:p>
          <a:p>
            <a:r>
              <a:rPr lang="en-US" altLang="en-US" sz="2000" dirty="0" smtClean="0"/>
              <a:t>Find 2 Eigen values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1600" dirty="0" smtClean="0"/>
              <a:t>=_____________________________________?</a:t>
            </a:r>
          </a:p>
          <a:p>
            <a:r>
              <a:rPr lang="en-US" altLang="en-US" sz="2000" dirty="0" smtClean="0"/>
              <a:t>IS it a good feature?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1600" dirty="0" smtClean="0"/>
              <a:t>=____________________________________?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71BA748-A7F2-414C-98F2-91F71C77440A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54098"/>
              </p:ext>
            </p:extLst>
          </p:nvPr>
        </p:nvGraphicFramePr>
        <p:xfrm>
          <a:off x="5181600" y="1722228"/>
          <a:ext cx="2743200" cy="1097172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809" name="TextBox 10"/>
          <p:cNvSpPr txBox="1">
            <a:spLocks noChangeArrowheads="1"/>
          </p:cNvSpPr>
          <p:nvPr/>
        </p:nvSpPr>
        <p:spPr bwMode="auto">
          <a:xfrm>
            <a:off x="5238750" y="495300"/>
            <a:ext cx="21224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Image 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Unfilled cells are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81600" y="2819400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81600" y="1524000"/>
            <a:ext cx="0" cy="1295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12" name="TextBox 15"/>
          <p:cNvSpPr txBox="1">
            <a:spLocks noChangeArrowheads="1"/>
          </p:cNvSpPr>
          <p:nvPr/>
        </p:nvSpPr>
        <p:spPr bwMode="auto">
          <a:xfrm>
            <a:off x="5041900" y="11430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y</a:t>
            </a:r>
          </a:p>
        </p:txBody>
      </p:sp>
      <p:sp>
        <p:nvSpPr>
          <p:cNvPr id="30813" name="TextBox 16"/>
          <p:cNvSpPr txBox="1">
            <a:spLocks noChangeArrowheads="1"/>
          </p:cNvSpPr>
          <p:nvPr/>
        </p:nvSpPr>
        <p:spPr bwMode="auto">
          <a:xfrm>
            <a:off x="8153400" y="26670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x</a:t>
            </a:r>
          </a:p>
        </p:txBody>
      </p:sp>
      <p:graphicFrame>
        <p:nvGraphicFramePr>
          <p:cNvPr id="30814" name="Object 2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54482465"/>
              </p:ext>
            </p:extLst>
          </p:nvPr>
        </p:nvGraphicFramePr>
        <p:xfrm>
          <a:off x="5181600" y="3276600"/>
          <a:ext cx="386556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5" name="公式" r:id="rId3" imgW="3683000" imgH="1193800" progId="Equation.3">
                  <p:embed/>
                </p:oleObj>
              </mc:Choice>
              <mc:Fallback>
                <p:oleObj name="公式" r:id="rId3" imgW="3683000" imgH="1193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276600"/>
                        <a:ext cx="3865563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5" name="TextBox 24"/>
          <p:cNvSpPr txBox="1">
            <a:spLocks noChangeArrowheads="1"/>
          </p:cNvSpPr>
          <p:nvPr/>
        </p:nvSpPr>
        <p:spPr bwMode="auto">
          <a:xfrm>
            <a:off x="384175" y="6019800"/>
            <a:ext cx="66611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Eigen calculator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http://www.arndt-bruenner.de/mathe/scripts/engl_eigenwert.htm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419600" y="460375"/>
            <a:ext cx="1676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28" name="TextBox 28"/>
          <p:cNvSpPr txBox="1">
            <a:spLocks noChangeArrowheads="1"/>
          </p:cNvSpPr>
          <p:nvPr/>
        </p:nvSpPr>
        <p:spPr bwMode="auto">
          <a:xfrm>
            <a:off x="4856163" y="2806700"/>
            <a:ext cx="1239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(</a:t>
            </a:r>
            <a:r>
              <a:rPr lang="en-US" altLang="en-US" sz="1800" dirty="0" err="1">
                <a:latin typeface="Arial" charset="0"/>
              </a:rPr>
              <a:t>x,y</a:t>
            </a:r>
            <a:r>
              <a:rPr lang="en-US" altLang="en-US" sz="1800" dirty="0">
                <a:latin typeface="Arial" charset="0"/>
              </a:rPr>
              <a:t>)=(0,0)</a:t>
            </a:r>
          </a:p>
        </p:txBody>
      </p:sp>
    </p:spTree>
    <p:extLst>
      <p:ext uri="{BB962C8B-B14F-4D97-AF65-F5344CB8AC3E}">
        <p14:creationId xmlns:p14="http://schemas.microsoft.com/office/powerpoint/2010/main" val="30816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460921B-7ECD-4F77-99F4-4AD5C8941678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54276" name="Title 1"/>
          <p:cNvSpPr>
            <a:spLocks noGrp="1"/>
          </p:cNvSpPr>
          <p:nvPr>
            <p:ph type="title" idx="4294967295"/>
          </p:nvPr>
        </p:nvSpPr>
        <p:spPr>
          <a:xfrm>
            <a:off x="-44450" y="266700"/>
            <a:ext cx="8229600" cy="411163"/>
          </a:xfrm>
        </p:spPr>
        <p:txBody>
          <a:bodyPr/>
          <a:lstStyle/>
          <a:p>
            <a:pPr algn="l"/>
            <a:r>
              <a:rPr lang="en-US" altLang="en-US" sz="2800" dirty="0" smtClean="0"/>
              <a:t>Answer: Tutorial 3(step1)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075605"/>
              </p:ext>
            </p:extLst>
          </p:nvPr>
        </p:nvGraphicFramePr>
        <p:xfrm>
          <a:off x="5181600" y="3017628"/>
          <a:ext cx="2743200" cy="1097172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5181600" y="4084428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181600" y="2869992"/>
            <a:ext cx="10319" cy="1214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62" name="TextBox 15"/>
          <p:cNvSpPr txBox="1">
            <a:spLocks noChangeArrowheads="1"/>
          </p:cNvSpPr>
          <p:nvPr/>
        </p:nvSpPr>
        <p:spPr bwMode="auto">
          <a:xfrm>
            <a:off x="5041900" y="2560428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y</a:t>
            </a:r>
          </a:p>
        </p:txBody>
      </p:sp>
      <p:sp>
        <p:nvSpPr>
          <p:cNvPr id="54363" name="TextBox 16"/>
          <p:cNvSpPr txBox="1">
            <a:spLocks noChangeArrowheads="1"/>
          </p:cNvSpPr>
          <p:nvPr/>
        </p:nvSpPr>
        <p:spPr bwMode="auto">
          <a:xfrm>
            <a:off x="8153400" y="3897312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477000" y="2331828"/>
            <a:ext cx="836612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65" name="TextBox 8"/>
          <p:cNvSpPr txBox="1">
            <a:spLocks noChangeArrowheads="1"/>
          </p:cNvSpPr>
          <p:nvPr/>
        </p:nvSpPr>
        <p:spPr bwMode="auto">
          <a:xfrm>
            <a:off x="6529388" y="1561891"/>
            <a:ext cx="21986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edge window is 2x2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u="sng" dirty="0">
                <a:latin typeface="Arial" charset="0"/>
              </a:rPr>
              <a:t>Horizontal edges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(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 dirty="0">
                <a:latin typeface="Arial" charset="0"/>
              </a:rPr>
              <a:t>I/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 dirty="0">
                <a:latin typeface="Arial" charset="0"/>
              </a:rPr>
              <a:t>x)^2=1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Each is 1</a:t>
            </a:r>
          </a:p>
        </p:txBody>
      </p:sp>
      <p:sp>
        <p:nvSpPr>
          <p:cNvPr id="54366" name="TextBox 20"/>
          <p:cNvSpPr txBox="1">
            <a:spLocks noChangeArrowheads="1"/>
          </p:cNvSpPr>
          <p:nvPr/>
        </p:nvSpPr>
        <p:spPr bwMode="auto">
          <a:xfrm>
            <a:off x="4649788" y="400049"/>
            <a:ext cx="1903412" cy="12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edge window is 2x2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Sum all X1-X2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603875" y="3438525"/>
            <a:ext cx="523875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668962" y="3032125"/>
            <a:ext cx="525463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953125" y="3074988"/>
            <a:ext cx="523875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953125" y="3438525"/>
            <a:ext cx="523875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067433"/>
              </p:ext>
            </p:extLst>
          </p:nvPr>
        </p:nvGraphicFramePr>
        <p:xfrm>
          <a:off x="901700" y="3044825"/>
          <a:ext cx="2743200" cy="1097172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901700" y="4125912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901700" y="2897189"/>
            <a:ext cx="0" cy="1228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65" name="TextBox 15"/>
          <p:cNvSpPr txBox="1">
            <a:spLocks noChangeArrowheads="1"/>
          </p:cNvSpPr>
          <p:nvPr/>
        </p:nvSpPr>
        <p:spPr bwMode="auto">
          <a:xfrm>
            <a:off x="762000" y="258762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y</a:t>
            </a:r>
          </a:p>
        </p:txBody>
      </p:sp>
      <p:sp>
        <p:nvSpPr>
          <p:cNvPr id="54466" name="TextBox 16"/>
          <p:cNvSpPr txBox="1">
            <a:spLocks noChangeArrowheads="1"/>
          </p:cNvSpPr>
          <p:nvPr/>
        </p:nvSpPr>
        <p:spPr bwMode="auto">
          <a:xfrm>
            <a:off x="3873500" y="3973512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173287" y="2746375"/>
            <a:ext cx="341313" cy="35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322388" y="3495675"/>
            <a:ext cx="523875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358900" y="3073400"/>
            <a:ext cx="525463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662113" y="3105150"/>
            <a:ext cx="523875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671638" y="3470275"/>
            <a:ext cx="523875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4482" name="TextBox 3"/>
          <p:cNvSpPr txBox="1">
            <a:spLocks noChangeArrowheads="1"/>
          </p:cNvSpPr>
          <p:nvPr/>
        </p:nvSpPr>
        <p:spPr bwMode="auto">
          <a:xfrm>
            <a:off x="5729288" y="4432300"/>
            <a:ext cx="22526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Total sum (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 dirty="0">
                <a:latin typeface="Arial" charset="0"/>
              </a:rPr>
              <a:t>I/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 dirty="0" smtClean="0">
                <a:latin typeface="Arial" charset="0"/>
              </a:rPr>
              <a:t>x)</a:t>
            </a:r>
            <a:r>
              <a:rPr lang="en-US" altLang="en-US" sz="1800" baseline="30000" dirty="0" smtClean="0">
                <a:latin typeface="Arial" charset="0"/>
              </a:rPr>
              <a:t>2</a:t>
            </a:r>
            <a:r>
              <a:rPr lang="en-US" altLang="en-US" sz="1800" dirty="0" smtClean="0">
                <a:latin typeface="Arial" charset="0"/>
              </a:rPr>
              <a:t>=4</a:t>
            </a:r>
            <a:endParaRPr lang="en-US" altLang="en-US" sz="1800" dirty="0">
              <a:latin typeface="Arial" charset="0"/>
            </a:endParaRPr>
          </a:p>
        </p:txBody>
      </p:sp>
      <p:sp>
        <p:nvSpPr>
          <p:cNvPr id="54484" name="TextBox 62"/>
          <p:cNvSpPr txBox="1">
            <a:spLocks noChangeArrowheads="1"/>
          </p:cNvSpPr>
          <p:nvPr/>
        </p:nvSpPr>
        <p:spPr bwMode="auto">
          <a:xfrm>
            <a:off x="1368425" y="4495800"/>
            <a:ext cx="22093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Total sum (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 dirty="0">
                <a:latin typeface="Arial" charset="0"/>
              </a:rPr>
              <a:t>I/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 dirty="0" smtClean="0">
                <a:latin typeface="Arial" charset="0"/>
              </a:rPr>
              <a:t>y)</a:t>
            </a:r>
            <a:r>
              <a:rPr lang="en-US" altLang="en-US" sz="1800" baseline="30000" dirty="0" smtClean="0">
                <a:latin typeface="Arial" charset="0"/>
              </a:rPr>
              <a:t>2</a:t>
            </a:r>
            <a:r>
              <a:rPr lang="en-US" altLang="en-US" sz="1800" dirty="0" smtClean="0">
                <a:latin typeface="Arial" charset="0"/>
              </a:rPr>
              <a:t>=4</a:t>
            </a:r>
            <a:endParaRPr lang="en-US" altLang="en-US" sz="1800" dirty="0">
              <a:latin typeface="Arial" charset="0"/>
            </a:endParaRPr>
          </a:p>
        </p:txBody>
      </p:sp>
      <p:sp>
        <p:nvSpPr>
          <p:cNvPr id="54485" name="TextBox 8"/>
          <p:cNvSpPr txBox="1">
            <a:spLocks noChangeArrowheads="1"/>
          </p:cNvSpPr>
          <p:nvPr/>
        </p:nvSpPr>
        <p:spPr bwMode="auto">
          <a:xfrm>
            <a:off x="1739900" y="1600200"/>
            <a:ext cx="22240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edge window is 2x2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u="sng">
                <a:latin typeface="Arial" charset="0"/>
              </a:rPr>
              <a:t>vertical edges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(</a:t>
            </a: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I/</a:t>
            </a:r>
            <a:r>
              <a:rPr lang="en-US" altLang="en-US" sz="1800">
                <a:latin typeface="Arial" charset="0"/>
                <a:sym typeface="Symbol" pitchFamily="18" charset="2"/>
              </a:rPr>
              <a:t>y</a:t>
            </a:r>
            <a:r>
              <a:rPr lang="en-US" altLang="en-US" sz="1800">
                <a:latin typeface="Arial" charset="0"/>
              </a:rPr>
              <a:t>)^2=1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Each is 1</a:t>
            </a:r>
          </a:p>
        </p:txBody>
      </p:sp>
      <p:sp>
        <p:nvSpPr>
          <p:cNvPr id="54486" name="TextBox 68"/>
          <p:cNvSpPr txBox="1">
            <a:spLocks noChangeArrowheads="1"/>
          </p:cNvSpPr>
          <p:nvPr/>
        </p:nvSpPr>
        <p:spPr bwMode="auto">
          <a:xfrm>
            <a:off x="4110038" y="5178425"/>
            <a:ext cx="1339850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Define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I/</a:t>
            </a: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x=x</a:t>
            </a:r>
            <a:r>
              <a:rPr lang="en-US" altLang="en-US" sz="1800" baseline="-25000">
                <a:latin typeface="Arial" charset="0"/>
              </a:rPr>
              <a:t>i</a:t>
            </a:r>
            <a:r>
              <a:rPr lang="en-US" altLang="en-US" sz="1800">
                <a:latin typeface="Arial" charset="0"/>
              </a:rPr>
              <a:t>-x</a:t>
            </a:r>
            <a:r>
              <a:rPr lang="en-US" altLang="en-US" sz="1800" baseline="-25000">
                <a:latin typeface="Arial" charset="0"/>
              </a:rPr>
              <a:t>i+1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I/</a:t>
            </a: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y=y</a:t>
            </a:r>
            <a:r>
              <a:rPr lang="en-US" altLang="en-US" sz="1800" baseline="-25000">
                <a:latin typeface="Arial" charset="0"/>
              </a:rPr>
              <a:t>i</a:t>
            </a:r>
            <a:r>
              <a:rPr lang="en-US" altLang="en-US" sz="1800">
                <a:latin typeface="Arial" charset="0"/>
              </a:rPr>
              <a:t>-y</a:t>
            </a:r>
            <a:r>
              <a:rPr lang="en-US" altLang="en-US" sz="1800" baseline="-25000">
                <a:latin typeface="Arial" charset="0"/>
              </a:rPr>
              <a:t>i+1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87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50445"/>
              </p:ext>
            </p:extLst>
          </p:nvPr>
        </p:nvGraphicFramePr>
        <p:xfrm>
          <a:off x="5181600" y="2828925"/>
          <a:ext cx="2743200" cy="1097172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5181600" y="3981450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5181600" y="2681289"/>
            <a:ext cx="10319" cy="1300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83" name="TextBox 15"/>
          <p:cNvSpPr txBox="1">
            <a:spLocks noChangeArrowheads="1"/>
          </p:cNvSpPr>
          <p:nvPr/>
        </p:nvSpPr>
        <p:spPr bwMode="auto">
          <a:xfrm>
            <a:off x="5041900" y="237172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646738" y="2847975"/>
            <a:ext cx="525463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b="1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42013" y="2908300"/>
            <a:ext cx="525463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5386" name="TextBox 7"/>
          <p:cNvSpPr txBox="1">
            <a:spLocks noChangeArrowheads="1"/>
          </p:cNvSpPr>
          <p:nvPr/>
        </p:nvSpPr>
        <p:spPr bwMode="auto">
          <a:xfrm>
            <a:off x="5562600" y="2205454"/>
            <a:ext cx="373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-1</a:t>
            </a:r>
          </a:p>
        </p:txBody>
      </p:sp>
      <p:sp>
        <p:nvSpPr>
          <p:cNvPr id="55387" name="TextBox 8"/>
          <p:cNvSpPr txBox="1">
            <a:spLocks noChangeArrowheads="1"/>
          </p:cNvSpPr>
          <p:nvPr/>
        </p:nvSpPr>
        <p:spPr bwMode="auto">
          <a:xfrm>
            <a:off x="6103938" y="2222500"/>
            <a:ext cx="3730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-1</a:t>
            </a:r>
          </a:p>
        </p:txBody>
      </p:sp>
      <p:sp>
        <p:nvSpPr>
          <p:cNvPr id="55396" name="TextBox 8"/>
          <p:cNvSpPr txBox="1">
            <a:spLocks noChangeArrowheads="1"/>
          </p:cNvSpPr>
          <p:nvPr/>
        </p:nvSpPr>
        <p:spPr bwMode="auto">
          <a:xfrm>
            <a:off x="5164138" y="1447800"/>
            <a:ext cx="39417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These boxes have (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 dirty="0">
                <a:latin typeface="Arial" charset="0"/>
              </a:rPr>
              <a:t>I/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 dirty="0">
                <a:latin typeface="Arial" charset="0"/>
              </a:rPr>
              <a:t>x)*(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 dirty="0">
                <a:latin typeface="Arial" charset="0"/>
              </a:rPr>
              <a:t>I/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y)</a:t>
            </a:r>
            <a:r>
              <a:rPr lang="en-US" altLang="en-US" sz="1800" dirty="0">
                <a:latin typeface="Arial" charset="0"/>
              </a:rPr>
              <a:t> = 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Total= </a:t>
            </a:r>
            <a:r>
              <a:rPr lang="en-US" altLang="en-US" sz="1800" dirty="0" smtClean="0">
                <a:latin typeface="Arial" charset="0"/>
              </a:rPr>
              <a:t>-2</a:t>
            </a:r>
            <a:endParaRPr lang="en-US" altLang="en-US" sz="1800" dirty="0">
              <a:latin typeface="Arial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821662"/>
              </p:ext>
            </p:extLst>
          </p:nvPr>
        </p:nvGraphicFramePr>
        <p:xfrm>
          <a:off x="914400" y="2657475"/>
          <a:ext cx="2743200" cy="1097172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924719" y="3809481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14400" y="2509837"/>
            <a:ext cx="0" cy="1299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82" name="TextBox 15"/>
          <p:cNvSpPr txBox="1">
            <a:spLocks noChangeArrowheads="1"/>
          </p:cNvSpPr>
          <p:nvPr/>
        </p:nvSpPr>
        <p:spPr bwMode="auto">
          <a:xfrm>
            <a:off x="774700" y="2200275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y</a:t>
            </a:r>
          </a:p>
        </p:txBody>
      </p:sp>
      <p:sp>
        <p:nvSpPr>
          <p:cNvPr id="55493" name="TextBox 8"/>
          <p:cNvSpPr txBox="1">
            <a:spLocks noChangeArrowheads="1"/>
          </p:cNvSpPr>
          <p:nvPr/>
        </p:nvSpPr>
        <p:spPr bwMode="auto">
          <a:xfrm>
            <a:off x="619125" y="1524000"/>
            <a:ext cx="39735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These boxes have (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 dirty="0">
                <a:latin typeface="Arial" charset="0"/>
              </a:rPr>
              <a:t>I/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 dirty="0">
                <a:latin typeface="Arial" charset="0"/>
              </a:rPr>
              <a:t>x)*(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 dirty="0">
                <a:latin typeface="Arial" charset="0"/>
              </a:rPr>
              <a:t>I/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y)</a:t>
            </a:r>
            <a:r>
              <a:rPr lang="en-US" altLang="en-US" sz="1800" dirty="0">
                <a:latin typeface="Arial" charset="0"/>
              </a:rPr>
              <a:t> = +1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Total= </a:t>
            </a:r>
            <a:r>
              <a:rPr lang="en-US" altLang="en-US" sz="1800" dirty="0" smtClean="0">
                <a:latin typeface="Arial" charset="0"/>
              </a:rPr>
              <a:t>2</a:t>
            </a:r>
            <a:endParaRPr lang="en-US" altLang="en-US" sz="1800" dirty="0">
              <a:latin typeface="Arial" charset="0"/>
            </a:endParaRPr>
          </a:p>
        </p:txBody>
      </p:sp>
      <p:sp>
        <p:nvSpPr>
          <p:cNvPr id="55495" name="TextBox 48"/>
          <p:cNvSpPr txBox="1">
            <a:spLocks noChangeArrowheads="1"/>
          </p:cNvSpPr>
          <p:nvPr/>
        </p:nvSpPr>
        <p:spPr bwMode="auto">
          <a:xfrm>
            <a:off x="1656556" y="4038600"/>
            <a:ext cx="471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1 1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66838" y="3073400"/>
            <a:ext cx="525462" cy="64611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b="1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5504" name="TextBox 77"/>
          <p:cNvSpPr txBox="1">
            <a:spLocks noChangeArrowheads="1"/>
          </p:cNvSpPr>
          <p:nvPr/>
        </p:nvSpPr>
        <p:spPr bwMode="auto">
          <a:xfrm>
            <a:off x="914400" y="6019800"/>
            <a:ext cx="5861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So the total sum {(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 dirty="0">
                <a:latin typeface="Arial" charset="0"/>
              </a:rPr>
              <a:t>I/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 dirty="0">
                <a:latin typeface="Arial" charset="0"/>
              </a:rPr>
              <a:t>x)*(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 dirty="0">
                <a:latin typeface="Arial" charset="0"/>
              </a:rPr>
              <a:t>I/</a:t>
            </a:r>
            <a:r>
              <a:rPr lang="en-US" altLang="en-US" sz="1800" dirty="0">
                <a:latin typeface="Arial" charset="0"/>
                <a:sym typeface="Symbol" pitchFamily="18" charset="2"/>
              </a:rPr>
              <a:t>y</a:t>
            </a:r>
            <a:r>
              <a:rPr lang="en-US" altLang="en-US" sz="1800" dirty="0">
                <a:latin typeface="Arial" charset="0"/>
              </a:rPr>
              <a:t>)}= </a:t>
            </a:r>
            <a:r>
              <a:rPr lang="en-US" altLang="en-US" sz="1800" dirty="0" smtClean="0">
                <a:latin typeface="Arial" charset="0"/>
              </a:rPr>
              <a:t>2-2=0</a:t>
            </a:r>
            <a:endParaRPr lang="en-US" altLang="en-US" sz="1800" dirty="0">
              <a:latin typeface="Arial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685925" y="3073400"/>
            <a:ext cx="523875" cy="64611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b="1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5507" name="Rectangle 91"/>
          <p:cNvSpPr>
            <a:spLocks noChangeArrowheads="1"/>
          </p:cNvSpPr>
          <p:nvPr/>
        </p:nvSpPr>
        <p:spPr bwMode="auto">
          <a:xfrm>
            <a:off x="511175" y="34925"/>
            <a:ext cx="27495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Answer: </a:t>
            </a:r>
            <a:r>
              <a:rPr lang="en-US" altLang="en-US" sz="1800" dirty="0" smtClean="0">
                <a:latin typeface="Arial" charset="0"/>
              </a:rPr>
              <a:t>Tutorial </a:t>
            </a:r>
            <a:r>
              <a:rPr lang="en-US" altLang="en-US" sz="1800" dirty="0">
                <a:latin typeface="Arial" charset="0"/>
              </a:rPr>
              <a:t>3(step2)</a:t>
            </a:r>
          </a:p>
        </p:txBody>
      </p:sp>
      <p:sp>
        <p:nvSpPr>
          <p:cNvPr id="55508" name="TextBox 15"/>
          <p:cNvSpPr txBox="1">
            <a:spLocks noChangeArrowheads="1"/>
          </p:cNvSpPr>
          <p:nvPr/>
        </p:nvSpPr>
        <p:spPr bwMode="auto">
          <a:xfrm>
            <a:off x="8048625" y="397192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</a:t>
            </a:r>
          </a:p>
        </p:txBody>
      </p:sp>
      <p:sp>
        <p:nvSpPr>
          <p:cNvPr id="55509" name="TextBox 15"/>
          <p:cNvSpPr txBox="1">
            <a:spLocks noChangeArrowheads="1"/>
          </p:cNvSpPr>
          <p:nvPr/>
        </p:nvSpPr>
        <p:spPr bwMode="auto">
          <a:xfrm>
            <a:off x="3586163" y="463232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</a:t>
            </a:r>
          </a:p>
        </p:txBody>
      </p:sp>
      <p:sp>
        <p:nvSpPr>
          <p:cNvPr id="55510" name="TextBox 68"/>
          <p:cNvSpPr txBox="1">
            <a:spLocks noChangeArrowheads="1"/>
          </p:cNvSpPr>
          <p:nvPr/>
        </p:nvSpPr>
        <p:spPr bwMode="auto">
          <a:xfrm>
            <a:off x="4054475" y="4681538"/>
            <a:ext cx="2698750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In side each 2x2 window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Define (</a:t>
            </a:r>
            <a:r>
              <a:rPr lang="en-US" altLang="en-US" sz="1800">
                <a:latin typeface="Arial" charset="0"/>
              </a:rPr>
              <a:t>I/</a:t>
            </a: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x)*(</a:t>
            </a: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I/</a:t>
            </a:r>
            <a:r>
              <a:rPr lang="en-US" altLang="en-US" sz="1800">
                <a:latin typeface="Arial" charset="0"/>
                <a:sym typeface="Symbol" pitchFamily="18" charset="2"/>
              </a:rPr>
              <a:t>y</a:t>
            </a:r>
            <a:r>
              <a:rPr lang="en-US" altLang="en-US" sz="1800">
                <a:latin typeface="Arial" charset="0"/>
              </a:rPr>
              <a:t>)=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(</a:t>
            </a:r>
            <a:r>
              <a:rPr lang="en-US" altLang="en-US" sz="1800">
                <a:latin typeface="Arial" charset="0"/>
              </a:rPr>
              <a:t>x</a:t>
            </a:r>
            <a:r>
              <a:rPr lang="en-US" altLang="en-US" sz="1800" baseline="-25000">
                <a:latin typeface="Arial" charset="0"/>
              </a:rPr>
              <a:t>i</a:t>
            </a:r>
            <a:r>
              <a:rPr lang="en-US" altLang="en-US" sz="1800">
                <a:latin typeface="Arial" charset="0"/>
              </a:rPr>
              <a:t>-x</a:t>
            </a:r>
            <a:r>
              <a:rPr lang="en-US" altLang="en-US" sz="1800" baseline="-25000">
                <a:latin typeface="Arial" charset="0"/>
              </a:rPr>
              <a:t>i+1</a:t>
            </a:r>
            <a:r>
              <a:rPr lang="en-US" altLang="en-US" sz="1800">
                <a:latin typeface="Arial" charset="0"/>
                <a:sym typeface="Symbol" pitchFamily="18" charset="2"/>
              </a:rPr>
              <a:t>)* (y</a:t>
            </a:r>
            <a:r>
              <a:rPr lang="en-US" altLang="en-US" sz="1800" baseline="-25000">
                <a:latin typeface="Arial" charset="0"/>
              </a:rPr>
              <a:t>i</a:t>
            </a:r>
            <a:r>
              <a:rPr lang="en-US" altLang="en-US" sz="1800">
                <a:latin typeface="Arial" charset="0"/>
              </a:rPr>
              <a:t>-y</a:t>
            </a:r>
            <a:r>
              <a:rPr lang="en-US" altLang="en-US" sz="1800" baseline="-25000">
                <a:latin typeface="Arial" charset="0"/>
              </a:rPr>
              <a:t>i+1</a:t>
            </a:r>
            <a:r>
              <a:rPr lang="en-US" altLang="en-US" sz="1800">
                <a:latin typeface="Arial" charset="0"/>
                <a:sym typeface="Symbol" pitchFamily="18" charset="2"/>
              </a:rPr>
              <a:t>)</a:t>
            </a:r>
            <a:endParaRPr lang="en-US" altLang="en-US" sz="1800" baseline="-2500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55512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1B3E215-0659-432E-9314-18DB5E2E4762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1450182" y="3711356"/>
            <a:ext cx="358774" cy="390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035969" y="3766919"/>
            <a:ext cx="47625" cy="334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764213" y="2500093"/>
            <a:ext cx="0" cy="347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290469" y="2556669"/>
            <a:ext cx="0" cy="347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51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altLang="zh-TW" smtClean="0"/>
              <a:t>Region growing</a:t>
            </a:r>
            <a:br>
              <a:rPr lang="en-US" altLang="zh-TW" smtClean="0"/>
            </a:br>
            <a:r>
              <a:rPr lang="en-US" altLang="zh-TW" smtClean="0"/>
              <a:t>image processing toolbox </a:t>
            </a:r>
            <a:br>
              <a:rPr lang="en-US" altLang="zh-TW" smtClean="0"/>
            </a:br>
            <a:endParaRPr lang="en-US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altLang="zh-TW" smtClean="0"/>
              <a:t>detecting object demo</a:t>
            </a:r>
            <a:br>
              <a:rPr lang="en-US" altLang="zh-TW" smtClean="0"/>
            </a:br>
            <a:endParaRPr lang="en-US" altLang="zh-TW" smtClean="0"/>
          </a:p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1B43463-9E47-4DD1-A66E-5CA1C95D69C8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9222" name="Rectangle 5"/>
          <p:cNvSpPr txBox="1">
            <a:spLocks noChangeArrowheads="1"/>
          </p:cNvSpPr>
          <p:nvPr/>
        </p:nvSpPr>
        <p:spPr bwMode="auto">
          <a:xfrm>
            <a:off x="457200" y="1719263"/>
            <a:ext cx="4033838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TW" sz="2600"/>
              <a:t>                 </a:t>
            </a:r>
            <a:endParaRPr lang="zh-TW" altLang="en-US" sz="2600"/>
          </a:p>
        </p:txBody>
      </p:sp>
      <p:sp>
        <p:nvSpPr>
          <p:cNvPr id="9223" name="Rectangle 2"/>
          <p:cNvSpPr txBox="1">
            <a:spLocks noChangeArrowheads="1"/>
          </p:cNvSpPr>
          <p:nvPr/>
        </p:nvSpPr>
        <p:spPr bwMode="auto">
          <a:xfrm>
            <a:off x="593725" y="2362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TW" sz="1800"/>
          </a:p>
        </p:txBody>
      </p:sp>
      <p:graphicFrame>
        <p:nvGraphicFramePr>
          <p:cNvPr id="9224" name="Object 3"/>
          <p:cNvGraphicFramePr>
            <a:graphicFrameLocks noChangeAspect="1"/>
          </p:cNvGraphicFramePr>
          <p:nvPr/>
        </p:nvGraphicFramePr>
        <p:xfrm>
          <a:off x="2384425" y="3109913"/>
          <a:ext cx="4286250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Photo Editor Photo" r:id="rId3" imgW="4048690" imgH="1971950" progId="MSPhotoEd.3">
                  <p:embed/>
                </p:oleObj>
              </mc:Choice>
              <mc:Fallback>
                <p:oleObj name="Photo Editor Photo" r:id="rId3" imgW="4048690" imgH="1971950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5" y="3109913"/>
                        <a:ext cx="4286250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5"/>
          <p:cNvSpPr txBox="1">
            <a:spLocks noChangeArrowheads="1"/>
          </p:cNvSpPr>
          <p:nvPr/>
        </p:nvSpPr>
        <p:spPr bwMode="auto">
          <a:xfrm>
            <a:off x="609600" y="2667000"/>
            <a:ext cx="6858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TW" sz="2600"/>
              <a:t>                Source image         Output regions </a:t>
            </a:r>
            <a:endParaRPr lang="zh-TW" altLang="en-US" sz="26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590800" y="460375"/>
            <a:ext cx="1676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/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697167C-99F7-48BA-8C9A-D688F9613B8B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70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5632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/>
            <a:r>
              <a:rPr lang="en-US" altLang="en-US" dirty="0" smtClean="0"/>
              <a:t>Answer:  3(step3)</a:t>
            </a:r>
          </a:p>
        </p:txBody>
      </p:sp>
      <p:sp>
        <p:nvSpPr>
          <p:cNvPr id="56325" name="Content Placeholder 6"/>
          <p:cNvSpPr>
            <a:spLocks noGrp="1"/>
          </p:cNvSpPr>
          <p:nvPr>
            <p:ph idx="4294967295"/>
          </p:nvPr>
        </p:nvSpPr>
        <p:spPr>
          <a:xfrm>
            <a:off x="0" y="1130300"/>
            <a:ext cx="4956175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900" dirty="0" smtClean="0"/>
              <a:t>Assume the edge window is 2x2</a:t>
            </a:r>
          </a:p>
          <a:p>
            <a:pPr>
              <a:lnSpc>
                <a:spcPct val="80000"/>
              </a:lnSpc>
            </a:pPr>
            <a:r>
              <a:rPr lang="en-US" altLang="en-US" sz="1900" dirty="0" smtClean="0"/>
              <a:t>Sum of all (</a:t>
            </a:r>
            <a:r>
              <a:rPr lang="en-US" altLang="en-US" sz="1900" dirty="0" smtClean="0">
                <a:sym typeface="Symbol" pitchFamily="18" charset="2"/>
              </a:rPr>
              <a:t></a:t>
            </a:r>
            <a:r>
              <a:rPr lang="en-US" altLang="en-US" sz="1900" dirty="0" smtClean="0"/>
              <a:t>I/</a:t>
            </a:r>
            <a:r>
              <a:rPr lang="en-US" altLang="en-US" sz="1900" dirty="0" smtClean="0">
                <a:sym typeface="Symbol" pitchFamily="18" charset="2"/>
              </a:rPr>
              <a:t></a:t>
            </a:r>
            <a:r>
              <a:rPr lang="en-US" altLang="en-US" sz="1900" dirty="0" smtClean="0"/>
              <a:t>x)^2=</a:t>
            </a:r>
          </a:p>
          <a:p>
            <a:pPr marL="457200" lvl="1" indent="0">
              <a:lnSpc>
                <a:spcPct val="80000"/>
              </a:lnSpc>
              <a:buFont typeface="Arial" charset="0"/>
              <a:buNone/>
            </a:pPr>
            <a:r>
              <a:rPr lang="en-US" altLang="en-US" sz="1900" dirty="0" smtClean="0"/>
              <a:t>=4</a:t>
            </a:r>
          </a:p>
          <a:p>
            <a:pPr>
              <a:lnSpc>
                <a:spcPct val="80000"/>
              </a:lnSpc>
            </a:pPr>
            <a:r>
              <a:rPr lang="en-US" altLang="en-US" sz="1900" dirty="0" smtClean="0"/>
              <a:t>Sum of all (</a:t>
            </a:r>
            <a:r>
              <a:rPr lang="en-US" altLang="en-US" sz="1900" dirty="0" smtClean="0">
                <a:sym typeface="Symbol" pitchFamily="18" charset="2"/>
              </a:rPr>
              <a:t></a:t>
            </a:r>
            <a:r>
              <a:rPr lang="en-US" altLang="en-US" sz="1900" dirty="0" smtClean="0"/>
              <a:t>I/</a:t>
            </a:r>
            <a:r>
              <a:rPr lang="en-US" altLang="en-US" sz="1900" dirty="0" smtClean="0">
                <a:sym typeface="Symbol" pitchFamily="18" charset="2"/>
              </a:rPr>
              <a:t>y</a:t>
            </a:r>
            <a:r>
              <a:rPr lang="en-US" altLang="en-US" sz="1900" dirty="0" smtClean="0"/>
              <a:t>)^2=</a:t>
            </a:r>
          </a:p>
          <a:p>
            <a:pPr marL="457200" lvl="1" indent="0">
              <a:lnSpc>
                <a:spcPct val="80000"/>
              </a:lnSpc>
              <a:buFont typeface="Arial" charset="0"/>
              <a:buNone/>
            </a:pPr>
            <a:r>
              <a:rPr lang="en-US" altLang="en-US" sz="1900" dirty="0" smtClean="0"/>
              <a:t>=4</a:t>
            </a:r>
          </a:p>
          <a:p>
            <a:pPr>
              <a:lnSpc>
                <a:spcPct val="80000"/>
              </a:lnSpc>
            </a:pPr>
            <a:r>
              <a:rPr lang="en-US" altLang="en-US" sz="1900" dirty="0" smtClean="0">
                <a:sym typeface="Symbol" pitchFamily="18" charset="2"/>
              </a:rPr>
              <a:t>In side each 2x2 window, Define (</a:t>
            </a:r>
            <a:r>
              <a:rPr lang="en-US" altLang="en-US" sz="1900" dirty="0" smtClean="0"/>
              <a:t>I/</a:t>
            </a:r>
            <a:r>
              <a:rPr lang="en-US" altLang="en-US" sz="1900" dirty="0" smtClean="0">
                <a:sym typeface="Symbol" pitchFamily="18" charset="2"/>
              </a:rPr>
              <a:t></a:t>
            </a:r>
            <a:r>
              <a:rPr lang="en-US" altLang="en-US" sz="1900" dirty="0" smtClean="0"/>
              <a:t>x)*(</a:t>
            </a:r>
            <a:r>
              <a:rPr lang="en-US" altLang="en-US" sz="1900" dirty="0" smtClean="0">
                <a:sym typeface="Symbol" pitchFamily="18" charset="2"/>
              </a:rPr>
              <a:t></a:t>
            </a:r>
            <a:r>
              <a:rPr lang="en-US" altLang="en-US" sz="1900" dirty="0" smtClean="0"/>
              <a:t>I/</a:t>
            </a:r>
            <a:r>
              <a:rPr lang="en-US" altLang="en-US" sz="1900" dirty="0" smtClean="0">
                <a:sym typeface="Symbol" pitchFamily="18" charset="2"/>
              </a:rPr>
              <a:t>y</a:t>
            </a:r>
            <a:r>
              <a:rPr lang="en-US" altLang="en-US" sz="1900" dirty="0" smtClean="0"/>
              <a:t>)=</a:t>
            </a:r>
            <a:r>
              <a:rPr lang="en-US" altLang="en-US" sz="1900" dirty="0" smtClean="0">
                <a:sym typeface="Symbol" pitchFamily="18" charset="2"/>
              </a:rPr>
              <a:t>(</a:t>
            </a:r>
            <a:r>
              <a:rPr lang="en-US" altLang="en-US" sz="1900" dirty="0" smtClean="0"/>
              <a:t>x</a:t>
            </a:r>
            <a:r>
              <a:rPr lang="en-US" altLang="en-US" sz="1900" baseline="-25000" dirty="0" smtClean="0"/>
              <a:t>i</a:t>
            </a:r>
            <a:r>
              <a:rPr lang="en-US" altLang="en-US" sz="1900" dirty="0" smtClean="0"/>
              <a:t>-x</a:t>
            </a:r>
            <a:r>
              <a:rPr lang="en-US" altLang="en-US" sz="1900" baseline="-25000" dirty="0" smtClean="0"/>
              <a:t>i+1</a:t>
            </a:r>
            <a:r>
              <a:rPr lang="en-US" altLang="en-US" sz="1900" dirty="0" smtClean="0">
                <a:sym typeface="Symbol" pitchFamily="18" charset="2"/>
              </a:rPr>
              <a:t>)* (y</a:t>
            </a:r>
            <a:r>
              <a:rPr lang="en-US" altLang="en-US" sz="1900" baseline="-25000" dirty="0" smtClean="0"/>
              <a:t>i</a:t>
            </a:r>
            <a:r>
              <a:rPr lang="en-US" altLang="en-US" sz="1900" dirty="0" smtClean="0"/>
              <a:t>-y</a:t>
            </a:r>
            <a:r>
              <a:rPr lang="en-US" altLang="en-US" sz="1900" baseline="-25000" dirty="0" smtClean="0"/>
              <a:t>i+1</a:t>
            </a:r>
            <a:r>
              <a:rPr lang="en-US" altLang="en-US" sz="1900" dirty="0" smtClean="0">
                <a:sym typeface="Symbol" pitchFamily="18" charset="2"/>
              </a:rPr>
              <a:t>)</a:t>
            </a:r>
            <a:endParaRPr lang="en-US" altLang="en-US" sz="1900" baseline="-25000" dirty="0" smtClean="0"/>
          </a:p>
          <a:p>
            <a:pPr>
              <a:lnSpc>
                <a:spcPct val="80000"/>
              </a:lnSpc>
            </a:pPr>
            <a:r>
              <a:rPr lang="en-US" altLang="en-US" sz="1900" dirty="0" smtClean="0"/>
              <a:t>Sum of all (</a:t>
            </a:r>
            <a:r>
              <a:rPr lang="en-US" altLang="en-US" sz="1900" dirty="0" smtClean="0">
                <a:sym typeface="Symbol" pitchFamily="18" charset="2"/>
              </a:rPr>
              <a:t></a:t>
            </a:r>
            <a:r>
              <a:rPr lang="en-US" altLang="en-US" sz="1900" dirty="0" smtClean="0"/>
              <a:t>I/</a:t>
            </a:r>
            <a:r>
              <a:rPr lang="en-US" altLang="en-US" sz="1900" dirty="0" smtClean="0">
                <a:sym typeface="Symbol" pitchFamily="18" charset="2"/>
              </a:rPr>
              <a:t></a:t>
            </a:r>
            <a:r>
              <a:rPr lang="en-US" altLang="en-US" sz="1900" dirty="0" smtClean="0"/>
              <a:t>x)*(</a:t>
            </a:r>
            <a:r>
              <a:rPr lang="en-US" altLang="en-US" sz="1900" dirty="0" smtClean="0">
                <a:sym typeface="Symbol" pitchFamily="18" charset="2"/>
              </a:rPr>
              <a:t></a:t>
            </a:r>
            <a:r>
              <a:rPr lang="en-US" altLang="en-US" sz="1900" dirty="0" smtClean="0"/>
              <a:t>I/</a:t>
            </a:r>
            <a:r>
              <a:rPr lang="en-US" altLang="en-US" sz="1900" dirty="0" smtClean="0">
                <a:sym typeface="Symbol" pitchFamily="18" charset="2"/>
              </a:rPr>
              <a:t>y</a:t>
            </a:r>
            <a:r>
              <a:rPr lang="en-US" altLang="en-US" sz="1900" dirty="0" smtClean="0"/>
              <a:t>)=</a:t>
            </a:r>
          </a:p>
          <a:p>
            <a:pPr marL="457200" lvl="1" indent="0">
              <a:lnSpc>
                <a:spcPct val="80000"/>
              </a:lnSpc>
              <a:buFont typeface="Arial" charset="0"/>
              <a:buNone/>
            </a:pPr>
            <a:r>
              <a:rPr lang="en-US" altLang="en-US" sz="1900" dirty="0" smtClean="0"/>
              <a:t>=0</a:t>
            </a:r>
          </a:p>
          <a:p>
            <a:pPr>
              <a:lnSpc>
                <a:spcPct val="80000"/>
              </a:lnSpc>
            </a:pPr>
            <a:r>
              <a:rPr lang="en-US" altLang="en-US" sz="1900" dirty="0" smtClean="0"/>
              <a:t>Find the 2x2 matrix A</a:t>
            </a:r>
          </a:p>
          <a:p>
            <a:pPr marL="457200" lvl="1" indent="0">
              <a:lnSpc>
                <a:spcPct val="80000"/>
              </a:lnSpc>
              <a:buFont typeface="Arial" charset="0"/>
              <a:buNone/>
            </a:pPr>
            <a:r>
              <a:rPr lang="en-US" altLang="en-US" sz="1900" dirty="0" smtClean="0"/>
              <a:t>=[4 0; 0 4]_____________?</a:t>
            </a:r>
          </a:p>
          <a:p>
            <a:pPr>
              <a:lnSpc>
                <a:spcPct val="80000"/>
              </a:lnSpc>
            </a:pPr>
            <a:r>
              <a:rPr lang="en-US" altLang="en-US" sz="1900" dirty="0" smtClean="0"/>
              <a:t>Find 2 Eigen values</a:t>
            </a:r>
          </a:p>
          <a:p>
            <a:pPr marL="457200" lvl="1" indent="0">
              <a:lnSpc>
                <a:spcPct val="80000"/>
              </a:lnSpc>
              <a:buFont typeface="Arial" charset="0"/>
              <a:buNone/>
            </a:pPr>
            <a:r>
              <a:rPr lang="en-US" altLang="en-US" sz="1500" dirty="0" smtClean="0"/>
              <a:t>= 4, 4 both are large</a:t>
            </a:r>
          </a:p>
          <a:p>
            <a:pPr>
              <a:lnSpc>
                <a:spcPct val="80000"/>
              </a:lnSpc>
            </a:pPr>
            <a:r>
              <a:rPr lang="en-US" altLang="en-US" sz="1900" dirty="0" smtClean="0"/>
              <a:t>IS it a good feature?</a:t>
            </a:r>
          </a:p>
          <a:p>
            <a:pPr marL="457200" lvl="1" indent="0">
              <a:lnSpc>
                <a:spcPct val="80000"/>
              </a:lnSpc>
              <a:buFont typeface="Arial" charset="0"/>
              <a:buNone/>
            </a:pPr>
            <a:r>
              <a:rPr lang="en-US" altLang="en-US" sz="1500" dirty="0" smtClean="0"/>
              <a:t>=_yes, both </a:t>
            </a:r>
            <a:r>
              <a:rPr lang="en-US" altLang="en-US" sz="1500" dirty="0" err="1" smtClean="0"/>
              <a:t>eigen</a:t>
            </a:r>
            <a:r>
              <a:rPr lang="en-US" altLang="en-US" sz="1500" dirty="0" smtClean="0"/>
              <a:t> values are large ( it a sharp corer)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129952"/>
              </p:ext>
            </p:extLst>
          </p:nvPr>
        </p:nvGraphicFramePr>
        <p:xfrm>
          <a:off x="5181600" y="1600200"/>
          <a:ext cx="2743200" cy="1097172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5191919" y="2823942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81600" y="1452564"/>
            <a:ext cx="0" cy="1371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11" name="TextBox 15"/>
          <p:cNvSpPr txBox="1">
            <a:spLocks noChangeArrowheads="1"/>
          </p:cNvSpPr>
          <p:nvPr/>
        </p:nvSpPr>
        <p:spPr bwMode="auto">
          <a:xfrm>
            <a:off x="5041900" y="11430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y</a:t>
            </a:r>
          </a:p>
        </p:txBody>
      </p:sp>
      <p:sp>
        <p:nvSpPr>
          <p:cNvPr id="56412" name="TextBox 16"/>
          <p:cNvSpPr txBox="1">
            <a:spLocks noChangeArrowheads="1"/>
          </p:cNvSpPr>
          <p:nvPr/>
        </p:nvSpPr>
        <p:spPr bwMode="auto">
          <a:xfrm>
            <a:off x="8163719" y="2671542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</a:t>
            </a:r>
          </a:p>
        </p:txBody>
      </p:sp>
      <p:graphicFrame>
        <p:nvGraphicFramePr>
          <p:cNvPr id="56413" name="Object 2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33191248"/>
              </p:ext>
            </p:extLst>
          </p:nvPr>
        </p:nvGraphicFramePr>
        <p:xfrm>
          <a:off x="5112544" y="3200400"/>
          <a:ext cx="3865562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9" name="公式" r:id="rId3" imgW="3683000" imgH="1193800" progId="Equation.3">
                  <p:embed/>
                </p:oleObj>
              </mc:Choice>
              <mc:Fallback>
                <p:oleObj name="公式" r:id="rId3" imgW="3683000" imgH="1193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544" y="3200400"/>
                        <a:ext cx="3865562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14" name="TextBox 24"/>
          <p:cNvSpPr txBox="1">
            <a:spLocks noChangeArrowheads="1"/>
          </p:cNvSpPr>
          <p:nvPr/>
        </p:nvSpPr>
        <p:spPr bwMode="auto">
          <a:xfrm>
            <a:off x="384175" y="6019800"/>
            <a:ext cx="66611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Eigen calculator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http://www.arndt-bruenner.de/mathe/scripts/engl_eigenwert.htm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51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dirty="0" smtClean="0"/>
              <a:t>Tutorial 4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z="1800" smtClean="0"/>
          </a:p>
          <a:p>
            <a:endParaRPr lang="en-US" altLang="en-US" sz="1800" smtClean="0"/>
          </a:p>
          <a:p>
            <a:r>
              <a:rPr lang="en-US" altLang="en-US" sz="1800" smtClean="0"/>
              <a:t>For example, at (x,y)=(100,105)</a:t>
            </a:r>
          </a:p>
          <a:p>
            <a:r>
              <a:rPr lang="en-US" altLang="en-US" sz="1800" smtClean="0"/>
              <a:t>Assume we have a 3x3 window N(x,y)</a:t>
            </a:r>
          </a:p>
          <a:p>
            <a:r>
              <a:rPr lang="en-US" altLang="en-US" sz="1800" smtClean="0"/>
              <a:t>Find the 2x2 matrix A and its Eigen values</a:t>
            </a:r>
          </a:p>
          <a:p>
            <a:endParaRPr lang="en-US" altLang="en-US" sz="1800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 dirty="0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4C487CA-6714-4BEE-AD73-814F8906F08F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71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1750" name="TextBox 11"/>
          <p:cNvSpPr txBox="1">
            <a:spLocks noChangeArrowheads="1"/>
          </p:cNvSpPr>
          <p:nvPr/>
        </p:nvSpPr>
        <p:spPr bwMode="auto">
          <a:xfrm>
            <a:off x="4267200" y="1274763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I</a:t>
            </a:r>
            <a:r>
              <a:rPr lang="en-US" altLang="en-US" sz="1800">
                <a:latin typeface="Arial" charset="0"/>
              </a:rPr>
              <a:t>/</a:t>
            </a: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x of N</a:t>
            </a:r>
          </a:p>
        </p:txBody>
      </p:sp>
      <p:sp>
        <p:nvSpPr>
          <p:cNvPr id="31751" name="TextBox 12"/>
          <p:cNvSpPr txBox="1">
            <a:spLocks noChangeArrowheads="1"/>
          </p:cNvSpPr>
          <p:nvPr/>
        </p:nvSpPr>
        <p:spPr bwMode="auto">
          <a:xfrm>
            <a:off x="4419600" y="2735263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I</a:t>
            </a:r>
            <a:r>
              <a:rPr lang="en-US" altLang="en-US" sz="1800">
                <a:latin typeface="Arial" charset="0"/>
              </a:rPr>
              <a:t>/</a:t>
            </a: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y of 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3838" y="687388"/>
            <a:ext cx="2611437" cy="2455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16025" y="1436688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06475" y="123825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1755" name="TextBox 16"/>
          <p:cNvSpPr txBox="1">
            <a:spLocks noChangeArrowheads="1"/>
          </p:cNvSpPr>
          <p:nvPr/>
        </p:nvSpPr>
        <p:spPr bwMode="auto">
          <a:xfrm>
            <a:off x="1663700" y="1143000"/>
            <a:ext cx="113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Pixel(x,y)</a:t>
            </a:r>
          </a:p>
        </p:txBody>
      </p:sp>
      <p:cxnSp>
        <p:nvCxnSpPr>
          <p:cNvPr id="18" name="Straight Arrow Connector 17"/>
          <p:cNvCxnSpPr>
            <a:stCxn id="31755" idx="1"/>
            <a:endCxn id="15" idx="3"/>
          </p:cNvCxnSpPr>
          <p:nvPr/>
        </p:nvCxnSpPr>
        <p:spPr>
          <a:xfrm flipH="1">
            <a:off x="1292225" y="1328738"/>
            <a:ext cx="371475" cy="146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7" name="TextBox 18"/>
          <p:cNvSpPr txBox="1">
            <a:spLocks noChangeArrowheads="1"/>
          </p:cNvSpPr>
          <p:nvPr/>
        </p:nvSpPr>
        <p:spPr bwMode="auto">
          <a:xfrm>
            <a:off x="1235075" y="2017713"/>
            <a:ext cx="19986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N= Neighborhood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(3x3) window</a:t>
            </a:r>
          </a:p>
        </p:txBody>
      </p:sp>
      <p:cxnSp>
        <p:nvCxnSpPr>
          <p:cNvPr id="20" name="Straight Arrow Connector 19"/>
          <p:cNvCxnSpPr>
            <a:endCxn id="16" idx="2"/>
          </p:cNvCxnSpPr>
          <p:nvPr/>
        </p:nvCxnSpPr>
        <p:spPr>
          <a:xfrm flipH="1" flipV="1">
            <a:off x="1273175" y="1695450"/>
            <a:ext cx="114300" cy="322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9" name="TextBox 20"/>
          <p:cNvSpPr txBox="1">
            <a:spLocks noChangeArrowheads="1"/>
          </p:cNvSpPr>
          <p:nvPr/>
        </p:nvSpPr>
        <p:spPr bwMode="auto">
          <a:xfrm>
            <a:off x="930275" y="804863"/>
            <a:ext cx="8207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3pixels</a:t>
            </a:r>
          </a:p>
        </p:txBody>
      </p:sp>
      <p:sp>
        <p:nvSpPr>
          <p:cNvPr id="31760" name="TextBox 21"/>
          <p:cNvSpPr txBox="1">
            <a:spLocks noChangeArrowheads="1"/>
          </p:cNvSpPr>
          <p:nvPr/>
        </p:nvSpPr>
        <p:spPr bwMode="auto">
          <a:xfrm>
            <a:off x="273050" y="1266825"/>
            <a:ext cx="706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pixels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54075" y="1238250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06475" y="1179513"/>
            <a:ext cx="5111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3" name="TextBox 26"/>
          <p:cNvSpPr txBox="1">
            <a:spLocks noChangeArrowheads="1"/>
          </p:cNvSpPr>
          <p:nvPr/>
        </p:nvSpPr>
        <p:spPr bwMode="auto">
          <a:xfrm>
            <a:off x="3802063" y="825500"/>
            <a:ext cx="4492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charset="0"/>
              </a:rPr>
              <a:t>Eigen calculator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charset="0"/>
              </a:rPr>
              <a:t>http://www.arndt-bruenner.de/mathe/scripts/engl_eigenwert.htm</a:t>
            </a:r>
          </a:p>
        </p:txBody>
      </p:sp>
      <p:graphicFrame>
        <p:nvGraphicFramePr>
          <p:cNvPr id="31764" name="Object 1"/>
          <p:cNvGraphicFramePr>
            <a:graphicFrameLocks noGrp="1" noChangeAspect="1"/>
          </p:cNvGraphicFramePr>
          <p:nvPr/>
        </p:nvGraphicFramePr>
        <p:xfrm>
          <a:off x="4251325" y="4343400"/>
          <a:ext cx="4759325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3" name="公式" r:id="rId3" imgW="3683000" imgH="1193800" progId="Equation.3">
                  <p:embed/>
                </p:oleObj>
              </mc:Choice>
              <mc:Fallback>
                <p:oleObj name="公式" r:id="rId3" imgW="3683000" imgH="1193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4343400"/>
                        <a:ext cx="4759325" cy="154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Content Placeholder 9"/>
          <p:cNvGraphicFramePr>
            <a:graphicFrameLocks/>
          </p:cNvGraphicFramePr>
          <p:nvPr/>
        </p:nvGraphicFramePr>
        <p:xfrm>
          <a:off x="4533900" y="3105150"/>
          <a:ext cx="302895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Content Placeholder 9"/>
          <p:cNvGraphicFramePr>
            <a:graphicFrameLocks/>
          </p:cNvGraphicFramePr>
          <p:nvPr/>
        </p:nvGraphicFramePr>
        <p:xfrm>
          <a:off x="4533900" y="1652588"/>
          <a:ext cx="302895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4419600" y="460375"/>
            <a:ext cx="1676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17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 dirty="0"/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08FB38C-EB7D-4EE2-9287-2ACDEE8A284D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72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57348" name="Title 1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pPr algn="r"/>
            <a:r>
              <a:rPr lang="en-US" altLang="en-US" dirty="0" smtClean="0"/>
              <a:t>Answer for Tutorial 4</a:t>
            </a:r>
          </a:p>
        </p:txBody>
      </p:sp>
      <p:sp>
        <p:nvSpPr>
          <p:cNvPr id="57349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395413"/>
            <a:ext cx="5029200" cy="4525962"/>
          </a:xfrm>
        </p:spPr>
        <p:txBody>
          <a:bodyPr/>
          <a:lstStyle/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sz="1800" dirty="0" smtClean="0"/>
              <a:t>For example, at (</a:t>
            </a:r>
            <a:r>
              <a:rPr lang="en-US" altLang="en-US" sz="1800" dirty="0" err="1" smtClean="0"/>
              <a:t>x,y</a:t>
            </a:r>
            <a:r>
              <a:rPr lang="en-US" altLang="en-US" sz="1800" dirty="0" smtClean="0"/>
              <a:t>)=(100,105)</a:t>
            </a:r>
          </a:p>
          <a:p>
            <a:r>
              <a:rPr lang="en-US" altLang="en-US" sz="1800" dirty="0" smtClean="0"/>
              <a:t>Assume we have a 3x3 window W</a:t>
            </a:r>
            <a:r>
              <a:rPr lang="en-US" altLang="en-US" sz="1800" baseline="-25000" dirty="0" smtClean="0"/>
              <a:t>A </a:t>
            </a:r>
            <a:r>
              <a:rPr lang="en-US" altLang="en-US" sz="1800" dirty="0" smtClean="0"/>
              <a:t>(</a:t>
            </a:r>
            <a:r>
              <a:rPr lang="en-US" altLang="en-US" sz="1800" dirty="0" err="1" smtClean="0"/>
              <a:t>x,y</a:t>
            </a:r>
            <a:r>
              <a:rPr lang="en-US" altLang="en-US" sz="1800" dirty="0" smtClean="0"/>
              <a:t>)</a:t>
            </a:r>
          </a:p>
          <a:p>
            <a:r>
              <a:rPr lang="en-US" altLang="en-US" sz="1800" dirty="0" smtClean="0"/>
              <a:t>Find E and its </a:t>
            </a:r>
            <a:r>
              <a:rPr lang="en-US" altLang="en-US" sz="1800" dirty="0" err="1" smtClean="0"/>
              <a:t>eigen</a:t>
            </a:r>
            <a:r>
              <a:rPr lang="en-US" altLang="en-US" sz="1800" dirty="0" smtClean="0"/>
              <a:t> values</a:t>
            </a:r>
          </a:p>
          <a:p>
            <a:r>
              <a:rPr lang="en-US" altLang="en-US" sz="1800" dirty="0" err="1" smtClean="0"/>
              <a:t>Sum_all</a:t>
            </a:r>
            <a:r>
              <a:rPr lang="en-US" altLang="en-US" sz="1800" dirty="0" smtClean="0"/>
              <a:t>{(</a:t>
            </a:r>
            <a:r>
              <a:rPr lang="en-US" altLang="en-US" sz="1800" dirty="0" smtClean="0">
                <a:sym typeface="Symbol" pitchFamily="18" charset="2"/>
              </a:rPr>
              <a:t>I</a:t>
            </a:r>
            <a:r>
              <a:rPr lang="en-US" altLang="en-US" sz="1800" dirty="0" smtClean="0"/>
              <a:t>/</a:t>
            </a:r>
            <a:r>
              <a:rPr lang="en-US" altLang="en-US" sz="1800" dirty="0" smtClean="0">
                <a:sym typeface="Symbol" pitchFamily="18" charset="2"/>
              </a:rPr>
              <a:t>x</a:t>
            </a:r>
            <a:r>
              <a:rPr lang="en-US" altLang="en-US" sz="1800" dirty="0" smtClean="0"/>
              <a:t>)^2}=E(1,1)=6^2+2^2+1^2+2^2+ 5^2+4^2+3^2+(-1)^2+1^2=97</a:t>
            </a:r>
          </a:p>
          <a:p>
            <a:r>
              <a:rPr lang="en-US" altLang="en-US" sz="1800" dirty="0" err="1" smtClean="0"/>
              <a:t>Sum_all</a:t>
            </a:r>
            <a:r>
              <a:rPr lang="en-US" altLang="en-US" sz="1800" dirty="0" smtClean="0"/>
              <a:t>{(</a:t>
            </a:r>
            <a:r>
              <a:rPr lang="en-US" altLang="en-US" sz="1800" dirty="0" smtClean="0">
                <a:sym typeface="Symbol" pitchFamily="18" charset="2"/>
              </a:rPr>
              <a:t>I</a:t>
            </a:r>
            <a:r>
              <a:rPr lang="en-US" altLang="en-US" sz="1800" dirty="0" smtClean="0"/>
              <a:t>/</a:t>
            </a:r>
            <a:r>
              <a:rPr lang="en-US" altLang="en-US" sz="1800" dirty="0" smtClean="0">
                <a:sym typeface="Symbol" pitchFamily="18" charset="2"/>
              </a:rPr>
              <a:t>x</a:t>
            </a:r>
            <a:r>
              <a:rPr lang="en-US" altLang="en-US" sz="1800" dirty="0" smtClean="0"/>
              <a:t>)*(</a:t>
            </a:r>
            <a:r>
              <a:rPr lang="en-US" altLang="en-US" sz="1800" dirty="0" smtClean="0">
                <a:sym typeface="Symbol" pitchFamily="18" charset="2"/>
              </a:rPr>
              <a:t>I</a:t>
            </a:r>
            <a:r>
              <a:rPr lang="en-US" altLang="en-US" sz="1800" dirty="0" smtClean="0"/>
              <a:t>/</a:t>
            </a:r>
            <a:r>
              <a:rPr lang="en-US" altLang="en-US" sz="1800" dirty="0" smtClean="0">
                <a:sym typeface="Symbol" pitchFamily="18" charset="2"/>
              </a:rPr>
              <a:t></a:t>
            </a:r>
            <a:r>
              <a:rPr lang="en-US" altLang="en-US" sz="1800" dirty="0" smtClean="0"/>
              <a:t>y)}=E(1,2)=E(2,1)=6*(-2)+2*0+1*3+2*4+5*(-1) +4*1+3*3+(-1)*(-1)+1*0=8</a:t>
            </a:r>
          </a:p>
          <a:p>
            <a:r>
              <a:rPr lang="en-US" altLang="en-US" sz="1800" dirty="0" err="1" smtClean="0"/>
              <a:t>Sum_all</a:t>
            </a:r>
            <a:r>
              <a:rPr lang="en-US" altLang="en-US" sz="1800" dirty="0" smtClean="0"/>
              <a:t>{(</a:t>
            </a:r>
            <a:r>
              <a:rPr lang="en-US" altLang="en-US" sz="1800" dirty="0" smtClean="0">
                <a:sym typeface="Symbol" pitchFamily="18" charset="2"/>
              </a:rPr>
              <a:t>I</a:t>
            </a:r>
            <a:r>
              <a:rPr lang="en-US" altLang="en-US" sz="1800" dirty="0" smtClean="0"/>
              <a:t>/</a:t>
            </a:r>
            <a:r>
              <a:rPr lang="en-US" altLang="en-US" sz="1800" dirty="0" smtClean="0">
                <a:sym typeface="Symbol" pitchFamily="18" charset="2"/>
              </a:rPr>
              <a:t></a:t>
            </a:r>
            <a:r>
              <a:rPr lang="en-US" altLang="en-US" sz="1800" dirty="0" smtClean="0"/>
              <a:t>y)^2}=E(2,2)=(-2)^2+0^2+3^2+4^2+(-1)^2+1^2+3^2+(-1)^2+0^2=41</a:t>
            </a:r>
          </a:p>
          <a:p>
            <a:r>
              <a:rPr lang="en-US" altLang="en-US" sz="1800" dirty="0" err="1" smtClean="0"/>
              <a:t>Eig</a:t>
            </a:r>
            <a:r>
              <a:rPr lang="en-US" altLang="en-US" sz="1800" dirty="0" smtClean="0"/>
              <a:t>(E)=</a:t>
            </a:r>
            <a:r>
              <a:rPr lang="fr-FR" altLang="en-US" sz="1800" dirty="0" smtClean="0"/>
              <a:t>eig([97, 8;</a:t>
            </a:r>
          </a:p>
          <a:p>
            <a:r>
              <a:rPr lang="fr-FR" altLang="en-US" sz="1800" dirty="0" smtClean="0"/>
              <a:t>                  8  41])</a:t>
            </a:r>
          </a:p>
          <a:p>
            <a:r>
              <a:rPr lang="fr-FR" altLang="en-US" sz="1800" dirty="0" smtClean="0"/>
              <a:t>=</a:t>
            </a:r>
            <a:r>
              <a:rPr lang="en-US" altLang="en-US" sz="1800" dirty="0" smtClean="0"/>
              <a:t>{ -8.0083;  113.0083 } </a:t>
            </a:r>
            <a:r>
              <a:rPr lang="fr-FR" altLang="en-US" sz="1800" dirty="0" smtClean="0"/>
              <a:t>are the 2 eigen values</a:t>
            </a:r>
          </a:p>
          <a:p>
            <a:endParaRPr lang="en-US" altLang="en-US" sz="1800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4294967295"/>
          </p:nvPr>
        </p:nvGraphicFramePr>
        <p:xfrm>
          <a:off x="6048375" y="1652588"/>
          <a:ext cx="302895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Content Placeholder 9"/>
          <p:cNvGraphicFramePr>
            <a:graphicFrameLocks/>
          </p:cNvGraphicFramePr>
          <p:nvPr/>
        </p:nvGraphicFramePr>
        <p:xfrm>
          <a:off x="6115050" y="3429000"/>
          <a:ext cx="302895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386" name="TextBox 11"/>
          <p:cNvSpPr txBox="1">
            <a:spLocks noChangeArrowheads="1"/>
          </p:cNvSpPr>
          <p:nvPr/>
        </p:nvSpPr>
        <p:spPr bwMode="auto">
          <a:xfrm>
            <a:off x="6015038" y="134778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I</a:t>
            </a:r>
            <a:r>
              <a:rPr lang="en-US" altLang="en-US" sz="1800">
                <a:latin typeface="Arial" charset="0"/>
              </a:rPr>
              <a:t>/</a:t>
            </a: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x of N</a:t>
            </a:r>
          </a:p>
        </p:txBody>
      </p:sp>
      <p:sp>
        <p:nvSpPr>
          <p:cNvPr id="57387" name="TextBox 12"/>
          <p:cNvSpPr txBox="1">
            <a:spLocks noChangeArrowheads="1"/>
          </p:cNvSpPr>
          <p:nvPr/>
        </p:nvSpPr>
        <p:spPr bwMode="auto">
          <a:xfrm>
            <a:off x="6096000" y="30480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I</a:t>
            </a:r>
            <a:r>
              <a:rPr lang="en-US" altLang="en-US" sz="1800">
                <a:latin typeface="Arial" charset="0"/>
              </a:rPr>
              <a:t>/</a:t>
            </a:r>
            <a:r>
              <a:rPr lang="en-US" altLang="en-US" sz="1800">
                <a:latin typeface="Arial" charset="0"/>
                <a:sym typeface="Symbol" pitchFamily="18" charset="2"/>
              </a:rPr>
              <a:t></a:t>
            </a:r>
            <a:r>
              <a:rPr lang="en-US" altLang="en-US" sz="1800">
                <a:latin typeface="Arial" charset="0"/>
              </a:rPr>
              <a:t>y of 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2725" y="231775"/>
            <a:ext cx="2573338" cy="2282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4913" y="981075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5363" y="782638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7391" name="TextBox 16"/>
          <p:cNvSpPr txBox="1">
            <a:spLocks noChangeArrowheads="1"/>
          </p:cNvSpPr>
          <p:nvPr/>
        </p:nvSpPr>
        <p:spPr bwMode="auto">
          <a:xfrm>
            <a:off x="1652588" y="687388"/>
            <a:ext cx="1133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Pixel(x,y)</a:t>
            </a:r>
          </a:p>
        </p:txBody>
      </p:sp>
      <p:cxnSp>
        <p:nvCxnSpPr>
          <p:cNvPr id="18" name="Straight Arrow Connector 17"/>
          <p:cNvCxnSpPr>
            <a:stCxn id="57391" idx="1"/>
            <a:endCxn id="15" idx="3"/>
          </p:cNvCxnSpPr>
          <p:nvPr/>
        </p:nvCxnSpPr>
        <p:spPr>
          <a:xfrm flipH="1">
            <a:off x="1281113" y="873125"/>
            <a:ext cx="371475" cy="146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93" name="TextBox 18"/>
          <p:cNvSpPr txBox="1">
            <a:spLocks noChangeArrowheads="1"/>
          </p:cNvSpPr>
          <p:nvPr/>
        </p:nvSpPr>
        <p:spPr bwMode="auto">
          <a:xfrm>
            <a:off x="1223963" y="1562100"/>
            <a:ext cx="19986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N= Neighborhood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(3x3) window</a:t>
            </a:r>
          </a:p>
        </p:txBody>
      </p:sp>
      <p:cxnSp>
        <p:nvCxnSpPr>
          <p:cNvPr id="20" name="Straight Arrow Connector 19"/>
          <p:cNvCxnSpPr>
            <a:endCxn id="16" idx="2"/>
          </p:cNvCxnSpPr>
          <p:nvPr/>
        </p:nvCxnSpPr>
        <p:spPr>
          <a:xfrm flipH="1" flipV="1">
            <a:off x="1262063" y="1239838"/>
            <a:ext cx="114300" cy="322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95" name="TextBox 20"/>
          <p:cNvSpPr txBox="1">
            <a:spLocks noChangeArrowheads="1"/>
          </p:cNvSpPr>
          <p:nvPr/>
        </p:nvSpPr>
        <p:spPr bwMode="auto">
          <a:xfrm>
            <a:off x="919163" y="349250"/>
            <a:ext cx="8207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3pixels</a:t>
            </a:r>
          </a:p>
        </p:txBody>
      </p:sp>
      <p:sp>
        <p:nvSpPr>
          <p:cNvPr id="57396" name="TextBox 21"/>
          <p:cNvSpPr txBox="1">
            <a:spLocks noChangeArrowheads="1"/>
          </p:cNvSpPr>
          <p:nvPr/>
        </p:nvSpPr>
        <p:spPr bwMode="auto">
          <a:xfrm>
            <a:off x="261938" y="811213"/>
            <a:ext cx="7064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pixels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42963" y="782638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95363" y="723900"/>
            <a:ext cx="5111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399" name="Object 24"/>
          <p:cNvGraphicFramePr>
            <a:graphicFrameLocks noGrp="1" noChangeAspect="1"/>
          </p:cNvGraphicFramePr>
          <p:nvPr/>
        </p:nvGraphicFramePr>
        <p:xfrm>
          <a:off x="5526088" y="4800600"/>
          <a:ext cx="3657600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7" name="公式" r:id="rId3" imgW="3048000" imgH="1193800" progId="Equation.3">
                  <p:embed/>
                </p:oleObj>
              </mc:Choice>
              <mc:Fallback>
                <p:oleObj name="公式" r:id="rId3" imgW="3048000" imgH="1193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8" y="4800600"/>
                        <a:ext cx="3657600" cy="1433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00" name="TextBox 25"/>
          <p:cNvSpPr txBox="1">
            <a:spLocks noChangeArrowheads="1"/>
          </p:cNvSpPr>
          <p:nvPr/>
        </p:nvSpPr>
        <p:spPr bwMode="auto">
          <a:xfrm>
            <a:off x="3802063" y="825500"/>
            <a:ext cx="4492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Eigen calculator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http://www.arndt-bruenner.de/mathe/scripts/engl_eigenwert.htm</a:t>
            </a:r>
          </a:p>
        </p:txBody>
      </p:sp>
    </p:spTree>
    <p:extLst>
      <p:ext uri="{BB962C8B-B14F-4D97-AF65-F5344CB8AC3E}">
        <p14:creationId xmlns:p14="http://schemas.microsoft.com/office/powerpoint/2010/main" val="13254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6"/>
          <p:cNvSpPr>
            <a:spLocks noGrp="1"/>
          </p:cNvSpPr>
          <p:nvPr>
            <p:ph type="title"/>
          </p:nvPr>
        </p:nvSpPr>
        <p:spPr>
          <a:xfrm>
            <a:off x="711200" y="1162050"/>
            <a:ext cx="8229600" cy="1143000"/>
          </a:xfrm>
        </p:spPr>
        <p:txBody>
          <a:bodyPr/>
          <a:lstStyle/>
          <a:p>
            <a:r>
              <a:rPr lang="en-US" altLang="en-US" smtClean="0"/>
              <a:t>     </a:t>
            </a:r>
          </a:p>
        </p:txBody>
      </p:sp>
      <p:graphicFrame>
        <p:nvGraphicFramePr>
          <p:cNvPr id="36867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838200" y="2819400"/>
          <a:ext cx="3352800" cy="378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7" name="公式" r:id="rId3" imgW="2336800" imgH="2641600" progId="Equation.3">
                  <p:embed/>
                </p:oleObj>
              </mc:Choice>
              <mc:Fallback>
                <p:oleObj name="公式" r:id="rId3" imgW="2336800" imgH="2641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19400"/>
                        <a:ext cx="3352800" cy="378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36869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B6A6262-C250-41CE-8C66-8E46F44B7763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73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6525" y="2667000"/>
            <a:ext cx="3886200" cy="3954463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 </a:t>
            </a:r>
          </a:p>
        </p:txBody>
      </p:sp>
      <p:sp>
        <p:nvSpPr>
          <p:cNvPr id="36871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8839200" y="5943600"/>
            <a:ext cx="331788" cy="225425"/>
          </a:xfrm>
        </p:spPr>
        <p:txBody>
          <a:bodyPr/>
          <a:lstStyle/>
          <a:p>
            <a:r>
              <a:rPr lang="en-US" altLang="en-US" dirty="0" smtClean="0"/>
              <a:t> </a:t>
            </a:r>
          </a:p>
        </p:txBody>
      </p:sp>
      <p:sp>
        <p:nvSpPr>
          <p:cNvPr id="36872" name="TextBox 1"/>
          <p:cNvSpPr txBox="1">
            <a:spLocks noChangeArrowheads="1"/>
          </p:cNvSpPr>
          <p:nvPr/>
        </p:nvSpPr>
        <p:spPr bwMode="auto">
          <a:xfrm>
            <a:off x="457200" y="681335"/>
            <a:ext cx="14572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Arial" charset="0"/>
              </a:rPr>
              <a:t>Tutorial </a:t>
            </a:r>
            <a:r>
              <a:rPr lang="en-US" altLang="en-US" sz="2400" dirty="0" smtClean="0">
                <a:latin typeface="Arial" charset="0"/>
              </a:rPr>
              <a:t>5</a:t>
            </a:r>
            <a:endParaRPr lang="en-US" altLang="en-US" sz="2400" dirty="0">
              <a:latin typeface="Arial" charset="0"/>
            </a:endParaRPr>
          </a:p>
        </p:txBody>
      </p:sp>
      <p:graphicFrame>
        <p:nvGraphicFramePr>
          <p:cNvPr id="3687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916901"/>
              </p:ext>
            </p:extLst>
          </p:nvPr>
        </p:nvGraphicFramePr>
        <p:xfrm>
          <a:off x="3773487" y="2819400"/>
          <a:ext cx="4684713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8" name="公式" r:id="rId5" imgW="3784320" imgH="1269720" progId="Equation.3">
                  <p:embed/>
                </p:oleObj>
              </mc:Choice>
              <mc:Fallback>
                <p:oleObj name="公式" r:id="rId5" imgW="3784320" imgH="1269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7" y="2819400"/>
                        <a:ext cx="4684713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4"/>
          <p:cNvGraphicFramePr>
            <a:graphicFrameLocks noChangeAspect="1"/>
          </p:cNvGraphicFramePr>
          <p:nvPr/>
        </p:nvGraphicFramePr>
        <p:xfrm>
          <a:off x="549275" y="1600200"/>
          <a:ext cx="45910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9" name="公式" r:id="rId7" imgW="3060360" imgH="711000" progId="Equation.3">
                  <p:embed/>
                </p:oleObj>
              </mc:Choice>
              <mc:Fallback>
                <p:oleObj name="公式" r:id="rId7" imgW="3060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1600200"/>
                        <a:ext cx="45910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TextBox 7"/>
          <p:cNvSpPr txBox="1">
            <a:spLocks noChangeArrowheads="1"/>
          </p:cNvSpPr>
          <p:nvPr/>
        </p:nvSpPr>
        <p:spPr bwMode="auto">
          <a:xfrm>
            <a:off x="4997450" y="487363"/>
            <a:ext cx="411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Use “Normalized cross correlation r (value from -1 to 1)” to measure similarity. </a:t>
            </a:r>
            <a:r>
              <a:rPr lang="en-US" altLang="en-US" sz="1800" i="1">
                <a:latin typeface="Arial" charset="0"/>
              </a:rPr>
              <a:t>S</a:t>
            </a:r>
            <a:r>
              <a:rPr lang="en-US" altLang="en-US" sz="1800">
                <a:latin typeface="Arial" charset="0"/>
              </a:rPr>
              <a:t>=all range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172200" y="460375"/>
            <a:ext cx="2286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8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3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381000"/>
          </a:xfrm>
        </p:spPr>
        <p:txBody>
          <a:bodyPr/>
          <a:lstStyle/>
          <a:p>
            <a:r>
              <a:rPr lang="en-US" altLang="en-US" sz="2800" u="sng" dirty="0" smtClean="0"/>
              <a:t>Answer for Tutorial </a:t>
            </a:r>
            <a:r>
              <a:rPr lang="en-US" altLang="en-US" sz="2800" u="sng" dirty="0" smtClean="0"/>
              <a:t>5 </a:t>
            </a:r>
            <a:r>
              <a:rPr lang="en-US" altLang="en-US" sz="2800" u="sng" dirty="0" smtClean="0"/>
              <a:t>(</a:t>
            </a:r>
            <a:r>
              <a:rPr lang="en-US" altLang="en-US" sz="2800" u="sng" dirty="0" err="1" smtClean="0"/>
              <a:t>matlab</a:t>
            </a:r>
            <a:r>
              <a:rPr lang="en-US" altLang="en-US" sz="2800" u="sng" dirty="0" smtClean="0"/>
              <a:t>)</a:t>
            </a:r>
          </a:p>
        </p:txBody>
      </p:sp>
      <p:sp>
        <p:nvSpPr>
          <p:cNvPr id="60419" name="Content Placeholder 4"/>
          <p:cNvSpPr>
            <a:spLocks noGrp="1"/>
          </p:cNvSpPr>
          <p:nvPr>
            <p:ph sz="half" idx="1"/>
          </p:nvPr>
        </p:nvSpPr>
        <p:spPr>
          <a:xfrm>
            <a:off x="152400" y="0"/>
            <a:ext cx="4876800" cy="4525963"/>
          </a:xfrm>
        </p:spPr>
        <p:txBody>
          <a:bodyPr/>
          <a:lstStyle/>
          <a:p>
            <a:r>
              <a:rPr lang="en-US" sz="1800" dirty="0"/>
              <a:t>clear</a:t>
            </a:r>
          </a:p>
          <a:p>
            <a:r>
              <a:rPr lang="en-US" sz="1800" dirty="0"/>
              <a:t>f1=[4 7 </a:t>
            </a:r>
            <a:r>
              <a:rPr lang="en-US" sz="1800" dirty="0" smtClean="0"/>
              <a:t>0;     </a:t>
            </a:r>
            <a:r>
              <a:rPr lang="en-US" sz="1800" dirty="0"/>
              <a:t>7 0 </a:t>
            </a:r>
            <a:r>
              <a:rPr lang="en-US" sz="1800" dirty="0" smtClean="0"/>
              <a:t>1;     </a:t>
            </a:r>
            <a:r>
              <a:rPr lang="en-US" sz="1800" dirty="0"/>
              <a:t>2 3 8]</a:t>
            </a:r>
          </a:p>
          <a:p>
            <a:r>
              <a:rPr lang="en-US" sz="1800" dirty="0"/>
              <a:t> f2=[4  1 5 </a:t>
            </a:r>
            <a:r>
              <a:rPr lang="en-US" sz="1800" dirty="0" smtClean="0"/>
              <a:t>;     </a:t>
            </a:r>
            <a:r>
              <a:rPr lang="en-US" sz="1800" dirty="0"/>
              <a:t>7 0 1 </a:t>
            </a:r>
            <a:r>
              <a:rPr lang="en-US" sz="1800" dirty="0" smtClean="0"/>
              <a:t>;     </a:t>
            </a:r>
            <a:r>
              <a:rPr lang="en-US" sz="1800" dirty="0"/>
              <a:t>2 8 4]</a:t>
            </a:r>
          </a:p>
          <a:p>
            <a:r>
              <a:rPr lang="en-US" sz="1800" dirty="0"/>
              <a:t> f3=[0 7 0 </a:t>
            </a:r>
            <a:r>
              <a:rPr lang="en-US" sz="1800" dirty="0" smtClean="0"/>
              <a:t>;     </a:t>
            </a:r>
            <a:r>
              <a:rPr lang="en-US" sz="1800" dirty="0"/>
              <a:t>1 4 1 </a:t>
            </a:r>
            <a:r>
              <a:rPr lang="en-US" sz="1800" dirty="0" smtClean="0"/>
              <a:t>;     </a:t>
            </a:r>
            <a:r>
              <a:rPr lang="en-US" sz="1800" dirty="0"/>
              <a:t>7 3 8]     </a:t>
            </a:r>
          </a:p>
          <a:p>
            <a:r>
              <a:rPr lang="en-US" sz="1800" dirty="0"/>
              <a:t>mean_f1=mean2(f1)</a:t>
            </a:r>
          </a:p>
          <a:p>
            <a:r>
              <a:rPr lang="en-US" sz="1800" dirty="0"/>
              <a:t>mean_f2=mean2(f2)</a:t>
            </a:r>
          </a:p>
          <a:p>
            <a:r>
              <a:rPr lang="en-US" sz="1800" dirty="0"/>
              <a:t> ff1=f1-mean_f1</a:t>
            </a:r>
          </a:p>
          <a:p>
            <a:r>
              <a:rPr lang="en-US" sz="1800" dirty="0"/>
              <a:t> ff2=f2-mean_f2</a:t>
            </a:r>
          </a:p>
          <a:p>
            <a:r>
              <a:rPr lang="en-US" sz="1800" dirty="0"/>
              <a:t> </a:t>
            </a:r>
            <a:r>
              <a:rPr lang="en-US" sz="1800" dirty="0" err="1" smtClean="0"/>
              <a:t>num</a:t>
            </a:r>
            <a:r>
              <a:rPr lang="en-US" sz="1800" dirty="0" smtClean="0"/>
              <a:t>=sum(sum</a:t>
            </a:r>
            <a:r>
              <a:rPr lang="en-US" sz="1800" dirty="0"/>
              <a:t>((f1-mean_f1).*(f2-mean_f2)))</a:t>
            </a:r>
          </a:p>
          <a:p>
            <a:r>
              <a:rPr lang="en-US" sz="1800" dirty="0"/>
              <a:t>sf1=sum(sum((f1-mean_f1).^2)) </a:t>
            </a:r>
          </a:p>
          <a:p>
            <a:r>
              <a:rPr lang="en-US" sz="1800" dirty="0"/>
              <a:t>sf2=sum(sum((f2-mean_f2).^2)) </a:t>
            </a:r>
          </a:p>
          <a:p>
            <a:r>
              <a:rPr lang="en-US" sz="1800" dirty="0"/>
              <a:t>den=</a:t>
            </a:r>
            <a:r>
              <a:rPr lang="en-US" sz="1800" dirty="0" err="1"/>
              <a:t>sqrt</a:t>
            </a:r>
            <a:r>
              <a:rPr lang="en-US" sz="1800" dirty="0"/>
              <a:t>((sf1*sf2)) </a:t>
            </a:r>
          </a:p>
          <a:p>
            <a:r>
              <a:rPr lang="en-US" sz="1800" dirty="0"/>
              <a:t>corr_f1_f2= </a:t>
            </a:r>
            <a:r>
              <a:rPr lang="en-US" sz="1800" dirty="0" err="1"/>
              <a:t>num</a:t>
            </a:r>
            <a:r>
              <a:rPr lang="en-US" sz="1800" dirty="0"/>
              <a:t>/den </a:t>
            </a:r>
            <a:r>
              <a:rPr lang="en-US" sz="1800" dirty="0" smtClean="0"/>
              <a:t> </a:t>
            </a:r>
            <a:r>
              <a:rPr lang="en-US" sz="1800" dirty="0"/>
              <a:t>%----------------------</a:t>
            </a:r>
          </a:p>
          <a:p>
            <a:r>
              <a:rPr lang="en-US" sz="1800" dirty="0"/>
              <a:t>mean_f3=mean2(f3)</a:t>
            </a:r>
          </a:p>
          <a:p>
            <a:r>
              <a:rPr lang="en-US" sz="1800" dirty="0"/>
              <a:t>ff3=f3-mean_f3</a:t>
            </a:r>
          </a:p>
          <a:p>
            <a:r>
              <a:rPr lang="en-US" sz="1800" dirty="0"/>
              <a:t> </a:t>
            </a:r>
            <a:r>
              <a:rPr lang="en-US" sz="1800" dirty="0" err="1" smtClean="0"/>
              <a:t>num</a:t>
            </a:r>
            <a:r>
              <a:rPr lang="en-US" sz="1800" dirty="0" smtClean="0"/>
              <a:t>=sum(sum</a:t>
            </a:r>
            <a:r>
              <a:rPr lang="en-US" sz="1800" dirty="0"/>
              <a:t>((f1-mean_f1).*(f3-mean_f3)))</a:t>
            </a:r>
          </a:p>
          <a:p>
            <a:r>
              <a:rPr lang="en-US" sz="1800" dirty="0"/>
              <a:t>sf1=sum(sum((f1-mean_f1).^2)) </a:t>
            </a:r>
          </a:p>
          <a:p>
            <a:r>
              <a:rPr lang="en-US" sz="1800" dirty="0"/>
              <a:t>sf3=sum(sum((f3-mean_f3).^2)) </a:t>
            </a:r>
          </a:p>
          <a:p>
            <a:r>
              <a:rPr lang="en-US" sz="1800" dirty="0" smtClean="0"/>
              <a:t>den=</a:t>
            </a:r>
            <a:r>
              <a:rPr lang="en-US" sz="1800" dirty="0" err="1" smtClean="0"/>
              <a:t>sqrt</a:t>
            </a:r>
            <a:r>
              <a:rPr lang="en-US" sz="1800" dirty="0" smtClean="0"/>
              <a:t>(sf1*sf3) </a:t>
            </a:r>
            <a:endParaRPr lang="en-US" sz="1800" dirty="0"/>
          </a:p>
          <a:p>
            <a:r>
              <a:rPr lang="en-US" sz="1800" dirty="0"/>
              <a:t>corr_f1_f3= </a:t>
            </a:r>
            <a:r>
              <a:rPr lang="en-US" sz="1800" dirty="0" err="1"/>
              <a:t>num</a:t>
            </a:r>
            <a:r>
              <a:rPr lang="en-US" sz="1800" dirty="0"/>
              <a:t>/den </a:t>
            </a:r>
          </a:p>
          <a:p>
            <a:endParaRPr lang="en-US" altLang="en-US" sz="3600" dirty="0"/>
          </a:p>
        </p:txBody>
      </p:sp>
      <p:sp>
        <p:nvSpPr>
          <p:cNvPr id="60420" name="Content Placeholder 5"/>
          <p:cNvSpPr>
            <a:spLocks noGrp="1"/>
          </p:cNvSpPr>
          <p:nvPr>
            <p:ph sz="half" idx="2"/>
          </p:nvPr>
        </p:nvSpPr>
        <p:spPr>
          <a:xfrm>
            <a:off x="5029200" y="381000"/>
            <a:ext cx="4090737" cy="6477000"/>
          </a:xfrm>
        </p:spPr>
        <p:txBody>
          <a:bodyPr/>
          <a:lstStyle/>
          <a:p>
            <a:r>
              <a:rPr lang="en-US" sz="1600" dirty="0"/>
              <a:t>mean_f1 =3.5556</a:t>
            </a:r>
          </a:p>
          <a:p>
            <a:r>
              <a:rPr lang="en-US" sz="1600" dirty="0"/>
              <a:t>mean_f2 =3.5556</a:t>
            </a:r>
          </a:p>
          <a:p>
            <a:r>
              <a:rPr lang="en-US" sz="1600" dirty="0"/>
              <a:t>ff1 =0.4444    3.4444   -3.5556</a:t>
            </a:r>
          </a:p>
          <a:p>
            <a:r>
              <a:rPr lang="en-US" sz="1600" dirty="0"/>
              <a:t>    3.4444   -3.5556   -2.5556</a:t>
            </a:r>
          </a:p>
          <a:p>
            <a:r>
              <a:rPr lang="en-US" sz="1600" dirty="0"/>
              <a:t>   -1.5556   -0.5556    4.4444</a:t>
            </a:r>
          </a:p>
          <a:p>
            <a:r>
              <a:rPr lang="en-US" sz="1600" dirty="0"/>
              <a:t>ff2 =0.4444   -2.5556    1.4444</a:t>
            </a:r>
          </a:p>
          <a:p>
            <a:r>
              <a:rPr lang="en-US" sz="1600" dirty="0"/>
              <a:t>    3.4444   -3.5556   -2.5556</a:t>
            </a:r>
          </a:p>
          <a:p>
            <a:r>
              <a:rPr lang="en-US" sz="1600" dirty="0"/>
              <a:t>   -1.5556    4.4444    0.4444</a:t>
            </a:r>
          </a:p>
          <a:p>
            <a:r>
              <a:rPr lang="en-US" sz="1600" dirty="0" err="1"/>
              <a:t>num</a:t>
            </a:r>
            <a:r>
              <a:rPr lang="en-US" sz="1600" dirty="0"/>
              <a:t> =   19.2222</a:t>
            </a:r>
          </a:p>
          <a:p>
            <a:r>
              <a:rPr lang="en-US" sz="1600" dirty="0"/>
              <a:t>sf1 =   78.2222</a:t>
            </a:r>
          </a:p>
          <a:p>
            <a:r>
              <a:rPr lang="en-US" sz="1600" dirty="0"/>
              <a:t>sf2 =   62.2222</a:t>
            </a:r>
          </a:p>
          <a:p>
            <a:r>
              <a:rPr lang="en-US" sz="1600" dirty="0"/>
              <a:t>den =   69.7650</a:t>
            </a:r>
          </a:p>
          <a:p>
            <a:r>
              <a:rPr lang="en-US" sz="1600" u="sng" dirty="0">
                <a:solidFill>
                  <a:srgbClr val="FF0000"/>
                </a:solidFill>
              </a:rPr>
              <a:t>corr_f1_f2 = 0.2755</a:t>
            </a:r>
          </a:p>
          <a:p>
            <a:r>
              <a:rPr lang="en-US" sz="1600" dirty="0"/>
              <a:t>mean_f3 = 3.4444</a:t>
            </a:r>
          </a:p>
          <a:p>
            <a:r>
              <a:rPr lang="en-US" sz="1600" dirty="0"/>
              <a:t>ff3 =-3.4444    3.5556   -3.4444</a:t>
            </a:r>
          </a:p>
          <a:p>
            <a:r>
              <a:rPr lang="en-US" sz="1600" dirty="0"/>
              <a:t>   -2.4444    0.5556   -2.4444</a:t>
            </a:r>
          </a:p>
          <a:p>
            <a:r>
              <a:rPr lang="en-US" sz="1600" dirty="0"/>
              <a:t>    3.5556   -0.4444    4.5556</a:t>
            </a:r>
          </a:p>
          <a:p>
            <a:r>
              <a:rPr lang="en-US" sz="1600" dirty="0" err="1"/>
              <a:t>num</a:t>
            </a:r>
            <a:r>
              <a:rPr lang="en-US" sz="1600" dirty="0"/>
              <a:t> =   33.7778</a:t>
            </a:r>
          </a:p>
          <a:p>
            <a:r>
              <a:rPr lang="en-US" sz="1600" dirty="0"/>
              <a:t>sf1 =   78.2222</a:t>
            </a:r>
          </a:p>
          <a:p>
            <a:r>
              <a:rPr lang="en-US" sz="1600" dirty="0"/>
              <a:t>sf3 =   82.2222</a:t>
            </a:r>
          </a:p>
          <a:p>
            <a:r>
              <a:rPr lang="en-US" sz="1600" dirty="0"/>
              <a:t>den =   80.1973</a:t>
            </a:r>
          </a:p>
          <a:p>
            <a:r>
              <a:rPr lang="en-US" sz="1600" u="sng" dirty="0">
                <a:solidFill>
                  <a:srgbClr val="FF0000"/>
                </a:solidFill>
              </a:rPr>
              <a:t>corr_f1_f3 =    0.4212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features v7a</a:t>
            </a:r>
            <a:endParaRPr lang="en-US" altLang="en-US" dirty="0"/>
          </a:p>
        </p:txBody>
      </p:sp>
      <p:sp>
        <p:nvSpPr>
          <p:cNvPr id="60422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629400" y="63246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6663250-D11A-406F-842B-C9E8D1B21D8D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74</a:t>
            </a:fld>
            <a:endParaRPr lang="en-US" altLang="en-US" sz="1200" dirty="0" smtClean="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3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Tutorial 6</a:t>
            </a:r>
            <a:endParaRPr lang="en-US" altLang="en-US" dirty="0" smtClean="0"/>
          </a:p>
        </p:txBody>
      </p:sp>
      <p:graphicFrame>
        <p:nvGraphicFramePr>
          <p:cNvPr id="37891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291458"/>
              </p:ext>
            </p:extLst>
          </p:nvPr>
        </p:nvGraphicFramePr>
        <p:xfrm>
          <a:off x="762000" y="1752599"/>
          <a:ext cx="6324600" cy="3946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5" name="方程式" r:id="rId3" imgW="2971800" imgH="1854000" progId="Equation.3">
                  <p:embed/>
                </p:oleObj>
              </mc:Choice>
              <mc:Fallback>
                <p:oleObj name="方程式" r:id="rId3" imgW="2971800" imgH="1854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599"/>
                        <a:ext cx="6324600" cy="394619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37893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54533C-C52E-4F6F-8EBC-4F76B8C53A16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75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0" y="1752600"/>
            <a:ext cx="1524000" cy="44116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72200" y="460375"/>
            <a:ext cx="2286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1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61443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6EB7C01-9F1D-45AD-8016-A6EC4C8889B4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76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2238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Answer: Tutorial 6</a:t>
            </a:r>
            <a:endParaRPr lang="en-US" altLang="en-US" dirty="0" smtClean="0"/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315200" y="1752600"/>
            <a:ext cx="1828800" cy="44116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000" dirty="0" smtClean="0"/>
              <a:t>%Answer by </a:t>
            </a:r>
            <a:r>
              <a:rPr lang="en-US" altLang="zh-CN" sz="1000" dirty="0" err="1" smtClean="0"/>
              <a:t>matab</a:t>
            </a:r>
            <a:endParaRPr lang="en-US" altLang="zh-CN" sz="1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 smtClean="0"/>
              <a:t>F1=[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/>
              <a:t>7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3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2</a:t>
            </a:r>
            <a:endParaRPr lang="en-US" altLang="zh-CN" sz="1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/>
              <a:t>0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1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2</a:t>
            </a:r>
            <a:endParaRPr lang="en-US" altLang="zh-CN" sz="1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/>
              <a:t>7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0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3</a:t>
            </a:r>
            <a:r>
              <a:rPr lang="en-US" altLang="zh-CN" sz="1000" dirty="0" smtClean="0"/>
              <a:t>]</a:t>
            </a:r>
          </a:p>
          <a:p>
            <a:pPr eaLnBrk="1" hangingPunct="1">
              <a:lnSpc>
                <a:spcPct val="80000"/>
              </a:lnSpc>
            </a:pPr>
            <a:endParaRPr lang="en-US" altLang="zh-CN" sz="1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 smtClean="0"/>
              <a:t>F2=[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/>
              <a:t>7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3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2</a:t>
            </a:r>
            <a:endParaRPr lang="en-US" altLang="zh-CN" sz="1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/>
              <a:t>0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2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1</a:t>
            </a:r>
            <a:endParaRPr lang="en-US" altLang="zh-CN" sz="1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/>
              <a:t>0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7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3</a:t>
            </a:r>
            <a:r>
              <a:rPr lang="en-US" altLang="zh-CN" sz="1000" dirty="0" smtClean="0"/>
              <a:t>]</a:t>
            </a:r>
          </a:p>
          <a:p>
            <a:pPr eaLnBrk="1" hangingPunct="1">
              <a:lnSpc>
                <a:spcPct val="80000"/>
              </a:lnSpc>
            </a:pPr>
            <a:endParaRPr lang="en-US" altLang="zh-CN" sz="1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/>
              <a:t>F2=[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 smtClean="0"/>
              <a:t>3 7 </a:t>
            </a:r>
            <a:r>
              <a:rPr lang="en-US" altLang="zh-CN" sz="1000" dirty="0"/>
              <a:t>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/>
              <a:t>0 </a:t>
            </a:r>
            <a:r>
              <a:rPr lang="en-US" altLang="zh-CN" sz="1000" dirty="0" smtClean="0"/>
              <a:t>1 2</a:t>
            </a:r>
            <a:endParaRPr lang="en-US" altLang="zh-CN" sz="10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 smtClean="0"/>
              <a:t>10 </a:t>
            </a:r>
            <a:r>
              <a:rPr lang="en-US" altLang="zh-CN" sz="1000" dirty="0"/>
              <a:t>7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3</a:t>
            </a:r>
            <a:r>
              <a:rPr lang="en-US" altLang="zh-CN" sz="1000" dirty="0" smtClean="0"/>
              <a:t>]</a:t>
            </a:r>
          </a:p>
          <a:p>
            <a:pPr eaLnBrk="1" hangingPunct="1">
              <a:lnSpc>
                <a:spcPct val="80000"/>
              </a:lnSpc>
            </a:pPr>
            <a:endParaRPr lang="en-US" altLang="zh-CN" sz="10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 smtClean="0"/>
              <a:t>corr2(F1,F2)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 smtClean="0"/>
              <a:t>corr2(F1,F3)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 smtClean="0"/>
              <a:t>%</a:t>
            </a:r>
            <a:r>
              <a:rPr lang="en-US" altLang="zh-CN" sz="1000" dirty="0" err="1" smtClean="0"/>
              <a:t>ans</a:t>
            </a:r>
            <a:r>
              <a:rPr lang="en-US" altLang="zh-CN" sz="1000" dirty="0" smtClean="0"/>
              <a:t> =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 smtClean="0"/>
              <a:t>%    corr2(F1,F2)=0.1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 smtClean="0"/>
              <a:t>%</a:t>
            </a:r>
            <a:r>
              <a:rPr lang="en-US" altLang="zh-CN" sz="1000" dirty="0" err="1" smtClean="0"/>
              <a:t>ans</a:t>
            </a:r>
            <a:r>
              <a:rPr lang="en-US" altLang="zh-CN" sz="1000" dirty="0" smtClean="0"/>
              <a:t> =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 smtClean="0"/>
              <a:t>%    corr2(F1,F3)=0.4664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 smtClean="0"/>
              <a:t> </a:t>
            </a:r>
          </a:p>
        </p:txBody>
      </p:sp>
      <p:graphicFrame>
        <p:nvGraphicFramePr>
          <p:cNvPr id="61446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340412947"/>
              </p:ext>
            </p:extLst>
          </p:nvPr>
        </p:nvGraphicFramePr>
        <p:xfrm>
          <a:off x="0" y="1644650"/>
          <a:ext cx="6465888" cy="403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9" name="方程式" r:id="rId3" imgW="2971800" imgH="1854000" progId="Equation.3">
                  <p:embed/>
                </p:oleObj>
              </mc:Choice>
              <mc:Fallback>
                <p:oleObj name="方程式" r:id="rId3" imgW="2971800" imgH="1854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44650"/>
                        <a:ext cx="6465888" cy="403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463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zh-TW" sz="3200" b="1" u="sng" smtClean="0"/>
              <a:t>Corner features</a:t>
            </a:r>
            <a:r>
              <a:rPr lang="en-US" altLang="zh-TW" sz="3200" smtClean="0"/>
              <a:t/>
            </a:r>
            <a:br>
              <a:rPr lang="en-US" altLang="zh-TW" sz="3200" smtClean="0"/>
            </a:br>
            <a:r>
              <a:rPr lang="en-US" altLang="zh-TW" sz="3200" smtClean="0"/>
              <a:t>The correspondence problem and feature tracking problem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5181600" cy="3124200"/>
          </a:xfrm>
        </p:spPr>
        <p:txBody>
          <a:bodyPr/>
          <a:lstStyle/>
          <a:p>
            <a:pPr eaLnBrk="1" hangingPunct="1"/>
            <a:r>
              <a:rPr lang="en-US" altLang="zh-TW" smtClean="0"/>
              <a:t>Applications </a:t>
            </a:r>
          </a:p>
          <a:p>
            <a:pPr lvl="1" eaLnBrk="1" hangingPunct="1"/>
            <a:r>
              <a:rPr lang="en-US" altLang="zh-TW" smtClean="0"/>
              <a:t>For 2 stereo images, identify 2D features corresponding to the same 3D feature .</a:t>
            </a:r>
          </a:p>
          <a:p>
            <a:pPr lvl="1" eaLnBrk="1" hangingPunct="1"/>
            <a:r>
              <a:rPr lang="en-US" altLang="zh-TW" smtClean="0"/>
              <a:t>For a sequence of images in a movie, identify 2D features corresponding to the same 3D feature .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76DF85-6BA5-48D2-9E29-F89AB5805DFC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10246" name="TextBox 2"/>
          <p:cNvSpPr txBox="1">
            <a:spLocks noChangeArrowheads="1"/>
          </p:cNvSpPr>
          <p:nvPr/>
        </p:nvSpPr>
        <p:spPr bwMode="auto">
          <a:xfrm>
            <a:off x="5791200" y="5181600"/>
            <a:ext cx="3276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charset="0"/>
              </a:rPr>
              <a:t>Demo: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charset="0"/>
              </a:rPr>
              <a:t>http://www.youtube.com/watch?v=RXpX9TJlpd0</a:t>
            </a:r>
            <a:endParaRPr lang="zh-TW" altLang="en-US" sz="18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pic>
        <p:nvPicPr>
          <p:cNvPr id="10247" name="Picture 4" descr="untitled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63" y="2590800"/>
            <a:ext cx="35814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4419600" y="460375"/>
            <a:ext cx="1676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73075" y="5334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400" dirty="0" smtClean="0"/>
              <a:t>Camera moved, find correspondences for neighboring images</a:t>
            </a:r>
            <a:r>
              <a:rPr lang="en-US" altLang="zh-TW" dirty="0" smtClean="0"/>
              <a:t> </a:t>
            </a:r>
          </a:p>
        </p:txBody>
      </p:sp>
      <p:pic>
        <p:nvPicPr>
          <p:cNvPr id="11267" name="Picture 12" descr="chouse01_00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1905000"/>
            <a:ext cx="3746500" cy="4298950"/>
          </a:xfrm>
          <a:noFill/>
        </p:spPr>
      </p:pic>
      <p:sp>
        <p:nvSpPr>
          <p:cNvPr id="11268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Arial" charset="0"/>
              </a:rPr>
              <a:t>features v7a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11269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09583EF-09FD-431C-A89E-7CC6BB5E8A83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719263"/>
            <a:ext cx="4033838" cy="4411662"/>
          </a:xfrm>
        </p:spPr>
        <p:txBody>
          <a:bodyPr/>
          <a:lstStyle/>
          <a:p>
            <a:pPr eaLnBrk="1" hangingPunct="1"/>
            <a:r>
              <a:rPr lang="zh-TW" altLang="en-US" sz="2600" smtClean="0"/>
              <a:t> </a:t>
            </a:r>
          </a:p>
        </p:txBody>
      </p:sp>
      <p:pic>
        <p:nvPicPr>
          <p:cNvPr id="11271" name="Picture 27" descr="chouse01_01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1113" y="1981200"/>
            <a:ext cx="3451226" cy="4186238"/>
          </a:xfrm>
          <a:noFill/>
        </p:spPr>
      </p:pic>
      <p:sp>
        <p:nvSpPr>
          <p:cNvPr id="11272" name="Freeform 15"/>
          <p:cNvSpPr>
            <a:spLocks/>
          </p:cNvSpPr>
          <p:nvPr/>
        </p:nvSpPr>
        <p:spPr bwMode="auto">
          <a:xfrm>
            <a:off x="1524000" y="2978150"/>
            <a:ext cx="4762500" cy="831850"/>
          </a:xfrm>
          <a:custGeom>
            <a:avLst/>
            <a:gdLst>
              <a:gd name="T0" fmla="*/ 0 w 2640"/>
              <a:gd name="T1" fmla="*/ 0 h 432"/>
              <a:gd name="T2" fmla="*/ 2147483647 w 2640"/>
              <a:gd name="T3" fmla="*/ 2147483647 h 432"/>
              <a:gd name="T4" fmla="*/ 2147483647 w 2640"/>
              <a:gd name="T5" fmla="*/ 0 h 432"/>
              <a:gd name="T6" fmla="*/ 0 60000 65536"/>
              <a:gd name="T7" fmla="*/ 0 60000 65536"/>
              <a:gd name="T8" fmla="*/ 0 60000 65536"/>
              <a:gd name="T9" fmla="*/ 0 w 2640"/>
              <a:gd name="T10" fmla="*/ 0 h 432"/>
              <a:gd name="T11" fmla="*/ 2640 w 264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0" h="432">
                <a:moveTo>
                  <a:pt x="0" y="0"/>
                </a:moveTo>
                <a:cubicBezTo>
                  <a:pt x="428" y="216"/>
                  <a:pt x="856" y="432"/>
                  <a:pt x="1296" y="432"/>
                </a:cubicBezTo>
                <a:cubicBezTo>
                  <a:pt x="1736" y="432"/>
                  <a:pt x="2188" y="216"/>
                  <a:pt x="2640" y="0"/>
                </a:cubicBezTo>
              </a:path>
            </a:pathLst>
          </a:custGeom>
          <a:noFill/>
          <a:ln w="57150" cmpd="sng">
            <a:solidFill>
              <a:srgbClr val="66FF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Rectangle 16"/>
          <p:cNvSpPr>
            <a:spLocks noChangeArrowheads="1"/>
          </p:cNvSpPr>
          <p:nvPr/>
        </p:nvSpPr>
        <p:spPr bwMode="auto">
          <a:xfrm>
            <a:off x="1333500" y="278765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1274" name="Rectangle 19"/>
          <p:cNvSpPr>
            <a:spLocks noChangeArrowheads="1"/>
          </p:cNvSpPr>
          <p:nvPr/>
        </p:nvSpPr>
        <p:spPr bwMode="auto">
          <a:xfrm>
            <a:off x="6096000" y="267335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1275" name="Text Box 20"/>
          <p:cNvSpPr txBox="1">
            <a:spLocks noChangeArrowheads="1"/>
          </p:cNvSpPr>
          <p:nvPr/>
        </p:nvSpPr>
        <p:spPr bwMode="auto">
          <a:xfrm>
            <a:off x="1524000" y="6035675"/>
            <a:ext cx="19415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Image at t=t</a:t>
            </a:r>
            <a:r>
              <a:rPr kumimoji="1" lang="en-US" altLang="zh-TW" sz="2400" baseline="-25000">
                <a:latin typeface="Times New Roman" pitchFamily="18" charset="0"/>
              </a:rPr>
              <a:t>0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(or left image)</a:t>
            </a:r>
          </a:p>
        </p:txBody>
      </p:sp>
      <p:sp>
        <p:nvSpPr>
          <p:cNvPr id="11276" name="Text Box 21"/>
          <p:cNvSpPr txBox="1">
            <a:spLocks noChangeArrowheads="1"/>
          </p:cNvSpPr>
          <p:nvPr/>
        </p:nvSpPr>
        <p:spPr bwMode="auto">
          <a:xfrm>
            <a:off x="5867400" y="6019800"/>
            <a:ext cx="22415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Image at t=t</a:t>
            </a:r>
            <a:r>
              <a:rPr kumimoji="1" lang="en-US" altLang="zh-TW" sz="2400" baseline="-25000">
                <a:latin typeface="Times New Roman" pitchFamily="18" charset="0"/>
              </a:rPr>
              <a:t>0</a:t>
            </a:r>
            <a:r>
              <a:rPr kumimoji="1" lang="en-US" altLang="zh-TW" sz="2400">
                <a:latin typeface="Times New Roman" pitchFamily="18" charset="0"/>
              </a:rPr>
              <a:t>+dt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800">
                <a:latin typeface="Arial" charset="0"/>
              </a:rPr>
              <a:t>(or right image)</a:t>
            </a:r>
          </a:p>
        </p:txBody>
      </p:sp>
      <p:sp>
        <p:nvSpPr>
          <p:cNvPr id="11277" name="Text Box 24"/>
          <p:cNvSpPr txBox="1">
            <a:spLocks noChangeArrowheads="1"/>
          </p:cNvSpPr>
          <p:nvPr/>
        </p:nvSpPr>
        <p:spPr bwMode="auto">
          <a:xfrm>
            <a:off x="473075" y="1373188"/>
            <a:ext cx="22463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Neighborhood A</a:t>
            </a:r>
          </a:p>
        </p:txBody>
      </p:sp>
      <p:sp>
        <p:nvSpPr>
          <p:cNvPr id="11278" name="Line 25"/>
          <p:cNvSpPr>
            <a:spLocks noChangeShapeType="1"/>
          </p:cNvSpPr>
          <p:nvPr/>
        </p:nvSpPr>
        <p:spPr bwMode="auto">
          <a:xfrm flipH="1">
            <a:off x="1524000" y="1835150"/>
            <a:ext cx="304800" cy="838200"/>
          </a:xfrm>
          <a:prstGeom prst="line">
            <a:avLst/>
          </a:prstGeom>
          <a:noFill/>
          <a:ln w="38100">
            <a:solidFill>
              <a:srgbClr val="FF66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Freeform 15"/>
          <p:cNvSpPr>
            <a:spLocks/>
          </p:cNvSpPr>
          <p:nvPr/>
        </p:nvSpPr>
        <p:spPr bwMode="auto">
          <a:xfrm>
            <a:off x="2819400" y="4610100"/>
            <a:ext cx="4495800" cy="723900"/>
          </a:xfrm>
          <a:custGeom>
            <a:avLst/>
            <a:gdLst>
              <a:gd name="T0" fmla="*/ 0 w 2640"/>
              <a:gd name="T1" fmla="*/ 0 h 432"/>
              <a:gd name="T2" fmla="*/ 2147483647 w 2640"/>
              <a:gd name="T3" fmla="*/ 2147483647 h 432"/>
              <a:gd name="T4" fmla="*/ 2147483647 w 2640"/>
              <a:gd name="T5" fmla="*/ 0 h 432"/>
              <a:gd name="T6" fmla="*/ 0 60000 65536"/>
              <a:gd name="T7" fmla="*/ 0 60000 65536"/>
              <a:gd name="T8" fmla="*/ 0 60000 65536"/>
              <a:gd name="T9" fmla="*/ 0 w 2640"/>
              <a:gd name="T10" fmla="*/ 0 h 432"/>
              <a:gd name="T11" fmla="*/ 2640 w 264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0" h="432">
                <a:moveTo>
                  <a:pt x="0" y="0"/>
                </a:moveTo>
                <a:cubicBezTo>
                  <a:pt x="428" y="216"/>
                  <a:pt x="856" y="432"/>
                  <a:pt x="1296" y="432"/>
                </a:cubicBezTo>
                <a:cubicBezTo>
                  <a:pt x="1736" y="432"/>
                  <a:pt x="2188" y="216"/>
                  <a:pt x="2640" y="0"/>
                </a:cubicBezTo>
              </a:path>
            </a:pathLst>
          </a:custGeom>
          <a:noFill/>
          <a:ln w="57150" cmpd="sng">
            <a:solidFill>
              <a:srgbClr val="66FF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2562225" y="43053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1281" name="Rectangle 19"/>
          <p:cNvSpPr>
            <a:spLocks noChangeArrowheads="1"/>
          </p:cNvSpPr>
          <p:nvPr/>
        </p:nvSpPr>
        <p:spPr bwMode="auto">
          <a:xfrm>
            <a:off x="7315200" y="43053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419600" y="460375"/>
            <a:ext cx="1676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6321</TotalTime>
  <Words>7118</Words>
  <Application>Microsoft Office PowerPoint</Application>
  <PresentationFormat>On-screen Show (4:3)</PresentationFormat>
  <Paragraphs>1905</Paragraphs>
  <Slides>76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Office Theme</vt:lpstr>
      <vt:lpstr>Photo Editor Photo</vt:lpstr>
      <vt:lpstr>公式</vt:lpstr>
      <vt:lpstr>Equation</vt:lpstr>
      <vt:lpstr>方程式</vt:lpstr>
      <vt:lpstr>Microsoft Equation 3.0</vt:lpstr>
      <vt:lpstr>Image processing  and computer vision</vt:lpstr>
      <vt:lpstr>You will learn</vt:lpstr>
      <vt:lpstr>Different types of features</vt:lpstr>
      <vt:lpstr>Edge detection</vt:lpstr>
      <vt:lpstr>Example by Matlab from demo of Image processing toolbox: edge.m</vt:lpstr>
      <vt:lpstr>Region growing</vt:lpstr>
      <vt:lpstr>Region growing image processing toolbox  </vt:lpstr>
      <vt:lpstr>Corner features The correspondence problem and feature tracking problem</vt:lpstr>
      <vt:lpstr>Camera moved, find correspondences for neighboring images </vt:lpstr>
      <vt:lpstr>Idea of a corner feature</vt:lpstr>
      <vt:lpstr>Harris Interest corner detector for feature tracking [1]</vt:lpstr>
      <vt:lpstr>Harris Interest Operator Basic</vt:lpstr>
      <vt:lpstr>Continue</vt:lpstr>
      <vt:lpstr>Rules for finding the suitable feature patch  window</vt:lpstr>
      <vt:lpstr>Harris corner detector procedures[1]</vt:lpstr>
      <vt:lpstr>Implementation of the Harris algorithm for feature extraction (step1)</vt:lpstr>
      <vt:lpstr>The Harris algorithm for feature extraction (step2)</vt:lpstr>
      <vt:lpstr>Example: Look at the data of a point with a corner feature</vt:lpstr>
      <vt:lpstr>Reason </vt:lpstr>
      <vt:lpstr>Eigen values and edges</vt:lpstr>
      <vt:lpstr>A more efficient approach (Quick algorithm using R)  [1]</vt:lpstr>
      <vt:lpstr>The Harris algorithm for feature extraction (step3)</vt:lpstr>
      <vt:lpstr>Examples of different threshold settings 50 corners,    250 corners </vt:lpstr>
      <vt:lpstr> </vt:lpstr>
      <vt:lpstr>Exercise 1A</vt:lpstr>
      <vt:lpstr>Exercise 1B: Find Eigen values and vectors</vt:lpstr>
      <vt:lpstr>Exercise 2</vt:lpstr>
      <vt:lpstr>Exercise 3</vt:lpstr>
      <vt:lpstr>Exercise 4</vt:lpstr>
      <vt:lpstr>Tracking by Cross correlation </vt:lpstr>
      <vt:lpstr>Demo: A more advanced version is feature tracking by the KLT (Kanade-Lucas-Tomasi) method  It is more accurate by simple the cross-correlation method http://www.ces.clemson.edu/~stb/klt/ </vt:lpstr>
      <vt:lpstr>2D-2D Correspondence method using cross-correlation</vt:lpstr>
      <vt:lpstr> </vt:lpstr>
      <vt:lpstr>     </vt:lpstr>
      <vt:lpstr>ANS:Ex5 steps A-G — Note: sum(sum(x)))=sum all elements in matrix x</vt:lpstr>
      <vt:lpstr>ANS:Ex5 steps A-G (continue)— note: sum(sum(x)))=sum all elements in matrix x</vt:lpstr>
      <vt:lpstr>Demo Code</vt:lpstr>
      <vt:lpstr>Exercise 6</vt:lpstr>
      <vt:lpstr>Feature extraction and tracking: for image 1(f) and image 2(g) find windows of corner features</vt:lpstr>
      <vt:lpstr>Procedure</vt:lpstr>
      <vt:lpstr>In image 1, fi is a window with a corner feature.  In image 2, gi(j=1),gi(j=2),....are windows with corner features.  Find correspondence between f1 in Image2: choose between  “fi correspondence to gi(j=1)”, or “fi correspondence to gi(j=2)”</vt:lpstr>
      <vt:lpstr>Advanced technique for tracking of corner features :Kanade-Lucas-Tomasi (KLT) Feature Tracker</vt:lpstr>
      <vt:lpstr>LKdemo (KLT :Kanade-Lucas-Tomasi) corner feature tracking) in opencv http://www.ces.clemson.edu/~stb/klt/</vt:lpstr>
      <vt:lpstr>Application of feature extraction and tracking: Stereo correspondence</vt:lpstr>
      <vt:lpstr>A stereo system Assume cameras are aligned horizontally (No vertical disparity)</vt:lpstr>
      <vt:lpstr>Example  Assume cameras are aligned horizontally (No vertical disparity)</vt:lpstr>
      <vt:lpstr>Summary</vt:lpstr>
      <vt:lpstr>References</vt:lpstr>
      <vt:lpstr>Appendix</vt:lpstr>
      <vt:lpstr>Eigen value tutorial </vt:lpstr>
      <vt:lpstr>Answer: Exercise 1A</vt:lpstr>
      <vt:lpstr>Answer 1B: Eigen value tutorial </vt:lpstr>
      <vt:lpstr>Answer: Exercise 2</vt:lpstr>
      <vt:lpstr>Answer: Exercise 3(step1)</vt:lpstr>
      <vt:lpstr>PowerPoint Presentation</vt:lpstr>
      <vt:lpstr>Answer: Exercise 3(step3)</vt:lpstr>
      <vt:lpstr>Answer for Exercise 4</vt:lpstr>
      <vt:lpstr>     </vt:lpstr>
      <vt:lpstr>Matlab for 2D cross correlation  </vt:lpstr>
      <vt:lpstr>Result5a A-G</vt:lpstr>
      <vt:lpstr>Answer: Exercise 6</vt:lpstr>
      <vt:lpstr>Tutorial</vt:lpstr>
      <vt:lpstr>Tutorial 1A</vt:lpstr>
      <vt:lpstr>Answer: Tutorial 1A</vt:lpstr>
      <vt:lpstr>Tutorial 2</vt:lpstr>
      <vt:lpstr>Answer: Tutorial 2</vt:lpstr>
      <vt:lpstr>Tutorial 3</vt:lpstr>
      <vt:lpstr>Answer: Tutorial 3(step1)</vt:lpstr>
      <vt:lpstr>PowerPoint Presentation</vt:lpstr>
      <vt:lpstr>Answer:  3(step3)</vt:lpstr>
      <vt:lpstr>Tutorial 4</vt:lpstr>
      <vt:lpstr>Answer for Tutorial 4</vt:lpstr>
      <vt:lpstr>     </vt:lpstr>
      <vt:lpstr>Answer for Tutorial 5 (matlab)</vt:lpstr>
      <vt:lpstr>Tutorial 6</vt:lpstr>
      <vt:lpstr>Answer: Tutorial 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khwong</dc:creator>
  <cp:lastModifiedBy>khwong</cp:lastModifiedBy>
  <cp:revision>252</cp:revision>
  <cp:lastPrinted>2014-04-14T05:02:20Z</cp:lastPrinted>
  <dcterms:created xsi:type="dcterms:W3CDTF">1601-01-01T00:00:00Z</dcterms:created>
  <dcterms:modified xsi:type="dcterms:W3CDTF">2017-01-25T02:48:45Z</dcterms:modified>
</cp:coreProperties>
</file>