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  <p:sldMasterId id="2147483697" r:id="rId2"/>
  </p:sldMasterIdLst>
  <p:notesMasterIdLst>
    <p:notesMasterId r:id="rId65"/>
  </p:notesMasterIdLst>
  <p:handoutMasterIdLst>
    <p:handoutMasterId r:id="rId66"/>
  </p:handoutMasterIdLst>
  <p:sldIdLst>
    <p:sldId id="513" r:id="rId3"/>
    <p:sldId id="438" r:id="rId4"/>
    <p:sldId id="464" r:id="rId5"/>
    <p:sldId id="458" r:id="rId6"/>
    <p:sldId id="461" r:id="rId7"/>
    <p:sldId id="504" r:id="rId8"/>
    <p:sldId id="525" r:id="rId9"/>
    <p:sldId id="526" r:id="rId10"/>
    <p:sldId id="532" r:id="rId11"/>
    <p:sldId id="534" r:id="rId12"/>
    <p:sldId id="533" r:id="rId13"/>
    <p:sldId id="459" r:id="rId14"/>
    <p:sldId id="455" r:id="rId15"/>
    <p:sldId id="476" r:id="rId16"/>
    <p:sldId id="528" r:id="rId17"/>
    <p:sldId id="515" r:id="rId18"/>
    <p:sldId id="475" r:id="rId19"/>
    <p:sldId id="539" r:id="rId20"/>
    <p:sldId id="538" r:id="rId21"/>
    <p:sldId id="498" r:id="rId22"/>
    <p:sldId id="524" r:id="rId23"/>
    <p:sldId id="517" r:id="rId24"/>
    <p:sldId id="503" r:id="rId25"/>
    <p:sldId id="479" r:id="rId26"/>
    <p:sldId id="501" r:id="rId27"/>
    <p:sldId id="554" r:id="rId28"/>
    <p:sldId id="547" r:id="rId29"/>
    <p:sldId id="480" r:id="rId30"/>
    <p:sldId id="500" r:id="rId31"/>
    <p:sldId id="520" r:id="rId32"/>
    <p:sldId id="555" r:id="rId33"/>
    <p:sldId id="561" r:id="rId34"/>
    <p:sldId id="481" r:id="rId35"/>
    <p:sldId id="483" r:id="rId36"/>
    <p:sldId id="497" r:id="rId37"/>
    <p:sldId id="484" r:id="rId38"/>
    <p:sldId id="562" r:id="rId39"/>
    <p:sldId id="563" r:id="rId40"/>
    <p:sldId id="502" r:id="rId41"/>
    <p:sldId id="505" r:id="rId42"/>
    <p:sldId id="506" r:id="rId43"/>
    <p:sldId id="512" r:id="rId44"/>
    <p:sldId id="507" r:id="rId45"/>
    <p:sldId id="509" r:id="rId46"/>
    <p:sldId id="510" r:id="rId47"/>
    <p:sldId id="485" r:id="rId48"/>
    <p:sldId id="542" r:id="rId49"/>
    <p:sldId id="550" r:id="rId50"/>
    <p:sldId id="549" r:id="rId51"/>
    <p:sldId id="536" r:id="rId52"/>
    <p:sldId id="535" r:id="rId53"/>
    <p:sldId id="551" r:id="rId54"/>
    <p:sldId id="537" r:id="rId55"/>
    <p:sldId id="540" r:id="rId56"/>
    <p:sldId id="552" r:id="rId57"/>
    <p:sldId id="541" r:id="rId58"/>
    <p:sldId id="553" r:id="rId59"/>
    <p:sldId id="546" r:id="rId60"/>
    <p:sldId id="557" r:id="rId61"/>
    <p:sldId id="556" r:id="rId62"/>
    <p:sldId id="559" r:id="rId63"/>
    <p:sldId id="560" r:id="rId64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5.wmf"/><Relationship Id="rId1" Type="http://schemas.openxmlformats.org/officeDocument/2006/relationships/image" Target="../media/image27.emf"/><Relationship Id="rId4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9448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99588"/>
            <a:ext cx="29448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F122AFD9-9DF5-4F7A-889F-6EB22C9FCDD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0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20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2950"/>
            <a:ext cx="4948238" cy="3713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3763"/>
            <a:ext cx="5435600" cy="4459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ja-JP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2950"/>
            <a:ext cx="4948238" cy="3713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3763"/>
            <a:ext cx="5435600" cy="4459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ja-JP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2950"/>
            <a:ext cx="4948238" cy="3713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3763"/>
            <a:ext cx="5435600" cy="4459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ja-JP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2950"/>
            <a:ext cx="4948238" cy="3713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3763"/>
            <a:ext cx="5435600" cy="4459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ja-JP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2950"/>
            <a:ext cx="4948238" cy="3713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3763"/>
            <a:ext cx="5435600" cy="4459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ja-JP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2950"/>
            <a:ext cx="4948238" cy="3713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3763"/>
            <a:ext cx="5435600" cy="4459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ja-JP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2950"/>
            <a:ext cx="4948238" cy="3713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3763"/>
            <a:ext cx="5435600" cy="4459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7FFF2-236C-4E3C-80F7-AC35952F91E4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848D3-17CB-4FBB-8FFE-0BCAE18849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83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995B2-7635-4214-BD78-0D78A89D366A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2419C-4825-48B7-99DA-402307E2B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7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03AC2-C321-4085-987E-03358A0EF836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538B4-DF18-4AB7-95F0-9F26E7D44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25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48BC01-5820-4157-9EED-DF8087439292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60B15-F009-4B2B-92DB-C40C84A24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227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3C29A-32AD-4A3C-AF61-9FAA0B56BB25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AC606-8591-4817-86FE-BB8956F6A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33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E1C0-C187-4486-965D-7712383149E3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5C133-03FF-4946-AE4C-C1F49879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55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8D12D1-FD72-4ADD-9CD9-B8C715C19DAE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FD753-AB79-42A8-9123-05D7E363B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8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0518-06B7-4712-9C0A-23E2CE3A4322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F8382-94B6-477C-832E-CBE17B908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588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6E1B8-26D6-4886-B40E-4EE6BDEF78E0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3E027-5F65-4A26-B4B3-AB2254F79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862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86EE4E-37FB-4DC8-9ED4-A997205C781C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C2E66-D8DA-4044-A221-A66403C1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32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F971F-AE18-4D39-A827-92C29549863A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2DDAD-05C0-4165-B82B-5450F8BBA5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8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607603-2230-46EF-A0C4-E5555B24E103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ABAFC-92A9-48DA-9E31-B10DB6479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486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5558E-8061-4A97-8A76-14D30A549AC7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B303C-7C9D-4767-85A2-951EE8C08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311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D5F2B6-5145-4F92-AA84-AE9CD9368676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5A9DD-1BE1-41D4-8EB5-7EE5A5CFF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1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5F385-5E36-45ED-8EC8-56E375E5DDF1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FE58B-5633-4554-9BA6-0A8E1CC77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386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7FEBEA-0CF7-4241-9A88-BC0E20F470F0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6245E-DB14-44B3-ADEC-1DAB47C5F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585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64B692-3707-4F1A-B8C3-9680C73E6444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FC060-15EF-40D0-ACE1-C06F694328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88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96CC7F-6D1C-4A7B-9057-1EB37188A989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7333B-C1CC-4442-9E2B-B75E3E35E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894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DE0F98-3B67-4A22-90B0-0B61A0A1A4BA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D4D8A-2006-486F-B0FE-E3485F1E6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4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E218E-42F2-42B8-ADDF-82E6A6C6AB18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498B8-68F1-4328-BD92-9D9DC80A9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F75338-4CBC-453F-89B7-255B0AF6FB1C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A8339-46DC-40A4-AF2D-E8259273EA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35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A990D2-3D46-4F62-B76D-7FD060F19347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7FE3-F87F-4FCC-A873-5D562A412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21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AFEF9-CA1B-43F1-B0EF-96A68D05B0FD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26B2A-DAC5-4D98-A69E-F75BB00D5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5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EC3B2-63D5-471C-8483-F4952E72CBC0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7F882-4E10-4791-BBB3-3CDDF705A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5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C7A3BE-6478-4820-B490-3FD7D30F09C8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0FD6D-12B2-4E1D-9A51-356E75DF8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15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DA257-F04F-457A-BD25-FBA9CF6F62E6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9BFF4-0C5B-477C-A701-B74C3FB8C9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4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6AE1764-998D-4ED5-B08A-6C4039FA4257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3AABCAF-6DC3-4F65-B043-66706B031C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81000" y="76200"/>
            <a:ext cx="8686800" cy="3698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Introduction | Line detection | circle detection | irregular shape detection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94A99AB-C2A7-4A2C-9969-2841056EA974}" type="datetime1">
              <a:rPr lang="en-US" altLang="en-US" smtClean="0"/>
              <a:t>1/25/2017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C7C9D76-46F0-4AC1-9C5E-323388F10B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Excel_97-2003_Worksheet2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Excel_97-2003_Worksheet3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Excel_97-2003_Worksheet4.xls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4.e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25.wmf"/><Relationship Id="rId12" Type="http://schemas.openxmlformats.org/officeDocument/2006/relationships/oleObject" Target="../embeddings/Microsoft_Excel_97-2003_Worksheet7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27.emf"/><Relationship Id="rId10" Type="http://schemas.openxmlformats.org/officeDocument/2006/relationships/image" Target="../media/image28.emf"/><Relationship Id="rId4" Type="http://schemas.openxmlformats.org/officeDocument/2006/relationships/oleObject" Target="../embeddings/Microsoft_Excel_97-2003_Worksheet5.xls"/><Relationship Id="rId9" Type="http://schemas.openxmlformats.org/officeDocument/2006/relationships/oleObject" Target="../embeddings/Microsoft_Excel_97-2003_Worksheet6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ough_transfor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Excel_97-2003_Worksheet8.xls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Excel_97-2003_Worksheet9.xls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Excel_97-2003_Worksheet10.xls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Excel_97-2003_Worksheet11.xls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4.png"/><Relationship Id="rId4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4.wmf"/><Relationship Id="rId5" Type="http://schemas.openxmlformats.org/officeDocument/2006/relationships/image" Target="../media/image4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Excel_97-2003_Worksheet12.xls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Excel_97-2003_Worksheet13.xls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Excel_97-2003_Worksheet14.xls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Excel_97-2003_Worksheet15.xls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Excel_97-2003_Worksheet16.xls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5200" dirty="0" smtClean="0"/>
              <a:t>Image processing</a:t>
            </a:r>
            <a:br>
              <a:rPr lang="en-US" altLang="zh-CN" sz="5200" dirty="0" smtClean="0"/>
            </a:br>
            <a:r>
              <a:rPr lang="en-US" altLang="zh-CN" sz="5200" dirty="0" smtClean="0"/>
              <a:t>and computer vision</a:t>
            </a:r>
            <a:endParaRPr lang="en-US" altLang="en-US" sz="360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Chapter 5: Hough transform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(week 5 begins) 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E1342DD4-77F2-44F1-9FBE-146FED363430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Excel example1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y=</a:t>
            </a:r>
            <a:r>
              <a:rPr lang="en-US" altLang="en-US" sz="1600" dirty="0" err="1" smtClean="0"/>
              <a:t>mx+c</a:t>
            </a:r>
            <a:r>
              <a:rPr lang="en-US" altLang="en-US" sz="1600" dirty="0" smtClean="0"/>
              <a:t> , (</a:t>
            </a:r>
            <a:r>
              <a:rPr lang="en-US" altLang="en-US" sz="1600" dirty="0" err="1" smtClean="0"/>
              <a:t>orginal</a:t>
            </a:r>
            <a:r>
              <a:rPr lang="en-US" altLang="en-US" sz="16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m=(y-c)/x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m=(-1/x)</a:t>
            </a:r>
            <a:r>
              <a:rPr lang="en-US" altLang="en-US" sz="1600" dirty="0" err="1" smtClean="0"/>
              <a:t>c+y</a:t>
            </a:r>
            <a:r>
              <a:rPr lang="en-US" altLang="en-US" sz="1600" dirty="0" smtClean="0"/>
              <a:t>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Procedures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1) m=G*</a:t>
            </a:r>
            <a:r>
              <a:rPr lang="en-US" altLang="en-US" sz="1600" dirty="0" err="1" smtClean="0"/>
              <a:t>c+D</a:t>
            </a:r>
            <a:r>
              <a:rPr lang="en-US" altLang="en-US" sz="1600" dirty="0" smtClean="0"/>
              <a:t>, where G=-1/x, D=y/x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2) plot lines in (</a:t>
            </a:r>
            <a:r>
              <a:rPr lang="en-US" altLang="en-US" sz="1600" dirty="0" err="1" smtClean="0"/>
              <a:t>m,c</a:t>
            </a:r>
            <a:r>
              <a:rPr lang="en-US" altLang="en-US" sz="1600" dirty="0" smtClean="0"/>
              <a:t>)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m=(-1/xi),  D= (</a:t>
            </a:r>
            <a:r>
              <a:rPr lang="en-US" altLang="en-US" sz="1400" dirty="0" err="1" smtClean="0"/>
              <a:t>yi</a:t>
            </a:r>
            <a:r>
              <a:rPr lang="en-US" altLang="en-US" sz="1400" dirty="0" smtClean="0"/>
              <a:t>/xi)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For (x1,y1)=(1,8),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smtClean="0"/>
              <a:t>m=-10, </a:t>
            </a:r>
            <a:r>
              <a:rPr lang="en-US" altLang="en-US" sz="1200" dirty="0" smtClean="0">
                <a:sym typeface="Wingdings" pitchFamily="2" charset="2"/>
              </a:rPr>
              <a:t></a:t>
            </a:r>
            <a:r>
              <a:rPr lang="en-US" altLang="en-US" sz="1200" dirty="0" smtClean="0"/>
              <a:t> c (=18 found)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smtClean="0"/>
              <a:t>m=0, </a:t>
            </a:r>
            <a:r>
              <a:rPr lang="en-US" altLang="en-US" sz="1200" dirty="0" smtClean="0">
                <a:sym typeface="Wingdings" pitchFamily="2" charset="2"/>
              </a:rPr>
              <a:t></a:t>
            </a:r>
            <a:r>
              <a:rPr lang="en-US" altLang="en-US" sz="1200" dirty="0" smtClean="0"/>
              <a:t> c (=8 found)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smtClean="0"/>
              <a:t>m=10, </a:t>
            </a:r>
            <a:r>
              <a:rPr lang="en-US" altLang="en-US" sz="1200" dirty="0" smtClean="0">
                <a:sym typeface="Wingdings" pitchFamily="2" charset="2"/>
              </a:rPr>
              <a:t></a:t>
            </a:r>
            <a:r>
              <a:rPr lang="en-US" altLang="en-US" sz="1200" dirty="0" smtClean="0"/>
              <a:t> c (=-2 found)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Repeat for (</a:t>
            </a:r>
            <a:r>
              <a:rPr lang="en-US" altLang="en-US" sz="1400" dirty="0" err="1" smtClean="0"/>
              <a:t>xi,yi</a:t>
            </a:r>
            <a:r>
              <a:rPr lang="en-US" altLang="en-US" sz="1400" dirty="0" smtClean="0"/>
              <a:t>)=(2,6) and (3,4).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 smtClean="0"/>
              <a:t>Each point (</a:t>
            </a:r>
            <a:r>
              <a:rPr lang="en-US" altLang="en-US" sz="1400" dirty="0" err="1" smtClean="0"/>
              <a:t>xi,yi</a:t>
            </a:r>
            <a:r>
              <a:rPr lang="en-US" altLang="en-US" sz="1400" dirty="0" smtClean="0"/>
              <a:t>) gives a line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Cutting point in (</a:t>
            </a:r>
            <a:r>
              <a:rPr lang="en-US" altLang="en-US" sz="1600" dirty="0" err="1" smtClean="0"/>
              <a:t>m,c</a:t>
            </a:r>
            <a:r>
              <a:rPr lang="en-US" altLang="en-US" sz="1600" dirty="0" smtClean="0"/>
              <a:t>) space is the solution.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(</a:t>
            </a:r>
            <a:r>
              <a:rPr lang="en-US" altLang="en-US" sz="1600" dirty="0" err="1" smtClean="0"/>
              <a:t>m,c</a:t>
            </a:r>
            <a:r>
              <a:rPr lang="en-US" altLang="en-US" sz="1600" dirty="0" smtClean="0"/>
              <a:t>)=(-2,10)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smtClean="0"/>
              <a:t>y=-2x+10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19600" y="1866900"/>
          <a:ext cx="4495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Worksheet" r:id="rId4" imgW="4886435" imgH="4057785" progId="Excel.Sheet.8">
                  <p:embed/>
                </p:oleObj>
              </mc:Choice>
              <mc:Fallback>
                <p:oleObj name="Worksheet" r:id="rId4" imgW="4886435" imgH="4057785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66900"/>
                        <a:ext cx="44958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3C09023-CD81-43BC-89F6-DBFC8582842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4497388" y="1827213"/>
            <a:ext cx="1371600" cy="530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4937125" y="71755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points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6077743" y="444232"/>
            <a:ext cx="30083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dirty="0"/>
              <a:t>Their corresponding </a:t>
            </a:r>
          </a:p>
          <a:p>
            <a:r>
              <a:rPr lang="en-US" altLang="en-US" dirty="0"/>
              <a:t>lines in (</a:t>
            </a:r>
            <a:r>
              <a:rPr lang="en-US" altLang="en-US" dirty="0" err="1"/>
              <a:t>m,c</a:t>
            </a:r>
            <a:r>
              <a:rPr lang="en-US" altLang="en-US" dirty="0"/>
              <a:t>) space:</a:t>
            </a:r>
          </a:p>
          <a:p>
            <a:r>
              <a:rPr lang="en-US" altLang="en-US" dirty="0"/>
              <a:t>Give 3 values of m</a:t>
            </a:r>
          </a:p>
          <a:p>
            <a:r>
              <a:rPr lang="en-US" altLang="en-US" dirty="0"/>
              <a:t>find values in c, plot line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6629400" y="1676400"/>
            <a:ext cx="16002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>
            <a:off x="5562600" y="1066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7010400" y="1634856"/>
            <a:ext cx="0" cy="2701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4648200" y="25908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02" name="Rectangle 12"/>
          <p:cNvSpPr>
            <a:spLocks noChangeArrowheads="1"/>
          </p:cNvSpPr>
          <p:nvPr/>
        </p:nvSpPr>
        <p:spPr bwMode="auto">
          <a:xfrm>
            <a:off x="4648200" y="3276600"/>
            <a:ext cx="411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03" name="Rectangle 13"/>
          <p:cNvSpPr>
            <a:spLocks noChangeArrowheads="1"/>
          </p:cNvSpPr>
          <p:nvPr/>
        </p:nvSpPr>
        <p:spPr bwMode="auto">
          <a:xfrm>
            <a:off x="4648200" y="19050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04" name="Oval 14"/>
          <p:cNvSpPr>
            <a:spLocks noChangeArrowheads="1"/>
          </p:cNvSpPr>
          <p:nvPr/>
        </p:nvSpPr>
        <p:spPr bwMode="auto">
          <a:xfrm>
            <a:off x="4572000" y="2590800"/>
            <a:ext cx="1371600" cy="530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05" name="Oval 15"/>
          <p:cNvSpPr>
            <a:spLocks noChangeArrowheads="1"/>
          </p:cNvSpPr>
          <p:nvPr/>
        </p:nvSpPr>
        <p:spPr bwMode="auto">
          <a:xfrm>
            <a:off x="4495800" y="3124200"/>
            <a:ext cx="1371600" cy="530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06" name="Oval 16"/>
          <p:cNvSpPr>
            <a:spLocks noChangeArrowheads="1"/>
          </p:cNvSpPr>
          <p:nvPr/>
        </p:nvSpPr>
        <p:spPr bwMode="auto">
          <a:xfrm>
            <a:off x="6553200" y="2590800"/>
            <a:ext cx="1600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07" name="Oval 17"/>
          <p:cNvSpPr>
            <a:spLocks noChangeArrowheads="1"/>
          </p:cNvSpPr>
          <p:nvPr/>
        </p:nvSpPr>
        <p:spPr bwMode="auto">
          <a:xfrm>
            <a:off x="6781800" y="3200400"/>
            <a:ext cx="1600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 flipV="1">
            <a:off x="5181600" y="4953000"/>
            <a:ext cx="1905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Text Box 19"/>
          <p:cNvSpPr txBox="1">
            <a:spLocks noChangeArrowheads="1"/>
          </p:cNvSpPr>
          <p:nvPr/>
        </p:nvSpPr>
        <p:spPr bwMode="auto">
          <a:xfrm>
            <a:off x="4953000" y="5791200"/>
            <a:ext cx="388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Cutting point (m,c)=(-2,10)</a:t>
            </a:r>
          </a:p>
          <a:p>
            <a:r>
              <a:rPr lang="en-US" altLang="en-US"/>
              <a:t>So the line is y=-2x+10 (done!)</a:t>
            </a:r>
          </a:p>
        </p:txBody>
      </p:sp>
      <p:sp>
        <p:nvSpPr>
          <p:cNvPr id="12310" name="Line 20"/>
          <p:cNvSpPr>
            <a:spLocks noChangeShapeType="1"/>
          </p:cNvSpPr>
          <p:nvPr/>
        </p:nvSpPr>
        <p:spPr bwMode="auto">
          <a:xfrm flipV="1">
            <a:off x="3810000" y="2209800"/>
            <a:ext cx="28194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AutoShape 21"/>
          <p:cNvSpPr>
            <a:spLocks/>
          </p:cNvSpPr>
          <p:nvPr/>
        </p:nvSpPr>
        <p:spPr bwMode="auto">
          <a:xfrm>
            <a:off x="3733800" y="36576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312" name="Line 22"/>
          <p:cNvSpPr>
            <a:spLocks noChangeShapeType="1"/>
          </p:cNvSpPr>
          <p:nvPr/>
        </p:nvSpPr>
        <p:spPr bwMode="auto">
          <a:xfrm flipV="1">
            <a:off x="4419600" y="2971800"/>
            <a:ext cx="2133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3"/>
          <p:cNvSpPr>
            <a:spLocks noChangeShapeType="1"/>
          </p:cNvSpPr>
          <p:nvPr/>
        </p:nvSpPr>
        <p:spPr bwMode="auto">
          <a:xfrm flipV="1">
            <a:off x="4419600" y="3581400"/>
            <a:ext cx="2362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Exercise 2</a:t>
            </a:r>
            <a:br>
              <a:rPr lang="en-US" sz="4000" dirty="0" smtClean="0"/>
            </a:br>
            <a:r>
              <a:rPr lang="en-US" sz="4000" dirty="0" smtClean="0"/>
              <a:t>Excel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Given 3 points find the line formula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smtClean="0"/>
              <a:t>X=1, y=9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smtClean="0"/>
              <a:t>X=3, y=15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smtClean="0"/>
              <a:t>X=5, y=21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y=</a:t>
            </a:r>
            <a:r>
              <a:rPr lang="en-US" altLang="en-US" sz="1400" dirty="0" err="1" smtClean="0"/>
              <a:t>mx+c</a:t>
            </a:r>
            <a:r>
              <a:rPr lang="en-US" altLang="en-US" sz="1400" dirty="0" smtClean="0"/>
              <a:t> , (</a:t>
            </a:r>
            <a:r>
              <a:rPr lang="en-US" altLang="en-US" sz="1400" dirty="0" err="1" smtClean="0"/>
              <a:t>orginal</a:t>
            </a:r>
            <a:r>
              <a:rPr lang="en-US" altLang="en-US" sz="1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m=(y-c)/x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m=(-1/x)</a:t>
            </a:r>
            <a:r>
              <a:rPr lang="en-US" altLang="en-US" sz="1400" dirty="0" err="1" smtClean="0"/>
              <a:t>c+y</a:t>
            </a:r>
            <a:r>
              <a:rPr lang="en-US" altLang="en-US" sz="1400" dirty="0" smtClean="0"/>
              <a:t>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Procedures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1) m=G*</a:t>
            </a:r>
            <a:r>
              <a:rPr lang="en-US" altLang="en-US" sz="1400" dirty="0" err="1" smtClean="0"/>
              <a:t>c+D</a:t>
            </a:r>
            <a:r>
              <a:rPr lang="en-US" altLang="en-US" sz="1400" dirty="0" smtClean="0"/>
              <a:t>, where G=-1/x, D=y/x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2) plot lines in (</a:t>
            </a:r>
            <a:r>
              <a:rPr lang="en-US" altLang="en-US" sz="1400" dirty="0" err="1" smtClean="0"/>
              <a:t>m,c</a:t>
            </a:r>
            <a:r>
              <a:rPr lang="en-US" altLang="en-US" sz="1400" dirty="0" smtClean="0"/>
              <a:t>)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smtClean="0"/>
              <a:t>m=(-1/xi)*c+(</a:t>
            </a:r>
            <a:r>
              <a:rPr lang="en-US" altLang="en-US" sz="1200" dirty="0" err="1" smtClean="0"/>
              <a:t>yi</a:t>
            </a:r>
            <a:r>
              <a:rPr lang="en-US" altLang="en-US" sz="1200" dirty="0" smtClean="0"/>
              <a:t>/xi)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smtClean="0"/>
              <a:t>For (x1,y1)=(1,9),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000" dirty="0" smtClean="0"/>
              <a:t>m=-10, </a:t>
            </a:r>
            <a:r>
              <a:rPr lang="en-US" altLang="en-US" sz="1000" dirty="0" smtClean="0">
                <a:sym typeface="Wingdings" pitchFamily="2" charset="2"/>
              </a:rPr>
              <a:t></a:t>
            </a:r>
            <a:r>
              <a:rPr lang="en-US" altLang="en-US" sz="1000" dirty="0" smtClean="0"/>
              <a:t> c ?____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000" dirty="0" smtClean="0"/>
              <a:t>m=0, </a:t>
            </a:r>
            <a:r>
              <a:rPr lang="en-US" altLang="en-US" sz="1000" dirty="0" smtClean="0">
                <a:sym typeface="Wingdings" pitchFamily="2" charset="2"/>
              </a:rPr>
              <a:t></a:t>
            </a:r>
            <a:r>
              <a:rPr lang="en-US" altLang="en-US" sz="1000" dirty="0" smtClean="0"/>
              <a:t> c ?____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000" dirty="0" smtClean="0"/>
              <a:t>m=10, </a:t>
            </a:r>
            <a:r>
              <a:rPr lang="en-US" altLang="en-US" sz="1000" dirty="0" smtClean="0">
                <a:sym typeface="Wingdings" pitchFamily="2" charset="2"/>
              </a:rPr>
              <a:t></a:t>
            </a:r>
            <a:r>
              <a:rPr lang="en-US" altLang="en-US" sz="1000" dirty="0" smtClean="0"/>
              <a:t> c ?____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smtClean="0"/>
              <a:t>Repeat for (</a:t>
            </a:r>
            <a:r>
              <a:rPr lang="en-US" altLang="en-US" sz="1200" dirty="0" err="1" smtClean="0"/>
              <a:t>xi,yi</a:t>
            </a:r>
            <a:r>
              <a:rPr lang="en-US" altLang="en-US" sz="1200" dirty="0" smtClean="0"/>
              <a:t>)=(3,15) and (5,21).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200" dirty="0" smtClean="0"/>
              <a:t>Each point (</a:t>
            </a:r>
            <a:r>
              <a:rPr lang="en-US" altLang="en-US" sz="1200" dirty="0" err="1" smtClean="0"/>
              <a:t>xi,yi</a:t>
            </a:r>
            <a:r>
              <a:rPr lang="en-US" altLang="en-US" sz="1200" dirty="0" smtClean="0"/>
              <a:t>) gives a line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 dirty="0" smtClean="0"/>
              <a:t>Cutting point in (</a:t>
            </a:r>
            <a:r>
              <a:rPr lang="en-US" altLang="en-US" sz="1400" dirty="0" err="1" smtClean="0"/>
              <a:t>m,c</a:t>
            </a:r>
            <a:r>
              <a:rPr lang="en-US" altLang="en-US" sz="1400" dirty="0" smtClean="0"/>
              <a:t>) space is the solution.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19600" y="1970088"/>
          <a:ext cx="4495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Worksheet" r:id="rId4" imgW="4886435" imgH="4057785" progId="Excel.Sheet.8">
                  <p:embed/>
                </p:oleObj>
              </mc:Choice>
              <mc:Fallback>
                <p:oleObj name="Worksheet" r:id="rId4" imgW="4886435" imgH="4057785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70088"/>
                        <a:ext cx="44958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33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0695A75A-A17F-45BB-845A-BBCF582E437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937125" y="71755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points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6132933" y="488950"/>
            <a:ext cx="30083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dirty="0"/>
              <a:t>Their corresponding </a:t>
            </a:r>
          </a:p>
          <a:p>
            <a:r>
              <a:rPr lang="en-US" altLang="en-US" dirty="0"/>
              <a:t>lines in (</a:t>
            </a:r>
            <a:r>
              <a:rPr lang="en-US" altLang="en-US" dirty="0" err="1"/>
              <a:t>m,c</a:t>
            </a:r>
            <a:r>
              <a:rPr lang="en-US" altLang="en-US" dirty="0"/>
              <a:t>) space:</a:t>
            </a:r>
          </a:p>
          <a:p>
            <a:r>
              <a:rPr lang="en-US" altLang="en-US" dirty="0"/>
              <a:t>Give 3 values of m</a:t>
            </a:r>
          </a:p>
          <a:p>
            <a:r>
              <a:rPr lang="en-US" altLang="en-US" dirty="0"/>
              <a:t>find values in c, plot line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562600" y="1066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7010399" y="1630496"/>
            <a:ext cx="7345" cy="2745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AutoShape 21"/>
          <p:cNvSpPr>
            <a:spLocks/>
          </p:cNvSpPr>
          <p:nvPr/>
        </p:nvSpPr>
        <p:spPr bwMode="auto">
          <a:xfrm>
            <a:off x="3733800" y="36576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2" name="Oval 11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Reason to use Hough transform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Why the previous energy minimization is too complicated?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Different formulations for different types (line, circle, ellipse etc)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Hough is the same method for all types.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Hough transform is more suitable for computers.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For straight lines  (m,c) space is ok but not extendable, so use (r, </a:t>
            </a:r>
            <a:r>
              <a:rPr lang="en-US" smtClean="0">
                <a:sym typeface="Symbol" pitchFamily="18" charset="2"/>
              </a:rPr>
              <a:t></a:t>
            </a:r>
            <a:r>
              <a:rPr lang="en-US" smtClean="0"/>
              <a:t>) space for lines, circle, epllipse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1FB11CC2-C7F1-41DC-8754-E37262F78E0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How to apply Hough transform to line detection using (r, </a:t>
            </a:r>
            <a:r>
              <a:rPr lang="en-US" sz="3600" dirty="0" smtClean="0">
                <a:sym typeface="Symbol" pitchFamily="18" charset="2"/>
              </a:rPr>
              <a:t></a:t>
            </a:r>
            <a:r>
              <a:rPr lang="en-US" sz="3600" dirty="0" smtClean="0"/>
              <a:t> ) space.</a:t>
            </a:r>
            <a:br>
              <a:rPr lang="en-US" sz="3600" dirty="0" smtClean="0"/>
            </a:br>
            <a:r>
              <a:rPr lang="en-US" sz="2800" dirty="0" smtClean="0"/>
              <a:t>It is easily extendable to circle and ellipse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849438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line can be represented in this way.</a:t>
            </a:r>
          </a:p>
        </p:txBody>
      </p:sp>
      <p:graphicFrame>
        <p:nvGraphicFramePr>
          <p:cNvPr id="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2743200"/>
          <a:ext cx="3505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1739900" imgH="889000" progId="Equation.3">
                  <p:embed/>
                </p:oleObj>
              </mc:Choice>
              <mc:Fallback>
                <p:oleObj name="Equation" r:id="rId3" imgW="1739900" imgH="8890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43200"/>
                        <a:ext cx="3505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78972C2C-3E29-47EB-98A8-19C1BC3ED94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7" name="Text Box 18"/>
          <p:cNvSpPr txBox="1">
            <a:spLocks noChangeArrowheads="1"/>
          </p:cNvSpPr>
          <p:nvPr/>
        </p:nvSpPr>
        <p:spPr bwMode="auto">
          <a:xfrm>
            <a:off x="2803525" y="2774950"/>
            <a:ext cx="159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=Edge point</a:t>
            </a:r>
          </a:p>
        </p:txBody>
      </p:sp>
      <p:sp>
        <p:nvSpPr>
          <p:cNvPr id="15368" name="Line 20"/>
          <p:cNvSpPr>
            <a:spLocks noChangeShapeType="1"/>
          </p:cNvSpPr>
          <p:nvPr/>
        </p:nvSpPr>
        <p:spPr bwMode="auto">
          <a:xfrm>
            <a:off x="1295400" y="6019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1"/>
          <p:cNvSpPr>
            <a:spLocks noChangeShapeType="1"/>
          </p:cNvSpPr>
          <p:nvPr/>
        </p:nvSpPr>
        <p:spPr bwMode="auto">
          <a:xfrm flipV="1">
            <a:off x="1295400" y="28956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22"/>
          <p:cNvSpPr txBox="1">
            <a:spLocks noChangeArrowheads="1"/>
          </p:cNvSpPr>
          <p:nvPr/>
        </p:nvSpPr>
        <p:spPr bwMode="auto">
          <a:xfrm>
            <a:off x="974725" y="26225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5371" name="Text Box 23"/>
          <p:cNvSpPr txBox="1">
            <a:spLocks noChangeArrowheads="1"/>
          </p:cNvSpPr>
          <p:nvPr/>
        </p:nvSpPr>
        <p:spPr bwMode="auto">
          <a:xfrm>
            <a:off x="5241925" y="58229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5372" name="Line 24"/>
          <p:cNvSpPr>
            <a:spLocks noChangeShapeType="1"/>
          </p:cNvSpPr>
          <p:nvPr/>
        </p:nvSpPr>
        <p:spPr bwMode="auto">
          <a:xfrm flipV="1">
            <a:off x="1295400" y="502920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5"/>
          <p:cNvSpPr>
            <a:spLocks noChangeShapeType="1"/>
          </p:cNvSpPr>
          <p:nvPr/>
        </p:nvSpPr>
        <p:spPr bwMode="auto">
          <a:xfrm>
            <a:off x="1219200" y="3657600"/>
            <a:ext cx="22098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Text Box 26"/>
          <p:cNvSpPr txBox="1">
            <a:spLocks noChangeArrowheads="1"/>
          </p:cNvSpPr>
          <p:nvPr/>
        </p:nvSpPr>
        <p:spPr bwMode="auto">
          <a:xfrm>
            <a:off x="1431925" y="567213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</a:p>
        </p:txBody>
      </p:sp>
      <p:sp>
        <p:nvSpPr>
          <p:cNvPr id="15375" name="Text Box 27"/>
          <p:cNvSpPr txBox="1">
            <a:spLocks noChangeArrowheads="1"/>
          </p:cNvSpPr>
          <p:nvPr/>
        </p:nvSpPr>
        <p:spPr bwMode="auto">
          <a:xfrm>
            <a:off x="1981200" y="525780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271388" name="AutoShape 28"/>
          <p:cNvSpPr>
            <a:spLocks noChangeArrowheads="1"/>
          </p:cNvSpPr>
          <p:nvPr/>
        </p:nvSpPr>
        <p:spPr bwMode="auto">
          <a:xfrm>
            <a:off x="2667000" y="2895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1389" name="AutoShape 29"/>
          <p:cNvSpPr>
            <a:spLocks noChangeArrowheads="1"/>
          </p:cNvSpPr>
          <p:nvPr/>
        </p:nvSpPr>
        <p:spPr bwMode="auto">
          <a:xfrm>
            <a:off x="2590800" y="5334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1390" name="AutoShape 30"/>
          <p:cNvSpPr>
            <a:spLocks noChangeArrowheads="1"/>
          </p:cNvSpPr>
          <p:nvPr/>
        </p:nvSpPr>
        <p:spPr bwMode="auto">
          <a:xfrm>
            <a:off x="1828800" y="4419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1391" name="AutoShape 31"/>
          <p:cNvSpPr>
            <a:spLocks noChangeArrowheads="1"/>
          </p:cNvSpPr>
          <p:nvPr/>
        </p:nvSpPr>
        <p:spPr bwMode="auto">
          <a:xfrm>
            <a:off x="2895600" y="5486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1392" name="AutoShape 32"/>
          <p:cNvSpPr>
            <a:spLocks noChangeArrowheads="1"/>
          </p:cNvSpPr>
          <p:nvPr/>
        </p:nvSpPr>
        <p:spPr bwMode="auto">
          <a:xfrm>
            <a:off x="1295400" y="3657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1393" name="AutoShape 33"/>
          <p:cNvSpPr>
            <a:spLocks noChangeArrowheads="1"/>
          </p:cNvSpPr>
          <p:nvPr/>
        </p:nvSpPr>
        <p:spPr bwMode="auto">
          <a:xfrm>
            <a:off x="1524000" y="4038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1394" name="AutoShape 34"/>
          <p:cNvSpPr>
            <a:spLocks noChangeArrowheads="1"/>
          </p:cNvSpPr>
          <p:nvPr/>
        </p:nvSpPr>
        <p:spPr bwMode="auto">
          <a:xfrm>
            <a:off x="2057400" y="4724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smtClean="0"/>
              <a:t>Representation changes </a:t>
            </a:r>
            <a:br>
              <a:rPr lang="en-US" altLang="en-US" sz="2800" smtClean="0"/>
            </a:br>
            <a:r>
              <a:rPr lang="en-US" altLang="en-US" sz="2800" smtClean="0"/>
              <a:t>from (x,y) to (r, </a:t>
            </a:r>
            <a:r>
              <a:rPr lang="en-US" altLang="en-US" sz="2800" smtClean="0">
                <a:sym typeface="Symbol" pitchFamily="18" charset="2"/>
              </a:rPr>
              <a:t></a:t>
            </a:r>
            <a:r>
              <a:rPr lang="en-US" altLang="en-US" sz="2800" smtClean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181600" cy="4530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test line can be represented by</a:t>
            </a:r>
          </a:p>
          <a:p>
            <a:pPr lvl="1" eaLnBrk="1" hangingPunct="1"/>
            <a:r>
              <a:rPr lang="en-US" altLang="en-US" sz="2000" smtClean="0"/>
              <a:t>r (Dist)= the perpendicular line from origin to the test line</a:t>
            </a:r>
          </a:p>
          <a:p>
            <a:pPr lvl="1" eaLnBrk="1" hangingPunct="1"/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smtClean="0"/>
              <a:t> (Angle)= between the perpendicular line and the horizontal axis</a:t>
            </a:r>
          </a:p>
        </p:txBody>
      </p:sp>
      <p:graphicFrame>
        <p:nvGraphicFramePr>
          <p:cNvPr id="16388" name="Object 3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13798989"/>
              </p:ext>
            </p:extLst>
          </p:nvPr>
        </p:nvGraphicFramePr>
        <p:xfrm>
          <a:off x="4343400" y="609600"/>
          <a:ext cx="4572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3" imgW="4216400" imgH="952500" progId="Equation.3">
                  <p:embed/>
                </p:oleObj>
              </mc:Choice>
              <mc:Fallback>
                <p:oleObj name="Equation" r:id="rId3" imgW="4216400" imgH="952500" progId="Equation.3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09600"/>
                        <a:ext cx="4572000" cy="1033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639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B537C76-795B-4323-82C9-3073F7673DB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5181600" y="5486400"/>
            <a:ext cx="116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Test line</a:t>
            </a:r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 flipH="1">
            <a:off x="4495800" y="58674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533400" y="4800600"/>
            <a:ext cx="18272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Perpendicular </a:t>
            </a:r>
          </a:p>
          <a:p>
            <a:r>
              <a:rPr lang="en-US" altLang="en-US"/>
              <a:t>Line of </a:t>
            </a:r>
          </a:p>
          <a:p>
            <a:r>
              <a:rPr lang="en-US" altLang="en-US"/>
              <a:t>the test line</a:t>
            </a:r>
          </a:p>
          <a:p>
            <a:endParaRPr lang="en-US" altLang="en-US"/>
          </a:p>
        </p:txBody>
      </p:sp>
      <p:sp>
        <p:nvSpPr>
          <p:cNvPr id="16394" name="Line 14"/>
          <p:cNvSpPr>
            <a:spLocks noChangeShapeType="1"/>
          </p:cNvSpPr>
          <p:nvPr/>
        </p:nvSpPr>
        <p:spPr bwMode="auto">
          <a:xfrm>
            <a:off x="2209800" y="50292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21"/>
          <p:cNvSpPr txBox="1">
            <a:spLocks noChangeArrowheads="1"/>
          </p:cNvSpPr>
          <p:nvPr/>
        </p:nvSpPr>
        <p:spPr bwMode="auto">
          <a:xfrm>
            <a:off x="6096000" y="3200400"/>
            <a:ext cx="177323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 Note:</a:t>
            </a:r>
          </a:p>
          <a:p>
            <a:r>
              <a:rPr lang="en-US" altLang="en-US"/>
              <a:t>  =Edge point</a:t>
            </a:r>
          </a:p>
        </p:txBody>
      </p:sp>
      <p:sp>
        <p:nvSpPr>
          <p:cNvPr id="16396" name="Line 22"/>
          <p:cNvSpPr>
            <a:spLocks noChangeShapeType="1"/>
          </p:cNvSpPr>
          <p:nvPr/>
        </p:nvSpPr>
        <p:spPr bwMode="auto">
          <a:xfrm>
            <a:off x="2590800" y="6400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23"/>
          <p:cNvSpPr>
            <a:spLocks noChangeShapeType="1"/>
          </p:cNvSpPr>
          <p:nvPr/>
        </p:nvSpPr>
        <p:spPr bwMode="auto">
          <a:xfrm flipV="1">
            <a:off x="2590800" y="39624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24"/>
          <p:cNvSpPr txBox="1">
            <a:spLocks noChangeArrowheads="1"/>
          </p:cNvSpPr>
          <p:nvPr/>
        </p:nvSpPr>
        <p:spPr bwMode="auto">
          <a:xfrm>
            <a:off x="2209800" y="4114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6399" name="Text Box 25"/>
          <p:cNvSpPr txBox="1">
            <a:spLocks noChangeArrowheads="1"/>
          </p:cNvSpPr>
          <p:nvPr/>
        </p:nvSpPr>
        <p:spPr bwMode="auto">
          <a:xfrm>
            <a:off x="6537325" y="62039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400" name="Line 26"/>
          <p:cNvSpPr>
            <a:spLocks noChangeShapeType="1"/>
          </p:cNvSpPr>
          <p:nvPr/>
        </p:nvSpPr>
        <p:spPr bwMode="auto">
          <a:xfrm flipV="1">
            <a:off x="2590800" y="541020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27"/>
          <p:cNvSpPr>
            <a:spLocks noChangeShapeType="1"/>
          </p:cNvSpPr>
          <p:nvPr/>
        </p:nvSpPr>
        <p:spPr bwMode="auto">
          <a:xfrm>
            <a:off x="2514600" y="4038600"/>
            <a:ext cx="22098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2727325" y="605313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</a:p>
        </p:txBody>
      </p:sp>
      <p:sp>
        <p:nvSpPr>
          <p:cNvPr id="16403" name="Text Box 29"/>
          <p:cNvSpPr txBox="1">
            <a:spLocks noChangeArrowheads="1"/>
          </p:cNvSpPr>
          <p:nvPr/>
        </p:nvSpPr>
        <p:spPr bwMode="auto">
          <a:xfrm>
            <a:off x="3276600" y="563880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310302" name="AutoShape 30"/>
          <p:cNvSpPr>
            <a:spLocks noChangeArrowheads="1"/>
          </p:cNvSpPr>
          <p:nvPr/>
        </p:nvSpPr>
        <p:spPr bwMode="auto">
          <a:xfrm>
            <a:off x="6172200" y="3581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310303" name="AutoShape 31"/>
          <p:cNvSpPr>
            <a:spLocks noChangeArrowheads="1"/>
          </p:cNvSpPr>
          <p:nvPr/>
        </p:nvSpPr>
        <p:spPr bwMode="auto">
          <a:xfrm>
            <a:off x="3886200" y="5715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310304" name="AutoShape 32"/>
          <p:cNvSpPr>
            <a:spLocks noChangeArrowheads="1"/>
          </p:cNvSpPr>
          <p:nvPr/>
        </p:nvSpPr>
        <p:spPr bwMode="auto">
          <a:xfrm>
            <a:off x="3124200" y="4800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310305" name="AutoShape 33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310306" name="AutoShape 34"/>
          <p:cNvSpPr>
            <a:spLocks noChangeArrowheads="1"/>
          </p:cNvSpPr>
          <p:nvPr/>
        </p:nvSpPr>
        <p:spPr bwMode="auto">
          <a:xfrm>
            <a:off x="2590800" y="4038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310307" name="AutoShape 35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310308" name="AutoShape 36"/>
          <p:cNvSpPr>
            <a:spLocks noChangeArrowheads="1"/>
          </p:cNvSpPr>
          <p:nvPr/>
        </p:nvSpPr>
        <p:spPr bwMode="auto">
          <a:xfrm>
            <a:off x="3352800" y="5105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Exercise 3</a:t>
            </a:r>
            <a:br>
              <a:rPr lang="en-US" sz="4000" dirty="0" smtClean="0"/>
            </a:br>
            <a:r>
              <a:rPr lang="en-US" sz="4000" dirty="0" smtClean="0"/>
              <a:t>Prove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en-US" sz="2400" dirty="0" smtClean="0">
              <a:sym typeface="Symbol" pitchFamily="18" charset="2"/>
            </a:endParaRP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63654620"/>
              </p:ext>
            </p:extLst>
          </p:nvPr>
        </p:nvGraphicFramePr>
        <p:xfrm>
          <a:off x="5244029" y="608338"/>
          <a:ext cx="16954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公式" r:id="rId3" imgW="1828800" imgH="914400" progId="Equation.3">
                  <p:embed/>
                </p:oleObj>
              </mc:Choice>
              <mc:Fallback>
                <p:oleObj name="公式" r:id="rId3" imgW="1828800" imgH="914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029" y="608338"/>
                        <a:ext cx="16954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741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0CBB9B79-B534-45C2-AE78-492D5CA5DE8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7239000" y="3352800"/>
            <a:ext cx="116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Test line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 flipH="1">
            <a:off x="6553200" y="37338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257800" y="1447800"/>
            <a:ext cx="18272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Perpendicular </a:t>
            </a:r>
          </a:p>
          <a:p>
            <a:r>
              <a:rPr lang="en-US" altLang="en-US"/>
              <a:t>Line of </a:t>
            </a:r>
          </a:p>
          <a:p>
            <a:r>
              <a:rPr lang="en-US" altLang="en-US"/>
              <a:t>the test line</a:t>
            </a:r>
          </a:p>
          <a:p>
            <a:endParaRPr lang="en-US" altLang="en-US"/>
          </a:p>
        </p:txBody>
      </p:sp>
      <p:sp>
        <p:nvSpPr>
          <p:cNvPr id="17418" name="Line 12"/>
          <p:cNvSpPr>
            <a:spLocks noChangeShapeType="1"/>
          </p:cNvSpPr>
          <p:nvPr/>
        </p:nvSpPr>
        <p:spPr bwMode="auto">
          <a:xfrm flipH="1">
            <a:off x="5334000" y="22860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6248400" y="2209800"/>
            <a:ext cx="159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=Edge point</a:t>
            </a:r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>
            <a:off x="4648200" y="42672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6"/>
          <p:cNvSpPr txBox="1">
            <a:spLocks noChangeArrowheads="1"/>
          </p:cNvSpPr>
          <p:nvPr/>
        </p:nvSpPr>
        <p:spPr bwMode="auto">
          <a:xfrm>
            <a:off x="4495800" y="137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 flipV="1">
            <a:off x="4648200" y="327660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8"/>
          <p:cNvSpPr>
            <a:spLocks noChangeShapeType="1"/>
          </p:cNvSpPr>
          <p:nvPr/>
        </p:nvSpPr>
        <p:spPr bwMode="auto">
          <a:xfrm>
            <a:off x="4572000" y="1905000"/>
            <a:ext cx="22098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4784725" y="391953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</a:p>
        </p:txBody>
      </p:sp>
      <p:sp>
        <p:nvSpPr>
          <p:cNvPr id="17426" name="Text Box 20"/>
          <p:cNvSpPr txBox="1">
            <a:spLocks noChangeArrowheads="1"/>
          </p:cNvSpPr>
          <p:nvPr/>
        </p:nvSpPr>
        <p:spPr bwMode="auto">
          <a:xfrm>
            <a:off x="5334000" y="350520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404501" name="AutoShape 21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2" name="AutoShape 22"/>
          <p:cNvSpPr>
            <a:spLocks noChangeArrowheads="1"/>
          </p:cNvSpPr>
          <p:nvPr/>
        </p:nvSpPr>
        <p:spPr bwMode="auto">
          <a:xfrm>
            <a:off x="5943600" y="3581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3" name="AutoShape 23"/>
          <p:cNvSpPr>
            <a:spLocks noChangeArrowheads="1"/>
          </p:cNvSpPr>
          <p:nvPr/>
        </p:nvSpPr>
        <p:spPr bwMode="auto">
          <a:xfrm>
            <a:off x="5181600" y="2667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4" name="AutoShape 24"/>
          <p:cNvSpPr>
            <a:spLocks noChangeArrowheads="1"/>
          </p:cNvSpPr>
          <p:nvPr/>
        </p:nvSpPr>
        <p:spPr bwMode="auto">
          <a:xfrm>
            <a:off x="6248400" y="3733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5" name="AutoShape 25"/>
          <p:cNvSpPr>
            <a:spLocks noChangeArrowheads="1"/>
          </p:cNvSpPr>
          <p:nvPr/>
        </p:nvSpPr>
        <p:spPr bwMode="auto">
          <a:xfrm>
            <a:off x="4648200" y="1905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6" name="AutoShape 26"/>
          <p:cNvSpPr>
            <a:spLocks noChangeArrowheads="1"/>
          </p:cNvSpPr>
          <p:nvPr/>
        </p:nvSpPr>
        <p:spPr bwMode="auto">
          <a:xfrm>
            <a:off x="4876800" y="2286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7" name="AutoShape 27"/>
          <p:cNvSpPr>
            <a:spLocks noChangeArrowheads="1"/>
          </p:cNvSpPr>
          <p:nvPr/>
        </p:nvSpPr>
        <p:spPr bwMode="auto">
          <a:xfrm>
            <a:off x="5410200" y="2971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>
            <a:off x="3429000" y="1905000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9"/>
          <p:cNvSpPr>
            <a:spLocks noChangeShapeType="1"/>
          </p:cNvSpPr>
          <p:nvPr/>
        </p:nvSpPr>
        <p:spPr bwMode="auto">
          <a:xfrm flipV="1">
            <a:off x="65532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Text Box 30"/>
          <p:cNvSpPr txBox="1">
            <a:spLocks noChangeArrowheads="1"/>
          </p:cNvSpPr>
          <p:nvPr/>
        </p:nvSpPr>
        <p:spPr bwMode="auto">
          <a:xfrm>
            <a:off x="6400800" y="4495800"/>
            <a:ext cx="858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(x”,0)</a:t>
            </a:r>
          </a:p>
        </p:txBody>
      </p:sp>
      <p:sp>
        <p:nvSpPr>
          <p:cNvPr id="17437" name="Text Box 31"/>
          <p:cNvSpPr txBox="1">
            <a:spLocks noChangeArrowheads="1"/>
          </p:cNvSpPr>
          <p:nvPr/>
        </p:nvSpPr>
        <p:spPr bwMode="auto">
          <a:xfrm>
            <a:off x="7604125" y="39941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3810000" y="1447800"/>
            <a:ext cx="925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(0,y”)</a:t>
            </a:r>
          </a:p>
          <a:p>
            <a:r>
              <a:rPr lang="en-US" altLang="en-US"/>
              <a:t>=(0,c)</a:t>
            </a:r>
          </a:p>
        </p:txBody>
      </p:sp>
      <p:graphicFrame>
        <p:nvGraphicFramePr>
          <p:cNvPr id="17439" name="Object 1"/>
          <p:cNvGraphicFramePr>
            <a:graphicFrameLocks noChangeAspect="1"/>
          </p:cNvGraphicFramePr>
          <p:nvPr/>
        </p:nvGraphicFramePr>
        <p:xfrm>
          <a:off x="5175250" y="5257800"/>
          <a:ext cx="2298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公式" r:id="rId5" imgW="2298700" imgH="762000" progId="Equation.3">
                  <p:embed/>
                </p:oleObj>
              </mc:Choice>
              <mc:Fallback>
                <p:oleObj name="公式" r:id="rId5" imgW="2298700" imgH="762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5257800"/>
                        <a:ext cx="2298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Text Box 19"/>
          <p:cNvSpPr txBox="1">
            <a:spLocks noChangeArrowheads="1"/>
          </p:cNvSpPr>
          <p:nvPr/>
        </p:nvSpPr>
        <p:spPr bwMode="auto">
          <a:xfrm>
            <a:off x="4724400" y="2484438"/>
            <a:ext cx="3032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</a:p>
        </p:txBody>
      </p:sp>
      <p:sp>
        <p:nvSpPr>
          <p:cNvPr id="33" name="Oval 32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find the line </a:t>
            </a:r>
          </a:p>
          <a:p>
            <a:pPr lvl="1" eaLnBrk="1" hangingPunct="1"/>
            <a:r>
              <a:rPr lang="en-US" altLang="en-US" smtClean="0"/>
              <a:t>y=-2x+10</a:t>
            </a:r>
          </a:p>
          <a:p>
            <a:pPr lvl="1" eaLnBrk="1" hangingPunct="1"/>
            <a:r>
              <a:rPr lang="en-US" altLang="en-US" smtClean="0"/>
              <a:t>m=-2, c=10</a:t>
            </a:r>
          </a:p>
          <a:p>
            <a:pPr eaLnBrk="1" hangingPunct="1"/>
            <a:r>
              <a:rPr lang="en-US" altLang="en-US" smtClean="0"/>
              <a:t>Assume you don’t know the line formula</a:t>
            </a:r>
          </a:p>
          <a:p>
            <a:pPr lvl="1" eaLnBrk="1" hangingPunct="1"/>
            <a:r>
              <a:rPr lang="en-US" altLang="en-US" smtClean="0"/>
              <a:t>But have three points passing the line</a:t>
            </a:r>
          </a:p>
          <a:p>
            <a:pPr lvl="1" eaLnBrk="1" hangingPunct="1"/>
            <a:r>
              <a:rPr lang="en-US" altLang="en-US" smtClean="0"/>
              <a:t>X=1, y=8</a:t>
            </a:r>
          </a:p>
          <a:p>
            <a:pPr lvl="1" eaLnBrk="1" hangingPunct="1"/>
            <a:r>
              <a:rPr lang="en-US" altLang="en-US" smtClean="0"/>
              <a:t>X=2, y=6</a:t>
            </a:r>
          </a:p>
          <a:p>
            <a:pPr lvl="1" eaLnBrk="1" hangingPunct="1"/>
            <a:r>
              <a:rPr lang="en-US" altLang="en-US" smtClean="0"/>
              <a:t>X=3,y=4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BD07A775-C213-41B6-A7CE-04E2DA7DD01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smtClean="0"/>
              <a:t>Hough line detection </a:t>
            </a:r>
            <a:br>
              <a:rPr lang="en-US" altLang="en-US" sz="3200" smtClean="0"/>
            </a:br>
            <a:r>
              <a:rPr lang="en-US" altLang="en-US" sz="3200" smtClean="0"/>
              <a:t>(e.g a 3 edge point example)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We have 3 points (</a:t>
            </a:r>
            <a:r>
              <a:rPr lang="en-US" altLang="en-US" sz="2400" dirty="0" err="1" smtClean="0"/>
              <a:t>x,y</a:t>
            </a:r>
            <a:r>
              <a:rPr lang="en-US" altLang="en-US" sz="2400" dirty="0" smtClean="0"/>
              <a:t>)= (1,8), (2,6), (3,4).</a:t>
            </a:r>
          </a:p>
          <a:p>
            <a:pPr eaLnBrk="1" hangingPunct="1"/>
            <a:r>
              <a:rPr lang="en-US" altLang="en-US" sz="2400" dirty="0"/>
              <a:t>r</a:t>
            </a:r>
            <a:r>
              <a:rPr lang="en-US" altLang="en-US" sz="2400" smtClean="0"/>
              <a:t>=sin</a:t>
            </a:r>
            <a:r>
              <a:rPr lang="en-US" altLang="en-US" sz="2400" dirty="0" smtClean="0"/>
              <a:t>(</a:t>
            </a:r>
            <a:r>
              <a:rPr lang="en-US" altLang="en-US" sz="2400" dirty="0" smtClean="0">
                <a:sym typeface="Symbol"/>
              </a:rPr>
              <a:t>)*</a:t>
            </a:r>
            <a:r>
              <a:rPr lang="en-US" altLang="en-US" sz="2400" dirty="0" err="1" smtClean="0">
                <a:sym typeface="Symbol"/>
              </a:rPr>
              <a:t>y</a:t>
            </a:r>
            <a:r>
              <a:rPr lang="en-US" altLang="en-US" sz="2400" baseline="-25000" dirty="0" err="1" smtClean="0">
                <a:sym typeface="Symbol"/>
              </a:rPr>
              <a:t>i</a:t>
            </a:r>
            <a:r>
              <a:rPr lang="en-US" altLang="en-US" sz="2400" dirty="0" err="1" smtClean="0">
                <a:sym typeface="Symbol"/>
              </a:rPr>
              <a:t>+</a:t>
            </a:r>
            <a:r>
              <a:rPr lang="en-US" altLang="en-US" sz="2400" dirty="0" err="1" smtClean="0"/>
              <a:t>sin</a:t>
            </a:r>
            <a:r>
              <a:rPr lang="en-US" altLang="en-US" sz="2400" dirty="0"/>
              <a:t>(</a:t>
            </a:r>
            <a:r>
              <a:rPr lang="en-US" altLang="en-US" sz="2400" dirty="0">
                <a:sym typeface="Symbol"/>
              </a:rPr>
              <a:t></a:t>
            </a:r>
            <a:r>
              <a:rPr lang="en-US" altLang="en-US" sz="2400" dirty="0" smtClean="0">
                <a:sym typeface="Symbol"/>
              </a:rPr>
              <a:t>)*</a:t>
            </a:r>
            <a:r>
              <a:rPr lang="en-US" altLang="en-US" sz="2400" dirty="0">
                <a:sym typeface="Symbol"/>
              </a:rPr>
              <a:t>x</a:t>
            </a:r>
            <a:r>
              <a:rPr lang="en-US" altLang="en-US" sz="2400" baseline="-25000" dirty="0" smtClean="0">
                <a:sym typeface="Symbol"/>
              </a:rPr>
              <a:t>i</a:t>
            </a:r>
            <a:endParaRPr lang="en-US" altLang="en-US" sz="2400" baseline="-25000" dirty="0" smtClean="0"/>
          </a:p>
          <a:p>
            <a:pPr eaLnBrk="1" hangingPunct="1"/>
            <a:r>
              <a:rPr lang="en-US" altLang="en-US" sz="2400" dirty="0" smtClean="0"/>
              <a:t>concentrate on point (</a:t>
            </a:r>
            <a:r>
              <a:rPr lang="en-US" altLang="en-US" sz="2400" dirty="0" err="1" smtClean="0"/>
              <a:t>x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err="1" smtClean="0"/>
              <a:t>,y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)=(1,8).</a:t>
            </a:r>
          </a:p>
          <a:p>
            <a:pPr lvl="1" eaLnBrk="1" hangingPunct="1"/>
            <a:r>
              <a:rPr lang="en-US" altLang="en-US" sz="2000" dirty="0" smtClean="0"/>
              <a:t>Create a test line table (</a:t>
            </a:r>
            <a:r>
              <a:rPr lang="en-US" altLang="en-US" sz="2000" dirty="0" smtClean="0">
                <a:sym typeface="Symbol" pitchFamily="18" charset="2"/>
              </a:rPr>
              <a:t></a:t>
            </a:r>
            <a:r>
              <a:rPr lang="en-US" altLang="en-US" sz="2000" dirty="0" smtClean="0"/>
              <a:t>=0, 30, 60 ,..) of lines that pass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,y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)=(1,8) </a:t>
            </a:r>
            <a:r>
              <a:rPr lang="en-US" altLang="en-US" sz="2000" dirty="0" smtClean="0"/>
              <a:t> </a:t>
            </a:r>
          </a:p>
          <a:p>
            <a:pPr lvl="1" eaLnBrk="1" hangingPunct="1"/>
            <a:r>
              <a:rPr lang="en-US" altLang="en-US" sz="2000" dirty="0" smtClean="0"/>
              <a:t>Plot </a:t>
            </a:r>
            <a:r>
              <a:rPr lang="en-US" altLang="en-US" sz="2000" dirty="0" smtClean="0">
                <a:sym typeface="Symbol" pitchFamily="18" charset="2"/>
              </a:rPr>
              <a:t></a:t>
            </a:r>
            <a:r>
              <a:rPr lang="en-US" altLang="en-US" sz="2000" dirty="0" smtClean="0"/>
              <a:t>  vs r</a:t>
            </a:r>
          </a:p>
          <a:p>
            <a:pPr eaLnBrk="1" hangingPunct="1"/>
            <a:r>
              <a:rPr lang="en-US" altLang="en-US" sz="2400" dirty="0" smtClean="0"/>
              <a:t>Repeat above steps  for the points (2,6), (3,4).</a:t>
            </a:r>
          </a:p>
        </p:txBody>
      </p:sp>
      <p:graphicFrame>
        <p:nvGraphicFramePr>
          <p:cNvPr id="19460" name="Object 4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59475" y="5106988"/>
          <a:ext cx="122713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Worksheet" r:id="rId4" imgW="1228835" imgH="1466985" progId="Excel.Sheet.8">
                  <p:embed/>
                </p:oleObj>
              </mc:Choice>
              <mc:Fallback>
                <p:oleObj name="Worksheet" r:id="rId4" imgW="1228835" imgH="1466985" progId="Excel.Sheet.8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106988"/>
                        <a:ext cx="1227138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71279768"/>
              </p:ext>
            </p:extLst>
          </p:nvPr>
        </p:nvGraphicFramePr>
        <p:xfrm>
          <a:off x="5532181" y="469165"/>
          <a:ext cx="2542381" cy="116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6" imgW="2082800" imgH="952500" progId="Equation.3">
                  <p:embed/>
                </p:oleObj>
              </mc:Choice>
              <mc:Fallback>
                <p:oleObj name="Equation" r:id="rId6" imgW="2082800" imgH="952500" progId="Equation.3">
                  <p:embed/>
                  <p:pic>
                    <p:nvPicPr>
                      <p:cNvPr id="0" name="Object 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181" y="469165"/>
                        <a:ext cx="2542381" cy="116298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946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FEF619EC-901C-4C1F-B48D-4CCD180F1E6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6061075" y="1541463"/>
            <a:ext cx="33051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Test lines for (1,8) using </a:t>
            </a:r>
          </a:p>
          <a:p>
            <a:r>
              <a:rPr lang="en-US" altLang="en-US"/>
              <a:t>Different </a:t>
            </a:r>
            <a:r>
              <a:rPr lang="en-US" altLang="en-US">
                <a:sym typeface="Symbol" pitchFamily="18" charset="2"/>
              </a:rPr>
              <a:t> (0</a:t>
            </a:r>
            <a:r>
              <a:rPr lang="en-US" altLang="en-US" baseline="30000">
                <a:sym typeface="Symbol" pitchFamily="18" charset="2"/>
              </a:rPr>
              <a:t>o</a:t>
            </a:r>
            <a:r>
              <a:rPr lang="en-US" altLang="en-US">
                <a:sym typeface="Symbol" pitchFamily="18" charset="2"/>
              </a:rPr>
              <a:t>, 30</a:t>
            </a:r>
            <a:r>
              <a:rPr lang="en-US" altLang="en-US" baseline="30000">
                <a:sym typeface="Symbol" pitchFamily="18" charset="2"/>
              </a:rPr>
              <a:t>o</a:t>
            </a:r>
            <a:r>
              <a:rPr lang="en-US" altLang="en-US">
                <a:sym typeface="Symbol" pitchFamily="18" charset="2"/>
              </a:rPr>
              <a:t>, 60</a:t>
            </a:r>
            <a:r>
              <a:rPr lang="en-US" altLang="en-US" baseline="30000">
                <a:sym typeface="Symbol" pitchFamily="18" charset="2"/>
              </a:rPr>
              <a:t>o</a:t>
            </a:r>
            <a:r>
              <a:rPr lang="en-US" altLang="en-US">
                <a:sym typeface="Symbol" pitchFamily="18" charset="2"/>
              </a:rPr>
              <a:t>…)</a:t>
            </a:r>
            <a:r>
              <a:rPr lang="en-US" altLang="en-US"/>
              <a:t> </a:t>
            </a:r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H="1">
            <a:off x="6172200" y="2101850"/>
            <a:ext cx="38100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 flipH="1">
            <a:off x="6477000" y="2101850"/>
            <a:ext cx="889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6565900" y="2119313"/>
            <a:ext cx="215900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6950075" y="2178050"/>
            <a:ext cx="441325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6172200" y="5638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9470" name="Text Box 30"/>
          <p:cNvSpPr txBox="1">
            <a:spLocks noChangeArrowheads="1"/>
          </p:cNvSpPr>
          <p:nvPr/>
        </p:nvSpPr>
        <p:spPr bwMode="auto">
          <a:xfrm>
            <a:off x="5029200" y="58721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 sz="1200"/>
          </a:p>
        </p:txBody>
      </p:sp>
      <p:sp>
        <p:nvSpPr>
          <p:cNvPr id="19471" name="Line 31"/>
          <p:cNvSpPr>
            <a:spLocks noChangeShapeType="1"/>
          </p:cNvSpPr>
          <p:nvPr/>
        </p:nvSpPr>
        <p:spPr bwMode="auto">
          <a:xfrm>
            <a:off x="6035675" y="408305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2"/>
          <p:cNvSpPr>
            <a:spLocks noChangeShapeType="1"/>
          </p:cNvSpPr>
          <p:nvPr/>
        </p:nvSpPr>
        <p:spPr bwMode="auto">
          <a:xfrm flipV="1">
            <a:off x="6035675" y="1873250"/>
            <a:ext cx="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3"/>
          <p:cNvSpPr>
            <a:spLocks noChangeShapeType="1"/>
          </p:cNvSpPr>
          <p:nvPr/>
        </p:nvSpPr>
        <p:spPr bwMode="auto">
          <a:xfrm flipV="1">
            <a:off x="5730875" y="2330450"/>
            <a:ext cx="10668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Oval 34"/>
          <p:cNvSpPr>
            <a:spLocks noChangeArrowheads="1"/>
          </p:cNvSpPr>
          <p:nvPr/>
        </p:nvSpPr>
        <p:spPr bwMode="auto">
          <a:xfrm>
            <a:off x="6416675" y="27876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9475" name="Oval 35"/>
          <p:cNvSpPr>
            <a:spLocks noChangeArrowheads="1"/>
          </p:cNvSpPr>
          <p:nvPr/>
        </p:nvSpPr>
        <p:spPr bwMode="auto">
          <a:xfrm>
            <a:off x="6950075" y="31686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9476" name="Oval 36"/>
          <p:cNvSpPr>
            <a:spLocks noChangeArrowheads="1"/>
          </p:cNvSpPr>
          <p:nvPr/>
        </p:nvSpPr>
        <p:spPr bwMode="auto">
          <a:xfrm>
            <a:off x="7407275" y="34734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9477" name="Line 37"/>
          <p:cNvSpPr>
            <a:spLocks noChangeShapeType="1"/>
          </p:cNvSpPr>
          <p:nvPr/>
        </p:nvSpPr>
        <p:spPr bwMode="auto">
          <a:xfrm>
            <a:off x="6416675" y="233045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38"/>
          <p:cNvSpPr>
            <a:spLocks noChangeShapeType="1"/>
          </p:cNvSpPr>
          <p:nvPr/>
        </p:nvSpPr>
        <p:spPr bwMode="auto">
          <a:xfrm>
            <a:off x="5959475" y="2330450"/>
            <a:ext cx="1371600" cy="1600200"/>
          </a:xfrm>
          <a:prstGeom prst="line">
            <a:avLst/>
          </a:prstGeom>
          <a:noFill/>
          <a:ln w="38100">
            <a:solidFill>
              <a:srgbClr val="FF5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39"/>
          <p:cNvSpPr>
            <a:spLocks noChangeShapeType="1"/>
          </p:cNvSpPr>
          <p:nvPr/>
        </p:nvSpPr>
        <p:spPr bwMode="auto">
          <a:xfrm>
            <a:off x="5883275" y="2635250"/>
            <a:ext cx="1828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Text Box 40"/>
          <p:cNvSpPr txBox="1">
            <a:spLocks noChangeArrowheads="1"/>
          </p:cNvSpPr>
          <p:nvPr/>
        </p:nvSpPr>
        <p:spPr bwMode="auto">
          <a:xfrm>
            <a:off x="7848600" y="38862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9481" name="Text Box 41"/>
          <p:cNvSpPr txBox="1">
            <a:spLocks noChangeArrowheads="1"/>
          </p:cNvSpPr>
          <p:nvPr/>
        </p:nvSpPr>
        <p:spPr bwMode="auto">
          <a:xfrm>
            <a:off x="5486400" y="1752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9482" name="Text Box 42"/>
          <p:cNvSpPr txBox="1">
            <a:spLocks noChangeArrowheads="1"/>
          </p:cNvSpPr>
          <p:nvPr/>
        </p:nvSpPr>
        <p:spPr bwMode="auto">
          <a:xfrm>
            <a:off x="6553200" y="25146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(1,8)</a:t>
            </a:r>
          </a:p>
        </p:txBody>
      </p:sp>
      <p:sp>
        <p:nvSpPr>
          <p:cNvPr id="19483" name="Text Box 43"/>
          <p:cNvSpPr txBox="1">
            <a:spLocks noChangeArrowheads="1"/>
          </p:cNvSpPr>
          <p:nvPr/>
        </p:nvSpPr>
        <p:spPr bwMode="auto">
          <a:xfrm>
            <a:off x="7010400" y="29718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0099FF"/>
                </a:solidFill>
              </a:rPr>
              <a:t>(2,6)</a:t>
            </a:r>
          </a:p>
        </p:txBody>
      </p:sp>
      <p:sp>
        <p:nvSpPr>
          <p:cNvPr id="19484" name="Text Box 44"/>
          <p:cNvSpPr txBox="1">
            <a:spLocks noChangeArrowheads="1"/>
          </p:cNvSpPr>
          <p:nvPr/>
        </p:nvSpPr>
        <p:spPr bwMode="auto">
          <a:xfrm>
            <a:off x="7620000" y="33528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0099FF"/>
                </a:solidFill>
              </a:rPr>
              <a:t>(3,4)</a:t>
            </a:r>
          </a:p>
        </p:txBody>
      </p:sp>
      <p:sp>
        <p:nvSpPr>
          <p:cNvPr id="19485" name="Line 49"/>
          <p:cNvSpPr>
            <a:spLocks noChangeShapeType="1"/>
          </p:cNvSpPr>
          <p:nvPr/>
        </p:nvSpPr>
        <p:spPr bwMode="auto">
          <a:xfrm flipV="1">
            <a:off x="6019800" y="3352800"/>
            <a:ext cx="762000" cy="685800"/>
          </a:xfrm>
          <a:prstGeom prst="line">
            <a:avLst/>
          </a:prstGeom>
          <a:noFill/>
          <a:ln w="38100">
            <a:solidFill>
              <a:srgbClr val="FF505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Freeform 50"/>
          <p:cNvSpPr>
            <a:spLocks/>
          </p:cNvSpPr>
          <p:nvPr/>
        </p:nvSpPr>
        <p:spPr bwMode="auto">
          <a:xfrm>
            <a:off x="6477000" y="3657600"/>
            <a:ext cx="177800" cy="457200"/>
          </a:xfrm>
          <a:custGeom>
            <a:avLst/>
            <a:gdLst>
              <a:gd name="T0" fmla="*/ 2147483647 w 112"/>
              <a:gd name="T1" fmla="*/ 2147483647 h 288"/>
              <a:gd name="T2" fmla="*/ 2147483647 w 112"/>
              <a:gd name="T3" fmla="*/ 2147483647 h 288"/>
              <a:gd name="T4" fmla="*/ 0 w 11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288">
                <a:moveTo>
                  <a:pt x="96" y="288"/>
                </a:moveTo>
                <a:cubicBezTo>
                  <a:pt x="104" y="240"/>
                  <a:pt x="112" y="192"/>
                  <a:pt x="96" y="144"/>
                </a:cubicBezTo>
                <a:cubicBezTo>
                  <a:pt x="80" y="96"/>
                  <a:pt x="40" y="48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Text Box 51"/>
          <p:cNvSpPr txBox="1">
            <a:spLocks noChangeArrowheads="1"/>
          </p:cNvSpPr>
          <p:nvPr/>
        </p:nvSpPr>
        <p:spPr bwMode="auto">
          <a:xfrm>
            <a:off x="6629400" y="36576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=30</a:t>
            </a:r>
            <a:r>
              <a:rPr lang="en-US" altLang="en-US"/>
              <a:t> </a:t>
            </a:r>
          </a:p>
        </p:txBody>
      </p:sp>
      <p:sp>
        <p:nvSpPr>
          <p:cNvPr id="19488" name="Text Box 52"/>
          <p:cNvSpPr txBox="1">
            <a:spLocks noChangeArrowheads="1"/>
          </p:cNvSpPr>
          <p:nvPr/>
        </p:nvSpPr>
        <p:spPr bwMode="auto">
          <a:xfrm>
            <a:off x="4876800" y="3276600"/>
            <a:ext cx="9973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dirty="0"/>
              <a:t>r</a:t>
            </a:r>
            <a:r>
              <a:rPr lang="en-US" altLang="en-US" dirty="0" smtClean="0"/>
              <a:t>=4.87</a:t>
            </a:r>
            <a:endParaRPr lang="en-US" altLang="en-US" dirty="0"/>
          </a:p>
        </p:txBody>
      </p:sp>
      <p:sp>
        <p:nvSpPr>
          <p:cNvPr id="19489" name="Line 60"/>
          <p:cNvSpPr>
            <a:spLocks noChangeShapeType="1"/>
          </p:cNvSpPr>
          <p:nvPr/>
        </p:nvSpPr>
        <p:spPr bwMode="auto">
          <a:xfrm>
            <a:off x="5715000" y="35814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Oval 61"/>
          <p:cNvSpPr>
            <a:spLocks noChangeArrowheads="1"/>
          </p:cNvSpPr>
          <p:nvPr/>
        </p:nvSpPr>
        <p:spPr bwMode="auto">
          <a:xfrm>
            <a:off x="5181600" y="5181600"/>
            <a:ext cx="2971800" cy="1447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19491" name="Freeform 62"/>
          <p:cNvSpPr>
            <a:spLocks/>
          </p:cNvSpPr>
          <p:nvPr/>
        </p:nvSpPr>
        <p:spPr bwMode="auto">
          <a:xfrm>
            <a:off x="8167688" y="1143000"/>
            <a:ext cx="900112" cy="4267200"/>
          </a:xfrm>
          <a:custGeom>
            <a:avLst/>
            <a:gdLst>
              <a:gd name="T0" fmla="*/ 0 w 1008"/>
              <a:gd name="T1" fmla="*/ 0 h 2688"/>
              <a:gd name="T2" fmla="*/ 2147483647 w 1008"/>
              <a:gd name="T3" fmla="*/ 2147483647 h 2688"/>
              <a:gd name="T4" fmla="*/ 2147483647 w 1008"/>
              <a:gd name="T5" fmla="*/ 2147483647 h 2688"/>
              <a:gd name="T6" fmla="*/ 2147483647 w 1008"/>
              <a:gd name="T7" fmla="*/ 2147483647 h 26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2688">
                <a:moveTo>
                  <a:pt x="0" y="0"/>
                </a:moveTo>
                <a:cubicBezTo>
                  <a:pt x="360" y="188"/>
                  <a:pt x="720" y="376"/>
                  <a:pt x="864" y="720"/>
                </a:cubicBezTo>
                <a:cubicBezTo>
                  <a:pt x="1008" y="1064"/>
                  <a:pt x="992" y="1736"/>
                  <a:pt x="864" y="2064"/>
                </a:cubicBezTo>
                <a:cubicBezTo>
                  <a:pt x="736" y="2392"/>
                  <a:pt x="416" y="2540"/>
                  <a:pt x="96" y="26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145088" y="3687763"/>
            <a:ext cx="795337" cy="2130425"/>
          </a:xfrm>
          <a:custGeom>
            <a:avLst/>
            <a:gdLst>
              <a:gd name="connsiteX0" fmla="*/ 794007 w 794007"/>
              <a:gd name="connsiteY0" fmla="*/ 2131081 h 2131081"/>
              <a:gd name="connsiteX1" fmla="*/ 15634 w 794007"/>
              <a:gd name="connsiteY1" fmla="*/ 1526519 h 2131081"/>
              <a:gd name="connsiteX2" fmla="*/ 265016 w 794007"/>
              <a:gd name="connsiteY2" fmla="*/ 740589 h 2131081"/>
              <a:gd name="connsiteX3" fmla="*/ 166774 w 794007"/>
              <a:gd name="connsiteY3" fmla="*/ 0 h 2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007" h="2131081">
                <a:moveTo>
                  <a:pt x="794007" y="2131081"/>
                </a:moveTo>
                <a:cubicBezTo>
                  <a:pt x="448903" y="1944674"/>
                  <a:pt x="103799" y="1758268"/>
                  <a:pt x="15634" y="1526519"/>
                </a:cubicBezTo>
                <a:cubicBezTo>
                  <a:pt x="-72531" y="1294770"/>
                  <a:pt x="239826" y="995009"/>
                  <a:pt x="265016" y="740589"/>
                </a:cubicBezTo>
                <a:cubicBezTo>
                  <a:pt x="290206" y="486169"/>
                  <a:pt x="228490" y="243084"/>
                  <a:pt x="166774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93" name="TextBox 2"/>
          <p:cNvSpPr txBox="1">
            <a:spLocks noChangeArrowheads="1"/>
          </p:cNvSpPr>
          <p:nvPr/>
        </p:nvSpPr>
        <p:spPr bwMode="auto">
          <a:xfrm>
            <a:off x="5913438" y="4384675"/>
            <a:ext cx="3230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Fixed x=1,y=8, find r of different </a:t>
            </a:r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/>
              <a:t> </a:t>
            </a:r>
          </a:p>
        </p:txBody>
      </p:sp>
      <p:sp>
        <p:nvSpPr>
          <p:cNvPr id="38" name="Oval 37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1398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Exercise 4:</a:t>
            </a:r>
            <a:br>
              <a:rPr lang="en-US" sz="3200" dirty="0" smtClean="0"/>
            </a:br>
            <a:r>
              <a:rPr lang="en-US" sz="3200" dirty="0" smtClean="0"/>
              <a:t>Hough line detection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e.g</a:t>
            </a:r>
            <a:r>
              <a:rPr lang="en-US" sz="3200" dirty="0" smtClean="0"/>
              <a:t> a 3 edge point example)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12975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We have 3 points (1,8), (2,6), (3,4).</a:t>
            </a:r>
          </a:p>
          <a:p>
            <a:pPr eaLnBrk="1" hangingPunct="1"/>
            <a:r>
              <a:rPr lang="en-US" altLang="en-US" sz="2000" smtClean="0"/>
              <a:t>concentrate on point </a:t>
            </a:r>
            <a:r>
              <a:rPr lang="en-US" altLang="en-US" sz="2000" smtClean="0">
                <a:solidFill>
                  <a:srgbClr val="FF5050"/>
                </a:solidFill>
              </a:rPr>
              <a:t>(2,6).</a:t>
            </a:r>
          </a:p>
          <a:p>
            <a:pPr lvl="1" eaLnBrk="1" hangingPunct="1"/>
            <a:r>
              <a:rPr lang="en-US" altLang="en-US" sz="1800" smtClean="0"/>
              <a:t>Create a test line table (</a:t>
            </a:r>
            <a:r>
              <a:rPr lang="en-US" altLang="en-US" sz="1800" smtClean="0">
                <a:sym typeface="Symbol" pitchFamily="18" charset="2"/>
              </a:rPr>
              <a:t></a:t>
            </a:r>
            <a:r>
              <a:rPr lang="en-US" altLang="en-US" sz="1800" smtClean="0"/>
              <a:t>=0, 30, 60 ,..) of lines that pass </a:t>
            </a:r>
            <a:r>
              <a:rPr lang="en-US" altLang="en-US" sz="1800" smtClean="0">
                <a:solidFill>
                  <a:srgbClr val="FF5050"/>
                </a:solidFill>
              </a:rPr>
              <a:t>(2,6)</a:t>
            </a:r>
            <a:r>
              <a:rPr lang="en-US" altLang="en-US" sz="1800" smtClean="0"/>
              <a:t> </a:t>
            </a:r>
          </a:p>
          <a:p>
            <a:pPr lvl="1" eaLnBrk="1" hangingPunct="1"/>
            <a:r>
              <a:rPr lang="en-US" altLang="en-US" sz="1800" smtClean="0"/>
              <a:t>Plot </a:t>
            </a:r>
            <a:r>
              <a:rPr lang="en-US" altLang="en-US" sz="1800" smtClean="0">
                <a:sym typeface="Symbol" pitchFamily="18" charset="2"/>
              </a:rPr>
              <a:t></a:t>
            </a:r>
            <a:r>
              <a:rPr lang="en-US" altLang="en-US" sz="1800" smtClean="0"/>
              <a:t>  vs r</a:t>
            </a:r>
          </a:p>
          <a:p>
            <a:pPr eaLnBrk="1" hangingPunct="1"/>
            <a:r>
              <a:rPr lang="en-US" altLang="en-US" sz="2000" smtClean="0"/>
              <a:t>Formula</a:t>
            </a:r>
          </a:p>
          <a:p>
            <a:pPr eaLnBrk="1" hangingPunct="1"/>
            <a:r>
              <a:rPr lang="en-US" altLang="en-US" sz="1600" smtClean="0"/>
              <a:t>=SIN($A4*PI()/180) *B$2+COS($A4*PI()/180)*B$1</a:t>
            </a:r>
          </a:p>
          <a:p>
            <a:pPr eaLnBrk="1" hangingPunct="1"/>
            <a:r>
              <a:rPr lang="en-US" altLang="en-US" sz="2000" smtClean="0"/>
              <a:t>Repeat above steps  for the points (3,4).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79272368"/>
              </p:ext>
            </p:extLst>
          </p:nvPr>
        </p:nvGraphicFramePr>
        <p:xfrm>
          <a:off x="6238875" y="4978400"/>
          <a:ext cx="1185863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Worksheet" r:id="rId4" imgW="1226836" imgH="1516434" progId="Excel.Sheet.8">
                  <p:embed/>
                </p:oleObj>
              </mc:Choice>
              <mc:Fallback>
                <p:oleObj name="Worksheet" r:id="rId4" imgW="1226836" imgH="1516434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4978400"/>
                        <a:ext cx="1185863" cy="14652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0200" y="592138"/>
          <a:ext cx="27416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6" imgW="2082800" imgH="952500" progId="Equation.3">
                  <p:embed/>
                </p:oleObj>
              </mc:Choice>
              <mc:Fallback>
                <p:oleObj name="Equation" r:id="rId6" imgW="2082800" imgH="952500" progId="Equation.3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2138"/>
                        <a:ext cx="2741613" cy="125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048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0BC14AB-7430-4BF8-9B7F-21CE28BFD52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2338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Test lines for (2,6)</a:t>
            </a:r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 flipH="1">
            <a:off x="6172200" y="2178050"/>
            <a:ext cx="32067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7"/>
          <p:cNvSpPr>
            <a:spLocks noChangeShapeType="1"/>
          </p:cNvSpPr>
          <p:nvPr/>
        </p:nvSpPr>
        <p:spPr bwMode="auto">
          <a:xfrm flipH="1">
            <a:off x="6477000" y="2178050"/>
            <a:ext cx="168275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 flipH="1">
            <a:off x="6781800" y="2101850"/>
            <a:ext cx="15875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6950075" y="2178050"/>
            <a:ext cx="441325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6172200" y="5638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0494" name="Text Box 11"/>
          <p:cNvSpPr txBox="1">
            <a:spLocks noChangeArrowheads="1"/>
          </p:cNvSpPr>
          <p:nvPr/>
        </p:nvSpPr>
        <p:spPr bwMode="auto">
          <a:xfrm>
            <a:off x="5029200" y="58721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 sz="1200"/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>
            <a:off x="6035675" y="408305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 flipV="1">
            <a:off x="6035675" y="1873250"/>
            <a:ext cx="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 flipV="1">
            <a:off x="6248400" y="2667000"/>
            <a:ext cx="10668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Oval 15"/>
          <p:cNvSpPr>
            <a:spLocks noChangeArrowheads="1"/>
          </p:cNvSpPr>
          <p:nvPr/>
        </p:nvSpPr>
        <p:spPr bwMode="auto">
          <a:xfrm>
            <a:off x="6416675" y="27876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0499" name="Oval 16"/>
          <p:cNvSpPr>
            <a:spLocks noChangeArrowheads="1"/>
          </p:cNvSpPr>
          <p:nvPr/>
        </p:nvSpPr>
        <p:spPr bwMode="auto">
          <a:xfrm>
            <a:off x="6950075" y="31686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0500" name="Oval 17"/>
          <p:cNvSpPr>
            <a:spLocks noChangeArrowheads="1"/>
          </p:cNvSpPr>
          <p:nvPr/>
        </p:nvSpPr>
        <p:spPr bwMode="auto">
          <a:xfrm>
            <a:off x="7407275" y="34734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0501" name="Line 18"/>
          <p:cNvSpPr>
            <a:spLocks noChangeShapeType="1"/>
          </p:cNvSpPr>
          <p:nvPr/>
        </p:nvSpPr>
        <p:spPr bwMode="auto">
          <a:xfrm>
            <a:off x="6416675" y="233045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19"/>
          <p:cNvSpPr>
            <a:spLocks noChangeShapeType="1"/>
          </p:cNvSpPr>
          <p:nvPr/>
        </p:nvSpPr>
        <p:spPr bwMode="auto">
          <a:xfrm>
            <a:off x="6172200" y="2286000"/>
            <a:ext cx="1371600" cy="1600200"/>
          </a:xfrm>
          <a:prstGeom prst="line">
            <a:avLst/>
          </a:prstGeom>
          <a:noFill/>
          <a:ln w="38100">
            <a:solidFill>
              <a:srgbClr val="FF5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0"/>
          <p:cNvSpPr>
            <a:spLocks noChangeShapeType="1"/>
          </p:cNvSpPr>
          <p:nvPr/>
        </p:nvSpPr>
        <p:spPr bwMode="auto">
          <a:xfrm>
            <a:off x="5867400" y="2819400"/>
            <a:ext cx="1828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Text Box 21"/>
          <p:cNvSpPr txBox="1">
            <a:spLocks noChangeArrowheads="1"/>
          </p:cNvSpPr>
          <p:nvPr/>
        </p:nvSpPr>
        <p:spPr bwMode="auto">
          <a:xfrm>
            <a:off x="7848600" y="38862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0505" name="Text Box 22"/>
          <p:cNvSpPr txBox="1">
            <a:spLocks noChangeArrowheads="1"/>
          </p:cNvSpPr>
          <p:nvPr/>
        </p:nvSpPr>
        <p:spPr bwMode="auto">
          <a:xfrm>
            <a:off x="5486400" y="1752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20506" name="Text Box 23"/>
          <p:cNvSpPr txBox="1">
            <a:spLocks noChangeArrowheads="1"/>
          </p:cNvSpPr>
          <p:nvPr/>
        </p:nvSpPr>
        <p:spPr bwMode="auto">
          <a:xfrm>
            <a:off x="6553200" y="25146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(1,8)</a:t>
            </a:r>
          </a:p>
        </p:txBody>
      </p:sp>
      <p:sp>
        <p:nvSpPr>
          <p:cNvPr id="20507" name="Text Box 24"/>
          <p:cNvSpPr txBox="1">
            <a:spLocks noChangeArrowheads="1"/>
          </p:cNvSpPr>
          <p:nvPr/>
        </p:nvSpPr>
        <p:spPr bwMode="auto">
          <a:xfrm>
            <a:off x="6934200" y="29718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0099FF"/>
                </a:solidFill>
              </a:rPr>
              <a:t>(2,6)</a:t>
            </a:r>
          </a:p>
        </p:txBody>
      </p:sp>
      <p:sp>
        <p:nvSpPr>
          <p:cNvPr id="20508" name="Text Box 25"/>
          <p:cNvSpPr txBox="1">
            <a:spLocks noChangeArrowheads="1"/>
          </p:cNvSpPr>
          <p:nvPr/>
        </p:nvSpPr>
        <p:spPr bwMode="auto">
          <a:xfrm>
            <a:off x="7620000" y="33528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0099FF"/>
                </a:solidFill>
              </a:rPr>
              <a:t>(3,4)</a:t>
            </a:r>
          </a:p>
        </p:txBody>
      </p:sp>
      <p:sp>
        <p:nvSpPr>
          <p:cNvPr id="20509" name="Line 26"/>
          <p:cNvSpPr>
            <a:spLocks noChangeShapeType="1"/>
          </p:cNvSpPr>
          <p:nvPr/>
        </p:nvSpPr>
        <p:spPr bwMode="auto">
          <a:xfrm flipV="1">
            <a:off x="6019800" y="3352800"/>
            <a:ext cx="762000" cy="685800"/>
          </a:xfrm>
          <a:prstGeom prst="line">
            <a:avLst/>
          </a:prstGeom>
          <a:noFill/>
          <a:ln w="38100">
            <a:solidFill>
              <a:srgbClr val="FF505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Freeform 27"/>
          <p:cNvSpPr>
            <a:spLocks/>
          </p:cNvSpPr>
          <p:nvPr/>
        </p:nvSpPr>
        <p:spPr bwMode="auto">
          <a:xfrm>
            <a:off x="6477000" y="3657600"/>
            <a:ext cx="177800" cy="457200"/>
          </a:xfrm>
          <a:custGeom>
            <a:avLst/>
            <a:gdLst>
              <a:gd name="T0" fmla="*/ 2147483647 w 112"/>
              <a:gd name="T1" fmla="*/ 2147483647 h 288"/>
              <a:gd name="T2" fmla="*/ 2147483647 w 112"/>
              <a:gd name="T3" fmla="*/ 2147483647 h 288"/>
              <a:gd name="T4" fmla="*/ 0 w 11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288">
                <a:moveTo>
                  <a:pt x="96" y="288"/>
                </a:moveTo>
                <a:cubicBezTo>
                  <a:pt x="104" y="240"/>
                  <a:pt x="112" y="192"/>
                  <a:pt x="96" y="144"/>
                </a:cubicBezTo>
                <a:cubicBezTo>
                  <a:pt x="80" y="96"/>
                  <a:pt x="40" y="48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Text Box 28"/>
          <p:cNvSpPr txBox="1">
            <a:spLocks noChangeArrowheads="1"/>
          </p:cNvSpPr>
          <p:nvPr/>
        </p:nvSpPr>
        <p:spPr bwMode="auto">
          <a:xfrm>
            <a:off x="6629400" y="36576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=30</a:t>
            </a:r>
            <a:r>
              <a:rPr lang="en-US" altLang="en-US"/>
              <a:t> </a:t>
            </a:r>
          </a:p>
        </p:txBody>
      </p:sp>
      <p:sp>
        <p:nvSpPr>
          <p:cNvPr id="20512" name="Text Box 29"/>
          <p:cNvSpPr txBox="1">
            <a:spLocks noChangeArrowheads="1"/>
          </p:cNvSpPr>
          <p:nvPr/>
        </p:nvSpPr>
        <p:spPr bwMode="auto">
          <a:xfrm>
            <a:off x="4876800" y="3276600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R=4.87</a:t>
            </a:r>
          </a:p>
        </p:txBody>
      </p:sp>
      <p:sp>
        <p:nvSpPr>
          <p:cNvPr id="20513" name="Line 31"/>
          <p:cNvSpPr>
            <a:spLocks noChangeShapeType="1"/>
          </p:cNvSpPr>
          <p:nvPr/>
        </p:nvSpPr>
        <p:spPr bwMode="auto">
          <a:xfrm>
            <a:off x="5715000" y="35814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Oval 32"/>
          <p:cNvSpPr>
            <a:spLocks noChangeArrowheads="1"/>
          </p:cNvSpPr>
          <p:nvPr/>
        </p:nvSpPr>
        <p:spPr bwMode="auto">
          <a:xfrm>
            <a:off x="5322888" y="4876800"/>
            <a:ext cx="29718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0515" name="Text Box 33"/>
          <p:cNvSpPr txBox="1">
            <a:spLocks noChangeArrowheads="1"/>
          </p:cNvSpPr>
          <p:nvPr/>
        </p:nvSpPr>
        <p:spPr bwMode="auto">
          <a:xfrm>
            <a:off x="4648200" y="4419600"/>
            <a:ext cx="1309688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FF5050"/>
                </a:solidFill>
              </a:rPr>
              <a:t>Answer: </a:t>
            </a:r>
          </a:p>
          <a:p>
            <a:r>
              <a:rPr lang="en-US" altLang="en-US">
                <a:solidFill>
                  <a:srgbClr val="FF5050"/>
                </a:solidFill>
              </a:rPr>
              <a:t>fill in the </a:t>
            </a:r>
          </a:p>
          <a:p>
            <a:r>
              <a:rPr lang="en-US" altLang="en-US">
                <a:solidFill>
                  <a:srgbClr val="FF5050"/>
                </a:solidFill>
              </a:rPr>
              <a:t>r column:</a:t>
            </a:r>
          </a:p>
        </p:txBody>
      </p:sp>
      <p:sp>
        <p:nvSpPr>
          <p:cNvPr id="20516" name="Freeform 34"/>
          <p:cNvSpPr>
            <a:spLocks/>
          </p:cNvSpPr>
          <p:nvPr/>
        </p:nvSpPr>
        <p:spPr bwMode="auto">
          <a:xfrm>
            <a:off x="8153400" y="1219200"/>
            <a:ext cx="762000" cy="4267200"/>
          </a:xfrm>
          <a:custGeom>
            <a:avLst/>
            <a:gdLst>
              <a:gd name="T0" fmla="*/ 0 w 1008"/>
              <a:gd name="T1" fmla="*/ 0 h 2688"/>
              <a:gd name="T2" fmla="*/ 2147483647 w 1008"/>
              <a:gd name="T3" fmla="*/ 2147483647 h 2688"/>
              <a:gd name="T4" fmla="*/ 2147483647 w 1008"/>
              <a:gd name="T5" fmla="*/ 2147483647 h 2688"/>
              <a:gd name="T6" fmla="*/ 2147483647 w 1008"/>
              <a:gd name="T7" fmla="*/ 2147483647 h 26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2688">
                <a:moveTo>
                  <a:pt x="0" y="0"/>
                </a:moveTo>
                <a:cubicBezTo>
                  <a:pt x="360" y="188"/>
                  <a:pt x="720" y="376"/>
                  <a:pt x="864" y="720"/>
                </a:cubicBezTo>
                <a:cubicBezTo>
                  <a:pt x="1008" y="1064"/>
                  <a:pt x="992" y="1736"/>
                  <a:pt x="864" y="2064"/>
                </a:cubicBezTo>
                <a:cubicBezTo>
                  <a:pt x="736" y="2392"/>
                  <a:pt x="416" y="2540"/>
                  <a:pt x="96" y="26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229600" cy="1139825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3 points </a:t>
            </a:r>
            <a:r>
              <a:rPr lang="en-US" altLang="en-US" smtClean="0">
                <a:sym typeface="Wingdings" pitchFamily="2" charset="2"/>
              </a:rPr>
              <a:t> 3 curves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35138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 smtClean="0"/>
              <a:t>Formula “=SIN($A4*PI()/180) *B$2+COS($A4*PI()/180)*B$1”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Solution: the intersecting point= (r,</a:t>
            </a:r>
            <a:r>
              <a:rPr lang="en-US" altLang="en-US" sz="2000" dirty="0" smtClean="0">
                <a:sym typeface="Symbol" pitchFamily="18" charset="2"/>
              </a:rPr>
              <a:t>)=(4.5,27</a:t>
            </a:r>
            <a:r>
              <a:rPr lang="en-US" altLang="en-US" sz="2000" baseline="30000" dirty="0" smtClean="0">
                <a:sym typeface="Symbol" pitchFamily="18" charset="2"/>
              </a:rPr>
              <a:t>o</a:t>
            </a:r>
            <a:r>
              <a:rPr lang="en-US" altLang="en-US" sz="2000" dirty="0" smtClean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ym typeface="Symbol" pitchFamily="18" charset="2"/>
              </a:rPr>
              <a:t>To verify: m=-cos()/sin()=-1.96, C=r/sin()=9.9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ym typeface="Symbol" pitchFamily="18" charset="2"/>
              </a:rPr>
              <a:t>Done, real answer is </a:t>
            </a:r>
            <a:r>
              <a:rPr lang="en-US" altLang="en-US" sz="2000" dirty="0" smtClean="0"/>
              <a:t>y=-2x+10, m=-2, c=10 (Hough method produces  a solution close enough to the real answer)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66800" y="1795463"/>
          <a:ext cx="69342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Worksheet" r:id="rId4" imgW="6715235" imgH="2762385" progId="Excel.Sheet.8">
                  <p:embed/>
                </p:oleObj>
              </mc:Choice>
              <mc:Fallback>
                <p:oleObj name="Worksheet" r:id="rId4" imgW="6715235" imgH="2762385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95463"/>
                        <a:ext cx="69342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5410200" y="64643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1510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912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0A4FD935-65E1-4D51-A577-7C886FC8E8A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172200" y="5773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5029200" y="600710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 sz="1200"/>
          </a:p>
        </p:txBody>
      </p:sp>
      <p:graphicFrame>
        <p:nvGraphicFramePr>
          <p:cNvPr id="21513" name="Object 7"/>
          <p:cNvGraphicFramePr>
            <a:graphicFrameLocks noChangeAspect="1"/>
          </p:cNvGraphicFramePr>
          <p:nvPr/>
        </p:nvGraphicFramePr>
        <p:xfrm>
          <a:off x="5527675" y="520700"/>
          <a:ext cx="285432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6" imgW="2082800" imgH="952500" progId="Equation.3">
                  <p:embed/>
                </p:oleObj>
              </mc:Choice>
              <mc:Fallback>
                <p:oleObj name="Equation" r:id="rId6" imgW="2082800" imgH="95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520700"/>
                        <a:ext cx="2854325" cy="1306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Line 8"/>
          <p:cNvSpPr>
            <a:spLocks noChangeShapeType="1"/>
          </p:cNvSpPr>
          <p:nvPr/>
        </p:nvSpPr>
        <p:spPr bwMode="auto">
          <a:xfrm flipV="1">
            <a:off x="4038600" y="3259138"/>
            <a:ext cx="533400" cy="1998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4953000" y="4706938"/>
            <a:ext cx="11525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Theta=</a:t>
            </a:r>
            <a:r>
              <a:rPr lang="en-US" altLang="en-US">
                <a:sym typeface="Symbol" pitchFamily="18" charset="2"/>
              </a:rPr>
              <a:t></a:t>
            </a:r>
          </a:p>
        </p:txBody>
      </p:sp>
      <p:sp>
        <p:nvSpPr>
          <p:cNvPr id="12" name="Oval 11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81965937"/>
              </p:ext>
            </p:extLst>
          </p:nvPr>
        </p:nvGraphicFramePr>
        <p:xfrm>
          <a:off x="7696200" y="4625975"/>
          <a:ext cx="122555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Worksheet" r:id="rId9" imgW="1226836" imgH="1516434" progId="Excel.Sheet.8">
                  <p:embed/>
                </p:oleObj>
              </mc:Choice>
              <mc:Fallback>
                <p:oleObj name="Worksheet" r:id="rId9" imgW="1226836" imgH="1516434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625975"/>
                        <a:ext cx="122555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1899329"/>
              </p:ext>
            </p:extLst>
          </p:nvPr>
        </p:nvGraphicFramePr>
        <p:xfrm>
          <a:off x="6393991" y="4549412"/>
          <a:ext cx="122713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Worksheet" r:id="rId12" imgW="1228835" imgH="1466985" progId="Excel.Sheet.8">
                  <p:embed/>
                </p:oleObj>
              </mc:Choice>
              <mc:Fallback>
                <p:oleObj name="Worksheet" r:id="rId12" imgW="1228835" imgH="1466985" progId="Excel.Sheet.8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991" y="4549412"/>
                        <a:ext cx="1227138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What is the problem?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 method to fit a line for a set of features.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Why traditional method is poor?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Need a different formulation for different line types (i.e., line, curve, circle…)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How to do it?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We will discuss the basic algorithm for lines, circles, ellipse.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We will extend it to any line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Using the Generalized Hough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Ref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hlinkClick r:id="rId2"/>
              </a:rPr>
              <a:t>http://en.wikipedia.org/wiki/Hough_transform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Lecture notes by Instructor: S. Narasimhan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6180A3D5-5BAE-4A14-8EF0-6ED16EB626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228600" y="762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</p:spPr>
        <p:txBody>
          <a:bodyPr/>
          <a:lstStyle/>
          <a:p>
            <a:pPr algn="l" eaLnBrk="1" hangingPunct="1"/>
            <a:r>
              <a:rPr lang="en-US" altLang="en-US" sz="2800" smtClean="0"/>
              <a:t>Algorithm for computation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Objective: Given N edge points (xi,yi) for i=1,…N</a:t>
            </a:r>
            <a:br>
              <a:rPr lang="en-US" altLang="en-US" sz="2000" smtClean="0"/>
            </a:br>
            <a:r>
              <a:rPr lang="en-US" altLang="en-US" sz="2000" smtClean="0"/>
              <a:t>find (</a:t>
            </a: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smtClean="0"/>
              <a:t> , r)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z="2000" smtClean="0"/>
              <a:t>Create a 2-D array of (</a:t>
            </a: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smtClean="0"/>
              <a:t> , r), initialized with zeros</a:t>
            </a:r>
          </a:p>
          <a:p>
            <a:pPr eaLnBrk="1" hangingPunct="1"/>
            <a:r>
              <a:rPr lang="en-US" altLang="en-US" sz="2000" smtClean="0"/>
              <a:t>For i=1,…N</a:t>
            </a:r>
          </a:p>
          <a:p>
            <a:pPr eaLnBrk="1" hangingPunct="1"/>
            <a:r>
              <a:rPr lang="en-US" altLang="en-US" sz="2000" smtClean="0"/>
              <a:t>{ For </a:t>
            </a: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baseline="-25000" smtClean="0">
                <a:sym typeface="Symbol" pitchFamily="18" charset="2"/>
              </a:rPr>
              <a:t>j</a:t>
            </a:r>
            <a:r>
              <a:rPr lang="en-US" altLang="en-US" sz="2000" smtClean="0">
                <a:sym typeface="Symbol" pitchFamily="18" charset="2"/>
              </a:rPr>
              <a:t>=1,2,.., 360 (i.e. using 1 degree resolution)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  {</a:t>
            </a:r>
          </a:p>
          <a:p>
            <a:pPr lvl="1" eaLnBrk="1" hangingPunct="1"/>
            <a:r>
              <a:rPr lang="en-US" altLang="en-US" sz="1800" smtClean="0"/>
              <a:t>Find r</a:t>
            </a:r>
            <a:r>
              <a:rPr lang="en-US" altLang="en-US" sz="1800" baseline="-25000" smtClean="0"/>
              <a:t>j</a:t>
            </a:r>
            <a:r>
              <a:rPr lang="en-US" altLang="en-US" sz="1800" smtClean="0"/>
              <a:t> using the above formula</a:t>
            </a:r>
          </a:p>
          <a:p>
            <a:pPr lvl="1" eaLnBrk="1" hangingPunct="1"/>
            <a:r>
              <a:rPr lang="en-US" altLang="en-US" sz="1800" smtClean="0"/>
              <a:t>Increment once the cell with indexes close to </a:t>
            </a:r>
            <a:r>
              <a:rPr lang="en-US" altLang="en-US" sz="1800" smtClean="0">
                <a:sym typeface="Symbol" pitchFamily="18" charset="2"/>
              </a:rPr>
              <a:t></a:t>
            </a:r>
            <a:r>
              <a:rPr lang="en-US" altLang="en-US" sz="1800" baseline="-25000" smtClean="0">
                <a:sym typeface="Symbol" pitchFamily="18" charset="2"/>
              </a:rPr>
              <a:t>j</a:t>
            </a:r>
            <a:r>
              <a:rPr lang="en-US" altLang="en-US" sz="1800" baseline="-25000" smtClean="0"/>
              <a:t> </a:t>
            </a:r>
            <a:r>
              <a:rPr lang="en-US" altLang="en-US" sz="1800" smtClean="0"/>
              <a:t> and  r</a:t>
            </a:r>
            <a:r>
              <a:rPr lang="en-US" altLang="en-US" sz="1800" baseline="-25000" smtClean="0"/>
              <a:t>j</a:t>
            </a:r>
            <a:r>
              <a:rPr lang="en-US" altLang="en-US" sz="1800" smtClean="0"/>
              <a:t> </a:t>
            </a:r>
          </a:p>
          <a:p>
            <a:pPr eaLnBrk="1" hangingPunct="1"/>
            <a:r>
              <a:rPr lang="en-US" altLang="en-US" sz="2000" smtClean="0"/>
              <a:t>  }</a:t>
            </a:r>
          </a:p>
          <a:p>
            <a:pPr eaLnBrk="1" hangingPunct="1"/>
            <a:r>
              <a:rPr lang="en-US" altLang="en-US" sz="2000" smtClean="0"/>
              <a:t>}</a:t>
            </a:r>
          </a:p>
          <a:p>
            <a:pPr eaLnBrk="1" hangingPunct="1"/>
            <a:r>
              <a:rPr lang="en-US" altLang="en-US" sz="2000" smtClean="0"/>
              <a:t>The cell in the (</a:t>
            </a: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smtClean="0"/>
              <a:t> , r)  array with the biggest value is the solution.</a:t>
            </a:r>
          </a:p>
          <a:p>
            <a:pPr eaLnBrk="1" hangingPunct="1"/>
            <a:r>
              <a:rPr lang="en-US" altLang="en-US" sz="2000" smtClean="0"/>
              <a:t>Accuracy depends on how many memory cells you  used</a:t>
            </a:r>
          </a:p>
        </p:txBody>
      </p:sp>
      <p:graphicFrame>
        <p:nvGraphicFramePr>
          <p:cNvPr id="22532" name="Object 102"/>
          <p:cNvGraphicFramePr>
            <a:graphicFrameLocks noGrp="1" noChangeAspect="1"/>
          </p:cNvGraphicFramePr>
          <p:nvPr>
            <p:ph sz="half" idx="2"/>
          </p:nvPr>
        </p:nvGraphicFramePr>
        <p:xfrm>
          <a:off x="5943600" y="685800"/>
          <a:ext cx="25130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2082800" imgH="952500" progId="Equation.3">
                  <p:embed/>
                </p:oleObj>
              </mc:Choice>
              <mc:Fallback>
                <p:oleObj name="Equation" r:id="rId3" imgW="2082800" imgH="952500" progId="Equation.3">
                  <p:embed/>
                  <p:pic>
                    <p:nvPicPr>
                      <p:cNvPr id="0" name="Object 1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85800"/>
                        <a:ext cx="2513013" cy="1149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253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266F25FC-DE84-460C-AD20-52ED68D01BD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Java Demo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Demo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7206336C-8EF2-432E-B40D-D5E2F7B148D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685800" y="4953000"/>
            <a:ext cx="814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http://www.dis.uniroma1.it/~iocchi/slides/icra2001/java/hough.html</a:t>
            </a:r>
            <a:br>
              <a:rPr lang="en-US" altLang="en-US">
                <a:solidFill>
                  <a:schemeClr val="tx2"/>
                </a:solidFill>
              </a:rPr>
            </a:br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092325"/>
            <a:ext cx="605155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Exercise 5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CN" sz="2400" dirty="0" smtClean="0"/>
              <a:t>Create the Angle-Distance (r, </a:t>
            </a:r>
            <a:r>
              <a:rPr lang="en-US" altLang="en-US" sz="2400" dirty="0" smtClean="0">
                <a:sym typeface="Symbol" pitchFamily="18" charset="2"/>
              </a:rPr>
              <a:t></a:t>
            </a:r>
            <a:r>
              <a:rPr lang="en-US" altLang="zh-CN" sz="2400" dirty="0" smtClean="0"/>
              <a:t> ) table for the edge point 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)=(0,</a:t>
            </a:r>
            <a:r>
              <a:rPr lang="en-US" altLang="zh-CN" sz="2400" dirty="0" smtClean="0">
                <a:sym typeface="Symbol" pitchFamily="18" charset="2"/>
              </a:rPr>
              <a:t></a:t>
            </a:r>
            <a:r>
              <a:rPr lang="en-US" altLang="zh-CN" sz="2400" dirty="0" smtClean="0"/>
              <a:t>3). The step length of the angle is 45 degrees. (Angle=</a:t>
            </a:r>
            <a:r>
              <a:rPr lang="en-US" altLang="en-US" sz="2400" dirty="0" smtClean="0">
                <a:sym typeface="Symbol" pitchFamily="18" charset="2"/>
              </a:rPr>
              <a:t>)</a:t>
            </a:r>
            <a:endParaRPr lang="en-US" altLang="zh-CN" sz="2400" dirty="0" smtClean="0"/>
          </a:p>
          <a:p>
            <a:pPr marL="533400" indent="-533400" eaLnBrk="1" hangingPunct="1"/>
            <a:r>
              <a:rPr lang="en-US" altLang="zh-CN" sz="2400" dirty="0" smtClean="0"/>
              <a:t>Use</a:t>
            </a:r>
          </a:p>
          <a:p>
            <a:pPr marL="533400" indent="-533400" eaLnBrk="1" hangingPunct="1"/>
            <a:r>
              <a:rPr lang="en-US" altLang="zh-CN" sz="2400" dirty="0" smtClean="0"/>
              <a:t>=SIN</a:t>
            </a:r>
            <a:r>
              <a:rPr lang="en-US" altLang="zh-CN" sz="2400" dirty="0"/>
              <a:t>($A7*PI()/180) *B$2+COS($A7*PI()/180)*B$1</a:t>
            </a:r>
          </a:p>
          <a:p>
            <a:pPr marL="533400" indent="-533400" eaLnBrk="1" hangingPunct="1"/>
            <a:r>
              <a:rPr lang="en-US" altLang="zh-CN" sz="2400" dirty="0" smtClean="0"/>
              <a:t>Fill in the r-column:</a:t>
            </a:r>
          </a:p>
          <a:p>
            <a:pPr marL="533400" indent="-533400" eaLnBrk="1" hangingPunct="1"/>
            <a:endParaRPr lang="en-US" altLang="zh-TW" sz="2400" dirty="0" smtClean="0"/>
          </a:p>
          <a:p>
            <a:pPr marL="533400" indent="-533400" eaLnBrk="1" hangingPunct="1"/>
            <a:endParaRPr lang="en-US" altLang="en-US" sz="2400" dirty="0" smtClean="0"/>
          </a:p>
        </p:txBody>
      </p:sp>
      <p:graphicFrame>
        <p:nvGraphicFramePr>
          <p:cNvPr id="2458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609600"/>
          <a:ext cx="34988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2082800" imgH="952500" progId="Equation.3">
                  <p:embed/>
                </p:oleObj>
              </mc:Choice>
              <mc:Fallback>
                <p:oleObj name="Equation" r:id="rId3" imgW="2082800" imgH="9525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09600"/>
                        <a:ext cx="3498850" cy="160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458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1AB2B397-C2C3-45C6-9A44-FE50632161A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5562600"/>
            <a:ext cx="326866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>
              <a:buFont typeface="Symbol" pitchFamily="18" charset="2"/>
              <a:buChar char="q"/>
            </a:pPr>
            <a:r>
              <a:rPr lang="en-US" altLang="en-US">
                <a:sym typeface="Symbol" pitchFamily="18" charset="2"/>
              </a:rPr>
              <a:t>In radian=</a:t>
            </a:r>
          </a:p>
          <a:p>
            <a:r>
              <a:rPr lang="en-US" altLang="en-US">
                <a:sym typeface="Symbol" pitchFamily="18" charset="2"/>
              </a:rPr>
              <a:t>(/180)*angles_in_degree</a:t>
            </a:r>
          </a:p>
          <a:p>
            <a:r>
              <a:rPr lang="en-US" altLang="en-US">
                <a:sym typeface="Symbol" pitchFamily="18" charset="2"/>
              </a:rPr>
              <a:t>Try Google “=sin(45)”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7056136"/>
              </p:ext>
            </p:extLst>
          </p:nvPr>
        </p:nvGraphicFramePr>
        <p:xfrm>
          <a:off x="5638800" y="2514600"/>
          <a:ext cx="2209800" cy="273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Worksheet" r:id="rId6" imgW="1226836" imgH="1516434" progId="Excel.Sheet.8">
                  <p:embed/>
                </p:oleObj>
              </mc:Choice>
              <mc:Fallback>
                <p:oleObj name="Worksheet" r:id="rId6" imgW="1226836" imgH="1516434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2209800" cy="2730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b="1" u="sng" smtClean="0"/>
              <a:t>Circle detection </a:t>
            </a:r>
            <a:r>
              <a:rPr lang="en-US" altLang="zh-CN" smtClean="0"/>
              <a:t>using Hough transform</a:t>
            </a:r>
            <a:endParaRPr lang="en-US" altLang="en-US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i="1" dirty="0"/>
              <a:t>Reference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i="1" dirty="0"/>
              <a:t>Course notes by </a:t>
            </a:r>
            <a:r>
              <a:rPr lang="en-US" i="1" dirty="0" err="1"/>
              <a:t>Sumit</a:t>
            </a:r>
            <a:r>
              <a:rPr lang="en-US" i="1" dirty="0"/>
              <a:t> </a:t>
            </a:r>
            <a:r>
              <a:rPr lang="en-US" i="1" dirty="0" err="1"/>
              <a:t>Tandon</a:t>
            </a:r>
            <a:r>
              <a:rPr lang="en-US" i="1" dirty="0"/>
              <a:t> :# EE6358 Computer Vision, University of Texas at </a:t>
            </a:r>
            <a:r>
              <a:rPr lang="en-US" i="1" dirty="0" smtClean="0"/>
              <a:t>Arlington</a:t>
            </a:r>
            <a:endParaRPr lang="en-US" i="1" dirty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AB8250B0-046A-41D2-8915-CB7D4728B2B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Circle Detection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circle that first the give edges xi,yi (i=1,..N) is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We need to find the center (x</a:t>
            </a:r>
            <a:r>
              <a:rPr lang="en-US" altLang="en-US" sz="2400" baseline="-25000" smtClean="0"/>
              <a:t>c</a:t>
            </a:r>
            <a:r>
              <a:rPr lang="en-US" altLang="en-US" sz="2400" smtClean="0"/>
              <a:t>,y</a:t>
            </a:r>
            <a:r>
              <a:rPr lang="en-US" altLang="en-US" sz="2400" baseline="-25000" smtClean="0"/>
              <a:t>c</a:t>
            </a:r>
            <a:r>
              <a:rPr lang="en-US" altLang="zh-CN" sz="2400" smtClean="0"/>
              <a:t>) </a:t>
            </a:r>
            <a:r>
              <a:rPr lang="en-US" altLang="en-US" sz="2400" smtClean="0"/>
              <a:t>and radius (r )</a:t>
            </a:r>
          </a:p>
          <a:p>
            <a:pPr eaLnBrk="1" hangingPunct="1"/>
            <a:r>
              <a:rPr lang="en-US" altLang="en-US" sz="2400" smtClean="0"/>
              <a:t>Each edge point gives a cone (if r is not fixed, if r is fixed they are circles on a plane)  at different locations in Hough space </a:t>
            </a:r>
          </a:p>
          <a:p>
            <a:pPr eaLnBrk="1" hangingPunct="1"/>
            <a:r>
              <a:rPr lang="en-US" altLang="en-US" sz="2400" smtClean="0"/>
              <a:t>The intersection of all these cones is the solution. for x</a:t>
            </a:r>
            <a:r>
              <a:rPr lang="en-US" altLang="en-US" sz="2400" baseline="-25000" smtClean="0"/>
              <a:t>c</a:t>
            </a:r>
            <a:r>
              <a:rPr lang="en-US" altLang="en-US" sz="2400" smtClean="0"/>
              <a:t>,y</a:t>
            </a:r>
            <a:r>
              <a:rPr lang="en-US" altLang="en-US" sz="2400" baseline="-25000" smtClean="0"/>
              <a:t>c</a:t>
            </a:r>
            <a:r>
              <a:rPr lang="en-US" altLang="en-US" sz="2400" smtClean="0"/>
              <a:t>,r . 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45C072B-35D3-4062-8D5E-18FEC04401E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990600" y="2133600"/>
          <a:ext cx="5537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2374900" imgH="241300" progId="Equation.3">
                  <p:embed/>
                </p:oleObj>
              </mc:Choice>
              <mc:Fallback>
                <p:oleObj name="Equation" r:id="rId3" imgW="23749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5537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385175" cy="4079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2900" smtClean="0">
                <a:ea typeface="ＭＳ Ｐゴシック" pitchFamily="34" charset="-128"/>
              </a:rPr>
              <a:t>To show the basic concept</a:t>
            </a:r>
            <a:br>
              <a:rPr lang="en-US" altLang="zh-CN" sz="2900" smtClean="0">
                <a:ea typeface="ＭＳ Ｐゴシック" pitchFamily="34" charset="-128"/>
              </a:rPr>
            </a:br>
            <a:r>
              <a:rPr lang="en-US" altLang="zh-CN" sz="2900" smtClean="0">
                <a:ea typeface="ＭＳ Ｐゴシック" pitchFamily="34" charset="-128"/>
              </a:rPr>
              <a:t>If r is known, it is a 2D problem:</a:t>
            </a:r>
            <a:r>
              <a:rPr lang="en-US" altLang="en-US" sz="2900" smtClean="0"/>
              <a:t> circles on a plane</a:t>
            </a:r>
            <a:endParaRPr lang="en-US" altLang="ja-JP" sz="2900" smtClean="0"/>
          </a:p>
        </p:txBody>
      </p:sp>
      <p:graphicFrame>
        <p:nvGraphicFramePr>
          <p:cNvPr id="27651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752600"/>
          <a:ext cx="4648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4" imgW="2374900" imgH="241300" progId="Equation.3">
                  <p:embed/>
                </p:oleObj>
              </mc:Choice>
              <mc:Fallback>
                <p:oleObj name="Equation" r:id="rId4" imgW="2374900" imgH="2413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648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822606E-2368-474D-976F-1FA226D1179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6248400" y="17526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2000">
                <a:latin typeface="Arial" charset="0"/>
              </a:rPr>
              <a:t>Circle: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19200" y="2209800"/>
            <a:ext cx="5040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z="2000">
                <a:latin typeface="Arial" charset="0"/>
                <a:ea typeface="SimSun" pitchFamily="2" charset="-122"/>
              </a:rPr>
              <a:t>Radius r is known using a 2D Hough space</a:t>
            </a:r>
          </a:p>
          <a:p>
            <a:endParaRPr lang="en-US" altLang="zh-CN" sz="2000">
              <a:latin typeface="Arial" charset="0"/>
              <a:ea typeface="SimSun" pitchFamily="2" charset="-122"/>
            </a:endParaRPr>
          </a:p>
          <a:p>
            <a:r>
              <a:rPr lang="en-US" altLang="zh-CN" sz="2000">
                <a:latin typeface="Arial" charset="0"/>
                <a:ea typeface="SimSun" pitchFamily="2" charset="-122"/>
              </a:rPr>
              <a:t>From (</a:t>
            </a:r>
            <a:r>
              <a:rPr lang="en-US" altLang="zh-CN">
                <a:ea typeface="SimSun" pitchFamily="2" charset="-122"/>
              </a:rPr>
              <a:t>xi, yi) space to (xc, yc) space</a:t>
            </a:r>
            <a:endParaRPr lang="en-US" alt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4953000" y="3048000"/>
            <a:ext cx="299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2000">
                <a:latin typeface="Arial" charset="0"/>
              </a:rPr>
              <a:t>Accumulator Array</a:t>
            </a:r>
            <a:r>
              <a:rPr lang="en-US" altLang="zh-CN" sz="2000">
                <a:latin typeface="Arial" charset="0"/>
                <a:ea typeface="SimSun" pitchFamily="2" charset="-122"/>
              </a:rPr>
              <a:t> (</a:t>
            </a:r>
            <a:r>
              <a:rPr lang="en-US" altLang="zh-CN" sz="2000" i="1">
                <a:latin typeface="Arial" charset="0"/>
                <a:ea typeface="SimSun" pitchFamily="2" charset="-122"/>
              </a:rPr>
              <a:t>x</a:t>
            </a:r>
            <a:r>
              <a:rPr lang="en-US" altLang="zh-CN" sz="2000" i="1" baseline="-25000">
                <a:latin typeface="Arial" charset="0"/>
              </a:rPr>
              <a:t>c</a:t>
            </a:r>
            <a:r>
              <a:rPr lang="en-US" altLang="zh-CN" sz="2000" i="1">
                <a:latin typeface="Arial" charset="0"/>
                <a:ea typeface="SimSun" pitchFamily="2" charset="-122"/>
              </a:rPr>
              <a:t>,y</a:t>
            </a:r>
            <a:r>
              <a:rPr lang="en-US" altLang="zh-CN" sz="2000" i="1" baseline="-25000">
                <a:latin typeface="Arial" charset="0"/>
              </a:rPr>
              <a:t>c</a:t>
            </a:r>
            <a:r>
              <a:rPr lang="en-US" altLang="zh-CN" sz="2000">
                <a:latin typeface="Arial" charset="0"/>
                <a:ea typeface="SimSun" pitchFamily="2" charset="-122"/>
              </a:rPr>
              <a:t>)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27657" name="Line 14"/>
          <p:cNvSpPr>
            <a:spLocks noChangeShapeType="1"/>
          </p:cNvSpPr>
          <p:nvPr/>
        </p:nvSpPr>
        <p:spPr bwMode="auto">
          <a:xfrm>
            <a:off x="914400" y="5943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5"/>
          <p:cNvSpPr>
            <a:spLocks noChangeShapeType="1"/>
          </p:cNvSpPr>
          <p:nvPr/>
        </p:nvSpPr>
        <p:spPr bwMode="auto">
          <a:xfrm flipV="1">
            <a:off x="914400" y="33528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Oval 16"/>
          <p:cNvSpPr>
            <a:spLocks noChangeArrowheads="1"/>
          </p:cNvSpPr>
          <p:nvPr/>
        </p:nvSpPr>
        <p:spPr bwMode="auto">
          <a:xfrm>
            <a:off x="2133600" y="3962400"/>
            <a:ext cx="1066800" cy="9906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3946525" y="574675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x</a:t>
            </a:r>
            <a:r>
              <a:rPr lang="en-US" altLang="zh-CN" baseline="-25000"/>
              <a:t>i</a:t>
            </a:r>
            <a:endParaRPr lang="en-US" altLang="en-US" baseline="-25000"/>
          </a:p>
        </p:txBody>
      </p:sp>
      <p:sp>
        <p:nvSpPr>
          <p:cNvPr id="27661" name="Text Box 18"/>
          <p:cNvSpPr txBox="1">
            <a:spLocks noChangeArrowheads="1"/>
          </p:cNvSpPr>
          <p:nvPr/>
        </p:nvSpPr>
        <p:spPr bwMode="auto">
          <a:xfrm>
            <a:off x="669925" y="292735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y</a:t>
            </a:r>
            <a:r>
              <a:rPr lang="en-US" altLang="zh-CN" baseline="-25000"/>
              <a:t>i</a:t>
            </a:r>
            <a:endParaRPr lang="en-US" altLang="en-US" baseline="-25000"/>
          </a:p>
        </p:txBody>
      </p:sp>
      <p:sp>
        <p:nvSpPr>
          <p:cNvPr id="27662" name="Oval 19"/>
          <p:cNvSpPr>
            <a:spLocks noChangeArrowheads="1"/>
          </p:cNvSpPr>
          <p:nvPr/>
        </p:nvSpPr>
        <p:spPr bwMode="auto">
          <a:xfrm>
            <a:off x="2667000" y="4876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3" name="Oval 21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4" name="Oval 22"/>
          <p:cNvSpPr>
            <a:spLocks noChangeArrowheads="1"/>
          </p:cNvSpPr>
          <p:nvPr/>
        </p:nvSpPr>
        <p:spPr bwMode="auto">
          <a:xfrm>
            <a:off x="3048000" y="4191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5" name="Oval 23"/>
          <p:cNvSpPr>
            <a:spLocks noChangeArrowheads="1"/>
          </p:cNvSpPr>
          <p:nvPr/>
        </p:nvSpPr>
        <p:spPr bwMode="auto">
          <a:xfrm>
            <a:off x="2362200" y="4876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6" name="Oval 24"/>
          <p:cNvSpPr>
            <a:spLocks noChangeArrowheads="1"/>
          </p:cNvSpPr>
          <p:nvPr/>
        </p:nvSpPr>
        <p:spPr bwMode="auto">
          <a:xfrm>
            <a:off x="3124200" y="4572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7" name="Oval 25"/>
          <p:cNvSpPr>
            <a:spLocks noChangeArrowheads="1"/>
          </p:cNvSpPr>
          <p:nvPr/>
        </p:nvSpPr>
        <p:spPr bwMode="auto">
          <a:xfrm>
            <a:off x="2286000" y="4038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8" name="Oval 26"/>
          <p:cNvSpPr>
            <a:spLocks noChangeArrowheads="1"/>
          </p:cNvSpPr>
          <p:nvPr/>
        </p:nvSpPr>
        <p:spPr bwMode="auto">
          <a:xfrm>
            <a:off x="26670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69" name="Oval 27"/>
          <p:cNvSpPr>
            <a:spLocks noChangeArrowheads="1"/>
          </p:cNvSpPr>
          <p:nvPr/>
        </p:nvSpPr>
        <p:spPr bwMode="auto">
          <a:xfrm>
            <a:off x="29718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70" name="Oval 28"/>
          <p:cNvSpPr>
            <a:spLocks noChangeArrowheads="1"/>
          </p:cNvSpPr>
          <p:nvPr/>
        </p:nvSpPr>
        <p:spPr bwMode="auto">
          <a:xfrm>
            <a:off x="2133600" y="4572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71" name="Oval 29"/>
          <p:cNvSpPr>
            <a:spLocks noChangeArrowheads="1"/>
          </p:cNvSpPr>
          <p:nvPr/>
        </p:nvSpPr>
        <p:spPr bwMode="auto">
          <a:xfrm>
            <a:off x="2895600" y="4038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72" name="Line 30"/>
          <p:cNvSpPr>
            <a:spLocks noChangeShapeType="1"/>
          </p:cNvSpPr>
          <p:nvPr/>
        </p:nvSpPr>
        <p:spPr bwMode="auto">
          <a:xfrm flipV="1">
            <a:off x="2667000" y="42672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Text Box 31"/>
          <p:cNvSpPr txBox="1">
            <a:spLocks noChangeArrowheads="1"/>
          </p:cNvSpPr>
          <p:nvPr/>
        </p:nvSpPr>
        <p:spPr bwMode="auto">
          <a:xfrm>
            <a:off x="2803525" y="399415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r</a:t>
            </a:r>
            <a:endParaRPr lang="en-US" altLang="en-US"/>
          </a:p>
        </p:txBody>
      </p:sp>
      <p:sp>
        <p:nvSpPr>
          <p:cNvPr id="27674" name="Line 32"/>
          <p:cNvSpPr>
            <a:spLocks noChangeShapeType="1"/>
          </p:cNvSpPr>
          <p:nvPr/>
        </p:nvSpPr>
        <p:spPr bwMode="auto">
          <a:xfrm>
            <a:off x="2667000" y="4495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33"/>
          <p:cNvSpPr>
            <a:spLocks noChangeShapeType="1"/>
          </p:cNvSpPr>
          <p:nvPr/>
        </p:nvSpPr>
        <p:spPr bwMode="auto">
          <a:xfrm flipH="1">
            <a:off x="914400" y="4495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Text Box 34"/>
          <p:cNvSpPr txBox="1">
            <a:spLocks noChangeArrowheads="1"/>
          </p:cNvSpPr>
          <p:nvPr/>
        </p:nvSpPr>
        <p:spPr bwMode="auto">
          <a:xfrm>
            <a:off x="2438400" y="5943600"/>
            <a:ext cx="39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i="1">
                <a:ea typeface="SimSun" pitchFamily="2" charset="-122"/>
              </a:rPr>
              <a:t>x</a:t>
            </a:r>
            <a:r>
              <a:rPr lang="en-US" altLang="zh-CN" i="1" baseline="-25000"/>
              <a:t>c</a:t>
            </a:r>
            <a:endParaRPr lang="en-US" altLang="en-US" i="1" baseline="-25000"/>
          </a:p>
        </p:txBody>
      </p:sp>
      <p:sp>
        <p:nvSpPr>
          <p:cNvPr id="27677" name="Text Box 35"/>
          <p:cNvSpPr txBox="1">
            <a:spLocks noChangeArrowheads="1"/>
          </p:cNvSpPr>
          <p:nvPr/>
        </p:nvSpPr>
        <p:spPr bwMode="auto">
          <a:xfrm>
            <a:off x="381000" y="4343400"/>
            <a:ext cx="39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i="1">
                <a:ea typeface="SimSun" pitchFamily="2" charset="-122"/>
              </a:rPr>
              <a:t>x</a:t>
            </a:r>
            <a:r>
              <a:rPr lang="en-US" altLang="zh-CN" i="1" baseline="-25000"/>
              <a:t>c</a:t>
            </a:r>
            <a:endParaRPr lang="en-US" altLang="en-US" i="1" baseline="-25000"/>
          </a:p>
        </p:txBody>
      </p:sp>
      <p:sp>
        <p:nvSpPr>
          <p:cNvPr id="27678" name="Text Box 36"/>
          <p:cNvSpPr txBox="1">
            <a:spLocks noChangeArrowheads="1"/>
          </p:cNvSpPr>
          <p:nvPr/>
        </p:nvSpPr>
        <p:spPr bwMode="auto">
          <a:xfrm>
            <a:off x="1676400" y="3505200"/>
            <a:ext cx="825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i="1">
                <a:ea typeface="SimSun" pitchFamily="2" charset="-122"/>
              </a:rPr>
              <a:t>(x</a:t>
            </a:r>
            <a:r>
              <a:rPr lang="en-US" altLang="zh-CN" i="1" baseline="-25000"/>
              <a:t>i</a:t>
            </a:r>
            <a:r>
              <a:rPr lang="en-US" altLang="zh-CN" i="1">
                <a:ea typeface="SimSun" pitchFamily="2" charset="-122"/>
              </a:rPr>
              <a:t>,y</a:t>
            </a:r>
            <a:r>
              <a:rPr lang="en-US" altLang="zh-CN" i="1" baseline="-25000"/>
              <a:t>i</a:t>
            </a:r>
            <a:r>
              <a:rPr lang="en-US" altLang="zh-CN" i="1">
                <a:ea typeface="SimSun" pitchFamily="2" charset="-122"/>
              </a:rPr>
              <a:t>)</a:t>
            </a:r>
            <a:endParaRPr lang="en-US" altLang="en-US" i="1"/>
          </a:p>
        </p:txBody>
      </p:sp>
      <p:sp>
        <p:nvSpPr>
          <p:cNvPr id="27679" name="Line 37"/>
          <p:cNvSpPr>
            <a:spLocks noChangeShapeType="1"/>
          </p:cNvSpPr>
          <p:nvPr/>
        </p:nvSpPr>
        <p:spPr bwMode="auto">
          <a:xfrm>
            <a:off x="4876800" y="5943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8"/>
          <p:cNvSpPr>
            <a:spLocks noChangeShapeType="1"/>
          </p:cNvSpPr>
          <p:nvPr/>
        </p:nvSpPr>
        <p:spPr bwMode="auto">
          <a:xfrm flipV="1">
            <a:off x="4876800" y="32004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Oval 40"/>
          <p:cNvSpPr>
            <a:spLocks noChangeArrowheads="1"/>
          </p:cNvSpPr>
          <p:nvPr/>
        </p:nvSpPr>
        <p:spPr bwMode="auto">
          <a:xfrm>
            <a:off x="6781800" y="3886200"/>
            <a:ext cx="9906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82" name="Oval 41"/>
          <p:cNvSpPr>
            <a:spLocks noChangeArrowheads="1"/>
          </p:cNvSpPr>
          <p:nvPr/>
        </p:nvSpPr>
        <p:spPr bwMode="auto">
          <a:xfrm>
            <a:off x="6096000" y="4343400"/>
            <a:ext cx="9906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83" name="Oval 42"/>
          <p:cNvSpPr>
            <a:spLocks noChangeArrowheads="1"/>
          </p:cNvSpPr>
          <p:nvPr/>
        </p:nvSpPr>
        <p:spPr bwMode="auto">
          <a:xfrm>
            <a:off x="6934200" y="4724400"/>
            <a:ext cx="9906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84" name="Text Box 43"/>
          <p:cNvSpPr txBox="1">
            <a:spLocks noChangeArrowheads="1"/>
          </p:cNvSpPr>
          <p:nvPr/>
        </p:nvSpPr>
        <p:spPr bwMode="auto">
          <a:xfrm>
            <a:off x="8061325" y="5899150"/>
            <a:ext cx="398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i="1">
                <a:ea typeface="SimSun" pitchFamily="2" charset="-122"/>
              </a:rPr>
              <a:t>x</a:t>
            </a:r>
            <a:r>
              <a:rPr lang="en-US" altLang="zh-CN" i="1" baseline="-25000"/>
              <a:t>c</a:t>
            </a:r>
            <a:endParaRPr lang="en-US" altLang="en-US" i="1" baseline="-25000"/>
          </a:p>
          <a:p>
            <a:endParaRPr lang="en-US" altLang="en-US"/>
          </a:p>
        </p:txBody>
      </p:sp>
      <p:sp>
        <p:nvSpPr>
          <p:cNvPr id="27685" name="Text Box 44"/>
          <p:cNvSpPr txBox="1">
            <a:spLocks noChangeArrowheads="1"/>
          </p:cNvSpPr>
          <p:nvPr/>
        </p:nvSpPr>
        <p:spPr bwMode="auto">
          <a:xfrm>
            <a:off x="4267200" y="3200400"/>
            <a:ext cx="398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i="1">
                <a:ea typeface="SimSun" pitchFamily="2" charset="-122"/>
              </a:rPr>
              <a:t>y</a:t>
            </a:r>
            <a:r>
              <a:rPr lang="en-US" altLang="zh-CN" i="1" baseline="-25000"/>
              <a:t>c</a:t>
            </a:r>
            <a:endParaRPr lang="en-US" altLang="en-US" i="1" baseline="-25000"/>
          </a:p>
          <a:p>
            <a:endParaRPr lang="en-US" altLang="en-US"/>
          </a:p>
        </p:txBody>
      </p:sp>
      <p:sp>
        <p:nvSpPr>
          <p:cNvPr id="27686" name="Line 46"/>
          <p:cNvSpPr>
            <a:spLocks noChangeShapeType="1"/>
          </p:cNvSpPr>
          <p:nvPr/>
        </p:nvSpPr>
        <p:spPr bwMode="auto">
          <a:xfrm>
            <a:off x="3200400" y="4572000"/>
            <a:ext cx="2971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47"/>
          <p:cNvSpPr>
            <a:spLocks noChangeShapeType="1"/>
          </p:cNvSpPr>
          <p:nvPr/>
        </p:nvSpPr>
        <p:spPr bwMode="auto">
          <a:xfrm flipV="1">
            <a:off x="3124200" y="3962400"/>
            <a:ext cx="3962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48"/>
          <p:cNvSpPr>
            <a:spLocks noChangeShapeType="1"/>
          </p:cNvSpPr>
          <p:nvPr/>
        </p:nvSpPr>
        <p:spPr bwMode="auto">
          <a:xfrm>
            <a:off x="3048000" y="4876800"/>
            <a:ext cx="40386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Oval 50"/>
          <p:cNvSpPr>
            <a:spLocks noChangeArrowheads="1"/>
          </p:cNvSpPr>
          <p:nvPr/>
        </p:nvSpPr>
        <p:spPr bwMode="auto">
          <a:xfrm>
            <a:off x="4648200" y="4343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90" name="Oval 52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91" name="Oval 53"/>
          <p:cNvSpPr>
            <a:spLocks noChangeArrowheads="1"/>
          </p:cNvSpPr>
          <p:nvPr/>
        </p:nvSpPr>
        <p:spPr bwMode="auto">
          <a:xfrm>
            <a:off x="4648200" y="4191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92" name="Oval 54"/>
          <p:cNvSpPr>
            <a:spLocks noChangeArrowheads="1"/>
          </p:cNvSpPr>
          <p:nvPr/>
        </p:nvSpPr>
        <p:spPr bwMode="auto">
          <a:xfrm>
            <a:off x="7086600" y="4800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7693" name="Text Box 55"/>
          <p:cNvSpPr txBox="1">
            <a:spLocks noChangeArrowheads="1"/>
          </p:cNvSpPr>
          <p:nvPr/>
        </p:nvSpPr>
        <p:spPr bwMode="auto">
          <a:xfrm>
            <a:off x="7832725" y="399415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solution</a:t>
            </a:r>
            <a:endParaRPr lang="en-US" altLang="en-US"/>
          </a:p>
        </p:txBody>
      </p:sp>
      <p:sp>
        <p:nvSpPr>
          <p:cNvPr id="27694" name="Line 56"/>
          <p:cNvSpPr>
            <a:spLocks noChangeShapeType="1"/>
          </p:cNvSpPr>
          <p:nvPr/>
        </p:nvSpPr>
        <p:spPr bwMode="auto">
          <a:xfrm flipH="1">
            <a:off x="7162800" y="43434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Text Box 57"/>
          <p:cNvSpPr txBox="1">
            <a:spLocks noChangeArrowheads="1"/>
          </p:cNvSpPr>
          <p:nvPr/>
        </p:nvSpPr>
        <p:spPr bwMode="auto">
          <a:xfrm>
            <a:off x="3352800" y="3505200"/>
            <a:ext cx="2176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Each edge point </a:t>
            </a:r>
          </a:p>
          <a:p>
            <a:r>
              <a:rPr lang="en-US" altLang="zh-CN">
                <a:ea typeface="SimSun" pitchFamily="2" charset="-122"/>
              </a:rPr>
              <a:t>becomes  a circle</a:t>
            </a:r>
            <a:endParaRPr lang="en-US" altLang="en-US"/>
          </a:p>
        </p:txBody>
      </p:sp>
      <p:sp>
        <p:nvSpPr>
          <p:cNvPr id="48" name="Oval 47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9B9962D-93CC-40E2-BA2F-6348D81EDB08}" type="slidenum">
              <a:rPr lang="en-US" altLang="en-US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29600" cy="1143000"/>
          </a:xfrm>
        </p:spPr>
        <p:txBody>
          <a:bodyPr/>
          <a:lstStyle/>
          <a:p>
            <a:r>
              <a:rPr lang="en-US" altLang="en-US" sz="3200" smtClean="0"/>
              <a:t>More efficient if  directions of the edges are known.</a:t>
            </a:r>
            <a:r>
              <a:rPr lang="en-US" altLang="zh-CN" sz="3200" smtClean="0"/>
              <a:t> Here we show what is an edge direction</a:t>
            </a:r>
            <a:endParaRPr lang="en-US" altLang="en-US" sz="32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528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ym typeface="Symbol" pitchFamily="18" charset="2"/>
              </a:rPr>
              <a:t>i= the angle between the horizontal axis and the line perpendicular to the tangent of the edge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This line (perpendicular to the tangent of the edge ) should pass through the center of the circle</a:t>
            </a:r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4191000" y="3733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 flipV="1">
            <a:off x="4191000" y="1905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724400" y="2209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81" name="Oval 7"/>
          <p:cNvSpPr>
            <a:spLocks noChangeArrowheads="1"/>
          </p:cNvSpPr>
          <p:nvPr/>
        </p:nvSpPr>
        <p:spPr bwMode="auto">
          <a:xfrm>
            <a:off x="4495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82" name="Oval 8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83" name="Oval 9"/>
          <p:cNvSpPr>
            <a:spLocks noChangeArrowheads="1"/>
          </p:cNvSpPr>
          <p:nvPr/>
        </p:nvSpPr>
        <p:spPr bwMode="auto">
          <a:xfrm>
            <a:off x="5638800" y="1752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84" name="Oval 10"/>
          <p:cNvSpPr>
            <a:spLocks noChangeArrowheads="1"/>
          </p:cNvSpPr>
          <p:nvPr/>
        </p:nvSpPr>
        <p:spPr bwMode="auto">
          <a:xfrm>
            <a:off x="6362700" y="2239963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85" name="Oval 11"/>
          <p:cNvSpPr>
            <a:spLocks noChangeArrowheads="1"/>
          </p:cNvSpPr>
          <p:nvPr/>
        </p:nvSpPr>
        <p:spPr bwMode="auto">
          <a:xfrm>
            <a:off x="6019800" y="3352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87" name="Line 13"/>
          <p:cNvSpPr>
            <a:spLocks noChangeShapeType="1"/>
          </p:cNvSpPr>
          <p:nvPr/>
        </p:nvSpPr>
        <p:spPr bwMode="auto">
          <a:xfrm flipV="1">
            <a:off x="5867400" y="3048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6223000" y="1943100"/>
            <a:ext cx="457200" cy="685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 flipV="1">
            <a:off x="4648200" y="2057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495800" y="26670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4648200" y="3200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5334000" y="3429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724400" y="1752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3946525" y="147955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/>
              <a:t>y</a:t>
            </a:r>
            <a:r>
              <a:rPr lang="en-US" altLang="en-US" i="1" baseline="-25000"/>
              <a:t>i</a:t>
            </a:r>
          </a:p>
        </p:txBody>
      </p:sp>
      <p:sp>
        <p:nvSpPr>
          <p:cNvPr id="28695" name="Line 25"/>
          <p:cNvSpPr>
            <a:spLocks noChangeShapeType="1"/>
          </p:cNvSpPr>
          <p:nvPr/>
        </p:nvSpPr>
        <p:spPr bwMode="auto">
          <a:xfrm flipV="1">
            <a:off x="4632325" y="4800600"/>
            <a:ext cx="1006475" cy="947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Oval 30"/>
          <p:cNvSpPr>
            <a:spLocks noChangeArrowheads="1"/>
          </p:cNvSpPr>
          <p:nvPr/>
        </p:nvSpPr>
        <p:spPr bwMode="auto">
          <a:xfrm>
            <a:off x="5486400" y="4800600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697" name="Text Box 33"/>
          <p:cNvSpPr txBox="1">
            <a:spLocks noChangeArrowheads="1"/>
          </p:cNvSpPr>
          <p:nvPr/>
        </p:nvSpPr>
        <p:spPr bwMode="auto">
          <a:xfrm>
            <a:off x="5715000" y="4724400"/>
            <a:ext cx="159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/>
              <a:t>(x</a:t>
            </a:r>
            <a:r>
              <a:rPr lang="en-US" altLang="en-US" i="1" baseline="-25000"/>
              <a:t>i</a:t>
            </a:r>
            <a:r>
              <a:rPr lang="en-US" altLang="en-US" i="1"/>
              <a:t>,y</a:t>
            </a:r>
            <a:r>
              <a:rPr lang="en-US" altLang="en-US" i="1" baseline="-25000"/>
              <a:t>i</a:t>
            </a:r>
            <a:r>
              <a:rPr lang="en-US" altLang="en-US"/>
              <a:t>)(edge)</a:t>
            </a:r>
          </a:p>
        </p:txBody>
      </p:sp>
      <p:sp>
        <p:nvSpPr>
          <p:cNvPr id="28698" name="Line 34"/>
          <p:cNvSpPr>
            <a:spLocks noChangeShapeType="1"/>
          </p:cNvSpPr>
          <p:nvPr/>
        </p:nvSpPr>
        <p:spPr bwMode="auto">
          <a:xfrm flipH="1">
            <a:off x="4572000" y="4800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Freeform 35"/>
          <p:cNvSpPr>
            <a:spLocks/>
          </p:cNvSpPr>
          <p:nvPr/>
        </p:nvSpPr>
        <p:spPr bwMode="auto">
          <a:xfrm>
            <a:off x="5156200" y="4800600"/>
            <a:ext cx="177800" cy="228600"/>
          </a:xfrm>
          <a:custGeom>
            <a:avLst/>
            <a:gdLst>
              <a:gd name="T0" fmla="*/ 2147483647 w 112"/>
              <a:gd name="T1" fmla="*/ 0 h 144"/>
              <a:gd name="T2" fmla="*/ 2147483647 w 112"/>
              <a:gd name="T3" fmla="*/ 2147483647 h 144"/>
              <a:gd name="T4" fmla="*/ 2147483647 w 112"/>
              <a:gd name="T5" fmla="*/ 2147483647 h 144"/>
              <a:gd name="T6" fmla="*/ 2147483647 w 112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144">
                <a:moveTo>
                  <a:pt x="112" y="0"/>
                </a:moveTo>
                <a:cubicBezTo>
                  <a:pt x="72" y="16"/>
                  <a:pt x="32" y="32"/>
                  <a:pt x="16" y="48"/>
                </a:cubicBezTo>
                <a:cubicBezTo>
                  <a:pt x="0" y="64"/>
                  <a:pt x="0" y="80"/>
                  <a:pt x="16" y="96"/>
                </a:cubicBezTo>
                <a:cubicBezTo>
                  <a:pt x="32" y="112"/>
                  <a:pt x="72" y="128"/>
                  <a:pt x="11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Text Box 36"/>
          <p:cNvSpPr txBox="1">
            <a:spLocks noChangeArrowheads="1"/>
          </p:cNvSpPr>
          <p:nvPr/>
        </p:nvSpPr>
        <p:spPr bwMode="auto">
          <a:xfrm>
            <a:off x="4708525" y="4833938"/>
            <a:ext cx="366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i</a:t>
            </a:r>
          </a:p>
        </p:txBody>
      </p:sp>
      <p:sp>
        <p:nvSpPr>
          <p:cNvPr id="28701" name="Oval 37"/>
          <p:cNvSpPr>
            <a:spLocks noChangeArrowheads="1"/>
          </p:cNvSpPr>
          <p:nvPr/>
        </p:nvSpPr>
        <p:spPr bwMode="auto">
          <a:xfrm>
            <a:off x="46482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702" name="Line 38"/>
          <p:cNvSpPr>
            <a:spLocks noChangeShapeType="1"/>
          </p:cNvSpPr>
          <p:nvPr/>
        </p:nvSpPr>
        <p:spPr bwMode="auto">
          <a:xfrm>
            <a:off x="5318125" y="4419600"/>
            <a:ext cx="625475" cy="898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Oval 40"/>
          <p:cNvSpPr>
            <a:spLocks noChangeArrowheads="1"/>
          </p:cNvSpPr>
          <p:nvPr/>
        </p:nvSpPr>
        <p:spPr bwMode="auto">
          <a:xfrm>
            <a:off x="6261100" y="2011363"/>
            <a:ext cx="381000" cy="4572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704" name="Line 41"/>
          <p:cNvSpPr>
            <a:spLocks noChangeShapeType="1"/>
          </p:cNvSpPr>
          <p:nvPr/>
        </p:nvSpPr>
        <p:spPr bwMode="auto">
          <a:xfrm flipH="1">
            <a:off x="6172200" y="2392363"/>
            <a:ext cx="381000" cy="157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Text Box 42"/>
          <p:cNvSpPr txBox="1">
            <a:spLocks noChangeArrowheads="1"/>
          </p:cNvSpPr>
          <p:nvPr/>
        </p:nvSpPr>
        <p:spPr bwMode="auto">
          <a:xfrm>
            <a:off x="6781800" y="2286000"/>
            <a:ext cx="1509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xi,yi (edge)</a:t>
            </a:r>
          </a:p>
        </p:txBody>
      </p:sp>
      <p:sp>
        <p:nvSpPr>
          <p:cNvPr id="28706" name="Oval 43"/>
          <p:cNvSpPr>
            <a:spLocks noChangeArrowheads="1"/>
          </p:cNvSpPr>
          <p:nvPr/>
        </p:nvSpPr>
        <p:spPr bwMode="auto">
          <a:xfrm>
            <a:off x="3886200" y="3886200"/>
            <a:ext cx="3810000" cy="29718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28707" name="Text Box 44"/>
          <p:cNvSpPr txBox="1">
            <a:spLocks noChangeArrowheads="1"/>
          </p:cNvSpPr>
          <p:nvPr/>
        </p:nvSpPr>
        <p:spPr bwMode="auto">
          <a:xfrm>
            <a:off x="4535488" y="4038600"/>
            <a:ext cx="2513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Tangent of the edge</a:t>
            </a:r>
          </a:p>
        </p:txBody>
      </p:sp>
      <p:sp>
        <p:nvSpPr>
          <p:cNvPr id="28708" name="Line 45"/>
          <p:cNvSpPr>
            <a:spLocks noChangeShapeType="1"/>
          </p:cNvSpPr>
          <p:nvPr/>
        </p:nvSpPr>
        <p:spPr bwMode="auto">
          <a:xfrm>
            <a:off x="4724400" y="43434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Text Box 46"/>
          <p:cNvSpPr txBox="1">
            <a:spLocks noChangeArrowheads="1"/>
          </p:cNvSpPr>
          <p:nvPr/>
        </p:nvSpPr>
        <p:spPr bwMode="auto">
          <a:xfrm>
            <a:off x="381000" y="5521325"/>
            <a:ext cx="310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</a:t>
            </a:r>
            <a:r>
              <a:rPr lang="en-US" altLang="en-US" baseline="-25000"/>
              <a:t>c</a:t>
            </a:r>
            <a:r>
              <a:rPr lang="en-US" altLang="en-US"/>
              <a:t>,y</a:t>
            </a:r>
            <a:r>
              <a:rPr lang="en-US" altLang="en-US" baseline="-25000"/>
              <a:t>c</a:t>
            </a:r>
            <a:r>
              <a:rPr lang="en-US" altLang="en-US"/>
              <a:t>) (center of a circle)</a:t>
            </a:r>
          </a:p>
        </p:txBody>
      </p:sp>
      <p:sp>
        <p:nvSpPr>
          <p:cNvPr id="28710" name="Text Box 47"/>
          <p:cNvSpPr txBox="1">
            <a:spLocks noChangeArrowheads="1"/>
          </p:cNvSpPr>
          <p:nvPr/>
        </p:nvSpPr>
        <p:spPr bwMode="auto">
          <a:xfrm>
            <a:off x="6630988" y="3048000"/>
            <a:ext cx="2513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Tangent of the edge</a:t>
            </a:r>
          </a:p>
        </p:txBody>
      </p:sp>
      <p:sp>
        <p:nvSpPr>
          <p:cNvPr id="28711" name="Line 48"/>
          <p:cNvSpPr>
            <a:spLocks noChangeShapeType="1"/>
          </p:cNvSpPr>
          <p:nvPr/>
        </p:nvSpPr>
        <p:spPr bwMode="auto">
          <a:xfrm flipH="1" flipV="1">
            <a:off x="6781800" y="28956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Oval 49"/>
          <p:cNvSpPr>
            <a:spLocks noChangeArrowheads="1"/>
          </p:cNvSpPr>
          <p:nvPr/>
        </p:nvSpPr>
        <p:spPr bwMode="auto">
          <a:xfrm>
            <a:off x="5562600" y="2590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713" name="Freeform 51"/>
          <p:cNvSpPr>
            <a:spLocks/>
          </p:cNvSpPr>
          <p:nvPr/>
        </p:nvSpPr>
        <p:spPr bwMode="auto">
          <a:xfrm>
            <a:off x="5486400" y="1752600"/>
            <a:ext cx="177800" cy="304800"/>
          </a:xfrm>
          <a:custGeom>
            <a:avLst/>
            <a:gdLst>
              <a:gd name="T0" fmla="*/ 2147483647 w 112"/>
              <a:gd name="T1" fmla="*/ 0 h 192"/>
              <a:gd name="T2" fmla="*/ 2147483647 w 112"/>
              <a:gd name="T3" fmla="*/ 2147483647 h 192"/>
              <a:gd name="T4" fmla="*/ 2147483647 w 112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192">
                <a:moveTo>
                  <a:pt x="16" y="0"/>
                </a:moveTo>
                <a:cubicBezTo>
                  <a:pt x="8" y="56"/>
                  <a:pt x="0" y="112"/>
                  <a:pt x="16" y="144"/>
                </a:cubicBezTo>
                <a:cubicBezTo>
                  <a:pt x="32" y="176"/>
                  <a:pt x="72" y="184"/>
                  <a:pt x="112" y="19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Text Box 52"/>
          <p:cNvSpPr txBox="1">
            <a:spLocks noChangeArrowheads="1"/>
          </p:cNvSpPr>
          <p:nvPr/>
        </p:nvSpPr>
        <p:spPr bwMode="auto">
          <a:xfrm>
            <a:off x="4800600" y="1981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/>
              <a:t>i</a:t>
            </a:r>
            <a:r>
              <a:rPr lang="en-US" altLang="en-US">
                <a:sym typeface="Symbol" pitchFamily="18" charset="2"/>
              </a:rPr>
              <a:t></a:t>
            </a:r>
            <a:r>
              <a:rPr lang="en-US" altLang="en-US"/>
              <a:t>-90</a:t>
            </a:r>
          </a:p>
        </p:txBody>
      </p:sp>
      <p:sp>
        <p:nvSpPr>
          <p:cNvPr id="28715" name="Oval 53"/>
          <p:cNvSpPr>
            <a:spLocks noChangeArrowheads="1"/>
          </p:cNvSpPr>
          <p:nvPr/>
        </p:nvSpPr>
        <p:spPr bwMode="auto">
          <a:xfrm>
            <a:off x="4572000" y="1752600"/>
            <a:ext cx="1905000" cy="1600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716" name="Freeform 55"/>
          <p:cNvSpPr>
            <a:spLocks/>
          </p:cNvSpPr>
          <p:nvPr/>
        </p:nvSpPr>
        <p:spPr bwMode="auto">
          <a:xfrm>
            <a:off x="5384800" y="3124200"/>
            <a:ext cx="177800" cy="304800"/>
          </a:xfrm>
          <a:custGeom>
            <a:avLst/>
            <a:gdLst>
              <a:gd name="T0" fmla="*/ 2147483647 w 112"/>
              <a:gd name="T1" fmla="*/ 2147483647 h 192"/>
              <a:gd name="T2" fmla="*/ 2147483647 w 112"/>
              <a:gd name="T3" fmla="*/ 2147483647 h 192"/>
              <a:gd name="T4" fmla="*/ 2147483647 w 11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192">
                <a:moveTo>
                  <a:pt x="16" y="192"/>
                </a:moveTo>
                <a:cubicBezTo>
                  <a:pt x="8" y="160"/>
                  <a:pt x="0" y="128"/>
                  <a:pt x="16" y="96"/>
                </a:cubicBezTo>
                <a:cubicBezTo>
                  <a:pt x="32" y="64"/>
                  <a:pt x="72" y="32"/>
                  <a:pt x="11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Text Box 57"/>
          <p:cNvSpPr txBox="1">
            <a:spLocks noChangeArrowheads="1"/>
          </p:cNvSpPr>
          <p:nvPr/>
        </p:nvSpPr>
        <p:spPr bwMode="auto">
          <a:xfrm>
            <a:off x="5029200" y="2895600"/>
            <a:ext cx="579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-90</a:t>
            </a:r>
          </a:p>
        </p:txBody>
      </p:sp>
      <p:sp>
        <p:nvSpPr>
          <p:cNvPr id="28718" name="Line 58"/>
          <p:cNvSpPr>
            <a:spLocks noChangeShapeType="1"/>
          </p:cNvSpPr>
          <p:nvPr/>
        </p:nvSpPr>
        <p:spPr bwMode="auto">
          <a:xfrm flipH="1" flipV="1">
            <a:off x="6172200" y="1981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Line 59"/>
          <p:cNvSpPr>
            <a:spLocks noChangeShapeType="1"/>
          </p:cNvSpPr>
          <p:nvPr/>
        </p:nvSpPr>
        <p:spPr bwMode="auto">
          <a:xfrm flipH="1">
            <a:off x="5334000" y="1752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Line 60"/>
          <p:cNvSpPr>
            <a:spLocks noChangeShapeType="1"/>
          </p:cNvSpPr>
          <p:nvPr/>
        </p:nvSpPr>
        <p:spPr bwMode="auto">
          <a:xfrm flipH="1" flipV="1">
            <a:off x="7620000" y="49530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1" name="Text Box 61"/>
          <p:cNvSpPr txBox="1">
            <a:spLocks noChangeArrowheads="1"/>
          </p:cNvSpPr>
          <p:nvPr/>
        </p:nvSpPr>
        <p:spPr bwMode="auto">
          <a:xfrm>
            <a:off x="7239000" y="4114800"/>
            <a:ext cx="1627188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Assume the </a:t>
            </a:r>
          </a:p>
          <a:p>
            <a:r>
              <a:rPr lang="en-US" altLang="en-US"/>
              <a:t>Circle curve</a:t>
            </a:r>
          </a:p>
          <a:p>
            <a:r>
              <a:rPr lang="en-US" altLang="en-US"/>
              <a:t>is</a:t>
            </a:r>
          </a:p>
          <a:p>
            <a:r>
              <a:rPr lang="en-US" altLang="en-US"/>
              <a:t>clockwise</a:t>
            </a:r>
          </a:p>
        </p:txBody>
      </p:sp>
      <p:sp>
        <p:nvSpPr>
          <p:cNvPr id="28722" name="Line 62"/>
          <p:cNvSpPr>
            <a:spLocks noChangeShapeType="1"/>
          </p:cNvSpPr>
          <p:nvPr/>
        </p:nvSpPr>
        <p:spPr bwMode="auto">
          <a:xfrm flipV="1">
            <a:off x="4953000" y="2971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Line 63"/>
          <p:cNvSpPr>
            <a:spLocks noChangeShapeType="1"/>
          </p:cNvSpPr>
          <p:nvPr/>
        </p:nvSpPr>
        <p:spPr bwMode="auto">
          <a:xfrm flipV="1">
            <a:off x="4572000" y="26670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Line 64"/>
          <p:cNvSpPr>
            <a:spLocks noChangeShapeType="1"/>
          </p:cNvSpPr>
          <p:nvPr/>
        </p:nvSpPr>
        <p:spPr bwMode="auto">
          <a:xfrm>
            <a:off x="4724400" y="22860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5" name="Line 65"/>
          <p:cNvSpPr>
            <a:spLocks noChangeShapeType="1"/>
          </p:cNvSpPr>
          <p:nvPr/>
        </p:nvSpPr>
        <p:spPr bwMode="auto">
          <a:xfrm flipH="1">
            <a:off x="6096000" y="2316163"/>
            <a:ext cx="304800" cy="2746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6" name="Line 66"/>
          <p:cNvSpPr>
            <a:spLocks noChangeShapeType="1"/>
          </p:cNvSpPr>
          <p:nvPr/>
        </p:nvSpPr>
        <p:spPr bwMode="auto">
          <a:xfrm flipH="1" flipV="1">
            <a:off x="5791200" y="29718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Line 67"/>
          <p:cNvSpPr>
            <a:spLocks noChangeShapeType="1"/>
          </p:cNvSpPr>
          <p:nvPr/>
        </p:nvSpPr>
        <p:spPr bwMode="auto">
          <a:xfrm>
            <a:off x="5715000" y="1752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Line 68"/>
          <p:cNvSpPr>
            <a:spLocks noChangeShapeType="1"/>
          </p:cNvSpPr>
          <p:nvPr/>
        </p:nvSpPr>
        <p:spPr bwMode="auto">
          <a:xfrm flipV="1">
            <a:off x="5562600" y="297180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Text Box 70"/>
          <p:cNvSpPr txBox="1">
            <a:spLocks noChangeArrowheads="1"/>
          </p:cNvSpPr>
          <p:nvPr/>
        </p:nvSpPr>
        <p:spPr bwMode="auto">
          <a:xfrm>
            <a:off x="5257800" y="22098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(Xc,yc)</a:t>
            </a:r>
          </a:p>
        </p:txBody>
      </p:sp>
      <p:sp>
        <p:nvSpPr>
          <p:cNvPr id="28730" name="Text Box 71"/>
          <p:cNvSpPr txBox="1">
            <a:spLocks noChangeArrowheads="1"/>
          </p:cNvSpPr>
          <p:nvPr/>
        </p:nvSpPr>
        <p:spPr bwMode="auto">
          <a:xfrm>
            <a:off x="8137525" y="353695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 i="1" baseline="-25000"/>
              <a:t>i</a:t>
            </a:r>
          </a:p>
        </p:txBody>
      </p:sp>
      <p:cxnSp>
        <p:nvCxnSpPr>
          <p:cNvPr id="3" name="Straight Arrow Connector 2"/>
          <p:cNvCxnSpPr>
            <a:endCxn id="28698" idx="1"/>
          </p:cNvCxnSpPr>
          <p:nvPr/>
        </p:nvCxnSpPr>
        <p:spPr>
          <a:xfrm>
            <a:off x="3581400" y="2819400"/>
            <a:ext cx="9906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35163" y="3719513"/>
            <a:ext cx="2941637" cy="176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33" name="TextBox 5"/>
          <p:cNvSpPr txBox="1">
            <a:spLocks noChangeArrowheads="1"/>
          </p:cNvSpPr>
          <p:nvPr/>
        </p:nvSpPr>
        <p:spPr bwMode="auto">
          <a:xfrm>
            <a:off x="5540375" y="5429250"/>
            <a:ext cx="3114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Line perpendicular to the tangent of the edge</a:t>
            </a:r>
          </a:p>
        </p:txBody>
      </p:sp>
      <p:cxnSp>
        <p:nvCxnSpPr>
          <p:cNvPr id="8" name="Straight Arrow Connector 7"/>
          <p:cNvCxnSpPr>
            <a:stCxn id="28709" idx="3"/>
          </p:cNvCxnSpPr>
          <p:nvPr/>
        </p:nvCxnSpPr>
        <p:spPr>
          <a:xfrm>
            <a:off x="3490913" y="5703888"/>
            <a:ext cx="1042987" cy="4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257800" y="5275263"/>
            <a:ext cx="266700" cy="246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Direction of the edge</a:t>
            </a:r>
            <a:endParaRPr lang="en-U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en-US" altLang="en-US" smtClean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FDC1C89D-F9D5-4C81-BC9C-A5AC231DA69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702" name="Text Box 15"/>
          <p:cNvSpPr txBox="1">
            <a:spLocks noChangeArrowheads="1"/>
          </p:cNvSpPr>
          <p:nvPr/>
        </p:nvSpPr>
        <p:spPr bwMode="auto">
          <a:xfrm>
            <a:off x="304800" y="5410200"/>
            <a:ext cx="7985125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 baseline="-25000">
                <a:sym typeface="Symbol" pitchFamily="18" charset="2"/>
              </a:rPr>
              <a:t>e</a:t>
            </a:r>
            <a:r>
              <a:rPr lang="en-US" altLang="en-US">
                <a:sym typeface="Symbol" pitchFamily="18" charset="2"/>
              </a:rPr>
              <a:t>=edge direction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 baseline="-25000">
                <a:sym typeface="Symbol" pitchFamily="18" charset="2"/>
              </a:rPr>
              <a:t>i</a:t>
            </a:r>
            <a:r>
              <a:rPr lang="en-US" altLang="en-US">
                <a:sym typeface="Symbol" pitchFamily="18" charset="2"/>
              </a:rPr>
              <a:t>=the angle between the horizontal axis </a:t>
            </a:r>
            <a:endParaRPr lang="en-US" altLang="zh-CN">
              <a:ea typeface="SimSun" pitchFamily="2" charset="-122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>
                <a:sym typeface="Symbol" pitchFamily="18" charset="2"/>
              </a:rPr>
              <a:t>and the line perpendicular to the tangent of the edge direction</a:t>
            </a:r>
          </a:p>
          <a:p>
            <a:endParaRPr lang="en-US" altLang="en-US"/>
          </a:p>
        </p:txBody>
      </p:sp>
      <p:pic>
        <p:nvPicPr>
          <p:cNvPr id="29703" name="Picture 22" descr="200px-Valve_sobel_with_angle_colour_%284%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600"/>
            <a:ext cx="1905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23"/>
          <p:cNvSpPr txBox="1">
            <a:spLocks noChangeArrowheads="1"/>
          </p:cNvSpPr>
          <p:nvPr/>
        </p:nvSpPr>
        <p:spPr bwMode="auto">
          <a:xfrm>
            <a:off x="5867400" y="2057400"/>
            <a:ext cx="3276600" cy="293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400"/>
              <a:t>Example of</a:t>
            </a:r>
          </a:p>
          <a:p>
            <a:r>
              <a:rPr lang="en-US" altLang="en-US" sz="1400"/>
              <a:t>Edge direction(+/-22.5 degrees): </a:t>
            </a:r>
          </a:p>
          <a:p>
            <a:r>
              <a:rPr lang="en-US" altLang="en-US" sz="1400"/>
              <a:t>yellow for 0 degrees, </a:t>
            </a:r>
          </a:p>
          <a:p>
            <a:r>
              <a:rPr lang="en-US" altLang="en-US" sz="1400"/>
              <a:t>green for 45 degrees, </a:t>
            </a:r>
          </a:p>
          <a:p>
            <a:r>
              <a:rPr lang="en-US" altLang="en-US" sz="1400"/>
              <a:t>blue for 90 degrees and </a:t>
            </a:r>
          </a:p>
          <a:p>
            <a:r>
              <a:rPr lang="en-US" altLang="en-US" sz="1400"/>
              <a:t>red for 135 degrees.</a:t>
            </a:r>
          </a:p>
          <a:p>
            <a:r>
              <a:rPr lang="en-US" altLang="en-US" sz="1400"/>
              <a:t>----------------------------------</a:t>
            </a:r>
          </a:p>
          <a:p>
            <a:r>
              <a:rPr lang="en-US" altLang="en-US" sz="1400"/>
              <a:t>To find edge direction in degrees:</a:t>
            </a:r>
          </a:p>
          <a:p>
            <a:r>
              <a:rPr lang="en-US" altLang="en-US" sz="1400"/>
              <a:t>Gx=I*horizontal_mask</a:t>
            </a:r>
          </a:p>
          <a:p>
            <a:r>
              <a:rPr lang="en-US" altLang="en-US" sz="1400"/>
              <a:t>Gy=I*vertical_mask</a:t>
            </a:r>
          </a:p>
          <a:p>
            <a:r>
              <a:rPr lang="en-US" altLang="en-US" sz="1400"/>
              <a:t>Edge direction (</a:t>
            </a:r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 baseline="-25000">
                <a:sym typeface="Symbol" pitchFamily="18" charset="2"/>
              </a:rPr>
              <a:t>e</a:t>
            </a:r>
            <a:r>
              <a:rPr lang="en-US" altLang="en-US" sz="1400"/>
              <a:t>)=tan</a:t>
            </a:r>
            <a:r>
              <a:rPr lang="en-US" altLang="en-US" sz="1400" baseline="30000"/>
              <a:t>-1</a:t>
            </a:r>
            <a:r>
              <a:rPr lang="en-US" altLang="en-US" sz="1400"/>
              <a:t>(Gy/Gx)</a:t>
            </a:r>
            <a:r>
              <a:rPr lang="en-US" altLang="en-US"/>
              <a:t> </a:t>
            </a:r>
          </a:p>
          <a:p>
            <a:r>
              <a:rPr lang="en-US" altLang="en-US"/>
              <a:t>See appendix</a:t>
            </a:r>
            <a:endParaRPr lang="en-US" altLang="en-US" sz="1200"/>
          </a:p>
          <a:p>
            <a:endParaRPr lang="en-US" altLang="en-US" sz="1000"/>
          </a:p>
        </p:txBody>
      </p:sp>
      <p:sp>
        <p:nvSpPr>
          <p:cNvPr id="29705" name="Text Box 24"/>
          <p:cNvSpPr txBox="1">
            <a:spLocks noChangeArrowheads="1"/>
          </p:cNvSpPr>
          <p:nvPr/>
        </p:nvSpPr>
        <p:spPr bwMode="auto">
          <a:xfrm>
            <a:off x="4673600" y="5410200"/>
            <a:ext cx="408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200"/>
              <a:t>http://en.wikipedia.org/wiki/Canny_edge_detector</a:t>
            </a:r>
          </a:p>
        </p:txBody>
      </p:sp>
      <p:grpSp>
        <p:nvGrpSpPr>
          <p:cNvPr id="29706" name="Group 32"/>
          <p:cNvGrpSpPr>
            <a:grpSpLocks/>
          </p:cNvGrpSpPr>
          <p:nvPr/>
        </p:nvGrpSpPr>
        <p:grpSpPr bwMode="auto">
          <a:xfrm>
            <a:off x="152400" y="1158875"/>
            <a:ext cx="6227763" cy="4114800"/>
            <a:chOff x="96" y="730"/>
            <a:chExt cx="3923" cy="2592"/>
          </a:xfrm>
        </p:grpSpPr>
        <p:sp>
          <p:nvSpPr>
            <p:cNvPr id="29710" name="Text Box 19"/>
            <p:cNvSpPr txBox="1">
              <a:spLocks noChangeArrowheads="1"/>
            </p:cNvSpPr>
            <p:nvPr/>
          </p:nvSpPr>
          <p:spPr bwMode="auto">
            <a:xfrm>
              <a:off x="2366" y="989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>
                  <a:ea typeface="SimSun" pitchFamily="2" charset="-122"/>
                </a:rPr>
                <a:t>Edge i</a:t>
              </a:r>
              <a:endParaRPr lang="en-US" altLang="en-US"/>
            </a:p>
          </p:txBody>
        </p:sp>
        <p:pic>
          <p:nvPicPr>
            <p:cNvPr id="29711" name="Picture 5" descr="m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00" t="32655" r="14368" b="52019"/>
            <a:stretch>
              <a:fillRect/>
            </a:stretch>
          </p:blipFill>
          <p:spPr bwMode="auto">
            <a:xfrm rot="5400000">
              <a:off x="314" y="1350"/>
              <a:ext cx="2592" cy="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AD19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2" name="Line 7"/>
            <p:cNvSpPr>
              <a:spLocks noChangeShapeType="1"/>
            </p:cNvSpPr>
            <p:nvPr/>
          </p:nvSpPr>
          <p:spPr bwMode="auto">
            <a:xfrm rot="20450881" flipV="1">
              <a:off x="216" y="2358"/>
              <a:ext cx="2414" cy="31"/>
            </a:xfrm>
            <a:prstGeom prst="line">
              <a:avLst/>
            </a:prstGeom>
            <a:noFill/>
            <a:ln w="38100">
              <a:solidFill>
                <a:srgbClr val="AD19FF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8"/>
            <p:cNvSpPr>
              <a:spLocks noChangeShapeType="1"/>
            </p:cNvSpPr>
            <p:nvPr/>
          </p:nvSpPr>
          <p:spPr bwMode="auto">
            <a:xfrm rot="-1149119">
              <a:off x="1717" y="2250"/>
              <a:ext cx="0" cy="768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Text Box 9"/>
            <p:cNvSpPr txBox="1">
              <a:spLocks noChangeArrowheads="1"/>
            </p:cNvSpPr>
            <p:nvPr/>
          </p:nvSpPr>
          <p:spPr bwMode="auto">
            <a:xfrm>
              <a:off x="2571" y="1220"/>
              <a:ext cx="1234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19FF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 b="1">
                  <a:solidFill>
                    <a:srgbClr val="FFFFFF"/>
                  </a:solidFill>
                </a:rPr>
                <a:t>Edge </a:t>
              </a:r>
            </a:p>
            <a:p>
              <a:r>
                <a:rPr lang="en-US" altLang="en-US" b="1">
                  <a:solidFill>
                    <a:srgbClr val="FFFFFF"/>
                  </a:solidFill>
                </a:rPr>
                <a:t>di</a:t>
              </a:r>
              <a:r>
                <a:rPr lang="en-US" altLang="en-US"/>
                <a:t> Line perpendicular to the tangent of the edge</a:t>
              </a:r>
              <a:r>
                <a:rPr lang="en-US" altLang="en-US" b="1">
                  <a:solidFill>
                    <a:srgbClr val="FFFFFF"/>
                  </a:solidFill>
                </a:rPr>
                <a:t>rection</a:t>
              </a:r>
            </a:p>
          </p:txBody>
        </p:sp>
        <p:sp>
          <p:nvSpPr>
            <p:cNvPr id="29715" name="Text Box 10"/>
            <p:cNvSpPr txBox="1">
              <a:spLocks noChangeArrowheads="1"/>
            </p:cNvSpPr>
            <p:nvPr/>
          </p:nvSpPr>
          <p:spPr bwMode="auto">
            <a:xfrm rot="-1149119">
              <a:off x="2354" y="2667"/>
              <a:ext cx="16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b="1">
                  <a:solidFill>
                    <a:schemeClr val="hlink"/>
                  </a:solidFill>
                  <a:ea typeface="SimSun" pitchFamily="2" charset="-122"/>
                </a:rPr>
                <a:t>Tangent of the edge</a:t>
              </a:r>
              <a:endParaRPr lang="en-US" altLang="en-US" b="1">
                <a:solidFill>
                  <a:schemeClr val="hlink"/>
                </a:solidFill>
              </a:endParaRPr>
            </a:p>
          </p:txBody>
        </p:sp>
        <p:sp>
          <p:nvSpPr>
            <p:cNvPr id="29716" name="Line 11"/>
            <p:cNvSpPr>
              <a:spLocks noChangeShapeType="1"/>
            </p:cNvSpPr>
            <p:nvPr/>
          </p:nvSpPr>
          <p:spPr bwMode="auto">
            <a:xfrm rot="-1149119">
              <a:off x="1564" y="216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 rot="20450881" flipV="1">
              <a:off x="1673" y="2147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192" y="2256"/>
              <a:ext cx="2448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14"/>
            <p:cNvSpPr>
              <a:spLocks/>
            </p:cNvSpPr>
            <p:nvPr/>
          </p:nvSpPr>
          <p:spPr bwMode="auto">
            <a:xfrm rot="2290717">
              <a:off x="1152" y="2325"/>
              <a:ext cx="159" cy="80"/>
            </a:xfrm>
            <a:custGeom>
              <a:avLst/>
              <a:gdLst>
                <a:gd name="T0" fmla="*/ 0 w 576"/>
                <a:gd name="T1" fmla="*/ 0 h 296"/>
                <a:gd name="T2" fmla="*/ 0 w 576"/>
                <a:gd name="T3" fmla="*/ 0 h 296"/>
                <a:gd name="T4" fmla="*/ 0 w 576"/>
                <a:gd name="T5" fmla="*/ 0 h 296"/>
                <a:gd name="T6" fmla="*/ 0 w 576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96">
                  <a:moveTo>
                    <a:pt x="0" y="0"/>
                  </a:moveTo>
                  <a:cubicBezTo>
                    <a:pt x="40" y="72"/>
                    <a:pt x="80" y="144"/>
                    <a:pt x="144" y="192"/>
                  </a:cubicBezTo>
                  <a:cubicBezTo>
                    <a:pt x="208" y="240"/>
                    <a:pt x="312" y="280"/>
                    <a:pt x="384" y="288"/>
                  </a:cubicBezTo>
                  <a:cubicBezTo>
                    <a:pt x="456" y="296"/>
                    <a:pt x="516" y="268"/>
                    <a:pt x="576" y="240"/>
                  </a:cubicBezTo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Text Box 16"/>
            <p:cNvSpPr txBox="1">
              <a:spLocks noChangeArrowheads="1"/>
            </p:cNvSpPr>
            <p:nvPr/>
          </p:nvSpPr>
          <p:spPr bwMode="auto">
            <a:xfrm>
              <a:off x="96" y="1824"/>
              <a:ext cx="8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>
                  <a:ea typeface="SimSun" pitchFamily="2" charset="-122"/>
                </a:rPr>
                <a:t>Horizontal</a:t>
              </a:r>
            </a:p>
            <a:p>
              <a:r>
                <a:rPr lang="en-US" altLang="zh-CN">
                  <a:ea typeface="SimSun" pitchFamily="2" charset="-122"/>
                </a:rPr>
                <a:t>axis</a:t>
              </a:r>
              <a:endParaRPr lang="en-US" altLang="en-US"/>
            </a:p>
          </p:txBody>
        </p:sp>
        <p:sp>
          <p:nvSpPr>
            <p:cNvPr id="29721" name="Oval 18"/>
            <p:cNvSpPr>
              <a:spLocks noChangeArrowheads="1"/>
            </p:cNvSpPr>
            <p:nvPr/>
          </p:nvSpPr>
          <p:spPr bwMode="auto">
            <a:xfrm>
              <a:off x="1536" y="2160"/>
              <a:ext cx="96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2" name="Line 20"/>
            <p:cNvSpPr>
              <a:spLocks noChangeShapeType="1"/>
            </p:cNvSpPr>
            <p:nvPr/>
          </p:nvSpPr>
          <p:spPr bwMode="auto">
            <a:xfrm flipH="1">
              <a:off x="1584" y="1200"/>
              <a:ext cx="816" cy="912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Text Box 25"/>
            <p:cNvSpPr txBox="1">
              <a:spLocks noChangeArrowheads="1"/>
            </p:cNvSpPr>
            <p:nvPr/>
          </p:nvSpPr>
          <p:spPr bwMode="auto">
            <a:xfrm>
              <a:off x="893" y="2265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sym typeface="Symbol" pitchFamily="18" charset="2"/>
                </a:rPr>
                <a:t></a:t>
              </a:r>
              <a:r>
                <a:rPr lang="en-US" altLang="en-US" baseline="-25000">
                  <a:solidFill>
                    <a:schemeClr val="bg1"/>
                  </a:solidFill>
                  <a:sym typeface="Symbol" pitchFamily="18" charset="2"/>
                </a:rPr>
                <a:t>i</a:t>
              </a:r>
            </a:p>
          </p:txBody>
        </p:sp>
        <p:sp>
          <p:nvSpPr>
            <p:cNvPr id="29724" name="Freeform 27"/>
            <p:cNvSpPr>
              <a:spLocks/>
            </p:cNvSpPr>
            <p:nvPr/>
          </p:nvSpPr>
          <p:spPr bwMode="auto">
            <a:xfrm>
              <a:off x="2208" y="2112"/>
              <a:ext cx="112" cy="144"/>
            </a:xfrm>
            <a:custGeom>
              <a:avLst/>
              <a:gdLst>
                <a:gd name="T0" fmla="*/ 0 w 112"/>
                <a:gd name="T1" fmla="*/ 0 h 144"/>
                <a:gd name="T2" fmla="*/ 96 w 112"/>
                <a:gd name="T3" fmla="*/ 48 h 144"/>
                <a:gd name="T4" fmla="*/ 96 w 11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144">
                  <a:moveTo>
                    <a:pt x="0" y="0"/>
                  </a:moveTo>
                  <a:cubicBezTo>
                    <a:pt x="40" y="12"/>
                    <a:pt x="80" y="24"/>
                    <a:pt x="96" y="48"/>
                  </a:cubicBezTo>
                  <a:cubicBezTo>
                    <a:pt x="112" y="72"/>
                    <a:pt x="104" y="108"/>
                    <a:pt x="96" y="144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Text Box 30"/>
            <p:cNvSpPr txBox="1">
              <a:spLocks noChangeArrowheads="1"/>
            </p:cNvSpPr>
            <p:nvPr/>
          </p:nvSpPr>
          <p:spPr bwMode="auto">
            <a:xfrm>
              <a:off x="2400" y="2016"/>
              <a:ext cx="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  <a:sym typeface="Symbol" pitchFamily="18" charset="2"/>
                </a:rPr>
                <a:t></a:t>
              </a:r>
              <a:r>
                <a:rPr lang="en-US" altLang="en-US" baseline="-25000">
                  <a:solidFill>
                    <a:schemeClr val="bg1"/>
                  </a:solidFill>
                  <a:sym typeface="Symbol" pitchFamily="18" charset="2"/>
                </a:rPr>
                <a:t>e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 flipV="1">
            <a:off x="2725738" y="4051300"/>
            <a:ext cx="1617662" cy="506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0" y="2438400"/>
            <a:ext cx="533400" cy="677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smtClean="0"/>
              <a:t>The use of edge direction </a:t>
            </a:r>
            <a:r>
              <a:rPr lang="en-US" altLang="zh-CN" sz="3200" smtClean="0">
                <a:sym typeface="Symbol" pitchFamily="18" charset="2"/>
              </a:rPr>
              <a:t> </a:t>
            </a:r>
            <a:r>
              <a:rPr lang="en-US" altLang="zh-CN" sz="3200" smtClean="0"/>
              <a:t>in Hough transform</a:t>
            </a:r>
            <a:endParaRPr lang="en-US" altLang="en-US" sz="32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48200" cy="4530725"/>
          </a:xfrm>
        </p:spPr>
        <p:txBody>
          <a:bodyPr/>
          <a:lstStyle/>
          <a:p>
            <a:pPr eaLnBrk="1" hangingPunct="1"/>
            <a:r>
              <a:rPr lang="en-US" altLang="en-US" sz="2400" i="1" smtClean="0"/>
              <a:t>Gradient at each edge point (tangent of the edge) is known</a:t>
            </a:r>
          </a:p>
          <a:p>
            <a:pPr lvl="1" eaLnBrk="1" hangingPunct="1"/>
            <a:r>
              <a:rPr lang="en-US" altLang="en-US" sz="2000" smtClean="0">
                <a:sym typeface="Symbol" pitchFamily="18" charset="2"/>
              </a:rPr>
              <a:t>i=direction of the edge i= the angle between the horizontal axis and the line perpendicular to the tangent of the edge</a:t>
            </a:r>
          </a:p>
          <a:p>
            <a:pPr lvl="1" eaLnBrk="1" hangingPunct="1"/>
            <a:r>
              <a:rPr lang="en-US" altLang="en-US" sz="2000" i="1" smtClean="0"/>
              <a:t>So we know the line  that passes through the center of the circle</a:t>
            </a:r>
          </a:p>
          <a:p>
            <a:pPr lvl="1" eaLnBrk="1" hangingPunct="1"/>
            <a:r>
              <a:rPr lang="en-US" altLang="en-US" sz="2000" i="1" smtClean="0"/>
              <a:t>In the accumulated table  for each edge we list : x</a:t>
            </a:r>
            <a:r>
              <a:rPr lang="en-US" altLang="en-US" sz="2000" i="1" baseline="-25000" smtClean="0"/>
              <a:t>c</a:t>
            </a:r>
            <a:r>
              <a:rPr lang="en-US" altLang="en-US" sz="2000" i="1" smtClean="0"/>
              <a:t>,y</a:t>
            </a:r>
            <a:r>
              <a:rPr lang="en-US" altLang="en-US" sz="2000" i="1" baseline="-25000" smtClean="0"/>
              <a:t>c</a:t>
            </a:r>
            <a:r>
              <a:rPr lang="en-US" altLang="en-US" sz="2000" i="1" smtClean="0"/>
              <a:t>,r</a:t>
            </a:r>
          </a:p>
        </p:txBody>
      </p:sp>
      <p:graphicFrame>
        <p:nvGraphicFramePr>
          <p:cNvPr id="30724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1524000"/>
          <a:ext cx="3733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3" imgW="1790700" imgH="457200" progId="Equation.3">
                  <p:embed/>
                </p:oleObj>
              </mc:Choice>
              <mc:Fallback>
                <p:oleObj name="Equation" r:id="rId3" imgW="1790700" imgH="4572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3733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9CA3680-6090-43E1-9E0F-58D0B1AEA5D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 flipV="1">
            <a:off x="6172200" y="3505200"/>
            <a:ext cx="1082675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5715000" y="5334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 flipH="1" flipV="1">
            <a:off x="5715000" y="3276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7239000" y="518160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 i="1" baseline="-25000"/>
              <a:t>i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5562600" y="29702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/>
              <a:t>y</a:t>
            </a:r>
            <a:r>
              <a:rPr lang="en-US" altLang="en-US" i="1" baseline="-25000"/>
              <a:t>i</a:t>
            </a: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7102475" y="3471863"/>
            <a:ext cx="1524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5715000" y="4724400"/>
            <a:ext cx="231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/>
              <a:t>(x</a:t>
            </a:r>
            <a:r>
              <a:rPr lang="en-US" altLang="en-US" i="1" baseline="-25000"/>
              <a:t>c</a:t>
            </a:r>
            <a:r>
              <a:rPr lang="en-US" altLang="en-US" i="1"/>
              <a:t>,y</a:t>
            </a:r>
            <a:r>
              <a:rPr lang="en-US" altLang="en-US" i="1" baseline="-25000"/>
              <a:t>c</a:t>
            </a:r>
            <a:r>
              <a:rPr lang="en-US" altLang="en-US" i="1"/>
              <a:t>)</a:t>
            </a:r>
            <a:r>
              <a:rPr lang="en-US" altLang="en-US"/>
              <a:t> </a:t>
            </a:r>
            <a:endParaRPr lang="en-US" altLang="zh-CN">
              <a:ea typeface="SimSun" pitchFamily="2" charset="-122"/>
            </a:endParaRPr>
          </a:p>
          <a:p>
            <a:r>
              <a:rPr lang="en-US" altLang="en-US"/>
              <a:t>(center of a circle)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6324600" y="388620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7331075" y="3395663"/>
            <a:ext cx="1509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xi,yi (edge)</a:t>
            </a: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H="1">
            <a:off x="6188075" y="347186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6"/>
          <p:cNvSpPr>
            <a:spLocks/>
          </p:cNvSpPr>
          <p:nvPr/>
        </p:nvSpPr>
        <p:spPr bwMode="auto">
          <a:xfrm>
            <a:off x="6781800" y="3505200"/>
            <a:ext cx="152400" cy="228600"/>
          </a:xfrm>
          <a:custGeom>
            <a:avLst/>
            <a:gdLst>
              <a:gd name="T0" fmla="*/ 2147483647 w 112"/>
              <a:gd name="T1" fmla="*/ 0 h 144"/>
              <a:gd name="T2" fmla="*/ 2147483647 w 112"/>
              <a:gd name="T3" fmla="*/ 2147483647 h 144"/>
              <a:gd name="T4" fmla="*/ 2147483647 w 112"/>
              <a:gd name="T5" fmla="*/ 2147483647 h 144"/>
              <a:gd name="T6" fmla="*/ 2147483647 w 112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144">
                <a:moveTo>
                  <a:pt x="112" y="0"/>
                </a:moveTo>
                <a:cubicBezTo>
                  <a:pt x="72" y="16"/>
                  <a:pt x="32" y="32"/>
                  <a:pt x="16" y="48"/>
                </a:cubicBezTo>
                <a:cubicBezTo>
                  <a:pt x="0" y="64"/>
                  <a:pt x="0" y="80"/>
                  <a:pt x="16" y="96"/>
                </a:cubicBezTo>
                <a:cubicBezTo>
                  <a:pt x="32" y="112"/>
                  <a:pt x="72" y="128"/>
                  <a:pt x="11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Text Box 20"/>
          <p:cNvSpPr txBox="1">
            <a:spLocks noChangeArrowheads="1"/>
          </p:cNvSpPr>
          <p:nvPr/>
        </p:nvSpPr>
        <p:spPr bwMode="auto">
          <a:xfrm>
            <a:off x="6324600" y="3505200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i</a:t>
            </a:r>
          </a:p>
        </p:txBody>
      </p:sp>
      <p:sp>
        <p:nvSpPr>
          <p:cNvPr id="30739" name="Oval 21"/>
          <p:cNvSpPr>
            <a:spLocks noChangeArrowheads="1"/>
          </p:cNvSpPr>
          <p:nvPr/>
        </p:nvSpPr>
        <p:spPr bwMode="auto">
          <a:xfrm>
            <a:off x="6096000" y="4648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30740" name="Text Box 26"/>
          <p:cNvSpPr txBox="1">
            <a:spLocks noChangeArrowheads="1"/>
          </p:cNvSpPr>
          <p:nvPr/>
        </p:nvSpPr>
        <p:spPr bwMode="auto">
          <a:xfrm>
            <a:off x="6096000" y="2590800"/>
            <a:ext cx="2513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Tangent of the edge</a:t>
            </a:r>
          </a:p>
        </p:txBody>
      </p:sp>
      <p:sp>
        <p:nvSpPr>
          <p:cNvPr id="30741" name="Line 27"/>
          <p:cNvSpPr>
            <a:spLocks noChangeShapeType="1"/>
          </p:cNvSpPr>
          <p:nvPr/>
        </p:nvSpPr>
        <p:spPr bwMode="auto">
          <a:xfrm>
            <a:off x="6400800" y="2895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4"/>
          <p:cNvSpPr>
            <a:spLocks noChangeShapeType="1"/>
          </p:cNvSpPr>
          <p:nvPr/>
        </p:nvSpPr>
        <p:spPr bwMode="auto">
          <a:xfrm>
            <a:off x="6858000" y="3048000"/>
            <a:ext cx="6858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Text Box 28"/>
          <p:cNvSpPr txBox="1">
            <a:spLocks noChangeArrowheads="1"/>
          </p:cNvSpPr>
          <p:nvPr/>
        </p:nvSpPr>
        <p:spPr bwMode="auto">
          <a:xfrm>
            <a:off x="6840538" y="3962400"/>
            <a:ext cx="23034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Line perpendicular</a:t>
            </a:r>
          </a:p>
          <a:p>
            <a:r>
              <a:rPr lang="en-US" altLang="zh-CN">
                <a:ea typeface="SimSun" pitchFamily="2" charset="-122"/>
              </a:rPr>
              <a:t> to the tangent </a:t>
            </a:r>
          </a:p>
          <a:p>
            <a:r>
              <a:rPr lang="en-US" altLang="zh-CN">
                <a:ea typeface="SimSun" pitchFamily="2" charset="-122"/>
              </a:rPr>
              <a:t>of the edge</a:t>
            </a:r>
            <a:endParaRPr lang="en-US" altLang="en-US"/>
          </a:p>
        </p:txBody>
      </p:sp>
      <p:sp>
        <p:nvSpPr>
          <p:cNvPr id="30744" name="Line 29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6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30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point on the circle is (xi,yi). (xc,yc), r are the center and radius of the circle, resp. Prove the formulas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971800"/>
          <a:ext cx="5180013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3" imgW="1790700" imgH="457200" progId="Equation.3">
                  <p:embed/>
                </p:oleObj>
              </mc:Choice>
              <mc:Fallback>
                <p:oleObj name="Equation" r:id="rId3" imgW="17907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5180013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17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0186DE1-33A1-46C8-A827-0ACF5A1AACE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3886200" y="5638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 flipV="1">
            <a:off x="3886200" y="44196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H="1">
            <a:off x="5638800" y="4495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5562600" y="44958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5470525" y="5289550"/>
            <a:ext cx="2403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(xc,yc)</a:t>
            </a:r>
          </a:p>
          <a:p>
            <a:r>
              <a:rPr lang="en-US" altLang="en-US"/>
              <a:t>Center of the circle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6384925" y="483235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7299325" y="42227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(xi,yi)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7908925" y="5594350"/>
            <a:ext cx="3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 dirty="0" smtClean="0"/>
              <a:t>x</a:t>
            </a:r>
            <a:r>
              <a:rPr lang="en-US" altLang="en-US" i="1" baseline="-25000" dirty="0" smtClean="0"/>
              <a:t>i</a:t>
            </a:r>
            <a:endParaRPr lang="en-US" altLang="en-US" i="1" baseline="-25000" dirty="0"/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3336925" y="4222750"/>
            <a:ext cx="3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i="1" dirty="0" err="1" smtClean="0"/>
              <a:t>y</a:t>
            </a:r>
            <a:r>
              <a:rPr lang="en-US" altLang="en-US" i="1" baseline="-25000" dirty="0" err="1" smtClean="0"/>
              <a:t>i</a:t>
            </a:r>
            <a:endParaRPr lang="en-US" altLang="en-US" i="1" baseline="-25000" dirty="0"/>
          </a:p>
        </p:txBody>
      </p:sp>
      <p:sp>
        <p:nvSpPr>
          <p:cNvPr id="31760" name="Freeform 15"/>
          <p:cNvSpPr>
            <a:spLocks/>
          </p:cNvSpPr>
          <p:nvPr/>
        </p:nvSpPr>
        <p:spPr bwMode="auto">
          <a:xfrm>
            <a:off x="6400800" y="4495800"/>
            <a:ext cx="152400" cy="304800"/>
          </a:xfrm>
          <a:custGeom>
            <a:avLst/>
            <a:gdLst>
              <a:gd name="T0" fmla="*/ 2147483647 w 8"/>
              <a:gd name="T1" fmla="*/ 0 h 96"/>
              <a:gd name="T2" fmla="*/ 2147483647 w 8"/>
              <a:gd name="T3" fmla="*/ 2147483647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" h="96">
                <a:moveTo>
                  <a:pt x="8" y="0"/>
                </a:moveTo>
                <a:cubicBezTo>
                  <a:pt x="4" y="40"/>
                  <a:pt x="0" y="80"/>
                  <a:pt x="8" y="9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5927725" y="4529138"/>
            <a:ext cx="366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i</a:t>
            </a:r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7239000" y="41910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470525" y="5289550"/>
            <a:ext cx="92075" cy="46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91000" cy="4530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Fit  a curve , line, circle or ellipse to a set of edge points.</a:t>
            </a:r>
          </a:p>
          <a:p>
            <a:pPr eaLnBrk="1" hangingPunct="1"/>
            <a:r>
              <a:rPr lang="en-US" altLang="en-US" sz="2400" smtClean="0"/>
              <a:t>Traditional method</a:t>
            </a:r>
          </a:p>
          <a:p>
            <a:pPr lvl="1" eaLnBrk="1" hangingPunct="1"/>
            <a:r>
              <a:rPr lang="en-US" altLang="en-US" sz="2000" smtClean="0"/>
              <a:t>Energy minimization by Calculus. Features are found by edge detection</a:t>
            </a:r>
          </a:p>
          <a:p>
            <a:pPr eaLnBrk="1" hangingPunct="1"/>
            <a:r>
              <a:rPr lang="en-US" altLang="en-US" sz="2400" smtClean="0"/>
              <a:t>Fit a curve, a circle, an ellipse or a line  which has minimum distances from the edges.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0711A237-09EB-4AFD-8733-2A7ADAC7867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5057775" y="3138488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5"/>
          <p:cNvSpPr>
            <a:spLocks noChangeShapeType="1"/>
          </p:cNvSpPr>
          <p:nvPr/>
        </p:nvSpPr>
        <p:spPr bwMode="auto">
          <a:xfrm>
            <a:off x="5057775" y="4967288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 flipV="1">
            <a:off x="5438775" y="3443288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auto">
          <a:xfrm>
            <a:off x="6538913" y="3690938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30" name="Object 19"/>
          <p:cNvGraphicFramePr>
            <a:graphicFrameLocks noChangeAspect="1"/>
          </p:cNvGraphicFramePr>
          <p:nvPr/>
        </p:nvGraphicFramePr>
        <p:xfrm>
          <a:off x="7464425" y="2986088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3" imgW="672516" imgH="177646" progId="Equation.3">
                  <p:embed/>
                </p:oleObj>
              </mc:Choice>
              <mc:Fallback>
                <p:oleObj name="Equation" r:id="rId3" imgW="672516" imgH="1776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986088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20"/>
          <p:cNvGraphicFramePr>
            <a:graphicFrameLocks noChangeAspect="1"/>
          </p:cNvGraphicFramePr>
          <p:nvPr/>
        </p:nvGraphicFramePr>
        <p:xfrm>
          <a:off x="6810375" y="4357688"/>
          <a:ext cx="161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4357688"/>
                        <a:ext cx="161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21"/>
          <p:cNvSpPr>
            <a:spLocks noChangeShapeType="1"/>
          </p:cNvSpPr>
          <p:nvPr/>
        </p:nvSpPr>
        <p:spPr bwMode="auto">
          <a:xfrm flipH="1" flipV="1">
            <a:off x="6581775" y="38242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33" name="Object 22"/>
          <p:cNvGraphicFramePr>
            <a:graphicFrameLocks noChangeAspect="1"/>
          </p:cNvGraphicFramePr>
          <p:nvPr/>
        </p:nvGraphicFramePr>
        <p:xfrm>
          <a:off x="5867400" y="30480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4800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3"/>
          <p:cNvGraphicFramePr>
            <a:graphicFrameLocks noChangeAspect="1"/>
          </p:cNvGraphicFramePr>
          <p:nvPr/>
        </p:nvGraphicFramePr>
        <p:xfrm>
          <a:off x="4905375" y="2833688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833688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24"/>
          <p:cNvGraphicFramePr>
            <a:graphicFrameLocks noChangeAspect="1"/>
          </p:cNvGraphicFramePr>
          <p:nvPr/>
        </p:nvGraphicFramePr>
        <p:xfrm>
          <a:off x="7572375" y="4891088"/>
          <a:ext cx="2794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11" imgW="126835" imgH="139518" progId="Equation.3">
                  <p:embed/>
                </p:oleObj>
              </mc:Choice>
              <mc:Fallback>
                <p:oleObj name="Equation" r:id="rId11" imgW="126835" imgH="13951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4891088"/>
                        <a:ext cx="2794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73" name="AutoShape 25"/>
          <p:cNvSpPr>
            <a:spLocks noChangeArrowheads="1"/>
          </p:cNvSpPr>
          <p:nvPr/>
        </p:nvSpPr>
        <p:spPr bwMode="auto">
          <a:xfrm>
            <a:off x="6400800" y="3581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83674" name="AutoShape 26"/>
          <p:cNvSpPr>
            <a:spLocks noChangeArrowheads="1"/>
          </p:cNvSpPr>
          <p:nvPr/>
        </p:nvSpPr>
        <p:spPr bwMode="auto">
          <a:xfrm>
            <a:off x="6096000" y="4191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83675" name="AutoShape 27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83676" name="AutoShape 28"/>
          <p:cNvSpPr>
            <a:spLocks noChangeArrowheads="1"/>
          </p:cNvSpPr>
          <p:nvPr/>
        </p:nvSpPr>
        <p:spPr bwMode="auto">
          <a:xfrm>
            <a:off x="6248400" y="3962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83677" name="AutoShape 29"/>
          <p:cNvSpPr>
            <a:spLocks noChangeArrowheads="1"/>
          </p:cNvSpPr>
          <p:nvPr/>
        </p:nvSpPr>
        <p:spPr bwMode="auto">
          <a:xfrm>
            <a:off x="5867400" y="4191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83678" name="AutoShape 30"/>
          <p:cNvSpPr>
            <a:spLocks noChangeArrowheads="1"/>
          </p:cNvSpPr>
          <p:nvPr/>
        </p:nvSpPr>
        <p:spPr bwMode="auto">
          <a:xfrm>
            <a:off x="6781800" y="3581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8600" y="762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7a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733800" cy="453072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Create the table (</a:t>
            </a:r>
            <a:r>
              <a:rPr lang="en-US" altLang="zh-CN" sz="2400" dirty="0" err="1" smtClean="0"/>
              <a:t>r,Xc,Yc</a:t>
            </a:r>
            <a:r>
              <a:rPr lang="en-US" altLang="zh-CN" sz="2400" dirty="0" smtClean="0"/>
              <a:t>) table for the edge point (x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=2,y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=2, </a:t>
            </a:r>
            <a:r>
              <a:rPr lang="en-US" altLang="en-US" sz="2400" dirty="0" smtClean="0">
                <a:sym typeface="Symbol" pitchFamily="18" charset="2"/>
              </a:rPr>
              <a:t>=0</a:t>
            </a:r>
            <a:r>
              <a:rPr lang="en-US" altLang="zh-CN" sz="2400" dirty="0" smtClean="0"/>
              <a:t>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graphicFrame>
        <p:nvGraphicFramePr>
          <p:cNvPr id="391246" name="Group 7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14730440"/>
              </p:ext>
            </p:extLst>
          </p:nvPr>
        </p:nvGraphicFramePr>
        <p:xfrm>
          <a:off x="4191000" y="1600200"/>
          <a:ext cx="4495800" cy="2996522"/>
        </p:xfrm>
        <a:graphic>
          <a:graphicData uri="http://schemas.openxmlformats.org/drawingml/2006/table">
            <a:tbl>
              <a:tblPr/>
              <a:tblGrid>
                <a:gridCol w="1000125"/>
                <a:gridCol w="447675"/>
                <a:gridCol w="1425575"/>
                <a:gridCol w="1622425"/>
              </a:tblGrid>
              <a:tr h="560388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xc,yc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,]=[2,2,0]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Xc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rcos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Yc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i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-rsin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2-1*cos(0)=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2-1*sin(0)=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2-2*cos(0)=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2-2*sin(0)=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04" name="Object 7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07821170"/>
              </p:ext>
            </p:extLst>
          </p:nvPr>
        </p:nvGraphicFramePr>
        <p:xfrm>
          <a:off x="152400" y="3505200"/>
          <a:ext cx="3965124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Worksheet" r:id="rId4" imgW="2446020" imgH="845820" progId="Excel.Sheet.8">
                  <p:embed/>
                </p:oleObj>
              </mc:Choice>
              <mc:Fallback>
                <p:oleObj name="Worksheet" r:id="rId4" imgW="2446020" imgH="845820" progId="Excel.Sheet.8">
                  <p:embed/>
                  <p:pic>
                    <p:nvPicPr>
                      <p:cNvPr id="0" name="Object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3965124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5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280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262048A-876F-4037-BD58-C3E6C947634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1800" smtClean="0"/>
              <a:t>Ex 7b :</a:t>
            </a:r>
            <a:r>
              <a:rPr lang="en-US" altLang="zh-CN" sz="1800" smtClean="0"/>
              <a:t>Create the table occurrence table</a:t>
            </a:r>
            <a:br>
              <a:rPr lang="en-US" altLang="zh-CN" sz="1800" smtClean="0"/>
            </a:br>
            <a:r>
              <a:rPr lang="en-US" altLang="zh-CN" sz="1800" smtClean="0"/>
              <a:t>Given 3 edge points , directions shown, find the circle.</a:t>
            </a:r>
            <a:endParaRPr lang="en-US" altLang="en-US" sz="1800" smtClean="0">
              <a:ea typeface="SimSun" pitchFamily="2" charset="-122"/>
            </a:endParaRPr>
          </a:p>
        </p:txBody>
      </p:sp>
      <p:graphicFrame>
        <p:nvGraphicFramePr>
          <p:cNvPr id="397610" name="Group 298"/>
          <p:cNvGraphicFramePr>
            <a:graphicFrameLocks noGrp="1"/>
          </p:cNvGraphicFramePr>
          <p:nvPr>
            <p:ph idx="1"/>
          </p:nvPr>
        </p:nvGraphicFramePr>
        <p:xfrm>
          <a:off x="533400" y="1143000"/>
          <a:ext cx="8382000" cy="1828800"/>
        </p:xfrm>
        <a:graphic>
          <a:graphicData uri="http://schemas.openxmlformats.org/drawingml/2006/table">
            <a:tbl>
              <a:tblPr/>
              <a:tblGrid>
                <a:gridCol w="1031875"/>
                <a:gridCol w="582613"/>
                <a:gridCol w="2322512"/>
                <a:gridCol w="2311400"/>
                <a:gridCol w="2133600"/>
              </a:tblGrid>
              <a:tr h="3048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[xi,yi,]=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[2,2,0]</a:t>
                      </a:r>
                    </a:p>
                  </a:txBody>
                  <a:tcPr marL="89965" marR="899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Xc=Xi-rcos(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Yc=yi-rsin(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Occurrence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2-1*cos(0)=?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2-1*sin(0)=?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2-2*cos(0)=?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2-2*sin(0)=?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L="89965" marR="899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3383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BAF1B49A-945C-4092-AEA8-ACC2E695F282}" type="slidenum">
              <a:rPr lang="en-US" altLang="en-US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8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66888"/>
            <a:ext cx="4038600" cy="4530725"/>
          </a:xfrm>
        </p:spPr>
        <p:txBody>
          <a:bodyPr/>
          <a:lstStyle/>
          <a:p>
            <a:r>
              <a:rPr lang="en-US" altLang="en-US" sz="2400" smtClean="0"/>
              <a:t> </a:t>
            </a:r>
          </a:p>
        </p:txBody>
      </p:sp>
      <p:graphicFrame>
        <p:nvGraphicFramePr>
          <p:cNvPr id="397611" name="Group 299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971800"/>
          <a:ext cx="8382000" cy="1905001"/>
        </p:xfrm>
        <a:graphic>
          <a:graphicData uri="http://schemas.openxmlformats.org/drawingml/2006/table">
            <a:tbl>
              <a:tblPr/>
              <a:tblGrid>
                <a:gridCol w="1066800"/>
                <a:gridCol w="552450"/>
                <a:gridCol w="2435225"/>
                <a:gridCol w="2217738"/>
                <a:gridCol w="2109787"/>
              </a:tblGrid>
              <a:tr h="3048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[xi,yi, ]=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[1,3,90]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Xc=Xi-rcos(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Yc=yi-rsin(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1-1*cos(90)=?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3-1*sin(90)=?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1-2*cos(90)=?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3-2*sin(90)=?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7612" name="Group 300"/>
          <p:cNvGraphicFramePr>
            <a:graphicFrameLocks noGrp="1"/>
          </p:cNvGraphicFramePr>
          <p:nvPr/>
        </p:nvGraphicFramePr>
        <p:xfrm>
          <a:off x="533400" y="4876800"/>
          <a:ext cx="8350250" cy="1905001"/>
        </p:xfrm>
        <a:graphic>
          <a:graphicData uri="http://schemas.openxmlformats.org/drawingml/2006/table">
            <a:tbl>
              <a:tblPr/>
              <a:tblGrid>
                <a:gridCol w="1066800"/>
                <a:gridCol w="546100"/>
                <a:gridCol w="2425700"/>
                <a:gridCol w="2209800"/>
                <a:gridCol w="2101850"/>
              </a:tblGrid>
              <a:tr h="3048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[xi,yi,]=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[0,2,180]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Xc=Xi-rcos(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Yc=yi-rsin(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0-1*cos(180)=?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2-1*sin(180)=?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0-2*cos(180)=?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2-2*sin(180)=?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915" name="Object 1"/>
          <p:cNvGraphicFramePr>
            <a:graphicFrameLocks noGrp="1" noChangeAspect="1"/>
          </p:cNvGraphicFramePr>
          <p:nvPr/>
        </p:nvGraphicFramePr>
        <p:xfrm>
          <a:off x="6610350" y="152400"/>
          <a:ext cx="25654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" name="Worksheet" r:id="rId4" imgW="2446020" imgH="845820" progId="Excel.Sheet.8">
                  <p:embed/>
                </p:oleObj>
              </mc:Choice>
              <mc:Fallback>
                <p:oleObj name="Worksheet" r:id="rId4" imgW="2446020" imgH="845820" progId="Excel.Sheet.8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152400"/>
                        <a:ext cx="25654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800" smtClean="0"/>
              <a:t>Question 8</a:t>
            </a:r>
            <a:br>
              <a:rPr lang="en-US" altLang="en-US" sz="1800" smtClean="0"/>
            </a:br>
            <a:r>
              <a:rPr lang="en-US" altLang="en-US" sz="1800" smtClean="0"/>
              <a:t>Given 3 edge points at (xi,yi) plot the edges and the circle</a:t>
            </a:r>
            <a:r>
              <a:rPr lang="en-US" altLang="en-US" sz="3200" smtClean="0">
                <a:solidFill>
                  <a:srgbClr val="FF5050"/>
                </a:solidFill>
              </a:rPr>
              <a:t/>
            </a:r>
            <a:br>
              <a:rPr lang="en-US" altLang="en-US" sz="3200" smtClean="0">
                <a:solidFill>
                  <a:srgbClr val="FF5050"/>
                </a:solidFill>
              </a:rPr>
            </a:br>
            <a:endParaRPr lang="en-US" altLang="en-US" sz="3200" smtClean="0">
              <a:solidFill>
                <a:srgbClr val="FF505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48600" y="6324600"/>
            <a:ext cx="228600" cy="5683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 </a:t>
            </a:r>
          </a:p>
        </p:txBody>
      </p:sp>
      <p:graphicFrame>
        <p:nvGraphicFramePr>
          <p:cNvPr id="34820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685800"/>
          <a:ext cx="877093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Worksheet" r:id="rId4" imgW="6343532" imgH="3086100" progId="Excel.Sheet.8">
                  <p:embed/>
                </p:oleObj>
              </mc:Choice>
              <mc:Fallback>
                <p:oleObj name="Worksheet" r:id="rId4" imgW="6343532" imgH="3086100" progId="Excel.Sheet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877093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482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A3EDE09-277D-4451-9F8B-121C62E114D5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</a:t>
            </a:r>
          </a:p>
        </p:txBody>
      </p:sp>
      <p:sp>
        <p:nvSpPr>
          <p:cNvPr id="3584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12473345-FE6D-46A5-A6EF-51360A6A155C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084388"/>
            <a:ext cx="3421062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660525" y="4984750"/>
            <a:ext cx="458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The circle is detected and made green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584325" y="5365750"/>
            <a:ext cx="599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http://www.youtube.com/watch?v=jVQL1DODyUE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If the </a:t>
            </a:r>
            <a:r>
              <a:rPr lang="en-US" altLang="en-US" sz="1800" smtClean="0"/>
              <a:t>i</a:t>
            </a:r>
            <a:r>
              <a:rPr lang="en-US" altLang="en-US" sz="1800" baseline="30000" smtClean="0"/>
              <a:t>th</a:t>
            </a:r>
            <a:r>
              <a:rPr lang="en-US" altLang="en-US" sz="2000" smtClean="0"/>
              <a:t> (i=1,.,,,N) edge (xi,yi) and its direction (</a:t>
            </a:r>
            <a:r>
              <a:rPr lang="en-US" altLang="en-US" sz="2000" smtClean="0">
                <a:sym typeface="Symbol" pitchFamily="18" charset="2"/>
              </a:rPr>
              <a:t></a:t>
            </a:r>
            <a:r>
              <a:rPr lang="en-US" altLang="en-US" sz="2000" baseline="-25000" smtClean="0">
                <a:sym typeface="Symbol" pitchFamily="18" charset="2"/>
              </a:rPr>
              <a:t>i</a:t>
            </a:r>
            <a:r>
              <a:rPr lang="en-US" altLang="en-US" sz="2000" smtClean="0">
                <a:sym typeface="Symbol" pitchFamily="18" charset="2"/>
              </a:rPr>
              <a:t>) </a:t>
            </a:r>
            <a:r>
              <a:rPr lang="en-US" altLang="en-US" sz="2000" smtClean="0"/>
              <a:t> are known, formula(1) is not needed , instead we use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Each edge point has a cone of all possible (x0,y0),r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Each entry in the table increments once in the accumulated array of x0,y0,r. One such array is needed.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The highest score in the accumulated array (x0’,y0’,r’) after all edges are handled is the result.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X0’,y0’ is the center,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r’=radius of the circle</a:t>
            </a:r>
          </a:p>
        </p:txBody>
      </p:sp>
      <p:graphicFrame>
        <p:nvGraphicFramePr>
          <p:cNvPr id="36868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0988" y="2286000"/>
          <a:ext cx="31210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3" imgW="1790700" imgH="457200" progId="Equation.3">
                  <p:embed/>
                </p:oleObj>
              </mc:Choice>
              <mc:Fallback>
                <p:oleObj name="Equation" r:id="rId3" imgW="1790700" imgH="457200" progId="Equation.3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2286000"/>
                        <a:ext cx="31210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68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8EE1B488-AA80-4DBF-A25A-F684609550C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29600" cy="11398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Algorithm: Given (xi, </a:t>
            </a:r>
            <a:r>
              <a:rPr lang="en-US" sz="4000" dirty="0" err="1" smtClean="0"/>
              <a:t>yi</a:t>
            </a:r>
            <a:r>
              <a:rPr lang="en-US" sz="4000" dirty="0" smtClean="0"/>
              <a:t>) and </a:t>
            </a:r>
            <a:r>
              <a:rPr lang="en-US" sz="4000" dirty="0" smtClean="0">
                <a:sym typeface="Symbol" pitchFamily="18" charset="2"/>
              </a:rPr>
              <a:t></a:t>
            </a:r>
            <a:r>
              <a:rPr lang="en-US" sz="4000" dirty="0" err="1" smtClean="0"/>
              <a:t>i</a:t>
            </a:r>
            <a:r>
              <a:rPr lang="en-US" sz="4000" dirty="0" smtClean="0"/>
              <a:t> for </a:t>
            </a:r>
            <a:r>
              <a:rPr lang="en-US" sz="4000" dirty="0" err="1" smtClean="0"/>
              <a:t>i</a:t>
            </a:r>
            <a:r>
              <a:rPr lang="en-US" sz="4000" dirty="0" smtClean="0"/>
              <a:t>=1,..N. Find x0,y0,r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382000" cy="45307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 a 3-dimensioal accumulated array with indexes xc,yc,r</a:t>
            </a:r>
          </a:p>
          <a:p>
            <a:pPr eaLnBrk="1" hangingPunct="1"/>
            <a:r>
              <a:rPr lang="en-US" altLang="en-US" sz="2000" smtClean="0"/>
              <a:t>(Length in each direction depends on resolution you choose)</a:t>
            </a:r>
          </a:p>
          <a:p>
            <a:pPr eaLnBrk="1" hangingPunct="1"/>
            <a:r>
              <a:rPr lang="en-US" altLang="en-US" sz="2000" smtClean="0"/>
              <a:t>For i=1,..N </a:t>
            </a:r>
          </a:p>
          <a:p>
            <a:pPr eaLnBrk="1" hangingPunct="1"/>
            <a:r>
              <a:rPr lang="en-US" altLang="en-US" sz="2000" smtClean="0"/>
              <a:t>  {For each possible (xc,yc) find r using equation (2) and (3) </a:t>
            </a:r>
          </a:p>
          <a:p>
            <a:pPr eaLnBrk="1" hangingPunct="1"/>
            <a:r>
              <a:rPr lang="en-US" altLang="en-US" sz="2000" smtClean="0"/>
              <a:t>    increment the cell (xc,yc,r) once.</a:t>
            </a:r>
          </a:p>
          <a:p>
            <a:pPr eaLnBrk="1" hangingPunct="1"/>
            <a:r>
              <a:rPr lang="en-US" altLang="en-US" sz="2000" smtClean="0"/>
              <a:t> }</a:t>
            </a:r>
          </a:p>
          <a:p>
            <a:pPr eaLnBrk="1" hangingPunct="1"/>
            <a:r>
              <a:rPr lang="en-US" altLang="en-US" sz="2000" smtClean="0"/>
              <a:t>The cell (xc’,yc’,r’) with the highest score in the accumulated array after all edges are handled is the result.</a:t>
            </a:r>
          </a:p>
          <a:p>
            <a:pPr lvl="1" eaLnBrk="1" hangingPunct="1"/>
            <a:r>
              <a:rPr lang="en-US" altLang="en-US" sz="1800" smtClean="0"/>
              <a:t>Xc’,yc’ is the center,</a:t>
            </a:r>
          </a:p>
          <a:p>
            <a:pPr lvl="1" eaLnBrk="1" hangingPunct="1"/>
            <a:r>
              <a:rPr lang="en-US" altLang="en-US" sz="1800" smtClean="0"/>
              <a:t>r’=radius of the circle</a:t>
            </a:r>
          </a:p>
          <a:p>
            <a:pPr eaLnBrk="1" hangingPunct="1"/>
            <a:endParaRPr lang="en-US" altLang="en-US" sz="2000" smtClean="0"/>
          </a:p>
        </p:txBody>
      </p:sp>
      <p:graphicFrame>
        <p:nvGraphicFramePr>
          <p:cNvPr id="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990600"/>
          <a:ext cx="32004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3" imgW="1790700" imgH="457200" progId="Equation.3">
                  <p:embed/>
                </p:oleObj>
              </mc:Choice>
              <mc:Fallback>
                <p:oleObj name="Equation" r:id="rId3" imgW="1790700" imgH="457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90600"/>
                        <a:ext cx="32004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78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C5230FB-B547-40E8-BF52-4D51770D5CF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39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The same idea can be applied to other curves</a:t>
            </a:r>
          </a:p>
        </p:txBody>
      </p:sp>
      <p:sp>
        <p:nvSpPr>
          <p:cNvPr id="38915" name="Rectangle 6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Some types</a:t>
            </a:r>
          </a:p>
          <a:p>
            <a:pPr eaLnBrk="1" hangingPunct="1"/>
            <a:r>
              <a:rPr lang="en-US" altLang="en-US" sz="2400" smtClean="0"/>
              <a:t> </a:t>
            </a:r>
          </a:p>
        </p:txBody>
      </p:sp>
      <p:graphicFrame>
        <p:nvGraphicFramePr>
          <p:cNvPr id="320593" name="Group 81"/>
          <p:cNvGraphicFramePr>
            <a:graphicFrameLocks noGrp="1"/>
          </p:cNvGraphicFramePr>
          <p:nvPr>
            <p:ph sz="half" idx="2"/>
          </p:nvPr>
        </p:nvGraphicFramePr>
        <p:xfrm>
          <a:off x="1676400" y="2667000"/>
          <a:ext cx="7086600" cy="3086275"/>
        </p:xfrm>
        <a:graphic>
          <a:graphicData uri="http://schemas.openxmlformats.org/drawingml/2006/table">
            <a:tbl>
              <a:tblPr/>
              <a:tblGrid>
                <a:gridCol w="1570038"/>
                <a:gridCol w="1782762"/>
                <a:gridCol w="3733800"/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Type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parameters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equations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3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Parabola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, y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r,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(y-y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=4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r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(x-x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Ellipse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, y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, a, b,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 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(x-x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/a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+(y-y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/b</a:t>
                      </a:r>
                      <a:r>
                        <a:rPr kumimoji="0" lang="en-US" alt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3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3893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849A7F86-D260-4ADE-A1CE-D874DB9CACA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3886200" y="107950"/>
            <a:ext cx="1981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</a:t>
            </a:r>
          </a:p>
        </p:txBody>
      </p:sp>
      <p:sp>
        <p:nvSpPr>
          <p:cNvPr id="399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Studied Hough transform</a:t>
            </a:r>
          </a:p>
          <a:p>
            <a:r>
              <a:rPr lang="en-US" altLang="en-US" smtClean="0"/>
              <a:t>Learn how it can be used for line , circle detection</a:t>
            </a:r>
          </a:p>
          <a:p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BABB8E8F-3668-411F-AAFF-39C58FE0D6F3}" type="slidenum">
              <a:rPr lang="en-US" altLang="en-US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none" smtClean="0"/>
              <a:t> APPENDIX 1</a:t>
            </a:r>
            <a:br>
              <a:rPr lang="en-US" altLang="en-US" cap="none" smtClean="0"/>
            </a:br>
            <a:endParaRPr lang="en-US" altLang="en-US" cap="none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Hough  transform v6.b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1CC55AE4-4828-46D3-9BBA-F1275BF4BE90}" type="slidenum">
              <a:rPr lang="en-US" altLang="en-US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200" smtClean="0"/>
              <a:t>Irregular shape detection by Generalized Hough transform</a:t>
            </a:r>
            <a:endParaRPr lang="en-US" altLang="en-US" sz="4200" smtClean="0"/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For the detections of any shapes</a:t>
            </a:r>
          </a:p>
          <a:p>
            <a:pPr eaLnBrk="1" hangingPunct="1"/>
            <a:r>
              <a:rPr lang="en-US" altLang="en-US" smtClean="0">
                <a:solidFill>
                  <a:srgbClr val="898989"/>
                </a:solidFill>
              </a:rPr>
              <a:t>(An advanced topic)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A50C491D-F470-43BC-ABA8-1E2BD14E823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594360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419100" y="263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2400" smtClean="0"/>
              <a:t>Least Squares energy minimization</a:t>
            </a:r>
            <a:br>
              <a:rPr lang="en-US" altLang="ja-JP" sz="2400" smtClean="0"/>
            </a:br>
            <a:r>
              <a:rPr lang="en-US" altLang="ja-JP" sz="2400" smtClean="0"/>
              <a:t>(see http://mathworld.wolfram.com/LeastSquaresFitting.html)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39294F7-B3D0-4751-85D1-FC56FCEDC81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181600" y="4114800"/>
            <a:ext cx="3657600" cy="2514600"/>
          </a:xfrm>
          <a:prstGeom prst="rect">
            <a:avLst/>
          </a:prstGeom>
          <a:solidFill>
            <a:srgbClr val="DCE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09600" y="1179513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4953000" y="16002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4953000" y="34290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 flipV="1">
            <a:off x="5334000" y="1905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9"/>
          <p:cNvSpPr>
            <a:spLocks noChangeShapeType="1"/>
          </p:cNvSpPr>
          <p:nvPr/>
        </p:nvSpPr>
        <p:spPr bwMode="auto">
          <a:xfrm>
            <a:off x="6434138" y="215265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5" name="Object 20"/>
          <p:cNvGraphicFramePr>
            <a:graphicFrameLocks noChangeAspect="1"/>
          </p:cNvGraphicFramePr>
          <p:nvPr/>
        </p:nvGraphicFramePr>
        <p:xfrm>
          <a:off x="7359650" y="1447800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4" imgW="672516" imgH="177646" progId="Equation.3">
                  <p:embed/>
                </p:oleObj>
              </mc:Choice>
              <mc:Fallback>
                <p:oleObj name="Equation" r:id="rId4" imgW="672516" imgH="17764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1447800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21"/>
          <p:cNvGraphicFramePr>
            <a:graphicFrameLocks noChangeAspect="1"/>
          </p:cNvGraphicFramePr>
          <p:nvPr/>
        </p:nvGraphicFramePr>
        <p:xfrm>
          <a:off x="6705600" y="2819400"/>
          <a:ext cx="161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6" imgW="736600" imgH="228600" progId="Equation.3">
                  <p:embed/>
                </p:oleObj>
              </mc:Choice>
              <mc:Fallback>
                <p:oleObj name="Equation" r:id="rId6" imgW="7366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19400"/>
                        <a:ext cx="161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Line 22"/>
          <p:cNvSpPr>
            <a:spLocks noChangeShapeType="1"/>
          </p:cNvSpPr>
          <p:nvPr/>
        </p:nvSpPr>
        <p:spPr bwMode="auto">
          <a:xfrm flipH="1" flipV="1">
            <a:off x="64770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8" name="Object 23"/>
          <p:cNvGraphicFramePr>
            <a:graphicFrameLocks noChangeAspect="1"/>
          </p:cNvGraphicFramePr>
          <p:nvPr/>
        </p:nvGraphicFramePr>
        <p:xfrm>
          <a:off x="5867400" y="16002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0020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4"/>
          <p:cNvGraphicFramePr>
            <a:graphicFrameLocks noChangeAspect="1"/>
          </p:cNvGraphicFramePr>
          <p:nvPr/>
        </p:nvGraphicFramePr>
        <p:xfrm>
          <a:off x="4800600" y="1295400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10" imgW="139579" imgH="164957" progId="Equation.3">
                  <p:embed/>
                </p:oleObj>
              </mc:Choice>
              <mc:Fallback>
                <p:oleObj name="Equation" r:id="rId10" imgW="139579" imgH="16495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25"/>
          <p:cNvGraphicFramePr>
            <a:graphicFrameLocks noChangeAspect="1"/>
          </p:cNvGraphicFramePr>
          <p:nvPr/>
        </p:nvGraphicFramePr>
        <p:xfrm>
          <a:off x="7467600" y="3352800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12" imgW="126835" imgH="139518" progId="Equation.3">
                  <p:embed/>
                </p:oleObj>
              </mc:Choice>
              <mc:Fallback>
                <p:oleObj name="Equation" r:id="rId12" imgW="126835" imgH="13951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352800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593725" y="1255713"/>
            <a:ext cx="38036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Given:</a:t>
            </a:r>
            <a:r>
              <a:rPr lang="en-US" altLang="en-US">
                <a:latin typeface="Arial" charset="0"/>
              </a:rPr>
              <a:t> Many                  pairs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Find:</a:t>
            </a:r>
            <a:r>
              <a:rPr lang="en-US" altLang="en-US">
                <a:latin typeface="Arial" charset="0"/>
              </a:rPr>
              <a:t> Parameters</a:t>
            </a: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Minimize:</a:t>
            </a:r>
            <a:r>
              <a:rPr lang="en-US" altLang="en-US">
                <a:latin typeface="Arial" charset="0"/>
              </a:rPr>
              <a:t> Average square distance:</a:t>
            </a: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Using:</a:t>
            </a:r>
          </a:p>
          <a:p>
            <a:endParaRPr lang="en-US" altLang="en-US">
              <a:solidFill>
                <a:srgbClr val="CC3300"/>
              </a:solidFill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Note:</a:t>
            </a:r>
            <a:r>
              <a:rPr lang="en-US" altLang="en-US">
                <a:latin typeface="Arial" charset="0"/>
              </a:rPr>
              <a:t>  </a:t>
            </a:r>
          </a:p>
        </p:txBody>
      </p:sp>
      <p:graphicFrame>
        <p:nvGraphicFramePr>
          <p:cNvPr id="6162" name="Object 27"/>
          <p:cNvGraphicFramePr>
            <a:graphicFrameLocks noChangeAspect="1"/>
          </p:cNvGraphicFramePr>
          <p:nvPr/>
        </p:nvGraphicFramePr>
        <p:xfrm>
          <a:off x="1995488" y="1219200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1219200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28"/>
          <p:cNvGraphicFramePr>
            <a:graphicFrameLocks noChangeAspect="1"/>
          </p:cNvGraphicFramePr>
          <p:nvPr/>
        </p:nvGraphicFramePr>
        <p:xfrm>
          <a:off x="2465388" y="1778000"/>
          <a:ext cx="865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16" imgW="393529" imgH="203112" progId="Equation.3">
                  <p:embed/>
                </p:oleObj>
              </mc:Choice>
              <mc:Fallback>
                <p:oleObj name="Equation" r:id="rId16" imgW="393529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778000"/>
                        <a:ext cx="8651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9"/>
          <p:cNvGraphicFramePr>
            <a:graphicFrameLocks noChangeAspect="1"/>
          </p:cNvGraphicFramePr>
          <p:nvPr/>
        </p:nvGraphicFramePr>
        <p:xfrm>
          <a:off x="1663700" y="3073400"/>
          <a:ext cx="30432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18" imgW="1384300" imgH="444500" progId="Equation.3">
                  <p:embed/>
                </p:oleObj>
              </mc:Choice>
              <mc:Fallback>
                <p:oleObj name="Equation" r:id="rId18" imgW="1384300" imgH="444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073400"/>
                        <a:ext cx="30432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6" name="Object 30"/>
          <p:cNvGraphicFramePr>
            <a:graphicFrameLocks noChangeAspect="1"/>
          </p:cNvGraphicFramePr>
          <p:nvPr/>
        </p:nvGraphicFramePr>
        <p:xfrm>
          <a:off x="1524000" y="4343400"/>
          <a:ext cx="2932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20" imgW="1333500" imgH="393700" progId="Equation.3">
                  <p:embed/>
                </p:oleObj>
              </mc:Choice>
              <mc:Fallback>
                <p:oleObj name="Equation" r:id="rId20" imgW="13335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9321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7" name="Object 31"/>
          <p:cNvGraphicFramePr>
            <a:graphicFrameLocks noChangeAspect="1"/>
          </p:cNvGraphicFramePr>
          <p:nvPr/>
        </p:nvGraphicFramePr>
        <p:xfrm>
          <a:off x="6400800" y="4267200"/>
          <a:ext cx="15906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22" imgW="723586" imgH="241195" progId="Equation.3">
                  <p:embed/>
                </p:oleObj>
              </mc:Choice>
              <mc:Fallback>
                <p:oleObj name="Equation" r:id="rId22" imgW="723586" imgH="24119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15906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8" name="Object 32"/>
          <p:cNvGraphicFramePr>
            <a:graphicFrameLocks noChangeAspect="1"/>
          </p:cNvGraphicFramePr>
          <p:nvPr/>
        </p:nvGraphicFramePr>
        <p:xfrm>
          <a:off x="5410200" y="5105400"/>
          <a:ext cx="309721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24" imgW="1409700" imgH="685800" progId="Equation.3">
                  <p:embed/>
                </p:oleObj>
              </mc:Choice>
              <mc:Fallback>
                <p:oleObj name="Equation" r:id="rId24" imgW="1409700" imgH="685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05400"/>
                        <a:ext cx="3097213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89" name="Object 33"/>
          <p:cNvGraphicFramePr>
            <a:graphicFrameLocks noChangeAspect="1"/>
          </p:cNvGraphicFramePr>
          <p:nvPr/>
        </p:nvGraphicFramePr>
        <p:xfrm>
          <a:off x="1524000" y="5791200"/>
          <a:ext cx="9874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26" imgW="622030" imgH="520474" progId="Equation.3">
                  <p:embed/>
                </p:oleObj>
              </mc:Choice>
              <mc:Fallback>
                <p:oleObj name="Equation" r:id="rId26" imgW="622030" imgH="5204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9874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0" name="Object 34"/>
          <p:cNvGraphicFramePr>
            <a:graphicFrameLocks noChangeAspect="1"/>
          </p:cNvGraphicFramePr>
          <p:nvPr/>
        </p:nvGraphicFramePr>
        <p:xfrm>
          <a:off x="2767013" y="5791200"/>
          <a:ext cx="9667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28" imgW="609336" imgH="520474" progId="Equation.3">
                  <p:embed/>
                </p:oleObj>
              </mc:Choice>
              <mc:Fallback>
                <p:oleObj name="Equation" r:id="rId28" imgW="609336" imgH="52047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791200"/>
                        <a:ext cx="9667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91" name="AutoShape 35"/>
          <p:cNvSpPr>
            <a:spLocks noChangeArrowheads="1"/>
          </p:cNvSpPr>
          <p:nvPr/>
        </p:nvSpPr>
        <p:spPr bwMode="auto">
          <a:xfrm>
            <a:off x="5562600" y="2667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5492" name="AutoShape 36"/>
          <p:cNvSpPr>
            <a:spLocks noChangeArrowheads="1"/>
          </p:cNvSpPr>
          <p:nvPr/>
        </p:nvSpPr>
        <p:spPr bwMode="auto">
          <a:xfrm>
            <a:off x="5943600" y="2667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5495" name="AutoShape 39"/>
          <p:cNvSpPr>
            <a:spLocks noChangeArrowheads="1"/>
          </p:cNvSpPr>
          <p:nvPr/>
        </p:nvSpPr>
        <p:spPr bwMode="auto">
          <a:xfrm>
            <a:off x="6324600" y="2057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5496" name="AutoShape 40"/>
          <p:cNvSpPr>
            <a:spLocks noChangeArrowheads="1"/>
          </p:cNvSpPr>
          <p:nvPr/>
        </p:nvSpPr>
        <p:spPr bwMode="auto">
          <a:xfrm>
            <a:off x="6172200" y="23622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5497" name="AutoShape 41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5498" name="AutoShape 4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5499" name="AutoShape 43"/>
          <p:cNvSpPr>
            <a:spLocks noChangeArrowheads="1"/>
          </p:cNvSpPr>
          <p:nvPr/>
        </p:nvSpPr>
        <p:spPr bwMode="auto">
          <a:xfrm>
            <a:off x="5410200" y="2895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6177" name="WordArt 44"/>
          <p:cNvSpPr>
            <a:spLocks noChangeArrowheads="1" noChangeShapeType="1" noTextEdit="1"/>
          </p:cNvSpPr>
          <p:nvPr/>
        </p:nvSpPr>
        <p:spPr bwMode="auto">
          <a:xfrm>
            <a:off x="4876800" y="3657600"/>
            <a:ext cx="2384425" cy="8747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Complicated</a:t>
            </a:r>
          </a:p>
        </p:txBody>
      </p:sp>
      <p:sp>
        <p:nvSpPr>
          <p:cNvPr id="34" name="Oval 33"/>
          <p:cNvSpPr/>
          <p:nvPr/>
        </p:nvSpPr>
        <p:spPr>
          <a:xfrm>
            <a:off x="228600" y="762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98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4000" smtClean="0"/>
              <a:t>Generalized Hough Transform</a:t>
            </a:r>
            <a:r>
              <a:rPr lang="en-US" altLang="zh-CN" sz="2800" smtClean="0">
                <a:ea typeface="ＭＳ Ｐゴシック" pitchFamily="34" charset="-128"/>
              </a:rPr>
              <a:t/>
            </a:r>
            <a:br>
              <a:rPr lang="en-US" altLang="zh-CN" sz="2800" smtClean="0">
                <a:ea typeface="ＭＳ Ｐゴシック" pitchFamily="34" charset="-128"/>
              </a:rPr>
            </a:br>
            <a:r>
              <a:rPr lang="en-US" altLang="zh-CN" sz="2800" smtClean="0">
                <a:ea typeface="ＭＳ Ｐゴシック" pitchFamily="34" charset="-128"/>
              </a:rPr>
              <a:t> (we show fixed-scale-orientation here first)</a:t>
            </a:r>
            <a:endParaRPr lang="en-US" altLang="ja-JP" sz="2800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4D556EB7-17C2-4D94-8469-74AD96BDAE3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685800" y="14478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8105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CN" sz="2000">
                <a:latin typeface="Arial" charset="0"/>
                <a:ea typeface="SimSun" pitchFamily="2" charset="-122"/>
              </a:rPr>
              <a:t>The </a:t>
            </a:r>
            <a:r>
              <a:rPr lang="en-US" altLang="zh-CN">
                <a:ea typeface="SimSun" pitchFamily="2" charset="-122"/>
              </a:rPr>
              <a:t>irregular </a:t>
            </a:r>
            <a:r>
              <a:rPr lang="en-US" altLang="zh-CN" sz="2000">
                <a:latin typeface="Arial" charset="0"/>
                <a:ea typeface="SimSun" pitchFamily="2" charset="-122"/>
              </a:rPr>
              <a:t>model shape which cannot be described by an equation</a:t>
            </a:r>
          </a:p>
          <a:p>
            <a:pPr>
              <a:buFontTx/>
              <a:buChar char="•"/>
            </a:pPr>
            <a:r>
              <a:rPr lang="en-US" altLang="zh-CN" sz="2000">
                <a:latin typeface="Arial" charset="0"/>
                <a:ea typeface="SimSun" pitchFamily="2" charset="-122"/>
              </a:rPr>
              <a:t>It shows 2 edges with the same edge direction </a:t>
            </a:r>
            <a:r>
              <a:rPr lang="en-US" altLang="en-US">
                <a:sym typeface="Symbol" pitchFamily="18" charset="2"/>
              </a:rPr>
              <a:t>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>
                <a:ea typeface="SimSun" pitchFamily="2" charset="-122"/>
              </a:rPr>
              <a:t>i)</a:t>
            </a:r>
            <a:endParaRPr lang="en-US" altLang="zh-CN" sz="2000">
              <a:latin typeface="Arial" charset="0"/>
              <a:ea typeface="SimSun" pitchFamily="2" charset="-122"/>
            </a:endParaRPr>
          </a:p>
          <a:p>
            <a:pPr>
              <a:buFontTx/>
              <a:buChar char="•"/>
            </a:pPr>
            <a:endParaRPr lang="en-US" altLang="en-US" sz="2000">
              <a:latin typeface="Arial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5791200" y="251460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xc=xi+ r</a:t>
            </a:r>
            <a:r>
              <a:rPr lang="en-US" altLang="zh-CN">
                <a:ea typeface="SimSun" pitchFamily="2" charset="-122"/>
              </a:rPr>
              <a:t>(</a:t>
            </a:r>
            <a:r>
              <a:rPr lang="en-US" altLang="en-US"/>
              <a:t>i</a:t>
            </a:r>
            <a:r>
              <a:rPr lang="en-US" altLang="zh-CN">
                <a:ea typeface="SimSun" pitchFamily="2" charset="-122"/>
              </a:rPr>
              <a:t>,k)</a:t>
            </a:r>
            <a:r>
              <a:rPr lang="en-US" altLang="en-US"/>
              <a:t>*cos (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</a:t>
            </a:r>
            <a:r>
              <a:rPr lang="en-US" altLang="en-US"/>
              <a:t> 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>
                <a:ea typeface="SimSun" pitchFamily="2" charset="-122"/>
              </a:rPr>
              <a:t>i,</a:t>
            </a:r>
            <a:r>
              <a:rPr lang="en-US" altLang="en-US"/>
              <a:t>k</a:t>
            </a:r>
            <a:r>
              <a:rPr lang="en-US" altLang="zh-CN">
                <a:ea typeface="SimSun" pitchFamily="2" charset="-122"/>
              </a:rPr>
              <a:t>)</a:t>
            </a:r>
            <a:r>
              <a:rPr lang="en-US" altLang="en-US"/>
              <a:t>)</a:t>
            </a:r>
            <a:endParaRPr lang="en-US" altLang="zh-CN">
              <a:ea typeface="SimSun" pitchFamily="2" charset="-122"/>
            </a:endParaRPr>
          </a:p>
          <a:p>
            <a:r>
              <a:rPr lang="en-US" altLang="en-US"/>
              <a:t>yc=yi+ r</a:t>
            </a:r>
            <a:r>
              <a:rPr lang="en-US" altLang="zh-CN">
                <a:ea typeface="SimSun" pitchFamily="2" charset="-122"/>
              </a:rPr>
              <a:t>(</a:t>
            </a:r>
            <a:r>
              <a:rPr lang="en-US" altLang="en-US"/>
              <a:t>i</a:t>
            </a:r>
            <a:r>
              <a:rPr lang="en-US" altLang="zh-CN">
                <a:ea typeface="SimSun" pitchFamily="2" charset="-122"/>
              </a:rPr>
              <a:t>,k)</a:t>
            </a:r>
            <a:r>
              <a:rPr lang="en-US" altLang="en-US"/>
              <a:t>*</a:t>
            </a:r>
            <a:r>
              <a:rPr lang="en-US" altLang="zh-CN">
                <a:ea typeface="SimSun" pitchFamily="2" charset="-122"/>
              </a:rPr>
              <a:t>sin</a:t>
            </a:r>
            <a:r>
              <a:rPr lang="en-US" altLang="en-US"/>
              <a:t> (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(</a:t>
            </a:r>
            <a:r>
              <a:rPr lang="en-US" altLang="zh-CN">
                <a:ea typeface="SimSun" pitchFamily="2" charset="-122"/>
              </a:rPr>
              <a:t>i,</a:t>
            </a:r>
            <a:r>
              <a:rPr lang="en-US" altLang="en-US"/>
              <a:t>k</a:t>
            </a:r>
            <a:r>
              <a:rPr lang="en-US" altLang="zh-CN">
                <a:ea typeface="SimSun" pitchFamily="2" charset="-122"/>
              </a:rPr>
              <a:t>)</a:t>
            </a:r>
            <a:r>
              <a:rPr lang="en-US" altLang="en-US"/>
              <a:t>)</a:t>
            </a:r>
          </a:p>
        </p:txBody>
      </p:sp>
      <p:sp>
        <p:nvSpPr>
          <p:cNvPr id="43016" name="Text Box 34"/>
          <p:cNvSpPr txBox="1">
            <a:spLocks noChangeArrowheads="1"/>
          </p:cNvSpPr>
          <p:nvPr/>
        </p:nvSpPr>
        <p:spPr bwMode="auto">
          <a:xfrm>
            <a:off x="609600" y="5667375"/>
            <a:ext cx="2816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e.g.</a:t>
            </a:r>
          </a:p>
          <a:p>
            <a:r>
              <a:rPr lang="en-US" altLang="zh-CN">
                <a:ea typeface="SimSun" pitchFamily="2" charset="-122"/>
              </a:rPr>
              <a:t>2 edges with </a:t>
            </a:r>
          </a:p>
          <a:p>
            <a:r>
              <a:rPr lang="en-US" altLang="zh-CN">
                <a:ea typeface="SimSun" pitchFamily="2" charset="-122"/>
              </a:rPr>
              <a:t>the same direction </a:t>
            </a:r>
            <a:r>
              <a:rPr lang="en-US" altLang="en-US">
                <a:sym typeface="Symbol" pitchFamily="18" charset="2"/>
              </a:rPr>
              <a:t>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>
                <a:ea typeface="SimSun" pitchFamily="2" charset="-122"/>
              </a:rPr>
              <a:t>i)</a:t>
            </a:r>
          </a:p>
          <a:p>
            <a:endParaRPr lang="en-US" altLang="en-US"/>
          </a:p>
        </p:txBody>
      </p:sp>
      <p:grpSp>
        <p:nvGrpSpPr>
          <p:cNvPr id="43017" name="Group 42"/>
          <p:cNvGrpSpPr>
            <a:grpSpLocks/>
          </p:cNvGrpSpPr>
          <p:nvPr/>
        </p:nvGrpSpPr>
        <p:grpSpPr bwMode="auto">
          <a:xfrm>
            <a:off x="990600" y="2452688"/>
            <a:ext cx="6416675" cy="4405312"/>
            <a:chOff x="624" y="1486"/>
            <a:chExt cx="4042" cy="2775"/>
          </a:xfrm>
        </p:grpSpPr>
        <p:grpSp>
          <p:nvGrpSpPr>
            <p:cNvPr id="43020" name="Group 39"/>
            <p:cNvGrpSpPr>
              <a:grpSpLocks/>
            </p:cNvGrpSpPr>
            <p:nvPr/>
          </p:nvGrpSpPr>
          <p:grpSpPr bwMode="auto">
            <a:xfrm>
              <a:off x="866" y="1486"/>
              <a:ext cx="3800" cy="2775"/>
              <a:chOff x="866" y="1486"/>
              <a:chExt cx="3800" cy="2775"/>
            </a:xfrm>
          </p:grpSpPr>
          <p:sp>
            <p:nvSpPr>
              <p:cNvPr id="43023" name="Freeform 8"/>
              <p:cNvSpPr>
                <a:spLocks/>
              </p:cNvSpPr>
              <p:nvPr/>
            </p:nvSpPr>
            <p:spPr bwMode="auto">
              <a:xfrm>
                <a:off x="866" y="1486"/>
                <a:ext cx="3800" cy="2488"/>
              </a:xfrm>
              <a:custGeom>
                <a:avLst/>
                <a:gdLst>
                  <a:gd name="T0" fmla="*/ 1066924 w 2312"/>
                  <a:gd name="T1" fmla="*/ 2766 h 1968"/>
                  <a:gd name="T2" fmla="*/ 310895 w 2312"/>
                  <a:gd name="T3" fmla="*/ 7886 h 1968"/>
                  <a:gd name="T4" fmla="*/ 8299 w 2312"/>
                  <a:gd name="T5" fmla="*/ 27049 h 1968"/>
                  <a:gd name="T6" fmla="*/ 361082 w 2312"/>
                  <a:gd name="T7" fmla="*/ 33473 h 1968"/>
                  <a:gd name="T8" fmla="*/ 663808 w 2312"/>
                  <a:gd name="T9" fmla="*/ 44966 h 1968"/>
                  <a:gd name="T10" fmla="*/ 1872984 w 2312"/>
                  <a:gd name="T11" fmla="*/ 48812 h 1968"/>
                  <a:gd name="T12" fmla="*/ 2427381 w 2312"/>
                  <a:gd name="T13" fmla="*/ 23211 h 1968"/>
                  <a:gd name="T14" fmla="*/ 1872984 w 2312"/>
                  <a:gd name="T15" fmla="*/ 15556 h 1968"/>
                  <a:gd name="T16" fmla="*/ 1771694 w 2312"/>
                  <a:gd name="T17" fmla="*/ 4051 h 1968"/>
                  <a:gd name="T18" fmla="*/ 1469916 w 2312"/>
                  <a:gd name="T19" fmla="*/ 206 h 1968"/>
                  <a:gd name="T20" fmla="*/ 1066924 w 2312"/>
                  <a:gd name="T21" fmla="*/ 2766 h 19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312" h="1968">
                    <a:moveTo>
                      <a:pt x="1016" y="104"/>
                    </a:moveTo>
                    <a:cubicBezTo>
                      <a:pt x="832" y="152"/>
                      <a:pt x="464" y="144"/>
                      <a:pt x="296" y="296"/>
                    </a:cubicBezTo>
                    <a:cubicBezTo>
                      <a:pt x="128" y="448"/>
                      <a:pt x="0" y="856"/>
                      <a:pt x="8" y="1016"/>
                    </a:cubicBezTo>
                    <a:cubicBezTo>
                      <a:pt x="16" y="1176"/>
                      <a:pt x="240" y="1144"/>
                      <a:pt x="344" y="1256"/>
                    </a:cubicBezTo>
                    <a:cubicBezTo>
                      <a:pt x="448" y="1368"/>
                      <a:pt x="392" y="1592"/>
                      <a:pt x="632" y="1688"/>
                    </a:cubicBezTo>
                    <a:cubicBezTo>
                      <a:pt x="872" y="1784"/>
                      <a:pt x="1504" y="1968"/>
                      <a:pt x="1784" y="1832"/>
                    </a:cubicBezTo>
                    <a:cubicBezTo>
                      <a:pt x="2064" y="1696"/>
                      <a:pt x="2312" y="1080"/>
                      <a:pt x="2312" y="872"/>
                    </a:cubicBezTo>
                    <a:cubicBezTo>
                      <a:pt x="2312" y="664"/>
                      <a:pt x="1888" y="704"/>
                      <a:pt x="1784" y="584"/>
                    </a:cubicBezTo>
                    <a:cubicBezTo>
                      <a:pt x="1680" y="464"/>
                      <a:pt x="1752" y="248"/>
                      <a:pt x="1688" y="152"/>
                    </a:cubicBezTo>
                    <a:cubicBezTo>
                      <a:pt x="1624" y="56"/>
                      <a:pt x="1512" y="16"/>
                      <a:pt x="1400" y="8"/>
                    </a:cubicBezTo>
                    <a:cubicBezTo>
                      <a:pt x="1288" y="0"/>
                      <a:pt x="1200" y="56"/>
                      <a:pt x="1016" y="104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4" name="Line 9"/>
              <p:cNvSpPr>
                <a:spLocks noChangeShapeType="1"/>
              </p:cNvSpPr>
              <p:nvPr/>
            </p:nvSpPr>
            <p:spPr bwMode="auto">
              <a:xfrm flipH="1">
                <a:off x="1258" y="2494"/>
                <a:ext cx="148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Line 10"/>
              <p:cNvSpPr>
                <a:spLocks noChangeShapeType="1"/>
              </p:cNvSpPr>
              <p:nvPr/>
            </p:nvSpPr>
            <p:spPr bwMode="auto">
              <a:xfrm>
                <a:off x="2746" y="2494"/>
                <a:ext cx="672" cy="13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Line 11"/>
              <p:cNvSpPr>
                <a:spLocks noChangeShapeType="1"/>
              </p:cNvSpPr>
              <p:nvPr/>
            </p:nvSpPr>
            <p:spPr bwMode="auto">
              <a:xfrm>
                <a:off x="1258" y="297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7" name="Line 12"/>
              <p:cNvSpPr>
                <a:spLocks noChangeShapeType="1"/>
              </p:cNvSpPr>
              <p:nvPr/>
            </p:nvSpPr>
            <p:spPr bwMode="auto">
              <a:xfrm flipV="1">
                <a:off x="1258" y="2302"/>
                <a:ext cx="192" cy="672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8" name="Line 13"/>
              <p:cNvSpPr>
                <a:spLocks noChangeShapeType="1"/>
              </p:cNvSpPr>
              <p:nvPr/>
            </p:nvSpPr>
            <p:spPr bwMode="auto">
              <a:xfrm flipV="1">
                <a:off x="3408" y="388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Line 14"/>
              <p:cNvSpPr>
                <a:spLocks noChangeShapeType="1"/>
              </p:cNvSpPr>
              <p:nvPr/>
            </p:nvSpPr>
            <p:spPr bwMode="auto">
              <a:xfrm flipV="1">
                <a:off x="3418" y="3070"/>
                <a:ext cx="240" cy="816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0" name="Oval 15"/>
              <p:cNvSpPr>
                <a:spLocks noChangeArrowheads="1"/>
              </p:cNvSpPr>
              <p:nvPr/>
            </p:nvSpPr>
            <p:spPr bwMode="auto">
              <a:xfrm>
                <a:off x="2698" y="244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31" name="Freeform 18"/>
              <p:cNvSpPr>
                <a:spLocks/>
              </p:cNvSpPr>
              <p:nvPr/>
            </p:nvSpPr>
            <p:spPr bwMode="auto">
              <a:xfrm>
                <a:off x="3370" y="3742"/>
                <a:ext cx="240" cy="144"/>
              </a:xfrm>
              <a:custGeom>
                <a:avLst/>
                <a:gdLst>
                  <a:gd name="T0" fmla="*/ 0 w 480"/>
                  <a:gd name="T1" fmla="*/ 0 h 328"/>
                  <a:gd name="T2" fmla="*/ 1 w 480"/>
                  <a:gd name="T3" fmla="*/ 0 h 328"/>
                  <a:gd name="T4" fmla="*/ 1 w 480"/>
                  <a:gd name="T5" fmla="*/ 0 h 3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328">
                    <a:moveTo>
                      <a:pt x="0" y="88"/>
                    </a:moveTo>
                    <a:cubicBezTo>
                      <a:pt x="104" y="44"/>
                      <a:pt x="208" y="0"/>
                      <a:pt x="288" y="40"/>
                    </a:cubicBezTo>
                    <a:cubicBezTo>
                      <a:pt x="368" y="80"/>
                      <a:pt x="424" y="204"/>
                      <a:pt x="480" y="32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2" name="Freeform 19"/>
              <p:cNvSpPr>
                <a:spLocks/>
              </p:cNvSpPr>
              <p:nvPr/>
            </p:nvSpPr>
            <p:spPr bwMode="auto">
              <a:xfrm>
                <a:off x="3466" y="3646"/>
                <a:ext cx="336" cy="240"/>
              </a:xfrm>
              <a:custGeom>
                <a:avLst/>
                <a:gdLst>
                  <a:gd name="T0" fmla="*/ 0 w 480"/>
                  <a:gd name="T1" fmla="*/ 0 h 432"/>
                  <a:gd name="T2" fmla="*/ 2 w 480"/>
                  <a:gd name="T3" fmla="*/ 1 h 432"/>
                  <a:gd name="T4" fmla="*/ 4 w 480"/>
                  <a:gd name="T5" fmla="*/ 1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104" y="12"/>
                      <a:pt x="208" y="24"/>
                      <a:pt x="288" y="96"/>
                    </a:cubicBezTo>
                    <a:cubicBezTo>
                      <a:pt x="368" y="168"/>
                      <a:pt x="424" y="300"/>
                      <a:pt x="480" y="43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3" name="Text Box 20"/>
              <p:cNvSpPr txBox="1">
                <a:spLocks noChangeArrowheads="1"/>
              </p:cNvSpPr>
              <p:nvPr/>
            </p:nvSpPr>
            <p:spPr bwMode="auto">
              <a:xfrm>
                <a:off x="3514" y="3454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r>
                  <a:rPr lang="en-US" altLang="en-US">
                    <a:sym typeface="Symbol" pitchFamily="18" charset="2"/>
                  </a:rPr>
                  <a:t></a:t>
                </a:r>
                <a:r>
                  <a:rPr lang="en-US" altLang="zh-CN">
                    <a:ea typeface="SimSun" pitchFamily="2" charset="-122"/>
                    <a:sym typeface="Symbol" pitchFamily="18" charset="2"/>
                  </a:rPr>
                  <a:t>(</a:t>
                </a:r>
                <a:r>
                  <a:rPr lang="en-US" altLang="zh-CN">
                    <a:ea typeface="SimSun" pitchFamily="2" charset="-122"/>
                  </a:rPr>
                  <a:t>i)</a:t>
                </a:r>
                <a:endParaRPr lang="en-US" altLang="en-US"/>
              </a:p>
            </p:txBody>
          </p:sp>
          <p:sp>
            <p:nvSpPr>
              <p:cNvPr id="43034" name="Rectangle 21"/>
              <p:cNvSpPr>
                <a:spLocks noChangeArrowheads="1"/>
              </p:cNvSpPr>
              <p:nvPr/>
            </p:nvSpPr>
            <p:spPr bwMode="auto">
              <a:xfrm>
                <a:off x="3706" y="4030"/>
                <a:ext cx="7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r>
                  <a:rPr lang="en-US" altLang="zh-CN">
                    <a:ea typeface="SimSun" pitchFamily="2" charset="-122"/>
                    <a:sym typeface="Symbol" pitchFamily="18" charset="2"/>
                  </a:rPr>
                  <a:t>(i,k=1)</a:t>
                </a:r>
                <a:endParaRPr lang="en-US" altLang="en-US">
                  <a:sym typeface="Symbol" pitchFamily="18" charset="2"/>
                </a:endParaRPr>
              </a:p>
            </p:txBody>
          </p:sp>
          <p:sp>
            <p:nvSpPr>
              <p:cNvPr id="43035" name="Rectangle 22"/>
              <p:cNvSpPr>
                <a:spLocks noChangeArrowheads="1"/>
              </p:cNvSpPr>
              <p:nvPr/>
            </p:nvSpPr>
            <p:spPr bwMode="auto">
              <a:xfrm>
                <a:off x="1690" y="2782"/>
                <a:ext cx="7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r>
                  <a:rPr lang="en-US" altLang="zh-CN">
                    <a:ea typeface="SimSun" pitchFamily="2" charset="-122"/>
                    <a:sym typeface="Symbol" pitchFamily="18" charset="2"/>
                  </a:rPr>
                  <a:t>(i,k=2)</a:t>
                </a:r>
                <a:endParaRPr lang="en-US" altLang="en-US">
                  <a:sym typeface="Symbol" pitchFamily="18" charset="2"/>
                </a:endParaRPr>
              </a:p>
            </p:txBody>
          </p:sp>
          <p:sp>
            <p:nvSpPr>
              <p:cNvPr id="43036" name="Text Box 23"/>
              <p:cNvSpPr txBox="1">
                <a:spLocks noChangeArrowheads="1"/>
              </p:cNvSpPr>
              <p:nvPr/>
            </p:nvSpPr>
            <p:spPr bwMode="auto">
              <a:xfrm>
                <a:off x="1354" y="2542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r>
                  <a:rPr lang="en-US" altLang="en-US">
                    <a:sym typeface="Symbol" pitchFamily="18" charset="2"/>
                  </a:rPr>
                  <a:t></a:t>
                </a:r>
                <a:r>
                  <a:rPr lang="en-US" altLang="zh-CN">
                    <a:ea typeface="SimSun" pitchFamily="2" charset="-122"/>
                    <a:sym typeface="Symbol" pitchFamily="18" charset="2"/>
                  </a:rPr>
                  <a:t>(</a:t>
                </a:r>
                <a:r>
                  <a:rPr lang="en-US" altLang="zh-CN">
                    <a:ea typeface="SimSun" pitchFamily="2" charset="-122"/>
                  </a:rPr>
                  <a:t>i)</a:t>
                </a:r>
                <a:endParaRPr lang="en-US" altLang="en-US"/>
              </a:p>
            </p:txBody>
          </p:sp>
          <p:sp>
            <p:nvSpPr>
              <p:cNvPr id="43037" name="Freeform 24"/>
              <p:cNvSpPr>
                <a:spLocks/>
              </p:cNvSpPr>
              <p:nvPr/>
            </p:nvSpPr>
            <p:spPr bwMode="auto">
              <a:xfrm>
                <a:off x="1306" y="2734"/>
                <a:ext cx="192" cy="224"/>
              </a:xfrm>
              <a:custGeom>
                <a:avLst/>
                <a:gdLst>
                  <a:gd name="T0" fmla="*/ 0 w 192"/>
                  <a:gd name="T1" fmla="*/ 32 h 224"/>
                  <a:gd name="T2" fmla="*/ 144 w 192"/>
                  <a:gd name="T3" fmla="*/ 32 h 224"/>
                  <a:gd name="T4" fmla="*/ 192 w 192"/>
                  <a:gd name="T5" fmla="*/ 224 h 2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224">
                    <a:moveTo>
                      <a:pt x="0" y="32"/>
                    </a:moveTo>
                    <a:cubicBezTo>
                      <a:pt x="56" y="16"/>
                      <a:pt x="112" y="0"/>
                      <a:pt x="144" y="32"/>
                    </a:cubicBezTo>
                    <a:cubicBezTo>
                      <a:pt x="176" y="64"/>
                      <a:pt x="184" y="144"/>
                      <a:pt x="192" y="22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8" name="Freeform 26"/>
              <p:cNvSpPr>
                <a:spLocks/>
              </p:cNvSpPr>
              <p:nvPr/>
            </p:nvSpPr>
            <p:spPr bwMode="auto">
              <a:xfrm>
                <a:off x="1594" y="2878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9" name="Text Box 27"/>
              <p:cNvSpPr txBox="1">
                <a:spLocks noChangeArrowheads="1"/>
              </p:cNvSpPr>
              <p:nvPr/>
            </p:nvSpPr>
            <p:spPr bwMode="auto">
              <a:xfrm>
                <a:off x="1834" y="2494"/>
                <a:ext cx="6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r>
                  <a:rPr lang="en-US" altLang="zh-CN">
                    <a:ea typeface="SimSun" pitchFamily="2" charset="-122"/>
                  </a:rPr>
                  <a:t>r(i,k=2)</a:t>
                </a:r>
                <a:endParaRPr lang="en-US" altLang="en-US"/>
              </a:p>
            </p:txBody>
          </p:sp>
          <p:sp>
            <p:nvSpPr>
              <p:cNvPr id="43040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178"/>
                <a:ext cx="6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r>
                  <a:rPr lang="en-US" altLang="zh-CN">
                    <a:ea typeface="SimSun" pitchFamily="2" charset="-122"/>
                  </a:rPr>
                  <a:t>(Xc,yc)</a:t>
                </a:r>
                <a:endParaRPr lang="en-US" altLang="en-US"/>
              </a:p>
            </p:txBody>
          </p:sp>
          <p:sp>
            <p:nvSpPr>
              <p:cNvPr id="43041" name="Text Box 29"/>
              <p:cNvSpPr txBox="1">
                <a:spLocks noChangeArrowheads="1"/>
              </p:cNvSpPr>
              <p:nvPr/>
            </p:nvSpPr>
            <p:spPr bwMode="auto">
              <a:xfrm>
                <a:off x="2938" y="2782"/>
                <a:ext cx="6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r>
                  <a:rPr lang="en-US" altLang="zh-CN">
                    <a:ea typeface="SimSun" pitchFamily="2" charset="-122"/>
                  </a:rPr>
                  <a:t>r(i,k=1)</a:t>
                </a:r>
                <a:endParaRPr lang="en-US" altLang="en-US"/>
              </a:p>
            </p:txBody>
          </p:sp>
          <p:sp>
            <p:nvSpPr>
              <p:cNvPr id="43042" name="Line 30"/>
              <p:cNvSpPr>
                <a:spLocks noChangeShapeType="1"/>
              </p:cNvSpPr>
              <p:nvPr/>
            </p:nvSpPr>
            <p:spPr bwMode="auto">
              <a:xfrm flipH="1" flipV="1">
                <a:off x="3562" y="3790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3" name="Oval 31"/>
              <p:cNvSpPr>
                <a:spLocks noChangeArrowheads="1"/>
              </p:cNvSpPr>
              <p:nvPr/>
            </p:nvSpPr>
            <p:spPr bwMode="auto">
              <a:xfrm>
                <a:off x="1210" y="292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4" name="Oval 32"/>
              <p:cNvSpPr>
                <a:spLocks noChangeArrowheads="1"/>
              </p:cNvSpPr>
              <p:nvPr/>
            </p:nvSpPr>
            <p:spPr bwMode="auto">
              <a:xfrm>
                <a:off x="3370" y="383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045" name="Line 35"/>
              <p:cNvSpPr>
                <a:spLocks noChangeShapeType="1"/>
              </p:cNvSpPr>
              <p:nvPr/>
            </p:nvSpPr>
            <p:spPr bwMode="auto">
              <a:xfrm flipV="1">
                <a:off x="874" y="3070"/>
                <a:ext cx="384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6" name="Line 36"/>
              <p:cNvSpPr>
                <a:spLocks noChangeShapeType="1"/>
              </p:cNvSpPr>
              <p:nvPr/>
            </p:nvSpPr>
            <p:spPr bwMode="auto">
              <a:xfrm>
                <a:off x="874" y="3598"/>
                <a:ext cx="244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21" name="Text Box 40"/>
            <p:cNvSpPr txBox="1">
              <a:spLocks noChangeArrowheads="1"/>
            </p:cNvSpPr>
            <p:nvPr/>
          </p:nvSpPr>
          <p:spPr bwMode="auto">
            <a:xfrm>
              <a:off x="624" y="302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>
                  <a:ea typeface="SimSun" pitchFamily="2" charset="-122"/>
                </a:rPr>
                <a:t>(xi,yi)</a:t>
              </a:r>
              <a:endParaRPr lang="en-US" altLang="en-US"/>
            </a:p>
          </p:txBody>
        </p:sp>
        <p:sp>
          <p:nvSpPr>
            <p:cNvPr id="43022" name="Text Box 41"/>
            <p:cNvSpPr txBox="1">
              <a:spLocks noChangeArrowheads="1"/>
            </p:cNvSpPr>
            <p:nvPr/>
          </p:nvSpPr>
          <p:spPr bwMode="auto">
            <a:xfrm>
              <a:off x="3984" y="3744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>
                  <a:ea typeface="SimSun" pitchFamily="2" charset="-122"/>
                </a:rPr>
                <a:t>(xi,yi)’</a:t>
              </a:r>
              <a:endParaRPr lang="en-US" altLang="en-US"/>
            </a:p>
          </p:txBody>
        </p:sp>
      </p:grpSp>
      <p:sp>
        <p:nvSpPr>
          <p:cNvPr id="43018" name="Text Box 43"/>
          <p:cNvSpPr txBox="1">
            <a:spLocks noChangeArrowheads="1"/>
          </p:cNvSpPr>
          <p:nvPr/>
        </p:nvSpPr>
        <p:spPr bwMode="auto">
          <a:xfrm>
            <a:off x="5867400" y="3886200"/>
            <a:ext cx="3049588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 slight change of the</a:t>
            </a:r>
          </a:p>
          <a:p>
            <a:r>
              <a:rPr lang="en-US" altLang="en-US"/>
              <a:t>Edge direction and angle</a:t>
            </a:r>
          </a:p>
          <a:p>
            <a:r>
              <a:rPr lang="en-US" altLang="en-US"/>
              <a:t> between them. </a:t>
            </a:r>
          </a:p>
        </p:txBody>
      </p:sp>
      <p:sp>
        <p:nvSpPr>
          <p:cNvPr id="39" name="Oval 38"/>
          <p:cNvSpPr/>
          <p:nvPr/>
        </p:nvSpPr>
        <p:spPr>
          <a:xfrm>
            <a:off x="594360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1054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3200" smtClean="0"/>
              <a:t>Generalized Hough </a:t>
            </a:r>
            <a:r>
              <a:rPr lang="en-US" altLang="ja-JP" sz="2300" smtClean="0"/>
              <a:t>Transform</a:t>
            </a:r>
            <a:r>
              <a:rPr lang="en-US" altLang="zh-CN" sz="2300" smtClean="0">
                <a:ea typeface="ＭＳ Ｐゴシック" pitchFamily="34" charset="-128"/>
              </a:rPr>
              <a:t/>
            </a:r>
            <a:br>
              <a:rPr lang="en-US" altLang="zh-CN" sz="2300" smtClean="0">
                <a:ea typeface="ＭＳ Ｐゴシック" pitchFamily="34" charset="-128"/>
              </a:rPr>
            </a:br>
            <a:r>
              <a:rPr lang="en-US" altLang="zh-CN" sz="2300" smtClean="0">
                <a:ea typeface="ＭＳ Ｐゴシック" pitchFamily="34" charset="-128"/>
              </a:rPr>
              <a:t>(fixed-scale-orientation here)</a:t>
            </a:r>
            <a:endParaRPr lang="en-US" altLang="ja-JP" sz="2300" smtClean="0"/>
          </a:p>
        </p:txBody>
      </p:sp>
      <p:graphicFrame>
        <p:nvGraphicFramePr>
          <p:cNvPr id="361648" name="Group 176"/>
          <p:cNvGraphicFramePr>
            <a:graphicFrameLocks noGrp="1"/>
          </p:cNvGraphicFramePr>
          <p:nvPr>
            <p:ph type="tbl" idx="1"/>
          </p:nvPr>
        </p:nvGraphicFramePr>
        <p:xfrm>
          <a:off x="457200" y="2819400"/>
          <a:ext cx="8382000" cy="3279783"/>
        </p:xfrm>
        <a:graphic>
          <a:graphicData uri="http://schemas.openxmlformats.org/drawingml/2006/table">
            <a:tbl>
              <a:tblPr/>
              <a:tblGrid>
                <a:gridCol w="1425575"/>
                <a:gridCol w="6956425"/>
              </a:tblGrid>
              <a:tr h="4572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(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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-table) Prepared by the user to define the shape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Given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Edge direction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Given Parameters,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{r(i,k),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(i,k)},…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 for i=1,..,N.    k=1,..,K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(1)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(i)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 :</a:t>
                      </a:r>
                      <a:endParaRPr kumimoji="0" lang="en-US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  <a:sym typeface="Symbol" pitchFamily="18" charset="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{r(1,1),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(1,1)}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   {r(1,2),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(1,2)}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   {r(1,3),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(1,3)}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{r(2,1),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(2,1)}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   {r(2,2),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(2,2)}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   {r(2,3),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(2,3)}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:</a:t>
                      </a:r>
                      <a:endParaRPr kumimoji="0" lang="en-US" altLang="zh-CN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SimSun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{r(i,1),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(i,1)}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   {r(i,2),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(i,2)}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,….,{r(i,k),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sym typeface="Symbol" pitchFamily="18" charset="2"/>
                        </a:rPr>
                        <a:t>(i,k)}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362200" y="63277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40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71EBEE5F-C4A5-44A9-A7BE-909ED82EC4B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050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457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CN" sz="2000">
                <a:latin typeface="Arial" charset="0"/>
                <a:ea typeface="SimSun" pitchFamily="2" charset="-122"/>
              </a:rPr>
              <a:t>The m</a:t>
            </a:r>
            <a:r>
              <a:rPr lang="en-US" altLang="en-US" sz="2000">
                <a:latin typeface="Arial" charset="0"/>
              </a:rPr>
              <a:t>odel </a:t>
            </a:r>
            <a:r>
              <a:rPr lang="en-US" altLang="zh-CN" sz="2000">
                <a:latin typeface="Arial" charset="0"/>
                <a:ea typeface="SimSun" pitchFamily="2" charset="-122"/>
              </a:rPr>
              <a:t>s</a:t>
            </a:r>
            <a:r>
              <a:rPr lang="en-US" altLang="en-US" sz="2000">
                <a:latin typeface="Arial" charset="0"/>
              </a:rPr>
              <a:t>hape </a:t>
            </a:r>
            <a:r>
              <a:rPr lang="en-US" altLang="zh-CN" sz="2000">
                <a:latin typeface="Arial" charset="0"/>
                <a:ea typeface="SimSun" pitchFamily="2" charset="-122"/>
              </a:rPr>
              <a:t>is not</a:t>
            </a:r>
            <a:r>
              <a:rPr lang="en-US" altLang="en-US" sz="2000">
                <a:latin typeface="Arial" charset="0"/>
              </a:rPr>
              <a:t> described by </a:t>
            </a:r>
            <a:r>
              <a:rPr lang="en-US" altLang="zh-CN" sz="2000">
                <a:latin typeface="Arial" charset="0"/>
                <a:ea typeface="SimSun" pitchFamily="2" charset="-122"/>
              </a:rPr>
              <a:t>an </a:t>
            </a:r>
            <a:r>
              <a:rPr lang="en-US" altLang="en-US" sz="2000">
                <a:latin typeface="Arial" charset="0"/>
              </a:rPr>
              <a:t>equation</a:t>
            </a:r>
            <a:r>
              <a:rPr lang="en-US" altLang="zh-CN" sz="2000">
                <a:latin typeface="Arial" charset="0"/>
                <a:ea typeface="SimSun" pitchFamily="2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>
                <a:latin typeface="Arial" charset="0"/>
                <a:ea typeface="SimSun" pitchFamily="2" charset="-122"/>
              </a:rPr>
              <a:t>The user prepares the edge direction table (</a:t>
            </a:r>
            <a:r>
              <a:rPr lang="en-US" altLang="en-US">
                <a:sym typeface="Symbol" pitchFamily="18" charset="2"/>
              </a:rPr>
              <a:t>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-table)</a:t>
            </a:r>
            <a:r>
              <a:rPr lang="en-US" altLang="zh-CN" sz="2000">
                <a:latin typeface="Arial" charset="0"/>
                <a:ea typeface="SimSun" pitchFamily="2" charset="-122"/>
              </a:rPr>
              <a:t> 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44051" name="Text Box 163"/>
          <p:cNvSpPr txBox="1">
            <a:spLocks noChangeArrowheads="1"/>
          </p:cNvSpPr>
          <p:nvPr/>
        </p:nvSpPr>
        <p:spPr bwMode="auto">
          <a:xfrm>
            <a:off x="5257800" y="2133600"/>
            <a:ext cx="28495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z="1400">
                <a:ea typeface="SimSun" pitchFamily="2" charset="-122"/>
              </a:rPr>
              <a:t>e.g.</a:t>
            </a:r>
          </a:p>
          <a:p>
            <a:r>
              <a:rPr lang="en-US" altLang="zh-CN" sz="1400">
                <a:ea typeface="SimSun" pitchFamily="2" charset="-122"/>
              </a:rPr>
              <a:t>2 edges with </a:t>
            </a:r>
          </a:p>
          <a:p>
            <a:r>
              <a:rPr lang="en-US" altLang="zh-CN" sz="1400">
                <a:ea typeface="SimSun" pitchFamily="2" charset="-122"/>
              </a:rPr>
              <a:t>the same direction </a:t>
            </a:r>
            <a:r>
              <a:rPr lang="en-US" altLang="en-US" sz="1400">
                <a:sym typeface="Symbol" pitchFamily="18" charset="2"/>
              </a:rPr>
              <a:t></a:t>
            </a:r>
            <a:r>
              <a:rPr lang="en-US" altLang="zh-CN" sz="1400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 sz="1400">
                <a:ea typeface="SimSun" pitchFamily="2" charset="-122"/>
              </a:rPr>
              <a:t>i)</a:t>
            </a:r>
          </a:p>
          <a:p>
            <a:endParaRPr lang="en-US" altLang="en-US" sz="1400"/>
          </a:p>
        </p:txBody>
      </p:sp>
      <p:grpSp>
        <p:nvGrpSpPr>
          <p:cNvPr id="44052" name="Group 170"/>
          <p:cNvGrpSpPr>
            <a:grpSpLocks/>
          </p:cNvGrpSpPr>
          <p:nvPr/>
        </p:nvGrpSpPr>
        <p:grpSpPr bwMode="auto">
          <a:xfrm>
            <a:off x="4876800" y="395288"/>
            <a:ext cx="3832225" cy="2286000"/>
            <a:chOff x="3072" y="0"/>
            <a:chExt cx="2414" cy="1440"/>
          </a:xfrm>
        </p:grpSpPr>
        <p:sp>
          <p:nvSpPr>
            <p:cNvPr id="44055" name="Line 142"/>
            <p:cNvSpPr>
              <a:spLocks noChangeShapeType="1"/>
            </p:cNvSpPr>
            <p:nvPr/>
          </p:nvSpPr>
          <p:spPr bwMode="auto">
            <a:xfrm flipH="1">
              <a:off x="3720" y="514"/>
              <a:ext cx="697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Line 143"/>
            <p:cNvSpPr>
              <a:spLocks noChangeShapeType="1"/>
            </p:cNvSpPr>
            <p:nvPr/>
          </p:nvSpPr>
          <p:spPr bwMode="auto">
            <a:xfrm>
              <a:off x="4417" y="514"/>
              <a:ext cx="314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144"/>
            <p:cNvSpPr>
              <a:spLocks noChangeShapeType="1"/>
            </p:cNvSpPr>
            <p:nvPr/>
          </p:nvSpPr>
          <p:spPr bwMode="auto">
            <a:xfrm>
              <a:off x="3720" y="759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145"/>
            <p:cNvSpPr>
              <a:spLocks noChangeShapeType="1"/>
            </p:cNvSpPr>
            <p:nvPr/>
          </p:nvSpPr>
          <p:spPr bwMode="auto">
            <a:xfrm flipV="1">
              <a:off x="3720" y="416"/>
              <a:ext cx="91" cy="343"/>
            </a:xfrm>
            <a:prstGeom prst="line">
              <a:avLst/>
            </a:prstGeom>
            <a:noFill/>
            <a:ln w="76200">
              <a:solidFill>
                <a:srgbClr val="FF505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146"/>
            <p:cNvSpPr>
              <a:spLocks noChangeShapeType="1"/>
            </p:cNvSpPr>
            <p:nvPr/>
          </p:nvSpPr>
          <p:spPr bwMode="auto">
            <a:xfrm>
              <a:off x="4731" y="1225"/>
              <a:ext cx="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147"/>
            <p:cNvSpPr>
              <a:spLocks noChangeShapeType="1"/>
            </p:cNvSpPr>
            <p:nvPr/>
          </p:nvSpPr>
          <p:spPr bwMode="auto">
            <a:xfrm flipV="1">
              <a:off x="4731" y="809"/>
              <a:ext cx="112" cy="416"/>
            </a:xfrm>
            <a:prstGeom prst="line">
              <a:avLst/>
            </a:prstGeom>
            <a:noFill/>
            <a:ln w="76200">
              <a:solidFill>
                <a:srgbClr val="FF505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Oval 148"/>
            <p:cNvSpPr>
              <a:spLocks noChangeArrowheads="1"/>
            </p:cNvSpPr>
            <p:nvPr/>
          </p:nvSpPr>
          <p:spPr bwMode="auto">
            <a:xfrm>
              <a:off x="4394" y="489"/>
              <a:ext cx="46" cy="5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62" name="Freeform 149"/>
            <p:cNvSpPr>
              <a:spLocks/>
            </p:cNvSpPr>
            <p:nvPr/>
          </p:nvSpPr>
          <p:spPr bwMode="auto">
            <a:xfrm>
              <a:off x="4709" y="1152"/>
              <a:ext cx="112" cy="73"/>
            </a:xfrm>
            <a:custGeom>
              <a:avLst/>
              <a:gdLst>
                <a:gd name="T0" fmla="*/ 0 w 480"/>
                <a:gd name="T1" fmla="*/ 0 h 328"/>
                <a:gd name="T2" fmla="*/ 0 w 480"/>
                <a:gd name="T3" fmla="*/ 0 h 328"/>
                <a:gd name="T4" fmla="*/ 0 w 480"/>
                <a:gd name="T5" fmla="*/ 0 h 3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28">
                  <a:moveTo>
                    <a:pt x="0" y="88"/>
                  </a:moveTo>
                  <a:cubicBezTo>
                    <a:pt x="104" y="44"/>
                    <a:pt x="208" y="0"/>
                    <a:pt x="288" y="40"/>
                  </a:cubicBezTo>
                  <a:cubicBezTo>
                    <a:pt x="368" y="80"/>
                    <a:pt x="424" y="204"/>
                    <a:pt x="480" y="32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Freeform 150"/>
            <p:cNvSpPr>
              <a:spLocks/>
            </p:cNvSpPr>
            <p:nvPr/>
          </p:nvSpPr>
          <p:spPr bwMode="auto">
            <a:xfrm>
              <a:off x="4753" y="1103"/>
              <a:ext cx="157" cy="122"/>
            </a:xfrm>
            <a:custGeom>
              <a:avLst/>
              <a:gdLst>
                <a:gd name="T0" fmla="*/ 0 w 480"/>
                <a:gd name="T1" fmla="*/ 0 h 432"/>
                <a:gd name="T2" fmla="*/ 0 w 480"/>
                <a:gd name="T3" fmla="*/ 0 h 432"/>
                <a:gd name="T4" fmla="*/ 0 w 480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432">
                  <a:moveTo>
                    <a:pt x="0" y="0"/>
                  </a:moveTo>
                  <a:cubicBezTo>
                    <a:pt x="104" y="12"/>
                    <a:pt x="208" y="24"/>
                    <a:pt x="288" y="96"/>
                  </a:cubicBezTo>
                  <a:cubicBezTo>
                    <a:pt x="368" y="168"/>
                    <a:pt x="424" y="300"/>
                    <a:pt x="480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Text Box 151"/>
            <p:cNvSpPr txBox="1">
              <a:spLocks noChangeArrowheads="1"/>
            </p:cNvSpPr>
            <p:nvPr/>
          </p:nvSpPr>
          <p:spPr bwMode="auto">
            <a:xfrm>
              <a:off x="4790" y="992"/>
              <a:ext cx="3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 sz="1400">
                  <a:sym typeface="Symbol" pitchFamily="18" charset="2"/>
                </a:rPr>
                <a:t></a:t>
              </a:r>
              <a:r>
                <a:rPr lang="en-US" altLang="zh-CN" sz="1400">
                  <a:ea typeface="SimSun" pitchFamily="2" charset="-122"/>
                  <a:sym typeface="Symbol" pitchFamily="18" charset="2"/>
                </a:rPr>
                <a:t>(</a:t>
              </a:r>
              <a:r>
                <a:rPr lang="en-US" altLang="zh-CN" sz="1400">
                  <a:ea typeface="SimSun" pitchFamily="2" charset="-122"/>
                </a:rPr>
                <a:t>i)</a:t>
              </a:r>
              <a:endParaRPr lang="en-US" altLang="en-US" sz="1400"/>
            </a:p>
          </p:txBody>
        </p:sp>
        <p:sp>
          <p:nvSpPr>
            <p:cNvPr id="44065" name="Rectangle 152"/>
            <p:cNvSpPr>
              <a:spLocks noChangeArrowheads="1"/>
            </p:cNvSpPr>
            <p:nvPr/>
          </p:nvSpPr>
          <p:spPr bwMode="auto">
            <a:xfrm>
              <a:off x="4896" y="1200"/>
              <a:ext cx="5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sz="1400">
                  <a:ea typeface="SimSun" pitchFamily="2" charset="-122"/>
                  <a:sym typeface="Symbol" pitchFamily="18" charset="2"/>
                </a:rPr>
                <a:t>(i,k=1)</a:t>
              </a:r>
              <a:endParaRPr lang="en-US" altLang="en-US" sz="1400">
                <a:sym typeface="Symbol" pitchFamily="18" charset="2"/>
              </a:endParaRPr>
            </a:p>
          </p:txBody>
        </p:sp>
        <p:sp>
          <p:nvSpPr>
            <p:cNvPr id="44066" name="Rectangle 153"/>
            <p:cNvSpPr>
              <a:spLocks noChangeArrowheads="1"/>
            </p:cNvSpPr>
            <p:nvPr/>
          </p:nvSpPr>
          <p:spPr bwMode="auto">
            <a:xfrm>
              <a:off x="3932" y="613"/>
              <a:ext cx="5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sz="1400">
                  <a:ea typeface="SimSun" pitchFamily="2" charset="-122"/>
                  <a:sym typeface="Symbol" pitchFamily="18" charset="2"/>
                </a:rPr>
                <a:t>(i,k=2)</a:t>
              </a:r>
              <a:endParaRPr lang="en-US" altLang="en-US" sz="1400">
                <a:sym typeface="Symbol" pitchFamily="18" charset="2"/>
              </a:endParaRPr>
            </a:p>
          </p:txBody>
        </p:sp>
        <p:sp>
          <p:nvSpPr>
            <p:cNvPr id="44067" name="Text Box 154"/>
            <p:cNvSpPr txBox="1">
              <a:spLocks noChangeArrowheads="1"/>
            </p:cNvSpPr>
            <p:nvPr/>
          </p:nvSpPr>
          <p:spPr bwMode="auto">
            <a:xfrm>
              <a:off x="3789" y="519"/>
              <a:ext cx="3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en-US" sz="1400">
                  <a:sym typeface="Symbol" pitchFamily="18" charset="2"/>
                </a:rPr>
                <a:t></a:t>
              </a:r>
              <a:r>
                <a:rPr lang="en-US" altLang="zh-CN" sz="1400">
                  <a:ea typeface="SimSun" pitchFamily="2" charset="-122"/>
                  <a:sym typeface="Symbol" pitchFamily="18" charset="2"/>
                </a:rPr>
                <a:t>(</a:t>
              </a:r>
              <a:r>
                <a:rPr lang="en-US" altLang="zh-CN" sz="1400">
                  <a:ea typeface="SimSun" pitchFamily="2" charset="-122"/>
                </a:rPr>
                <a:t>i)</a:t>
              </a:r>
              <a:endParaRPr lang="en-US" altLang="en-US" sz="1400"/>
            </a:p>
          </p:txBody>
        </p:sp>
        <p:sp>
          <p:nvSpPr>
            <p:cNvPr id="44068" name="Freeform 155"/>
            <p:cNvSpPr>
              <a:spLocks/>
            </p:cNvSpPr>
            <p:nvPr/>
          </p:nvSpPr>
          <p:spPr bwMode="auto">
            <a:xfrm>
              <a:off x="3741" y="661"/>
              <a:ext cx="90" cy="114"/>
            </a:xfrm>
            <a:custGeom>
              <a:avLst/>
              <a:gdLst>
                <a:gd name="T0" fmla="*/ 0 w 192"/>
                <a:gd name="T1" fmla="*/ 1 h 224"/>
                <a:gd name="T2" fmla="*/ 0 w 192"/>
                <a:gd name="T3" fmla="*/ 1 h 224"/>
                <a:gd name="T4" fmla="*/ 0 w 192"/>
                <a:gd name="T5" fmla="*/ 1 h 2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224">
                  <a:moveTo>
                    <a:pt x="0" y="32"/>
                  </a:moveTo>
                  <a:cubicBezTo>
                    <a:pt x="56" y="16"/>
                    <a:pt x="112" y="0"/>
                    <a:pt x="144" y="32"/>
                  </a:cubicBezTo>
                  <a:cubicBezTo>
                    <a:pt x="176" y="64"/>
                    <a:pt x="184" y="144"/>
                    <a:pt x="192" y="22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Freeform 156"/>
            <p:cNvSpPr>
              <a:spLocks/>
            </p:cNvSpPr>
            <p:nvPr/>
          </p:nvSpPr>
          <p:spPr bwMode="auto">
            <a:xfrm>
              <a:off x="3878" y="710"/>
              <a:ext cx="22" cy="49"/>
            </a:xfrm>
            <a:custGeom>
              <a:avLst/>
              <a:gdLst>
                <a:gd name="T0" fmla="*/ 0 w 48"/>
                <a:gd name="T1" fmla="*/ 0 h 96"/>
                <a:gd name="T2" fmla="*/ 0 w 48"/>
                <a:gd name="T3" fmla="*/ 1 h 96"/>
                <a:gd name="T4" fmla="*/ 0 w 48"/>
                <a:gd name="T5" fmla="*/ 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24" y="80"/>
                    <a:pt x="0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Text Box 157"/>
            <p:cNvSpPr txBox="1">
              <a:spLocks noChangeArrowheads="1"/>
            </p:cNvSpPr>
            <p:nvPr/>
          </p:nvSpPr>
          <p:spPr bwMode="auto">
            <a:xfrm>
              <a:off x="3884" y="424"/>
              <a:ext cx="5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sz="1400">
                  <a:ea typeface="SimSun" pitchFamily="2" charset="-122"/>
                </a:rPr>
                <a:t>r(i,k=2)</a:t>
              </a:r>
              <a:endParaRPr lang="en-US" altLang="en-US" sz="1400"/>
            </a:p>
          </p:txBody>
        </p:sp>
        <p:sp>
          <p:nvSpPr>
            <p:cNvPr id="44071" name="Text Box 158"/>
            <p:cNvSpPr txBox="1">
              <a:spLocks noChangeArrowheads="1"/>
            </p:cNvSpPr>
            <p:nvPr/>
          </p:nvSpPr>
          <p:spPr bwMode="auto">
            <a:xfrm>
              <a:off x="4367" y="384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sz="1400">
                  <a:ea typeface="SimSun" pitchFamily="2" charset="-122"/>
                </a:rPr>
                <a:t>(Xc,yc)</a:t>
              </a:r>
              <a:endParaRPr lang="en-US" altLang="en-US" sz="1400"/>
            </a:p>
          </p:txBody>
        </p:sp>
        <p:sp>
          <p:nvSpPr>
            <p:cNvPr id="44072" name="Text Box 159"/>
            <p:cNvSpPr txBox="1">
              <a:spLocks noChangeArrowheads="1"/>
            </p:cNvSpPr>
            <p:nvPr/>
          </p:nvSpPr>
          <p:spPr bwMode="auto">
            <a:xfrm>
              <a:off x="4506" y="693"/>
              <a:ext cx="5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sz="1400">
                  <a:ea typeface="SimSun" pitchFamily="2" charset="-122"/>
                </a:rPr>
                <a:t>r(i,k=1)</a:t>
              </a:r>
              <a:endParaRPr lang="en-US" altLang="en-US" sz="1400"/>
            </a:p>
          </p:txBody>
        </p:sp>
        <p:sp>
          <p:nvSpPr>
            <p:cNvPr id="44073" name="Line 160"/>
            <p:cNvSpPr>
              <a:spLocks noChangeShapeType="1"/>
            </p:cNvSpPr>
            <p:nvPr/>
          </p:nvSpPr>
          <p:spPr bwMode="auto">
            <a:xfrm flipH="1" flipV="1">
              <a:off x="4798" y="1177"/>
              <a:ext cx="135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Oval 161"/>
            <p:cNvSpPr>
              <a:spLocks noChangeArrowheads="1"/>
            </p:cNvSpPr>
            <p:nvPr/>
          </p:nvSpPr>
          <p:spPr bwMode="auto">
            <a:xfrm>
              <a:off x="3698" y="735"/>
              <a:ext cx="45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75" name="Oval 162"/>
            <p:cNvSpPr>
              <a:spLocks noChangeArrowheads="1"/>
            </p:cNvSpPr>
            <p:nvPr/>
          </p:nvSpPr>
          <p:spPr bwMode="auto">
            <a:xfrm>
              <a:off x="4709" y="1202"/>
              <a:ext cx="44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76" name="Line 164"/>
            <p:cNvSpPr>
              <a:spLocks noChangeShapeType="1"/>
            </p:cNvSpPr>
            <p:nvPr/>
          </p:nvSpPr>
          <p:spPr bwMode="auto">
            <a:xfrm flipV="1">
              <a:off x="3541" y="809"/>
              <a:ext cx="179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165"/>
            <p:cNvSpPr>
              <a:spLocks noChangeShapeType="1"/>
            </p:cNvSpPr>
            <p:nvPr/>
          </p:nvSpPr>
          <p:spPr bwMode="auto">
            <a:xfrm>
              <a:off x="3541" y="1078"/>
              <a:ext cx="1145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Freeform 141"/>
            <p:cNvSpPr>
              <a:spLocks/>
            </p:cNvSpPr>
            <p:nvPr/>
          </p:nvSpPr>
          <p:spPr bwMode="auto">
            <a:xfrm>
              <a:off x="3491" y="0"/>
              <a:ext cx="1789" cy="1291"/>
            </a:xfrm>
            <a:custGeom>
              <a:avLst/>
              <a:gdLst>
                <a:gd name="T0" fmla="*/ 28 w 2312"/>
                <a:gd name="T1" fmla="*/ 1 h 1968"/>
                <a:gd name="T2" fmla="*/ 8 w 2312"/>
                <a:gd name="T3" fmla="*/ 1 h 1968"/>
                <a:gd name="T4" fmla="*/ 2 w 2312"/>
                <a:gd name="T5" fmla="*/ 3 h 1968"/>
                <a:gd name="T6" fmla="*/ 9 w 2312"/>
                <a:gd name="T7" fmla="*/ 3 h 1968"/>
                <a:gd name="T8" fmla="*/ 17 w 2312"/>
                <a:gd name="T9" fmla="*/ 5 h 1968"/>
                <a:gd name="T10" fmla="*/ 49 w 2312"/>
                <a:gd name="T11" fmla="*/ 5 h 1968"/>
                <a:gd name="T12" fmla="*/ 64 w 2312"/>
                <a:gd name="T13" fmla="*/ 3 h 1968"/>
                <a:gd name="T14" fmla="*/ 49 w 2312"/>
                <a:gd name="T15" fmla="*/ 2 h 1968"/>
                <a:gd name="T16" fmla="*/ 46 w 2312"/>
                <a:gd name="T17" fmla="*/ 1 h 1968"/>
                <a:gd name="T18" fmla="*/ 39 w 2312"/>
                <a:gd name="T19" fmla="*/ 1 h 1968"/>
                <a:gd name="T20" fmla="*/ 28 w 2312"/>
                <a:gd name="T21" fmla="*/ 1 h 19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2" h="1968">
                  <a:moveTo>
                    <a:pt x="1016" y="104"/>
                  </a:moveTo>
                  <a:cubicBezTo>
                    <a:pt x="832" y="152"/>
                    <a:pt x="464" y="144"/>
                    <a:pt x="296" y="296"/>
                  </a:cubicBezTo>
                  <a:cubicBezTo>
                    <a:pt x="128" y="448"/>
                    <a:pt x="0" y="856"/>
                    <a:pt x="8" y="1016"/>
                  </a:cubicBezTo>
                  <a:cubicBezTo>
                    <a:pt x="16" y="1176"/>
                    <a:pt x="240" y="1144"/>
                    <a:pt x="344" y="1256"/>
                  </a:cubicBezTo>
                  <a:cubicBezTo>
                    <a:pt x="448" y="1368"/>
                    <a:pt x="392" y="1592"/>
                    <a:pt x="632" y="1688"/>
                  </a:cubicBezTo>
                  <a:cubicBezTo>
                    <a:pt x="872" y="1784"/>
                    <a:pt x="1504" y="1968"/>
                    <a:pt x="1784" y="1832"/>
                  </a:cubicBezTo>
                  <a:cubicBezTo>
                    <a:pt x="2064" y="1696"/>
                    <a:pt x="2312" y="1080"/>
                    <a:pt x="2312" y="872"/>
                  </a:cubicBezTo>
                  <a:cubicBezTo>
                    <a:pt x="2312" y="664"/>
                    <a:pt x="1888" y="704"/>
                    <a:pt x="1784" y="584"/>
                  </a:cubicBezTo>
                  <a:cubicBezTo>
                    <a:pt x="1680" y="464"/>
                    <a:pt x="1752" y="248"/>
                    <a:pt x="1688" y="152"/>
                  </a:cubicBezTo>
                  <a:cubicBezTo>
                    <a:pt x="1624" y="56"/>
                    <a:pt x="1512" y="16"/>
                    <a:pt x="1400" y="8"/>
                  </a:cubicBezTo>
                  <a:cubicBezTo>
                    <a:pt x="1288" y="0"/>
                    <a:pt x="1200" y="56"/>
                    <a:pt x="1016" y="104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Text Box 167"/>
            <p:cNvSpPr txBox="1">
              <a:spLocks noChangeArrowheads="1"/>
            </p:cNvSpPr>
            <p:nvPr/>
          </p:nvSpPr>
          <p:spPr bwMode="auto">
            <a:xfrm>
              <a:off x="4416" y="1248"/>
              <a:ext cx="4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sz="1400">
                  <a:ea typeface="SimSun" pitchFamily="2" charset="-122"/>
                </a:rPr>
                <a:t>(xi,yi)’</a:t>
              </a:r>
              <a:endParaRPr lang="en-US" altLang="en-US" sz="1400"/>
            </a:p>
          </p:txBody>
        </p:sp>
        <p:sp>
          <p:nvSpPr>
            <p:cNvPr id="44080" name="Text Box 168"/>
            <p:cNvSpPr txBox="1">
              <a:spLocks noChangeArrowheads="1"/>
            </p:cNvSpPr>
            <p:nvPr/>
          </p:nvSpPr>
          <p:spPr bwMode="auto">
            <a:xfrm>
              <a:off x="3072" y="672"/>
              <a:ext cx="4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CN" sz="1400">
                  <a:ea typeface="SimSun" pitchFamily="2" charset="-122"/>
                </a:rPr>
                <a:t>(xi,yi)</a:t>
              </a:r>
              <a:endParaRPr lang="en-US" altLang="en-US" sz="1400"/>
            </a:p>
          </p:txBody>
        </p:sp>
      </p:grpSp>
      <p:sp>
        <p:nvSpPr>
          <p:cNvPr id="44053" name="Text Box 177"/>
          <p:cNvSpPr txBox="1">
            <a:spLocks noChangeArrowheads="1"/>
          </p:cNvSpPr>
          <p:nvPr/>
        </p:nvSpPr>
        <p:spPr bwMode="auto">
          <a:xfrm>
            <a:off x="5181600" y="6172200"/>
            <a:ext cx="3352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200"/>
              <a:t>The number of entries “{r(), </a:t>
            </a:r>
            <a:r>
              <a:rPr lang="en-US" altLang="zh-CN" sz="1200">
                <a:ea typeface="SimSun" pitchFamily="2" charset="-122"/>
                <a:sym typeface="Symbol" pitchFamily="18" charset="2"/>
              </a:rPr>
              <a:t>()</a:t>
            </a:r>
            <a:r>
              <a:rPr lang="en-US" altLang="en-US" sz="1200"/>
              <a:t>}” = the number of features points obtained.</a:t>
            </a:r>
          </a:p>
        </p:txBody>
      </p:sp>
      <p:sp>
        <p:nvSpPr>
          <p:cNvPr id="37" name="Oval 36"/>
          <p:cNvSpPr/>
          <p:nvPr/>
        </p:nvSpPr>
        <p:spPr>
          <a:xfrm>
            <a:off x="589915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prepare the </a:t>
            </a:r>
            <a:r>
              <a:rPr lang="en-US" altLang="en-US" smtClean="0">
                <a:sym typeface="Symbol" pitchFamily="18" charset="2"/>
              </a:rPr>
              <a:t></a:t>
            </a:r>
            <a:r>
              <a:rPr lang="en-US" altLang="en-US" smtClean="0"/>
              <a:t>-table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638800" cy="45307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Select an arbitrary  reference point (xc,yc)</a:t>
            </a:r>
          </a:p>
          <a:p>
            <a:pPr eaLnBrk="1" hangingPunct="1"/>
            <a:r>
              <a:rPr lang="en-US" altLang="en-US" sz="2000" smtClean="0"/>
              <a:t>For (i=1,2,..,N) :each edge on the boundary. </a:t>
            </a:r>
          </a:p>
          <a:p>
            <a:pPr lvl="1" eaLnBrk="1" hangingPunct="1"/>
            <a:r>
              <a:rPr lang="en-US" altLang="en-US" sz="2000" smtClean="0"/>
              <a:t>{Draw a vector r, </a:t>
            </a:r>
          </a:p>
          <a:p>
            <a:pPr lvl="1" eaLnBrk="1" hangingPunct="1"/>
            <a:r>
              <a:rPr lang="en-US" altLang="en-US" sz="2000" smtClean="0">
                <a:sym typeface="Symbol" pitchFamily="18" charset="2"/>
              </a:rPr>
              <a:t>Measure direction of edge (i) </a:t>
            </a:r>
          </a:p>
          <a:p>
            <a:pPr lvl="1" eaLnBrk="1" hangingPunct="1"/>
            <a:r>
              <a:rPr lang="en-US" altLang="en-US" sz="2000" smtClean="0"/>
              <a:t>If </a:t>
            </a:r>
            <a:r>
              <a:rPr lang="en-US" altLang="en-US" sz="2000" smtClean="0">
                <a:sym typeface="Symbol" pitchFamily="18" charset="2"/>
              </a:rPr>
              <a:t>(i) row of table is empty</a:t>
            </a:r>
          </a:p>
          <a:p>
            <a:pPr lvl="1" eaLnBrk="1" hangingPunct="1"/>
            <a:r>
              <a:rPr lang="en-US" altLang="zh-CN" sz="2000" smtClean="0"/>
              <a:t>   k=1</a:t>
            </a:r>
          </a:p>
          <a:p>
            <a:pPr lvl="1" eaLnBrk="1" hangingPunct="1"/>
            <a:r>
              <a:rPr lang="en-US" altLang="en-US" sz="2000" smtClean="0"/>
              <a:t>Else </a:t>
            </a:r>
          </a:p>
          <a:p>
            <a:pPr lvl="1" eaLnBrk="1" hangingPunct="1"/>
            <a:r>
              <a:rPr lang="en-US" altLang="en-US" sz="2000" smtClean="0"/>
              <a:t>   k=k+1</a:t>
            </a:r>
          </a:p>
          <a:p>
            <a:pPr lvl="1" eaLnBrk="1" hangingPunct="1"/>
            <a:r>
              <a:rPr lang="en-US" altLang="en-US" sz="2000" smtClean="0"/>
              <a:t>Measure and enter {</a:t>
            </a:r>
            <a:r>
              <a:rPr lang="en-US" altLang="zh-CN" sz="2000" smtClean="0"/>
              <a:t>r(i,k), </a:t>
            </a:r>
            <a:r>
              <a:rPr lang="en-US" altLang="zh-CN" sz="2000" smtClean="0">
                <a:sym typeface="Symbol" pitchFamily="18" charset="2"/>
              </a:rPr>
              <a:t></a:t>
            </a:r>
            <a:r>
              <a:rPr lang="en-US" altLang="zh-CN" sz="2000" smtClean="0"/>
              <a:t>(i,k)}</a:t>
            </a:r>
            <a:r>
              <a:rPr lang="en-US" altLang="en-US" sz="2000" smtClean="0"/>
              <a:t> in </a:t>
            </a:r>
            <a:r>
              <a:rPr lang="en-US" altLang="en-US" sz="2000" smtClean="0">
                <a:sym typeface="Symbol" pitchFamily="18" charset="2"/>
              </a:rPr>
              <a:t></a:t>
            </a:r>
            <a:r>
              <a:rPr lang="en-US" altLang="zh-CN" sz="2000" smtClean="0">
                <a:sym typeface="Symbol" pitchFamily="18" charset="2"/>
              </a:rPr>
              <a:t>(</a:t>
            </a:r>
            <a:r>
              <a:rPr lang="en-US" altLang="zh-CN" sz="2000" smtClean="0"/>
              <a:t>i)</a:t>
            </a:r>
            <a:r>
              <a:rPr lang="en-US" altLang="en-US" sz="2000" smtClean="0"/>
              <a:t> row of </a:t>
            </a:r>
            <a:r>
              <a:rPr lang="en-US" altLang="en-US" sz="2000" smtClean="0">
                <a:sym typeface="Symbol" pitchFamily="18" charset="2"/>
              </a:rPr>
              <a:t></a:t>
            </a:r>
            <a:r>
              <a:rPr lang="en-US" altLang="en-US" sz="2000" smtClean="0"/>
              <a:t> table</a:t>
            </a:r>
          </a:p>
          <a:p>
            <a:pPr lvl="1" eaLnBrk="1" hangingPunct="1"/>
            <a:r>
              <a:rPr lang="en-US" altLang="en-US" sz="2000" smtClean="0"/>
              <a:t>}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93165C96-9363-4AFB-BDCD-891845912BE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5867400" y="1219200"/>
            <a:ext cx="2819400" cy="3319463"/>
          </a:xfrm>
          <a:custGeom>
            <a:avLst/>
            <a:gdLst>
              <a:gd name="T0" fmla="*/ 2147483647 w 2312"/>
              <a:gd name="T1" fmla="*/ 2147483647 h 1968"/>
              <a:gd name="T2" fmla="*/ 2147483647 w 2312"/>
              <a:gd name="T3" fmla="*/ 2147483647 h 1968"/>
              <a:gd name="T4" fmla="*/ 2147483647 w 2312"/>
              <a:gd name="T5" fmla="*/ 2147483647 h 1968"/>
              <a:gd name="T6" fmla="*/ 2147483647 w 2312"/>
              <a:gd name="T7" fmla="*/ 2147483647 h 1968"/>
              <a:gd name="T8" fmla="*/ 2147483647 w 2312"/>
              <a:gd name="T9" fmla="*/ 2147483647 h 1968"/>
              <a:gd name="T10" fmla="*/ 2147483647 w 2312"/>
              <a:gd name="T11" fmla="*/ 2147483647 h 1968"/>
              <a:gd name="T12" fmla="*/ 2147483647 w 2312"/>
              <a:gd name="T13" fmla="*/ 2147483647 h 1968"/>
              <a:gd name="T14" fmla="*/ 2147483647 w 2312"/>
              <a:gd name="T15" fmla="*/ 2147483647 h 1968"/>
              <a:gd name="T16" fmla="*/ 2147483647 w 2312"/>
              <a:gd name="T17" fmla="*/ 2147483647 h 1968"/>
              <a:gd name="T18" fmla="*/ 2147483647 w 2312"/>
              <a:gd name="T19" fmla="*/ 2147483647 h 1968"/>
              <a:gd name="T20" fmla="*/ 2147483647 w 2312"/>
              <a:gd name="T21" fmla="*/ 2147483647 h 19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12" h="1968">
                <a:moveTo>
                  <a:pt x="1016" y="104"/>
                </a:moveTo>
                <a:cubicBezTo>
                  <a:pt x="832" y="152"/>
                  <a:pt x="464" y="144"/>
                  <a:pt x="296" y="296"/>
                </a:cubicBezTo>
                <a:cubicBezTo>
                  <a:pt x="128" y="448"/>
                  <a:pt x="0" y="856"/>
                  <a:pt x="8" y="1016"/>
                </a:cubicBezTo>
                <a:cubicBezTo>
                  <a:pt x="16" y="1176"/>
                  <a:pt x="240" y="1144"/>
                  <a:pt x="344" y="1256"/>
                </a:cubicBezTo>
                <a:cubicBezTo>
                  <a:pt x="448" y="1368"/>
                  <a:pt x="392" y="1592"/>
                  <a:pt x="632" y="1688"/>
                </a:cubicBezTo>
                <a:cubicBezTo>
                  <a:pt x="872" y="1784"/>
                  <a:pt x="1504" y="1968"/>
                  <a:pt x="1784" y="1832"/>
                </a:cubicBezTo>
                <a:cubicBezTo>
                  <a:pt x="2064" y="1696"/>
                  <a:pt x="2312" y="1080"/>
                  <a:pt x="2312" y="872"/>
                </a:cubicBezTo>
                <a:cubicBezTo>
                  <a:pt x="2312" y="664"/>
                  <a:pt x="1888" y="704"/>
                  <a:pt x="1784" y="584"/>
                </a:cubicBezTo>
                <a:cubicBezTo>
                  <a:pt x="1680" y="464"/>
                  <a:pt x="1752" y="248"/>
                  <a:pt x="1688" y="152"/>
                </a:cubicBezTo>
                <a:cubicBezTo>
                  <a:pt x="1624" y="56"/>
                  <a:pt x="1512" y="16"/>
                  <a:pt x="1400" y="8"/>
                </a:cubicBezTo>
                <a:cubicBezTo>
                  <a:pt x="1288" y="0"/>
                  <a:pt x="1200" y="56"/>
                  <a:pt x="1016" y="104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6529388" y="2714625"/>
            <a:ext cx="727075" cy="1643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11"/>
          <p:cNvSpPr>
            <a:spLocks noChangeShapeType="1"/>
          </p:cNvSpPr>
          <p:nvPr/>
        </p:nvSpPr>
        <p:spPr bwMode="auto">
          <a:xfrm flipV="1">
            <a:off x="7245350" y="4360863"/>
            <a:ext cx="6238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12"/>
          <p:cNvSpPr>
            <a:spLocks noChangeShapeType="1"/>
          </p:cNvSpPr>
          <p:nvPr/>
        </p:nvSpPr>
        <p:spPr bwMode="auto">
          <a:xfrm flipV="1">
            <a:off x="7256463" y="3394075"/>
            <a:ext cx="260350" cy="963613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Oval 13"/>
          <p:cNvSpPr>
            <a:spLocks noChangeArrowheads="1"/>
          </p:cNvSpPr>
          <p:nvPr/>
        </p:nvSpPr>
        <p:spPr bwMode="auto">
          <a:xfrm>
            <a:off x="6478588" y="2657475"/>
            <a:ext cx="103187" cy="1143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67" name="Freeform 14"/>
          <p:cNvSpPr>
            <a:spLocks/>
          </p:cNvSpPr>
          <p:nvPr/>
        </p:nvSpPr>
        <p:spPr bwMode="auto">
          <a:xfrm>
            <a:off x="7205663" y="4114800"/>
            <a:ext cx="185737" cy="242888"/>
          </a:xfrm>
          <a:custGeom>
            <a:avLst/>
            <a:gdLst>
              <a:gd name="T0" fmla="*/ 0 w 480"/>
              <a:gd name="T1" fmla="*/ 2147483647 h 328"/>
              <a:gd name="T2" fmla="*/ 2147483647 w 480"/>
              <a:gd name="T3" fmla="*/ 2147483647 h 328"/>
              <a:gd name="T4" fmla="*/ 2147483647 w 480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328">
                <a:moveTo>
                  <a:pt x="0" y="88"/>
                </a:moveTo>
                <a:cubicBezTo>
                  <a:pt x="104" y="44"/>
                  <a:pt x="208" y="0"/>
                  <a:pt x="288" y="40"/>
                </a:cubicBezTo>
                <a:cubicBezTo>
                  <a:pt x="368" y="80"/>
                  <a:pt x="424" y="204"/>
                  <a:pt x="480" y="32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Freeform 15"/>
          <p:cNvSpPr>
            <a:spLocks/>
          </p:cNvSpPr>
          <p:nvPr/>
        </p:nvSpPr>
        <p:spPr bwMode="auto">
          <a:xfrm>
            <a:off x="7308850" y="4075113"/>
            <a:ext cx="363538" cy="282575"/>
          </a:xfrm>
          <a:custGeom>
            <a:avLst/>
            <a:gdLst>
              <a:gd name="T0" fmla="*/ 0 w 480"/>
              <a:gd name="T1" fmla="*/ 0 h 432"/>
              <a:gd name="T2" fmla="*/ 2147483647 w 480"/>
              <a:gd name="T3" fmla="*/ 2147483647 h 432"/>
              <a:gd name="T4" fmla="*/ 2147483647 w 480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32">
                <a:moveTo>
                  <a:pt x="0" y="0"/>
                </a:moveTo>
                <a:cubicBezTo>
                  <a:pt x="104" y="12"/>
                  <a:pt x="208" y="24"/>
                  <a:pt x="288" y="96"/>
                </a:cubicBezTo>
                <a:cubicBezTo>
                  <a:pt x="368" y="168"/>
                  <a:pt x="424" y="300"/>
                  <a:pt x="480" y="43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Text Box 16"/>
          <p:cNvSpPr txBox="1">
            <a:spLocks noChangeArrowheads="1"/>
          </p:cNvSpPr>
          <p:nvPr/>
        </p:nvSpPr>
        <p:spPr bwMode="auto">
          <a:xfrm>
            <a:off x="7467600" y="3657600"/>
            <a:ext cx="592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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(</a:t>
            </a:r>
            <a:r>
              <a:rPr lang="en-US" altLang="zh-CN">
                <a:ea typeface="SimSun" pitchFamily="2" charset="-122"/>
              </a:rPr>
              <a:t>i)</a:t>
            </a:r>
            <a:endParaRPr lang="en-US" altLang="en-US"/>
          </a:p>
        </p:txBody>
      </p:sp>
      <p:sp>
        <p:nvSpPr>
          <p:cNvPr id="45070" name="Rectangle 17"/>
          <p:cNvSpPr>
            <a:spLocks noChangeArrowheads="1"/>
          </p:cNvSpPr>
          <p:nvPr/>
        </p:nvSpPr>
        <p:spPr bwMode="auto">
          <a:xfrm>
            <a:off x="7569200" y="452755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  <a:sym typeface="Symbol" pitchFamily="18" charset="2"/>
              </a:rPr>
              <a:t>(i,k=1)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45071" name="Text Box 23"/>
          <p:cNvSpPr txBox="1">
            <a:spLocks noChangeArrowheads="1"/>
          </p:cNvSpPr>
          <p:nvPr/>
        </p:nvSpPr>
        <p:spPr bwMode="auto">
          <a:xfrm>
            <a:off x="6415088" y="2341563"/>
            <a:ext cx="100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(Xc,yc)</a:t>
            </a:r>
            <a:endParaRPr lang="en-US" altLang="en-US"/>
          </a:p>
        </p:txBody>
      </p:sp>
      <p:sp>
        <p:nvSpPr>
          <p:cNvPr id="45072" name="Text Box 24"/>
          <p:cNvSpPr txBox="1">
            <a:spLocks noChangeArrowheads="1"/>
          </p:cNvSpPr>
          <p:nvPr/>
        </p:nvSpPr>
        <p:spPr bwMode="auto">
          <a:xfrm>
            <a:off x="6737350" y="3054350"/>
            <a:ext cx="1101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r(i,k=1)</a:t>
            </a:r>
            <a:endParaRPr lang="en-US" altLang="en-US"/>
          </a:p>
        </p:txBody>
      </p:sp>
      <p:sp>
        <p:nvSpPr>
          <p:cNvPr id="45073" name="Line 25"/>
          <p:cNvSpPr>
            <a:spLocks noChangeShapeType="1"/>
          </p:cNvSpPr>
          <p:nvPr/>
        </p:nvSpPr>
        <p:spPr bwMode="auto">
          <a:xfrm flipH="1" flipV="1">
            <a:off x="7412038" y="4244975"/>
            <a:ext cx="312737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Oval 27"/>
          <p:cNvSpPr>
            <a:spLocks noChangeArrowheads="1"/>
          </p:cNvSpPr>
          <p:nvPr/>
        </p:nvSpPr>
        <p:spPr bwMode="auto">
          <a:xfrm>
            <a:off x="7205663" y="4302125"/>
            <a:ext cx="103187" cy="112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75" name="Text Box 31"/>
          <p:cNvSpPr txBox="1">
            <a:spLocks noChangeArrowheads="1"/>
          </p:cNvSpPr>
          <p:nvPr/>
        </p:nvSpPr>
        <p:spPr bwMode="auto">
          <a:xfrm>
            <a:off x="6553200" y="4495800"/>
            <a:ext cx="88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(x</a:t>
            </a:r>
            <a:r>
              <a:rPr lang="en-US" altLang="zh-CN" baseline="-25000">
                <a:ea typeface="SimSun" pitchFamily="2" charset="-122"/>
              </a:rPr>
              <a:t>i</a:t>
            </a:r>
            <a:r>
              <a:rPr lang="en-US" altLang="zh-CN">
                <a:ea typeface="SimSun" pitchFamily="2" charset="-122"/>
              </a:rPr>
              <a:t>,y</a:t>
            </a:r>
            <a:r>
              <a:rPr lang="en-US" altLang="zh-CN" baseline="-25000">
                <a:ea typeface="SimSun" pitchFamily="2" charset="-122"/>
              </a:rPr>
              <a:t>i</a:t>
            </a:r>
            <a:r>
              <a:rPr lang="en-US" altLang="zh-CN">
                <a:ea typeface="SimSun" pitchFamily="2" charset="-122"/>
              </a:rPr>
              <a:t>)’</a:t>
            </a:r>
            <a:endParaRPr lang="en-US" altLang="en-US"/>
          </a:p>
        </p:txBody>
      </p:sp>
      <p:sp>
        <p:nvSpPr>
          <p:cNvPr id="45076" name="Oval 32"/>
          <p:cNvSpPr>
            <a:spLocks noChangeArrowheads="1"/>
          </p:cNvSpPr>
          <p:nvPr/>
        </p:nvSpPr>
        <p:spPr bwMode="auto">
          <a:xfrm>
            <a:off x="6781800" y="4114800"/>
            <a:ext cx="103188" cy="112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77" name="Oval 33"/>
          <p:cNvSpPr>
            <a:spLocks noChangeArrowheads="1"/>
          </p:cNvSpPr>
          <p:nvPr/>
        </p:nvSpPr>
        <p:spPr bwMode="auto">
          <a:xfrm>
            <a:off x="6400800" y="3886200"/>
            <a:ext cx="103188" cy="112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45078" name="Text Box 34"/>
          <p:cNvSpPr txBox="1">
            <a:spLocks noChangeArrowheads="1"/>
          </p:cNvSpPr>
          <p:nvPr/>
        </p:nvSpPr>
        <p:spPr bwMode="auto">
          <a:xfrm>
            <a:off x="5257800" y="419100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(x</a:t>
            </a:r>
            <a:r>
              <a:rPr lang="en-US" altLang="zh-CN" baseline="-25000"/>
              <a:t>i+1</a:t>
            </a:r>
            <a:r>
              <a:rPr lang="en-US" altLang="zh-CN">
                <a:ea typeface="SimSun" pitchFamily="2" charset="-122"/>
              </a:rPr>
              <a:t>,y</a:t>
            </a:r>
            <a:r>
              <a:rPr lang="en-US" altLang="zh-CN" baseline="-25000">
                <a:ea typeface="SimSun" pitchFamily="2" charset="-122"/>
              </a:rPr>
              <a:t>i+1</a:t>
            </a:r>
            <a:r>
              <a:rPr lang="en-US" altLang="zh-CN">
                <a:ea typeface="SimSun" pitchFamily="2" charset="-122"/>
              </a:rPr>
              <a:t>)’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5079" name="Line 35"/>
          <p:cNvSpPr>
            <a:spLocks noChangeShapeType="1"/>
          </p:cNvSpPr>
          <p:nvPr/>
        </p:nvSpPr>
        <p:spPr bwMode="auto">
          <a:xfrm flipV="1">
            <a:off x="6477000" y="42672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36"/>
          <p:cNvSpPr>
            <a:spLocks noChangeShapeType="1"/>
          </p:cNvSpPr>
          <p:nvPr/>
        </p:nvSpPr>
        <p:spPr bwMode="auto">
          <a:xfrm flipV="1">
            <a:off x="7162800" y="4419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360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problem and method</a:t>
            </a:r>
            <a:endParaRPr lang="en-US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Given edges (xi,yi) and their directions (</a:t>
            </a:r>
            <a:r>
              <a:rPr lang="en-US" altLang="en-US" smtClean="0">
                <a:sym typeface="Symbol" pitchFamily="18" charset="2"/>
              </a:rPr>
              <a:t>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 for i=1,,,N. from an image</a:t>
            </a:r>
          </a:p>
          <a:p>
            <a:pPr eaLnBrk="1" hangingPunct="1"/>
            <a:r>
              <a:rPr lang="en-US" altLang="zh-CN" smtClean="0"/>
              <a:t>We have to locate the shape (find xc,yc)  described by the </a:t>
            </a:r>
            <a:r>
              <a:rPr lang="en-US" altLang="en-US" smtClean="0">
                <a:sym typeface="Symbol" pitchFamily="18" charset="2"/>
              </a:rPr>
              <a:t></a:t>
            </a:r>
            <a:r>
              <a:rPr lang="en-US" altLang="zh-CN" smtClean="0"/>
              <a:t> -table </a:t>
            </a:r>
            <a:r>
              <a:rPr lang="en-US" altLang="zh-CN" smtClean="0">
                <a:sym typeface="Symbol" pitchFamily="18" charset="2"/>
              </a:rPr>
              <a:t>(or called r-table) 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935A05ED-7786-45AB-BACA-8DA7A64466F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505200" y="4876800"/>
            <a:ext cx="20574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CN">
                <a:ea typeface="SimSun" pitchFamily="2" charset="-122"/>
                <a:sym typeface="Symbol" pitchFamily="18" charset="2"/>
              </a:rPr>
              <a:t>Hough </a:t>
            </a:r>
          </a:p>
          <a:p>
            <a:pPr algn="ctr"/>
            <a:r>
              <a:rPr lang="en-US" altLang="zh-CN">
                <a:ea typeface="SimSun" pitchFamily="2" charset="-122"/>
                <a:sym typeface="Symbol" pitchFamily="18" charset="2"/>
              </a:rPr>
              <a:t>transform</a:t>
            </a:r>
          </a:p>
          <a:p>
            <a:pPr algn="ctr"/>
            <a:r>
              <a:rPr lang="en-US" altLang="zh-CN">
                <a:ea typeface="SimSun" pitchFamily="2" charset="-122"/>
                <a:sym typeface="Symbol" pitchFamily="18" charset="2"/>
              </a:rPr>
              <a:t>algorithm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838200" y="4191000"/>
            <a:ext cx="16764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CN">
                <a:ea typeface="SimSun" pitchFamily="2" charset="-122"/>
              </a:rPr>
              <a:t>  </a:t>
            </a:r>
            <a:endParaRPr lang="en-US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514600" y="5486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5562600" y="5562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934200" y="5029200"/>
            <a:ext cx="1822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center of the</a:t>
            </a:r>
          </a:p>
          <a:p>
            <a:r>
              <a:rPr lang="en-US" altLang="zh-CN">
                <a:ea typeface="SimSun" pitchFamily="2" charset="-122"/>
              </a:rPr>
              <a:t> shape (xc,yc)</a:t>
            </a:r>
            <a:endParaRPr lang="en-US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3581400" y="3657600"/>
            <a:ext cx="1981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CN">
                <a:ea typeface="SimSun" pitchFamily="2" charset="-122"/>
                <a:sym typeface="Symbol" pitchFamily="18" charset="2"/>
              </a:rPr>
              <a:t>The shape </a:t>
            </a:r>
          </a:p>
          <a:p>
            <a:pPr algn="ctr"/>
            <a:r>
              <a:rPr lang="en-US" altLang="zh-CN">
                <a:ea typeface="SimSun" pitchFamily="2" charset="-122"/>
                <a:sym typeface="Symbol" pitchFamily="18" charset="2"/>
              </a:rPr>
              <a:t>defined by the</a:t>
            </a:r>
          </a:p>
          <a:p>
            <a:pPr algn="ctr"/>
            <a:r>
              <a:rPr lang="en-US" altLang="en-US">
                <a:sym typeface="Symbol" pitchFamily="18" charset="2"/>
              </a:rPr>
              <a:t>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-table 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419600" y="4495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914400" y="4419600"/>
            <a:ext cx="15986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Input</a:t>
            </a:r>
          </a:p>
          <a:p>
            <a:r>
              <a:rPr lang="en-US" altLang="zh-CN">
                <a:ea typeface="SimSun" pitchFamily="2" charset="-122"/>
              </a:rPr>
              <a:t>Image</a:t>
            </a:r>
          </a:p>
          <a:p>
            <a:r>
              <a:rPr lang="en-US" altLang="zh-CN">
                <a:ea typeface="SimSun" pitchFamily="2" charset="-122"/>
              </a:rPr>
              <a:t>Edge (xi,yi) </a:t>
            </a:r>
          </a:p>
          <a:p>
            <a:r>
              <a:rPr lang="en-US" altLang="zh-CN">
                <a:ea typeface="SimSun" pitchFamily="2" charset="-122"/>
              </a:rPr>
              <a:t>and </a:t>
            </a:r>
            <a:r>
              <a:rPr lang="en-US" altLang="en-US">
                <a:sym typeface="Symbol" pitchFamily="18" charset="2"/>
              </a:rPr>
              <a:t></a:t>
            </a:r>
            <a:r>
              <a:rPr lang="en-US" altLang="zh-CN">
                <a:ea typeface="SimSun" pitchFamily="2" charset="-122"/>
                <a:sym typeface="Symbol" pitchFamily="18" charset="2"/>
              </a:rPr>
              <a:t>i</a:t>
            </a:r>
            <a:endParaRPr lang="en-US" altLang="zh-CN">
              <a:ea typeface="SimSun" pitchFamily="2" charset="-122"/>
            </a:endParaRPr>
          </a:p>
          <a:p>
            <a:endParaRPr lang="en-US" altLang="en-US"/>
          </a:p>
        </p:txBody>
      </p:sp>
      <p:sp>
        <p:nvSpPr>
          <p:cNvPr id="15" name="Oval 14"/>
          <p:cNvSpPr/>
          <p:nvPr/>
        </p:nvSpPr>
        <p:spPr>
          <a:xfrm>
            <a:off x="594360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2400" smtClean="0"/>
              <a:t>Generalized Hough Transform</a:t>
            </a:r>
            <a:r>
              <a:rPr lang="en-US" altLang="zh-CN" sz="2400" smtClean="0">
                <a:ea typeface="ＭＳ Ｐゴシック" pitchFamily="34" charset="-128"/>
              </a:rPr>
              <a:t/>
            </a:r>
            <a:br>
              <a:rPr lang="en-US" altLang="zh-CN" sz="2400" smtClean="0">
                <a:ea typeface="ＭＳ Ｐゴシック" pitchFamily="34" charset="-128"/>
              </a:rPr>
            </a:br>
            <a:r>
              <a:rPr lang="en-US" altLang="zh-CN" sz="2400" smtClean="0">
                <a:ea typeface="ＭＳ Ｐゴシック" pitchFamily="34" charset="-128"/>
              </a:rPr>
              <a:t> </a:t>
            </a:r>
            <a:r>
              <a:rPr lang="en-US" altLang="en-US" sz="2400" smtClean="0"/>
              <a:t>Find Object Center (Xc,yc) given edges (xi,yi,</a:t>
            </a:r>
            <a:r>
              <a:rPr lang="en-US" altLang="en-US" sz="2400" smtClean="0">
                <a:sym typeface="Symbol" pitchFamily="18" charset="2"/>
              </a:rPr>
              <a:t></a:t>
            </a:r>
            <a:r>
              <a:rPr lang="en-US" altLang="en-US" sz="2400" smtClean="0"/>
              <a:t>i)</a:t>
            </a:r>
            <a:r>
              <a:rPr lang="en-US" altLang="zh-CN" sz="2400" smtClean="0"/>
              <a:t> and </a:t>
            </a:r>
            <a:r>
              <a:rPr lang="en-US" altLang="en-US" sz="2400" smtClean="0">
                <a:sym typeface="Symbol" pitchFamily="18" charset="2"/>
              </a:rPr>
              <a:t></a:t>
            </a:r>
            <a:r>
              <a:rPr lang="en-US" altLang="zh-CN" sz="2400" smtClean="0">
                <a:sym typeface="Symbol" pitchFamily="18" charset="2"/>
              </a:rPr>
              <a:t>-table</a:t>
            </a:r>
            <a:endParaRPr lang="en-US" altLang="ja-JP" sz="2400" smtClean="0">
              <a:sym typeface="Symbol" pitchFamily="18" charset="2"/>
            </a:endParaRPr>
          </a:p>
        </p:txBody>
      </p:sp>
      <p:sp>
        <p:nvSpPr>
          <p:cNvPr id="47107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Create Accumulator Array A(</a:t>
            </a:r>
            <a:r>
              <a:rPr lang="en-US" altLang="zh-CN" sz="2400" smtClean="0"/>
              <a:t>x</a:t>
            </a:r>
            <a:r>
              <a:rPr lang="en-US" altLang="en-US" sz="2400" smtClean="0"/>
              <a:t>c,yc)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Initialize: A(x</a:t>
            </a:r>
            <a:r>
              <a:rPr lang="en-US" altLang="zh-CN" sz="2400" smtClean="0"/>
              <a:t>c</a:t>
            </a:r>
            <a:r>
              <a:rPr lang="en-US" altLang="en-US" sz="2400" smtClean="0"/>
              <a:t>,yc)=0 for all (xc,yc)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u="sng" smtClean="0"/>
              <a:t>For </a:t>
            </a:r>
            <a:r>
              <a:rPr lang="en-US" altLang="zh-CN" sz="2400" u="sng" smtClean="0"/>
              <a:t>i=1,..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{   get given edg</a:t>
            </a:r>
            <a:r>
              <a:rPr lang="en-US" altLang="en-US" sz="2400" smtClean="0"/>
              <a:t>e point (xi,yi,</a:t>
            </a:r>
            <a:r>
              <a:rPr lang="en-US" altLang="en-US" sz="2400" smtClean="0">
                <a:sym typeface="Symbol" pitchFamily="18" charset="2"/>
              </a:rPr>
              <a:t></a:t>
            </a:r>
            <a:r>
              <a:rPr lang="en-US" altLang="en-US" sz="2400" smtClean="0"/>
              <a:t>i)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</a:t>
            </a:r>
            <a:r>
              <a:rPr lang="en-US" altLang="en-US" sz="2400" u="sng" smtClean="0"/>
              <a:t>For k</a:t>
            </a:r>
            <a:r>
              <a:rPr lang="en-US" altLang="zh-CN" sz="2400" u="sng" smtClean="0"/>
              <a:t>=1,.. K</a:t>
            </a:r>
            <a:r>
              <a:rPr lang="en-US" altLang="zh-CN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{  From 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</a:t>
            </a:r>
            <a:r>
              <a:rPr lang="en-US" altLang="en-US" sz="2400" smtClean="0">
                <a:solidFill>
                  <a:srgbClr val="FF5050"/>
                </a:solidFill>
              </a:rPr>
              <a:t>i</a:t>
            </a:r>
            <a:r>
              <a:rPr lang="en-US" altLang="zh-CN" sz="2400" smtClean="0"/>
              <a:t>-th row in </a:t>
            </a:r>
            <a:r>
              <a:rPr lang="en-US" altLang="en-US" sz="2400" smtClean="0">
                <a:sym typeface="Symbol" pitchFamily="18" charset="2"/>
              </a:rPr>
              <a:t></a:t>
            </a:r>
            <a:r>
              <a:rPr lang="en-US" altLang="zh-CN" sz="2400" smtClean="0"/>
              <a:t>-table get </a:t>
            </a:r>
            <a:r>
              <a:rPr lang="en-US" altLang="zh-CN" sz="2400" smtClean="0">
                <a:solidFill>
                  <a:srgbClr val="FF5050"/>
                </a:solidFill>
              </a:rPr>
              <a:t>{</a:t>
            </a:r>
            <a:r>
              <a:rPr lang="en-US" altLang="en-US" sz="2400" smtClean="0"/>
              <a:t>r</a:t>
            </a:r>
            <a:r>
              <a:rPr lang="en-US" altLang="zh-CN" sz="2400" smtClean="0"/>
              <a:t>(</a:t>
            </a:r>
            <a:r>
              <a:rPr lang="en-US" altLang="en-US" sz="2400" smtClean="0"/>
              <a:t>i</a:t>
            </a:r>
            <a:r>
              <a:rPr lang="en-US" altLang="zh-CN" sz="2400" smtClean="0"/>
              <a:t>,k), </a:t>
            </a:r>
            <a:r>
              <a:rPr lang="en-US" altLang="en-US" sz="2400" smtClean="0">
                <a:sym typeface="Symbol" pitchFamily="18" charset="2"/>
              </a:rPr>
              <a:t></a:t>
            </a:r>
            <a:r>
              <a:rPr lang="en-US" altLang="zh-CN" sz="2400" smtClean="0">
                <a:sym typeface="Symbol" pitchFamily="18" charset="2"/>
              </a:rPr>
              <a:t>(</a:t>
            </a:r>
            <a:r>
              <a:rPr lang="en-US" altLang="zh-CN" sz="2400" smtClean="0"/>
              <a:t>i,</a:t>
            </a:r>
            <a:r>
              <a:rPr lang="en-US" altLang="en-US" sz="2400" smtClean="0"/>
              <a:t>k</a:t>
            </a:r>
            <a:r>
              <a:rPr lang="en-US" altLang="zh-CN" sz="2400" smtClean="0"/>
              <a:t>)</a:t>
            </a:r>
            <a:r>
              <a:rPr lang="en-US" altLang="zh-CN" sz="2400" smtClean="0">
                <a:solidFill>
                  <a:srgbClr val="FF505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</a:t>
            </a:r>
            <a:r>
              <a:rPr lang="en-US" altLang="en-US" sz="2400" smtClean="0"/>
              <a:t>xc=xi+ r</a:t>
            </a:r>
            <a:r>
              <a:rPr lang="en-US" altLang="zh-CN" sz="2400" smtClean="0"/>
              <a:t>(</a:t>
            </a:r>
            <a:r>
              <a:rPr lang="en-US" altLang="en-US" sz="2400" smtClean="0"/>
              <a:t>i</a:t>
            </a:r>
            <a:r>
              <a:rPr lang="en-US" altLang="zh-CN" sz="2400" smtClean="0"/>
              <a:t>,k)</a:t>
            </a:r>
            <a:r>
              <a:rPr lang="en-US" altLang="en-US" sz="2400" smtClean="0"/>
              <a:t>*cos (</a:t>
            </a:r>
            <a:r>
              <a:rPr lang="en-US" altLang="zh-CN" sz="2400" smtClean="0">
                <a:sym typeface="Symbol" pitchFamily="18" charset="2"/>
              </a:rPr>
              <a:t></a:t>
            </a:r>
            <a:r>
              <a:rPr lang="en-US" altLang="en-US" sz="2400" smtClean="0"/>
              <a:t> </a:t>
            </a:r>
            <a:r>
              <a:rPr lang="en-US" altLang="zh-CN" sz="2400" smtClean="0">
                <a:sym typeface="Symbol" pitchFamily="18" charset="2"/>
              </a:rPr>
              <a:t>(</a:t>
            </a:r>
            <a:r>
              <a:rPr lang="en-US" altLang="zh-CN" sz="2400" smtClean="0"/>
              <a:t>i,</a:t>
            </a:r>
            <a:r>
              <a:rPr lang="en-US" altLang="en-US" sz="2400" smtClean="0"/>
              <a:t>k</a:t>
            </a:r>
            <a:r>
              <a:rPr lang="en-US" altLang="zh-CN" sz="2400" smtClean="0"/>
              <a:t>)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	</a:t>
            </a:r>
            <a:r>
              <a:rPr lang="en-US" altLang="zh-CN" sz="2400" smtClean="0"/>
              <a:t>  </a:t>
            </a:r>
            <a:r>
              <a:rPr lang="en-US" altLang="en-US" sz="2400" smtClean="0"/>
              <a:t> yc=yi+ r</a:t>
            </a:r>
            <a:r>
              <a:rPr lang="en-US" altLang="zh-CN" sz="2400" smtClean="0"/>
              <a:t>(</a:t>
            </a:r>
            <a:r>
              <a:rPr lang="en-US" altLang="en-US" sz="2400" smtClean="0"/>
              <a:t>i</a:t>
            </a:r>
            <a:r>
              <a:rPr lang="en-US" altLang="zh-CN" sz="2400" smtClean="0"/>
              <a:t>,k)</a:t>
            </a:r>
            <a:r>
              <a:rPr lang="en-US" altLang="en-US" sz="2400" smtClean="0"/>
              <a:t>*</a:t>
            </a:r>
            <a:r>
              <a:rPr lang="en-US" altLang="zh-CN" sz="2400" smtClean="0"/>
              <a:t>sin</a:t>
            </a:r>
            <a:r>
              <a:rPr lang="en-US" altLang="en-US" sz="2400" smtClean="0"/>
              <a:t> (</a:t>
            </a:r>
            <a:r>
              <a:rPr lang="en-US" altLang="zh-CN" sz="2400" smtClean="0">
                <a:sym typeface="Symbol" pitchFamily="18" charset="2"/>
              </a:rPr>
              <a:t>(</a:t>
            </a:r>
            <a:r>
              <a:rPr lang="en-US" altLang="zh-CN" sz="2400" smtClean="0"/>
              <a:t>i,</a:t>
            </a:r>
            <a:r>
              <a:rPr lang="en-US" altLang="en-US" sz="2400" smtClean="0"/>
              <a:t>k</a:t>
            </a:r>
            <a:r>
              <a:rPr lang="en-US" altLang="zh-CN" sz="2400" smtClean="0"/>
              <a:t>)</a:t>
            </a:r>
            <a:r>
              <a:rPr lang="en-US" altLang="en-US" sz="2400" smtClean="0"/>
              <a:t>)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   </a:t>
            </a:r>
            <a:r>
              <a:rPr lang="en-US" altLang="en-US" sz="2400" smtClean="0"/>
              <a:t>Increment </a:t>
            </a:r>
            <a:r>
              <a:rPr lang="en-US" altLang="zh-CN" sz="2400" smtClean="0"/>
              <a:t>:</a:t>
            </a:r>
            <a:r>
              <a:rPr lang="en-US" altLang="en-US" sz="2400" smtClean="0"/>
              <a:t> A(xc,yc)=A(xc,yc)+1</a:t>
            </a: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     }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}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Solution: f</a:t>
            </a:r>
            <a:r>
              <a:rPr lang="en-US" altLang="en-US" sz="2400" smtClean="0"/>
              <a:t>ind Maxima in A(xc,yc)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6373EE2F-22DA-4B51-ADA8-7403B70561F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609600" y="14478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594360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Enhancement: Add scale and orientation</a:t>
            </a:r>
            <a:endParaRPr lang="en-US" altLang="en-US" sz="3600" smtClean="0"/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Upgrade the table to include scale (s)  and orientation (</a:t>
            </a:r>
            <a:r>
              <a:rPr lang="en-US" altLang="zh-CN" smtClean="0">
                <a:sym typeface="Symbol" pitchFamily="18" charset="2"/>
              </a:rPr>
              <a:t>) but complexity will increase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A[xc,xy,s,</a:t>
            </a:r>
            <a:r>
              <a:rPr lang="en-US" altLang="zh-CN" smtClean="0">
                <a:sym typeface="Symbol" pitchFamily="18" charset="2"/>
              </a:rPr>
              <a:t>]</a:t>
            </a:r>
            <a:r>
              <a:rPr lang="en-US" altLang="zh-CN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Upgrade the fixed scale (s)  and orientation (</a:t>
            </a:r>
            <a:r>
              <a:rPr lang="en-US" altLang="zh-CN" smtClean="0">
                <a:sym typeface="Symbol" pitchFamily="18" charset="2"/>
              </a:rPr>
              <a:t>) </a:t>
            </a:r>
            <a:r>
              <a:rPr lang="en-US" altLang="zh-CN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xc=xi+ r</a:t>
            </a:r>
            <a:r>
              <a:rPr lang="en-US" altLang="zh-CN" smtClean="0"/>
              <a:t>(</a:t>
            </a:r>
            <a:r>
              <a:rPr lang="en-US" altLang="en-US" smtClean="0"/>
              <a:t>i</a:t>
            </a:r>
            <a:r>
              <a:rPr lang="en-US" altLang="zh-CN" smtClean="0"/>
              <a:t>,k)</a:t>
            </a:r>
            <a:r>
              <a:rPr lang="en-US" altLang="en-US" smtClean="0"/>
              <a:t>*cos (</a:t>
            </a:r>
            <a:r>
              <a:rPr lang="en-US" altLang="zh-CN" smtClean="0">
                <a:sym typeface="Symbol" pitchFamily="18" charset="2"/>
              </a:rPr>
              <a:t>(</a:t>
            </a:r>
            <a:r>
              <a:rPr lang="en-US" altLang="zh-CN" smtClean="0"/>
              <a:t>i,</a:t>
            </a:r>
            <a:r>
              <a:rPr lang="en-US" altLang="en-US" smtClean="0"/>
              <a:t>k</a:t>
            </a:r>
            <a:r>
              <a:rPr lang="en-US" altLang="zh-CN" smtClean="0"/>
              <a:t>)</a:t>
            </a:r>
            <a:r>
              <a:rPr lang="en-US" altLang="en-US" smtClean="0"/>
              <a:t>)</a:t>
            </a:r>
            <a:r>
              <a:rPr lang="en-US" altLang="zh-CN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yc=yi+ r</a:t>
            </a:r>
            <a:r>
              <a:rPr lang="en-US" altLang="zh-CN" smtClean="0"/>
              <a:t>(</a:t>
            </a:r>
            <a:r>
              <a:rPr lang="en-US" altLang="en-US" smtClean="0"/>
              <a:t>i</a:t>
            </a:r>
            <a:r>
              <a:rPr lang="en-US" altLang="zh-CN" smtClean="0"/>
              <a:t>,k)</a:t>
            </a:r>
            <a:r>
              <a:rPr lang="en-US" altLang="en-US" smtClean="0"/>
              <a:t>*</a:t>
            </a:r>
            <a:r>
              <a:rPr lang="en-US" altLang="zh-CN" smtClean="0"/>
              <a:t>sin</a:t>
            </a:r>
            <a:r>
              <a:rPr lang="en-US" altLang="en-US" smtClean="0"/>
              <a:t> (</a:t>
            </a:r>
            <a:r>
              <a:rPr lang="en-US" altLang="zh-CN" smtClean="0">
                <a:sym typeface="Symbol" pitchFamily="18" charset="2"/>
              </a:rPr>
              <a:t>(</a:t>
            </a:r>
            <a:r>
              <a:rPr lang="en-US" altLang="zh-CN" smtClean="0"/>
              <a:t>i,</a:t>
            </a:r>
            <a:r>
              <a:rPr lang="en-US" altLang="en-US" smtClean="0"/>
              <a:t>k</a:t>
            </a:r>
            <a:r>
              <a:rPr lang="en-US" altLang="zh-CN" smtClean="0"/>
              <a:t>)</a:t>
            </a:r>
            <a:r>
              <a:rPr lang="en-US" alt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xc=xi+ r</a:t>
            </a:r>
            <a:r>
              <a:rPr lang="en-US" altLang="zh-CN" smtClean="0"/>
              <a:t>(</a:t>
            </a:r>
            <a:r>
              <a:rPr lang="en-US" altLang="en-US" smtClean="0"/>
              <a:t>i</a:t>
            </a:r>
            <a:r>
              <a:rPr lang="en-US" altLang="zh-CN" smtClean="0"/>
              <a:t>,k)</a:t>
            </a:r>
            <a:r>
              <a:rPr lang="en-US" altLang="en-US" smtClean="0"/>
              <a:t>*</a:t>
            </a:r>
            <a:r>
              <a:rPr lang="en-US" altLang="zh-CN" smtClean="0"/>
              <a:t>s*</a:t>
            </a:r>
            <a:r>
              <a:rPr lang="en-US" altLang="en-US" smtClean="0"/>
              <a:t>cos (</a:t>
            </a:r>
            <a:r>
              <a:rPr lang="en-US" altLang="zh-CN" smtClean="0">
                <a:sym typeface="Symbol" pitchFamily="18" charset="2"/>
              </a:rPr>
              <a:t>(</a:t>
            </a:r>
            <a:r>
              <a:rPr lang="en-US" altLang="zh-CN" smtClean="0"/>
              <a:t>i,</a:t>
            </a:r>
            <a:r>
              <a:rPr lang="en-US" altLang="en-US" smtClean="0"/>
              <a:t>k</a:t>
            </a:r>
            <a:r>
              <a:rPr lang="en-US" altLang="zh-CN" smtClean="0"/>
              <a:t>)+ </a:t>
            </a:r>
            <a:r>
              <a:rPr lang="en-US" altLang="zh-CN" smtClean="0">
                <a:sym typeface="Symbol" pitchFamily="18" charset="2"/>
              </a:rPr>
              <a:t></a:t>
            </a:r>
            <a:r>
              <a:rPr lang="en-US" altLang="en-US" smtClean="0"/>
              <a:t>)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yc=yi+ r</a:t>
            </a:r>
            <a:r>
              <a:rPr lang="en-US" altLang="zh-CN" smtClean="0"/>
              <a:t>(</a:t>
            </a:r>
            <a:r>
              <a:rPr lang="en-US" altLang="en-US" smtClean="0"/>
              <a:t>i</a:t>
            </a:r>
            <a:r>
              <a:rPr lang="en-US" altLang="zh-CN" smtClean="0"/>
              <a:t>,k)</a:t>
            </a:r>
            <a:r>
              <a:rPr lang="en-US" altLang="en-US" smtClean="0"/>
              <a:t>*</a:t>
            </a:r>
            <a:r>
              <a:rPr lang="en-US" altLang="zh-CN" smtClean="0"/>
              <a:t>s*sin</a:t>
            </a:r>
            <a:r>
              <a:rPr lang="en-US" altLang="en-US" smtClean="0"/>
              <a:t> (</a:t>
            </a:r>
            <a:r>
              <a:rPr lang="en-US" altLang="zh-CN" smtClean="0">
                <a:sym typeface="Symbol" pitchFamily="18" charset="2"/>
              </a:rPr>
              <a:t></a:t>
            </a:r>
            <a:r>
              <a:rPr lang="en-US" altLang="en-US" smtClean="0"/>
              <a:t> (</a:t>
            </a:r>
            <a:r>
              <a:rPr lang="en-US" altLang="zh-CN" smtClean="0"/>
              <a:t>i,</a:t>
            </a:r>
            <a:r>
              <a:rPr lang="en-US" altLang="en-US" smtClean="0"/>
              <a:t>k</a:t>
            </a:r>
            <a:r>
              <a:rPr lang="en-US" altLang="zh-CN" smtClean="0"/>
              <a:t>)+ </a:t>
            </a:r>
            <a:r>
              <a:rPr lang="en-US" altLang="zh-CN" smtClean="0">
                <a:sym typeface="Symbol" pitchFamily="18" charset="2"/>
              </a:rPr>
              <a:t></a:t>
            </a:r>
            <a:r>
              <a:rPr lang="en-US" altLang="en-US" smtClean="0"/>
              <a:t>)</a:t>
            </a:r>
            <a:endParaRPr lang="en-US" altLang="zh-CN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B19F9887-BDD4-4597-9E26-4D4D017FC22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8134" name="Freeform 7"/>
          <p:cNvSpPr>
            <a:spLocks/>
          </p:cNvSpPr>
          <p:nvPr/>
        </p:nvSpPr>
        <p:spPr bwMode="auto">
          <a:xfrm>
            <a:off x="5715000" y="3657600"/>
            <a:ext cx="889000" cy="863600"/>
          </a:xfrm>
          <a:custGeom>
            <a:avLst/>
            <a:gdLst>
              <a:gd name="T0" fmla="*/ 2147483647 w 560"/>
              <a:gd name="T1" fmla="*/ 2147483647 h 544"/>
              <a:gd name="T2" fmla="*/ 2147483647 w 560"/>
              <a:gd name="T3" fmla="*/ 2147483647 h 544"/>
              <a:gd name="T4" fmla="*/ 2147483647 w 560"/>
              <a:gd name="T5" fmla="*/ 2147483647 h 544"/>
              <a:gd name="T6" fmla="*/ 2147483647 w 560"/>
              <a:gd name="T7" fmla="*/ 2147483647 h 544"/>
              <a:gd name="T8" fmla="*/ 2147483647 w 560"/>
              <a:gd name="T9" fmla="*/ 2147483647 h 544"/>
              <a:gd name="T10" fmla="*/ 2147483647 w 560"/>
              <a:gd name="T11" fmla="*/ 2147483647 h 544"/>
              <a:gd name="T12" fmla="*/ 2147483647 w 560"/>
              <a:gd name="T13" fmla="*/ 2147483647 h 544"/>
              <a:gd name="T14" fmla="*/ 2147483647 w 560"/>
              <a:gd name="T15" fmla="*/ 2147483647 h 544"/>
              <a:gd name="T16" fmla="*/ 2147483647 w 560"/>
              <a:gd name="T17" fmla="*/ 2147483647 h 544"/>
              <a:gd name="T18" fmla="*/ 2147483647 w 560"/>
              <a:gd name="T19" fmla="*/ 2147483647 h 544"/>
              <a:gd name="T20" fmla="*/ 2147483647 w 560"/>
              <a:gd name="T21" fmla="*/ 2147483647 h 544"/>
              <a:gd name="T22" fmla="*/ 2147483647 w 560"/>
              <a:gd name="T23" fmla="*/ 2147483647 h 544"/>
              <a:gd name="T24" fmla="*/ 2147483647 w 560"/>
              <a:gd name="T25" fmla="*/ 2147483647 h 544"/>
              <a:gd name="T26" fmla="*/ 2147483647 w 560"/>
              <a:gd name="T27" fmla="*/ 2147483647 h 5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0" h="544">
                <a:moveTo>
                  <a:pt x="256" y="104"/>
                </a:moveTo>
                <a:cubicBezTo>
                  <a:pt x="240" y="120"/>
                  <a:pt x="224" y="88"/>
                  <a:pt x="208" y="104"/>
                </a:cubicBezTo>
                <a:cubicBezTo>
                  <a:pt x="192" y="120"/>
                  <a:pt x="192" y="168"/>
                  <a:pt x="160" y="200"/>
                </a:cubicBezTo>
                <a:cubicBezTo>
                  <a:pt x="128" y="232"/>
                  <a:pt x="32" y="256"/>
                  <a:pt x="16" y="296"/>
                </a:cubicBezTo>
                <a:cubicBezTo>
                  <a:pt x="0" y="336"/>
                  <a:pt x="32" y="400"/>
                  <a:pt x="64" y="440"/>
                </a:cubicBezTo>
                <a:cubicBezTo>
                  <a:pt x="96" y="480"/>
                  <a:pt x="168" y="528"/>
                  <a:pt x="208" y="536"/>
                </a:cubicBezTo>
                <a:cubicBezTo>
                  <a:pt x="248" y="544"/>
                  <a:pt x="272" y="496"/>
                  <a:pt x="304" y="488"/>
                </a:cubicBezTo>
                <a:cubicBezTo>
                  <a:pt x="336" y="480"/>
                  <a:pt x="360" y="504"/>
                  <a:pt x="400" y="488"/>
                </a:cubicBezTo>
                <a:cubicBezTo>
                  <a:pt x="440" y="472"/>
                  <a:pt x="528" y="424"/>
                  <a:pt x="544" y="392"/>
                </a:cubicBezTo>
                <a:cubicBezTo>
                  <a:pt x="560" y="360"/>
                  <a:pt x="520" y="336"/>
                  <a:pt x="496" y="296"/>
                </a:cubicBezTo>
                <a:cubicBezTo>
                  <a:pt x="472" y="256"/>
                  <a:pt x="416" y="192"/>
                  <a:pt x="400" y="152"/>
                </a:cubicBezTo>
                <a:cubicBezTo>
                  <a:pt x="384" y="112"/>
                  <a:pt x="416" y="80"/>
                  <a:pt x="400" y="56"/>
                </a:cubicBezTo>
                <a:cubicBezTo>
                  <a:pt x="384" y="32"/>
                  <a:pt x="328" y="0"/>
                  <a:pt x="304" y="8"/>
                </a:cubicBezTo>
                <a:cubicBezTo>
                  <a:pt x="280" y="16"/>
                  <a:pt x="272" y="88"/>
                  <a:pt x="256" y="104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Freeform 8"/>
          <p:cNvSpPr>
            <a:spLocks/>
          </p:cNvSpPr>
          <p:nvPr/>
        </p:nvSpPr>
        <p:spPr bwMode="auto">
          <a:xfrm rot="-1132841">
            <a:off x="7239000" y="3200400"/>
            <a:ext cx="1600200" cy="1676400"/>
          </a:xfrm>
          <a:custGeom>
            <a:avLst/>
            <a:gdLst>
              <a:gd name="T0" fmla="*/ 2147483647 w 560"/>
              <a:gd name="T1" fmla="*/ 2147483647 h 544"/>
              <a:gd name="T2" fmla="*/ 2147483647 w 560"/>
              <a:gd name="T3" fmla="*/ 2147483647 h 544"/>
              <a:gd name="T4" fmla="*/ 2147483647 w 560"/>
              <a:gd name="T5" fmla="*/ 2147483647 h 544"/>
              <a:gd name="T6" fmla="*/ 2147483647 w 560"/>
              <a:gd name="T7" fmla="*/ 2147483647 h 544"/>
              <a:gd name="T8" fmla="*/ 2147483647 w 560"/>
              <a:gd name="T9" fmla="*/ 2147483647 h 544"/>
              <a:gd name="T10" fmla="*/ 2147483647 w 560"/>
              <a:gd name="T11" fmla="*/ 2147483647 h 544"/>
              <a:gd name="T12" fmla="*/ 2147483647 w 560"/>
              <a:gd name="T13" fmla="*/ 2147483647 h 544"/>
              <a:gd name="T14" fmla="*/ 2147483647 w 560"/>
              <a:gd name="T15" fmla="*/ 2147483647 h 544"/>
              <a:gd name="T16" fmla="*/ 2147483647 w 560"/>
              <a:gd name="T17" fmla="*/ 2147483647 h 544"/>
              <a:gd name="T18" fmla="*/ 2147483647 w 560"/>
              <a:gd name="T19" fmla="*/ 2147483647 h 544"/>
              <a:gd name="T20" fmla="*/ 2147483647 w 560"/>
              <a:gd name="T21" fmla="*/ 2147483647 h 544"/>
              <a:gd name="T22" fmla="*/ 2147483647 w 560"/>
              <a:gd name="T23" fmla="*/ 2147483647 h 544"/>
              <a:gd name="T24" fmla="*/ 2147483647 w 560"/>
              <a:gd name="T25" fmla="*/ 2147483647 h 544"/>
              <a:gd name="T26" fmla="*/ 2147483647 w 560"/>
              <a:gd name="T27" fmla="*/ 2147483647 h 5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60" h="544">
                <a:moveTo>
                  <a:pt x="256" y="104"/>
                </a:moveTo>
                <a:cubicBezTo>
                  <a:pt x="240" y="120"/>
                  <a:pt x="224" y="88"/>
                  <a:pt x="208" y="104"/>
                </a:cubicBezTo>
                <a:cubicBezTo>
                  <a:pt x="192" y="120"/>
                  <a:pt x="192" y="168"/>
                  <a:pt x="160" y="200"/>
                </a:cubicBezTo>
                <a:cubicBezTo>
                  <a:pt x="128" y="232"/>
                  <a:pt x="32" y="256"/>
                  <a:pt x="16" y="296"/>
                </a:cubicBezTo>
                <a:cubicBezTo>
                  <a:pt x="0" y="336"/>
                  <a:pt x="32" y="400"/>
                  <a:pt x="64" y="440"/>
                </a:cubicBezTo>
                <a:cubicBezTo>
                  <a:pt x="96" y="480"/>
                  <a:pt x="168" y="528"/>
                  <a:pt x="208" y="536"/>
                </a:cubicBezTo>
                <a:cubicBezTo>
                  <a:pt x="248" y="544"/>
                  <a:pt x="272" y="496"/>
                  <a:pt x="304" y="488"/>
                </a:cubicBezTo>
                <a:cubicBezTo>
                  <a:pt x="336" y="480"/>
                  <a:pt x="360" y="504"/>
                  <a:pt x="400" y="488"/>
                </a:cubicBezTo>
                <a:cubicBezTo>
                  <a:pt x="440" y="472"/>
                  <a:pt x="528" y="424"/>
                  <a:pt x="544" y="392"/>
                </a:cubicBezTo>
                <a:cubicBezTo>
                  <a:pt x="560" y="360"/>
                  <a:pt x="520" y="336"/>
                  <a:pt x="496" y="296"/>
                </a:cubicBezTo>
                <a:cubicBezTo>
                  <a:pt x="472" y="256"/>
                  <a:pt x="416" y="192"/>
                  <a:pt x="400" y="152"/>
                </a:cubicBezTo>
                <a:cubicBezTo>
                  <a:pt x="384" y="112"/>
                  <a:pt x="416" y="80"/>
                  <a:pt x="400" y="56"/>
                </a:cubicBezTo>
                <a:cubicBezTo>
                  <a:pt x="384" y="32"/>
                  <a:pt x="328" y="0"/>
                  <a:pt x="304" y="8"/>
                </a:cubicBezTo>
                <a:cubicBezTo>
                  <a:pt x="280" y="16"/>
                  <a:pt x="272" y="88"/>
                  <a:pt x="256" y="104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6629400" y="3886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629400" y="3352800"/>
            <a:ext cx="5810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</a:rPr>
              <a:t>S,</a:t>
            </a:r>
            <a:r>
              <a:rPr lang="en-US" altLang="zh-CN" sz="2400">
                <a:ea typeface="SimSun" pitchFamily="2" charset="-122"/>
                <a:sym typeface="Symbol" pitchFamily="18" charset="2"/>
              </a:rPr>
              <a:t></a:t>
            </a:r>
            <a:endParaRPr lang="en-US" altLang="zh-CN" sz="2400">
              <a:ea typeface="SimSun" pitchFamily="2" charset="-122"/>
            </a:endParaRPr>
          </a:p>
          <a:p>
            <a:endParaRPr lang="en-US" alt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81534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 flipV="1">
            <a:off x="8153400" y="3810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Text Box 14"/>
          <p:cNvSpPr txBox="1">
            <a:spLocks noChangeArrowheads="1"/>
          </p:cNvSpPr>
          <p:nvPr/>
        </p:nvSpPr>
        <p:spPr bwMode="auto">
          <a:xfrm>
            <a:off x="8382000" y="37338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>
                <a:ea typeface="SimSun" pitchFamily="2" charset="-122"/>
                <a:sym typeface="Symbol" pitchFamily="18" charset="2"/>
              </a:rPr>
              <a:t></a:t>
            </a:r>
            <a:endParaRPr lang="en-US" altLang="en-US">
              <a:sym typeface="Symbol" pitchFamily="18" charset="2"/>
            </a:endParaRPr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H="1" flipV="1">
            <a:off x="7848600" y="2743200"/>
            <a:ext cx="30480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>
            <a:off x="6248400" y="4191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7"/>
          <p:cNvSpPr>
            <a:spLocks noChangeShapeType="1"/>
          </p:cNvSpPr>
          <p:nvPr/>
        </p:nvSpPr>
        <p:spPr bwMode="auto">
          <a:xfrm flipV="1">
            <a:off x="6248400" y="3429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360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Summary : Generalized Hough Transform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It can be used to detect any shapes</a:t>
            </a:r>
          </a:p>
          <a:p>
            <a:pPr eaLnBrk="1" hangingPunct="1"/>
            <a:r>
              <a:rPr lang="en-US" altLang="zh-CN" sz="2400" smtClean="0"/>
              <a:t>Requirement: </a:t>
            </a:r>
            <a:r>
              <a:rPr lang="en-US" altLang="en-US" sz="2400" smtClean="0">
                <a:sym typeface="Symbol" pitchFamily="18" charset="2"/>
              </a:rPr>
              <a:t></a:t>
            </a:r>
            <a:r>
              <a:rPr lang="en-US" altLang="zh-CN" sz="2400" smtClean="0">
                <a:sym typeface="Symbol" pitchFamily="18" charset="2"/>
              </a:rPr>
              <a:t>-table (or called r-table)  for the shape</a:t>
            </a:r>
          </a:p>
          <a:p>
            <a:pPr eaLnBrk="1" hangingPunct="1"/>
            <a:r>
              <a:rPr lang="en-US" altLang="zh-CN" sz="2400" smtClean="0"/>
              <a:t>You can detect</a:t>
            </a:r>
          </a:p>
          <a:p>
            <a:pPr lvl="1" eaLnBrk="1" hangingPunct="1"/>
            <a:r>
              <a:rPr lang="en-US" altLang="zh-CN" sz="2000" smtClean="0"/>
              <a:t>Position (xc,yc),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Size</a:t>
            </a:r>
            <a:r>
              <a:rPr lang="en-US" altLang="zh-CN" sz="2000" smtClean="0"/>
              <a:t> (s)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Orientation</a:t>
            </a:r>
            <a:r>
              <a:rPr lang="en-US" altLang="zh-CN" sz="2000" smtClean="0"/>
              <a:t> (</a:t>
            </a:r>
            <a:r>
              <a:rPr lang="en-US" altLang="zh-CN" sz="2000" smtClean="0">
                <a:sym typeface="Symbol" pitchFamily="18" charset="2"/>
              </a:rPr>
              <a:t>) 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occurrences of that shape</a:t>
            </a: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B98F1253-7250-45CF-9DCC-17461B0DBEF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5943600" y="0"/>
            <a:ext cx="3124200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084AAAD-B411-44C2-B76E-9FD725CF40A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>Appendix2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40A02D5-B700-4223-B5DE-88C4FF0AE12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Assume Gx,Gy are separable, the total gradient Gm becomes</a:t>
            </a:r>
            <a:endParaRPr lang="en-US" altLang="zh-TW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7924800" cy="4530725"/>
          </a:xfrm>
        </p:spPr>
        <p:txBody>
          <a:bodyPr/>
          <a:lstStyle/>
          <a:p>
            <a:pPr eaLnBrk="1" hangingPunct="1"/>
            <a:r>
              <a:rPr lang="en-US" altLang="zh-TW" sz="2400" i="1" smtClean="0"/>
              <a:t>Horizontal gradient =G</a:t>
            </a:r>
            <a:r>
              <a:rPr lang="en-US" altLang="zh-TW" sz="2400" i="1" baseline="-25000" smtClean="0"/>
              <a:t>x</a:t>
            </a:r>
            <a:r>
              <a:rPr lang="en-US" altLang="zh-TW" sz="2400" i="1" smtClean="0"/>
              <a:t>(i,j)= h_A * I(i,j)</a:t>
            </a:r>
          </a:p>
          <a:p>
            <a:pPr eaLnBrk="1" hangingPunct="1"/>
            <a:r>
              <a:rPr lang="en-US" altLang="zh-TW" sz="2400" i="1" smtClean="0"/>
              <a:t>vertical gradient= G</a:t>
            </a:r>
            <a:r>
              <a:rPr lang="en-US" altLang="zh-TW" sz="2400" i="1" baseline="-25000" smtClean="0"/>
              <a:t>y</a:t>
            </a:r>
            <a:r>
              <a:rPr lang="en-US" altLang="zh-TW" sz="2400" i="1" smtClean="0"/>
              <a:t>(i,j)= h_B * I(i,j)</a:t>
            </a:r>
          </a:p>
          <a:p>
            <a:pPr eaLnBrk="1" hangingPunct="1"/>
            <a:r>
              <a:rPr lang="en-US" altLang="zh-TW" sz="2400" i="1" smtClean="0"/>
              <a:t>here,</a:t>
            </a:r>
            <a:endParaRPr lang="en-US" altLang="zh-TW" sz="2400" smtClean="0"/>
          </a:p>
        </p:txBody>
      </p:sp>
      <p:graphicFrame>
        <p:nvGraphicFramePr>
          <p:cNvPr id="5120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2667000"/>
          <a:ext cx="4341813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3" imgW="3035300" imgH="2514600" progId="Equation.3">
                  <p:embed/>
                </p:oleObj>
              </mc:Choice>
              <mc:Fallback>
                <p:oleObj name="Equation" r:id="rId3" imgW="3035300" imgH="25146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4341813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Line 4"/>
          <p:cNvSpPr>
            <a:spLocks noChangeShapeType="1"/>
          </p:cNvSpPr>
          <p:nvPr/>
        </p:nvSpPr>
        <p:spPr bwMode="auto">
          <a:xfrm>
            <a:off x="7239000" y="1828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 flipV="1">
            <a:off x="7391400" y="2209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Freeform 6"/>
          <p:cNvSpPr>
            <a:spLocks/>
          </p:cNvSpPr>
          <p:nvPr/>
        </p:nvSpPr>
        <p:spPr bwMode="auto">
          <a:xfrm>
            <a:off x="241300" y="1905000"/>
            <a:ext cx="2578100" cy="3276600"/>
          </a:xfrm>
          <a:custGeom>
            <a:avLst/>
            <a:gdLst>
              <a:gd name="T0" fmla="*/ 2147483647 w 1624"/>
              <a:gd name="T1" fmla="*/ 0 h 2448"/>
              <a:gd name="T2" fmla="*/ 2147483647 w 1624"/>
              <a:gd name="T3" fmla="*/ 2147483647 h 2448"/>
              <a:gd name="T4" fmla="*/ 2147483647 w 1624"/>
              <a:gd name="T5" fmla="*/ 2147483647 h 2448"/>
              <a:gd name="T6" fmla="*/ 2147483647 w 1624"/>
              <a:gd name="T7" fmla="*/ 2147483647 h 2448"/>
              <a:gd name="T8" fmla="*/ 2147483647 w 1624"/>
              <a:gd name="T9" fmla="*/ 2147483647 h 2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4" h="2448">
                <a:moveTo>
                  <a:pt x="136" y="0"/>
                </a:moveTo>
                <a:cubicBezTo>
                  <a:pt x="84" y="176"/>
                  <a:pt x="32" y="352"/>
                  <a:pt x="40" y="624"/>
                </a:cubicBezTo>
                <a:cubicBezTo>
                  <a:pt x="48" y="896"/>
                  <a:pt x="0" y="1376"/>
                  <a:pt x="184" y="1632"/>
                </a:cubicBezTo>
                <a:cubicBezTo>
                  <a:pt x="368" y="1888"/>
                  <a:pt x="904" y="2024"/>
                  <a:pt x="1144" y="2160"/>
                </a:cubicBezTo>
                <a:cubicBezTo>
                  <a:pt x="1384" y="2296"/>
                  <a:pt x="1504" y="2372"/>
                  <a:pt x="1624" y="24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Freeform 7"/>
          <p:cNvSpPr>
            <a:spLocks/>
          </p:cNvSpPr>
          <p:nvPr/>
        </p:nvSpPr>
        <p:spPr bwMode="auto">
          <a:xfrm>
            <a:off x="2057400" y="2590800"/>
            <a:ext cx="2286000" cy="2590800"/>
          </a:xfrm>
          <a:custGeom>
            <a:avLst/>
            <a:gdLst>
              <a:gd name="T0" fmla="*/ 0 w 1440"/>
              <a:gd name="T1" fmla="*/ 0 h 2016"/>
              <a:gd name="T2" fmla="*/ 2147483647 w 1440"/>
              <a:gd name="T3" fmla="*/ 2147483647 h 2016"/>
              <a:gd name="T4" fmla="*/ 2147483647 w 1440"/>
              <a:gd name="T5" fmla="*/ 2147483647 h 2016"/>
              <a:gd name="T6" fmla="*/ 2147483647 w 1440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0" h="2016">
                <a:moveTo>
                  <a:pt x="0" y="0"/>
                </a:moveTo>
                <a:cubicBezTo>
                  <a:pt x="112" y="152"/>
                  <a:pt x="224" y="304"/>
                  <a:pt x="432" y="576"/>
                </a:cubicBezTo>
                <a:cubicBezTo>
                  <a:pt x="640" y="848"/>
                  <a:pt x="1080" y="1392"/>
                  <a:pt x="1248" y="1632"/>
                </a:cubicBezTo>
                <a:cubicBezTo>
                  <a:pt x="1416" y="1872"/>
                  <a:pt x="1428" y="1944"/>
                  <a:pt x="1440" y="201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Text Box 9"/>
          <p:cNvSpPr txBox="1">
            <a:spLocks noChangeArrowheads="1"/>
          </p:cNvSpPr>
          <p:nvPr/>
        </p:nvSpPr>
        <p:spPr bwMode="auto">
          <a:xfrm>
            <a:off x="6248400" y="3124200"/>
            <a:ext cx="25606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</a:rPr>
              <a:t/>
            </a:r>
            <a:br>
              <a:rPr lang="en-US" altLang="zh-TW">
                <a:solidFill>
                  <a:schemeClr val="tx2"/>
                </a:solidFill>
              </a:rPr>
            </a:br>
            <a:r>
              <a:rPr lang="en-US" altLang="zh-TW">
                <a:solidFill>
                  <a:schemeClr val="tx2"/>
                </a:solidFill>
              </a:rPr>
              <a:t> </a:t>
            </a:r>
            <a:r>
              <a:rPr lang="en-US" altLang="zh-TW" u="sng">
                <a:solidFill>
                  <a:schemeClr val="tx2"/>
                </a:solidFill>
              </a:rPr>
              <a:t>* is the </a:t>
            </a:r>
          </a:p>
          <a:p>
            <a:r>
              <a:rPr lang="en-US" altLang="zh-TW" u="sng">
                <a:solidFill>
                  <a:schemeClr val="tx2"/>
                </a:solidFill>
              </a:rPr>
              <a:t>convolution operator</a:t>
            </a:r>
            <a:endParaRPr lang="en-US" altLang="en-US" u="sng">
              <a:solidFill>
                <a:schemeClr val="tx2"/>
              </a:solidFill>
            </a:endParaRPr>
          </a:p>
        </p:txBody>
      </p:sp>
      <p:sp>
        <p:nvSpPr>
          <p:cNvPr id="51212" name="Text Box 10"/>
          <p:cNvSpPr txBox="1">
            <a:spLocks noChangeArrowheads="1"/>
          </p:cNvSpPr>
          <p:nvPr/>
        </p:nvSpPr>
        <p:spPr bwMode="auto">
          <a:xfrm>
            <a:off x="7756525" y="1555750"/>
            <a:ext cx="1347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Horizontal</a:t>
            </a:r>
          </a:p>
          <a:p>
            <a:r>
              <a:rPr lang="en-US" altLang="en-US"/>
              <a:t>direction</a:t>
            </a:r>
          </a:p>
        </p:txBody>
      </p:sp>
      <p:sp>
        <p:nvSpPr>
          <p:cNvPr id="51213" name="Text Box 11"/>
          <p:cNvSpPr txBox="1">
            <a:spLocks noChangeArrowheads="1"/>
          </p:cNvSpPr>
          <p:nvPr/>
        </p:nvSpPr>
        <p:spPr bwMode="auto">
          <a:xfrm>
            <a:off x="7467600" y="2362200"/>
            <a:ext cx="1179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vertical</a:t>
            </a:r>
          </a:p>
          <a:p>
            <a:r>
              <a:rPr lang="en-US" altLang="en-US"/>
              <a:t>direction</a:t>
            </a:r>
          </a:p>
        </p:txBody>
      </p:sp>
      <p:pic>
        <p:nvPicPr>
          <p:cNvPr id="51214" name="Picture 12" descr="ma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0" t="27600" b="37199"/>
          <a:stretch>
            <a:fillRect/>
          </a:stretch>
        </p:blipFill>
        <p:spPr bwMode="auto">
          <a:xfrm>
            <a:off x="6400800" y="4343400"/>
            <a:ext cx="1985963" cy="14398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5" name="Line 13"/>
          <p:cNvSpPr>
            <a:spLocks noChangeShapeType="1"/>
          </p:cNvSpPr>
          <p:nvPr/>
        </p:nvSpPr>
        <p:spPr bwMode="auto">
          <a:xfrm flipV="1">
            <a:off x="6934200" y="5867400"/>
            <a:ext cx="9144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Oval 14"/>
          <p:cNvSpPr>
            <a:spLocks noChangeArrowheads="1"/>
          </p:cNvSpPr>
          <p:nvPr/>
        </p:nvSpPr>
        <p:spPr bwMode="auto">
          <a:xfrm>
            <a:off x="7010400" y="4876800"/>
            <a:ext cx="152400" cy="1524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1217" name="Line 15"/>
          <p:cNvSpPr>
            <a:spLocks noChangeShapeType="1"/>
          </p:cNvSpPr>
          <p:nvPr/>
        </p:nvSpPr>
        <p:spPr bwMode="auto">
          <a:xfrm flipH="1" flipV="1">
            <a:off x="7086600" y="5105400"/>
            <a:ext cx="1524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6"/>
          <p:cNvSpPr txBox="1">
            <a:spLocks noChangeArrowheads="1"/>
          </p:cNvSpPr>
          <p:nvPr/>
        </p:nvSpPr>
        <p:spPr bwMode="auto">
          <a:xfrm>
            <a:off x="6172200" y="6216650"/>
            <a:ext cx="2319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An edge is found  </a:t>
            </a:r>
          </a:p>
          <a:p>
            <a:r>
              <a:rPr lang="en-US" altLang="en-US"/>
              <a:t>and direction is </a:t>
            </a:r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 baseline="-25000">
                <a:sym typeface="Symbol" pitchFamily="18" charset="2"/>
              </a:rPr>
              <a:t>e</a:t>
            </a:r>
            <a:r>
              <a:rPr lang="en-US" altLang="en-US"/>
              <a:t> </a:t>
            </a:r>
          </a:p>
        </p:txBody>
      </p:sp>
      <p:sp>
        <p:nvSpPr>
          <p:cNvPr id="51219" name="Line 17"/>
          <p:cNvSpPr>
            <a:spLocks noChangeShapeType="1"/>
          </p:cNvSpPr>
          <p:nvPr/>
        </p:nvSpPr>
        <p:spPr bwMode="auto">
          <a:xfrm>
            <a:off x="6934200" y="6172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18"/>
          <p:cNvSpPr>
            <a:spLocks/>
          </p:cNvSpPr>
          <p:nvPr/>
        </p:nvSpPr>
        <p:spPr bwMode="auto">
          <a:xfrm>
            <a:off x="7543800" y="5994400"/>
            <a:ext cx="88900" cy="177800"/>
          </a:xfrm>
          <a:custGeom>
            <a:avLst/>
            <a:gdLst>
              <a:gd name="T0" fmla="*/ 0 w 56"/>
              <a:gd name="T1" fmla="*/ 2147483647 h 112"/>
              <a:gd name="T2" fmla="*/ 2147483647 w 56"/>
              <a:gd name="T3" fmla="*/ 2147483647 h 112"/>
              <a:gd name="T4" fmla="*/ 2147483647 w 56"/>
              <a:gd name="T5" fmla="*/ 2147483647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112">
                <a:moveTo>
                  <a:pt x="0" y="16"/>
                </a:moveTo>
                <a:cubicBezTo>
                  <a:pt x="20" y="8"/>
                  <a:pt x="40" y="0"/>
                  <a:pt x="48" y="16"/>
                </a:cubicBezTo>
                <a:cubicBezTo>
                  <a:pt x="56" y="32"/>
                  <a:pt x="52" y="72"/>
                  <a:pt x="48" y="11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Text Box 19"/>
          <p:cNvSpPr txBox="1">
            <a:spLocks noChangeArrowheads="1"/>
          </p:cNvSpPr>
          <p:nvPr/>
        </p:nvSpPr>
        <p:spPr bwMode="auto">
          <a:xfrm>
            <a:off x="7756525" y="5824538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 baseline="-25000"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222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B7EA2ED5-4465-4C57-ADDF-8563B1BCE50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You may use Sobel masks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 </a:t>
            </a:r>
          </a:p>
        </p:txBody>
      </p:sp>
      <p:graphicFrame>
        <p:nvGraphicFramePr>
          <p:cNvPr id="52230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1981200"/>
          <a:ext cx="5410200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2755900" imgH="1155700" progId="Equation.3">
                  <p:embed/>
                </p:oleObj>
              </mc:Choice>
              <mc:Fallback>
                <p:oleObj name="Equation" r:id="rId3" imgW="2755900" imgH="11557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5410200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Freeform 4"/>
          <p:cNvSpPr>
            <a:spLocks/>
          </p:cNvSpPr>
          <p:nvPr/>
        </p:nvSpPr>
        <p:spPr bwMode="auto">
          <a:xfrm>
            <a:off x="1828800" y="5562600"/>
            <a:ext cx="2057400" cy="546100"/>
          </a:xfrm>
          <a:custGeom>
            <a:avLst/>
            <a:gdLst>
              <a:gd name="T0" fmla="*/ 0 w 1296"/>
              <a:gd name="T1" fmla="*/ 2147483647 h 720"/>
              <a:gd name="T2" fmla="*/ 2147483647 w 1296"/>
              <a:gd name="T3" fmla="*/ 2147483647 h 720"/>
              <a:gd name="T4" fmla="*/ 2147483647 w 1296"/>
              <a:gd name="T5" fmla="*/ 2147483647 h 720"/>
              <a:gd name="T6" fmla="*/ 2147483647 w 129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720">
                <a:moveTo>
                  <a:pt x="0" y="632"/>
                </a:moveTo>
                <a:cubicBezTo>
                  <a:pt x="200" y="676"/>
                  <a:pt x="400" y="720"/>
                  <a:pt x="528" y="632"/>
                </a:cubicBezTo>
                <a:cubicBezTo>
                  <a:pt x="656" y="544"/>
                  <a:pt x="640" y="208"/>
                  <a:pt x="768" y="104"/>
                </a:cubicBezTo>
                <a:cubicBezTo>
                  <a:pt x="896" y="0"/>
                  <a:pt x="1096" y="4"/>
                  <a:pt x="1296" y="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Freeform 5"/>
          <p:cNvSpPr>
            <a:spLocks/>
          </p:cNvSpPr>
          <p:nvPr/>
        </p:nvSpPr>
        <p:spPr bwMode="auto">
          <a:xfrm rot="5119173">
            <a:off x="5340350" y="5556250"/>
            <a:ext cx="2057400" cy="546100"/>
          </a:xfrm>
          <a:custGeom>
            <a:avLst/>
            <a:gdLst>
              <a:gd name="T0" fmla="*/ 0 w 1296"/>
              <a:gd name="T1" fmla="*/ 2147483647 h 720"/>
              <a:gd name="T2" fmla="*/ 2147483647 w 1296"/>
              <a:gd name="T3" fmla="*/ 2147483647 h 720"/>
              <a:gd name="T4" fmla="*/ 2147483647 w 1296"/>
              <a:gd name="T5" fmla="*/ 2147483647 h 720"/>
              <a:gd name="T6" fmla="*/ 2147483647 w 1296"/>
              <a:gd name="T7" fmla="*/ 2147483647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720">
                <a:moveTo>
                  <a:pt x="0" y="632"/>
                </a:moveTo>
                <a:cubicBezTo>
                  <a:pt x="200" y="676"/>
                  <a:pt x="400" y="720"/>
                  <a:pt x="528" y="632"/>
                </a:cubicBezTo>
                <a:cubicBezTo>
                  <a:pt x="656" y="544"/>
                  <a:pt x="640" y="208"/>
                  <a:pt x="768" y="104"/>
                </a:cubicBezTo>
                <a:cubicBezTo>
                  <a:pt x="896" y="0"/>
                  <a:pt x="1096" y="4"/>
                  <a:pt x="1296" y="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6"/>
          <p:cNvSpPr>
            <a:spLocks noChangeShapeType="1"/>
          </p:cNvSpPr>
          <p:nvPr/>
        </p:nvSpPr>
        <p:spPr bwMode="auto">
          <a:xfrm flipH="1">
            <a:off x="3048000" y="4038600"/>
            <a:ext cx="609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3246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Sobel mask approximation</a:t>
            </a:r>
          </a:p>
          <a:p>
            <a:r>
              <a:rPr lang="en-US" altLang="en-US"/>
              <a:t>of a horizontal edge</a:t>
            </a:r>
          </a:p>
        </p:txBody>
      </p:sp>
      <p:sp>
        <p:nvSpPr>
          <p:cNvPr id="52235" name="Text Box 8"/>
          <p:cNvSpPr txBox="1">
            <a:spLocks noChangeArrowheads="1"/>
          </p:cNvSpPr>
          <p:nvPr/>
        </p:nvSpPr>
        <p:spPr bwMode="auto">
          <a:xfrm>
            <a:off x="4267200" y="4191000"/>
            <a:ext cx="3246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Sobel mask approximation</a:t>
            </a:r>
          </a:p>
          <a:p>
            <a:r>
              <a:rPr lang="en-US" altLang="en-US"/>
              <a:t>of a vertcial edge</a:t>
            </a:r>
          </a:p>
        </p:txBody>
      </p:sp>
      <p:sp>
        <p:nvSpPr>
          <p:cNvPr id="52236" name="Line 10"/>
          <p:cNvSpPr>
            <a:spLocks noChangeShapeType="1"/>
          </p:cNvSpPr>
          <p:nvPr/>
        </p:nvSpPr>
        <p:spPr bwMode="auto">
          <a:xfrm>
            <a:off x="6477000" y="3810000"/>
            <a:ext cx="1524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25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3600" smtClean="0"/>
              <a:t>Curve Fitting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AC4B71F0-CBFE-4891-9663-C85C64BA9F5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609600" y="11430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5775325" y="1660525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5775325" y="34893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76" name="Object 17"/>
          <p:cNvGraphicFramePr>
            <a:graphicFrameLocks noChangeAspect="1"/>
          </p:cNvGraphicFramePr>
          <p:nvPr/>
        </p:nvGraphicFramePr>
        <p:xfrm>
          <a:off x="5622925" y="1355725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4" imgW="139579" imgH="164957" progId="Equation.3">
                  <p:embed/>
                </p:oleObj>
              </mc:Choice>
              <mc:Fallback>
                <p:oleObj name="Equation" r:id="rId4" imgW="139579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355725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8"/>
          <p:cNvGraphicFramePr>
            <a:graphicFrameLocks noChangeAspect="1"/>
          </p:cNvGraphicFramePr>
          <p:nvPr/>
        </p:nvGraphicFramePr>
        <p:xfrm>
          <a:off x="8289925" y="3413125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5" y="3413125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94" name="Text Box 42"/>
          <p:cNvSpPr txBox="1">
            <a:spLocks noChangeArrowheads="1"/>
          </p:cNvSpPr>
          <p:nvPr/>
        </p:nvSpPr>
        <p:spPr bwMode="auto">
          <a:xfrm>
            <a:off x="671513" y="1524000"/>
            <a:ext cx="61277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Find Polynomial:</a:t>
            </a: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latin typeface="Arial" charset="0"/>
              </a:rPr>
              <a:t>that best fits the given points</a:t>
            </a: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Minimize:</a:t>
            </a:r>
          </a:p>
          <a:p>
            <a:endParaRPr lang="en-US" altLang="en-US">
              <a:solidFill>
                <a:srgbClr val="CC3300"/>
              </a:solidFill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Using:</a:t>
            </a:r>
          </a:p>
          <a:p>
            <a:endParaRPr lang="en-US" altLang="en-US">
              <a:solidFill>
                <a:srgbClr val="CC3300"/>
              </a:solidFill>
              <a:latin typeface="Arial" charset="0"/>
            </a:endParaRPr>
          </a:p>
          <a:p>
            <a:endParaRPr lang="en-US" altLang="en-US">
              <a:latin typeface="Arial" charset="0"/>
            </a:endParaRPr>
          </a:p>
          <a:p>
            <a:r>
              <a:rPr lang="en-US" altLang="en-US">
                <a:solidFill>
                  <a:srgbClr val="CC3300"/>
                </a:solidFill>
                <a:latin typeface="Arial" charset="0"/>
              </a:rPr>
              <a:t>Note:</a:t>
            </a:r>
            <a:r>
              <a:rPr lang="en-US" altLang="en-US">
                <a:latin typeface="Arial" charset="0"/>
              </a:rPr>
              <a:t>		is LINEAR in the parameters (a, b, c, d)  </a:t>
            </a:r>
          </a:p>
        </p:txBody>
      </p:sp>
      <p:graphicFrame>
        <p:nvGraphicFramePr>
          <p:cNvPr id="7179" name="Object 43"/>
          <p:cNvGraphicFramePr>
            <a:graphicFrameLocks noChangeAspect="1"/>
          </p:cNvGraphicFramePr>
          <p:nvPr/>
        </p:nvGraphicFramePr>
        <p:xfrm>
          <a:off x="3719513" y="2554288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554288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44"/>
          <p:cNvGraphicFramePr>
            <a:graphicFrameLocks noChangeAspect="1"/>
          </p:cNvGraphicFramePr>
          <p:nvPr/>
        </p:nvGraphicFramePr>
        <p:xfrm>
          <a:off x="1101725" y="1981200"/>
          <a:ext cx="4019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10" imgW="1828800" imgH="228600" progId="Equation.3">
                  <p:embed/>
                </p:oleObj>
              </mc:Choice>
              <mc:Fallback>
                <p:oleObj name="Equation" r:id="rId10" imgW="182880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981200"/>
                        <a:ext cx="4019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45"/>
          <p:cNvGraphicFramePr>
            <a:graphicFrameLocks noChangeAspect="1"/>
          </p:cNvGraphicFramePr>
          <p:nvPr/>
        </p:nvGraphicFramePr>
        <p:xfrm>
          <a:off x="1357313" y="3729038"/>
          <a:ext cx="45783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12" imgW="2082800" imgH="419100" progId="Equation.3">
                  <p:embed/>
                </p:oleObj>
              </mc:Choice>
              <mc:Fallback>
                <p:oleObj name="Equation" r:id="rId12" imgW="2082800" imgH="4191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729038"/>
                        <a:ext cx="45783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98" name="Object 46"/>
          <p:cNvGraphicFramePr>
            <a:graphicFrameLocks noChangeAspect="1"/>
          </p:cNvGraphicFramePr>
          <p:nvPr/>
        </p:nvGraphicFramePr>
        <p:xfrm>
          <a:off x="1828800" y="4724400"/>
          <a:ext cx="5257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14" imgW="2565400" imgH="393700" progId="Equation.3">
                  <p:embed/>
                </p:oleObj>
              </mc:Choice>
              <mc:Fallback>
                <p:oleObj name="Equation" r:id="rId14" imgW="2565400" imgH="3937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2578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99" name="Object 47"/>
          <p:cNvGraphicFramePr>
            <a:graphicFrameLocks noChangeAspect="1"/>
          </p:cNvGraphicFramePr>
          <p:nvPr/>
        </p:nvGraphicFramePr>
        <p:xfrm>
          <a:off x="1600200" y="5638800"/>
          <a:ext cx="752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16" imgW="342751" imgH="203112" progId="Equation.3">
                  <p:embed/>
                </p:oleObj>
              </mc:Choice>
              <mc:Fallback>
                <p:oleObj name="Equation" r:id="rId16" imgW="342751" imgH="203112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38800"/>
                        <a:ext cx="7524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600" name="AutoShape 48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1" name="AutoShape 49"/>
          <p:cNvSpPr>
            <a:spLocks noChangeArrowheads="1"/>
          </p:cNvSpPr>
          <p:nvPr/>
        </p:nvSpPr>
        <p:spPr bwMode="auto">
          <a:xfrm>
            <a:off x="6400800" y="2286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2" name="AutoShape 50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3" name="AutoShape 51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4" name="AutoShape 52"/>
          <p:cNvSpPr>
            <a:spLocks noChangeArrowheads="1"/>
          </p:cNvSpPr>
          <p:nvPr/>
        </p:nvSpPr>
        <p:spPr bwMode="auto">
          <a:xfrm>
            <a:off x="7315200" y="2209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5" name="AutoShape 53"/>
          <p:cNvSpPr>
            <a:spLocks noChangeArrowheads="1"/>
          </p:cNvSpPr>
          <p:nvPr/>
        </p:nvSpPr>
        <p:spPr bwMode="auto">
          <a:xfrm>
            <a:off x="6172200" y="2590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6" name="AutoShape 54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7" name="AutoShape 55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279608" name="AutoShape 56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7193" name="Freeform 57"/>
          <p:cNvSpPr>
            <a:spLocks/>
          </p:cNvSpPr>
          <p:nvPr/>
        </p:nvSpPr>
        <p:spPr bwMode="auto">
          <a:xfrm>
            <a:off x="5715000" y="2197100"/>
            <a:ext cx="2438400" cy="1003300"/>
          </a:xfrm>
          <a:custGeom>
            <a:avLst/>
            <a:gdLst>
              <a:gd name="T0" fmla="*/ 0 w 1536"/>
              <a:gd name="T1" fmla="*/ 2147483647 h 632"/>
              <a:gd name="T2" fmla="*/ 2147483647 w 1536"/>
              <a:gd name="T3" fmla="*/ 2147483647 h 632"/>
              <a:gd name="T4" fmla="*/ 2147483647 w 1536"/>
              <a:gd name="T5" fmla="*/ 2147483647 h 632"/>
              <a:gd name="T6" fmla="*/ 2147483647 w 1536"/>
              <a:gd name="T7" fmla="*/ 2147483647 h 632"/>
              <a:gd name="T8" fmla="*/ 2147483647 w 1536"/>
              <a:gd name="T9" fmla="*/ 2147483647 h 632"/>
              <a:gd name="T10" fmla="*/ 2147483647 w 1536"/>
              <a:gd name="T11" fmla="*/ 2147483647 h 632"/>
              <a:gd name="T12" fmla="*/ 2147483647 w 1536"/>
              <a:gd name="T13" fmla="*/ 2147483647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36" h="632">
                <a:moveTo>
                  <a:pt x="0" y="632"/>
                </a:moveTo>
                <a:cubicBezTo>
                  <a:pt x="120" y="556"/>
                  <a:pt x="240" y="480"/>
                  <a:pt x="336" y="392"/>
                </a:cubicBezTo>
                <a:cubicBezTo>
                  <a:pt x="432" y="304"/>
                  <a:pt x="496" y="168"/>
                  <a:pt x="576" y="104"/>
                </a:cubicBezTo>
                <a:cubicBezTo>
                  <a:pt x="656" y="40"/>
                  <a:pt x="720" y="0"/>
                  <a:pt x="816" y="8"/>
                </a:cubicBezTo>
                <a:cubicBezTo>
                  <a:pt x="912" y="16"/>
                  <a:pt x="1048" y="80"/>
                  <a:pt x="1152" y="152"/>
                </a:cubicBezTo>
                <a:cubicBezTo>
                  <a:pt x="1256" y="224"/>
                  <a:pt x="1376" y="392"/>
                  <a:pt x="1440" y="440"/>
                </a:cubicBezTo>
                <a:cubicBezTo>
                  <a:pt x="1504" y="488"/>
                  <a:pt x="1520" y="464"/>
                  <a:pt x="1536" y="4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WordArt 58"/>
          <p:cNvSpPr>
            <a:spLocks noChangeArrowheads="1" noChangeShapeType="1" noTextEdit="1"/>
          </p:cNvSpPr>
          <p:nvPr/>
        </p:nvSpPr>
        <p:spPr bwMode="auto">
          <a:xfrm>
            <a:off x="6248400" y="3733800"/>
            <a:ext cx="2667000" cy="8747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Even more Complicated</a:t>
            </a:r>
          </a:p>
        </p:txBody>
      </p:sp>
      <p:sp>
        <p:nvSpPr>
          <p:cNvPr id="27" name="Oval 26"/>
          <p:cNvSpPr/>
          <p:nvPr/>
        </p:nvSpPr>
        <p:spPr>
          <a:xfrm>
            <a:off x="228600" y="762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0A3EA50-CF63-4328-85F0-0832E3530F3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Exercise 1 :Derivation exercise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y=px+q</a:t>
            </a:r>
          </a:p>
          <a:p>
            <a:pPr eaLnBrk="1" hangingPunct="1"/>
            <a:r>
              <a:rPr lang="en-US" altLang="en-US" sz="2400" smtClean="0"/>
              <a:t>P is the gradient of the line, q is the vertical-axis cutting point</a:t>
            </a:r>
          </a:p>
          <a:p>
            <a:pPr eaLnBrk="1" hangingPunct="1"/>
            <a:r>
              <a:rPr lang="en-US" altLang="en-US" sz="2400" smtClean="0"/>
              <a:t>Rearrange in the form in p,q space</a:t>
            </a:r>
          </a:p>
          <a:p>
            <a:pPr eaLnBrk="1" hangingPunct="1"/>
            <a:r>
              <a:rPr lang="en-US" altLang="en-US" sz="2400" smtClean="0"/>
              <a:t>p=(U)q+(V)</a:t>
            </a:r>
          </a:p>
          <a:p>
            <a:pPr eaLnBrk="1" hangingPunct="1"/>
            <a:r>
              <a:rPr lang="en-US" altLang="en-US" sz="2400" smtClean="0">
                <a:solidFill>
                  <a:srgbClr val="FF5050"/>
                </a:solidFill>
              </a:rPr>
              <a:t>Answer:</a:t>
            </a:r>
          </a:p>
          <a:p>
            <a:pPr lvl="1" eaLnBrk="1" hangingPunct="1"/>
            <a:r>
              <a:rPr lang="en-US" altLang="en-US" sz="2000" smtClean="0">
                <a:solidFill>
                  <a:srgbClr val="FF5050"/>
                </a:solidFill>
              </a:rPr>
              <a:t>y=px+q</a:t>
            </a:r>
          </a:p>
          <a:p>
            <a:pPr lvl="1" eaLnBrk="1" hangingPunct="1"/>
            <a:r>
              <a:rPr lang="en-US" altLang="en-US" sz="2000" smtClean="0">
                <a:solidFill>
                  <a:srgbClr val="FF5050"/>
                </a:solidFill>
              </a:rPr>
              <a:t>(y-q)/x=p</a:t>
            </a:r>
          </a:p>
          <a:p>
            <a:pPr lvl="1" eaLnBrk="1" hangingPunct="1"/>
            <a:r>
              <a:rPr lang="en-US" altLang="en-US" sz="2000" smtClean="0">
                <a:solidFill>
                  <a:srgbClr val="FF5050"/>
                </a:solidFill>
              </a:rPr>
              <a:t>P=(y/x)-(q/x)</a:t>
            </a:r>
          </a:p>
          <a:p>
            <a:pPr lvl="1" eaLnBrk="1" hangingPunct="1"/>
            <a:r>
              <a:rPr lang="en-US" altLang="en-US" sz="2000" smtClean="0">
                <a:solidFill>
                  <a:srgbClr val="FF5050"/>
                </a:solidFill>
              </a:rPr>
              <a:t>P=(-1/x)q+y/x, </a:t>
            </a:r>
          </a:p>
          <a:p>
            <a:pPr lvl="1" eaLnBrk="1" hangingPunct="1"/>
            <a:r>
              <a:rPr lang="en-US" altLang="en-US" sz="2000" smtClean="0">
                <a:solidFill>
                  <a:srgbClr val="FF5050"/>
                </a:solidFill>
              </a:rPr>
              <a:t>U=(-1/x), V=y/x</a:t>
            </a:r>
          </a:p>
          <a:p>
            <a:pPr eaLnBrk="1" hangingPunct="1"/>
            <a:endParaRPr lang="en-US" altLang="en-US" sz="2400" smtClean="0">
              <a:solidFill>
                <a:srgbClr val="FF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9B4D05C-6F76-42D3-BFA9-0F09CC79387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answer example2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1148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y=</a:t>
            </a:r>
            <a:r>
              <a:rPr lang="en-US" altLang="en-US" sz="1800" dirty="0" err="1" smtClean="0"/>
              <a:t>mx+c</a:t>
            </a:r>
            <a:r>
              <a:rPr lang="en-US" altLang="en-US" sz="1800" dirty="0" smtClean="0"/>
              <a:t> , (</a:t>
            </a:r>
            <a:r>
              <a:rPr lang="en-US" altLang="en-US" sz="1800" dirty="0" err="1" smtClean="0"/>
              <a:t>orginal</a:t>
            </a:r>
            <a:r>
              <a:rPr lang="en-US" altLang="en-US" sz="1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m=(y-c)/x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m=(-1/x)</a:t>
            </a:r>
            <a:r>
              <a:rPr lang="en-US" altLang="en-US" sz="1800" dirty="0" err="1" smtClean="0"/>
              <a:t>c+y</a:t>
            </a:r>
            <a:r>
              <a:rPr lang="en-US" altLang="en-US" sz="1800" dirty="0" smtClean="0"/>
              <a:t>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Procedures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1) m=G*</a:t>
            </a:r>
            <a:r>
              <a:rPr lang="en-US" altLang="en-US" sz="1800" dirty="0" err="1" smtClean="0"/>
              <a:t>c+D</a:t>
            </a:r>
            <a:r>
              <a:rPr lang="en-US" altLang="en-US" sz="1800" dirty="0" smtClean="0"/>
              <a:t>, where G=-1/x, D=y/x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2) plot lines in (</a:t>
            </a:r>
            <a:r>
              <a:rPr lang="en-US" altLang="en-US" sz="1800" dirty="0" err="1" smtClean="0"/>
              <a:t>m,c</a:t>
            </a:r>
            <a:r>
              <a:rPr lang="en-US" altLang="en-US" sz="1800" dirty="0" smtClean="0"/>
              <a:t>)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>
                <a:solidFill>
                  <a:srgbClr val="FF5050"/>
                </a:solidFill>
              </a:rPr>
              <a:t>m=(-1/xi)*c+(</a:t>
            </a:r>
            <a:r>
              <a:rPr lang="en-US" altLang="en-US" sz="1600" dirty="0" err="1" smtClean="0">
                <a:solidFill>
                  <a:srgbClr val="FF5050"/>
                </a:solidFill>
              </a:rPr>
              <a:t>yi</a:t>
            </a:r>
            <a:r>
              <a:rPr lang="en-US" altLang="en-US" sz="1600" dirty="0" smtClean="0">
                <a:solidFill>
                  <a:srgbClr val="FF5050"/>
                </a:solidFill>
              </a:rPr>
              <a:t>/xi)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>
                <a:solidFill>
                  <a:srgbClr val="FF5050"/>
                </a:solidFill>
              </a:rPr>
              <a:t>For (x1,y1)=(1,9),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 smtClean="0">
                <a:solidFill>
                  <a:srgbClr val="FF5050"/>
                </a:solidFill>
              </a:rPr>
              <a:t>m=-10, </a:t>
            </a:r>
            <a:r>
              <a:rPr lang="en-US" altLang="en-US" sz="1400" dirty="0" smtClean="0">
                <a:solidFill>
                  <a:srgbClr val="FF5050"/>
                </a:solidFill>
                <a:sym typeface="Wingdings" pitchFamily="2" charset="2"/>
              </a:rPr>
              <a:t></a:t>
            </a:r>
            <a:r>
              <a:rPr lang="en-US" altLang="en-US" sz="1400" dirty="0" smtClean="0">
                <a:solidFill>
                  <a:srgbClr val="FF5050"/>
                </a:solidFill>
              </a:rPr>
              <a:t> c (=19 found)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 smtClean="0">
                <a:solidFill>
                  <a:srgbClr val="FF5050"/>
                </a:solidFill>
              </a:rPr>
              <a:t>m=0, </a:t>
            </a:r>
            <a:r>
              <a:rPr lang="en-US" altLang="en-US" sz="1400" dirty="0" smtClean="0">
                <a:solidFill>
                  <a:srgbClr val="FF5050"/>
                </a:solidFill>
                <a:sym typeface="Wingdings" pitchFamily="2" charset="2"/>
              </a:rPr>
              <a:t></a:t>
            </a:r>
            <a:r>
              <a:rPr lang="en-US" altLang="en-US" sz="1400" dirty="0" smtClean="0">
                <a:solidFill>
                  <a:srgbClr val="FF5050"/>
                </a:solidFill>
              </a:rPr>
              <a:t> c (=9 found)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dirty="0" smtClean="0">
                <a:solidFill>
                  <a:srgbClr val="FF5050"/>
                </a:solidFill>
              </a:rPr>
              <a:t>m=10, </a:t>
            </a:r>
            <a:r>
              <a:rPr lang="en-US" altLang="en-US" sz="1400" dirty="0" smtClean="0">
                <a:solidFill>
                  <a:srgbClr val="FF5050"/>
                </a:solidFill>
                <a:sym typeface="Wingdings" pitchFamily="2" charset="2"/>
              </a:rPr>
              <a:t></a:t>
            </a:r>
            <a:r>
              <a:rPr lang="en-US" altLang="en-US" sz="1400" dirty="0" smtClean="0">
                <a:solidFill>
                  <a:srgbClr val="FF5050"/>
                </a:solidFill>
              </a:rPr>
              <a:t> c (=-1 found)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>
                <a:solidFill>
                  <a:srgbClr val="FF5050"/>
                </a:solidFill>
              </a:rPr>
              <a:t>Repeat for (</a:t>
            </a:r>
            <a:r>
              <a:rPr lang="en-US" altLang="en-US" sz="1600" dirty="0" err="1" smtClean="0">
                <a:solidFill>
                  <a:srgbClr val="FF5050"/>
                </a:solidFill>
              </a:rPr>
              <a:t>xi,yi</a:t>
            </a:r>
            <a:r>
              <a:rPr lang="en-US" altLang="en-US" sz="1600" dirty="0" smtClean="0">
                <a:solidFill>
                  <a:srgbClr val="FF5050"/>
                </a:solidFill>
              </a:rPr>
              <a:t>)=(3,15) and (5,21).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 smtClean="0"/>
              <a:t>Each point (</a:t>
            </a:r>
            <a:r>
              <a:rPr lang="en-US" altLang="en-US" sz="1600" dirty="0" err="1" smtClean="0"/>
              <a:t>xi,yi</a:t>
            </a:r>
            <a:r>
              <a:rPr lang="en-US" altLang="en-US" sz="1600" dirty="0" smtClean="0"/>
              <a:t>) gives a line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Cutting point in (</a:t>
            </a:r>
            <a:r>
              <a:rPr lang="en-US" altLang="en-US" sz="1800" dirty="0" err="1" smtClean="0"/>
              <a:t>m,c</a:t>
            </a:r>
            <a:r>
              <a:rPr lang="en-US" altLang="en-US" sz="1800" dirty="0" smtClean="0"/>
              <a:t>) space is the solution.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 smtClean="0"/>
          </a:p>
        </p:txBody>
      </p:sp>
      <p:graphicFrame>
        <p:nvGraphicFramePr>
          <p:cNvPr id="5427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1905000"/>
          <a:ext cx="44958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Worksheet" r:id="rId3" imgW="4884268" imgH="4198468" progId="Excel.Sheet.8">
                  <p:embed/>
                </p:oleObj>
              </mc:Choice>
              <mc:Fallback>
                <p:oleObj name="Worksheet" r:id="rId3" imgW="4884268" imgH="4198468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44958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4497388" y="1827213"/>
            <a:ext cx="1371600" cy="530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80" name="Text Box 6"/>
          <p:cNvSpPr txBox="1">
            <a:spLocks noChangeArrowheads="1"/>
          </p:cNvSpPr>
          <p:nvPr/>
        </p:nvSpPr>
        <p:spPr bwMode="auto">
          <a:xfrm>
            <a:off x="4937125" y="71755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points</a:t>
            </a:r>
          </a:p>
        </p:txBody>
      </p:sp>
      <p:sp>
        <p:nvSpPr>
          <p:cNvPr id="54281" name="Text Box 7"/>
          <p:cNvSpPr txBox="1">
            <a:spLocks noChangeArrowheads="1"/>
          </p:cNvSpPr>
          <p:nvPr/>
        </p:nvSpPr>
        <p:spPr bwMode="auto">
          <a:xfrm>
            <a:off x="6248400" y="228600"/>
            <a:ext cx="30083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Their corresponding </a:t>
            </a:r>
          </a:p>
          <a:p>
            <a:r>
              <a:rPr lang="en-US" altLang="en-US"/>
              <a:t>lines in (m,c) space:</a:t>
            </a:r>
          </a:p>
          <a:p>
            <a:r>
              <a:rPr lang="en-US" altLang="en-US"/>
              <a:t>Give 3 values of m</a:t>
            </a:r>
          </a:p>
          <a:p>
            <a:r>
              <a:rPr lang="en-US" altLang="en-US"/>
              <a:t>find values in c, plot line</a:t>
            </a:r>
          </a:p>
        </p:txBody>
      </p:sp>
      <p:sp>
        <p:nvSpPr>
          <p:cNvPr id="54282" name="Oval 8"/>
          <p:cNvSpPr>
            <a:spLocks noChangeArrowheads="1"/>
          </p:cNvSpPr>
          <p:nvPr/>
        </p:nvSpPr>
        <p:spPr bwMode="auto">
          <a:xfrm>
            <a:off x="6629400" y="1676400"/>
            <a:ext cx="16002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83" name="Line 9"/>
          <p:cNvSpPr>
            <a:spLocks noChangeShapeType="1"/>
          </p:cNvSpPr>
          <p:nvPr/>
        </p:nvSpPr>
        <p:spPr bwMode="auto">
          <a:xfrm>
            <a:off x="5562600" y="1066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0"/>
          <p:cNvSpPr>
            <a:spLocks noChangeShapeType="1"/>
          </p:cNvSpPr>
          <p:nvPr/>
        </p:nvSpPr>
        <p:spPr bwMode="auto">
          <a:xfrm>
            <a:off x="7010400" y="1447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4648200" y="25908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86" name="Rectangle 12"/>
          <p:cNvSpPr>
            <a:spLocks noChangeArrowheads="1"/>
          </p:cNvSpPr>
          <p:nvPr/>
        </p:nvSpPr>
        <p:spPr bwMode="auto">
          <a:xfrm>
            <a:off x="4648200" y="3276600"/>
            <a:ext cx="4114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87" name="Rectangle 13"/>
          <p:cNvSpPr>
            <a:spLocks noChangeArrowheads="1"/>
          </p:cNvSpPr>
          <p:nvPr/>
        </p:nvSpPr>
        <p:spPr bwMode="auto">
          <a:xfrm>
            <a:off x="4648200" y="1905000"/>
            <a:ext cx="41148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88" name="Oval 14"/>
          <p:cNvSpPr>
            <a:spLocks noChangeArrowheads="1"/>
          </p:cNvSpPr>
          <p:nvPr/>
        </p:nvSpPr>
        <p:spPr bwMode="auto">
          <a:xfrm>
            <a:off x="4572000" y="2590800"/>
            <a:ext cx="1371600" cy="530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89" name="Oval 15"/>
          <p:cNvSpPr>
            <a:spLocks noChangeArrowheads="1"/>
          </p:cNvSpPr>
          <p:nvPr/>
        </p:nvSpPr>
        <p:spPr bwMode="auto">
          <a:xfrm>
            <a:off x="4495800" y="3124200"/>
            <a:ext cx="1371600" cy="530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90" name="Oval 16"/>
          <p:cNvSpPr>
            <a:spLocks noChangeArrowheads="1"/>
          </p:cNvSpPr>
          <p:nvPr/>
        </p:nvSpPr>
        <p:spPr bwMode="auto">
          <a:xfrm>
            <a:off x="6553200" y="2590800"/>
            <a:ext cx="1600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91" name="Oval 17"/>
          <p:cNvSpPr>
            <a:spLocks noChangeArrowheads="1"/>
          </p:cNvSpPr>
          <p:nvPr/>
        </p:nvSpPr>
        <p:spPr bwMode="auto">
          <a:xfrm>
            <a:off x="6781800" y="3200400"/>
            <a:ext cx="1600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 flipV="1">
            <a:off x="5181600" y="4572000"/>
            <a:ext cx="2590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Text Box 19"/>
          <p:cNvSpPr txBox="1">
            <a:spLocks noChangeArrowheads="1"/>
          </p:cNvSpPr>
          <p:nvPr/>
        </p:nvSpPr>
        <p:spPr bwMode="auto">
          <a:xfrm>
            <a:off x="4953000" y="5791200"/>
            <a:ext cx="3640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FF5050"/>
                </a:solidFill>
              </a:rPr>
              <a:t>Cutting point (m,c)=(3,6)</a:t>
            </a:r>
          </a:p>
          <a:p>
            <a:r>
              <a:rPr lang="en-US" altLang="en-US">
                <a:solidFill>
                  <a:srgbClr val="FF5050"/>
                </a:solidFill>
              </a:rPr>
              <a:t>So the line is y=3x+6 (done!)</a:t>
            </a:r>
          </a:p>
        </p:txBody>
      </p:sp>
      <p:sp>
        <p:nvSpPr>
          <p:cNvPr id="54294" name="Line 20"/>
          <p:cNvSpPr>
            <a:spLocks noChangeShapeType="1"/>
          </p:cNvSpPr>
          <p:nvPr/>
        </p:nvSpPr>
        <p:spPr bwMode="auto">
          <a:xfrm flipV="1">
            <a:off x="3810000" y="2209800"/>
            <a:ext cx="28194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AutoShape 21"/>
          <p:cNvSpPr>
            <a:spLocks/>
          </p:cNvSpPr>
          <p:nvPr/>
        </p:nvSpPr>
        <p:spPr bwMode="auto">
          <a:xfrm>
            <a:off x="3733800" y="36576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 flipV="1">
            <a:off x="4419600" y="2971800"/>
            <a:ext cx="2133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Line 23"/>
          <p:cNvSpPr>
            <a:spLocks noChangeShapeType="1"/>
          </p:cNvSpPr>
          <p:nvPr/>
        </p:nvSpPr>
        <p:spPr bwMode="auto">
          <a:xfrm flipV="1">
            <a:off x="4419600" y="3581400"/>
            <a:ext cx="2362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529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4D62B9D-0102-4840-A4F6-3B4EA4D1A38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smtClean="0"/>
              <a:t>Answer: Exercise 3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4400"/>
            <a:ext cx="4427538" cy="5216525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ym typeface="Symbol" pitchFamily="18" charset="2"/>
              </a:rPr>
              <a:t>When x=0 , y=y”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since y=mx+c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then y”=c----(1)</a:t>
            </a:r>
          </a:p>
          <a:p>
            <a:pPr eaLnBrk="1" hangingPunct="1"/>
            <a:r>
              <a:rPr lang="en-US" altLang="en-US" sz="2000" smtClean="0">
                <a:sym typeface="Symbol" pitchFamily="18" charset="2"/>
              </a:rPr>
              <a:t>When y=0, x=x”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For y=mx+c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then m=-c/x”---(2)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Put (1) in (2)</a:t>
            </a:r>
          </a:p>
          <a:p>
            <a:pPr lvl="1" eaLnBrk="1" hangingPunct="1"/>
            <a:r>
              <a:rPr lang="en-US" altLang="en-US" sz="1800" smtClean="0">
                <a:sym typeface="Symbol" pitchFamily="18" charset="2"/>
              </a:rPr>
              <a:t>m=-y”/x”---(3)</a:t>
            </a:r>
          </a:p>
          <a:p>
            <a:pPr eaLnBrk="1" hangingPunct="1"/>
            <a:r>
              <a:rPr lang="en-US" altLang="en-US" sz="2000" smtClean="0">
                <a:sym typeface="Symbol" pitchFamily="18" charset="2"/>
              </a:rPr>
              <a:t>Also </a:t>
            </a:r>
          </a:p>
          <a:p>
            <a:pPr lvl="1" eaLnBrk="1" hangingPunct="1"/>
            <a:r>
              <a:rPr lang="en-US" altLang="en-US" sz="1600" smtClean="0">
                <a:sym typeface="Symbol" pitchFamily="18" charset="2"/>
              </a:rPr>
              <a:t>r=x”cos(),---(5)</a:t>
            </a:r>
          </a:p>
          <a:p>
            <a:pPr lvl="1" eaLnBrk="1" hangingPunct="1"/>
            <a:r>
              <a:rPr lang="en-US" altLang="en-US" sz="1600" smtClean="0">
                <a:sym typeface="Symbol" pitchFamily="18" charset="2"/>
              </a:rPr>
              <a:t>r=y”sin(),---(6)</a:t>
            </a:r>
          </a:p>
          <a:p>
            <a:pPr lvl="1" eaLnBrk="1" hangingPunct="1"/>
            <a:r>
              <a:rPr lang="en-US" altLang="en-US" sz="1600" smtClean="0">
                <a:sym typeface="Symbol" pitchFamily="18" charset="2"/>
              </a:rPr>
              <a:t>From (6)  and (1) </a:t>
            </a:r>
          </a:p>
          <a:p>
            <a:pPr lvl="1" eaLnBrk="1" hangingPunct="1"/>
            <a:r>
              <a:rPr lang="en-US" altLang="en-US" sz="1600" smtClean="0">
                <a:sym typeface="Symbol" pitchFamily="18" charset="2"/>
              </a:rPr>
              <a:t>r=c*sin()</a:t>
            </a:r>
            <a:r>
              <a:rPr lang="en-US" altLang="en-US" sz="1600" smtClean="0">
                <a:sym typeface="Wingdings" pitchFamily="2" charset="2"/>
              </a:rPr>
              <a:t>c=r/sin(</a:t>
            </a:r>
            <a:r>
              <a:rPr lang="en-US" altLang="en-US" sz="1600" smtClean="0">
                <a:sym typeface="Symbol" pitchFamily="18" charset="2"/>
              </a:rPr>
              <a:t></a:t>
            </a:r>
            <a:r>
              <a:rPr lang="en-US" altLang="en-US" sz="1600" smtClean="0">
                <a:sym typeface="Wingdings" pitchFamily="2" charset="2"/>
              </a:rPr>
              <a:t>)----(6)</a:t>
            </a:r>
            <a:endParaRPr lang="en-US" altLang="en-US" sz="1600" smtClean="0">
              <a:sym typeface="Symbol" pitchFamily="18" charset="2"/>
            </a:endParaRPr>
          </a:p>
          <a:p>
            <a:pPr lvl="1" eaLnBrk="1" hangingPunct="1"/>
            <a:r>
              <a:rPr lang="en-US" altLang="en-US" sz="1600" smtClean="0">
                <a:sym typeface="Symbol" pitchFamily="18" charset="2"/>
              </a:rPr>
              <a:t>hence (5)/(6)=y”/x”=cos()/sin()---(7)</a:t>
            </a:r>
          </a:p>
          <a:p>
            <a:pPr lvl="1" eaLnBrk="1" hangingPunct="1"/>
            <a:r>
              <a:rPr lang="en-US" altLang="en-US" sz="1600" smtClean="0">
                <a:sym typeface="Symbol" pitchFamily="18" charset="2"/>
              </a:rPr>
              <a:t>Put (4) in(3), m=-cos()/sin() ---(8)</a:t>
            </a:r>
          </a:p>
          <a:p>
            <a:pPr lvl="1" eaLnBrk="1" hangingPunct="1"/>
            <a:r>
              <a:rPr lang="en-US" altLang="en-US" sz="1600" smtClean="0">
                <a:sym typeface="Symbol" pitchFamily="18" charset="2"/>
              </a:rPr>
              <a:t>Proved at (6) and (8) </a:t>
            </a:r>
          </a:p>
          <a:p>
            <a:pPr lvl="1" eaLnBrk="1" hangingPunct="1"/>
            <a:endParaRPr lang="en-US" altLang="en-US" sz="1600" smtClean="0">
              <a:sym typeface="Symbol" pitchFamily="18" charset="2"/>
            </a:endParaRPr>
          </a:p>
          <a:p>
            <a:pPr lvl="1" eaLnBrk="1" hangingPunct="1"/>
            <a:endParaRPr lang="en-US" altLang="en-US" sz="1600" smtClean="0">
              <a:sym typeface="Symbol" pitchFamily="18" charset="2"/>
            </a:endParaRPr>
          </a:p>
          <a:p>
            <a:pPr lvl="1" eaLnBrk="1" hangingPunct="1"/>
            <a:endParaRPr lang="en-US" altLang="en-US" sz="1600" smtClean="0">
              <a:sym typeface="Symbol" pitchFamily="18" charset="2"/>
            </a:endParaRPr>
          </a:p>
          <a:p>
            <a:pPr lvl="1" eaLnBrk="1" hangingPunct="1"/>
            <a:endParaRPr lang="en-US" altLang="en-US" sz="1600" smtClean="0">
              <a:sym typeface="Symbol" pitchFamily="18" charset="2"/>
            </a:endParaRPr>
          </a:p>
          <a:p>
            <a:pPr eaLnBrk="1" hangingPunct="1"/>
            <a:endParaRPr lang="en-US" altLang="en-US" sz="2400" smtClean="0">
              <a:sym typeface="Symbol" pitchFamily="18" charset="2"/>
            </a:endParaRPr>
          </a:p>
          <a:p>
            <a:pPr eaLnBrk="1" hangingPunct="1"/>
            <a:endParaRPr lang="en-US" altLang="en-US" sz="2400" smtClean="0">
              <a:sym typeface="Symbol" pitchFamily="18" charset="2"/>
            </a:endParaRPr>
          </a:p>
          <a:p>
            <a:pPr lvl="1" eaLnBrk="1" hangingPunct="1"/>
            <a:endParaRPr lang="en-US" altLang="en-US" sz="2000" smtClean="0">
              <a:sym typeface="Symbol" pitchFamily="18" charset="2"/>
            </a:endParaRPr>
          </a:p>
          <a:p>
            <a:pPr eaLnBrk="1" hangingPunct="1"/>
            <a:endParaRPr lang="en-US" altLang="en-US" sz="2400" smtClean="0">
              <a:sym typeface="Symbol" pitchFamily="18" charset="2"/>
            </a:endParaRPr>
          </a:p>
          <a:p>
            <a:pPr eaLnBrk="1" hangingPunct="1"/>
            <a:endParaRPr lang="en-US" altLang="en-US" sz="2400" smtClean="0">
              <a:sym typeface="Symbol" pitchFamily="18" charset="2"/>
            </a:endParaRPr>
          </a:p>
          <a:p>
            <a:pPr eaLnBrk="1" hangingPunct="1"/>
            <a:endParaRPr lang="en-US" altLang="en-US" sz="2400" smtClean="0">
              <a:sym typeface="Symbol" pitchFamily="18" charset="2"/>
            </a:endParaRPr>
          </a:p>
          <a:p>
            <a:pPr eaLnBrk="1" hangingPunct="1"/>
            <a:endParaRPr lang="en-US" altLang="en-US" sz="2400" smtClean="0">
              <a:sym typeface="Symbol" pitchFamily="18" charset="2"/>
            </a:endParaRPr>
          </a:p>
        </p:txBody>
      </p:sp>
      <p:graphicFrame>
        <p:nvGraphicFramePr>
          <p:cNvPr id="5530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448550" y="304800"/>
          <a:ext cx="16954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公式" r:id="rId3" imgW="1828800" imgH="914400" progId="Equation.3">
                  <p:embed/>
                </p:oleObj>
              </mc:Choice>
              <mc:Fallback>
                <p:oleObj name="公式" r:id="rId3" imgW="1828800" imgH="914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304800"/>
                        <a:ext cx="1695450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7239000" y="3352800"/>
            <a:ext cx="116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Test line</a:t>
            </a:r>
          </a:p>
        </p:txBody>
      </p:sp>
      <p:sp>
        <p:nvSpPr>
          <p:cNvPr id="55304" name="Line 10"/>
          <p:cNvSpPr>
            <a:spLocks noChangeShapeType="1"/>
          </p:cNvSpPr>
          <p:nvPr/>
        </p:nvSpPr>
        <p:spPr bwMode="auto">
          <a:xfrm flipH="1">
            <a:off x="6553200" y="37338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Text Box 11"/>
          <p:cNvSpPr txBox="1">
            <a:spLocks noChangeArrowheads="1"/>
          </p:cNvSpPr>
          <p:nvPr/>
        </p:nvSpPr>
        <p:spPr bwMode="auto">
          <a:xfrm>
            <a:off x="5257800" y="1447800"/>
            <a:ext cx="18272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Perpendicular </a:t>
            </a:r>
          </a:p>
          <a:p>
            <a:r>
              <a:rPr lang="en-US" altLang="en-US"/>
              <a:t>Line of </a:t>
            </a:r>
          </a:p>
          <a:p>
            <a:r>
              <a:rPr lang="en-US" altLang="en-US"/>
              <a:t>the test line</a:t>
            </a:r>
          </a:p>
          <a:p>
            <a:endParaRPr lang="en-US" altLang="en-US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 flipH="1">
            <a:off x="5334000" y="22860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3"/>
          <p:cNvSpPr txBox="1">
            <a:spLocks noChangeArrowheads="1"/>
          </p:cNvSpPr>
          <p:nvPr/>
        </p:nvSpPr>
        <p:spPr bwMode="auto">
          <a:xfrm>
            <a:off x="6248400" y="2209800"/>
            <a:ext cx="159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=Edge point</a:t>
            </a:r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4648200" y="42672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Text Box 16"/>
          <p:cNvSpPr txBox="1">
            <a:spLocks noChangeArrowheads="1"/>
          </p:cNvSpPr>
          <p:nvPr/>
        </p:nvSpPr>
        <p:spPr bwMode="auto">
          <a:xfrm>
            <a:off x="4495800" y="137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flipV="1">
            <a:off x="4648200" y="327660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8"/>
          <p:cNvSpPr>
            <a:spLocks noChangeShapeType="1"/>
          </p:cNvSpPr>
          <p:nvPr/>
        </p:nvSpPr>
        <p:spPr bwMode="auto">
          <a:xfrm>
            <a:off x="4572000" y="1905000"/>
            <a:ext cx="22098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Text Box 19"/>
          <p:cNvSpPr txBox="1">
            <a:spLocks noChangeArrowheads="1"/>
          </p:cNvSpPr>
          <p:nvPr/>
        </p:nvSpPr>
        <p:spPr bwMode="auto">
          <a:xfrm>
            <a:off x="4870450" y="3932238"/>
            <a:ext cx="3032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</a:p>
        </p:txBody>
      </p:sp>
      <p:sp>
        <p:nvSpPr>
          <p:cNvPr id="55314" name="Text Box 20"/>
          <p:cNvSpPr txBox="1">
            <a:spLocks noChangeArrowheads="1"/>
          </p:cNvSpPr>
          <p:nvPr/>
        </p:nvSpPr>
        <p:spPr bwMode="auto">
          <a:xfrm>
            <a:off x="5334000" y="350520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404501" name="AutoShape 21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2" name="AutoShape 22"/>
          <p:cNvSpPr>
            <a:spLocks noChangeArrowheads="1"/>
          </p:cNvSpPr>
          <p:nvPr/>
        </p:nvSpPr>
        <p:spPr bwMode="auto">
          <a:xfrm>
            <a:off x="5943600" y="3581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3" name="AutoShape 23"/>
          <p:cNvSpPr>
            <a:spLocks noChangeArrowheads="1"/>
          </p:cNvSpPr>
          <p:nvPr/>
        </p:nvSpPr>
        <p:spPr bwMode="auto">
          <a:xfrm>
            <a:off x="5181600" y="2667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4" name="AutoShape 24"/>
          <p:cNvSpPr>
            <a:spLocks noChangeArrowheads="1"/>
          </p:cNvSpPr>
          <p:nvPr/>
        </p:nvSpPr>
        <p:spPr bwMode="auto">
          <a:xfrm>
            <a:off x="6248400" y="3733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5" name="AutoShape 25"/>
          <p:cNvSpPr>
            <a:spLocks noChangeArrowheads="1"/>
          </p:cNvSpPr>
          <p:nvPr/>
        </p:nvSpPr>
        <p:spPr bwMode="auto">
          <a:xfrm>
            <a:off x="4648200" y="1905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6" name="AutoShape 26"/>
          <p:cNvSpPr>
            <a:spLocks noChangeArrowheads="1"/>
          </p:cNvSpPr>
          <p:nvPr/>
        </p:nvSpPr>
        <p:spPr bwMode="auto">
          <a:xfrm>
            <a:off x="4876800" y="2286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04507" name="AutoShape 27"/>
          <p:cNvSpPr>
            <a:spLocks noChangeArrowheads="1"/>
          </p:cNvSpPr>
          <p:nvPr/>
        </p:nvSpPr>
        <p:spPr bwMode="auto">
          <a:xfrm>
            <a:off x="5410200" y="2971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>
            <a:off x="3429000" y="1905000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 flipV="1">
            <a:off x="65532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Text Box 30"/>
          <p:cNvSpPr txBox="1">
            <a:spLocks noChangeArrowheads="1"/>
          </p:cNvSpPr>
          <p:nvPr/>
        </p:nvSpPr>
        <p:spPr bwMode="auto">
          <a:xfrm>
            <a:off x="6400800" y="4495800"/>
            <a:ext cx="858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(x”,0)</a:t>
            </a:r>
          </a:p>
        </p:txBody>
      </p:sp>
      <p:sp>
        <p:nvSpPr>
          <p:cNvPr id="55325" name="Text Box 31"/>
          <p:cNvSpPr txBox="1">
            <a:spLocks noChangeArrowheads="1"/>
          </p:cNvSpPr>
          <p:nvPr/>
        </p:nvSpPr>
        <p:spPr bwMode="auto">
          <a:xfrm>
            <a:off x="7604125" y="39941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55326" name="Text Box 32"/>
          <p:cNvSpPr txBox="1">
            <a:spLocks noChangeArrowheads="1"/>
          </p:cNvSpPr>
          <p:nvPr/>
        </p:nvSpPr>
        <p:spPr bwMode="auto">
          <a:xfrm>
            <a:off x="3810000" y="1447800"/>
            <a:ext cx="925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(0,y”)</a:t>
            </a:r>
          </a:p>
          <a:p>
            <a:r>
              <a:rPr lang="en-US" altLang="en-US"/>
              <a:t>=(0,c)</a:t>
            </a:r>
          </a:p>
        </p:txBody>
      </p:sp>
      <p:graphicFrame>
        <p:nvGraphicFramePr>
          <p:cNvPr id="55327" name="Object 1"/>
          <p:cNvGraphicFramePr>
            <a:graphicFrameLocks noChangeAspect="1"/>
          </p:cNvGraphicFramePr>
          <p:nvPr/>
        </p:nvGraphicFramePr>
        <p:xfrm>
          <a:off x="5175250" y="5257800"/>
          <a:ext cx="2298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公式" r:id="rId5" imgW="2298700" imgH="762000" progId="Equation.3">
                  <p:embed/>
                </p:oleObj>
              </mc:Choice>
              <mc:Fallback>
                <p:oleObj name="公式" r:id="rId5" imgW="2298700" imgH="762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5257800"/>
                        <a:ext cx="2298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8" name="Text Box 19"/>
          <p:cNvSpPr txBox="1">
            <a:spLocks noChangeArrowheads="1"/>
          </p:cNvSpPr>
          <p:nvPr/>
        </p:nvSpPr>
        <p:spPr bwMode="auto">
          <a:xfrm>
            <a:off x="4616450" y="23622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632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7E6CA3A1-688C-4298-A2C5-B39691EAC0F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3581400" cy="1139825"/>
          </a:xfrm>
        </p:spPr>
        <p:txBody>
          <a:bodyPr/>
          <a:lstStyle/>
          <a:p>
            <a:pPr algn="l" eaLnBrk="1" hangingPunct="1"/>
            <a:r>
              <a:rPr lang="en-US" altLang="en-US" sz="2000" smtClean="0"/>
              <a:t>Answer: 3(alternative answer)</a:t>
            </a:r>
            <a:br>
              <a:rPr lang="en-US" altLang="en-US" sz="2000" smtClean="0"/>
            </a:br>
            <a:r>
              <a:rPr lang="en-US" altLang="en-US" sz="2000" smtClean="0"/>
              <a:t>Prove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</a:rPr>
              <a:t>Answer: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</a:rPr>
              <a:t>When x=0,y’=c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</a:rPr>
              <a:t>C=r/sin(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</a:t>
            </a:r>
            <a:r>
              <a:rPr lang="en-US" altLang="en-US" sz="2400" smtClean="0">
                <a:solidFill>
                  <a:srgbClr val="FF5050"/>
                </a:solidFill>
              </a:rPr>
              <a:t>)------(a)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</a:rPr>
              <a:t>When y=0,x”=-c/m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</a:rPr>
              <a:t>(r/x”)=cos((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)</a:t>
            </a:r>
            <a:endParaRPr lang="en-US" altLang="en-US" sz="24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</a:rPr>
              <a:t> so [r/(-c/m)]=cos(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-rm/c=cos</a:t>
            </a:r>
            <a:r>
              <a:rPr lang="en-US" altLang="en-US" sz="2400" smtClean="0">
                <a:solidFill>
                  <a:srgbClr val="FF5050"/>
                </a:solidFill>
              </a:rPr>
              <a:t>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)-----(b)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Put (a) in (b)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-rm/(r/sin</a:t>
            </a:r>
            <a:r>
              <a:rPr lang="en-US" altLang="en-US" sz="2400" smtClean="0">
                <a:solidFill>
                  <a:srgbClr val="FF5050"/>
                </a:solidFill>
              </a:rPr>
              <a:t>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))=cos</a:t>
            </a:r>
            <a:r>
              <a:rPr lang="en-US" altLang="en-US" sz="2400" smtClean="0">
                <a:solidFill>
                  <a:srgbClr val="FF5050"/>
                </a:solidFill>
              </a:rPr>
              <a:t>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m= -cos</a:t>
            </a:r>
            <a:r>
              <a:rPr lang="en-US" altLang="en-US" sz="2400" smtClean="0">
                <a:solidFill>
                  <a:srgbClr val="FF5050"/>
                </a:solidFill>
              </a:rPr>
              <a:t>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)/sin</a:t>
            </a:r>
            <a:r>
              <a:rPr lang="en-US" altLang="en-US" sz="2400" smtClean="0">
                <a:solidFill>
                  <a:srgbClr val="FF5050"/>
                </a:solidFill>
              </a:rPr>
              <a:t>(</a:t>
            </a:r>
            <a:r>
              <a:rPr lang="en-US" altLang="en-US" sz="2400" smtClean="0">
                <a:solidFill>
                  <a:srgbClr val="FF5050"/>
                </a:solidFill>
                <a:sym typeface="Symbol" pitchFamily="18" charset="2"/>
              </a:rPr>
              <a:t>)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sym typeface="Symbol" pitchFamily="18" charset="2"/>
            </a:endParaRPr>
          </a:p>
        </p:txBody>
      </p:sp>
      <p:graphicFrame>
        <p:nvGraphicFramePr>
          <p:cNvPr id="5632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13213" y="236538"/>
          <a:ext cx="50307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3" imgW="4216400" imgH="952500" progId="Equation.3">
                  <p:embed/>
                </p:oleObj>
              </mc:Choice>
              <mc:Fallback>
                <p:oleObj name="Equation" r:id="rId3" imgW="4216400" imgH="9525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36538"/>
                        <a:ext cx="5030787" cy="1136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7239000" y="3352800"/>
            <a:ext cx="116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Test line</a:t>
            </a:r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 flipH="1">
            <a:off x="6553200" y="3733800"/>
            <a:ext cx="10668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5257800" y="1447800"/>
            <a:ext cx="18272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Perpendicular </a:t>
            </a:r>
          </a:p>
          <a:p>
            <a:r>
              <a:rPr lang="en-US" altLang="en-US"/>
              <a:t>Line of </a:t>
            </a:r>
          </a:p>
          <a:p>
            <a:r>
              <a:rPr lang="en-US" altLang="en-US"/>
              <a:t>the test line</a:t>
            </a:r>
          </a:p>
          <a:p>
            <a:endParaRPr lang="en-US" altLang="en-US"/>
          </a:p>
        </p:txBody>
      </p:sp>
      <p:sp>
        <p:nvSpPr>
          <p:cNvPr id="56330" name="Line 8"/>
          <p:cNvSpPr>
            <a:spLocks noChangeShapeType="1"/>
          </p:cNvSpPr>
          <p:nvPr/>
        </p:nvSpPr>
        <p:spPr bwMode="auto">
          <a:xfrm flipH="1">
            <a:off x="5334000" y="22860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Text Box 9"/>
          <p:cNvSpPr txBox="1">
            <a:spLocks noChangeArrowheads="1"/>
          </p:cNvSpPr>
          <p:nvPr/>
        </p:nvSpPr>
        <p:spPr bwMode="auto">
          <a:xfrm>
            <a:off x="6248400" y="2209800"/>
            <a:ext cx="159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=Edge point</a:t>
            </a:r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>
            <a:off x="4648200" y="42672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 flipV="1">
            <a:off x="4648200" y="17526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4495800" y="137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 flipV="1">
            <a:off x="4648200" y="327660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14"/>
          <p:cNvSpPr>
            <a:spLocks noChangeShapeType="1"/>
          </p:cNvSpPr>
          <p:nvPr/>
        </p:nvSpPr>
        <p:spPr bwMode="auto">
          <a:xfrm>
            <a:off x="4572000" y="1905000"/>
            <a:ext cx="22098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Text Box 15"/>
          <p:cNvSpPr txBox="1">
            <a:spLocks noChangeArrowheads="1"/>
          </p:cNvSpPr>
          <p:nvPr/>
        </p:nvSpPr>
        <p:spPr bwMode="auto">
          <a:xfrm>
            <a:off x="4784725" y="3919538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</a:t>
            </a:r>
          </a:p>
        </p:txBody>
      </p:sp>
      <p:sp>
        <p:nvSpPr>
          <p:cNvPr id="56338" name="Text Box 16"/>
          <p:cNvSpPr txBox="1">
            <a:spLocks noChangeArrowheads="1"/>
          </p:cNvSpPr>
          <p:nvPr/>
        </p:nvSpPr>
        <p:spPr bwMode="auto">
          <a:xfrm>
            <a:off x="5334000" y="350520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5943600" y="35814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5181600" y="2667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6248400" y="3733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4648200" y="1905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4876800" y="22860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5410200" y="2971800"/>
            <a:ext cx="152400" cy="152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56346" name="Line 24"/>
          <p:cNvSpPr>
            <a:spLocks noChangeShapeType="1"/>
          </p:cNvSpPr>
          <p:nvPr/>
        </p:nvSpPr>
        <p:spPr bwMode="auto">
          <a:xfrm>
            <a:off x="3429000" y="1905000"/>
            <a:ext cx="1219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5"/>
          <p:cNvSpPr>
            <a:spLocks noChangeShapeType="1"/>
          </p:cNvSpPr>
          <p:nvPr/>
        </p:nvSpPr>
        <p:spPr bwMode="auto">
          <a:xfrm flipV="1">
            <a:off x="65532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Text Box 26"/>
          <p:cNvSpPr txBox="1">
            <a:spLocks noChangeArrowheads="1"/>
          </p:cNvSpPr>
          <p:nvPr/>
        </p:nvSpPr>
        <p:spPr bwMode="auto">
          <a:xfrm>
            <a:off x="6400800" y="4495800"/>
            <a:ext cx="858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(x”,0)</a:t>
            </a:r>
          </a:p>
        </p:txBody>
      </p:sp>
      <p:sp>
        <p:nvSpPr>
          <p:cNvPr id="56349" name="Text Box 27"/>
          <p:cNvSpPr txBox="1">
            <a:spLocks noChangeArrowheads="1"/>
          </p:cNvSpPr>
          <p:nvPr/>
        </p:nvSpPr>
        <p:spPr bwMode="auto">
          <a:xfrm>
            <a:off x="7604125" y="39941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56350" name="Text Box 28"/>
          <p:cNvSpPr txBox="1">
            <a:spLocks noChangeArrowheads="1"/>
          </p:cNvSpPr>
          <p:nvPr/>
        </p:nvSpPr>
        <p:spPr bwMode="auto">
          <a:xfrm>
            <a:off x="3810000" y="1447800"/>
            <a:ext cx="925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(0,y’)</a:t>
            </a:r>
          </a:p>
          <a:p>
            <a:r>
              <a:rPr lang="en-US" altLang="en-US"/>
              <a:t>=(0,c)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734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AAB7E56-F7FA-470C-B83B-B55C5AD6CC0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Answer 4:</a:t>
            </a:r>
            <a:br>
              <a:rPr lang="en-US" sz="3200" dirty="0" smtClean="0"/>
            </a:br>
            <a:r>
              <a:rPr lang="en-US" sz="3200" dirty="0" smtClean="0"/>
              <a:t>Hough line detection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e.g</a:t>
            </a:r>
            <a:r>
              <a:rPr lang="en-US" sz="3200" dirty="0" smtClean="0"/>
              <a:t> a 3 edge point example)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We have 3 points (1,8), (2,6), (3,4).</a:t>
            </a:r>
          </a:p>
          <a:p>
            <a:pPr eaLnBrk="1" hangingPunct="1"/>
            <a:r>
              <a:rPr lang="en-US" altLang="en-US" sz="2000" smtClean="0"/>
              <a:t>concentrate on point </a:t>
            </a:r>
            <a:r>
              <a:rPr lang="en-US" altLang="en-US" sz="2000" smtClean="0">
                <a:solidFill>
                  <a:srgbClr val="FF5050"/>
                </a:solidFill>
              </a:rPr>
              <a:t>(2,6).</a:t>
            </a:r>
          </a:p>
          <a:p>
            <a:pPr lvl="1" eaLnBrk="1" hangingPunct="1"/>
            <a:r>
              <a:rPr lang="en-US" altLang="en-US" sz="1800" smtClean="0"/>
              <a:t>Create a test line table (</a:t>
            </a:r>
            <a:r>
              <a:rPr lang="en-US" altLang="en-US" sz="1800" smtClean="0">
                <a:sym typeface="Symbol" pitchFamily="18" charset="2"/>
              </a:rPr>
              <a:t></a:t>
            </a:r>
            <a:r>
              <a:rPr lang="en-US" altLang="en-US" sz="1800" smtClean="0"/>
              <a:t>=0, 30, 60 ,..) of lines that pass </a:t>
            </a:r>
            <a:r>
              <a:rPr lang="en-US" altLang="en-US" sz="1800" smtClean="0">
                <a:solidFill>
                  <a:srgbClr val="FF5050"/>
                </a:solidFill>
              </a:rPr>
              <a:t>(2,6)</a:t>
            </a:r>
            <a:r>
              <a:rPr lang="en-US" altLang="en-US" sz="1800" smtClean="0"/>
              <a:t> </a:t>
            </a:r>
          </a:p>
          <a:p>
            <a:pPr lvl="1" eaLnBrk="1" hangingPunct="1"/>
            <a:r>
              <a:rPr lang="en-US" altLang="en-US" sz="1800" smtClean="0"/>
              <a:t>Plot </a:t>
            </a:r>
            <a:r>
              <a:rPr lang="en-US" altLang="en-US" sz="1800" smtClean="0">
                <a:sym typeface="Symbol" pitchFamily="18" charset="2"/>
              </a:rPr>
              <a:t></a:t>
            </a:r>
            <a:r>
              <a:rPr lang="en-US" altLang="en-US" sz="1800" smtClean="0"/>
              <a:t>  vs r</a:t>
            </a:r>
          </a:p>
          <a:p>
            <a:pPr eaLnBrk="1" hangingPunct="1"/>
            <a:r>
              <a:rPr lang="en-US" altLang="en-US" sz="2000" smtClean="0"/>
              <a:t>Forumla</a:t>
            </a:r>
          </a:p>
          <a:p>
            <a:pPr eaLnBrk="1" hangingPunct="1"/>
            <a:r>
              <a:rPr lang="en-US" altLang="en-US" sz="1600" smtClean="0"/>
              <a:t>=SIN($A4*PI()/180) *B$2+COS($A4*PI()/180)*B$1</a:t>
            </a:r>
          </a:p>
          <a:p>
            <a:pPr eaLnBrk="1" hangingPunct="1"/>
            <a:r>
              <a:rPr lang="en-US" altLang="en-US" sz="2000" smtClean="0"/>
              <a:t>Repeat above steps  for the points (3,4).</a:t>
            </a:r>
          </a:p>
        </p:txBody>
      </p:sp>
      <p:graphicFrame>
        <p:nvGraphicFramePr>
          <p:cNvPr id="5735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16863" y="4464050"/>
          <a:ext cx="1227137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Worksheet" r:id="rId4" imgW="1226668" imgH="1516532" progId="Excel.Sheet.8">
                  <p:embed/>
                </p:oleObj>
              </mc:Choice>
              <mc:Fallback>
                <p:oleObj name="Worksheet" r:id="rId4" imgW="1226668" imgH="1516532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863" y="4464050"/>
                        <a:ext cx="1227137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3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402388" y="79375"/>
          <a:ext cx="27416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Equation" r:id="rId6" imgW="2082800" imgH="952500" progId="Equation.3">
                  <p:embed/>
                </p:oleObj>
              </mc:Choice>
              <mc:Fallback>
                <p:oleObj name="Equation" r:id="rId6" imgW="2082800" imgH="952500" progId="Equation.3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79375"/>
                        <a:ext cx="2741612" cy="125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5"/>
          <p:cNvSpPr txBox="1">
            <a:spLocks noChangeArrowheads="1"/>
          </p:cNvSpPr>
          <p:nvPr/>
        </p:nvSpPr>
        <p:spPr bwMode="auto">
          <a:xfrm>
            <a:off x="6172200" y="1828800"/>
            <a:ext cx="2338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Test lines for (2,6)</a:t>
            </a:r>
          </a:p>
        </p:txBody>
      </p:sp>
      <p:sp>
        <p:nvSpPr>
          <p:cNvPr id="57353" name="Line 6"/>
          <p:cNvSpPr>
            <a:spLocks noChangeShapeType="1"/>
          </p:cNvSpPr>
          <p:nvPr/>
        </p:nvSpPr>
        <p:spPr bwMode="auto">
          <a:xfrm flipH="1">
            <a:off x="6172200" y="2178050"/>
            <a:ext cx="32067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7"/>
          <p:cNvSpPr>
            <a:spLocks noChangeShapeType="1"/>
          </p:cNvSpPr>
          <p:nvPr/>
        </p:nvSpPr>
        <p:spPr bwMode="auto">
          <a:xfrm flipH="1">
            <a:off x="6477000" y="2178050"/>
            <a:ext cx="168275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8"/>
          <p:cNvSpPr>
            <a:spLocks noChangeShapeType="1"/>
          </p:cNvSpPr>
          <p:nvPr/>
        </p:nvSpPr>
        <p:spPr bwMode="auto">
          <a:xfrm flipH="1">
            <a:off x="6781800" y="2101850"/>
            <a:ext cx="15875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9"/>
          <p:cNvSpPr>
            <a:spLocks noChangeShapeType="1"/>
          </p:cNvSpPr>
          <p:nvPr/>
        </p:nvSpPr>
        <p:spPr bwMode="auto">
          <a:xfrm>
            <a:off x="6950075" y="2178050"/>
            <a:ext cx="441325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Text Box 10"/>
          <p:cNvSpPr txBox="1">
            <a:spLocks noChangeArrowheads="1"/>
          </p:cNvSpPr>
          <p:nvPr/>
        </p:nvSpPr>
        <p:spPr bwMode="auto">
          <a:xfrm>
            <a:off x="6172200" y="5638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7358" name="Text Box 11"/>
          <p:cNvSpPr txBox="1">
            <a:spLocks noChangeArrowheads="1"/>
          </p:cNvSpPr>
          <p:nvPr/>
        </p:nvSpPr>
        <p:spPr bwMode="auto">
          <a:xfrm>
            <a:off x="5029200" y="58721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 sz="1200"/>
          </a:p>
        </p:txBody>
      </p:sp>
      <p:sp>
        <p:nvSpPr>
          <p:cNvPr id="57359" name="Line 12"/>
          <p:cNvSpPr>
            <a:spLocks noChangeShapeType="1"/>
          </p:cNvSpPr>
          <p:nvPr/>
        </p:nvSpPr>
        <p:spPr bwMode="auto">
          <a:xfrm>
            <a:off x="6035675" y="408305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3"/>
          <p:cNvSpPr>
            <a:spLocks noChangeShapeType="1"/>
          </p:cNvSpPr>
          <p:nvPr/>
        </p:nvSpPr>
        <p:spPr bwMode="auto">
          <a:xfrm flipV="1">
            <a:off x="6035675" y="1873250"/>
            <a:ext cx="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4"/>
          <p:cNvSpPr>
            <a:spLocks noChangeShapeType="1"/>
          </p:cNvSpPr>
          <p:nvPr/>
        </p:nvSpPr>
        <p:spPr bwMode="auto">
          <a:xfrm flipV="1">
            <a:off x="6248400" y="2667000"/>
            <a:ext cx="10668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Oval 15"/>
          <p:cNvSpPr>
            <a:spLocks noChangeArrowheads="1"/>
          </p:cNvSpPr>
          <p:nvPr/>
        </p:nvSpPr>
        <p:spPr bwMode="auto">
          <a:xfrm>
            <a:off x="6416675" y="27876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7363" name="Oval 16"/>
          <p:cNvSpPr>
            <a:spLocks noChangeArrowheads="1"/>
          </p:cNvSpPr>
          <p:nvPr/>
        </p:nvSpPr>
        <p:spPr bwMode="auto">
          <a:xfrm>
            <a:off x="6950075" y="31686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7364" name="Oval 17"/>
          <p:cNvSpPr>
            <a:spLocks noChangeArrowheads="1"/>
          </p:cNvSpPr>
          <p:nvPr/>
        </p:nvSpPr>
        <p:spPr bwMode="auto">
          <a:xfrm>
            <a:off x="7407275" y="347345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7365" name="Line 18"/>
          <p:cNvSpPr>
            <a:spLocks noChangeShapeType="1"/>
          </p:cNvSpPr>
          <p:nvPr/>
        </p:nvSpPr>
        <p:spPr bwMode="auto">
          <a:xfrm>
            <a:off x="6416675" y="233045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19"/>
          <p:cNvSpPr>
            <a:spLocks noChangeShapeType="1"/>
          </p:cNvSpPr>
          <p:nvPr/>
        </p:nvSpPr>
        <p:spPr bwMode="auto">
          <a:xfrm>
            <a:off x="6172200" y="2286000"/>
            <a:ext cx="1371600" cy="1600200"/>
          </a:xfrm>
          <a:prstGeom prst="line">
            <a:avLst/>
          </a:prstGeom>
          <a:noFill/>
          <a:ln w="38100">
            <a:solidFill>
              <a:srgbClr val="FF5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0"/>
          <p:cNvSpPr>
            <a:spLocks noChangeShapeType="1"/>
          </p:cNvSpPr>
          <p:nvPr/>
        </p:nvSpPr>
        <p:spPr bwMode="auto">
          <a:xfrm>
            <a:off x="5867400" y="2819400"/>
            <a:ext cx="1828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Text Box 21"/>
          <p:cNvSpPr txBox="1">
            <a:spLocks noChangeArrowheads="1"/>
          </p:cNvSpPr>
          <p:nvPr/>
        </p:nvSpPr>
        <p:spPr bwMode="auto">
          <a:xfrm>
            <a:off x="7848600" y="38862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57369" name="Text Box 22"/>
          <p:cNvSpPr txBox="1">
            <a:spLocks noChangeArrowheads="1"/>
          </p:cNvSpPr>
          <p:nvPr/>
        </p:nvSpPr>
        <p:spPr bwMode="auto">
          <a:xfrm>
            <a:off x="5486400" y="1752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57370" name="Text Box 23"/>
          <p:cNvSpPr txBox="1">
            <a:spLocks noChangeArrowheads="1"/>
          </p:cNvSpPr>
          <p:nvPr/>
        </p:nvSpPr>
        <p:spPr bwMode="auto">
          <a:xfrm>
            <a:off x="6553200" y="25146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(1,8)</a:t>
            </a:r>
          </a:p>
        </p:txBody>
      </p:sp>
      <p:sp>
        <p:nvSpPr>
          <p:cNvPr id="57371" name="Text Box 24"/>
          <p:cNvSpPr txBox="1">
            <a:spLocks noChangeArrowheads="1"/>
          </p:cNvSpPr>
          <p:nvPr/>
        </p:nvSpPr>
        <p:spPr bwMode="auto">
          <a:xfrm>
            <a:off x="6934200" y="29718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0099FF"/>
                </a:solidFill>
              </a:rPr>
              <a:t>(2,6)</a:t>
            </a:r>
          </a:p>
        </p:txBody>
      </p:sp>
      <p:sp>
        <p:nvSpPr>
          <p:cNvPr id="57372" name="Text Box 25"/>
          <p:cNvSpPr txBox="1">
            <a:spLocks noChangeArrowheads="1"/>
          </p:cNvSpPr>
          <p:nvPr/>
        </p:nvSpPr>
        <p:spPr bwMode="auto">
          <a:xfrm>
            <a:off x="7620000" y="33528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0099FF"/>
                </a:solidFill>
              </a:rPr>
              <a:t>(3,4)</a:t>
            </a:r>
          </a:p>
        </p:txBody>
      </p:sp>
      <p:sp>
        <p:nvSpPr>
          <p:cNvPr id="57373" name="Line 26"/>
          <p:cNvSpPr>
            <a:spLocks noChangeShapeType="1"/>
          </p:cNvSpPr>
          <p:nvPr/>
        </p:nvSpPr>
        <p:spPr bwMode="auto">
          <a:xfrm flipV="1">
            <a:off x="6019800" y="3352800"/>
            <a:ext cx="762000" cy="685800"/>
          </a:xfrm>
          <a:prstGeom prst="line">
            <a:avLst/>
          </a:prstGeom>
          <a:noFill/>
          <a:ln w="38100">
            <a:solidFill>
              <a:srgbClr val="FF505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Freeform 27"/>
          <p:cNvSpPr>
            <a:spLocks/>
          </p:cNvSpPr>
          <p:nvPr/>
        </p:nvSpPr>
        <p:spPr bwMode="auto">
          <a:xfrm>
            <a:off x="6477000" y="3657600"/>
            <a:ext cx="177800" cy="457200"/>
          </a:xfrm>
          <a:custGeom>
            <a:avLst/>
            <a:gdLst>
              <a:gd name="T0" fmla="*/ 2147483647 w 112"/>
              <a:gd name="T1" fmla="*/ 2147483647 h 288"/>
              <a:gd name="T2" fmla="*/ 2147483647 w 112"/>
              <a:gd name="T3" fmla="*/ 2147483647 h 288"/>
              <a:gd name="T4" fmla="*/ 0 w 11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" h="288">
                <a:moveTo>
                  <a:pt x="96" y="288"/>
                </a:moveTo>
                <a:cubicBezTo>
                  <a:pt x="104" y="240"/>
                  <a:pt x="112" y="192"/>
                  <a:pt x="96" y="144"/>
                </a:cubicBezTo>
                <a:cubicBezTo>
                  <a:pt x="80" y="96"/>
                  <a:pt x="40" y="48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Text Box 28"/>
          <p:cNvSpPr txBox="1">
            <a:spLocks noChangeArrowheads="1"/>
          </p:cNvSpPr>
          <p:nvPr/>
        </p:nvSpPr>
        <p:spPr bwMode="auto">
          <a:xfrm>
            <a:off x="6629400" y="36576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=30</a:t>
            </a:r>
            <a:r>
              <a:rPr lang="en-US" altLang="en-US"/>
              <a:t> </a:t>
            </a:r>
          </a:p>
        </p:txBody>
      </p:sp>
      <p:sp>
        <p:nvSpPr>
          <p:cNvPr id="57376" name="Text Box 29"/>
          <p:cNvSpPr txBox="1">
            <a:spLocks noChangeArrowheads="1"/>
          </p:cNvSpPr>
          <p:nvPr/>
        </p:nvSpPr>
        <p:spPr bwMode="auto">
          <a:xfrm>
            <a:off x="4876800" y="3276600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R=4.87</a:t>
            </a:r>
          </a:p>
        </p:txBody>
      </p:sp>
      <p:sp>
        <p:nvSpPr>
          <p:cNvPr id="57377" name="Line 31"/>
          <p:cNvSpPr>
            <a:spLocks noChangeShapeType="1"/>
          </p:cNvSpPr>
          <p:nvPr/>
        </p:nvSpPr>
        <p:spPr bwMode="auto">
          <a:xfrm>
            <a:off x="5715000" y="35814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8" name="Oval 32"/>
          <p:cNvSpPr>
            <a:spLocks noChangeArrowheads="1"/>
          </p:cNvSpPr>
          <p:nvPr/>
        </p:nvSpPr>
        <p:spPr bwMode="auto">
          <a:xfrm>
            <a:off x="5181600" y="5334000"/>
            <a:ext cx="2971800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4572000" y="4267200"/>
            <a:ext cx="1309688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FF5050"/>
                </a:solidFill>
              </a:rPr>
              <a:t>Answer: </a:t>
            </a:r>
          </a:p>
          <a:p>
            <a:r>
              <a:rPr lang="en-US" altLang="en-US">
                <a:solidFill>
                  <a:srgbClr val="FF5050"/>
                </a:solidFill>
              </a:rPr>
              <a:t>fill in the </a:t>
            </a:r>
          </a:p>
          <a:p>
            <a:r>
              <a:rPr lang="en-US" altLang="en-US">
                <a:solidFill>
                  <a:srgbClr val="FF5050"/>
                </a:solidFill>
              </a:rPr>
              <a:t>r column: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 dirty="0"/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BA9884BC-74B0-473D-98CB-7FF36823ABE5}" type="slidenum">
              <a:rPr lang="en-US" altLang="en-US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8372" name="Title 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en-US" smtClean="0"/>
              <a:t>matlab</a:t>
            </a:r>
          </a:p>
        </p:txBody>
      </p:sp>
      <p:sp>
        <p:nvSpPr>
          <p:cNvPr id="58373" name="Content Placeholder 8"/>
          <p:cNvSpPr>
            <a:spLocks noGrp="1"/>
          </p:cNvSpPr>
          <p:nvPr>
            <p:ph sz="half" idx="4294967295"/>
          </p:nvPr>
        </p:nvSpPr>
        <p:spPr>
          <a:xfrm>
            <a:off x="0" y="228600"/>
            <a:ext cx="4724400" cy="5897563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x=2,y=6</a:t>
            </a:r>
          </a:p>
          <a:p>
            <a:pPr eaLnBrk="1" hangingPunct="1"/>
            <a:r>
              <a:rPr lang="en-US" altLang="en-US" sz="1800" smtClean="0"/>
              <a:t>theta=0,r=sin(theta*pi/180)*y+cos(theta*pi/180)*x</a:t>
            </a:r>
          </a:p>
          <a:p>
            <a:pPr eaLnBrk="1" hangingPunct="1"/>
            <a:r>
              <a:rPr lang="en-US" altLang="en-US" sz="1800" smtClean="0"/>
              <a:t>theta=30,r=sin(theta*pi/180)*y+cos(theta*pi/180)*x</a:t>
            </a:r>
          </a:p>
          <a:p>
            <a:pPr eaLnBrk="1" hangingPunct="1"/>
            <a:r>
              <a:rPr lang="en-US" altLang="en-US" sz="1800" smtClean="0"/>
              <a:t>theta=60</a:t>
            </a:r>
          </a:p>
          <a:p>
            <a:pPr eaLnBrk="1" hangingPunct="1"/>
            <a:r>
              <a:rPr lang="en-US" altLang="en-US" sz="1800" smtClean="0"/>
              <a:t>r=sin(theta*pi/180)*y+cos(theta*pi/180)*x</a:t>
            </a:r>
          </a:p>
          <a:p>
            <a:pPr eaLnBrk="1" hangingPunct="1"/>
            <a:r>
              <a:rPr lang="en-US" altLang="en-US" sz="1800" smtClean="0"/>
              <a:t>theta=90</a:t>
            </a:r>
          </a:p>
          <a:p>
            <a:pPr eaLnBrk="1" hangingPunct="1"/>
            <a:r>
              <a:rPr lang="en-US" altLang="en-US" sz="1800" smtClean="0"/>
              <a:t>r=sin(theta*pi/180)*y+cos(theta*pi/180)*x</a:t>
            </a:r>
          </a:p>
          <a:p>
            <a:pPr eaLnBrk="1" hangingPunct="1"/>
            <a:r>
              <a:rPr lang="en-US" altLang="en-US" sz="1800" smtClean="0"/>
              <a:t>theta=120</a:t>
            </a:r>
          </a:p>
          <a:p>
            <a:pPr eaLnBrk="1" hangingPunct="1"/>
            <a:r>
              <a:rPr lang="en-US" altLang="en-US" sz="1800" smtClean="0"/>
              <a:t>r=sin(theta*pi/180)*y+cos(theta*pi/180)*x</a:t>
            </a:r>
          </a:p>
          <a:p>
            <a:pPr eaLnBrk="1" hangingPunct="1"/>
            <a:r>
              <a:rPr lang="en-US" altLang="en-US" sz="1800" smtClean="0"/>
              <a:t>theta=150</a:t>
            </a:r>
          </a:p>
          <a:p>
            <a:pPr eaLnBrk="1" hangingPunct="1"/>
            <a:r>
              <a:rPr lang="en-US" altLang="en-US" sz="1800" smtClean="0"/>
              <a:t>r=sin(theta*pi/180)*y+cos(theta*pi/180)*x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8374" name="Content Placeholder 9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pPr eaLnBrk="1" hangingPunct="1"/>
            <a:r>
              <a:rPr lang="pt-BR" altLang="en-US" sz="2400" smtClean="0"/>
              <a:t>x =</a:t>
            </a:r>
          </a:p>
          <a:p>
            <a:pPr eaLnBrk="1" hangingPunct="1"/>
            <a:r>
              <a:rPr lang="pt-BR" altLang="en-US" sz="2400" smtClean="0"/>
              <a:t>     2</a:t>
            </a:r>
          </a:p>
          <a:p>
            <a:pPr eaLnBrk="1" hangingPunct="1"/>
            <a:r>
              <a:rPr lang="pt-BR" altLang="en-US" sz="2400" smtClean="0"/>
              <a:t>y =</a:t>
            </a:r>
          </a:p>
          <a:p>
            <a:pPr eaLnBrk="1" hangingPunct="1"/>
            <a:r>
              <a:rPr lang="pt-BR" altLang="en-US" sz="2400" smtClean="0"/>
              <a:t>     6</a:t>
            </a:r>
          </a:p>
          <a:p>
            <a:pPr eaLnBrk="1" hangingPunct="1"/>
            <a:r>
              <a:rPr lang="pt-BR" altLang="en-US" sz="2400" smtClean="0"/>
              <a:t>theta =     0, r =     2</a:t>
            </a:r>
          </a:p>
          <a:p>
            <a:pPr eaLnBrk="1" hangingPunct="1"/>
            <a:r>
              <a:rPr lang="pt-BR" altLang="en-US" sz="2400" smtClean="0"/>
              <a:t>theta =    30, r =    4.7321</a:t>
            </a:r>
          </a:p>
          <a:p>
            <a:pPr eaLnBrk="1" hangingPunct="1"/>
            <a:r>
              <a:rPr lang="pt-BR" altLang="en-US" sz="2400" smtClean="0"/>
              <a:t>theta =    60, r =    6.1962</a:t>
            </a:r>
          </a:p>
          <a:p>
            <a:pPr eaLnBrk="1" hangingPunct="1"/>
            <a:r>
              <a:rPr lang="pt-BR" altLang="en-US" sz="2400" smtClean="0"/>
              <a:t>theta =    90, r =     6</a:t>
            </a:r>
          </a:p>
          <a:p>
            <a:pPr eaLnBrk="1" hangingPunct="1"/>
            <a:r>
              <a:rPr lang="pt-BR" altLang="en-US" sz="2400" smtClean="0"/>
              <a:t>theta =   120, r =    4.1962</a:t>
            </a:r>
          </a:p>
          <a:p>
            <a:pPr eaLnBrk="1" hangingPunct="1"/>
            <a:r>
              <a:rPr lang="pt-BR" altLang="en-US" sz="2400" smtClean="0"/>
              <a:t>theta =   150, r =    1.2679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5939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3941DEA3-9A44-458D-BE28-FB398D509F3C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l" eaLnBrk="1" hangingPunct="1"/>
            <a:r>
              <a:rPr lang="en-US" altLang="en-US" smtClean="0">
                <a:solidFill>
                  <a:srgbClr val="FF5050"/>
                </a:solidFill>
              </a:rPr>
              <a:t>Answer 5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30725"/>
          </a:xfrm>
        </p:spPr>
        <p:txBody>
          <a:bodyPr/>
          <a:lstStyle/>
          <a:p>
            <a:pPr marL="533400" indent="-533400" eaLnBrk="1" hangingPunct="1"/>
            <a:r>
              <a:rPr lang="en-US" altLang="zh-CN" sz="2400" smtClean="0"/>
              <a:t>Create the Angle-Distance (r, </a:t>
            </a:r>
            <a:r>
              <a:rPr lang="en-US" altLang="en-US" sz="2400" smtClean="0">
                <a:sym typeface="Symbol" pitchFamily="18" charset="2"/>
              </a:rPr>
              <a:t></a:t>
            </a:r>
            <a:r>
              <a:rPr lang="en-US" altLang="zh-CN" sz="2400" smtClean="0"/>
              <a:t> ) table for the edge point (0,</a:t>
            </a:r>
            <a:r>
              <a:rPr lang="en-US" altLang="zh-CN" sz="2400" smtClean="0">
                <a:sym typeface="Symbol" pitchFamily="18" charset="2"/>
              </a:rPr>
              <a:t></a:t>
            </a:r>
            <a:r>
              <a:rPr lang="en-US" altLang="zh-CN" sz="2400" smtClean="0"/>
              <a:t>3). The step length of the angle is 45 degrees. (Angle=</a:t>
            </a:r>
            <a:r>
              <a:rPr lang="en-US" altLang="en-US" sz="2400" smtClean="0">
                <a:sym typeface="Symbol" pitchFamily="18" charset="2"/>
              </a:rPr>
              <a:t>)</a:t>
            </a:r>
            <a:endParaRPr lang="en-US" altLang="zh-CN" sz="2400" smtClean="0"/>
          </a:p>
          <a:p>
            <a:pPr marL="533400" indent="-533400" eaLnBrk="1" hangingPunct="1"/>
            <a:r>
              <a:rPr lang="en-US" altLang="zh-CN" sz="2400" smtClean="0"/>
              <a:t>Fill in the r-column:</a:t>
            </a:r>
          </a:p>
          <a:p>
            <a:pPr marL="533400" indent="-533400" eaLnBrk="1" hangingPunct="1"/>
            <a:endParaRPr lang="en-US" altLang="zh-CN" sz="2400" smtClean="0"/>
          </a:p>
          <a:p>
            <a:pPr marL="533400" indent="-533400" eaLnBrk="1" hangingPunct="1"/>
            <a:endParaRPr lang="en-US" altLang="zh-TW" sz="2400" smtClean="0"/>
          </a:p>
          <a:p>
            <a:pPr marL="533400" indent="-533400" eaLnBrk="1" hangingPunct="1"/>
            <a:endParaRPr lang="en-US" altLang="en-US" sz="2400" smtClean="0"/>
          </a:p>
        </p:txBody>
      </p:sp>
      <p:graphicFrame>
        <p:nvGraphicFramePr>
          <p:cNvPr id="5939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338888" y="2073275"/>
          <a:ext cx="2805112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Worksheet" r:id="rId4" imgW="1228835" imgH="1304857" progId="Excel.Sheet.8">
                  <p:embed/>
                </p:oleObj>
              </mc:Choice>
              <mc:Fallback>
                <p:oleObj name="Worksheet" r:id="rId4" imgW="1228835" imgH="1304857" progId="Excel.Shee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073275"/>
                        <a:ext cx="2805112" cy="29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061200" y="457200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6" imgW="2082800" imgH="952500" progId="Equation.3">
                  <p:embed/>
                </p:oleObj>
              </mc:Choice>
              <mc:Fallback>
                <p:oleObj name="Equation" r:id="rId6" imgW="2082800" imgH="9525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57200"/>
                        <a:ext cx="2082800" cy="952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928A279C-2E07-4C7C-992C-0E407190A849}" type="slidenum">
              <a:rPr lang="en-US" altLang="en-US">
                <a:solidFill>
                  <a:srgbClr val="898989"/>
                </a:solidFill>
              </a:rPr>
              <a:pPr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20" name="Title 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en-US" dirty="0" err="1" smtClean="0"/>
              <a:t>matlab</a:t>
            </a:r>
            <a:endParaRPr lang="en-US" altLang="en-US" dirty="0" smtClean="0"/>
          </a:p>
        </p:txBody>
      </p:sp>
      <p:sp>
        <p:nvSpPr>
          <p:cNvPr id="2" name="Content Placeholder 8"/>
          <p:cNvSpPr>
            <a:spLocks noGrp="1"/>
          </p:cNvSpPr>
          <p:nvPr>
            <p:ph sz="half" idx="4294967295"/>
          </p:nvPr>
        </p:nvSpPr>
        <p:spPr>
          <a:xfrm>
            <a:off x="0" y="152400"/>
            <a:ext cx="4038600" cy="5973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x=0,y=sqrt(3)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theta1=0,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theta=theta1;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r1=sin(theta*pi/180)*y+cos(theta*pi/180)*x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theta2=45,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theta=theta2;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r2=sin(theta*pi/180)*y+cos(theta*pi/180)*x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theta=90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theta=theta3;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r3=sin(theta*pi/180)*y+cos(theta*pi/180)*x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theta=135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theta=theta4;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r4=sin(theta*pi/180)*y+cos(theta*pi/180)*x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theta=180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theta=theta5;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r5=sin(theta*pi/180)*y+cos(theta*pi/180)*x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theta=150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theta=theta6;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r6=sin(theta*pi/180)*y+cos(theta*pi/180)*x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300" smtClean="0"/>
              <a:t>%text1=sprintf('%d,%d',theta1,r1)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1300" smtClean="0"/>
              <a:t>sprintf('theta= %d, r=%d',theta1,r1)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1300" smtClean="0"/>
              <a:t>sprintf('theta= %d, r=%d',theta2,r2)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1300" smtClean="0"/>
              <a:t>sprintf('theta= %d, r=%d',theta3,r3)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1300" smtClean="0"/>
              <a:t>sprintf('theta= %d, r=%d',theta4,r4)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1300" smtClean="0"/>
              <a:t>sprintf('theta= %d, r=%d',theta5,r5)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1300" smtClean="0"/>
              <a:t>sprintf('theta= %d, r=%d',theta6,r6)</a:t>
            </a:r>
          </a:p>
          <a:p>
            <a:pPr eaLnBrk="1" hangingPunct="1">
              <a:lnSpc>
                <a:spcPct val="90000"/>
              </a:lnSpc>
            </a:pPr>
            <a:endParaRPr lang="en-US" altLang="en-US" sz="3000" smtClean="0"/>
          </a:p>
        </p:txBody>
      </p:sp>
      <p:sp>
        <p:nvSpPr>
          <p:cNvPr id="60422" name="Content Placeholder 9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pPr eaLnBrk="1" hangingPunct="1"/>
            <a:endParaRPr lang="pt-BR" altLang="en-US" sz="2000" dirty="0" smtClean="0"/>
          </a:p>
          <a:p>
            <a:pPr eaLnBrk="1" hangingPunct="1"/>
            <a:r>
              <a:rPr lang="pt-BR" altLang="en-US" sz="2000" dirty="0" smtClean="0"/>
              <a:t>theta= 0, r=0</a:t>
            </a:r>
          </a:p>
          <a:p>
            <a:pPr eaLnBrk="1" hangingPunct="1"/>
            <a:r>
              <a:rPr lang="pt-BR" altLang="en-US" sz="2000" dirty="0" smtClean="0"/>
              <a:t>theta= 45, r=1.224745e+000</a:t>
            </a:r>
          </a:p>
          <a:p>
            <a:pPr eaLnBrk="1" hangingPunct="1"/>
            <a:r>
              <a:rPr lang="pt-BR" altLang="en-US" sz="2000" dirty="0" smtClean="0"/>
              <a:t>theta= 90, r=1.732051e+000</a:t>
            </a:r>
          </a:p>
          <a:p>
            <a:pPr eaLnBrk="1" hangingPunct="1"/>
            <a:r>
              <a:rPr lang="pt-BR" altLang="en-US" sz="2000" dirty="0" smtClean="0"/>
              <a:t>theta= 135, r=1.224745e+000</a:t>
            </a:r>
          </a:p>
          <a:p>
            <a:pPr eaLnBrk="1" hangingPunct="1"/>
            <a:r>
              <a:rPr lang="pt-BR" altLang="en-US" sz="2000" dirty="0" smtClean="0"/>
              <a:t>theta= 180, r=2.121150e-016</a:t>
            </a:r>
          </a:p>
          <a:p>
            <a:pPr eaLnBrk="1" hangingPunct="1"/>
            <a:r>
              <a:rPr lang="pt-BR" altLang="en-US" sz="2000" dirty="0" smtClean="0"/>
              <a:t>theta= 150, r=8.660254e-001</a:t>
            </a:r>
            <a:endParaRPr lang="en-US" altLang="en-US" sz="2000" dirty="0" smtClean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01193910"/>
              </p:ext>
            </p:extLst>
          </p:nvPr>
        </p:nvGraphicFramePr>
        <p:xfrm>
          <a:off x="5715000" y="4572000"/>
          <a:ext cx="1752600" cy="216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Worksheet" r:id="rId4" imgW="1226836" imgH="1516434" progId="Excel.Sheet.8">
                  <p:embed/>
                </p:oleObj>
              </mc:Choice>
              <mc:Fallback>
                <p:oleObj name="Worksheet" r:id="rId4" imgW="1226836" imgH="1516434" progId="Excel.Sheet.8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0"/>
                        <a:ext cx="1752600" cy="2165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24400" y="4572000"/>
            <a:ext cx="78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6144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2A859E48-5B29-432C-8C03-2CF3489CE01E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Answer: Exercise 6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7772400" cy="4530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point on the circle is (xi,yi) and (xc,yc), r are the center and radius of the circle, resp. Prove the formulas</a:t>
            </a:r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614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2971800"/>
          <a:ext cx="5180013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3" imgW="1790700" imgH="457200" progId="Equation.3">
                  <p:embed/>
                </p:oleObj>
              </mc:Choice>
              <mc:Fallback>
                <p:oleObj name="Equation" r:id="rId3" imgW="17907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5180013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3886200" y="5638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 flipV="1">
            <a:off x="3886200" y="44196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 flipH="1">
            <a:off x="5638800" y="4495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 flipH="1">
            <a:off x="5562600" y="4495800"/>
            <a:ext cx="17526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5470525" y="5289550"/>
            <a:ext cx="110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(Xc,yc))</a:t>
            </a:r>
          </a:p>
        </p:txBody>
      </p:sp>
      <p:sp>
        <p:nvSpPr>
          <p:cNvPr id="61452" name="Text Box 10"/>
          <p:cNvSpPr txBox="1">
            <a:spLocks noChangeArrowheads="1"/>
          </p:cNvSpPr>
          <p:nvPr/>
        </p:nvSpPr>
        <p:spPr bwMode="auto">
          <a:xfrm>
            <a:off x="6384925" y="4832350"/>
            <a:ext cx="28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7299325" y="42227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(xi,yi)</a:t>
            </a:r>
          </a:p>
        </p:txBody>
      </p:sp>
      <p:sp>
        <p:nvSpPr>
          <p:cNvPr id="61454" name="Text Box 12"/>
          <p:cNvSpPr txBox="1">
            <a:spLocks noChangeArrowheads="1"/>
          </p:cNvSpPr>
          <p:nvPr/>
        </p:nvSpPr>
        <p:spPr bwMode="auto">
          <a:xfrm>
            <a:off x="7908925" y="55943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61455" name="Text Box 13"/>
          <p:cNvSpPr txBox="1">
            <a:spLocks noChangeArrowheads="1"/>
          </p:cNvSpPr>
          <p:nvPr/>
        </p:nvSpPr>
        <p:spPr bwMode="auto">
          <a:xfrm>
            <a:off x="3336925" y="42227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61456" name="Freeform 14"/>
          <p:cNvSpPr>
            <a:spLocks/>
          </p:cNvSpPr>
          <p:nvPr/>
        </p:nvSpPr>
        <p:spPr bwMode="auto">
          <a:xfrm>
            <a:off x="6400800" y="4495800"/>
            <a:ext cx="152400" cy="304800"/>
          </a:xfrm>
          <a:custGeom>
            <a:avLst/>
            <a:gdLst>
              <a:gd name="T0" fmla="*/ 2147483647 w 8"/>
              <a:gd name="T1" fmla="*/ 0 h 96"/>
              <a:gd name="T2" fmla="*/ 2147483647 w 8"/>
              <a:gd name="T3" fmla="*/ 2147483647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" h="96">
                <a:moveTo>
                  <a:pt x="8" y="0"/>
                </a:moveTo>
                <a:cubicBezTo>
                  <a:pt x="4" y="40"/>
                  <a:pt x="0" y="80"/>
                  <a:pt x="8" y="9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Text Box 15"/>
          <p:cNvSpPr txBox="1">
            <a:spLocks noChangeArrowheads="1"/>
          </p:cNvSpPr>
          <p:nvPr/>
        </p:nvSpPr>
        <p:spPr bwMode="auto">
          <a:xfrm>
            <a:off x="5927725" y="4529138"/>
            <a:ext cx="366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i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81000" y="4343400"/>
            <a:ext cx="2590800" cy="2301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>
                <a:solidFill>
                  <a:srgbClr val="FF5050"/>
                </a:solidFill>
              </a:rPr>
              <a:t>Answer</a:t>
            </a:r>
          </a:p>
          <a:p>
            <a:r>
              <a:rPr lang="en-US" altLang="en-US">
                <a:solidFill>
                  <a:srgbClr val="FF5050"/>
                </a:solidFill>
              </a:rPr>
              <a:t>Cos(</a:t>
            </a:r>
            <a:r>
              <a:rPr lang="en-US" altLang="en-US">
                <a:solidFill>
                  <a:srgbClr val="FF5050"/>
                </a:solidFill>
                <a:sym typeface="Symbol" pitchFamily="18" charset="2"/>
              </a:rPr>
              <a:t>i)</a:t>
            </a:r>
            <a:r>
              <a:rPr lang="en-US" altLang="en-US">
                <a:solidFill>
                  <a:srgbClr val="FF5050"/>
                </a:solidFill>
              </a:rPr>
              <a:t>=(xi-xc)/r</a:t>
            </a:r>
          </a:p>
          <a:p>
            <a:r>
              <a:rPr lang="en-US" altLang="en-US">
                <a:solidFill>
                  <a:srgbClr val="FF5050"/>
                </a:solidFill>
              </a:rPr>
              <a:t>r*Cos(</a:t>
            </a:r>
            <a:r>
              <a:rPr lang="en-US" altLang="en-US">
                <a:solidFill>
                  <a:srgbClr val="FF5050"/>
                </a:solidFill>
                <a:sym typeface="Symbol" pitchFamily="18" charset="2"/>
              </a:rPr>
              <a:t>i)=xi-xc</a:t>
            </a:r>
          </a:p>
          <a:p>
            <a:r>
              <a:rPr lang="en-US" altLang="en-US">
                <a:solidFill>
                  <a:srgbClr val="FF5050"/>
                </a:solidFill>
                <a:sym typeface="Symbol" pitchFamily="18" charset="2"/>
              </a:rPr>
              <a:t>Xc=xi-r*cos (i)</a:t>
            </a:r>
          </a:p>
          <a:p>
            <a:endParaRPr lang="en-US" altLang="en-US">
              <a:solidFill>
                <a:srgbClr val="FF5050"/>
              </a:solidFill>
            </a:endParaRPr>
          </a:p>
          <a:p>
            <a:r>
              <a:rPr lang="en-US" altLang="en-US">
                <a:solidFill>
                  <a:srgbClr val="FF5050"/>
                </a:solidFill>
              </a:rPr>
              <a:t>sin(</a:t>
            </a:r>
            <a:r>
              <a:rPr lang="en-US" altLang="en-US">
                <a:solidFill>
                  <a:srgbClr val="FF5050"/>
                </a:solidFill>
                <a:sym typeface="Symbol" pitchFamily="18" charset="2"/>
              </a:rPr>
              <a:t>i)</a:t>
            </a:r>
            <a:r>
              <a:rPr lang="en-US" altLang="en-US">
                <a:solidFill>
                  <a:srgbClr val="FF5050"/>
                </a:solidFill>
              </a:rPr>
              <a:t>=(yi-yc)/r</a:t>
            </a:r>
          </a:p>
          <a:p>
            <a:r>
              <a:rPr lang="en-US" altLang="en-US">
                <a:solidFill>
                  <a:srgbClr val="FF5050"/>
                </a:solidFill>
              </a:rPr>
              <a:t>r*sin(</a:t>
            </a:r>
            <a:r>
              <a:rPr lang="en-US" altLang="en-US">
                <a:solidFill>
                  <a:srgbClr val="FF5050"/>
                </a:solidFill>
                <a:sym typeface="Symbol" pitchFamily="18" charset="2"/>
              </a:rPr>
              <a:t>i)=yi-yc</a:t>
            </a:r>
          </a:p>
          <a:p>
            <a:r>
              <a:rPr lang="en-US" altLang="en-US">
                <a:solidFill>
                  <a:srgbClr val="FF5050"/>
                </a:solidFill>
                <a:sym typeface="Symbol" pitchFamily="18" charset="2"/>
              </a:rPr>
              <a:t>yc=yi-r*sin (i)</a:t>
            </a:r>
            <a:endParaRPr lang="en-US" altLang="en-US">
              <a:solidFill>
                <a:srgbClr val="FF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Diagram for Exercise 7b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1295400" cy="792163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29E93EF2-E051-4578-8DD0-9095534C33E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2470" name="Oval 4"/>
          <p:cNvSpPr>
            <a:spLocks noChangeArrowheads="1"/>
          </p:cNvSpPr>
          <p:nvPr/>
        </p:nvSpPr>
        <p:spPr bwMode="auto">
          <a:xfrm>
            <a:off x="3581400" y="2857500"/>
            <a:ext cx="12192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2471" name="Line 5"/>
          <p:cNvSpPr>
            <a:spLocks noChangeShapeType="1"/>
          </p:cNvSpPr>
          <p:nvPr/>
        </p:nvSpPr>
        <p:spPr bwMode="auto">
          <a:xfrm>
            <a:off x="1066800" y="4343400"/>
            <a:ext cx="601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6"/>
          <p:cNvSpPr>
            <a:spLocks noChangeShapeType="1"/>
          </p:cNvSpPr>
          <p:nvPr/>
        </p:nvSpPr>
        <p:spPr bwMode="auto">
          <a:xfrm flipV="1">
            <a:off x="3581400" y="1752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7"/>
          <p:cNvSpPr>
            <a:spLocks noChangeShapeType="1"/>
          </p:cNvSpPr>
          <p:nvPr/>
        </p:nvSpPr>
        <p:spPr bwMode="auto">
          <a:xfrm>
            <a:off x="41910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8"/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9"/>
          <p:cNvSpPr>
            <a:spLocks noChangeShapeType="1"/>
          </p:cNvSpPr>
          <p:nvPr/>
        </p:nvSpPr>
        <p:spPr bwMode="auto">
          <a:xfrm>
            <a:off x="64008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0"/>
          <p:cNvSpPr>
            <a:spLocks noChangeShapeType="1"/>
          </p:cNvSpPr>
          <p:nvPr/>
        </p:nvSpPr>
        <p:spPr bwMode="auto">
          <a:xfrm>
            <a:off x="5867400" y="4114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Line 11"/>
          <p:cNvSpPr>
            <a:spLocks noChangeShapeType="1"/>
          </p:cNvSpPr>
          <p:nvPr/>
        </p:nvSpPr>
        <p:spPr bwMode="auto">
          <a:xfrm>
            <a:off x="53340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Line 12"/>
          <p:cNvSpPr>
            <a:spLocks noChangeShapeType="1"/>
          </p:cNvSpPr>
          <p:nvPr/>
        </p:nvSpPr>
        <p:spPr bwMode="auto">
          <a:xfrm flipV="1">
            <a:off x="3429000" y="3886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3"/>
          <p:cNvSpPr>
            <a:spLocks noChangeShapeType="1"/>
          </p:cNvSpPr>
          <p:nvPr/>
        </p:nvSpPr>
        <p:spPr bwMode="auto">
          <a:xfrm flipV="1">
            <a:off x="3429000" y="3352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4"/>
          <p:cNvSpPr>
            <a:spLocks noChangeShapeType="1"/>
          </p:cNvSpPr>
          <p:nvPr/>
        </p:nvSpPr>
        <p:spPr bwMode="auto">
          <a:xfrm flipV="1">
            <a:off x="3429000" y="2438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5"/>
          <p:cNvSpPr>
            <a:spLocks noChangeShapeType="1"/>
          </p:cNvSpPr>
          <p:nvPr/>
        </p:nvSpPr>
        <p:spPr bwMode="auto">
          <a:xfrm flipV="1">
            <a:off x="3429000" y="287178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6"/>
          <p:cNvSpPr>
            <a:spLocks noChangeShapeType="1"/>
          </p:cNvSpPr>
          <p:nvPr/>
        </p:nvSpPr>
        <p:spPr bwMode="auto">
          <a:xfrm flipV="1">
            <a:off x="3429000" y="2057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Oval 18"/>
          <p:cNvSpPr>
            <a:spLocks noChangeArrowheads="1"/>
          </p:cNvSpPr>
          <p:nvPr/>
        </p:nvSpPr>
        <p:spPr bwMode="auto">
          <a:xfrm>
            <a:off x="4167188" y="2789238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2484" name="Oval 19"/>
          <p:cNvSpPr>
            <a:spLocks noChangeArrowheads="1"/>
          </p:cNvSpPr>
          <p:nvPr/>
        </p:nvSpPr>
        <p:spPr bwMode="auto">
          <a:xfrm>
            <a:off x="3552825" y="330676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2485" name="Text Box 20"/>
          <p:cNvSpPr txBox="1">
            <a:spLocks noChangeArrowheads="1"/>
          </p:cNvSpPr>
          <p:nvPr/>
        </p:nvSpPr>
        <p:spPr bwMode="auto">
          <a:xfrm>
            <a:off x="6537325" y="45275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3032125" y="15557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62487" name="Text Box 22"/>
          <p:cNvSpPr txBox="1">
            <a:spLocks noChangeArrowheads="1"/>
          </p:cNvSpPr>
          <p:nvPr/>
        </p:nvSpPr>
        <p:spPr bwMode="auto">
          <a:xfrm>
            <a:off x="4098925" y="4527550"/>
            <a:ext cx="2371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1    2     3    4     5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836863" y="1849438"/>
            <a:ext cx="39052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5</a:t>
            </a:r>
          </a:p>
          <a:p>
            <a:endParaRPr lang="en-US" altLang="en-US"/>
          </a:p>
          <a:p>
            <a:r>
              <a:rPr lang="en-US" altLang="en-US"/>
              <a:t>4</a:t>
            </a:r>
          </a:p>
          <a:p>
            <a:r>
              <a:rPr lang="en-US" altLang="en-US"/>
              <a:t>3</a:t>
            </a:r>
          </a:p>
          <a:p>
            <a:r>
              <a:rPr lang="en-US" altLang="en-US"/>
              <a:t>2</a:t>
            </a:r>
          </a:p>
          <a:p>
            <a:endParaRPr lang="en-US" altLang="en-US"/>
          </a:p>
          <a:p>
            <a:r>
              <a:rPr lang="en-US" altLang="en-US"/>
              <a:t>1</a:t>
            </a: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V="1">
            <a:off x="3638550" y="335121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 flipH="1" flipV="1">
            <a:off x="4514850" y="3382963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 flipH="1">
            <a:off x="4167188" y="27892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4243388" y="33623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31"/>
          <p:cNvSpPr>
            <a:spLocks noChangeShapeType="1"/>
          </p:cNvSpPr>
          <p:nvPr/>
        </p:nvSpPr>
        <p:spPr bwMode="auto">
          <a:xfrm>
            <a:off x="3786188" y="286543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Freeform 32"/>
          <p:cNvSpPr>
            <a:spLocks/>
          </p:cNvSpPr>
          <p:nvPr/>
        </p:nvSpPr>
        <p:spPr bwMode="auto">
          <a:xfrm>
            <a:off x="3862388" y="2865438"/>
            <a:ext cx="304800" cy="177800"/>
          </a:xfrm>
          <a:custGeom>
            <a:avLst/>
            <a:gdLst>
              <a:gd name="T0" fmla="*/ 0 w 192"/>
              <a:gd name="T1" fmla="*/ 0 h 112"/>
              <a:gd name="T2" fmla="*/ 2147483647 w 192"/>
              <a:gd name="T3" fmla="*/ 2147483647 h 112"/>
              <a:gd name="T4" fmla="*/ 2147483647 w 192"/>
              <a:gd name="T5" fmla="*/ 2147483647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12">
                <a:moveTo>
                  <a:pt x="0" y="0"/>
                </a:moveTo>
                <a:cubicBezTo>
                  <a:pt x="32" y="40"/>
                  <a:pt x="64" y="80"/>
                  <a:pt x="96" y="96"/>
                </a:cubicBezTo>
                <a:cubicBezTo>
                  <a:pt x="128" y="112"/>
                  <a:pt x="160" y="104"/>
                  <a:pt x="192" y="9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33"/>
          <p:cNvSpPr txBox="1">
            <a:spLocks noChangeArrowheads="1"/>
          </p:cNvSpPr>
          <p:nvPr/>
        </p:nvSpPr>
        <p:spPr bwMode="auto">
          <a:xfrm>
            <a:off x="3633788" y="2967038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000"/>
              <a:t>90</a:t>
            </a:r>
          </a:p>
        </p:txBody>
      </p:sp>
      <p:sp>
        <p:nvSpPr>
          <p:cNvPr id="62496" name="Line 34"/>
          <p:cNvSpPr>
            <a:spLocks noChangeShapeType="1"/>
          </p:cNvSpPr>
          <p:nvPr/>
        </p:nvSpPr>
        <p:spPr bwMode="auto">
          <a:xfrm>
            <a:off x="3578225" y="33591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Freeform 35"/>
          <p:cNvSpPr>
            <a:spLocks/>
          </p:cNvSpPr>
          <p:nvPr/>
        </p:nvSpPr>
        <p:spPr bwMode="auto">
          <a:xfrm>
            <a:off x="3362325" y="3351213"/>
            <a:ext cx="5334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268" y="72"/>
                  <a:pt x="33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Text Box 36"/>
          <p:cNvSpPr txBox="1">
            <a:spLocks noChangeArrowheads="1"/>
          </p:cNvSpPr>
          <p:nvPr/>
        </p:nvSpPr>
        <p:spPr bwMode="auto">
          <a:xfrm>
            <a:off x="3573463" y="3359150"/>
            <a:ext cx="4270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000"/>
              <a:t>180</a:t>
            </a:r>
          </a:p>
        </p:txBody>
      </p:sp>
      <p:sp>
        <p:nvSpPr>
          <p:cNvPr id="62499" name="Text Box 37"/>
          <p:cNvSpPr txBox="1">
            <a:spLocks noChangeArrowheads="1"/>
          </p:cNvSpPr>
          <p:nvPr/>
        </p:nvSpPr>
        <p:spPr bwMode="auto">
          <a:xfrm>
            <a:off x="2041525" y="5518150"/>
            <a:ext cx="332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Result: Center at (2,3) r=1</a:t>
            </a:r>
          </a:p>
        </p:txBody>
      </p:sp>
      <p:sp>
        <p:nvSpPr>
          <p:cNvPr id="62500" name="Line 38"/>
          <p:cNvSpPr>
            <a:spLocks noChangeShapeType="1"/>
          </p:cNvSpPr>
          <p:nvPr/>
        </p:nvSpPr>
        <p:spPr bwMode="auto">
          <a:xfrm flipH="1">
            <a:off x="3276600" y="33432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1" name="Line 39"/>
          <p:cNvSpPr>
            <a:spLocks noChangeShapeType="1"/>
          </p:cNvSpPr>
          <p:nvPr/>
        </p:nvSpPr>
        <p:spPr bwMode="auto">
          <a:xfrm flipH="1">
            <a:off x="3862388" y="2865438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Text Box 42"/>
          <p:cNvSpPr txBox="1">
            <a:spLocks noChangeArrowheads="1"/>
          </p:cNvSpPr>
          <p:nvPr/>
        </p:nvSpPr>
        <p:spPr bwMode="auto">
          <a:xfrm>
            <a:off x="6629400" y="2057400"/>
            <a:ext cx="1627188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Assume the </a:t>
            </a:r>
          </a:p>
          <a:p>
            <a:r>
              <a:rPr lang="en-US" altLang="en-US"/>
              <a:t>Circle curve</a:t>
            </a:r>
          </a:p>
          <a:p>
            <a:r>
              <a:rPr lang="en-US" altLang="en-US"/>
              <a:t>is</a:t>
            </a:r>
          </a:p>
          <a:p>
            <a:r>
              <a:rPr lang="en-US" altLang="en-US"/>
              <a:t>clockwise</a:t>
            </a:r>
          </a:p>
        </p:txBody>
      </p:sp>
      <p:sp>
        <p:nvSpPr>
          <p:cNvPr id="2" name="Oval 1"/>
          <p:cNvSpPr/>
          <p:nvPr/>
        </p:nvSpPr>
        <p:spPr>
          <a:xfrm>
            <a:off x="4800600" y="3343275"/>
            <a:ext cx="46038" cy="4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822825" y="3089275"/>
            <a:ext cx="0" cy="52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956050" y="2805113"/>
            <a:ext cx="511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43300" y="3136900"/>
            <a:ext cx="0" cy="523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b="1" u="sng" smtClean="0"/>
              <a:t>Line detection </a:t>
            </a:r>
            <a:r>
              <a:rPr lang="en-US" altLang="zh-CN" smtClean="0"/>
              <a:t>using Hough transform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For straight line detection</a:t>
            </a:r>
          </a:p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(a very efficient method)</a:t>
            </a:r>
            <a:endParaRPr lang="en-US" altLang="en-US" smtClean="0">
              <a:solidFill>
                <a:srgbClr val="898989"/>
              </a:solidFill>
              <a:ea typeface="SimSun" pitchFamily="2" charset="-122"/>
            </a:endParaRP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612FA009-DF14-40A0-9B70-F0904054FBF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8000" y="64325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Hough  transform v6.b</a:t>
            </a:r>
            <a:endParaRPr lang="en-US" altLang="zh-CN"/>
          </a:p>
        </p:txBody>
      </p:sp>
      <p:sp>
        <p:nvSpPr>
          <p:cNvPr id="63491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6477000" y="64325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E02C0A37-42E2-4D14-A04D-268642143E32}" type="slidenum">
              <a:rPr lang="en-US" altLang="en-US">
                <a:solidFill>
                  <a:srgbClr val="898989"/>
                </a:solidFill>
              </a:rPr>
              <a:pPr/>
              <a:t>60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365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200" smtClean="0"/>
              <a:t>Ans:Ex 7a,b :</a:t>
            </a:r>
            <a:r>
              <a:rPr lang="en-US" altLang="zh-CN" sz="2200" smtClean="0"/>
              <a:t>Create the table occurrence table</a:t>
            </a:r>
            <a:br>
              <a:rPr lang="en-US" altLang="zh-CN" sz="2200" smtClean="0"/>
            </a:br>
            <a:r>
              <a:rPr lang="en-US" altLang="zh-CN" sz="2200" smtClean="0"/>
              <a:t>Given 3 edge points , draw the edges and find the circle.</a:t>
            </a:r>
            <a:endParaRPr lang="en-US" altLang="en-US" sz="2200" smtClean="0">
              <a:ea typeface="SimSun" pitchFamily="2" charset="-122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 </a:t>
            </a:r>
          </a:p>
        </p:txBody>
      </p:sp>
      <p:graphicFrame>
        <p:nvGraphicFramePr>
          <p:cNvPr id="397610" name="Group 298"/>
          <p:cNvGraphicFramePr>
            <a:graphicFrameLocks noGrp="1"/>
          </p:cNvGraphicFramePr>
          <p:nvPr>
            <p:ph sz="quarter" idx="4294967295"/>
          </p:nvPr>
        </p:nvGraphicFramePr>
        <p:xfrm>
          <a:off x="304800" y="914400"/>
          <a:ext cx="8364538" cy="1828800"/>
        </p:xfrm>
        <a:graphic>
          <a:graphicData uri="http://schemas.openxmlformats.org/drawingml/2006/table">
            <a:tbl>
              <a:tblPr/>
              <a:tblGrid>
                <a:gridCol w="1049338"/>
                <a:gridCol w="592137"/>
                <a:gridCol w="2360613"/>
                <a:gridCol w="1924050"/>
                <a:gridCol w="2438400"/>
              </a:tblGrid>
              <a:tr h="3048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[xi,yi,]=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[2,2,0]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Xc=Xi-rcos(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Yc=yi-rsin(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2-1*cos(0)=1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2-1*sin(0)=2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2-2*cos(0)=0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2-2*sin(0)=2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7611" name="Group 299"/>
          <p:cNvGraphicFramePr>
            <a:graphicFrameLocks noGrp="1"/>
          </p:cNvGraphicFramePr>
          <p:nvPr>
            <p:ph sz="quarter" idx="4294967295"/>
          </p:nvPr>
        </p:nvGraphicFramePr>
        <p:xfrm>
          <a:off x="304800" y="2743200"/>
          <a:ext cx="8382000" cy="1905001"/>
        </p:xfrm>
        <a:graphic>
          <a:graphicData uri="http://schemas.openxmlformats.org/drawingml/2006/table">
            <a:tbl>
              <a:tblPr/>
              <a:tblGrid>
                <a:gridCol w="1066800"/>
                <a:gridCol w="552450"/>
                <a:gridCol w="2435225"/>
                <a:gridCol w="1889125"/>
                <a:gridCol w="2438400"/>
              </a:tblGrid>
              <a:tr h="3048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[xi,yi, ]=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[1,3,90]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Xc=Xi-rcos(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Yc=yi-rsin(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1-1*cos(90)=1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3-1*sin(90)=2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1-2*cos(90)=1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3-2*sin(90)=?1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7612" name="Group 300"/>
          <p:cNvGraphicFramePr>
            <a:graphicFrameLocks noGrp="1"/>
          </p:cNvGraphicFramePr>
          <p:nvPr/>
        </p:nvGraphicFramePr>
        <p:xfrm>
          <a:off x="304800" y="4648200"/>
          <a:ext cx="8350250" cy="2145116"/>
        </p:xfrm>
        <a:graphic>
          <a:graphicData uri="http://schemas.openxmlformats.org/drawingml/2006/table">
            <a:tbl>
              <a:tblPr/>
              <a:tblGrid>
                <a:gridCol w="1066800"/>
                <a:gridCol w="546100"/>
                <a:gridCol w="2425700"/>
                <a:gridCol w="1981200"/>
                <a:gridCol w="2330450"/>
              </a:tblGrid>
              <a:tr h="30480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[xi,yi,]=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[0,2,180]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新細明體" pitchFamily="18" charset="-12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Xc=Xi-rcos(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Yc=yi-rsin(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)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  <a:sym typeface="Symbol" pitchFamily="18" charset="2"/>
                        </a:rPr>
                        <a:t>Occurrence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0-1*cos(180)=1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2-1*sin(180)=2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 (highest,the solution)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(x-1)^2+(y-2)^2=1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0-2*cos(180)=2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2-2*sin(180)=2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611" name="Object 1"/>
          <p:cNvGraphicFramePr>
            <a:graphicFrameLocks noGrp="1" noChangeAspect="1"/>
          </p:cNvGraphicFramePr>
          <p:nvPr/>
        </p:nvGraphicFramePr>
        <p:xfrm>
          <a:off x="6613525" y="0"/>
          <a:ext cx="25654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5" name="Worksheet" r:id="rId4" imgW="2446020" imgH="845820" progId="Excel.Sheet.8">
                  <p:embed/>
                </p:oleObj>
              </mc:Choice>
              <mc:Fallback>
                <p:oleObj name="Worksheet" r:id="rId4" imgW="2446020" imgH="845820" progId="Excel.Sheet.8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0"/>
                        <a:ext cx="25654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Answer 8 </a:t>
            </a:r>
            <a:r>
              <a:rPr lang="en-US" altLang="en-US" sz="3200" smtClean="0">
                <a:solidFill>
                  <a:srgbClr val="FF5050"/>
                </a:solidFill>
              </a:rPr>
              <a:t/>
            </a:r>
            <a:br>
              <a:rPr lang="en-US" altLang="en-US" sz="3200" smtClean="0">
                <a:solidFill>
                  <a:srgbClr val="FF5050"/>
                </a:solidFill>
              </a:rPr>
            </a:br>
            <a:endParaRPr lang="en-US" altLang="en-US" sz="3200" smtClean="0">
              <a:solidFill>
                <a:srgbClr val="FF5050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 </a:t>
            </a:r>
          </a:p>
        </p:txBody>
      </p:sp>
      <p:graphicFrame>
        <p:nvGraphicFramePr>
          <p:cNvPr id="6451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2388" y="1981200"/>
          <a:ext cx="906303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Worksheet" r:id="rId4" imgW="7562912" imgH="2924243" progId="Excel.Sheet.8">
                  <p:embed/>
                </p:oleObj>
              </mc:Choice>
              <mc:Fallback>
                <p:oleObj name="Worksheet" r:id="rId4" imgW="7562912" imgH="2924243" progId="Excel.Sheet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1981200"/>
                        <a:ext cx="9063037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645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D04515FA-B243-4474-9E1B-6DA39931F1AD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Answer: Exercise 8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90F2161F-28A8-40B8-970D-C2AE29798CA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65542" name="Oval 4"/>
          <p:cNvSpPr>
            <a:spLocks noChangeArrowheads="1"/>
          </p:cNvSpPr>
          <p:nvPr/>
        </p:nvSpPr>
        <p:spPr bwMode="auto">
          <a:xfrm>
            <a:off x="3962400" y="2286000"/>
            <a:ext cx="15240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5543" name="Line 5"/>
          <p:cNvSpPr>
            <a:spLocks noChangeShapeType="1"/>
          </p:cNvSpPr>
          <p:nvPr/>
        </p:nvSpPr>
        <p:spPr bwMode="auto">
          <a:xfrm>
            <a:off x="1066800" y="4343400"/>
            <a:ext cx="601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6"/>
          <p:cNvSpPr>
            <a:spLocks noChangeShapeType="1"/>
          </p:cNvSpPr>
          <p:nvPr/>
        </p:nvSpPr>
        <p:spPr bwMode="auto">
          <a:xfrm flipV="1">
            <a:off x="3581400" y="1752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7"/>
          <p:cNvSpPr>
            <a:spLocks noChangeShapeType="1"/>
          </p:cNvSpPr>
          <p:nvPr/>
        </p:nvSpPr>
        <p:spPr bwMode="auto">
          <a:xfrm>
            <a:off x="41910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8"/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9"/>
          <p:cNvSpPr>
            <a:spLocks noChangeShapeType="1"/>
          </p:cNvSpPr>
          <p:nvPr/>
        </p:nvSpPr>
        <p:spPr bwMode="auto">
          <a:xfrm>
            <a:off x="64008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0"/>
          <p:cNvSpPr>
            <a:spLocks noChangeShapeType="1"/>
          </p:cNvSpPr>
          <p:nvPr/>
        </p:nvSpPr>
        <p:spPr bwMode="auto">
          <a:xfrm>
            <a:off x="5867400" y="4114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11"/>
          <p:cNvSpPr>
            <a:spLocks noChangeShapeType="1"/>
          </p:cNvSpPr>
          <p:nvPr/>
        </p:nvSpPr>
        <p:spPr bwMode="auto">
          <a:xfrm>
            <a:off x="5334000" y="419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12"/>
          <p:cNvSpPr>
            <a:spLocks noChangeShapeType="1"/>
          </p:cNvSpPr>
          <p:nvPr/>
        </p:nvSpPr>
        <p:spPr bwMode="auto">
          <a:xfrm flipV="1">
            <a:off x="3429000" y="3733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13"/>
          <p:cNvSpPr>
            <a:spLocks noChangeShapeType="1"/>
          </p:cNvSpPr>
          <p:nvPr/>
        </p:nvSpPr>
        <p:spPr bwMode="auto">
          <a:xfrm flipV="1">
            <a:off x="3429000" y="3352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4"/>
          <p:cNvSpPr>
            <a:spLocks noChangeShapeType="1"/>
          </p:cNvSpPr>
          <p:nvPr/>
        </p:nvSpPr>
        <p:spPr bwMode="auto">
          <a:xfrm flipV="1">
            <a:off x="3429000" y="2590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Line 15"/>
          <p:cNvSpPr>
            <a:spLocks noChangeShapeType="1"/>
          </p:cNvSpPr>
          <p:nvPr/>
        </p:nvSpPr>
        <p:spPr bwMode="auto">
          <a:xfrm flipV="1">
            <a:off x="3429000" y="2971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Line 16"/>
          <p:cNvSpPr>
            <a:spLocks noChangeShapeType="1"/>
          </p:cNvSpPr>
          <p:nvPr/>
        </p:nvSpPr>
        <p:spPr bwMode="auto">
          <a:xfrm flipV="1">
            <a:off x="3429000" y="2209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5" name="Oval 17"/>
          <p:cNvSpPr>
            <a:spLocks noChangeArrowheads="1"/>
          </p:cNvSpPr>
          <p:nvPr/>
        </p:nvSpPr>
        <p:spPr bwMode="auto">
          <a:xfrm>
            <a:off x="4648200" y="3352800"/>
            <a:ext cx="1524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5556" name="Oval 18"/>
          <p:cNvSpPr>
            <a:spLocks noChangeArrowheads="1"/>
          </p:cNvSpPr>
          <p:nvPr/>
        </p:nvSpPr>
        <p:spPr bwMode="auto">
          <a:xfrm>
            <a:off x="4648200" y="2209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5557" name="Oval 19"/>
          <p:cNvSpPr>
            <a:spLocks noChangeArrowheads="1"/>
          </p:cNvSpPr>
          <p:nvPr/>
        </p:nvSpPr>
        <p:spPr bwMode="auto">
          <a:xfrm>
            <a:off x="3962400" y="2971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65558" name="Text Box 20"/>
          <p:cNvSpPr txBox="1">
            <a:spLocks noChangeArrowheads="1"/>
          </p:cNvSpPr>
          <p:nvPr/>
        </p:nvSpPr>
        <p:spPr bwMode="auto">
          <a:xfrm>
            <a:off x="6537325" y="45275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65559" name="Text Box 21"/>
          <p:cNvSpPr txBox="1">
            <a:spLocks noChangeArrowheads="1"/>
          </p:cNvSpPr>
          <p:nvPr/>
        </p:nvSpPr>
        <p:spPr bwMode="auto">
          <a:xfrm>
            <a:off x="3014663" y="1555750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65560" name="Text Box 22"/>
          <p:cNvSpPr txBox="1">
            <a:spLocks noChangeArrowheads="1"/>
          </p:cNvSpPr>
          <p:nvPr/>
        </p:nvSpPr>
        <p:spPr bwMode="auto">
          <a:xfrm>
            <a:off x="4098925" y="4527550"/>
            <a:ext cx="2371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1    2     3    4     5</a:t>
            </a: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2819400" y="1981200"/>
            <a:ext cx="3905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5</a:t>
            </a:r>
          </a:p>
          <a:p>
            <a:endParaRPr lang="en-US" altLang="en-US"/>
          </a:p>
          <a:p>
            <a:r>
              <a:rPr lang="en-US" altLang="en-US"/>
              <a:t>4</a:t>
            </a:r>
          </a:p>
          <a:p>
            <a:r>
              <a:rPr lang="en-US" altLang="en-US"/>
              <a:t>3</a:t>
            </a:r>
          </a:p>
          <a:p>
            <a:r>
              <a:rPr lang="en-US" altLang="en-US"/>
              <a:t>2</a:t>
            </a:r>
          </a:p>
          <a:p>
            <a:endParaRPr lang="en-US" altLang="en-US"/>
          </a:p>
          <a:p>
            <a:r>
              <a:rPr lang="en-US" altLang="en-US"/>
              <a:t>1</a:t>
            </a:r>
          </a:p>
        </p:txBody>
      </p:sp>
      <p:sp>
        <p:nvSpPr>
          <p:cNvPr id="65562" name="Line 25"/>
          <p:cNvSpPr>
            <a:spLocks noChangeShapeType="1"/>
          </p:cNvSpPr>
          <p:nvPr/>
        </p:nvSpPr>
        <p:spPr bwMode="auto">
          <a:xfrm flipV="1">
            <a:off x="3962400" y="2971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3" name="Line 26"/>
          <p:cNvSpPr>
            <a:spLocks noChangeShapeType="1"/>
          </p:cNvSpPr>
          <p:nvPr/>
        </p:nvSpPr>
        <p:spPr bwMode="auto">
          <a:xfrm flipV="1">
            <a:off x="47244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4" name="Line 27"/>
          <p:cNvSpPr>
            <a:spLocks noChangeShapeType="1"/>
          </p:cNvSpPr>
          <p:nvPr/>
        </p:nvSpPr>
        <p:spPr bwMode="auto">
          <a:xfrm flipH="1">
            <a:off x="46482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5" name="Line 28"/>
          <p:cNvSpPr>
            <a:spLocks noChangeShapeType="1"/>
          </p:cNvSpPr>
          <p:nvPr/>
        </p:nvSpPr>
        <p:spPr bwMode="auto">
          <a:xfrm>
            <a:off x="4267200" y="3352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6" name="Freeform 29"/>
          <p:cNvSpPr>
            <a:spLocks/>
          </p:cNvSpPr>
          <p:nvPr/>
        </p:nvSpPr>
        <p:spPr bwMode="auto">
          <a:xfrm>
            <a:off x="4419600" y="3200400"/>
            <a:ext cx="304800" cy="1524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2147483647 h 96"/>
              <a:gd name="T4" fmla="*/ 2147483647 w 192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cubicBezTo>
                  <a:pt x="8" y="80"/>
                  <a:pt x="16" y="64"/>
                  <a:pt x="48" y="48"/>
                </a:cubicBezTo>
                <a:cubicBezTo>
                  <a:pt x="80" y="32"/>
                  <a:pt x="136" y="16"/>
                  <a:pt x="192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7" name="Text Box 30"/>
          <p:cNvSpPr txBox="1">
            <a:spLocks noChangeArrowheads="1"/>
          </p:cNvSpPr>
          <p:nvPr/>
        </p:nvSpPr>
        <p:spPr bwMode="auto">
          <a:xfrm>
            <a:off x="3962400" y="3124200"/>
            <a:ext cx="447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200"/>
              <a:t>-90</a:t>
            </a:r>
          </a:p>
        </p:txBody>
      </p:sp>
      <p:sp>
        <p:nvSpPr>
          <p:cNvPr id="65568" name="Line 31"/>
          <p:cNvSpPr>
            <a:spLocks noChangeShapeType="1"/>
          </p:cNvSpPr>
          <p:nvPr/>
        </p:nvSpPr>
        <p:spPr bwMode="auto">
          <a:xfrm>
            <a:off x="42672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9" name="Freeform 32"/>
          <p:cNvSpPr>
            <a:spLocks/>
          </p:cNvSpPr>
          <p:nvPr/>
        </p:nvSpPr>
        <p:spPr bwMode="auto">
          <a:xfrm>
            <a:off x="4343400" y="2286000"/>
            <a:ext cx="304800" cy="177800"/>
          </a:xfrm>
          <a:custGeom>
            <a:avLst/>
            <a:gdLst>
              <a:gd name="T0" fmla="*/ 0 w 192"/>
              <a:gd name="T1" fmla="*/ 0 h 112"/>
              <a:gd name="T2" fmla="*/ 2147483647 w 192"/>
              <a:gd name="T3" fmla="*/ 2147483647 h 112"/>
              <a:gd name="T4" fmla="*/ 2147483647 w 192"/>
              <a:gd name="T5" fmla="*/ 2147483647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12">
                <a:moveTo>
                  <a:pt x="0" y="0"/>
                </a:moveTo>
                <a:cubicBezTo>
                  <a:pt x="32" y="40"/>
                  <a:pt x="64" y="80"/>
                  <a:pt x="96" y="96"/>
                </a:cubicBezTo>
                <a:cubicBezTo>
                  <a:pt x="128" y="112"/>
                  <a:pt x="160" y="104"/>
                  <a:pt x="192" y="9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0" name="Text Box 33"/>
          <p:cNvSpPr txBox="1">
            <a:spLocks noChangeArrowheads="1"/>
          </p:cNvSpPr>
          <p:nvPr/>
        </p:nvSpPr>
        <p:spPr bwMode="auto">
          <a:xfrm>
            <a:off x="4114800" y="2387600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000"/>
              <a:t>90</a:t>
            </a:r>
          </a:p>
        </p:txBody>
      </p:sp>
      <p:sp>
        <p:nvSpPr>
          <p:cNvPr id="65571" name="Line 34"/>
          <p:cNvSpPr>
            <a:spLocks noChangeShapeType="1"/>
          </p:cNvSpPr>
          <p:nvPr/>
        </p:nvSpPr>
        <p:spPr bwMode="auto">
          <a:xfrm>
            <a:off x="3733800" y="2971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2" name="Freeform 35"/>
          <p:cNvSpPr>
            <a:spLocks/>
          </p:cNvSpPr>
          <p:nvPr/>
        </p:nvSpPr>
        <p:spPr bwMode="auto">
          <a:xfrm>
            <a:off x="3810000" y="2971800"/>
            <a:ext cx="5334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268" y="72"/>
                  <a:pt x="33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3" name="Text Box 36"/>
          <p:cNvSpPr txBox="1">
            <a:spLocks noChangeArrowheads="1"/>
          </p:cNvSpPr>
          <p:nvPr/>
        </p:nvSpPr>
        <p:spPr bwMode="auto">
          <a:xfrm>
            <a:off x="3641725" y="3028950"/>
            <a:ext cx="42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 sz="1000"/>
              <a:t>180</a:t>
            </a:r>
          </a:p>
        </p:txBody>
      </p:sp>
      <p:sp>
        <p:nvSpPr>
          <p:cNvPr id="65574" name="Text Box 37"/>
          <p:cNvSpPr txBox="1">
            <a:spLocks noChangeArrowheads="1"/>
          </p:cNvSpPr>
          <p:nvPr/>
        </p:nvSpPr>
        <p:spPr bwMode="auto">
          <a:xfrm>
            <a:off x="2041525" y="5518150"/>
            <a:ext cx="332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Result: Center at (2,3) r=1</a:t>
            </a:r>
          </a:p>
        </p:txBody>
      </p:sp>
      <p:sp>
        <p:nvSpPr>
          <p:cNvPr id="65575" name="Line 38"/>
          <p:cNvSpPr>
            <a:spLocks noChangeShapeType="1"/>
          </p:cNvSpPr>
          <p:nvPr/>
        </p:nvSpPr>
        <p:spPr bwMode="auto">
          <a:xfrm flipH="1">
            <a:off x="3657600" y="2971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6" name="Line 39"/>
          <p:cNvSpPr>
            <a:spLocks noChangeShapeType="1"/>
          </p:cNvSpPr>
          <p:nvPr/>
        </p:nvSpPr>
        <p:spPr bwMode="auto">
          <a:xfrm flipH="1">
            <a:off x="4343400" y="2286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7" name="Line 40"/>
          <p:cNvSpPr>
            <a:spLocks noChangeShapeType="1"/>
          </p:cNvSpPr>
          <p:nvPr/>
        </p:nvSpPr>
        <p:spPr bwMode="auto">
          <a:xfrm flipH="1">
            <a:off x="4495800" y="3352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6629400" y="2057400"/>
            <a:ext cx="1627188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Assume the </a:t>
            </a:r>
          </a:p>
          <a:p>
            <a:r>
              <a:rPr lang="en-US" altLang="en-US"/>
              <a:t>Circle curve</a:t>
            </a:r>
          </a:p>
          <a:p>
            <a:r>
              <a:rPr lang="en-US" altLang="en-US"/>
              <a:t>is</a:t>
            </a:r>
          </a:p>
          <a:p>
            <a:r>
              <a:rPr lang="en-US" altLang="en-US"/>
              <a:t>clockwise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find the line (y=</a:t>
            </a:r>
            <a:r>
              <a:rPr lang="en-US" altLang="en-US" dirty="0" err="1" smtClean="0"/>
              <a:t>mx+c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y=-2x+10</a:t>
            </a:r>
          </a:p>
          <a:p>
            <a:pPr lvl="1" eaLnBrk="1" hangingPunct="1"/>
            <a:r>
              <a:rPr lang="en-US" altLang="en-US" dirty="0" smtClean="0"/>
              <a:t>m=-2, c=10</a:t>
            </a:r>
          </a:p>
          <a:p>
            <a:pPr eaLnBrk="1" hangingPunct="1"/>
            <a:r>
              <a:rPr lang="en-US" altLang="en-US" dirty="0" smtClean="0"/>
              <a:t>Assume you don’t know the line formula</a:t>
            </a:r>
          </a:p>
          <a:p>
            <a:pPr lvl="1" eaLnBrk="1" hangingPunct="1"/>
            <a:r>
              <a:rPr lang="en-US" altLang="en-US" dirty="0" smtClean="0"/>
              <a:t>But have three points passing through the line</a:t>
            </a:r>
          </a:p>
          <a:p>
            <a:pPr lvl="1" eaLnBrk="1" hangingPunct="1"/>
            <a:r>
              <a:rPr lang="en-US" altLang="en-US" dirty="0" smtClean="0"/>
              <a:t>X=1, y=8</a:t>
            </a:r>
          </a:p>
          <a:p>
            <a:pPr lvl="1" eaLnBrk="1" hangingPunct="1"/>
            <a:r>
              <a:rPr lang="en-US" altLang="en-US" dirty="0" smtClean="0"/>
              <a:t>X=2, y=6</a:t>
            </a:r>
          </a:p>
          <a:p>
            <a:pPr lvl="1" eaLnBrk="1" hangingPunct="1"/>
            <a:r>
              <a:rPr lang="en-US" altLang="en-US" dirty="0" smtClean="0"/>
              <a:t>X=3,y=4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6A9C3AD3-40E0-4A7D-AC94-A9D6C3705CC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4724400" y="57912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 flipV="1">
            <a:off x="4724400" y="4114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4419600" y="4114800"/>
            <a:ext cx="28194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5029200" y="46482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9226" name="Oval 8"/>
          <p:cNvSpPr>
            <a:spLocks noChangeArrowheads="1"/>
          </p:cNvSpPr>
          <p:nvPr/>
        </p:nvSpPr>
        <p:spPr bwMode="auto">
          <a:xfrm>
            <a:off x="5486400" y="49530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9227" name="Oval 9"/>
          <p:cNvSpPr>
            <a:spLocks noChangeArrowheads="1"/>
          </p:cNvSpPr>
          <p:nvPr/>
        </p:nvSpPr>
        <p:spPr bwMode="auto">
          <a:xfrm>
            <a:off x="5867400" y="5181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7451725" y="57467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4708525" y="384175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5029200" y="42672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(1,8)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5334000" y="45720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(2,6)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en-US"/>
              <a:t>(3,4)</a:t>
            </a:r>
          </a:p>
        </p:txBody>
      </p:sp>
      <p:sp>
        <p:nvSpPr>
          <p:cNvPr id="17" name="Oval 16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1203" y="4539734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Line</a:t>
            </a:r>
          </a:p>
          <a:p>
            <a:r>
              <a:rPr lang="en-US" altLang="en-US" dirty="0" smtClean="0"/>
              <a:t>y=</a:t>
            </a:r>
            <a:r>
              <a:rPr lang="en-US" altLang="en-US" dirty="0" err="1" smtClean="0"/>
              <a:t>mx+c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324600" y="4953000"/>
            <a:ext cx="69660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of variables (x,y)</a:t>
            </a:r>
            <a:r>
              <a:rPr lang="en-US" altLang="en-US" smtClean="0">
                <a:sym typeface="Wingdings" pitchFamily="2" charset="2"/>
              </a:rPr>
              <a:t>(m,c)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y=</a:t>
            </a:r>
            <a:r>
              <a:rPr lang="en-US" altLang="en-US" sz="2400" dirty="0" err="1" smtClean="0"/>
              <a:t>mx+c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m=(y-c)/x</a:t>
            </a:r>
          </a:p>
          <a:p>
            <a:pPr eaLnBrk="1" hangingPunct="1"/>
            <a:r>
              <a:rPr lang="en-US" altLang="en-US" sz="2400" dirty="0" smtClean="0"/>
              <a:t>m=(-1/x)</a:t>
            </a:r>
            <a:r>
              <a:rPr lang="en-US" altLang="en-US" sz="2400" dirty="0" err="1" smtClean="0"/>
              <a:t>c+y</a:t>
            </a:r>
            <a:r>
              <a:rPr lang="en-US" altLang="en-US" sz="2400" dirty="0" smtClean="0"/>
              <a:t>/x</a:t>
            </a:r>
          </a:p>
          <a:p>
            <a:pPr eaLnBrk="1" hangingPunct="1"/>
            <a:r>
              <a:rPr lang="en-US" altLang="en-US" sz="2400" dirty="0" smtClean="0"/>
              <a:t>m=G*</a:t>
            </a:r>
            <a:r>
              <a:rPr lang="en-US" altLang="en-US" sz="2400" dirty="0" err="1" smtClean="0"/>
              <a:t>c+D</a:t>
            </a:r>
            <a:r>
              <a:rPr lang="en-US" altLang="en-US" sz="2400" dirty="0" smtClean="0"/>
              <a:t>, where G=-1/x, D=y/x</a:t>
            </a:r>
          </a:p>
          <a:p>
            <a:pPr eaLnBrk="1" hangingPunct="1"/>
            <a:r>
              <a:rPr lang="en-US" altLang="en-US" sz="2400" dirty="0" smtClean="0"/>
              <a:t>Procedure: find (</a:t>
            </a:r>
            <a:r>
              <a:rPr lang="en-US" altLang="en-US" sz="2400" dirty="0" err="1" smtClean="0"/>
              <a:t>m,c</a:t>
            </a:r>
            <a:r>
              <a:rPr lang="en-US" altLang="en-US" sz="2400" dirty="0" smtClean="0"/>
              <a:t>) from points (</a:t>
            </a:r>
            <a:r>
              <a:rPr lang="en-US" altLang="en-US" sz="2400" dirty="0" err="1" smtClean="0"/>
              <a:t>xi,yi</a:t>
            </a:r>
            <a:r>
              <a:rPr lang="en-US" altLang="en-US" sz="2400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1)Find the line for (</a:t>
            </a:r>
            <a:r>
              <a:rPr lang="en-US" altLang="en-US" sz="2000" dirty="0" err="1" smtClean="0"/>
              <a:t>m,c</a:t>
            </a:r>
            <a:r>
              <a:rPr lang="en-US" altLang="en-US" sz="2000" dirty="0" smtClean="0"/>
              <a:t>) as variables (not </a:t>
            </a:r>
            <a:r>
              <a:rPr lang="en-US" altLang="en-US" sz="2000" dirty="0" err="1" smtClean="0"/>
              <a:t>x,y</a:t>
            </a:r>
            <a:r>
              <a:rPr lang="en-US" altLang="en-US" sz="2000" dirty="0" smtClean="0"/>
              <a:t> as </a:t>
            </a:r>
            <a:r>
              <a:rPr lang="en-US" altLang="en-US" sz="2000" dirty="0" err="1" smtClean="0"/>
              <a:t>varaibles</a:t>
            </a:r>
            <a:r>
              <a:rPr lang="en-US" altLang="en-US" sz="2000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2)For each point (</a:t>
            </a:r>
            <a:r>
              <a:rPr lang="en-US" altLang="en-US" sz="2000" dirty="0" err="1" smtClean="0"/>
              <a:t>xi,yi</a:t>
            </a:r>
            <a:r>
              <a:rPr lang="en-US" altLang="en-US" sz="2000" dirty="0" smtClean="0"/>
              <a:t>), plot line in (</a:t>
            </a:r>
            <a:r>
              <a:rPr lang="en-US" altLang="en-US" sz="2000" dirty="0" err="1" smtClean="0"/>
              <a:t>m,c</a:t>
            </a:r>
            <a:r>
              <a:rPr lang="en-US" altLang="en-US" sz="2000" dirty="0" smtClean="0"/>
              <a:t>) space</a:t>
            </a:r>
          </a:p>
          <a:p>
            <a:pPr lvl="2" eaLnBrk="1" hangingPunct="1"/>
            <a:r>
              <a:rPr lang="en-US" altLang="en-US" sz="1800" dirty="0" smtClean="0"/>
              <a:t>Give a range of m values (</a:t>
            </a:r>
            <a:r>
              <a:rPr lang="en-US" altLang="en-US" sz="1800" dirty="0" err="1" smtClean="0"/>
              <a:t>e.g</a:t>
            </a:r>
            <a:r>
              <a:rPr lang="en-US" altLang="en-US" sz="1800" dirty="0" smtClean="0"/>
              <a:t> -10,0,10. </a:t>
            </a:r>
            <a:r>
              <a:rPr lang="en-US" altLang="en-US" sz="1800" dirty="0" err="1" smtClean="0"/>
              <a:t>etc,at</a:t>
            </a:r>
            <a:r>
              <a:rPr lang="en-US" altLang="en-US" sz="1800" dirty="0" smtClean="0"/>
              <a:t> least 2 values)</a:t>
            </a:r>
          </a:p>
          <a:p>
            <a:pPr lvl="2" eaLnBrk="1" hangingPunct="1"/>
            <a:r>
              <a:rPr lang="en-US" altLang="en-US" sz="1800" dirty="0" smtClean="0"/>
              <a:t>Find c value for each m value, plot line</a:t>
            </a:r>
          </a:p>
          <a:p>
            <a:pPr lvl="1" eaLnBrk="1" hangingPunct="1"/>
            <a:r>
              <a:rPr lang="en-US" altLang="en-US" sz="2000" dirty="0" smtClean="0"/>
              <a:t>3) The cutting point is the solution for (</a:t>
            </a:r>
            <a:r>
              <a:rPr lang="en-US" altLang="en-US" sz="2000" dirty="0" err="1" smtClean="0"/>
              <a:t>m,c</a:t>
            </a:r>
            <a:r>
              <a:rPr lang="en-US" altLang="en-US" sz="2000" dirty="0" smtClean="0"/>
              <a:t>) 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F1CF5CBF-0BCC-49BC-AD8E-91016A132F7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1 :Derivation exercise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y=px+q</a:t>
            </a:r>
          </a:p>
          <a:p>
            <a:pPr eaLnBrk="1" hangingPunct="1"/>
            <a:r>
              <a:rPr lang="en-US" altLang="en-US" smtClean="0"/>
              <a:t>P is the gradient of the line, q is the vertical-axis cutting point</a:t>
            </a:r>
          </a:p>
          <a:p>
            <a:pPr eaLnBrk="1" hangingPunct="1"/>
            <a:r>
              <a:rPr lang="en-US" altLang="en-US" smtClean="0"/>
              <a:t>Rearrange in the form in p,q space</a:t>
            </a:r>
          </a:p>
          <a:p>
            <a:pPr eaLnBrk="1" hangingPunct="1"/>
            <a:r>
              <a:rPr lang="en-US" altLang="en-US" smtClean="0"/>
              <a:t>p=(U)q+(V)</a:t>
            </a:r>
          </a:p>
          <a:p>
            <a:pPr eaLnBrk="1" hangingPunct="1"/>
            <a:r>
              <a:rPr lang="en-US" altLang="en-US" smtClean="0"/>
              <a:t>Find U,V in terms of x,y</a:t>
            </a:r>
          </a:p>
          <a:p>
            <a:pPr eaLnBrk="1" hangingPunct="1"/>
            <a:r>
              <a:rPr lang="en-US" altLang="en-US" smtClean="0"/>
              <a:t>Answer: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en-US" altLang="zh-CN" smtClean="0">
                <a:ea typeface="SimSun" pitchFamily="2" charset="-122"/>
              </a:rPr>
              <a:t>Hough  transform v6.b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fld id="{561F9BF4-B03A-4F20-A19F-4DEB6377932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1981200" y="76200"/>
            <a:ext cx="1828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10434</TotalTime>
  <Words>4409</Words>
  <Application>Microsoft Office PowerPoint</Application>
  <PresentationFormat>On-screen Show (4:3)</PresentationFormat>
  <Paragraphs>1082</Paragraphs>
  <Slides>62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Office Theme</vt:lpstr>
      <vt:lpstr>Custom Design</vt:lpstr>
      <vt:lpstr>Equation</vt:lpstr>
      <vt:lpstr>Worksheet</vt:lpstr>
      <vt:lpstr>公式</vt:lpstr>
      <vt:lpstr>Image processing and computer vision</vt:lpstr>
      <vt:lpstr>Overview</vt:lpstr>
      <vt:lpstr>The problem</vt:lpstr>
      <vt:lpstr>Least Squares energy minimization (see http://mathworld.wolfram.com/LeastSquaresFitting.html)</vt:lpstr>
      <vt:lpstr>Curve Fitting</vt:lpstr>
      <vt:lpstr>Line detection using Hough transform</vt:lpstr>
      <vt:lpstr>Example</vt:lpstr>
      <vt:lpstr>Change of variables (x,y)(m,c)</vt:lpstr>
      <vt:lpstr>Exercise 1 :Derivation exercise</vt:lpstr>
      <vt:lpstr>Excel example1</vt:lpstr>
      <vt:lpstr>Exercise 2 Excel example</vt:lpstr>
      <vt:lpstr>Reason to use Hough transform</vt:lpstr>
      <vt:lpstr>How to apply Hough transform to line detection using (r,  ) space. It is easily extendable to circle and ellipse</vt:lpstr>
      <vt:lpstr>Representation changes  from (x,y) to (r, )</vt:lpstr>
      <vt:lpstr>Exercise 3 Prove</vt:lpstr>
      <vt:lpstr>Example</vt:lpstr>
      <vt:lpstr>Hough line detection  (e.g a 3 edge point example)</vt:lpstr>
      <vt:lpstr>Exercise 4: Hough line detection  (e.g a 3 edge point example)</vt:lpstr>
      <vt:lpstr>3 points  3 curves</vt:lpstr>
      <vt:lpstr>Algorithm for computation</vt:lpstr>
      <vt:lpstr>Java Demo </vt:lpstr>
      <vt:lpstr>Exercise 5</vt:lpstr>
      <vt:lpstr>Circle detection using Hough transform</vt:lpstr>
      <vt:lpstr>Circle Detection </vt:lpstr>
      <vt:lpstr>To show the basic concept If r is known, it is a 2D problem: circles on a plane</vt:lpstr>
      <vt:lpstr>More efficient if  directions of the edges are known. Here we show what is an edge direction</vt:lpstr>
      <vt:lpstr>Direction of the edge</vt:lpstr>
      <vt:lpstr>The use of edge direction  in Hough transform</vt:lpstr>
      <vt:lpstr>Exercise 6</vt:lpstr>
      <vt:lpstr>Exercise 7a</vt:lpstr>
      <vt:lpstr>Ex 7b :Create the table occurrence table Given 3 edge points , directions shown, find the circle.</vt:lpstr>
      <vt:lpstr>Question 8 Given 3 edge points at (xi,yi) plot the edges and the circle </vt:lpstr>
      <vt:lpstr>Example</vt:lpstr>
      <vt:lpstr>Idea</vt:lpstr>
      <vt:lpstr>Algorithm: Given (xi, yi) and i for i=1,..N. Find x0,y0,r</vt:lpstr>
      <vt:lpstr>The same idea can be applied to other curves</vt:lpstr>
      <vt:lpstr>Conclusion</vt:lpstr>
      <vt:lpstr> APPENDIX 1 </vt:lpstr>
      <vt:lpstr>Irregular shape detection by Generalized Hough transform</vt:lpstr>
      <vt:lpstr>Generalized Hough Transform  (we show fixed-scale-orientation here first)</vt:lpstr>
      <vt:lpstr>Generalized Hough Transform (fixed-scale-orientation here)</vt:lpstr>
      <vt:lpstr>How to prepare the -table</vt:lpstr>
      <vt:lpstr>The problem and method</vt:lpstr>
      <vt:lpstr>Generalized Hough Transform  Find Object Center (Xc,yc) given edges (xi,yi,i) and -table</vt:lpstr>
      <vt:lpstr>Enhancement: Add scale and orientation</vt:lpstr>
      <vt:lpstr>Summary : Generalized Hough Transform</vt:lpstr>
      <vt:lpstr>Appendix2</vt:lpstr>
      <vt:lpstr>Assume Gx,Gy are separable, the total gradient Gm becomes</vt:lpstr>
      <vt:lpstr>You may use Sobel masks</vt:lpstr>
      <vt:lpstr>Exercise 1 :Derivation exercise</vt:lpstr>
      <vt:lpstr>answer example2</vt:lpstr>
      <vt:lpstr>Answer: Exercise 3 </vt:lpstr>
      <vt:lpstr>Answer: 3(alternative answer) Prove</vt:lpstr>
      <vt:lpstr>Answer 4: Hough line detection  (e.g a 3 edge point example)</vt:lpstr>
      <vt:lpstr>matlab</vt:lpstr>
      <vt:lpstr>Answer 5</vt:lpstr>
      <vt:lpstr>matlab</vt:lpstr>
      <vt:lpstr>Answer: Exercise 6</vt:lpstr>
      <vt:lpstr>Diagram for Exercise 7b</vt:lpstr>
      <vt:lpstr>Ans:Ex 7a,b :Create the table occurrence table Given 3 edge points , draw the edges and find the circle.</vt:lpstr>
      <vt:lpstr>Answer 8  </vt:lpstr>
      <vt:lpstr>Answer: Exercise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 Based Pose Estimation Techniques and Applications</dc:title>
  <dc:creator>kin hong Wong</dc:creator>
  <cp:lastModifiedBy>khwong</cp:lastModifiedBy>
  <cp:revision>332</cp:revision>
  <cp:lastPrinted>2014-02-12T09:34:47Z</cp:lastPrinted>
  <dcterms:created xsi:type="dcterms:W3CDTF">1995-06-17T23:31:02Z</dcterms:created>
  <dcterms:modified xsi:type="dcterms:W3CDTF">2017-01-25T02:56:53Z</dcterms:modified>
</cp:coreProperties>
</file>