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  <p:sldMasterId id="2147483709" r:id="rId2"/>
  </p:sldMasterIdLst>
  <p:notesMasterIdLst>
    <p:notesMasterId r:id="rId48"/>
  </p:notesMasterIdLst>
  <p:handoutMasterIdLst>
    <p:handoutMasterId r:id="rId49"/>
  </p:handoutMasterIdLst>
  <p:sldIdLst>
    <p:sldId id="486" r:id="rId3"/>
    <p:sldId id="438" r:id="rId4"/>
    <p:sldId id="440" r:id="rId5"/>
    <p:sldId id="455" r:id="rId6"/>
    <p:sldId id="509" r:id="rId7"/>
    <p:sldId id="456" r:id="rId8"/>
    <p:sldId id="445" r:id="rId9"/>
    <p:sldId id="446" r:id="rId10"/>
    <p:sldId id="457" r:id="rId11"/>
    <p:sldId id="458" r:id="rId12"/>
    <p:sldId id="459" r:id="rId13"/>
    <p:sldId id="503" r:id="rId14"/>
    <p:sldId id="516" r:id="rId15"/>
    <p:sldId id="461" r:id="rId16"/>
    <p:sldId id="482" r:id="rId17"/>
    <p:sldId id="491" r:id="rId18"/>
    <p:sldId id="477" r:id="rId19"/>
    <p:sldId id="468" r:id="rId20"/>
    <p:sldId id="471" r:id="rId21"/>
    <p:sldId id="474" r:id="rId22"/>
    <p:sldId id="497" r:id="rId23"/>
    <p:sldId id="476" r:id="rId24"/>
    <p:sldId id="475" r:id="rId25"/>
    <p:sldId id="478" r:id="rId26"/>
    <p:sldId id="500" r:id="rId27"/>
    <p:sldId id="505" r:id="rId28"/>
    <p:sldId id="499" r:id="rId29"/>
    <p:sldId id="472" r:id="rId30"/>
    <p:sldId id="451" r:id="rId31"/>
    <p:sldId id="484" r:id="rId32"/>
    <p:sldId id="485" r:id="rId33"/>
    <p:sldId id="498" r:id="rId34"/>
    <p:sldId id="494" r:id="rId35"/>
    <p:sldId id="510" r:id="rId36"/>
    <p:sldId id="513" r:id="rId37"/>
    <p:sldId id="501" r:id="rId38"/>
    <p:sldId id="517" r:id="rId39"/>
    <p:sldId id="519" r:id="rId40"/>
    <p:sldId id="514" r:id="rId41"/>
    <p:sldId id="522" r:id="rId42"/>
    <p:sldId id="520" r:id="rId43"/>
    <p:sldId id="521" r:id="rId44"/>
    <p:sldId id="523" r:id="rId45"/>
    <p:sldId id="512" r:id="rId46"/>
    <p:sldId id="518" r:id="rId47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6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603" y="-62"/>
      </p:cViewPr>
      <p:guideLst>
        <p:guide orient="horz" pos="3223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82" cy="50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7" tIns="47454" rIns="94907" bIns="4745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zh-TW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7239" y="0"/>
            <a:ext cx="3078482" cy="50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7" tIns="47454" rIns="94907" bIns="4745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zh-TW" altLang="zh-TW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1317"/>
            <a:ext cx="3078482" cy="50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7" tIns="47454" rIns="94907" bIns="4745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zh-TW" altLang="zh-TW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7239" y="9711317"/>
            <a:ext cx="3078482" cy="50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7" tIns="47454" rIns="94907" bIns="4745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57EBBD45-CF71-433D-8AAE-C4A1F438BA5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894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64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7F6BE-662F-4F58-A094-EDB37CB5D6BB}" type="datetime1">
              <a:rPr lang="en-US" altLang="en-US" smtClean="0"/>
              <a:t>2/16/2017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FC922-254B-4136-884E-4D0564C04F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CBA292-6A5C-4E5C-A715-7900A95987CD}" type="datetime1">
              <a:rPr lang="en-US" altLang="en-US" smtClean="0"/>
              <a:t>2/16/2017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1E95C-B1E4-4676-916A-D47E194572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93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281BE-9739-4DAC-AF46-C3764945C7FD}" type="datetime1">
              <a:rPr lang="en-US" altLang="en-US" smtClean="0"/>
              <a:t>2/16/2017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BE41E-A5E5-439A-8CB3-5F6C18CC30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11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2CB63-A084-476B-B4E7-21D7005AA49A}" type="datetime1">
              <a:rPr lang="en-US" altLang="en-US" smtClean="0"/>
              <a:t>2/16/2017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EE5E2-6F11-4432-9693-98A35D84FE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3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271986-0612-4265-81D2-8C3591572BDC}" type="datetime1">
              <a:rPr lang="en-US" altLang="en-US" smtClean="0"/>
              <a:t>2/16/2017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FFA74-5953-4A20-8197-D80460C738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737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EF8C35-6E0F-481B-AC45-54D5D0B3A15E}" type="datetime1">
              <a:rPr lang="en-US" altLang="en-US" smtClean="0"/>
              <a:t>2/16/2017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Histogram, color v.7b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496CF-1E09-4C27-B0B3-1B95CED5F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70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70C79-8A12-4284-8998-F50AB28A2CBD}" type="datetime1">
              <a:rPr lang="en-US" altLang="en-US" smtClean="0"/>
              <a:t>2/16/2017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Histogram, color v.7b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01F6E-36EC-4A8E-A586-05F17FFDD8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376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855594-5C1F-4A7A-BC8C-C23E94566407}" type="datetime1">
              <a:rPr lang="en-US" altLang="en-US" smtClean="0"/>
              <a:t>2/16/2017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Histogram, color v.7b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F1B68-084B-4C37-B396-1A296598E4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796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453D4B-7DA0-41FB-AD71-7F4F2B6F7B09}" type="datetime1">
              <a:rPr lang="en-US" altLang="en-US" smtClean="0"/>
              <a:t>2/16/2017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Histogram, color v.7b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BC37A-54D1-42EE-AFAB-1F2C4DE206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990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DB9E6E-D6C8-4210-A90F-99749D524766}" type="datetime1">
              <a:rPr lang="en-US" altLang="en-US" smtClean="0"/>
              <a:t>2/16/2017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Histogram, color v.7b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BF1C1-053F-43E1-878C-568CC8C6A6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184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E20A32-3387-4AFF-8908-D5712D877CF4}" type="datetime1">
              <a:rPr lang="en-US" altLang="en-US" smtClean="0"/>
              <a:t>2/16/2017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Histogram, color v.7b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299EF-434A-48F1-BE39-3837B396F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28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AEFE6C-BC2E-4EFD-877A-5898F62F763D}" type="datetime1">
              <a:rPr lang="en-US" altLang="en-US" smtClean="0"/>
              <a:t>2/16/2017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766D9-C5B1-4086-9927-BB5E7B4698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504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1919C1-E16F-43FB-BAC1-874802D64B7E}" type="datetime1">
              <a:rPr lang="en-US" altLang="en-US" smtClean="0"/>
              <a:t>2/16/2017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Histogram, color v.7b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DCCDD-B4BF-4F0C-9D02-2702B625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358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59E97A-831F-4D56-B716-46E6F120DAAE}" type="datetime1">
              <a:rPr lang="en-US" altLang="en-US" smtClean="0"/>
              <a:t>2/16/2017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Histogram, color v.7b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38DB5-1E56-480C-B8B2-B1A33889E9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838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24FB0E-D62A-41F2-87A7-9AC52EB55149}" type="datetime1">
              <a:rPr lang="en-US" altLang="en-US" smtClean="0"/>
              <a:t>2/16/2017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Histogram, color v.7b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6C1A7-F1A2-434B-A0AE-04DA756786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040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4967C0-3F3C-40A0-B96A-4749F846CC09}" type="datetime1">
              <a:rPr lang="en-US" altLang="en-US" smtClean="0"/>
              <a:t>2/16/2017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Histogram, color v.7b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62F5B-2409-46D6-B08C-C7CB7B8312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924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A84C4B-D4B9-43BB-9388-0BF65549F676}" type="datetime1">
              <a:rPr lang="en-US" altLang="en-US" smtClean="0"/>
              <a:t>2/16/2017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Histogram, color v.7b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67BE6-2A19-4AAC-ADAA-B838D795A9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0756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2CB63-A084-476B-B4E7-21D7005AA49A}" type="datetime1">
              <a:rPr lang="en-US" altLang="en-US" smtClean="0"/>
              <a:t>2/16/2017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EE5E2-6F11-4432-9693-98A35D84FE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26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F2F882-F8F8-4EA8-8868-F543820B02EA}" type="datetime1">
              <a:rPr lang="en-US" altLang="en-US" smtClean="0"/>
              <a:t>2/16/2017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6FC42-A6AA-4A89-A7F1-742F5702EE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61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EC0A34-6C0A-4264-8C92-91A4D64A3C1C}" type="datetime1">
              <a:rPr lang="en-US" altLang="en-US" smtClean="0"/>
              <a:t>2/16/2017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95043-52D0-494B-BE61-0CECB1665C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65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95EB4-DCF2-4277-A0A4-3E9ECC944C0A}" type="datetime1">
              <a:rPr lang="en-US" altLang="en-US" smtClean="0"/>
              <a:t>2/16/2017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92881-867A-4675-852D-C1A5004197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49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30F642-AA92-4845-B44D-B2EF1662FA5B}" type="datetime1">
              <a:rPr lang="en-US" altLang="en-US" smtClean="0"/>
              <a:t>2/16/2017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C8C5A-B8D7-418F-99E1-208C75EC1F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35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514085-91EA-4067-A62D-17370A3CB20B}" type="datetime1">
              <a:rPr lang="en-US" altLang="en-US" smtClean="0"/>
              <a:t>2/16/2017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B0714-EBF8-4139-992E-B17DFB003D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57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4FD76B-847D-4FA1-AD42-13AEB7C5EA45}" type="datetime1">
              <a:rPr lang="en-US" altLang="en-US" smtClean="0"/>
              <a:t>2/16/2017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D908A-21F6-413F-9154-D256EDC8BB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20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45410F-AA0B-41A5-837F-6969FD70FE15}" type="datetime1">
              <a:rPr lang="en-US" altLang="en-US" smtClean="0"/>
              <a:t>2/16/2017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1078FF-4D37-427E-9B4A-B5AF02C6E9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7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38EB868B-EF79-4ACC-8A7F-883CD00810EB}" type="datetime1">
              <a:rPr lang="en-US" altLang="en-US" smtClean="0"/>
              <a:t>2/16/2017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24172EF-6CF6-4091-AD6C-4E51AA7FE5F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TextBox 1"/>
          <p:cNvSpPr txBox="1">
            <a:spLocks noChangeArrowheads="1"/>
          </p:cNvSpPr>
          <p:nvPr userDrawn="1"/>
        </p:nvSpPr>
        <p:spPr bwMode="auto">
          <a:xfrm>
            <a:off x="1600200" y="76200"/>
            <a:ext cx="6400800" cy="3698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00B050"/>
                </a:solidFill>
              </a:rPr>
              <a:t>Introduction | Histogram equalization |Color Models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9B8164D-EF77-46B8-826D-0D83F7B8AB6C}" type="datetime1">
              <a:rPr lang="en-US" altLang="en-US" smtClean="0"/>
              <a:t>2/16/2017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smtClean="0"/>
              <a:t>Histogram, color v.7b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DC887D4-3CEF-4891-A394-3E6FA57F6C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Excel_97-2003_Worksheet1.xls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oleObject" Target="../embeddings/Microsoft_Excel_97-2003_Worksheet2.xls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en.wikipedia.org/wiki/Hue" TargetMode="Externa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en.wikipedia.org/wiki/Colorfuln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willowgarage.com/documentation/cpp/miscellaneous_image_transformations.html?highlight=cvtcolor#cvtColor" TargetMode="External"/><Relationship Id="rId2" Type="http://schemas.openxmlformats.org/officeDocument/2006/relationships/hyperlink" Target="http://opencv.willowgarage.com/documentation/cpp/histograms.html?highlight=calchist#calcH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cv.willowgarage.com/documentation/cpp/histograms.html?highlight=equalizehist#equalizeHi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emf"/><Relationship Id="rId5" Type="http://schemas.openxmlformats.org/officeDocument/2006/relationships/oleObject" Target="../embeddings/Microsoft_Excel_97-2003_Worksheet3.xls"/><Relationship Id="rId4" Type="http://schemas.openxmlformats.org/officeDocument/2006/relationships/image" Target="../media/image3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emf"/><Relationship Id="rId5" Type="http://schemas.openxmlformats.org/officeDocument/2006/relationships/oleObject" Target="../embeddings/Microsoft_Excel_97-2003_Worksheet4.xls"/><Relationship Id="rId4" Type="http://schemas.openxmlformats.org/officeDocument/2006/relationships/image" Target="../media/image4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300" smtClean="0"/>
              <a:t>Image processing</a:t>
            </a:r>
            <a:br>
              <a:rPr lang="en-US" altLang="zh-CN" sz="4300" smtClean="0"/>
            </a:br>
            <a:r>
              <a:rPr lang="en-US" altLang="zh-CN" sz="4300" smtClean="0"/>
              <a:t>and computer vision</a:t>
            </a:r>
            <a:endParaRPr lang="en-US" altLang="en-US" sz="400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Chapter 6: Histogram</a:t>
            </a:r>
            <a:r>
              <a:rPr lang="en-US" altLang="zh-CN" dirty="0" smtClean="0"/>
              <a:t> equalization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and color models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Week 5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11AA5B53-3555-4BAD-801C-245DDB56F7DE}" type="slidenum">
              <a:rPr lang="en-US" altLang="zh-CN">
                <a:solidFill>
                  <a:srgbClr val="898989"/>
                </a:solidFill>
              </a:rPr>
              <a:pPr/>
              <a:t>1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Objective of histogram equalization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We want to find T(r) so that Ps(s) is a flat line.</a:t>
            </a:r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</p:txBody>
      </p:sp>
      <p:sp>
        <p:nvSpPr>
          <p:cNvPr id="4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18150" y="6462713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670DCE1A-158B-4342-9234-C83A85029F8D}" type="slidenum">
              <a:rPr lang="en-US" altLang="zh-CN">
                <a:solidFill>
                  <a:srgbClr val="898989"/>
                </a:solidFill>
              </a:rPr>
              <a:pPr/>
              <a:t>10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2294" name="Line 35"/>
          <p:cNvSpPr>
            <a:spLocks noChangeShapeType="1"/>
          </p:cNvSpPr>
          <p:nvPr/>
        </p:nvSpPr>
        <p:spPr bwMode="auto">
          <a:xfrm>
            <a:off x="3749675" y="3730625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 flipV="1">
            <a:off x="3749675" y="2346325"/>
            <a:ext cx="0" cy="138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Freeform 37"/>
          <p:cNvSpPr>
            <a:spLocks/>
          </p:cNvSpPr>
          <p:nvPr/>
        </p:nvSpPr>
        <p:spPr bwMode="auto">
          <a:xfrm>
            <a:off x="3749675" y="2439988"/>
            <a:ext cx="1768475" cy="1290637"/>
          </a:xfrm>
          <a:custGeom>
            <a:avLst/>
            <a:gdLst>
              <a:gd name="T0" fmla="*/ 0 w 2496"/>
              <a:gd name="T1" fmla="*/ 2147483647 h 1968"/>
              <a:gd name="T2" fmla="*/ 2147483647 w 2496"/>
              <a:gd name="T3" fmla="*/ 2147483647 h 1968"/>
              <a:gd name="T4" fmla="*/ 2147483647 w 2496"/>
              <a:gd name="T5" fmla="*/ 2147483647 h 1968"/>
              <a:gd name="T6" fmla="*/ 2147483647 w 2496"/>
              <a:gd name="T7" fmla="*/ 2147483647 h 1968"/>
              <a:gd name="T8" fmla="*/ 2147483647 w 2496"/>
              <a:gd name="T9" fmla="*/ 0 h 19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6" h="1968">
                <a:moveTo>
                  <a:pt x="0" y="1968"/>
                </a:moveTo>
                <a:cubicBezTo>
                  <a:pt x="288" y="1788"/>
                  <a:pt x="576" y="1608"/>
                  <a:pt x="768" y="1392"/>
                </a:cubicBezTo>
                <a:cubicBezTo>
                  <a:pt x="960" y="1176"/>
                  <a:pt x="1000" y="864"/>
                  <a:pt x="1152" y="672"/>
                </a:cubicBezTo>
                <a:cubicBezTo>
                  <a:pt x="1304" y="480"/>
                  <a:pt x="1456" y="352"/>
                  <a:pt x="1680" y="240"/>
                </a:cubicBezTo>
                <a:cubicBezTo>
                  <a:pt x="1904" y="128"/>
                  <a:pt x="2200" y="64"/>
                  <a:pt x="249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Text Box 38"/>
          <p:cNvSpPr txBox="1">
            <a:spLocks noChangeArrowheads="1"/>
          </p:cNvSpPr>
          <p:nvPr/>
        </p:nvSpPr>
        <p:spPr bwMode="auto">
          <a:xfrm>
            <a:off x="3886200" y="2133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endParaRPr lang="zh-CN" altLang="zh-CN"/>
          </a:p>
        </p:txBody>
      </p:sp>
      <p:sp>
        <p:nvSpPr>
          <p:cNvPr id="12298" name="Text Box 39"/>
          <p:cNvSpPr txBox="1">
            <a:spLocks noChangeArrowheads="1"/>
          </p:cNvSpPr>
          <p:nvPr/>
        </p:nvSpPr>
        <p:spPr bwMode="auto">
          <a:xfrm>
            <a:off x="3352800" y="2743200"/>
            <a:ext cx="3968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s</a:t>
            </a:r>
            <a:r>
              <a:rPr lang="en-US" altLang="zh-CN" baseline="-25000"/>
              <a:t>k</a:t>
            </a:r>
          </a:p>
        </p:txBody>
      </p:sp>
      <p:sp>
        <p:nvSpPr>
          <p:cNvPr id="12299" name="Text Box 40"/>
          <p:cNvSpPr txBox="1">
            <a:spLocks noChangeArrowheads="1"/>
          </p:cNvSpPr>
          <p:nvPr/>
        </p:nvSpPr>
        <p:spPr bwMode="auto">
          <a:xfrm>
            <a:off x="4516438" y="3713163"/>
            <a:ext cx="37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r</a:t>
            </a:r>
            <a:r>
              <a:rPr lang="en-US" altLang="zh-CN" baseline="-25000"/>
              <a:t>k</a:t>
            </a:r>
          </a:p>
        </p:txBody>
      </p:sp>
      <p:sp>
        <p:nvSpPr>
          <p:cNvPr id="12300" name="Line 41"/>
          <p:cNvSpPr>
            <a:spLocks noChangeShapeType="1"/>
          </p:cNvSpPr>
          <p:nvPr/>
        </p:nvSpPr>
        <p:spPr bwMode="auto">
          <a:xfrm>
            <a:off x="5110163" y="2535238"/>
            <a:ext cx="0" cy="11953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42"/>
          <p:cNvSpPr>
            <a:spLocks noChangeShapeType="1"/>
          </p:cNvSpPr>
          <p:nvPr/>
        </p:nvSpPr>
        <p:spPr bwMode="auto">
          <a:xfrm flipH="1">
            <a:off x="3749675" y="2535238"/>
            <a:ext cx="13604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Text Box 43"/>
          <p:cNvSpPr txBox="1">
            <a:spLocks noChangeArrowheads="1"/>
          </p:cNvSpPr>
          <p:nvPr/>
        </p:nvSpPr>
        <p:spPr bwMode="auto">
          <a:xfrm>
            <a:off x="3200400" y="24384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L-1</a:t>
            </a:r>
          </a:p>
        </p:txBody>
      </p:sp>
      <p:sp>
        <p:nvSpPr>
          <p:cNvPr id="12303" name="Text Box 44"/>
          <p:cNvSpPr txBox="1">
            <a:spLocks noChangeArrowheads="1"/>
          </p:cNvSpPr>
          <p:nvPr/>
        </p:nvSpPr>
        <p:spPr bwMode="auto">
          <a:xfrm>
            <a:off x="5002213" y="3713163"/>
            <a:ext cx="560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L-1</a:t>
            </a:r>
          </a:p>
        </p:txBody>
      </p:sp>
      <p:sp>
        <p:nvSpPr>
          <p:cNvPr id="12304" name="Text Box 45"/>
          <p:cNvSpPr txBox="1">
            <a:spLocks noChangeArrowheads="1"/>
          </p:cNvSpPr>
          <p:nvPr/>
        </p:nvSpPr>
        <p:spPr bwMode="auto">
          <a:xfrm>
            <a:off x="5651500" y="3617913"/>
            <a:ext cx="280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r</a:t>
            </a:r>
          </a:p>
        </p:txBody>
      </p:sp>
      <p:sp>
        <p:nvSpPr>
          <p:cNvPr id="12305" name="Text Box 46"/>
          <p:cNvSpPr txBox="1">
            <a:spLocks noChangeArrowheads="1"/>
          </p:cNvSpPr>
          <p:nvPr/>
        </p:nvSpPr>
        <p:spPr bwMode="auto">
          <a:xfrm>
            <a:off x="4038600" y="20574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T(r)</a:t>
            </a:r>
          </a:p>
        </p:txBody>
      </p:sp>
      <p:sp>
        <p:nvSpPr>
          <p:cNvPr id="12306" name="Line 47"/>
          <p:cNvSpPr>
            <a:spLocks noChangeShapeType="1"/>
          </p:cNvSpPr>
          <p:nvPr/>
        </p:nvSpPr>
        <p:spPr bwMode="auto">
          <a:xfrm>
            <a:off x="3749675" y="2849563"/>
            <a:ext cx="8509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48"/>
          <p:cNvSpPr>
            <a:spLocks noChangeShapeType="1"/>
          </p:cNvSpPr>
          <p:nvPr/>
        </p:nvSpPr>
        <p:spPr bwMode="auto">
          <a:xfrm>
            <a:off x="4600575" y="2849563"/>
            <a:ext cx="0" cy="8810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Text Box 49"/>
          <p:cNvSpPr txBox="1">
            <a:spLocks noChangeArrowheads="1"/>
          </p:cNvSpPr>
          <p:nvPr/>
        </p:nvSpPr>
        <p:spPr bwMode="auto">
          <a:xfrm>
            <a:off x="3587750" y="3744913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0</a:t>
            </a:r>
          </a:p>
        </p:txBody>
      </p:sp>
      <p:sp>
        <p:nvSpPr>
          <p:cNvPr id="12309" name="Line 50"/>
          <p:cNvSpPr>
            <a:spLocks noChangeShapeType="1"/>
          </p:cNvSpPr>
          <p:nvPr/>
        </p:nvSpPr>
        <p:spPr bwMode="auto">
          <a:xfrm>
            <a:off x="4572000" y="24384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Oval 54"/>
          <p:cNvSpPr>
            <a:spLocks noChangeArrowheads="1"/>
          </p:cNvSpPr>
          <p:nvPr/>
        </p:nvSpPr>
        <p:spPr bwMode="auto">
          <a:xfrm>
            <a:off x="2819400" y="1905000"/>
            <a:ext cx="3810000" cy="24384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endParaRPr lang="zh-CN" altLang="en-US"/>
          </a:p>
        </p:txBody>
      </p:sp>
      <p:sp>
        <p:nvSpPr>
          <p:cNvPr id="12311" name="Text Box 55"/>
          <p:cNvSpPr txBox="1">
            <a:spLocks noChangeArrowheads="1"/>
          </p:cNvSpPr>
          <p:nvPr/>
        </p:nvSpPr>
        <p:spPr bwMode="auto">
          <a:xfrm>
            <a:off x="6553200" y="1524000"/>
            <a:ext cx="1960563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Objective:</a:t>
            </a:r>
          </a:p>
          <a:p>
            <a:r>
              <a:rPr lang="en-US" altLang="zh-CN"/>
              <a:t>To find the</a:t>
            </a:r>
          </a:p>
          <a:p>
            <a:r>
              <a:rPr lang="en-US" altLang="zh-CN"/>
              <a:t>Relation s=T(r)</a:t>
            </a:r>
          </a:p>
        </p:txBody>
      </p:sp>
      <p:sp>
        <p:nvSpPr>
          <p:cNvPr id="12312" name="Line 56"/>
          <p:cNvSpPr>
            <a:spLocks noChangeShapeType="1"/>
          </p:cNvSpPr>
          <p:nvPr/>
        </p:nvSpPr>
        <p:spPr bwMode="auto">
          <a:xfrm flipH="1">
            <a:off x="6705600" y="2362200"/>
            <a:ext cx="457200" cy="762000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13" name="Group 59"/>
          <p:cNvGrpSpPr>
            <a:grpSpLocks/>
          </p:cNvGrpSpPr>
          <p:nvPr/>
        </p:nvGrpSpPr>
        <p:grpSpPr bwMode="auto">
          <a:xfrm>
            <a:off x="290513" y="3573463"/>
            <a:ext cx="8242302" cy="2889250"/>
            <a:chOff x="183" y="2251"/>
            <a:chExt cx="5192" cy="1820"/>
          </a:xfrm>
        </p:grpSpPr>
        <p:sp>
          <p:nvSpPr>
            <p:cNvPr id="12324" name="Line 4"/>
            <p:cNvSpPr>
              <a:spLocks noChangeShapeType="1"/>
            </p:cNvSpPr>
            <p:nvPr/>
          </p:nvSpPr>
          <p:spPr bwMode="auto">
            <a:xfrm>
              <a:off x="816" y="3648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5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Line 6"/>
            <p:cNvSpPr>
              <a:spLocks noChangeShapeType="1"/>
            </p:cNvSpPr>
            <p:nvPr/>
          </p:nvSpPr>
          <p:spPr bwMode="auto">
            <a:xfrm>
              <a:off x="3552" y="3696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Line 7"/>
            <p:cNvSpPr>
              <a:spLocks noChangeShapeType="1"/>
            </p:cNvSpPr>
            <p:nvPr/>
          </p:nvSpPr>
          <p:spPr bwMode="auto">
            <a:xfrm flipV="1">
              <a:off x="3552" y="2976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Line 8"/>
            <p:cNvSpPr>
              <a:spLocks noChangeShapeType="1"/>
            </p:cNvSpPr>
            <p:nvPr/>
          </p:nvSpPr>
          <p:spPr bwMode="auto">
            <a:xfrm>
              <a:off x="2736" y="3072"/>
              <a:ext cx="624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Freeform 10"/>
            <p:cNvSpPr>
              <a:spLocks/>
            </p:cNvSpPr>
            <p:nvPr/>
          </p:nvSpPr>
          <p:spPr bwMode="auto">
            <a:xfrm>
              <a:off x="3552" y="3072"/>
              <a:ext cx="1536" cy="624"/>
            </a:xfrm>
            <a:custGeom>
              <a:avLst/>
              <a:gdLst>
                <a:gd name="T0" fmla="*/ 0 w 1536"/>
                <a:gd name="T1" fmla="*/ 0 h 816"/>
                <a:gd name="T2" fmla="*/ 1536 w 1536"/>
                <a:gd name="T3" fmla="*/ 0 h 816"/>
                <a:gd name="T4" fmla="*/ 1536 w 1536"/>
                <a:gd name="T5" fmla="*/ 2 h 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36" h="816">
                  <a:moveTo>
                    <a:pt x="0" y="0"/>
                  </a:moveTo>
                  <a:lnTo>
                    <a:pt x="1536" y="0"/>
                  </a:lnTo>
                  <a:lnTo>
                    <a:pt x="1536" y="81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Freeform 11"/>
            <p:cNvSpPr>
              <a:spLocks/>
            </p:cNvSpPr>
            <p:nvPr/>
          </p:nvSpPr>
          <p:spPr bwMode="auto">
            <a:xfrm>
              <a:off x="816" y="2880"/>
              <a:ext cx="1632" cy="784"/>
            </a:xfrm>
            <a:custGeom>
              <a:avLst/>
              <a:gdLst>
                <a:gd name="T0" fmla="*/ 0 w 1632"/>
                <a:gd name="T1" fmla="*/ 2424 h 744"/>
                <a:gd name="T2" fmla="*/ 192 w 1632"/>
                <a:gd name="T3" fmla="*/ 2272 h 744"/>
                <a:gd name="T4" fmla="*/ 432 w 1632"/>
                <a:gd name="T5" fmla="*/ 1148 h 744"/>
                <a:gd name="T6" fmla="*/ 528 w 1632"/>
                <a:gd name="T7" fmla="*/ 1306 h 744"/>
                <a:gd name="T8" fmla="*/ 768 w 1632"/>
                <a:gd name="T9" fmla="*/ 1629 h 744"/>
                <a:gd name="T10" fmla="*/ 960 w 1632"/>
                <a:gd name="T11" fmla="*/ 667 h 744"/>
                <a:gd name="T12" fmla="*/ 1104 w 1632"/>
                <a:gd name="T13" fmla="*/ 8 h 744"/>
                <a:gd name="T14" fmla="*/ 1248 w 1632"/>
                <a:gd name="T15" fmla="*/ 508 h 744"/>
                <a:gd name="T16" fmla="*/ 1344 w 1632"/>
                <a:gd name="T17" fmla="*/ 351 h 744"/>
                <a:gd name="T18" fmla="*/ 1440 w 1632"/>
                <a:gd name="T19" fmla="*/ 667 h 744"/>
                <a:gd name="T20" fmla="*/ 1536 w 1632"/>
                <a:gd name="T21" fmla="*/ 667 h 744"/>
                <a:gd name="T22" fmla="*/ 1632 w 1632"/>
                <a:gd name="T23" fmla="*/ 2424 h 7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32" h="744">
                  <a:moveTo>
                    <a:pt x="0" y="728"/>
                  </a:moveTo>
                  <a:cubicBezTo>
                    <a:pt x="60" y="736"/>
                    <a:pt x="120" y="744"/>
                    <a:pt x="192" y="680"/>
                  </a:cubicBezTo>
                  <a:cubicBezTo>
                    <a:pt x="264" y="616"/>
                    <a:pt x="376" y="392"/>
                    <a:pt x="432" y="344"/>
                  </a:cubicBezTo>
                  <a:cubicBezTo>
                    <a:pt x="488" y="296"/>
                    <a:pt x="472" y="368"/>
                    <a:pt x="528" y="392"/>
                  </a:cubicBezTo>
                  <a:cubicBezTo>
                    <a:pt x="584" y="416"/>
                    <a:pt x="696" y="520"/>
                    <a:pt x="768" y="488"/>
                  </a:cubicBezTo>
                  <a:cubicBezTo>
                    <a:pt x="840" y="456"/>
                    <a:pt x="904" y="280"/>
                    <a:pt x="960" y="200"/>
                  </a:cubicBezTo>
                  <a:cubicBezTo>
                    <a:pt x="1016" y="120"/>
                    <a:pt x="1056" y="16"/>
                    <a:pt x="1104" y="8"/>
                  </a:cubicBezTo>
                  <a:cubicBezTo>
                    <a:pt x="1152" y="0"/>
                    <a:pt x="1208" y="136"/>
                    <a:pt x="1248" y="152"/>
                  </a:cubicBezTo>
                  <a:cubicBezTo>
                    <a:pt x="1288" y="168"/>
                    <a:pt x="1312" y="96"/>
                    <a:pt x="1344" y="104"/>
                  </a:cubicBezTo>
                  <a:cubicBezTo>
                    <a:pt x="1376" y="112"/>
                    <a:pt x="1408" y="184"/>
                    <a:pt x="1440" y="200"/>
                  </a:cubicBezTo>
                  <a:cubicBezTo>
                    <a:pt x="1472" y="216"/>
                    <a:pt x="1504" y="112"/>
                    <a:pt x="1536" y="200"/>
                  </a:cubicBezTo>
                  <a:cubicBezTo>
                    <a:pt x="1568" y="288"/>
                    <a:pt x="1600" y="508"/>
                    <a:pt x="1632" y="728"/>
                  </a:cubicBezTo>
                </a:path>
              </a:pathLst>
            </a:custGeom>
            <a:noFill/>
            <a:ln w="222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Text Box 12"/>
            <p:cNvSpPr txBox="1">
              <a:spLocks noChangeArrowheads="1"/>
            </p:cNvSpPr>
            <p:nvPr/>
          </p:nvSpPr>
          <p:spPr bwMode="auto">
            <a:xfrm>
              <a:off x="528" y="264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r>
                <a:rPr lang="en-US" altLang="zh-CN"/>
                <a:t>Pr(r)</a:t>
              </a:r>
            </a:p>
          </p:txBody>
        </p:sp>
        <p:sp>
          <p:nvSpPr>
            <p:cNvPr id="12332" name="Text Box 13"/>
            <p:cNvSpPr txBox="1">
              <a:spLocks noChangeArrowheads="1"/>
            </p:cNvSpPr>
            <p:nvPr/>
          </p:nvSpPr>
          <p:spPr bwMode="auto">
            <a:xfrm>
              <a:off x="2640" y="3504"/>
              <a:ext cx="1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r>
                <a:rPr lang="en-US" altLang="zh-CN"/>
                <a:t>r</a:t>
              </a:r>
            </a:p>
          </p:txBody>
        </p:sp>
        <p:sp>
          <p:nvSpPr>
            <p:cNvPr id="12333" name="Text Box 14"/>
            <p:cNvSpPr txBox="1">
              <a:spLocks noChangeArrowheads="1"/>
            </p:cNvSpPr>
            <p:nvPr/>
          </p:nvSpPr>
          <p:spPr bwMode="auto">
            <a:xfrm>
              <a:off x="3552" y="2560"/>
              <a:ext cx="172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r>
                <a:rPr lang="en-US" altLang="zh-CN" dirty="0"/>
                <a:t>Ps(s)=a </a:t>
              </a:r>
              <a:r>
                <a:rPr lang="en-US" altLang="zh-CN" dirty="0" smtClean="0"/>
                <a:t>constant</a:t>
              </a:r>
            </a:p>
            <a:p>
              <a:r>
                <a:rPr lang="en-US" altLang="zh-CN" dirty="0" smtClean="0"/>
                <a:t>(flat horizontal line)</a:t>
              </a:r>
              <a:endParaRPr lang="en-US" altLang="zh-CN" dirty="0"/>
            </a:p>
          </p:txBody>
        </p:sp>
        <p:sp>
          <p:nvSpPr>
            <p:cNvPr id="12334" name="Text Box 30"/>
            <p:cNvSpPr txBox="1">
              <a:spLocks noChangeArrowheads="1"/>
            </p:cNvSpPr>
            <p:nvPr/>
          </p:nvSpPr>
          <p:spPr bwMode="auto">
            <a:xfrm>
              <a:off x="5184" y="3600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r>
                <a:rPr lang="en-US" altLang="zh-CN"/>
                <a:t>s</a:t>
              </a:r>
            </a:p>
          </p:txBody>
        </p:sp>
        <p:sp>
          <p:nvSpPr>
            <p:cNvPr id="12335" name="Text Box 31"/>
            <p:cNvSpPr txBox="1">
              <a:spLocks noChangeArrowheads="1"/>
            </p:cNvSpPr>
            <p:nvPr/>
          </p:nvSpPr>
          <p:spPr bwMode="auto">
            <a:xfrm>
              <a:off x="4848" y="3696"/>
              <a:ext cx="3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r>
                <a:rPr lang="en-US" altLang="zh-CN"/>
                <a:t>L-1</a:t>
              </a:r>
            </a:p>
          </p:txBody>
        </p:sp>
        <p:sp>
          <p:nvSpPr>
            <p:cNvPr id="12336" name="Text Box 32"/>
            <p:cNvSpPr txBox="1">
              <a:spLocks noChangeArrowheads="1"/>
            </p:cNvSpPr>
            <p:nvPr/>
          </p:nvSpPr>
          <p:spPr bwMode="auto">
            <a:xfrm>
              <a:off x="3216" y="3120"/>
              <a:ext cx="3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r>
                <a:rPr lang="en-US" altLang="zh-CN"/>
                <a:t>L-1</a:t>
              </a:r>
            </a:p>
          </p:txBody>
        </p:sp>
        <p:sp>
          <p:nvSpPr>
            <p:cNvPr id="12337" name="Text Box 33"/>
            <p:cNvSpPr txBox="1">
              <a:spLocks noChangeArrowheads="1"/>
            </p:cNvSpPr>
            <p:nvPr/>
          </p:nvSpPr>
          <p:spPr bwMode="auto">
            <a:xfrm>
              <a:off x="2256" y="3648"/>
              <a:ext cx="3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r>
                <a:rPr lang="en-US" altLang="zh-CN"/>
                <a:t>L-1</a:t>
              </a:r>
            </a:p>
          </p:txBody>
        </p:sp>
        <p:sp>
          <p:nvSpPr>
            <p:cNvPr id="12338" name="Text Box 57"/>
            <p:cNvSpPr txBox="1">
              <a:spLocks noChangeArrowheads="1"/>
            </p:cNvSpPr>
            <p:nvPr/>
          </p:nvSpPr>
          <p:spPr bwMode="auto">
            <a:xfrm>
              <a:off x="3312" y="3840"/>
              <a:ext cx="1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r>
                <a:rPr lang="en-US" altLang="zh-CN"/>
                <a:t>Equalized distribution</a:t>
              </a:r>
            </a:p>
          </p:txBody>
        </p:sp>
        <p:sp>
          <p:nvSpPr>
            <p:cNvPr id="12339" name="Text Box 58"/>
            <p:cNvSpPr txBox="1">
              <a:spLocks noChangeArrowheads="1"/>
            </p:cNvSpPr>
            <p:nvPr/>
          </p:nvSpPr>
          <p:spPr bwMode="auto">
            <a:xfrm>
              <a:off x="183" y="2251"/>
              <a:ext cx="199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r>
                <a:rPr lang="en-US" altLang="zh-CN"/>
                <a:t>Input random distribution</a:t>
              </a:r>
            </a:p>
            <a:p>
              <a:r>
                <a:rPr lang="en-US" altLang="zh-CN"/>
                <a:t>The original image</a:t>
              </a:r>
            </a:p>
          </p:txBody>
        </p:sp>
      </p:grpSp>
      <p:sp>
        <p:nvSpPr>
          <p:cNvPr id="43" name="Oval 42"/>
          <p:cNvSpPr/>
          <p:nvPr/>
        </p:nvSpPr>
        <p:spPr>
          <a:xfrm>
            <a:off x="3200400" y="34925"/>
            <a:ext cx="2895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315" name="TextBox 1"/>
          <p:cNvSpPr txBox="1">
            <a:spLocks noChangeArrowheads="1"/>
          </p:cNvSpPr>
          <p:nvPr/>
        </p:nvSpPr>
        <p:spPr bwMode="auto">
          <a:xfrm>
            <a:off x="180975" y="5973763"/>
            <a:ext cx="28305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/>
              <a:t>The probability of these levels are lower)</a:t>
            </a:r>
          </a:p>
        </p:txBody>
      </p:sp>
      <p:sp>
        <p:nvSpPr>
          <p:cNvPr id="12316" name="TextBox 43"/>
          <p:cNvSpPr txBox="1">
            <a:spLocks noChangeArrowheads="1"/>
          </p:cNvSpPr>
          <p:nvPr/>
        </p:nvSpPr>
        <p:spPr bwMode="auto">
          <a:xfrm>
            <a:off x="2960688" y="6103938"/>
            <a:ext cx="2832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/>
              <a:t>The probability of these levels are higher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981200" y="5453063"/>
            <a:ext cx="457200" cy="598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011488" y="4648200"/>
            <a:ext cx="188912" cy="1455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276600" y="4800600"/>
            <a:ext cx="185738" cy="1303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447800" y="5867400"/>
            <a:ext cx="533400" cy="1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1" name="TextBox 61"/>
          <p:cNvSpPr txBox="1">
            <a:spLocks noChangeArrowheads="1"/>
          </p:cNvSpPr>
          <p:nvPr/>
        </p:nvSpPr>
        <p:spPr bwMode="auto">
          <a:xfrm>
            <a:off x="5611813" y="4989513"/>
            <a:ext cx="28305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/>
              <a:t>The probability of all levels are the same</a:t>
            </a:r>
          </a:p>
          <a:p>
            <a:r>
              <a:rPr lang="en-US" altLang="en-US"/>
              <a:t>In Ps(s)</a:t>
            </a:r>
          </a:p>
        </p:txBody>
      </p:sp>
      <p:sp>
        <p:nvSpPr>
          <p:cNvPr id="12322" name="Text Box 46"/>
          <p:cNvSpPr txBox="1">
            <a:spLocks noChangeArrowheads="1"/>
          </p:cNvSpPr>
          <p:nvPr/>
        </p:nvSpPr>
        <p:spPr bwMode="auto">
          <a:xfrm>
            <a:off x="4516438" y="4464050"/>
            <a:ext cx="9429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s=T(r)</a:t>
            </a:r>
          </a:p>
        </p:txBody>
      </p:sp>
      <p:cxnSp>
        <p:nvCxnSpPr>
          <p:cNvPr id="3" name="Straight Connector 2"/>
          <p:cNvCxnSpPr>
            <a:endCxn id="12329" idx="1"/>
          </p:cNvCxnSpPr>
          <p:nvPr/>
        </p:nvCxnSpPr>
        <p:spPr>
          <a:xfrm>
            <a:off x="5638800" y="4876800"/>
            <a:ext cx="2438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315200" y="4648994"/>
            <a:ext cx="0" cy="184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How to find S=T(s)?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530725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Assume we know,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We want to prove that 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s</a:t>
            </a:r>
            <a:r>
              <a:rPr lang="en-US" altLang="zh-CN" sz="2400" dirty="0" smtClean="0"/>
              <a:t>(s) is a constant, if the above formula holds.</a:t>
            </a:r>
          </a:p>
        </p:txBody>
      </p:sp>
      <p:graphicFrame>
        <p:nvGraphicFramePr>
          <p:cNvPr id="13316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9850" y="2286000"/>
          <a:ext cx="54594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公式" r:id="rId3" imgW="2336800" imgH="330200" progId="Equation.3">
                  <p:embed/>
                </p:oleObj>
              </mc:Choice>
              <mc:Fallback>
                <p:oleObj name="公式" r:id="rId3" imgW="2336800" imgH="3302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2286000"/>
                        <a:ext cx="54594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13318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8D2662B7-C6FB-4373-B48C-A9C65C632A20}" type="slidenum">
              <a:rPr lang="en-US" altLang="zh-CN">
                <a:solidFill>
                  <a:srgbClr val="898989"/>
                </a:solidFill>
              </a:rPr>
              <a:pPr/>
              <a:t>11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00400" y="34925"/>
            <a:ext cx="2895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80507" y="4329205"/>
            <a:ext cx="483978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r>
              <a:rPr lang="en-US" altLang="zh-CN" dirty="0"/>
              <a:t>Later we will </a:t>
            </a:r>
            <a:r>
              <a:rPr lang="en-US" altLang="zh-CN" dirty="0" smtClean="0"/>
              <a:t>show:</a:t>
            </a:r>
            <a:endParaRPr lang="en-US" altLang="zh-CN" dirty="0"/>
          </a:p>
          <a:p>
            <a:r>
              <a:rPr lang="en-US" dirty="0" smtClean="0"/>
              <a:t>if formula (1) is true,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s</a:t>
            </a:r>
            <a:r>
              <a:rPr lang="en-US" altLang="zh-CN" dirty="0"/>
              <a:t>(s) </a:t>
            </a:r>
            <a:r>
              <a:rPr lang="en-US" dirty="0" smtClean="0"/>
              <a:t>is a constant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00D58EDC-C506-4A23-AD3C-720E88BE2906}" type="slidenum">
              <a:rPr lang="en-US" altLang="zh-CN">
                <a:solidFill>
                  <a:srgbClr val="898989"/>
                </a:solidFill>
              </a:rPr>
              <a:pPr/>
              <a:t>12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229600" cy="865188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Exercise 3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8229600" cy="468312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A numerical example, fill in the blanks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14342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426665"/>
              </p:ext>
            </p:extLst>
          </p:nvPr>
        </p:nvGraphicFramePr>
        <p:xfrm>
          <a:off x="4587875" y="365125"/>
          <a:ext cx="37052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公式" r:id="rId3" imgW="1549080" imgH="393480" progId="Equation.3">
                  <p:embed/>
                </p:oleObj>
              </mc:Choice>
              <mc:Fallback>
                <p:oleObj name="公式" r:id="rId3" imgW="1549080" imgH="39348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365125"/>
                        <a:ext cx="3705225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75284"/>
              </p:ext>
            </p:extLst>
          </p:nvPr>
        </p:nvGraphicFramePr>
        <p:xfrm>
          <a:off x="914400" y="1905000"/>
          <a:ext cx="8102600" cy="42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Worksheet" r:id="rId5" imgW="3981489" imgH="3048000" progId="Excel.Sheet.8">
                  <p:embed/>
                </p:oleObj>
              </mc:Choice>
              <mc:Fallback>
                <p:oleObj name="Worksheet" r:id="rId5" imgW="3981489" imgH="3048000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8102600" cy="424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3200400" y="34925"/>
            <a:ext cx="2895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484188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Exercise 4: 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Based on (1) we want to prove </a:t>
            </a:r>
            <a:r>
              <a:rPr lang="en-US" altLang="zh-CN" sz="2400" i="1" smtClean="0"/>
              <a:t>p</a:t>
            </a:r>
            <a:r>
              <a:rPr lang="en-US" altLang="zh-CN" sz="2400" i="1" baseline="-25000" smtClean="0"/>
              <a:t>s</a:t>
            </a:r>
            <a:r>
              <a:rPr lang="en-US" altLang="zh-CN" sz="2400" i="1" smtClean="0"/>
              <a:t>(s)=</a:t>
            </a:r>
            <a:r>
              <a:rPr lang="en-US" altLang="zh-CN" sz="2400" smtClean="0"/>
              <a:t> constant</a:t>
            </a:r>
          </a:p>
        </p:txBody>
      </p:sp>
      <p:graphicFrame>
        <p:nvGraphicFramePr>
          <p:cNvPr id="15363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4969539"/>
              </p:ext>
            </p:extLst>
          </p:nvPr>
        </p:nvGraphicFramePr>
        <p:xfrm>
          <a:off x="457200" y="2189163"/>
          <a:ext cx="3094038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Equation" r:id="rId3" imgW="2133360" imgH="2514600" progId="Equation.3">
                  <p:embed/>
                </p:oleObj>
              </mc:Choice>
              <mc:Fallback>
                <p:oleObj name="Equation" r:id="rId3" imgW="2133360" imgH="25146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89163"/>
                        <a:ext cx="3094038" cy="36464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28"/>
          <p:cNvGraphicFramePr>
            <a:graphicFrameLocks noGrp="1" noChangeAspect="1"/>
          </p:cNvGraphicFramePr>
          <p:nvPr>
            <p:ph sz="half" idx="2"/>
          </p:nvPr>
        </p:nvGraphicFramePr>
        <p:xfrm>
          <a:off x="3733800" y="1828800"/>
          <a:ext cx="3944938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公式" r:id="rId5" imgW="2819400" imgH="3530600" progId="Equation.3">
                  <p:embed/>
                </p:oleObj>
              </mc:Choice>
              <mc:Fallback>
                <p:oleObj name="公式" r:id="rId5" imgW="2819400" imgH="3530600" progId="Equation.3">
                  <p:embed/>
                  <p:pic>
                    <p:nvPicPr>
                      <p:cNvPr id="0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28800"/>
                        <a:ext cx="3944938" cy="494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715000" y="6096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16A75CDD-7F86-4C6A-97A1-1B6978F88EBD}" type="slidenum">
              <a:rPr lang="en-US" altLang="zh-CN">
                <a:solidFill>
                  <a:srgbClr val="898989"/>
                </a:solidFill>
              </a:rPr>
              <a:pPr/>
              <a:t>13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5367" name="Rectangle 3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15400" y="5715000"/>
            <a:ext cx="228600" cy="41592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 </a:t>
            </a:r>
          </a:p>
        </p:txBody>
      </p:sp>
      <p:graphicFrame>
        <p:nvGraphicFramePr>
          <p:cNvPr id="1536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646154"/>
              </p:ext>
            </p:extLst>
          </p:nvPr>
        </p:nvGraphicFramePr>
        <p:xfrm>
          <a:off x="457200" y="1143000"/>
          <a:ext cx="51117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公式" r:id="rId7" imgW="2794000" imgH="330200" progId="Equation.3">
                  <p:embed/>
                </p:oleObj>
              </mc:Choice>
              <mc:Fallback>
                <p:oleObj name="公式" r:id="rId7" imgW="2794000" imgH="330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51117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2"/>
          <p:cNvGraphicFramePr>
            <a:graphicFrameLocks noChangeAspect="1"/>
          </p:cNvGraphicFramePr>
          <p:nvPr/>
        </p:nvGraphicFramePr>
        <p:xfrm>
          <a:off x="76200" y="6019800"/>
          <a:ext cx="393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公式" r:id="rId9" imgW="3937000" imgH="203200" progId="Equation.3">
                  <p:embed/>
                </p:oleObj>
              </mc:Choice>
              <mc:Fallback>
                <p:oleObj name="公式" r:id="rId9" imgW="39370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019800"/>
                        <a:ext cx="39370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3200400" y="34925"/>
            <a:ext cx="2895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1199" y="126313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 slides back)</a:t>
            </a:r>
            <a:endParaRPr lang="en-US" dirty="0"/>
          </a:p>
        </p:txBody>
      </p:sp>
      <p:sp>
        <p:nvSpPr>
          <p:cNvPr id="14" name="TextBox 1"/>
          <p:cNvSpPr txBox="1"/>
          <p:nvPr/>
        </p:nvSpPr>
        <p:spPr>
          <a:xfrm>
            <a:off x="152401" y="6193556"/>
            <a:ext cx="358140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r>
              <a:rPr lang="en-US" sz="1600" dirty="0" smtClean="0"/>
              <a:t>We want to show: if formula1 is true, </a:t>
            </a:r>
            <a:r>
              <a:rPr lang="en-US" sz="1600" i="1" dirty="0" smtClean="0"/>
              <a:t>P</a:t>
            </a:r>
            <a:r>
              <a:rPr lang="en-US" sz="1600" i="1" baseline="-25000" dirty="0" smtClean="0"/>
              <a:t>s</a:t>
            </a:r>
            <a:r>
              <a:rPr lang="en-US" sz="1600" i="1" dirty="0" smtClean="0"/>
              <a:t>(S) </a:t>
            </a:r>
            <a:r>
              <a:rPr lang="en-US" sz="1600" dirty="0" smtClean="0"/>
              <a:t>is a constant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Discrete form for practical 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248400" cy="4530725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From the continuous form of formula (1) to its discrete form </a:t>
            </a:r>
          </a:p>
        </p:txBody>
      </p:sp>
      <p:graphicFrame>
        <p:nvGraphicFramePr>
          <p:cNvPr id="16388" name="Object 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72768553"/>
              </p:ext>
            </p:extLst>
          </p:nvPr>
        </p:nvGraphicFramePr>
        <p:xfrm>
          <a:off x="1066800" y="2514600"/>
          <a:ext cx="771475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公式" r:id="rId3" imgW="4800600" imgH="2133360" progId="Equation.3">
                  <p:embed/>
                </p:oleObj>
              </mc:Choice>
              <mc:Fallback>
                <p:oleObj name="公式" r:id="rId3" imgW="4800600" imgH="213336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771475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16390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8412471B-860A-4B2D-AEDD-3761CBEB7E9F}" type="slidenum">
              <a:rPr lang="en-US" altLang="zh-CN">
                <a:solidFill>
                  <a:srgbClr val="898989"/>
                </a:solidFill>
              </a:rPr>
              <a:pPr/>
              <a:t>14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00400" y="34925"/>
            <a:ext cx="2895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HK" smtClean="0"/>
              <a:t>How to do the mapping?</a:t>
            </a:r>
            <a:endParaRPr lang="zh-HK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HK" sz="2000" smtClean="0"/>
              <a:t>Having found the relationship </a:t>
            </a:r>
          </a:p>
          <a:p>
            <a:pPr eaLnBrk="1" hangingPunct="1">
              <a:lnSpc>
                <a:spcPct val="80000"/>
              </a:lnSpc>
            </a:pPr>
            <a:endParaRPr lang="en-US" altLang="zh-HK" sz="2000" smtClean="0"/>
          </a:p>
          <a:p>
            <a:pPr eaLnBrk="1" hangingPunct="1">
              <a:lnSpc>
                <a:spcPct val="80000"/>
              </a:lnSpc>
            </a:pPr>
            <a:endParaRPr lang="en-US" altLang="zh-HK" sz="2000" smtClean="0"/>
          </a:p>
          <a:p>
            <a:pPr eaLnBrk="1" hangingPunct="1">
              <a:lnSpc>
                <a:spcPct val="80000"/>
              </a:lnSpc>
            </a:pPr>
            <a:endParaRPr lang="en-US" altLang="zh-HK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zh-HK" sz="2000" smtClean="0"/>
              <a:t>Transform the original image to obtain a equalized one by  the Look-up table T(r).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HK" sz="2000" smtClean="0"/>
              <a:t>For (x=0;x&lt;N-1;x++) //For all pixels in the image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HK" sz="2000" smtClean="0"/>
              <a:t>{For (y=0;y&lt;M-1;y++) //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HK" sz="2000" smtClean="0"/>
              <a:t>  {    r</a:t>
            </a:r>
            <a:r>
              <a:rPr lang="en-US" altLang="zh-HK" sz="2000" baseline="-25000" smtClean="0"/>
              <a:t>k</a:t>
            </a:r>
            <a:r>
              <a:rPr lang="en-US" altLang="zh-HK" sz="2000" smtClean="0"/>
              <a:t>=source_image (x,y);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HK" sz="2000" smtClean="0"/>
              <a:t>      newImage(x,y) =  T(r</a:t>
            </a:r>
            <a:r>
              <a:rPr lang="en-US" altLang="zh-HK" sz="2000" baseline="-25000" smtClean="0"/>
              <a:t>k</a:t>
            </a:r>
            <a:r>
              <a:rPr lang="en-US" altLang="zh-HK" sz="2000" smtClean="0"/>
              <a:t>);  //use the lookup table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HK" sz="2000" smtClean="0"/>
              <a:t>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HK" sz="20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HK" sz="2000" smtClean="0"/>
              <a:t>	</a:t>
            </a:r>
            <a:endParaRPr lang="zh-HK" altLang="en-US" sz="2000" smtClean="0"/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1741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BB398316-98E8-45AF-817E-623D03A28BBF}" type="slidenum">
              <a:rPr lang="en-US" altLang="zh-CN">
                <a:solidFill>
                  <a:srgbClr val="898989"/>
                </a:solidFill>
              </a:rPr>
              <a:pPr/>
              <a:t>15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17414" name="对象 5"/>
          <p:cNvGraphicFramePr>
            <a:graphicFrameLocks noChangeAspect="1"/>
          </p:cNvGraphicFramePr>
          <p:nvPr/>
        </p:nvGraphicFramePr>
        <p:xfrm>
          <a:off x="1706563" y="1905000"/>
          <a:ext cx="44338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公式" r:id="rId3" imgW="1854200" imgH="444500" progId="Equation.3">
                  <p:embed/>
                </p:oleObj>
              </mc:Choice>
              <mc:Fallback>
                <p:oleObj name="公式" r:id="rId3" imgW="1854200" imgH="4445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905000"/>
                        <a:ext cx="44338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24"/>
          <p:cNvGrpSpPr>
            <a:grpSpLocks/>
          </p:cNvGrpSpPr>
          <p:nvPr/>
        </p:nvGrpSpPr>
        <p:grpSpPr bwMode="auto">
          <a:xfrm>
            <a:off x="6248400" y="757238"/>
            <a:ext cx="2732088" cy="2054225"/>
            <a:chOff x="3630" y="701"/>
            <a:chExt cx="1721" cy="1294"/>
          </a:xfrm>
        </p:grpSpPr>
        <p:sp>
          <p:nvSpPr>
            <p:cNvPr id="17418" name="Line 35"/>
            <p:cNvSpPr>
              <a:spLocks noChangeShapeType="1"/>
            </p:cNvSpPr>
            <p:nvPr/>
          </p:nvSpPr>
          <p:spPr bwMode="auto">
            <a:xfrm>
              <a:off x="3976" y="1755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36"/>
            <p:cNvSpPr>
              <a:spLocks noChangeShapeType="1"/>
            </p:cNvSpPr>
            <p:nvPr/>
          </p:nvSpPr>
          <p:spPr bwMode="auto">
            <a:xfrm flipV="1">
              <a:off x="3976" y="883"/>
              <a:ext cx="0" cy="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Freeform 37"/>
            <p:cNvSpPr>
              <a:spLocks/>
            </p:cNvSpPr>
            <p:nvPr/>
          </p:nvSpPr>
          <p:spPr bwMode="auto">
            <a:xfrm>
              <a:off x="3976" y="942"/>
              <a:ext cx="1114" cy="813"/>
            </a:xfrm>
            <a:custGeom>
              <a:avLst/>
              <a:gdLst>
                <a:gd name="T0" fmla="*/ 0 w 2496"/>
                <a:gd name="T1" fmla="*/ 7 h 1968"/>
                <a:gd name="T2" fmla="*/ 17 w 2496"/>
                <a:gd name="T3" fmla="*/ 5 h 1968"/>
                <a:gd name="T4" fmla="*/ 25 w 2496"/>
                <a:gd name="T5" fmla="*/ 2 h 1968"/>
                <a:gd name="T6" fmla="*/ 37 w 2496"/>
                <a:gd name="T7" fmla="*/ 1 h 1968"/>
                <a:gd name="T8" fmla="*/ 55 w 2496"/>
                <a:gd name="T9" fmla="*/ 0 h 1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96" h="1968">
                  <a:moveTo>
                    <a:pt x="0" y="1968"/>
                  </a:moveTo>
                  <a:cubicBezTo>
                    <a:pt x="288" y="1788"/>
                    <a:pt x="576" y="1608"/>
                    <a:pt x="768" y="1392"/>
                  </a:cubicBezTo>
                  <a:cubicBezTo>
                    <a:pt x="960" y="1176"/>
                    <a:pt x="1000" y="864"/>
                    <a:pt x="1152" y="672"/>
                  </a:cubicBezTo>
                  <a:cubicBezTo>
                    <a:pt x="1304" y="480"/>
                    <a:pt x="1456" y="352"/>
                    <a:pt x="1680" y="240"/>
                  </a:cubicBezTo>
                  <a:cubicBezTo>
                    <a:pt x="1904" y="128"/>
                    <a:pt x="2200" y="64"/>
                    <a:pt x="249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Text Box 38"/>
            <p:cNvSpPr txBox="1">
              <a:spLocks noChangeArrowheads="1"/>
            </p:cNvSpPr>
            <p:nvPr/>
          </p:nvSpPr>
          <p:spPr bwMode="auto">
            <a:xfrm>
              <a:off x="4062" y="74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7422" name="Text Box 39"/>
            <p:cNvSpPr txBox="1">
              <a:spLocks noChangeArrowheads="1"/>
            </p:cNvSpPr>
            <p:nvPr/>
          </p:nvSpPr>
          <p:spPr bwMode="auto">
            <a:xfrm>
              <a:off x="3726" y="1133"/>
              <a:ext cx="25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r>
                <a:rPr lang="en-US" altLang="zh-CN"/>
                <a:t>s</a:t>
              </a:r>
              <a:r>
                <a:rPr lang="en-US" altLang="zh-CN" baseline="-25000"/>
                <a:t>k</a:t>
              </a:r>
            </a:p>
          </p:txBody>
        </p:sp>
        <p:sp>
          <p:nvSpPr>
            <p:cNvPr id="17423" name="Text Box 40"/>
            <p:cNvSpPr txBox="1">
              <a:spLocks noChangeArrowheads="1"/>
            </p:cNvSpPr>
            <p:nvPr/>
          </p:nvSpPr>
          <p:spPr bwMode="auto">
            <a:xfrm>
              <a:off x="4459" y="1744"/>
              <a:ext cx="2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r>
                <a:rPr lang="en-US" altLang="zh-CN"/>
                <a:t>r</a:t>
              </a:r>
              <a:r>
                <a:rPr lang="en-US" altLang="zh-CN" baseline="-25000"/>
                <a:t>k</a:t>
              </a:r>
            </a:p>
          </p:txBody>
        </p:sp>
        <p:sp>
          <p:nvSpPr>
            <p:cNvPr id="17424" name="Line 41"/>
            <p:cNvSpPr>
              <a:spLocks noChangeShapeType="1"/>
            </p:cNvSpPr>
            <p:nvPr/>
          </p:nvSpPr>
          <p:spPr bwMode="auto">
            <a:xfrm>
              <a:off x="4833" y="1002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42"/>
            <p:cNvSpPr>
              <a:spLocks noChangeShapeType="1"/>
            </p:cNvSpPr>
            <p:nvPr/>
          </p:nvSpPr>
          <p:spPr bwMode="auto">
            <a:xfrm flipH="1">
              <a:off x="3976" y="1002"/>
              <a:ext cx="8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Text Box 43"/>
            <p:cNvSpPr txBox="1">
              <a:spLocks noChangeArrowheads="1"/>
            </p:cNvSpPr>
            <p:nvPr/>
          </p:nvSpPr>
          <p:spPr bwMode="auto">
            <a:xfrm>
              <a:off x="3630" y="941"/>
              <a:ext cx="3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r>
                <a:rPr lang="en-US" altLang="zh-CN"/>
                <a:t>L-1</a:t>
              </a:r>
            </a:p>
          </p:txBody>
        </p:sp>
        <p:sp>
          <p:nvSpPr>
            <p:cNvPr id="17427" name="Text Box 44"/>
            <p:cNvSpPr txBox="1">
              <a:spLocks noChangeArrowheads="1"/>
            </p:cNvSpPr>
            <p:nvPr/>
          </p:nvSpPr>
          <p:spPr bwMode="auto">
            <a:xfrm>
              <a:off x="4765" y="1744"/>
              <a:ext cx="3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r>
                <a:rPr lang="en-US" altLang="zh-CN"/>
                <a:t>L-1</a:t>
              </a:r>
            </a:p>
          </p:txBody>
        </p:sp>
        <p:sp>
          <p:nvSpPr>
            <p:cNvPr id="17428" name="Text Box 45"/>
            <p:cNvSpPr txBox="1">
              <a:spLocks noChangeArrowheads="1"/>
            </p:cNvSpPr>
            <p:nvPr/>
          </p:nvSpPr>
          <p:spPr bwMode="auto">
            <a:xfrm>
              <a:off x="5174" y="1684"/>
              <a:ext cx="1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r>
                <a:rPr lang="en-US" altLang="zh-CN"/>
                <a:t>r</a:t>
              </a:r>
            </a:p>
          </p:txBody>
        </p:sp>
        <p:sp>
          <p:nvSpPr>
            <p:cNvPr id="17429" name="Text Box 46"/>
            <p:cNvSpPr txBox="1">
              <a:spLocks noChangeArrowheads="1"/>
            </p:cNvSpPr>
            <p:nvPr/>
          </p:nvSpPr>
          <p:spPr bwMode="auto">
            <a:xfrm>
              <a:off x="4158" y="701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r>
                <a:rPr lang="en-US" altLang="zh-CN"/>
                <a:t>T(r)</a:t>
              </a:r>
            </a:p>
          </p:txBody>
        </p:sp>
        <p:sp>
          <p:nvSpPr>
            <p:cNvPr id="17430" name="Line 47"/>
            <p:cNvSpPr>
              <a:spLocks noChangeShapeType="1"/>
            </p:cNvSpPr>
            <p:nvPr/>
          </p:nvSpPr>
          <p:spPr bwMode="auto">
            <a:xfrm>
              <a:off x="3976" y="1200"/>
              <a:ext cx="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48"/>
            <p:cNvSpPr>
              <a:spLocks noChangeShapeType="1"/>
            </p:cNvSpPr>
            <p:nvPr/>
          </p:nvSpPr>
          <p:spPr bwMode="auto">
            <a:xfrm>
              <a:off x="4512" y="1200"/>
              <a:ext cx="0" cy="5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Text Box 49"/>
            <p:cNvSpPr txBox="1">
              <a:spLocks noChangeArrowheads="1"/>
            </p:cNvSpPr>
            <p:nvPr/>
          </p:nvSpPr>
          <p:spPr bwMode="auto">
            <a:xfrm>
              <a:off x="3874" y="1764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r>
                <a:rPr lang="en-US" altLang="zh-CN"/>
                <a:t>0</a:t>
              </a:r>
            </a:p>
          </p:txBody>
        </p:sp>
        <p:sp>
          <p:nvSpPr>
            <p:cNvPr id="17433" name="Line 50"/>
            <p:cNvSpPr>
              <a:spLocks noChangeShapeType="1"/>
            </p:cNvSpPr>
            <p:nvPr/>
          </p:nvSpPr>
          <p:spPr bwMode="auto">
            <a:xfrm>
              <a:off x="4494" y="941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6" name="Text Box 25"/>
          <p:cNvSpPr txBox="1">
            <a:spLocks noChangeArrowheads="1"/>
          </p:cNvSpPr>
          <p:nvPr/>
        </p:nvSpPr>
        <p:spPr bwMode="auto">
          <a:xfrm>
            <a:off x="6834188" y="398463"/>
            <a:ext cx="1741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/>
              <a:t>Look up table</a:t>
            </a:r>
          </a:p>
        </p:txBody>
      </p:sp>
      <p:sp>
        <p:nvSpPr>
          <p:cNvPr id="26" name="Oval 25"/>
          <p:cNvSpPr/>
          <p:nvPr/>
        </p:nvSpPr>
        <p:spPr>
          <a:xfrm>
            <a:off x="3200400" y="34925"/>
            <a:ext cx="2895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0033C772-AAF3-4E1F-BB29-486486456ED0}" type="slidenum">
              <a:rPr lang="en-US" altLang="zh-CN">
                <a:solidFill>
                  <a:srgbClr val="898989"/>
                </a:solidFill>
              </a:rPr>
              <a:pPr/>
              <a:t>16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229600" cy="865188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Exercise 5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8229600" cy="468312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(a) A numerical exercise, fill in the blanks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18438" name="Object 114"/>
          <p:cNvGraphicFramePr>
            <a:graphicFrameLocks noChangeAspect="1"/>
          </p:cNvGraphicFramePr>
          <p:nvPr/>
        </p:nvGraphicFramePr>
        <p:xfrm>
          <a:off x="4211638" y="484188"/>
          <a:ext cx="44354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公式" r:id="rId3" imgW="1854200" imgH="444500" progId="Equation.3">
                  <p:embed/>
                </p:oleObj>
              </mc:Choice>
              <mc:Fallback>
                <p:oleObj name="公式" r:id="rId3" imgW="1854200" imgH="44450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84188"/>
                        <a:ext cx="443547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848937"/>
              </p:ext>
            </p:extLst>
          </p:nvPr>
        </p:nvGraphicFramePr>
        <p:xfrm>
          <a:off x="914400" y="1905000"/>
          <a:ext cx="8077200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Worksheet" r:id="rId5" imgW="4124390" imgH="2886143" progId="Excel.Sheet.8">
                  <p:embed/>
                </p:oleObj>
              </mc:Choice>
              <mc:Fallback>
                <p:oleObj name="Worksheet" r:id="rId5" imgW="4124390" imgH="2886143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8077200" cy="386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Box 1"/>
          <p:cNvSpPr txBox="1">
            <a:spLocks noChangeArrowheads="1"/>
          </p:cNvSpPr>
          <p:nvPr/>
        </p:nvSpPr>
        <p:spPr bwMode="auto">
          <a:xfrm>
            <a:off x="36513" y="5562600"/>
            <a:ext cx="8947150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HK"/>
              <a:t>(b) when r</a:t>
            </a:r>
            <a:r>
              <a:rPr lang="en-US" altLang="zh-HK" baseline="-25000"/>
              <a:t>k</a:t>
            </a:r>
            <a:r>
              <a:rPr lang="en-US" altLang="zh-HK"/>
              <a:t>=source_image(x,y)=4, newimage(x,y) will become ?__.</a:t>
            </a:r>
          </a:p>
          <a:p>
            <a:r>
              <a:rPr lang="en-US" altLang="zh-HK"/>
              <a:t>(c) What is the relation of the variables : Total , M,N and n</a:t>
            </a:r>
            <a:r>
              <a:rPr lang="en-US" altLang="zh-HK" baseline="-25000"/>
              <a:t>k</a:t>
            </a:r>
            <a:r>
              <a:rPr lang="en-US" altLang="zh-HK"/>
              <a:t>?</a:t>
            </a:r>
          </a:p>
          <a:p>
            <a:r>
              <a:rPr lang="en-US" altLang="zh-HK"/>
              <a:t>(d) What is the</a:t>
            </a:r>
            <a:r>
              <a:rPr lang="en-US" altLang="en-US"/>
              <a:t> “histogram back projection" of a pixel having pixel level 2?</a:t>
            </a:r>
          </a:p>
          <a:p>
            <a:r>
              <a:rPr lang="en-US" altLang="zh-HK"/>
              <a:t>(d) What is the</a:t>
            </a:r>
            <a:r>
              <a:rPr lang="en-US" altLang="en-US"/>
              <a:t> “histogram back projection" of a pixel having pixel level 4?</a:t>
            </a:r>
            <a:r>
              <a:rPr lang="en-US" altLang="zh-HK"/>
              <a:t> 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3200400" y="34925"/>
            <a:ext cx="2895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Histogram equalization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Most pictures are in color, having multiple color channels.</a:t>
            </a:r>
          </a:p>
          <a:p>
            <a:pPr eaLnBrk="1" hangingPunct="1"/>
            <a:r>
              <a:rPr lang="en-US" altLang="zh-CN" smtClean="0"/>
              <a:t>We need to equalize color pictures</a:t>
            </a:r>
          </a:p>
          <a:p>
            <a:pPr eaLnBrk="1" hangingPunct="1"/>
            <a:r>
              <a:rPr lang="en-US" altLang="zh-CN" smtClean="0"/>
              <a:t>Then, how to represent color images?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1946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FCA624F7-D74E-4AB9-8F25-2011E56A7677}" type="slidenum">
              <a:rPr lang="en-US" altLang="zh-CN">
                <a:solidFill>
                  <a:srgbClr val="898989"/>
                </a:solidFill>
              </a:rPr>
              <a:pPr/>
              <a:t>17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00400" y="34925"/>
            <a:ext cx="2895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Color models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715000" cy="4530725"/>
          </a:xfrm>
        </p:spPr>
        <p:txBody>
          <a:bodyPr/>
          <a:lstStyle/>
          <a:p>
            <a:pPr eaLnBrk="1" hangingPunct="1"/>
            <a:r>
              <a:rPr lang="en-US" altLang="zh-CN" smtClean="0"/>
              <a:t>Cartesian-coordinate representation</a:t>
            </a:r>
            <a:endParaRPr lang="en-US" altLang="zh-CN" sz="2400" smtClean="0"/>
          </a:p>
          <a:p>
            <a:pPr lvl="1" eaLnBrk="1" hangingPunct="1"/>
            <a:r>
              <a:rPr lang="en-US" altLang="zh-CN" sz="2000" smtClean="0"/>
              <a:t>RGB (Red , Green , Blue)</a:t>
            </a:r>
          </a:p>
          <a:p>
            <a:pPr eaLnBrk="1" hangingPunct="1"/>
            <a:r>
              <a:rPr lang="en-US" altLang="zh-CN" smtClean="0"/>
              <a:t>Cylindrical-coordinate representation</a:t>
            </a:r>
            <a:endParaRPr lang="en-US" altLang="zh-CN" sz="2400" smtClean="0"/>
          </a:p>
          <a:p>
            <a:pPr lvl="1" eaLnBrk="1" hangingPunct="1"/>
            <a:r>
              <a:rPr lang="en-US" altLang="zh-CN" sz="2000" smtClean="0"/>
              <a:t>HSV (Hue, saturation, value)</a:t>
            </a:r>
          </a:p>
          <a:p>
            <a:pPr lvl="1" eaLnBrk="1" hangingPunct="1"/>
            <a:r>
              <a:rPr lang="en-US" altLang="zh-CN" sz="2000" smtClean="0"/>
              <a:t>HSL (Hue, saturation, Light)</a:t>
            </a:r>
          </a:p>
          <a:p>
            <a:pPr lvl="1" eaLnBrk="1" hangingPunct="1"/>
            <a:r>
              <a:rPr lang="en-US" altLang="zh-CN" sz="2000" smtClean="0"/>
              <a:t>etc</a:t>
            </a:r>
          </a:p>
          <a:p>
            <a:pPr lvl="1" eaLnBrk="1" hangingPunct="1"/>
            <a:endParaRPr lang="en-US" altLang="zh-CN" sz="2000" smtClean="0"/>
          </a:p>
          <a:p>
            <a:pPr eaLnBrk="1" hangingPunct="1"/>
            <a:endParaRPr lang="en-US" altLang="zh-CN" sz="2400" smtClean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2048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51926F06-C9D9-4FCB-806F-496F568DF7B2}" type="slidenum">
              <a:rPr lang="en-US" altLang="zh-CN">
                <a:solidFill>
                  <a:srgbClr val="898989"/>
                </a:solidFill>
              </a:rPr>
              <a:pPr/>
              <a:t>18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20486" name="Picture 5" descr="197px-RGB_Cube_Show_lowgamma_cutout_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24000"/>
            <a:ext cx="28194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5486400" y="49530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HSV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304800" y="5943600"/>
            <a:ext cx="7161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zh-CN"/>
              <a:t>http://en.wikipedia.org/wiki/HSL_and_HSV#From_HSV</a:t>
            </a:r>
          </a:p>
          <a:p>
            <a:endParaRPr lang="en-US" altLang="zh-CN"/>
          </a:p>
        </p:txBody>
      </p:sp>
      <p:pic>
        <p:nvPicPr>
          <p:cNvPr id="20489" name="Picture 8" descr="197px-HSV_color_solid_cylinder_alpha_lowgam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0"/>
            <a:ext cx="2895600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5470525" y="2470150"/>
            <a:ext cx="67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RGB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34925"/>
            <a:ext cx="1828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From RGB to HSV or HSL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953000" cy="453072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RGB=red, green, blue (Cartesian-coordinate representation) not relevant to our perception)</a:t>
            </a:r>
          </a:p>
          <a:p>
            <a:pPr eaLnBrk="1" hangingPunct="1"/>
            <a:r>
              <a:rPr lang="en-US" altLang="zh-CN" sz="2400" smtClean="0"/>
              <a:t>So change RGB to cylindrical-coordinate representations , there are 3 choices:</a:t>
            </a:r>
          </a:p>
          <a:p>
            <a:pPr lvl="1" eaLnBrk="1" hangingPunct="1"/>
            <a:r>
              <a:rPr lang="en-US" altLang="zh-CN" sz="2000" smtClean="0"/>
              <a:t>HSV (Hue, saturation, value)</a:t>
            </a:r>
          </a:p>
          <a:p>
            <a:pPr lvl="1" eaLnBrk="1" hangingPunct="1"/>
            <a:r>
              <a:rPr lang="en-US" altLang="zh-CN" sz="2000" smtClean="0"/>
              <a:t>HSL (Hue, saturation, Light)</a:t>
            </a:r>
          </a:p>
          <a:p>
            <a:pPr lvl="1" eaLnBrk="1" hangingPunct="1"/>
            <a:r>
              <a:rPr lang="en-US" altLang="zh-CN" sz="2000" smtClean="0"/>
              <a:t>HSI (Hue, saturation, Intensity)</a:t>
            </a:r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eaLnBrk="1" hangingPunct="1"/>
            <a:endParaRPr lang="en-US" altLang="zh-CN" sz="2400" smtClean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21509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240E2069-F330-4E7B-A1B7-21CDD984C556}" type="slidenum">
              <a:rPr lang="en-US" altLang="zh-CN">
                <a:solidFill>
                  <a:srgbClr val="898989"/>
                </a:solidFill>
              </a:rPr>
              <a:pPr/>
              <a:t>19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21510" name="Picture 10" descr="400px-Hsl-hsv_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388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6096000" y="34925"/>
            <a:ext cx="1828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699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What is Histogram equalization?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Recalculate the picture gray levels to make the distribution more equalized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Used widely in image editing tools and computer vision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Can also be applied to color images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Ref: Intensity transformation :ch3 of Gonzalez ed.3 ch3.2 page 122.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410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E07D6358-F824-44EA-B403-CF9E835D7505}" type="slidenum">
              <a:rPr lang="en-US" altLang="zh-CN">
                <a:solidFill>
                  <a:srgbClr val="898989"/>
                </a:solidFill>
              </a:rPr>
              <a:pPr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52388"/>
            <a:ext cx="1676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03" name="TextBox 7"/>
          <p:cNvSpPr txBox="1">
            <a:spLocks noChangeArrowheads="1"/>
          </p:cNvSpPr>
          <p:nvPr/>
        </p:nvSpPr>
        <p:spPr bwMode="auto">
          <a:xfrm>
            <a:off x="990600" y="838200"/>
            <a:ext cx="1962332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 dirty="0"/>
              <a:t>Week </a:t>
            </a:r>
            <a:r>
              <a:rPr lang="en-US" altLang="en-US" dirty="0" smtClean="0"/>
              <a:t>6 </a:t>
            </a:r>
            <a:r>
              <a:rPr lang="en-US" altLang="en-US" dirty="0"/>
              <a:t>begins </a:t>
            </a:r>
          </a:p>
        </p:txBody>
      </p:sp>
      <p:sp>
        <p:nvSpPr>
          <p:cNvPr id="4104" name="TextBox 1"/>
          <p:cNvSpPr txBox="1">
            <a:spLocks noChangeArrowheads="1"/>
          </p:cNvSpPr>
          <p:nvPr/>
        </p:nvSpPr>
        <p:spPr bwMode="auto">
          <a:xfrm>
            <a:off x="533400" y="5638800"/>
            <a:ext cx="7924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 sz="900" b="1"/>
              <a:t>Ref: Digital image processing, R.C. González, R.E. Woods</a:t>
            </a:r>
            <a:r>
              <a:rPr lang="en-US" altLang="zh-CN" sz="900"/>
              <a:t> edition3. ch3 of Gonzalez ed.3 ch3.2 page 120-128. It can be found at http://books.google.com/</a:t>
            </a:r>
          </a:p>
          <a:p>
            <a:endParaRPr lang="en-US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Hue</a:t>
            </a:r>
            <a:r>
              <a:rPr lang="zh-CN" altLang="en-US" b="1" smtClean="0"/>
              <a:t>色調</a:t>
            </a:r>
            <a:endParaRPr lang="en-US" altLang="zh-CN" b="1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103311"/>
            <a:ext cx="4191000" cy="4525963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hlinkClick r:id="rId2"/>
              </a:rPr>
              <a:t>http://en.wikipedia.org/wiki/Hue</a:t>
            </a:r>
            <a:endParaRPr lang="en-US" altLang="zh-CN" sz="2400" dirty="0" smtClean="0"/>
          </a:p>
          <a:p>
            <a:pPr eaLnBrk="1" hangingPunct="1"/>
            <a:r>
              <a:rPr lang="en-US" altLang="zh-CN" sz="2400" i="1" dirty="0" smtClean="0"/>
              <a:t>“the degree to which a stimulus can be described as similar to or different from stimuli that are described as red, green, blue, and yellow,”</a:t>
            </a:r>
          </a:p>
          <a:p>
            <a:pPr eaLnBrk="1" hangingPunct="1"/>
            <a:r>
              <a:rPr lang="en-US" altLang="zh-CN" sz="2400" dirty="0" smtClean="0"/>
              <a:t>The same numerical value for ‘Hue’ in HSV and HSL representations of the same picture</a:t>
            </a:r>
          </a:p>
          <a:p>
            <a:pPr eaLnBrk="1" hangingPunct="1"/>
            <a:r>
              <a:rPr lang="en-US" altLang="zh-CN" sz="2400" dirty="0" smtClean="0"/>
              <a:t>Encoded in degree</a:t>
            </a:r>
          </a:p>
          <a:p>
            <a:pPr eaLnBrk="1" hangingPunct="1"/>
            <a:endParaRPr lang="en-US" altLang="zh-CN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24400" y="1230224"/>
            <a:ext cx="44196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max=</a:t>
            </a:r>
            <a:r>
              <a:rPr lang="en-US" altLang="en-US" sz="2400" i="1" dirty="0" err="1"/>
              <a:t>max_value</a:t>
            </a:r>
            <a:r>
              <a:rPr lang="en-US" altLang="en-US" sz="2400" dirty="0"/>
              <a:t>(R,G,B)  </a:t>
            </a:r>
          </a:p>
          <a:p>
            <a:pPr eaLnBrk="1" hangingPunct="1"/>
            <a:r>
              <a:rPr lang="en-US" altLang="en-US" sz="2400" dirty="0"/>
              <a:t>min=</a:t>
            </a:r>
            <a:r>
              <a:rPr lang="en-US" altLang="en-US" sz="2400" i="1" dirty="0" err="1"/>
              <a:t>min_value</a:t>
            </a:r>
            <a:r>
              <a:rPr lang="en-US" altLang="en-US" sz="2400" dirty="0"/>
              <a:t>(R,G,B)  </a:t>
            </a:r>
          </a:p>
          <a:p>
            <a:pPr eaLnBrk="1" hangingPunct="1"/>
            <a:r>
              <a:rPr lang="en-US" altLang="en-US" sz="2400" dirty="0"/>
              <a:t>if R = max, H1 = (G-B)/(max-min)  </a:t>
            </a:r>
          </a:p>
          <a:p>
            <a:pPr eaLnBrk="1" hangingPunct="1"/>
            <a:r>
              <a:rPr lang="en-US" altLang="en-US" sz="2400" dirty="0"/>
              <a:t>if G = max, H1 = 2 + (B-R)/(max-min)  </a:t>
            </a:r>
          </a:p>
          <a:p>
            <a:pPr eaLnBrk="1" hangingPunct="1"/>
            <a:r>
              <a:rPr lang="en-US" altLang="en-US" sz="2400" dirty="0"/>
              <a:t>if B = max, H1 = 4 + (R-G)/(max-min)  </a:t>
            </a:r>
          </a:p>
          <a:p>
            <a:pPr eaLnBrk="1" hangingPunct="1"/>
            <a:r>
              <a:rPr lang="en-US" altLang="en-US" sz="2400" dirty="0"/>
              <a:t>H = H1 * 60  </a:t>
            </a:r>
          </a:p>
          <a:p>
            <a:endParaRPr lang="en-US" sz="2400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2253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666024A9-2F77-4EF9-975E-DBE36085270D}" type="slidenum">
              <a:rPr lang="en-US" altLang="zh-CN">
                <a:solidFill>
                  <a:srgbClr val="898989"/>
                </a:solidFill>
              </a:rPr>
              <a:pPr/>
              <a:t>20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22534" name="Picture 4" descr="360px-HueSc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441960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3478212" y="5629274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 dirty="0"/>
              <a:t>Hue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C</a:t>
            </a:r>
            <a:r>
              <a:rPr lang="en-US" altLang="en-US" sz="4000" smtClean="0"/>
              <a:t>ylindrical geometr</a:t>
            </a:r>
            <a:r>
              <a:rPr lang="en-US" altLang="zh-CN" sz="4000" smtClean="0"/>
              <a:t>y</a:t>
            </a:r>
            <a:r>
              <a:rPr lang="en-US" altLang="en-US" sz="4000" smtClean="0"/>
              <a:t> </a:t>
            </a:r>
            <a:r>
              <a:rPr lang="en-US" altLang="zh-CN" sz="4000" smtClean="0"/>
              <a:t>of Hue (0-360</a:t>
            </a:r>
            <a:r>
              <a:rPr lang="en-US" altLang="zh-CN" sz="4000" baseline="30000" smtClean="0"/>
              <a:t>o</a:t>
            </a:r>
            <a:r>
              <a:rPr lang="en-US" altLang="zh-CN" sz="4000" smtClean="0"/>
              <a:t>)</a:t>
            </a:r>
            <a:endParaRPr lang="en-US" altLang="en-US" sz="40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en-US" altLang="en-US" smtClean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2355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F8085718-630A-4F4A-B1C9-51EE9BEFF30F}" type="slidenum">
              <a:rPr lang="en-US" altLang="zh-CN">
                <a:solidFill>
                  <a:srgbClr val="898989"/>
                </a:solidFill>
              </a:rPr>
              <a:pPr/>
              <a:t>21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23558" name="Picture 5" descr="File:Hsv-hexagons-to-circle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6200"/>
            <a:ext cx="60198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4" descr="360px-HueSc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1600200"/>
            <a:ext cx="754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288925" y="6432550"/>
            <a:ext cx="7269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/>
              <a:t>http://en.wikipedia.org/wiki/File:Hsv-hexagons-to-circles.svg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990600" y="2590800"/>
            <a:ext cx="1073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0</a:t>
            </a:r>
            <a:r>
              <a:rPr lang="en-US" altLang="zh-CN" baseline="30000"/>
              <a:t>o</a:t>
            </a:r>
          </a:p>
          <a:p>
            <a:r>
              <a:rPr lang="en-US" altLang="zh-CN"/>
              <a:t>Red </a:t>
            </a:r>
          </a:p>
          <a:p>
            <a:r>
              <a:rPr lang="en-US" altLang="zh-CN"/>
              <a:t>Primary</a:t>
            </a:r>
            <a:endParaRPr lang="en-US" altLang="en-US"/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073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120</a:t>
            </a:r>
            <a:r>
              <a:rPr lang="en-US" altLang="zh-CN" baseline="30000"/>
              <a:t>o</a:t>
            </a:r>
          </a:p>
          <a:p>
            <a:r>
              <a:rPr lang="en-US" altLang="zh-CN"/>
              <a:t>Green</a:t>
            </a:r>
          </a:p>
          <a:p>
            <a:r>
              <a:rPr lang="en-US" altLang="zh-CN"/>
              <a:t>Primary</a:t>
            </a:r>
            <a:endParaRPr lang="en-US" altLang="en-US"/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5638800" y="2590800"/>
            <a:ext cx="1073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240</a:t>
            </a:r>
            <a:r>
              <a:rPr lang="en-US" altLang="zh-CN" baseline="30000"/>
              <a:t>o</a:t>
            </a:r>
          </a:p>
          <a:p>
            <a:r>
              <a:rPr lang="en-US" altLang="zh-CN"/>
              <a:t>Blue </a:t>
            </a:r>
          </a:p>
          <a:p>
            <a:r>
              <a:rPr lang="en-US" altLang="zh-CN"/>
              <a:t>Primary</a:t>
            </a:r>
            <a:endParaRPr lang="en-US" altLang="en-US"/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>
            <a:off x="1295400" y="2286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>
            <a:off x="3810000" y="2286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>
            <a:off x="6019800" y="2286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Text Box 14"/>
          <p:cNvSpPr txBox="1">
            <a:spLocks noChangeArrowheads="1"/>
          </p:cNvSpPr>
          <p:nvPr/>
        </p:nvSpPr>
        <p:spPr bwMode="auto">
          <a:xfrm>
            <a:off x="1752600" y="2362200"/>
            <a:ext cx="1417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Mixing</a:t>
            </a:r>
          </a:p>
          <a:p>
            <a:r>
              <a:rPr lang="en-US" altLang="zh-CN"/>
              <a:t>Red/Green</a:t>
            </a:r>
            <a:endParaRPr lang="en-US" altLang="en-US"/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4267200" y="2362200"/>
            <a:ext cx="1481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Mixing</a:t>
            </a:r>
          </a:p>
          <a:p>
            <a:r>
              <a:rPr lang="en-US" altLang="zh-CN"/>
              <a:t>Green/Blue</a:t>
            </a:r>
            <a:endParaRPr lang="en-US" altLang="en-US"/>
          </a:p>
        </p:txBody>
      </p:sp>
      <p:sp>
        <p:nvSpPr>
          <p:cNvPr id="23569" name="Text Box 16"/>
          <p:cNvSpPr txBox="1">
            <a:spLocks noChangeArrowheads="1"/>
          </p:cNvSpPr>
          <p:nvPr/>
        </p:nvSpPr>
        <p:spPr bwMode="auto">
          <a:xfrm>
            <a:off x="6553200" y="2362200"/>
            <a:ext cx="1227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Mixing</a:t>
            </a:r>
          </a:p>
          <a:p>
            <a:r>
              <a:rPr lang="en-US" altLang="zh-CN"/>
              <a:t>Blue/Red</a:t>
            </a:r>
            <a:endParaRPr lang="en-US" altLang="en-US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7451725" y="3765550"/>
            <a:ext cx="1533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Wrap round</a:t>
            </a:r>
            <a:endParaRPr lang="en-US" altLang="en-US"/>
          </a:p>
        </p:txBody>
      </p:sp>
      <p:sp>
        <p:nvSpPr>
          <p:cNvPr id="23571" name="Freeform 19"/>
          <p:cNvSpPr>
            <a:spLocks/>
          </p:cNvSpPr>
          <p:nvPr/>
        </p:nvSpPr>
        <p:spPr bwMode="auto">
          <a:xfrm>
            <a:off x="1524000" y="2362200"/>
            <a:ext cx="7289800" cy="1562100"/>
          </a:xfrm>
          <a:custGeom>
            <a:avLst/>
            <a:gdLst>
              <a:gd name="T0" fmla="*/ 2147483647 w 4400"/>
              <a:gd name="T1" fmla="*/ 0 h 984"/>
              <a:gd name="T2" fmla="*/ 2147483647 w 4400"/>
              <a:gd name="T3" fmla="*/ 2147483647 h 984"/>
              <a:gd name="T4" fmla="*/ 2147483647 w 4400"/>
              <a:gd name="T5" fmla="*/ 2147483647 h 984"/>
              <a:gd name="T6" fmla="*/ 0 w 4400"/>
              <a:gd name="T7" fmla="*/ 2147483647 h 9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00" h="984">
                <a:moveTo>
                  <a:pt x="4080" y="0"/>
                </a:moveTo>
                <a:cubicBezTo>
                  <a:pt x="4240" y="208"/>
                  <a:pt x="4400" y="416"/>
                  <a:pt x="4080" y="576"/>
                </a:cubicBezTo>
                <a:cubicBezTo>
                  <a:pt x="3760" y="736"/>
                  <a:pt x="2840" y="984"/>
                  <a:pt x="2160" y="960"/>
                </a:cubicBezTo>
                <a:cubicBezTo>
                  <a:pt x="1480" y="936"/>
                  <a:pt x="740" y="684"/>
                  <a:pt x="0" y="43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6000" y="34925"/>
            <a:ext cx="1828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3982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200" b="1" smtClean="0"/>
              <a:t>Lightness</a:t>
            </a:r>
            <a:r>
              <a:rPr lang="zh-CN" altLang="en-US" sz="3200" b="1" smtClean="0"/>
              <a:t>亮度</a:t>
            </a:r>
            <a:r>
              <a:rPr lang="en-US" altLang="zh-CN" sz="3200" b="1" smtClean="0"/>
              <a:t>:</a:t>
            </a:r>
            <a:br>
              <a:rPr lang="en-US" altLang="zh-CN" sz="3200" b="1" smtClean="0"/>
            </a:br>
            <a:r>
              <a:rPr lang="en-US" altLang="zh-CN" sz="3200" b="1" smtClean="0"/>
              <a:t>3 different methods to encode brightness:</a:t>
            </a:r>
            <a:br>
              <a:rPr lang="en-US" altLang="zh-CN" sz="3200" b="1" smtClean="0"/>
            </a:br>
            <a:r>
              <a:rPr lang="en-US" altLang="zh-CN" sz="3200" smtClean="0"/>
              <a:t>Intensity (I), Value (V), Light (L)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Given RGB</a:t>
            </a:r>
            <a:r>
              <a:rPr lang="en-US" altLang="zh-CN" sz="2400" baseline="-25000" smtClean="0"/>
              <a:t>raw</a:t>
            </a:r>
            <a:r>
              <a:rPr lang="en-US" altLang="zh-CN" sz="2400" smtClean="0"/>
              <a:t> (each channel 0-255 levels) pixels of a picture. </a:t>
            </a:r>
          </a:p>
          <a:p>
            <a:pPr eaLnBrk="1" hangingPunct="1"/>
            <a:r>
              <a:rPr lang="en-US" altLang="zh-CN" sz="2400" smtClean="0"/>
              <a:t>Normalize it first , e.g. each channel is 8-bit.</a:t>
            </a:r>
          </a:p>
          <a:p>
            <a:pPr eaLnBrk="1" hangingPunct="1"/>
            <a:r>
              <a:rPr lang="en-US" altLang="zh-CN" sz="2400" smtClean="0"/>
              <a:t>R=R</a:t>
            </a:r>
            <a:r>
              <a:rPr lang="en-US" altLang="zh-CN" sz="2400" baseline="-25000" smtClean="0"/>
              <a:t>raw</a:t>
            </a:r>
            <a:r>
              <a:rPr lang="en-US" altLang="zh-CN" sz="2400" smtClean="0"/>
              <a:t>/255; G=G</a:t>
            </a:r>
            <a:r>
              <a:rPr lang="en-US" altLang="zh-CN" sz="2400" baseline="-25000" smtClean="0"/>
              <a:t>raw</a:t>
            </a:r>
            <a:r>
              <a:rPr lang="en-US" altLang="zh-CN" sz="2400" smtClean="0"/>
              <a:t>/255; B=B</a:t>
            </a:r>
            <a:r>
              <a:rPr lang="en-US" altLang="zh-CN" sz="2400" baseline="-25000" smtClean="0"/>
              <a:t>raw</a:t>
            </a:r>
            <a:r>
              <a:rPr lang="en-US" altLang="zh-CN" sz="2400" smtClean="0"/>
              <a:t>/255; </a:t>
            </a:r>
            <a:endParaRPr lang="en-US" altLang="zh-CN" sz="3600" smtClean="0"/>
          </a:p>
          <a:p>
            <a:pPr lvl="1"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24581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9E740A05-F4B6-40B1-8261-D88DCF4F1870}" type="slidenum">
              <a:rPr lang="en-US" altLang="zh-CN">
                <a:solidFill>
                  <a:srgbClr val="898989"/>
                </a:solidFill>
              </a:rPr>
              <a:pPr/>
              <a:t>22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24582" name="Object 7"/>
          <p:cNvGraphicFramePr>
            <a:graphicFrameLocks noChangeAspect="1"/>
          </p:cNvGraphicFramePr>
          <p:nvPr/>
        </p:nvGraphicFramePr>
        <p:xfrm>
          <a:off x="838200" y="3581400"/>
          <a:ext cx="4486275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公式" r:id="rId3" imgW="2400300" imgH="1524000" progId="Equation.3">
                  <p:embed/>
                </p:oleObj>
              </mc:Choice>
              <mc:Fallback>
                <p:oleObj name="公式" r:id="rId3" imgW="2400300" imgH="152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4486275" cy="284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6096000" y="34925"/>
            <a:ext cx="1828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Saturation</a:t>
            </a:r>
            <a:r>
              <a:rPr lang="zh-CN" altLang="en-US" b="1" smtClean="0"/>
              <a:t>色彩飽和度</a:t>
            </a:r>
            <a:endParaRPr lang="en-US" altLang="zh-CN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7244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/>
              <a:t>Saturation: “</a:t>
            </a:r>
            <a:r>
              <a:rPr lang="en-US" altLang="zh-CN" i="1" smtClean="0"/>
              <a:t>Saturation is the colorfulness of a color relative to its own brightness”  from </a:t>
            </a:r>
            <a:r>
              <a:rPr lang="en-US" altLang="zh-CN" i="1" smtClean="0">
                <a:hlinkClick r:id="rId2"/>
              </a:rPr>
              <a:t>h</a:t>
            </a:r>
            <a:r>
              <a:rPr lang="en-US" altLang="zh-CN" smtClean="0">
                <a:hlinkClick r:id="rId2"/>
              </a:rPr>
              <a:t>ttp://en.wikipedia.org/wiki/Colorfulness</a:t>
            </a:r>
            <a:endParaRPr lang="en-US" altLang="zh-CN" smtClean="0"/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Not the same numerical values for HSV and HSL representations of the same picture</a:t>
            </a:r>
          </a:p>
          <a:p>
            <a:pPr eaLnBrk="1" hangingPunct="1">
              <a:lnSpc>
                <a:spcPct val="80000"/>
              </a:lnSpc>
            </a:pPr>
            <a:endParaRPr lang="en-US" altLang="zh-CN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2560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E25B5F28-D232-42F5-88F3-4B481F804217}" type="slidenum">
              <a:rPr lang="en-US" altLang="zh-CN">
                <a:solidFill>
                  <a:srgbClr val="898989"/>
                </a:solidFill>
              </a:rPr>
              <a:pPr/>
              <a:t>23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25606" name="Picture 8" descr="197px-HSL_color_solid_cylinder_alpha_lowgam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38600"/>
            <a:ext cx="281940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5486400" y="28194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HSV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5486400" y="5029200"/>
            <a:ext cx="638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HSL</a:t>
            </a:r>
          </a:p>
        </p:txBody>
      </p:sp>
      <p:pic>
        <p:nvPicPr>
          <p:cNvPr id="25609" name="Picture 9" descr="197px-HSV_color_solid_cylinder_alpha_lowgam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800"/>
            <a:ext cx="27432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6096000" y="34925"/>
            <a:ext cx="1828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3600" smtClean="0"/>
              <a:t>Different saturation (s) values (range 0-1)</a:t>
            </a:r>
            <a:endParaRPr lang="en-US" altLang="zh-CN" sz="3600" smtClean="0"/>
          </a:p>
        </p:txBody>
      </p:sp>
      <p:sp>
        <p:nvSpPr>
          <p:cNvPr id="26627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2662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376F5C66-9930-4509-B49A-9492364E6079}" type="slidenum">
              <a:rPr lang="en-US" altLang="zh-CN">
                <a:solidFill>
                  <a:srgbClr val="898989"/>
                </a:solidFill>
              </a:rPr>
              <a:pPr/>
              <a:t>24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26630" name="Picture 4" descr="fig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2" t="4572" r="12337" b="9476"/>
          <a:stretch>
            <a:fillRect/>
          </a:stretch>
        </p:blipFill>
        <p:spPr bwMode="auto">
          <a:xfrm>
            <a:off x="381000" y="2895600"/>
            <a:ext cx="187166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5" descr="fig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2" t="4599" r="12312" b="9448"/>
          <a:stretch>
            <a:fillRect/>
          </a:stretch>
        </p:blipFill>
        <p:spPr bwMode="auto">
          <a:xfrm>
            <a:off x="2590800" y="2895600"/>
            <a:ext cx="187166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6" descr="fig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2" t="4572" r="12312" b="9448"/>
          <a:stretch>
            <a:fillRect/>
          </a:stretch>
        </p:blipFill>
        <p:spPr bwMode="auto">
          <a:xfrm>
            <a:off x="4724400" y="2895600"/>
            <a:ext cx="187166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7" descr="fig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1" t="4488" r="12016" b="9532"/>
          <a:stretch>
            <a:fillRect/>
          </a:stretch>
        </p:blipFill>
        <p:spPr bwMode="auto">
          <a:xfrm>
            <a:off x="6858000" y="2895600"/>
            <a:ext cx="187166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Text Box 15"/>
          <p:cNvSpPr txBox="1">
            <a:spLocks noChangeArrowheads="1"/>
          </p:cNvSpPr>
          <p:nvPr/>
        </p:nvSpPr>
        <p:spPr bwMode="auto">
          <a:xfrm>
            <a:off x="746125" y="4375150"/>
            <a:ext cx="7675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 sz="2400"/>
              <a:t>S=1              =0.75              =0.5           =0.25</a:t>
            </a:r>
            <a:endParaRPr lang="en-US" altLang="en-US" sz="2400"/>
          </a:p>
        </p:txBody>
      </p:sp>
      <p:sp>
        <p:nvSpPr>
          <p:cNvPr id="12" name="Oval 11"/>
          <p:cNvSpPr/>
          <p:nvPr/>
        </p:nvSpPr>
        <p:spPr>
          <a:xfrm>
            <a:off x="6096000" y="34925"/>
            <a:ext cx="1828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26636" name="Picture 13" descr="D:\Users\khwong\AppData\Local\Microsoft\Windows\Temporary Internet Files\Content.IE5\CZC2JO3B\MC90032021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29200"/>
            <a:ext cx="9144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14" descr="D:\Users\khwong\AppData\Local\Microsoft\Windows\Temporary Internet Files\Content.IE5\D6F79FUT\MC900340390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780088"/>
            <a:ext cx="13350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14" descr="D:\Users\khwong\AppData\Local\Microsoft\Windows\Temporary Internet Files\Content.IE5\D6F79FUT\MC900340390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63" y="5557838"/>
            <a:ext cx="13366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9" name="Picture 13" descr="D:\Users\khwong\AppData\Local\Microsoft\Windows\Temporary Internet Files\Content.IE5\CZC2JO3B\MC90032021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5" y="4953000"/>
            <a:ext cx="912813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20"/>
          <p:cNvSpPr/>
          <p:nvPr/>
        </p:nvSpPr>
        <p:spPr>
          <a:xfrm>
            <a:off x="1314450" y="5886450"/>
            <a:ext cx="4603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316038" y="6126163"/>
            <a:ext cx="4603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314450" y="5703888"/>
            <a:ext cx="4603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6644" name="TextBox 2"/>
          <p:cNvSpPr txBox="1">
            <a:spLocks noChangeArrowheads="1"/>
          </p:cNvSpPr>
          <p:nvPr/>
        </p:nvSpPr>
        <p:spPr bwMode="auto">
          <a:xfrm>
            <a:off x="7620000" y="6156325"/>
            <a:ext cx="1487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/>
              <a:t>More water</a:t>
            </a:r>
          </a:p>
        </p:txBody>
      </p:sp>
      <p:sp>
        <p:nvSpPr>
          <p:cNvPr id="26645" name="TextBox 25"/>
          <p:cNvSpPr txBox="1">
            <a:spLocks noChangeArrowheads="1"/>
          </p:cNvSpPr>
          <p:nvPr/>
        </p:nvSpPr>
        <p:spPr bwMode="auto">
          <a:xfrm>
            <a:off x="1685925" y="5829300"/>
            <a:ext cx="142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/>
              <a:t>Less water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7337424" y="5568950"/>
            <a:ext cx="282575" cy="89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352800"/>
            <a:ext cx="3763963" cy="167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mtClean="0"/>
              <a:t>Saturation Calculation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 </a:t>
            </a:r>
            <a:endParaRPr lang="en-US" altLang="en-US" sz="2400" smtClean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graphicFrame>
        <p:nvGraphicFramePr>
          <p:cNvPr id="27654" name="Object 12"/>
          <p:cNvGraphicFramePr>
            <a:graphicFrameLocks noChangeAspect="1"/>
          </p:cNvGraphicFramePr>
          <p:nvPr/>
        </p:nvGraphicFramePr>
        <p:xfrm>
          <a:off x="6069013" y="492125"/>
          <a:ext cx="2238375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公式" r:id="rId4" imgW="1206500" imgH="1524000" progId="Equation.3">
                  <p:embed/>
                </p:oleObj>
              </mc:Choice>
              <mc:Fallback>
                <p:oleObj name="公式" r:id="rId4" imgW="1206500" imgH="152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492125"/>
                        <a:ext cx="2238375" cy="2825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85D8A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3"/>
          <p:cNvGraphicFramePr>
            <a:graphicFrameLocks noChangeAspect="1"/>
          </p:cNvGraphicFramePr>
          <p:nvPr/>
        </p:nvGraphicFramePr>
        <p:xfrm>
          <a:off x="1004888" y="1905000"/>
          <a:ext cx="4162425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公式" r:id="rId6" imgW="1892300" imgH="1790700" progId="Equation.3">
                  <p:embed/>
                </p:oleObj>
              </mc:Choice>
              <mc:Fallback>
                <p:oleObj name="公式" r:id="rId6" imgW="1892300" imgH="179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905000"/>
                        <a:ext cx="4162425" cy="394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14"/>
          <p:cNvSpPr txBox="1">
            <a:spLocks noChangeArrowheads="1"/>
          </p:cNvSpPr>
          <p:nvPr/>
        </p:nvSpPr>
        <p:spPr bwMode="auto">
          <a:xfrm>
            <a:off x="671513" y="6494463"/>
            <a:ext cx="5165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/>
              <a:t>http://en.wikipedia.org/wiki/HSL_and_HSV</a:t>
            </a:r>
          </a:p>
        </p:txBody>
      </p:sp>
      <p:sp>
        <p:nvSpPr>
          <p:cNvPr id="27657" name="TextBox 3"/>
          <p:cNvSpPr txBox="1">
            <a:spLocks noChangeArrowheads="1"/>
          </p:cNvSpPr>
          <p:nvPr/>
        </p:nvSpPr>
        <p:spPr bwMode="auto">
          <a:xfrm>
            <a:off x="6276975" y="5175250"/>
            <a:ext cx="2030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/>
              <a:t>HSL           HSV</a:t>
            </a:r>
          </a:p>
        </p:txBody>
      </p:sp>
      <p:sp>
        <p:nvSpPr>
          <p:cNvPr id="27658" name="Content Placeholder 3"/>
          <p:cNvSpPr>
            <a:spLocks noGrp="1"/>
          </p:cNvSpPr>
          <p:nvPr>
            <p:ph sz="quarter" idx="2"/>
          </p:nvPr>
        </p:nvSpPr>
        <p:spPr>
          <a:xfrm>
            <a:off x="8470900" y="6019800"/>
            <a:ext cx="381000" cy="2079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2765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498C962C-BD17-4583-A8FE-40E2FE6E0560}" type="slidenum">
              <a:rPr lang="en-US" altLang="zh-CN">
                <a:solidFill>
                  <a:srgbClr val="898989"/>
                </a:solidFill>
              </a:rPr>
              <a:pPr/>
              <a:t>25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96000" y="34925"/>
            <a:ext cx="1828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75" y="152400"/>
            <a:ext cx="4876800" cy="1139825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Exercise 6: From RGB (3x8-bit) to HSV</a:t>
            </a:r>
            <a:endParaRPr lang="en-US" altLang="en-US" sz="2400" dirty="0" smtClean="0">
              <a:ea typeface="SimSun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9245FCEF-4D9D-4D39-85D5-BAB402226D4B}" type="slidenum">
              <a:rPr lang="en-US" altLang="zh-CN">
                <a:solidFill>
                  <a:srgbClr val="898989"/>
                </a:solidFill>
              </a:rPr>
              <a:pPr/>
              <a:t>26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28679" name="Picture 4" descr="360px-HueSc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5284788"/>
            <a:ext cx="754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61963"/>
            <a:ext cx="28479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1" name="Rectangle 1"/>
          <p:cNvSpPr>
            <a:spLocks noChangeArrowheads="1"/>
          </p:cNvSpPr>
          <p:nvPr/>
        </p:nvSpPr>
        <p:spPr bwMode="auto">
          <a:xfrm>
            <a:off x="168275" y="5046663"/>
            <a:ext cx="8588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Hue (0-&gt;</a:t>
            </a:r>
          </a:p>
          <a:p>
            <a:r>
              <a:rPr lang="en-US" altLang="zh-CN"/>
              <a:t>360</a:t>
            </a:r>
            <a:r>
              <a:rPr lang="en-US" altLang="zh-CN" baseline="30000"/>
              <a:t>o</a:t>
            </a:r>
            <a:r>
              <a:rPr lang="en-US" altLang="zh-CN"/>
              <a:t>)</a:t>
            </a:r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6096000" y="34925"/>
            <a:ext cx="1828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904599"/>
              </p:ext>
            </p:extLst>
          </p:nvPr>
        </p:nvGraphicFramePr>
        <p:xfrm>
          <a:off x="4482977" y="3024188"/>
          <a:ext cx="4719638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5" imgW="3492360" imgH="1218960" progId="Equation.3">
                  <p:embed/>
                </p:oleObj>
              </mc:Choice>
              <mc:Fallback>
                <p:oleObj name="Equation" r:id="rId5" imgW="3492360" imgH="1218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2977" y="3024188"/>
                        <a:ext cx="4719638" cy="16478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570912" y="5970588"/>
            <a:ext cx="115887" cy="160337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4267200" y="5970588"/>
            <a:ext cx="228600" cy="160337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723" y="961171"/>
            <a:ext cx="61722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800" dirty="0" smtClean="0"/>
              <a:t>max= </a:t>
            </a:r>
            <a:r>
              <a:rPr lang="en-US" altLang="en-US" sz="1800" i="1" dirty="0" err="1" smtClean="0"/>
              <a:t>max_value</a:t>
            </a:r>
            <a:r>
              <a:rPr lang="en-US" altLang="en-US" sz="1800" dirty="0" smtClean="0"/>
              <a:t>(R,G,B)  ------------------(1) </a:t>
            </a:r>
          </a:p>
          <a:p>
            <a:pPr eaLnBrk="1" hangingPunct="1"/>
            <a:r>
              <a:rPr lang="en-US" altLang="en-US" sz="1800" dirty="0" smtClean="0"/>
              <a:t>min=</a:t>
            </a:r>
            <a:r>
              <a:rPr lang="en-US" altLang="en-US" sz="1800" i="1" dirty="0" err="1" smtClean="0"/>
              <a:t>min_value</a:t>
            </a:r>
            <a:r>
              <a:rPr lang="en-US" altLang="en-US" sz="1800" dirty="0" smtClean="0"/>
              <a:t>(R,G,B) --------------------(2)</a:t>
            </a:r>
          </a:p>
          <a:p>
            <a:pPr eaLnBrk="1" hangingPunct="1"/>
            <a:r>
              <a:rPr lang="en-US" altLang="en-US" sz="1800" dirty="0" smtClean="0"/>
              <a:t>if R  = max, H1 = (G-B)/(max-min) -------(3) </a:t>
            </a:r>
          </a:p>
          <a:p>
            <a:pPr eaLnBrk="1" hangingPunct="1"/>
            <a:r>
              <a:rPr lang="en-US" altLang="en-US" sz="1800" dirty="0" smtClean="0"/>
              <a:t>if G = max, H1 = 2 + (B-R)/(max-min)---(4)  </a:t>
            </a:r>
          </a:p>
          <a:p>
            <a:pPr eaLnBrk="1" hangingPunct="1"/>
            <a:r>
              <a:rPr lang="en-US" altLang="en-US" sz="1800" dirty="0" smtClean="0"/>
              <a:t>if B = max, H1 = 4 + (R-G)/(max-min) ---(5) </a:t>
            </a:r>
          </a:p>
          <a:p>
            <a:pPr eaLnBrk="1" hangingPunct="1"/>
            <a:r>
              <a:rPr lang="en-US" altLang="en-US" sz="1800" dirty="0" smtClean="0"/>
              <a:t>H = H1 * 60------------------------------------(6)</a:t>
            </a:r>
          </a:p>
          <a:p>
            <a:pPr eaLnBrk="1" hangingPunct="1"/>
            <a:r>
              <a:rPr lang="en-US" altLang="en-US" sz="1800" dirty="0" smtClean="0"/>
              <a:t>V=max/255------------------------------------(7)</a:t>
            </a:r>
          </a:p>
          <a:p>
            <a:pPr eaLnBrk="1" hangingPunct="1"/>
            <a:r>
              <a:rPr lang="en-US" altLang="en-US" sz="1800" dirty="0" smtClean="0"/>
              <a:t>if H &lt; 0, H = H + 360</a:t>
            </a:r>
            <a:r>
              <a:rPr lang="en-US" altLang="en-US" sz="3600" dirty="0" smtClean="0"/>
              <a:t> </a:t>
            </a:r>
          </a:p>
          <a:p>
            <a:pPr eaLnBrk="1" hangingPunct="1"/>
            <a:endParaRPr lang="en-US" altLang="en-US" sz="3600" dirty="0" smtClean="0"/>
          </a:p>
          <a:p>
            <a:pPr eaLnBrk="1" hangingPunct="1"/>
            <a:r>
              <a:rPr lang="en-US" altLang="en-US" sz="1800" dirty="0" smtClean="0"/>
              <a:t>s=(max-min)/max---------------------------(8)</a:t>
            </a:r>
          </a:p>
          <a:p>
            <a:pPr eaLnBrk="1" hangingPunct="1"/>
            <a:endParaRPr lang="en-US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Exercise 7</a:t>
            </a:r>
            <a:endParaRPr lang="en-US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 RGB=(18,200,130)</a:t>
            </a:r>
          </a:p>
          <a:p>
            <a:pPr eaLnBrk="1" hangingPunct="1"/>
            <a:r>
              <a:rPr lang="en-US" altLang="zh-CN" sz="2400" smtClean="0"/>
              <a:t>What are the values in HSV,HSL,HSI?</a:t>
            </a:r>
          </a:p>
          <a:p>
            <a:pPr eaLnBrk="1" hangingPunct="1"/>
            <a:r>
              <a:rPr lang="en-US" altLang="zh-CN" sz="2400" smtClean="0"/>
              <a:t>Answer:</a:t>
            </a:r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en-US" sz="240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2970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CDAE0604-4C69-43CE-BB82-A02C7C5DC819}" type="slidenum">
              <a:rPr lang="en-US" altLang="zh-CN">
                <a:solidFill>
                  <a:srgbClr val="898989"/>
                </a:solidFill>
              </a:rPr>
              <a:pPr/>
              <a:t>27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96000" y="34925"/>
            <a:ext cx="1828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Color histogram equalization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Change the RGB representation to HSV </a:t>
            </a:r>
          </a:p>
          <a:p>
            <a:pPr eaLnBrk="1" hangingPunct="1"/>
            <a:r>
              <a:rPr lang="en-US" altLang="zh-CN" sz="2400" smtClean="0"/>
              <a:t>Do histogram equalization for  the V channel.</a:t>
            </a:r>
          </a:p>
          <a:p>
            <a:pPr eaLnBrk="1" hangingPunct="1"/>
            <a:r>
              <a:rPr lang="en-US" altLang="zh-CN" sz="2400" smtClean="0"/>
              <a:t>The other two channels (H,S) remain unchanged.</a:t>
            </a:r>
          </a:p>
          <a:p>
            <a:pPr eaLnBrk="1" hangingPunct="1"/>
            <a:r>
              <a:rPr lang="en-US" altLang="zh-CN" sz="2400" smtClean="0"/>
              <a:t>Put back the equalized HSV image back to RGB 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 dirty="0"/>
          </a:p>
        </p:txBody>
      </p:sp>
      <p:sp>
        <p:nvSpPr>
          <p:cNvPr id="3072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A7634C7C-2E53-4B93-B432-4F92B393A043}" type="slidenum">
              <a:rPr lang="en-US" altLang="zh-CN">
                <a:solidFill>
                  <a:srgbClr val="898989"/>
                </a:solidFill>
              </a:rPr>
              <a:pPr/>
              <a:t>28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0" y="34925"/>
            <a:ext cx="1828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Programs and demos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Histogram in OpenCV: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mtClean="0"/>
              <a:t>Calculate Histogram: </a:t>
            </a:r>
            <a:r>
              <a:rPr lang="en-US" altLang="zh-CN" sz="2000" smtClean="0">
                <a:hlinkClick r:id="rId2"/>
              </a:rPr>
              <a:t>http://opencv.willowgarage.com/documentation/cpp/histograms.html?highlight=calchist#calcHist</a:t>
            </a:r>
            <a:endParaRPr lang="en-US" altLang="zh-CN" sz="2000" smtClean="0"/>
          </a:p>
          <a:p>
            <a:pPr marL="457200" lvl="1" indent="0" eaLnBrk="1" hangingPunct="1"/>
            <a:r>
              <a:rPr lang="en-US" altLang="zh-CN" smtClean="0"/>
              <a:t>Convert color space:</a:t>
            </a:r>
            <a:endParaRPr lang="en-US" altLang="zh-CN" smtClean="0">
              <a:hlinkClick r:id="rId3"/>
            </a:endParaRP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2000" smtClean="0">
                <a:hlinkClick r:id="rId3"/>
              </a:rPr>
              <a:t>http://opencv.willowgarage.com/documentation/cpp/miscellaneous_image_transformations.html?highlight=cvtcolor#cvtColor</a:t>
            </a:r>
            <a:endParaRPr lang="en-US" altLang="zh-CN" sz="2000" smtClean="0"/>
          </a:p>
          <a:p>
            <a:pPr marL="457200" lvl="1" indent="0" eaLnBrk="1" hangingPunct="1"/>
            <a:r>
              <a:rPr lang="en-US" altLang="zh-CN" smtClean="0"/>
              <a:t>Histogram equalization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2000" smtClean="0">
                <a:hlinkClick r:id="rId4"/>
              </a:rPr>
              <a:t>http://opencv.willowgarage.com/documentation/cpp/histograms.html?highlight=equalizehist#equalizeHist</a:t>
            </a:r>
            <a:endParaRPr lang="en-US" altLang="zh-CN" sz="2000" smtClean="0"/>
          </a:p>
          <a:p>
            <a:pPr eaLnBrk="1" hangingPunct="1"/>
            <a:endParaRPr lang="zh-CN" altLang="zh-CN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3174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DCFFF212-FF03-4ED8-98DB-5301AC0DA5A2}" type="slidenum">
              <a:rPr lang="en-US" altLang="zh-CN">
                <a:solidFill>
                  <a:srgbClr val="898989"/>
                </a:solidFill>
              </a:rPr>
              <a:pPr/>
              <a:t>29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0" y="34925"/>
            <a:ext cx="1828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2088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Why ? :Histogram equalization makes the picture look better.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Eample:Histogram </a:t>
            </a:r>
            <a:r>
              <a:rPr lang="en-US" altLang="zh-CN" sz="2400" i="1" smtClean="0"/>
              <a:t>h(r</a:t>
            </a:r>
            <a:r>
              <a:rPr lang="en-US" altLang="zh-CN" sz="2400" i="1" baseline="-25000" smtClean="0"/>
              <a:t>k</a:t>
            </a:r>
            <a:r>
              <a:rPr lang="en-US" altLang="zh-CN" sz="2400" i="1" smtClean="0"/>
              <a:t>)=n</a:t>
            </a:r>
            <a:r>
              <a:rPr lang="en-US" altLang="zh-CN" sz="2400" i="1" baseline="-25000" smtClean="0"/>
              <a:t>k</a:t>
            </a:r>
            <a:endParaRPr lang="en-US" altLang="zh-CN" sz="2400" i="1" smtClean="0"/>
          </a:p>
          <a:p>
            <a:pPr lvl="1" eaLnBrk="1" hangingPunct="1"/>
            <a:r>
              <a:rPr lang="en-US" altLang="zh-CN" sz="2000" i="1" smtClean="0"/>
              <a:t>n</a:t>
            </a:r>
            <a:r>
              <a:rPr lang="en-US" altLang="zh-CN" sz="2000" i="1" baseline="-25000" smtClean="0"/>
              <a:t>k</a:t>
            </a:r>
            <a:r>
              <a:rPr lang="en-US" altLang="zh-CN" sz="2000" i="1" smtClean="0"/>
              <a:t> = number of pixels in the image that have grade level r</a:t>
            </a:r>
            <a:r>
              <a:rPr lang="en-US" altLang="zh-CN" sz="2000" i="1" baseline="-25000" smtClean="0"/>
              <a:t>k.</a:t>
            </a:r>
          </a:p>
          <a:p>
            <a:pPr lvl="1" eaLnBrk="1" hangingPunct="1"/>
            <a:r>
              <a:rPr lang="en-US" altLang="zh-CN" sz="2000" smtClean="0"/>
              <a:t>Since total number of pixels=</a:t>
            </a:r>
            <a:r>
              <a:rPr lang="en-US" altLang="zh-CN" sz="2000" i="1" smtClean="0"/>
              <a:t>M*N</a:t>
            </a:r>
          </a:p>
          <a:p>
            <a:pPr lvl="1" eaLnBrk="1" hangingPunct="1"/>
            <a:r>
              <a:rPr lang="en-US" altLang="zh-CN" sz="2000" i="1" smtClean="0"/>
              <a:t>K=0,1,2,..L-1 gray level (</a:t>
            </a:r>
            <a:r>
              <a:rPr lang="en-US" altLang="zh-CN" sz="2000" i="1" smtClean="0">
                <a:solidFill>
                  <a:srgbClr val="FF0000"/>
                </a:solidFill>
              </a:rPr>
              <a:t>up to you, e.g. 8-bit</a:t>
            </a:r>
            <a:r>
              <a:rPr lang="en-US" altLang="zh-CN" sz="2000" i="1" smtClean="0">
                <a:solidFill>
                  <a:srgbClr val="FF0000"/>
                </a:solidFill>
                <a:sym typeface="Wingdings" pitchFamily="2" charset="2"/>
              </a:rPr>
              <a:t> 256 levels; 16-bit 65536 levels</a:t>
            </a:r>
            <a:r>
              <a:rPr lang="en-US" altLang="zh-CN" sz="2000" i="1" smtClean="0"/>
              <a:t>)</a:t>
            </a:r>
          </a:p>
          <a:p>
            <a:pPr lvl="1" eaLnBrk="1" hangingPunct="1"/>
            <a:r>
              <a:rPr lang="en-US" altLang="zh-CN" sz="2000" i="1" smtClean="0"/>
              <a:t>A normalized histogram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512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239228" y="63531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54B63602-5C64-41AA-9A3A-875D9D8FBC51}" type="slidenum">
              <a:rPr lang="en-US" altLang="zh-CN">
                <a:solidFill>
                  <a:srgbClr val="898989"/>
                </a:solidFill>
              </a:rPr>
              <a:pPr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  <p:grpSp>
        <p:nvGrpSpPr>
          <p:cNvPr id="243716" name="Group 4"/>
          <p:cNvGrpSpPr>
            <a:grpSpLocks/>
          </p:cNvGrpSpPr>
          <p:nvPr/>
        </p:nvGrpSpPr>
        <p:grpSpPr bwMode="auto">
          <a:xfrm>
            <a:off x="5401028" y="3959225"/>
            <a:ext cx="2590800" cy="2057400"/>
            <a:chOff x="2928" y="240"/>
            <a:chExt cx="2400" cy="1855"/>
          </a:xfrm>
        </p:grpSpPr>
        <p:graphicFrame>
          <p:nvGraphicFramePr>
            <p:cNvPr id="5140" name="Object 5"/>
            <p:cNvGraphicFramePr>
              <a:graphicFrameLocks noChangeAspect="1"/>
            </p:cNvGraphicFramePr>
            <p:nvPr/>
          </p:nvGraphicFramePr>
          <p:xfrm>
            <a:off x="2928" y="240"/>
            <a:ext cx="2400" cy="1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7" name="Bitmap Image" r:id="rId3" imgW="4571429" imgH="3533333" progId="Paint.Picture">
                    <p:embed/>
                  </p:oleObj>
                </mc:Choice>
                <mc:Fallback>
                  <p:oleObj name="Bitmap Image" r:id="rId3" imgW="4571429" imgH="353333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40"/>
                          <a:ext cx="2400" cy="18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" name="Text Box 6"/>
            <p:cNvSpPr txBox="1">
              <a:spLocks noChangeArrowheads="1"/>
            </p:cNvSpPr>
            <p:nvPr/>
          </p:nvSpPr>
          <p:spPr bwMode="auto">
            <a:xfrm>
              <a:off x="3360" y="433"/>
              <a:ext cx="144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Bright image</a:t>
              </a:r>
            </a:p>
          </p:txBody>
        </p:sp>
      </p:grpSp>
      <p:sp>
        <p:nvSpPr>
          <p:cNvPr id="5127" name="Line 9"/>
          <p:cNvSpPr>
            <a:spLocks noChangeShapeType="1"/>
          </p:cNvSpPr>
          <p:nvPr/>
        </p:nvSpPr>
        <p:spPr bwMode="auto">
          <a:xfrm flipV="1">
            <a:off x="5096228" y="4035425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2819400" y="4803775"/>
            <a:ext cx="2403475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Normalized</a:t>
            </a:r>
          </a:p>
          <a:p>
            <a:r>
              <a:rPr lang="en-US" altLang="zh-CN"/>
              <a:t>Count</a:t>
            </a:r>
          </a:p>
          <a:p>
            <a:r>
              <a:rPr lang="en-US" altLang="zh-CN"/>
              <a:t>(value =0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en-US" altLang="zh-CN"/>
              <a:t>1)</a:t>
            </a:r>
          </a:p>
          <a:p>
            <a:r>
              <a:rPr lang="en-US" altLang="zh-CN" i="1"/>
              <a:t>P(r</a:t>
            </a:r>
            <a:r>
              <a:rPr lang="en-US" altLang="zh-CN" i="1" baseline="-25000"/>
              <a:t>k</a:t>
            </a:r>
            <a:r>
              <a:rPr lang="en-US" altLang="zh-CN" i="1"/>
              <a:t>)=n</a:t>
            </a:r>
            <a:r>
              <a:rPr lang="en-US" altLang="zh-CN" i="1" baseline="-25000"/>
              <a:t>k</a:t>
            </a:r>
            <a:r>
              <a:rPr lang="en-US" altLang="zh-CN" i="1"/>
              <a:t>/MN</a:t>
            </a:r>
          </a:p>
          <a:p>
            <a:endParaRPr lang="en-US" altLang="zh-CN"/>
          </a:p>
        </p:txBody>
      </p:sp>
      <p:sp>
        <p:nvSpPr>
          <p:cNvPr id="5129" name="Line 11"/>
          <p:cNvSpPr>
            <a:spLocks noChangeShapeType="1"/>
          </p:cNvSpPr>
          <p:nvPr/>
        </p:nvSpPr>
        <p:spPr bwMode="auto">
          <a:xfrm>
            <a:off x="5096228" y="6245225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5477228" y="6321425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Grad level(0-255) </a:t>
            </a:r>
            <a:r>
              <a:rPr lang="en-US" altLang="zh-CN" i="1"/>
              <a:t>r</a:t>
            </a:r>
            <a:r>
              <a:rPr lang="en-US" altLang="zh-CN" i="1" baseline="-25000"/>
              <a:t>k</a:t>
            </a:r>
          </a:p>
        </p:txBody>
      </p:sp>
      <p:sp>
        <p:nvSpPr>
          <p:cNvPr id="5131" name="Line 13"/>
          <p:cNvSpPr>
            <a:spLocks noChangeShapeType="1"/>
          </p:cNvSpPr>
          <p:nvPr/>
        </p:nvSpPr>
        <p:spPr bwMode="auto">
          <a:xfrm>
            <a:off x="5401028" y="3883025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 flipV="1">
            <a:off x="5401028" y="1444625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Text Box 15"/>
          <p:cNvSpPr txBox="1">
            <a:spLocks noChangeArrowheads="1"/>
          </p:cNvSpPr>
          <p:nvPr/>
        </p:nvSpPr>
        <p:spPr bwMode="auto">
          <a:xfrm>
            <a:off x="7934678" y="3212883"/>
            <a:ext cx="12093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 dirty="0"/>
              <a:t>N </a:t>
            </a:r>
            <a:endParaRPr lang="en-US" altLang="zh-CN" dirty="0" smtClean="0"/>
          </a:p>
          <a:p>
            <a:r>
              <a:rPr lang="en-US" altLang="zh-CN" dirty="0" smtClean="0"/>
              <a:t>columns</a:t>
            </a:r>
            <a:endParaRPr lang="en-US" altLang="zh-CN" dirty="0"/>
          </a:p>
        </p:txBody>
      </p:sp>
      <p:sp>
        <p:nvSpPr>
          <p:cNvPr id="5134" name="Text Box 16"/>
          <p:cNvSpPr txBox="1">
            <a:spLocks noChangeArrowheads="1"/>
          </p:cNvSpPr>
          <p:nvPr/>
        </p:nvSpPr>
        <p:spPr bwMode="auto">
          <a:xfrm>
            <a:off x="4410428" y="1444625"/>
            <a:ext cx="998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M rows</a:t>
            </a:r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auto">
          <a:xfrm>
            <a:off x="6604353" y="866775"/>
            <a:ext cx="19399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Each pixel has </a:t>
            </a:r>
          </a:p>
          <a:p>
            <a:r>
              <a:rPr lang="en-US" altLang="zh-CN"/>
              <a:t>a gray level </a:t>
            </a:r>
            <a:r>
              <a:rPr lang="en-US" altLang="zh-CN" i="1"/>
              <a:t>r</a:t>
            </a:r>
            <a:r>
              <a:rPr lang="en-US" altLang="zh-CN" i="1" baseline="-25000"/>
              <a:t>k</a:t>
            </a:r>
          </a:p>
          <a:p>
            <a:r>
              <a:rPr lang="en-US" altLang="zh-CN"/>
              <a:t>.</a:t>
            </a:r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flipH="1">
            <a:off x="6315428" y="1139825"/>
            <a:ext cx="304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37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028" y="1520825"/>
            <a:ext cx="25908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Box 1"/>
          <p:cNvSpPr txBox="1">
            <a:spLocks noChangeArrowheads="1"/>
          </p:cNvSpPr>
          <p:nvPr/>
        </p:nvSpPr>
        <p:spPr bwMode="auto">
          <a:xfrm>
            <a:off x="4424539" y="4105275"/>
            <a:ext cx="10683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 i="1" dirty="0"/>
              <a:t>P(</a:t>
            </a:r>
            <a:r>
              <a:rPr lang="en-US" altLang="zh-CN" i="1" dirty="0" err="1"/>
              <a:t>r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)</a:t>
            </a:r>
            <a:endParaRPr lang="en-US" altLang="zh-CN" dirty="0"/>
          </a:p>
          <a:p>
            <a:endParaRPr lang="en-US" altLang="en-US" dirty="0"/>
          </a:p>
        </p:txBody>
      </p:sp>
      <p:sp>
        <p:nvSpPr>
          <p:cNvPr id="22" name="Oval 21"/>
          <p:cNvSpPr/>
          <p:nvPr/>
        </p:nvSpPr>
        <p:spPr>
          <a:xfrm>
            <a:off x="3200400" y="34925"/>
            <a:ext cx="2895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Programming Exercise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programming exercise with OpenCV to histogram equalize a color image</a:t>
            </a:r>
          </a:p>
          <a:p>
            <a:pPr lvl="1" eaLnBrk="1" hangingPunct="1"/>
            <a:r>
              <a:rPr lang="en-US" altLang="zh-CN" smtClean="0"/>
              <a:t>Given an RGB color image, convert it to HSV color space, compute its histogram on the V channel </a:t>
            </a:r>
          </a:p>
          <a:p>
            <a:pPr lvl="1" eaLnBrk="1" hangingPunct="1"/>
            <a:r>
              <a:rPr lang="en-US" altLang="zh-CN" smtClean="0"/>
              <a:t>Do histogram equalization for the V channel and generate the equalized RGB image.</a:t>
            </a:r>
          </a:p>
          <a:p>
            <a:pPr eaLnBrk="1" hangingPunct="1"/>
            <a:endParaRPr lang="en-US" altLang="zh-CN" sz="2000" smtClean="0"/>
          </a:p>
          <a:p>
            <a:pPr eaLnBrk="1" hangingPunct="1"/>
            <a:endParaRPr lang="en-US" altLang="zh-CN" sz="2000" b="1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3277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A4318ADD-E945-4394-B2FD-664B4EBAE0AF}" type="slidenum">
              <a:rPr lang="en-US" altLang="zh-CN">
                <a:solidFill>
                  <a:srgbClr val="898989"/>
                </a:solidFill>
              </a:rPr>
              <a:pPr/>
              <a:t>30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0" y="34925"/>
            <a:ext cx="1828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56CC9157-0D2A-4226-B92B-09CAA9FCCE48}" type="slidenum">
              <a:rPr lang="en-US" altLang="zh-CN">
                <a:solidFill>
                  <a:srgbClr val="898989"/>
                </a:solidFill>
              </a:rPr>
              <a:pPr/>
              <a:t>31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smtClean="0">
                <a:sym typeface="Wingdings" pitchFamily="2" charset="2"/>
              </a:rPr>
              <a:t>Studied gray level histograms</a:t>
            </a: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Learned histogram equalization</a:t>
            </a: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Learned color models and equalization of color images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34819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B60FF10B-DE2C-4BFB-B7B8-BB84610951F2}" type="slidenum">
              <a:rPr lang="en-US" altLang="zh-CN">
                <a:solidFill>
                  <a:srgbClr val="898989"/>
                </a:solidFill>
              </a:rPr>
              <a:pPr/>
              <a:t>32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Reference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Digital image processing, R.C. González, R.E. Woods</a:t>
            </a:r>
            <a:r>
              <a:rPr lang="en-US" altLang="zh-CN" smtClean="0"/>
              <a:t> edition3. ch3 of Gonzalez ed.3 ch3.2 page 120-128. It can be found at http://books.google.com/</a:t>
            </a:r>
          </a:p>
          <a:p>
            <a:pPr eaLnBrk="1" hangingPunct="1"/>
            <a:r>
              <a:rPr lang="en-US" altLang="zh-CN" smtClean="0"/>
              <a:t>http://en.wikipedia.org/wiki/Histogram_equalization</a:t>
            </a:r>
            <a:endParaRPr lang="en-US" altLang="zh-CN" sz="2400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DD3EDBA0-38A8-4AEF-8AF0-CDB1310E3820}" type="slidenum">
              <a:rPr lang="en-US" altLang="zh-CN">
                <a:solidFill>
                  <a:srgbClr val="898989"/>
                </a:solidFill>
              </a:rPr>
              <a:pPr/>
              <a:t>33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mtClean="0"/>
              <a:t>Appendix</a:t>
            </a:r>
            <a:endParaRPr lang="en-US" altLang="en-US" smtClean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898989"/>
                </a:solidFill>
              </a:rPr>
              <a:t> </a:t>
            </a:r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D701C74E-503E-4008-95BF-B99386CA3B0B}" type="slidenum">
              <a:rPr lang="en-US" altLang="zh-CN">
                <a:solidFill>
                  <a:srgbClr val="898989"/>
                </a:solidFill>
              </a:rPr>
              <a:pPr/>
              <a:t>34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4495800" cy="1139825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FF5050"/>
                </a:solidFill>
              </a:rPr>
              <a:t>ANSWER1: </a:t>
            </a:r>
            <a:r>
              <a:rPr lang="en-US" altLang="zh-CN" sz="3200" smtClean="0"/>
              <a:t>Exercise 1: Normalized histogram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74750"/>
            <a:ext cx="4191000" cy="51054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An image of 5x4 pixels (M=?__5, N=?___4)</a:t>
            </a:r>
          </a:p>
          <a:p>
            <a:pPr eaLnBrk="1" hangingPunct="1"/>
            <a:r>
              <a:rPr lang="en-US" altLang="zh-CN" sz="2400" smtClean="0"/>
              <a:t>K=0,1,2,..,L-1=255. </a:t>
            </a:r>
          </a:p>
          <a:p>
            <a:pPr eaLnBrk="1" hangingPunct="1"/>
            <a:r>
              <a:rPr lang="en-US" altLang="zh-CN" sz="2400" smtClean="0"/>
              <a:t>L=256 levels</a:t>
            </a:r>
          </a:p>
          <a:p>
            <a:pPr eaLnBrk="1" hangingPunct="1"/>
            <a:r>
              <a:rPr lang="en-US" altLang="zh-CN" sz="2400" smtClean="0"/>
              <a:t>Sketch the histogram</a:t>
            </a:r>
          </a:p>
          <a:p>
            <a:pPr eaLnBrk="1" hangingPunct="1"/>
            <a:endParaRPr lang="en-US" altLang="zh-CN" sz="2400" smtClean="0"/>
          </a:p>
        </p:txBody>
      </p:sp>
      <p:sp>
        <p:nvSpPr>
          <p:cNvPr id="36870" name="Content Placeholder 2"/>
          <p:cNvSpPr>
            <a:spLocks noGrp="1"/>
          </p:cNvSpPr>
          <p:nvPr>
            <p:ph sz="half" idx="4294967295"/>
          </p:nvPr>
        </p:nvSpPr>
        <p:spPr>
          <a:xfrm>
            <a:off x="5105400" y="1638300"/>
            <a:ext cx="4038600" cy="4530725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36871" name="Line 53"/>
          <p:cNvSpPr>
            <a:spLocks noChangeShapeType="1"/>
          </p:cNvSpPr>
          <p:nvPr/>
        </p:nvSpPr>
        <p:spPr bwMode="auto">
          <a:xfrm>
            <a:off x="1111250" y="61118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54"/>
          <p:cNvSpPr>
            <a:spLocks noChangeShapeType="1"/>
          </p:cNvSpPr>
          <p:nvPr/>
        </p:nvSpPr>
        <p:spPr bwMode="auto">
          <a:xfrm flipV="1">
            <a:off x="1111250" y="443547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62"/>
          <p:cNvSpPr>
            <a:spLocks noChangeShapeType="1"/>
          </p:cNvSpPr>
          <p:nvPr/>
        </p:nvSpPr>
        <p:spPr bwMode="auto">
          <a:xfrm flipH="1">
            <a:off x="1004888" y="527367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63"/>
          <p:cNvSpPr>
            <a:spLocks noChangeShapeType="1"/>
          </p:cNvSpPr>
          <p:nvPr/>
        </p:nvSpPr>
        <p:spPr bwMode="auto">
          <a:xfrm flipH="1">
            <a:off x="965200" y="45434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Text Box 64"/>
          <p:cNvSpPr txBox="1">
            <a:spLocks noChangeArrowheads="1"/>
          </p:cNvSpPr>
          <p:nvPr/>
        </p:nvSpPr>
        <p:spPr bwMode="auto">
          <a:xfrm>
            <a:off x="676275" y="4435475"/>
            <a:ext cx="3317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1</a:t>
            </a:r>
          </a:p>
        </p:txBody>
      </p:sp>
      <p:sp>
        <p:nvSpPr>
          <p:cNvPr id="36876" name="Text Box 65"/>
          <p:cNvSpPr txBox="1">
            <a:spLocks noChangeArrowheads="1"/>
          </p:cNvSpPr>
          <p:nvPr/>
        </p:nvSpPr>
        <p:spPr bwMode="auto">
          <a:xfrm>
            <a:off x="450850" y="5089525"/>
            <a:ext cx="5794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0.5</a:t>
            </a:r>
          </a:p>
        </p:txBody>
      </p:sp>
      <p:sp>
        <p:nvSpPr>
          <p:cNvPr id="36877" name="Text Box 67"/>
          <p:cNvSpPr txBox="1">
            <a:spLocks noChangeArrowheads="1"/>
          </p:cNvSpPr>
          <p:nvPr/>
        </p:nvSpPr>
        <p:spPr bwMode="auto">
          <a:xfrm>
            <a:off x="425450" y="3444875"/>
            <a:ext cx="16017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Normalized</a:t>
            </a:r>
          </a:p>
          <a:p>
            <a:r>
              <a:rPr lang="en-US" altLang="zh-CN"/>
              <a:t>Count </a:t>
            </a:r>
          </a:p>
          <a:p>
            <a:r>
              <a:rPr lang="en-US" altLang="zh-CN" i="1"/>
              <a:t>P(r</a:t>
            </a:r>
            <a:r>
              <a:rPr lang="en-US" altLang="zh-CN" i="1" baseline="-25000"/>
              <a:t>k</a:t>
            </a:r>
            <a:r>
              <a:rPr lang="en-US" altLang="zh-CN" i="1"/>
              <a:t>)=n</a:t>
            </a:r>
            <a:r>
              <a:rPr lang="en-US" altLang="zh-CN" i="1" baseline="-25000"/>
              <a:t>k</a:t>
            </a:r>
            <a:r>
              <a:rPr lang="en-US" altLang="zh-CN" i="1"/>
              <a:t>/MN</a:t>
            </a:r>
          </a:p>
        </p:txBody>
      </p:sp>
      <p:sp>
        <p:nvSpPr>
          <p:cNvPr id="36878" name="Text Box 68"/>
          <p:cNvSpPr txBox="1">
            <a:spLocks noChangeArrowheads="1"/>
          </p:cNvSpPr>
          <p:nvPr/>
        </p:nvSpPr>
        <p:spPr bwMode="auto">
          <a:xfrm>
            <a:off x="1050925" y="5973763"/>
            <a:ext cx="32004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endParaRPr lang="en-US" altLang="zh-CN"/>
          </a:p>
          <a:p>
            <a:endParaRPr lang="en-US" altLang="zh-CN" i="1"/>
          </a:p>
          <a:p>
            <a:endParaRPr lang="en-US" altLang="zh-CN"/>
          </a:p>
        </p:txBody>
      </p:sp>
      <p:sp>
        <p:nvSpPr>
          <p:cNvPr id="36879" name="Text Box 71"/>
          <p:cNvSpPr txBox="1">
            <a:spLocks noChangeArrowheads="1"/>
          </p:cNvSpPr>
          <p:nvPr/>
        </p:nvSpPr>
        <p:spPr bwMode="auto">
          <a:xfrm>
            <a:off x="1323975" y="4314825"/>
            <a:ext cx="36163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>
                <a:solidFill>
                  <a:schemeClr val="tx2"/>
                </a:solidFill>
              </a:rPr>
              <a:t>Normalized histogram(plot it)</a:t>
            </a:r>
          </a:p>
        </p:txBody>
      </p:sp>
      <p:sp>
        <p:nvSpPr>
          <p:cNvPr id="36880" name="Text Box 45"/>
          <p:cNvSpPr txBox="1">
            <a:spLocks noChangeArrowheads="1"/>
          </p:cNvSpPr>
          <p:nvPr/>
        </p:nvSpPr>
        <p:spPr bwMode="auto">
          <a:xfrm>
            <a:off x="1111250" y="6264275"/>
            <a:ext cx="44196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0          100           200   </a:t>
            </a:r>
          </a:p>
          <a:p>
            <a:r>
              <a:rPr lang="en-US" altLang="zh-CN"/>
              <a:t>Grad level(0-255) </a:t>
            </a:r>
            <a:r>
              <a:rPr lang="en-US" altLang="zh-CN" i="1"/>
              <a:t>rk</a:t>
            </a:r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29200" y="152400"/>
          <a:ext cx="3962400" cy="354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</a:tblGrid>
              <a:tr h="740907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0995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0995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0995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0995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913" name="TextBox 4"/>
          <p:cNvSpPr txBox="1">
            <a:spLocks noChangeArrowheads="1"/>
          </p:cNvSpPr>
          <p:nvPr/>
        </p:nvSpPr>
        <p:spPr bwMode="auto">
          <a:xfrm>
            <a:off x="7391400" y="3719513"/>
            <a:ext cx="1400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/>
              <a:t>N columns</a:t>
            </a:r>
          </a:p>
        </p:txBody>
      </p:sp>
      <p:sp>
        <p:nvSpPr>
          <p:cNvPr id="36914" name="TextBox 30"/>
          <p:cNvSpPr txBox="1">
            <a:spLocks noChangeArrowheads="1"/>
          </p:cNvSpPr>
          <p:nvPr/>
        </p:nvSpPr>
        <p:spPr bwMode="auto">
          <a:xfrm>
            <a:off x="4387850" y="914400"/>
            <a:ext cx="7318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/>
              <a:t>M</a:t>
            </a:r>
          </a:p>
          <a:p>
            <a:r>
              <a:rPr lang="en-US" altLang="en-US"/>
              <a:t>rows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57288" y="59594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98575" y="5888038"/>
            <a:ext cx="0" cy="223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828800" y="5786438"/>
            <a:ext cx="0" cy="325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655888" y="5948363"/>
            <a:ext cx="11112" cy="163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702050" y="5856288"/>
            <a:ext cx="0" cy="255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4953000" y="3965575"/>
          <a:ext cx="2438400" cy="271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406576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67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67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67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67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67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67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 flipV="1">
            <a:off x="2393950" y="5605463"/>
            <a:ext cx="0" cy="506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A7F2E3F7-D863-41C9-B7EA-B1E58F950E68}" type="slidenum">
              <a:rPr lang="en-US" altLang="zh-CN">
                <a:solidFill>
                  <a:srgbClr val="898989"/>
                </a:solidFill>
              </a:rPr>
              <a:pPr/>
              <a:t>35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5343525" cy="115887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Answer2: </a:t>
            </a:r>
            <a:r>
              <a:rPr lang="en-US" altLang="zh-CN" sz="2400" smtClean="0"/>
              <a:t>Exercise 2 : In each histogram </a:t>
            </a:r>
            <a:br>
              <a:rPr lang="en-US" altLang="zh-CN" sz="2400" smtClean="0"/>
            </a:br>
            <a:r>
              <a:rPr lang="en-US" altLang="zh-CN" sz="2400" smtClean="0"/>
              <a:t>(a) Identify the gray levels that have not been used. </a:t>
            </a:r>
            <a:br>
              <a:rPr lang="en-US" altLang="zh-CN" sz="2400" smtClean="0"/>
            </a:br>
            <a:r>
              <a:rPr lang="en-US" altLang="zh-CN" sz="2400" smtClean="0"/>
              <a:t>(b) Which gray level is the highest?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  </a:t>
            </a:r>
          </a:p>
        </p:txBody>
      </p:sp>
      <p:grpSp>
        <p:nvGrpSpPr>
          <p:cNvPr id="267270" name="Group 6"/>
          <p:cNvGrpSpPr>
            <a:grpSpLocks/>
          </p:cNvGrpSpPr>
          <p:nvPr/>
        </p:nvGrpSpPr>
        <p:grpSpPr bwMode="auto">
          <a:xfrm>
            <a:off x="4987925" y="762000"/>
            <a:ext cx="3657600" cy="2819400"/>
            <a:chOff x="2928" y="240"/>
            <a:chExt cx="2400" cy="1855"/>
          </a:xfrm>
        </p:grpSpPr>
        <p:graphicFrame>
          <p:nvGraphicFramePr>
            <p:cNvPr id="37911" name="Object 7"/>
            <p:cNvGraphicFramePr>
              <a:graphicFrameLocks noChangeAspect="1"/>
            </p:cNvGraphicFramePr>
            <p:nvPr/>
          </p:nvGraphicFramePr>
          <p:xfrm>
            <a:off x="2928" y="240"/>
            <a:ext cx="2400" cy="1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3" name="Bitmap Image" r:id="rId3" imgW="4571429" imgH="3533333" progId="Paint.Picture">
                    <p:embed/>
                  </p:oleObj>
                </mc:Choice>
                <mc:Fallback>
                  <p:oleObj name="Bitmap Image" r:id="rId3" imgW="4571429" imgH="3533333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40"/>
                          <a:ext cx="2400" cy="18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2" name="Text Box 8"/>
            <p:cNvSpPr txBox="1">
              <a:spLocks noChangeArrowheads="1"/>
            </p:cNvSpPr>
            <p:nvPr/>
          </p:nvSpPr>
          <p:spPr bwMode="auto">
            <a:xfrm>
              <a:off x="3361" y="431"/>
              <a:ext cx="144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Bright image</a:t>
              </a:r>
            </a:p>
          </p:txBody>
        </p:sp>
      </p:grpSp>
      <p:grpSp>
        <p:nvGrpSpPr>
          <p:cNvPr id="267273" name="Group 9"/>
          <p:cNvGrpSpPr>
            <a:grpSpLocks/>
          </p:cNvGrpSpPr>
          <p:nvPr/>
        </p:nvGrpSpPr>
        <p:grpSpPr bwMode="auto">
          <a:xfrm>
            <a:off x="4940300" y="3643313"/>
            <a:ext cx="3663950" cy="2744787"/>
            <a:chOff x="2891" y="2235"/>
            <a:chExt cx="2544" cy="1841"/>
          </a:xfrm>
        </p:grpSpPr>
        <p:graphicFrame>
          <p:nvGraphicFramePr>
            <p:cNvPr id="37909" name="Object 10"/>
            <p:cNvGraphicFramePr>
              <a:graphicFrameLocks noChangeAspect="1"/>
            </p:cNvGraphicFramePr>
            <p:nvPr/>
          </p:nvGraphicFramePr>
          <p:xfrm>
            <a:off x="2891" y="2235"/>
            <a:ext cx="2544" cy="1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4" name="Bitmap Image" r:id="rId5" imgW="4580952" imgH="3580952" progId="Paint.Picture">
                    <p:embed/>
                  </p:oleObj>
                </mc:Choice>
                <mc:Fallback>
                  <p:oleObj name="Bitmap Image" r:id="rId5" imgW="4580952" imgH="3580952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1" y="2235"/>
                          <a:ext cx="2544" cy="18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0" name="Text Box 11"/>
            <p:cNvSpPr txBox="1">
              <a:spLocks noChangeArrowheads="1"/>
            </p:cNvSpPr>
            <p:nvPr/>
          </p:nvSpPr>
          <p:spPr bwMode="auto">
            <a:xfrm>
              <a:off x="3839" y="2448"/>
              <a:ext cx="1441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Low contrast image</a:t>
              </a:r>
            </a:p>
          </p:txBody>
        </p:sp>
      </p:grpSp>
      <p:sp>
        <p:nvSpPr>
          <p:cNvPr id="37896" name="Oval 12"/>
          <p:cNvSpPr>
            <a:spLocks noChangeArrowheads="1"/>
          </p:cNvSpPr>
          <p:nvPr/>
        </p:nvSpPr>
        <p:spPr bwMode="auto">
          <a:xfrm>
            <a:off x="6650038" y="2749550"/>
            <a:ext cx="1524000" cy="8382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endParaRPr lang="zh-CN" altLang="en-US"/>
          </a:p>
        </p:txBody>
      </p:sp>
      <p:sp>
        <p:nvSpPr>
          <p:cNvPr id="37897" name="Oval 13"/>
          <p:cNvSpPr>
            <a:spLocks noChangeArrowheads="1"/>
          </p:cNvSpPr>
          <p:nvPr/>
        </p:nvSpPr>
        <p:spPr bwMode="auto">
          <a:xfrm>
            <a:off x="5983288" y="4859338"/>
            <a:ext cx="762000" cy="16002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endParaRPr lang="zh-CN" altLang="en-US"/>
          </a:p>
        </p:txBody>
      </p:sp>
      <p:sp>
        <p:nvSpPr>
          <p:cNvPr id="37898" name="Text Box 14"/>
          <p:cNvSpPr txBox="1">
            <a:spLocks noChangeArrowheads="1"/>
          </p:cNvSpPr>
          <p:nvPr/>
        </p:nvSpPr>
        <p:spPr bwMode="auto">
          <a:xfrm>
            <a:off x="6097588" y="868363"/>
            <a:ext cx="1520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 u="sng"/>
              <a:t>Histogram1</a:t>
            </a:r>
          </a:p>
        </p:txBody>
      </p:sp>
      <p:sp>
        <p:nvSpPr>
          <p:cNvPr id="37899" name="Text Box 15"/>
          <p:cNvSpPr txBox="1">
            <a:spLocks noChangeArrowheads="1"/>
          </p:cNvSpPr>
          <p:nvPr/>
        </p:nvSpPr>
        <p:spPr bwMode="auto">
          <a:xfrm>
            <a:off x="5419725" y="1295400"/>
            <a:ext cx="17716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Pixels are</a:t>
            </a:r>
          </a:p>
          <a:p>
            <a:r>
              <a:rPr lang="en-US" altLang="zh-CN"/>
              <a:t>concentrated </a:t>
            </a:r>
          </a:p>
          <a:p>
            <a:r>
              <a:rPr lang="en-US" altLang="zh-CN"/>
              <a:t>at too high </a:t>
            </a:r>
          </a:p>
          <a:p>
            <a:r>
              <a:rPr lang="en-US" altLang="zh-CN"/>
              <a:t>grade levels</a:t>
            </a:r>
          </a:p>
          <a:p>
            <a:r>
              <a:rPr lang="en-US" altLang="zh-CN"/>
              <a:t> </a:t>
            </a:r>
          </a:p>
        </p:txBody>
      </p:sp>
      <p:sp>
        <p:nvSpPr>
          <p:cNvPr id="37900" name="Text Box 18"/>
          <p:cNvSpPr txBox="1">
            <a:spLocks noChangeArrowheads="1"/>
          </p:cNvSpPr>
          <p:nvPr/>
        </p:nvSpPr>
        <p:spPr bwMode="auto">
          <a:xfrm>
            <a:off x="7045325" y="4197350"/>
            <a:ext cx="18796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Pixels are</a:t>
            </a:r>
          </a:p>
          <a:p>
            <a:r>
              <a:rPr lang="en-US" altLang="zh-CN"/>
              <a:t>concentrated </a:t>
            </a:r>
          </a:p>
          <a:p>
            <a:r>
              <a:rPr lang="en-US" altLang="zh-CN"/>
              <a:t>at too low</a:t>
            </a:r>
          </a:p>
          <a:p>
            <a:r>
              <a:rPr lang="en-US" altLang="zh-CN"/>
              <a:t>grade levels,</a:t>
            </a:r>
          </a:p>
          <a:p>
            <a:r>
              <a:rPr lang="en-US" altLang="zh-CN"/>
              <a:t>Distribution is </a:t>
            </a:r>
          </a:p>
          <a:p>
            <a:r>
              <a:rPr lang="en-US" altLang="zh-CN"/>
              <a:t>too narrow.</a:t>
            </a:r>
          </a:p>
          <a:p>
            <a:r>
              <a:rPr lang="en-US" altLang="zh-CN"/>
              <a:t> </a:t>
            </a:r>
          </a:p>
        </p:txBody>
      </p:sp>
      <p:sp>
        <p:nvSpPr>
          <p:cNvPr id="37901" name="Line 19"/>
          <p:cNvSpPr>
            <a:spLocks noChangeShapeType="1"/>
          </p:cNvSpPr>
          <p:nvPr/>
        </p:nvSpPr>
        <p:spPr bwMode="auto">
          <a:xfrm flipH="1">
            <a:off x="6669088" y="4859338"/>
            <a:ext cx="522287" cy="1166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20"/>
          <p:cNvSpPr>
            <a:spLocks noChangeShapeType="1"/>
          </p:cNvSpPr>
          <p:nvPr/>
        </p:nvSpPr>
        <p:spPr bwMode="auto">
          <a:xfrm>
            <a:off x="6305550" y="2368550"/>
            <a:ext cx="344488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7903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1709738"/>
            <a:ext cx="2351087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4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3986213"/>
            <a:ext cx="2370137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5" name="TextBox 1"/>
          <p:cNvSpPr txBox="1">
            <a:spLocks noChangeArrowheads="1"/>
          </p:cNvSpPr>
          <p:nvPr/>
        </p:nvSpPr>
        <p:spPr bwMode="auto">
          <a:xfrm>
            <a:off x="123825" y="4643438"/>
            <a:ext cx="24050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Both images are not ideal: too  bright or too dark.</a:t>
            </a:r>
            <a:br>
              <a:rPr lang="en-US" altLang="zh-CN"/>
            </a:br>
            <a:r>
              <a:rPr lang="en-US" altLang="zh-CN"/>
              <a:t>To fix it, use histogram equalization</a:t>
            </a:r>
            <a:br>
              <a:rPr lang="en-US" altLang="zh-CN"/>
            </a:br>
            <a:endParaRPr lang="en-US" altLang="en-US"/>
          </a:p>
        </p:txBody>
      </p:sp>
      <p:sp>
        <p:nvSpPr>
          <p:cNvPr id="37906" name="TextBox 2"/>
          <p:cNvSpPr txBox="1">
            <a:spLocks noChangeArrowheads="1"/>
          </p:cNvSpPr>
          <p:nvPr/>
        </p:nvSpPr>
        <p:spPr bwMode="auto">
          <a:xfrm>
            <a:off x="4987925" y="6434138"/>
            <a:ext cx="3738563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/>
              <a:t>0    50 100  150  200 250 300</a:t>
            </a:r>
          </a:p>
        </p:txBody>
      </p:sp>
      <p:sp>
        <p:nvSpPr>
          <p:cNvPr id="37907" name="TextBox 3"/>
          <p:cNvSpPr txBox="1">
            <a:spLocks noChangeArrowheads="1"/>
          </p:cNvSpPr>
          <p:nvPr/>
        </p:nvSpPr>
        <p:spPr bwMode="auto">
          <a:xfrm>
            <a:off x="123825" y="2055813"/>
            <a:ext cx="240188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Answer:</a:t>
            </a:r>
          </a:p>
          <a:p>
            <a:pPr>
              <a:buFontTx/>
              <a:buAutoNum type="alphaLcParenBoth"/>
            </a:pPr>
            <a:r>
              <a:rPr lang="en-US" altLang="en-US" dirty="0">
                <a:solidFill>
                  <a:srgbClr val="FF0000"/>
                </a:solidFill>
              </a:rPr>
              <a:t>Histogram 1: 0-&gt;130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Histogram 2: 0-&gt;90, 140</a:t>
            </a:r>
            <a:r>
              <a:rPr lang="en-US" altLang="en-US" dirty="0">
                <a:solidFill>
                  <a:srgbClr val="FF0000"/>
                </a:solidFill>
                <a:sym typeface="Wingdings" pitchFamily="2" charset="2"/>
              </a:rPr>
              <a:t>255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 smtClean="0">
                <a:solidFill>
                  <a:srgbClr val="FF0000"/>
                </a:solidFill>
              </a:rPr>
              <a:t>(b) Histogram </a:t>
            </a:r>
            <a:r>
              <a:rPr lang="en-US" altLang="en-US" dirty="0">
                <a:solidFill>
                  <a:srgbClr val="FF0000"/>
                </a:solidFill>
              </a:rPr>
              <a:t>1, around255. Histogram 2 around 100</a:t>
            </a:r>
          </a:p>
          <a:p>
            <a:pPr>
              <a:buFontTx/>
              <a:buAutoNum type="alphaLcParenBoth"/>
            </a:pPr>
            <a:endParaRPr lang="en-US" altLang="en-US" dirty="0"/>
          </a:p>
        </p:txBody>
      </p:sp>
      <p:sp>
        <p:nvSpPr>
          <p:cNvPr id="37908" name="Text Box 14"/>
          <p:cNvSpPr txBox="1">
            <a:spLocks noChangeArrowheads="1"/>
          </p:cNvSpPr>
          <p:nvPr/>
        </p:nvSpPr>
        <p:spPr bwMode="auto">
          <a:xfrm>
            <a:off x="6583363" y="3652838"/>
            <a:ext cx="1520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 u="sng"/>
              <a:t>Histogram2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68143A1A-A789-42B9-A9FB-EFD1623DD372}" type="slidenum">
              <a:rPr lang="en-US" altLang="zh-CN">
                <a:solidFill>
                  <a:srgbClr val="898989"/>
                </a:solidFill>
              </a:rPr>
              <a:pPr/>
              <a:t>36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229600" cy="865188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FF0000"/>
                </a:solidFill>
              </a:rPr>
              <a:t>Answer3a: </a:t>
            </a:r>
            <a:r>
              <a:rPr lang="en-US" altLang="zh-CN" smtClean="0"/>
              <a:t>Ex3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8229600" cy="468312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A numerical exercise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38918" name="灯片编号占位符 5"/>
          <p:cNvSpPr txBox="1">
            <a:spLocks noGrp="1"/>
          </p:cNvSpPr>
          <p:nvPr/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r" eaLnBrk="1" hangingPunct="1"/>
            <a:fld id="{0288D204-E107-4F0E-9131-85A96680E597}" type="slidenum">
              <a:rPr lang="en-US" altLang="zh-CN" sz="1000"/>
              <a:pPr algn="r" eaLnBrk="1" hangingPunct="1"/>
              <a:t>36</a:t>
            </a:fld>
            <a:endParaRPr lang="en-US" altLang="zh-CN" sz="1000"/>
          </a:p>
        </p:txBody>
      </p:sp>
      <p:graphicFrame>
        <p:nvGraphicFramePr>
          <p:cNvPr id="38919" name="Object 114"/>
          <p:cNvGraphicFramePr>
            <a:graphicFrameLocks noChangeAspect="1"/>
          </p:cNvGraphicFramePr>
          <p:nvPr/>
        </p:nvGraphicFramePr>
        <p:xfrm>
          <a:off x="4221163" y="304800"/>
          <a:ext cx="44354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公式" r:id="rId3" imgW="1854200" imgH="444500" progId="Equation.3">
                  <p:embed/>
                </p:oleObj>
              </mc:Choice>
              <mc:Fallback>
                <p:oleObj name="公式" r:id="rId3" imgW="1854200" imgH="44450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304800"/>
                        <a:ext cx="443547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6"/>
          <p:cNvGraphicFramePr>
            <a:graphicFrameLocks noChangeAspect="1"/>
          </p:cNvGraphicFramePr>
          <p:nvPr/>
        </p:nvGraphicFramePr>
        <p:xfrm>
          <a:off x="914400" y="1905000"/>
          <a:ext cx="737235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Worksheet" r:id="rId5" imgW="4152900" imgH="3047881" progId="Excel.Sheet.8">
                  <p:embed/>
                </p:oleObj>
              </mc:Choice>
              <mc:Fallback>
                <p:oleObj name="Worksheet" r:id="rId5" imgW="4152900" imgH="3047881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7372350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 dirty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E0A6AA6B-0FD0-4BB9-8EC7-BBEA8A220BB1}" type="slidenum">
              <a:rPr lang="en-US" altLang="zh-CN">
                <a:solidFill>
                  <a:srgbClr val="898989"/>
                </a:solidFill>
              </a:rPr>
              <a:pPr/>
              <a:t>37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994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Answer 3b:</a:t>
            </a:r>
            <a:r>
              <a:rPr lang="en-US" altLang="en-US" smtClean="0"/>
              <a:t>Matlab </a:t>
            </a:r>
            <a:r>
              <a:rPr lang="en-US" altLang="zh-CN" sz="5400" smtClean="0">
                <a:solidFill>
                  <a:srgbClr val="FF0000"/>
                </a:solidFill>
              </a:rPr>
              <a:t>:</a:t>
            </a:r>
            <a:r>
              <a:rPr lang="en-US" altLang="zh-CN" sz="5400" smtClean="0"/>
              <a:t> Exercise 4: 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 smtClean="0"/>
              <a:t>Ma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%</a:t>
            </a:r>
            <a:r>
              <a:rPr lang="en-US" sz="1050" dirty="0" smtClean="0"/>
              <a:t>ex3</a:t>
            </a:r>
            <a:endParaRPr lang="en-US" sz="105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%note index is shifted </a:t>
            </a:r>
            <a:r>
              <a:rPr lang="en-US" sz="1050" dirty="0" smtClean="0"/>
              <a:t>because </a:t>
            </a:r>
            <a:r>
              <a:rPr lang="en-US" sz="1050" dirty="0"/>
              <a:t>matrix cannot have zero index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n(1)=   790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n(2)=   1023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n(3)=   850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n(4)=   656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n(5)=   329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n(6)=   245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n(7)=   122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n(8)=   81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M   =64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N   =64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L   =8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 </a:t>
            </a:r>
            <a:r>
              <a:rPr lang="en-US" sz="1050" dirty="0" smtClean="0"/>
              <a:t> </a:t>
            </a:r>
            <a:endParaRPr lang="en-US" sz="105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for j=1:L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    p(j)=n(j)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    temp=0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    for k=1:j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        temp=n(k)+temp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    end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    s(j)=((L-1)/(M*N))*temp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end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/>
              <a:t>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050" dirty="0" smtClean="0"/>
              <a:t>Round(s)</a:t>
            </a:r>
            <a:endParaRPr lang="en-US" sz="1050" dirty="0"/>
          </a:p>
        </p:txBody>
      </p:sp>
      <p:sp>
        <p:nvSpPr>
          <p:cNvPr id="39942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altLang="en-US" sz="1000" smtClean="0"/>
              <a:t>s =    1.3501    3.0984    4.5510    5.6721    6.2344    6.6531    6.8616    7.0000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z="1000" smtClean="0"/>
              <a:t>n =         790        1023         850         656         329         245</a:t>
            </a:r>
          </a:p>
          <a:p>
            <a:pPr eaLnBrk="1" hangingPunct="1"/>
            <a:r>
              <a:rPr lang="en-US" altLang="en-US" sz="1000" smtClean="0"/>
              <a:t>         122          81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z="1000" smtClean="0"/>
              <a:t>s =    1.3501    3.0984    4.5510    5.6721    6.2344    6.6531    6.8616    7.0000</a:t>
            </a:r>
          </a:p>
          <a:p>
            <a:pPr eaLnBrk="1" hangingPunct="1"/>
            <a:r>
              <a:rPr lang="fr-FR" altLang="en-US" sz="1000" smtClean="0"/>
              <a:t>Roudn s=</a:t>
            </a:r>
          </a:p>
          <a:p>
            <a:pPr eaLnBrk="1" hangingPunct="1"/>
            <a:endParaRPr lang="fr-FR" altLang="en-US" sz="1000" smtClean="0"/>
          </a:p>
          <a:p>
            <a:pPr eaLnBrk="1" hangingPunct="1"/>
            <a:r>
              <a:rPr lang="fr-FR" altLang="en-US" sz="1000" smtClean="0"/>
              <a:t>     1     3     5     6     6     7     7     7</a:t>
            </a:r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52400" y="6008132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 dirty="0"/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A654898E-75DE-455F-A51B-ABE1DBFB37BB}" type="slidenum">
              <a:rPr lang="en-US" altLang="zh-CN">
                <a:solidFill>
                  <a:srgbClr val="898989"/>
                </a:solidFill>
              </a:rPr>
              <a:pPr/>
              <a:t>38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5181600" cy="48418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900" smtClean="0">
                <a:solidFill>
                  <a:srgbClr val="FF0000"/>
                </a:solidFill>
              </a:rPr>
              <a:t>Answer4:</a:t>
            </a:r>
            <a:r>
              <a:rPr lang="en-US" altLang="zh-CN" sz="2900" smtClean="0"/>
              <a:t> Exercise 4: </a:t>
            </a:r>
            <a:r>
              <a:rPr lang="en-US" altLang="zh-CN" sz="2200" smtClean="0"/>
              <a:t/>
            </a:r>
            <a:br>
              <a:rPr lang="en-US" altLang="zh-CN" sz="2200" smtClean="0"/>
            </a:br>
            <a:r>
              <a:rPr lang="en-US" altLang="zh-CN" sz="2200" smtClean="0"/>
              <a:t>Based on (1) we want to prove </a:t>
            </a:r>
            <a:r>
              <a:rPr lang="en-US" altLang="zh-CN" sz="2200" i="1" smtClean="0"/>
              <a:t>p</a:t>
            </a:r>
            <a:r>
              <a:rPr lang="en-US" altLang="zh-CN" sz="2200" i="1" baseline="-25000" smtClean="0"/>
              <a:t>s</a:t>
            </a:r>
            <a:r>
              <a:rPr lang="en-US" altLang="zh-CN" sz="2200" i="1" smtClean="0"/>
              <a:t>(s)=</a:t>
            </a:r>
            <a:r>
              <a:rPr lang="en-US" altLang="zh-CN" sz="2200" smtClean="0"/>
              <a:t> constant</a:t>
            </a:r>
          </a:p>
        </p:txBody>
      </p:sp>
      <p:graphicFrame>
        <p:nvGraphicFramePr>
          <p:cNvPr id="40965" name="Object 2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417176"/>
              </p:ext>
            </p:extLst>
          </p:nvPr>
        </p:nvGraphicFramePr>
        <p:xfrm>
          <a:off x="5340350" y="355600"/>
          <a:ext cx="3719513" cy="564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2" name="Equation" r:id="rId3" imgW="3288960" imgH="4991040" progId="Equation.3">
                  <p:embed/>
                </p:oleObj>
              </mc:Choice>
              <mc:Fallback>
                <p:oleObj name="Equation" r:id="rId3" imgW="3288960" imgH="4991040" progId="Equation.3">
                  <p:embed/>
                  <p:pic>
                    <p:nvPicPr>
                      <p:cNvPr id="0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355600"/>
                        <a:ext cx="3719513" cy="5643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3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10600" y="5410200"/>
            <a:ext cx="533400" cy="72072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 </a:t>
            </a:r>
          </a:p>
        </p:txBody>
      </p:sp>
      <p:sp>
        <p:nvSpPr>
          <p:cNvPr id="39946" name="Content Placeholder 4"/>
          <p:cNvSpPr>
            <a:spLocks noGrp="1"/>
          </p:cNvSpPr>
          <p:nvPr>
            <p:ph sz="half" idx="4294967295"/>
          </p:nvPr>
        </p:nvSpPr>
        <p:spPr>
          <a:xfrm>
            <a:off x="0" y="6172200"/>
            <a:ext cx="457200" cy="4873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 </a:t>
            </a:r>
          </a:p>
        </p:txBody>
      </p:sp>
      <p:graphicFrame>
        <p:nvGraphicFramePr>
          <p:cNvPr id="40968" name="Object 31"/>
          <p:cNvGraphicFramePr>
            <a:graphicFrameLocks noChangeAspect="1"/>
          </p:cNvGraphicFramePr>
          <p:nvPr/>
        </p:nvGraphicFramePr>
        <p:xfrm>
          <a:off x="304800" y="1066800"/>
          <a:ext cx="46291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3" name="公式" r:id="rId5" imgW="2794000" imgH="330200" progId="Equation.3">
                  <p:embed/>
                </p:oleObj>
              </mc:Choice>
              <mc:Fallback>
                <p:oleObj name="公式" r:id="rId5" imgW="2794000" imgH="330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46291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724400" y="2819400"/>
            <a:ext cx="4343400" cy="3657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40971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66314924"/>
              </p:ext>
            </p:extLst>
          </p:nvPr>
        </p:nvGraphicFramePr>
        <p:xfrm>
          <a:off x="120650" y="1828800"/>
          <a:ext cx="3797300" cy="375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4" name="Equation" r:id="rId7" imgW="2539800" imgH="2514600" progId="Equation.3">
                  <p:embed/>
                </p:oleObj>
              </mc:Choice>
              <mc:Fallback>
                <p:oleObj name="Equation" r:id="rId7" imgW="2539800" imgH="25146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828800"/>
                        <a:ext cx="3797300" cy="3757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"/>
          <p:cNvSpPr txBox="1"/>
          <p:nvPr/>
        </p:nvSpPr>
        <p:spPr>
          <a:xfrm>
            <a:off x="1295400" y="6477000"/>
            <a:ext cx="63450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r>
              <a:rPr lang="en-US" dirty="0" smtClean="0"/>
              <a:t>Conclusion: if formula (1) is true,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s</a:t>
            </a:r>
            <a:r>
              <a:rPr lang="en-US" altLang="zh-CN" i="1" dirty="0"/>
              <a:t>(s)</a:t>
            </a:r>
            <a:r>
              <a:rPr lang="en-US" altLang="zh-CN" dirty="0"/>
              <a:t> </a:t>
            </a:r>
            <a:r>
              <a:rPr lang="en-US" dirty="0" smtClean="0"/>
              <a:t>is a constant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608" y="5638800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The Second Fundamental Theorem of </a:t>
            </a:r>
            <a:r>
              <a:rPr lang="en-US" sz="900" dirty="0" smtClean="0"/>
              <a:t>Calculus</a:t>
            </a:r>
          </a:p>
          <a:p>
            <a:r>
              <a:rPr lang="en-US" sz="900" dirty="0" smtClean="0"/>
              <a:t>http</a:t>
            </a:r>
            <a:r>
              <a:rPr lang="en-US" sz="900" dirty="0"/>
              <a:t>://www.ltcconline.net/greenl/courses/105/Antiderivatives/secfund.htm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A8C4B911-A490-41CD-AAF7-D29A6542EEA2}" type="slidenum">
              <a:rPr lang="en-US" altLang="zh-CN">
                <a:solidFill>
                  <a:srgbClr val="898989"/>
                </a:solidFill>
              </a:rPr>
              <a:pPr/>
              <a:t>39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8" y="76200"/>
            <a:ext cx="8229600" cy="38100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FF0000"/>
                </a:solidFill>
              </a:rPr>
              <a:t>Answer5</a:t>
            </a:r>
            <a:r>
              <a:rPr lang="en-US" altLang="zh-CN" smtClean="0"/>
              <a:t>: Ex 5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33400"/>
            <a:ext cx="8229600" cy="468312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(a) A numerical exercise, fill in the blanks</a:t>
            </a:r>
          </a:p>
        </p:txBody>
      </p:sp>
      <p:graphicFrame>
        <p:nvGraphicFramePr>
          <p:cNvPr id="41990" name="Object 114"/>
          <p:cNvGraphicFramePr>
            <a:graphicFrameLocks noChangeAspect="1"/>
          </p:cNvGraphicFramePr>
          <p:nvPr/>
        </p:nvGraphicFramePr>
        <p:xfrm>
          <a:off x="5638800" y="76200"/>
          <a:ext cx="31829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3" name="公式" r:id="rId3" imgW="1854200" imgH="444500" progId="Equation.3">
                  <p:embed/>
                </p:oleObj>
              </mc:Choice>
              <mc:Fallback>
                <p:oleObj name="公式" r:id="rId3" imgW="1854200" imgH="44450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76200"/>
                        <a:ext cx="31829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6"/>
          <p:cNvGraphicFramePr>
            <a:graphicFrameLocks noChangeAspect="1"/>
          </p:cNvGraphicFramePr>
          <p:nvPr/>
        </p:nvGraphicFramePr>
        <p:xfrm>
          <a:off x="228600" y="990600"/>
          <a:ext cx="7391400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4" name="Worksheet" r:id="rId5" imgW="4124390" imgH="2886143" progId="Excel.Sheet.8">
                  <p:embed/>
                </p:oleObj>
              </mc:Choice>
              <mc:Fallback>
                <p:oleObj name="Worksheet" r:id="rId5" imgW="4124390" imgH="2886143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7391400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Box 1"/>
          <p:cNvSpPr txBox="1">
            <a:spLocks noChangeArrowheads="1"/>
          </p:cNvSpPr>
          <p:nvPr/>
        </p:nvSpPr>
        <p:spPr bwMode="auto">
          <a:xfrm>
            <a:off x="381000" y="3841750"/>
            <a:ext cx="7640638" cy="3046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HK" sz="1600"/>
              <a:t>(b) when r</a:t>
            </a:r>
            <a:r>
              <a:rPr lang="en-US" altLang="zh-HK" sz="1600" baseline="-25000"/>
              <a:t>k</a:t>
            </a:r>
            <a:r>
              <a:rPr lang="en-US" altLang="zh-HK" sz="1600"/>
              <a:t>=source_image(x,y)=4, newimage(x,y) will become </a:t>
            </a:r>
            <a:r>
              <a:rPr lang="en-US" altLang="zh-HK" sz="1600">
                <a:solidFill>
                  <a:srgbClr val="FF0000"/>
                </a:solidFill>
              </a:rPr>
              <a:t>?_6_</a:t>
            </a:r>
            <a:r>
              <a:rPr lang="en-US" altLang="zh-HK" sz="1600"/>
              <a:t>.</a:t>
            </a:r>
          </a:p>
          <a:p>
            <a:r>
              <a:rPr lang="en-US" altLang="zh-HK" sz="1600"/>
              <a:t>(c) What is the relation of the variables : Total , M,N and n</a:t>
            </a:r>
            <a:r>
              <a:rPr lang="en-US" altLang="zh-HK" sz="1600" baseline="-25000"/>
              <a:t>k</a:t>
            </a:r>
            <a:r>
              <a:rPr lang="en-US" altLang="zh-HK" sz="1600"/>
              <a:t>?</a:t>
            </a:r>
            <a:endParaRPr lang="zh-HK" altLang="en-US" sz="1600"/>
          </a:p>
          <a:p>
            <a:r>
              <a:rPr lang="en-US" altLang="zh-HK" sz="1600">
                <a:solidFill>
                  <a:srgbClr val="FF0000"/>
                </a:solidFill>
              </a:rPr>
              <a:t> Answer: Total=M*N=Sum of all n</a:t>
            </a:r>
            <a:r>
              <a:rPr lang="en-US" altLang="zh-HK" sz="1600" baseline="-25000">
                <a:solidFill>
                  <a:srgbClr val="FF0000"/>
                </a:solidFill>
              </a:rPr>
              <a:t>k=0,1,..,Total</a:t>
            </a:r>
          </a:p>
          <a:p>
            <a:r>
              <a:rPr lang="en-US" altLang="en-US" sz="1600">
                <a:solidFill>
                  <a:srgbClr val="FF0000"/>
                </a:solidFill>
              </a:rPr>
              <a:t>Answer (d, e) </a:t>
            </a:r>
            <a:r>
              <a:rPr lang="en-US" altLang="en-US" sz="1600"/>
              <a:t>In a certain image, the "histogram back projection of a gray level " means the probability of a pixel having that gray level. So "histogram back projection” is the same as pr (rk).</a:t>
            </a:r>
            <a:br>
              <a:rPr lang="en-US" altLang="en-US" sz="1600"/>
            </a:br>
            <a:r>
              <a:rPr lang="en-US" altLang="en-US" sz="1600"/>
              <a:t>Say, in this image the probability a pixel having pixel level rk=2 is 0.0078 or a pixel having pixel level rk=4 is 0.02393.</a:t>
            </a:r>
            <a:br>
              <a:rPr lang="en-US" altLang="en-US" sz="1600"/>
            </a:br>
            <a:r>
              <a:rPr lang="en-US" altLang="en-US" sz="1600"/>
              <a:t>That means in this image, the "histogram  back projection" of a pixel having pixel level 2 is 0.0078</a:t>
            </a:r>
            <a:br>
              <a:rPr lang="en-US" altLang="en-US" sz="1600"/>
            </a:br>
            <a:r>
              <a:rPr lang="en-US" altLang="en-US" sz="1600"/>
              <a:t>or the "histogram back projection" of a pixel having pixel level 2 is 0.02393.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4114800" cy="1139825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Example: Normalized histogram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5088"/>
            <a:ext cx="4191000" cy="51054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An image of 9 pixels (M=3, N=3)</a:t>
            </a:r>
          </a:p>
          <a:p>
            <a:pPr eaLnBrk="1" hangingPunct="1"/>
            <a:r>
              <a:rPr lang="en-US" altLang="zh-CN" sz="2400" smtClean="0"/>
              <a:t>K=0,1,2,..,L-1=255. </a:t>
            </a:r>
          </a:p>
          <a:p>
            <a:pPr eaLnBrk="1" hangingPunct="1"/>
            <a:r>
              <a:rPr lang="en-US" altLang="zh-CN" sz="2400" smtClean="0"/>
              <a:t>L=256 levels</a:t>
            </a:r>
          </a:p>
          <a:p>
            <a:pPr eaLnBrk="1" hangingPunct="1"/>
            <a:endParaRPr lang="en-US" altLang="zh-CN" sz="2400" smtClean="0"/>
          </a:p>
        </p:txBody>
      </p:sp>
      <p:graphicFrame>
        <p:nvGraphicFramePr>
          <p:cNvPr id="264243" name="Group 51"/>
          <p:cNvGraphicFramePr>
            <a:graphicFrameLocks noGrp="1"/>
          </p:cNvGraphicFramePr>
          <p:nvPr>
            <p:ph sz="half" idx="2"/>
          </p:nvPr>
        </p:nvGraphicFramePr>
        <p:xfrm>
          <a:off x="4648200" y="762000"/>
          <a:ext cx="3505200" cy="297180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990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1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616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3789FB1C-52A9-4C86-94A8-32F9D4E1ACC8}" type="slidenum">
              <a:rPr lang="en-US" altLang="zh-CN">
                <a:solidFill>
                  <a:srgbClr val="898989"/>
                </a:solidFill>
              </a:rPr>
              <a:pPr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168" name="Line 53"/>
          <p:cNvSpPr>
            <a:spLocks noChangeShapeType="1"/>
          </p:cNvSpPr>
          <p:nvPr/>
        </p:nvSpPr>
        <p:spPr bwMode="auto">
          <a:xfrm>
            <a:off x="990600" y="56388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Line 54"/>
          <p:cNvSpPr>
            <a:spLocks noChangeShapeType="1"/>
          </p:cNvSpPr>
          <p:nvPr/>
        </p:nvSpPr>
        <p:spPr bwMode="auto">
          <a:xfrm flipV="1">
            <a:off x="990600" y="39624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Line 55"/>
          <p:cNvSpPr>
            <a:spLocks noChangeShapeType="1"/>
          </p:cNvSpPr>
          <p:nvPr/>
        </p:nvSpPr>
        <p:spPr bwMode="auto">
          <a:xfrm flipV="1">
            <a:off x="1143000" y="53340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Line 57"/>
          <p:cNvSpPr>
            <a:spLocks noChangeShapeType="1"/>
          </p:cNvSpPr>
          <p:nvPr/>
        </p:nvSpPr>
        <p:spPr bwMode="auto">
          <a:xfrm flipV="1">
            <a:off x="2362200" y="4343400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Line 59"/>
          <p:cNvSpPr>
            <a:spLocks noChangeShapeType="1"/>
          </p:cNvSpPr>
          <p:nvPr/>
        </p:nvSpPr>
        <p:spPr bwMode="auto">
          <a:xfrm flipV="1">
            <a:off x="1676400" y="48768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Line 60"/>
          <p:cNvSpPr>
            <a:spLocks noChangeShapeType="1"/>
          </p:cNvSpPr>
          <p:nvPr/>
        </p:nvSpPr>
        <p:spPr bwMode="auto">
          <a:xfrm flipV="1">
            <a:off x="4038600" y="48768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61"/>
          <p:cNvSpPr>
            <a:spLocks noChangeShapeType="1"/>
          </p:cNvSpPr>
          <p:nvPr/>
        </p:nvSpPr>
        <p:spPr bwMode="auto">
          <a:xfrm flipH="1">
            <a:off x="914400" y="5334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Line 62"/>
          <p:cNvSpPr>
            <a:spLocks noChangeShapeType="1"/>
          </p:cNvSpPr>
          <p:nvPr/>
        </p:nvSpPr>
        <p:spPr bwMode="auto">
          <a:xfrm flipH="1">
            <a:off x="914400" y="4876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6" name="Line 63"/>
          <p:cNvSpPr>
            <a:spLocks noChangeShapeType="1"/>
          </p:cNvSpPr>
          <p:nvPr/>
        </p:nvSpPr>
        <p:spPr bwMode="auto">
          <a:xfrm flipH="1">
            <a:off x="914400" y="4343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7" name="Text Box 64"/>
          <p:cNvSpPr txBox="1">
            <a:spLocks noChangeArrowheads="1"/>
          </p:cNvSpPr>
          <p:nvPr/>
        </p:nvSpPr>
        <p:spPr bwMode="auto">
          <a:xfrm>
            <a:off x="365125" y="4070350"/>
            <a:ext cx="579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3/9</a:t>
            </a:r>
          </a:p>
        </p:txBody>
      </p:sp>
      <p:sp>
        <p:nvSpPr>
          <p:cNvPr id="6178" name="Text Box 65"/>
          <p:cNvSpPr txBox="1">
            <a:spLocks noChangeArrowheads="1"/>
          </p:cNvSpPr>
          <p:nvPr/>
        </p:nvSpPr>
        <p:spPr bwMode="auto">
          <a:xfrm>
            <a:off x="381000" y="4648200"/>
            <a:ext cx="579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2/9</a:t>
            </a:r>
          </a:p>
        </p:txBody>
      </p:sp>
      <p:sp>
        <p:nvSpPr>
          <p:cNvPr id="6179" name="Text Box 66"/>
          <p:cNvSpPr txBox="1">
            <a:spLocks noChangeArrowheads="1"/>
          </p:cNvSpPr>
          <p:nvPr/>
        </p:nvSpPr>
        <p:spPr bwMode="auto">
          <a:xfrm>
            <a:off x="304800" y="5181600"/>
            <a:ext cx="579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1/9</a:t>
            </a:r>
          </a:p>
        </p:txBody>
      </p:sp>
      <p:sp>
        <p:nvSpPr>
          <p:cNvPr id="6180" name="Text Box 67"/>
          <p:cNvSpPr txBox="1">
            <a:spLocks noChangeArrowheads="1"/>
          </p:cNvSpPr>
          <p:nvPr/>
        </p:nvSpPr>
        <p:spPr bwMode="auto">
          <a:xfrm>
            <a:off x="304800" y="2971800"/>
            <a:ext cx="16017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Normalized</a:t>
            </a:r>
          </a:p>
          <a:p>
            <a:r>
              <a:rPr lang="en-US" altLang="zh-CN"/>
              <a:t>Count </a:t>
            </a:r>
          </a:p>
          <a:p>
            <a:r>
              <a:rPr lang="en-US" altLang="zh-CN" i="1"/>
              <a:t>P(r</a:t>
            </a:r>
            <a:r>
              <a:rPr lang="en-US" altLang="zh-CN" i="1" baseline="-25000"/>
              <a:t>k</a:t>
            </a:r>
            <a:r>
              <a:rPr lang="en-US" altLang="zh-CN" i="1"/>
              <a:t>)=n</a:t>
            </a:r>
            <a:r>
              <a:rPr lang="en-US" altLang="zh-CN" i="1" baseline="-25000"/>
              <a:t>k</a:t>
            </a:r>
            <a:r>
              <a:rPr lang="en-US" altLang="zh-CN" i="1"/>
              <a:t>/MN</a:t>
            </a:r>
          </a:p>
        </p:txBody>
      </p:sp>
      <p:sp>
        <p:nvSpPr>
          <p:cNvPr id="6181" name="Text Box 68"/>
          <p:cNvSpPr txBox="1">
            <a:spLocks noChangeArrowheads="1"/>
          </p:cNvSpPr>
          <p:nvPr/>
        </p:nvSpPr>
        <p:spPr bwMode="auto">
          <a:xfrm>
            <a:off x="990600" y="5791200"/>
            <a:ext cx="3200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endParaRPr lang="en-US" altLang="zh-CN"/>
          </a:p>
          <a:p>
            <a:endParaRPr lang="en-US" altLang="zh-CN" i="1"/>
          </a:p>
          <a:p>
            <a:endParaRPr lang="en-US" altLang="zh-CN"/>
          </a:p>
        </p:txBody>
      </p:sp>
      <p:sp>
        <p:nvSpPr>
          <p:cNvPr id="6182" name="Line 69"/>
          <p:cNvSpPr>
            <a:spLocks noChangeShapeType="1"/>
          </p:cNvSpPr>
          <p:nvPr/>
        </p:nvSpPr>
        <p:spPr bwMode="auto">
          <a:xfrm>
            <a:off x="990600" y="48768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3" name="Line 70"/>
          <p:cNvSpPr>
            <a:spLocks noChangeShapeType="1"/>
          </p:cNvSpPr>
          <p:nvPr/>
        </p:nvSpPr>
        <p:spPr bwMode="auto">
          <a:xfrm>
            <a:off x="1066800" y="4351338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4" name="Text Box 71"/>
          <p:cNvSpPr txBox="1">
            <a:spLocks noChangeArrowheads="1"/>
          </p:cNvSpPr>
          <p:nvPr/>
        </p:nvSpPr>
        <p:spPr bwMode="auto">
          <a:xfrm>
            <a:off x="1203325" y="3841750"/>
            <a:ext cx="271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>
                <a:solidFill>
                  <a:schemeClr val="tx2"/>
                </a:solidFill>
              </a:rPr>
              <a:t>Normalized histogram</a:t>
            </a:r>
          </a:p>
        </p:txBody>
      </p:sp>
      <p:sp>
        <p:nvSpPr>
          <p:cNvPr id="6185" name="Line 43"/>
          <p:cNvSpPr>
            <a:spLocks noChangeShapeType="1"/>
          </p:cNvSpPr>
          <p:nvPr/>
        </p:nvSpPr>
        <p:spPr bwMode="auto">
          <a:xfrm flipV="1">
            <a:off x="990600" y="5334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6" name="Line 55"/>
          <p:cNvSpPr>
            <a:spLocks noChangeShapeType="1"/>
          </p:cNvSpPr>
          <p:nvPr/>
        </p:nvSpPr>
        <p:spPr bwMode="auto">
          <a:xfrm flipV="1">
            <a:off x="990600" y="53340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7" name="Text Box 45"/>
          <p:cNvSpPr txBox="1">
            <a:spLocks noChangeArrowheads="1"/>
          </p:cNvSpPr>
          <p:nvPr/>
        </p:nvSpPr>
        <p:spPr bwMode="auto">
          <a:xfrm>
            <a:off x="685800" y="5667375"/>
            <a:ext cx="4419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 dirty="0"/>
              <a:t>0 10  55     100               250   </a:t>
            </a:r>
          </a:p>
          <a:p>
            <a:r>
              <a:rPr lang="en-US" altLang="zh-CN" dirty="0" smtClean="0"/>
              <a:t>Grade </a:t>
            </a:r>
            <a:r>
              <a:rPr lang="en-US" altLang="zh-CN" dirty="0"/>
              <a:t>level(0-255) </a:t>
            </a:r>
            <a:r>
              <a:rPr lang="en-US" altLang="zh-CN" i="1" dirty="0" err="1"/>
              <a:t>r</a:t>
            </a:r>
            <a:r>
              <a:rPr lang="en-US" altLang="zh-CN" i="1" baseline="-25000" dirty="0" err="1"/>
              <a:t>k</a:t>
            </a:r>
            <a:endParaRPr lang="en-US" altLang="zh-CN" i="1" baseline="-25000" dirty="0"/>
          </a:p>
          <a:p>
            <a:endParaRPr lang="en-US" altLang="zh-CN" dirty="0"/>
          </a:p>
          <a:p>
            <a:endParaRPr lang="en-US" alt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953000" y="3965575"/>
          <a:ext cx="2438400" cy="2330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40666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4" marB="45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4" marB="45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75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4" marB="45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4" marB="45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75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4" marB="45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4" marB="45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75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4" marB="45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4" marB="45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75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4" marB="45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4" marB="45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75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4" marB="45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4" marB="45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3200400" y="34925"/>
            <a:ext cx="2895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75" y="152400"/>
            <a:ext cx="4876800" cy="1139825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Exercise 6: From RGB (3x8-bit) to HSV</a:t>
            </a:r>
            <a:endParaRPr lang="en-US" altLang="en-US" sz="2400" dirty="0" smtClean="0">
              <a:ea typeface="SimSun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9245FCEF-4D9D-4D39-85D5-BAB402226D4B}" type="slidenum">
              <a:rPr lang="en-US" altLang="zh-CN">
                <a:solidFill>
                  <a:srgbClr val="898989"/>
                </a:solidFill>
              </a:rPr>
              <a:pPr/>
              <a:t>40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61963"/>
            <a:ext cx="28479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570912" y="5970588"/>
            <a:ext cx="115887" cy="160337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4267200" y="5970588"/>
            <a:ext cx="228600" cy="160337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723" y="961171"/>
            <a:ext cx="61722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800" dirty="0" smtClean="0"/>
              <a:t>max= </a:t>
            </a:r>
            <a:r>
              <a:rPr lang="en-US" altLang="en-US" sz="1800" i="1" dirty="0" err="1" smtClean="0"/>
              <a:t>max_value</a:t>
            </a:r>
            <a:r>
              <a:rPr lang="en-US" altLang="en-US" sz="1800" dirty="0" smtClean="0"/>
              <a:t>(R,G,B)  ------------------(1) </a:t>
            </a:r>
          </a:p>
          <a:p>
            <a:pPr eaLnBrk="1" hangingPunct="1"/>
            <a:r>
              <a:rPr lang="en-US" altLang="en-US" sz="1800" dirty="0" smtClean="0"/>
              <a:t>min=</a:t>
            </a:r>
            <a:r>
              <a:rPr lang="en-US" altLang="en-US" sz="1800" i="1" dirty="0" err="1" smtClean="0"/>
              <a:t>min_value</a:t>
            </a:r>
            <a:r>
              <a:rPr lang="en-US" altLang="en-US" sz="1800" dirty="0" smtClean="0"/>
              <a:t>(R,G,B) --------------------(2)</a:t>
            </a:r>
          </a:p>
          <a:p>
            <a:pPr eaLnBrk="1" hangingPunct="1"/>
            <a:r>
              <a:rPr lang="en-US" altLang="en-US" sz="1800" dirty="0" smtClean="0"/>
              <a:t>if R  = max, H1 = (G-B)/(max-min) -------(3) </a:t>
            </a:r>
          </a:p>
          <a:p>
            <a:pPr eaLnBrk="1" hangingPunct="1"/>
            <a:r>
              <a:rPr lang="en-US" altLang="en-US" sz="1800" dirty="0" smtClean="0"/>
              <a:t>if G = max, H1 = 2 + (B-R)/(max-min)---(4)  </a:t>
            </a:r>
          </a:p>
          <a:p>
            <a:pPr eaLnBrk="1" hangingPunct="1"/>
            <a:r>
              <a:rPr lang="en-US" altLang="en-US" sz="1800" dirty="0" smtClean="0"/>
              <a:t>if B = max, H1 = 4 + (R-G)/(max-min) ---(5) </a:t>
            </a:r>
          </a:p>
          <a:p>
            <a:pPr eaLnBrk="1" hangingPunct="1"/>
            <a:r>
              <a:rPr lang="en-US" altLang="en-US" sz="1800" dirty="0" smtClean="0"/>
              <a:t>H = H1 * 60------------------------------------(6)</a:t>
            </a:r>
          </a:p>
          <a:p>
            <a:pPr eaLnBrk="1" hangingPunct="1"/>
            <a:r>
              <a:rPr lang="en-US" altLang="en-US" sz="1800" dirty="0" smtClean="0"/>
              <a:t>V=max/255------------------------------------(7)</a:t>
            </a:r>
          </a:p>
          <a:p>
            <a:pPr eaLnBrk="1" hangingPunct="1"/>
            <a:r>
              <a:rPr lang="en-US" altLang="en-US" sz="1800" dirty="0" smtClean="0"/>
              <a:t>if H &lt; 0, H = H + 360</a:t>
            </a:r>
            <a:r>
              <a:rPr lang="en-US" altLang="en-US" sz="3600" dirty="0" smtClean="0"/>
              <a:t> </a:t>
            </a:r>
          </a:p>
          <a:p>
            <a:pPr eaLnBrk="1" hangingPunct="1"/>
            <a:r>
              <a:rPr lang="en-US" altLang="en-US" sz="1800" dirty="0" smtClean="0"/>
              <a:t>s=(max-min)/max---------------------------(8)</a:t>
            </a:r>
          </a:p>
          <a:p>
            <a:pPr eaLnBrk="1" hangingPunct="1"/>
            <a:endParaRPr lang="en-US" altLang="en-US" sz="36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98439" y="2895600"/>
            <a:ext cx="3967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Ex6: Find R,G,B values and the color of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of following cases:</a:t>
            </a:r>
          </a:p>
          <a:p>
            <a:pPr marL="342900" indent="-342900"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V=0.5,H=0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,S=1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V=0.2,H=120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,S=0.8</a:t>
            </a:r>
          </a:p>
          <a:p>
            <a:pPr marL="342900" indent="-342900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 V=0.6,H=260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,S=0.5.</a:t>
            </a:r>
          </a:p>
          <a:p>
            <a:pPr marL="342900" indent="-342900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V=0,H=0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,S=1.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V=0.5,H=0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,S=1.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031" y="4595079"/>
            <a:ext cx="3831336" cy="1291399"/>
            <a:chOff x="0" y="5540114"/>
            <a:chExt cx="3831336" cy="1291399"/>
          </a:xfrm>
        </p:grpSpPr>
        <p:pic>
          <p:nvPicPr>
            <p:cNvPr id="16" name="Picture 4" descr="360px-HueSca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" y="5540114"/>
              <a:ext cx="3810000" cy="346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162178" y="6041372"/>
              <a:ext cx="1209422" cy="0"/>
            </a:xfrm>
            <a:prstGeom prst="straightConnector1">
              <a:avLst/>
            </a:prstGeom>
            <a:ln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371600" y="6041372"/>
              <a:ext cx="1209422" cy="0"/>
            </a:xfrm>
            <a:prstGeom prst="straightConnector1">
              <a:avLst/>
            </a:prstGeom>
            <a:ln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581022" y="6041372"/>
              <a:ext cx="1209422" cy="0"/>
            </a:xfrm>
            <a:prstGeom prst="straightConnector1">
              <a:avLst/>
            </a:prstGeom>
            <a:ln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371600" y="5886478"/>
              <a:ext cx="0" cy="945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581022" y="5877888"/>
              <a:ext cx="0" cy="953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0" y="6185182"/>
              <a:ext cx="3791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H=0-120   120-240   240-260</a:t>
              </a:r>
            </a:p>
            <a:p>
              <a:r>
                <a:rPr lang="en-US" dirty="0" smtClean="0"/>
                <a:t> H1=0-2         2-4           4-6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790444" y="5855234"/>
              <a:ext cx="0" cy="953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2400" y="5855233"/>
              <a:ext cx="0" cy="953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26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23866" y="11083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Histogram, color v.7b</a:t>
            </a:r>
            <a:endParaRPr lang="en-US" altLang="zh-CN" dirty="0"/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7C706303-2532-4BF0-8AE6-8D428B8CF420}" type="slidenum">
              <a:rPr lang="en-US" altLang="zh-CN">
                <a:solidFill>
                  <a:srgbClr val="898989"/>
                </a:solidFill>
              </a:rPr>
              <a:pPr/>
              <a:t>41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4876800" cy="1139825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0000"/>
                </a:solidFill>
              </a:rPr>
              <a:t>Answer </a:t>
            </a:r>
            <a:r>
              <a:rPr lang="en-US" altLang="zh-CN" sz="3200" dirty="0" smtClean="0">
                <a:solidFill>
                  <a:srgbClr val="FF0000"/>
                </a:solidFill>
              </a:rPr>
              <a:t>6a,b:</a:t>
            </a:r>
            <a:r>
              <a:rPr lang="en-US" altLang="zh-CN" sz="3200" dirty="0" smtClean="0"/>
              <a:t>Exercise </a:t>
            </a:r>
            <a:r>
              <a:rPr lang="en-US" altLang="zh-CN" sz="3200" dirty="0" smtClean="0"/>
              <a:t>6: From RGB (3x8-bit) to HSV</a:t>
            </a:r>
            <a:br>
              <a:rPr lang="en-US" altLang="zh-CN" sz="3200" dirty="0" smtClean="0"/>
            </a:br>
            <a:endParaRPr lang="en-US" altLang="en-US" sz="3200" dirty="0" smtClean="0">
              <a:ea typeface="SimSun" pitchFamily="2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6172200" cy="4530725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max=</a:t>
            </a:r>
            <a:r>
              <a:rPr lang="en-US" altLang="en-US" sz="1800" i="1" dirty="0" err="1" smtClean="0"/>
              <a:t>max_value</a:t>
            </a:r>
            <a:r>
              <a:rPr lang="en-US" altLang="en-US" sz="1800" dirty="0" smtClean="0"/>
              <a:t>(R,G,B) </a:t>
            </a:r>
            <a:r>
              <a:rPr lang="en-US" altLang="en-US" sz="1800" dirty="0" smtClean="0"/>
              <a:t> ------------------(1) 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min=</a:t>
            </a:r>
            <a:r>
              <a:rPr lang="en-US" altLang="en-US" sz="1800" i="1" dirty="0" err="1" smtClean="0"/>
              <a:t>min_value</a:t>
            </a:r>
            <a:r>
              <a:rPr lang="en-US" altLang="en-US" sz="1800" dirty="0" smtClean="0"/>
              <a:t>(R,G,B) </a:t>
            </a:r>
            <a:r>
              <a:rPr lang="en-US" altLang="en-US" sz="1800" dirty="0" smtClean="0"/>
              <a:t>--------------------(2)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if R = max, H1 = (G-B)/(max-min) </a:t>
            </a:r>
            <a:r>
              <a:rPr lang="en-US" altLang="en-US" sz="1800" dirty="0" smtClean="0"/>
              <a:t>-------</a:t>
            </a:r>
            <a:r>
              <a:rPr lang="en-US" altLang="en-US" sz="1800" dirty="0" smtClean="0"/>
              <a:t>(3) 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if G = max, H1 = 2 + (B-R)/(max-min</a:t>
            </a:r>
            <a:r>
              <a:rPr lang="en-US" altLang="en-US" sz="1800" dirty="0" smtClean="0"/>
              <a:t>)---(4)  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if B = max, H1 = 4 + (R-G)/(max-min) </a:t>
            </a:r>
            <a:r>
              <a:rPr lang="en-US" altLang="en-US" sz="1800" dirty="0" smtClean="0"/>
              <a:t>---(5) 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H = H1 * </a:t>
            </a:r>
            <a:r>
              <a:rPr lang="en-US" altLang="en-US" sz="1800" dirty="0" smtClean="0"/>
              <a:t>60------------------------------------(6)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V=max/255------------------------------------(7)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if H &lt; 0, H = H + 360</a:t>
            </a:r>
            <a:r>
              <a:rPr lang="en-US" altLang="en-US" sz="3600" dirty="0" smtClean="0"/>
              <a:t> </a:t>
            </a:r>
            <a:endParaRPr lang="en-US" altLang="en-US" sz="3600" dirty="0" smtClean="0"/>
          </a:p>
          <a:p>
            <a:pPr eaLnBrk="1" hangingPunct="1"/>
            <a:r>
              <a:rPr lang="en-US" altLang="en-US" sz="1800" dirty="0" smtClean="0"/>
              <a:t>s</a:t>
            </a:r>
            <a:r>
              <a:rPr lang="en-US" altLang="en-US" sz="1800" dirty="0" smtClean="0"/>
              <a:t>=(max-min)/</a:t>
            </a:r>
            <a:r>
              <a:rPr lang="en-US" altLang="en-US" sz="1800" dirty="0" smtClean="0"/>
              <a:t>max---------------------------(8)</a:t>
            </a:r>
            <a:endParaRPr lang="en-US" altLang="en-US" sz="1800" dirty="0" smtClean="0"/>
          </a:p>
          <a:p>
            <a:pPr eaLnBrk="1" hangingPunct="1"/>
            <a:endParaRPr lang="en-US" altLang="en-US" sz="3600" dirty="0" smtClean="0"/>
          </a:p>
        </p:txBody>
      </p:sp>
      <p:sp>
        <p:nvSpPr>
          <p:cNvPr id="43014" name="Content Placeholder 1"/>
          <p:cNvSpPr>
            <a:spLocks noGrp="1"/>
          </p:cNvSpPr>
          <p:nvPr>
            <p:ph sz="half" idx="4294967295"/>
          </p:nvPr>
        </p:nvSpPr>
        <p:spPr>
          <a:xfrm>
            <a:off x="8229600" y="5715000"/>
            <a:ext cx="914400" cy="415925"/>
          </a:xfrm>
        </p:spPr>
        <p:txBody>
          <a:bodyPr/>
          <a:lstStyle/>
          <a:p>
            <a:pPr eaLnBrk="1" hangingPunct="1"/>
            <a:r>
              <a:rPr lang="en-US" altLang="en-US" sz="1200" smtClean="0"/>
              <a:t> </a:t>
            </a:r>
          </a:p>
        </p:txBody>
      </p:sp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5343"/>
            <a:ext cx="1266066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15143" y="1198435"/>
            <a:ext cx="44764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6a) when V=0.5,H=0,S=1, the color is 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(7) max=0.5*255=127.5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 (8) S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max-min)/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max=1, </a:t>
            </a:r>
          </a:p>
          <a:p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max-min=max, hence min=0,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H=0,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formula for H1 is (3), because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formulas will make H more than 0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(3)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H1 = (G-B)/(max-min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(G-B)/127.5=0 , so G=B=0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color is  pure red.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6b) V=0.2,H=120,S=0.8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H=120 hence H1=2 by formula (6)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(7) 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ax=0.2*255=51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 (8) 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=(max-min)/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max=0.8,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max-min=0.8*max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hence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min=0.2*max=10.2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H1=2, G max be max,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formula for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will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 deviate too much from 2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(4)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=2+ (B-R)/(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max-min)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2+(B-R)/(51-10.2)=2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G=B=0 is the only solution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color is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pure green.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-19957" y="5209534"/>
            <a:ext cx="3831336" cy="1291399"/>
            <a:chOff x="0" y="5540114"/>
            <a:chExt cx="3831336" cy="1291399"/>
          </a:xfrm>
        </p:grpSpPr>
        <p:pic>
          <p:nvPicPr>
            <p:cNvPr id="20" name="Picture 4" descr="360px-HueSca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" y="5540114"/>
              <a:ext cx="3810000" cy="346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162178" y="6041372"/>
              <a:ext cx="1209422" cy="0"/>
            </a:xfrm>
            <a:prstGeom prst="straightConnector1">
              <a:avLst/>
            </a:prstGeom>
            <a:ln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371600" y="6041372"/>
              <a:ext cx="1209422" cy="0"/>
            </a:xfrm>
            <a:prstGeom prst="straightConnector1">
              <a:avLst/>
            </a:prstGeom>
            <a:ln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581022" y="6041372"/>
              <a:ext cx="1209422" cy="0"/>
            </a:xfrm>
            <a:prstGeom prst="straightConnector1">
              <a:avLst/>
            </a:prstGeom>
            <a:ln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371600" y="5886478"/>
              <a:ext cx="0" cy="945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81022" y="5877888"/>
              <a:ext cx="0" cy="953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0" y="6185182"/>
              <a:ext cx="3791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H=0-120   120-240   240-260</a:t>
              </a:r>
            </a:p>
            <a:p>
              <a:r>
                <a:rPr lang="en-US" dirty="0" smtClean="0"/>
                <a:t> H1=0-2         2-4           4-6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0444" y="5855234"/>
              <a:ext cx="0" cy="953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2400" y="5855233"/>
              <a:ext cx="0" cy="953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9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23866" y="11083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Histogram, color v.7b</a:t>
            </a:r>
            <a:endParaRPr lang="en-US" altLang="zh-CN" dirty="0"/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7C706303-2532-4BF0-8AE6-8D428B8CF420}" type="slidenum">
              <a:rPr lang="en-US" altLang="zh-CN">
                <a:solidFill>
                  <a:srgbClr val="898989"/>
                </a:solidFill>
              </a:rPr>
              <a:pPr/>
              <a:t>42</a:t>
            </a:fld>
            <a:endParaRPr lang="en-US" altLang="zh-CN" dirty="0">
              <a:solidFill>
                <a:srgbClr val="898989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4876800" cy="1139825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0000"/>
                </a:solidFill>
              </a:rPr>
              <a:t>Answer </a:t>
            </a:r>
            <a:r>
              <a:rPr lang="en-US" altLang="zh-CN" sz="3200" dirty="0" smtClean="0">
                <a:solidFill>
                  <a:srgbClr val="FF0000"/>
                </a:solidFill>
              </a:rPr>
              <a:t>6c:</a:t>
            </a:r>
            <a:r>
              <a:rPr lang="en-US" altLang="zh-CN" sz="3200" dirty="0" smtClean="0"/>
              <a:t>Exercise </a:t>
            </a:r>
            <a:r>
              <a:rPr lang="en-US" altLang="zh-CN" sz="3200" dirty="0" smtClean="0"/>
              <a:t>6: From RGB (3x8-bit) to HSV</a:t>
            </a:r>
            <a:br>
              <a:rPr lang="en-US" altLang="zh-CN" sz="3200" dirty="0" smtClean="0"/>
            </a:br>
            <a:endParaRPr lang="en-US" altLang="en-US" sz="3200" dirty="0" smtClean="0">
              <a:ea typeface="SimSun" pitchFamily="2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6172200" cy="4530725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max=</a:t>
            </a:r>
            <a:r>
              <a:rPr lang="en-US" altLang="en-US" sz="1800" i="1" dirty="0" err="1" smtClean="0"/>
              <a:t>max_value</a:t>
            </a:r>
            <a:r>
              <a:rPr lang="en-US" altLang="en-US" sz="1800" dirty="0" smtClean="0"/>
              <a:t>(R,G,B) </a:t>
            </a:r>
            <a:r>
              <a:rPr lang="en-US" altLang="en-US" sz="1800" dirty="0" smtClean="0"/>
              <a:t> ------------------(1) 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min=</a:t>
            </a:r>
            <a:r>
              <a:rPr lang="en-US" altLang="en-US" sz="1800" i="1" dirty="0" err="1" smtClean="0"/>
              <a:t>min_value</a:t>
            </a:r>
            <a:r>
              <a:rPr lang="en-US" altLang="en-US" sz="1800" dirty="0" smtClean="0"/>
              <a:t>(R,G,B) </a:t>
            </a:r>
            <a:r>
              <a:rPr lang="en-US" altLang="en-US" sz="1800" dirty="0" smtClean="0"/>
              <a:t>--------------------(2)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if R = max, H1 = (G-B)/(max-min) </a:t>
            </a:r>
            <a:r>
              <a:rPr lang="en-US" altLang="en-US" sz="1800" dirty="0" smtClean="0"/>
              <a:t>-------</a:t>
            </a:r>
            <a:r>
              <a:rPr lang="en-US" altLang="en-US" sz="1800" dirty="0" smtClean="0"/>
              <a:t>(3) 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if G = max, H1 = 2 + (B-R)/(max-min</a:t>
            </a:r>
            <a:r>
              <a:rPr lang="en-US" altLang="en-US" sz="1800" dirty="0" smtClean="0"/>
              <a:t>)---(4)  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if B = max, H1 = 4 + (R-G)/(max-min) </a:t>
            </a:r>
            <a:r>
              <a:rPr lang="en-US" altLang="en-US" sz="1800" dirty="0" smtClean="0"/>
              <a:t>---(5) 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H = H1 * </a:t>
            </a:r>
            <a:r>
              <a:rPr lang="en-US" altLang="en-US" sz="1800" dirty="0" smtClean="0"/>
              <a:t>60------------------------------------(6)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V=max/255------------------------------------(7)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if H &lt; 0, H = H + 360</a:t>
            </a:r>
            <a:r>
              <a:rPr lang="en-US" altLang="en-US" sz="3600" dirty="0" smtClean="0"/>
              <a:t> </a:t>
            </a:r>
            <a:endParaRPr lang="en-US" altLang="en-US" sz="3600" dirty="0" smtClean="0"/>
          </a:p>
          <a:p>
            <a:pPr eaLnBrk="1" hangingPunct="1"/>
            <a:r>
              <a:rPr lang="en-US" altLang="en-US" sz="1800" dirty="0" smtClean="0"/>
              <a:t>s</a:t>
            </a:r>
            <a:r>
              <a:rPr lang="en-US" altLang="en-US" sz="1800" dirty="0" smtClean="0"/>
              <a:t>=(max-min)/</a:t>
            </a:r>
            <a:r>
              <a:rPr lang="en-US" altLang="en-US" sz="1800" dirty="0" smtClean="0"/>
              <a:t>max---------------------------(8)</a:t>
            </a:r>
            <a:endParaRPr lang="en-US" altLang="en-US" sz="1800" dirty="0" smtClean="0"/>
          </a:p>
          <a:p>
            <a:pPr eaLnBrk="1" hangingPunct="1"/>
            <a:endParaRPr lang="en-US" altLang="en-US" sz="3600" dirty="0" smtClean="0"/>
          </a:p>
        </p:txBody>
      </p:sp>
      <p:sp>
        <p:nvSpPr>
          <p:cNvPr id="43014" name="Content Placeholder 1"/>
          <p:cNvSpPr>
            <a:spLocks noGrp="1"/>
          </p:cNvSpPr>
          <p:nvPr>
            <p:ph sz="half" idx="4294967295"/>
          </p:nvPr>
        </p:nvSpPr>
        <p:spPr>
          <a:xfrm>
            <a:off x="8229600" y="5715000"/>
            <a:ext cx="914400" cy="415925"/>
          </a:xfrm>
        </p:spPr>
        <p:txBody>
          <a:bodyPr/>
          <a:lstStyle/>
          <a:p>
            <a:pPr eaLnBrk="1" hangingPunct="1"/>
            <a:r>
              <a:rPr lang="en-US" altLang="en-US" sz="1200" smtClean="0"/>
              <a:t> </a:t>
            </a:r>
          </a:p>
        </p:txBody>
      </p:sp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5343"/>
            <a:ext cx="1266066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162178" y="5041247"/>
            <a:ext cx="3495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 dirty="0" smtClean="0"/>
              <a:t>Hue 0-&gt;360</a:t>
            </a:r>
            <a:r>
              <a:rPr lang="en-US" altLang="zh-CN" baseline="30000" dirty="0" smtClean="0"/>
              <a:t>o</a:t>
            </a:r>
            <a:r>
              <a:rPr lang="en-US" altLang="zh-CN" dirty="0"/>
              <a:t>)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15143" y="1198435"/>
            <a:ext cx="44764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6c) when V=0.6,H=260,S=0.5, the color is 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(eq7) max=0.6*255=153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 (eq8) S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max-min)/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max=0.5, </a:t>
            </a:r>
          </a:p>
          <a:p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max-min=0.5*max, hence  min=0.5*max=76.5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H=260, from (eq6) H1=260/60=4.333,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formula for H1 is (eq5), because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formulas will make H1 outside 4 to 6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(eq5)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= </a:t>
            </a:r>
            <a:r>
              <a:rPr lang="en-US" altLang="en-US" sz="1600" dirty="0"/>
              <a:t>4 + (R-G)/(max-min) </a:t>
            </a:r>
            <a:endParaRPr lang="en-US" altLang="en-US" sz="1600" dirty="0" smtClean="0"/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/>
              <a:t>4 + (R-G)/(max-min) </a:t>
            </a:r>
            <a:r>
              <a:rPr lang="en-US" altLang="en-US" sz="1600" dirty="0" smtClean="0"/>
              <a:t>=4.333</a:t>
            </a:r>
          </a:p>
          <a:p>
            <a:r>
              <a:rPr lang="en-US" altLang="en-US" sz="1600" dirty="0" smtClean="0"/>
              <a:t>R-G=</a:t>
            </a:r>
            <a:r>
              <a:rPr lang="en-US" altLang="en-US" sz="1600" dirty="0"/>
              <a:t> 0</a:t>
            </a:r>
            <a:r>
              <a:rPr lang="en-US" altLang="en-US" sz="1600" dirty="0" smtClean="0"/>
              <a:t>.333*(153-76.5)=</a:t>
            </a:r>
            <a:r>
              <a:rPr lang="en-US" sz="1600" dirty="0"/>
              <a:t>25.47</a:t>
            </a:r>
            <a:endParaRPr lang="en-US" altLang="en-US" sz="1600" dirty="0" smtClean="0"/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B=max=153, </a:t>
            </a:r>
          </a:p>
          <a:p>
            <a:r>
              <a:rPr lang="en-US" altLang="en-US" sz="1600" dirty="0" smtClean="0"/>
              <a:t>R-G=25.47, hence R must be bigger than G, hence G=76.5, so R=</a:t>
            </a:r>
            <a:r>
              <a:rPr lang="en-US" altLang="en-US" sz="1600" dirty="0" err="1" smtClean="0"/>
              <a:t>G+min</a:t>
            </a:r>
            <a:r>
              <a:rPr lang="en-US" altLang="en-US" sz="1600" dirty="0" smtClean="0"/>
              <a:t>=76.5+25.47 =101.97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color  (R,G,B)=(153,101.97,76.6)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color is purple.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5540114"/>
            <a:ext cx="3831336" cy="1291399"/>
            <a:chOff x="0" y="5540114"/>
            <a:chExt cx="3831336" cy="1291399"/>
          </a:xfrm>
        </p:grpSpPr>
        <p:pic>
          <p:nvPicPr>
            <p:cNvPr id="43015" name="Picture 4" descr="360px-HueSca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" y="5540114"/>
              <a:ext cx="3810000" cy="346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162178" y="6041372"/>
              <a:ext cx="1209422" cy="0"/>
            </a:xfrm>
            <a:prstGeom prst="straightConnector1">
              <a:avLst/>
            </a:prstGeom>
            <a:ln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371600" y="6041372"/>
              <a:ext cx="1209422" cy="0"/>
            </a:xfrm>
            <a:prstGeom prst="straightConnector1">
              <a:avLst/>
            </a:prstGeom>
            <a:ln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581022" y="6041372"/>
              <a:ext cx="1209422" cy="0"/>
            </a:xfrm>
            <a:prstGeom prst="straightConnector1">
              <a:avLst/>
            </a:prstGeom>
            <a:ln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371600" y="5886478"/>
              <a:ext cx="0" cy="945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81022" y="5877888"/>
              <a:ext cx="0" cy="953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0" y="6185182"/>
              <a:ext cx="3791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H=0-120   120-240   240-260</a:t>
              </a:r>
            </a:p>
            <a:p>
              <a:r>
                <a:rPr lang="en-US" dirty="0" smtClean="0"/>
                <a:t> H1=0-2         2-4           4-6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90444" y="5855234"/>
              <a:ext cx="0" cy="953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2400" y="5855233"/>
              <a:ext cx="0" cy="953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9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23866" y="11083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Histogram, color v.7b</a:t>
            </a:r>
            <a:endParaRPr lang="en-US" altLang="zh-CN" dirty="0"/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7C706303-2532-4BF0-8AE6-8D428B8CF420}" type="slidenum">
              <a:rPr lang="en-US" altLang="zh-CN">
                <a:solidFill>
                  <a:srgbClr val="898989"/>
                </a:solidFill>
              </a:rPr>
              <a:pPr/>
              <a:t>43</a:t>
            </a:fld>
            <a:endParaRPr lang="en-US" altLang="zh-CN" dirty="0">
              <a:solidFill>
                <a:srgbClr val="898989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4876800" cy="1139825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0000"/>
                </a:solidFill>
              </a:rPr>
              <a:t>Answer </a:t>
            </a:r>
            <a:r>
              <a:rPr lang="en-US" altLang="zh-CN" sz="3200" dirty="0" smtClean="0">
                <a:solidFill>
                  <a:srgbClr val="FF0000"/>
                </a:solidFill>
              </a:rPr>
              <a:t>6d,e:</a:t>
            </a:r>
            <a:r>
              <a:rPr lang="en-US" altLang="zh-CN" sz="3200" dirty="0" smtClean="0"/>
              <a:t>Exercise </a:t>
            </a:r>
            <a:r>
              <a:rPr lang="en-US" altLang="zh-CN" sz="3200" dirty="0" smtClean="0"/>
              <a:t>6: From RGB (3x8-bit) to HSV</a:t>
            </a:r>
            <a:br>
              <a:rPr lang="en-US" altLang="zh-CN" sz="3200" dirty="0" smtClean="0"/>
            </a:br>
            <a:endParaRPr lang="en-US" altLang="en-US" sz="3200" dirty="0" smtClean="0">
              <a:ea typeface="SimSun" pitchFamily="2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6172200" cy="4530725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max=</a:t>
            </a:r>
            <a:r>
              <a:rPr lang="en-US" altLang="en-US" sz="1800" i="1" dirty="0" err="1" smtClean="0"/>
              <a:t>max_value</a:t>
            </a:r>
            <a:r>
              <a:rPr lang="en-US" altLang="en-US" sz="1800" dirty="0" smtClean="0"/>
              <a:t>(R,G,B) </a:t>
            </a:r>
            <a:r>
              <a:rPr lang="en-US" altLang="en-US" sz="1800" dirty="0" smtClean="0"/>
              <a:t> ------------------(1) 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min=</a:t>
            </a:r>
            <a:r>
              <a:rPr lang="en-US" altLang="en-US" sz="1800" i="1" dirty="0" err="1" smtClean="0"/>
              <a:t>min_value</a:t>
            </a:r>
            <a:r>
              <a:rPr lang="en-US" altLang="en-US" sz="1800" dirty="0" smtClean="0"/>
              <a:t>(R,G,B) </a:t>
            </a:r>
            <a:r>
              <a:rPr lang="en-US" altLang="en-US" sz="1800" dirty="0" smtClean="0"/>
              <a:t>--------------------(2)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if R = max, H1 = (G-B)/(max-min) </a:t>
            </a:r>
            <a:r>
              <a:rPr lang="en-US" altLang="en-US" sz="1800" dirty="0" smtClean="0"/>
              <a:t>-------</a:t>
            </a:r>
            <a:r>
              <a:rPr lang="en-US" altLang="en-US" sz="1800" dirty="0" smtClean="0"/>
              <a:t>(3) 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if G = max, H1 = 2 + (B-R)/(max-min</a:t>
            </a:r>
            <a:r>
              <a:rPr lang="en-US" altLang="en-US" sz="1800" dirty="0" smtClean="0"/>
              <a:t>)---(4)  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if B = max, H1 = 4 + (R-G)/(max-min) </a:t>
            </a:r>
            <a:r>
              <a:rPr lang="en-US" altLang="en-US" sz="1800" dirty="0" smtClean="0"/>
              <a:t>---(5) 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H = H1 * </a:t>
            </a:r>
            <a:r>
              <a:rPr lang="en-US" altLang="en-US" sz="1800" dirty="0" smtClean="0"/>
              <a:t>60------------------------------------(6)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V=max/255------------------------------------(7)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if H &lt; 0, H = H + 360</a:t>
            </a:r>
            <a:r>
              <a:rPr lang="en-US" altLang="en-US" sz="3600" dirty="0" smtClean="0"/>
              <a:t> </a:t>
            </a:r>
            <a:endParaRPr lang="en-US" altLang="en-US" sz="3600" dirty="0" smtClean="0"/>
          </a:p>
          <a:p>
            <a:pPr eaLnBrk="1" hangingPunct="1"/>
            <a:r>
              <a:rPr lang="en-US" altLang="en-US" sz="1800" dirty="0" smtClean="0"/>
              <a:t>s</a:t>
            </a:r>
            <a:r>
              <a:rPr lang="en-US" altLang="en-US" sz="1800" dirty="0" smtClean="0"/>
              <a:t>=(max-min)/</a:t>
            </a:r>
            <a:r>
              <a:rPr lang="en-US" altLang="en-US" sz="1800" dirty="0" smtClean="0"/>
              <a:t>max---------------------------(8)</a:t>
            </a:r>
            <a:endParaRPr lang="en-US" altLang="en-US" sz="1800" dirty="0" smtClean="0"/>
          </a:p>
          <a:p>
            <a:pPr eaLnBrk="1" hangingPunct="1"/>
            <a:endParaRPr lang="en-US" altLang="en-US" sz="3600" dirty="0" smtClean="0"/>
          </a:p>
        </p:txBody>
      </p:sp>
      <p:sp>
        <p:nvSpPr>
          <p:cNvPr id="43014" name="Content Placeholder 1"/>
          <p:cNvSpPr>
            <a:spLocks noGrp="1"/>
          </p:cNvSpPr>
          <p:nvPr>
            <p:ph sz="half" idx="4294967295"/>
          </p:nvPr>
        </p:nvSpPr>
        <p:spPr>
          <a:xfrm>
            <a:off x="8229600" y="5715000"/>
            <a:ext cx="914400" cy="415925"/>
          </a:xfrm>
        </p:spPr>
        <p:txBody>
          <a:bodyPr/>
          <a:lstStyle/>
          <a:p>
            <a:pPr eaLnBrk="1" hangingPunct="1"/>
            <a:r>
              <a:rPr lang="en-US" altLang="en-US" sz="1200" smtClean="0"/>
              <a:t> </a:t>
            </a:r>
          </a:p>
        </p:txBody>
      </p:sp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5343"/>
            <a:ext cx="1266066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162178" y="5041247"/>
            <a:ext cx="3495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 dirty="0" smtClean="0"/>
              <a:t>Hue 0-&gt;360</a:t>
            </a:r>
            <a:r>
              <a:rPr lang="en-US" altLang="zh-CN" baseline="30000" dirty="0" smtClean="0"/>
              <a:t>o</a:t>
            </a:r>
            <a:r>
              <a:rPr lang="en-US" altLang="zh-CN" dirty="0"/>
              <a:t>)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15143" y="1198435"/>
            <a:ext cx="44764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6d) when V=0,H=0,S=1,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(eq7) max=V*255=0*255=0,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min must be 0. (R,G,B)=(0,0,0)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color is black.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6e)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V=1,H=0,S=1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(eq7)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max=V*255=1*255=255,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H=0, from (eq6) H1=0,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formula for H1 is (eq3), because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formulas will make H1 outside 0 to 2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(eq3)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600" dirty="0" smtClean="0"/>
              <a:t>(</a:t>
            </a:r>
            <a:r>
              <a:rPr lang="en-US" altLang="en-US" sz="1600" dirty="0"/>
              <a:t>R-G)/(max-min) </a:t>
            </a:r>
            <a:endParaRPr lang="en-US" altLang="en-US" sz="1600" dirty="0" smtClean="0"/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smtClean="0"/>
              <a:t>(</a:t>
            </a:r>
            <a:r>
              <a:rPr lang="en-US" altLang="en-US" sz="1600" dirty="0"/>
              <a:t>R-G)/(max-min</a:t>
            </a:r>
            <a:r>
              <a:rPr lang="en-US" altLang="en-US" sz="1600"/>
              <a:t>) </a:t>
            </a:r>
            <a:r>
              <a:rPr lang="en-US" altLang="en-US" sz="1600" smtClean="0"/>
              <a:t>=</a:t>
            </a:r>
            <a:endParaRPr lang="en-US" altLang="en-US" sz="1600" dirty="0" smtClean="0"/>
          </a:p>
          <a:p>
            <a:r>
              <a:rPr lang="en-US" altLang="en-US" sz="1600" dirty="0" smtClean="0"/>
              <a:t>R-G=</a:t>
            </a:r>
            <a:r>
              <a:rPr lang="en-US" altLang="en-US" sz="1600" dirty="0"/>
              <a:t> 0</a:t>
            </a:r>
            <a:r>
              <a:rPr lang="en-US" altLang="en-US" sz="1600" dirty="0" smtClean="0"/>
              <a:t>.333*(153-76.5)=</a:t>
            </a:r>
            <a:r>
              <a:rPr lang="en-US" sz="1600" dirty="0"/>
              <a:t>25.47</a:t>
            </a:r>
            <a:endParaRPr lang="en-US" altLang="en-US" sz="1600" dirty="0" smtClean="0"/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B=max=153, </a:t>
            </a:r>
          </a:p>
          <a:p>
            <a:r>
              <a:rPr lang="en-US" altLang="en-US" sz="1600" dirty="0" smtClean="0"/>
              <a:t>R-G=25.47, hence R must be bigger than G, hence G=76.5, so R=</a:t>
            </a:r>
            <a:r>
              <a:rPr lang="en-US" altLang="en-US" sz="1600" dirty="0" err="1" smtClean="0"/>
              <a:t>G+min</a:t>
            </a:r>
            <a:r>
              <a:rPr lang="en-US" altLang="en-US" sz="1600" dirty="0" smtClean="0"/>
              <a:t>=76.5+25.47 =101.97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color  (R,G,B)=(153,101.97,76.6)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color is purple.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5540114"/>
            <a:ext cx="3831336" cy="1291399"/>
            <a:chOff x="0" y="5540114"/>
            <a:chExt cx="3831336" cy="1291399"/>
          </a:xfrm>
        </p:grpSpPr>
        <p:pic>
          <p:nvPicPr>
            <p:cNvPr id="43015" name="Picture 4" descr="360px-HueSca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" y="5540114"/>
              <a:ext cx="3810000" cy="346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162178" y="6041372"/>
              <a:ext cx="1209422" cy="0"/>
            </a:xfrm>
            <a:prstGeom prst="straightConnector1">
              <a:avLst/>
            </a:prstGeom>
            <a:ln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371600" y="6041372"/>
              <a:ext cx="1209422" cy="0"/>
            </a:xfrm>
            <a:prstGeom prst="straightConnector1">
              <a:avLst/>
            </a:prstGeom>
            <a:ln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581022" y="6041372"/>
              <a:ext cx="1209422" cy="0"/>
            </a:xfrm>
            <a:prstGeom prst="straightConnector1">
              <a:avLst/>
            </a:prstGeom>
            <a:ln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371600" y="5886478"/>
              <a:ext cx="0" cy="945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81022" y="5877888"/>
              <a:ext cx="0" cy="953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0" y="6185182"/>
              <a:ext cx="3791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H=0-120   120-240   240-260</a:t>
              </a:r>
            </a:p>
            <a:p>
              <a:r>
                <a:rPr lang="en-US" dirty="0" smtClean="0"/>
                <a:t> H1=0-2         2-4           4-6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90444" y="5855234"/>
              <a:ext cx="0" cy="953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2400" y="5855233"/>
              <a:ext cx="0" cy="953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8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 dirty="0"/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7C706303-2532-4BF0-8AE6-8D428B8CF420}" type="slidenum">
              <a:rPr lang="en-US" altLang="zh-CN">
                <a:solidFill>
                  <a:srgbClr val="898989"/>
                </a:solidFill>
              </a:rPr>
              <a:pPr/>
              <a:t>44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4876800" cy="1139825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0000"/>
                </a:solidFill>
              </a:rPr>
              <a:t>Answer 6:</a:t>
            </a:r>
            <a:r>
              <a:rPr lang="en-US" altLang="zh-CN" sz="3200" dirty="0" smtClean="0"/>
              <a:t>Exercise 6: From RGB (3x8-bit) to HSV</a:t>
            </a:r>
            <a:br>
              <a:rPr lang="en-US" altLang="zh-CN" sz="3200" dirty="0" smtClean="0"/>
            </a:br>
            <a:endParaRPr lang="en-US" altLang="en-US" sz="3200" dirty="0" smtClean="0">
              <a:ea typeface="SimSun" pitchFamily="2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6172200" cy="4530725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max=</a:t>
            </a:r>
            <a:r>
              <a:rPr lang="en-US" altLang="en-US" sz="1800" i="1" dirty="0" err="1" smtClean="0"/>
              <a:t>max_value</a:t>
            </a:r>
            <a:r>
              <a:rPr lang="en-US" altLang="en-US" sz="1800" dirty="0" smtClean="0"/>
              <a:t>(R,G,B) </a:t>
            </a:r>
            <a:r>
              <a:rPr lang="en-US" altLang="en-US" sz="1800" dirty="0" smtClean="0"/>
              <a:t> ------------------(1) 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min=</a:t>
            </a:r>
            <a:r>
              <a:rPr lang="en-US" altLang="en-US" sz="1800" i="1" dirty="0" err="1" smtClean="0"/>
              <a:t>min_value</a:t>
            </a:r>
            <a:r>
              <a:rPr lang="en-US" altLang="en-US" sz="1800" dirty="0" smtClean="0"/>
              <a:t>(R,G,B) </a:t>
            </a:r>
            <a:r>
              <a:rPr lang="en-US" altLang="en-US" sz="1800" dirty="0" smtClean="0"/>
              <a:t>--------------------(2)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if R = max, H1 = (G-B)/(max-min) </a:t>
            </a:r>
            <a:r>
              <a:rPr lang="en-US" altLang="en-US" sz="1800" dirty="0" smtClean="0"/>
              <a:t>-------</a:t>
            </a:r>
            <a:r>
              <a:rPr lang="en-US" altLang="en-US" sz="1800" dirty="0" smtClean="0"/>
              <a:t>(3) 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if G = max, H1 = 2 + (B-R)/(max-min</a:t>
            </a:r>
            <a:r>
              <a:rPr lang="en-US" altLang="en-US" sz="1800" dirty="0" smtClean="0"/>
              <a:t>)---(4)  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if B = max, H1 = 4 + (R-G)/(max-min) </a:t>
            </a:r>
            <a:r>
              <a:rPr lang="en-US" altLang="en-US" sz="1800" dirty="0" smtClean="0"/>
              <a:t>---(5) 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H = H1 * </a:t>
            </a:r>
            <a:r>
              <a:rPr lang="en-US" altLang="en-US" sz="1800" dirty="0" smtClean="0"/>
              <a:t>60------------------------------------(6)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V=max/255------------------------------------(7)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if H &lt; 0, H = H + 360</a:t>
            </a:r>
            <a:r>
              <a:rPr lang="en-US" altLang="en-US" sz="3600" dirty="0" smtClean="0"/>
              <a:t> </a:t>
            </a:r>
            <a:endParaRPr lang="en-US" altLang="en-US" sz="3600" dirty="0" smtClean="0"/>
          </a:p>
          <a:p>
            <a:pPr eaLnBrk="1" hangingPunct="1"/>
            <a:endParaRPr lang="en-US" altLang="en-US" sz="3600" dirty="0" smtClean="0"/>
          </a:p>
          <a:p>
            <a:pPr eaLnBrk="1" hangingPunct="1"/>
            <a:r>
              <a:rPr lang="en-US" altLang="en-US" sz="1800" dirty="0" smtClean="0"/>
              <a:t>s=(max-min)/</a:t>
            </a:r>
            <a:r>
              <a:rPr lang="en-US" altLang="en-US" sz="1800" dirty="0" smtClean="0"/>
              <a:t>max---------------------------(8)</a:t>
            </a:r>
            <a:endParaRPr lang="en-US" altLang="en-US" sz="1800" dirty="0" smtClean="0"/>
          </a:p>
          <a:p>
            <a:pPr eaLnBrk="1" hangingPunct="1"/>
            <a:endParaRPr lang="en-US" altLang="en-US" sz="3600" dirty="0" smtClean="0"/>
          </a:p>
        </p:txBody>
      </p:sp>
      <p:sp>
        <p:nvSpPr>
          <p:cNvPr id="43014" name="Content Placeholder 1"/>
          <p:cNvSpPr>
            <a:spLocks noGrp="1"/>
          </p:cNvSpPr>
          <p:nvPr>
            <p:ph sz="half" idx="4294967295"/>
          </p:nvPr>
        </p:nvSpPr>
        <p:spPr>
          <a:xfrm>
            <a:off x="8229600" y="5715000"/>
            <a:ext cx="914400" cy="415925"/>
          </a:xfrm>
        </p:spPr>
        <p:txBody>
          <a:bodyPr/>
          <a:lstStyle/>
          <a:p>
            <a:pPr eaLnBrk="1" hangingPunct="1"/>
            <a:r>
              <a:rPr lang="en-US" altLang="en-US" sz="1200" smtClean="0"/>
              <a:t> </a:t>
            </a:r>
          </a:p>
        </p:txBody>
      </p:sp>
      <p:pic>
        <p:nvPicPr>
          <p:cNvPr id="43015" name="Picture 4" descr="360px-HueSc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54436"/>
            <a:ext cx="6324600" cy="57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88" y="152400"/>
            <a:ext cx="1776033" cy="159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017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61901890"/>
              </p:ext>
            </p:extLst>
          </p:nvPr>
        </p:nvGraphicFramePr>
        <p:xfrm>
          <a:off x="4404946" y="1828800"/>
          <a:ext cx="4676775" cy="354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Equation" r:id="rId5" imgW="3924000" imgH="3009600" progId="Equation.3">
                  <p:embed/>
                </p:oleObj>
              </mc:Choice>
              <mc:Fallback>
                <p:oleObj name="Equation" r:id="rId5" imgW="3924000" imgH="30096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4946" y="1828800"/>
                        <a:ext cx="4676775" cy="3541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162179" y="5705475"/>
            <a:ext cx="8588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 dirty="0"/>
              <a:t>Hue (0-&gt;</a:t>
            </a:r>
          </a:p>
          <a:p>
            <a:r>
              <a:rPr lang="en-US" altLang="zh-CN" dirty="0"/>
              <a:t>360</a:t>
            </a:r>
            <a:r>
              <a:rPr lang="en-US" altLang="zh-CN" baseline="30000" dirty="0"/>
              <a:t>o</a:t>
            </a:r>
            <a:r>
              <a:rPr lang="en-US" altLang="zh-CN" dirty="0"/>
              <a:t>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8A62091F-21A3-4CBF-B5EC-46FFC0AE305E}" type="slidenum">
              <a:rPr lang="en-US" altLang="zh-CN">
                <a:solidFill>
                  <a:srgbClr val="898989"/>
                </a:solidFill>
              </a:rPr>
              <a:pPr/>
              <a:t>45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Answer7 </a:t>
            </a:r>
            <a:r>
              <a:rPr lang="en-US" altLang="zh-CN" smtClean="0"/>
              <a:t>for ex7</a:t>
            </a:r>
            <a:endParaRPr lang="en-US" altLang="en-US" smtClean="0">
              <a:solidFill>
                <a:srgbClr val="FF0000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19200"/>
            <a:ext cx="8001000" cy="453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200" dirty="0" smtClean="0"/>
              <a:t> RGB=(18,200,130). Can normalize it first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 smtClean="0"/>
              <a:t>RGB=(18,200,130)/255.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 smtClean="0"/>
              <a:t>What are the values in HSV?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 smtClean="0"/>
              <a:t>Answer: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 smtClean="0"/>
              <a:t>(for HSV on R=18/255, G=200/255, B=130/255),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 smtClean="0"/>
              <a:t>max=200/255, m=18/255, since green G=max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 smtClean="0"/>
              <a:t>H1=2+(B-R)/(max-min), H1=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 smtClean="0"/>
              <a:t>H1=2+(130-18)/(200-18)=2+(112/182)=2.615, need not to show 255 since they cancel each other in numerator and denominator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 smtClean="0"/>
              <a:t>H=H1*60=156.9</a:t>
            </a:r>
            <a:r>
              <a:rPr lang="en-US" altLang="zh-CN" sz="2200" dirty="0" smtClean="0">
                <a:sym typeface="Symbol" pitchFamily="18" charset="2"/>
              </a:rPr>
              <a:t>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 smtClean="0"/>
              <a:t>S=(max-min)/max=(200-18)/200=0.91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 smtClean="0"/>
              <a:t>V=max/255=0.78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 smtClean="0"/>
              <a:t>HSL, HSI , see formulas in note</a:t>
            </a:r>
          </a:p>
          <a:p>
            <a:pPr eaLnBrk="1" hangingPunct="1">
              <a:lnSpc>
                <a:spcPct val="80000"/>
              </a:lnSpc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276225"/>
            <a:ext cx="4495800" cy="113982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CMSC 5711- ch6 Histogram</a:t>
            </a:r>
            <a:br>
              <a:rPr lang="en-US" altLang="zh-CN" sz="2400" smtClean="0"/>
            </a:br>
            <a:r>
              <a:rPr lang="en-US" altLang="zh-CN" sz="2400" smtClean="0"/>
              <a:t>Exercise 1: Normalized histogram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74750"/>
            <a:ext cx="4191000" cy="51054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An image of 5x4 pixels (M=?__, N=?___)</a:t>
            </a:r>
          </a:p>
          <a:p>
            <a:pPr eaLnBrk="1" hangingPunct="1"/>
            <a:r>
              <a:rPr lang="en-US" altLang="zh-CN" sz="2400" smtClean="0"/>
              <a:t>K=0,1,2,..,L-1=255. </a:t>
            </a:r>
          </a:p>
          <a:p>
            <a:pPr eaLnBrk="1" hangingPunct="1"/>
            <a:r>
              <a:rPr lang="en-US" altLang="zh-CN" sz="2400" smtClean="0"/>
              <a:t>L=256 levels</a:t>
            </a:r>
          </a:p>
          <a:p>
            <a:pPr eaLnBrk="1" hangingPunct="1"/>
            <a:r>
              <a:rPr lang="en-US" altLang="zh-CN" sz="2400" smtClean="0"/>
              <a:t>Sketch the histogram (??)</a:t>
            </a:r>
          </a:p>
          <a:p>
            <a:pPr eaLnBrk="1" hangingPunct="1"/>
            <a:endParaRPr lang="en-US" altLang="zh-CN" sz="2400" smtClean="0"/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717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57975" y="64055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934A1410-D293-4C07-9D4E-ADEF5D8D9441}" type="slidenum">
              <a:rPr lang="en-US" altLang="zh-CN">
                <a:solidFill>
                  <a:srgbClr val="898989"/>
                </a:solidFill>
              </a:rPr>
              <a:pPr/>
              <a:t>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74" name="Line 53"/>
          <p:cNvSpPr>
            <a:spLocks noChangeShapeType="1"/>
          </p:cNvSpPr>
          <p:nvPr/>
        </p:nvSpPr>
        <p:spPr bwMode="auto">
          <a:xfrm>
            <a:off x="1111250" y="61118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54"/>
          <p:cNvSpPr>
            <a:spLocks noChangeShapeType="1"/>
          </p:cNvSpPr>
          <p:nvPr/>
        </p:nvSpPr>
        <p:spPr bwMode="auto">
          <a:xfrm flipV="1">
            <a:off x="1111250" y="443547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62"/>
          <p:cNvSpPr>
            <a:spLocks noChangeShapeType="1"/>
          </p:cNvSpPr>
          <p:nvPr/>
        </p:nvSpPr>
        <p:spPr bwMode="auto">
          <a:xfrm flipH="1">
            <a:off x="1004888" y="527367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63"/>
          <p:cNvSpPr>
            <a:spLocks noChangeShapeType="1"/>
          </p:cNvSpPr>
          <p:nvPr/>
        </p:nvSpPr>
        <p:spPr bwMode="auto">
          <a:xfrm flipH="1">
            <a:off x="965200" y="45434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Text Box 64"/>
          <p:cNvSpPr txBox="1">
            <a:spLocks noChangeArrowheads="1"/>
          </p:cNvSpPr>
          <p:nvPr/>
        </p:nvSpPr>
        <p:spPr bwMode="auto">
          <a:xfrm>
            <a:off x="676275" y="4435475"/>
            <a:ext cx="3317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1</a:t>
            </a:r>
          </a:p>
        </p:txBody>
      </p:sp>
      <p:sp>
        <p:nvSpPr>
          <p:cNvPr id="7179" name="Text Box 65"/>
          <p:cNvSpPr txBox="1">
            <a:spLocks noChangeArrowheads="1"/>
          </p:cNvSpPr>
          <p:nvPr/>
        </p:nvSpPr>
        <p:spPr bwMode="auto">
          <a:xfrm>
            <a:off x="450850" y="5089525"/>
            <a:ext cx="5794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0.5</a:t>
            </a:r>
          </a:p>
        </p:txBody>
      </p:sp>
      <p:sp>
        <p:nvSpPr>
          <p:cNvPr id="7180" name="Text Box 67"/>
          <p:cNvSpPr txBox="1">
            <a:spLocks noChangeArrowheads="1"/>
          </p:cNvSpPr>
          <p:nvPr/>
        </p:nvSpPr>
        <p:spPr bwMode="auto">
          <a:xfrm>
            <a:off x="425450" y="3444875"/>
            <a:ext cx="16017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Normalized</a:t>
            </a:r>
          </a:p>
          <a:p>
            <a:r>
              <a:rPr lang="en-US" altLang="zh-CN"/>
              <a:t>Count </a:t>
            </a:r>
          </a:p>
          <a:p>
            <a:r>
              <a:rPr lang="en-US" altLang="zh-CN" i="1"/>
              <a:t>P(r</a:t>
            </a:r>
            <a:r>
              <a:rPr lang="en-US" altLang="zh-CN" i="1" baseline="-25000"/>
              <a:t>k</a:t>
            </a:r>
            <a:r>
              <a:rPr lang="en-US" altLang="zh-CN" i="1"/>
              <a:t>)=n</a:t>
            </a:r>
            <a:r>
              <a:rPr lang="en-US" altLang="zh-CN" i="1" baseline="-25000"/>
              <a:t>k</a:t>
            </a:r>
            <a:r>
              <a:rPr lang="en-US" altLang="zh-CN" i="1"/>
              <a:t>/MN</a:t>
            </a:r>
          </a:p>
        </p:txBody>
      </p:sp>
      <p:sp>
        <p:nvSpPr>
          <p:cNvPr id="7181" name="Text Box 68"/>
          <p:cNvSpPr txBox="1">
            <a:spLocks noChangeArrowheads="1"/>
          </p:cNvSpPr>
          <p:nvPr/>
        </p:nvSpPr>
        <p:spPr bwMode="auto">
          <a:xfrm>
            <a:off x="1050925" y="5973763"/>
            <a:ext cx="32004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endParaRPr lang="en-US" altLang="zh-CN"/>
          </a:p>
          <a:p>
            <a:endParaRPr lang="en-US" altLang="zh-CN" i="1"/>
          </a:p>
          <a:p>
            <a:endParaRPr lang="en-US" altLang="zh-CN"/>
          </a:p>
        </p:txBody>
      </p:sp>
      <p:sp>
        <p:nvSpPr>
          <p:cNvPr id="7182" name="Text Box 71"/>
          <p:cNvSpPr txBox="1">
            <a:spLocks noChangeArrowheads="1"/>
          </p:cNvSpPr>
          <p:nvPr/>
        </p:nvSpPr>
        <p:spPr bwMode="auto">
          <a:xfrm>
            <a:off x="1323975" y="4314825"/>
            <a:ext cx="36972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>
                <a:solidFill>
                  <a:schemeClr val="tx2"/>
                </a:solidFill>
              </a:rPr>
              <a:t>Normalized histogram (plot it)</a:t>
            </a:r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1111250" y="6111875"/>
            <a:ext cx="44196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0              100           200   </a:t>
            </a:r>
          </a:p>
          <a:p>
            <a:r>
              <a:rPr lang="en-US" altLang="zh-CN"/>
              <a:t>Grad level(0-255) </a:t>
            </a:r>
            <a:r>
              <a:rPr lang="en-US" altLang="zh-CN" i="1"/>
              <a:t>rk</a:t>
            </a:r>
            <a:endParaRPr lang="en-US" altLang="en-US"/>
          </a:p>
        </p:txBody>
      </p:sp>
      <p:sp>
        <p:nvSpPr>
          <p:cNvPr id="7184" name="Content Placeholder 2"/>
          <p:cNvSpPr>
            <a:spLocks noGrp="1"/>
          </p:cNvSpPr>
          <p:nvPr>
            <p:ph sz="half" idx="2"/>
          </p:nvPr>
        </p:nvSpPr>
        <p:spPr>
          <a:xfrm>
            <a:off x="4759325" y="1638300"/>
            <a:ext cx="4038600" cy="4530725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29200" y="487363"/>
          <a:ext cx="3962400" cy="354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</a:tblGrid>
              <a:tr h="740907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0995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0995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0995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0995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17" name="TextBox 4"/>
          <p:cNvSpPr txBox="1">
            <a:spLocks noChangeArrowheads="1"/>
          </p:cNvSpPr>
          <p:nvPr/>
        </p:nvSpPr>
        <p:spPr bwMode="auto">
          <a:xfrm>
            <a:off x="7764463" y="3992563"/>
            <a:ext cx="1400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/>
              <a:t>N columns</a:t>
            </a:r>
          </a:p>
        </p:txBody>
      </p:sp>
      <p:sp>
        <p:nvSpPr>
          <p:cNvPr id="7218" name="TextBox 30"/>
          <p:cNvSpPr txBox="1">
            <a:spLocks noChangeArrowheads="1"/>
          </p:cNvSpPr>
          <p:nvPr/>
        </p:nvSpPr>
        <p:spPr bwMode="auto">
          <a:xfrm>
            <a:off x="4387850" y="1066800"/>
            <a:ext cx="7318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/>
              <a:t>M</a:t>
            </a:r>
          </a:p>
          <a:p>
            <a:r>
              <a:rPr lang="en-US" altLang="en-US"/>
              <a:t>rows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679700" y="5948363"/>
            <a:ext cx="0" cy="30003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4953000" y="4119563"/>
          <a:ext cx="2209800" cy="256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6580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V="1">
            <a:off x="3998913" y="5924550"/>
            <a:ext cx="0" cy="3000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200400" y="34925"/>
            <a:ext cx="2895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0988" y="666750"/>
            <a:ext cx="4495800" cy="1143000"/>
          </a:xfrm>
        </p:spPr>
        <p:txBody>
          <a:bodyPr/>
          <a:lstStyle/>
          <a:p>
            <a:pPr algn="l" eaLnBrk="1" hangingPunct="1"/>
            <a:r>
              <a:rPr lang="en-US" altLang="zh-CN" sz="2400" smtClean="0"/>
              <a:t>Exercise 2 : In each histogram </a:t>
            </a:r>
            <a:br>
              <a:rPr lang="en-US" altLang="zh-CN" sz="2400" smtClean="0"/>
            </a:br>
            <a:r>
              <a:rPr lang="en-US" altLang="zh-CN" sz="2400" smtClean="0"/>
              <a:t>(a) Identify the gray levels that have not been used. </a:t>
            </a:r>
            <a:br>
              <a:rPr lang="en-US" altLang="zh-CN" sz="2400" smtClean="0"/>
            </a:br>
            <a:r>
              <a:rPr lang="en-US" altLang="zh-CN" sz="2400" smtClean="0"/>
              <a:t>(b) Which gray level is the highest?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104188" y="5943600"/>
            <a:ext cx="582612" cy="182563"/>
          </a:xfrm>
        </p:spPr>
        <p:txBody>
          <a:bodyPr/>
          <a:lstStyle/>
          <a:p>
            <a:pPr eaLnBrk="1" hangingPunct="1"/>
            <a:r>
              <a:rPr lang="en-US" altLang="zh-CN" smtClean="0"/>
              <a:t>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6165B989-9D95-4ACB-9359-7C97F8E3A1DC}" type="slidenum">
              <a:rPr lang="en-US" altLang="zh-CN">
                <a:solidFill>
                  <a:srgbClr val="898989"/>
                </a:solidFill>
              </a:rPr>
              <a:pPr/>
              <a:t>6</a:t>
            </a:fld>
            <a:endParaRPr lang="en-US" altLang="zh-CN">
              <a:solidFill>
                <a:srgbClr val="898989"/>
              </a:solidFill>
            </a:endParaRPr>
          </a:p>
        </p:txBody>
      </p:sp>
      <p:grpSp>
        <p:nvGrpSpPr>
          <p:cNvPr id="267270" name="Group 6"/>
          <p:cNvGrpSpPr>
            <a:grpSpLocks/>
          </p:cNvGrpSpPr>
          <p:nvPr/>
        </p:nvGrpSpPr>
        <p:grpSpPr bwMode="auto">
          <a:xfrm>
            <a:off x="4987925" y="762000"/>
            <a:ext cx="3657600" cy="2819400"/>
            <a:chOff x="2928" y="240"/>
            <a:chExt cx="2400" cy="1855"/>
          </a:xfrm>
        </p:grpSpPr>
        <p:graphicFrame>
          <p:nvGraphicFramePr>
            <p:cNvPr id="8216" name="Object 7"/>
            <p:cNvGraphicFramePr>
              <a:graphicFrameLocks noChangeAspect="1"/>
            </p:cNvGraphicFramePr>
            <p:nvPr/>
          </p:nvGraphicFramePr>
          <p:xfrm>
            <a:off x="2928" y="240"/>
            <a:ext cx="2400" cy="1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8" name="Bitmap Image" r:id="rId3" imgW="4571429" imgH="3533333" progId="Paint.Picture">
                    <p:embed/>
                  </p:oleObj>
                </mc:Choice>
                <mc:Fallback>
                  <p:oleObj name="Bitmap Image" r:id="rId3" imgW="4571429" imgH="3533333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40"/>
                          <a:ext cx="2400" cy="18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7" name="Text Box 8"/>
            <p:cNvSpPr txBox="1">
              <a:spLocks noChangeArrowheads="1"/>
            </p:cNvSpPr>
            <p:nvPr/>
          </p:nvSpPr>
          <p:spPr bwMode="auto">
            <a:xfrm>
              <a:off x="3361" y="431"/>
              <a:ext cx="144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Bright image</a:t>
              </a:r>
            </a:p>
          </p:txBody>
        </p:sp>
      </p:grpSp>
      <p:grpSp>
        <p:nvGrpSpPr>
          <p:cNvPr id="267273" name="Group 9"/>
          <p:cNvGrpSpPr>
            <a:grpSpLocks/>
          </p:cNvGrpSpPr>
          <p:nvPr/>
        </p:nvGrpSpPr>
        <p:grpSpPr bwMode="auto">
          <a:xfrm>
            <a:off x="4940300" y="3643313"/>
            <a:ext cx="3663950" cy="2744787"/>
            <a:chOff x="2891" y="2235"/>
            <a:chExt cx="2544" cy="1841"/>
          </a:xfrm>
        </p:grpSpPr>
        <p:graphicFrame>
          <p:nvGraphicFramePr>
            <p:cNvPr id="8214" name="Object 10"/>
            <p:cNvGraphicFramePr>
              <a:graphicFrameLocks noChangeAspect="1"/>
            </p:cNvGraphicFramePr>
            <p:nvPr/>
          </p:nvGraphicFramePr>
          <p:xfrm>
            <a:off x="2891" y="2235"/>
            <a:ext cx="2544" cy="1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9" name="Bitmap Image" r:id="rId5" imgW="4580952" imgH="3580952" progId="Paint.Picture">
                    <p:embed/>
                  </p:oleObj>
                </mc:Choice>
                <mc:Fallback>
                  <p:oleObj name="Bitmap Image" r:id="rId5" imgW="4580952" imgH="3580952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1" y="2235"/>
                          <a:ext cx="2544" cy="18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Text Box 11"/>
            <p:cNvSpPr txBox="1">
              <a:spLocks noChangeArrowheads="1"/>
            </p:cNvSpPr>
            <p:nvPr/>
          </p:nvSpPr>
          <p:spPr bwMode="auto">
            <a:xfrm>
              <a:off x="3839" y="2448"/>
              <a:ext cx="1441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Low contrast image</a:t>
              </a:r>
            </a:p>
          </p:txBody>
        </p:sp>
      </p:grpSp>
      <p:sp>
        <p:nvSpPr>
          <p:cNvPr id="8200" name="Oval 12"/>
          <p:cNvSpPr>
            <a:spLocks noChangeArrowheads="1"/>
          </p:cNvSpPr>
          <p:nvPr/>
        </p:nvSpPr>
        <p:spPr bwMode="auto">
          <a:xfrm>
            <a:off x="6650038" y="2749550"/>
            <a:ext cx="1524000" cy="8382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endParaRPr lang="zh-CN" altLang="en-US"/>
          </a:p>
        </p:txBody>
      </p:sp>
      <p:sp>
        <p:nvSpPr>
          <p:cNvPr id="8201" name="Oval 13"/>
          <p:cNvSpPr>
            <a:spLocks noChangeArrowheads="1"/>
          </p:cNvSpPr>
          <p:nvPr/>
        </p:nvSpPr>
        <p:spPr bwMode="auto">
          <a:xfrm>
            <a:off x="5983288" y="4859338"/>
            <a:ext cx="762000" cy="16002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endParaRPr lang="zh-CN" altLang="en-US"/>
          </a:p>
        </p:txBody>
      </p:sp>
      <p:sp>
        <p:nvSpPr>
          <p:cNvPr id="8202" name="Text Box 14"/>
          <p:cNvSpPr txBox="1">
            <a:spLocks noChangeArrowheads="1"/>
          </p:cNvSpPr>
          <p:nvPr/>
        </p:nvSpPr>
        <p:spPr bwMode="auto">
          <a:xfrm>
            <a:off x="6097588" y="868363"/>
            <a:ext cx="1520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 u="sng"/>
              <a:t>Histogram1</a:t>
            </a:r>
          </a:p>
        </p:txBody>
      </p:sp>
      <p:sp>
        <p:nvSpPr>
          <p:cNvPr id="8203" name="Text Box 15"/>
          <p:cNvSpPr txBox="1">
            <a:spLocks noChangeArrowheads="1"/>
          </p:cNvSpPr>
          <p:nvPr/>
        </p:nvSpPr>
        <p:spPr bwMode="auto">
          <a:xfrm>
            <a:off x="5419725" y="1295400"/>
            <a:ext cx="17716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Pixels are</a:t>
            </a:r>
          </a:p>
          <a:p>
            <a:r>
              <a:rPr lang="en-US" altLang="zh-CN"/>
              <a:t>concentrated </a:t>
            </a:r>
          </a:p>
          <a:p>
            <a:r>
              <a:rPr lang="en-US" altLang="zh-CN"/>
              <a:t>at too high </a:t>
            </a:r>
          </a:p>
          <a:p>
            <a:r>
              <a:rPr lang="en-US" altLang="zh-CN"/>
              <a:t>grade levels</a:t>
            </a:r>
          </a:p>
          <a:p>
            <a:r>
              <a:rPr lang="en-US" altLang="zh-CN"/>
              <a:t> </a:t>
            </a:r>
          </a:p>
        </p:txBody>
      </p:sp>
      <p:sp>
        <p:nvSpPr>
          <p:cNvPr id="8204" name="Text Box 18"/>
          <p:cNvSpPr txBox="1">
            <a:spLocks noChangeArrowheads="1"/>
          </p:cNvSpPr>
          <p:nvPr/>
        </p:nvSpPr>
        <p:spPr bwMode="auto">
          <a:xfrm>
            <a:off x="7045325" y="4197350"/>
            <a:ext cx="18796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Pixels are</a:t>
            </a:r>
          </a:p>
          <a:p>
            <a:r>
              <a:rPr lang="en-US" altLang="zh-CN"/>
              <a:t>concentrated </a:t>
            </a:r>
          </a:p>
          <a:p>
            <a:r>
              <a:rPr lang="en-US" altLang="zh-CN"/>
              <a:t>at too low</a:t>
            </a:r>
          </a:p>
          <a:p>
            <a:r>
              <a:rPr lang="en-US" altLang="zh-CN"/>
              <a:t>grade levels,</a:t>
            </a:r>
          </a:p>
          <a:p>
            <a:r>
              <a:rPr lang="en-US" altLang="zh-CN"/>
              <a:t>Distribution is </a:t>
            </a:r>
          </a:p>
          <a:p>
            <a:r>
              <a:rPr lang="en-US" altLang="zh-CN"/>
              <a:t>too narrow.</a:t>
            </a:r>
          </a:p>
          <a:p>
            <a:r>
              <a:rPr lang="en-US" altLang="zh-CN"/>
              <a:t> </a:t>
            </a:r>
          </a:p>
        </p:txBody>
      </p:sp>
      <p:sp>
        <p:nvSpPr>
          <p:cNvPr id="8205" name="Line 19"/>
          <p:cNvSpPr>
            <a:spLocks noChangeShapeType="1"/>
          </p:cNvSpPr>
          <p:nvPr/>
        </p:nvSpPr>
        <p:spPr bwMode="auto">
          <a:xfrm flipH="1">
            <a:off x="6669088" y="4859338"/>
            <a:ext cx="522287" cy="1166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20"/>
          <p:cNvSpPr>
            <a:spLocks noChangeShapeType="1"/>
          </p:cNvSpPr>
          <p:nvPr/>
        </p:nvSpPr>
        <p:spPr bwMode="auto">
          <a:xfrm>
            <a:off x="6305550" y="2368550"/>
            <a:ext cx="344488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207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44700"/>
            <a:ext cx="19812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4333875"/>
            <a:ext cx="19812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9" name="TextBox 1"/>
          <p:cNvSpPr txBox="1">
            <a:spLocks noChangeArrowheads="1"/>
          </p:cNvSpPr>
          <p:nvPr/>
        </p:nvSpPr>
        <p:spPr bwMode="auto">
          <a:xfrm>
            <a:off x="461963" y="4625975"/>
            <a:ext cx="2405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Both images are not ideal: too  bright or too dark.</a:t>
            </a:r>
            <a:br>
              <a:rPr lang="en-US" altLang="zh-CN"/>
            </a:br>
            <a:r>
              <a:rPr lang="en-US" altLang="zh-CN"/>
              <a:t>To fix it, use histogram equalization</a:t>
            </a:r>
            <a:br>
              <a:rPr lang="en-US" altLang="zh-CN"/>
            </a:br>
            <a:endParaRPr lang="en-US" altLang="en-US"/>
          </a:p>
        </p:txBody>
      </p:sp>
      <p:sp>
        <p:nvSpPr>
          <p:cNvPr id="8210" name="TextBox 2"/>
          <p:cNvSpPr txBox="1">
            <a:spLocks noChangeArrowheads="1"/>
          </p:cNvSpPr>
          <p:nvPr/>
        </p:nvSpPr>
        <p:spPr bwMode="auto">
          <a:xfrm>
            <a:off x="4987925" y="6434138"/>
            <a:ext cx="3738563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/>
              <a:t>0    50 100  150  200 250 300</a:t>
            </a:r>
          </a:p>
        </p:txBody>
      </p:sp>
      <p:sp>
        <p:nvSpPr>
          <p:cNvPr id="8211" name="TextBox 3"/>
          <p:cNvSpPr txBox="1">
            <a:spLocks noChangeArrowheads="1"/>
          </p:cNvSpPr>
          <p:nvPr/>
        </p:nvSpPr>
        <p:spPr bwMode="auto">
          <a:xfrm>
            <a:off x="123825" y="2055813"/>
            <a:ext cx="2401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en-US"/>
              <a:t>Answer:?</a:t>
            </a:r>
          </a:p>
        </p:txBody>
      </p:sp>
      <p:sp>
        <p:nvSpPr>
          <p:cNvPr id="8212" name="Text Box 14"/>
          <p:cNvSpPr txBox="1">
            <a:spLocks noChangeArrowheads="1"/>
          </p:cNvSpPr>
          <p:nvPr/>
        </p:nvSpPr>
        <p:spPr bwMode="auto">
          <a:xfrm>
            <a:off x="6583363" y="3652838"/>
            <a:ext cx="1520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 u="sng"/>
              <a:t>Histogram2</a:t>
            </a:r>
          </a:p>
        </p:txBody>
      </p:sp>
      <p:sp>
        <p:nvSpPr>
          <p:cNvPr id="26" name="Oval 25"/>
          <p:cNvSpPr/>
          <p:nvPr/>
        </p:nvSpPr>
        <p:spPr>
          <a:xfrm>
            <a:off x="3200400" y="34925"/>
            <a:ext cx="2895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Histogram equalization: Motivation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92100" y="1349375"/>
            <a:ext cx="3883025" cy="4525963"/>
          </a:xfrm>
        </p:spPr>
        <p:txBody>
          <a:bodyPr/>
          <a:lstStyle/>
          <a:p>
            <a:pPr eaLnBrk="1" hangingPunct="1"/>
            <a:r>
              <a:rPr lang="en-US" altLang="zh-CN" sz="1800" dirty="0" smtClean="0"/>
              <a:t>A mapping </a:t>
            </a:r>
            <a:r>
              <a:rPr lang="en-US" altLang="zh-CN" sz="1800" i="1" dirty="0" smtClean="0"/>
              <a:t>s=T(r) </a:t>
            </a:r>
            <a:r>
              <a:rPr lang="en-US" altLang="zh-CN" sz="1800" dirty="0" smtClean="0"/>
              <a:t>is needed, so that Probabilities of all pixel levels in the ‘</a:t>
            </a:r>
            <a:r>
              <a:rPr lang="en-US" altLang="zh-CN" sz="1800" i="1" dirty="0" smtClean="0"/>
              <a:t>s</a:t>
            </a:r>
            <a:r>
              <a:rPr lang="en-US" altLang="zh-CN" sz="1800" dirty="0" smtClean="0"/>
              <a:t>’ domain is a constant.</a:t>
            </a:r>
          </a:p>
          <a:p>
            <a:pPr eaLnBrk="1" hangingPunct="1"/>
            <a:r>
              <a:rPr lang="en-US" altLang="zh-CN" sz="1800" dirty="0" smtClean="0"/>
              <a:t>Change the scale from ‘r’ to ‘</a:t>
            </a:r>
            <a:r>
              <a:rPr lang="en-US" altLang="zh-CN" sz="1800" i="1" dirty="0" smtClean="0"/>
              <a:t>s</a:t>
            </a:r>
            <a:r>
              <a:rPr lang="en-US" altLang="zh-CN" sz="1800" dirty="0" smtClean="0"/>
              <a:t>’ domain using the mapping </a:t>
            </a:r>
            <a:r>
              <a:rPr lang="en-US" altLang="zh-CN" sz="1800" i="1" dirty="0" smtClean="0"/>
              <a:t>s=T(r).</a:t>
            </a:r>
          </a:p>
          <a:p>
            <a:pPr eaLnBrk="1" hangingPunct="1"/>
            <a:r>
              <a:rPr lang="en-US" altLang="zh-CN" sz="1800" dirty="0" smtClean="0"/>
              <a:t>Histogram quantization procedure: E.g. pixels of the gray level </a:t>
            </a:r>
            <a:r>
              <a:rPr lang="en-US" altLang="zh-CN" sz="1800" i="1" dirty="0" err="1" smtClean="0"/>
              <a:t>r</a:t>
            </a:r>
            <a:r>
              <a:rPr lang="en-US" altLang="zh-CN" sz="1800" i="1" baseline="-25000" dirty="0" err="1" smtClean="0"/>
              <a:t>k</a:t>
            </a:r>
            <a:r>
              <a:rPr lang="en-US" altLang="zh-CN" sz="1800" i="1" baseline="-25000" dirty="0" smtClean="0"/>
              <a:t> </a:t>
            </a:r>
            <a:r>
              <a:rPr lang="en-US" altLang="zh-CN" sz="1800" dirty="0" smtClean="0"/>
              <a:t>(say </a:t>
            </a:r>
            <a:r>
              <a:rPr lang="en-US" altLang="zh-CN" sz="1800" i="1" dirty="0" err="1" smtClean="0"/>
              <a:t>r</a:t>
            </a:r>
            <a:r>
              <a:rPr lang="en-US" altLang="zh-CN" sz="1800" i="1" baseline="-25000" dirty="0" err="1" smtClean="0"/>
              <a:t>k</a:t>
            </a:r>
            <a:r>
              <a:rPr lang="en-US" altLang="zh-CN" sz="1800" dirty="0" smtClean="0"/>
              <a:t>=0.75, for pixel levels are normalized from 0 to 1)  in the original image may need to be changed to 0.82 in the normalized image.. etc.</a:t>
            </a:r>
          </a:p>
          <a:p>
            <a:pPr eaLnBrk="1" hangingPunct="1"/>
            <a:r>
              <a:rPr lang="en-US" altLang="zh-CN" sz="1800" dirty="0" smtClean="0"/>
              <a:t>So that </a:t>
            </a:r>
            <a:r>
              <a:rPr lang="en-US" altLang="zh-CN" sz="1800" i="1" dirty="0" smtClean="0"/>
              <a:t>Ps(</a:t>
            </a:r>
            <a:r>
              <a:rPr lang="en-US" altLang="zh-CN" sz="1800" i="1" dirty="0" err="1" smtClean="0"/>
              <a:t>s</a:t>
            </a:r>
            <a:r>
              <a:rPr lang="en-US" altLang="zh-CN" sz="1800" i="1" baseline="-25000" dirty="0" err="1" smtClean="0"/>
              <a:t>k</a:t>
            </a:r>
            <a:r>
              <a:rPr lang="en-US" altLang="zh-CN" sz="1800" i="1" dirty="0" smtClean="0"/>
              <a:t>=0.1)=Ps(</a:t>
            </a:r>
            <a:r>
              <a:rPr lang="en-US" altLang="zh-CN" sz="1800" i="1" dirty="0" err="1" smtClean="0"/>
              <a:t>s</a:t>
            </a:r>
            <a:r>
              <a:rPr lang="en-US" altLang="zh-CN" sz="1800" i="1" baseline="-25000" dirty="0" err="1" smtClean="0"/>
              <a:t>k</a:t>
            </a:r>
            <a:r>
              <a:rPr lang="en-US" altLang="zh-CN" sz="1800" i="1" dirty="0" smtClean="0"/>
              <a:t>=0.82)=Ps(</a:t>
            </a:r>
            <a:r>
              <a:rPr lang="en-US" altLang="zh-CN" sz="1800" i="1" dirty="0" err="1" smtClean="0"/>
              <a:t>s</a:t>
            </a:r>
            <a:r>
              <a:rPr lang="en-US" altLang="zh-CN" sz="1800" i="1" baseline="-25000" dirty="0" err="1" smtClean="0"/>
              <a:t>k</a:t>
            </a:r>
            <a:r>
              <a:rPr lang="en-US" altLang="zh-CN" sz="1800" i="1" dirty="0" smtClean="0"/>
              <a:t>=0.95)...= Ps(</a:t>
            </a:r>
            <a:r>
              <a:rPr lang="en-US" altLang="zh-CN" sz="1800" i="1" dirty="0" err="1" smtClean="0"/>
              <a:t>s</a:t>
            </a:r>
            <a:r>
              <a:rPr lang="en-US" altLang="zh-CN" sz="1800" i="1" baseline="-25000" dirty="0" err="1" smtClean="0"/>
              <a:t>k</a:t>
            </a:r>
            <a:r>
              <a:rPr lang="en-US" altLang="zh-CN" sz="1800" i="1" dirty="0" smtClean="0"/>
              <a:t>=all values)=</a:t>
            </a:r>
            <a:r>
              <a:rPr lang="en-US" altLang="zh-CN" sz="1800" dirty="0" err="1" smtClean="0"/>
              <a:t>a_constant</a:t>
            </a:r>
            <a:r>
              <a:rPr lang="en-US" altLang="zh-CN" sz="1800" dirty="0" smtClean="0"/>
              <a:t>. They are the same. But because of digitization, some errors may exit.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 dirty="0"/>
          </a:p>
        </p:txBody>
      </p:sp>
      <p:sp>
        <p:nvSpPr>
          <p:cNvPr id="922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2A3A6E8C-9321-47A8-93AC-B65341080F88}" type="slidenum">
              <a:rPr lang="en-US" altLang="zh-CN">
                <a:solidFill>
                  <a:srgbClr val="898989"/>
                </a:solidFill>
              </a:rPr>
              <a:pPr/>
              <a:t>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4724400" y="57150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 flipV="1">
            <a:off x="4724400" y="2622550"/>
            <a:ext cx="0" cy="309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Freeform 7"/>
          <p:cNvSpPr>
            <a:spLocks/>
          </p:cNvSpPr>
          <p:nvPr/>
        </p:nvSpPr>
        <p:spPr bwMode="auto">
          <a:xfrm>
            <a:off x="4724400" y="2667000"/>
            <a:ext cx="3886200" cy="3048000"/>
          </a:xfrm>
          <a:custGeom>
            <a:avLst/>
            <a:gdLst>
              <a:gd name="T0" fmla="*/ 0 w 2496"/>
              <a:gd name="T1" fmla="*/ 2147483647 h 1968"/>
              <a:gd name="T2" fmla="*/ 2147483647 w 2496"/>
              <a:gd name="T3" fmla="*/ 2147483647 h 1968"/>
              <a:gd name="T4" fmla="*/ 2147483647 w 2496"/>
              <a:gd name="T5" fmla="*/ 2147483647 h 1968"/>
              <a:gd name="T6" fmla="*/ 2147483647 w 2496"/>
              <a:gd name="T7" fmla="*/ 2147483647 h 1968"/>
              <a:gd name="T8" fmla="*/ 2147483647 w 2496"/>
              <a:gd name="T9" fmla="*/ 0 h 19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6" h="1968">
                <a:moveTo>
                  <a:pt x="0" y="1968"/>
                </a:moveTo>
                <a:cubicBezTo>
                  <a:pt x="288" y="1788"/>
                  <a:pt x="576" y="1608"/>
                  <a:pt x="768" y="1392"/>
                </a:cubicBezTo>
                <a:cubicBezTo>
                  <a:pt x="960" y="1176"/>
                  <a:pt x="1000" y="864"/>
                  <a:pt x="1152" y="672"/>
                </a:cubicBezTo>
                <a:cubicBezTo>
                  <a:pt x="1304" y="480"/>
                  <a:pt x="1456" y="352"/>
                  <a:pt x="1680" y="240"/>
                </a:cubicBezTo>
                <a:cubicBezTo>
                  <a:pt x="1904" y="128"/>
                  <a:pt x="2200" y="64"/>
                  <a:pt x="249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267200" y="3429000"/>
            <a:ext cx="430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 i="1"/>
              <a:t>S</a:t>
            </a:r>
            <a:r>
              <a:rPr lang="en-US" altLang="zh-CN" i="1" baseline="-25000"/>
              <a:t>k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461125" y="5670550"/>
            <a:ext cx="37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 i="1"/>
              <a:t>r</a:t>
            </a:r>
            <a:r>
              <a:rPr lang="en-US" altLang="zh-CN" i="1" baseline="-25000"/>
              <a:t>k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7772400" y="28194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4724400" y="28194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4175125" y="2622550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1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527925" y="5670550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1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8382000" y="5486400"/>
            <a:ext cx="280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r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5943600" y="2895600"/>
            <a:ext cx="11223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 i="1"/>
              <a:t>s</a:t>
            </a:r>
            <a:r>
              <a:rPr lang="en-US" altLang="zh-CN" i="1" baseline="-25000"/>
              <a:t>k</a:t>
            </a:r>
            <a:r>
              <a:rPr lang="en-US" altLang="zh-CN" i="1"/>
              <a:t>=T(r</a:t>
            </a:r>
            <a:r>
              <a:rPr lang="en-US" altLang="zh-CN" i="1" baseline="-25000"/>
              <a:t>k</a:t>
            </a:r>
            <a:r>
              <a:rPr lang="en-US" altLang="zh-CN" i="1"/>
              <a:t>)</a:t>
            </a: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4724400" y="35814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6629400" y="35814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4379913" y="5638800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0,0</a:t>
            </a:r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>
            <a:off x="6629400" y="32004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Text Box 24"/>
          <p:cNvSpPr txBox="1">
            <a:spLocks noChangeArrowheads="1"/>
          </p:cNvSpPr>
          <p:nvPr/>
        </p:nvSpPr>
        <p:spPr bwMode="auto">
          <a:xfrm>
            <a:off x="4597400" y="2255838"/>
            <a:ext cx="3048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 i="1"/>
              <a:t>s</a:t>
            </a:r>
            <a:endParaRPr lang="en-US" altLang="en-US" i="1"/>
          </a:p>
        </p:txBody>
      </p:sp>
      <p:sp>
        <p:nvSpPr>
          <p:cNvPr id="9238" name="Text Box 25"/>
          <p:cNvSpPr txBox="1">
            <a:spLocks noChangeArrowheads="1"/>
          </p:cNvSpPr>
          <p:nvPr/>
        </p:nvSpPr>
        <p:spPr bwMode="auto">
          <a:xfrm>
            <a:off x="5735638" y="5975350"/>
            <a:ext cx="23463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Input gray values </a:t>
            </a:r>
          </a:p>
          <a:p>
            <a:r>
              <a:rPr lang="en-US" altLang="zh-CN"/>
              <a:t>(to be normalized)</a:t>
            </a:r>
            <a:endParaRPr lang="en-US" altLang="en-US"/>
          </a:p>
        </p:txBody>
      </p:sp>
      <p:sp>
        <p:nvSpPr>
          <p:cNvPr id="9239" name="Text Box 27"/>
          <p:cNvSpPr txBox="1">
            <a:spLocks noChangeArrowheads="1"/>
          </p:cNvSpPr>
          <p:nvPr/>
        </p:nvSpPr>
        <p:spPr bwMode="auto">
          <a:xfrm>
            <a:off x="4308475" y="1371600"/>
            <a:ext cx="17875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Output (normalized) gray values</a:t>
            </a:r>
            <a:endParaRPr lang="en-US" altLang="en-US"/>
          </a:p>
        </p:txBody>
      </p:sp>
      <p:sp>
        <p:nvSpPr>
          <p:cNvPr id="25" name="Oval 24"/>
          <p:cNvSpPr/>
          <p:nvPr/>
        </p:nvSpPr>
        <p:spPr>
          <a:xfrm>
            <a:off x="3200400" y="34925"/>
            <a:ext cx="2895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Effect of histogram equalization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Input: The picture is poorly shot. Most pixel gray levels are located in a small range.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Output: Use histogram transform to map the pixels in ‘r’ domain to ‘s’ domain . So in the  ‘s’ domain, each s gray level has a similar number of pixels.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 dirty="0"/>
          </a:p>
        </p:txBody>
      </p:sp>
      <p:sp>
        <p:nvSpPr>
          <p:cNvPr id="1024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247F9639-AC1D-4DEC-ACA2-7D1244C66D6A}" type="slidenum">
              <a:rPr lang="en-US" altLang="zh-CN">
                <a:solidFill>
                  <a:srgbClr val="898989"/>
                </a:solidFill>
              </a:rPr>
              <a:pPr/>
              <a:t>8</a:t>
            </a:fld>
            <a:endParaRPr lang="en-US" altLang="zh-CN">
              <a:solidFill>
                <a:srgbClr val="898989"/>
              </a:solidFill>
            </a:endParaRPr>
          </a:p>
        </p:txBody>
      </p:sp>
      <p:grpSp>
        <p:nvGrpSpPr>
          <p:cNvPr id="249868" name="Group 12"/>
          <p:cNvGrpSpPr>
            <a:grpSpLocks/>
          </p:cNvGrpSpPr>
          <p:nvPr/>
        </p:nvGrpSpPr>
        <p:grpSpPr bwMode="auto">
          <a:xfrm>
            <a:off x="7010400" y="1600200"/>
            <a:ext cx="2133600" cy="2209800"/>
            <a:chOff x="2880" y="2208"/>
            <a:chExt cx="2544" cy="1841"/>
          </a:xfrm>
        </p:grpSpPr>
        <p:graphicFrame>
          <p:nvGraphicFramePr>
            <p:cNvPr id="10257" name="Object 13"/>
            <p:cNvGraphicFramePr>
              <a:graphicFrameLocks noChangeAspect="1"/>
            </p:cNvGraphicFramePr>
            <p:nvPr/>
          </p:nvGraphicFramePr>
          <p:xfrm>
            <a:off x="2880" y="2208"/>
            <a:ext cx="2544" cy="1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9" name="Bitmap Image" r:id="rId3" imgW="4580952" imgH="3580952" progId="Paint.Picture">
                    <p:embed/>
                  </p:oleObj>
                </mc:Choice>
                <mc:Fallback>
                  <p:oleObj name="Bitmap Image" r:id="rId3" imgW="4580952" imgH="3580952" progId="Paint.Picture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208"/>
                          <a:ext cx="2544" cy="18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8" name="Text Box 14"/>
            <p:cNvSpPr txBox="1">
              <a:spLocks noChangeArrowheads="1"/>
            </p:cNvSpPr>
            <p:nvPr/>
          </p:nvSpPr>
          <p:spPr bwMode="auto">
            <a:xfrm>
              <a:off x="3840" y="2447"/>
              <a:ext cx="1440" cy="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Input: Low contrast image</a:t>
              </a:r>
            </a:p>
          </p:txBody>
        </p:sp>
      </p:grpSp>
      <p:grpSp>
        <p:nvGrpSpPr>
          <p:cNvPr id="249873" name="Group 17"/>
          <p:cNvGrpSpPr>
            <a:grpSpLocks/>
          </p:cNvGrpSpPr>
          <p:nvPr/>
        </p:nvGrpSpPr>
        <p:grpSpPr bwMode="auto">
          <a:xfrm>
            <a:off x="6934200" y="4191000"/>
            <a:ext cx="2057400" cy="1768475"/>
            <a:chOff x="2928" y="1056"/>
            <a:chExt cx="2640" cy="2074"/>
          </a:xfrm>
        </p:grpSpPr>
        <p:graphicFrame>
          <p:nvGraphicFramePr>
            <p:cNvPr id="10255" name="Object 18"/>
            <p:cNvGraphicFramePr>
              <a:graphicFrameLocks noChangeAspect="1"/>
            </p:cNvGraphicFramePr>
            <p:nvPr/>
          </p:nvGraphicFramePr>
          <p:xfrm>
            <a:off x="2928" y="1056"/>
            <a:ext cx="2640" cy="2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0" name="Bitmap Image" r:id="rId5" imgW="4571429" imgH="3591426" progId="Paint.Picture">
                    <p:embed/>
                  </p:oleObj>
                </mc:Choice>
                <mc:Fallback>
                  <p:oleObj name="Bitmap Image" r:id="rId5" imgW="4571429" imgH="3591426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056"/>
                          <a:ext cx="2640" cy="20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6" name="Text Box 19"/>
            <p:cNvSpPr txBox="1">
              <a:spLocks noChangeArrowheads="1"/>
            </p:cNvSpPr>
            <p:nvPr/>
          </p:nvSpPr>
          <p:spPr bwMode="auto">
            <a:xfrm>
              <a:off x="3504" y="1488"/>
              <a:ext cx="1536" cy="1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Output: High contrast image</a:t>
              </a:r>
            </a:p>
          </p:txBody>
        </p:sp>
      </p:grpSp>
      <p:sp>
        <p:nvSpPr>
          <p:cNvPr id="10248" name="Line 20"/>
          <p:cNvSpPr>
            <a:spLocks noChangeShapeType="1"/>
          </p:cNvSpPr>
          <p:nvPr/>
        </p:nvSpPr>
        <p:spPr bwMode="auto">
          <a:xfrm>
            <a:off x="7162800" y="3810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21"/>
          <p:cNvSpPr>
            <a:spLocks noChangeShapeType="1"/>
          </p:cNvSpPr>
          <p:nvPr/>
        </p:nvSpPr>
        <p:spPr bwMode="auto">
          <a:xfrm>
            <a:off x="7010400" y="59436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Text Box 22"/>
          <p:cNvSpPr txBox="1">
            <a:spLocks noChangeArrowheads="1"/>
          </p:cNvSpPr>
          <p:nvPr/>
        </p:nvSpPr>
        <p:spPr bwMode="auto">
          <a:xfrm>
            <a:off x="7315200" y="5943600"/>
            <a:ext cx="1268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S domain</a:t>
            </a:r>
          </a:p>
        </p:txBody>
      </p:sp>
      <p:sp>
        <p:nvSpPr>
          <p:cNvPr id="10251" name="Text Box 23"/>
          <p:cNvSpPr txBox="1">
            <a:spLocks noChangeArrowheads="1"/>
          </p:cNvSpPr>
          <p:nvPr/>
        </p:nvSpPr>
        <p:spPr bwMode="auto">
          <a:xfrm>
            <a:off x="7391400" y="3733800"/>
            <a:ext cx="1209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r domain</a:t>
            </a:r>
          </a:p>
        </p:txBody>
      </p:sp>
      <p:pic>
        <p:nvPicPr>
          <p:cNvPr id="10252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2452688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962400"/>
            <a:ext cx="251460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val 18"/>
          <p:cNvSpPr/>
          <p:nvPr/>
        </p:nvSpPr>
        <p:spPr>
          <a:xfrm>
            <a:off x="3200400" y="34925"/>
            <a:ext cx="2895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>Histogram equalization: The main problem is to choose a monotonic increasing relation</a:t>
            </a:r>
            <a:r>
              <a:rPr lang="en-US" altLang="zh-CN" sz="4000" dirty="0" smtClean="0"/>
              <a:t> T(r)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Histogram, color v.7b</a:t>
            </a:r>
            <a:endParaRPr lang="en-US" altLang="zh-CN"/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47D33CCA-E120-4C3D-9612-7E7574711828}" type="slidenum">
              <a:rPr lang="en-US" altLang="zh-CN">
                <a:solidFill>
                  <a:srgbClr val="898989"/>
                </a:solidFill>
              </a:rPr>
              <a:pPr/>
              <a:t>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2133600" y="5410200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 flipV="1">
            <a:off x="2133600" y="20574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Freeform 7"/>
          <p:cNvSpPr>
            <a:spLocks/>
          </p:cNvSpPr>
          <p:nvPr/>
        </p:nvSpPr>
        <p:spPr bwMode="auto">
          <a:xfrm>
            <a:off x="2133600" y="2286000"/>
            <a:ext cx="3962400" cy="3124200"/>
          </a:xfrm>
          <a:custGeom>
            <a:avLst/>
            <a:gdLst>
              <a:gd name="T0" fmla="*/ 0 w 2496"/>
              <a:gd name="T1" fmla="*/ 2147483647 h 1968"/>
              <a:gd name="T2" fmla="*/ 2147483647 w 2496"/>
              <a:gd name="T3" fmla="*/ 2147483647 h 1968"/>
              <a:gd name="T4" fmla="*/ 2147483647 w 2496"/>
              <a:gd name="T5" fmla="*/ 2147483647 h 1968"/>
              <a:gd name="T6" fmla="*/ 2147483647 w 2496"/>
              <a:gd name="T7" fmla="*/ 2147483647 h 1968"/>
              <a:gd name="T8" fmla="*/ 2147483647 w 2496"/>
              <a:gd name="T9" fmla="*/ 0 h 19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6" h="1968">
                <a:moveTo>
                  <a:pt x="0" y="1968"/>
                </a:moveTo>
                <a:cubicBezTo>
                  <a:pt x="288" y="1788"/>
                  <a:pt x="576" y="1608"/>
                  <a:pt x="768" y="1392"/>
                </a:cubicBezTo>
                <a:cubicBezTo>
                  <a:pt x="960" y="1176"/>
                  <a:pt x="1000" y="864"/>
                  <a:pt x="1152" y="672"/>
                </a:cubicBezTo>
                <a:cubicBezTo>
                  <a:pt x="1304" y="480"/>
                  <a:pt x="1456" y="352"/>
                  <a:pt x="1680" y="240"/>
                </a:cubicBezTo>
                <a:cubicBezTo>
                  <a:pt x="1904" y="128"/>
                  <a:pt x="2200" y="64"/>
                  <a:pt x="249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2438400" y="1524000"/>
            <a:ext cx="2867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A monotonic increasing</a:t>
            </a:r>
          </a:p>
          <a:p>
            <a:r>
              <a:rPr lang="en-US" altLang="zh-CN"/>
              <a:t> relation is needed</a:t>
            </a: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808038" y="3000375"/>
            <a:ext cx="1335087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s</a:t>
            </a:r>
            <a:r>
              <a:rPr lang="en-US" altLang="zh-CN" baseline="-25000"/>
              <a:t>k</a:t>
            </a:r>
            <a:r>
              <a:rPr lang="en-US" altLang="zh-CN"/>
              <a:t>=T(r</a:t>
            </a:r>
            <a:r>
              <a:rPr lang="en-US" altLang="zh-CN" baseline="-25000"/>
              <a:t>k</a:t>
            </a:r>
            <a:r>
              <a:rPr lang="en-US" altLang="zh-CN"/>
              <a:t>)</a:t>
            </a:r>
          </a:p>
          <a:p>
            <a:endParaRPr lang="en-US" altLang="zh-CN" baseline="-25000"/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3870325" y="5365750"/>
            <a:ext cx="37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r</a:t>
            </a:r>
            <a:r>
              <a:rPr lang="en-US" altLang="zh-CN" baseline="-25000"/>
              <a:t>k</a:t>
            </a:r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>
            <a:off x="5181600" y="25146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 flipH="1">
            <a:off x="2133600" y="25146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357188" y="2330450"/>
            <a:ext cx="14493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L-1=T(L-1)</a:t>
            </a: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4937125" y="536575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L-1</a:t>
            </a:r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6461125" y="5137150"/>
            <a:ext cx="280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r</a:t>
            </a:r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3352800" y="2590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T(r)</a:t>
            </a:r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>
            <a:off x="2133600" y="32766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4038600" y="32766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Text Box 19"/>
          <p:cNvSpPr txBox="1">
            <a:spLocks noChangeArrowheads="1"/>
          </p:cNvSpPr>
          <p:nvPr/>
        </p:nvSpPr>
        <p:spPr bwMode="auto">
          <a:xfrm>
            <a:off x="1812925" y="5441950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0</a:t>
            </a: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4038600" y="28956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Text Box 16"/>
          <p:cNvSpPr txBox="1">
            <a:spLocks noChangeArrowheads="1"/>
          </p:cNvSpPr>
          <p:nvPr/>
        </p:nvSpPr>
        <p:spPr bwMode="auto">
          <a:xfrm>
            <a:off x="1550988" y="1543050"/>
            <a:ext cx="6334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lang="en-US" altLang="zh-CN"/>
              <a:t>T(r)</a:t>
            </a:r>
          </a:p>
        </p:txBody>
      </p:sp>
      <p:sp>
        <p:nvSpPr>
          <p:cNvPr id="23" name="Oval 22"/>
          <p:cNvSpPr/>
          <p:nvPr/>
        </p:nvSpPr>
        <p:spPr>
          <a:xfrm>
            <a:off x="3200400" y="34925"/>
            <a:ext cx="2895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10137</TotalTime>
  <Words>3313</Words>
  <Application>Microsoft Office PowerPoint</Application>
  <PresentationFormat>On-screen Show (4:3)</PresentationFormat>
  <Paragraphs>728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Office Theme</vt:lpstr>
      <vt:lpstr>Custom Design</vt:lpstr>
      <vt:lpstr>Bitmap Image</vt:lpstr>
      <vt:lpstr>公式</vt:lpstr>
      <vt:lpstr>Worksheet</vt:lpstr>
      <vt:lpstr>Equation</vt:lpstr>
      <vt:lpstr>Microsoft Equation 3.0</vt:lpstr>
      <vt:lpstr>Image processing and computer vision</vt:lpstr>
      <vt:lpstr>Overview</vt:lpstr>
      <vt:lpstr>Why ? :Histogram equalization makes the picture look better.</vt:lpstr>
      <vt:lpstr>Example: Normalized histogram</vt:lpstr>
      <vt:lpstr>CMSC 5711- ch6 Histogram Exercise 1: Normalized histogram</vt:lpstr>
      <vt:lpstr>Exercise 2 : In each histogram  (a) Identify the gray levels that have not been used.  (b) Which gray level is the highest?</vt:lpstr>
      <vt:lpstr>Histogram equalization: Motivation</vt:lpstr>
      <vt:lpstr>Effect of histogram equalization</vt:lpstr>
      <vt:lpstr>Histogram equalization: The main problem is to choose a monotonic increasing relation T(r)</vt:lpstr>
      <vt:lpstr>Objective of histogram equalization</vt:lpstr>
      <vt:lpstr>How to find S=T(s)?</vt:lpstr>
      <vt:lpstr>Exercise 3</vt:lpstr>
      <vt:lpstr>Exercise 4:  Based on (1) we want to prove ps(s)= constant</vt:lpstr>
      <vt:lpstr>Discrete form for practical use</vt:lpstr>
      <vt:lpstr>How to do the mapping?</vt:lpstr>
      <vt:lpstr>Exercise 5</vt:lpstr>
      <vt:lpstr>Histogram equalization</vt:lpstr>
      <vt:lpstr>Color models</vt:lpstr>
      <vt:lpstr>From RGB to HSV or HSL</vt:lpstr>
      <vt:lpstr>Hue色調</vt:lpstr>
      <vt:lpstr>Cylindrical geometry of Hue (0-360o)</vt:lpstr>
      <vt:lpstr>Lightness亮度: 3 different methods to encode brightness: Intensity (I), Value (V), Light (L)</vt:lpstr>
      <vt:lpstr>Saturation色彩飽和度</vt:lpstr>
      <vt:lpstr>Different saturation (s) values (range 0-1)</vt:lpstr>
      <vt:lpstr>Saturation Calculation</vt:lpstr>
      <vt:lpstr>Exercise 6: From RGB (3x8-bit) to HSV</vt:lpstr>
      <vt:lpstr>Exercise 7</vt:lpstr>
      <vt:lpstr>Color histogram equalization</vt:lpstr>
      <vt:lpstr>Programs and demos</vt:lpstr>
      <vt:lpstr>Programming Exercise</vt:lpstr>
      <vt:lpstr>Summary</vt:lpstr>
      <vt:lpstr>Reference</vt:lpstr>
      <vt:lpstr>Appendix</vt:lpstr>
      <vt:lpstr>ANSWER1: Exercise 1: Normalized histogram</vt:lpstr>
      <vt:lpstr>Answer2: Exercise 2 : In each histogram  (a) Identify the gray levels that have not been used.  (b) Which gray level is the highest?</vt:lpstr>
      <vt:lpstr>Answer3a: Ex3</vt:lpstr>
      <vt:lpstr>Answer 3b:Matlab : Exercise 4: </vt:lpstr>
      <vt:lpstr>Answer4: Exercise 4:  Based on (1) we want to prove ps(s)= constant</vt:lpstr>
      <vt:lpstr>Answer5: Ex 5</vt:lpstr>
      <vt:lpstr>Exercise 6: From RGB (3x8-bit) to HSV</vt:lpstr>
      <vt:lpstr>Answer 6a,b:Exercise 6: From RGB (3x8-bit) to HSV </vt:lpstr>
      <vt:lpstr>Answer 6c:Exercise 6: From RGB (3x8-bit) to HSV </vt:lpstr>
      <vt:lpstr>Answer 6d,e:Exercise 6: From RGB (3x8-bit) to HSV </vt:lpstr>
      <vt:lpstr>Answer 6:Exercise 6: From RGB (3x8-bit) to HSV </vt:lpstr>
      <vt:lpstr>Answer7 for ex7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 Based Pose Estimation Techniques and Applications</dc:title>
  <dc:creator>kin hong Wong</dc:creator>
  <cp:lastModifiedBy>khwong</cp:lastModifiedBy>
  <cp:revision>495</cp:revision>
  <cp:lastPrinted>2016-02-23T10:38:49Z</cp:lastPrinted>
  <dcterms:created xsi:type="dcterms:W3CDTF">1995-06-17T23:31:02Z</dcterms:created>
  <dcterms:modified xsi:type="dcterms:W3CDTF">2017-02-16T03:10:09Z</dcterms:modified>
</cp:coreProperties>
</file>