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6" r:id="rId1"/>
    <p:sldMasterId id="2147484085" r:id="rId2"/>
  </p:sldMasterIdLst>
  <p:notesMasterIdLst>
    <p:notesMasterId r:id="rId92"/>
  </p:notesMasterIdLst>
  <p:handoutMasterIdLst>
    <p:handoutMasterId r:id="rId93"/>
  </p:handoutMasterIdLst>
  <p:sldIdLst>
    <p:sldId id="256" r:id="rId3"/>
    <p:sldId id="446" r:id="rId4"/>
    <p:sldId id="445" r:id="rId5"/>
    <p:sldId id="448" r:id="rId6"/>
    <p:sldId id="257" r:id="rId7"/>
    <p:sldId id="289" r:id="rId8"/>
    <p:sldId id="290" r:id="rId9"/>
    <p:sldId id="351" r:id="rId10"/>
    <p:sldId id="318" r:id="rId11"/>
    <p:sldId id="319" r:id="rId12"/>
    <p:sldId id="322" r:id="rId13"/>
    <p:sldId id="449" r:id="rId14"/>
    <p:sldId id="294" r:id="rId15"/>
    <p:sldId id="281" r:id="rId16"/>
    <p:sldId id="391" r:id="rId17"/>
    <p:sldId id="401" r:id="rId18"/>
    <p:sldId id="400" r:id="rId19"/>
    <p:sldId id="263" r:id="rId20"/>
    <p:sldId id="276" r:id="rId21"/>
    <p:sldId id="342" r:id="rId22"/>
    <p:sldId id="435" r:id="rId23"/>
    <p:sldId id="343" r:id="rId24"/>
    <p:sldId id="408" r:id="rId25"/>
    <p:sldId id="450" r:id="rId26"/>
    <p:sldId id="404" r:id="rId27"/>
    <p:sldId id="363" r:id="rId28"/>
    <p:sldId id="332" r:id="rId29"/>
    <p:sldId id="266" r:id="rId30"/>
    <p:sldId id="265" r:id="rId31"/>
    <p:sldId id="361" r:id="rId32"/>
    <p:sldId id="364" r:id="rId33"/>
    <p:sldId id="360" r:id="rId34"/>
    <p:sldId id="406" r:id="rId35"/>
    <p:sldId id="282" r:id="rId36"/>
    <p:sldId id="413" r:id="rId37"/>
    <p:sldId id="362" r:id="rId38"/>
    <p:sldId id="344" r:id="rId39"/>
    <p:sldId id="427" r:id="rId40"/>
    <p:sldId id="374" r:id="rId41"/>
    <p:sldId id="271" r:id="rId42"/>
    <p:sldId id="298" r:id="rId43"/>
    <p:sldId id="398" r:id="rId44"/>
    <p:sldId id="296" r:id="rId45"/>
    <p:sldId id="297" r:id="rId46"/>
    <p:sldId id="307" r:id="rId47"/>
    <p:sldId id="304" r:id="rId48"/>
    <p:sldId id="305" r:id="rId49"/>
    <p:sldId id="440" r:id="rId50"/>
    <p:sldId id="278" r:id="rId51"/>
    <p:sldId id="274" r:id="rId52"/>
    <p:sldId id="277" r:id="rId53"/>
    <p:sldId id="357" r:id="rId54"/>
    <p:sldId id="261" r:id="rId55"/>
    <p:sldId id="399" r:id="rId56"/>
    <p:sldId id="358" r:id="rId57"/>
    <p:sldId id="279" r:id="rId58"/>
    <p:sldId id="285" r:id="rId59"/>
    <p:sldId id="367" r:id="rId60"/>
    <p:sldId id="273" r:id="rId61"/>
    <p:sldId id="270" r:id="rId62"/>
    <p:sldId id="366" r:id="rId63"/>
    <p:sldId id="368" r:id="rId64"/>
    <p:sldId id="369" r:id="rId65"/>
    <p:sldId id="370" r:id="rId66"/>
    <p:sldId id="371" r:id="rId67"/>
    <p:sldId id="372" r:id="rId68"/>
    <p:sldId id="373" r:id="rId69"/>
    <p:sldId id="388" r:id="rId70"/>
    <p:sldId id="389" r:id="rId71"/>
    <p:sldId id="380" r:id="rId72"/>
    <p:sldId id="381" r:id="rId73"/>
    <p:sldId id="421" r:id="rId74"/>
    <p:sldId id="422" r:id="rId75"/>
    <p:sldId id="423" r:id="rId76"/>
    <p:sldId id="424" r:id="rId77"/>
    <p:sldId id="425" r:id="rId78"/>
    <p:sldId id="441" r:id="rId79"/>
    <p:sldId id="442" r:id="rId80"/>
    <p:sldId id="443" r:id="rId81"/>
    <p:sldId id="444" r:id="rId82"/>
    <p:sldId id="426" r:id="rId83"/>
    <p:sldId id="392" r:id="rId84"/>
    <p:sldId id="407" r:id="rId85"/>
    <p:sldId id="409" r:id="rId86"/>
    <p:sldId id="433" r:id="rId87"/>
    <p:sldId id="429" r:id="rId88"/>
    <p:sldId id="432" r:id="rId89"/>
    <p:sldId id="431" r:id="rId90"/>
    <p:sldId id="451" r:id="rId91"/>
  </p:sldIdLst>
  <p:sldSz cx="9144000" cy="6858000" type="screen4x3"/>
  <p:notesSz cx="6799263" cy="9904413"/>
  <p:defaultTextStyle>
    <a:defPPr>
      <a:defRPr lang="en-US"/>
    </a:defPPr>
    <a:lvl1pPr algn="l" rtl="0" fontAlgn="base">
      <a:spcBef>
        <a:spcPct val="0"/>
      </a:spcBef>
      <a:spcAft>
        <a:spcPct val="0"/>
      </a:spcAft>
      <a:defRPr kern="1200">
        <a:solidFill>
          <a:schemeClr val="tx1"/>
        </a:solidFill>
        <a:latin typeface="Arial" charset="0"/>
        <a:ea typeface="新細明體" pitchFamily="18" charset="-120"/>
        <a:cs typeface="+mn-cs"/>
      </a:defRPr>
    </a:lvl1pPr>
    <a:lvl2pPr marL="457200" algn="l" rtl="0" fontAlgn="base">
      <a:spcBef>
        <a:spcPct val="0"/>
      </a:spcBef>
      <a:spcAft>
        <a:spcPct val="0"/>
      </a:spcAft>
      <a:defRPr kern="1200">
        <a:solidFill>
          <a:schemeClr val="tx1"/>
        </a:solidFill>
        <a:latin typeface="Arial" charset="0"/>
        <a:ea typeface="新細明體" pitchFamily="18" charset="-120"/>
        <a:cs typeface="+mn-cs"/>
      </a:defRPr>
    </a:lvl2pPr>
    <a:lvl3pPr marL="914400" algn="l" rtl="0" fontAlgn="base">
      <a:spcBef>
        <a:spcPct val="0"/>
      </a:spcBef>
      <a:spcAft>
        <a:spcPct val="0"/>
      </a:spcAft>
      <a:defRPr kern="1200">
        <a:solidFill>
          <a:schemeClr val="tx1"/>
        </a:solidFill>
        <a:latin typeface="Arial" charset="0"/>
        <a:ea typeface="新細明體" pitchFamily="18" charset="-120"/>
        <a:cs typeface="+mn-cs"/>
      </a:defRPr>
    </a:lvl3pPr>
    <a:lvl4pPr marL="1371600" algn="l" rtl="0" fontAlgn="base">
      <a:spcBef>
        <a:spcPct val="0"/>
      </a:spcBef>
      <a:spcAft>
        <a:spcPct val="0"/>
      </a:spcAft>
      <a:defRPr kern="1200">
        <a:solidFill>
          <a:schemeClr val="tx1"/>
        </a:solidFill>
        <a:latin typeface="Arial" charset="0"/>
        <a:ea typeface="新細明體" pitchFamily="18" charset="-120"/>
        <a:cs typeface="+mn-cs"/>
      </a:defRPr>
    </a:lvl4pPr>
    <a:lvl5pPr marL="1828800" algn="l" rtl="0" fontAlgn="base">
      <a:spcBef>
        <a:spcPct val="0"/>
      </a:spcBef>
      <a:spcAft>
        <a:spcPct val="0"/>
      </a:spcAft>
      <a:defRPr kern="1200">
        <a:solidFill>
          <a:schemeClr val="tx1"/>
        </a:solidFill>
        <a:latin typeface="Arial" charset="0"/>
        <a:ea typeface="新細明體" pitchFamily="18" charset="-120"/>
        <a:cs typeface="+mn-cs"/>
      </a:defRPr>
    </a:lvl5pPr>
    <a:lvl6pPr marL="2286000" algn="l" defTabSz="914400" rtl="0" eaLnBrk="1" latinLnBrk="0" hangingPunct="1">
      <a:defRPr kern="1200">
        <a:solidFill>
          <a:schemeClr val="tx1"/>
        </a:solidFill>
        <a:latin typeface="Arial" charset="0"/>
        <a:ea typeface="新細明體" pitchFamily="18" charset="-120"/>
        <a:cs typeface="+mn-cs"/>
      </a:defRPr>
    </a:lvl6pPr>
    <a:lvl7pPr marL="2743200" algn="l" defTabSz="914400" rtl="0" eaLnBrk="1" latinLnBrk="0" hangingPunct="1">
      <a:defRPr kern="1200">
        <a:solidFill>
          <a:schemeClr val="tx1"/>
        </a:solidFill>
        <a:latin typeface="Arial" charset="0"/>
        <a:ea typeface="新細明體" pitchFamily="18" charset="-120"/>
        <a:cs typeface="+mn-cs"/>
      </a:defRPr>
    </a:lvl7pPr>
    <a:lvl8pPr marL="3200400" algn="l" defTabSz="914400" rtl="0" eaLnBrk="1" latinLnBrk="0" hangingPunct="1">
      <a:defRPr kern="1200">
        <a:solidFill>
          <a:schemeClr val="tx1"/>
        </a:solidFill>
        <a:latin typeface="Arial" charset="0"/>
        <a:ea typeface="新細明體" pitchFamily="18" charset="-120"/>
        <a:cs typeface="+mn-cs"/>
      </a:defRPr>
    </a:lvl8pPr>
    <a:lvl9pPr marL="3657600" algn="l" defTabSz="914400" rtl="0" eaLnBrk="1" latinLnBrk="0" hangingPunct="1">
      <a:defRPr kern="1200">
        <a:solidFill>
          <a:schemeClr val="tx1"/>
        </a:solidFill>
        <a:latin typeface="Arial" charset="0"/>
        <a:ea typeface="新細明體"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7" autoAdjust="0"/>
    <p:restoredTop sz="92935" autoAdjust="0"/>
  </p:normalViewPr>
  <p:slideViewPr>
    <p:cSldViewPr>
      <p:cViewPr>
        <p:scale>
          <a:sx n="131" d="100"/>
          <a:sy n="131" d="100"/>
        </p:scale>
        <p:origin x="-1044" y="19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00" d="100"/>
          <a:sy n="100" d="100"/>
        </p:scale>
        <p:origin x="-3510" y="-108"/>
      </p:cViewPr>
      <p:guideLst>
        <p:guide orient="horz" pos="3119"/>
        <p:guide pos="214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viewProps" Target="view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notesMaster" Target="notesMasters/notesMaster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464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15" tIns="46508" rIns="93015" bIns="46508" numCol="1" anchor="t" anchorCtr="0" compatLnSpc="1">
            <a:prstTxWarp prst="textNoShape">
              <a:avLst/>
            </a:prstTxWarp>
          </a:bodyPr>
          <a:lstStyle>
            <a:lvl1pPr defTabSz="930275">
              <a:defRPr kumimoji="1" sz="1200">
                <a:latin typeface="Times New Roman" pitchFamily="18" charset="0"/>
              </a:defRPr>
            </a:lvl1pPr>
          </a:lstStyle>
          <a:p>
            <a:endParaRPr lang="en-US" altLang="zh-TW"/>
          </a:p>
        </p:txBody>
      </p:sp>
      <p:sp>
        <p:nvSpPr>
          <p:cNvPr id="47107" name="Rectangle 3"/>
          <p:cNvSpPr>
            <a:spLocks noGrp="1" noChangeArrowheads="1"/>
          </p:cNvSpPr>
          <p:nvPr>
            <p:ph type="dt" sz="quarter" idx="1"/>
          </p:nvPr>
        </p:nvSpPr>
        <p:spPr bwMode="auto">
          <a:xfrm>
            <a:off x="3851275" y="0"/>
            <a:ext cx="29464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15" tIns="46508" rIns="93015" bIns="46508" numCol="1" anchor="t" anchorCtr="0" compatLnSpc="1">
            <a:prstTxWarp prst="textNoShape">
              <a:avLst/>
            </a:prstTxWarp>
          </a:bodyPr>
          <a:lstStyle>
            <a:lvl1pPr algn="r" defTabSz="930275">
              <a:defRPr kumimoji="1" sz="1200">
                <a:latin typeface="Times New Roman" pitchFamily="18" charset="0"/>
              </a:defRPr>
            </a:lvl1pPr>
          </a:lstStyle>
          <a:p>
            <a:endParaRPr lang="en-US" altLang="zh-TW"/>
          </a:p>
        </p:txBody>
      </p:sp>
      <p:sp>
        <p:nvSpPr>
          <p:cNvPr id="47108" name="Rectangle 4"/>
          <p:cNvSpPr>
            <a:spLocks noGrp="1" noChangeArrowheads="1"/>
          </p:cNvSpPr>
          <p:nvPr>
            <p:ph type="ftr" sz="quarter" idx="2"/>
          </p:nvPr>
        </p:nvSpPr>
        <p:spPr bwMode="auto">
          <a:xfrm>
            <a:off x="0" y="9407525"/>
            <a:ext cx="29464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15" tIns="46508" rIns="93015" bIns="46508" numCol="1" anchor="b" anchorCtr="0" compatLnSpc="1">
            <a:prstTxWarp prst="textNoShape">
              <a:avLst/>
            </a:prstTxWarp>
          </a:bodyPr>
          <a:lstStyle>
            <a:lvl1pPr defTabSz="930275">
              <a:defRPr kumimoji="1" sz="1200">
                <a:latin typeface="Times New Roman" pitchFamily="18" charset="0"/>
              </a:defRPr>
            </a:lvl1pPr>
          </a:lstStyle>
          <a:p>
            <a:endParaRPr lang="en-US" altLang="zh-TW"/>
          </a:p>
        </p:txBody>
      </p:sp>
      <p:sp>
        <p:nvSpPr>
          <p:cNvPr id="47109" name="Rectangle 5"/>
          <p:cNvSpPr>
            <a:spLocks noGrp="1" noChangeArrowheads="1"/>
          </p:cNvSpPr>
          <p:nvPr>
            <p:ph type="sldNum" sz="quarter" idx="3"/>
          </p:nvPr>
        </p:nvSpPr>
        <p:spPr bwMode="auto">
          <a:xfrm>
            <a:off x="3851275" y="9407525"/>
            <a:ext cx="29464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15" tIns="46508" rIns="93015" bIns="46508" numCol="1" anchor="b" anchorCtr="0" compatLnSpc="1">
            <a:prstTxWarp prst="textNoShape">
              <a:avLst/>
            </a:prstTxWarp>
          </a:bodyPr>
          <a:lstStyle>
            <a:lvl1pPr algn="r" defTabSz="930275">
              <a:defRPr kumimoji="1" sz="1200">
                <a:latin typeface="Times New Roman" pitchFamily="18" charset="0"/>
              </a:defRPr>
            </a:lvl1pPr>
          </a:lstStyle>
          <a:p>
            <a:fld id="{8D46AEF3-3577-4CEF-A126-CCD07668D738}" type="slidenum">
              <a:rPr lang="zh-TW" altLang="en-US"/>
              <a:pPr/>
              <a:t>‹#›</a:t>
            </a:fld>
            <a:endParaRPr lang="en-US" altLang="zh-TW"/>
          </a:p>
        </p:txBody>
      </p:sp>
    </p:spTree>
    <p:extLst>
      <p:ext uri="{BB962C8B-B14F-4D97-AF65-F5344CB8AC3E}">
        <p14:creationId xmlns:p14="http://schemas.microsoft.com/office/powerpoint/2010/main" val="30637520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464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15" tIns="46508" rIns="93015" bIns="46508" numCol="1" anchor="t" anchorCtr="0" compatLnSpc="1">
            <a:prstTxWarp prst="textNoShape">
              <a:avLst/>
            </a:prstTxWarp>
          </a:bodyPr>
          <a:lstStyle>
            <a:lvl1pPr defTabSz="930275">
              <a:defRPr kumimoji="1" sz="1200">
                <a:latin typeface="Times New Roman" pitchFamily="18" charset="0"/>
              </a:defRPr>
            </a:lvl1pPr>
          </a:lstStyle>
          <a:p>
            <a:endParaRPr lang="en-US" altLang="zh-TW"/>
          </a:p>
        </p:txBody>
      </p:sp>
      <p:sp>
        <p:nvSpPr>
          <p:cNvPr id="29699" name="Rectangle 3"/>
          <p:cNvSpPr>
            <a:spLocks noGrp="1" noChangeArrowheads="1"/>
          </p:cNvSpPr>
          <p:nvPr>
            <p:ph type="dt" idx="1"/>
          </p:nvPr>
        </p:nvSpPr>
        <p:spPr bwMode="auto">
          <a:xfrm>
            <a:off x="3851275" y="0"/>
            <a:ext cx="29464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15" tIns="46508" rIns="93015" bIns="46508" numCol="1" anchor="t" anchorCtr="0" compatLnSpc="1">
            <a:prstTxWarp prst="textNoShape">
              <a:avLst/>
            </a:prstTxWarp>
          </a:bodyPr>
          <a:lstStyle>
            <a:lvl1pPr algn="r" defTabSz="930275">
              <a:defRPr kumimoji="1" sz="1200">
                <a:latin typeface="Times New Roman" pitchFamily="18" charset="0"/>
              </a:defRPr>
            </a:lvl1pPr>
          </a:lstStyle>
          <a:p>
            <a:endParaRPr lang="en-US" altLang="zh-TW"/>
          </a:p>
        </p:txBody>
      </p:sp>
      <p:sp>
        <p:nvSpPr>
          <p:cNvPr id="95236" name="Rectangle 4"/>
          <p:cNvSpPr>
            <a:spLocks noGrp="1" noRot="1" noChangeAspect="1" noChangeArrowheads="1" noTextEdit="1"/>
          </p:cNvSpPr>
          <p:nvPr>
            <p:ph type="sldImg" idx="2"/>
          </p:nvPr>
        </p:nvSpPr>
        <p:spPr bwMode="auto">
          <a:xfrm>
            <a:off x="925513" y="742950"/>
            <a:ext cx="4949825" cy="37131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9701" name="Rectangle 5"/>
          <p:cNvSpPr>
            <a:spLocks noGrp="1" noChangeArrowheads="1"/>
          </p:cNvSpPr>
          <p:nvPr>
            <p:ph type="body" sz="quarter" idx="3"/>
          </p:nvPr>
        </p:nvSpPr>
        <p:spPr bwMode="auto">
          <a:xfrm>
            <a:off x="679450" y="4703763"/>
            <a:ext cx="5440363"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15" tIns="46508" rIns="93015" bIns="46508"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29702" name="Rectangle 6"/>
          <p:cNvSpPr>
            <a:spLocks noGrp="1" noChangeArrowheads="1"/>
          </p:cNvSpPr>
          <p:nvPr>
            <p:ph type="ftr" sz="quarter" idx="4"/>
          </p:nvPr>
        </p:nvSpPr>
        <p:spPr bwMode="auto">
          <a:xfrm>
            <a:off x="0" y="9407525"/>
            <a:ext cx="29464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15" tIns="46508" rIns="93015" bIns="46508" numCol="1" anchor="b" anchorCtr="0" compatLnSpc="1">
            <a:prstTxWarp prst="textNoShape">
              <a:avLst/>
            </a:prstTxWarp>
          </a:bodyPr>
          <a:lstStyle>
            <a:lvl1pPr defTabSz="930275">
              <a:defRPr kumimoji="1" sz="1200">
                <a:latin typeface="Times New Roman" pitchFamily="18" charset="0"/>
              </a:defRPr>
            </a:lvl1pPr>
          </a:lstStyle>
          <a:p>
            <a:endParaRPr lang="en-US" altLang="zh-TW"/>
          </a:p>
        </p:txBody>
      </p:sp>
      <p:sp>
        <p:nvSpPr>
          <p:cNvPr id="29703" name="Rectangle 7"/>
          <p:cNvSpPr>
            <a:spLocks noGrp="1" noChangeArrowheads="1"/>
          </p:cNvSpPr>
          <p:nvPr>
            <p:ph type="sldNum" sz="quarter" idx="5"/>
          </p:nvPr>
        </p:nvSpPr>
        <p:spPr bwMode="auto">
          <a:xfrm>
            <a:off x="3851275" y="9407525"/>
            <a:ext cx="29464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15" tIns="46508" rIns="93015" bIns="46508" numCol="1" anchor="b" anchorCtr="0" compatLnSpc="1">
            <a:prstTxWarp prst="textNoShape">
              <a:avLst/>
            </a:prstTxWarp>
          </a:bodyPr>
          <a:lstStyle>
            <a:lvl1pPr algn="r" defTabSz="930275">
              <a:defRPr kumimoji="1" sz="1200">
                <a:latin typeface="Times New Roman" pitchFamily="18" charset="0"/>
              </a:defRPr>
            </a:lvl1pPr>
          </a:lstStyle>
          <a:p>
            <a:fld id="{882EC24A-E757-4D45-9E52-6FD3750D8827}" type="slidenum">
              <a:rPr lang="zh-TW" altLang="en-US"/>
              <a:pPr/>
              <a:t>‹#›</a:t>
            </a:fld>
            <a:endParaRPr lang="en-US" altLang="zh-TW"/>
          </a:p>
        </p:txBody>
      </p:sp>
    </p:spTree>
    <p:extLst>
      <p:ext uri="{BB962C8B-B14F-4D97-AF65-F5344CB8AC3E}">
        <p14:creationId xmlns:p14="http://schemas.microsoft.com/office/powerpoint/2010/main" val="26229194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en.wikipedia.org/wiki/Digital_object_identifier"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dx.doi.org/10.1109/34.601246"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p:spPr>
        <p:txBody>
          <a:bodyPr/>
          <a:lstStyle/>
          <a:p>
            <a:endParaRPr lang="en-US" altLang="en-US" smtClean="0"/>
          </a:p>
        </p:txBody>
      </p:sp>
      <p:sp>
        <p:nvSpPr>
          <p:cNvPr id="96260" name="Slide Number Placeholder 3"/>
          <p:cNvSpPr>
            <a:spLocks noGrp="1"/>
          </p:cNvSpPr>
          <p:nvPr>
            <p:ph type="sldNum" sz="quarter" idx="5"/>
          </p:nvPr>
        </p:nvSpPr>
        <p:spPr>
          <a:noFill/>
        </p:spPr>
        <p:txBody>
          <a:bodyPr/>
          <a:lstStyle>
            <a:lvl1pPr defTabSz="930275" eaLnBrk="0" hangingPunct="0">
              <a:defRPr>
                <a:solidFill>
                  <a:schemeClr val="tx1"/>
                </a:solidFill>
                <a:latin typeface="Arial" charset="0"/>
                <a:ea typeface="新細明體" pitchFamily="18" charset="-120"/>
              </a:defRPr>
            </a:lvl1pPr>
            <a:lvl2pPr marL="742950" indent="-285750" defTabSz="930275" eaLnBrk="0" hangingPunct="0">
              <a:defRPr>
                <a:solidFill>
                  <a:schemeClr val="tx1"/>
                </a:solidFill>
                <a:latin typeface="Arial" charset="0"/>
                <a:ea typeface="新細明體" pitchFamily="18" charset="-120"/>
              </a:defRPr>
            </a:lvl2pPr>
            <a:lvl3pPr marL="1143000" indent="-228600" defTabSz="930275" eaLnBrk="0" hangingPunct="0">
              <a:defRPr>
                <a:solidFill>
                  <a:schemeClr val="tx1"/>
                </a:solidFill>
                <a:latin typeface="Arial" charset="0"/>
                <a:ea typeface="新細明體" pitchFamily="18" charset="-120"/>
              </a:defRPr>
            </a:lvl3pPr>
            <a:lvl4pPr marL="1600200" indent="-228600" defTabSz="930275" eaLnBrk="0" hangingPunct="0">
              <a:defRPr>
                <a:solidFill>
                  <a:schemeClr val="tx1"/>
                </a:solidFill>
                <a:latin typeface="Arial" charset="0"/>
                <a:ea typeface="新細明體" pitchFamily="18" charset="-120"/>
              </a:defRPr>
            </a:lvl4pPr>
            <a:lvl5pPr marL="2057400" indent="-228600" defTabSz="930275" eaLnBrk="0" hangingPunct="0">
              <a:defRPr>
                <a:solidFill>
                  <a:schemeClr val="tx1"/>
                </a:solidFill>
                <a:latin typeface="Arial" charset="0"/>
                <a:ea typeface="新細明體" pitchFamily="18" charset="-120"/>
              </a:defRPr>
            </a:lvl5pPr>
            <a:lvl6pPr marL="2514600" indent="-228600" defTabSz="930275" eaLnBrk="0" fontAlgn="base" hangingPunct="0">
              <a:spcBef>
                <a:spcPct val="0"/>
              </a:spcBef>
              <a:spcAft>
                <a:spcPct val="0"/>
              </a:spcAft>
              <a:defRPr>
                <a:solidFill>
                  <a:schemeClr val="tx1"/>
                </a:solidFill>
                <a:latin typeface="Arial" charset="0"/>
                <a:ea typeface="新細明體" pitchFamily="18" charset="-120"/>
              </a:defRPr>
            </a:lvl6pPr>
            <a:lvl7pPr marL="2971800" indent="-228600" defTabSz="930275" eaLnBrk="0" fontAlgn="base" hangingPunct="0">
              <a:spcBef>
                <a:spcPct val="0"/>
              </a:spcBef>
              <a:spcAft>
                <a:spcPct val="0"/>
              </a:spcAft>
              <a:defRPr>
                <a:solidFill>
                  <a:schemeClr val="tx1"/>
                </a:solidFill>
                <a:latin typeface="Arial" charset="0"/>
                <a:ea typeface="新細明體" pitchFamily="18" charset="-120"/>
              </a:defRPr>
            </a:lvl7pPr>
            <a:lvl8pPr marL="3429000" indent="-228600" defTabSz="930275" eaLnBrk="0" fontAlgn="base" hangingPunct="0">
              <a:spcBef>
                <a:spcPct val="0"/>
              </a:spcBef>
              <a:spcAft>
                <a:spcPct val="0"/>
              </a:spcAft>
              <a:defRPr>
                <a:solidFill>
                  <a:schemeClr val="tx1"/>
                </a:solidFill>
                <a:latin typeface="Arial" charset="0"/>
                <a:ea typeface="新細明體" pitchFamily="18" charset="-120"/>
              </a:defRPr>
            </a:lvl8pPr>
            <a:lvl9pPr marL="3886200" indent="-228600" defTabSz="930275"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762CB1C0-636C-4F2C-A754-9782CDDAE62C}" type="slidenum">
              <a:rPr lang="zh-TW" altLang="en-US">
                <a:latin typeface="Times New Roman" pitchFamily="18" charset="0"/>
              </a:rPr>
              <a:pPr eaLnBrk="1" hangingPunct="1"/>
              <a:t>1</a:t>
            </a:fld>
            <a:endParaRPr lang="en-US" altLang="zh-TW">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defTabSz="930275" eaLnBrk="0" hangingPunct="0">
              <a:defRPr>
                <a:solidFill>
                  <a:schemeClr val="tx1"/>
                </a:solidFill>
                <a:latin typeface="Arial" charset="0"/>
                <a:ea typeface="新細明體" pitchFamily="18" charset="-120"/>
              </a:defRPr>
            </a:lvl1pPr>
            <a:lvl2pPr marL="742950" indent="-285750" defTabSz="930275" eaLnBrk="0" hangingPunct="0">
              <a:defRPr>
                <a:solidFill>
                  <a:schemeClr val="tx1"/>
                </a:solidFill>
                <a:latin typeface="Arial" charset="0"/>
                <a:ea typeface="新細明體" pitchFamily="18" charset="-120"/>
              </a:defRPr>
            </a:lvl2pPr>
            <a:lvl3pPr marL="1143000" indent="-228600" defTabSz="930275" eaLnBrk="0" hangingPunct="0">
              <a:defRPr>
                <a:solidFill>
                  <a:schemeClr val="tx1"/>
                </a:solidFill>
                <a:latin typeface="Arial" charset="0"/>
                <a:ea typeface="新細明體" pitchFamily="18" charset="-120"/>
              </a:defRPr>
            </a:lvl3pPr>
            <a:lvl4pPr marL="1600200" indent="-228600" defTabSz="930275" eaLnBrk="0" hangingPunct="0">
              <a:defRPr>
                <a:solidFill>
                  <a:schemeClr val="tx1"/>
                </a:solidFill>
                <a:latin typeface="Arial" charset="0"/>
                <a:ea typeface="新細明體" pitchFamily="18" charset="-120"/>
              </a:defRPr>
            </a:lvl4pPr>
            <a:lvl5pPr marL="2057400" indent="-228600" defTabSz="930275" eaLnBrk="0" hangingPunct="0">
              <a:defRPr>
                <a:solidFill>
                  <a:schemeClr val="tx1"/>
                </a:solidFill>
                <a:latin typeface="Arial" charset="0"/>
                <a:ea typeface="新細明體" pitchFamily="18" charset="-120"/>
              </a:defRPr>
            </a:lvl5pPr>
            <a:lvl6pPr marL="2514600" indent="-228600" defTabSz="930275" eaLnBrk="0" fontAlgn="base" hangingPunct="0">
              <a:spcBef>
                <a:spcPct val="0"/>
              </a:spcBef>
              <a:spcAft>
                <a:spcPct val="0"/>
              </a:spcAft>
              <a:defRPr>
                <a:solidFill>
                  <a:schemeClr val="tx1"/>
                </a:solidFill>
                <a:latin typeface="Arial" charset="0"/>
                <a:ea typeface="新細明體" pitchFamily="18" charset="-120"/>
              </a:defRPr>
            </a:lvl6pPr>
            <a:lvl7pPr marL="2971800" indent="-228600" defTabSz="930275" eaLnBrk="0" fontAlgn="base" hangingPunct="0">
              <a:spcBef>
                <a:spcPct val="0"/>
              </a:spcBef>
              <a:spcAft>
                <a:spcPct val="0"/>
              </a:spcAft>
              <a:defRPr>
                <a:solidFill>
                  <a:schemeClr val="tx1"/>
                </a:solidFill>
                <a:latin typeface="Arial" charset="0"/>
                <a:ea typeface="新細明體" pitchFamily="18" charset="-120"/>
              </a:defRPr>
            </a:lvl7pPr>
            <a:lvl8pPr marL="3429000" indent="-228600" defTabSz="930275" eaLnBrk="0" fontAlgn="base" hangingPunct="0">
              <a:spcBef>
                <a:spcPct val="0"/>
              </a:spcBef>
              <a:spcAft>
                <a:spcPct val="0"/>
              </a:spcAft>
              <a:defRPr>
                <a:solidFill>
                  <a:schemeClr val="tx1"/>
                </a:solidFill>
                <a:latin typeface="Arial" charset="0"/>
                <a:ea typeface="新細明體" pitchFamily="18" charset="-120"/>
              </a:defRPr>
            </a:lvl8pPr>
            <a:lvl9pPr marL="3886200" indent="-228600" defTabSz="930275"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14116715-8ED9-4FF1-A8EA-89EF0035CB13}" type="slidenum">
              <a:rPr lang="zh-TW" altLang="en-US">
                <a:latin typeface="Times New Roman" pitchFamily="18" charset="0"/>
              </a:rPr>
              <a:pPr eaLnBrk="1" hangingPunct="1"/>
              <a:t>23</a:t>
            </a:fld>
            <a:endParaRPr lang="en-US" altLang="zh-TW">
              <a:latin typeface="Times New Roman" pitchFamily="18"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zh-TW"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p:spPr>
        <p:txBody>
          <a:bodyPr/>
          <a:lstStyle/>
          <a:p>
            <a:r>
              <a:rPr lang="en-US" altLang="zh-TW" smtClean="0"/>
              <a:t>Eight Point algorithm  is a very famous algorithm for solving the Funemntal matrix euqation.</a:t>
            </a:r>
          </a:p>
          <a:p>
            <a:r>
              <a:rPr lang="en-US" altLang="en-US" smtClean="0"/>
              <a:t>Ref: Richard I. Hartley (June 1997). "In Defense of the Eight-Point Algorithm". </a:t>
            </a:r>
            <a:r>
              <a:rPr lang="en-US" altLang="en-US" i="1" smtClean="0"/>
              <a:t>IEEE Transaction on Pattern Recognition and Machine Intelligence</a:t>
            </a:r>
            <a:r>
              <a:rPr lang="en-US" altLang="en-US" smtClean="0"/>
              <a:t> </a:t>
            </a:r>
            <a:r>
              <a:rPr lang="en-US" altLang="en-US" b="1" smtClean="0"/>
              <a:t>19</a:t>
            </a:r>
            <a:r>
              <a:rPr lang="en-US" altLang="en-US" smtClean="0"/>
              <a:t> (6): 580–593. </a:t>
            </a:r>
            <a:r>
              <a:rPr lang="en-US" altLang="en-US" smtClean="0">
                <a:hlinkClick r:id="rId3" tooltip="Digital object identifier"/>
              </a:rPr>
              <a:t>doi</a:t>
            </a:r>
            <a:r>
              <a:rPr lang="en-US" altLang="en-US" smtClean="0"/>
              <a:t>:</a:t>
            </a:r>
            <a:r>
              <a:rPr lang="en-US" altLang="en-US" smtClean="0">
                <a:hlinkClick r:id="rId4"/>
              </a:rPr>
              <a:t>10.1109/34.601246</a:t>
            </a:r>
            <a:r>
              <a:rPr lang="en-US" altLang="en-US" smtClean="0"/>
              <a:t>.</a:t>
            </a:r>
          </a:p>
        </p:txBody>
      </p:sp>
      <p:sp>
        <p:nvSpPr>
          <p:cNvPr id="106500" name="Slide Number Placeholder 3"/>
          <p:cNvSpPr>
            <a:spLocks noGrp="1"/>
          </p:cNvSpPr>
          <p:nvPr>
            <p:ph type="sldNum" sz="quarter" idx="5"/>
          </p:nvPr>
        </p:nvSpPr>
        <p:spPr>
          <a:noFill/>
        </p:spPr>
        <p:txBody>
          <a:bodyPr/>
          <a:lstStyle>
            <a:lvl1pPr defTabSz="930275" eaLnBrk="0" hangingPunct="0">
              <a:defRPr>
                <a:solidFill>
                  <a:schemeClr val="tx1"/>
                </a:solidFill>
                <a:latin typeface="Arial" charset="0"/>
                <a:ea typeface="新細明體" pitchFamily="18" charset="-120"/>
              </a:defRPr>
            </a:lvl1pPr>
            <a:lvl2pPr marL="742950" indent="-285750" defTabSz="930275" eaLnBrk="0" hangingPunct="0">
              <a:defRPr>
                <a:solidFill>
                  <a:schemeClr val="tx1"/>
                </a:solidFill>
                <a:latin typeface="Arial" charset="0"/>
                <a:ea typeface="新細明體" pitchFamily="18" charset="-120"/>
              </a:defRPr>
            </a:lvl2pPr>
            <a:lvl3pPr marL="1143000" indent="-228600" defTabSz="930275" eaLnBrk="0" hangingPunct="0">
              <a:defRPr>
                <a:solidFill>
                  <a:schemeClr val="tx1"/>
                </a:solidFill>
                <a:latin typeface="Arial" charset="0"/>
                <a:ea typeface="新細明體" pitchFamily="18" charset="-120"/>
              </a:defRPr>
            </a:lvl3pPr>
            <a:lvl4pPr marL="1600200" indent="-228600" defTabSz="930275" eaLnBrk="0" hangingPunct="0">
              <a:defRPr>
                <a:solidFill>
                  <a:schemeClr val="tx1"/>
                </a:solidFill>
                <a:latin typeface="Arial" charset="0"/>
                <a:ea typeface="新細明體" pitchFamily="18" charset="-120"/>
              </a:defRPr>
            </a:lvl4pPr>
            <a:lvl5pPr marL="2057400" indent="-228600" defTabSz="930275" eaLnBrk="0" hangingPunct="0">
              <a:defRPr>
                <a:solidFill>
                  <a:schemeClr val="tx1"/>
                </a:solidFill>
                <a:latin typeface="Arial" charset="0"/>
                <a:ea typeface="新細明體" pitchFamily="18" charset="-120"/>
              </a:defRPr>
            </a:lvl5pPr>
            <a:lvl6pPr marL="2514600" indent="-228600" defTabSz="930275" eaLnBrk="0" fontAlgn="base" hangingPunct="0">
              <a:spcBef>
                <a:spcPct val="0"/>
              </a:spcBef>
              <a:spcAft>
                <a:spcPct val="0"/>
              </a:spcAft>
              <a:defRPr>
                <a:solidFill>
                  <a:schemeClr val="tx1"/>
                </a:solidFill>
                <a:latin typeface="Arial" charset="0"/>
                <a:ea typeface="新細明體" pitchFamily="18" charset="-120"/>
              </a:defRPr>
            </a:lvl6pPr>
            <a:lvl7pPr marL="2971800" indent="-228600" defTabSz="930275" eaLnBrk="0" fontAlgn="base" hangingPunct="0">
              <a:spcBef>
                <a:spcPct val="0"/>
              </a:spcBef>
              <a:spcAft>
                <a:spcPct val="0"/>
              </a:spcAft>
              <a:defRPr>
                <a:solidFill>
                  <a:schemeClr val="tx1"/>
                </a:solidFill>
                <a:latin typeface="Arial" charset="0"/>
                <a:ea typeface="新細明體" pitchFamily="18" charset="-120"/>
              </a:defRPr>
            </a:lvl7pPr>
            <a:lvl8pPr marL="3429000" indent="-228600" defTabSz="930275" eaLnBrk="0" fontAlgn="base" hangingPunct="0">
              <a:spcBef>
                <a:spcPct val="0"/>
              </a:spcBef>
              <a:spcAft>
                <a:spcPct val="0"/>
              </a:spcAft>
              <a:defRPr>
                <a:solidFill>
                  <a:schemeClr val="tx1"/>
                </a:solidFill>
                <a:latin typeface="Arial" charset="0"/>
                <a:ea typeface="新細明體" pitchFamily="18" charset="-120"/>
              </a:defRPr>
            </a:lvl8pPr>
            <a:lvl9pPr marL="3886200" indent="-228600" defTabSz="930275"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5EDA5601-98C7-46E3-8F46-119B850EAE36}" type="slidenum">
              <a:rPr lang="zh-TW" altLang="en-US">
                <a:latin typeface="Times New Roman" pitchFamily="18" charset="0"/>
              </a:rPr>
              <a:pPr eaLnBrk="1" hangingPunct="1"/>
              <a:t>24</a:t>
            </a:fld>
            <a:endParaRPr lang="en-US" altLang="zh-TW">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p:spPr>
        <p:txBody>
          <a:bodyPr/>
          <a:lstStyle/>
          <a:p>
            <a:endParaRPr lang="en-US" altLang="en-US" smtClean="0"/>
          </a:p>
        </p:txBody>
      </p:sp>
      <p:sp>
        <p:nvSpPr>
          <p:cNvPr id="107524" name="Slide Number Placeholder 3"/>
          <p:cNvSpPr>
            <a:spLocks noGrp="1"/>
          </p:cNvSpPr>
          <p:nvPr>
            <p:ph type="sldNum" sz="quarter" idx="5"/>
          </p:nvPr>
        </p:nvSpPr>
        <p:spPr>
          <a:noFill/>
        </p:spPr>
        <p:txBody>
          <a:bodyPr/>
          <a:lstStyle>
            <a:lvl1pPr defTabSz="930275" eaLnBrk="0" hangingPunct="0">
              <a:defRPr>
                <a:solidFill>
                  <a:schemeClr val="tx1"/>
                </a:solidFill>
                <a:latin typeface="Arial" charset="0"/>
                <a:ea typeface="新細明體" pitchFamily="18" charset="-120"/>
              </a:defRPr>
            </a:lvl1pPr>
            <a:lvl2pPr marL="742950" indent="-285750" defTabSz="930275" eaLnBrk="0" hangingPunct="0">
              <a:defRPr>
                <a:solidFill>
                  <a:schemeClr val="tx1"/>
                </a:solidFill>
                <a:latin typeface="Arial" charset="0"/>
                <a:ea typeface="新細明體" pitchFamily="18" charset="-120"/>
              </a:defRPr>
            </a:lvl2pPr>
            <a:lvl3pPr marL="1143000" indent="-228600" defTabSz="930275" eaLnBrk="0" hangingPunct="0">
              <a:defRPr>
                <a:solidFill>
                  <a:schemeClr val="tx1"/>
                </a:solidFill>
                <a:latin typeface="Arial" charset="0"/>
                <a:ea typeface="新細明體" pitchFamily="18" charset="-120"/>
              </a:defRPr>
            </a:lvl3pPr>
            <a:lvl4pPr marL="1600200" indent="-228600" defTabSz="930275" eaLnBrk="0" hangingPunct="0">
              <a:defRPr>
                <a:solidFill>
                  <a:schemeClr val="tx1"/>
                </a:solidFill>
                <a:latin typeface="Arial" charset="0"/>
                <a:ea typeface="新細明體" pitchFamily="18" charset="-120"/>
              </a:defRPr>
            </a:lvl4pPr>
            <a:lvl5pPr marL="2057400" indent="-228600" defTabSz="930275" eaLnBrk="0" hangingPunct="0">
              <a:defRPr>
                <a:solidFill>
                  <a:schemeClr val="tx1"/>
                </a:solidFill>
                <a:latin typeface="Arial" charset="0"/>
                <a:ea typeface="新細明體" pitchFamily="18" charset="-120"/>
              </a:defRPr>
            </a:lvl5pPr>
            <a:lvl6pPr marL="2514600" indent="-228600" defTabSz="930275" eaLnBrk="0" fontAlgn="base" hangingPunct="0">
              <a:spcBef>
                <a:spcPct val="0"/>
              </a:spcBef>
              <a:spcAft>
                <a:spcPct val="0"/>
              </a:spcAft>
              <a:defRPr>
                <a:solidFill>
                  <a:schemeClr val="tx1"/>
                </a:solidFill>
                <a:latin typeface="Arial" charset="0"/>
                <a:ea typeface="新細明體" pitchFamily="18" charset="-120"/>
              </a:defRPr>
            </a:lvl6pPr>
            <a:lvl7pPr marL="2971800" indent="-228600" defTabSz="930275" eaLnBrk="0" fontAlgn="base" hangingPunct="0">
              <a:spcBef>
                <a:spcPct val="0"/>
              </a:spcBef>
              <a:spcAft>
                <a:spcPct val="0"/>
              </a:spcAft>
              <a:defRPr>
                <a:solidFill>
                  <a:schemeClr val="tx1"/>
                </a:solidFill>
                <a:latin typeface="Arial" charset="0"/>
                <a:ea typeface="新細明體" pitchFamily="18" charset="-120"/>
              </a:defRPr>
            </a:lvl7pPr>
            <a:lvl8pPr marL="3429000" indent="-228600" defTabSz="930275" eaLnBrk="0" fontAlgn="base" hangingPunct="0">
              <a:spcBef>
                <a:spcPct val="0"/>
              </a:spcBef>
              <a:spcAft>
                <a:spcPct val="0"/>
              </a:spcAft>
              <a:defRPr>
                <a:solidFill>
                  <a:schemeClr val="tx1"/>
                </a:solidFill>
                <a:latin typeface="Arial" charset="0"/>
                <a:ea typeface="新細明體" pitchFamily="18" charset="-120"/>
              </a:defRPr>
            </a:lvl8pPr>
            <a:lvl9pPr marL="3886200" indent="-228600" defTabSz="930275"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7963EBB5-6D29-42B5-9299-50E27BD96AC7}" type="slidenum">
              <a:rPr lang="zh-TW" altLang="en-US">
                <a:latin typeface="Times New Roman" pitchFamily="18" charset="0"/>
              </a:rPr>
              <a:pPr eaLnBrk="1" hangingPunct="1"/>
              <a:t>28</a:t>
            </a:fld>
            <a:endParaRPr lang="en-US" altLang="zh-TW">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p:spPr>
        <p:txBody>
          <a:bodyPr/>
          <a:lstStyle/>
          <a:p>
            <a:endParaRPr lang="en-US" altLang="en-US" smtClean="0"/>
          </a:p>
        </p:txBody>
      </p:sp>
      <p:sp>
        <p:nvSpPr>
          <p:cNvPr id="108548" name="Slide Number Placeholder 3"/>
          <p:cNvSpPr>
            <a:spLocks noGrp="1"/>
          </p:cNvSpPr>
          <p:nvPr>
            <p:ph type="sldNum" sz="quarter" idx="5"/>
          </p:nvPr>
        </p:nvSpPr>
        <p:spPr>
          <a:noFill/>
        </p:spPr>
        <p:txBody>
          <a:bodyPr/>
          <a:lstStyle>
            <a:lvl1pPr defTabSz="930275" eaLnBrk="0" hangingPunct="0">
              <a:defRPr>
                <a:solidFill>
                  <a:schemeClr val="tx1"/>
                </a:solidFill>
                <a:latin typeface="Arial" charset="0"/>
                <a:ea typeface="新細明體" pitchFamily="18" charset="-120"/>
              </a:defRPr>
            </a:lvl1pPr>
            <a:lvl2pPr marL="742950" indent="-285750" defTabSz="930275" eaLnBrk="0" hangingPunct="0">
              <a:defRPr>
                <a:solidFill>
                  <a:schemeClr val="tx1"/>
                </a:solidFill>
                <a:latin typeface="Arial" charset="0"/>
                <a:ea typeface="新細明體" pitchFamily="18" charset="-120"/>
              </a:defRPr>
            </a:lvl2pPr>
            <a:lvl3pPr marL="1143000" indent="-228600" defTabSz="930275" eaLnBrk="0" hangingPunct="0">
              <a:defRPr>
                <a:solidFill>
                  <a:schemeClr val="tx1"/>
                </a:solidFill>
                <a:latin typeface="Arial" charset="0"/>
                <a:ea typeface="新細明體" pitchFamily="18" charset="-120"/>
              </a:defRPr>
            </a:lvl3pPr>
            <a:lvl4pPr marL="1600200" indent="-228600" defTabSz="930275" eaLnBrk="0" hangingPunct="0">
              <a:defRPr>
                <a:solidFill>
                  <a:schemeClr val="tx1"/>
                </a:solidFill>
                <a:latin typeface="Arial" charset="0"/>
                <a:ea typeface="新細明體" pitchFamily="18" charset="-120"/>
              </a:defRPr>
            </a:lvl4pPr>
            <a:lvl5pPr marL="2057400" indent="-228600" defTabSz="930275" eaLnBrk="0" hangingPunct="0">
              <a:defRPr>
                <a:solidFill>
                  <a:schemeClr val="tx1"/>
                </a:solidFill>
                <a:latin typeface="Arial" charset="0"/>
                <a:ea typeface="新細明體" pitchFamily="18" charset="-120"/>
              </a:defRPr>
            </a:lvl5pPr>
            <a:lvl6pPr marL="2514600" indent="-228600" defTabSz="930275" eaLnBrk="0" fontAlgn="base" hangingPunct="0">
              <a:spcBef>
                <a:spcPct val="0"/>
              </a:spcBef>
              <a:spcAft>
                <a:spcPct val="0"/>
              </a:spcAft>
              <a:defRPr>
                <a:solidFill>
                  <a:schemeClr val="tx1"/>
                </a:solidFill>
                <a:latin typeface="Arial" charset="0"/>
                <a:ea typeface="新細明體" pitchFamily="18" charset="-120"/>
              </a:defRPr>
            </a:lvl6pPr>
            <a:lvl7pPr marL="2971800" indent="-228600" defTabSz="930275" eaLnBrk="0" fontAlgn="base" hangingPunct="0">
              <a:spcBef>
                <a:spcPct val="0"/>
              </a:spcBef>
              <a:spcAft>
                <a:spcPct val="0"/>
              </a:spcAft>
              <a:defRPr>
                <a:solidFill>
                  <a:schemeClr val="tx1"/>
                </a:solidFill>
                <a:latin typeface="Arial" charset="0"/>
                <a:ea typeface="新細明體" pitchFamily="18" charset="-120"/>
              </a:defRPr>
            </a:lvl7pPr>
            <a:lvl8pPr marL="3429000" indent="-228600" defTabSz="930275" eaLnBrk="0" fontAlgn="base" hangingPunct="0">
              <a:spcBef>
                <a:spcPct val="0"/>
              </a:spcBef>
              <a:spcAft>
                <a:spcPct val="0"/>
              </a:spcAft>
              <a:defRPr>
                <a:solidFill>
                  <a:schemeClr val="tx1"/>
                </a:solidFill>
                <a:latin typeface="Arial" charset="0"/>
                <a:ea typeface="新細明體" pitchFamily="18" charset="-120"/>
              </a:defRPr>
            </a:lvl8pPr>
            <a:lvl9pPr marL="3886200" indent="-228600" defTabSz="930275"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CA0456C4-8890-4080-B3B4-32762B773771}" type="slidenum">
              <a:rPr lang="zh-TW" altLang="en-US">
                <a:latin typeface="Times New Roman" pitchFamily="18" charset="0"/>
              </a:rPr>
              <a:pPr eaLnBrk="1" hangingPunct="1"/>
              <a:t>35</a:t>
            </a:fld>
            <a:endParaRPr lang="en-US" altLang="zh-TW">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defTabSz="930275" eaLnBrk="0" hangingPunct="0">
              <a:defRPr>
                <a:solidFill>
                  <a:schemeClr val="tx1"/>
                </a:solidFill>
                <a:latin typeface="Arial" charset="0"/>
                <a:ea typeface="新細明體" pitchFamily="18" charset="-120"/>
              </a:defRPr>
            </a:lvl1pPr>
            <a:lvl2pPr marL="742950" indent="-285750" defTabSz="930275" eaLnBrk="0" hangingPunct="0">
              <a:defRPr>
                <a:solidFill>
                  <a:schemeClr val="tx1"/>
                </a:solidFill>
                <a:latin typeface="Arial" charset="0"/>
                <a:ea typeface="新細明體" pitchFamily="18" charset="-120"/>
              </a:defRPr>
            </a:lvl2pPr>
            <a:lvl3pPr marL="1143000" indent="-228600" defTabSz="930275" eaLnBrk="0" hangingPunct="0">
              <a:defRPr>
                <a:solidFill>
                  <a:schemeClr val="tx1"/>
                </a:solidFill>
                <a:latin typeface="Arial" charset="0"/>
                <a:ea typeface="新細明體" pitchFamily="18" charset="-120"/>
              </a:defRPr>
            </a:lvl3pPr>
            <a:lvl4pPr marL="1600200" indent="-228600" defTabSz="930275" eaLnBrk="0" hangingPunct="0">
              <a:defRPr>
                <a:solidFill>
                  <a:schemeClr val="tx1"/>
                </a:solidFill>
                <a:latin typeface="Arial" charset="0"/>
                <a:ea typeface="新細明體" pitchFamily="18" charset="-120"/>
              </a:defRPr>
            </a:lvl4pPr>
            <a:lvl5pPr marL="2057400" indent="-228600" defTabSz="930275" eaLnBrk="0" hangingPunct="0">
              <a:defRPr>
                <a:solidFill>
                  <a:schemeClr val="tx1"/>
                </a:solidFill>
                <a:latin typeface="Arial" charset="0"/>
                <a:ea typeface="新細明體" pitchFamily="18" charset="-120"/>
              </a:defRPr>
            </a:lvl5pPr>
            <a:lvl6pPr marL="2514600" indent="-228600" defTabSz="930275" eaLnBrk="0" fontAlgn="base" hangingPunct="0">
              <a:spcBef>
                <a:spcPct val="0"/>
              </a:spcBef>
              <a:spcAft>
                <a:spcPct val="0"/>
              </a:spcAft>
              <a:defRPr>
                <a:solidFill>
                  <a:schemeClr val="tx1"/>
                </a:solidFill>
                <a:latin typeface="Arial" charset="0"/>
                <a:ea typeface="新細明體" pitchFamily="18" charset="-120"/>
              </a:defRPr>
            </a:lvl6pPr>
            <a:lvl7pPr marL="2971800" indent="-228600" defTabSz="930275" eaLnBrk="0" fontAlgn="base" hangingPunct="0">
              <a:spcBef>
                <a:spcPct val="0"/>
              </a:spcBef>
              <a:spcAft>
                <a:spcPct val="0"/>
              </a:spcAft>
              <a:defRPr>
                <a:solidFill>
                  <a:schemeClr val="tx1"/>
                </a:solidFill>
                <a:latin typeface="Arial" charset="0"/>
                <a:ea typeface="新細明體" pitchFamily="18" charset="-120"/>
              </a:defRPr>
            </a:lvl7pPr>
            <a:lvl8pPr marL="3429000" indent="-228600" defTabSz="930275" eaLnBrk="0" fontAlgn="base" hangingPunct="0">
              <a:spcBef>
                <a:spcPct val="0"/>
              </a:spcBef>
              <a:spcAft>
                <a:spcPct val="0"/>
              </a:spcAft>
              <a:defRPr>
                <a:solidFill>
                  <a:schemeClr val="tx1"/>
                </a:solidFill>
                <a:latin typeface="Arial" charset="0"/>
                <a:ea typeface="新細明體" pitchFamily="18" charset="-120"/>
              </a:defRPr>
            </a:lvl8pPr>
            <a:lvl9pPr marL="3886200" indent="-228600" defTabSz="930275"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DC432A96-96F9-403D-BA92-58089BC44537}" type="slidenum">
              <a:rPr lang="zh-TW" altLang="en-US">
                <a:latin typeface="Times New Roman" pitchFamily="18" charset="0"/>
              </a:rPr>
              <a:pPr eaLnBrk="1" hangingPunct="1"/>
              <a:t>84</a:t>
            </a:fld>
            <a:endParaRPr lang="en-US" altLang="zh-TW">
              <a:latin typeface="Times New Roman"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zh-TW"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p:spPr>
        <p:txBody>
          <a:bodyPr/>
          <a:lstStyle/>
          <a:p>
            <a:endParaRPr lang="en-US" altLang="en-US" smtClean="0"/>
          </a:p>
        </p:txBody>
      </p:sp>
      <p:sp>
        <p:nvSpPr>
          <p:cNvPr id="97284" name="Slide Number Placeholder 3"/>
          <p:cNvSpPr>
            <a:spLocks noGrp="1"/>
          </p:cNvSpPr>
          <p:nvPr>
            <p:ph type="sldNum" sz="quarter" idx="5"/>
          </p:nvPr>
        </p:nvSpPr>
        <p:spPr>
          <a:noFill/>
        </p:spPr>
        <p:txBody>
          <a:bodyPr/>
          <a:lstStyle>
            <a:lvl1pPr defTabSz="930275" eaLnBrk="0" hangingPunct="0">
              <a:defRPr>
                <a:solidFill>
                  <a:schemeClr val="tx1"/>
                </a:solidFill>
                <a:latin typeface="Arial" charset="0"/>
                <a:ea typeface="新細明體" pitchFamily="18" charset="-120"/>
              </a:defRPr>
            </a:lvl1pPr>
            <a:lvl2pPr marL="742950" indent="-285750" defTabSz="930275" eaLnBrk="0" hangingPunct="0">
              <a:defRPr>
                <a:solidFill>
                  <a:schemeClr val="tx1"/>
                </a:solidFill>
                <a:latin typeface="Arial" charset="0"/>
                <a:ea typeface="新細明體" pitchFamily="18" charset="-120"/>
              </a:defRPr>
            </a:lvl2pPr>
            <a:lvl3pPr marL="1143000" indent="-228600" defTabSz="930275" eaLnBrk="0" hangingPunct="0">
              <a:defRPr>
                <a:solidFill>
                  <a:schemeClr val="tx1"/>
                </a:solidFill>
                <a:latin typeface="Arial" charset="0"/>
                <a:ea typeface="新細明體" pitchFamily="18" charset="-120"/>
              </a:defRPr>
            </a:lvl3pPr>
            <a:lvl4pPr marL="1600200" indent="-228600" defTabSz="930275" eaLnBrk="0" hangingPunct="0">
              <a:defRPr>
                <a:solidFill>
                  <a:schemeClr val="tx1"/>
                </a:solidFill>
                <a:latin typeface="Arial" charset="0"/>
                <a:ea typeface="新細明體" pitchFamily="18" charset="-120"/>
              </a:defRPr>
            </a:lvl4pPr>
            <a:lvl5pPr marL="2057400" indent="-228600" defTabSz="930275" eaLnBrk="0" hangingPunct="0">
              <a:defRPr>
                <a:solidFill>
                  <a:schemeClr val="tx1"/>
                </a:solidFill>
                <a:latin typeface="Arial" charset="0"/>
                <a:ea typeface="新細明體" pitchFamily="18" charset="-120"/>
              </a:defRPr>
            </a:lvl5pPr>
            <a:lvl6pPr marL="2514600" indent="-228600" defTabSz="930275" eaLnBrk="0" fontAlgn="base" hangingPunct="0">
              <a:spcBef>
                <a:spcPct val="0"/>
              </a:spcBef>
              <a:spcAft>
                <a:spcPct val="0"/>
              </a:spcAft>
              <a:defRPr>
                <a:solidFill>
                  <a:schemeClr val="tx1"/>
                </a:solidFill>
                <a:latin typeface="Arial" charset="0"/>
                <a:ea typeface="新細明體" pitchFamily="18" charset="-120"/>
              </a:defRPr>
            </a:lvl6pPr>
            <a:lvl7pPr marL="2971800" indent="-228600" defTabSz="930275" eaLnBrk="0" fontAlgn="base" hangingPunct="0">
              <a:spcBef>
                <a:spcPct val="0"/>
              </a:spcBef>
              <a:spcAft>
                <a:spcPct val="0"/>
              </a:spcAft>
              <a:defRPr>
                <a:solidFill>
                  <a:schemeClr val="tx1"/>
                </a:solidFill>
                <a:latin typeface="Arial" charset="0"/>
                <a:ea typeface="新細明體" pitchFamily="18" charset="-120"/>
              </a:defRPr>
            </a:lvl7pPr>
            <a:lvl8pPr marL="3429000" indent="-228600" defTabSz="930275" eaLnBrk="0" fontAlgn="base" hangingPunct="0">
              <a:spcBef>
                <a:spcPct val="0"/>
              </a:spcBef>
              <a:spcAft>
                <a:spcPct val="0"/>
              </a:spcAft>
              <a:defRPr>
                <a:solidFill>
                  <a:schemeClr val="tx1"/>
                </a:solidFill>
                <a:latin typeface="Arial" charset="0"/>
                <a:ea typeface="新細明體" pitchFamily="18" charset="-120"/>
              </a:defRPr>
            </a:lvl8pPr>
            <a:lvl9pPr marL="3886200" indent="-228600" defTabSz="930275"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44FDFB8D-0226-4CAC-9151-6DEBCCD0C0E8}" type="slidenum">
              <a:rPr lang="zh-TW" altLang="en-US">
                <a:latin typeface="Times New Roman" pitchFamily="18" charset="0"/>
              </a:rPr>
              <a:pPr eaLnBrk="1" hangingPunct="1"/>
              <a:t>4</a:t>
            </a:fld>
            <a:endParaRPr lang="en-US" altLang="zh-TW">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p:spPr>
        <p:txBody>
          <a:bodyPr/>
          <a:lstStyle/>
          <a:p>
            <a:endParaRPr lang="en-US" altLang="en-US" smtClean="0"/>
          </a:p>
        </p:txBody>
      </p:sp>
      <p:sp>
        <p:nvSpPr>
          <p:cNvPr id="98308" name="Slide Number Placeholder 3"/>
          <p:cNvSpPr>
            <a:spLocks noGrp="1"/>
          </p:cNvSpPr>
          <p:nvPr>
            <p:ph type="sldNum" sz="quarter" idx="5"/>
          </p:nvPr>
        </p:nvSpPr>
        <p:spPr>
          <a:noFill/>
        </p:spPr>
        <p:txBody>
          <a:bodyPr/>
          <a:lstStyle>
            <a:lvl1pPr defTabSz="930275" eaLnBrk="0" hangingPunct="0">
              <a:defRPr>
                <a:solidFill>
                  <a:schemeClr val="tx1"/>
                </a:solidFill>
                <a:latin typeface="Arial" charset="0"/>
                <a:ea typeface="新細明體" pitchFamily="18" charset="-120"/>
              </a:defRPr>
            </a:lvl1pPr>
            <a:lvl2pPr marL="742950" indent="-285750" defTabSz="930275" eaLnBrk="0" hangingPunct="0">
              <a:defRPr>
                <a:solidFill>
                  <a:schemeClr val="tx1"/>
                </a:solidFill>
                <a:latin typeface="Arial" charset="0"/>
                <a:ea typeface="新細明體" pitchFamily="18" charset="-120"/>
              </a:defRPr>
            </a:lvl2pPr>
            <a:lvl3pPr marL="1143000" indent="-228600" defTabSz="930275" eaLnBrk="0" hangingPunct="0">
              <a:defRPr>
                <a:solidFill>
                  <a:schemeClr val="tx1"/>
                </a:solidFill>
                <a:latin typeface="Arial" charset="0"/>
                <a:ea typeface="新細明體" pitchFamily="18" charset="-120"/>
              </a:defRPr>
            </a:lvl3pPr>
            <a:lvl4pPr marL="1600200" indent="-228600" defTabSz="930275" eaLnBrk="0" hangingPunct="0">
              <a:defRPr>
                <a:solidFill>
                  <a:schemeClr val="tx1"/>
                </a:solidFill>
                <a:latin typeface="Arial" charset="0"/>
                <a:ea typeface="新細明體" pitchFamily="18" charset="-120"/>
              </a:defRPr>
            </a:lvl4pPr>
            <a:lvl5pPr marL="2057400" indent="-228600" defTabSz="930275" eaLnBrk="0" hangingPunct="0">
              <a:defRPr>
                <a:solidFill>
                  <a:schemeClr val="tx1"/>
                </a:solidFill>
                <a:latin typeface="Arial" charset="0"/>
                <a:ea typeface="新細明體" pitchFamily="18" charset="-120"/>
              </a:defRPr>
            </a:lvl5pPr>
            <a:lvl6pPr marL="2514600" indent="-228600" defTabSz="930275" eaLnBrk="0" fontAlgn="base" hangingPunct="0">
              <a:spcBef>
                <a:spcPct val="0"/>
              </a:spcBef>
              <a:spcAft>
                <a:spcPct val="0"/>
              </a:spcAft>
              <a:defRPr>
                <a:solidFill>
                  <a:schemeClr val="tx1"/>
                </a:solidFill>
                <a:latin typeface="Arial" charset="0"/>
                <a:ea typeface="新細明體" pitchFamily="18" charset="-120"/>
              </a:defRPr>
            </a:lvl6pPr>
            <a:lvl7pPr marL="2971800" indent="-228600" defTabSz="930275" eaLnBrk="0" fontAlgn="base" hangingPunct="0">
              <a:spcBef>
                <a:spcPct val="0"/>
              </a:spcBef>
              <a:spcAft>
                <a:spcPct val="0"/>
              </a:spcAft>
              <a:defRPr>
                <a:solidFill>
                  <a:schemeClr val="tx1"/>
                </a:solidFill>
                <a:latin typeface="Arial" charset="0"/>
                <a:ea typeface="新細明體" pitchFamily="18" charset="-120"/>
              </a:defRPr>
            </a:lvl7pPr>
            <a:lvl8pPr marL="3429000" indent="-228600" defTabSz="930275" eaLnBrk="0" fontAlgn="base" hangingPunct="0">
              <a:spcBef>
                <a:spcPct val="0"/>
              </a:spcBef>
              <a:spcAft>
                <a:spcPct val="0"/>
              </a:spcAft>
              <a:defRPr>
                <a:solidFill>
                  <a:schemeClr val="tx1"/>
                </a:solidFill>
                <a:latin typeface="Arial" charset="0"/>
                <a:ea typeface="新細明體" pitchFamily="18" charset="-120"/>
              </a:defRPr>
            </a:lvl8pPr>
            <a:lvl9pPr marL="3886200" indent="-228600" defTabSz="930275"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16F31B8F-30E2-4F68-9606-806CFB3A653C}" type="slidenum">
              <a:rPr lang="zh-TW" altLang="en-US">
                <a:latin typeface="Times New Roman" pitchFamily="18" charset="0"/>
              </a:rPr>
              <a:pPr eaLnBrk="1" hangingPunct="1"/>
              <a:t>5</a:t>
            </a:fld>
            <a:endParaRPr lang="en-US" altLang="zh-TW">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p:spPr>
        <p:txBody>
          <a:bodyPr/>
          <a:lstStyle/>
          <a:p>
            <a:r>
              <a:rPr lang="en-US" altLang="en-US" smtClean="0"/>
              <a:t>You may close your left eye and see an object in front of you, then close you right eye and see the same object. The object seems to be moved because both eyes are seeing things at a different angle and it gives us the clues for reconstruction of the 3-D model. The slight motion of the object in the images is called disparity.</a:t>
            </a:r>
          </a:p>
        </p:txBody>
      </p:sp>
      <p:sp>
        <p:nvSpPr>
          <p:cNvPr id="99332" name="Slide Number Placeholder 3"/>
          <p:cNvSpPr>
            <a:spLocks noGrp="1"/>
          </p:cNvSpPr>
          <p:nvPr>
            <p:ph type="sldNum" sz="quarter" idx="5"/>
          </p:nvPr>
        </p:nvSpPr>
        <p:spPr>
          <a:noFill/>
        </p:spPr>
        <p:txBody>
          <a:bodyPr/>
          <a:lstStyle>
            <a:lvl1pPr defTabSz="930275" eaLnBrk="0" hangingPunct="0">
              <a:defRPr>
                <a:solidFill>
                  <a:schemeClr val="tx1"/>
                </a:solidFill>
                <a:latin typeface="Arial" charset="0"/>
                <a:ea typeface="新細明體" pitchFamily="18" charset="-120"/>
              </a:defRPr>
            </a:lvl1pPr>
            <a:lvl2pPr marL="742950" indent="-285750" defTabSz="930275" eaLnBrk="0" hangingPunct="0">
              <a:defRPr>
                <a:solidFill>
                  <a:schemeClr val="tx1"/>
                </a:solidFill>
                <a:latin typeface="Arial" charset="0"/>
                <a:ea typeface="新細明體" pitchFamily="18" charset="-120"/>
              </a:defRPr>
            </a:lvl2pPr>
            <a:lvl3pPr marL="1143000" indent="-228600" defTabSz="930275" eaLnBrk="0" hangingPunct="0">
              <a:defRPr>
                <a:solidFill>
                  <a:schemeClr val="tx1"/>
                </a:solidFill>
                <a:latin typeface="Arial" charset="0"/>
                <a:ea typeface="新細明體" pitchFamily="18" charset="-120"/>
              </a:defRPr>
            </a:lvl3pPr>
            <a:lvl4pPr marL="1600200" indent="-228600" defTabSz="930275" eaLnBrk="0" hangingPunct="0">
              <a:defRPr>
                <a:solidFill>
                  <a:schemeClr val="tx1"/>
                </a:solidFill>
                <a:latin typeface="Arial" charset="0"/>
                <a:ea typeface="新細明體" pitchFamily="18" charset="-120"/>
              </a:defRPr>
            </a:lvl4pPr>
            <a:lvl5pPr marL="2057400" indent="-228600" defTabSz="930275" eaLnBrk="0" hangingPunct="0">
              <a:defRPr>
                <a:solidFill>
                  <a:schemeClr val="tx1"/>
                </a:solidFill>
                <a:latin typeface="Arial" charset="0"/>
                <a:ea typeface="新細明體" pitchFamily="18" charset="-120"/>
              </a:defRPr>
            </a:lvl5pPr>
            <a:lvl6pPr marL="2514600" indent="-228600" defTabSz="930275" eaLnBrk="0" fontAlgn="base" hangingPunct="0">
              <a:spcBef>
                <a:spcPct val="0"/>
              </a:spcBef>
              <a:spcAft>
                <a:spcPct val="0"/>
              </a:spcAft>
              <a:defRPr>
                <a:solidFill>
                  <a:schemeClr val="tx1"/>
                </a:solidFill>
                <a:latin typeface="Arial" charset="0"/>
                <a:ea typeface="新細明體" pitchFamily="18" charset="-120"/>
              </a:defRPr>
            </a:lvl6pPr>
            <a:lvl7pPr marL="2971800" indent="-228600" defTabSz="930275" eaLnBrk="0" fontAlgn="base" hangingPunct="0">
              <a:spcBef>
                <a:spcPct val="0"/>
              </a:spcBef>
              <a:spcAft>
                <a:spcPct val="0"/>
              </a:spcAft>
              <a:defRPr>
                <a:solidFill>
                  <a:schemeClr val="tx1"/>
                </a:solidFill>
                <a:latin typeface="Arial" charset="0"/>
                <a:ea typeface="新細明體" pitchFamily="18" charset="-120"/>
              </a:defRPr>
            </a:lvl7pPr>
            <a:lvl8pPr marL="3429000" indent="-228600" defTabSz="930275" eaLnBrk="0" fontAlgn="base" hangingPunct="0">
              <a:spcBef>
                <a:spcPct val="0"/>
              </a:spcBef>
              <a:spcAft>
                <a:spcPct val="0"/>
              </a:spcAft>
              <a:defRPr>
                <a:solidFill>
                  <a:schemeClr val="tx1"/>
                </a:solidFill>
                <a:latin typeface="Arial" charset="0"/>
                <a:ea typeface="新細明體" pitchFamily="18" charset="-120"/>
              </a:defRPr>
            </a:lvl8pPr>
            <a:lvl9pPr marL="3886200" indent="-228600" defTabSz="930275"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EE7077E6-ACEA-433D-B47A-2FE9512F3808}" type="slidenum">
              <a:rPr lang="zh-TW" altLang="en-US">
                <a:latin typeface="Times New Roman" pitchFamily="18" charset="0"/>
              </a:rPr>
              <a:pPr eaLnBrk="1" hangingPunct="1"/>
              <a:t>6</a:t>
            </a:fld>
            <a:endParaRPr lang="en-US" altLang="zh-TW">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p:spPr>
        <p:txBody>
          <a:bodyPr/>
          <a:lstStyle/>
          <a:p>
            <a:r>
              <a:rPr lang="en-US" altLang="en-US" smtClean="0"/>
              <a:t>Here we show how features points of the two images are shifted . If the camera has not moved vertically, the features in the images should mainly be shifted horizontally.</a:t>
            </a:r>
          </a:p>
          <a:p>
            <a:r>
              <a:rPr lang="en-US" altLang="en-US" smtClean="0"/>
              <a:t>The feature points can be obtained by the corner detectors in chapter 4 on feature extraction. Or the Sift detector in http://www.cs.ubc.ca/~lowe/keypoints/</a:t>
            </a:r>
          </a:p>
          <a:p>
            <a:r>
              <a:rPr lang="en-US" altLang="en-US" smtClean="0"/>
              <a:t>Matching of the features of the left/right cameras can be done by cross-correlation also mentioned in that chapter 4.</a:t>
            </a:r>
          </a:p>
          <a:p>
            <a:endParaRPr lang="en-US" altLang="en-US" smtClean="0"/>
          </a:p>
          <a:p>
            <a:endParaRPr lang="en-US" altLang="en-US" smtClean="0"/>
          </a:p>
          <a:p>
            <a:endParaRPr lang="en-US" altLang="en-US" smtClean="0"/>
          </a:p>
        </p:txBody>
      </p:sp>
      <p:sp>
        <p:nvSpPr>
          <p:cNvPr id="100356" name="Slide Number Placeholder 3"/>
          <p:cNvSpPr>
            <a:spLocks noGrp="1"/>
          </p:cNvSpPr>
          <p:nvPr>
            <p:ph type="sldNum" sz="quarter" idx="5"/>
          </p:nvPr>
        </p:nvSpPr>
        <p:spPr>
          <a:noFill/>
        </p:spPr>
        <p:txBody>
          <a:bodyPr/>
          <a:lstStyle>
            <a:lvl1pPr defTabSz="930275" eaLnBrk="0" hangingPunct="0">
              <a:defRPr>
                <a:solidFill>
                  <a:schemeClr val="tx1"/>
                </a:solidFill>
                <a:latin typeface="Arial" charset="0"/>
                <a:ea typeface="新細明體" pitchFamily="18" charset="-120"/>
              </a:defRPr>
            </a:lvl1pPr>
            <a:lvl2pPr marL="742950" indent="-285750" defTabSz="930275" eaLnBrk="0" hangingPunct="0">
              <a:defRPr>
                <a:solidFill>
                  <a:schemeClr val="tx1"/>
                </a:solidFill>
                <a:latin typeface="Arial" charset="0"/>
                <a:ea typeface="新細明體" pitchFamily="18" charset="-120"/>
              </a:defRPr>
            </a:lvl2pPr>
            <a:lvl3pPr marL="1143000" indent="-228600" defTabSz="930275" eaLnBrk="0" hangingPunct="0">
              <a:defRPr>
                <a:solidFill>
                  <a:schemeClr val="tx1"/>
                </a:solidFill>
                <a:latin typeface="Arial" charset="0"/>
                <a:ea typeface="新細明體" pitchFamily="18" charset="-120"/>
              </a:defRPr>
            </a:lvl3pPr>
            <a:lvl4pPr marL="1600200" indent="-228600" defTabSz="930275" eaLnBrk="0" hangingPunct="0">
              <a:defRPr>
                <a:solidFill>
                  <a:schemeClr val="tx1"/>
                </a:solidFill>
                <a:latin typeface="Arial" charset="0"/>
                <a:ea typeface="新細明體" pitchFamily="18" charset="-120"/>
              </a:defRPr>
            </a:lvl4pPr>
            <a:lvl5pPr marL="2057400" indent="-228600" defTabSz="930275" eaLnBrk="0" hangingPunct="0">
              <a:defRPr>
                <a:solidFill>
                  <a:schemeClr val="tx1"/>
                </a:solidFill>
                <a:latin typeface="Arial" charset="0"/>
                <a:ea typeface="新細明體" pitchFamily="18" charset="-120"/>
              </a:defRPr>
            </a:lvl5pPr>
            <a:lvl6pPr marL="2514600" indent="-228600" defTabSz="930275" eaLnBrk="0" fontAlgn="base" hangingPunct="0">
              <a:spcBef>
                <a:spcPct val="0"/>
              </a:spcBef>
              <a:spcAft>
                <a:spcPct val="0"/>
              </a:spcAft>
              <a:defRPr>
                <a:solidFill>
                  <a:schemeClr val="tx1"/>
                </a:solidFill>
                <a:latin typeface="Arial" charset="0"/>
                <a:ea typeface="新細明體" pitchFamily="18" charset="-120"/>
              </a:defRPr>
            </a:lvl6pPr>
            <a:lvl7pPr marL="2971800" indent="-228600" defTabSz="930275" eaLnBrk="0" fontAlgn="base" hangingPunct="0">
              <a:spcBef>
                <a:spcPct val="0"/>
              </a:spcBef>
              <a:spcAft>
                <a:spcPct val="0"/>
              </a:spcAft>
              <a:defRPr>
                <a:solidFill>
                  <a:schemeClr val="tx1"/>
                </a:solidFill>
                <a:latin typeface="Arial" charset="0"/>
                <a:ea typeface="新細明體" pitchFamily="18" charset="-120"/>
              </a:defRPr>
            </a:lvl7pPr>
            <a:lvl8pPr marL="3429000" indent="-228600" defTabSz="930275" eaLnBrk="0" fontAlgn="base" hangingPunct="0">
              <a:spcBef>
                <a:spcPct val="0"/>
              </a:spcBef>
              <a:spcAft>
                <a:spcPct val="0"/>
              </a:spcAft>
              <a:defRPr>
                <a:solidFill>
                  <a:schemeClr val="tx1"/>
                </a:solidFill>
                <a:latin typeface="Arial" charset="0"/>
                <a:ea typeface="新細明體" pitchFamily="18" charset="-120"/>
              </a:defRPr>
            </a:lvl8pPr>
            <a:lvl9pPr marL="3886200" indent="-228600" defTabSz="930275"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EC773D6A-8C81-486C-B751-0881B9037EB5}" type="slidenum">
              <a:rPr lang="zh-TW" altLang="en-US">
                <a:latin typeface="Times New Roman" pitchFamily="18" charset="0"/>
              </a:rPr>
              <a:pPr eaLnBrk="1" hangingPunct="1"/>
              <a:t>7</a:t>
            </a:fld>
            <a:endParaRPr lang="en-US" altLang="zh-TW">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p:spPr>
        <p:txBody>
          <a:bodyPr/>
          <a:lstStyle/>
          <a:p>
            <a:r>
              <a:rPr lang="en-US" altLang="en-US" smtClean="0"/>
              <a:t>After the correspondences of corner features are obtained we can use the horizontal shifts (called horizontal disparities of these 2-D features)  to find the 3D positions of the 3-D features (find the Z-value of each feature) using the triangulation method.</a:t>
            </a:r>
          </a:p>
        </p:txBody>
      </p:sp>
      <p:sp>
        <p:nvSpPr>
          <p:cNvPr id="101380" name="Slide Number Placeholder 3"/>
          <p:cNvSpPr>
            <a:spLocks noGrp="1"/>
          </p:cNvSpPr>
          <p:nvPr>
            <p:ph type="sldNum" sz="quarter" idx="5"/>
          </p:nvPr>
        </p:nvSpPr>
        <p:spPr>
          <a:noFill/>
        </p:spPr>
        <p:txBody>
          <a:bodyPr/>
          <a:lstStyle>
            <a:lvl1pPr defTabSz="930275" eaLnBrk="0" hangingPunct="0">
              <a:defRPr>
                <a:solidFill>
                  <a:schemeClr val="tx1"/>
                </a:solidFill>
                <a:latin typeface="Arial" charset="0"/>
                <a:ea typeface="新細明體" pitchFamily="18" charset="-120"/>
              </a:defRPr>
            </a:lvl1pPr>
            <a:lvl2pPr marL="742950" indent="-285750" defTabSz="930275" eaLnBrk="0" hangingPunct="0">
              <a:defRPr>
                <a:solidFill>
                  <a:schemeClr val="tx1"/>
                </a:solidFill>
                <a:latin typeface="Arial" charset="0"/>
                <a:ea typeface="新細明體" pitchFamily="18" charset="-120"/>
              </a:defRPr>
            </a:lvl2pPr>
            <a:lvl3pPr marL="1143000" indent="-228600" defTabSz="930275" eaLnBrk="0" hangingPunct="0">
              <a:defRPr>
                <a:solidFill>
                  <a:schemeClr val="tx1"/>
                </a:solidFill>
                <a:latin typeface="Arial" charset="0"/>
                <a:ea typeface="新細明體" pitchFamily="18" charset="-120"/>
              </a:defRPr>
            </a:lvl3pPr>
            <a:lvl4pPr marL="1600200" indent="-228600" defTabSz="930275" eaLnBrk="0" hangingPunct="0">
              <a:defRPr>
                <a:solidFill>
                  <a:schemeClr val="tx1"/>
                </a:solidFill>
                <a:latin typeface="Arial" charset="0"/>
                <a:ea typeface="新細明體" pitchFamily="18" charset="-120"/>
              </a:defRPr>
            </a:lvl4pPr>
            <a:lvl5pPr marL="2057400" indent="-228600" defTabSz="930275" eaLnBrk="0" hangingPunct="0">
              <a:defRPr>
                <a:solidFill>
                  <a:schemeClr val="tx1"/>
                </a:solidFill>
                <a:latin typeface="Arial" charset="0"/>
                <a:ea typeface="新細明體" pitchFamily="18" charset="-120"/>
              </a:defRPr>
            </a:lvl5pPr>
            <a:lvl6pPr marL="2514600" indent="-228600" defTabSz="930275" eaLnBrk="0" fontAlgn="base" hangingPunct="0">
              <a:spcBef>
                <a:spcPct val="0"/>
              </a:spcBef>
              <a:spcAft>
                <a:spcPct val="0"/>
              </a:spcAft>
              <a:defRPr>
                <a:solidFill>
                  <a:schemeClr val="tx1"/>
                </a:solidFill>
                <a:latin typeface="Arial" charset="0"/>
                <a:ea typeface="新細明體" pitchFamily="18" charset="-120"/>
              </a:defRPr>
            </a:lvl6pPr>
            <a:lvl7pPr marL="2971800" indent="-228600" defTabSz="930275" eaLnBrk="0" fontAlgn="base" hangingPunct="0">
              <a:spcBef>
                <a:spcPct val="0"/>
              </a:spcBef>
              <a:spcAft>
                <a:spcPct val="0"/>
              </a:spcAft>
              <a:defRPr>
                <a:solidFill>
                  <a:schemeClr val="tx1"/>
                </a:solidFill>
                <a:latin typeface="Arial" charset="0"/>
                <a:ea typeface="新細明體" pitchFamily="18" charset="-120"/>
              </a:defRPr>
            </a:lvl7pPr>
            <a:lvl8pPr marL="3429000" indent="-228600" defTabSz="930275" eaLnBrk="0" fontAlgn="base" hangingPunct="0">
              <a:spcBef>
                <a:spcPct val="0"/>
              </a:spcBef>
              <a:spcAft>
                <a:spcPct val="0"/>
              </a:spcAft>
              <a:defRPr>
                <a:solidFill>
                  <a:schemeClr val="tx1"/>
                </a:solidFill>
                <a:latin typeface="Arial" charset="0"/>
                <a:ea typeface="新細明體" pitchFamily="18" charset="-120"/>
              </a:defRPr>
            </a:lvl8pPr>
            <a:lvl9pPr marL="3886200" indent="-228600" defTabSz="930275"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CF03408E-3F27-4A4F-A1B1-097EC7D97C8F}" type="slidenum">
              <a:rPr lang="zh-TW" altLang="en-US">
                <a:latin typeface="Times New Roman" pitchFamily="18" charset="0"/>
              </a:rPr>
              <a:pPr eaLnBrk="1" hangingPunct="1"/>
              <a:t>8</a:t>
            </a:fld>
            <a:endParaRPr lang="en-US" altLang="zh-TW">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p:spPr>
        <p:txBody>
          <a:bodyPr/>
          <a:lstStyle/>
          <a:p>
            <a:r>
              <a:rPr lang="en-US" altLang="en-US" smtClean="0"/>
              <a:t>As we have mentioned,  the movement of the camera is only in the horizontal axis, the features shown in the images should only be moved mainly in the horizontal direction.</a:t>
            </a:r>
          </a:p>
          <a:p>
            <a:r>
              <a:rPr lang="en-US" altLang="en-US" smtClean="0"/>
              <a:t>For example, there are three features in the left image in one horizontal image scan line (shown in the slide) , the corresponding features should also be on the corresponding  scan line on the right image.</a:t>
            </a:r>
          </a:p>
          <a:p>
            <a:r>
              <a:rPr lang="en-US" altLang="en-US" smtClean="0"/>
              <a:t>Here,  feature A on the left may match A’ , B’ or C’ , use cross-correlation to determine which is the correct match.</a:t>
            </a:r>
          </a:p>
          <a:p>
            <a:endParaRPr lang="en-US" altLang="en-US" smtClean="0"/>
          </a:p>
        </p:txBody>
      </p:sp>
      <p:sp>
        <p:nvSpPr>
          <p:cNvPr id="102404" name="Slide Number Placeholder 3"/>
          <p:cNvSpPr>
            <a:spLocks noGrp="1"/>
          </p:cNvSpPr>
          <p:nvPr>
            <p:ph type="sldNum" sz="quarter" idx="5"/>
          </p:nvPr>
        </p:nvSpPr>
        <p:spPr>
          <a:noFill/>
        </p:spPr>
        <p:txBody>
          <a:bodyPr/>
          <a:lstStyle>
            <a:lvl1pPr defTabSz="930275" eaLnBrk="0" hangingPunct="0">
              <a:defRPr>
                <a:solidFill>
                  <a:schemeClr val="tx1"/>
                </a:solidFill>
                <a:latin typeface="Arial" charset="0"/>
                <a:ea typeface="新細明體" pitchFamily="18" charset="-120"/>
              </a:defRPr>
            </a:lvl1pPr>
            <a:lvl2pPr marL="742950" indent="-285750" defTabSz="930275" eaLnBrk="0" hangingPunct="0">
              <a:defRPr>
                <a:solidFill>
                  <a:schemeClr val="tx1"/>
                </a:solidFill>
                <a:latin typeface="Arial" charset="0"/>
                <a:ea typeface="新細明體" pitchFamily="18" charset="-120"/>
              </a:defRPr>
            </a:lvl2pPr>
            <a:lvl3pPr marL="1143000" indent="-228600" defTabSz="930275" eaLnBrk="0" hangingPunct="0">
              <a:defRPr>
                <a:solidFill>
                  <a:schemeClr val="tx1"/>
                </a:solidFill>
                <a:latin typeface="Arial" charset="0"/>
                <a:ea typeface="新細明體" pitchFamily="18" charset="-120"/>
              </a:defRPr>
            </a:lvl3pPr>
            <a:lvl4pPr marL="1600200" indent="-228600" defTabSz="930275" eaLnBrk="0" hangingPunct="0">
              <a:defRPr>
                <a:solidFill>
                  <a:schemeClr val="tx1"/>
                </a:solidFill>
                <a:latin typeface="Arial" charset="0"/>
                <a:ea typeface="新細明體" pitchFamily="18" charset="-120"/>
              </a:defRPr>
            </a:lvl4pPr>
            <a:lvl5pPr marL="2057400" indent="-228600" defTabSz="930275" eaLnBrk="0" hangingPunct="0">
              <a:defRPr>
                <a:solidFill>
                  <a:schemeClr val="tx1"/>
                </a:solidFill>
                <a:latin typeface="Arial" charset="0"/>
                <a:ea typeface="新細明體" pitchFamily="18" charset="-120"/>
              </a:defRPr>
            </a:lvl5pPr>
            <a:lvl6pPr marL="2514600" indent="-228600" defTabSz="930275" eaLnBrk="0" fontAlgn="base" hangingPunct="0">
              <a:spcBef>
                <a:spcPct val="0"/>
              </a:spcBef>
              <a:spcAft>
                <a:spcPct val="0"/>
              </a:spcAft>
              <a:defRPr>
                <a:solidFill>
                  <a:schemeClr val="tx1"/>
                </a:solidFill>
                <a:latin typeface="Arial" charset="0"/>
                <a:ea typeface="新細明體" pitchFamily="18" charset="-120"/>
              </a:defRPr>
            </a:lvl6pPr>
            <a:lvl7pPr marL="2971800" indent="-228600" defTabSz="930275" eaLnBrk="0" fontAlgn="base" hangingPunct="0">
              <a:spcBef>
                <a:spcPct val="0"/>
              </a:spcBef>
              <a:spcAft>
                <a:spcPct val="0"/>
              </a:spcAft>
              <a:defRPr>
                <a:solidFill>
                  <a:schemeClr val="tx1"/>
                </a:solidFill>
                <a:latin typeface="Arial" charset="0"/>
                <a:ea typeface="新細明體" pitchFamily="18" charset="-120"/>
              </a:defRPr>
            </a:lvl7pPr>
            <a:lvl8pPr marL="3429000" indent="-228600" defTabSz="930275" eaLnBrk="0" fontAlgn="base" hangingPunct="0">
              <a:spcBef>
                <a:spcPct val="0"/>
              </a:spcBef>
              <a:spcAft>
                <a:spcPct val="0"/>
              </a:spcAft>
              <a:defRPr>
                <a:solidFill>
                  <a:schemeClr val="tx1"/>
                </a:solidFill>
                <a:latin typeface="Arial" charset="0"/>
                <a:ea typeface="新細明體" pitchFamily="18" charset="-120"/>
              </a:defRPr>
            </a:lvl8pPr>
            <a:lvl9pPr marL="3886200" indent="-228600" defTabSz="930275"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D165924E-6368-4EE4-A7F6-1B0C7AD87A9A}" type="slidenum">
              <a:rPr lang="zh-TW" altLang="en-US">
                <a:latin typeface="Times New Roman" pitchFamily="18" charset="0"/>
              </a:rPr>
              <a:pPr eaLnBrk="1" hangingPunct="1"/>
              <a:t>11</a:t>
            </a:fld>
            <a:endParaRPr lang="en-US" altLang="zh-TW">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p:spPr>
        <p:txBody>
          <a:bodyPr/>
          <a:lstStyle/>
          <a:p>
            <a:endParaRPr lang="en-US" altLang="en-US" smtClean="0"/>
          </a:p>
        </p:txBody>
      </p:sp>
      <p:sp>
        <p:nvSpPr>
          <p:cNvPr id="103428" name="Slide Number Placeholder 3"/>
          <p:cNvSpPr>
            <a:spLocks noGrp="1"/>
          </p:cNvSpPr>
          <p:nvPr>
            <p:ph type="sldNum" sz="quarter" idx="5"/>
          </p:nvPr>
        </p:nvSpPr>
        <p:spPr>
          <a:noFill/>
        </p:spPr>
        <p:txBody>
          <a:bodyPr/>
          <a:lstStyle>
            <a:lvl1pPr defTabSz="930275" eaLnBrk="0" hangingPunct="0">
              <a:defRPr>
                <a:solidFill>
                  <a:schemeClr val="tx1"/>
                </a:solidFill>
                <a:latin typeface="Arial" charset="0"/>
                <a:ea typeface="新細明體" pitchFamily="18" charset="-120"/>
              </a:defRPr>
            </a:lvl1pPr>
            <a:lvl2pPr marL="742950" indent="-285750" defTabSz="930275" eaLnBrk="0" hangingPunct="0">
              <a:defRPr>
                <a:solidFill>
                  <a:schemeClr val="tx1"/>
                </a:solidFill>
                <a:latin typeface="Arial" charset="0"/>
                <a:ea typeface="新細明體" pitchFamily="18" charset="-120"/>
              </a:defRPr>
            </a:lvl2pPr>
            <a:lvl3pPr marL="1143000" indent="-228600" defTabSz="930275" eaLnBrk="0" hangingPunct="0">
              <a:defRPr>
                <a:solidFill>
                  <a:schemeClr val="tx1"/>
                </a:solidFill>
                <a:latin typeface="Arial" charset="0"/>
                <a:ea typeface="新細明體" pitchFamily="18" charset="-120"/>
              </a:defRPr>
            </a:lvl3pPr>
            <a:lvl4pPr marL="1600200" indent="-228600" defTabSz="930275" eaLnBrk="0" hangingPunct="0">
              <a:defRPr>
                <a:solidFill>
                  <a:schemeClr val="tx1"/>
                </a:solidFill>
                <a:latin typeface="Arial" charset="0"/>
                <a:ea typeface="新細明體" pitchFamily="18" charset="-120"/>
              </a:defRPr>
            </a:lvl4pPr>
            <a:lvl5pPr marL="2057400" indent="-228600" defTabSz="930275" eaLnBrk="0" hangingPunct="0">
              <a:defRPr>
                <a:solidFill>
                  <a:schemeClr val="tx1"/>
                </a:solidFill>
                <a:latin typeface="Arial" charset="0"/>
                <a:ea typeface="新細明體" pitchFamily="18" charset="-120"/>
              </a:defRPr>
            </a:lvl5pPr>
            <a:lvl6pPr marL="2514600" indent="-228600" defTabSz="930275" eaLnBrk="0" fontAlgn="base" hangingPunct="0">
              <a:spcBef>
                <a:spcPct val="0"/>
              </a:spcBef>
              <a:spcAft>
                <a:spcPct val="0"/>
              </a:spcAft>
              <a:defRPr>
                <a:solidFill>
                  <a:schemeClr val="tx1"/>
                </a:solidFill>
                <a:latin typeface="Arial" charset="0"/>
                <a:ea typeface="新細明體" pitchFamily="18" charset="-120"/>
              </a:defRPr>
            </a:lvl6pPr>
            <a:lvl7pPr marL="2971800" indent="-228600" defTabSz="930275" eaLnBrk="0" fontAlgn="base" hangingPunct="0">
              <a:spcBef>
                <a:spcPct val="0"/>
              </a:spcBef>
              <a:spcAft>
                <a:spcPct val="0"/>
              </a:spcAft>
              <a:defRPr>
                <a:solidFill>
                  <a:schemeClr val="tx1"/>
                </a:solidFill>
                <a:latin typeface="Arial" charset="0"/>
                <a:ea typeface="新細明體" pitchFamily="18" charset="-120"/>
              </a:defRPr>
            </a:lvl7pPr>
            <a:lvl8pPr marL="3429000" indent="-228600" defTabSz="930275" eaLnBrk="0" fontAlgn="base" hangingPunct="0">
              <a:spcBef>
                <a:spcPct val="0"/>
              </a:spcBef>
              <a:spcAft>
                <a:spcPct val="0"/>
              </a:spcAft>
              <a:defRPr>
                <a:solidFill>
                  <a:schemeClr val="tx1"/>
                </a:solidFill>
                <a:latin typeface="Arial" charset="0"/>
                <a:ea typeface="新細明體" pitchFamily="18" charset="-120"/>
              </a:defRPr>
            </a:lvl8pPr>
            <a:lvl9pPr marL="3886200" indent="-228600" defTabSz="930275"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BAF59A9B-2BC4-494A-BA96-34B682AF3F16}" type="slidenum">
              <a:rPr lang="zh-TW" altLang="en-US">
                <a:latin typeface="Times New Roman" pitchFamily="18" charset="0"/>
              </a:rPr>
              <a:pPr eaLnBrk="1" hangingPunct="1"/>
              <a:t>12</a:t>
            </a:fld>
            <a:endParaRPr lang="en-US" altLang="zh-TW">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p:spPr>
        <p:txBody>
          <a:bodyPr/>
          <a:lstStyle/>
          <a:p>
            <a:r>
              <a:rPr lang="en-US" altLang="en-US" smtClean="0"/>
              <a:t>Here we use the formula X2=R*X1+T, R here is the same Rc as in chapter 2, but T here is not the same as Tc in chapter 2, but </a:t>
            </a:r>
            <a:r>
              <a:rPr lang="en-US" altLang="en-US" smtClean="0">
                <a:latin typeface="Calibri" pitchFamily="34" charset="0"/>
              </a:rPr>
              <a:t>T= -Rc*Tc</a:t>
            </a:r>
            <a:endParaRPr lang="en-US" altLang="en-US" smtClean="0"/>
          </a:p>
        </p:txBody>
      </p:sp>
      <p:sp>
        <p:nvSpPr>
          <p:cNvPr id="104452" name="Slide Number Placeholder 3"/>
          <p:cNvSpPr>
            <a:spLocks noGrp="1"/>
          </p:cNvSpPr>
          <p:nvPr>
            <p:ph type="sldNum" sz="quarter" idx="5"/>
          </p:nvPr>
        </p:nvSpPr>
        <p:spPr>
          <a:noFill/>
        </p:spPr>
        <p:txBody>
          <a:bodyPr/>
          <a:lstStyle>
            <a:lvl1pPr defTabSz="930275" eaLnBrk="0" hangingPunct="0">
              <a:defRPr>
                <a:solidFill>
                  <a:schemeClr val="tx1"/>
                </a:solidFill>
                <a:latin typeface="Arial" charset="0"/>
                <a:ea typeface="新細明體" pitchFamily="18" charset="-120"/>
              </a:defRPr>
            </a:lvl1pPr>
            <a:lvl2pPr marL="742950" indent="-285750" defTabSz="930275" eaLnBrk="0" hangingPunct="0">
              <a:defRPr>
                <a:solidFill>
                  <a:schemeClr val="tx1"/>
                </a:solidFill>
                <a:latin typeface="Arial" charset="0"/>
                <a:ea typeface="新細明體" pitchFamily="18" charset="-120"/>
              </a:defRPr>
            </a:lvl2pPr>
            <a:lvl3pPr marL="1143000" indent="-228600" defTabSz="930275" eaLnBrk="0" hangingPunct="0">
              <a:defRPr>
                <a:solidFill>
                  <a:schemeClr val="tx1"/>
                </a:solidFill>
                <a:latin typeface="Arial" charset="0"/>
                <a:ea typeface="新細明體" pitchFamily="18" charset="-120"/>
              </a:defRPr>
            </a:lvl3pPr>
            <a:lvl4pPr marL="1600200" indent="-228600" defTabSz="930275" eaLnBrk="0" hangingPunct="0">
              <a:defRPr>
                <a:solidFill>
                  <a:schemeClr val="tx1"/>
                </a:solidFill>
                <a:latin typeface="Arial" charset="0"/>
                <a:ea typeface="新細明體" pitchFamily="18" charset="-120"/>
              </a:defRPr>
            </a:lvl4pPr>
            <a:lvl5pPr marL="2057400" indent="-228600" defTabSz="930275" eaLnBrk="0" hangingPunct="0">
              <a:defRPr>
                <a:solidFill>
                  <a:schemeClr val="tx1"/>
                </a:solidFill>
                <a:latin typeface="Arial" charset="0"/>
                <a:ea typeface="新細明體" pitchFamily="18" charset="-120"/>
              </a:defRPr>
            </a:lvl5pPr>
            <a:lvl6pPr marL="2514600" indent="-228600" defTabSz="930275" eaLnBrk="0" fontAlgn="base" hangingPunct="0">
              <a:spcBef>
                <a:spcPct val="0"/>
              </a:spcBef>
              <a:spcAft>
                <a:spcPct val="0"/>
              </a:spcAft>
              <a:defRPr>
                <a:solidFill>
                  <a:schemeClr val="tx1"/>
                </a:solidFill>
                <a:latin typeface="Arial" charset="0"/>
                <a:ea typeface="新細明體" pitchFamily="18" charset="-120"/>
              </a:defRPr>
            </a:lvl6pPr>
            <a:lvl7pPr marL="2971800" indent="-228600" defTabSz="930275" eaLnBrk="0" fontAlgn="base" hangingPunct="0">
              <a:spcBef>
                <a:spcPct val="0"/>
              </a:spcBef>
              <a:spcAft>
                <a:spcPct val="0"/>
              </a:spcAft>
              <a:defRPr>
                <a:solidFill>
                  <a:schemeClr val="tx1"/>
                </a:solidFill>
                <a:latin typeface="Arial" charset="0"/>
                <a:ea typeface="新細明體" pitchFamily="18" charset="-120"/>
              </a:defRPr>
            </a:lvl7pPr>
            <a:lvl8pPr marL="3429000" indent="-228600" defTabSz="930275" eaLnBrk="0" fontAlgn="base" hangingPunct="0">
              <a:spcBef>
                <a:spcPct val="0"/>
              </a:spcBef>
              <a:spcAft>
                <a:spcPct val="0"/>
              </a:spcAft>
              <a:defRPr>
                <a:solidFill>
                  <a:schemeClr val="tx1"/>
                </a:solidFill>
                <a:latin typeface="Arial" charset="0"/>
                <a:ea typeface="新細明體" pitchFamily="18" charset="-120"/>
              </a:defRPr>
            </a:lvl8pPr>
            <a:lvl9pPr marL="3886200" indent="-228600" defTabSz="930275"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EB46A439-3A96-41D2-AE61-962A18FA7AEE}" type="slidenum">
              <a:rPr lang="zh-TW" altLang="en-US">
                <a:latin typeface="Times New Roman" pitchFamily="18" charset="0"/>
              </a:rPr>
              <a:pPr eaLnBrk="1" hangingPunct="1"/>
              <a:t>15</a:t>
            </a:fld>
            <a:endParaRPr lang="en-US" altLang="zh-TW">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B95A8069-64ED-4772-A843-F942F7DE91C0}" type="datetime1">
              <a:rPr lang="en-US" altLang="en-US" smtClean="0"/>
              <a:t>2/9/2017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zh-CN" smtClean="0"/>
              <a:t>Stereo v6b</a:t>
            </a:r>
            <a:endParaRPr lang="en-US" altLang="zh-CN"/>
          </a:p>
        </p:txBody>
      </p:sp>
      <p:sp>
        <p:nvSpPr>
          <p:cNvPr id="6" name="Slide Number Placeholder 5"/>
          <p:cNvSpPr>
            <a:spLocks noGrp="1"/>
          </p:cNvSpPr>
          <p:nvPr>
            <p:ph type="sldNum" sz="quarter" idx="12"/>
          </p:nvPr>
        </p:nvSpPr>
        <p:spPr/>
        <p:txBody>
          <a:bodyPr/>
          <a:lstStyle>
            <a:lvl1pPr>
              <a:defRPr/>
            </a:lvl1pPr>
          </a:lstStyle>
          <a:p>
            <a:fld id="{9B1C6D50-BC4F-409A-81AD-EDBDB61BA01B}" type="slidenum">
              <a:rPr lang="en-US" altLang="en-US"/>
              <a:pPr/>
              <a:t>‹#›</a:t>
            </a:fld>
            <a:endParaRPr lang="en-US" altLang="en-US"/>
          </a:p>
        </p:txBody>
      </p:sp>
    </p:spTree>
    <p:extLst>
      <p:ext uri="{BB962C8B-B14F-4D97-AF65-F5344CB8AC3E}">
        <p14:creationId xmlns:p14="http://schemas.microsoft.com/office/powerpoint/2010/main" val="969471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9EB4480-4529-42C4-B798-DBBAD8568056}" type="datetime1">
              <a:rPr lang="en-US" altLang="en-US" smtClean="0"/>
              <a:t>2/9/2017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zh-CN" smtClean="0"/>
              <a:t>Stereo v6b</a:t>
            </a:r>
            <a:endParaRPr lang="en-US" altLang="zh-CN"/>
          </a:p>
        </p:txBody>
      </p:sp>
      <p:sp>
        <p:nvSpPr>
          <p:cNvPr id="6" name="Slide Number Placeholder 5"/>
          <p:cNvSpPr>
            <a:spLocks noGrp="1"/>
          </p:cNvSpPr>
          <p:nvPr>
            <p:ph type="sldNum" sz="quarter" idx="12"/>
          </p:nvPr>
        </p:nvSpPr>
        <p:spPr/>
        <p:txBody>
          <a:bodyPr/>
          <a:lstStyle>
            <a:lvl1pPr>
              <a:defRPr/>
            </a:lvl1pPr>
          </a:lstStyle>
          <a:p>
            <a:fld id="{2AC8BDB6-013E-4331-9F0D-26358F471E31}" type="slidenum">
              <a:rPr lang="en-US" altLang="en-US"/>
              <a:pPr/>
              <a:t>‹#›</a:t>
            </a:fld>
            <a:endParaRPr lang="en-US" altLang="en-US"/>
          </a:p>
        </p:txBody>
      </p:sp>
    </p:spTree>
    <p:extLst>
      <p:ext uri="{BB962C8B-B14F-4D97-AF65-F5344CB8AC3E}">
        <p14:creationId xmlns:p14="http://schemas.microsoft.com/office/powerpoint/2010/main" val="4129262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3A1C313B-B6F2-4040-A6C8-14AFAF8694A5}" type="datetime1">
              <a:rPr lang="en-US" altLang="en-US" smtClean="0"/>
              <a:t>2/9/2017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zh-CN" smtClean="0"/>
              <a:t>Stereo v6b</a:t>
            </a:r>
            <a:endParaRPr lang="en-US" altLang="zh-CN"/>
          </a:p>
        </p:txBody>
      </p:sp>
      <p:sp>
        <p:nvSpPr>
          <p:cNvPr id="6" name="Slide Number Placeholder 5"/>
          <p:cNvSpPr>
            <a:spLocks noGrp="1"/>
          </p:cNvSpPr>
          <p:nvPr>
            <p:ph type="sldNum" sz="quarter" idx="12"/>
          </p:nvPr>
        </p:nvSpPr>
        <p:spPr/>
        <p:txBody>
          <a:bodyPr/>
          <a:lstStyle>
            <a:lvl1pPr>
              <a:defRPr/>
            </a:lvl1pPr>
          </a:lstStyle>
          <a:p>
            <a:fld id="{FCB25316-95EB-4592-8679-CFE644BCD428}" type="slidenum">
              <a:rPr lang="en-US" altLang="en-US"/>
              <a:pPr/>
              <a:t>‹#›</a:t>
            </a:fld>
            <a:endParaRPr lang="en-US" altLang="en-US"/>
          </a:p>
        </p:txBody>
      </p:sp>
    </p:spTree>
    <p:extLst>
      <p:ext uri="{BB962C8B-B14F-4D97-AF65-F5344CB8AC3E}">
        <p14:creationId xmlns:p14="http://schemas.microsoft.com/office/powerpoint/2010/main" val="916625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8510CDDC-85F0-44EA-B86A-8A040FD8CA46}" type="datetime1">
              <a:rPr lang="en-US" altLang="en-US" smtClean="0"/>
              <a:t>2/9/2017</a:t>
            </a:fld>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smtClean="0"/>
            </a:lvl1pPr>
          </a:lstStyle>
          <a:p>
            <a:pPr>
              <a:defRPr/>
            </a:pPr>
            <a:r>
              <a:rPr lang="en-US" altLang="zh-CN" smtClean="0"/>
              <a:t>Stereo v6b</a:t>
            </a:r>
            <a:endParaRPr lang="en-US" altLang="zh-CN"/>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BF89E800-9836-4B4A-89D9-A6F35D6A3559}" type="slidenum">
              <a:rPr lang="en-US" altLang="en-US"/>
              <a:pPr/>
              <a:t>‹#›</a:t>
            </a:fld>
            <a:endParaRPr lang="en-US" altLang="en-US"/>
          </a:p>
        </p:txBody>
      </p:sp>
    </p:spTree>
    <p:extLst>
      <p:ext uri="{BB962C8B-B14F-4D97-AF65-F5344CB8AC3E}">
        <p14:creationId xmlns:p14="http://schemas.microsoft.com/office/powerpoint/2010/main" val="3050755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719263"/>
            <a:ext cx="40386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00500"/>
            <a:ext cx="40386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8400"/>
            <a:ext cx="2133600" cy="457200"/>
          </a:xfrm>
        </p:spPr>
        <p:txBody>
          <a:bodyPr/>
          <a:lstStyle>
            <a:lvl1pPr>
              <a:defRPr/>
            </a:lvl1pPr>
          </a:lstStyle>
          <a:p>
            <a:fld id="{C276DB0B-32D8-4FB1-9522-C10BA2C12163}" type="datetime1">
              <a:rPr lang="en-US" altLang="en-US" smtClean="0"/>
              <a:t>2/9/2017</a:t>
            </a:fld>
            <a:endParaRPr lang="en-US" altLang="en-US"/>
          </a:p>
        </p:txBody>
      </p:sp>
      <p:sp>
        <p:nvSpPr>
          <p:cNvPr id="7" name="Footer Placeholder 6"/>
          <p:cNvSpPr>
            <a:spLocks noGrp="1"/>
          </p:cNvSpPr>
          <p:nvPr>
            <p:ph type="ftr" sz="quarter" idx="11"/>
          </p:nvPr>
        </p:nvSpPr>
        <p:spPr>
          <a:xfrm>
            <a:off x="3124200" y="6248400"/>
            <a:ext cx="2895600" cy="457200"/>
          </a:xfrm>
        </p:spPr>
        <p:txBody>
          <a:bodyPr/>
          <a:lstStyle>
            <a:lvl1pPr>
              <a:defRPr smtClean="0"/>
            </a:lvl1pPr>
          </a:lstStyle>
          <a:p>
            <a:pPr>
              <a:defRPr/>
            </a:pPr>
            <a:r>
              <a:rPr lang="en-US" altLang="zh-CN" smtClean="0"/>
              <a:t>Stereo v6b</a:t>
            </a:r>
            <a:endParaRPr lang="en-US" altLang="zh-CN"/>
          </a:p>
        </p:txBody>
      </p:sp>
      <p:sp>
        <p:nvSpPr>
          <p:cNvPr id="8" name="Slide Number Placeholder 7"/>
          <p:cNvSpPr>
            <a:spLocks noGrp="1"/>
          </p:cNvSpPr>
          <p:nvPr>
            <p:ph type="sldNum" sz="quarter" idx="12"/>
          </p:nvPr>
        </p:nvSpPr>
        <p:spPr>
          <a:xfrm>
            <a:off x="6553200" y="6248400"/>
            <a:ext cx="2133600" cy="457200"/>
          </a:xfrm>
        </p:spPr>
        <p:txBody>
          <a:bodyPr/>
          <a:lstStyle>
            <a:lvl1pPr>
              <a:defRPr/>
            </a:lvl1pPr>
          </a:lstStyle>
          <a:p>
            <a:fld id="{1B0C05E6-4048-4761-BFEA-A82ED0CA4B99}" type="slidenum">
              <a:rPr lang="en-US" altLang="en-US"/>
              <a:pPr/>
              <a:t>‹#›</a:t>
            </a:fld>
            <a:endParaRPr lang="en-US" altLang="en-US"/>
          </a:p>
        </p:txBody>
      </p:sp>
    </p:spTree>
    <p:extLst>
      <p:ext uri="{BB962C8B-B14F-4D97-AF65-F5344CB8AC3E}">
        <p14:creationId xmlns:p14="http://schemas.microsoft.com/office/powerpoint/2010/main" val="3506370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9E879594-EC09-4D60-9DF5-4B779E70ED22}" type="datetime1">
              <a:rPr lang="en-US" altLang="en-US" smtClean="0"/>
              <a:t>2/9/2017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smtClean="0"/>
              <a:t>Stereo v6b</a:t>
            </a:r>
            <a:endParaRPr lang="en-US"/>
          </a:p>
        </p:txBody>
      </p:sp>
      <p:sp>
        <p:nvSpPr>
          <p:cNvPr id="6" name="Slide Number Placeholder 5"/>
          <p:cNvSpPr>
            <a:spLocks noGrp="1"/>
          </p:cNvSpPr>
          <p:nvPr>
            <p:ph type="sldNum" sz="quarter" idx="12"/>
          </p:nvPr>
        </p:nvSpPr>
        <p:spPr/>
        <p:txBody>
          <a:bodyPr/>
          <a:lstStyle>
            <a:lvl1pPr>
              <a:defRPr/>
            </a:lvl1pPr>
          </a:lstStyle>
          <a:p>
            <a:fld id="{85048070-5085-4115-8739-83113B889973}" type="slidenum">
              <a:rPr lang="en-US" altLang="en-US"/>
              <a:pPr/>
              <a:t>‹#›</a:t>
            </a:fld>
            <a:endParaRPr lang="en-US" altLang="en-US"/>
          </a:p>
        </p:txBody>
      </p:sp>
    </p:spTree>
    <p:extLst>
      <p:ext uri="{BB962C8B-B14F-4D97-AF65-F5344CB8AC3E}">
        <p14:creationId xmlns:p14="http://schemas.microsoft.com/office/powerpoint/2010/main" val="286361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F241E537-223E-4F6C-9C37-2BCFAAAFBE21}" type="datetime1">
              <a:rPr lang="en-US" altLang="en-US" smtClean="0"/>
              <a:t>2/9/2017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smtClean="0"/>
              <a:t>Stereo v6b</a:t>
            </a:r>
            <a:endParaRPr lang="en-US"/>
          </a:p>
        </p:txBody>
      </p:sp>
      <p:sp>
        <p:nvSpPr>
          <p:cNvPr id="6" name="Slide Number Placeholder 5"/>
          <p:cNvSpPr>
            <a:spLocks noGrp="1"/>
          </p:cNvSpPr>
          <p:nvPr>
            <p:ph type="sldNum" sz="quarter" idx="12"/>
          </p:nvPr>
        </p:nvSpPr>
        <p:spPr/>
        <p:txBody>
          <a:bodyPr/>
          <a:lstStyle>
            <a:lvl1pPr>
              <a:defRPr/>
            </a:lvl1pPr>
          </a:lstStyle>
          <a:p>
            <a:fld id="{A62F55E1-2B3D-4850-A29F-E4B05DCACB3B}" type="slidenum">
              <a:rPr lang="en-US" altLang="en-US"/>
              <a:pPr/>
              <a:t>‹#›</a:t>
            </a:fld>
            <a:endParaRPr lang="en-US" altLang="en-US"/>
          </a:p>
        </p:txBody>
      </p:sp>
    </p:spTree>
    <p:extLst>
      <p:ext uri="{BB962C8B-B14F-4D97-AF65-F5344CB8AC3E}">
        <p14:creationId xmlns:p14="http://schemas.microsoft.com/office/powerpoint/2010/main" val="1646368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48AC38E0-9DD5-4A4E-9BEB-A27FC40A0E20}" type="datetime1">
              <a:rPr lang="en-US" altLang="en-US" smtClean="0"/>
              <a:t>2/9/2017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smtClean="0"/>
              <a:t>Stereo v6b</a:t>
            </a:r>
            <a:endParaRPr lang="en-US"/>
          </a:p>
        </p:txBody>
      </p:sp>
      <p:sp>
        <p:nvSpPr>
          <p:cNvPr id="6" name="Slide Number Placeholder 5"/>
          <p:cNvSpPr>
            <a:spLocks noGrp="1"/>
          </p:cNvSpPr>
          <p:nvPr>
            <p:ph type="sldNum" sz="quarter" idx="12"/>
          </p:nvPr>
        </p:nvSpPr>
        <p:spPr/>
        <p:txBody>
          <a:bodyPr/>
          <a:lstStyle>
            <a:lvl1pPr>
              <a:defRPr/>
            </a:lvl1pPr>
          </a:lstStyle>
          <a:p>
            <a:fld id="{26414AAE-D1A1-4E90-94BB-CA6BDFCC1A53}" type="slidenum">
              <a:rPr lang="en-US" altLang="en-US"/>
              <a:pPr/>
              <a:t>‹#›</a:t>
            </a:fld>
            <a:endParaRPr lang="en-US" altLang="en-US"/>
          </a:p>
        </p:txBody>
      </p:sp>
    </p:spTree>
    <p:extLst>
      <p:ext uri="{BB962C8B-B14F-4D97-AF65-F5344CB8AC3E}">
        <p14:creationId xmlns:p14="http://schemas.microsoft.com/office/powerpoint/2010/main" val="864221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61D873F2-1261-4E38-BB14-78FE9295CD23}" type="datetime1">
              <a:rPr lang="en-US" altLang="en-US" smtClean="0"/>
              <a:t>2/9/2017</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smtClean="0"/>
              <a:t>Stereo v6b</a:t>
            </a:r>
            <a:endParaRPr lang="en-US"/>
          </a:p>
        </p:txBody>
      </p:sp>
      <p:sp>
        <p:nvSpPr>
          <p:cNvPr id="7" name="Slide Number Placeholder 5"/>
          <p:cNvSpPr>
            <a:spLocks noGrp="1"/>
          </p:cNvSpPr>
          <p:nvPr>
            <p:ph type="sldNum" sz="quarter" idx="12"/>
          </p:nvPr>
        </p:nvSpPr>
        <p:spPr/>
        <p:txBody>
          <a:bodyPr/>
          <a:lstStyle>
            <a:lvl1pPr>
              <a:defRPr/>
            </a:lvl1pPr>
          </a:lstStyle>
          <a:p>
            <a:fld id="{630D90E8-AD80-4395-BC4F-6C2FF18850ED}" type="slidenum">
              <a:rPr lang="en-US" altLang="en-US"/>
              <a:pPr/>
              <a:t>‹#›</a:t>
            </a:fld>
            <a:endParaRPr lang="en-US" altLang="en-US"/>
          </a:p>
        </p:txBody>
      </p:sp>
    </p:spTree>
    <p:extLst>
      <p:ext uri="{BB962C8B-B14F-4D97-AF65-F5344CB8AC3E}">
        <p14:creationId xmlns:p14="http://schemas.microsoft.com/office/powerpoint/2010/main" val="3921130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24B1B81F-BA16-4F10-AB9B-C4100BC27EA7}" type="datetime1">
              <a:rPr lang="en-US" altLang="en-US" smtClean="0"/>
              <a:t>2/9/2017</a:t>
            </a:fld>
            <a:endParaRPr lang="en-US" altLang="en-US"/>
          </a:p>
        </p:txBody>
      </p:sp>
      <p:sp>
        <p:nvSpPr>
          <p:cNvPr id="8" name="Footer Placeholder 4"/>
          <p:cNvSpPr>
            <a:spLocks noGrp="1"/>
          </p:cNvSpPr>
          <p:nvPr>
            <p:ph type="ftr" sz="quarter" idx="11"/>
          </p:nvPr>
        </p:nvSpPr>
        <p:spPr/>
        <p:txBody>
          <a:bodyPr/>
          <a:lstStyle>
            <a:lvl1pPr>
              <a:defRPr/>
            </a:lvl1pPr>
          </a:lstStyle>
          <a:p>
            <a:pPr>
              <a:defRPr/>
            </a:pPr>
            <a:r>
              <a:rPr lang="en-US" smtClean="0"/>
              <a:t>Stereo v6b</a:t>
            </a:r>
            <a:endParaRPr lang="en-US"/>
          </a:p>
        </p:txBody>
      </p:sp>
      <p:sp>
        <p:nvSpPr>
          <p:cNvPr id="9" name="Slide Number Placeholder 5"/>
          <p:cNvSpPr>
            <a:spLocks noGrp="1"/>
          </p:cNvSpPr>
          <p:nvPr>
            <p:ph type="sldNum" sz="quarter" idx="12"/>
          </p:nvPr>
        </p:nvSpPr>
        <p:spPr/>
        <p:txBody>
          <a:bodyPr/>
          <a:lstStyle>
            <a:lvl1pPr>
              <a:defRPr/>
            </a:lvl1pPr>
          </a:lstStyle>
          <a:p>
            <a:fld id="{27942FD0-232C-4950-A7EC-E8E1414EAB01}" type="slidenum">
              <a:rPr lang="en-US" altLang="en-US"/>
              <a:pPr/>
              <a:t>‹#›</a:t>
            </a:fld>
            <a:endParaRPr lang="en-US" altLang="en-US"/>
          </a:p>
        </p:txBody>
      </p:sp>
    </p:spTree>
    <p:extLst>
      <p:ext uri="{BB962C8B-B14F-4D97-AF65-F5344CB8AC3E}">
        <p14:creationId xmlns:p14="http://schemas.microsoft.com/office/powerpoint/2010/main" val="10787546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994FCAB1-3116-464D-A5DF-78A40F4305FC}" type="datetime1">
              <a:rPr lang="en-US" altLang="en-US" smtClean="0"/>
              <a:t>2/9/2017</a:t>
            </a:fld>
            <a:endParaRPr lang="en-US" altLang="en-US"/>
          </a:p>
        </p:txBody>
      </p:sp>
      <p:sp>
        <p:nvSpPr>
          <p:cNvPr id="4" name="Footer Placeholder 4"/>
          <p:cNvSpPr>
            <a:spLocks noGrp="1"/>
          </p:cNvSpPr>
          <p:nvPr>
            <p:ph type="ftr" sz="quarter" idx="11"/>
          </p:nvPr>
        </p:nvSpPr>
        <p:spPr/>
        <p:txBody>
          <a:bodyPr/>
          <a:lstStyle>
            <a:lvl1pPr>
              <a:defRPr/>
            </a:lvl1pPr>
          </a:lstStyle>
          <a:p>
            <a:pPr>
              <a:defRPr/>
            </a:pPr>
            <a:r>
              <a:rPr lang="en-US" smtClean="0"/>
              <a:t>Stereo v6b</a:t>
            </a:r>
            <a:endParaRPr lang="en-US"/>
          </a:p>
        </p:txBody>
      </p:sp>
      <p:sp>
        <p:nvSpPr>
          <p:cNvPr id="5" name="Slide Number Placeholder 5"/>
          <p:cNvSpPr>
            <a:spLocks noGrp="1"/>
          </p:cNvSpPr>
          <p:nvPr>
            <p:ph type="sldNum" sz="quarter" idx="12"/>
          </p:nvPr>
        </p:nvSpPr>
        <p:spPr/>
        <p:txBody>
          <a:bodyPr/>
          <a:lstStyle>
            <a:lvl1pPr>
              <a:defRPr/>
            </a:lvl1pPr>
          </a:lstStyle>
          <a:p>
            <a:fld id="{8877F6BE-9CEE-4A3F-9BF7-037075179852}" type="slidenum">
              <a:rPr lang="en-US" altLang="en-US"/>
              <a:pPr/>
              <a:t>‹#›</a:t>
            </a:fld>
            <a:endParaRPr lang="en-US" altLang="en-US"/>
          </a:p>
        </p:txBody>
      </p:sp>
    </p:spTree>
    <p:extLst>
      <p:ext uri="{BB962C8B-B14F-4D97-AF65-F5344CB8AC3E}">
        <p14:creationId xmlns:p14="http://schemas.microsoft.com/office/powerpoint/2010/main" val="2662841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85DA650-CE95-4614-9320-A5C1850172C9}" type="datetime1">
              <a:rPr lang="en-US" altLang="en-US" smtClean="0"/>
              <a:t>2/9/2017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zh-CN" smtClean="0"/>
              <a:t>Stereo v6b</a:t>
            </a:r>
            <a:endParaRPr lang="en-US" altLang="zh-CN"/>
          </a:p>
        </p:txBody>
      </p:sp>
      <p:sp>
        <p:nvSpPr>
          <p:cNvPr id="6" name="Slide Number Placeholder 5"/>
          <p:cNvSpPr>
            <a:spLocks noGrp="1"/>
          </p:cNvSpPr>
          <p:nvPr>
            <p:ph type="sldNum" sz="quarter" idx="12"/>
          </p:nvPr>
        </p:nvSpPr>
        <p:spPr/>
        <p:txBody>
          <a:bodyPr/>
          <a:lstStyle>
            <a:lvl1pPr>
              <a:defRPr/>
            </a:lvl1pPr>
          </a:lstStyle>
          <a:p>
            <a:fld id="{0687A9A1-1A10-4515-ABA4-6AA6C7748769}" type="slidenum">
              <a:rPr lang="en-US" altLang="en-US"/>
              <a:pPr/>
              <a:t>‹#›</a:t>
            </a:fld>
            <a:endParaRPr lang="en-US" altLang="en-US"/>
          </a:p>
        </p:txBody>
      </p:sp>
    </p:spTree>
    <p:extLst>
      <p:ext uri="{BB962C8B-B14F-4D97-AF65-F5344CB8AC3E}">
        <p14:creationId xmlns:p14="http://schemas.microsoft.com/office/powerpoint/2010/main" val="28635013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F53FB19F-A488-427C-9392-5D9168F85074}" type="datetime1">
              <a:rPr lang="en-US" altLang="en-US" smtClean="0"/>
              <a:t>2/9/2017</a:t>
            </a:fld>
            <a:endParaRPr lang="en-US" altLang="en-US"/>
          </a:p>
        </p:txBody>
      </p:sp>
      <p:sp>
        <p:nvSpPr>
          <p:cNvPr id="3" name="Footer Placeholder 4"/>
          <p:cNvSpPr>
            <a:spLocks noGrp="1"/>
          </p:cNvSpPr>
          <p:nvPr>
            <p:ph type="ftr" sz="quarter" idx="11"/>
          </p:nvPr>
        </p:nvSpPr>
        <p:spPr/>
        <p:txBody>
          <a:bodyPr/>
          <a:lstStyle>
            <a:lvl1pPr>
              <a:defRPr/>
            </a:lvl1pPr>
          </a:lstStyle>
          <a:p>
            <a:pPr>
              <a:defRPr/>
            </a:pPr>
            <a:r>
              <a:rPr lang="en-US" smtClean="0"/>
              <a:t>Stereo v6b</a:t>
            </a:r>
            <a:endParaRPr lang="en-US"/>
          </a:p>
        </p:txBody>
      </p:sp>
      <p:sp>
        <p:nvSpPr>
          <p:cNvPr id="4" name="Slide Number Placeholder 5"/>
          <p:cNvSpPr>
            <a:spLocks noGrp="1"/>
          </p:cNvSpPr>
          <p:nvPr>
            <p:ph type="sldNum" sz="quarter" idx="12"/>
          </p:nvPr>
        </p:nvSpPr>
        <p:spPr/>
        <p:txBody>
          <a:bodyPr/>
          <a:lstStyle>
            <a:lvl1pPr>
              <a:defRPr/>
            </a:lvl1pPr>
          </a:lstStyle>
          <a:p>
            <a:fld id="{2F11B46C-B5B8-4D43-A401-E866B6263A1A}" type="slidenum">
              <a:rPr lang="en-US" altLang="en-US"/>
              <a:pPr/>
              <a:t>‹#›</a:t>
            </a:fld>
            <a:endParaRPr lang="en-US" altLang="en-US"/>
          </a:p>
        </p:txBody>
      </p:sp>
    </p:spTree>
    <p:extLst>
      <p:ext uri="{BB962C8B-B14F-4D97-AF65-F5344CB8AC3E}">
        <p14:creationId xmlns:p14="http://schemas.microsoft.com/office/powerpoint/2010/main" val="27624116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D32AC5B0-A00A-4E8E-8020-EEA989931466}" type="datetime1">
              <a:rPr lang="en-US" altLang="en-US" smtClean="0"/>
              <a:t>2/9/2017</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smtClean="0"/>
              <a:t>Stereo v6b</a:t>
            </a:r>
            <a:endParaRPr lang="en-US"/>
          </a:p>
        </p:txBody>
      </p:sp>
      <p:sp>
        <p:nvSpPr>
          <p:cNvPr id="7" name="Slide Number Placeholder 5"/>
          <p:cNvSpPr>
            <a:spLocks noGrp="1"/>
          </p:cNvSpPr>
          <p:nvPr>
            <p:ph type="sldNum" sz="quarter" idx="12"/>
          </p:nvPr>
        </p:nvSpPr>
        <p:spPr/>
        <p:txBody>
          <a:bodyPr/>
          <a:lstStyle>
            <a:lvl1pPr>
              <a:defRPr/>
            </a:lvl1pPr>
          </a:lstStyle>
          <a:p>
            <a:fld id="{22D8757B-90C7-42F8-84B3-DB602B4E3FA5}" type="slidenum">
              <a:rPr lang="en-US" altLang="en-US"/>
              <a:pPr/>
              <a:t>‹#›</a:t>
            </a:fld>
            <a:endParaRPr lang="en-US" altLang="en-US"/>
          </a:p>
        </p:txBody>
      </p:sp>
    </p:spTree>
    <p:extLst>
      <p:ext uri="{BB962C8B-B14F-4D97-AF65-F5344CB8AC3E}">
        <p14:creationId xmlns:p14="http://schemas.microsoft.com/office/powerpoint/2010/main" val="38723580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EA79525E-AFA3-4AAD-BEC2-95B934097EDF}" type="datetime1">
              <a:rPr lang="en-US" altLang="en-US" smtClean="0"/>
              <a:t>2/9/2017</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smtClean="0"/>
              <a:t>Stereo v6b</a:t>
            </a:r>
            <a:endParaRPr lang="en-US"/>
          </a:p>
        </p:txBody>
      </p:sp>
      <p:sp>
        <p:nvSpPr>
          <p:cNvPr id="7" name="Slide Number Placeholder 5"/>
          <p:cNvSpPr>
            <a:spLocks noGrp="1"/>
          </p:cNvSpPr>
          <p:nvPr>
            <p:ph type="sldNum" sz="quarter" idx="12"/>
          </p:nvPr>
        </p:nvSpPr>
        <p:spPr/>
        <p:txBody>
          <a:bodyPr/>
          <a:lstStyle>
            <a:lvl1pPr>
              <a:defRPr/>
            </a:lvl1pPr>
          </a:lstStyle>
          <a:p>
            <a:fld id="{89CA91C0-56E3-484D-980E-2B9D1E2FEC34}" type="slidenum">
              <a:rPr lang="en-US" altLang="en-US"/>
              <a:pPr/>
              <a:t>‹#›</a:t>
            </a:fld>
            <a:endParaRPr lang="en-US" altLang="en-US"/>
          </a:p>
        </p:txBody>
      </p:sp>
    </p:spTree>
    <p:extLst>
      <p:ext uri="{BB962C8B-B14F-4D97-AF65-F5344CB8AC3E}">
        <p14:creationId xmlns:p14="http://schemas.microsoft.com/office/powerpoint/2010/main" val="29504330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29A29-EB38-49BD-AE31-E5468A7A0E6B}" type="datetime1">
              <a:rPr lang="en-US" altLang="en-US" smtClean="0"/>
              <a:t>2/9/2017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smtClean="0"/>
              <a:t>Stereo v6b</a:t>
            </a:r>
            <a:endParaRPr lang="en-US"/>
          </a:p>
        </p:txBody>
      </p:sp>
      <p:sp>
        <p:nvSpPr>
          <p:cNvPr id="6" name="Slide Number Placeholder 5"/>
          <p:cNvSpPr>
            <a:spLocks noGrp="1"/>
          </p:cNvSpPr>
          <p:nvPr>
            <p:ph type="sldNum" sz="quarter" idx="12"/>
          </p:nvPr>
        </p:nvSpPr>
        <p:spPr/>
        <p:txBody>
          <a:bodyPr/>
          <a:lstStyle>
            <a:lvl1pPr>
              <a:defRPr/>
            </a:lvl1pPr>
          </a:lstStyle>
          <a:p>
            <a:fld id="{455213DA-360F-4857-8D22-AA2585FD6036}" type="slidenum">
              <a:rPr lang="en-US" altLang="en-US"/>
              <a:pPr/>
              <a:t>‹#›</a:t>
            </a:fld>
            <a:endParaRPr lang="en-US" altLang="en-US"/>
          </a:p>
        </p:txBody>
      </p:sp>
    </p:spTree>
    <p:extLst>
      <p:ext uri="{BB962C8B-B14F-4D97-AF65-F5344CB8AC3E}">
        <p14:creationId xmlns:p14="http://schemas.microsoft.com/office/powerpoint/2010/main" val="4842935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F16CC19F-5064-4FA6-9A1D-7DB3415694FA}" type="datetime1">
              <a:rPr lang="en-US" altLang="en-US" smtClean="0"/>
              <a:t>2/9/2017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smtClean="0"/>
              <a:t>Stereo v6b</a:t>
            </a:r>
            <a:endParaRPr lang="en-US"/>
          </a:p>
        </p:txBody>
      </p:sp>
      <p:sp>
        <p:nvSpPr>
          <p:cNvPr id="6" name="Slide Number Placeholder 5"/>
          <p:cNvSpPr>
            <a:spLocks noGrp="1"/>
          </p:cNvSpPr>
          <p:nvPr>
            <p:ph type="sldNum" sz="quarter" idx="12"/>
          </p:nvPr>
        </p:nvSpPr>
        <p:spPr/>
        <p:txBody>
          <a:bodyPr/>
          <a:lstStyle>
            <a:lvl1pPr>
              <a:defRPr/>
            </a:lvl1pPr>
          </a:lstStyle>
          <a:p>
            <a:fld id="{85F5DF06-C55E-495C-A3ED-75C5F9A2433A}" type="slidenum">
              <a:rPr lang="en-US" altLang="en-US"/>
              <a:pPr/>
              <a:t>‹#›</a:t>
            </a:fld>
            <a:endParaRPr lang="en-US" altLang="en-US"/>
          </a:p>
        </p:txBody>
      </p:sp>
    </p:spTree>
    <p:extLst>
      <p:ext uri="{BB962C8B-B14F-4D97-AF65-F5344CB8AC3E}">
        <p14:creationId xmlns:p14="http://schemas.microsoft.com/office/powerpoint/2010/main" val="967990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9FD78756-AF92-4A01-A1D3-03968919918F}" type="datetime1">
              <a:rPr lang="en-US" altLang="en-US" smtClean="0"/>
              <a:t>2/9/2017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zh-CN" smtClean="0"/>
              <a:t>Stereo v6b</a:t>
            </a:r>
            <a:endParaRPr lang="en-US" altLang="zh-CN"/>
          </a:p>
        </p:txBody>
      </p:sp>
      <p:sp>
        <p:nvSpPr>
          <p:cNvPr id="6" name="Slide Number Placeholder 5"/>
          <p:cNvSpPr>
            <a:spLocks noGrp="1"/>
          </p:cNvSpPr>
          <p:nvPr>
            <p:ph type="sldNum" sz="quarter" idx="12"/>
          </p:nvPr>
        </p:nvSpPr>
        <p:spPr/>
        <p:txBody>
          <a:bodyPr/>
          <a:lstStyle>
            <a:lvl1pPr>
              <a:defRPr/>
            </a:lvl1pPr>
          </a:lstStyle>
          <a:p>
            <a:fld id="{3F61FE25-1752-4593-BBE5-6FAEB1B97E45}" type="slidenum">
              <a:rPr lang="en-US" altLang="en-US"/>
              <a:pPr/>
              <a:t>‹#›</a:t>
            </a:fld>
            <a:endParaRPr lang="en-US" altLang="en-US"/>
          </a:p>
        </p:txBody>
      </p:sp>
    </p:spTree>
    <p:extLst>
      <p:ext uri="{BB962C8B-B14F-4D97-AF65-F5344CB8AC3E}">
        <p14:creationId xmlns:p14="http://schemas.microsoft.com/office/powerpoint/2010/main" val="2142157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CFB8C8FA-10E1-4E03-8D78-BE6EA3D73C82}" type="datetime1">
              <a:rPr lang="en-US" altLang="en-US" smtClean="0"/>
              <a:t>2/9/2017</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zh-CN" smtClean="0"/>
              <a:t>Stereo v6b</a:t>
            </a:r>
            <a:endParaRPr lang="en-US" altLang="zh-CN"/>
          </a:p>
        </p:txBody>
      </p:sp>
      <p:sp>
        <p:nvSpPr>
          <p:cNvPr id="7" name="Slide Number Placeholder 5"/>
          <p:cNvSpPr>
            <a:spLocks noGrp="1"/>
          </p:cNvSpPr>
          <p:nvPr>
            <p:ph type="sldNum" sz="quarter" idx="12"/>
          </p:nvPr>
        </p:nvSpPr>
        <p:spPr/>
        <p:txBody>
          <a:bodyPr/>
          <a:lstStyle>
            <a:lvl1pPr>
              <a:defRPr/>
            </a:lvl1pPr>
          </a:lstStyle>
          <a:p>
            <a:fld id="{1A1F25BF-C48B-452D-8232-F9931B2FEFFC}" type="slidenum">
              <a:rPr lang="en-US" altLang="en-US"/>
              <a:pPr/>
              <a:t>‹#›</a:t>
            </a:fld>
            <a:endParaRPr lang="en-US" altLang="en-US"/>
          </a:p>
        </p:txBody>
      </p:sp>
    </p:spTree>
    <p:extLst>
      <p:ext uri="{BB962C8B-B14F-4D97-AF65-F5344CB8AC3E}">
        <p14:creationId xmlns:p14="http://schemas.microsoft.com/office/powerpoint/2010/main" val="3105256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3A22D341-46A0-4E54-9C01-49CE674ED0C5}" type="datetime1">
              <a:rPr lang="en-US" altLang="en-US" smtClean="0"/>
              <a:t>2/9/2017</a:t>
            </a:fld>
            <a:endParaRPr lang="en-US" altLang="en-US"/>
          </a:p>
        </p:txBody>
      </p:sp>
      <p:sp>
        <p:nvSpPr>
          <p:cNvPr id="8" name="Footer Placeholder 4"/>
          <p:cNvSpPr>
            <a:spLocks noGrp="1"/>
          </p:cNvSpPr>
          <p:nvPr>
            <p:ph type="ftr" sz="quarter" idx="11"/>
          </p:nvPr>
        </p:nvSpPr>
        <p:spPr/>
        <p:txBody>
          <a:bodyPr/>
          <a:lstStyle>
            <a:lvl1pPr>
              <a:defRPr/>
            </a:lvl1pPr>
          </a:lstStyle>
          <a:p>
            <a:pPr>
              <a:defRPr/>
            </a:pPr>
            <a:r>
              <a:rPr lang="en-US" altLang="zh-CN" smtClean="0"/>
              <a:t>Stereo v6b</a:t>
            </a:r>
            <a:endParaRPr lang="en-US" altLang="zh-CN"/>
          </a:p>
        </p:txBody>
      </p:sp>
      <p:sp>
        <p:nvSpPr>
          <p:cNvPr id="9" name="Slide Number Placeholder 5"/>
          <p:cNvSpPr>
            <a:spLocks noGrp="1"/>
          </p:cNvSpPr>
          <p:nvPr>
            <p:ph type="sldNum" sz="quarter" idx="12"/>
          </p:nvPr>
        </p:nvSpPr>
        <p:spPr/>
        <p:txBody>
          <a:bodyPr/>
          <a:lstStyle>
            <a:lvl1pPr>
              <a:defRPr/>
            </a:lvl1pPr>
          </a:lstStyle>
          <a:p>
            <a:fld id="{B9AB64E4-305E-4C72-A787-DDAE04AFDE72}" type="slidenum">
              <a:rPr lang="en-US" altLang="en-US"/>
              <a:pPr/>
              <a:t>‹#›</a:t>
            </a:fld>
            <a:endParaRPr lang="en-US" altLang="en-US"/>
          </a:p>
        </p:txBody>
      </p:sp>
    </p:spTree>
    <p:extLst>
      <p:ext uri="{BB962C8B-B14F-4D97-AF65-F5344CB8AC3E}">
        <p14:creationId xmlns:p14="http://schemas.microsoft.com/office/powerpoint/2010/main" val="329615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C9A2D6B-BEFB-4260-ACDB-E87E9C428B5B}" type="datetime1">
              <a:rPr lang="en-US" altLang="en-US" smtClean="0"/>
              <a:t>2/9/2017</a:t>
            </a:fld>
            <a:endParaRPr lang="en-US" altLang="en-US"/>
          </a:p>
        </p:txBody>
      </p:sp>
      <p:sp>
        <p:nvSpPr>
          <p:cNvPr id="4" name="Footer Placeholder 4"/>
          <p:cNvSpPr>
            <a:spLocks noGrp="1"/>
          </p:cNvSpPr>
          <p:nvPr>
            <p:ph type="ftr" sz="quarter" idx="11"/>
          </p:nvPr>
        </p:nvSpPr>
        <p:spPr/>
        <p:txBody>
          <a:bodyPr/>
          <a:lstStyle>
            <a:lvl1pPr>
              <a:defRPr/>
            </a:lvl1pPr>
          </a:lstStyle>
          <a:p>
            <a:pPr>
              <a:defRPr/>
            </a:pPr>
            <a:r>
              <a:rPr lang="en-US" altLang="zh-CN" smtClean="0"/>
              <a:t>Stereo v6b</a:t>
            </a:r>
            <a:endParaRPr lang="en-US" altLang="zh-CN"/>
          </a:p>
        </p:txBody>
      </p:sp>
      <p:sp>
        <p:nvSpPr>
          <p:cNvPr id="5" name="Slide Number Placeholder 5"/>
          <p:cNvSpPr>
            <a:spLocks noGrp="1"/>
          </p:cNvSpPr>
          <p:nvPr>
            <p:ph type="sldNum" sz="quarter" idx="12"/>
          </p:nvPr>
        </p:nvSpPr>
        <p:spPr/>
        <p:txBody>
          <a:bodyPr/>
          <a:lstStyle>
            <a:lvl1pPr>
              <a:defRPr/>
            </a:lvl1pPr>
          </a:lstStyle>
          <a:p>
            <a:fld id="{A3D5FFC6-2FD0-4B94-94A0-80B83C5FE014}" type="slidenum">
              <a:rPr lang="en-US" altLang="en-US"/>
              <a:pPr/>
              <a:t>‹#›</a:t>
            </a:fld>
            <a:endParaRPr lang="en-US" altLang="en-US"/>
          </a:p>
        </p:txBody>
      </p:sp>
    </p:spTree>
    <p:extLst>
      <p:ext uri="{BB962C8B-B14F-4D97-AF65-F5344CB8AC3E}">
        <p14:creationId xmlns:p14="http://schemas.microsoft.com/office/powerpoint/2010/main" val="4223388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55AEEA18-D4E4-4FF3-8B40-2C8243BE773B}" type="datetime1">
              <a:rPr lang="en-US" altLang="en-US" smtClean="0"/>
              <a:t>2/9/2017</a:t>
            </a:fld>
            <a:endParaRPr lang="en-US" altLang="en-US"/>
          </a:p>
        </p:txBody>
      </p:sp>
      <p:sp>
        <p:nvSpPr>
          <p:cNvPr id="3" name="Footer Placeholder 4"/>
          <p:cNvSpPr>
            <a:spLocks noGrp="1"/>
          </p:cNvSpPr>
          <p:nvPr>
            <p:ph type="ftr" sz="quarter" idx="11"/>
          </p:nvPr>
        </p:nvSpPr>
        <p:spPr/>
        <p:txBody>
          <a:bodyPr/>
          <a:lstStyle>
            <a:lvl1pPr>
              <a:defRPr/>
            </a:lvl1pPr>
          </a:lstStyle>
          <a:p>
            <a:pPr>
              <a:defRPr/>
            </a:pPr>
            <a:r>
              <a:rPr lang="en-US" altLang="zh-CN" smtClean="0"/>
              <a:t>Stereo v6b</a:t>
            </a:r>
            <a:endParaRPr lang="en-US" altLang="zh-CN"/>
          </a:p>
        </p:txBody>
      </p:sp>
      <p:sp>
        <p:nvSpPr>
          <p:cNvPr id="4" name="Slide Number Placeholder 5"/>
          <p:cNvSpPr>
            <a:spLocks noGrp="1"/>
          </p:cNvSpPr>
          <p:nvPr>
            <p:ph type="sldNum" sz="quarter" idx="12"/>
          </p:nvPr>
        </p:nvSpPr>
        <p:spPr/>
        <p:txBody>
          <a:bodyPr/>
          <a:lstStyle>
            <a:lvl1pPr>
              <a:defRPr/>
            </a:lvl1pPr>
          </a:lstStyle>
          <a:p>
            <a:fld id="{F39030A5-34E3-477B-B78C-1E53E411696C}" type="slidenum">
              <a:rPr lang="en-US" altLang="en-US"/>
              <a:pPr/>
              <a:t>‹#›</a:t>
            </a:fld>
            <a:endParaRPr lang="en-US" altLang="en-US"/>
          </a:p>
        </p:txBody>
      </p:sp>
    </p:spTree>
    <p:extLst>
      <p:ext uri="{BB962C8B-B14F-4D97-AF65-F5344CB8AC3E}">
        <p14:creationId xmlns:p14="http://schemas.microsoft.com/office/powerpoint/2010/main" val="380198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62F19825-3727-42C9-BA82-B6FFB8428346}" type="datetime1">
              <a:rPr lang="en-US" altLang="en-US" smtClean="0"/>
              <a:t>2/9/2017</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zh-CN" smtClean="0"/>
              <a:t>Stereo v6b</a:t>
            </a:r>
            <a:endParaRPr lang="en-US" altLang="zh-CN"/>
          </a:p>
        </p:txBody>
      </p:sp>
      <p:sp>
        <p:nvSpPr>
          <p:cNvPr id="7" name="Slide Number Placeholder 5"/>
          <p:cNvSpPr>
            <a:spLocks noGrp="1"/>
          </p:cNvSpPr>
          <p:nvPr>
            <p:ph type="sldNum" sz="quarter" idx="12"/>
          </p:nvPr>
        </p:nvSpPr>
        <p:spPr/>
        <p:txBody>
          <a:bodyPr/>
          <a:lstStyle>
            <a:lvl1pPr>
              <a:defRPr/>
            </a:lvl1pPr>
          </a:lstStyle>
          <a:p>
            <a:fld id="{F51EEC68-4C7E-409B-ACD3-D7567764A323}" type="slidenum">
              <a:rPr lang="en-US" altLang="en-US"/>
              <a:pPr/>
              <a:t>‹#›</a:t>
            </a:fld>
            <a:endParaRPr lang="en-US" altLang="en-US"/>
          </a:p>
        </p:txBody>
      </p:sp>
    </p:spTree>
    <p:extLst>
      <p:ext uri="{BB962C8B-B14F-4D97-AF65-F5344CB8AC3E}">
        <p14:creationId xmlns:p14="http://schemas.microsoft.com/office/powerpoint/2010/main" val="3622255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BC559EA7-895D-4DCB-A73C-06B13D0C1EB0}" type="datetime1">
              <a:rPr lang="en-US" altLang="en-US" smtClean="0"/>
              <a:t>2/9/2017</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zh-CN" smtClean="0"/>
              <a:t>Stereo v6b</a:t>
            </a:r>
            <a:endParaRPr lang="en-US" altLang="zh-CN"/>
          </a:p>
        </p:txBody>
      </p:sp>
      <p:sp>
        <p:nvSpPr>
          <p:cNvPr id="7" name="Slide Number Placeholder 5"/>
          <p:cNvSpPr>
            <a:spLocks noGrp="1"/>
          </p:cNvSpPr>
          <p:nvPr>
            <p:ph type="sldNum" sz="quarter" idx="12"/>
          </p:nvPr>
        </p:nvSpPr>
        <p:spPr/>
        <p:txBody>
          <a:bodyPr/>
          <a:lstStyle>
            <a:lvl1pPr>
              <a:defRPr/>
            </a:lvl1pPr>
          </a:lstStyle>
          <a:p>
            <a:fld id="{D63B66F8-7154-43EF-BB07-05B643772AC9}" type="slidenum">
              <a:rPr lang="en-US" altLang="en-US"/>
              <a:pPr/>
              <a:t>‹#›</a:t>
            </a:fld>
            <a:endParaRPr lang="en-US" altLang="en-US"/>
          </a:p>
        </p:txBody>
      </p:sp>
    </p:spTree>
    <p:extLst>
      <p:ext uri="{BB962C8B-B14F-4D97-AF65-F5344CB8AC3E}">
        <p14:creationId xmlns:p14="http://schemas.microsoft.com/office/powerpoint/2010/main" val="3589253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F0FD97FD-1EC8-48B4-A3A8-F27F7A4AA2A6}" type="datetime1">
              <a:rPr lang="en-US" altLang="en-US" smtClean="0"/>
              <a:t>2/9/2017</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ea typeface="新細明體" pitchFamily="18" charset="-120"/>
              </a:defRPr>
            </a:lvl1pPr>
          </a:lstStyle>
          <a:p>
            <a:pPr>
              <a:defRPr/>
            </a:pPr>
            <a:r>
              <a:rPr lang="en-US" altLang="zh-CN" smtClean="0"/>
              <a:t>Stereo v6b</a:t>
            </a:r>
            <a:endParaRPr lang="en-US" altLang="zh-C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C603D32D-6998-4498-8389-636C3DBC5E00}" type="slidenum">
              <a:rPr lang="en-US" altLang="en-US"/>
              <a:pPr/>
              <a:t>‹#›</a:t>
            </a:fld>
            <a:endParaRPr lang="en-US" altLang="en-US"/>
          </a:p>
        </p:txBody>
      </p:sp>
      <p:sp>
        <p:nvSpPr>
          <p:cNvPr id="1031" name="TextBox 1"/>
          <p:cNvSpPr txBox="1">
            <a:spLocks noChangeArrowheads="1"/>
          </p:cNvSpPr>
          <p:nvPr userDrawn="1"/>
        </p:nvSpPr>
        <p:spPr bwMode="auto">
          <a:xfrm>
            <a:off x="381000" y="152400"/>
            <a:ext cx="8382000" cy="369888"/>
          </a:xfrm>
          <a:prstGeom prst="rect">
            <a:avLst/>
          </a:prstGeom>
          <a:noFill/>
          <a:ln w="9525">
            <a:solidFill>
              <a:srgbClr val="92D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defRPr/>
            </a:pPr>
            <a:r>
              <a:rPr lang="en-US" dirty="0" smtClean="0">
                <a:solidFill>
                  <a:srgbClr val="0070C0"/>
                </a:solidFill>
              </a:rPr>
              <a:t>Intro. | Essential Mat. | Fundamental Mat. | Epipolar Geom. | </a:t>
            </a:r>
            <a:r>
              <a:rPr lang="en-US" dirty="0" err="1" smtClean="0">
                <a:solidFill>
                  <a:srgbClr val="0070C0"/>
                </a:solidFill>
              </a:rPr>
              <a:t>Corresp</a:t>
            </a:r>
            <a:r>
              <a:rPr lang="en-US" dirty="0" smtClean="0">
                <a:solidFill>
                  <a:srgbClr val="0070C0"/>
                </a:solidFill>
              </a:rPr>
              <a:t>. | </a:t>
            </a:r>
            <a:r>
              <a:rPr lang="en-US" dirty="0" err="1" smtClean="0">
                <a:solidFill>
                  <a:srgbClr val="0070C0"/>
                </a:solidFill>
              </a:rPr>
              <a:t>Reconst</a:t>
            </a:r>
            <a:r>
              <a:rPr lang="en-US" dirty="0" smtClean="0">
                <a:solidFill>
                  <a:srgbClr val="0070C0"/>
                </a:solidFill>
              </a:rPr>
              <a:t>.</a:t>
            </a:r>
          </a:p>
        </p:txBody>
      </p:sp>
    </p:spTree>
  </p:cSld>
  <p:clrMap bg1="lt1" tx1="dk1" bg2="lt2" tx2="dk2" accent1="accent1" accent2="accent2" accent3="accent3" accent4="accent4" accent5="accent5" accent6="accent6" hlink="hlink" folHlink="folHlink"/>
  <p:sldLayoutIdLst>
    <p:sldLayoutId id="2147484437" r:id="rId1"/>
    <p:sldLayoutId id="2147484438" r:id="rId2"/>
    <p:sldLayoutId id="2147484439" r:id="rId3"/>
    <p:sldLayoutId id="2147484440" r:id="rId4"/>
    <p:sldLayoutId id="2147484441" r:id="rId5"/>
    <p:sldLayoutId id="2147484442" r:id="rId6"/>
    <p:sldLayoutId id="2147484443" r:id="rId7"/>
    <p:sldLayoutId id="2147484444" r:id="rId8"/>
    <p:sldLayoutId id="2147484445" r:id="rId9"/>
    <p:sldLayoutId id="2147484446" r:id="rId10"/>
    <p:sldLayoutId id="2147484447" r:id="rId11"/>
    <p:sldLayoutId id="2147484459" r:id="rId12"/>
    <p:sldLayoutId id="2147484460" r:id="rId13"/>
  </p:sldLayoutIdLst>
  <p:timing>
    <p:tnLst>
      <p:par>
        <p:cTn id="1" dur="indefinite" restart="never" nodeType="tmRoot"/>
      </p:par>
    </p:tnLst>
  </p:timing>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E28749A2-F0B1-4CF2-BF5A-BF853546D4E5}" type="datetime1">
              <a:rPr lang="en-US" altLang="en-US" smtClean="0"/>
              <a:t>2/9/2017</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a:defRPr/>
            </a:pPr>
            <a:r>
              <a:rPr lang="en-US" smtClean="0"/>
              <a:t>Stereo v6b</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53B79141-D634-4CC0-BE8E-7300239A59F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448" r:id="rId1"/>
    <p:sldLayoutId id="2147484449" r:id="rId2"/>
    <p:sldLayoutId id="2147484450" r:id="rId3"/>
    <p:sldLayoutId id="2147484451" r:id="rId4"/>
    <p:sldLayoutId id="2147484452" r:id="rId5"/>
    <p:sldLayoutId id="2147484453" r:id="rId6"/>
    <p:sldLayoutId id="2147484454" r:id="rId7"/>
    <p:sldLayoutId id="2147484455" r:id="rId8"/>
    <p:sldLayoutId id="2147484456" r:id="rId9"/>
    <p:sldLayoutId id="2147484457" r:id="rId10"/>
    <p:sldLayoutId id="2147484458" r:id="rId11"/>
  </p:sldLayoutIdLst>
  <p:timing>
    <p:tnLst>
      <p:par>
        <p:cTn id="1" dur="indefinite" restart="never" nodeType="tmRoot"/>
      </p:par>
    </p:tnLst>
  </p:timing>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1.wmf"/><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4.wmf"/><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13.wmf"/><Relationship Id="rId4"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16.wmf"/></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9.w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vmlDrawing" Target="../drawings/vmlDrawing7.vml"/><Relationship Id="rId5" Type="http://schemas.openxmlformats.org/officeDocument/2006/relationships/image" Target="../media/image20.wmf"/><Relationship Id="rId4" Type="http://schemas.openxmlformats.org/officeDocument/2006/relationships/oleObject" Target="../embeddings/oleObject8.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aishack.in/2010/04/solving-for-intersection-of-lines-efficiently/"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hyperlink" Target="http://www.cse.cuhk.edu.hk/~khwong/www2/cmsc5711/demo_stereo5i_for_ex4.zip"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image" Target="../media/image29.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9.vml"/><Relationship Id="rId4" Type="http://schemas.openxmlformats.org/officeDocument/2006/relationships/image" Target="../media/image30.wmf"/></Relationships>
</file>

<file path=ppt/slides/_rels/slide5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image" Target="../media/image32.wmf"/><Relationship Id="rId11" Type="http://schemas.openxmlformats.org/officeDocument/2006/relationships/image" Target="../media/image34.wmf"/><Relationship Id="rId5" Type="http://schemas.openxmlformats.org/officeDocument/2006/relationships/oleObject" Target="../embeddings/oleObject12.bin"/><Relationship Id="rId10" Type="http://schemas.openxmlformats.org/officeDocument/2006/relationships/oleObject" Target="../embeddings/oleObject15.bin"/><Relationship Id="rId4" Type="http://schemas.openxmlformats.org/officeDocument/2006/relationships/image" Target="../media/image31.wmf"/><Relationship Id="rId9" Type="http://schemas.openxmlformats.org/officeDocument/2006/relationships/oleObject" Target="../embeddings/oleObject14.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8.xml.rels><?xml version="1.0" encoding="UTF-8" standalone="yes"?>
<Relationships xmlns="http://schemas.openxmlformats.org/package/2006/relationships"><Relationship Id="rId2" Type="http://schemas.openxmlformats.org/officeDocument/2006/relationships/hyperlink" Target="http://homepages.inf.ed.ac.uk/rbf/CVonline/LOCAL_COPIES/TORR1/index.html" TargetMode="External"/><Relationship Id="rId1" Type="http://schemas.openxmlformats.org/officeDocument/2006/relationships/slideLayout" Target="../slideLayouts/slideLayout2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0.xml"/><Relationship Id="rId1" Type="http://schemas.openxmlformats.org/officeDocument/2006/relationships/vmlDrawing" Target="../drawings/vmlDrawing11.vml"/><Relationship Id="rId6" Type="http://schemas.openxmlformats.org/officeDocument/2006/relationships/image" Target="../media/image36.wmf"/><Relationship Id="rId5" Type="http://schemas.openxmlformats.org/officeDocument/2006/relationships/oleObject" Target="../embeddings/oleObject17.bin"/><Relationship Id="rId4" Type="http://schemas.openxmlformats.org/officeDocument/2006/relationships/image" Target="../media/image35.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0.xml"/><Relationship Id="rId1" Type="http://schemas.openxmlformats.org/officeDocument/2006/relationships/vmlDrawing" Target="../drawings/vmlDrawing12.vml"/><Relationship Id="rId4" Type="http://schemas.openxmlformats.org/officeDocument/2006/relationships/image" Target="../media/image37.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0.xml"/><Relationship Id="rId1" Type="http://schemas.openxmlformats.org/officeDocument/2006/relationships/vmlDrawing" Target="../drawings/vmlDrawing13.vml"/><Relationship Id="rId4" Type="http://schemas.openxmlformats.org/officeDocument/2006/relationships/image" Target="../media/image38.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0.xml"/><Relationship Id="rId1" Type="http://schemas.openxmlformats.org/officeDocument/2006/relationships/vmlDrawing" Target="../drawings/vmlDrawing14.vml"/><Relationship Id="rId4" Type="http://schemas.openxmlformats.org/officeDocument/2006/relationships/image" Target="../media/image39.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0.xml"/><Relationship Id="rId1" Type="http://schemas.openxmlformats.org/officeDocument/2006/relationships/vmlDrawing" Target="../drawings/vmlDrawing15.vml"/><Relationship Id="rId6" Type="http://schemas.openxmlformats.org/officeDocument/2006/relationships/image" Target="../media/image41.wmf"/><Relationship Id="rId5" Type="http://schemas.openxmlformats.org/officeDocument/2006/relationships/oleObject" Target="../embeddings/oleObject22.bin"/><Relationship Id="rId4" Type="http://schemas.openxmlformats.org/officeDocument/2006/relationships/image" Target="../media/image40.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0.xml"/><Relationship Id="rId1" Type="http://schemas.openxmlformats.org/officeDocument/2006/relationships/vmlDrawing" Target="../drawings/vmlDrawing16.vml"/><Relationship Id="rId5" Type="http://schemas.openxmlformats.org/officeDocument/2006/relationships/image" Target="../media/image18.png"/><Relationship Id="rId4" Type="http://schemas.openxmlformats.org/officeDocument/2006/relationships/image" Target="../media/image42.w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slideLayout" Target="../slideLayouts/slideLayout20.xml"/><Relationship Id="rId1" Type="http://schemas.openxmlformats.org/officeDocument/2006/relationships/vmlDrawing" Target="../drawings/vmlDrawing17.vml"/><Relationship Id="rId5" Type="http://schemas.openxmlformats.org/officeDocument/2006/relationships/image" Target="../media/image43.wmf"/><Relationship Id="rId4" Type="http://schemas.openxmlformats.org/officeDocument/2006/relationships/oleObject" Target="../embeddings/oleObject24.bin"/></Relationships>
</file>

<file path=ppt/slides/_rels/slide7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0.xml"/><Relationship Id="rId1" Type="http://schemas.openxmlformats.org/officeDocument/2006/relationships/vmlDrawing" Target="../drawings/vmlDrawing18.vml"/><Relationship Id="rId6" Type="http://schemas.openxmlformats.org/officeDocument/2006/relationships/image" Target="../media/image47.wmf"/><Relationship Id="rId5" Type="http://schemas.openxmlformats.org/officeDocument/2006/relationships/oleObject" Target="../embeddings/oleObject26.bin"/><Relationship Id="rId4" Type="http://schemas.openxmlformats.org/officeDocument/2006/relationships/image" Target="../media/image46.wmf"/></Relationships>
</file>

<file path=ppt/slides/_rels/slide7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0.xml"/></Relationships>
</file>

<file path=ppt/slides/_rels/slide7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0.xml"/><Relationship Id="rId5" Type="http://schemas.openxmlformats.org/officeDocument/2006/relationships/image" Target="../media/image52.png"/><Relationship Id="rId4" Type="http://schemas.openxmlformats.org/officeDocument/2006/relationships/image" Target="../media/image5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0.xml"/><Relationship Id="rId1" Type="http://schemas.openxmlformats.org/officeDocument/2006/relationships/vmlDrawing" Target="../drawings/vmlDrawing19.vml"/><Relationship Id="rId6" Type="http://schemas.openxmlformats.org/officeDocument/2006/relationships/image" Target="../media/image54.wmf"/><Relationship Id="rId5" Type="http://schemas.openxmlformats.org/officeDocument/2006/relationships/oleObject" Target="../embeddings/oleObject28.bin"/><Relationship Id="rId4" Type="http://schemas.openxmlformats.org/officeDocument/2006/relationships/image" Target="../media/image53.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0.xml"/><Relationship Id="rId1" Type="http://schemas.openxmlformats.org/officeDocument/2006/relationships/vmlDrawing" Target="../drawings/vmlDrawing20.vml"/><Relationship Id="rId5" Type="http://schemas.openxmlformats.org/officeDocument/2006/relationships/image" Target="../media/image55.wmf"/><Relationship Id="rId4" Type="http://schemas.openxmlformats.org/officeDocument/2006/relationships/oleObject" Target="../embeddings/oleObject29.bin"/></Relationships>
</file>

<file path=ppt/slides/_rels/slide85.xml.rels><?xml version="1.0" encoding="UTF-8" standalone="yes"?>
<Relationships xmlns="http://schemas.openxmlformats.org/package/2006/relationships"><Relationship Id="rId3" Type="http://schemas.openxmlformats.org/officeDocument/2006/relationships/hyperlink" Target="http://www.cse.cuhk.edu.hk/~khwong/www2/cmsc5711/demo_stereo5i_for_ex4.zip" TargetMode="External"/><Relationship Id="rId2" Type="http://schemas.openxmlformats.org/officeDocument/2006/relationships/hyperlink" Target="http://www.aishack.in/2010/04/solving-for-intersection-of-lines-efficiently/" TargetMode="External"/><Relationship Id="rId1" Type="http://schemas.openxmlformats.org/officeDocument/2006/relationships/slideLayout" Target="../slideLayouts/slideLayout20.xml"/><Relationship Id="rId4" Type="http://schemas.openxmlformats.org/officeDocument/2006/relationships/image" Target="../media/image56.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5.xml"/><Relationship Id="rId1" Type="http://schemas.openxmlformats.org/officeDocument/2006/relationships/vmlDrawing" Target="../drawings/vmlDrawing21.vml"/><Relationship Id="rId4" Type="http://schemas.openxmlformats.org/officeDocument/2006/relationships/image" Target="../media/image57.wmf"/></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en-US" altLang="zh-TW" smtClean="0"/>
              <a:t>Image processing and computer vision</a:t>
            </a:r>
          </a:p>
        </p:txBody>
      </p:sp>
      <p:sp>
        <p:nvSpPr>
          <p:cNvPr id="5123" name="Rectangle 3"/>
          <p:cNvSpPr>
            <a:spLocks noGrp="1" noChangeArrowheads="1"/>
          </p:cNvSpPr>
          <p:nvPr>
            <p:ph type="subTitle" idx="1"/>
          </p:nvPr>
        </p:nvSpPr>
        <p:spPr/>
        <p:txBody>
          <a:bodyPr/>
          <a:lstStyle/>
          <a:p>
            <a:pPr eaLnBrk="1" hangingPunct="1">
              <a:lnSpc>
                <a:spcPct val="80000"/>
              </a:lnSpc>
            </a:pPr>
            <a:r>
              <a:rPr lang="en-US" altLang="zh-TW" sz="4000" dirty="0" smtClean="0">
                <a:solidFill>
                  <a:srgbClr val="898989"/>
                </a:solidFill>
              </a:rPr>
              <a:t>Chapter 8: Stereo vision</a:t>
            </a:r>
          </a:p>
          <a:p>
            <a:pPr eaLnBrk="1" hangingPunct="1">
              <a:lnSpc>
                <a:spcPct val="80000"/>
              </a:lnSpc>
            </a:pPr>
            <a:r>
              <a:rPr lang="en-US" altLang="zh-TW" sz="4000" smtClean="0">
                <a:solidFill>
                  <a:srgbClr val="898989"/>
                </a:solidFill>
              </a:rPr>
              <a:t>Week </a:t>
            </a:r>
            <a:r>
              <a:rPr lang="en-US" altLang="zh-TW" sz="4000" smtClean="0">
                <a:solidFill>
                  <a:srgbClr val="898989"/>
                </a:solidFill>
              </a:rPr>
              <a:t>7</a:t>
            </a:r>
            <a:endParaRPr lang="en-US" altLang="zh-TW" sz="4000" dirty="0" smtClean="0">
              <a:solidFill>
                <a:srgbClr val="898989"/>
              </a:solidFill>
            </a:endParaRPr>
          </a:p>
          <a:p>
            <a:pPr eaLnBrk="1" hangingPunct="1">
              <a:lnSpc>
                <a:spcPct val="80000"/>
              </a:lnSpc>
            </a:pPr>
            <a:endParaRPr lang="en-US" altLang="zh-TW" sz="2800" dirty="0" smtClean="0">
              <a:solidFill>
                <a:srgbClr val="898989"/>
              </a:solidFill>
            </a:endParaRPr>
          </a:p>
        </p:txBody>
      </p:sp>
      <p:sp>
        <p:nvSpPr>
          <p:cNvPr id="5" name="Rectangle 6"/>
          <p:cNvSpPr>
            <a:spLocks noGrp="1" noChangeArrowheads="1"/>
          </p:cNvSpPr>
          <p:nvPr>
            <p:ph type="ftr" sz="quarter" idx="11"/>
          </p:nvPr>
        </p:nvSpPr>
        <p:spPr/>
        <p:txBody>
          <a:bodyPr/>
          <a:lstStyle/>
          <a:p>
            <a:pPr>
              <a:defRPr/>
            </a:pPr>
            <a:r>
              <a:rPr lang="en-US" altLang="zh-CN" smtClean="0"/>
              <a:t>Stereo v6b</a:t>
            </a:r>
            <a:endParaRPr lang="en-US" altLang="zh-CN"/>
          </a:p>
        </p:txBody>
      </p:sp>
      <p:sp>
        <p:nvSpPr>
          <p:cNvPr id="5125" name="Rectangle 7"/>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9F5E05D2-D77E-42FF-916E-A19300223C40}" type="slidenum">
              <a:rPr lang="en-US" altLang="en-US">
                <a:solidFill>
                  <a:srgbClr val="898989"/>
                </a:solidFill>
              </a:rPr>
              <a:pPr eaLnBrk="1" hangingPunct="1"/>
              <a:t>1</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457200" y="457200"/>
            <a:ext cx="8229600" cy="1143000"/>
          </a:xfrm>
        </p:spPr>
        <p:txBody>
          <a:bodyPr>
            <a:normAutofit fontScale="90000"/>
          </a:bodyPr>
          <a:lstStyle/>
          <a:p>
            <a:pPr algn="l" eaLnBrk="1" hangingPunct="1"/>
            <a:r>
              <a:rPr lang="en-US" altLang="zh-TW" sz="1800" smtClean="0"/>
              <a:t>Stereo vision example: </a:t>
            </a:r>
            <a:br>
              <a:rPr lang="en-US" altLang="zh-TW" sz="1800" smtClean="0"/>
            </a:br>
            <a:r>
              <a:rPr lang="en-US" altLang="zh-TW" sz="1800" smtClean="0"/>
              <a:t>step2: Correspondence problem example: </a:t>
            </a:r>
            <a:br>
              <a:rPr lang="en-US" altLang="zh-TW" sz="1800" smtClean="0"/>
            </a:br>
            <a:r>
              <a:rPr lang="en-US" altLang="zh-TW" sz="1800" smtClean="0"/>
              <a:t>Find correspondence of </a:t>
            </a:r>
            <a:r>
              <a:rPr lang="en-US" altLang="zh-TW" sz="1800" i="1" smtClean="0"/>
              <a:t>f1</a:t>
            </a:r>
            <a:r>
              <a:rPr lang="en-US" altLang="zh-TW" sz="1800" smtClean="0"/>
              <a:t> in the right image and determine which is the match (see chapter 4, features extraction and tracking)</a:t>
            </a:r>
            <a:endParaRPr lang="en-US" altLang="zh-TW" sz="2100" smtClean="0"/>
          </a:p>
        </p:txBody>
      </p:sp>
      <p:sp>
        <p:nvSpPr>
          <p:cNvPr id="14339" name="Rectangle 3"/>
          <p:cNvSpPr>
            <a:spLocks noGrp="1" noChangeArrowheads="1"/>
          </p:cNvSpPr>
          <p:nvPr>
            <p:ph idx="1"/>
          </p:nvPr>
        </p:nvSpPr>
        <p:spPr/>
        <p:txBody>
          <a:bodyPr/>
          <a:lstStyle/>
          <a:p>
            <a:pPr eaLnBrk="1" hangingPunct="1"/>
            <a:r>
              <a:rPr lang="zh-TW" altLang="en-US" smtClean="0"/>
              <a:t> </a:t>
            </a:r>
          </a:p>
        </p:txBody>
      </p:sp>
      <p:sp>
        <p:nvSpPr>
          <p:cNvPr id="27" name="Footer Placeholder 4"/>
          <p:cNvSpPr>
            <a:spLocks noGrp="1"/>
          </p:cNvSpPr>
          <p:nvPr>
            <p:ph type="ftr" sz="quarter" idx="11"/>
          </p:nvPr>
        </p:nvSpPr>
        <p:spPr/>
        <p:txBody>
          <a:bodyPr/>
          <a:lstStyle/>
          <a:p>
            <a:pPr>
              <a:defRPr/>
            </a:pPr>
            <a:r>
              <a:rPr lang="en-US" altLang="zh-CN" smtClean="0"/>
              <a:t>Stereo v6b</a:t>
            </a:r>
            <a:endParaRPr lang="en-US" altLang="zh-CN"/>
          </a:p>
        </p:txBody>
      </p:sp>
      <p:sp>
        <p:nvSpPr>
          <p:cNvPr id="1434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CBB21897-6A0B-4A54-997E-0A42C21205AD}" type="slidenum">
              <a:rPr lang="en-US" altLang="en-US">
                <a:solidFill>
                  <a:srgbClr val="898989"/>
                </a:solidFill>
              </a:rPr>
              <a:pPr eaLnBrk="1" hangingPunct="1"/>
              <a:t>10</a:t>
            </a:fld>
            <a:endParaRPr lang="en-US" altLang="en-US">
              <a:solidFill>
                <a:srgbClr val="898989"/>
              </a:solidFill>
            </a:endParaRPr>
          </a:p>
        </p:txBody>
      </p:sp>
      <p:pic>
        <p:nvPicPr>
          <p:cNvPr id="14342" name="Picture 4" descr="untitled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00200"/>
            <a:ext cx="3048000"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5" descr="untitle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552575"/>
            <a:ext cx="3124200"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Rectangle 6"/>
          <p:cNvSpPr>
            <a:spLocks noChangeArrowheads="1"/>
          </p:cNvSpPr>
          <p:nvPr/>
        </p:nvSpPr>
        <p:spPr bwMode="auto">
          <a:xfrm>
            <a:off x="1752600" y="2133600"/>
            <a:ext cx="304800" cy="228600"/>
          </a:xfrm>
          <a:prstGeom prst="rect">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14345" name="Freeform 7"/>
          <p:cNvSpPr>
            <a:spLocks/>
          </p:cNvSpPr>
          <p:nvPr/>
        </p:nvSpPr>
        <p:spPr bwMode="auto">
          <a:xfrm>
            <a:off x="1435100" y="2286000"/>
            <a:ext cx="698500" cy="2819400"/>
          </a:xfrm>
          <a:custGeom>
            <a:avLst/>
            <a:gdLst>
              <a:gd name="T0" fmla="*/ 2147483647 w 440"/>
              <a:gd name="T1" fmla="*/ 0 h 1776"/>
              <a:gd name="T2" fmla="*/ 2147483647 w 440"/>
              <a:gd name="T3" fmla="*/ 2147483647 h 1776"/>
              <a:gd name="T4" fmla="*/ 2147483647 w 440"/>
              <a:gd name="T5" fmla="*/ 2147483647 h 1776"/>
              <a:gd name="T6" fmla="*/ 2147483647 w 440"/>
              <a:gd name="T7" fmla="*/ 2147483647 h 17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0" h="1776">
                <a:moveTo>
                  <a:pt x="200" y="0"/>
                </a:moveTo>
                <a:cubicBezTo>
                  <a:pt x="100" y="208"/>
                  <a:pt x="0" y="416"/>
                  <a:pt x="8" y="672"/>
                </a:cubicBezTo>
                <a:cubicBezTo>
                  <a:pt x="16" y="928"/>
                  <a:pt x="176" y="1352"/>
                  <a:pt x="248" y="1536"/>
                </a:cubicBezTo>
                <a:cubicBezTo>
                  <a:pt x="320" y="1720"/>
                  <a:pt x="380" y="1748"/>
                  <a:pt x="440" y="1776"/>
                </a:cubicBezTo>
              </a:path>
            </a:pathLst>
          </a:custGeom>
          <a:noFill/>
          <a:ln w="57150" cap="flat"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4346" name="Picture 8" descr="wi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876800"/>
            <a:ext cx="3556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7" name="Rectangle 9"/>
          <p:cNvSpPr>
            <a:spLocks noChangeArrowheads="1"/>
          </p:cNvSpPr>
          <p:nvPr/>
        </p:nvSpPr>
        <p:spPr bwMode="auto">
          <a:xfrm>
            <a:off x="5638800" y="2133600"/>
            <a:ext cx="228600" cy="228600"/>
          </a:xfrm>
          <a:prstGeom prst="rect">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14348" name="Freeform 10"/>
          <p:cNvSpPr>
            <a:spLocks/>
          </p:cNvSpPr>
          <p:nvPr/>
        </p:nvSpPr>
        <p:spPr bwMode="auto">
          <a:xfrm>
            <a:off x="5372100" y="2362200"/>
            <a:ext cx="266700" cy="2514600"/>
          </a:xfrm>
          <a:custGeom>
            <a:avLst/>
            <a:gdLst>
              <a:gd name="T0" fmla="*/ 2147483647 w 168"/>
              <a:gd name="T1" fmla="*/ 0 h 1584"/>
              <a:gd name="T2" fmla="*/ 2147483647 w 168"/>
              <a:gd name="T3" fmla="*/ 2147483647 h 1584"/>
              <a:gd name="T4" fmla="*/ 2147483647 w 168"/>
              <a:gd name="T5" fmla="*/ 2147483647 h 1584"/>
              <a:gd name="T6" fmla="*/ 0 60000 65536"/>
              <a:gd name="T7" fmla="*/ 0 60000 65536"/>
              <a:gd name="T8" fmla="*/ 0 60000 65536"/>
            </a:gdLst>
            <a:ahLst/>
            <a:cxnLst>
              <a:cxn ang="T6">
                <a:pos x="T0" y="T1"/>
              </a:cxn>
              <a:cxn ang="T7">
                <a:pos x="T2" y="T3"/>
              </a:cxn>
              <a:cxn ang="T8">
                <a:pos x="T4" y="T5"/>
              </a:cxn>
            </a:cxnLst>
            <a:rect l="0" t="0" r="r" b="b"/>
            <a:pathLst>
              <a:path w="168" h="1584">
                <a:moveTo>
                  <a:pt x="168" y="0"/>
                </a:moveTo>
                <a:cubicBezTo>
                  <a:pt x="108" y="324"/>
                  <a:pt x="48" y="648"/>
                  <a:pt x="24" y="912"/>
                </a:cubicBezTo>
                <a:cubicBezTo>
                  <a:pt x="0" y="1176"/>
                  <a:pt x="12" y="1380"/>
                  <a:pt x="24" y="1584"/>
                </a:cubicBezTo>
              </a:path>
            </a:pathLst>
          </a:custGeom>
          <a:noFill/>
          <a:ln w="57150" cap="flat"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4349" name="Picture 11" descr="win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4876800"/>
            <a:ext cx="3810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0" name="Rectangle 12"/>
          <p:cNvSpPr>
            <a:spLocks noChangeArrowheads="1"/>
          </p:cNvSpPr>
          <p:nvPr/>
        </p:nvSpPr>
        <p:spPr bwMode="auto">
          <a:xfrm>
            <a:off x="6629400" y="2133600"/>
            <a:ext cx="228600" cy="228600"/>
          </a:xfrm>
          <a:prstGeom prst="rect">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14351" name="Freeform 13"/>
          <p:cNvSpPr>
            <a:spLocks/>
          </p:cNvSpPr>
          <p:nvPr/>
        </p:nvSpPr>
        <p:spPr bwMode="auto">
          <a:xfrm>
            <a:off x="6477000" y="2286000"/>
            <a:ext cx="152400" cy="2438400"/>
          </a:xfrm>
          <a:custGeom>
            <a:avLst/>
            <a:gdLst>
              <a:gd name="T0" fmla="*/ 2147483647 w 96"/>
              <a:gd name="T1" fmla="*/ 0 h 1392"/>
              <a:gd name="T2" fmla="*/ 0 w 96"/>
              <a:gd name="T3" fmla="*/ 2147483647 h 1392"/>
              <a:gd name="T4" fmla="*/ 0 60000 65536"/>
              <a:gd name="T5" fmla="*/ 0 60000 65536"/>
            </a:gdLst>
            <a:ahLst/>
            <a:cxnLst>
              <a:cxn ang="T4">
                <a:pos x="T0" y="T1"/>
              </a:cxn>
              <a:cxn ang="T5">
                <a:pos x="T2" y="T3"/>
              </a:cxn>
            </a:cxnLst>
            <a:rect l="0" t="0" r="r" b="b"/>
            <a:pathLst>
              <a:path w="96" h="1392">
                <a:moveTo>
                  <a:pt x="96" y="0"/>
                </a:moveTo>
                <a:cubicBezTo>
                  <a:pt x="96" y="0"/>
                  <a:pt x="48" y="696"/>
                  <a:pt x="0" y="1392"/>
                </a:cubicBezTo>
              </a:path>
            </a:pathLst>
          </a:custGeom>
          <a:noFill/>
          <a:ln w="57150" cap="flat"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4352" name="Picture 14" descr="win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4600" y="4800600"/>
            <a:ext cx="374650"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3" name="Line 15"/>
          <p:cNvSpPr>
            <a:spLocks noChangeShapeType="1"/>
          </p:cNvSpPr>
          <p:nvPr/>
        </p:nvSpPr>
        <p:spPr bwMode="auto">
          <a:xfrm>
            <a:off x="2362200" y="5257800"/>
            <a:ext cx="76200" cy="3810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4" name="Line 16"/>
          <p:cNvSpPr>
            <a:spLocks noChangeShapeType="1"/>
          </p:cNvSpPr>
          <p:nvPr/>
        </p:nvSpPr>
        <p:spPr bwMode="auto">
          <a:xfrm flipH="1">
            <a:off x="2590800" y="5105400"/>
            <a:ext cx="2514600" cy="5334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5" name="Line 17"/>
          <p:cNvSpPr>
            <a:spLocks noChangeShapeType="1"/>
          </p:cNvSpPr>
          <p:nvPr/>
        </p:nvSpPr>
        <p:spPr bwMode="auto">
          <a:xfrm>
            <a:off x="2514600" y="5257800"/>
            <a:ext cx="2743200" cy="3810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6" name="Line 18"/>
          <p:cNvSpPr>
            <a:spLocks noChangeShapeType="1"/>
          </p:cNvSpPr>
          <p:nvPr/>
        </p:nvSpPr>
        <p:spPr bwMode="auto">
          <a:xfrm flipH="1">
            <a:off x="5486400" y="5181600"/>
            <a:ext cx="838200" cy="4572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7" name="Text Box 19"/>
          <p:cNvSpPr txBox="1">
            <a:spLocks noChangeArrowheads="1"/>
          </p:cNvSpPr>
          <p:nvPr/>
        </p:nvSpPr>
        <p:spPr bwMode="auto">
          <a:xfrm>
            <a:off x="1660525" y="5603875"/>
            <a:ext cx="2646363"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r>
              <a:rPr lang="en-US" altLang="zh-TW" sz="2400" i="1">
                <a:latin typeface="Times New Roman" pitchFamily="18" charset="0"/>
              </a:rPr>
              <a:t>r</a:t>
            </a:r>
            <a:r>
              <a:rPr lang="en-US" altLang="zh-TW" sz="2400" i="1" baseline="-25000">
                <a:latin typeface="Times New Roman" pitchFamily="18" charset="0"/>
              </a:rPr>
              <a:t>1,2</a:t>
            </a:r>
            <a:r>
              <a:rPr lang="en-US" altLang="zh-TW" sz="2400">
                <a:latin typeface="Times New Roman" pitchFamily="18" charset="0"/>
              </a:rPr>
              <a:t>=Cross correlate </a:t>
            </a:r>
          </a:p>
          <a:p>
            <a:r>
              <a:rPr lang="en-US" altLang="zh-TW" sz="2400" i="1">
                <a:latin typeface="Times New Roman" pitchFamily="18" charset="0"/>
              </a:rPr>
              <a:t>f</a:t>
            </a:r>
            <a:r>
              <a:rPr lang="en-US" altLang="zh-TW" sz="2400" i="1" baseline="-25000">
                <a:latin typeface="Times New Roman" pitchFamily="18" charset="0"/>
              </a:rPr>
              <a:t>1</a:t>
            </a:r>
            <a:r>
              <a:rPr lang="en-US" altLang="zh-TW" sz="2400">
                <a:latin typeface="Times New Roman" pitchFamily="18" charset="0"/>
              </a:rPr>
              <a:t> with </a:t>
            </a:r>
            <a:r>
              <a:rPr lang="en-US" altLang="zh-TW" sz="2400" i="1">
                <a:latin typeface="Times New Roman" pitchFamily="18" charset="0"/>
              </a:rPr>
              <a:t>f</a:t>
            </a:r>
            <a:r>
              <a:rPr lang="en-US" altLang="zh-TW" sz="2400" i="1" baseline="-25000">
                <a:latin typeface="Times New Roman" pitchFamily="18" charset="0"/>
              </a:rPr>
              <a:t>2</a:t>
            </a:r>
          </a:p>
        </p:txBody>
      </p:sp>
      <p:sp>
        <p:nvSpPr>
          <p:cNvPr id="14358" name="Text Box 20"/>
          <p:cNvSpPr txBox="1">
            <a:spLocks noChangeArrowheads="1"/>
          </p:cNvSpPr>
          <p:nvPr/>
        </p:nvSpPr>
        <p:spPr bwMode="auto">
          <a:xfrm>
            <a:off x="1905000" y="4343400"/>
            <a:ext cx="2451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r>
              <a:rPr lang="en-US" altLang="zh-TW" sz="2400">
                <a:latin typeface="Times New Roman" pitchFamily="18" charset="0"/>
              </a:rPr>
              <a:t>f1:a small window</a:t>
            </a:r>
          </a:p>
        </p:txBody>
      </p:sp>
      <p:sp>
        <p:nvSpPr>
          <p:cNvPr id="14359" name="Text Box 21"/>
          <p:cNvSpPr txBox="1">
            <a:spLocks noChangeArrowheads="1"/>
          </p:cNvSpPr>
          <p:nvPr/>
        </p:nvSpPr>
        <p:spPr bwMode="auto">
          <a:xfrm>
            <a:off x="4784725" y="4308475"/>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r>
              <a:rPr lang="en-US" altLang="zh-TW" sz="2400">
                <a:latin typeface="Times New Roman" pitchFamily="18" charset="0"/>
              </a:rPr>
              <a:t>f2</a:t>
            </a:r>
          </a:p>
        </p:txBody>
      </p:sp>
      <p:sp>
        <p:nvSpPr>
          <p:cNvPr id="14360" name="Text Box 22"/>
          <p:cNvSpPr txBox="1">
            <a:spLocks noChangeArrowheads="1"/>
          </p:cNvSpPr>
          <p:nvPr/>
        </p:nvSpPr>
        <p:spPr bwMode="auto">
          <a:xfrm>
            <a:off x="6613525" y="4308475"/>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r>
              <a:rPr lang="en-US" altLang="zh-TW" sz="2400">
                <a:latin typeface="Times New Roman" pitchFamily="18" charset="0"/>
              </a:rPr>
              <a:t>f3</a:t>
            </a:r>
          </a:p>
        </p:txBody>
      </p:sp>
      <p:sp>
        <p:nvSpPr>
          <p:cNvPr id="14361" name="Text Box 23"/>
          <p:cNvSpPr txBox="1">
            <a:spLocks noChangeArrowheads="1"/>
          </p:cNvSpPr>
          <p:nvPr/>
        </p:nvSpPr>
        <p:spPr bwMode="auto">
          <a:xfrm>
            <a:off x="5105400" y="5638800"/>
            <a:ext cx="2646363"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r>
              <a:rPr lang="en-US" altLang="zh-TW" sz="2400" i="1">
                <a:latin typeface="Times New Roman" pitchFamily="18" charset="0"/>
              </a:rPr>
              <a:t>r</a:t>
            </a:r>
            <a:r>
              <a:rPr lang="en-US" altLang="zh-TW" sz="2400" i="1" baseline="-25000">
                <a:latin typeface="Times New Roman" pitchFamily="18" charset="0"/>
              </a:rPr>
              <a:t>1,3</a:t>
            </a:r>
            <a:r>
              <a:rPr lang="en-US" altLang="zh-TW" sz="2400">
                <a:latin typeface="Times New Roman" pitchFamily="18" charset="0"/>
              </a:rPr>
              <a:t>=Cross correlate </a:t>
            </a:r>
          </a:p>
          <a:p>
            <a:r>
              <a:rPr lang="en-US" altLang="zh-TW" sz="2400" i="1">
                <a:latin typeface="Times New Roman" pitchFamily="18" charset="0"/>
              </a:rPr>
              <a:t>f</a:t>
            </a:r>
            <a:r>
              <a:rPr lang="en-US" altLang="zh-TW" sz="2400" i="1" baseline="-25000">
                <a:latin typeface="Times New Roman" pitchFamily="18" charset="0"/>
              </a:rPr>
              <a:t>1</a:t>
            </a:r>
            <a:r>
              <a:rPr lang="en-US" altLang="zh-TW" sz="2400">
                <a:latin typeface="Times New Roman" pitchFamily="18" charset="0"/>
              </a:rPr>
              <a:t> with </a:t>
            </a:r>
            <a:r>
              <a:rPr lang="en-US" altLang="zh-TW" sz="2400" i="1">
                <a:latin typeface="Times New Roman" pitchFamily="18" charset="0"/>
              </a:rPr>
              <a:t>f</a:t>
            </a:r>
            <a:r>
              <a:rPr lang="en-US" altLang="zh-TW" sz="2400" i="1" baseline="-25000">
                <a:latin typeface="Times New Roman" pitchFamily="18" charset="0"/>
              </a:rPr>
              <a:t>3</a:t>
            </a:r>
          </a:p>
        </p:txBody>
      </p:sp>
      <p:sp>
        <p:nvSpPr>
          <p:cNvPr id="14362" name="Text Box 24"/>
          <p:cNvSpPr txBox="1">
            <a:spLocks noChangeArrowheads="1"/>
          </p:cNvSpPr>
          <p:nvPr/>
        </p:nvSpPr>
        <p:spPr bwMode="auto">
          <a:xfrm>
            <a:off x="2117725" y="3851275"/>
            <a:ext cx="1509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r>
              <a:rPr lang="en-US" altLang="zh-TW" sz="2400">
                <a:latin typeface="Times New Roman" pitchFamily="18" charset="0"/>
              </a:rPr>
              <a:t>Left image</a:t>
            </a:r>
          </a:p>
        </p:txBody>
      </p:sp>
      <p:sp>
        <p:nvSpPr>
          <p:cNvPr id="14363" name="Text Box 25"/>
          <p:cNvSpPr txBox="1">
            <a:spLocks noChangeArrowheads="1"/>
          </p:cNvSpPr>
          <p:nvPr/>
        </p:nvSpPr>
        <p:spPr bwMode="auto">
          <a:xfrm>
            <a:off x="6689725" y="3851275"/>
            <a:ext cx="1679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r>
              <a:rPr lang="en-US" altLang="zh-TW" sz="2400">
                <a:latin typeface="Times New Roman" pitchFamily="18" charset="0"/>
              </a:rPr>
              <a:t>Right image</a:t>
            </a:r>
          </a:p>
        </p:txBody>
      </p:sp>
      <p:sp>
        <p:nvSpPr>
          <p:cNvPr id="29" name="Oval 28"/>
          <p:cNvSpPr/>
          <p:nvPr/>
        </p:nvSpPr>
        <p:spPr>
          <a:xfrm>
            <a:off x="304800" y="152400"/>
            <a:ext cx="762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457200" y="609600"/>
            <a:ext cx="8229600" cy="1143000"/>
          </a:xfrm>
        </p:spPr>
        <p:txBody>
          <a:bodyPr rtlCol="0">
            <a:normAutofit fontScale="90000"/>
          </a:bodyPr>
          <a:lstStyle/>
          <a:p>
            <a:pPr eaLnBrk="1" fontAlgn="auto" hangingPunct="1">
              <a:spcAft>
                <a:spcPts val="0"/>
              </a:spcAft>
              <a:defRPr/>
            </a:pPr>
            <a:r>
              <a:rPr lang="en-US" altLang="zh-TW" dirty="0" smtClean="0"/>
              <a:t>For stereo vision with horizontal camera motion only.</a:t>
            </a:r>
          </a:p>
        </p:txBody>
      </p:sp>
      <p:sp>
        <p:nvSpPr>
          <p:cNvPr id="15363" name="Rectangle 3"/>
          <p:cNvSpPr>
            <a:spLocks noGrp="1" noChangeArrowheads="1"/>
          </p:cNvSpPr>
          <p:nvPr>
            <p:ph idx="1"/>
          </p:nvPr>
        </p:nvSpPr>
        <p:spPr/>
        <p:txBody>
          <a:bodyPr/>
          <a:lstStyle/>
          <a:p>
            <a:pPr eaLnBrk="1" hangingPunct="1">
              <a:lnSpc>
                <a:spcPct val="90000"/>
              </a:lnSpc>
            </a:pPr>
            <a:r>
              <a:rPr lang="en-US" altLang="zh-TW" smtClean="0"/>
              <a:t>Matching in 2D space becomes 1D</a:t>
            </a:r>
          </a:p>
          <a:p>
            <a:pPr eaLnBrk="1" hangingPunct="1">
              <a:lnSpc>
                <a:spcPct val="90000"/>
              </a:lnSpc>
            </a:pPr>
            <a:endParaRPr lang="en-US" altLang="zh-TW" smtClean="0"/>
          </a:p>
          <a:p>
            <a:pPr eaLnBrk="1" hangingPunct="1">
              <a:lnSpc>
                <a:spcPct val="90000"/>
              </a:lnSpc>
            </a:pPr>
            <a:endParaRPr lang="en-US" altLang="zh-TW" smtClean="0"/>
          </a:p>
          <a:p>
            <a:pPr eaLnBrk="1" hangingPunct="1">
              <a:lnSpc>
                <a:spcPct val="90000"/>
              </a:lnSpc>
            </a:pPr>
            <a:endParaRPr lang="en-US" altLang="zh-TW" smtClean="0"/>
          </a:p>
          <a:p>
            <a:pPr eaLnBrk="1" hangingPunct="1">
              <a:lnSpc>
                <a:spcPct val="90000"/>
              </a:lnSpc>
            </a:pPr>
            <a:endParaRPr lang="en-US" altLang="zh-TW" smtClean="0"/>
          </a:p>
          <a:p>
            <a:pPr eaLnBrk="1" hangingPunct="1">
              <a:lnSpc>
                <a:spcPct val="90000"/>
              </a:lnSpc>
            </a:pPr>
            <a:endParaRPr lang="en-US" altLang="zh-TW" smtClean="0"/>
          </a:p>
          <a:p>
            <a:pPr eaLnBrk="1" hangingPunct="1">
              <a:lnSpc>
                <a:spcPct val="90000"/>
              </a:lnSpc>
            </a:pPr>
            <a:r>
              <a:rPr lang="en-US" altLang="zh-TW" smtClean="0"/>
              <a:t>For A, find </a:t>
            </a:r>
            <a:r>
              <a:rPr lang="en-US" altLang="zh-TW" i="1" smtClean="0"/>
              <a:t>r</a:t>
            </a:r>
            <a:r>
              <a:rPr lang="en-US" altLang="zh-TW" i="1" baseline="-25000" smtClean="0"/>
              <a:t>A,A</a:t>
            </a:r>
            <a:r>
              <a:rPr lang="en-US" altLang="zh-TW" i="1" baseline="-25000" smtClean="0">
                <a:latin typeface="Verdana" pitchFamily="34" charset="0"/>
              </a:rPr>
              <a:t>’</a:t>
            </a:r>
            <a:r>
              <a:rPr lang="en-US" altLang="zh-TW" i="1" baseline="-25000" smtClean="0"/>
              <a:t> </a:t>
            </a:r>
            <a:r>
              <a:rPr lang="en-US" altLang="zh-TW" i="1" smtClean="0"/>
              <a:t>r</a:t>
            </a:r>
            <a:r>
              <a:rPr lang="en-US" altLang="zh-TW" i="1" baseline="-25000" smtClean="0"/>
              <a:t>A,B</a:t>
            </a:r>
            <a:r>
              <a:rPr lang="en-US" altLang="zh-TW" i="1" baseline="-25000" smtClean="0">
                <a:latin typeface="Verdana" pitchFamily="34" charset="0"/>
              </a:rPr>
              <a:t>’</a:t>
            </a:r>
            <a:r>
              <a:rPr lang="en-US" altLang="zh-TW" i="1" baseline="-25000" smtClean="0"/>
              <a:t> </a:t>
            </a:r>
            <a:r>
              <a:rPr lang="en-US" altLang="zh-TW" i="1" smtClean="0"/>
              <a:t>r</a:t>
            </a:r>
            <a:r>
              <a:rPr lang="en-US" altLang="zh-TW" i="1" baseline="-25000" smtClean="0"/>
              <a:t>A,C</a:t>
            </a:r>
            <a:r>
              <a:rPr lang="en-US" altLang="zh-TW" i="1" baseline="-25000" smtClean="0">
                <a:latin typeface="Verdana" pitchFamily="34" charset="0"/>
              </a:rPr>
              <a:t>’</a:t>
            </a:r>
            <a:r>
              <a:rPr lang="en-US" altLang="zh-TW" i="1" baseline="-25000" smtClean="0"/>
              <a:t> </a:t>
            </a:r>
            <a:r>
              <a:rPr lang="en-US" altLang="zh-TW" smtClean="0"/>
              <a:t>and see which is the biggest and determine the correspondence</a:t>
            </a:r>
          </a:p>
          <a:p>
            <a:pPr eaLnBrk="1" hangingPunct="1">
              <a:lnSpc>
                <a:spcPct val="90000"/>
              </a:lnSpc>
            </a:pPr>
            <a:r>
              <a:rPr lang="en-US" altLang="zh-TW" sz="2400" smtClean="0"/>
              <a:t>E.g. If</a:t>
            </a:r>
            <a:r>
              <a:rPr lang="en-US" altLang="zh-TW" sz="2400" baseline="-25000" smtClean="0"/>
              <a:t> </a:t>
            </a:r>
            <a:r>
              <a:rPr lang="en-US" altLang="zh-TW" sz="2400" i="1" smtClean="0"/>
              <a:t>r</a:t>
            </a:r>
            <a:r>
              <a:rPr lang="en-US" altLang="zh-TW" sz="2400" i="1" baseline="-25000" smtClean="0"/>
              <a:t>A,B</a:t>
            </a:r>
            <a:r>
              <a:rPr lang="en-US" altLang="zh-TW" sz="2400" i="1" baseline="-25000" smtClean="0">
                <a:latin typeface="Verdana" pitchFamily="34" charset="0"/>
              </a:rPr>
              <a:t>’ </a:t>
            </a:r>
            <a:r>
              <a:rPr lang="en-US" altLang="zh-TW" sz="2400" smtClean="0">
                <a:latin typeface="Verdana" pitchFamily="34" charset="0"/>
              </a:rPr>
              <a:t>is the biggest,</a:t>
            </a:r>
            <a:r>
              <a:rPr lang="en-US" altLang="zh-TW" sz="2400" i="1" smtClean="0">
                <a:latin typeface="Verdana" pitchFamily="34" charset="0"/>
              </a:rPr>
              <a:t> A </a:t>
            </a:r>
            <a:r>
              <a:rPr lang="en-US" altLang="zh-TW" sz="2400" smtClean="0">
                <a:latin typeface="Verdana" pitchFamily="34" charset="0"/>
              </a:rPr>
              <a:t>corresponds to </a:t>
            </a:r>
            <a:r>
              <a:rPr lang="en-US" altLang="zh-TW" sz="2400" i="1" smtClean="0">
                <a:latin typeface="Verdana" pitchFamily="34" charset="0"/>
              </a:rPr>
              <a:t>B’, etc</a:t>
            </a:r>
            <a:endParaRPr lang="en-US" altLang="zh-TW" sz="2400" smtClean="0"/>
          </a:p>
        </p:txBody>
      </p:sp>
      <p:sp>
        <p:nvSpPr>
          <p:cNvPr id="22" name="Footer Placeholder 4"/>
          <p:cNvSpPr>
            <a:spLocks noGrp="1"/>
          </p:cNvSpPr>
          <p:nvPr>
            <p:ph type="ftr" sz="quarter" idx="11"/>
          </p:nvPr>
        </p:nvSpPr>
        <p:spPr/>
        <p:txBody>
          <a:bodyPr/>
          <a:lstStyle/>
          <a:p>
            <a:pPr>
              <a:defRPr/>
            </a:pPr>
            <a:r>
              <a:rPr lang="en-US" altLang="zh-CN" smtClean="0"/>
              <a:t>Stereo v6b</a:t>
            </a:r>
            <a:endParaRPr lang="en-US" altLang="zh-CN"/>
          </a:p>
        </p:txBody>
      </p:sp>
      <p:sp>
        <p:nvSpPr>
          <p:cNvPr id="1536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5D4FCF43-7144-4B74-AD6D-2BEDA2C46CB7}" type="slidenum">
              <a:rPr lang="en-US" altLang="en-US">
                <a:solidFill>
                  <a:srgbClr val="898989"/>
                </a:solidFill>
              </a:rPr>
              <a:pPr eaLnBrk="1" hangingPunct="1"/>
              <a:t>11</a:t>
            </a:fld>
            <a:endParaRPr lang="en-US" altLang="en-US">
              <a:solidFill>
                <a:srgbClr val="898989"/>
              </a:solidFill>
            </a:endParaRPr>
          </a:p>
        </p:txBody>
      </p:sp>
      <p:sp>
        <p:nvSpPr>
          <p:cNvPr id="15366" name="Line 4"/>
          <p:cNvSpPr>
            <a:spLocks noChangeShapeType="1"/>
          </p:cNvSpPr>
          <p:nvPr/>
        </p:nvSpPr>
        <p:spPr bwMode="auto">
          <a:xfrm>
            <a:off x="1082675" y="3616325"/>
            <a:ext cx="2819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7" name="Line 5"/>
          <p:cNvSpPr>
            <a:spLocks noChangeShapeType="1"/>
          </p:cNvSpPr>
          <p:nvPr/>
        </p:nvSpPr>
        <p:spPr bwMode="auto">
          <a:xfrm>
            <a:off x="4968875" y="3616325"/>
            <a:ext cx="3429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8" name="Line 6"/>
          <p:cNvSpPr>
            <a:spLocks noChangeShapeType="1"/>
          </p:cNvSpPr>
          <p:nvPr/>
        </p:nvSpPr>
        <p:spPr bwMode="auto">
          <a:xfrm>
            <a:off x="1387475" y="3463925"/>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9" name="Line 7"/>
          <p:cNvSpPr>
            <a:spLocks noChangeShapeType="1"/>
          </p:cNvSpPr>
          <p:nvPr/>
        </p:nvSpPr>
        <p:spPr bwMode="auto">
          <a:xfrm>
            <a:off x="2454275" y="3463925"/>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0" name="Line 8"/>
          <p:cNvSpPr>
            <a:spLocks noChangeShapeType="1"/>
          </p:cNvSpPr>
          <p:nvPr/>
        </p:nvSpPr>
        <p:spPr bwMode="auto">
          <a:xfrm>
            <a:off x="3292475" y="3463925"/>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1" name="Line 9"/>
          <p:cNvSpPr>
            <a:spLocks noChangeShapeType="1"/>
          </p:cNvSpPr>
          <p:nvPr/>
        </p:nvSpPr>
        <p:spPr bwMode="auto">
          <a:xfrm>
            <a:off x="5578475" y="3463925"/>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2" name="Line 10"/>
          <p:cNvSpPr>
            <a:spLocks noChangeShapeType="1"/>
          </p:cNvSpPr>
          <p:nvPr/>
        </p:nvSpPr>
        <p:spPr bwMode="auto">
          <a:xfrm>
            <a:off x="6645275" y="3463925"/>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3" name="Line 11"/>
          <p:cNvSpPr>
            <a:spLocks noChangeShapeType="1"/>
          </p:cNvSpPr>
          <p:nvPr/>
        </p:nvSpPr>
        <p:spPr bwMode="auto">
          <a:xfrm>
            <a:off x="7559675" y="3540125"/>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4" name="Text Box 12"/>
          <p:cNvSpPr txBox="1">
            <a:spLocks noChangeArrowheads="1"/>
          </p:cNvSpPr>
          <p:nvPr/>
        </p:nvSpPr>
        <p:spPr bwMode="auto">
          <a:xfrm>
            <a:off x="1143000" y="3886200"/>
            <a:ext cx="27352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A            B        C</a:t>
            </a:r>
          </a:p>
          <a:p>
            <a:pPr eaLnBrk="1" hangingPunct="1"/>
            <a:r>
              <a:rPr kumimoji="1" lang="en-US" altLang="zh-TW" sz="2400">
                <a:latin typeface="Times New Roman" pitchFamily="18" charset="0"/>
              </a:rPr>
              <a:t>Left image scan line </a:t>
            </a:r>
          </a:p>
        </p:txBody>
      </p:sp>
      <p:sp>
        <p:nvSpPr>
          <p:cNvPr id="15375" name="Text Box 13"/>
          <p:cNvSpPr txBox="1">
            <a:spLocks noChangeArrowheads="1"/>
          </p:cNvSpPr>
          <p:nvPr/>
        </p:nvSpPr>
        <p:spPr bwMode="auto">
          <a:xfrm>
            <a:off x="5349875" y="3921125"/>
            <a:ext cx="29051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A’            B’        C’</a:t>
            </a:r>
          </a:p>
          <a:p>
            <a:pPr eaLnBrk="1" hangingPunct="1"/>
            <a:r>
              <a:rPr kumimoji="1" lang="en-US" altLang="zh-TW" sz="2400">
                <a:latin typeface="Times New Roman" pitchFamily="18" charset="0"/>
              </a:rPr>
              <a:t>Right image scan line </a:t>
            </a:r>
          </a:p>
        </p:txBody>
      </p:sp>
      <p:sp>
        <p:nvSpPr>
          <p:cNvPr id="15376" name="Text Box 14"/>
          <p:cNvSpPr txBox="1">
            <a:spLocks noChangeArrowheads="1"/>
          </p:cNvSpPr>
          <p:nvPr/>
        </p:nvSpPr>
        <p:spPr bwMode="auto">
          <a:xfrm>
            <a:off x="3733800" y="2286000"/>
            <a:ext cx="3005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b="1">
                <a:latin typeface="Times New Roman" pitchFamily="18" charset="0"/>
              </a:rPr>
              <a:t>A    B    C in 3D space</a:t>
            </a:r>
            <a:endParaRPr kumimoji="1" lang="en-US" altLang="zh-TW" sz="2400">
              <a:latin typeface="Times New Roman" pitchFamily="18" charset="0"/>
            </a:endParaRPr>
          </a:p>
        </p:txBody>
      </p:sp>
      <p:sp>
        <p:nvSpPr>
          <p:cNvPr id="15377" name="Line 15"/>
          <p:cNvSpPr>
            <a:spLocks noChangeShapeType="1"/>
          </p:cNvSpPr>
          <p:nvPr/>
        </p:nvSpPr>
        <p:spPr bwMode="auto">
          <a:xfrm flipH="1">
            <a:off x="1006475" y="2701925"/>
            <a:ext cx="2819400" cy="106680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8" name="Line 16"/>
          <p:cNvSpPr>
            <a:spLocks noChangeShapeType="1"/>
          </p:cNvSpPr>
          <p:nvPr/>
        </p:nvSpPr>
        <p:spPr bwMode="auto">
          <a:xfrm flipH="1">
            <a:off x="1997075" y="2701925"/>
            <a:ext cx="2362200" cy="114300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9" name="Line 17"/>
          <p:cNvSpPr>
            <a:spLocks noChangeShapeType="1"/>
          </p:cNvSpPr>
          <p:nvPr/>
        </p:nvSpPr>
        <p:spPr bwMode="auto">
          <a:xfrm flipH="1">
            <a:off x="2835275" y="2701925"/>
            <a:ext cx="2133600" cy="114300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0" name="Line 18"/>
          <p:cNvSpPr>
            <a:spLocks noChangeShapeType="1"/>
          </p:cNvSpPr>
          <p:nvPr/>
        </p:nvSpPr>
        <p:spPr bwMode="auto">
          <a:xfrm>
            <a:off x="3825875" y="2701925"/>
            <a:ext cx="2133600" cy="114300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1" name="Line 19"/>
          <p:cNvSpPr>
            <a:spLocks noChangeShapeType="1"/>
          </p:cNvSpPr>
          <p:nvPr/>
        </p:nvSpPr>
        <p:spPr bwMode="auto">
          <a:xfrm>
            <a:off x="4435475" y="2701925"/>
            <a:ext cx="2362200" cy="99060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2" name="Line 20"/>
          <p:cNvSpPr>
            <a:spLocks noChangeShapeType="1"/>
          </p:cNvSpPr>
          <p:nvPr/>
        </p:nvSpPr>
        <p:spPr bwMode="auto">
          <a:xfrm>
            <a:off x="4968875" y="2701925"/>
            <a:ext cx="2743200" cy="99060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Oval 23"/>
          <p:cNvSpPr/>
          <p:nvPr/>
        </p:nvSpPr>
        <p:spPr>
          <a:xfrm>
            <a:off x="304800" y="152400"/>
            <a:ext cx="762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5"/>
          <p:cNvSpPr>
            <a:spLocks noGrp="1"/>
          </p:cNvSpPr>
          <p:nvPr>
            <p:ph type="ctrTitle"/>
          </p:nvPr>
        </p:nvSpPr>
        <p:spPr/>
        <p:txBody>
          <a:bodyPr/>
          <a:lstStyle/>
          <a:p>
            <a:r>
              <a:rPr lang="en-US" altLang="en-US" smtClean="0"/>
              <a:t>Part 2: Epipolar geometry  approach of 3-D reconstruction from stereo images</a:t>
            </a:r>
            <a:br>
              <a:rPr lang="en-US" altLang="en-US" smtClean="0"/>
            </a:br>
            <a:r>
              <a:rPr lang="en-US" altLang="en-US" smtClean="0"/>
              <a:t> </a:t>
            </a:r>
          </a:p>
        </p:txBody>
      </p:sp>
      <p:sp>
        <p:nvSpPr>
          <p:cNvPr id="7" name="Subtitle 6"/>
          <p:cNvSpPr>
            <a:spLocks noGrp="1"/>
          </p:cNvSpPr>
          <p:nvPr>
            <p:ph type="subTitle" idx="1"/>
          </p:nvPr>
        </p:nvSpPr>
        <p:spPr>
          <a:xfrm>
            <a:off x="1371600" y="3505200"/>
            <a:ext cx="7239000" cy="1752600"/>
          </a:xfrm>
        </p:spPr>
        <p:txBody>
          <a:bodyPr/>
          <a:lstStyle/>
          <a:p>
            <a:pPr>
              <a:defRPr/>
            </a:pPr>
            <a:r>
              <a:rPr lang="en-US" sz="2400" i="1" dirty="0" smtClean="0">
                <a:solidFill>
                  <a:schemeClr val="tx1"/>
                </a:solidFill>
              </a:rPr>
              <a:t>Assumption : the cameras can be placed at any viewing angles as long both share enough common views.</a:t>
            </a:r>
          </a:p>
          <a:p>
            <a:pPr algn="l">
              <a:defRPr/>
            </a:pPr>
            <a:r>
              <a:rPr lang="en-US" sz="2400" i="1" dirty="0">
                <a:solidFill>
                  <a:schemeClr val="tx1"/>
                </a:solidFill>
              </a:rPr>
              <a:t>Epipolar Approaches: </a:t>
            </a:r>
          </a:p>
          <a:p>
            <a:pPr marL="342900" indent="-342900" algn="l">
              <a:buFont typeface="Arial" pitchFamily="34" charset="0"/>
              <a:buChar char="•"/>
              <a:defRPr/>
            </a:pPr>
            <a:r>
              <a:rPr lang="en-US" sz="2400" b="1" i="1" u="sng" dirty="0" smtClean="0">
                <a:solidFill>
                  <a:schemeClr val="tx1"/>
                </a:solidFill>
              </a:rPr>
              <a:t>Essential matrix </a:t>
            </a:r>
            <a:r>
              <a:rPr lang="en-US" sz="2400" i="1" dirty="0" smtClean="0">
                <a:solidFill>
                  <a:schemeClr val="tx1"/>
                </a:solidFill>
              </a:rPr>
              <a:t>(known intrinsic parameters)</a:t>
            </a:r>
          </a:p>
          <a:p>
            <a:pPr marL="342900" indent="-342900" algn="l">
              <a:buFont typeface="Arial" pitchFamily="34" charset="0"/>
              <a:buChar char="•"/>
              <a:defRPr/>
            </a:pPr>
            <a:r>
              <a:rPr lang="en-US" sz="2400" b="1" i="1" u="sng" dirty="0" smtClean="0">
                <a:solidFill>
                  <a:schemeClr val="tx1"/>
                </a:solidFill>
              </a:rPr>
              <a:t>Fundamental matrix </a:t>
            </a:r>
            <a:r>
              <a:rPr lang="en-US" sz="2400" i="1" dirty="0" smtClean="0">
                <a:solidFill>
                  <a:schemeClr val="tx1"/>
                </a:solidFill>
              </a:rPr>
              <a:t>(unknown intrinsic parameters)  </a:t>
            </a:r>
          </a:p>
        </p:txBody>
      </p:sp>
      <p:sp>
        <p:nvSpPr>
          <p:cNvPr id="4" name="Footer Placeholder 3"/>
          <p:cNvSpPr>
            <a:spLocks noGrp="1"/>
          </p:cNvSpPr>
          <p:nvPr>
            <p:ph type="ftr" sz="quarter" idx="11"/>
          </p:nvPr>
        </p:nvSpPr>
        <p:spPr/>
        <p:txBody>
          <a:bodyPr/>
          <a:lstStyle/>
          <a:p>
            <a:pPr>
              <a:defRPr/>
            </a:pPr>
            <a:r>
              <a:rPr lang="en-US" altLang="zh-CN" smtClean="0"/>
              <a:t>Stereo v6b</a:t>
            </a:r>
            <a:endParaRPr lang="en-US" altLang="zh-CN"/>
          </a:p>
        </p:txBody>
      </p:sp>
      <p:sp>
        <p:nvSpPr>
          <p:cNvPr id="1638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9F2DFBD6-01C0-4438-A62D-299ECA2122D1}" type="slidenum">
              <a:rPr lang="en-US" altLang="en-US">
                <a:solidFill>
                  <a:srgbClr val="898989"/>
                </a:solidFill>
              </a:rPr>
              <a:pPr eaLnBrk="1" hangingPunct="1"/>
              <a:t>12</a:t>
            </a:fld>
            <a:endParaRPr lang="en-US" altLang="en-US">
              <a:solidFill>
                <a:srgbClr val="89898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57200" y="533400"/>
            <a:ext cx="8229600" cy="1143000"/>
          </a:xfrm>
        </p:spPr>
        <p:txBody>
          <a:bodyPr rtlCol="0">
            <a:normAutofit fontScale="90000"/>
          </a:bodyPr>
          <a:lstStyle/>
          <a:p>
            <a:pPr eaLnBrk="1" fontAlgn="auto" hangingPunct="1">
              <a:spcAft>
                <a:spcPts val="0"/>
              </a:spcAft>
              <a:defRPr/>
            </a:pPr>
            <a:r>
              <a:rPr lang="en-US" dirty="0" smtClean="0"/>
              <a:t>Stereo reconstruction by epipolar geometry</a:t>
            </a:r>
          </a:p>
        </p:txBody>
      </p:sp>
      <p:sp>
        <p:nvSpPr>
          <p:cNvPr id="17411" name="Rectangle 3"/>
          <p:cNvSpPr>
            <a:spLocks noGrp="1" noChangeArrowheads="1"/>
          </p:cNvSpPr>
          <p:nvPr>
            <p:ph idx="1"/>
          </p:nvPr>
        </p:nvSpPr>
        <p:spPr/>
        <p:txBody>
          <a:bodyPr/>
          <a:lstStyle/>
          <a:p>
            <a:pPr eaLnBrk="1" hangingPunct="1">
              <a:lnSpc>
                <a:spcPct val="90000"/>
              </a:lnSpc>
            </a:pPr>
            <a:r>
              <a:rPr lang="en-US" altLang="zh-TW" sz="2600" smtClean="0"/>
              <a:t>Stereo camera pair calibration : Find </a:t>
            </a:r>
            <a:r>
              <a:rPr lang="en-US" altLang="en-US" sz="2600" smtClean="0"/>
              <a:t>Fundamental matrix (F)</a:t>
            </a:r>
            <a:endParaRPr lang="en-US" altLang="zh-TW" sz="2600" smtClean="0"/>
          </a:p>
          <a:p>
            <a:pPr lvl="1" eaLnBrk="1" hangingPunct="1">
              <a:lnSpc>
                <a:spcPct val="90000"/>
              </a:lnSpc>
            </a:pPr>
            <a:r>
              <a:rPr lang="en-US" altLang="zh-TW" sz="2200" smtClean="0"/>
              <a:t>Find 2-D to 2-D  feature correspondences by C</a:t>
            </a:r>
            <a:r>
              <a:rPr lang="en-US" altLang="en-US" sz="2200" smtClean="0"/>
              <a:t>ross-correlation</a:t>
            </a:r>
          </a:p>
          <a:p>
            <a:pPr lvl="1" eaLnBrk="1" hangingPunct="1">
              <a:lnSpc>
                <a:spcPct val="90000"/>
              </a:lnSpc>
            </a:pPr>
            <a:r>
              <a:rPr lang="en-US" altLang="en-US" sz="2200" smtClean="0"/>
              <a:t>From correspondences find F</a:t>
            </a:r>
          </a:p>
          <a:p>
            <a:pPr eaLnBrk="1" hangingPunct="1">
              <a:lnSpc>
                <a:spcPct val="90000"/>
              </a:lnSpc>
            </a:pPr>
            <a:r>
              <a:rPr lang="en-US" altLang="en-US" sz="2600" smtClean="0"/>
              <a:t>3D model reconstruction from stereo cameras after stereo calibration</a:t>
            </a:r>
          </a:p>
          <a:p>
            <a:pPr lvl="1" eaLnBrk="1" hangingPunct="1">
              <a:lnSpc>
                <a:spcPct val="90000"/>
              </a:lnSpc>
            </a:pPr>
            <a:r>
              <a:rPr lang="en-US" altLang="en-US" sz="2200" smtClean="0"/>
              <a:t>Step 0: Rectification of stereo images (optional: it makes feature correspondences more efficient, but not entirely necessary)</a:t>
            </a:r>
          </a:p>
          <a:p>
            <a:pPr lvl="1" eaLnBrk="1" hangingPunct="1">
              <a:lnSpc>
                <a:spcPct val="90000"/>
              </a:lnSpc>
            </a:pPr>
            <a:r>
              <a:rPr lang="en-US" altLang="en-US" sz="2200" smtClean="0"/>
              <a:t>Step 1: Find 2-D feature correspondences (by F, and rectification)</a:t>
            </a:r>
          </a:p>
          <a:p>
            <a:pPr lvl="1" eaLnBrk="1" hangingPunct="1">
              <a:lnSpc>
                <a:spcPct val="90000"/>
              </a:lnSpc>
            </a:pPr>
            <a:r>
              <a:rPr lang="en-US" altLang="en-US" sz="2200" smtClean="0"/>
              <a:t>Step 2: 3-D Model reconstruction by triangulation</a:t>
            </a:r>
          </a:p>
          <a:p>
            <a:pPr eaLnBrk="1" hangingPunct="1">
              <a:lnSpc>
                <a:spcPct val="90000"/>
              </a:lnSpc>
            </a:pPr>
            <a:endParaRPr lang="en-US" altLang="en-US" sz="2600" smtClean="0"/>
          </a:p>
        </p:txBody>
      </p:sp>
      <p:sp>
        <p:nvSpPr>
          <p:cNvPr id="5" name="Footer Placeholder 4"/>
          <p:cNvSpPr>
            <a:spLocks noGrp="1"/>
          </p:cNvSpPr>
          <p:nvPr>
            <p:ph type="ftr" sz="quarter" idx="11"/>
          </p:nvPr>
        </p:nvSpPr>
        <p:spPr/>
        <p:txBody>
          <a:bodyPr/>
          <a:lstStyle/>
          <a:p>
            <a:pPr>
              <a:defRPr/>
            </a:pPr>
            <a:r>
              <a:rPr lang="en-US" altLang="zh-CN" smtClean="0"/>
              <a:t>Stereo v6b</a:t>
            </a:r>
            <a:endParaRPr lang="en-US" altLang="zh-CN"/>
          </a:p>
        </p:txBody>
      </p:sp>
      <p:sp>
        <p:nvSpPr>
          <p:cNvPr id="17413" name="Slide Number Placeholder 5"/>
          <p:cNvSpPr>
            <a:spLocks noGrp="1"/>
          </p:cNvSpPr>
          <p:nvPr>
            <p:ph type="sldNum" sz="quarter" idx="12"/>
          </p:nvPr>
        </p:nvSpPr>
        <p:spPr bwMode="auto">
          <a:xfrm>
            <a:off x="6629400" y="63246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69DF548D-F77C-4E58-8C2D-BF5757DEAE3D}" type="slidenum">
              <a:rPr lang="en-US" altLang="en-US">
                <a:solidFill>
                  <a:srgbClr val="898989"/>
                </a:solidFill>
              </a:rPr>
              <a:pPr eaLnBrk="1" hangingPunct="1"/>
              <a:t>13</a:t>
            </a:fld>
            <a:endParaRPr lang="en-US" altLang="en-US">
              <a:solidFill>
                <a:srgbClr val="898989"/>
              </a:solidFill>
            </a:endParaRPr>
          </a:p>
        </p:txBody>
      </p:sp>
      <p:sp>
        <p:nvSpPr>
          <p:cNvPr id="7" name="Oval 6"/>
          <p:cNvSpPr/>
          <p:nvPr/>
        </p:nvSpPr>
        <p:spPr>
          <a:xfrm>
            <a:off x="304800" y="152400"/>
            <a:ext cx="762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ctrTitle"/>
          </p:nvPr>
        </p:nvSpPr>
        <p:spPr>
          <a:xfrm>
            <a:off x="685800" y="2130425"/>
            <a:ext cx="8001000" cy="1470025"/>
          </a:xfrm>
        </p:spPr>
        <p:txBody>
          <a:bodyPr/>
          <a:lstStyle/>
          <a:p>
            <a:pPr eaLnBrk="1" hangingPunct="1"/>
            <a:r>
              <a:rPr lang="en-US" altLang="zh-TW" sz="4000" smtClean="0"/>
              <a:t>Essential matrix (E) for describing the geometry of a stereo camera pair </a:t>
            </a:r>
            <a:r>
              <a:rPr lang="en-US" altLang="zh-TW" smtClean="0"/>
              <a:t/>
            </a:r>
            <a:br>
              <a:rPr lang="en-US" altLang="zh-TW" smtClean="0"/>
            </a:br>
            <a:endParaRPr lang="zh-TW" altLang="en-US" smtClean="0"/>
          </a:p>
        </p:txBody>
      </p:sp>
      <p:sp>
        <p:nvSpPr>
          <p:cNvPr id="45061" name="Rectangle 5"/>
          <p:cNvSpPr>
            <a:spLocks noGrp="1" noChangeArrowheads="1"/>
          </p:cNvSpPr>
          <p:nvPr>
            <p:ph type="subTitle" idx="1"/>
          </p:nvPr>
        </p:nvSpPr>
        <p:spPr/>
        <p:txBody>
          <a:bodyPr>
            <a:normAutofit/>
          </a:bodyPr>
          <a:lstStyle/>
          <a:p>
            <a:pPr eaLnBrk="1" hangingPunct="1"/>
            <a:r>
              <a:rPr lang="en-US" altLang="zh-TW" smtClean="0">
                <a:solidFill>
                  <a:srgbClr val="898989"/>
                </a:solidFill>
              </a:rPr>
              <a:t>Find </a:t>
            </a:r>
            <a:r>
              <a:rPr lang="en-US" altLang="zh-CN" smtClean="0">
                <a:solidFill>
                  <a:srgbClr val="898989"/>
                </a:solidFill>
                <a:ea typeface="新細明體" pitchFamily="18" charset="-120"/>
              </a:rPr>
              <a:t>Essential matrix E</a:t>
            </a:r>
            <a:endParaRPr lang="en-US" altLang="zh-TW" smtClean="0">
              <a:solidFill>
                <a:srgbClr val="898989"/>
              </a:solidFill>
            </a:endParaRPr>
          </a:p>
        </p:txBody>
      </p:sp>
      <p:sp>
        <p:nvSpPr>
          <p:cNvPr id="5" name="Rectangle 6"/>
          <p:cNvSpPr>
            <a:spLocks noGrp="1" noChangeArrowheads="1"/>
          </p:cNvSpPr>
          <p:nvPr>
            <p:ph type="ftr" sz="quarter" idx="11"/>
          </p:nvPr>
        </p:nvSpPr>
        <p:spPr/>
        <p:txBody>
          <a:bodyPr/>
          <a:lstStyle/>
          <a:p>
            <a:pPr>
              <a:defRPr/>
            </a:pPr>
            <a:r>
              <a:rPr lang="en-US" altLang="zh-CN" smtClean="0"/>
              <a:t>Stereo v6b</a:t>
            </a:r>
            <a:endParaRPr lang="en-US" altLang="zh-CN"/>
          </a:p>
        </p:txBody>
      </p:sp>
      <p:sp>
        <p:nvSpPr>
          <p:cNvPr id="18437" name="Rectangle 7"/>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FC17EC0E-6266-4DDF-84AA-CFF0620ECC91}" type="slidenum">
              <a:rPr lang="en-US" altLang="en-US">
                <a:solidFill>
                  <a:srgbClr val="898989"/>
                </a:solidFill>
              </a:rPr>
              <a:pPr eaLnBrk="1" hangingPunct="1"/>
              <a:t>14</a:t>
            </a:fld>
            <a:endParaRPr lang="en-US" altLang="en-US">
              <a:solidFill>
                <a:srgbClr val="898989"/>
              </a:solidFill>
            </a:endParaRPr>
          </a:p>
        </p:txBody>
      </p:sp>
      <p:sp>
        <p:nvSpPr>
          <p:cNvPr id="2" name="Oval 1"/>
          <p:cNvSpPr/>
          <p:nvPr/>
        </p:nvSpPr>
        <p:spPr>
          <a:xfrm>
            <a:off x="1066800" y="152400"/>
            <a:ext cx="1600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7"/>
          <p:cNvSpPr>
            <a:spLocks noGrp="1"/>
          </p:cNvSpPr>
          <p:nvPr>
            <p:ph type="title"/>
          </p:nvPr>
        </p:nvSpPr>
        <p:spPr>
          <a:xfrm>
            <a:off x="430213" y="639763"/>
            <a:ext cx="5146675" cy="617537"/>
          </a:xfrm>
        </p:spPr>
        <p:txBody>
          <a:bodyPr/>
          <a:lstStyle/>
          <a:p>
            <a:pPr algn="l"/>
            <a:r>
              <a:rPr lang="en-US" altLang="en-US" sz="3600" smtClean="0"/>
              <a:t>Notations: Tc of chapter 2 and T in this chapter </a:t>
            </a:r>
          </a:p>
        </p:txBody>
      </p:sp>
      <p:sp>
        <p:nvSpPr>
          <p:cNvPr id="6" name="Footer Placeholder 5"/>
          <p:cNvSpPr>
            <a:spLocks noGrp="1"/>
          </p:cNvSpPr>
          <p:nvPr>
            <p:ph type="ftr" sz="quarter" idx="11"/>
          </p:nvPr>
        </p:nvSpPr>
        <p:spPr/>
        <p:txBody>
          <a:bodyPr/>
          <a:lstStyle/>
          <a:p>
            <a:pPr>
              <a:defRPr/>
            </a:pPr>
            <a:r>
              <a:rPr lang="en-US" altLang="zh-CN" smtClean="0"/>
              <a:t>Stereo v6b</a:t>
            </a:r>
            <a:endParaRPr lang="en-US" altLang="zh-CN"/>
          </a:p>
        </p:txBody>
      </p:sp>
      <p:sp>
        <p:nvSpPr>
          <p:cNvPr id="19460"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15E10378-B240-4EC1-9375-CA6D1A3C0FEB}" type="slidenum">
              <a:rPr lang="en-US" altLang="en-US">
                <a:solidFill>
                  <a:srgbClr val="898989"/>
                </a:solidFill>
              </a:rPr>
              <a:pPr eaLnBrk="1" hangingPunct="1"/>
              <a:t>15</a:t>
            </a:fld>
            <a:endParaRPr lang="en-US" altLang="en-US">
              <a:solidFill>
                <a:srgbClr val="898989"/>
              </a:solidFill>
            </a:endParaRPr>
          </a:p>
        </p:txBody>
      </p:sp>
      <p:sp>
        <p:nvSpPr>
          <p:cNvPr id="19461" name="Text Placeholder 31"/>
          <p:cNvSpPr txBox="1">
            <a:spLocks/>
          </p:cNvSpPr>
          <p:nvPr/>
        </p:nvSpPr>
        <p:spPr bwMode="auto">
          <a:xfrm>
            <a:off x="3757613" y="3209925"/>
            <a:ext cx="5062537" cy="3648075"/>
          </a:xfrm>
          <a:prstGeom prst="rect">
            <a:avLst/>
          </a:prstGeom>
          <a:solidFill>
            <a:schemeClr val="bg1"/>
          </a:solidFill>
          <a:ln w="9525">
            <a:solidFill>
              <a:srgbClr val="000000"/>
            </a:solidFill>
            <a:miter lim="800000"/>
            <a:headEnd/>
            <a:tailEnd/>
          </a:ln>
        </p:spPr>
        <p:txBody>
          <a:bodyPr/>
          <a:lstStyle>
            <a:lvl1pPr marL="342900" indent="-342900"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spcBef>
                <a:spcPct val="20000"/>
              </a:spcBef>
              <a:buFont typeface="Arial" charset="0"/>
              <a:buChar char="•"/>
            </a:pPr>
            <a:r>
              <a:rPr lang="en-US" altLang="en-US" u="sng" dirty="0">
                <a:latin typeface="Calibri" pitchFamily="34" charset="0"/>
              </a:rPr>
              <a:t>R,T are used in this chapter</a:t>
            </a:r>
          </a:p>
          <a:p>
            <a:pPr>
              <a:spcBef>
                <a:spcPct val="20000"/>
              </a:spcBef>
              <a:buFont typeface="Arial" charset="0"/>
              <a:buChar char="•"/>
            </a:pPr>
            <a:r>
              <a:rPr lang="en-US" altLang="en-US" dirty="0" smtClean="0">
                <a:solidFill>
                  <a:srgbClr val="FF0000"/>
                </a:solidFill>
                <a:latin typeface="Calibri" pitchFamily="34" charset="0"/>
              </a:rPr>
              <a:t>X</a:t>
            </a:r>
            <a:r>
              <a:rPr lang="en-US" altLang="en-US" baseline="-25000" dirty="0" smtClean="0">
                <a:solidFill>
                  <a:srgbClr val="FF0000"/>
                </a:solidFill>
                <a:latin typeface="Calibri" pitchFamily="34" charset="0"/>
              </a:rPr>
              <a:t>2</a:t>
            </a:r>
            <a:r>
              <a:rPr lang="en-US" altLang="en-US" dirty="0" smtClean="0">
                <a:solidFill>
                  <a:srgbClr val="FF0000"/>
                </a:solidFill>
                <a:latin typeface="Calibri" pitchFamily="34" charset="0"/>
              </a:rPr>
              <a:t>=R*X</a:t>
            </a:r>
            <a:r>
              <a:rPr lang="en-US" altLang="en-US" baseline="-25000" dirty="0" smtClean="0">
                <a:solidFill>
                  <a:srgbClr val="FF0000"/>
                </a:solidFill>
                <a:latin typeface="Calibri" pitchFamily="34" charset="0"/>
              </a:rPr>
              <a:t>1</a:t>
            </a:r>
            <a:r>
              <a:rPr lang="en-US" altLang="en-US" dirty="0" smtClean="0">
                <a:solidFill>
                  <a:srgbClr val="FF0000"/>
                </a:solidFill>
                <a:latin typeface="Calibri" pitchFamily="34" charset="0"/>
              </a:rPr>
              <a:t>+T, </a:t>
            </a:r>
            <a:r>
              <a:rPr lang="en-US" altLang="en-US" dirty="0">
                <a:latin typeface="Calibri" pitchFamily="34" charset="0"/>
              </a:rPr>
              <a:t>R=</a:t>
            </a:r>
            <a:r>
              <a:rPr lang="en-US" altLang="en-US" dirty="0" err="1">
                <a:latin typeface="Calibri" pitchFamily="34" charset="0"/>
              </a:rPr>
              <a:t>Rc</a:t>
            </a:r>
            <a:endParaRPr lang="en-US" altLang="en-US" dirty="0">
              <a:solidFill>
                <a:srgbClr val="FF0000"/>
              </a:solidFill>
              <a:latin typeface="Calibri" pitchFamily="34" charset="0"/>
            </a:endParaRPr>
          </a:p>
          <a:p>
            <a:pPr marL="342900" lvl="2" indent="-342900">
              <a:spcBef>
                <a:spcPct val="20000"/>
              </a:spcBef>
              <a:buFont typeface="Arial" charset="0"/>
              <a:buChar char="•"/>
            </a:pPr>
            <a:r>
              <a:rPr kumimoji="1" lang="en-US" altLang="en-US" sz="1600" dirty="0" smtClean="0"/>
              <a:t>where </a:t>
            </a:r>
            <a:r>
              <a:rPr kumimoji="1" lang="en-US" altLang="en-US" sz="1600" dirty="0"/>
              <a:t>a vector </a:t>
            </a:r>
            <a:r>
              <a:rPr kumimoji="1" lang="en-US" altLang="en-US" sz="1600" dirty="0" smtClean="0"/>
              <a:t>X</a:t>
            </a:r>
            <a:r>
              <a:rPr kumimoji="1" lang="en-US" altLang="en-US" sz="1600" baseline="-25000" dirty="0" smtClean="0"/>
              <a:t>1</a:t>
            </a:r>
            <a:r>
              <a:rPr kumimoji="1" lang="en-US" altLang="en-US" sz="1600" dirty="0" smtClean="0"/>
              <a:t> </a:t>
            </a:r>
            <a:r>
              <a:rPr kumimoji="1" lang="en-US" altLang="en-US" sz="1600" dirty="0"/>
              <a:t>in world coordinates is the same vector </a:t>
            </a:r>
            <a:r>
              <a:rPr kumimoji="1" lang="en-US" altLang="en-US" sz="1600" dirty="0" smtClean="0"/>
              <a:t>X</a:t>
            </a:r>
            <a:r>
              <a:rPr kumimoji="1" lang="en-US" altLang="en-US" sz="1600" baseline="-25000" dirty="0" smtClean="0"/>
              <a:t>2</a:t>
            </a:r>
            <a:r>
              <a:rPr kumimoji="1" lang="en-US" altLang="en-US" sz="1600" dirty="0" smtClean="0"/>
              <a:t> </a:t>
            </a:r>
            <a:r>
              <a:rPr kumimoji="1" lang="en-US" altLang="en-US" sz="1600" dirty="0"/>
              <a:t>in camera coordinates . X</a:t>
            </a:r>
            <a:r>
              <a:rPr kumimoji="1" lang="en-US" altLang="en-US" sz="1600" baseline="-25000" dirty="0"/>
              <a:t>1</a:t>
            </a:r>
            <a:r>
              <a:rPr kumimoji="1" lang="en-US" altLang="en-US" sz="1600" dirty="0"/>
              <a:t> </a:t>
            </a:r>
            <a:r>
              <a:rPr kumimoji="1" lang="en-US" altLang="en-US" sz="1600" dirty="0" smtClean="0"/>
              <a:t>does </a:t>
            </a:r>
            <a:r>
              <a:rPr kumimoji="1" lang="en-US" altLang="en-US" sz="1600" dirty="0"/>
              <a:t>not change, it is only the coordinate system </a:t>
            </a:r>
            <a:r>
              <a:rPr kumimoji="1" lang="en-US" altLang="en-US" sz="1600" dirty="0" smtClean="0"/>
              <a:t>that changes</a:t>
            </a:r>
            <a:endParaRPr kumimoji="1" lang="en-US" altLang="en-US" sz="1600" dirty="0"/>
          </a:p>
          <a:p>
            <a:pPr>
              <a:spcBef>
                <a:spcPct val="20000"/>
              </a:spcBef>
              <a:buFont typeface="Arial" charset="0"/>
              <a:buChar char="•"/>
            </a:pPr>
            <a:r>
              <a:rPr lang="en-US" altLang="en-US" dirty="0" smtClean="0">
                <a:latin typeface="Calibri" pitchFamily="34" charset="0"/>
              </a:rPr>
              <a:t>Tc</a:t>
            </a:r>
            <a:r>
              <a:rPr lang="en-US" altLang="en-US" dirty="0">
                <a:latin typeface="Calibri" pitchFamily="34" charset="0"/>
              </a:rPr>
              <a:t>= a vector from cam1 center to cam2 center in cam1 coordinates</a:t>
            </a:r>
          </a:p>
          <a:p>
            <a:pPr>
              <a:spcBef>
                <a:spcPct val="20000"/>
              </a:spcBef>
              <a:buFont typeface="Arial" charset="0"/>
              <a:buChar char="•"/>
            </a:pPr>
            <a:r>
              <a:rPr lang="en-US" altLang="en-US" dirty="0">
                <a:latin typeface="Calibri" pitchFamily="34" charset="0"/>
              </a:rPr>
              <a:t>So –Tc is a vector from cam2 center to cam1 center in cam1 coordinates.</a:t>
            </a:r>
          </a:p>
          <a:p>
            <a:pPr>
              <a:spcBef>
                <a:spcPct val="20000"/>
              </a:spcBef>
              <a:buFont typeface="Arial" charset="0"/>
              <a:buChar char="•"/>
            </a:pPr>
            <a:r>
              <a:rPr lang="en-US" altLang="en-US" dirty="0">
                <a:latin typeface="Calibri" pitchFamily="34" charset="0"/>
              </a:rPr>
              <a:t>T=-</a:t>
            </a:r>
            <a:r>
              <a:rPr lang="en-US" altLang="en-US" dirty="0" err="1">
                <a:latin typeface="Calibri" pitchFamily="34" charset="0"/>
              </a:rPr>
              <a:t>Rc</a:t>
            </a:r>
            <a:r>
              <a:rPr lang="en-US" altLang="en-US" dirty="0">
                <a:latin typeface="Calibri" pitchFamily="34" charset="0"/>
              </a:rPr>
              <a:t>*Tc=-R*T</a:t>
            </a:r>
            <a:r>
              <a:rPr lang="en-US" altLang="en-US" baseline="-25000" dirty="0">
                <a:latin typeface="Calibri" pitchFamily="34" charset="0"/>
              </a:rPr>
              <a:t>c </a:t>
            </a:r>
            <a:r>
              <a:rPr lang="en-US" altLang="en-US" dirty="0">
                <a:latin typeface="Calibri" pitchFamily="34" charset="0"/>
              </a:rPr>
              <a:t> = a vector from  cam2 center  to cam1 center in cam2 coordinates.</a:t>
            </a:r>
          </a:p>
        </p:txBody>
      </p:sp>
      <p:graphicFrame>
        <p:nvGraphicFramePr>
          <p:cNvPr id="19462" name="Object 11"/>
          <p:cNvGraphicFramePr>
            <a:graphicFrameLocks noGrp="1" noChangeAspect="1"/>
          </p:cNvGraphicFramePr>
          <p:nvPr>
            <p:extLst>
              <p:ext uri="{D42A27DB-BD31-4B8C-83A1-F6EECF244321}">
                <p14:modId xmlns:p14="http://schemas.microsoft.com/office/powerpoint/2010/main" val="47801991"/>
              </p:ext>
            </p:extLst>
          </p:nvPr>
        </p:nvGraphicFramePr>
        <p:xfrm>
          <a:off x="314325" y="1428750"/>
          <a:ext cx="3159125" cy="4965700"/>
        </p:xfrm>
        <a:graphic>
          <a:graphicData uri="http://schemas.openxmlformats.org/presentationml/2006/ole">
            <mc:AlternateContent xmlns:mc="http://schemas.openxmlformats.org/markup-compatibility/2006">
              <mc:Choice xmlns:v="urn:schemas-microsoft-com:vml" Requires="v">
                <p:oleObj spid="_x0000_s19503" name="公式" r:id="rId4" imgW="2070000" imgH="3251160" progId="Equation.3">
                  <p:embed/>
                </p:oleObj>
              </mc:Choice>
              <mc:Fallback>
                <p:oleObj name="公式" r:id="rId4" imgW="2070000" imgH="3251160" progId="Equation.3">
                  <p:embed/>
                  <p:pic>
                    <p:nvPicPr>
                      <p:cNvPr id="0" name="Object 11"/>
                      <p:cNvPicPr>
                        <a:picLocks noGrp="1" noChangeAspect="1" noChangeArrowheads="1"/>
                      </p:cNvPicPr>
                      <p:nvPr/>
                    </p:nvPicPr>
                    <p:blipFill>
                      <a:blip r:embed="rId5"/>
                      <a:srcRect/>
                      <a:stretch>
                        <a:fillRect/>
                      </a:stretch>
                    </p:blipFill>
                    <p:spPr bwMode="auto">
                      <a:xfrm>
                        <a:off x="314325" y="1428750"/>
                        <a:ext cx="3159125" cy="49657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3" name="Line 4"/>
          <p:cNvSpPr>
            <a:spLocks noChangeShapeType="1"/>
          </p:cNvSpPr>
          <p:nvPr/>
        </p:nvSpPr>
        <p:spPr bwMode="auto">
          <a:xfrm flipV="1">
            <a:off x="4500563" y="1789113"/>
            <a:ext cx="0" cy="4349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4" name="Line 5"/>
          <p:cNvSpPr>
            <a:spLocks noChangeShapeType="1"/>
          </p:cNvSpPr>
          <p:nvPr/>
        </p:nvSpPr>
        <p:spPr bwMode="auto">
          <a:xfrm>
            <a:off x="3967163" y="2093913"/>
            <a:ext cx="533400" cy="130175"/>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5" name="Line 6"/>
          <p:cNvSpPr>
            <a:spLocks noChangeShapeType="1"/>
          </p:cNvSpPr>
          <p:nvPr/>
        </p:nvSpPr>
        <p:spPr bwMode="auto">
          <a:xfrm flipV="1">
            <a:off x="4500563" y="1385888"/>
            <a:ext cx="13716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6" name="Line 7"/>
          <p:cNvSpPr>
            <a:spLocks noChangeShapeType="1"/>
          </p:cNvSpPr>
          <p:nvPr/>
        </p:nvSpPr>
        <p:spPr bwMode="auto">
          <a:xfrm flipV="1">
            <a:off x="8736013" y="787400"/>
            <a:ext cx="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7" name="Line 8"/>
          <p:cNvSpPr>
            <a:spLocks noChangeShapeType="1"/>
          </p:cNvSpPr>
          <p:nvPr/>
        </p:nvSpPr>
        <p:spPr bwMode="auto">
          <a:xfrm flipH="1">
            <a:off x="7800975" y="2454275"/>
            <a:ext cx="923925" cy="127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8" name="Line 9"/>
          <p:cNvSpPr>
            <a:spLocks noChangeShapeType="1"/>
          </p:cNvSpPr>
          <p:nvPr/>
        </p:nvSpPr>
        <p:spPr bwMode="auto">
          <a:xfrm flipH="1" flipV="1">
            <a:off x="7646988" y="1909763"/>
            <a:ext cx="1089025" cy="5540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9" name="Text Box 10"/>
          <p:cNvSpPr txBox="1">
            <a:spLocks noChangeArrowheads="1"/>
          </p:cNvSpPr>
          <p:nvPr/>
        </p:nvSpPr>
        <p:spPr bwMode="auto">
          <a:xfrm>
            <a:off x="8513763" y="474663"/>
            <a:ext cx="423862"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en-US"/>
              <a:t>Y</a:t>
            </a:r>
            <a:r>
              <a:rPr kumimoji="1" lang="en-US" altLang="en-US" baseline="-25000"/>
              <a:t>2</a:t>
            </a:r>
          </a:p>
        </p:txBody>
      </p:sp>
      <p:sp>
        <p:nvSpPr>
          <p:cNvPr id="19470" name="Text Box 11"/>
          <p:cNvSpPr txBox="1">
            <a:spLocks noChangeArrowheads="1"/>
          </p:cNvSpPr>
          <p:nvPr/>
        </p:nvSpPr>
        <p:spPr bwMode="auto">
          <a:xfrm>
            <a:off x="6872288" y="1751013"/>
            <a:ext cx="423862"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en-US"/>
              <a:t>X</a:t>
            </a:r>
            <a:r>
              <a:rPr kumimoji="1" lang="en-US" altLang="en-US" baseline="-25000"/>
              <a:t>2</a:t>
            </a:r>
          </a:p>
        </p:txBody>
      </p:sp>
      <p:sp>
        <p:nvSpPr>
          <p:cNvPr id="19471" name="Text Box 12"/>
          <p:cNvSpPr txBox="1">
            <a:spLocks noChangeArrowheads="1"/>
          </p:cNvSpPr>
          <p:nvPr/>
        </p:nvSpPr>
        <p:spPr bwMode="auto">
          <a:xfrm>
            <a:off x="7389813" y="1555750"/>
            <a:ext cx="41116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en-US"/>
              <a:t>Z</a:t>
            </a:r>
            <a:r>
              <a:rPr kumimoji="1" lang="en-US" altLang="en-US" baseline="-25000"/>
              <a:t>2</a:t>
            </a:r>
          </a:p>
        </p:txBody>
      </p:sp>
      <p:sp>
        <p:nvSpPr>
          <p:cNvPr id="19472" name="Text Box 18"/>
          <p:cNvSpPr txBox="1">
            <a:spLocks noChangeArrowheads="1"/>
          </p:cNvSpPr>
          <p:nvPr/>
        </p:nvSpPr>
        <p:spPr bwMode="auto">
          <a:xfrm>
            <a:off x="5186363" y="1257300"/>
            <a:ext cx="41116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en-US"/>
              <a:t>Z</a:t>
            </a:r>
            <a:r>
              <a:rPr kumimoji="1" lang="en-US" altLang="en-US" baseline="-25000"/>
              <a:t>1</a:t>
            </a:r>
          </a:p>
        </p:txBody>
      </p:sp>
      <p:sp>
        <p:nvSpPr>
          <p:cNvPr id="19473" name="Text Box 19"/>
          <p:cNvSpPr txBox="1">
            <a:spLocks noChangeArrowheads="1"/>
          </p:cNvSpPr>
          <p:nvPr/>
        </p:nvSpPr>
        <p:spPr bwMode="auto">
          <a:xfrm>
            <a:off x="3554413" y="1690688"/>
            <a:ext cx="423862"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en-US"/>
              <a:t>X</a:t>
            </a:r>
            <a:r>
              <a:rPr kumimoji="1" lang="en-US" altLang="en-US" baseline="-25000"/>
              <a:t>1</a:t>
            </a:r>
          </a:p>
        </p:txBody>
      </p:sp>
      <p:sp>
        <p:nvSpPr>
          <p:cNvPr id="19474" name="Text Box 24"/>
          <p:cNvSpPr txBox="1">
            <a:spLocks noChangeArrowheads="1"/>
          </p:cNvSpPr>
          <p:nvPr/>
        </p:nvSpPr>
        <p:spPr bwMode="auto">
          <a:xfrm>
            <a:off x="4360863" y="1422400"/>
            <a:ext cx="42386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en-US"/>
              <a:t>Y</a:t>
            </a:r>
            <a:r>
              <a:rPr kumimoji="1" lang="en-US" altLang="en-US" baseline="-25000"/>
              <a:t>1</a:t>
            </a:r>
          </a:p>
        </p:txBody>
      </p:sp>
      <p:sp>
        <p:nvSpPr>
          <p:cNvPr id="19475" name="Text Box 36"/>
          <p:cNvSpPr txBox="1">
            <a:spLocks noChangeArrowheads="1"/>
          </p:cNvSpPr>
          <p:nvPr/>
        </p:nvSpPr>
        <p:spPr bwMode="auto">
          <a:xfrm>
            <a:off x="5951538" y="533400"/>
            <a:ext cx="4730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en-US" i="1"/>
              <a:t>X</a:t>
            </a:r>
            <a:endParaRPr kumimoji="1" lang="en-US" altLang="en-US" i="1" baseline="-25000"/>
          </a:p>
        </p:txBody>
      </p:sp>
      <p:sp>
        <p:nvSpPr>
          <p:cNvPr id="19476" name="Text Box 28"/>
          <p:cNvSpPr txBox="1">
            <a:spLocks noChangeArrowheads="1"/>
          </p:cNvSpPr>
          <p:nvPr/>
        </p:nvSpPr>
        <p:spPr bwMode="auto">
          <a:xfrm>
            <a:off x="7605713" y="2581275"/>
            <a:ext cx="1570037"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en-US"/>
              <a:t>Cam2 center </a:t>
            </a:r>
          </a:p>
          <a:p>
            <a:pPr eaLnBrk="1" hangingPunct="1"/>
            <a:r>
              <a:rPr kumimoji="1" lang="en-US" altLang="en-US"/>
              <a:t>(camera)</a:t>
            </a:r>
          </a:p>
        </p:txBody>
      </p:sp>
      <p:sp>
        <p:nvSpPr>
          <p:cNvPr id="19477" name="Rectangle 30"/>
          <p:cNvSpPr>
            <a:spLocks noChangeArrowheads="1"/>
          </p:cNvSpPr>
          <p:nvPr/>
        </p:nvSpPr>
        <p:spPr bwMode="auto">
          <a:xfrm>
            <a:off x="5926138" y="2351088"/>
            <a:ext cx="600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en-US"/>
              <a:t>T</a:t>
            </a:r>
            <a:r>
              <a:rPr kumimoji="1" lang="en-US" altLang="en-US" baseline="-25000"/>
              <a:t>C</a:t>
            </a:r>
            <a:endParaRPr kumimoji="1" lang="en-US" altLang="en-US"/>
          </a:p>
        </p:txBody>
      </p:sp>
      <p:cxnSp>
        <p:nvCxnSpPr>
          <p:cNvPr id="34" name="Straight Arrow Connector 33"/>
          <p:cNvCxnSpPr/>
          <p:nvPr/>
        </p:nvCxnSpPr>
        <p:spPr>
          <a:xfrm flipV="1">
            <a:off x="4479925" y="787400"/>
            <a:ext cx="1676400" cy="147320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19479" name="Text Box 27"/>
          <p:cNvSpPr txBox="1">
            <a:spLocks noChangeArrowheads="1"/>
          </p:cNvSpPr>
          <p:nvPr/>
        </p:nvSpPr>
        <p:spPr bwMode="auto">
          <a:xfrm>
            <a:off x="4900613" y="2397125"/>
            <a:ext cx="18415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kumimoji="1" lang="en-US" altLang="en-US"/>
          </a:p>
          <a:p>
            <a:pPr eaLnBrk="1" hangingPunct="1"/>
            <a:endParaRPr kumimoji="1" lang="en-US" altLang="en-US"/>
          </a:p>
        </p:txBody>
      </p:sp>
      <p:sp>
        <p:nvSpPr>
          <p:cNvPr id="19480" name="Text Box 28"/>
          <p:cNvSpPr txBox="1">
            <a:spLocks noChangeArrowheads="1"/>
          </p:cNvSpPr>
          <p:nvPr/>
        </p:nvSpPr>
        <p:spPr bwMode="auto">
          <a:xfrm>
            <a:off x="3536950" y="2327275"/>
            <a:ext cx="19272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en-US"/>
              <a:t>Cam1 center </a:t>
            </a:r>
          </a:p>
          <a:p>
            <a:pPr eaLnBrk="1" hangingPunct="1"/>
            <a:r>
              <a:rPr kumimoji="1" lang="en-US" altLang="en-US"/>
              <a:t>(reference/world)</a:t>
            </a:r>
          </a:p>
        </p:txBody>
      </p:sp>
      <p:cxnSp>
        <p:nvCxnSpPr>
          <p:cNvPr id="8" name="Straight Arrow Connector 7"/>
          <p:cNvCxnSpPr/>
          <p:nvPr/>
        </p:nvCxnSpPr>
        <p:spPr>
          <a:xfrm>
            <a:off x="4519613" y="2201863"/>
            <a:ext cx="4184650" cy="2524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9468" idx="0"/>
          </p:cNvCxnSpPr>
          <p:nvPr/>
        </p:nvCxnSpPr>
        <p:spPr>
          <a:xfrm flipH="1" flipV="1">
            <a:off x="6156325" y="787400"/>
            <a:ext cx="2579688" cy="167640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4483100" y="2201863"/>
            <a:ext cx="2600325" cy="1492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1066800" y="152400"/>
            <a:ext cx="1600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533400"/>
            <a:ext cx="8229600" cy="1143000"/>
          </a:xfrm>
        </p:spPr>
        <p:txBody>
          <a:bodyPr/>
          <a:lstStyle/>
          <a:p>
            <a:r>
              <a:rPr lang="en-US" altLang="en-US" sz="2400" smtClean="0">
                <a:ea typeface="新細明體" pitchFamily="18" charset="-120"/>
              </a:rPr>
              <a:t>Recall in chapter 2: Combine rotations in 3 axes:</a:t>
            </a:r>
            <a:br>
              <a:rPr lang="en-US" altLang="en-US" sz="2400" smtClean="0">
                <a:ea typeface="新細明體" pitchFamily="18" charset="-120"/>
              </a:rPr>
            </a:br>
            <a:r>
              <a:rPr lang="en-US" altLang="en-US" sz="2400" smtClean="0">
                <a:ea typeface="新細明體" pitchFamily="18" charset="-120"/>
              </a:rPr>
              <a:t>The camera has rotated (</a:t>
            </a:r>
            <a:r>
              <a:rPr lang="en-US" altLang="en-US" sz="2400" smtClean="0">
                <a:ea typeface="新細明體" pitchFamily="18" charset="-120"/>
                <a:sym typeface="Symbol" pitchFamily="18" charset="2"/>
              </a:rPr>
              <a:t>x, y, z), Rc brings a vector in world coordinates to the camera coordinates</a:t>
            </a:r>
            <a:r>
              <a:rPr lang="en-US" altLang="en-US" sz="2400" smtClean="0">
                <a:ea typeface="新細明體" pitchFamily="18" charset="-120"/>
              </a:rPr>
              <a:t> </a:t>
            </a:r>
          </a:p>
        </p:txBody>
      </p:sp>
      <p:sp>
        <p:nvSpPr>
          <p:cNvPr id="20483" name="Content Placeholder 2"/>
          <p:cNvSpPr>
            <a:spLocks noGrp="1"/>
          </p:cNvSpPr>
          <p:nvPr>
            <p:ph idx="1"/>
          </p:nvPr>
        </p:nvSpPr>
        <p:spPr>
          <a:xfrm>
            <a:off x="6705600" y="6248400"/>
            <a:ext cx="1219200" cy="334963"/>
          </a:xfrm>
        </p:spPr>
        <p:txBody>
          <a:bodyPr/>
          <a:lstStyle/>
          <a:p>
            <a:r>
              <a:rPr lang="en-US" altLang="en-US" smtClean="0">
                <a:ea typeface="新細明體" pitchFamily="18" charset="-120"/>
              </a:rPr>
              <a:t> </a:t>
            </a:r>
          </a:p>
        </p:txBody>
      </p:sp>
      <p:sp>
        <p:nvSpPr>
          <p:cNvPr id="4" name="Footer Placeholder 3"/>
          <p:cNvSpPr>
            <a:spLocks noGrp="1"/>
          </p:cNvSpPr>
          <p:nvPr>
            <p:ph type="ftr" sz="quarter" idx="11"/>
          </p:nvPr>
        </p:nvSpPr>
        <p:spPr/>
        <p:txBody>
          <a:bodyPr/>
          <a:lstStyle/>
          <a:p>
            <a:pPr>
              <a:defRPr/>
            </a:pPr>
            <a:r>
              <a:rPr lang="en-US" smtClean="0"/>
              <a:t>Stereo v6b</a:t>
            </a:r>
            <a:endParaRPr lang="en-US"/>
          </a:p>
        </p:txBody>
      </p:sp>
      <p:sp>
        <p:nvSpPr>
          <p:cNvPr id="204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4CD17736-D8F3-4338-A7CE-7C1381F36A28}" type="slidenum">
              <a:rPr lang="en-US" altLang="en-US">
                <a:solidFill>
                  <a:srgbClr val="898989"/>
                </a:solidFill>
              </a:rPr>
              <a:pPr eaLnBrk="1" hangingPunct="1"/>
              <a:t>16</a:t>
            </a:fld>
            <a:endParaRPr lang="en-US" altLang="en-US">
              <a:solidFill>
                <a:srgbClr val="898989"/>
              </a:solidFill>
            </a:endParaRPr>
          </a:p>
        </p:txBody>
      </p:sp>
      <p:graphicFrame>
        <p:nvGraphicFramePr>
          <p:cNvPr id="20486" name="Object 5"/>
          <p:cNvGraphicFramePr>
            <a:graphicFrameLocks noGrp="1" noChangeAspect="1"/>
          </p:cNvGraphicFramePr>
          <p:nvPr/>
        </p:nvGraphicFramePr>
        <p:xfrm>
          <a:off x="406400" y="1608138"/>
          <a:ext cx="8709025" cy="4087812"/>
        </p:xfrm>
        <a:graphic>
          <a:graphicData uri="http://schemas.openxmlformats.org/presentationml/2006/ole">
            <mc:AlternateContent xmlns:mc="http://schemas.openxmlformats.org/markup-compatibility/2006">
              <mc:Choice xmlns:v="urn:schemas-microsoft-com:vml" Requires="v">
                <p:oleObj spid="_x0000_s20506" name="公式" r:id="rId3" imgW="6223000" imgH="2921000" progId="Equation.3">
                  <p:embed/>
                </p:oleObj>
              </mc:Choice>
              <mc:Fallback>
                <p:oleObj name="公式" r:id="rId3" imgW="6223000" imgH="2921000" progId="Equation.3">
                  <p:embed/>
                  <p:pic>
                    <p:nvPicPr>
                      <p:cNvPr id="0"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400" y="1608138"/>
                        <a:ext cx="8709025" cy="408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Oval 6"/>
          <p:cNvSpPr/>
          <p:nvPr/>
        </p:nvSpPr>
        <p:spPr>
          <a:xfrm>
            <a:off x="1066800" y="152400"/>
            <a:ext cx="1600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8"/>
          <p:cNvSpPr>
            <a:spLocks noGrp="1"/>
          </p:cNvSpPr>
          <p:nvPr>
            <p:ph type="title"/>
          </p:nvPr>
        </p:nvSpPr>
        <p:spPr>
          <a:xfrm>
            <a:off x="457200" y="533400"/>
            <a:ext cx="8229600" cy="258763"/>
          </a:xfrm>
        </p:spPr>
        <p:txBody>
          <a:bodyPr/>
          <a:lstStyle/>
          <a:p>
            <a:r>
              <a:rPr lang="en-US" altLang="en-US" sz="2000" smtClean="0"/>
              <a:t>Demo_stereo1</a:t>
            </a:r>
          </a:p>
        </p:txBody>
      </p:sp>
      <p:sp>
        <p:nvSpPr>
          <p:cNvPr id="21507" name="Content Placeholder 7"/>
          <p:cNvSpPr>
            <a:spLocks noGrp="1"/>
          </p:cNvSpPr>
          <p:nvPr>
            <p:ph sz="half" idx="1"/>
          </p:nvPr>
        </p:nvSpPr>
        <p:spPr>
          <a:xfrm>
            <a:off x="0" y="533400"/>
            <a:ext cx="4876800" cy="4983163"/>
          </a:xfrm>
        </p:spPr>
        <p:txBody>
          <a:bodyPr/>
          <a:lstStyle/>
          <a:p>
            <a:r>
              <a:rPr lang="en-US" altLang="en-US" sz="1200" smtClean="0"/>
              <a:t>function demo_stereo</a:t>
            </a:r>
          </a:p>
          <a:p>
            <a:r>
              <a:rPr lang="en-US" altLang="en-US" sz="1200" smtClean="0"/>
              <a:t>ppm=5*10^-6;%ppm=pixel_per_meter</a:t>
            </a:r>
          </a:p>
          <a:p>
            <a:r>
              <a:rPr lang="en-US" altLang="en-US" sz="1200" smtClean="0"/>
              <a:t>Pw=[0,0,1/ppm]'</a:t>
            </a:r>
          </a:p>
          <a:p>
            <a:r>
              <a:rPr lang="en-US" altLang="en-US" sz="1200" smtClean="0"/>
              <a:t>f=5*10^-3/ppm %f=focal length</a:t>
            </a:r>
          </a:p>
          <a:p>
            <a:r>
              <a:rPr lang="en-US" altLang="en-US" sz="1200" smtClean="0"/>
              <a:t>%cam1 left(ref/world), cam2 right camera</a:t>
            </a:r>
          </a:p>
          <a:p>
            <a:r>
              <a:rPr lang="en-US" altLang="en-US" sz="1200" smtClean="0"/>
              <a:t>tc1=-0.1/ppm %translation of from world center to cam2 center,(to -ve dir)</a:t>
            </a:r>
          </a:p>
          <a:p>
            <a:r>
              <a:rPr lang="en-US" altLang="en-US" sz="1200" smtClean="0"/>
              <a:t>tc2=0/ppm; tc3=0/ppm</a:t>
            </a:r>
          </a:p>
          <a:p>
            <a:r>
              <a:rPr lang="en-US" altLang="en-US" sz="1200" smtClean="0"/>
              <a:t>Tc=[tc1,tc2,tc3]'; </a:t>
            </a:r>
          </a:p>
          <a:p>
            <a:r>
              <a:rPr lang="en-US" altLang="en-US" sz="1200" smtClean="0"/>
              <a:t>Rc=rot(0,1,0)</a:t>
            </a:r>
          </a:p>
          <a:p>
            <a:r>
              <a:rPr lang="en-US" altLang="en-US" sz="1200" smtClean="0"/>
              <a:t>Pc=Rc*(Pw-Tc) %this forumla is used in chapter 2 , camera model</a:t>
            </a:r>
          </a:p>
          <a:p>
            <a:r>
              <a:rPr lang="en-US" altLang="en-US" sz="1200" smtClean="0"/>
              <a:t> %%%%%%%%%%%%%%%%%%%%%%%%%%%%%</a:t>
            </a:r>
          </a:p>
          <a:p>
            <a:r>
              <a:rPr lang="en-US" altLang="en-US" sz="1200" smtClean="0"/>
              <a:t>P1=Pw %Pw (in ch2, world  coord.);P1 is in world coord  (in ch8)</a:t>
            </a:r>
          </a:p>
          <a:p>
            <a:r>
              <a:rPr lang="en-US" altLang="en-US" sz="1200" smtClean="0"/>
              <a:t>T=-Rc*Tc %Tc is a vector from cam1 center to cam2 center (by defn)</a:t>
            </a:r>
          </a:p>
          <a:p>
            <a:r>
              <a:rPr lang="en-US" altLang="en-US" sz="1200" smtClean="0"/>
              <a:t>%-Tc is the vector from cam2 center to cam1 center (in cam1 coord)</a:t>
            </a:r>
          </a:p>
          <a:p>
            <a:r>
              <a:rPr lang="en-US" altLang="en-US" sz="1200" smtClean="0"/>
              <a:t>%by defn , Rc brings a vector in cam1 coord. to cam2 coord.</a:t>
            </a:r>
          </a:p>
          <a:p>
            <a:r>
              <a:rPr lang="en-US" altLang="en-US" sz="1200" smtClean="0"/>
              <a:t>%T is the vector from cam2 center to cam1 center in the cam2 coords. </a:t>
            </a:r>
          </a:p>
          <a:p>
            <a:r>
              <a:rPr lang="en-US" altLang="en-US" sz="1200" smtClean="0"/>
              <a:t>P2=Rc*P1+T %this is used in chapter 8  stereo</a:t>
            </a:r>
          </a:p>
          <a:p>
            <a:r>
              <a:rPr lang="en-US" altLang="en-US" sz="1200" smtClean="0"/>
              <a:t> Pc %try to see the two formulas are same or not P2</a:t>
            </a:r>
          </a:p>
          <a:p>
            <a:r>
              <a:rPr lang="en-US" altLang="en-US" sz="1200" smtClean="0"/>
              <a:t>'Tc is the vector from cam1 center to cam2 center (in cam1 coord)'</a:t>
            </a:r>
          </a:p>
          <a:p>
            <a:r>
              <a:rPr lang="en-US" altLang="en-US" sz="1200" smtClean="0"/>
              <a:t>Tc</a:t>
            </a:r>
          </a:p>
          <a:p>
            <a:r>
              <a:rPr lang="en-US" altLang="en-US" sz="1200" smtClean="0"/>
              <a:t>'%so T is the vector from cam2 center to cam1 center in the cam2 coords. '</a:t>
            </a:r>
          </a:p>
          <a:p>
            <a:r>
              <a:rPr lang="en-US" altLang="en-US" sz="1200" smtClean="0"/>
              <a:t>T </a:t>
            </a:r>
          </a:p>
          <a:p>
            <a:r>
              <a:rPr lang="en-US" altLang="en-US" sz="1200" smtClean="0"/>
              <a:t>function Rc =rot(an_x,an_y,an_z)</a:t>
            </a:r>
          </a:p>
          <a:p>
            <a:r>
              <a:rPr lang="de-DE" altLang="en-US" sz="1200" smtClean="0"/>
              <a:t>Rz=[cos(an_z)       sin(an_z)   0;   -sin(an_z)  cos(an_z)   0;  0   0    1];</a:t>
            </a:r>
          </a:p>
          <a:p>
            <a:r>
              <a:rPr lang="es-ES" altLang="en-US" sz="1200" smtClean="0"/>
              <a:t> Ry=[cos(an_y)       0           -sin(an_y);    0  1 0; sin(an_y) 0  cos(an_y)];</a:t>
            </a:r>
          </a:p>
          <a:p>
            <a:r>
              <a:rPr lang="en-US" altLang="en-US" sz="1200" smtClean="0"/>
              <a:t> Rx=[1  0 0;0 cos(an_x) sin(an_x); 0 -sin(an_x)  cos(an_x)];</a:t>
            </a:r>
          </a:p>
          <a:p>
            <a:r>
              <a:rPr lang="en-US" altLang="en-US" sz="1200" smtClean="0"/>
              <a:t>Rc = Rx*Ry*Rz;</a:t>
            </a:r>
          </a:p>
          <a:p>
            <a:endParaRPr lang="en-US" altLang="en-US" sz="1200" smtClean="0"/>
          </a:p>
        </p:txBody>
      </p:sp>
      <p:sp>
        <p:nvSpPr>
          <p:cNvPr id="5" name="Footer Placeholder 4"/>
          <p:cNvSpPr>
            <a:spLocks noGrp="1"/>
          </p:cNvSpPr>
          <p:nvPr>
            <p:ph type="ftr" sz="quarter" idx="11"/>
          </p:nvPr>
        </p:nvSpPr>
        <p:spPr/>
        <p:txBody>
          <a:bodyPr/>
          <a:lstStyle/>
          <a:p>
            <a:pPr>
              <a:defRPr/>
            </a:pPr>
            <a:r>
              <a:rPr lang="en-US" altLang="zh-CN" smtClean="0"/>
              <a:t>Stereo v6b</a:t>
            </a:r>
            <a:endParaRPr lang="en-US" altLang="zh-CN" dirty="0"/>
          </a:p>
        </p:txBody>
      </p:sp>
      <p:sp>
        <p:nvSpPr>
          <p:cNvPr id="2150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AC63EFD7-3569-4284-8EC5-7FBBF50E14CD}" type="slidenum">
              <a:rPr lang="en-US" altLang="en-US">
                <a:solidFill>
                  <a:srgbClr val="898989"/>
                </a:solidFill>
              </a:rPr>
              <a:pPr eaLnBrk="1" hangingPunct="1"/>
              <a:t>17</a:t>
            </a:fld>
            <a:endParaRPr lang="en-US" altLang="en-US">
              <a:solidFill>
                <a:srgbClr val="898989"/>
              </a:solidFill>
            </a:endParaRPr>
          </a:p>
        </p:txBody>
      </p:sp>
      <p:sp>
        <p:nvSpPr>
          <p:cNvPr id="7" name="Oval 6"/>
          <p:cNvSpPr/>
          <p:nvPr/>
        </p:nvSpPr>
        <p:spPr>
          <a:xfrm>
            <a:off x="1066800" y="152400"/>
            <a:ext cx="1600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sp>
        <p:nvSpPr>
          <p:cNvPr id="2" name="Content Placeholder 1"/>
          <p:cNvSpPr>
            <a:spLocks noGrp="1"/>
          </p:cNvSpPr>
          <p:nvPr>
            <p:ph sz="half" idx="2"/>
          </p:nvPr>
        </p:nvSpPr>
        <p:spPr>
          <a:xfrm>
            <a:off x="4648200" y="838200"/>
            <a:ext cx="1676400" cy="4525963"/>
          </a:xfrm>
          <a:ln>
            <a:solidFill>
              <a:schemeClr val="accent1">
                <a:shade val="95000"/>
                <a:satMod val="105000"/>
              </a:schemeClr>
            </a:solidFill>
          </a:ln>
        </p:spPr>
        <p:txBody>
          <a:bodyPr/>
          <a:lstStyle/>
          <a:p>
            <a:r>
              <a:rPr lang="en-US" altLang="en-US" sz="900" smtClean="0"/>
              <a:t>&gt;&gt; demo_stereo2</a:t>
            </a:r>
          </a:p>
          <a:p>
            <a:r>
              <a:rPr lang="en-US" altLang="en-US" sz="900" smtClean="0"/>
              <a:t>Pw =</a:t>
            </a:r>
          </a:p>
          <a:p>
            <a:r>
              <a:rPr lang="en-US" altLang="en-US" sz="900" smtClean="0"/>
              <a:t>  1.0e+005 *</a:t>
            </a:r>
          </a:p>
          <a:p>
            <a:r>
              <a:rPr lang="en-US" altLang="en-US" sz="900" smtClean="0"/>
              <a:t>         0</a:t>
            </a:r>
          </a:p>
          <a:p>
            <a:r>
              <a:rPr lang="en-US" altLang="en-US" sz="900" smtClean="0"/>
              <a:t>         0</a:t>
            </a:r>
          </a:p>
          <a:p>
            <a:r>
              <a:rPr lang="en-US" altLang="en-US" sz="900" smtClean="0"/>
              <a:t>    2.0000</a:t>
            </a:r>
          </a:p>
          <a:p>
            <a:endParaRPr lang="en-US" altLang="en-US" sz="900" smtClean="0"/>
          </a:p>
          <a:p>
            <a:r>
              <a:rPr lang="en-US" altLang="en-US" sz="900" smtClean="0"/>
              <a:t>f =</a:t>
            </a:r>
          </a:p>
          <a:p>
            <a:r>
              <a:rPr lang="en-US" altLang="en-US" sz="900" smtClean="0"/>
              <a:t>  1.0000e+003</a:t>
            </a:r>
          </a:p>
          <a:p>
            <a:r>
              <a:rPr lang="en-US" altLang="en-US" sz="900" smtClean="0"/>
              <a:t>tc1 =</a:t>
            </a:r>
          </a:p>
          <a:p>
            <a:r>
              <a:rPr lang="en-US" altLang="en-US" sz="900" smtClean="0"/>
              <a:t> -2.0000e+004</a:t>
            </a:r>
          </a:p>
          <a:p>
            <a:r>
              <a:rPr lang="en-US" altLang="en-US" sz="900" smtClean="0"/>
              <a:t>tc3 =</a:t>
            </a:r>
          </a:p>
          <a:p>
            <a:r>
              <a:rPr lang="en-US" altLang="en-US" sz="900" smtClean="0"/>
              <a:t>    0</a:t>
            </a:r>
          </a:p>
          <a:p>
            <a:r>
              <a:rPr lang="en-US" altLang="en-US" sz="900" smtClean="0"/>
              <a:t>Rc =</a:t>
            </a:r>
          </a:p>
          <a:p>
            <a:r>
              <a:rPr lang="en-US" altLang="en-US" sz="900" smtClean="0"/>
              <a:t>    0.5403         0   -0.8415</a:t>
            </a:r>
          </a:p>
          <a:p>
            <a:r>
              <a:rPr lang="en-US" altLang="en-US" sz="900" smtClean="0"/>
              <a:t>         0    1.0000         0</a:t>
            </a:r>
          </a:p>
          <a:p>
            <a:r>
              <a:rPr lang="en-US" altLang="en-US" sz="900" smtClean="0"/>
              <a:t>    0.8415         0    0.5403</a:t>
            </a:r>
          </a:p>
          <a:p>
            <a:r>
              <a:rPr lang="en-US" altLang="en-US" sz="900" smtClean="0"/>
              <a:t>Pc =</a:t>
            </a:r>
          </a:p>
          <a:p>
            <a:r>
              <a:rPr lang="en-US" altLang="en-US" sz="900" smtClean="0"/>
              <a:t>  1.0e+005 *</a:t>
            </a:r>
          </a:p>
          <a:p>
            <a:endParaRPr lang="en-US" altLang="en-US" sz="900" smtClean="0"/>
          </a:p>
          <a:p>
            <a:r>
              <a:rPr lang="en-US" altLang="en-US" sz="900" smtClean="0"/>
              <a:t>   -1.5749</a:t>
            </a:r>
          </a:p>
          <a:p>
            <a:r>
              <a:rPr lang="en-US" altLang="en-US" sz="900" smtClean="0"/>
              <a:t>         0</a:t>
            </a:r>
          </a:p>
          <a:p>
            <a:r>
              <a:rPr lang="en-US" altLang="en-US" sz="900" smtClean="0"/>
              <a:t>    1.2489</a:t>
            </a:r>
          </a:p>
        </p:txBody>
      </p:sp>
      <p:sp>
        <p:nvSpPr>
          <p:cNvPr id="3" name="TextBox 2"/>
          <p:cNvSpPr txBox="1"/>
          <p:nvPr/>
        </p:nvSpPr>
        <p:spPr>
          <a:xfrm>
            <a:off x="6324600" y="685800"/>
            <a:ext cx="2362200" cy="5940425"/>
          </a:xfrm>
          <a:prstGeom prst="rect">
            <a:avLst/>
          </a:prstGeom>
          <a:noFill/>
          <a:ln>
            <a:solidFill>
              <a:schemeClr val="accent1">
                <a:shade val="95000"/>
                <a:satMod val="105000"/>
              </a:schemeClr>
            </a:solidFill>
          </a:ln>
        </p:spPr>
        <p:txBody>
          <a:bodyPr>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sz="1000"/>
              <a:t>P1 =</a:t>
            </a:r>
          </a:p>
          <a:p>
            <a:pPr eaLnBrk="1" hangingPunct="1"/>
            <a:r>
              <a:rPr lang="en-US" altLang="en-US" sz="1000"/>
              <a:t>  1.0e+005 *</a:t>
            </a:r>
          </a:p>
          <a:p>
            <a:pPr eaLnBrk="1" hangingPunct="1"/>
            <a:r>
              <a:rPr lang="en-US" altLang="en-US" sz="1000"/>
              <a:t>         0</a:t>
            </a:r>
          </a:p>
          <a:p>
            <a:pPr eaLnBrk="1" hangingPunct="1"/>
            <a:r>
              <a:rPr lang="en-US" altLang="en-US" sz="1000"/>
              <a:t>         0</a:t>
            </a:r>
          </a:p>
          <a:p>
            <a:pPr eaLnBrk="1" hangingPunct="1"/>
            <a:r>
              <a:rPr lang="en-US" altLang="en-US" sz="1000"/>
              <a:t>    2.0000</a:t>
            </a:r>
          </a:p>
          <a:p>
            <a:pPr eaLnBrk="1" hangingPunct="1"/>
            <a:r>
              <a:rPr lang="en-US" altLang="en-US" sz="1000"/>
              <a:t>T =</a:t>
            </a:r>
          </a:p>
          <a:p>
            <a:pPr eaLnBrk="1" hangingPunct="1"/>
            <a:r>
              <a:rPr lang="en-US" altLang="en-US" sz="1000"/>
              <a:t>  1.0e+004 *</a:t>
            </a:r>
          </a:p>
          <a:p>
            <a:pPr eaLnBrk="1" hangingPunct="1"/>
            <a:endParaRPr lang="en-US" altLang="en-US" sz="1000"/>
          </a:p>
          <a:p>
            <a:pPr eaLnBrk="1" hangingPunct="1"/>
            <a:r>
              <a:rPr lang="en-US" altLang="en-US" sz="1000"/>
              <a:t>    1.0806</a:t>
            </a:r>
          </a:p>
          <a:p>
            <a:pPr eaLnBrk="1" hangingPunct="1"/>
            <a:r>
              <a:rPr lang="en-US" altLang="en-US" sz="1000"/>
              <a:t>         0</a:t>
            </a:r>
          </a:p>
          <a:p>
            <a:pPr eaLnBrk="1" hangingPunct="1"/>
            <a:r>
              <a:rPr lang="en-US" altLang="en-US" sz="1000"/>
              <a:t>    1.6829</a:t>
            </a:r>
          </a:p>
          <a:p>
            <a:pPr eaLnBrk="1" hangingPunct="1"/>
            <a:r>
              <a:rPr lang="en-US" altLang="en-US" sz="1000"/>
              <a:t>P2 =</a:t>
            </a:r>
          </a:p>
          <a:p>
            <a:pPr eaLnBrk="1" hangingPunct="1"/>
            <a:r>
              <a:rPr lang="en-US" altLang="en-US" sz="1000"/>
              <a:t>  1.0e+005 *</a:t>
            </a:r>
          </a:p>
          <a:p>
            <a:pPr eaLnBrk="1" hangingPunct="1"/>
            <a:r>
              <a:rPr lang="en-US" altLang="en-US" sz="1000"/>
              <a:t>   -1.5749</a:t>
            </a:r>
          </a:p>
          <a:p>
            <a:pPr eaLnBrk="1" hangingPunct="1"/>
            <a:r>
              <a:rPr lang="en-US" altLang="en-US" sz="1000"/>
              <a:t>        0</a:t>
            </a:r>
          </a:p>
          <a:p>
            <a:pPr eaLnBrk="1" hangingPunct="1"/>
            <a:r>
              <a:rPr lang="en-US" altLang="en-US" sz="1000"/>
              <a:t>    1.2489</a:t>
            </a:r>
          </a:p>
          <a:p>
            <a:pPr eaLnBrk="1" hangingPunct="1"/>
            <a:r>
              <a:rPr lang="en-US" altLang="en-US" sz="1000"/>
              <a:t>Pc =</a:t>
            </a:r>
          </a:p>
          <a:p>
            <a:pPr eaLnBrk="1" hangingPunct="1"/>
            <a:r>
              <a:rPr lang="en-US" altLang="en-US" sz="1000"/>
              <a:t>  1.0e+005 *</a:t>
            </a:r>
          </a:p>
          <a:p>
            <a:pPr eaLnBrk="1" hangingPunct="1"/>
            <a:r>
              <a:rPr lang="en-US" altLang="en-US" sz="1000"/>
              <a:t>   -1.5749</a:t>
            </a:r>
          </a:p>
          <a:p>
            <a:pPr eaLnBrk="1" hangingPunct="1"/>
            <a:r>
              <a:rPr lang="en-US" altLang="en-US" sz="1000"/>
              <a:t>         0</a:t>
            </a:r>
          </a:p>
          <a:p>
            <a:pPr eaLnBrk="1" hangingPunct="1"/>
            <a:r>
              <a:rPr lang="en-US" altLang="en-US" sz="1000"/>
              <a:t>    1.2489</a:t>
            </a:r>
          </a:p>
          <a:p>
            <a:pPr eaLnBrk="1" hangingPunct="1"/>
            <a:r>
              <a:rPr lang="en-US" altLang="en-US" sz="1000"/>
              <a:t>ans =</a:t>
            </a:r>
          </a:p>
          <a:p>
            <a:pPr eaLnBrk="1" hangingPunct="1"/>
            <a:r>
              <a:rPr lang="en-US" altLang="en-US" sz="1000"/>
              <a:t>Tc is the vector from cam1 </a:t>
            </a:r>
          </a:p>
          <a:p>
            <a:pPr eaLnBrk="1" hangingPunct="1"/>
            <a:r>
              <a:rPr lang="en-US" altLang="en-US" sz="1000"/>
              <a:t>%center to cam2 center (in cam1 coord)</a:t>
            </a:r>
          </a:p>
          <a:p>
            <a:pPr eaLnBrk="1" hangingPunct="1"/>
            <a:r>
              <a:rPr lang="en-US" altLang="en-US" sz="1000"/>
              <a:t>Tc =</a:t>
            </a:r>
          </a:p>
          <a:p>
            <a:pPr eaLnBrk="1" hangingPunct="1"/>
            <a:r>
              <a:rPr lang="en-US" altLang="en-US" sz="1000"/>
              <a:t>  1.0e+004 *</a:t>
            </a:r>
          </a:p>
          <a:p>
            <a:pPr eaLnBrk="1" hangingPunct="1"/>
            <a:r>
              <a:rPr lang="en-US" altLang="en-US" sz="1000"/>
              <a:t>   -2.0000</a:t>
            </a:r>
          </a:p>
          <a:p>
            <a:pPr eaLnBrk="1" hangingPunct="1"/>
            <a:r>
              <a:rPr lang="en-US" altLang="en-US" sz="1000"/>
              <a:t>         0</a:t>
            </a:r>
          </a:p>
          <a:p>
            <a:pPr eaLnBrk="1" hangingPunct="1"/>
            <a:r>
              <a:rPr lang="en-US" altLang="en-US" sz="1000"/>
              <a:t>         0</a:t>
            </a:r>
          </a:p>
          <a:p>
            <a:pPr eaLnBrk="1" hangingPunct="1"/>
            <a:r>
              <a:rPr lang="en-US" altLang="en-US" sz="1000"/>
              <a:t>ans =</a:t>
            </a:r>
          </a:p>
          <a:p>
            <a:pPr eaLnBrk="1" hangingPunct="1"/>
            <a:r>
              <a:rPr lang="en-US" altLang="en-US" sz="1000"/>
              <a:t>%so T is the vector from cam2 center </a:t>
            </a:r>
          </a:p>
          <a:p>
            <a:pPr eaLnBrk="1" hangingPunct="1"/>
            <a:r>
              <a:rPr lang="en-US" altLang="en-US" sz="1000"/>
              <a:t>%to cam1 center in the cam2 coords. </a:t>
            </a:r>
          </a:p>
          <a:p>
            <a:pPr eaLnBrk="1" hangingPunct="1"/>
            <a:r>
              <a:rPr lang="en-US" altLang="en-US" sz="1000"/>
              <a:t>T =</a:t>
            </a:r>
          </a:p>
          <a:p>
            <a:pPr eaLnBrk="1" hangingPunct="1"/>
            <a:r>
              <a:rPr lang="en-US" altLang="en-US" sz="1000"/>
              <a:t>  1.0e+004 *</a:t>
            </a:r>
          </a:p>
          <a:p>
            <a:pPr eaLnBrk="1" hangingPunct="1"/>
            <a:r>
              <a:rPr lang="en-US" altLang="en-US" sz="1000"/>
              <a:t>    1.0806</a:t>
            </a:r>
          </a:p>
          <a:p>
            <a:pPr eaLnBrk="1" hangingPunct="1"/>
            <a:r>
              <a:rPr lang="en-US" altLang="en-US" sz="1000"/>
              <a:t>         0</a:t>
            </a:r>
          </a:p>
          <a:p>
            <a:pPr eaLnBrk="1" hangingPunct="1"/>
            <a:r>
              <a:rPr lang="en-US" altLang="en-US" sz="1000"/>
              <a:t>    1.6829</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95509"/>
            <a:ext cx="8394700" cy="1295400"/>
          </a:xfrm>
        </p:spPr>
        <p:txBody>
          <a:bodyPr/>
          <a:lstStyle/>
          <a:p>
            <a:pPr algn="l" eaLnBrk="1" hangingPunct="1"/>
            <a:r>
              <a:rPr lang="en-US" altLang="zh-TW" sz="2000" b="1" dirty="0" smtClean="0">
                <a:solidFill>
                  <a:schemeClr val="tx2"/>
                </a:solidFill>
              </a:rPr>
              <a:t>CMSC5711, Ch8 Stereo, Exercise1:</a:t>
            </a:r>
            <a:r>
              <a:rPr lang="en-US" altLang="zh-TW" sz="2000" dirty="0" smtClean="0"/>
              <a:t>X</a:t>
            </a:r>
            <a:r>
              <a:rPr lang="en-US" altLang="zh-TW" sz="2000" i="1" baseline="-25000" dirty="0" smtClean="0"/>
              <a:t>1</a:t>
            </a:r>
            <a:r>
              <a:rPr lang="en-US" altLang="zh-TW" sz="2000" dirty="0" smtClean="0"/>
              <a:t> is 3-D X in left camera (reference) system X</a:t>
            </a:r>
            <a:r>
              <a:rPr lang="en-US" altLang="zh-TW" sz="2000" i="1" baseline="-25000" dirty="0" smtClean="0"/>
              <a:t>2</a:t>
            </a:r>
            <a:r>
              <a:rPr lang="en-US" altLang="zh-TW" sz="2000" dirty="0" smtClean="0"/>
              <a:t> is 3-D X in right camera system</a:t>
            </a:r>
            <a:r>
              <a:rPr lang="en-US" altLang="zh-TW" sz="2000" b="1" dirty="0" smtClean="0">
                <a:solidFill>
                  <a:schemeClr val="tx2"/>
                </a:solidFill>
              </a:rPr>
              <a:t/>
            </a:r>
            <a:br>
              <a:rPr lang="en-US" altLang="zh-TW" sz="2000" b="1" dirty="0" smtClean="0">
                <a:solidFill>
                  <a:schemeClr val="tx2"/>
                </a:solidFill>
              </a:rPr>
            </a:br>
            <a:r>
              <a:rPr lang="en-US" altLang="zh-TW" sz="2000" b="1" u="sng" dirty="0" smtClean="0">
                <a:solidFill>
                  <a:schemeClr val="tx2"/>
                </a:solidFill>
              </a:rPr>
              <a:t>(1a) Draw vectors </a:t>
            </a:r>
            <a:r>
              <a:rPr kumimoji="1" lang="en-US" altLang="zh-TW" sz="2000" u="sng" dirty="0" smtClean="0">
                <a:sym typeface="Symbol" pitchFamily="18" charset="2"/>
              </a:rPr>
              <a:t>TX2 and  TX1  in the diagram</a:t>
            </a:r>
            <a:r>
              <a:rPr kumimoji="1" lang="en-US" altLang="zh-TW" sz="2000" dirty="0" smtClean="0">
                <a:sym typeface="Symbol" pitchFamily="18" charset="2"/>
              </a:rPr>
              <a:t/>
            </a:r>
            <a:br>
              <a:rPr kumimoji="1" lang="en-US" altLang="zh-TW" sz="2000" dirty="0" smtClean="0">
                <a:sym typeface="Symbol" pitchFamily="18" charset="2"/>
              </a:rPr>
            </a:br>
            <a:r>
              <a:rPr lang="en-US" altLang="zh-TW" sz="2000" dirty="0" err="1" smtClean="0"/>
              <a:t>Epipolar</a:t>
            </a:r>
            <a:r>
              <a:rPr lang="en-US" altLang="zh-TW" sz="2000" dirty="0" smtClean="0"/>
              <a:t> Geometry: Camera 1 at the reference world coordinates, camera 2 is at the camera coordinates, </a:t>
            </a:r>
            <a:br>
              <a:rPr lang="en-US" altLang="zh-TW" sz="2000" dirty="0" smtClean="0"/>
            </a:br>
            <a:r>
              <a:rPr lang="en-US" altLang="zh-TW" sz="2000" dirty="0" smtClean="0"/>
              <a:t/>
            </a:r>
            <a:br>
              <a:rPr lang="en-US" altLang="zh-TW" sz="2000" dirty="0" smtClean="0"/>
            </a:br>
            <a:r>
              <a:rPr kumimoji="1" lang="en-US" altLang="zh-TW" sz="2000" baseline="-25000" dirty="0" smtClean="0">
                <a:latin typeface="Times New Roman" pitchFamily="18" charset="0"/>
              </a:rPr>
              <a:t/>
            </a:r>
            <a:br>
              <a:rPr kumimoji="1" lang="en-US" altLang="zh-TW" sz="2000" baseline="-25000" dirty="0" smtClean="0">
                <a:latin typeface="Times New Roman" pitchFamily="18" charset="0"/>
              </a:rPr>
            </a:br>
            <a:r>
              <a:rPr lang="en-US" altLang="zh-TW" sz="2000" i="1" dirty="0" smtClean="0"/>
              <a:t>X</a:t>
            </a:r>
            <a:r>
              <a:rPr lang="en-US" altLang="zh-TW" sz="2000" i="1" baseline="-25000" dirty="0" smtClean="0"/>
              <a:t>2</a:t>
            </a:r>
            <a:r>
              <a:rPr lang="en-US" altLang="zh-TW" sz="2000" i="1" dirty="0" smtClean="0"/>
              <a:t>=R*X</a:t>
            </a:r>
            <a:r>
              <a:rPr lang="en-US" altLang="zh-TW" sz="2000" i="1" baseline="-25000" dirty="0" smtClean="0"/>
              <a:t>1</a:t>
            </a:r>
            <a:r>
              <a:rPr lang="en-US" altLang="zh-TW" sz="2000" i="1" dirty="0" smtClean="0"/>
              <a:t>+T </a:t>
            </a:r>
          </a:p>
        </p:txBody>
      </p:sp>
      <p:sp>
        <p:nvSpPr>
          <p:cNvPr id="22531" name="Rectangle 3"/>
          <p:cNvSpPr>
            <a:spLocks noGrp="1" noChangeArrowheads="1"/>
          </p:cNvSpPr>
          <p:nvPr>
            <p:ph type="body" sz="half" idx="1"/>
          </p:nvPr>
        </p:nvSpPr>
        <p:spPr>
          <a:xfrm>
            <a:off x="8288338" y="1117600"/>
            <a:ext cx="909637" cy="1316038"/>
          </a:xfrm>
        </p:spPr>
        <p:txBody>
          <a:bodyPr/>
          <a:lstStyle/>
          <a:p>
            <a:pPr eaLnBrk="1" hangingPunct="1"/>
            <a:r>
              <a:rPr lang="zh-TW" altLang="en-US" sz="2600" smtClean="0"/>
              <a:t> </a:t>
            </a:r>
          </a:p>
        </p:txBody>
      </p:sp>
      <p:sp>
        <p:nvSpPr>
          <p:cNvPr id="22532" name="Oval 4"/>
          <p:cNvSpPr>
            <a:spLocks noChangeArrowheads="1"/>
          </p:cNvSpPr>
          <p:nvPr/>
        </p:nvSpPr>
        <p:spPr bwMode="auto">
          <a:xfrm>
            <a:off x="4002088" y="2311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22533" name="Oval 5"/>
          <p:cNvSpPr>
            <a:spLocks noChangeArrowheads="1"/>
          </p:cNvSpPr>
          <p:nvPr/>
        </p:nvSpPr>
        <p:spPr bwMode="auto">
          <a:xfrm>
            <a:off x="1219200" y="5486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22534" name="Oval 6"/>
          <p:cNvSpPr>
            <a:spLocks noChangeArrowheads="1"/>
          </p:cNvSpPr>
          <p:nvPr/>
        </p:nvSpPr>
        <p:spPr bwMode="auto">
          <a:xfrm>
            <a:off x="1828800" y="4724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22535" name="Oval 7"/>
          <p:cNvSpPr>
            <a:spLocks noChangeArrowheads="1"/>
          </p:cNvSpPr>
          <p:nvPr/>
        </p:nvSpPr>
        <p:spPr bwMode="auto">
          <a:xfrm>
            <a:off x="6362700" y="4495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22536" name="Oval 8"/>
          <p:cNvSpPr>
            <a:spLocks noChangeArrowheads="1"/>
          </p:cNvSpPr>
          <p:nvPr/>
        </p:nvSpPr>
        <p:spPr bwMode="auto">
          <a:xfrm>
            <a:off x="7162800" y="5181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22537" name="Oval 9"/>
          <p:cNvSpPr>
            <a:spLocks noChangeArrowheads="1"/>
          </p:cNvSpPr>
          <p:nvPr/>
        </p:nvSpPr>
        <p:spPr bwMode="auto">
          <a:xfrm>
            <a:off x="2362200" y="5410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22538" name="Oval 10"/>
          <p:cNvSpPr>
            <a:spLocks noChangeArrowheads="1"/>
          </p:cNvSpPr>
          <p:nvPr/>
        </p:nvSpPr>
        <p:spPr bwMode="auto">
          <a:xfrm>
            <a:off x="6096000" y="5257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22539" name="Line 12"/>
          <p:cNvSpPr>
            <a:spLocks noChangeShapeType="1"/>
          </p:cNvSpPr>
          <p:nvPr/>
        </p:nvSpPr>
        <p:spPr bwMode="auto">
          <a:xfrm flipV="1">
            <a:off x="1295400" y="5257800"/>
            <a:ext cx="5867400" cy="228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0" name="Line 13"/>
          <p:cNvSpPr>
            <a:spLocks noChangeShapeType="1"/>
          </p:cNvSpPr>
          <p:nvPr/>
        </p:nvSpPr>
        <p:spPr bwMode="auto">
          <a:xfrm flipV="1">
            <a:off x="1219200" y="2349500"/>
            <a:ext cx="2819400" cy="3213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1" name="Line 14"/>
          <p:cNvSpPr>
            <a:spLocks noChangeShapeType="1"/>
          </p:cNvSpPr>
          <p:nvPr/>
        </p:nvSpPr>
        <p:spPr bwMode="auto">
          <a:xfrm>
            <a:off x="4038600" y="2338388"/>
            <a:ext cx="3200400" cy="297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2" name="Freeform 17"/>
          <p:cNvSpPr>
            <a:spLocks/>
          </p:cNvSpPr>
          <p:nvPr/>
        </p:nvSpPr>
        <p:spPr bwMode="auto">
          <a:xfrm>
            <a:off x="1447800" y="4114800"/>
            <a:ext cx="1371600" cy="1676400"/>
          </a:xfrm>
          <a:custGeom>
            <a:avLst/>
            <a:gdLst>
              <a:gd name="T0" fmla="*/ 0 w 864"/>
              <a:gd name="T1" fmla="*/ 2147483647 h 1056"/>
              <a:gd name="T2" fmla="*/ 0 w 864"/>
              <a:gd name="T3" fmla="*/ 0 h 1056"/>
              <a:gd name="T4" fmla="*/ 2147483647 w 864"/>
              <a:gd name="T5" fmla="*/ 2147483647 h 1056"/>
              <a:gd name="T6" fmla="*/ 2147483647 w 864"/>
              <a:gd name="T7" fmla="*/ 2147483647 h 1056"/>
              <a:gd name="T8" fmla="*/ 0 w 864"/>
              <a:gd name="T9" fmla="*/ 2147483647 h 10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4" h="1056">
                <a:moveTo>
                  <a:pt x="0" y="672"/>
                </a:moveTo>
                <a:lnTo>
                  <a:pt x="0" y="0"/>
                </a:lnTo>
                <a:lnTo>
                  <a:pt x="864" y="384"/>
                </a:lnTo>
                <a:lnTo>
                  <a:pt x="816" y="1056"/>
                </a:lnTo>
                <a:lnTo>
                  <a:pt x="0" y="672"/>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3" name="Freeform 18"/>
          <p:cNvSpPr>
            <a:spLocks/>
          </p:cNvSpPr>
          <p:nvPr/>
        </p:nvSpPr>
        <p:spPr bwMode="auto">
          <a:xfrm>
            <a:off x="5943600" y="3657600"/>
            <a:ext cx="1143000" cy="2057400"/>
          </a:xfrm>
          <a:custGeom>
            <a:avLst/>
            <a:gdLst>
              <a:gd name="T0" fmla="*/ 0 w 720"/>
              <a:gd name="T1" fmla="*/ 2147483647 h 1296"/>
              <a:gd name="T2" fmla="*/ 0 w 720"/>
              <a:gd name="T3" fmla="*/ 2147483647 h 1296"/>
              <a:gd name="T4" fmla="*/ 2147483647 w 720"/>
              <a:gd name="T5" fmla="*/ 0 h 1296"/>
              <a:gd name="T6" fmla="*/ 2147483647 w 720"/>
              <a:gd name="T7" fmla="*/ 2147483647 h 1296"/>
              <a:gd name="T8" fmla="*/ 0 w 720"/>
              <a:gd name="T9" fmla="*/ 2147483647 h 12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0" h="1296">
                <a:moveTo>
                  <a:pt x="0" y="1296"/>
                </a:moveTo>
                <a:lnTo>
                  <a:pt x="0" y="528"/>
                </a:lnTo>
                <a:lnTo>
                  <a:pt x="720" y="0"/>
                </a:lnTo>
                <a:lnTo>
                  <a:pt x="720" y="864"/>
                </a:lnTo>
                <a:lnTo>
                  <a:pt x="0" y="1296"/>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4" name="Line 20"/>
          <p:cNvSpPr>
            <a:spLocks noChangeShapeType="1"/>
          </p:cNvSpPr>
          <p:nvPr/>
        </p:nvSpPr>
        <p:spPr bwMode="auto">
          <a:xfrm flipH="1" flipV="1">
            <a:off x="6438900" y="4562475"/>
            <a:ext cx="723900" cy="657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5" name="Text Box 24"/>
          <p:cNvSpPr txBox="1">
            <a:spLocks noChangeArrowheads="1"/>
          </p:cNvSpPr>
          <p:nvPr/>
        </p:nvSpPr>
        <p:spPr bwMode="auto">
          <a:xfrm>
            <a:off x="3902075" y="2357438"/>
            <a:ext cx="481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solidFill>
                  <a:schemeClr val="tx2"/>
                </a:solidFill>
                <a:latin typeface="Times New Roman" pitchFamily="18" charset="0"/>
              </a:rPr>
              <a:t>X</a:t>
            </a:r>
            <a:r>
              <a:rPr kumimoji="1" lang="en-US" altLang="zh-TW" sz="2400">
                <a:latin typeface="Times New Roman" pitchFamily="18" charset="0"/>
              </a:rPr>
              <a:t> </a:t>
            </a:r>
          </a:p>
        </p:txBody>
      </p:sp>
      <p:sp>
        <p:nvSpPr>
          <p:cNvPr id="22546" name="Text Box 25"/>
          <p:cNvSpPr txBox="1">
            <a:spLocks noChangeArrowheads="1"/>
          </p:cNvSpPr>
          <p:nvPr/>
        </p:nvSpPr>
        <p:spPr bwMode="auto">
          <a:xfrm>
            <a:off x="7299325" y="507047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O</a:t>
            </a:r>
            <a:r>
              <a:rPr kumimoji="1" lang="en-US" altLang="zh-TW" sz="2400" baseline="-25000">
                <a:latin typeface="Times New Roman" pitchFamily="18" charset="0"/>
              </a:rPr>
              <a:t>2</a:t>
            </a:r>
          </a:p>
        </p:txBody>
      </p:sp>
      <p:sp>
        <p:nvSpPr>
          <p:cNvPr id="22547" name="Text Box 26"/>
          <p:cNvSpPr txBox="1">
            <a:spLocks noChangeArrowheads="1"/>
          </p:cNvSpPr>
          <p:nvPr/>
        </p:nvSpPr>
        <p:spPr bwMode="auto">
          <a:xfrm>
            <a:off x="457200" y="5410200"/>
            <a:ext cx="7223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O</a:t>
            </a:r>
            <a:r>
              <a:rPr kumimoji="1" lang="en-US" altLang="zh-TW" sz="2400" baseline="-25000">
                <a:latin typeface="Times New Roman" pitchFamily="18" charset="0"/>
              </a:rPr>
              <a:t>1</a:t>
            </a:r>
          </a:p>
        </p:txBody>
      </p:sp>
      <p:sp>
        <p:nvSpPr>
          <p:cNvPr id="22548" name="Line 28"/>
          <p:cNvSpPr>
            <a:spLocks noChangeShapeType="1"/>
          </p:cNvSpPr>
          <p:nvPr/>
        </p:nvSpPr>
        <p:spPr bwMode="auto">
          <a:xfrm flipH="1" flipV="1">
            <a:off x="1236663" y="3917950"/>
            <a:ext cx="1371600" cy="1828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9" name="Line 30"/>
          <p:cNvSpPr>
            <a:spLocks noChangeShapeType="1"/>
          </p:cNvSpPr>
          <p:nvPr/>
        </p:nvSpPr>
        <p:spPr bwMode="auto">
          <a:xfrm flipV="1">
            <a:off x="6019800" y="3533775"/>
            <a:ext cx="762000" cy="2057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0" name="Text Box 31"/>
          <p:cNvSpPr txBox="1">
            <a:spLocks noChangeArrowheads="1"/>
          </p:cNvSpPr>
          <p:nvPr/>
        </p:nvSpPr>
        <p:spPr bwMode="auto">
          <a:xfrm>
            <a:off x="7162800" y="4044950"/>
            <a:ext cx="16891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right Frame </a:t>
            </a:r>
          </a:p>
          <a:p>
            <a:pPr eaLnBrk="1" hangingPunct="1"/>
            <a:r>
              <a:rPr kumimoji="1" lang="en-US" altLang="zh-TW" sz="2400">
                <a:latin typeface="Times New Roman" pitchFamily="18" charset="0"/>
              </a:rPr>
              <a:t>Plane-2 </a:t>
            </a:r>
            <a:r>
              <a:rPr kumimoji="1" lang="en-US" altLang="zh-TW" sz="2400">
                <a:latin typeface="Times New Roman" pitchFamily="18" charset="0"/>
                <a:sym typeface="Symbol" pitchFamily="18" charset="2"/>
              </a:rPr>
              <a:t></a:t>
            </a:r>
            <a:r>
              <a:rPr kumimoji="1" lang="en-US" altLang="zh-TW" sz="2400" baseline="-25000">
                <a:latin typeface="Times New Roman" pitchFamily="18" charset="0"/>
                <a:sym typeface="Symbol" pitchFamily="18" charset="2"/>
              </a:rPr>
              <a:t>2</a:t>
            </a:r>
            <a:endParaRPr kumimoji="1" lang="en-US" altLang="zh-TW" sz="2400">
              <a:latin typeface="Times New Roman" pitchFamily="18" charset="0"/>
            </a:endParaRPr>
          </a:p>
        </p:txBody>
      </p:sp>
      <p:sp>
        <p:nvSpPr>
          <p:cNvPr id="22551" name="Text Box 32"/>
          <p:cNvSpPr txBox="1">
            <a:spLocks noChangeArrowheads="1"/>
          </p:cNvSpPr>
          <p:nvPr/>
        </p:nvSpPr>
        <p:spPr bwMode="auto">
          <a:xfrm>
            <a:off x="76200" y="4038600"/>
            <a:ext cx="17526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left </a:t>
            </a:r>
          </a:p>
          <a:p>
            <a:pPr eaLnBrk="1" hangingPunct="1"/>
            <a:r>
              <a:rPr kumimoji="1" lang="en-US" altLang="zh-TW" sz="2400">
                <a:latin typeface="Times New Roman" pitchFamily="18" charset="0"/>
              </a:rPr>
              <a:t>Frame </a:t>
            </a:r>
          </a:p>
          <a:p>
            <a:pPr eaLnBrk="1" hangingPunct="1"/>
            <a:r>
              <a:rPr kumimoji="1" lang="en-US" altLang="zh-TW" sz="2400">
                <a:latin typeface="Times New Roman" pitchFamily="18" charset="0"/>
              </a:rPr>
              <a:t>Plane-1 </a:t>
            </a:r>
            <a:r>
              <a:rPr kumimoji="1" lang="en-US" altLang="zh-TW" sz="2400">
                <a:latin typeface="Times New Roman" pitchFamily="18" charset="0"/>
                <a:sym typeface="Symbol" pitchFamily="18" charset="2"/>
              </a:rPr>
              <a:t></a:t>
            </a:r>
            <a:r>
              <a:rPr kumimoji="1" lang="en-US" altLang="zh-TW" sz="2400" baseline="-25000">
                <a:latin typeface="Times New Roman" pitchFamily="18" charset="0"/>
                <a:sym typeface="Symbol" pitchFamily="18" charset="2"/>
              </a:rPr>
              <a:t>1</a:t>
            </a:r>
            <a:endParaRPr kumimoji="1" lang="en-US" altLang="zh-TW" sz="2400">
              <a:latin typeface="Times New Roman" pitchFamily="18" charset="0"/>
            </a:endParaRPr>
          </a:p>
          <a:p>
            <a:pPr eaLnBrk="1" hangingPunct="1"/>
            <a:r>
              <a:rPr kumimoji="1" lang="en-US" altLang="zh-TW" sz="2400">
                <a:latin typeface="Times New Roman" pitchFamily="18" charset="0"/>
              </a:rPr>
              <a:t>  </a:t>
            </a:r>
          </a:p>
        </p:txBody>
      </p:sp>
      <p:sp>
        <p:nvSpPr>
          <p:cNvPr id="22552" name="Line 33"/>
          <p:cNvSpPr>
            <a:spLocks noChangeShapeType="1"/>
          </p:cNvSpPr>
          <p:nvPr/>
        </p:nvSpPr>
        <p:spPr bwMode="auto">
          <a:xfrm flipV="1">
            <a:off x="1219200" y="5410200"/>
            <a:ext cx="1219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3" name="Line 34"/>
          <p:cNvSpPr>
            <a:spLocks noChangeShapeType="1"/>
          </p:cNvSpPr>
          <p:nvPr/>
        </p:nvSpPr>
        <p:spPr bwMode="auto">
          <a:xfrm flipH="1">
            <a:off x="6172200" y="5257800"/>
            <a:ext cx="990600" cy="381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4" name="Text Box 35"/>
          <p:cNvSpPr txBox="1">
            <a:spLocks noChangeArrowheads="1"/>
          </p:cNvSpPr>
          <p:nvPr/>
        </p:nvSpPr>
        <p:spPr bwMode="auto">
          <a:xfrm>
            <a:off x="1660525" y="5451475"/>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e</a:t>
            </a:r>
            <a:r>
              <a:rPr kumimoji="1" lang="en-US" altLang="zh-TW" sz="2400" baseline="-25000">
                <a:latin typeface="Times New Roman" pitchFamily="18" charset="0"/>
              </a:rPr>
              <a:t>1</a:t>
            </a:r>
          </a:p>
        </p:txBody>
      </p:sp>
      <p:sp>
        <p:nvSpPr>
          <p:cNvPr id="22555" name="Text Box 36"/>
          <p:cNvSpPr txBox="1">
            <a:spLocks noChangeArrowheads="1"/>
          </p:cNvSpPr>
          <p:nvPr/>
        </p:nvSpPr>
        <p:spPr bwMode="auto">
          <a:xfrm>
            <a:off x="6477000" y="5410200"/>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e</a:t>
            </a:r>
            <a:r>
              <a:rPr kumimoji="1" lang="en-US" altLang="zh-TW" sz="2400" baseline="-25000">
                <a:latin typeface="Times New Roman" pitchFamily="18" charset="0"/>
              </a:rPr>
              <a:t>2</a:t>
            </a:r>
          </a:p>
        </p:txBody>
      </p:sp>
      <p:sp>
        <p:nvSpPr>
          <p:cNvPr id="22556" name="Rectangle 37"/>
          <p:cNvSpPr>
            <a:spLocks noChangeArrowheads="1"/>
          </p:cNvSpPr>
          <p:nvPr/>
        </p:nvSpPr>
        <p:spPr bwMode="auto">
          <a:xfrm>
            <a:off x="304800" y="3505200"/>
            <a:ext cx="2295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Left epipolar line</a:t>
            </a:r>
          </a:p>
        </p:txBody>
      </p:sp>
      <p:sp>
        <p:nvSpPr>
          <p:cNvPr id="22557" name="Rectangle 38"/>
          <p:cNvSpPr>
            <a:spLocks noChangeArrowheads="1"/>
          </p:cNvSpPr>
          <p:nvPr/>
        </p:nvSpPr>
        <p:spPr bwMode="auto">
          <a:xfrm>
            <a:off x="6553200" y="3048000"/>
            <a:ext cx="2465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Right epipolar line</a:t>
            </a:r>
          </a:p>
        </p:txBody>
      </p:sp>
      <p:sp>
        <p:nvSpPr>
          <p:cNvPr id="22558" name="Freeform 39"/>
          <p:cNvSpPr>
            <a:spLocks/>
          </p:cNvSpPr>
          <p:nvPr/>
        </p:nvSpPr>
        <p:spPr bwMode="auto">
          <a:xfrm>
            <a:off x="1295400" y="5562600"/>
            <a:ext cx="6324600" cy="1295400"/>
          </a:xfrm>
          <a:custGeom>
            <a:avLst/>
            <a:gdLst>
              <a:gd name="T0" fmla="*/ 0 w 3984"/>
              <a:gd name="T1" fmla="*/ 2147483647 h 816"/>
              <a:gd name="T2" fmla="*/ 2147483647 w 3984"/>
              <a:gd name="T3" fmla="*/ 2147483647 h 816"/>
              <a:gd name="T4" fmla="*/ 2147483647 w 3984"/>
              <a:gd name="T5" fmla="*/ 2147483647 h 816"/>
              <a:gd name="T6" fmla="*/ 2147483647 w 3984"/>
              <a:gd name="T7" fmla="*/ 2147483647 h 816"/>
              <a:gd name="T8" fmla="*/ 2147483647 w 3984"/>
              <a:gd name="T9" fmla="*/ 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84" h="816">
                <a:moveTo>
                  <a:pt x="0" y="96"/>
                </a:moveTo>
                <a:cubicBezTo>
                  <a:pt x="44" y="360"/>
                  <a:pt x="88" y="624"/>
                  <a:pt x="432" y="720"/>
                </a:cubicBezTo>
                <a:cubicBezTo>
                  <a:pt x="776" y="816"/>
                  <a:pt x="1544" y="680"/>
                  <a:pt x="2064" y="672"/>
                </a:cubicBezTo>
                <a:cubicBezTo>
                  <a:pt x="2584" y="664"/>
                  <a:pt x="3232" y="784"/>
                  <a:pt x="3552" y="672"/>
                </a:cubicBezTo>
                <a:cubicBezTo>
                  <a:pt x="3872" y="560"/>
                  <a:pt x="3928" y="280"/>
                  <a:pt x="3984" y="0"/>
                </a:cubicBezTo>
              </a:path>
            </a:pathLst>
          </a:custGeom>
          <a:noFill/>
          <a:ln w="57150"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9" name="Text Box 40"/>
          <p:cNvSpPr txBox="1">
            <a:spLocks noChangeArrowheads="1"/>
          </p:cNvSpPr>
          <p:nvPr/>
        </p:nvSpPr>
        <p:spPr bwMode="auto">
          <a:xfrm>
            <a:off x="2768600" y="5715000"/>
            <a:ext cx="501387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dirty="0" smtClean="0">
                <a:latin typeface="Times New Roman" pitchFamily="18" charset="0"/>
              </a:rPr>
              <a:t>T </a:t>
            </a:r>
            <a:r>
              <a:rPr kumimoji="1" lang="en-US" altLang="zh-TW" sz="2400" dirty="0">
                <a:latin typeface="Times New Roman" pitchFamily="18" charset="0"/>
              </a:rPr>
              <a:t>(from O</a:t>
            </a:r>
            <a:r>
              <a:rPr kumimoji="1" lang="en-US" altLang="zh-TW" sz="2400" baseline="-25000" dirty="0">
                <a:latin typeface="Times New Roman" pitchFamily="18" charset="0"/>
              </a:rPr>
              <a:t>2</a:t>
            </a:r>
            <a:r>
              <a:rPr kumimoji="1" lang="en-US" altLang="zh-TW" sz="2400" dirty="0">
                <a:latin typeface="Times New Roman" pitchFamily="18" charset="0"/>
              </a:rPr>
              <a:t> to O</a:t>
            </a:r>
            <a:r>
              <a:rPr kumimoji="1" lang="en-US" altLang="zh-TW" sz="2400" baseline="-25000" dirty="0">
                <a:latin typeface="Times New Roman" pitchFamily="18" charset="0"/>
              </a:rPr>
              <a:t>1 </a:t>
            </a:r>
            <a:r>
              <a:rPr kumimoji="1" lang="en-US" altLang="zh-TW" sz="2400" dirty="0">
                <a:latin typeface="Times New Roman" pitchFamily="18" charset="0"/>
              </a:rPr>
              <a:t>in cam2 coordinates)</a:t>
            </a:r>
          </a:p>
        </p:txBody>
      </p:sp>
      <p:pic>
        <p:nvPicPr>
          <p:cNvPr id="22560" name="Picture 41" descr="j0283532"/>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rot="-4477795">
            <a:off x="666750" y="5886450"/>
            <a:ext cx="4762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61" name="Picture 42" descr="j0283532"/>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rot="-9441378">
            <a:off x="7848600" y="5715000"/>
            <a:ext cx="4762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62" name="Line 46"/>
          <p:cNvSpPr>
            <a:spLocks noChangeShapeType="1"/>
          </p:cNvSpPr>
          <p:nvPr/>
        </p:nvSpPr>
        <p:spPr bwMode="auto">
          <a:xfrm flipH="1">
            <a:off x="1981200" y="4191000"/>
            <a:ext cx="9144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63" name="Line 51"/>
          <p:cNvSpPr>
            <a:spLocks noChangeShapeType="1"/>
          </p:cNvSpPr>
          <p:nvPr/>
        </p:nvSpPr>
        <p:spPr bwMode="auto">
          <a:xfrm>
            <a:off x="6019800" y="3505200"/>
            <a:ext cx="3810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64" name="Text Box 53"/>
          <p:cNvSpPr txBox="1">
            <a:spLocks noChangeArrowheads="1"/>
          </p:cNvSpPr>
          <p:nvPr/>
        </p:nvSpPr>
        <p:spPr bwMode="auto">
          <a:xfrm>
            <a:off x="2895600" y="3886200"/>
            <a:ext cx="971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a:t>
            </a:r>
            <a:r>
              <a:rPr kumimoji="1" lang="en-US" altLang="zh-TW" sz="2400" i="1">
                <a:latin typeface="Times New Roman" pitchFamily="18" charset="0"/>
              </a:rPr>
              <a:t>x</a:t>
            </a:r>
            <a:r>
              <a:rPr kumimoji="1" lang="en-US" altLang="zh-TW" sz="2400" i="1" baseline="-25000">
                <a:latin typeface="Times New Roman" pitchFamily="18" charset="0"/>
              </a:rPr>
              <a:t>1</a:t>
            </a:r>
            <a:r>
              <a:rPr kumimoji="1" lang="en-US" altLang="zh-TW" sz="2400" i="1">
                <a:latin typeface="Times New Roman" pitchFamily="18" charset="0"/>
              </a:rPr>
              <a:t>,y</a:t>
            </a:r>
            <a:r>
              <a:rPr kumimoji="1" lang="en-US" altLang="zh-TW" sz="2400" i="1" baseline="-25000">
                <a:latin typeface="Times New Roman" pitchFamily="18" charset="0"/>
              </a:rPr>
              <a:t>1</a:t>
            </a:r>
            <a:r>
              <a:rPr kumimoji="1" lang="en-US" altLang="zh-TW" sz="2400">
                <a:latin typeface="Times New Roman" pitchFamily="18" charset="0"/>
              </a:rPr>
              <a:t>)</a:t>
            </a:r>
          </a:p>
        </p:txBody>
      </p:sp>
      <p:sp>
        <p:nvSpPr>
          <p:cNvPr id="22565" name="Text Box 55"/>
          <p:cNvSpPr txBox="1">
            <a:spLocks noChangeArrowheads="1"/>
          </p:cNvSpPr>
          <p:nvPr/>
        </p:nvSpPr>
        <p:spPr bwMode="auto">
          <a:xfrm>
            <a:off x="5715000" y="2895600"/>
            <a:ext cx="9794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a:t>
            </a:r>
            <a:r>
              <a:rPr kumimoji="1" lang="en-US" altLang="zh-TW" sz="2400" i="1">
                <a:latin typeface="Times New Roman" pitchFamily="18" charset="0"/>
              </a:rPr>
              <a:t>x</a:t>
            </a:r>
            <a:r>
              <a:rPr kumimoji="1" lang="en-US" altLang="zh-TW" sz="2400" i="1" baseline="-25000">
                <a:latin typeface="Times New Roman" pitchFamily="18" charset="0"/>
              </a:rPr>
              <a:t>2</a:t>
            </a:r>
            <a:r>
              <a:rPr kumimoji="1" lang="en-US" altLang="zh-TW" sz="2400" i="1">
                <a:latin typeface="Times New Roman" pitchFamily="18" charset="0"/>
              </a:rPr>
              <a:t>,y</a:t>
            </a:r>
            <a:r>
              <a:rPr kumimoji="1" lang="en-US" altLang="zh-TW" sz="2400" i="1" baseline="-25000">
                <a:latin typeface="Times New Roman" pitchFamily="18" charset="0"/>
              </a:rPr>
              <a:t>2</a:t>
            </a:r>
            <a:r>
              <a:rPr kumimoji="1" lang="en-US" altLang="zh-TW" sz="2400">
                <a:latin typeface="Times New Roman" pitchFamily="18" charset="0"/>
              </a:rPr>
              <a:t>)</a:t>
            </a:r>
          </a:p>
        </p:txBody>
      </p:sp>
      <p:sp>
        <p:nvSpPr>
          <p:cNvPr id="22566" name="Text Box 57"/>
          <p:cNvSpPr txBox="1">
            <a:spLocks noChangeArrowheads="1"/>
          </p:cNvSpPr>
          <p:nvPr/>
        </p:nvSpPr>
        <p:spPr bwMode="auto">
          <a:xfrm>
            <a:off x="0" y="3043238"/>
            <a:ext cx="3076575" cy="400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000" b="1">
                <a:latin typeface="Times New Roman" pitchFamily="18" charset="0"/>
              </a:rPr>
              <a:t>Left image is the reference</a:t>
            </a:r>
          </a:p>
        </p:txBody>
      </p:sp>
      <p:sp>
        <p:nvSpPr>
          <p:cNvPr id="22567" name="Text Box 58"/>
          <p:cNvSpPr txBox="1">
            <a:spLocks noChangeArrowheads="1"/>
          </p:cNvSpPr>
          <p:nvPr/>
        </p:nvSpPr>
        <p:spPr bwMode="auto">
          <a:xfrm>
            <a:off x="0" y="6035675"/>
            <a:ext cx="20716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Focal </a:t>
            </a:r>
          </a:p>
          <a:p>
            <a:pPr eaLnBrk="1" hangingPunct="1"/>
            <a:r>
              <a:rPr kumimoji="1" lang="en-US" altLang="zh-TW" sz="2400">
                <a:latin typeface="Times New Roman" pitchFamily="18" charset="0"/>
              </a:rPr>
              <a:t>length=</a:t>
            </a:r>
            <a:r>
              <a:rPr kumimoji="1" lang="en-US" altLang="zh-TW" sz="2400" i="1">
                <a:latin typeface="Times New Roman" pitchFamily="18" charset="0"/>
              </a:rPr>
              <a:t>f</a:t>
            </a:r>
            <a:r>
              <a:rPr kumimoji="1" lang="en-US" altLang="zh-TW" sz="2400" i="1" baseline="-25000">
                <a:latin typeface="Times New Roman" pitchFamily="18" charset="0"/>
              </a:rPr>
              <a:t>1</a:t>
            </a:r>
          </a:p>
        </p:txBody>
      </p:sp>
      <p:sp>
        <p:nvSpPr>
          <p:cNvPr id="22568" name="Text Box 59"/>
          <p:cNvSpPr txBox="1">
            <a:spLocks noChangeArrowheads="1"/>
          </p:cNvSpPr>
          <p:nvPr/>
        </p:nvSpPr>
        <p:spPr bwMode="auto">
          <a:xfrm>
            <a:off x="7072313" y="6035675"/>
            <a:ext cx="20716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Focal </a:t>
            </a:r>
          </a:p>
          <a:p>
            <a:pPr eaLnBrk="1" hangingPunct="1"/>
            <a:r>
              <a:rPr kumimoji="1" lang="en-US" altLang="zh-TW" sz="2400">
                <a:latin typeface="Times New Roman" pitchFamily="18" charset="0"/>
              </a:rPr>
              <a:t>length=</a:t>
            </a:r>
            <a:r>
              <a:rPr kumimoji="1" lang="en-US" altLang="zh-TW" sz="2400" i="1">
                <a:latin typeface="Times New Roman" pitchFamily="18" charset="0"/>
              </a:rPr>
              <a:t>f</a:t>
            </a:r>
            <a:r>
              <a:rPr kumimoji="1" lang="en-US" altLang="zh-TW" sz="2400" i="1" baseline="-25000">
                <a:latin typeface="Times New Roman" pitchFamily="18" charset="0"/>
              </a:rPr>
              <a:t>2</a:t>
            </a:r>
          </a:p>
        </p:txBody>
      </p:sp>
      <p:sp>
        <p:nvSpPr>
          <p:cNvPr id="22569" name="Text Box 61"/>
          <p:cNvSpPr txBox="1">
            <a:spLocks noChangeArrowheads="1"/>
          </p:cNvSpPr>
          <p:nvPr/>
        </p:nvSpPr>
        <p:spPr bwMode="auto">
          <a:xfrm>
            <a:off x="4038600" y="6088063"/>
            <a:ext cx="1631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Base line=||T||</a:t>
            </a:r>
          </a:p>
        </p:txBody>
      </p:sp>
      <p:sp>
        <p:nvSpPr>
          <p:cNvPr id="22570" name="Text Box 62"/>
          <p:cNvSpPr txBox="1">
            <a:spLocks noChangeArrowheads="1"/>
          </p:cNvSpPr>
          <p:nvPr/>
        </p:nvSpPr>
        <p:spPr bwMode="auto">
          <a:xfrm>
            <a:off x="3352800" y="2743200"/>
            <a:ext cx="19113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a:t>Plane-3 </a:t>
            </a:r>
            <a:r>
              <a:rPr kumimoji="1" lang="en-US" altLang="zh-TW">
                <a:sym typeface="Symbol" pitchFamily="18" charset="2"/>
              </a:rPr>
              <a:t></a:t>
            </a:r>
            <a:r>
              <a:rPr kumimoji="1" lang="en-US" altLang="zh-TW" baseline="-25000">
                <a:sym typeface="Symbol" pitchFamily="18" charset="2"/>
              </a:rPr>
              <a:t>3</a:t>
            </a:r>
          </a:p>
          <a:p>
            <a:pPr eaLnBrk="1" hangingPunct="1"/>
            <a:r>
              <a:rPr kumimoji="1" lang="en-US" altLang="zh-TW">
                <a:sym typeface="Symbol" pitchFamily="18" charset="2"/>
              </a:rPr>
              <a:t>Perpendicular to </a:t>
            </a:r>
          </a:p>
          <a:p>
            <a:pPr eaLnBrk="1" hangingPunct="1"/>
            <a:r>
              <a:rPr kumimoji="1" lang="en-US" altLang="zh-TW">
                <a:sym typeface="Symbol" pitchFamily="18" charset="2"/>
              </a:rPr>
              <a:t>TX</a:t>
            </a:r>
            <a:r>
              <a:rPr kumimoji="1" lang="en-US" altLang="zh-TW" baseline="-25000">
                <a:sym typeface="Symbol" pitchFamily="18" charset="2"/>
              </a:rPr>
              <a:t>2</a:t>
            </a:r>
            <a:r>
              <a:rPr kumimoji="1" lang="en-US" altLang="zh-TW">
                <a:sym typeface="Symbol" pitchFamily="18" charset="2"/>
              </a:rPr>
              <a:t> or  TX</a:t>
            </a:r>
            <a:r>
              <a:rPr kumimoji="1" lang="en-US" altLang="zh-TW" baseline="-25000">
                <a:sym typeface="Symbol" pitchFamily="18" charset="2"/>
              </a:rPr>
              <a:t>1</a:t>
            </a:r>
            <a:endParaRPr kumimoji="1" lang="en-US" altLang="en-US" baseline="-25000">
              <a:sym typeface="Symbol" pitchFamily="18" charset="2"/>
            </a:endParaRPr>
          </a:p>
        </p:txBody>
      </p:sp>
      <p:cxnSp>
        <p:nvCxnSpPr>
          <p:cNvPr id="3" name="Straight Arrow Connector 2"/>
          <p:cNvCxnSpPr/>
          <p:nvPr/>
        </p:nvCxnSpPr>
        <p:spPr>
          <a:xfrm flipH="1">
            <a:off x="1320974" y="5299075"/>
            <a:ext cx="5846762" cy="31750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572" name="TextBox 5"/>
          <p:cNvSpPr txBox="1">
            <a:spLocks noChangeArrowheads="1"/>
          </p:cNvSpPr>
          <p:nvPr/>
        </p:nvSpPr>
        <p:spPr bwMode="auto">
          <a:xfrm>
            <a:off x="8391525" y="5372100"/>
            <a:ext cx="3508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R</a:t>
            </a:r>
          </a:p>
        </p:txBody>
      </p:sp>
      <p:sp>
        <p:nvSpPr>
          <p:cNvPr id="47" name="Oval 46"/>
          <p:cNvSpPr/>
          <p:nvPr/>
        </p:nvSpPr>
        <p:spPr>
          <a:xfrm>
            <a:off x="1066800" y="152400"/>
            <a:ext cx="1600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sp>
        <p:nvSpPr>
          <p:cNvPr id="2" name="Footer Placeholder 1"/>
          <p:cNvSpPr>
            <a:spLocks noGrp="1"/>
          </p:cNvSpPr>
          <p:nvPr>
            <p:ph type="ftr" sz="quarter" idx="11"/>
          </p:nvPr>
        </p:nvSpPr>
        <p:spPr/>
        <p:txBody>
          <a:bodyPr/>
          <a:lstStyle/>
          <a:p>
            <a:pPr>
              <a:defRPr/>
            </a:pPr>
            <a:r>
              <a:rPr lang="en-US" altLang="zh-CN" smtClean="0"/>
              <a:t>Stereo v6b</a:t>
            </a:r>
            <a:endParaRPr lang="en-US" altLang="zh-CN" dirty="0"/>
          </a:p>
        </p:txBody>
      </p:sp>
      <p:sp>
        <p:nvSpPr>
          <p:cNvPr id="2257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C4CD6B28-637C-4F28-B2F2-F6E29E5117A7}" type="slidenum">
              <a:rPr lang="en-US" altLang="en-US">
                <a:solidFill>
                  <a:srgbClr val="898989"/>
                </a:solidFill>
              </a:rPr>
              <a:pPr eaLnBrk="1" hangingPunct="1"/>
              <a:t>18</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78" name="Picture 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9609" y="4005152"/>
            <a:ext cx="4533900" cy="237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5" name="Rectangle 2"/>
          <p:cNvSpPr>
            <a:spLocks noGrp="1" noChangeArrowheads="1"/>
          </p:cNvSpPr>
          <p:nvPr>
            <p:ph type="title"/>
          </p:nvPr>
        </p:nvSpPr>
        <p:spPr>
          <a:xfrm>
            <a:off x="609600" y="446088"/>
            <a:ext cx="7772400" cy="609600"/>
          </a:xfrm>
        </p:spPr>
        <p:txBody>
          <a:bodyPr/>
          <a:lstStyle/>
          <a:p>
            <a:pPr algn="l" eaLnBrk="1" hangingPunct="1"/>
            <a:r>
              <a:rPr lang="en-US" altLang="zh-TW" sz="1700" smtClean="0"/>
              <a:t>Essential matrix </a:t>
            </a:r>
            <a:r>
              <a:rPr lang="en-US" altLang="zh-TW" sz="1700" i="1" smtClean="0"/>
              <a:t>E </a:t>
            </a:r>
            <a:r>
              <a:rPr lang="en-US" altLang="zh-TW" sz="1700" smtClean="0"/>
              <a:t>(a 3x3 matrix) P.110[2] X</a:t>
            </a:r>
            <a:r>
              <a:rPr lang="en-US" altLang="zh-TW" sz="1700" i="1" baseline="-25000" smtClean="0"/>
              <a:t>1</a:t>
            </a:r>
            <a:r>
              <a:rPr lang="en-US" altLang="zh-TW" sz="1700" smtClean="0"/>
              <a:t> is 3-D X in left camera (reference) system X</a:t>
            </a:r>
            <a:r>
              <a:rPr lang="en-US" altLang="zh-TW" sz="1700" i="1" baseline="-25000" smtClean="0"/>
              <a:t>2</a:t>
            </a:r>
            <a:r>
              <a:rPr lang="en-US" altLang="zh-TW" sz="1700" smtClean="0"/>
              <a:t> is 3-D X in right camera system</a:t>
            </a:r>
            <a:endParaRPr kumimoji="1" lang="en-US" altLang="zh-TW" sz="3200" smtClean="0">
              <a:sym typeface="Symbol" pitchFamily="18" charset="2"/>
            </a:endParaRPr>
          </a:p>
        </p:txBody>
      </p:sp>
      <p:sp>
        <p:nvSpPr>
          <p:cNvPr id="23556" name="Rectangle 3"/>
          <p:cNvSpPr>
            <a:spLocks noGrp="1" noChangeArrowheads="1"/>
          </p:cNvSpPr>
          <p:nvPr>
            <p:ph type="body" sz="half" idx="1"/>
          </p:nvPr>
        </p:nvSpPr>
        <p:spPr>
          <a:xfrm>
            <a:off x="8001000" y="5867400"/>
            <a:ext cx="685800" cy="233363"/>
          </a:xfrm>
        </p:spPr>
        <p:txBody>
          <a:bodyPr/>
          <a:lstStyle/>
          <a:p>
            <a:pPr eaLnBrk="1" hangingPunct="1"/>
            <a:r>
              <a:rPr lang="en-US" altLang="zh-TW" sz="2600" dirty="0" smtClean="0"/>
              <a:t> </a:t>
            </a:r>
          </a:p>
        </p:txBody>
      </p:sp>
      <p:graphicFrame>
        <p:nvGraphicFramePr>
          <p:cNvPr id="23557" name="Object 7"/>
          <p:cNvGraphicFramePr>
            <a:graphicFrameLocks noGrp="1" noChangeAspect="1"/>
          </p:cNvGraphicFramePr>
          <p:nvPr>
            <p:ph sz="quarter" idx="2"/>
          </p:nvPr>
        </p:nvGraphicFramePr>
        <p:xfrm>
          <a:off x="5791200" y="774700"/>
          <a:ext cx="3200400" cy="1492250"/>
        </p:xfrm>
        <a:graphic>
          <a:graphicData uri="http://schemas.openxmlformats.org/presentationml/2006/ole">
            <mc:AlternateContent xmlns:mc="http://schemas.openxmlformats.org/markup-compatibility/2006">
              <mc:Choice xmlns:v="urn:schemas-microsoft-com:vml" Requires="v">
                <p:oleObj spid="_x0000_s23607" name="公式" r:id="rId4" imgW="2070100" imgH="965200" progId="Equation.3">
                  <p:embed/>
                </p:oleObj>
              </mc:Choice>
              <mc:Fallback>
                <p:oleObj name="公式" r:id="rId4" imgW="2070100" imgH="965200" progId="Equation.3">
                  <p:embed/>
                  <p:pic>
                    <p:nvPicPr>
                      <p:cNvPr id="0" name="Object 7"/>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774700"/>
                        <a:ext cx="3200400" cy="1492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8" name="Object 5"/>
          <p:cNvGraphicFramePr>
            <a:graphicFrameLocks noGrp="1" noChangeAspect="1"/>
          </p:cNvGraphicFramePr>
          <p:nvPr>
            <p:ph sz="quarter" idx="3"/>
            <p:extLst>
              <p:ext uri="{D42A27DB-BD31-4B8C-83A1-F6EECF244321}">
                <p14:modId xmlns:p14="http://schemas.microsoft.com/office/powerpoint/2010/main" val="2242001101"/>
              </p:ext>
            </p:extLst>
          </p:nvPr>
        </p:nvGraphicFramePr>
        <p:xfrm>
          <a:off x="152400" y="2353200"/>
          <a:ext cx="7548562" cy="2895600"/>
        </p:xfrm>
        <a:graphic>
          <a:graphicData uri="http://schemas.openxmlformats.org/presentationml/2006/ole">
            <mc:AlternateContent xmlns:mc="http://schemas.openxmlformats.org/markup-compatibility/2006">
              <mc:Choice xmlns:v="urn:schemas-microsoft-com:vml" Requires="v">
                <p:oleObj spid="_x0000_s23608" name="公式" r:id="rId6" imgW="4965480" imgH="1904760" progId="Equation.3">
                  <p:embed/>
                </p:oleObj>
              </mc:Choice>
              <mc:Fallback>
                <p:oleObj name="公式" r:id="rId6" imgW="4965480" imgH="1904760" progId="Equation.3">
                  <p:embed/>
                  <p:pic>
                    <p:nvPicPr>
                      <p:cNvPr id="0" name="Object 5"/>
                      <p:cNvPicPr>
                        <a:picLocks noGrp="1" noChangeAspect="1" noChangeArrowheads="1"/>
                      </p:cNvPicPr>
                      <p:nvPr/>
                    </p:nvPicPr>
                    <p:blipFill>
                      <a:blip r:embed="rId7"/>
                      <a:srcRect/>
                      <a:stretch>
                        <a:fillRect/>
                      </a:stretch>
                    </p:blipFill>
                    <p:spPr bwMode="auto">
                      <a:xfrm>
                        <a:off x="152400" y="2353200"/>
                        <a:ext cx="7548562"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Footer Placeholder 6"/>
          <p:cNvSpPr>
            <a:spLocks noGrp="1"/>
          </p:cNvSpPr>
          <p:nvPr>
            <p:ph type="ftr" sz="quarter" idx="11"/>
          </p:nvPr>
        </p:nvSpPr>
        <p:spPr/>
        <p:txBody>
          <a:bodyPr/>
          <a:lstStyle/>
          <a:p>
            <a:pPr>
              <a:defRPr/>
            </a:pPr>
            <a:r>
              <a:rPr lang="en-US" altLang="zh-CN" smtClean="0"/>
              <a:t>Stereo v6b</a:t>
            </a:r>
            <a:endParaRPr lang="en-US" altLang="zh-CN"/>
          </a:p>
        </p:txBody>
      </p:sp>
      <p:sp>
        <p:nvSpPr>
          <p:cNvPr id="23560"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6163E5F6-30D5-4484-8AF1-B0D30CF40AE2}" type="slidenum">
              <a:rPr lang="en-US" altLang="en-US">
                <a:solidFill>
                  <a:srgbClr val="898989"/>
                </a:solidFill>
              </a:rPr>
              <a:pPr eaLnBrk="1" hangingPunct="1"/>
              <a:t>19</a:t>
            </a:fld>
            <a:endParaRPr lang="en-US" altLang="en-US">
              <a:solidFill>
                <a:srgbClr val="898989"/>
              </a:solidFill>
            </a:endParaRPr>
          </a:p>
        </p:txBody>
      </p:sp>
      <p:sp>
        <p:nvSpPr>
          <p:cNvPr id="23561" name="Text Box 13"/>
          <p:cNvSpPr txBox="1">
            <a:spLocks noChangeArrowheads="1"/>
          </p:cNvSpPr>
          <p:nvPr/>
        </p:nvSpPr>
        <p:spPr bwMode="auto">
          <a:xfrm>
            <a:off x="312738" y="1066800"/>
            <a:ext cx="5257800" cy="1200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zh-TW" b="1">
                <a:solidFill>
                  <a:schemeClr val="tx2"/>
                </a:solidFill>
              </a:rPr>
              <a:t>Exercise 1b,1c</a:t>
            </a:r>
          </a:p>
          <a:p>
            <a:pPr eaLnBrk="1" hangingPunct="1"/>
            <a:r>
              <a:rPr lang="en-US" altLang="zh-TW" b="1">
                <a:solidFill>
                  <a:schemeClr val="tx2"/>
                </a:solidFill>
              </a:rPr>
              <a:t>(1b) </a:t>
            </a:r>
            <a:r>
              <a:rPr kumimoji="1" lang="en-US" altLang="en-US">
                <a:sym typeface="Symbol" pitchFamily="18" charset="2"/>
              </a:rPr>
              <a:t>If T=[1 2 3]’, Write the matrix for [T]</a:t>
            </a:r>
            <a:r>
              <a:rPr kumimoji="1" lang="en-US" altLang="en-US" baseline="-25000">
                <a:sym typeface="Symbol" pitchFamily="18" charset="2"/>
              </a:rPr>
              <a:t>x</a:t>
            </a:r>
          </a:p>
          <a:p>
            <a:pPr eaLnBrk="1" hangingPunct="1"/>
            <a:r>
              <a:rPr lang="en-US" altLang="zh-TW" b="1">
                <a:solidFill>
                  <a:schemeClr val="tx2"/>
                </a:solidFill>
              </a:rPr>
              <a:t>(1c) Write the sizes of the matrices: </a:t>
            </a:r>
          </a:p>
          <a:p>
            <a:pPr eaLnBrk="1" hangingPunct="1"/>
            <a:r>
              <a:rPr lang="en-US" altLang="zh-TW" b="1">
                <a:solidFill>
                  <a:schemeClr val="tx2"/>
                </a:solidFill>
              </a:rPr>
              <a:t>X1:___,X2:__, R:___,T:___, [T]</a:t>
            </a:r>
            <a:r>
              <a:rPr lang="en-US" altLang="zh-TW" b="1" baseline="-25000">
                <a:solidFill>
                  <a:schemeClr val="tx2"/>
                </a:solidFill>
              </a:rPr>
              <a:t>x</a:t>
            </a:r>
            <a:r>
              <a:rPr lang="en-US" altLang="zh-TW" b="1">
                <a:solidFill>
                  <a:schemeClr val="tx2"/>
                </a:solidFill>
              </a:rPr>
              <a:t> :___,E:____</a:t>
            </a:r>
          </a:p>
        </p:txBody>
      </p:sp>
      <p:sp>
        <p:nvSpPr>
          <p:cNvPr id="11" name="Oval 10"/>
          <p:cNvSpPr/>
          <p:nvPr/>
        </p:nvSpPr>
        <p:spPr>
          <a:xfrm>
            <a:off x="1066800" y="152400"/>
            <a:ext cx="1600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cxnSp>
        <p:nvCxnSpPr>
          <p:cNvPr id="3" name="Straight Arrow Connector 2"/>
          <p:cNvCxnSpPr/>
          <p:nvPr/>
        </p:nvCxnSpPr>
        <p:spPr>
          <a:xfrm flipH="1" flipV="1">
            <a:off x="6683375" y="4267200"/>
            <a:ext cx="1470025" cy="1262856"/>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564" name="TextBox 4"/>
          <p:cNvSpPr txBox="1">
            <a:spLocks noChangeArrowheads="1"/>
          </p:cNvSpPr>
          <p:nvPr/>
        </p:nvSpPr>
        <p:spPr bwMode="auto">
          <a:xfrm>
            <a:off x="7051675" y="4114800"/>
            <a:ext cx="423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solidFill>
                  <a:srgbClr val="FF5050"/>
                </a:solidFill>
              </a:rPr>
              <a:t>X</a:t>
            </a:r>
            <a:r>
              <a:rPr lang="en-US" altLang="en-US" baseline="-25000">
                <a:solidFill>
                  <a:srgbClr val="FF5050"/>
                </a:solidFill>
              </a:rPr>
              <a:t>2</a:t>
            </a:r>
          </a:p>
        </p:txBody>
      </p:sp>
      <p:cxnSp>
        <p:nvCxnSpPr>
          <p:cNvPr id="17" name="Straight Arrow Connector 16"/>
          <p:cNvCxnSpPr/>
          <p:nvPr/>
        </p:nvCxnSpPr>
        <p:spPr>
          <a:xfrm flipH="1">
            <a:off x="5257800" y="5530056"/>
            <a:ext cx="2895600" cy="111522"/>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566" name="TextBox 18"/>
          <p:cNvSpPr txBox="1">
            <a:spLocks noChangeArrowheads="1"/>
          </p:cNvSpPr>
          <p:nvPr/>
        </p:nvSpPr>
        <p:spPr bwMode="auto">
          <a:xfrm>
            <a:off x="6357938" y="5345113"/>
            <a:ext cx="3254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i="1" dirty="0">
                <a:solidFill>
                  <a:srgbClr val="FF5050"/>
                </a:solidFill>
              </a:rPr>
              <a:t>T</a:t>
            </a:r>
            <a:endParaRPr lang="en-US" altLang="en-US" i="1" baseline="-25000" dirty="0">
              <a:solidFill>
                <a:srgbClr val="FF5050"/>
              </a:solidFill>
            </a:endParaRPr>
          </a:p>
        </p:txBody>
      </p:sp>
      <p:sp>
        <p:nvSpPr>
          <p:cNvPr id="12" name="Rectangle 11"/>
          <p:cNvSpPr/>
          <p:nvPr/>
        </p:nvSpPr>
        <p:spPr>
          <a:xfrm>
            <a:off x="762000" y="4898628"/>
            <a:ext cx="1524000" cy="3921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smtClean="0"/>
              <a:t>3-D computer vision, an overview</a:t>
            </a:r>
          </a:p>
        </p:txBody>
      </p:sp>
      <p:sp>
        <p:nvSpPr>
          <p:cNvPr id="6147" name="Content Placeholder 2"/>
          <p:cNvSpPr>
            <a:spLocks noGrp="1"/>
          </p:cNvSpPr>
          <p:nvPr>
            <p:ph idx="1"/>
          </p:nvPr>
        </p:nvSpPr>
        <p:spPr/>
        <p:txBody>
          <a:bodyPr/>
          <a:lstStyle/>
          <a:p>
            <a:r>
              <a:rPr lang="en-US" altLang="en-US" sz="2800" dirty="0" smtClean="0"/>
              <a:t>Find 3-D structure using 2-D images</a:t>
            </a:r>
          </a:p>
          <a:p>
            <a:r>
              <a:rPr lang="en-US" altLang="en-US" sz="2800" dirty="0" smtClean="0"/>
              <a:t>One camera: </a:t>
            </a:r>
          </a:p>
          <a:p>
            <a:pPr lvl="1"/>
            <a:r>
              <a:rPr lang="en-US" altLang="en-US" sz="2400" dirty="0" smtClean="0"/>
              <a:t>Possible but limited results, e.g. by  identify vanishing lines</a:t>
            </a:r>
          </a:p>
          <a:p>
            <a:r>
              <a:rPr lang="en-US" altLang="en-US" sz="2800" dirty="0" smtClean="0"/>
              <a:t>Two cameras: </a:t>
            </a:r>
          </a:p>
          <a:p>
            <a:pPr lvl="1"/>
            <a:r>
              <a:rPr lang="en-US" altLang="en-US" sz="2400" dirty="0" smtClean="0"/>
              <a:t>Stereo: use </a:t>
            </a:r>
            <a:r>
              <a:rPr lang="en-US" altLang="en-US" sz="2400" dirty="0" err="1" smtClean="0"/>
              <a:t>Epipolar</a:t>
            </a:r>
            <a:r>
              <a:rPr lang="en-US" altLang="en-US" sz="2400" dirty="0" smtClean="0"/>
              <a:t> geometry (This chapter)</a:t>
            </a:r>
          </a:p>
          <a:p>
            <a:r>
              <a:rPr lang="en-US" altLang="en-US" sz="2800" dirty="0" smtClean="0"/>
              <a:t>Three cameras:</a:t>
            </a:r>
          </a:p>
          <a:p>
            <a:pPr lvl="1"/>
            <a:r>
              <a:rPr lang="en-US" altLang="en-US" sz="2400" dirty="0" smtClean="0"/>
              <a:t>Trifocal tensor method (very advanced not discussed here)</a:t>
            </a:r>
          </a:p>
          <a:p>
            <a:r>
              <a:rPr lang="en-US" altLang="en-US" sz="2800" dirty="0" smtClean="0"/>
              <a:t>N cameras:</a:t>
            </a:r>
          </a:p>
          <a:p>
            <a:pPr lvl="1"/>
            <a:r>
              <a:rPr lang="en-US" altLang="en-US" sz="2400" dirty="0" smtClean="0"/>
              <a:t>Factorization (Chapter 9), fast method, moderate accuracy </a:t>
            </a:r>
          </a:p>
          <a:p>
            <a:pPr lvl="1"/>
            <a:r>
              <a:rPr lang="en-US" altLang="en-US" sz="2400" dirty="0" smtClean="0"/>
              <a:t>Bundle adjustment (chapter 11), slow but accurate.</a:t>
            </a:r>
          </a:p>
        </p:txBody>
      </p:sp>
      <p:sp>
        <p:nvSpPr>
          <p:cNvPr id="4" name="Footer Placeholder 3"/>
          <p:cNvSpPr>
            <a:spLocks noGrp="1"/>
          </p:cNvSpPr>
          <p:nvPr>
            <p:ph type="ftr" sz="quarter" idx="11"/>
          </p:nvPr>
        </p:nvSpPr>
        <p:spPr/>
        <p:txBody>
          <a:bodyPr/>
          <a:lstStyle/>
          <a:p>
            <a:pPr>
              <a:defRPr/>
            </a:pPr>
            <a:r>
              <a:rPr lang="en-US" smtClean="0"/>
              <a:t>Stereo v6b</a:t>
            </a:r>
            <a:endParaRPr lang="en-US" dirty="0"/>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80B1C788-72E0-4642-9B7F-46FF10A2EC3B}" type="slidenum">
              <a:rPr lang="en-US" altLang="en-US">
                <a:solidFill>
                  <a:srgbClr val="898989"/>
                </a:solidFill>
              </a:rPr>
              <a:pPr eaLnBrk="1" hangingPunct="1"/>
              <a:t>2</a:t>
            </a:fld>
            <a:endParaRPr lang="en-US" altLang="en-US">
              <a:solidFill>
                <a:srgbClr val="898989"/>
              </a:solidFill>
            </a:endParaRPr>
          </a:p>
        </p:txBody>
      </p:sp>
      <p:pic>
        <p:nvPicPr>
          <p:cNvPr id="6150" name="Picture 7" descr="dem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1143000"/>
            <a:ext cx="219075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09600" y="228600"/>
            <a:ext cx="7772400" cy="1143000"/>
          </a:xfrm>
        </p:spPr>
        <p:txBody>
          <a:bodyPr/>
          <a:lstStyle/>
          <a:p>
            <a:pPr eaLnBrk="1" hangingPunct="1"/>
            <a:r>
              <a:rPr lang="en-US" altLang="zh-CN" sz="3500" smtClean="0">
                <a:ea typeface="新細明體" pitchFamily="18" charset="-120"/>
              </a:rPr>
              <a:t>Essential Matrix (E)</a:t>
            </a:r>
            <a:endParaRPr lang="en-US" altLang="zh-TW" sz="3500" smtClean="0"/>
          </a:p>
        </p:txBody>
      </p:sp>
      <p:sp>
        <p:nvSpPr>
          <p:cNvPr id="24579" name="Rectangle 3"/>
          <p:cNvSpPr>
            <a:spLocks noGrp="1" noChangeArrowheads="1"/>
          </p:cNvSpPr>
          <p:nvPr>
            <p:ph type="body" sz="half" idx="1"/>
          </p:nvPr>
        </p:nvSpPr>
        <p:spPr>
          <a:xfrm>
            <a:off x="533400" y="5181600"/>
            <a:ext cx="7988300" cy="1063625"/>
          </a:xfrm>
        </p:spPr>
        <p:txBody>
          <a:bodyPr/>
          <a:lstStyle/>
          <a:p>
            <a:pPr eaLnBrk="1" hangingPunct="1"/>
            <a:r>
              <a:rPr lang="en-US" altLang="zh-TW" sz="2600" i="1" dirty="0" err="1" smtClean="0"/>
              <a:t>Right_image_point</a:t>
            </a:r>
            <a:r>
              <a:rPr lang="en-US" altLang="zh-TW" sz="2600" i="1" baseline="30000" dirty="0" err="1" smtClean="0"/>
              <a:t>T</a:t>
            </a:r>
            <a:r>
              <a:rPr lang="en-US" altLang="zh-TW" sz="2600" i="1" baseline="30000" dirty="0" smtClean="0"/>
              <a:t> </a:t>
            </a:r>
            <a:r>
              <a:rPr lang="en-US" altLang="zh-TW" sz="2600" i="1" dirty="0" smtClean="0"/>
              <a:t>* E * </a:t>
            </a:r>
            <a:r>
              <a:rPr lang="en-US" altLang="zh-TW" sz="2600" i="1" dirty="0" err="1" smtClean="0"/>
              <a:t>left_image_point</a:t>
            </a:r>
            <a:r>
              <a:rPr lang="en-US" altLang="zh-TW" sz="2600" i="1" dirty="0" smtClean="0"/>
              <a:t>=0</a:t>
            </a:r>
          </a:p>
          <a:p>
            <a:pPr eaLnBrk="1" hangingPunct="1"/>
            <a:r>
              <a:rPr lang="en-US" altLang="zh-TW" sz="2600" i="1" dirty="0" smtClean="0"/>
              <a:t>Focal lengths f</a:t>
            </a:r>
            <a:r>
              <a:rPr lang="en-US" altLang="zh-TW" sz="2600" i="1" baseline="-25000" dirty="0" smtClean="0"/>
              <a:t>1</a:t>
            </a:r>
            <a:r>
              <a:rPr lang="en-US" altLang="zh-TW" sz="2600" i="1" dirty="0" smtClean="0"/>
              <a:t> f</a:t>
            </a:r>
            <a:r>
              <a:rPr lang="en-US" altLang="zh-TW" sz="2600" i="1" baseline="-25000" dirty="0" smtClean="0"/>
              <a:t>2</a:t>
            </a:r>
            <a:r>
              <a:rPr lang="en-US" altLang="zh-TW" sz="2600" i="1" dirty="0" smtClean="0"/>
              <a:t> of both cameras should be known  here</a:t>
            </a:r>
            <a:endParaRPr lang="zh-TW" altLang="en-US" sz="2600" i="1" dirty="0" smtClean="0"/>
          </a:p>
        </p:txBody>
      </p:sp>
      <p:graphicFrame>
        <p:nvGraphicFramePr>
          <p:cNvPr id="24580" name="Object 4"/>
          <p:cNvGraphicFramePr>
            <a:graphicFrameLocks noGrp="1" noChangeAspect="1"/>
          </p:cNvGraphicFramePr>
          <p:nvPr>
            <p:ph sz="quarter" idx="2"/>
          </p:nvPr>
        </p:nvGraphicFramePr>
        <p:xfrm>
          <a:off x="1066800" y="1295400"/>
          <a:ext cx="6248400" cy="3932238"/>
        </p:xfrm>
        <a:graphic>
          <a:graphicData uri="http://schemas.openxmlformats.org/presentationml/2006/ole">
            <mc:AlternateContent xmlns:mc="http://schemas.openxmlformats.org/markup-compatibility/2006">
              <mc:Choice xmlns:v="urn:schemas-microsoft-com:vml" Requires="v">
                <p:oleObj spid="_x0000_s24604" name="Equation" r:id="rId3" imgW="3390900" imgH="2133600" progId="Equation.DSMT4">
                  <p:embed/>
                </p:oleObj>
              </mc:Choice>
              <mc:Fallback>
                <p:oleObj name="Equation" r:id="rId3" imgW="3390900" imgH="2133600" progId="Equation.DSMT4">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295400"/>
                        <a:ext cx="6248400" cy="3932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Footer Placeholder 6"/>
          <p:cNvSpPr>
            <a:spLocks noGrp="1"/>
          </p:cNvSpPr>
          <p:nvPr>
            <p:ph type="ftr" sz="quarter" idx="11"/>
          </p:nvPr>
        </p:nvSpPr>
        <p:spPr/>
        <p:txBody>
          <a:bodyPr/>
          <a:lstStyle/>
          <a:p>
            <a:pPr>
              <a:defRPr/>
            </a:pPr>
            <a:r>
              <a:rPr lang="en-US" altLang="zh-CN" smtClean="0"/>
              <a:t>Stereo v6b</a:t>
            </a:r>
            <a:endParaRPr lang="en-US" altLang="zh-CN" dirty="0"/>
          </a:p>
        </p:txBody>
      </p:sp>
      <p:sp>
        <p:nvSpPr>
          <p:cNvPr id="24582"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7803CCA9-82C7-4148-A413-4C0A0084B0A0}" type="slidenum">
              <a:rPr lang="en-US" altLang="en-US">
                <a:solidFill>
                  <a:srgbClr val="898989"/>
                </a:solidFill>
              </a:rPr>
              <a:pPr eaLnBrk="1" hangingPunct="1"/>
              <a:t>20</a:t>
            </a:fld>
            <a:endParaRPr lang="en-US" altLang="en-US">
              <a:solidFill>
                <a:srgbClr val="898989"/>
              </a:solidFill>
            </a:endParaRPr>
          </a:p>
        </p:txBody>
      </p:sp>
      <p:sp>
        <p:nvSpPr>
          <p:cNvPr id="8" name="Oval 7"/>
          <p:cNvSpPr/>
          <p:nvPr/>
        </p:nvSpPr>
        <p:spPr>
          <a:xfrm>
            <a:off x="1066800" y="152400"/>
            <a:ext cx="1600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sp>
        <p:nvSpPr>
          <p:cNvPr id="2" name="Rectangle 1"/>
          <p:cNvSpPr/>
          <p:nvPr/>
        </p:nvSpPr>
        <p:spPr>
          <a:xfrm>
            <a:off x="914400" y="3886200"/>
            <a:ext cx="48006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sp>
        <p:nvSpPr>
          <p:cNvPr id="9" name="Rectangle 8"/>
          <p:cNvSpPr/>
          <p:nvPr/>
        </p:nvSpPr>
        <p:spPr>
          <a:xfrm>
            <a:off x="457200" y="1219200"/>
            <a:ext cx="28194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sp>
        <p:nvSpPr>
          <p:cNvPr id="3" name="Rectangle 2"/>
          <p:cNvSpPr/>
          <p:nvPr/>
        </p:nvSpPr>
        <p:spPr>
          <a:xfrm>
            <a:off x="381000" y="5105400"/>
            <a:ext cx="75438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7"/>
          <p:cNvSpPr>
            <a:spLocks noGrp="1"/>
          </p:cNvSpPr>
          <p:nvPr>
            <p:ph type="title"/>
          </p:nvPr>
        </p:nvSpPr>
        <p:spPr/>
        <p:txBody>
          <a:bodyPr/>
          <a:lstStyle/>
          <a:p>
            <a:r>
              <a:rPr lang="en-US" altLang="en-US" sz="2800" b="1" u="sng" dirty="0" smtClean="0"/>
              <a:t>From E (Essential matrix) to F (Fundamental matrix)</a:t>
            </a:r>
          </a:p>
        </p:txBody>
      </p:sp>
      <p:sp>
        <p:nvSpPr>
          <p:cNvPr id="25603" name="Content Placeholder 8"/>
          <p:cNvSpPr>
            <a:spLocks noGrp="1"/>
          </p:cNvSpPr>
          <p:nvPr>
            <p:ph idx="1"/>
          </p:nvPr>
        </p:nvSpPr>
        <p:spPr>
          <a:xfrm>
            <a:off x="457200" y="1600200"/>
            <a:ext cx="8382000" cy="5214938"/>
          </a:xfrm>
          <a:ln>
            <a:solidFill>
              <a:schemeClr val="accent1"/>
            </a:solidFill>
            <a:miter lim="800000"/>
            <a:headEnd/>
            <a:tailEnd/>
          </a:ln>
        </p:spPr>
        <p:txBody>
          <a:bodyPr/>
          <a:lstStyle/>
          <a:p>
            <a:r>
              <a:rPr lang="en-US" altLang="en-US" u="sng" smtClean="0"/>
              <a:t>Essential matrix </a:t>
            </a:r>
            <a:r>
              <a:rPr lang="en-US" altLang="en-US" smtClean="0"/>
              <a:t>+ </a:t>
            </a:r>
            <a:r>
              <a:rPr lang="en-US" altLang="en-US" u="sng" smtClean="0"/>
              <a:t>Camera intrinsic parameters</a:t>
            </a:r>
            <a:r>
              <a:rPr lang="en-US" altLang="en-US" smtClean="0"/>
              <a:t> becomes The </a:t>
            </a:r>
            <a:r>
              <a:rPr lang="en-US" altLang="en-US" u="sng" smtClean="0"/>
              <a:t>Fundamental matrix</a:t>
            </a:r>
          </a:p>
          <a:p>
            <a:r>
              <a:rPr lang="en-US" altLang="en-US" smtClean="0"/>
              <a:t>So we can use two un-calibrated cameras (unknown focal length , image centers etc) to make a stereo system</a:t>
            </a:r>
          </a:p>
          <a:p>
            <a:r>
              <a:rPr lang="en-US" altLang="en-US" smtClean="0"/>
              <a:t>For Essential matrix you need to know the intrinsic parameters of the two cameras</a:t>
            </a:r>
          </a:p>
          <a:p>
            <a:r>
              <a:rPr lang="en-US" altLang="en-US" smtClean="0"/>
              <a:t>For the Fundamental matrix F , it encapsulates all intrinsic parameters</a:t>
            </a:r>
          </a:p>
        </p:txBody>
      </p:sp>
      <p:sp>
        <p:nvSpPr>
          <p:cNvPr id="6" name="Footer Placeholder 5"/>
          <p:cNvSpPr>
            <a:spLocks noGrp="1"/>
          </p:cNvSpPr>
          <p:nvPr>
            <p:ph type="ftr" sz="quarter" idx="11"/>
          </p:nvPr>
        </p:nvSpPr>
        <p:spPr/>
        <p:txBody>
          <a:bodyPr/>
          <a:lstStyle/>
          <a:p>
            <a:pPr>
              <a:defRPr/>
            </a:pPr>
            <a:r>
              <a:rPr lang="en-US" altLang="zh-CN" smtClean="0"/>
              <a:t>Stereo v6b</a:t>
            </a:r>
            <a:endParaRPr lang="en-US" altLang="zh-CN"/>
          </a:p>
        </p:txBody>
      </p:sp>
      <p:sp>
        <p:nvSpPr>
          <p:cNvPr id="25605"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9F1C56BD-D673-4101-BA13-BE683FD2A3ED}" type="slidenum">
              <a:rPr lang="en-US" altLang="en-US">
                <a:solidFill>
                  <a:srgbClr val="898989"/>
                </a:solidFill>
              </a:rPr>
              <a:pPr eaLnBrk="1" hangingPunct="1"/>
              <a:t>21</a:t>
            </a:fld>
            <a:endParaRPr lang="en-US" altLang="en-US">
              <a:solidFill>
                <a:srgbClr val="898989"/>
              </a:solidFill>
            </a:endParaRPr>
          </a:p>
        </p:txBody>
      </p:sp>
      <p:sp>
        <p:nvSpPr>
          <p:cNvPr id="10" name="Oval 9"/>
          <p:cNvSpPr/>
          <p:nvPr/>
        </p:nvSpPr>
        <p:spPr>
          <a:xfrm>
            <a:off x="2667000" y="166688"/>
            <a:ext cx="20574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pic>
        <p:nvPicPr>
          <p:cNvPr id="25607" name="Picture 2" descr="D:\Users\khwong\AppData\Local\Microsoft\Windows\Temporary Internet Files\Content.IE5\CRLFN8ZW\MC900360556[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9000" y="5730875"/>
            <a:ext cx="9144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8" name="Picture 3" descr="D:\Users\khwong\AppData\Local\Microsoft\Windows\Temporary Internet Files\Content.IE5\D6F79FUT\MC900431617[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3913" y="5624513"/>
            <a:ext cx="11906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33400" y="457200"/>
            <a:ext cx="7543800" cy="1295400"/>
          </a:xfrm>
        </p:spPr>
        <p:txBody>
          <a:bodyPr/>
          <a:lstStyle/>
          <a:p>
            <a:pPr algn="l" eaLnBrk="1" hangingPunct="1"/>
            <a:r>
              <a:rPr lang="en-US" altLang="zh-TW" sz="2600" smtClean="0"/>
              <a:t>Exercise2 : Fundamental matrix </a:t>
            </a:r>
            <a:r>
              <a:rPr lang="en-US" altLang="zh-TW" sz="2600" i="1" smtClean="0"/>
              <a:t>F</a:t>
            </a:r>
            <a:r>
              <a:rPr lang="en-US" altLang="zh-TW" sz="2600" smtClean="0"/>
              <a:t> (a 3x3 matrix)</a:t>
            </a:r>
            <a:r>
              <a:rPr lang="en-US" altLang="zh-CN" sz="2600" smtClean="0">
                <a:ea typeface="新細明體" pitchFamily="18" charset="-120"/>
              </a:rPr>
              <a:t> </a:t>
            </a:r>
            <a:br>
              <a:rPr lang="en-US" altLang="zh-CN" sz="2600" smtClean="0">
                <a:ea typeface="新細明體" pitchFamily="18" charset="-120"/>
              </a:rPr>
            </a:br>
            <a:r>
              <a:rPr lang="en-US" altLang="zh-CN" sz="2600" smtClean="0">
                <a:ea typeface="新細明體" pitchFamily="18" charset="-120"/>
              </a:rPr>
              <a:t>from E </a:t>
            </a:r>
            <a:r>
              <a:rPr lang="en-US" altLang="zh-TW" sz="2600" smtClean="0"/>
              <a:t> to prove: </a:t>
            </a:r>
            <a:r>
              <a:rPr lang="en-US" altLang="zh-TW" sz="2600" i="1" smtClean="0"/>
              <a:t>F= (M</a:t>
            </a:r>
            <a:r>
              <a:rPr lang="en-US" altLang="zh-TW" sz="2600" i="1" baseline="-25000" smtClean="0"/>
              <a:t>int_2</a:t>
            </a:r>
            <a:r>
              <a:rPr lang="en-US" altLang="zh-TW" sz="2600" i="1" baseline="30000" smtClean="0"/>
              <a:t>-T</a:t>
            </a:r>
            <a:r>
              <a:rPr lang="en-US" altLang="zh-TW" sz="2600" i="1" smtClean="0"/>
              <a:t>*E*M</a:t>
            </a:r>
            <a:r>
              <a:rPr lang="en-US" altLang="zh-TW" sz="2600" i="1" baseline="-25000" smtClean="0"/>
              <a:t>int_1</a:t>
            </a:r>
            <a:r>
              <a:rPr lang="en-US" altLang="zh-TW" sz="2600" i="1" baseline="30000" smtClean="0"/>
              <a:t>-1</a:t>
            </a:r>
            <a:r>
              <a:rPr lang="en-US" altLang="zh-TW" sz="2600" i="1" smtClean="0"/>
              <a:t>)</a:t>
            </a:r>
            <a:r>
              <a:rPr lang="en-US" altLang="zh-TW" sz="2600" smtClean="0"/>
              <a:t> </a:t>
            </a:r>
            <a:r>
              <a:rPr lang="en-US" altLang="zh-TW" sz="2600" i="1" smtClean="0"/>
              <a:t/>
            </a:r>
            <a:br>
              <a:rPr lang="en-US" altLang="zh-TW" sz="2600" i="1" smtClean="0"/>
            </a:br>
            <a:endParaRPr lang="en-US" altLang="zh-TW" sz="2600" i="1" smtClean="0"/>
          </a:p>
        </p:txBody>
      </p:sp>
      <p:sp>
        <p:nvSpPr>
          <p:cNvPr id="26627" name="Rectangle 3"/>
          <p:cNvSpPr>
            <a:spLocks noGrp="1" noChangeArrowheads="1"/>
          </p:cNvSpPr>
          <p:nvPr>
            <p:ph idx="1"/>
          </p:nvPr>
        </p:nvSpPr>
        <p:spPr>
          <a:xfrm>
            <a:off x="457200" y="1524000"/>
            <a:ext cx="8229600" cy="4525963"/>
          </a:xfrm>
        </p:spPr>
        <p:txBody>
          <a:bodyPr/>
          <a:lstStyle/>
          <a:p>
            <a:pPr eaLnBrk="1" hangingPunct="1">
              <a:lnSpc>
                <a:spcPct val="80000"/>
              </a:lnSpc>
            </a:pPr>
            <a:r>
              <a:rPr lang="zh-TW" altLang="en-US" smtClean="0"/>
              <a:t> </a:t>
            </a:r>
            <a:r>
              <a:rPr lang="en-US" altLang="zh-TW" sz="2600" smtClean="0"/>
              <a:t>X</a:t>
            </a:r>
            <a:r>
              <a:rPr lang="en-US" altLang="zh-TW" sz="2600" baseline="-25000" smtClean="0"/>
              <a:t>2</a:t>
            </a:r>
            <a:r>
              <a:rPr lang="en-US" altLang="zh-TW" sz="2600" i="1" baseline="30000" smtClean="0"/>
              <a:t>T</a:t>
            </a:r>
            <a:r>
              <a:rPr lang="en-US" altLang="zh-TW" sz="2600" i="1" smtClean="0"/>
              <a:t>*E*X</a:t>
            </a:r>
            <a:r>
              <a:rPr lang="en-US" altLang="zh-TW" sz="2600" i="1" baseline="-25000" smtClean="0"/>
              <a:t>1</a:t>
            </a:r>
            <a:r>
              <a:rPr lang="en-US" altLang="zh-TW" sz="2600" i="1" smtClean="0"/>
              <a:t>=0 ------------(i)</a:t>
            </a:r>
          </a:p>
          <a:p>
            <a:pPr eaLnBrk="1" hangingPunct="1">
              <a:lnSpc>
                <a:spcPct val="80000"/>
              </a:lnSpc>
            </a:pPr>
            <a:r>
              <a:rPr lang="en-US" altLang="zh-TW" sz="2600" smtClean="0"/>
              <a:t>If both camera intrinsic parameters are known</a:t>
            </a:r>
          </a:p>
          <a:p>
            <a:pPr eaLnBrk="1" hangingPunct="1">
              <a:lnSpc>
                <a:spcPct val="80000"/>
              </a:lnSpc>
            </a:pPr>
            <a:r>
              <a:rPr lang="en-US" altLang="zh-TW" sz="2600" i="1" smtClean="0"/>
              <a:t>For each camera (R=I,T=0)the extrinsic matrix is K</a:t>
            </a:r>
            <a:r>
              <a:rPr lang="en-US" altLang="zh-TW" sz="2600" i="1" baseline="-25000" smtClean="0"/>
              <a:t>ext0</a:t>
            </a:r>
            <a:r>
              <a:rPr lang="en-US" altLang="zh-TW" sz="2600" i="1" smtClean="0"/>
              <a:t> </a:t>
            </a:r>
          </a:p>
          <a:p>
            <a:pPr eaLnBrk="1" hangingPunct="1">
              <a:lnSpc>
                <a:spcPct val="80000"/>
              </a:lnSpc>
            </a:pPr>
            <a:r>
              <a:rPr lang="en-US" altLang="zh-TW" sz="2600" smtClean="0"/>
              <a:t>Use normalized p</a:t>
            </a:r>
            <a:r>
              <a:rPr lang="en-US" altLang="zh-TW" sz="2600" i="1" smtClean="0"/>
              <a:t>ixel coordinate </a:t>
            </a:r>
            <a:r>
              <a:rPr lang="en-US" altLang="zh-TW" sz="2600" i="1" u="sng" smtClean="0"/>
              <a:t>u</a:t>
            </a:r>
            <a:r>
              <a:rPr lang="en-US" altLang="zh-TW" sz="2600" i="1" smtClean="0"/>
              <a:t>=[u</a:t>
            </a:r>
            <a:r>
              <a:rPr lang="en-US" altLang="zh-TW" sz="2600" i="1" baseline="-25000" smtClean="0"/>
              <a:t> </a:t>
            </a:r>
            <a:r>
              <a:rPr lang="en-US" altLang="zh-TW" sz="2600" i="1" smtClean="0"/>
              <a:t>,v</a:t>
            </a:r>
            <a:r>
              <a:rPr lang="en-US" altLang="zh-TW" sz="2600" i="1" baseline="-25000" smtClean="0"/>
              <a:t> </a:t>
            </a:r>
            <a:r>
              <a:rPr lang="en-US" altLang="zh-TW" sz="2600" i="1" smtClean="0"/>
              <a:t>,1]</a:t>
            </a:r>
            <a:r>
              <a:rPr lang="en-US" altLang="zh-TW" sz="2600" i="1" baseline="30000" smtClean="0"/>
              <a:t>T</a:t>
            </a:r>
            <a:r>
              <a:rPr lang="en-US" altLang="zh-TW" sz="2600" i="1" smtClean="0"/>
              <a:t> rather than x, where </a:t>
            </a:r>
            <a:r>
              <a:rPr lang="en-US" altLang="zh-TW" sz="2600" smtClean="0"/>
              <a:t> </a:t>
            </a:r>
            <a:r>
              <a:rPr lang="en-US" altLang="zh-TW" sz="2600" i="1" u="sng" smtClean="0"/>
              <a:t>u</a:t>
            </a:r>
            <a:r>
              <a:rPr lang="en-US" altLang="zh-TW" sz="2600" i="1" smtClean="0"/>
              <a:t>=Mint*X, so X=(Mint)</a:t>
            </a:r>
            <a:r>
              <a:rPr lang="en-US" altLang="zh-TW" sz="2600" i="1" baseline="30000" smtClean="0"/>
              <a:t>-1</a:t>
            </a:r>
            <a:r>
              <a:rPr lang="en-US" altLang="zh-TW" sz="2600" i="1" smtClean="0"/>
              <a:t>*</a:t>
            </a:r>
            <a:r>
              <a:rPr lang="en-US" altLang="zh-TW" sz="2600" i="1" u="sng" smtClean="0"/>
              <a:t>u</a:t>
            </a:r>
            <a:r>
              <a:rPr lang="en-US" altLang="zh-TW" sz="2600" i="1" smtClean="0"/>
              <a:t> ---------(ii)</a:t>
            </a:r>
          </a:p>
          <a:p>
            <a:pPr eaLnBrk="1" hangingPunct="1">
              <a:lnSpc>
                <a:spcPct val="80000"/>
              </a:lnSpc>
            </a:pPr>
            <a:r>
              <a:rPr lang="en-US" altLang="zh-CN" sz="2600" b="1" i="1" smtClean="0">
                <a:ea typeface="新細明體" pitchFamily="18" charset="-120"/>
              </a:rPr>
              <a:t>Note in linear algebra: (a b)</a:t>
            </a:r>
            <a:r>
              <a:rPr lang="en-US" altLang="zh-CN" sz="2600" b="1" i="1" baseline="30000" smtClean="0">
                <a:ea typeface="新細明體" pitchFamily="18" charset="-120"/>
              </a:rPr>
              <a:t>T=</a:t>
            </a:r>
            <a:r>
              <a:rPr lang="en-US" altLang="zh-CN" sz="2600" b="1" i="1" smtClean="0">
                <a:ea typeface="新細明體" pitchFamily="18" charset="-120"/>
              </a:rPr>
              <a:t>b</a:t>
            </a:r>
            <a:r>
              <a:rPr lang="en-US" altLang="zh-CN" sz="2600" b="1" i="1" baseline="30000" smtClean="0">
                <a:ea typeface="新細明體" pitchFamily="18" charset="-120"/>
              </a:rPr>
              <a:t>T </a:t>
            </a:r>
            <a:r>
              <a:rPr lang="en-US" altLang="zh-CN" sz="2600" b="1" i="1" smtClean="0">
                <a:ea typeface="新細明體" pitchFamily="18" charset="-120"/>
              </a:rPr>
              <a:t>a</a:t>
            </a:r>
            <a:r>
              <a:rPr lang="en-US" altLang="zh-CN" sz="2600" b="1" i="1" baseline="30000" smtClean="0">
                <a:ea typeface="新細明體" pitchFamily="18" charset="-120"/>
              </a:rPr>
              <a:t>T</a:t>
            </a:r>
            <a:endParaRPr lang="en-US" altLang="zh-TW" sz="2600" b="1" i="1" baseline="30000" smtClean="0"/>
          </a:p>
          <a:p>
            <a:pPr eaLnBrk="1" hangingPunct="1">
              <a:lnSpc>
                <a:spcPct val="80000"/>
              </a:lnSpc>
            </a:pPr>
            <a:r>
              <a:rPr lang="en-US" altLang="zh-TW" sz="2600" i="1" smtClean="0"/>
              <a:t>Given that F=(M</a:t>
            </a:r>
            <a:r>
              <a:rPr lang="en-US" altLang="zh-TW" sz="2600" i="1" baseline="-25000" smtClean="0"/>
              <a:t>int_2</a:t>
            </a:r>
            <a:r>
              <a:rPr lang="en-US" altLang="zh-TW" sz="2600" i="1" baseline="30000" smtClean="0"/>
              <a:t>-T</a:t>
            </a:r>
            <a:r>
              <a:rPr lang="en-US" altLang="zh-TW" sz="2600" i="1" smtClean="0"/>
              <a:t>*E*M</a:t>
            </a:r>
            <a:r>
              <a:rPr lang="en-US" altLang="zh-TW" sz="2600" i="1" baseline="-25000" smtClean="0"/>
              <a:t>int_1</a:t>
            </a:r>
            <a:r>
              <a:rPr lang="en-US" altLang="zh-TW" sz="2600" i="1" baseline="30000" smtClean="0"/>
              <a:t>-1</a:t>
            </a:r>
            <a:r>
              <a:rPr lang="en-US" altLang="zh-TW" sz="2600" i="1" smtClean="0"/>
              <a:t>)</a:t>
            </a:r>
          </a:p>
          <a:p>
            <a:pPr eaLnBrk="1" hangingPunct="1">
              <a:lnSpc>
                <a:spcPct val="80000"/>
              </a:lnSpc>
            </a:pPr>
            <a:r>
              <a:rPr lang="en-US" altLang="zh-TW" sz="2600" smtClean="0"/>
              <a:t>Prove </a:t>
            </a:r>
            <a:r>
              <a:rPr lang="en-US" altLang="zh-TW" sz="2600" i="1" smtClean="0"/>
              <a:t>[u</a:t>
            </a:r>
            <a:r>
              <a:rPr lang="en-US" altLang="zh-TW" sz="2600" i="1" baseline="-25000" smtClean="0"/>
              <a:t>2 </a:t>
            </a:r>
            <a:r>
              <a:rPr lang="en-US" altLang="zh-TW" sz="2600" i="1" smtClean="0"/>
              <a:t>,v</a:t>
            </a:r>
            <a:r>
              <a:rPr lang="en-US" altLang="zh-TW" sz="2600" i="1" baseline="-25000" smtClean="0"/>
              <a:t>2 </a:t>
            </a:r>
            <a:r>
              <a:rPr lang="en-US" altLang="zh-TW" sz="2600" i="1" smtClean="0"/>
              <a:t>,1] *F* [u</a:t>
            </a:r>
            <a:r>
              <a:rPr lang="en-US" altLang="zh-TW" sz="2600" i="1" baseline="-25000" smtClean="0"/>
              <a:t>1 </a:t>
            </a:r>
            <a:r>
              <a:rPr lang="en-US" altLang="zh-TW" sz="2600" i="1" smtClean="0"/>
              <a:t>,v</a:t>
            </a:r>
            <a:r>
              <a:rPr lang="en-US" altLang="zh-TW" sz="2600" i="1" baseline="-25000" smtClean="0"/>
              <a:t>1 </a:t>
            </a:r>
            <a:r>
              <a:rPr lang="en-US" altLang="zh-TW" sz="2600" i="1" smtClean="0"/>
              <a:t>,1]</a:t>
            </a:r>
            <a:r>
              <a:rPr lang="en-US" altLang="zh-TW" sz="2600" i="1" baseline="30000" smtClean="0"/>
              <a:t>T</a:t>
            </a:r>
            <a:r>
              <a:rPr lang="en-US" altLang="zh-TW" sz="2600" i="1" smtClean="0"/>
              <a:t>=0---------------------------(iii)</a:t>
            </a:r>
            <a:endParaRPr lang="en-US" altLang="zh-TW" sz="2600" smtClean="0"/>
          </a:p>
          <a:p>
            <a:pPr eaLnBrk="1" hangingPunct="1">
              <a:lnSpc>
                <a:spcPct val="80000"/>
              </a:lnSpc>
            </a:pPr>
            <a:r>
              <a:rPr lang="en-US" altLang="zh-CN" sz="2600" b="1" i="1" smtClean="0">
                <a:ea typeface="新細明體" pitchFamily="18" charset="-120"/>
              </a:rPr>
              <a:t>?_</a:t>
            </a:r>
          </a:p>
          <a:p>
            <a:pPr eaLnBrk="1" hangingPunct="1">
              <a:lnSpc>
                <a:spcPct val="80000"/>
              </a:lnSpc>
            </a:pPr>
            <a:endParaRPr lang="en-US" altLang="zh-CN" sz="2600" b="1" i="1" smtClean="0">
              <a:ea typeface="新細明體" pitchFamily="18" charset="-120"/>
            </a:endParaRPr>
          </a:p>
          <a:p>
            <a:pPr eaLnBrk="1" hangingPunct="1">
              <a:lnSpc>
                <a:spcPct val="80000"/>
              </a:lnSpc>
            </a:pPr>
            <a:endParaRPr lang="en-US" altLang="zh-CN" sz="2600" b="1" i="1" smtClean="0">
              <a:ea typeface="新細明體" pitchFamily="18" charset="-120"/>
            </a:endParaRPr>
          </a:p>
          <a:p>
            <a:pPr eaLnBrk="1" hangingPunct="1">
              <a:lnSpc>
                <a:spcPct val="80000"/>
              </a:lnSpc>
            </a:pPr>
            <a:r>
              <a:rPr lang="en-US" altLang="zh-TW" sz="2600" smtClean="0"/>
              <a:t>Advantage of </a:t>
            </a:r>
            <a:r>
              <a:rPr lang="en-US" altLang="zh-TW" sz="2600" i="1" smtClean="0"/>
              <a:t>F</a:t>
            </a:r>
            <a:r>
              <a:rPr lang="en-US" altLang="zh-TW" sz="2600" smtClean="0"/>
              <a:t>: No need to know</a:t>
            </a:r>
            <a:r>
              <a:rPr lang="en-US" altLang="zh-TW" sz="2600" i="1" smtClean="0"/>
              <a:t> Mint(s)</a:t>
            </a:r>
            <a:r>
              <a:rPr lang="en-US" altLang="zh-TW" sz="2600" smtClean="0"/>
              <a:t> for both cameras at all if you work on pixel </a:t>
            </a:r>
            <a:r>
              <a:rPr lang="en-US" altLang="zh-CN" sz="2600" smtClean="0">
                <a:ea typeface="新細明體" pitchFamily="18" charset="-120"/>
              </a:rPr>
              <a:t>coordinates </a:t>
            </a:r>
            <a:endParaRPr lang="zh-TW" altLang="en-US" sz="2600" smtClean="0"/>
          </a:p>
        </p:txBody>
      </p:sp>
      <p:sp>
        <p:nvSpPr>
          <p:cNvPr id="5" name="Footer Placeholder 4"/>
          <p:cNvSpPr>
            <a:spLocks noGrp="1"/>
          </p:cNvSpPr>
          <p:nvPr>
            <p:ph type="ftr" sz="quarter" idx="11"/>
          </p:nvPr>
        </p:nvSpPr>
        <p:spPr/>
        <p:txBody>
          <a:bodyPr/>
          <a:lstStyle/>
          <a:p>
            <a:pPr>
              <a:defRPr/>
            </a:pPr>
            <a:r>
              <a:rPr lang="en-US" altLang="zh-CN" smtClean="0"/>
              <a:t>Stereo v6b</a:t>
            </a:r>
            <a:endParaRPr lang="en-US" altLang="zh-CN"/>
          </a:p>
        </p:txBody>
      </p:sp>
      <p:sp>
        <p:nvSpPr>
          <p:cNvPr id="2662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AADDEDD2-E56E-423C-A878-800CECC5323F}" type="slidenum">
              <a:rPr lang="en-US" altLang="en-US">
                <a:solidFill>
                  <a:srgbClr val="898989"/>
                </a:solidFill>
              </a:rPr>
              <a:pPr eaLnBrk="1" hangingPunct="1"/>
              <a:t>22</a:t>
            </a:fld>
            <a:endParaRPr lang="en-US" altLang="en-US">
              <a:solidFill>
                <a:srgbClr val="898989"/>
              </a:solidFill>
            </a:endParaRPr>
          </a:p>
        </p:txBody>
      </p:sp>
      <p:sp>
        <p:nvSpPr>
          <p:cNvPr id="7" name="Oval 6"/>
          <p:cNvSpPr/>
          <p:nvPr/>
        </p:nvSpPr>
        <p:spPr>
          <a:xfrm>
            <a:off x="2667000" y="166688"/>
            <a:ext cx="20574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graphicFrame>
        <p:nvGraphicFramePr>
          <p:cNvPr id="26631" name="Object 2"/>
          <p:cNvGraphicFramePr>
            <a:graphicFrameLocks noChangeAspect="1"/>
          </p:cNvGraphicFramePr>
          <p:nvPr/>
        </p:nvGraphicFramePr>
        <p:xfrm>
          <a:off x="7588250" y="1946275"/>
          <a:ext cx="1539875" cy="830263"/>
        </p:xfrm>
        <a:graphic>
          <a:graphicData uri="http://schemas.openxmlformats.org/presentationml/2006/ole">
            <mc:AlternateContent xmlns:mc="http://schemas.openxmlformats.org/markup-compatibility/2006">
              <mc:Choice xmlns:v="urn:schemas-microsoft-com:vml" Requires="v">
                <p:oleObj spid="_x0000_s26650" name="公式" r:id="rId3" imgW="1320227" imgH="710891" progId="Equation.3">
                  <p:embed/>
                </p:oleObj>
              </mc:Choice>
              <mc:Fallback>
                <p:oleObj name="公式" r:id="rId3" imgW="1320227" imgH="710891"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8250" y="1946275"/>
                        <a:ext cx="1539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609600"/>
            <a:ext cx="8332788" cy="1295400"/>
          </a:xfrm>
        </p:spPr>
        <p:txBody>
          <a:bodyPr/>
          <a:lstStyle/>
          <a:p>
            <a:pPr algn="l" eaLnBrk="1" hangingPunct="1"/>
            <a:r>
              <a:rPr lang="en-US" altLang="zh-TW" sz="2000" smtClean="0"/>
              <a:t>Exercise 3: Eight (n&gt;=8) point algorithm for finding  E or F</a:t>
            </a:r>
            <a:br>
              <a:rPr lang="en-US" altLang="zh-TW" sz="2000" smtClean="0"/>
            </a:br>
            <a:r>
              <a:rPr lang="en-US" altLang="zh-TW" sz="2000" smtClean="0"/>
              <a:t>n= number of corresponding point features</a:t>
            </a:r>
            <a:br>
              <a:rPr lang="en-US" altLang="zh-TW" sz="2000" smtClean="0"/>
            </a:br>
            <a:r>
              <a:rPr lang="en-US" altLang="zh-TW" sz="2000" smtClean="0"/>
              <a:t>left </a:t>
            </a:r>
            <a:r>
              <a:rPr lang="en-US" altLang="zh-TW" sz="2000" i="1" smtClean="0"/>
              <a:t>i-th</a:t>
            </a:r>
            <a:r>
              <a:rPr lang="en-US" altLang="zh-TW" sz="2000" smtClean="0"/>
              <a:t> image point</a:t>
            </a:r>
            <a:r>
              <a:rPr lang="en-US" altLang="zh-TW" sz="2000" i="1" smtClean="0"/>
              <a:t>=[u</a:t>
            </a:r>
            <a:r>
              <a:rPr lang="en-US" altLang="zh-TW" sz="2000" i="1" baseline="-25000" smtClean="0"/>
              <a:t>1</a:t>
            </a:r>
            <a:r>
              <a:rPr lang="en-US" altLang="zh-TW" sz="2000" i="1" smtClean="0"/>
              <a:t>(i)   v</a:t>
            </a:r>
            <a:r>
              <a:rPr lang="en-US" altLang="zh-TW" sz="2000" i="1" baseline="-25000" smtClean="0"/>
              <a:t>1</a:t>
            </a:r>
            <a:r>
              <a:rPr lang="en-US" altLang="zh-TW" sz="2000" i="1" smtClean="0"/>
              <a:t>(i)  1]</a:t>
            </a:r>
            <a:r>
              <a:rPr lang="en-US" altLang="zh-TW" sz="2000" i="1" baseline="30000" smtClean="0"/>
              <a:t>T</a:t>
            </a:r>
            <a:r>
              <a:rPr lang="en-US" altLang="zh-TW" sz="2000" smtClean="0"/>
              <a:t>, </a:t>
            </a:r>
            <a:br>
              <a:rPr lang="en-US" altLang="zh-TW" sz="2000" smtClean="0"/>
            </a:br>
            <a:r>
              <a:rPr lang="en-US" altLang="zh-TW" sz="2000" smtClean="0"/>
              <a:t>right </a:t>
            </a:r>
            <a:r>
              <a:rPr lang="en-US" altLang="zh-TW" sz="2000" i="1" smtClean="0"/>
              <a:t>i-th</a:t>
            </a:r>
            <a:r>
              <a:rPr lang="en-US" altLang="zh-TW" sz="2000" smtClean="0"/>
              <a:t> image point</a:t>
            </a:r>
            <a:r>
              <a:rPr lang="en-US" altLang="zh-TW" sz="2000" i="1" smtClean="0"/>
              <a:t>=[u</a:t>
            </a:r>
            <a:r>
              <a:rPr lang="en-US" altLang="zh-TW" sz="2000" i="1" baseline="-25000" smtClean="0"/>
              <a:t>2</a:t>
            </a:r>
            <a:r>
              <a:rPr lang="en-US" altLang="zh-TW" sz="2000" i="1" smtClean="0"/>
              <a:t>(i)   v</a:t>
            </a:r>
            <a:r>
              <a:rPr lang="en-US" altLang="zh-TW" sz="2000" i="1" baseline="-25000" smtClean="0"/>
              <a:t>2</a:t>
            </a:r>
            <a:r>
              <a:rPr lang="en-US" altLang="zh-TW" sz="2000" i="1" smtClean="0"/>
              <a:t>(i)  1]</a:t>
            </a:r>
            <a:r>
              <a:rPr lang="en-US" altLang="zh-TW" sz="2000" i="1" baseline="30000" smtClean="0"/>
              <a:t>T</a:t>
            </a:r>
            <a:r>
              <a:rPr lang="en-US" altLang="zh-TW" sz="3200" i="1" smtClean="0"/>
              <a:t> </a:t>
            </a:r>
          </a:p>
        </p:txBody>
      </p:sp>
      <p:sp>
        <p:nvSpPr>
          <p:cNvPr id="27651" name="Rectangle 3"/>
          <p:cNvSpPr>
            <a:spLocks noGrp="1" noChangeArrowheads="1"/>
          </p:cNvSpPr>
          <p:nvPr>
            <p:ph type="body" sz="half" idx="1"/>
          </p:nvPr>
        </p:nvSpPr>
        <p:spPr>
          <a:xfrm>
            <a:off x="7391400" y="6477000"/>
            <a:ext cx="528638" cy="449263"/>
          </a:xfrm>
        </p:spPr>
        <p:txBody>
          <a:bodyPr/>
          <a:lstStyle/>
          <a:p>
            <a:pPr eaLnBrk="1" hangingPunct="1"/>
            <a:r>
              <a:rPr lang="zh-TW" altLang="en-US" sz="2600" smtClean="0"/>
              <a:t> </a:t>
            </a:r>
          </a:p>
        </p:txBody>
      </p:sp>
      <p:graphicFrame>
        <p:nvGraphicFramePr>
          <p:cNvPr id="27652" name="Object 4"/>
          <p:cNvGraphicFramePr>
            <a:graphicFrameLocks noGrp="1" noChangeAspect="1"/>
          </p:cNvGraphicFramePr>
          <p:nvPr>
            <p:ph sz="half" idx="2"/>
          </p:nvPr>
        </p:nvGraphicFramePr>
        <p:xfrm>
          <a:off x="638175" y="2225675"/>
          <a:ext cx="7815263" cy="4460875"/>
        </p:xfrm>
        <a:graphic>
          <a:graphicData uri="http://schemas.openxmlformats.org/presentationml/2006/ole">
            <mc:AlternateContent xmlns:mc="http://schemas.openxmlformats.org/markup-compatibility/2006">
              <mc:Choice xmlns:v="urn:schemas-microsoft-com:vml" Requires="v">
                <p:oleObj spid="_x0000_s27675" name="公式" r:id="rId4" imgW="5829300" imgH="3327400" progId="Equation.3">
                  <p:embed/>
                </p:oleObj>
              </mc:Choice>
              <mc:Fallback>
                <p:oleObj name="公式" r:id="rId4" imgW="5829300" imgH="3327400" progId="Equation.3">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175" y="2225675"/>
                        <a:ext cx="7815263" cy="446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Footer Placeholder 5"/>
          <p:cNvSpPr>
            <a:spLocks noGrp="1"/>
          </p:cNvSpPr>
          <p:nvPr>
            <p:ph type="ftr" sz="quarter" idx="11"/>
          </p:nvPr>
        </p:nvSpPr>
        <p:spPr/>
        <p:txBody>
          <a:bodyPr/>
          <a:lstStyle/>
          <a:p>
            <a:pPr>
              <a:defRPr/>
            </a:pPr>
            <a:r>
              <a:rPr lang="en-US" altLang="zh-CN" smtClean="0"/>
              <a:t>Stereo v6b</a:t>
            </a:r>
            <a:endParaRPr lang="en-US" altLang="zh-CN"/>
          </a:p>
        </p:txBody>
      </p:sp>
      <p:sp>
        <p:nvSpPr>
          <p:cNvPr id="27654"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DD57761C-6161-4434-A416-0D919285119F}" type="slidenum">
              <a:rPr lang="en-US" altLang="en-US">
                <a:solidFill>
                  <a:srgbClr val="898989"/>
                </a:solidFill>
              </a:rPr>
              <a:pPr eaLnBrk="1" hangingPunct="1"/>
              <a:t>23</a:t>
            </a:fld>
            <a:endParaRPr lang="en-US" altLang="en-US">
              <a:solidFill>
                <a:srgbClr val="898989"/>
              </a:solidFill>
            </a:endParaRPr>
          </a:p>
        </p:txBody>
      </p:sp>
      <p:sp>
        <p:nvSpPr>
          <p:cNvPr id="27655" name="Text Box 5"/>
          <p:cNvSpPr txBox="1">
            <a:spLocks noChangeArrowheads="1"/>
          </p:cNvSpPr>
          <p:nvPr/>
        </p:nvSpPr>
        <p:spPr bwMode="auto">
          <a:xfrm>
            <a:off x="5562600" y="1981200"/>
            <a:ext cx="3379788" cy="1562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For </a:t>
            </a:r>
            <a:r>
              <a:rPr kumimoji="1" lang="en-US" altLang="zh-TW" sz="2400" i="1">
                <a:latin typeface="Times New Roman" pitchFamily="18" charset="0"/>
              </a:rPr>
              <a:t>F</a:t>
            </a:r>
            <a:r>
              <a:rPr kumimoji="1" lang="en-US" altLang="zh-TW" sz="2400">
                <a:latin typeface="Times New Roman" pitchFamily="18" charset="0"/>
              </a:rPr>
              <a:t>, since </a:t>
            </a:r>
            <a:r>
              <a:rPr kumimoji="1" lang="en-US" altLang="zh-TW" sz="2400" i="1">
                <a:latin typeface="Times New Roman" pitchFamily="18" charset="0"/>
              </a:rPr>
              <a:t>M</a:t>
            </a:r>
            <a:r>
              <a:rPr kumimoji="1" lang="en-US" altLang="zh-TW" sz="2400" i="1" baseline="-25000">
                <a:latin typeface="Times New Roman" pitchFamily="18" charset="0"/>
              </a:rPr>
              <a:t>int</a:t>
            </a:r>
            <a:r>
              <a:rPr kumimoji="1" lang="en-US" altLang="zh-TW" sz="2400" i="1"/>
              <a:t>’</a:t>
            </a:r>
            <a:r>
              <a:rPr kumimoji="1" lang="en-US" altLang="zh-TW" sz="2400" i="1">
                <a:latin typeface="Times New Roman" pitchFamily="18" charset="0"/>
              </a:rPr>
              <a:t>s</a:t>
            </a:r>
            <a:r>
              <a:rPr kumimoji="1" lang="en-US" altLang="zh-TW" sz="2400">
                <a:latin typeface="Times New Roman" pitchFamily="18" charset="0"/>
              </a:rPr>
              <a:t> are not </a:t>
            </a:r>
          </a:p>
          <a:p>
            <a:pPr eaLnBrk="1" hangingPunct="1"/>
            <a:r>
              <a:rPr kumimoji="1" lang="en-US" altLang="zh-TW" sz="2400">
                <a:latin typeface="Times New Roman" pitchFamily="18" charset="0"/>
              </a:rPr>
              <a:t>required, for simplicity</a:t>
            </a:r>
          </a:p>
          <a:p>
            <a:pPr eaLnBrk="1" hangingPunct="1"/>
            <a:r>
              <a:rPr kumimoji="1" lang="en-US" altLang="zh-TW" sz="2400">
                <a:latin typeface="Times New Roman" pitchFamily="18" charset="0"/>
              </a:rPr>
              <a:t>we set both focal </a:t>
            </a:r>
          </a:p>
          <a:p>
            <a:pPr eaLnBrk="1" hangingPunct="1"/>
            <a:r>
              <a:rPr kumimoji="1" lang="en-US" altLang="zh-TW" sz="2400">
                <a:latin typeface="Times New Roman" pitchFamily="18" charset="0"/>
              </a:rPr>
              <a:t>lengths to 1 </a:t>
            </a:r>
          </a:p>
        </p:txBody>
      </p:sp>
      <p:sp>
        <p:nvSpPr>
          <p:cNvPr id="10" name="Oval 9"/>
          <p:cNvSpPr/>
          <p:nvPr/>
        </p:nvSpPr>
        <p:spPr>
          <a:xfrm>
            <a:off x="2667000" y="166688"/>
            <a:ext cx="20574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533400"/>
            <a:ext cx="8229600" cy="1143000"/>
          </a:xfrm>
        </p:spPr>
        <p:txBody>
          <a:bodyPr/>
          <a:lstStyle/>
          <a:p>
            <a:r>
              <a:rPr lang="en-US" altLang="zh-TW" sz="2400" smtClean="0"/>
              <a:t>Eight Point algorithm (for n</a:t>
            </a:r>
            <a:r>
              <a:rPr lang="en-US" altLang="zh-TW" sz="2400" smtClean="0">
                <a:sym typeface="Symbol" pitchFamily="18" charset="2"/>
              </a:rPr>
              <a:t></a:t>
            </a:r>
            <a:r>
              <a:rPr lang="en-US" altLang="zh-TW" sz="2400" smtClean="0"/>
              <a:t>8) to solve the Fundamental matrix </a:t>
            </a:r>
            <a:r>
              <a:rPr lang="en-US" altLang="zh-TW" sz="2400" i="1" smtClean="0"/>
              <a:t>F equation , </a:t>
            </a:r>
            <a:r>
              <a:rPr lang="en-US" altLang="zh-TW" sz="2400" smtClean="0"/>
              <a:t>(p91[1A], 265[1B])</a:t>
            </a:r>
            <a:endParaRPr lang="en-US" altLang="en-US" sz="2400" smtClean="0"/>
          </a:p>
        </p:txBody>
      </p:sp>
      <p:sp>
        <p:nvSpPr>
          <p:cNvPr id="28675" name="Content Placeholder 2"/>
          <p:cNvSpPr>
            <a:spLocks noGrp="1"/>
          </p:cNvSpPr>
          <p:nvPr>
            <p:ph idx="1"/>
          </p:nvPr>
        </p:nvSpPr>
        <p:spPr/>
        <p:txBody>
          <a:bodyPr/>
          <a:lstStyle/>
          <a:p>
            <a:r>
              <a:rPr lang="en-US" altLang="en-US" sz="2400" smtClean="0"/>
              <a:t>Find correspondences n=(8 or more) left-right image feature points</a:t>
            </a:r>
          </a:p>
          <a:p>
            <a:r>
              <a:rPr lang="en-US" altLang="en-US" sz="2400" smtClean="0"/>
              <a:t>Normalize image points [u,v], this makes the algorithm more stable and accurate. Normalization  means for each image</a:t>
            </a:r>
          </a:p>
          <a:p>
            <a:pPr lvl="1"/>
            <a:r>
              <a:rPr lang="en-US" altLang="en-US" sz="2400" smtClean="0"/>
              <a:t>[u,v]</a:t>
            </a:r>
            <a:r>
              <a:rPr lang="en-US" altLang="en-US" sz="2400" baseline="-25000" smtClean="0"/>
              <a:t>All images points</a:t>
            </a:r>
            <a:r>
              <a:rPr lang="en-US" altLang="en-US" sz="2400" smtClean="0"/>
              <a:t> should have zero mean</a:t>
            </a:r>
          </a:p>
          <a:p>
            <a:pPr lvl="1"/>
            <a:r>
              <a:rPr lang="en-US" altLang="en-US" sz="2400" smtClean="0"/>
              <a:t>Average distance of [u,v] around the center [0,0] is 2</a:t>
            </a:r>
            <a:r>
              <a:rPr lang="en-US" altLang="en-US" sz="2400" baseline="30000" smtClean="0"/>
              <a:t>1/2</a:t>
            </a:r>
          </a:p>
          <a:p>
            <a:r>
              <a:rPr lang="en-US" altLang="en-US" sz="2400" smtClean="0"/>
              <a:t>Rank of A is 8, at least 8 points are needed</a:t>
            </a:r>
          </a:p>
          <a:p>
            <a:r>
              <a:rPr lang="en-US" altLang="en-US" sz="2400" smtClean="0"/>
              <a:t>From  A(size is nx9) , left side [x,y,1] , right side =[x’,y’,1] image features, use the method of SVD to find </a:t>
            </a:r>
            <a:r>
              <a:rPr lang="en-US" altLang="en-US" sz="2400" i="1" smtClean="0"/>
              <a:t>f </a:t>
            </a:r>
            <a:r>
              <a:rPr lang="en-US" altLang="en-US" sz="2400" smtClean="0"/>
              <a:t>(</a:t>
            </a:r>
            <a:r>
              <a:rPr lang="en-US" altLang="en-US" sz="2400" i="1" smtClean="0"/>
              <a:t>f</a:t>
            </a:r>
            <a:r>
              <a:rPr lang="en-US" altLang="en-US" sz="2400" smtClean="0"/>
              <a:t> </a:t>
            </a:r>
            <a:r>
              <a:rPr lang="en-US" altLang="en-US" sz="2400" i="1" smtClean="0"/>
              <a:t> </a:t>
            </a:r>
            <a:r>
              <a:rPr lang="en-US" altLang="en-US" sz="2400" smtClean="0"/>
              <a:t>size is 9x1).</a:t>
            </a:r>
          </a:p>
          <a:p>
            <a:r>
              <a:rPr lang="en-US" altLang="en-US" sz="2400" i="1" smtClean="0"/>
              <a:t>AF’=0</a:t>
            </a:r>
            <a:r>
              <a:rPr lang="en-US" altLang="en-US" sz="2400" smtClean="0"/>
              <a:t>, and </a:t>
            </a:r>
            <a:r>
              <a:rPr lang="en-US" altLang="en-US" sz="2400" i="1" smtClean="0"/>
              <a:t>[USV]=SVD(A), SVD=Singular Value Decomposition</a:t>
            </a:r>
          </a:p>
          <a:p>
            <a:r>
              <a:rPr lang="en-US" altLang="en-US" sz="2400" smtClean="0"/>
              <a:t>Estimated </a:t>
            </a:r>
            <a:r>
              <a:rPr lang="en-US" altLang="en-US" sz="2400" i="1" smtClean="0"/>
              <a:t>F’</a:t>
            </a:r>
            <a:r>
              <a:rPr lang="en-US" altLang="en-US" sz="2400" smtClean="0"/>
              <a:t>=last column of </a:t>
            </a:r>
            <a:r>
              <a:rPr lang="en-US" altLang="en-US" sz="2400" i="1" smtClean="0"/>
              <a:t>V</a:t>
            </a:r>
            <a:r>
              <a:rPr lang="en-US" altLang="en-US" sz="2400" smtClean="0"/>
              <a:t>, from </a:t>
            </a:r>
            <a:r>
              <a:rPr lang="en-US" altLang="en-US" sz="2400" i="1" smtClean="0"/>
              <a:t>F’</a:t>
            </a:r>
            <a:r>
              <a:rPr lang="en-US" altLang="en-US" sz="2400" smtClean="0"/>
              <a:t> find </a:t>
            </a:r>
            <a:r>
              <a:rPr lang="en-US" altLang="en-US" sz="2400" i="1" smtClean="0"/>
              <a:t>F</a:t>
            </a:r>
            <a:r>
              <a:rPr lang="en-US" altLang="en-US" sz="2400" smtClean="0"/>
              <a:t>.</a:t>
            </a:r>
          </a:p>
          <a:p>
            <a:endParaRPr lang="en-US" altLang="en-US" sz="2000" smtClean="0"/>
          </a:p>
          <a:p>
            <a:endParaRPr lang="en-US" altLang="en-US" sz="2000" smtClean="0"/>
          </a:p>
        </p:txBody>
      </p:sp>
      <p:sp>
        <p:nvSpPr>
          <p:cNvPr id="4" name="Footer Placeholder 3"/>
          <p:cNvSpPr>
            <a:spLocks noGrp="1"/>
          </p:cNvSpPr>
          <p:nvPr>
            <p:ph type="ftr" sz="quarter" idx="11"/>
          </p:nvPr>
        </p:nvSpPr>
        <p:spPr/>
        <p:txBody>
          <a:bodyPr/>
          <a:lstStyle/>
          <a:p>
            <a:pPr>
              <a:defRPr/>
            </a:pPr>
            <a:r>
              <a:rPr lang="en-US" altLang="zh-CN" smtClean="0"/>
              <a:t>Stereo v6b</a:t>
            </a:r>
            <a:endParaRPr lang="en-US" altLang="zh-CN"/>
          </a:p>
        </p:txBody>
      </p:sp>
      <p:sp>
        <p:nvSpPr>
          <p:cNvPr id="2867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4C7FBF9B-B662-4E17-8948-A35C8CE90E10}" type="slidenum">
              <a:rPr lang="en-US" altLang="en-US">
                <a:solidFill>
                  <a:srgbClr val="898989"/>
                </a:solidFill>
              </a:rPr>
              <a:pPr eaLnBrk="1" hangingPunct="1"/>
              <a:t>24</a:t>
            </a:fld>
            <a:endParaRPr lang="en-US" altLang="en-US">
              <a:solidFill>
                <a:srgbClr val="898989"/>
              </a:solidFill>
            </a:endParaRPr>
          </a:p>
        </p:txBody>
      </p:sp>
      <p:sp>
        <p:nvSpPr>
          <p:cNvPr id="6" name="Oval 5"/>
          <p:cNvSpPr/>
          <p:nvPr/>
        </p:nvSpPr>
        <p:spPr>
          <a:xfrm>
            <a:off x="2667000" y="166688"/>
            <a:ext cx="20574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609600"/>
            <a:ext cx="8229600" cy="1143000"/>
          </a:xfrm>
        </p:spPr>
        <p:txBody>
          <a:bodyPr/>
          <a:lstStyle/>
          <a:p>
            <a:r>
              <a:rPr lang="en-US" altLang="en-US" sz="3600" smtClean="0"/>
              <a:t>Matlab for finding the Fundamental matrix F (8-point algorithm)</a:t>
            </a:r>
          </a:p>
        </p:txBody>
      </p:sp>
      <p:sp>
        <p:nvSpPr>
          <p:cNvPr id="29699" name="Content Placeholder 2"/>
          <p:cNvSpPr>
            <a:spLocks noGrp="1"/>
          </p:cNvSpPr>
          <p:nvPr>
            <p:ph idx="1"/>
          </p:nvPr>
        </p:nvSpPr>
        <p:spPr/>
        <p:txBody>
          <a:bodyPr/>
          <a:lstStyle/>
          <a:p>
            <a:r>
              <a:rPr lang="en-US" altLang="en-US" sz="2000" smtClean="0"/>
              <a:t>%Normalized U,V first</a:t>
            </a:r>
            <a:r>
              <a:rPr lang="pl-PL" altLang="en-US" sz="2000" smtClean="0"/>
              <a:t> </a:t>
            </a:r>
            <a:endParaRPr lang="en-US" altLang="en-US" sz="2000" smtClean="0"/>
          </a:p>
          <a:p>
            <a:r>
              <a:rPr lang="en-US" altLang="en-US" sz="2000" smtClean="0"/>
              <a:t>norm_mat1 = get_normalization_matrix(x1)</a:t>
            </a:r>
          </a:p>
          <a:p>
            <a:r>
              <a:rPr lang="en-US" altLang="en-US" sz="2000" smtClean="0"/>
              <a:t>norm_mat2 = get_normalization_matrix(x2)</a:t>
            </a:r>
          </a:p>
          <a:p>
            <a:r>
              <a:rPr lang="en-US" altLang="en-US" sz="2000" smtClean="0"/>
              <a:t>x1n = norm_mat1 * x1</a:t>
            </a:r>
          </a:p>
          <a:p>
            <a:r>
              <a:rPr lang="en-US" altLang="en-US" sz="2000" smtClean="0"/>
              <a:t>x2n = norm_mat2 * x2</a:t>
            </a:r>
          </a:p>
          <a:p>
            <a:r>
              <a:rPr lang="en-US" altLang="en-US" sz="2000" smtClean="0"/>
              <a:t>u1=(x1n(1,:)./x1n(3,:))'</a:t>
            </a:r>
          </a:p>
          <a:p>
            <a:r>
              <a:rPr lang="en-US" altLang="en-US" sz="2000" smtClean="0"/>
              <a:t>v1=(x1n(2,:)./x1n(3,:))'</a:t>
            </a:r>
          </a:p>
          <a:p>
            <a:r>
              <a:rPr lang="en-US" altLang="en-US" sz="2000" smtClean="0"/>
              <a:t> u2=(x2n(1,:)./x2n(3,:))'</a:t>
            </a:r>
          </a:p>
          <a:p>
            <a:r>
              <a:rPr lang="en-US" altLang="en-US" sz="2000" smtClean="0"/>
              <a:t>v2=(x2n(2,:)./x2n(3,:))'</a:t>
            </a:r>
          </a:p>
          <a:p>
            <a:r>
              <a:rPr lang="en-US" altLang="en-US" sz="2000" smtClean="0"/>
              <a:t>%%%%% find F</a:t>
            </a:r>
          </a:p>
          <a:p>
            <a:r>
              <a:rPr lang="pl-PL" altLang="en-US" sz="2000" smtClean="0"/>
              <a:t>A=[u2.*u1, u2.*v1, u2, v2.*u1, v2.*v1, v2, u1, v1, ones(N,1)]</a:t>
            </a:r>
          </a:p>
          <a:p>
            <a:r>
              <a:rPr lang="en-US" altLang="en-US" sz="2000" smtClean="0"/>
              <a:t>[uu1,ss1,vv1]= svd(A)</a:t>
            </a:r>
          </a:p>
          <a:p>
            <a:r>
              <a:rPr lang="en-US" altLang="en-US" sz="2000" smtClean="0"/>
              <a:t>F=(reshape(vv1(:,9),3,3))‘ % vv1(:,9) is 9x1 and F is 9x9</a:t>
            </a:r>
          </a:p>
        </p:txBody>
      </p:sp>
      <p:sp>
        <p:nvSpPr>
          <p:cNvPr id="4" name="Footer Placeholder 3"/>
          <p:cNvSpPr>
            <a:spLocks noGrp="1"/>
          </p:cNvSpPr>
          <p:nvPr>
            <p:ph type="ftr" sz="quarter" idx="11"/>
          </p:nvPr>
        </p:nvSpPr>
        <p:spPr/>
        <p:txBody>
          <a:bodyPr/>
          <a:lstStyle/>
          <a:p>
            <a:pPr>
              <a:defRPr/>
            </a:pPr>
            <a:r>
              <a:rPr lang="en-US" altLang="zh-CN" smtClean="0"/>
              <a:t>Stereo v6b</a:t>
            </a:r>
            <a:endParaRPr lang="en-US" altLang="zh-CN" dirty="0"/>
          </a:p>
        </p:txBody>
      </p:sp>
      <p:sp>
        <p:nvSpPr>
          <p:cNvPr id="2970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A87AF915-2C1B-42B6-AF34-C64656066183}" type="slidenum">
              <a:rPr lang="en-US" altLang="en-US">
                <a:solidFill>
                  <a:srgbClr val="898989"/>
                </a:solidFill>
              </a:rPr>
              <a:pPr eaLnBrk="1" hangingPunct="1"/>
              <a:t>25</a:t>
            </a:fld>
            <a:endParaRPr lang="en-US" altLang="en-US">
              <a:solidFill>
                <a:srgbClr val="898989"/>
              </a:solidFill>
            </a:endParaRPr>
          </a:p>
        </p:txBody>
      </p:sp>
      <p:sp>
        <p:nvSpPr>
          <p:cNvPr id="7" name="Oval 6"/>
          <p:cNvSpPr/>
          <p:nvPr/>
        </p:nvSpPr>
        <p:spPr>
          <a:xfrm>
            <a:off x="2667000" y="166688"/>
            <a:ext cx="20574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ctrTitle"/>
          </p:nvPr>
        </p:nvSpPr>
        <p:spPr/>
        <p:txBody>
          <a:bodyPr/>
          <a:lstStyle/>
          <a:p>
            <a:pPr eaLnBrk="1" hangingPunct="1"/>
            <a:r>
              <a:rPr lang="en-US" altLang="en-US" b="1" u="sng" smtClean="0"/>
              <a:t>Epipolar geometry </a:t>
            </a:r>
            <a:r>
              <a:rPr lang="en-US" altLang="en-US" smtClean="0"/>
              <a:t>: </a:t>
            </a:r>
            <a:br>
              <a:rPr lang="en-US" altLang="en-US" smtClean="0"/>
            </a:br>
            <a:r>
              <a:rPr lang="en-US" altLang="en-US" smtClean="0"/>
              <a:t>Based on E or F, we have special relations between the two cameras in a stereo system, e.g.</a:t>
            </a:r>
          </a:p>
        </p:txBody>
      </p:sp>
      <p:sp>
        <p:nvSpPr>
          <p:cNvPr id="178181" name="Rectangle 5"/>
          <p:cNvSpPr>
            <a:spLocks noGrp="1" noChangeArrowheads="1"/>
          </p:cNvSpPr>
          <p:nvPr>
            <p:ph type="subTitle" idx="1"/>
          </p:nvPr>
        </p:nvSpPr>
        <p:spPr>
          <a:xfrm>
            <a:off x="1371600" y="4419600"/>
            <a:ext cx="6400800" cy="1752600"/>
          </a:xfrm>
        </p:spPr>
        <p:txBody>
          <a:bodyPr rtlCol="0">
            <a:normAutofit/>
          </a:bodyPr>
          <a:lstStyle/>
          <a:p>
            <a:pPr eaLnBrk="1" fontAlgn="auto" hangingPunct="1">
              <a:spcAft>
                <a:spcPts val="0"/>
              </a:spcAft>
              <a:buFont typeface="Arial" pitchFamily="34" charset="0"/>
              <a:buNone/>
              <a:defRPr/>
            </a:pPr>
            <a:r>
              <a:rPr lang="en-US" dirty="0" smtClean="0"/>
              <a:t>(</a:t>
            </a:r>
            <a:r>
              <a:rPr lang="en-US" dirty="0" err="1" smtClean="0"/>
              <a:t>i</a:t>
            </a:r>
            <a:r>
              <a:rPr lang="en-US" dirty="0" smtClean="0"/>
              <a:t>) Epipolar lines</a:t>
            </a:r>
          </a:p>
          <a:p>
            <a:pPr eaLnBrk="1" fontAlgn="auto" hangingPunct="1">
              <a:spcAft>
                <a:spcPts val="0"/>
              </a:spcAft>
              <a:buFont typeface="Arial" pitchFamily="34" charset="0"/>
              <a:buNone/>
              <a:defRPr/>
            </a:pPr>
            <a:r>
              <a:rPr lang="en-US" dirty="0" smtClean="0"/>
              <a:t>(ii) Epipoles</a:t>
            </a:r>
          </a:p>
        </p:txBody>
      </p:sp>
      <p:sp>
        <p:nvSpPr>
          <p:cNvPr id="5" name="Rectangle 6"/>
          <p:cNvSpPr>
            <a:spLocks noGrp="1" noChangeArrowheads="1"/>
          </p:cNvSpPr>
          <p:nvPr>
            <p:ph type="ftr" sz="quarter" idx="11"/>
          </p:nvPr>
        </p:nvSpPr>
        <p:spPr/>
        <p:txBody>
          <a:bodyPr/>
          <a:lstStyle/>
          <a:p>
            <a:pPr>
              <a:defRPr/>
            </a:pPr>
            <a:r>
              <a:rPr lang="en-US" altLang="zh-CN" smtClean="0"/>
              <a:t>Stereo v6b</a:t>
            </a:r>
            <a:endParaRPr lang="en-US" altLang="zh-CN"/>
          </a:p>
        </p:txBody>
      </p:sp>
      <p:sp>
        <p:nvSpPr>
          <p:cNvPr id="30725" name="Rectangle 7"/>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0D46597B-B468-432E-A660-CAA5E3FF7B90}" type="slidenum">
              <a:rPr lang="en-US" altLang="en-US">
                <a:solidFill>
                  <a:srgbClr val="898989"/>
                </a:solidFill>
              </a:rPr>
              <a:pPr eaLnBrk="1" hangingPunct="1"/>
              <a:t>26</a:t>
            </a:fld>
            <a:endParaRPr lang="en-US" altLang="en-US">
              <a:solidFill>
                <a:srgbClr val="898989"/>
              </a:solidFill>
            </a:endParaRPr>
          </a:p>
        </p:txBody>
      </p:sp>
      <p:sp>
        <p:nvSpPr>
          <p:cNvPr id="7" name="Oval 6"/>
          <p:cNvSpPr/>
          <p:nvPr/>
        </p:nvSpPr>
        <p:spPr>
          <a:xfrm>
            <a:off x="4724400" y="152400"/>
            <a:ext cx="1752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smtClean="0"/>
              <a:t>(i) Epipolar lines</a:t>
            </a:r>
            <a:endParaRPr lang="en-US" altLang="en-US" smtClean="0"/>
          </a:p>
        </p:txBody>
      </p:sp>
      <p:sp>
        <p:nvSpPr>
          <p:cNvPr id="31747" name="Rectangle 3"/>
          <p:cNvSpPr>
            <a:spLocks noGrp="1" noChangeArrowheads="1"/>
          </p:cNvSpPr>
          <p:nvPr>
            <p:ph idx="1"/>
          </p:nvPr>
        </p:nvSpPr>
        <p:spPr/>
        <p:txBody>
          <a:bodyPr/>
          <a:lstStyle/>
          <a:p>
            <a:pPr eaLnBrk="1" hangingPunct="1"/>
            <a:r>
              <a:rPr lang="en-US" altLang="zh-TW" sz="2400" i="1" u="sng" smtClean="0"/>
              <a:t>u</a:t>
            </a:r>
            <a:r>
              <a:rPr lang="en-US" altLang="zh-TW" sz="2400" i="1" baseline="-25000" smtClean="0"/>
              <a:t>2</a:t>
            </a:r>
            <a:r>
              <a:rPr lang="en-US" altLang="zh-TW" sz="2400" i="1" baseline="30000" smtClean="0"/>
              <a:t>T</a:t>
            </a:r>
            <a:r>
              <a:rPr lang="en-US" altLang="zh-TW" sz="2400" i="1" smtClean="0"/>
              <a:t>*</a:t>
            </a:r>
            <a:r>
              <a:rPr lang="en-US" altLang="zh-CN" sz="2400" i="1" smtClean="0">
                <a:ea typeface="新細明體" pitchFamily="18" charset="-120"/>
              </a:rPr>
              <a:t>(</a:t>
            </a:r>
            <a:r>
              <a:rPr lang="en-US" altLang="zh-TW" sz="2400" i="1" smtClean="0"/>
              <a:t>F*</a:t>
            </a:r>
            <a:r>
              <a:rPr lang="en-US" altLang="zh-TW" sz="2400" i="1" u="sng" smtClean="0"/>
              <a:t>u</a:t>
            </a:r>
            <a:r>
              <a:rPr lang="en-US" altLang="zh-TW" sz="2400" i="1" baseline="-25000" smtClean="0"/>
              <a:t>1</a:t>
            </a:r>
            <a:r>
              <a:rPr lang="en-US" altLang="zh-CN" sz="2400" i="1" smtClean="0">
                <a:ea typeface="新細明體" pitchFamily="18" charset="-120"/>
              </a:rPr>
              <a:t>)=</a:t>
            </a:r>
            <a:r>
              <a:rPr lang="en-US" altLang="zh-TW" sz="2400" i="1" smtClean="0"/>
              <a:t>0</a:t>
            </a:r>
            <a:r>
              <a:rPr lang="en-US" altLang="zh-CN" sz="2400" i="1" smtClean="0">
                <a:ea typeface="新細明體" pitchFamily="18" charset="-120"/>
              </a:rPr>
              <a:t>, (</a:t>
            </a:r>
            <a:r>
              <a:rPr lang="en-US" altLang="zh-TW" sz="2400" i="1" smtClean="0"/>
              <a:t>F*</a:t>
            </a:r>
            <a:r>
              <a:rPr lang="en-US" altLang="zh-TW" sz="2400" i="1" u="sng" smtClean="0"/>
              <a:t>u</a:t>
            </a:r>
            <a:r>
              <a:rPr lang="en-US" altLang="zh-TW" sz="2400" i="1" baseline="-25000" smtClean="0"/>
              <a:t>1 </a:t>
            </a:r>
            <a:r>
              <a:rPr lang="en-US" altLang="zh-CN" sz="2400" i="1" smtClean="0">
                <a:ea typeface="新細明體" pitchFamily="18" charset="-120"/>
              </a:rPr>
              <a:t>) is a 3x1 vector, we can set it be L</a:t>
            </a:r>
            <a:r>
              <a:rPr lang="en-US" altLang="zh-CN" sz="2400" i="1" baseline="-25000" smtClean="0">
                <a:ea typeface="新細明體" pitchFamily="18" charset="-120"/>
              </a:rPr>
              <a:t>2</a:t>
            </a:r>
            <a:r>
              <a:rPr lang="en-US" altLang="zh-CN" sz="2400" i="1" smtClean="0">
                <a:ea typeface="新細明體" pitchFamily="18" charset="-120"/>
              </a:rPr>
              <a:t>=</a:t>
            </a:r>
            <a:r>
              <a:rPr lang="en-US" altLang="zh-TW" sz="2400" i="1" smtClean="0"/>
              <a:t>F*</a:t>
            </a:r>
            <a:r>
              <a:rPr lang="en-US" altLang="zh-TW" sz="2400" i="1" u="sng" smtClean="0"/>
              <a:t>u</a:t>
            </a:r>
            <a:r>
              <a:rPr lang="en-US" altLang="zh-TW" sz="2400" i="1" baseline="-25000" smtClean="0"/>
              <a:t>1</a:t>
            </a:r>
            <a:endParaRPr lang="en-US" altLang="zh-CN" sz="2400" b="1" i="1" smtClean="0">
              <a:ea typeface="新細明體" pitchFamily="18" charset="-120"/>
            </a:endParaRPr>
          </a:p>
          <a:p>
            <a:pPr eaLnBrk="1" hangingPunct="1"/>
            <a:r>
              <a:rPr lang="en-US" altLang="zh-CN" sz="2400" i="1" smtClean="0">
                <a:ea typeface="新細明體" pitchFamily="18" charset="-120"/>
              </a:rPr>
              <a:t>So </a:t>
            </a:r>
            <a:r>
              <a:rPr lang="en-US" altLang="zh-TW" sz="2400" i="1" u="sng" smtClean="0"/>
              <a:t>u</a:t>
            </a:r>
            <a:r>
              <a:rPr lang="en-US" altLang="zh-TW" sz="2400" i="1" baseline="-25000" smtClean="0"/>
              <a:t>2</a:t>
            </a:r>
            <a:r>
              <a:rPr lang="en-US" altLang="zh-TW" sz="2400" i="1" baseline="30000" smtClean="0"/>
              <a:t>T</a:t>
            </a:r>
            <a:r>
              <a:rPr lang="en-US" altLang="zh-TW" sz="2400" i="1" smtClean="0"/>
              <a:t>*</a:t>
            </a:r>
            <a:r>
              <a:rPr lang="en-US" altLang="zh-CN" sz="2400" i="1" smtClean="0">
                <a:ea typeface="新細明體" pitchFamily="18" charset="-120"/>
              </a:rPr>
              <a:t>(L</a:t>
            </a:r>
            <a:r>
              <a:rPr lang="en-US" altLang="zh-CN" sz="2400" i="1" baseline="-25000" smtClean="0">
                <a:ea typeface="新細明體" pitchFamily="18" charset="-120"/>
              </a:rPr>
              <a:t>2</a:t>
            </a:r>
            <a:r>
              <a:rPr lang="en-US" altLang="zh-CN" sz="2400" i="1" smtClean="0">
                <a:ea typeface="新細明體" pitchFamily="18" charset="-120"/>
              </a:rPr>
              <a:t>)=</a:t>
            </a:r>
            <a:r>
              <a:rPr lang="en-US" altLang="zh-TW" sz="2400" i="1" smtClean="0"/>
              <a:t>0, this shows the point</a:t>
            </a:r>
            <a:r>
              <a:rPr lang="en-US" altLang="zh-TW" sz="2400" i="1" u="sng" smtClean="0"/>
              <a:t> u</a:t>
            </a:r>
            <a:r>
              <a:rPr lang="en-US" altLang="zh-TW" sz="2400" i="1" baseline="-25000" smtClean="0"/>
              <a:t>2</a:t>
            </a:r>
            <a:r>
              <a:rPr lang="en-US" altLang="zh-TW" sz="2400" i="1" baseline="30000" smtClean="0"/>
              <a:t>T</a:t>
            </a:r>
            <a:r>
              <a:rPr lang="en-US" altLang="zh-TW" sz="2400" i="1" smtClean="0"/>
              <a:t>  is  on Line L</a:t>
            </a:r>
            <a:r>
              <a:rPr lang="en-US" altLang="zh-TW" sz="2400" i="1" baseline="-25000" smtClean="0"/>
              <a:t>2</a:t>
            </a:r>
            <a:endParaRPr lang="en-US" altLang="zh-CN" sz="2400" i="1" baseline="-25000" smtClean="0">
              <a:ea typeface="新細明體" pitchFamily="18" charset="-120"/>
            </a:endParaRPr>
          </a:p>
          <a:p>
            <a:pPr eaLnBrk="1" hangingPunct="1"/>
            <a:r>
              <a:rPr lang="en-US" altLang="zh-CN" sz="2400" i="1" smtClean="0">
                <a:ea typeface="新細明體" pitchFamily="18" charset="-120"/>
              </a:rPr>
              <a:t>Meaning: A point </a:t>
            </a:r>
            <a:r>
              <a:rPr lang="en-US" altLang="zh-TW" sz="2400" i="1" u="sng" smtClean="0"/>
              <a:t>u</a:t>
            </a:r>
            <a:r>
              <a:rPr lang="en-US" altLang="zh-TW" sz="2400" i="1" baseline="-25000" smtClean="0"/>
              <a:t>1</a:t>
            </a:r>
            <a:r>
              <a:rPr lang="en-US" altLang="zh-CN" sz="2400" i="1" baseline="-25000" smtClean="0">
                <a:ea typeface="新細明體" pitchFamily="18" charset="-120"/>
              </a:rPr>
              <a:t> </a:t>
            </a:r>
            <a:r>
              <a:rPr lang="en-US" altLang="zh-CN" sz="2400" i="1" smtClean="0">
                <a:ea typeface="新細明體" pitchFamily="18" charset="-120"/>
              </a:rPr>
              <a:t>in the left image (cam1)</a:t>
            </a:r>
          </a:p>
          <a:p>
            <a:pPr lvl="1" eaLnBrk="1" hangingPunct="1"/>
            <a:r>
              <a:rPr lang="en-US" altLang="zh-CN" sz="2400" b="1" i="1" smtClean="0">
                <a:ea typeface="新細明體" pitchFamily="18" charset="-120"/>
              </a:rPr>
              <a:t>Has a corresponding epipolar line L</a:t>
            </a:r>
            <a:r>
              <a:rPr lang="en-US" altLang="zh-CN" sz="2400" b="1" i="1" baseline="-25000" smtClean="0">
                <a:ea typeface="新細明體" pitchFamily="18" charset="-120"/>
              </a:rPr>
              <a:t>2</a:t>
            </a:r>
            <a:r>
              <a:rPr lang="en-US" altLang="zh-CN" sz="2400" b="1" i="1" smtClean="0">
                <a:ea typeface="新細明體" pitchFamily="18" charset="-120"/>
              </a:rPr>
              <a:t> in the right image (</a:t>
            </a:r>
            <a:r>
              <a:rPr lang="en-US" altLang="zh-CN" sz="2400" i="1" smtClean="0">
                <a:ea typeface="新細明體" pitchFamily="18" charset="-120"/>
              </a:rPr>
              <a:t>point / line relation)</a:t>
            </a:r>
          </a:p>
          <a:p>
            <a:pPr lvl="1" eaLnBrk="1" hangingPunct="1"/>
            <a:r>
              <a:rPr lang="en-US" altLang="zh-CN" sz="2400" i="1" smtClean="0">
                <a:ea typeface="新細明體" pitchFamily="18" charset="-120"/>
              </a:rPr>
              <a:t>[a b c]</a:t>
            </a:r>
            <a:r>
              <a:rPr lang="en-US" altLang="zh-CN" sz="2400" i="1" baseline="30000" smtClean="0">
                <a:ea typeface="新細明體" pitchFamily="18" charset="-120"/>
              </a:rPr>
              <a:t>T</a:t>
            </a:r>
            <a:r>
              <a:rPr lang="en-US" altLang="zh-CN" sz="2400" i="1" smtClean="0">
                <a:ea typeface="新細明體" pitchFamily="18" charset="-120"/>
              </a:rPr>
              <a:t>=(</a:t>
            </a:r>
            <a:r>
              <a:rPr lang="en-US" altLang="zh-TW" sz="2400" i="1" smtClean="0"/>
              <a:t>F*</a:t>
            </a:r>
            <a:r>
              <a:rPr lang="en-US" altLang="zh-TW" sz="2400" i="1" u="sng" smtClean="0"/>
              <a:t>u</a:t>
            </a:r>
            <a:r>
              <a:rPr lang="en-US" altLang="zh-TW" sz="2400" i="1" baseline="-25000" smtClean="0"/>
              <a:t>1</a:t>
            </a:r>
            <a:r>
              <a:rPr lang="en-US" altLang="zh-CN" sz="2400" i="1" smtClean="0">
                <a:ea typeface="新細明體" pitchFamily="18" charset="-120"/>
              </a:rPr>
              <a:t>)=L</a:t>
            </a:r>
            <a:r>
              <a:rPr lang="en-US" altLang="zh-CN" sz="2400" i="1" baseline="-25000" smtClean="0">
                <a:ea typeface="新細明體" pitchFamily="18" charset="-120"/>
              </a:rPr>
              <a:t>2</a:t>
            </a:r>
            <a:r>
              <a:rPr lang="en-US" altLang="zh-CN" sz="2400" i="1" smtClean="0">
                <a:ea typeface="新細明體" pitchFamily="18" charset="-120"/>
              </a:rPr>
              <a:t> is 3x1 vector</a:t>
            </a:r>
            <a:endParaRPr lang="en-US" altLang="zh-CN" sz="2400" i="1" baseline="-25000" smtClean="0">
              <a:ea typeface="新細明體" pitchFamily="18" charset="-120"/>
            </a:endParaRPr>
          </a:p>
          <a:p>
            <a:pPr lvl="1" eaLnBrk="1" hangingPunct="1"/>
            <a:r>
              <a:rPr lang="en-US" altLang="zh-CN" sz="2400" b="1" i="1" smtClean="0">
                <a:ea typeface="新細明體" pitchFamily="18" charset="-120"/>
              </a:rPr>
              <a:t>The epipolar line equation in the right image (cam2) is au</a:t>
            </a:r>
            <a:r>
              <a:rPr lang="en-US" altLang="zh-CN" sz="2400" b="1" i="1" baseline="-25000" smtClean="0">
                <a:ea typeface="新細明體" pitchFamily="18" charset="-120"/>
              </a:rPr>
              <a:t>2</a:t>
            </a:r>
            <a:r>
              <a:rPr lang="en-US" altLang="zh-CN" sz="2400" b="1" i="1" smtClean="0">
                <a:ea typeface="新細明體" pitchFamily="18" charset="-120"/>
              </a:rPr>
              <a:t>+bv</a:t>
            </a:r>
            <a:r>
              <a:rPr lang="en-US" altLang="zh-CN" sz="2400" b="1" i="1" baseline="-25000" smtClean="0">
                <a:ea typeface="新細明體" pitchFamily="18" charset="-120"/>
              </a:rPr>
              <a:t>2</a:t>
            </a:r>
            <a:r>
              <a:rPr lang="en-US" altLang="zh-CN" sz="2400" b="1" i="1" smtClean="0">
                <a:ea typeface="新細明體" pitchFamily="18" charset="-120"/>
              </a:rPr>
              <a:t>+c=0</a:t>
            </a:r>
          </a:p>
          <a:p>
            <a:pPr lvl="1" eaLnBrk="1" hangingPunct="1"/>
            <a:r>
              <a:rPr lang="en-US" altLang="zh-CN" sz="2400" b="1" i="1" smtClean="0">
                <a:ea typeface="新細明體" pitchFamily="18" charset="-120"/>
              </a:rPr>
              <a:t>The Line L</a:t>
            </a:r>
            <a:r>
              <a:rPr lang="en-US" altLang="zh-CN" sz="2400" b="1" i="1" baseline="-25000" smtClean="0">
                <a:ea typeface="新細明體" pitchFamily="18" charset="-120"/>
              </a:rPr>
              <a:t>2</a:t>
            </a:r>
            <a:r>
              <a:rPr lang="en-US" altLang="zh-CN" sz="2400" b="1" i="1" smtClean="0">
                <a:ea typeface="新細明體" pitchFamily="18" charset="-120"/>
              </a:rPr>
              <a:t> passes through </a:t>
            </a:r>
            <a:r>
              <a:rPr lang="en-US" altLang="zh-TW" sz="2400" b="1" i="1" smtClean="0"/>
              <a:t>[</a:t>
            </a:r>
            <a:r>
              <a:rPr lang="en-US" altLang="zh-CN" sz="2400" b="1" i="1" smtClean="0">
                <a:ea typeface="新細明體" pitchFamily="18" charset="-120"/>
              </a:rPr>
              <a:t>u</a:t>
            </a:r>
            <a:r>
              <a:rPr lang="en-US" altLang="zh-TW" sz="2400" b="1" i="1" baseline="-25000" smtClean="0"/>
              <a:t>2</a:t>
            </a:r>
            <a:r>
              <a:rPr lang="en-US" altLang="zh-TW" sz="2400" b="1" i="1" smtClean="0"/>
              <a:t>,</a:t>
            </a:r>
            <a:r>
              <a:rPr lang="en-US" altLang="zh-TW" sz="2400" b="1" i="1" baseline="-25000" smtClean="0"/>
              <a:t> </a:t>
            </a:r>
            <a:r>
              <a:rPr lang="en-US" altLang="zh-CN" sz="2400" b="1" i="1" smtClean="0">
                <a:ea typeface="新細明體" pitchFamily="18" charset="-120"/>
              </a:rPr>
              <a:t>v</a:t>
            </a:r>
            <a:r>
              <a:rPr lang="en-US" altLang="zh-TW" sz="2400" b="1" i="1" baseline="-25000" smtClean="0"/>
              <a:t>2 </a:t>
            </a:r>
            <a:r>
              <a:rPr lang="en-US" altLang="zh-TW" sz="2400" b="1" i="1" smtClean="0"/>
              <a:t>,</a:t>
            </a:r>
            <a:r>
              <a:rPr lang="en-US" altLang="zh-CN" sz="2400" b="1" i="1" smtClean="0">
                <a:ea typeface="新細明體" pitchFamily="18" charset="-120"/>
              </a:rPr>
              <a:t>1]</a:t>
            </a:r>
            <a:r>
              <a:rPr lang="en-US" altLang="zh-CN" sz="2400" b="1" i="1" baseline="30000" smtClean="0">
                <a:ea typeface="新細明體" pitchFamily="18" charset="-120"/>
              </a:rPr>
              <a:t>T</a:t>
            </a:r>
            <a:r>
              <a:rPr lang="en-US" altLang="zh-CN" sz="2400" b="1" i="1" smtClean="0">
                <a:ea typeface="新細明體" pitchFamily="18" charset="-120"/>
              </a:rPr>
              <a:t> in the right image</a:t>
            </a:r>
          </a:p>
          <a:p>
            <a:pPr eaLnBrk="1" hangingPunct="1"/>
            <a:r>
              <a:rPr lang="en-US" altLang="en-US" sz="2400" smtClean="0"/>
              <a:t> </a:t>
            </a:r>
            <a:endParaRPr lang="en-US" altLang="en-US" sz="1200" b="1" i="1" smtClean="0">
              <a:ea typeface="新細明體" pitchFamily="18" charset="-120"/>
            </a:endParaRPr>
          </a:p>
        </p:txBody>
      </p:sp>
      <p:sp>
        <p:nvSpPr>
          <p:cNvPr id="5" name="Footer Placeholder 4"/>
          <p:cNvSpPr>
            <a:spLocks noGrp="1"/>
          </p:cNvSpPr>
          <p:nvPr>
            <p:ph type="ftr" sz="quarter" idx="11"/>
          </p:nvPr>
        </p:nvSpPr>
        <p:spPr/>
        <p:txBody>
          <a:bodyPr/>
          <a:lstStyle/>
          <a:p>
            <a:pPr>
              <a:defRPr/>
            </a:pPr>
            <a:r>
              <a:rPr lang="en-US" altLang="zh-CN" smtClean="0"/>
              <a:t>Stereo v6b</a:t>
            </a:r>
            <a:endParaRPr lang="en-US" altLang="zh-CN"/>
          </a:p>
        </p:txBody>
      </p:sp>
      <p:sp>
        <p:nvSpPr>
          <p:cNvPr id="3174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D0D8688A-C5A8-444F-90B8-75666AE35771}" type="slidenum">
              <a:rPr lang="en-US" altLang="en-US">
                <a:solidFill>
                  <a:srgbClr val="898989"/>
                </a:solidFill>
              </a:rPr>
              <a:pPr eaLnBrk="1" hangingPunct="1"/>
              <a:t>27</a:t>
            </a:fld>
            <a:endParaRPr lang="en-US" altLang="en-US">
              <a:solidFill>
                <a:srgbClr val="898989"/>
              </a:solidFill>
            </a:endParaRPr>
          </a:p>
        </p:txBody>
      </p:sp>
      <p:sp>
        <p:nvSpPr>
          <p:cNvPr id="8" name="Oval 7"/>
          <p:cNvSpPr/>
          <p:nvPr/>
        </p:nvSpPr>
        <p:spPr>
          <a:xfrm>
            <a:off x="4724400" y="152400"/>
            <a:ext cx="1752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63550" y="457200"/>
            <a:ext cx="8229600" cy="563563"/>
          </a:xfrm>
        </p:spPr>
        <p:txBody>
          <a:bodyPr rtlCol="0">
            <a:normAutofit fontScale="90000"/>
          </a:bodyPr>
          <a:lstStyle/>
          <a:p>
            <a:pPr eaLnBrk="1" fontAlgn="auto" hangingPunct="1">
              <a:spcAft>
                <a:spcPts val="0"/>
              </a:spcAft>
              <a:defRPr/>
            </a:pPr>
            <a:r>
              <a:rPr lang="en-US" altLang="zh-TW" sz="3500" dirty="0" smtClean="0"/>
              <a:t>Left-point governs the right epipolar line</a:t>
            </a:r>
          </a:p>
        </p:txBody>
      </p:sp>
      <p:sp>
        <p:nvSpPr>
          <p:cNvPr id="32771" name="Rectangle 3"/>
          <p:cNvSpPr>
            <a:spLocks noGrp="1" noChangeArrowheads="1"/>
          </p:cNvSpPr>
          <p:nvPr>
            <p:ph idx="1"/>
          </p:nvPr>
        </p:nvSpPr>
        <p:spPr/>
        <p:txBody>
          <a:bodyPr/>
          <a:lstStyle/>
          <a:p>
            <a:pPr eaLnBrk="1" hangingPunct="1"/>
            <a:r>
              <a:rPr lang="zh-TW" altLang="en-US" smtClean="0"/>
              <a:t> </a:t>
            </a:r>
          </a:p>
        </p:txBody>
      </p:sp>
      <p:sp>
        <p:nvSpPr>
          <p:cNvPr id="45" name="Footer Placeholder 4"/>
          <p:cNvSpPr>
            <a:spLocks noGrp="1"/>
          </p:cNvSpPr>
          <p:nvPr>
            <p:ph type="ftr" sz="quarter" idx="11"/>
          </p:nvPr>
        </p:nvSpPr>
        <p:spPr/>
        <p:txBody>
          <a:bodyPr/>
          <a:lstStyle/>
          <a:p>
            <a:pPr>
              <a:defRPr/>
            </a:pPr>
            <a:r>
              <a:rPr lang="en-US" altLang="zh-CN" smtClean="0"/>
              <a:t>Stereo v6b</a:t>
            </a:r>
            <a:endParaRPr lang="en-US" altLang="zh-CN"/>
          </a:p>
        </p:txBody>
      </p:sp>
      <p:sp>
        <p:nvSpPr>
          <p:cNvPr id="3277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5595CE26-FC81-4F76-90E3-C52380D0C72F}" type="slidenum">
              <a:rPr lang="en-US" altLang="en-US">
                <a:solidFill>
                  <a:srgbClr val="898989"/>
                </a:solidFill>
              </a:rPr>
              <a:pPr eaLnBrk="1" hangingPunct="1"/>
              <a:t>28</a:t>
            </a:fld>
            <a:endParaRPr lang="en-US" altLang="en-US">
              <a:solidFill>
                <a:srgbClr val="898989"/>
              </a:solidFill>
            </a:endParaRPr>
          </a:p>
        </p:txBody>
      </p:sp>
      <p:sp>
        <p:nvSpPr>
          <p:cNvPr id="32774" name="Oval 4"/>
          <p:cNvSpPr>
            <a:spLocks noChangeArrowheads="1"/>
          </p:cNvSpPr>
          <p:nvPr/>
        </p:nvSpPr>
        <p:spPr bwMode="auto">
          <a:xfrm>
            <a:off x="3962400" y="1981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32775" name="Oval 5"/>
          <p:cNvSpPr>
            <a:spLocks noChangeArrowheads="1"/>
          </p:cNvSpPr>
          <p:nvPr/>
        </p:nvSpPr>
        <p:spPr bwMode="auto">
          <a:xfrm>
            <a:off x="1219200" y="5486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32776" name="Oval 6"/>
          <p:cNvSpPr>
            <a:spLocks noChangeArrowheads="1"/>
          </p:cNvSpPr>
          <p:nvPr/>
        </p:nvSpPr>
        <p:spPr bwMode="auto">
          <a:xfrm>
            <a:off x="1828800" y="4724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32777" name="Oval 7"/>
          <p:cNvSpPr>
            <a:spLocks noChangeArrowheads="1"/>
          </p:cNvSpPr>
          <p:nvPr/>
        </p:nvSpPr>
        <p:spPr bwMode="auto">
          <a:xfrm>
            <a:off x="6400800" y="4419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32778" name="Oval 8"/>
          <p:cNvSpPr>
            <a:spLocks noChangeArrowheads="1"/>
          </p:cNvSpPr>
          <p:nvPr/>
        </p:nvSpPr>
        <p:spPr bwMode="auto">
          <a:xfrm>
            <a:off x="7162800" y="5181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32779" name="Oval 9"/>
          <p:cNvSpPr>
            <a:spLocks noChangeArrowheads="1"/>
          </p:cNvSpPr>
          <p:nvPr/>
        </p:nvSpPr>
        <p:spPr bwMode="auto">
          <a:xfrm>
            <a:off x="2362200" y="5410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32780" name="Oval 10"/>
          <p:cNvSpPr>
            <a:spLocks noChangeArrowheads="1"/>
          </p:cNvSpPr>
          <p:nvPr/>
        </p:nvSpPr>
        <p:spPr bwMode="auto">
          <a:xfrm>
            <a:off x="6096000" y="5257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32781" name="Line 11"/>
          <p:cNvSpPr>
            <a:spLocks noChangeShapeType="1"/>
          </p:cNvSpPr>
          <p:nvPr/>
        </p:nvSpPr>
        <p:spPr bwMode="auto">
          <a:xfrm flipV="1">
            <a:off x="1295400" y="5257800"/>
            <a:ext cx="5867400" cy="228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2" name="Line 12"/>
          <p:cNvSpPr>
            <a:spLocks noChangeShapeType="1"/>
          </p:cNvSpPr>
          <p:nvPr/>
        </p:nvSpPr>
        <p:spPr bwMode="auto">
          <a:xfrm flipV="1">
            <a:off x="1219200" y="2057400"/>
            <a:ext cx="2743200" cy="3505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3" name="Line 13"/>
          <p:cNvSpPr>
            <a:spLocks noChangeShapeType="1"/>
          </p:cNvSpPr>
          <p:nvPr/>
        </p:nvSpPr>
        <p:spPr bwMode="auto">
          <a:xfrm>
            <a:off x="4038600" y="2057400"/>
            <a:ext cx="3200400" cy="3200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4" name="Freeform 14"/>
          <p:cNvSpPr>
            <a:spLocks/>
          </p:cNvSpPr>
          <p:nvPr/>
        </p:nvSpPr>
        <p:spPr bwMode="auto">
          <a:xfrm>
            <a:off x="1447800" y="4114800"/>
            <a:ext cx="1371600" cy="1676400"/>
          </a:xfrm>
          <a:custGeom>
            <a:avLst/>
            <a:gdLst>
              <a:gd name="T0" fmla="*/ 0 w 864"/>
              <a:gd name="T1" fmla="*/ 2147483647 h 1056"/>
              <a:gd name="T2" fmla="*/ 0 w 864"/>
              <a:gd name="T3" fmla="*/ 0 h 1056"/>
              <a:gd name="T4" fmla="*/ 2147483647 w 864"/>
              <a:gd name="T5" fmla="*/ 2147483647 h 1056"/>
              <a:gd name="T6" fmla="*/ 2147483647 w 864"/>
              <a:gd name="T7" fmla="*/ 2147483647 h 1056"/>
              <a:gd name="T8" fmla="*/ 0 w 864"/>
              <a:gd name="T9" fmla="*/ 2147483647 h 10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4" h="1056">
                <a:moveTo>
                  <a:pt x="0" y="672"/>
                </a:moveTo>
                <a:lnTo>
                  <a:pt x="0" y="0"/>
                </a:lnTo>
                <a:lnTo>
                  <a:pt x="864" y="384"/>
                </a:lnTo>
                <a:lnTo>
                  <a:pt x="816" y="1056"/>
                </a:lnTo>
                <a:lnTo>
                  <a:pt x="0" y="672"/>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5" name="Freeform 15"/>
          <p:cNvSpPr>
            <a:spLocks/>
          </p:cNvSpPr>
          <p:nvPr/>
        </p:nvSpPr>
        <p:spPr bwMode="auto">
          <a:xfrm>
            <a:off x="5943600" y="3657600"/>
            <a:ext cx="1143000" cy="2057400"/>
          </a:xfrm>
          <a:custGeom>
            <a:avLst/>
            <a:gdLst>
              <a:gd name="T0" fmla="*/ 0 w 720"/>
              <a:gd name="T1" fmla="*/ 2147483647 h 1296"/>
              <a:gd name="T2" fmla="*/ 0 w 720"/>
              <a:gd name="T3" fmla="*/ 2147483647 h 1296"/>
              <a:gd name="T4" fmla="*/ 2147483647 w 720"/>
              <a:gd name="T5" fmla="*/ 0 h 1296"/>
              <a:gd name="T6" fmla="*/ 2147483647 w 720"/>
              <a:gd name="T7" fmla="*/ 2147483647 h 1296"/>
              <a:gd name="T8" fmla="*/ 0 w 720"/>
              <a:gd name="T9" fmla="*/ 2147483647 h 12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0" h="1296">
                <a:moveTo>
                  <a:pt x="0" y="1296"/>
                </a:moveTo>
                <a:lnTo>
                  <a:pt x="0" y="528"/>
                </a:lnTo>
                <a:lnTo>
                  <a:pt x="720" y="0"/>
                </a:lnTo>
                <a:lnTo>
                  <a:pt x="720" y="864"/>
                </a:lnTo>
                <a:lnTo>
                  <a:pt x="0" y="1296"/>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6" name="Line 16"/>
          <p:cNvSpPr>
            <a:spLocks noChangeShapeType="1"/>
          </p:cNvSpPr>
          <p:nvPr/>
        </p:nvSpPr>
        <p:spPr bwMode="auto">
          <a:xfrm flipH="1" flipV="1">
            <a:off x="6400800" y="4419600"/>
            <a:ext cx="8382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7" name="Text Box 17"/>
          <p:cNvSpPr txBox="1">
            <a:spLocks noChangeArrowheads="1"/>
          </p:cNvSpPr>
          <p:nvPr/>
        </p:nvSpPr>
        <p:spPr bwMode="auto">
          <a:xfrm>
            <a:off x="4022725" y="148907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X</a:t>
            </a:r>
          </a:p>
        </p:txBody>
      </p:sp>
      <p:sp>
        <p:nvSpPr>
          <p:cNvPr id="32788" name="Text Box 18"/>
          <p:cNvSpPr txBox="1">
            <a:spLocks noChangeArrowheads="1"/>
          </p:cNvSpPr>
          <p:nvPr/>
        </p:nvSpPr>
        <p:spPr bwMode="auto">
          <a:xfrm>
            <a:off x="7299325" y="507047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O</a:t>
            </a:r>
            <a:r>
              <a:rPr kumimoji="1" lang="en-US" altLang="zh-TW" sz="2400" baseline="-25000">
                <a:latin typeface="Times New Roman" pitchFamily="18" charset="0"/>
              </a:rPr>
              <a:t>2</a:t>
            </a:r>
          </a:p>
        </p:txBody>
      </p:sp>
      <p:sp>
        <p:nvSpPr>
          <p:cNvPr id="32789" name="Text Box 19"/>
          <p:cNvSpPr txBox="1">
            <a:spLocks noChangeArrowheads="1"/>
          </p:cNvSpPr>
          <p:nvPr/>
        </p:nvSpPr>
        <p:spPr bwMode="auto">
          <a:xfrm>
            <a:off x="457200" y="5410200"/>
            <a:ext cx="473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O</a:t>
            </a:r>
            <a:r>
              <a:rPr kumimoji="1" lang="en-US" altLang="zh-TW" sz="2400" baseline="-25000">
                <a:latin typeface="Times New Roman" pitchFamily="18" charset="0"/>
              </a:rPr>
              <a:t>l</a:t>
            </a:r>
          </a:p>
        </p:txBody>
      </p:sp>
      <p:sp>
        <p:nvSpPr>
          <p:cNvPr id="32790" name="Line 21"/>
          <p:cNvSpPr>
            <a:spLocks noChangeShapeType="1"/>
          </p:cNvSpPr>
          <p:nvPr/>
        </p:nvSpPr>
        <p:spPr bwMode="auto">
          <a:xfrm flipV="1">
            <a:off x="6019800" y="3505200"/>
            <a:ext cx="762000" cy="2057400"/>
          </a:xfrm>
          <a:prstGeom prst="line">
            <a:avLst/>
          </a:prstGeom>
          <a:noFill/>
          <a:ln w="571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1" name="Text Box 22"/>
          <p:cNvSpPr txBox="1">
            <a:spLocks noChangeArrowheads="1"/>
          </p:cNvSpPr>
          <p:nvPr/>
        </p:nvSpPr>
        <p:spPr bwMode="auto">
          <a:xfrm>
            <a:off x="7162800" y="4044950"/>
            <a:ext cx="16891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right Frame </a:t>
            </a:r>
          </a:p>
          <a:p>
            <a:pPr eaLnBrk="1" hangingPunct="1"/>
            <a:r>
              <a:rPr kumimoji="1" lang="en-US" altLang="zh-TW" sz="2400">
                <a:latin typeface="Times New Roman" pitchFamily="18" charset="0"/>
              </a:rPr>
              <a:t>plane1 </a:t>
            </a:r>
            <a:r>
              <a:rPr kumimoji="1" lang="en-US" altLang="zh-TW" sz="2400">
                <a:latin typeface="Times New Roman" pitchFamily="18" charset="0"/>
                <a:sym typeface="Symbol" pitchFamily="18" charset="2"/>
              </a:rPr>
              <a:t></a:t>
            </a:r>
            <a:r>
              <a:rPr kumimoji="1" lang="en-US" altLang="zh-TW" sz="2400" baseline="-25000">
                <a:latin typeface="Times New Roman" pitchFamily="18" charset="0"/>
                <a:sym typeface="Symbol" pitchFamily="18" charset="2"/>
              </a:rPr>
              <a:t>2</a:t>
            </a:r>
          </a:p>
          <a:p>
            <a:pPr eaLnBrk="1" hangingPunct="1"/>
            <a:endParaRPr kumimoji="1" lang="en-US" altLang="zh-TW" sz="2400">
              <a:latin typeface="Times New Roman" pitchFamily="18" charset="0"/>
            </a:endParaRPr>
          </a:p>
        </p:txBody>
      </p:sp>
      <p:sp>
        <p:nvSpPr>
          <p:cNvPr id="32792" name="Text Box 23"/>
          <p:cNvSpPr txBox="1">
            <a:spLocks noChangeArrowheads="1"/>
          </p:cNvSpPr>
          <p:nvPr/>
        </p:nvSpPr>
        <p:spPr bwMode="auto">
          <a:xfrm>
            <a:off x="76200" y="4038600"/>
            <a:ext cx="1752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Left </a:t>
            </a:r>
          </a:p>
          <a:p>
            <a:pPr eaLnBrk="1" hangingPunct="1"/>
            <a:r>
              <a:rPr kumimoji="1" lang="en-US" altLang="zh-TW" sz="2400">
                <a:latin typeface="Times New Roman" pitchFamily="18" charset="0"/>
              </a:rPr>
              <a:t>Frame </a:t>
            </a:r>
          </a:p>
          <a:p>
            <a:pPr eaLnBrk="1" hangingPunct="1"/>
            <a:r>
              <a:rPr kumimoji="1" lang="en-US" altLang="zh-TW" sz="2400">
                <a:latin typeface="Times New Roman" pitchFamily="18" charset="0"/>
              </a:rPr>
              <a:t>plane1 </a:t>
            </a:r>
            <a:r>
              <a:rPr kumimoji="1" lang="en-US" altLang="zh-TW" sz="2400">
                <a:latin typeface="Times New Roman" pitchFamily="18" charset="0"/>
                <a:sym typeface="Symbol" pitchFamily="18" charset="2"/>
              </a:rPr>
              <a:t></a:t>
            </a:r>
            <a:r>
              <a:rPr kumimoji="1" lang="en-US" altLang="zh-TW" sz="2400" baseline="-25000">
                <a:latin typeface="Times New Roman" pitchFamily="18" charset="0"/>
                <a:sym typeface="Symbol" pitchFamily="18" charset="2"/>
              </a:rPr>
              <a:t>1</a:t>
            </a:r>
          </a:p>
          <a:p>
            <a:pPr eaLnBrk="1" hangingPunct="1"/>
            <a:endParaRPr kumimoji="1" lang="en-US" altLang="zh-TW" sz="2400">
              <a:latin typeface="Times New Roman" pitchFamily="18" charset="0"/>
            </a:endParaRPr>
          </a:p>
          <a:p>
            <a:pPr eaLnBrk="1" hangingPunct="1"/>
            <a:endParaRPr kumimoji="1" lang="en-US" altLang="zh-TW" sz="2400">
              <a:latin typeface="Times New Roman" pitchFamily="18" charset="0"/>
            </a:endParaRPr>
          </a:p>
        </p:txBody>
      </p:sp>
      <p:sp>
        <p:nvSpPr>
          <p:cNvPr id="32793" name="Line 24"/>
          <p:cNvSpPr>
            <a:spLocks noChangeShapeType="1"/>
          </p:cNvSpPr>
          <p:nvPr/>
        </p:nvSpPr>
        <p:spPr bwMode="auto">
          <a:xfrm flipV="1">
            <a:off x="1219200" y="5410200"/>
            <a:ext cx="1219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4" name="Line 25"/>
          <p:cNvSpPr>
            <a:spLocks noChangeShapeType="1"/>
          </p:cNvSpPr>
          <p:nvPr/>
        </p:nvSpPr>
        <p:spPr bwMode="auto">
          <a:xfrm flipH="1">
            <a:off x="6096000" y="5257800"/>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5" name="Text Box 26"/>
          <p:cNvSpPr txBox="1">
            <a:spLocks noChangeArrowheads="1"/>
          </p:cNvSpPr>
          <p:nvPr/>
        </p:nvSpPr>
        <p:spPr bwMode="auto">
          <a:xfrm>
            <a:off x="1676400" y="5943600"/>
            <a:ext cx="1443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Epipole e</a:t>
            </a:r>
            <a:r>
              <a:rPr kumimoji="1" lang="en-US" altLang="zh-TW" sz="2400" baseline="-25000">
                <a:latin typeface="Times New Roman" pitchFamily="18" charset="0"/>
              </a:rPr>
              <a:t>1</a:t>
            </a:r>
          </a:p>
        </p:txBody>
      </p:sp>
      <p:sp>
        <p:nvSpPr>
          <p:cNvPr id="32796" name="Text Box 27"/>
          <p:cNvSpPr txBox="1">
            <a:spLocks noChangeArrowheads="1"/>
          </p:cNvSpPr>
          <p:nvPr/>
        </p:nvSpPr>
        <p:spPr bwMode="auto">
          <a:xfrm>
            <a:off x="5715000" y="5791200"/>
            <a:ext cx="1443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Epipole e</a:t>
            </a:r>
            <a:r>
              <a:rPr kumimoji="1" lang="en-US" altLang="zh-TW" sz="2400" baseline="-25000">
                <a:latin typeface="Times New Roman" pitchFamily="18" charset="0"/>
              </a:rPr>
              <a:t>2</a:t>
            </a:r>
          </a:p>
        </p:txBody>
      </p:sp>
      <p:sp>
        <p:nvSpPr>
          <p:cNvPr id="32797" name="Rectangle 29"/>
          <p:cNvSpPr>
            <a:spLocks noChangeArrowheads="1"/>
          </p:cNvSpPr>
          <p:nvPr/>
        </p:nvSpPr>
        <p:spPr bwMode="auto">
          <a:xfrm>
            <a:off x="6264275" y="2667000"/>
            <a:ext cx="28797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Right epipolar line L</a:t>
            </a:r>
            <a:r>
              <a:rPr kumimoji="1" lang="en-US" altLang="zh-TW" sz="2400" baseline="-25000">
                <a:latin typeface="Times New Roman" pitchFamily="18" charset="0"/>
              </a:rPr>
              <a:t>2</a:t>
            </a:r>
          </a:p>
          <a:p>
            <a:pPr eaLnBrk="1" hangingPunct="1"/>
            <a:endParaRPr kumimoji="1" lang="en-US" altLang="zh-TW" sz="2400" i="1" baseline="-25000">
              <a:latin typeface="Times New Roman" pitchFamily="18" charset="0"/>
            </a:endParaRPr>
          </a:p>
          <a:p>
            <a:pPr eaLnBrk="1" hangingPunct="1"/>
            <a:endParaRPr kumimoji="1" lang="en-US" altLang="zh-TW" sz="2400">
              <a:latin typeface="Times New Roman" pitchFamily="18" charset="0"/>
            </a:endParaRPr>
          </a:p>
        </p:txBody>
      </p:sp>
      <p:sp>
        <p:nvSpPr>
          <p:cNvPr id="32798" name="Freeform 30"/>
          <p:cNvSpPr>
            <a:spLocks/>
          </p:cNvSpPr>
          <p:nvPr/>
        </p:nvSpPr>
        <p:spPr bwMode="auto">
          <a:xfrm>
            <a:off x="1295400" y="5562600"/>
            <a:ext cx="6324600" cy="1295400"/>
          </a:xfrm>
          <a:custGeom>
            <a:avLst/>
            <a:gdLst>
              <a:gd name="T0" fmla="*/ 0 w 3984"/>
              <a:gd name="T1" fmla="*/ 2147483647 h 816"/>
              <a:gd name="T2" fmla="*/ 2147483647 w 3984"/>
              <a:gd name="T3" fmla="*/ 2147483647 h 816"/>
              <a:gd name="T4" fmla="*/ 2147483647 w 3984"/>
              <a:gd name="T5" fmla="*/ 2147483647 h 816"/>
              <a:gd name="T6" fmla="*/ 2147483647 w 3984"/>
              <a:gd name="T7" fmla="*/ 2147483647 h 816"/>
              <a:gd name="T8" fmla="*/ 2147483647 w 3984"/>
              <a:gd name="T9" fmla="*/ 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84" h="816">
                <a:moveTo>
                  <a:pt x="0" y="96"/>
                </a:moveTo>
                <a:cubicBezTo>
                  <a:pt x="44" y="360"/>
                  <a:pt x="88" y="624"/>
                  <a:pt x="432" y="720"/>
                </a:cubicBezTo>
                <a:cubicBezTo>
                  <a:pt x="776" y="816"/>
                  <a:pt x="1544" y="680"/>
                  <a:pt x="2064" y="672"/>
                </a:cubicBezTo>
                <a:cubicBezTo>
                  <a:pt x="2584" y="664"/>
                  <a:pt x="3232" y="784"/>
                  <a:pt x="3552" y="672"/>
                </a:cubicBezTo>
                <a:cubicBezTo>
                  <a:pt x="3872" y="560"/>
                  <a:pt x="3928" y="280"/>
                  <a:pt x="3984" y="0"/>
                </a:cubicBezTo>
              </a:path>
            </a:pathLst>
          </a:custGeom>
          <a:noFill/>
          <a:ln w="57150"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9" name="Text Box 31"/>
          <p:cNvSpPr txBox="1">
            <a:spLocks noChangeArrowheads="1"/>
          </p:cNvSpPr>
          <p:nvPr/>
        </p:nvSpPr>
        <p:spPr bwMode="auto">
          <a:xfrm>
            <a:off x="3641725" y="6061075"/>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CN" sz="2400">
                <a:latin typeface="Times New Roman" pitchFamily="18" charset="0"/>
              </a:rPr>
              <a:t>F</a:t>
            </a:r>
            <a:endParaRPr kumimoji="1" lang="en-US" altLang="zh-TW" sz="2400">
              <a:latin typeface="Times New Roman" pitchFamily="18" charset="0"/>
            </a:endParaRPr>
          </a:p>
        </p:txBody>
      </p:sp>
      <p:pic>
        <p:nvPicPr>
          <p:cNvPr id="32800" name="Picture 32" descr="j0283532"/>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rot="-4477795">
            <a:off x="666750" y="5886450"/>
            <a:ext cx="4762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01" name="Picture 33" descr="j0283532"/>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rot="-9441378">
            <a:off x="7829550" y="5734050"/>
            <a:ext cx="4762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02" name="Freeform 34"/>
          <p:cNvSpPr>
            <a:spLocks/>
          </p:cNvSpPr>
          <p:nvPr/>
        </p:nvSpPr>
        <p:spPr bwMode="auto">
          <a:xfrm>
            <a:off x="1981200" y="3810000"/>
            <a:ext cx="4267200" cy="863600"/>
          </a:xfrm>
          <a:custGeom>
            <a:avLst/>
            <a:gdLst>
              <a:gd name="T0" fmla="*/ 0 w 2688"/>
              <a:gd name="T1" fmla="*/ 2147483647 h 544"/>
              <a:gd name="T2" fmla="*/ 2147483647 w 2688"/>
              <a:gd name="T3" fmla="*/ 2147483647 h 544"/>
              <a:gd name="T4" fmla="*/ 2147483647 w 2688"/>
              <a:gd name="T5" fmla="*/ 2147483647 h 544"/>
              <a:gd name="T6" fmla="*/ 2147483647 w 2688"/>
              <a:gd name="T7" fmla="*/ 2147483647 h 5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88" h="544">
                <a:moveTo>
                  <a:pt x="0" y="544"/>
                </a:moveTo>
                <a:cubicBezTo>
                  <a:pt x="428" y="336"/>
                  <a:pt x="856" y="128"/>
                  <a:pt x="1200" y="64"/>
                </a:cubicBezTo>
                <a:cubicBezTo>
                  <a:pt x="1544" y="0"/>
                  <a:pt x="1816" y="88"/>
                  <a:pt x="2064" y="160"/>
                </a:cubicBezTo>
                <a:cubicBezTo>
                  <a:pt x="2312" y="232"/>
                  <a:pt x="2500" y="364"/>
                  <a:pt x="2688" y="496"/>
                </a:cubicBezTo>
              </a:path>
            </a:pathLst>
          </a:custGeom>
          <a:noFill/>
          <a:ln w="38100" cap="flat" cmpd="sng">
            <a:solidFill>
              <a:schemeClr val="tx1"/>
            </a:solidFill>
            <a:prstDash val="dash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03" name="Line 35"/>
          <p:cNvSpPr>
            <a:spLocks noChangeShapeType="1"/>
          </p:cNvSpPr>
          <p:nvPr/>
        </p:nvSpPr>
        <p:spPr bwMode="auto">
          <a:xfrm flipV="1">
            <a:off x="2286000" y="5486400"/>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04" name="Line 36"/>
          <p:cNvSpPr>
            <a:spLocks noChangeShapeType="1"/>
          </p:cNvSpPr>
          <p:nvPr/>
        </p:nvSpPr>
        <p:spPr bwMode="auto">
          <a:xfrm flipH="1" flipV="1">
            <a:off x="6172200" y="5410200"/>
            <a:ext cx="228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05" name="Text Box 37"/>
          <p:cNvSpPr txBox="1">
            <a:spLocks noChangeArrowheads="1"/>
          </p:cNvSpPr>
          <p:nvPr/>
        </p:nvSpPr>
        <p:spPr bwMode="auto">
          <a:xfrm>
            <a:off x="1371600" y="2971800"/>
            <a:ext cx="971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a:t>
            </a:r>
            <a:r>
              <a:rPr kumimoji="1" lang="en-US" altLang="zh-CN" sz="2400">
                <a:latin typeface="Times New Roman" pitchFamily="18" charset="0"/>
              </a:rPr>
              <a:t>u</a:t>
            </a:r>
            <a:r>
              <a:rPr kumimoji="1" lang="en-US" altLang="zh-TW" sz="2400" baseline="-25000">
                <a:latin typeface="Times New Roman" pitchFamily="18" charset="0"/>
              </a:rPr>
              <a:t>1</a:t>
            </a:r>
            <a:r>
              <a:rPr kumimoji="1" lang="en-US" altLang="zh-TW" sz="2400">
                <a:latin typeface="Times New Roman" pitchFamily="18" charset="0"/>
              </a:rPr>
              <a:t>,</a:t>
            </a:r>
            <a:r>
              <a:rPr kumimoji="1" lang="en-US" altLang="zh-CN" sz="2400">
                <a:latin typeface="Times New Roman" pitchFamily="18" charset="0"/>
              </a:rPr>
              <a:t>v</a:t>
            </a:r>
            <a:r>
              <a:rPr kumimoji="1" lang="en-US" altLang="zh-TW" sz="2400" baseline="-25000">
                <a:latin typeface="Times New Roman" pitchFamily="18" charset="0"/>
              </a:rPr>
              <a:t>1</a:t>
            </a:r>
            <a:r>
              <a:rPr kumimoji="1" lang="en-US" altLang="zh-TW" sz="2400">
                <a:latin typeface="Times New Roman" pitchFamily="18" charset="0"/>
              </a:rPr>
              <a:t>)</a:t>
            </a:r>
          </a:p>
        </p:txBody>
      </p:sp>
      <p:sp>
        <p:nvSpPr>
          <p:cNvPr id="32806" name="Text Box 38"/>
          <p:cNvSpPr txBox="1">
            <a:spLocks noChangeArrowheads="1"/>
          </p:cNvSpPr>
          <p:nvPr/>
        </p:nvSpPr>
        <p:spPr bwMode="auto">
          <a:xfrm>
            <a:off x="6324600" y="4114800"/>
            <a:ext cx="971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a:t>
            </a:r>
            <a:r>
              <a:rPr kumimoji="1" lang="en-US" altLang="zh-CN" sz="2400">
                <a:latin typeface="Times New Roman" pitchFamily="18" charset="0"/>
              </a:rPr>
              <a:t>u</a:t>
            </a:r>
            <a:r>
              <a:rPr kumimoji="1" lang="en-US" altLang="zh-TW" sz="2400" baseline="-25000">
                <a:latin typeface="Times New Roman" pitchFamily="18" charset="0"/>
              </a:rPr>
              <a:t>2</a:t>
            </a:r>
            <a:r>
              <a:rPr kumimoji="1" lang="en-US" altLang="zh-TW" sz="2400">
                <a:latin typeface="Times New Roman" pitchFamily="18" charset="0"/>
              </a:rPr>
              <a:t>,</a:t>
            </a:r>
            <a:r>
              <a:rPr kumimoji="1" lang="en-US" altLang="zh-CN" sz="2400">
                <a:latin typeface="Times New Roman" pitchFamily="18" charset="0"/>
              </a:rPr>
              <a:t>v</a:t>
            </a:r>
            <a:r>
              <a:rPr kumimoji="1" lang="en-US" altLang="zh-TW" sz="2400" baseline="-25000">
                <a:latin typeface="Times New Roman" pitchFamily="18" charset="0"/>
              </a:rPr>
              <a:t>2</a:t>
            </a:r>
            <a:r>
              <a:rPr kumimoji="1" lang="en-US" altLang="zh-TW" sz="2400">
                <a:latin typeface="Times New Roman" pitchFamily="18" charset="0"/>
              </a:rPr>
              <a:t>)</a:t>
            </a:r>
          </a:p>
        </p:txBody>
      </p:sp>
      <p:sp>
        <p:nvSpPr>
          <p:cNvPr id="32807" name="Line 39"/>
          <p:cNvSpPr>
            <a:spLocks noChangeShapeType="1"/>
          </p:cNvSpPr>
          <p:nvPr/>
        </p:nvSpPr>
        <p:spPr bwMode="auto">
          <a:xfrm>
            <a:off x="1752600" y="3505200"/>
            <a:ext cx="7620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08" name="Text Box 40"/>
          <p:cNvSpPr txBox="1">
            <a:spLocks noChangeArrowheads="1"/>
          </p:cNvSpPr>
          <p:nvPr/>
        </p:nvSpPr>
        <p:spPr bwMode="auto">
          <a:xfrm>
            <a:off x="228600" y="2209800"/>
            <a:ext cx="3201988"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Left side is the reference</a:t>
            </a:r>
          </a:p>
        </p:txBody>
      </p:sp>
      <p:sp>
        <p:nvSpPr>
          <p:cNvPr id="32809" name="Text Box 41"/>
          <p:cNvSpPr txBox="1">
            <a:spLocks noChangeArrowheads="1"/>
          </p:cNvSpPr>
          <p:nvPr/>
        </p:nvSpPr>
        <p:spPr bwMode="auto">
          <a:xfrm>
            <a:off x="0" y="6035675"/>
            <a:ext cx="20716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Focal </a:t>
            </a:r>
          </a:p>
          <a:p>
            <a:pPr eaLnBrk="1" hangingPunct="1"/>
            <a:r>
              <a:rPr kumimoji="1" lang="en-US" altLang="zh-TW" sz="2400">
                <a:latin typeface="Times New Roman" pitchFamily="18" charset="0"/>
              </a:rPr>
              <a:t>length=</a:t>
            </a:r>
            <a:r>
              <a:rPr kumimoji="1" lang="en-US" altLang="zh-TW" sz="2400" i="1">
                <a:latin typeface="Times New Roman" pitchFamily="18" charset="0"/>
              </a:rPr>
              <a:t>f</a:t>
            </a:r>
            <a:r>
              <a:rPr kumimoji="1" lang="en-US" altLang="zh-TW" sz="2400" i="1" baseline="-25000">
                <a:latin typeface="Times New Roman" pitchFamily="18" charset="0"/>
              </a:rPr>
              <a:t>1</a:t>
            </a:r>
          </a:p>
        </p:txBody>
      </p:sp>
      <p:sp>
        <p:nvSpPr>
          <p:cNvPr id="32810" name="Text Box 42"/>
          <p:cNvSpPr txBox="1">
            <a:spLocks noChangeArrowheads="1"/>
          </p:cNvSpPr>
          <p:nvPr/>
        </p:nvSpPr>
        <p:spPr bwMode="auto">
          <a:xfrm>
            <a:off x="7072313" y="6035675"/>
            <a:ext cx="20716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Focal </a:t>
            </a:r>
          </a:p>
          <a:p>
            <a:pPr eaLnBrk="1" hangingPunct="1"/>
            <a:r>
              <a:rPr kumimoji="1" lang="en-US" altLang="zh-TW" sz="2400">
                <a:latin typeface="Times New Roman" pitchFamily="18" charset="0"/>
              </a:rPr>
              <a:t>length=</a:t>
            </a:r>
            <a:r>
              <a:rPr kumimoji="1" lang="en-US" altLang="zh-TW" sz="2400" i="1">
                <a:latin typeface="Times New Roman" pitchFamily="18" charset="0"/>
              </a:rPr>
              <a:t>f</a:t>
            </a:r>
            <a:r>
              <a:rPr kumimoji="1" lang="en-US" altLang="zh-TW" sz="2400" i="1" baseline="-25000">
                <a:latin typeface="Times New Roman" pitchFamily="18" charset="0"/>
              </a:rPr>
              <a:t>2</a:t>
            </a:r>
          </a:p>
        </p:txBody>
      </p:sp>
      <p:sp>
        <p:nvSpPr>
          <p:cNvPr id="32811" name="Line 45"/>
          <p:cNvSpPr>
            <a:spLocks noChangeShapeType="1"/>
          </p:cNvSpPr>
          <p:nvPr/>
        </p:nvSpPr>
        <p:spPr bwMode="auto">
          <a:xfrm flipH="1">
            <a:off x="6781800" y="3124200"/>
            <a:ext cx="990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12" name="Text Box 46"/>
          <p:cNvSpPr txBox="1">
            <a:spLocks noChangeArrowheads="1"/>
          </p:cNvSpPr>
          <p:nvPr/>
        </p:nvSpPr>
        <p:spPr bwMode="auto">
          <a:xfrm>
            <a:off x="4495800" y="947738"/>
            <a:ext cx="4038600" cy="17192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新細明體" pitchFamily="18" charset="-120"/>
              </a:defRPr>
            </a:lvl1pPr>
            <a:lvl2pPr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lvl="1" eaLnBrk="1" hangingPunct="1"/>
            <a:r>
              <a:rPr lang="en-US" altLang="zh-CN" i="1">
                <a:ea typeface="SimSun" pitchFamily="2" charset="-122"/>
              </a:rPr>
              <a:t>[a b c]</a:t>
            </a:r>
            <a:r>
              <a:rPr lang="en-US" altLang="zh-CN" i="1" baseline="30000">
                <a:ea typeface="SimSun" pitchFamily="2" charset="-122"/>
              </a:rPr>
              <a:t>T</a:t>
            </a:r>
            <a:r>
              <a:rPr lang="en-US" altLang="zh-CN" i="1">
                <a:ea typeface="SimSun" pitchFamily="2" charset="-122"/>
              </a:rPr>
              <a:t>=(</a:t>
            </a:r>
            <a:r>
              <a:rPr lang="en-US" altLang="zh-TW" i="1"/>
              <a:t>F*u</a:t>
            </a:r>
            <a:r>
              <a:rPr lang="en-US" altLang="zh-TW" i="1" baseline="-25000"/>
              <a:t>1</a:t>
            </a:r>
            <a:r>
              <a:rPr lang="en-US" altLang="zh-CN" i="1">
                <a:ea typeface="SimSun" pitchFamily="2" charset="-122"/>
              </a:rPr>
              <a:t>)=L</a:t>
            </a:r>
            <a:r>
              <a:rPr lang="en-US" altLang="zh-CN" i="1" baseline="-25000">
                <a:ea typeface="SimSun" pitchFamily="2" charset="-122"/>
              </a:rPr>
              <a:t>2</a:t>
            </a:r>
            <a:r>
              <a:rPr lang="en-US" altLang="zh-CN" i="1">
                <a:ea typeface="SimSun" pitchFamily="2" charset="-122"/>
              </a:rPr>
              <a:t> is 3x1 vector</a:t>
            </a:r>
          </a:p>
          <a:p>
            <a:pPr lvl="1" eaLnBrk="1" hangingPunct="1"/>
            <a:r>
              <a:rPr lang="en-US" altLang="zh-CN" b="1" i="1">
                <a:ea typeface="SimSun" pitchFamily="2" charset="-122"/>
              </a:rPr>
              <a:t>The epipolar line equation in the right image is au</a:t>
            </a:r>
            <a:r>
              <a:rPr lang="en-US" altLang="zh-CN" b="1" i="1" baseline="-25000">
                <a:ea typeface="SimSun" pitchFamily="2" charset="-122"/>
              </a:rPr>
              <a:t>2</a:t>
            </a:r>
            <a:r>
              <a:rPr lang="en-US" altLang="zh-CN" b="1" i="1">
                <a:ea typeface="SimSun" pitchFamily="2" charset="-122"/>
              </a:rPr>
              <a:t>+bv</a:t>
            </a:r>
            <a:r>
              <a:rPr lang="en-US" altLang="zh-CN" b="1" i="1" baseline="-25000">
                <a:ea typeface="SimSun" pitchFamily="2" charset="-122"/>
              </a:rPr>
              <a:t>2</a:t>
            </a:r>
            <a:r>
              <a:rPr lang="en-US" altLang="zh-CN" b="1" i="1">
                <a:ea typeface="SimSun" pitchFamily="2" charset="-122"/>
              </a:rPr>
              <a:t>+c=0</a:t>
            </a:r>
          </a:p>
          <a:p>
            <a:pPr lvl="1" eaLnBrk="1" hangingPunct="1"/>
            <a:r>
              <a:rPr lang="en-US" altLang="zh-CN" b="1" i="1">
                <a:ea typeface="SimSun" pitchFamily="2" charset="-122"/>
              </a:rPr>
              <a:t>The Line L</a:t>
            </a:r>
            <a:r>
              <a:rPr lang="en-US" altLang="zh-CN" b="1" i="1" baseline="-25000">
                <a:ea typeface="SimSun" pitchFamily="2" charset="-122"/>
              </a:rPr>
              <a:t>2</a:t>
            </a:r>
            <a:r>
              <a:rPr lang="en-US" altLang="zh-CN" b="1" i="1">
                <a:ea typeface="SimSun" pitchFamily="2" charset="-122"/>
              </a:rPr>
              <a:t> passes through </a:t>
            </a:r>
            <a:r>
              <a:rPr lang="en-US" altLang="zh-TW" b="1" i="1"/>
              <a:t>[</a:t>
            </a:r>
            <a:r>
              <a:rPr lang="en-US" altLang="zh-CN" b="1" i="1">
                <a:ea typeface="SimSun" pitchFamily="2" charset="-122"/>
              </a:rPr>
              <a:t>u</a:t>
            </a:r>
            <a:r>
              <a:rPr lang="en-US" altLang="zh-TW" b="1" i="1" baseline="-25000"/>
              <a:t>2</a:t>
            </a:r>
            <a:r>
              <a:rPr lang="en-US" altLang="zh-TW" b="1" i="1"/>
              <a:t>, </a:t>
            </a:r>
            <a:r>
              <a:rPr lang="en-US" altLang="zh-CN" b="1" i="1">
                <a:ea typeface="SimSun" pitchFamily="2" charset="-122"/>
              </a:rPr>
              <a:t>v</a:t>
            </a:r>
            <a:r>
              <a:rPr lang="en-US" altLang="zh-TW" b="1" i="1" baseline="-25000"/>
              <a:t>2</a:t>
            </a:r>
            <a:r>
              <a:rPr lang="en-US" altLang="zh-TW" b="1" i="1"/>
              <a:t> ,</a:t>
            </a:r>
            <a:r>
              <a:rPr lang="en-US" altLang="zh-CN" b="1" i="1">
                <a:ea typeface="SimSun" pitchFamily="2" charset="-122"/>
              </a:rPr>
              <a:t>1]</a:t>
            </a:r>
            <a:r>
              <a:rPr lang="en-US" altLang="zh-CN" b="1" i="1" baseline="30000">
                <a:ea typeface="SimSun" pitchFamily="2" charset="-122"/>
              </a:rPr>
              <a:t>T</a:t>
            </a:r>
            <a:r>
              <a:rPr lang="en-US" altLang="zh-CN" b="1" i="1">
                <a:ea typeface="SimSun" pitchFamily="2" charset="-122"/>
              </a:rPr>
              <a:t> in the right image</a:t>
            </a:r>
            <a:endParaRPr lang="en-US" altLang="en-US" b="1" i="1"/>
          </a:p>
          <a:p>
            <a:pPr eaLnBrk="1" hangingPunct="1"/>
            <a:endParaRPr lang="en-US" altLang="en-US" sz="1600"/>
          </a:p>
        </p:txBody>
      </p:sp>
      <p:sp>
        <p:nvSpPr>
          <p:cNvPr id="32813" name="Line 47"/>
          <p:cNvSpPr>
            <a:spLocks noChangeShapeType="1"/>
          </p:cNvSpPr>
          <p:nvPr/>
        </p:nvSpPr>
        <p:spPr bwMode="auto">
          <a:xfrm>
            <a:off x="5867400" y="2590800"/>
            <a:ext cx="7620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Oval 47"/>
          <p:cNvSpPr/>
          <p:nvPr/>
        </p:nvSpPr>
        <p:spPr>
          <a:xfrm>
            <a:off x="4724400" y="152400"/>
            <a:ext cx="1752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sp>
        <p:nvSpPr>
          <p:cNvPr id="2" name="Oval 1"/>
          <p:cNvSpPr/>
          <p:nvPr/>
        </p:nvSpPr>
        <p:spPr>
          <a:xfrm>
            <a:off x="1600200" y="4343400"/>
            <a:ext cx="471488" cy="609600"/>
          </a:xfrm>
          <a:prstGeom prst="ellipse">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cxnSp>
        <p:nvCxnSpPr>
          <p:cNvPr id="4" name="Straight Arrow Connector 3"/>
          <p:cNvCxnSpPr/>
          <p:nvPr/>
        </p:nvCxnSpPr>
        <p:spPr>
          <a:xfrm flipH="1">
            <a:off x="1866900" y="947738"/>
            <a:ext cx="419100" cy="329406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2438" y="392113"/>
            <a:ext cx="7543800" cy="411162"/>
          </a:xfrm>
        </p:spPr>
        <p:txBody>
          <a:bodyPr rtlCol="0">
            <a:normAutofit fontScale="90000"/>
          </a:bodyPr>
          <a:lstStyle/>
          <a:p>
            <a:pPr eaLnBrk="1" fontAlgn="auto" hangingPunct="1">
              <a:spcAft>
                <a:spcPts val="0"/>
              </a:spcAft>
              <a:defRPr/>
            </a:pPr>
            <a:r>
              <a:rPr lang="en-US" altLang="zh-TW" sz="2600" dirty="0" smtClean="0"/>
              <a:t>Similarly: Right-point governs the left epipolar line</a:t>
            </a:r>
            <a:r>
              <a:rPr lang="en-US" altLang="zh-TW" sz="3500" dirty="0" smtClean="0"/>
              <a:t> </a:t>
            </a:r>
          </a:p>
        </p:txBody>
      </p:sp>
      <p:sp>
        <p:nvSpPr>
          <p:cNvPr id="33795" name="Rectangle 3"/>
          <p:cNvSpPr>
            <a:spLocks noGrp="1" noChangeArrowheads="1"/>
          </p:cNvSpPr>
          <p:nvPr>
            <p:ph idx="1"/>
          </p:nvPr>
        </p:nvSpPr>
        <p:spPr>
          <a:xfrm>
            <a:off x="457200" y="1622425"/>
            <a:ext cx="8229600" cy="4525963"/>
          </a:xfrm>
        </p:spPr>
        <p:txBody>
          <a:bodyPr/>
          <a:lstStyle/>
          <a:p>
            <a:pPr eaLnBrk="1" hangingPunct="1"/>
            <a:r>
              <a:rPr lang="zh-TW" altLang="en-US" smtClean="0"/>
              <a:t> </a:t>
            </a:r>
          </a:p>
        </p:txBody>
      </p:sp>
      <p:sp>
        <p:nvSpPr>
          <p:cNvPr id="47" name="Footer Placeholder 4"/>
          <p:cNvSpPr>
            <a:spLocks noGrp="1"/>
          </p:cNvSpPr>
          <p:nvPr>
            <p:ph type="ftr" sz="quarter" idx="11"/>
          </p:nvPr>
        </p:nvSpPr>
        <p:spPr/>
        <p:txBody>
          <a:bodyPr/>
          <a:lstStyle/>
          <a:p>
            <a:pPr>
              <a:defRPr/>
            </a:pPr>
            <a:r>
              <a:rPr lang="en-US" altLang="zh-CN" smtClean="0"/>
              <a:t>Stereo v6b</a:t>
            </a:r>
            <a:endParaRPr lang="en-US" altLang="zh-CN"/>
          </a:p>
        </p:txBody>
      </p:sp>
      <p:sp>
        <p:nvSpPr>
          <p:cNvPr id="3379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AE7B44B2-4145-4C18-BE5F-D5BF8F51F1E5}" type="slidenum">
              <a:rPr lang="en-US" altLang="en-US">
                <a:solidFill>
                  <a:srgbClr val="898989"/>
                </a:solidFill>
              </a:rPr>
              <a:pPr eaLnBrk="1" hangingPunct="1"/>
              <a:t>29</a:t>
            </a:fld>
            <a:endParaRPr lang="en-US" altLang="en-US">
              <a:solidFill>
                <a:srgbClr val="898989"/>
              </a:solidFill>
            </a:endParaRPr>
          </a:p>
        </p:txBody>
      </p:sp>
      <p:sp>
        <p:nvSpPr>
          <p:cNvPr id="33798" name="Oval 4"/>
          <p:cNvSpPr>
            <a:spLocks noChangeArrowheads="1"/>
          </p:cNvSpPr>
          <p:nvPr/>
        </p:nvSpPr>
        <p:spPr bwMode="auto">
          <a:xfrm>
            <a:off x="3962400" y="1981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33799" name="Oval 5"/>
          <p:cNvSpPr>
            <a:spLocks noChangeArrowheads="1"/>
          </p:cNvSpPr>
          <p:nvPr/>
        </p:nvSpPr>
        <p:spPr bwMode="auto">
          <a:xfrm>
            <a:off x="1219200" y="5486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33800" name="Oval 6"/>
          <p:cNvSpPr>
            <a:spLocks noChangeArrowheads="1"/>
          </p:cNvSpPr>
          <p:nvPr/>
        </p:nvSpPr>
        <p:spPr bwMode="auto">
          <a:xfrm>
            <a:off x="1828800" y="4724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33801" name="Oval 7"/>
          <p:cNvSpPr>
            <a:spLocks noChangeArrowheads="1"/>
          </p:cNvSpPr>
          <p:nvPr/>
        </p:nvSpPr>
        <p:spPr bwMode="auto">
          <a:xfrm>
            <a:off x="6400800" y="4419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33802" name="Oval 8"/>
          <p:cNvSpPr>
            <a:spLocks noChangeArrowheads="1"/>
          </p:cNvSpPr>
          <p:nvPr/>
        </p:nvSpPr>
        <p:spPr bwMode="auto">
          <a:xfrm>
            <a:off x="7162800" y="5181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33803" name="Oval 9"/>
          <p:cNvSpPr>
            <a:spLocks noChangeArrowheads="1"/>
          </p:cNvSpPr>
          <p:nvPr/>
        </p:nvSpPr>
        <p:spPr bwMode="auto">
          <a:xfrm>
            <a:off x="2362200" y="5410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33804" name="Oval 10"/>
          <p:cNvSpPr>
            <a:spLocks noChangeArrowheads="1"/>
          </p:cNvSpPr>
          <p:nvPr/>
        </p:nvSpPr>
        <p:spPr bwMode="auto">
          <a:xfrm>
            <a:off x="6096000" y="5257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33805" name="Line 11"/>
          <p:cNvSpPr>
            <a:spLocks noChangeShapeType="1"/>
          </p:cNvSpPr>
          <p:nvPr/>
        </p:nvSpPr>
        <p:spPr bwMode="auto">
          <a:xfrm flipV="1">
            <a:off x="1295400" y="5257800"/>
            <a:ext cx="5867400" cy="228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6" name="Line 12"/>
          <p:cNvSpPr>
            <a:spLocks noChangeShapeType="1"/>
          </p:cNvSpPr>
          <p:nvPr/>
        </p:nvSpPr>
        <p:spPr bwMode="auto">
          <a:xfrm flipV="1">
            <a:off x="1219200" y="2057400"/>
            <a:ext cx="2743200" cy="3505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7" name="Line 13"/>
          <p:cNvSpPr>
            <a:spLocks noChangeShapeType="1"/>
          </p:cNvSpPr>
          <p:nvPr/>
        </p:nvSpPr>
        <p:spPr bwMode="auto">
          <a:xfrm>
            <a:off x="4038600" y="2057400"/>
            <a:ext cx="3200400" cy="3200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8" name="Freeform 14"/>
          <p:cNvSpPr>
            <a:spLocks/>
          </p:cNvSpPr>
          <p:nvPr/>
        </p:nvSpPr>
        <p:spPr bwMode="auto">
          <a:xfrm>
            <a:off x="1447800" y="4114800"/>
            <a:ext cx="1371600" cy="1676400"/>
          </a:xfrm>
          <a:custGeom>
            <a:avLst/>
            <a:gdLst>
              <a:gd name="T0" fmla="*/ 0 w 864"/>
              <a:gd name="T1" fmla="*/ 2147483647 h 1056"/>
              <a:gd name="T2" fmla="*/ 0 w 864"/>
              <a:gd name="T3" fmla="*/ 0 h 1056"/>
              <a:gd name="T4" fmla="*/ 2147483647 w 864"/>
              <a:gd name="T5" fmla="*/ 2147483647 h 1056"/>
              <a:gd name="T6" fmla="*/ 2147483647 w 864"/>
              <a:gd name="T7" fmla="*/ 2147483647 h 1056"/>
              <a:gd name="T8" fmla="*/ 0 w 864"/>
              <a:gd name="T9" fmla="*/ 2147483647 h 10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4" h="1056">
                <a:moveTo>
                  <a:pt x="0" y="672"/>
                </a:moveTo>
                <a:lnTo>
                  <a:pt x="0" y="0"/>
                </a:lnTo>
                <a:lnTo>
                  <a:pt x="864" y="384"/>
                </a:lnTo>
                <a:lnTo>
                  <a:pt x="816" y="1056"/>
                </a:lnTo>
                <a:lnTo>
                  <a:pt x="0" y="672"/>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9" name="Freeform 15"/>
          <p:cNvSpPr>
            <a:spLocks/>
          </p:cNvSpPr>
          <p:nvPr/>
        </p:nvSpPr>
        <p:spPr bwMode="auto">
          <a:xfrm>
            <a:off x="5943600" y="3657600"/>
            <a:ext cx="1143000" cy="2057400"/>
          </a:xfrm>
          <a:custGeom>
            <a:avLst/>
            <a:gdLst>
              <a:gd name="T0" fmla="*/ 0 w 720"/>
              <a:gd name="T1" fmla="*/ 2147483647 h 1296"/>
              <a:gd name="T2" fmla="*/ 0 w 720"/>
              <a:gd name="T3" fmla="*/ 2147483647 h 1296"/>
              <a:gd name="T4" fmla="*/ 2147483647 w 720"/>
              <a:gd name="T5" fmla="*/ 0 h 1296"/>
              <a:gd name="T6" fmla="*/ 2147483647 w 720"/>
              <a:gd name="T7" fmla="*/ 2147483647 h 1296"/>
              <a:gd name="T8" fmla="*/ 0 w 720"/>
              <a:gd name="T9" fmla="*/ 2147483647 h 12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0" h="1296">
                <a:moveTo>
                  <a:pt x="0" y="1296"/>
                </a:moveTo>
                <a:lnTo>
                  <a:pt x="0" y="528"/>
                </a:lnTo>
                <a:lnTo>
                  <a:pt x="720" y="0"/>
                </a:lnTo>
                <a:lnTo>
                  <a:pt x="720" y="864"/>
                </a:lnTo>
                <a:lnTo>
                  <a:pt x="0" y="1296"/>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10" name="Line 16"/>
          <p:cNvSpPr>
            <a:spLocks noChangeShapeType="1"/>
          </p:cNvSpPr>
          <p:nvPr/>
        </p:nvSpPr>
        <p:spPr bwMode="auto">
          <a:xfrm flipH="1" flipV="1">
            <a:off x="6400800" y="4419600"/>
            <a:ext cx="8382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11" name="Text Box 17"/>
          <p:cNvSpPr txBox="1">
            <a:spLocks noChangeArrowheads="1"/>
          </p:cNvSpPr>
          <p:nvPr/>
        </p:nvSpPr>
        <p:spPr bwMode="auto">
          <a:xfrm>
            <a:off x="4022725" y="148907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X</a:t>
            </a:r>
          </a:p>
        </p:txBody>
      </p:sp>
      <p:sp>
        <p:nvSpPr>
          <p:cNvPr id="33812" name="Text Box 18"/>
          <p:cNvSpPr txBox="1">
            <a:spLocks noChangeArrowheads="1"/>
          </p:cNvSpPr>
          <p:nvPr/>
        </p:nvSpPr>
        <p:spPr bwMode="auto">
          <a:xfrm>
            <a:off x="7299325" y="507047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O</a:t>
            </a:r>
            <a:r>
              <a:rPr kumimoji="1" lang="en-US" altLang="zh-TW" sz="2400" baseline="-25000">
                <a:latin typeface="Times New Roman" pitchFamily="18" charset="0"/>
              </a:rPr>
              <a:t>2</a:t>
            </a:r>
          </a:p>
        </p:txBody>
      </p:sp>
      <p:sp>
        <p:nvSpPr>
          <p:cNvPr id="33813" name="Text Box 19"/>
          <p:cNvSpPr txBox="1">
            <a:spLocks noChangeArrowheads="1"/>
          </p:cNvSpPr>
          <p:nvPr/>
        </p:nvSpPr>
        <p:spPr bwMode="auto">
          <a:xfrm>
            <a:off x="457200" y="5410200"/>
            <a:ext cx="473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O</a:t>
            </a:r>
            <a:r>
              <a:rPr kumimoji="1" lang="en-US" altLang="zh-TW" sz="2400" baseline="-25000">
                <a:latin typeface="Times New Roman" pitchFamily="18" charset="0"/>
              </a:rPr>
              <a:t>l</a:t>
            </a:r>
          </a:p>
        </p:txBody>
      </p:sp>
      <p:sp>
        <p:nvSpPr>
          <p:cNvPr id="33814" name="Line 20"/>
          <p:cNvSpPr>
            <a:spLocks noChangeShapeType="1"/>
          </p:cNvSpPr>
          <p:nvPr/>
        </p:nvSpPr>
        <p:spPr bwMode="auto">
          <a:xfrm flipH="1" flipV="1">
            <a:off x="1219200" y="3886200"/>
            <a:ext cx="1371600" cy="1828800"/>
          </a:xfrm>
          <a:prstGeom prst="line">
            <a:avLst/>
          </a:prstGeom>
          <a:noFill/>
          <a:ln w="571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15" name="Text Box 22"/>
          <p:cNvSpPr txBox="1">
            <a:spLocks noChangeArrowheads="1"/>
          </p:cNvSpPr>
          <p:nvPr/>
        </p:nvSpPr>
        <p:spPr bwMode="auto">
          <a:xfrm>
            <a:off x="7162800" y="4044950"/>
            <a:ext cx="17907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Right Frame </a:t>
            </a:r>
          </a:p>
          <a:p>
            <a:pPr eaLnBrk="1" hangingPunct="1"/>
            <a:r>
              <a:rPr kumimoji="1" lang="en-US" altLang="zh-TW" sz="2400">
                <a:latin typeface="Times New Roman" pitchFamily="18" charset="0"/>
              </a:rPr>
              <a:t>plane1 </a:t>
            </a:r>
            <a:r>
              <a:rPr kumimoji="1" lang="en-US" altLang="zh-TW" sz="2400">
                <a:latin typeface="Times New Roman" pitchFamily="18" charset="0"/>
                <a:sym typeface="Symbol" pitchFamily="18" charset="2"/>
              </a:rPr>
              <a:t></a:t>
            </a:r>
            <a:r>
              <a:rPr kumimoji="1" lang="en-US" altLang="zh-TW" sz="2400" baseline="-25000">
                <a:latin typeface="Times New Roman" pitchFamily="18" charset="0"/>
                <a:sym typeface="Symbol" pitchFamily="18" charset="2"/>
              </a:rPr>
              <a:t>2</a:t>
            </a:r>
          </a:p>
          <a:p>
            <a:pPr eaLnBrk="1" hangingPunct="1"/>
            <a:endParaRPr kumimoji="1" lang="en-US" altLang="zh-TW" sz="2400">
              <a:latin typeface="Times New Roman" pitchFamily="18" charset="0"/>
            </a:endParaRPr>
          </a:p>
        </p:txBody>
      </p:sp>
      <p:sp>
        <p:nvSpPr>
          <p:cNvPr id="33816" name="Text Box 23"/>
          <p:cNvSpPr txBox="1">
            <a:spLocks noChangeArrowheads="1"/>
          </p:cNvSpPr>
          <p:nvPr/>
        </p:nvSpPr>
        <p:spPr bwMode="auto">
          <a:xfrm>
            <a:off x="76200" y="4038600"/>
            <a:ext cx="19050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Left </a:t>
            </a:r>
          </a:p>
          <a:p>
            <a:pPr eaLnBrk="1" hangingPunct="1"/>
            <a:r>
              <a:rPr kumimoji="1" lang="en-US" altLang="zh-TW" sz="2400">
                <a:latin typeface="Times New Roman" pitchFamily="18" charset="0"/>
              </a:rPr>
              <a:t>Frame </a:t>
            </a:r>
          </a:p>
          <a:p>
            <a:pPr eaLnBrk="1" hangingPunct="1"/>
            <a:r>
              <a:rPr kumimoji="1" lang="en-US" altLang="zh-TW" sz="2400">
                <a:latin typeface="Times New Roman" pitchFamily="18" charset="0"/>
              </a:rPr>
              <a:t>plane1 </a:t>
            </a:r>
            <a:r>
              <a:rPr kumimoji="1" lang="en-US" altLang="zh-TW" sz="2400">
                <a:latin typeface="Times New Roman" pitchFamily="18" charset="0"/>
                <a:sym typeface="Symbol" pitchFamily="18" charset="2"/>
              </a:rPr>
              <a:t></a:t>
            </a:r>
            <a:r>
              <a:rPr kumimoji="1" lang="en-US" altLang="zh-TW" sz="2400" baseline="-25000">
                <a:latin typeface="Times New Roman" pitchFamily="18" charset="0"/>
                <a:sym typeface="Symbol" pitchFamily="18" charset="2"/>
              </a:rPr>
              <a:t>1</a:t>
            </a:r>
          </a:p>
          <a:p>
            <a:pPr eaLnBrk="1" hangingPunct="1"/>
            <a:endParaRPr kumimoji="1" lang="en-US" altLang="zh-TW" sz="2400">
              <a:latin typeface="Times New Roman" pitchFamily="18" charset="0"/>
            </a:endParaRPr>
          </a:p>
          <a:p>
            <a:pPr eaLnBrk="1" hangingPunct="1"/>
            <a:endParaRPr kumimoji="1" lang="en-US" altLang="zh-TW" sz="2400">
              <a:latin typeface="Times New Roman" pitchFamily="18" charset="0"/>
            </a:endParaRPr>
          </a:p>
        </p:txBody>
      </p:sp>
      <p:sp>
        <p:nvSpPr>
          <p:cNvPr id="33817" name="Line 24"/>
          <p:cNvSpPr>
            <a:spLocks noChangeShapeType="1"/>
          </p:cNvSpPr>
          <p:nvPr/>
        </p:nvSpPr>
        <p:spPr bwMode="auto">
          <a:xfrm flipV="1">
            <a:off x="1219200" y="5410200"/>
            <a:ext cx="1219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18" name="Line 25"/>
          <p:cNvSpPr>
            <a:spLocks noChangeShapeType="1"/>
          </p:cNvSpPr>
          <p:nvPr/>
        </p:nvSpPr>
        <p:spPr bwMode="auto">
          <a:xfrm flipH="1">
            <a:off x="6096000" y="5257800"/>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19" name="Text Box 26"/>
          <p:cNvSpPr txBox="1">
            <a:spLocks noChangeArrowheads="1"/>
          </p:cNvSpPr>
          <p:nvPr/>
        </p:nvSpPr>
        <p:spPr bwMode="auto">
          <a:xfrm>
            <a:off x="1660525" y="5451475"/>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e</a:t>
            </a:r>
            <a:r>
              <a:rPr kumimoji="1" lang="en-US" altLang="zh-TW" sz="2400" baseline="-25000">
                <a:latin typeface="Times New Roman" pitchFamily="18" charset="0"/>
              </a:rPr>
              <a:t>1</a:t>
            </a:r>
          </a:p>
        </p:txBody>
      </p:sp>
      <p:sp>
        <p:nvSpPr>
          <p:cNvPr id="33820" name="Text Box 27"/>
          <p:cNvSpPr txBox="1">
            <a:spLocks noChangeArrowheads="1"/>
          </p:cNvSpPr>
          <p:nvPr/>
        </p:nvSpPr>
        <p:spPr bwMode="auto">
          <a:xfrm>
            <a:off x="6477000" y="5410200"/>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e</a:t>
            </a:r>
            <a:r>
              <a:rPr kumimoji="1" lang="en-US" altLang="zh-TW" sz="2400" baseline="-25000">
                <a:latin typeface="Times New Roman" pitchFamily="18" charset="0"/>
              </a:rPr>
              <a:t>2</a:t>
            </a:r>
          </a:p>
        </p:txBody>
      </p:sp>
      <p:sp>
        <p:nvSpPr>
          <p:cNvPr id="33821" name="Rectangle 28"/>
          <p:cNvSpPr>
            <a:spLocks noChangeArrowheads="1"/>
          </p:cNvSpPr>
          <p:nvPr/>
        </p:nvSpPr>
        <p:spPr bwMode="auto">
          <a:xfrm>
            <a:off x="304800" y="3505200"/>
            <a:ext cx="2709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Left epipolar line L</a:t>
            </a:r>
            <a:r>
              <a:rPr kumimoji="1" lang="en-US" altLang="zh-TW" sz="2400" baseline="-25000">
                <a:latin typeface="Times New Roman" pitchFamily="18" charset="0"/>
              </a:rPr>
              <a:t>1</a:t>
            </a:r>
            <a:endParaRPr kumimoji="1" lang="en-US" altLang="zh-TW" sz="2400" i="1" baseline="-25000">
              <a:latin typeface="Times New Roman" pitchFamily="18" charset="0"/>
            </a:endParaRPr>
          </a:p>
        </p:txBody>
      </p:sp>
      <p:sp>
        <p:nvSpPr>
          <p:cNvPr id="33822" name="Freeform 30"/>
          <p:cNvSpPr>
            <a:spLocks/>
          </p:cNvSpPr>
          <p:nvPr/>
        </p:nvSpPr>
        <p:spPr bwMode="auto">
          <a:xfrm>
            <a:off x="1295400" y="5562600"/>
            <a:ext cx="6324600" cy="1295400"/>
          </a:xfrm>
          <a:custGeom>
            <a:avLst/>
            <a:gdLst>
              <a:gd name="T0" fmla="*/ 0 w 3984"/>
              <a:gd name="T1" fmla="*/ 2147483647 h 816"/>
              <a:gd name="T2" fmla="*/ 2147483647 w 3984"/>
              <a:gd name="T3" fmla="*/ 2147483647 h 816"/>
              <a:gd name="T4" fmla="*/ 2147483647 w 3984"/>
              <a:gd name="T5" fmla="*/ 2147483647 h 816"/>
              <a:gd name="T6" fmla="*/ 2147483647 w 3984"/>
              <a:gd name="T7" fmla="*/ 2147483647 h 816"/>
              <a:gd name="T8" fmla="*/ 2147483647 w 3984"/>
              <a:gd name="T9" fmla="*/ 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84" h="816">
                <a:moveTo>
                  <a:pt x="0" y="96"/>
                </a:moveTo>
                <a:cubicBezTo>
                  <a:pt x="44" y="360"/>
                  <a:pt x="88" y="624"/>
                  <a:pt x="432" y="720"/>
                </a:cubicBezTo>
                <a:cubicBezTo>
                  <a:pt x="776" y="816"/>
                  <a:pt x="1544" y="680"/>
                  <a:pt x="2064" y="672"/>
                </a:cubicBezTo>
                <a:cubicBezTo>
                  <a:pt x="2584" y="664"/>
                  <a:pt x="3232" y="784"/>
                  <a:pt x="3552" y="672"/>
                </a:cubicBezTo>
                <a:cubicBezTo>
                  <a:pt x="3872" y="560"/>
                  <a:pt x="3928" y="280"/>
                  <a:pt x="3984" y="0"/>
                </a:cubicBezTo>
              </a:path>
            </a:pathLst>
          </a:custGeom>
          <a:noFill/>
          <a:ln w="57150"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23" name="Text Box 31"/>
          <p:cNvSpPr txBox="1">
            <a:spLocks noChangeArrowheads="1"/>
          </p:cNvSpPr>
          <p:nvPr/>
        </p:nvSpPr>
        <p:spPr bwMode="auto">
          <a:xfrm>
            <a:off x="3810000" y="6172200"/>
            <a:ext cx="477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CN" sz="2400">
                <a:latin typeface="Times New Roman" pitchFamily="18" charset="0"/>
              </a:rPr>
              <a:t>F</a:t>
            </a:r>
            <a:r>
              <a:rPr kumimoji="1" lang="en-US" altLang="zh-CN" sz="2400" baseline="30000">
                <a:latin typeface="Times New Roman" pitchFamily="18" charset="0"/>
              </a:rPr>
              <a:t>T</a:t>
            </a:r>
            <a:endParaRPr kumimoji="1" lang="en-US" altLang="zh-TW" sz="2400" baseline="30000">
              <a:latin typeface="Times New Roman" pitchFamily="18" charset="0"/>
            </a:endParaRPr>
          </a:p>
        </p:txBody>
      </p:sp>
      <p:pic>
        <p:nvPicPr>
          <p:cNvPr id="33824" name="Picture 32" descr="j0283532"/>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rot="-4477795">
            <a:off x="666750" y="5886450"/>
            <a:ext cx="4762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25" name="Picture 33" descr="j0283532"/>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rot="-9441378">
            <a:off x="7829550" y="5734050"/>
            <a:ext cx="4762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26" name="Freeform 34"/>
          <p:cNvSpPr>
            <a:spLocks/>
          </p:cNvSpPr>
          <p:nvPr/>
        </p:nvSpPr>
        <p:spPr bwMode="auto">
          <a:xfrm>
            <a:off x="2057400" y="3810000"/>
            <a:ext cx="4267200" cy="1066800"/>
          </a:xfrm>
          <a:custGeom>
            <a:avLst/>
            <a:gdLst>
              <a:gd name="T0" fmla="*/ 2147483647 w 2688"/>
              <a:gd name="T1" fmla="*/ 2147483647 h 672"/>
              <a:gd name="T2" fmla="*/ 2147483647 w 2688"/>
              <a:gd name="T3" fmla="*/ 2147483647 h 672"/>
              <a:gd name="T4" fmla="*/ 0 w 2688"/>
              <a:gd name="T5" fmla="*/ 2147483647 h 672"/>
              <a:gd name="T6" fmla="*/ 0 60000 65536"/>
              <a:gd name="T7" fmla="*/ 0 60000 65536"/>
              <a:gd name="T8" fmla="*/ 0 60000 65536"/>
            </a:gdLst>
            <a:ahLst/>
            <a:cxnLst>
              <a:cxn ang="T6">
                <a:pos x="T0" y="T1"/>
              </a:cxn>
              <a:cxn ang="T7">
                <a:pos x="T2" y="T3"/>
              </a:cxn>
              <a:cxn ang="T8">
                <a:pos x="T4" y="T5"/>
              </a:cxn>
            </a:cxnLst>
            <a:rect l="0" t="0" r="r" b="b"/>
            <a:pathLst>
              <a:path w="2688" h="672">
                <a:moveTo>
                  <a:pt x="2688" y="384"/>
                </a:moveTo>
                <a:cubicBezTo>
                  <a:pt x="2312" y="192"/>
                  <a:pt x="1936" y="0"/>
                  <a:pt x="1488" y="48"/>
                </a:cubicBezTo>
                <a:cubicBezTo>
                  <a:pt x="1040" y="96"/>
                  <a:pt x="520" y="384"/>
                  <a:pt x="0" y="672"/>
                </a:cubicBezTo>
              </a:path>
            </a:pathLst>
          </a:custGeom>
          <a:noFill/>
          <a:ln w="38100" cap="flat" cmpd="sng">
            <a:solidFill>
              <a:schemeClr val="tx1"/>
            </a:solidFill>
            <a:prstDash val="dash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27" name="Text Box 35"/>
          <p:cNvSpPr txBox="1">
            <a:spLocks noChangeArrowheads="1"/>
          </p:cNvSpPr>
          <p:nvPr/>
        </p:nvSpPr>
        <p:spPr bwMode="auto">
          <a:xfrm>
            <a:off x="6324600" y="4114800"/>
            <a:ext cx="971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a:t>
            </a:r>
            <a:r>
              <a:rPr kumimoji="1" lang="en-US" altLang="zh-CN" sz="2400">
                <a:latin typeface="Times New Roman" pitchFamily="18" charset="0"/>
              </a:rPr>
              <a:t>u</a:t>
            </a:r>
            <a:r>
              <a:rPr kumimoji="1" lang="en-US" altLang="zh-TW" sz="2400" baseline="-25000">
                <a:latin typeface="Times New Roman" pitchFamily="18" charset="0"/>
              </a:rPr>
              <a:t>2</a:t>
            </a:r>
            <a:r>
              <a:rPr kumimoji="1" lang="en-US" altLang="zh-TW" sz="2400">
                <a:latin typeface="Times New Roman" pitchFamily="18" charset="0"/>
              </a:rPr>
              <a:t>,</a:t>
            </a:r>
            <a:r>
              <a:rPr kumimoji="1" lang="en-US" altLang="zh-CN" sz="2400">
                <a:latin typeface="Times New Roman" pitchFamily="18" charset="0"/>
              </a:rPr>
              <a:t>v</a:t>
            </a:r>
            <a:r>
              <a:rPr kumimoji="1" lang="en-US" altLang="zh-TW" sz="2400" baseline="-25000">
                <a:latin typeface="Times New Roman" pitchFamily="18" charset="0"/>
              </a:rPr>
              <a:t>2</a:t>
            </a:r>
            <a:r>
              <a:rPr kumimoji="1" lang="en-US" altLang="zh-TW" sz="2400">
                <a:latin typeface="Times New Roman" pitchFamily="18" charset="0"/>
              </a:rPr>
              <a:t>)</a:t>
            </a:r>
          </a:p>
        </p:txBody>
      </p:sp>
      <p:sp>
        <p:nvSpPr>
          <p:cNvPr id="33828" name="Text Box 36"/>
          <p:cNvSpPr txBox="1">
            <a:spLocks noChangeArrowheads="1"/>
          </p:cNvSpPr>
          <p:nvPr/>
        </p:nvSpPr>
        <p:spPr bwMode="auto">
          <a:xfrm>
            <a:off x="1295400" y="2971800"/>
            <a:ext cx="971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a:t>
            </a:r>
            <a:r>
              <a:rPr kumimoji="1" lang="en-US" altLang="zh-CN" sz="2400">
                <a:latin typeface="Times New Roman" pitchFamily="18" charset="0"/>
              </a:rPr>
              <a:t>u</a:t>
            </a:r>
            <a:r>
              <a:rPr kumimoji="1" lang="en-US" altLang="zh-TW" sz="2400" baseline="-25000">
                <a:latin typeface="Times New Roman" pitchFamily="18" charset="0"/>
              </a:rPr>
              <a:t>1</a:t>
            </a:r>
            <a:r>
              <a:rPr kumimoji="1" lang="en-US" altLang="zh-TW" sz="2400">
                <a:latin typeface="Times New Roman" pitchFamily="18" charset="0"/>
              </a:rPr>
              <a:t>,</a:t>
            </a:r>
            <a:r>
              <a:rPr kumimoji="1" lang="en-US" altLang="zh-CN" sz="2400">
                <a:latin typeface="Times New Roman" pitchFamily="18" charset="0"/>
              </a:rPr>
              <a:t>v</a:t>
            </a:r>
            <a:r>
              <a:rPr kumimoji="1" lang="en-US" altLang="zh-TW" sz="2400" baseline="-25000">
                <a:latin typeface="Times New Roman" pitchFamily="18" charset="0"/>
              </a:rPr>
              <a:t>1</a:t>
            </a:r>
            <a:r>
              <a:rPr kumimoji="1" lang="en-US" altLang="zh-TW" sz="2400">
                <a:latin typeface="Times New Roman" pitchFamily="18" charset="0"/>
              </a:rPr>
              <a:t>)</a:t>
            </a:r>
          </a:p>
        </p:txBody>
      </p:sp>
      <p:sp>
        <p:nvSpPr>
          <p:cNvPr id="33829" name="Line 37"/>
          <p:cNvSpPr>
            <a:spLocks noChangeShapeType="1"/>
          </p:cNvSpPr>
          <p:nvPr/>
        </p:nvSpPr>
        <p:spPr bwMode="auto">
          <a:xfrm>
            <a:off x="1676400" y="3429000"/>
            <a:ext cx="15240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30" name="Text Box 38"/>
          <p:cNvSpPr txBox="1">
            <a:spLocks noChangeArrowheads="1"/>
          </p:cNvSpPr>
          <p:nvPr/>
        </p:nvSpPr>
        <p:spPr bwMode="auto">
          <a:xfrm>
            <a:off x="1676400" y="5943600"/>
            <a:ext cx="1443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Epipole e</a:t>
            </a:r>
            <a:r>
              <a:rPr kumimoji="1" lang="en-US" altLang="zh-TW" sz="2400" baseline="-25000">
                <a:latin typeface="Times New Roman" pitchFamily="18" charset="0"/>
              </a:rPr>
              <a:t>1</a:t>
            </a:r>
          </a:p>
        </p:txBody>
      </p:sp>
      <p:sp>
        <p:nvSpPr>
          <p:cNvPr id="33831" name="Text Box 39"/>
          <p:cNvSpPr txBox="1">
            <a:spLocks noChangeArrowheads="1"/>
          </p:cNvSpPr>
          <p:nvPr/>
        </p:nvSpPr>
        <p:spPr bwMode="auto">
          <a:xfrm>
            <a:off x="5715000" y="5791200"/>
            <a:ext cx="1443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Epipole e</a:t>
            </a:r>
            <a:r>
              <a:rPr kumimoji="1" lang="en-US" altLang="zh-TW" sz="2400" baseline="-25000">
                <a:latin typeface="Times New Roman" pitchFamily="18" charset="0"/>
              </a:rPr>
              <a:t>2</a:t>
            </a:r>
          </a:p>
        </p:txBody>
      </p:sp>
      <p:sp>
        <p:nvSpPr>
          <p:cNvPr id="33832" name="Line 41"/>
          <p:cNvSpPr>
            <a:spLocks noChangeShapeType="1"/>
          </p:cNvSpPr>
          <p:nvPr/>
        </p:nvSpPr>
        <p:spPr bwMode="auto">
          <a:xfrm flipV="1">
            <a:off x="2057400" y="5486400"/>
            <a:ext cx="304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33" name="Line 42"/>
          <p:cNvSpPr>
            <a:spLocks noChangeShapeType="1"/>
          </p:cNvSpPr>
          <p:nvPr/>
        </p:nvSpPr>
        <p:spPr bwMode="auto">
          <a:xfrm flipH="1" flipV="1">
            <a:off x="6248400" y="5410200"/>
            <a:ext cx="228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34" name="Text Box 43"/>
          <p:cNvSpPr txBox="1">
            <a:spLocks noChangeArrowheads="1"/>
          </p:cNvSpPr>
          <p:nvPr/>
        </p:nvSpPr>
        <p:spPr bwMode="auto">
          <a:xfrm>
            <a:off x="228600" y="2590800"/>
            <a:ext cx="3201988"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Left side is the reference</a:t>
            </a:r>
          </a:p>
        </p:txBody>
      </p:sp>
      <p:sp>
        <p:nvSpPr>
          <p:cNvPr id="33835" name="Text Box 44"/>
          <p:cNvSpPr txBox="1">
            <a:spLocks noChangeArrowheads="1"/>
          </p:cNvSpPr>
          <p:nvPr/>
        </p:nvSpPr>
        <p:spPr bwMode="auto">
          <a:xfrm>
            <a:off x="0" y="6035675"/>
            <a:ext cx="20716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Focal </a:t>
            </a:r>
          </a:p>
          <a:p>
            <a:pPr eaLnBrk="1" hangingPunct="1"/>
            <a:r>
              <a:rPr kumimoji="1" lang="en-US" altLang="zh-TW" sz="2400">
                <a:latin typeface="Times New Roman" pitchFamily="18" charset="0"/>
              </a:rPr>
              <a:t>length=</a:t>
            </a:r>
            <a:r>
              <a:rPr kumimoji="1" lang="en-US" altLang="zh-TW" sz="2400" i="1">
                <a:latin typeface="Times New Roman" pitchFamily="18" charset="0"/>
              </a:rPr>
              <a:t>f</a:t>
            </a:r>
            <a:r>
              <a:rPr kumimoji="1" lang="en-US" altLang="zh-TW" sz="2400" i="1" baseline="-25000">
                <a:latin typeface="Times New Roman" pitchFamily="18" charset="0"/>
              </a:rPr>
              <a:t>1</a:t>
            </a:r>
          </a:p>
        </p:txBody>
      </p:sp>
      <p:sp>
        <p:nvSpPr>
          <p:cNvPr id="33836" name="Text Box 45"/>
          <p:cNvSpPr txBox="1">
            <a:spLocks noChangeArrowheads="1"/>
          </p:cNvSpPr>
          <p:nvPr/>
        </p:nvSpPr>
        <p:spPr bwMode="auto">
          <a:xfrm>
            <a:off x="7072313" y="6035675"/>
            <a:ext cx="20716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Focal </a:t>
            </a:r>
          </a:p>
          <a:p>
            <a:pPr eaLnBrk="1" hangingPunct="1"/>
            <a:r>
              <a:rPr kumimoji="1" lang="en-US" altLang="zh-TW" sz="2400">
                <a:latin typeface="Times New Roman" pitchFamily="18" charset="0"/>
              </a:rPr>
              <a:t>length=</a:t>
            </a:r>
            <a:r>
              <a:rPr kumimoji="1" lang="en-US" altLang="zh-TW" sz="2400" i="1">
                <a:latin typeface="Times New Roman" pitchFamily="18" charset="0"/>
              </a:rPr>
              <a:t>f</a:t>
            </a:r>
            <a:r>
              <a:rPr kumimoji="1" lang="en-US" altLang="zh-TW" sz="2400" i="1" baseline="-25000">
                <a:latin typeface="Times New Roman" pitchFamily="18" charset="0"/>
              </a:rPr>
              <a:t>2</a:t>
            </a:r>
          </a:p>
        </p:txBody>
      </p:sp>
      <p:sp>
        <p:nvSpPr>
          <p:cNvPr id="33837" name="Line 46"/>
          <p:cNvSpPr>
            <a:spLocks noChangeShapeType="1"/>
          </p:cNvSpPr>
          <p:nvPr/>
        </p:nvSpPr>
        <p:spPr bwMode="auto">
          <a:xfrm flipH="1">
            <a:off x="1371600" y="3886200"/>
            <a:ext cx="3048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38" name="Text Box 47"/>
          <p:cNvSpPr txBox="1">
            <a:spLocks noChangeArrowheads="1"/>
          </p:cNvSpPr>
          <p:nvPr/>
        </p:nvSpPr>
        <p:spPr bwMode="auto">
          <a:xfrm>
            <a:off x="5394325" y="232568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33839" name="Text Box 49"/>
          <p:cNvSpPr txBox="1">
            <a:spLocks noChangeArrowheads="1"/>
          </p:cNvSpPr>
          <p:nvPr/>
        </p:nvSpPr>
        <p:spPr bwMode="auto">
          <a:xfrm>
            <a:off x="304800" y="804863"/>
            <a:ext cx="4038600" cy="17192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新細明體" pitchFamily="18" charset="-120"/>
              </a:defRPr>
            </a:lvl1pPr>
            <a:lvl2pPr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lvl="1" eaLnBrk="1" hangingPunct="1"/>
            <a:r>
              <a:rPr lang="en-US" altLang="zh-CN" i="1">
                <a:ea typeface="SimSun" pitchFamily="2" charset="-122"/>
              </a:rPr>
              <a:t>[a’ b’ c’]</a:t>
            </a:r>
            <a:r>
              <a:rPr lang="en-US" altLang="zh-CN" i="1" baseline="30000">
                <a:ea typeface="SimSun" pitchFamily="2" charset="-122"/>
              </a:rPr>
              <a:t>T</a:t>
            </a:r>
            <a:r>
              <a:rPr lang="en-US" altLang="zh-CN" i="1">
                <a:ea typeface="SimSun" pitchFamily="2" charset="-122"/>
              </a:rPr>
              <a:t>=(</a:t>
            </a:r>
            <a:r>
              <a:rPr lang="en-US" altLang="zh-TW" i="1"/>
              <a:t>F</a:t>
            </a:r>
            <a:r>
              <a:rPr lang="en-US" altLang="zh-TW" i="1" baseline="30000"/>
              <a:t>T</a:t>
            </a:r>
            <a:r>
              <a:rPr lang="en-US" altLang="zh-TW" i="1"/>
              <a:t>*u</a:t>
            </a:r>
            <a:r>
              <a:rPr lang="en-US" altLang="zh-TW" i="1" baseline="-25000"/>
              <a:t>2</a:t>
            </a:r>
            <a:r>
              <a:rPr lang="en-US" altLang="zh-CN" i="1">
                <a:ea typeface="SimSun" pitchFamily="2" charset="-122"/>
              </a:rPr>
              <a:t>)=L</a:t>
            </a:r>
            <a:r>
              <a:rPr lang="en-US" altLang="zh-CN" i="1" baseline="-25000">
                <a:ea typeface="SimSun" pitchFamily="2" charset="-122"/>
              </a:rPr>
              <a:t>1</a:t>
            </a:r>
            <a:r>
              <a:rPr lang="en-US" altLang="zh-CN" i="1">
                <a:ea typeface="SimSun" pitchFamily="2" charset="-122"/>
              </a:rPr>
              <a:t> is 3x1 vector</a:t>
            </a:r>
          </a:p>
          <a:p>
            <a:pPr lvl="1" eaLnBrk="1" hangingPunct="1"/>
            <a:r>
              <a:rPr lang="en-US" altLang="zh-CN" b="1" i="1">
                <a:ea typeface="SimSun" pitchFamily="2" charset="-122"/>
              </a:rPr>
              <a:t>The epipolar line equation in the right image is a’u+b’v+c’=0</a:t>
            </a:r>
          </a:p>
          <a:p>
            <a:pPr lvl="1" eaLnBrk="1" hangingPunct="1"/>
            <a:r>
              <a:rPr lang="en-US" altLang="zh-CN" b="1" i="1">
                <a:ea typeface="SimSun" pitchFamily="2" charset="-122"/>
              </a:rPr>
              <a:t>The Line L</a:t>
            </a:r>
            <a:r>
              <a:rPr lang="en-US" altLang="zh-CN" b="1" i="1" baseline="-25000">
                <a:ea typeface="SimSun" pitchFamily="2" charset="-122"/>
              </a:rPr>
              <a:t>1</a:t>
            </a:r>
            <a:r>
              <a:rPr lang="en-US" altLang="zh-CN" b="1" i="1">
                <a:ea typeface="SimSun" pitchFamily="2" charset="-122"/>
              </a:rPr>
              <a:t> passes through </a:t>
            </a:r>
            <a:r>
              <a:rPr lang="en-US" altLang="zh-TW" b="1" i="1"/>
              <a:t>[</a:t>
            </a:r>
            <a:r>
              <a:rPr lang="en-US" altLang="zh-CN" b="1" i="1">
                <a:ea typeface="SimSun" pitchFamily="2" charset="-122"/>
              </a:rPr>
              <a:t>u</a:t>
            </a:r>
            <a:r>
              <a:rPr lang="en-US" altLang="zh-TW" b="1" i="1" baseline="-25000"/>
              <a:t>1</a:t>
            </a:r>
            <a:r>
              <a:rPr lang="en-US" altLang="zh-TW" b="1" i="1"/>
              <a:t>, </a:t>
            </a:r>
            <a:r>
              <a:rPr lang="en-US" altLang="zh-CN" b="1" i="1">
                <a:ea typeface="SimSun" pitchFamily="2" charset="-122"/>
              </a:rPr>
              <a:t>v</a:t>
            </a:r>
            <a:r>
              <a:rPr lang="en-US" altLang="zh-CN" b="1" i="1" baseline="-25000">
                <a:ea typeface="SimSun" pitchFamily="2" charset="-122"/>
              </a:rPr>
              <a:t>1</a:t>
            </a:r>
            <a:r>
              <a:rPr lang="en-US" altLang="zh-TW" b="1" i="1"/>
              <a:t> ,</a:t>
            </a:r>
            <a:r>
              <a:rPr lang="en-US" altLang="zh-CN" b="1" i="1">
                <a:ea typeface="SimSun" pitchFamily="2" charset="-122"/>
              </a:rPr>
              <a:t>1] </a:t>
            </a:r>
            <a:r>
              <a:rPr lang="en-US" altLang="zh-CN" b="1" i="1" baseline="30000">
                <a:ea typeface="SimSun" pitchFamily="2" charset="-122"/>
              </a:rPr>
              <a:t>T</a:t>
            </a:r>
            <a:r>
              <a:rPr lang="en-US" altLang="zh-CN" b="1" i="1">
                <a:ea typeface="SimSun" pitchFamily="2" charset="-122"/>
              </a:rPr>
              <a:t>in the left image</a:t>
            </a:r>
            <a:endParaRPr lang="en-US" altLang="en-US" b="1" i="1"/>
          </a:p>
          <a:p>
            <a:pPr eaLnBrk="1" hangingPunct="1"/>
            <a:endParaRPr lang="en-US" altLang="en-US" sz="1600"/>
          </a:p>
        </p:txBody>
      </p:sp>
      <p:sp>
        <p:nvSpPr>
          <p:cNvPr id="50" name="Oval 49"/>
          <p:cNvSpPr/>
          <p:nvPr/>
        </p:nvSpPr>
        <p:spPr>
          <a:xfrm>
            <a:off x="4724400" y="152400"/>
            <a:ext cx="1752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cxnSp>
        <p:nvCxnSpPr>
          <p:cNvPr id="49" name="Straight Arrow Connector 48"/>
          <p:cNvCxnSpPr/>
          <p:nvPr/>
        </p:nvCxnSpPr>
        <p:spPr>
          <a:xfrm>
            <a:off x="3962400" y="804863"/>
            <a:ext cx="2362200" cy="33099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6148388" y="4184650"/>
            <a:ext cx="471487" cy="609600"/>
          </a:xfrm>
          <a:prstGeom prst="ellipse">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mtClean="0"/>
              <a:t>In this chapter you will learn</a:t>
            </a:r>
          </a:p>
        </p:txBody>
      </p:sp>
      <p:sp>
        <p:nvSpPr>
          <p:cNvPr id="7171" name="Content Placeholder 2"/>
          <p:cNvSpPr>
            <a:spLocks noGrp="1"/>
          </p:cNvSpPr>
          <p:nvPr>
            <p:ph idx="1"/>
          </p:nvPr>
        </p:nvSpPr>
        <p:spPr>
          <a:xfrm>
            <a:off x="457200" y="1295400"/>
            <a:ext cx="8229600" cy="4525963"/>
          </a:xfrm>
        </p:spPr>
        <p:txBody>
          <a:bodyPr/>
          <a:lstStyle/>
          <a:p>
            <a:r>
              <a:rPr lang="en-US" altLang="en-US" sz="2800" u="sng" smtClean="0"/>
              <a:t>Stereo camera setup</a:t>
            </a:r>
          </a:p>
          <a:p>
            <a:r>
              <a:rPr lang="en-US" altLang="en-US" sz="2800" u="sng" smtClean="0"/>
              <a:t>Essential matrix </a:t>
            </a:r>
            <a:r>
              <a:rPr lang="en-US" altLang="en-US" sz="2800" smtClean="0"/>
              <a:t>(E)for describing the geometry between two cameras of </a:t>
            </a:r>
            <a:r>
              <a:rPr lang="en-US" altLang="en-US" sz="2800" u="sng" smtClean="0"/>
              <a:t>known</a:t>
            </a:r>
            <a:r>
              <a:rPr lang="en-US" altLang="en-US" sz="2800" smtClean="0"/>
              <a:t> intrinsic parameters</a:t>
            </a:r>
          </a:p>
          <a:p>
            <a:r>
              <a:rPr lang="en-US" altLang="en-US" sz="2800" u="sng" smtClean="0"/>
              <a:t>Fundamental matrix </a:t>
            </a:r>
            <a:r>
              <a:rPr lang="en-US" altLang="en-US" sz="2800" smtClean="0"/>
              <a:t>(F) for describing the geometry between two cameras of </a:t>
            </a:r>
            <a:r>
              <a:rPr lang="en-US" altLang="en-US" sz="2800" u="sng" smtClean="0"/>
              <a:t>unknown</a:t>
            </a:r>
            <a:r>
              <a:rPr lang="en-US" altLang="en-US" sz="2800" smtClean="0"/>
              <a:t> intrinsic parameters</a:t>
            </a:r>
          </a:p>
          <a:p>
            <a:r>
              <a:rPr lang="en-US" altLang="en-US" sz="2800" u="sng" smtClean="0"/>
              <a:t>Epipolar geometry</a:t>
            </a:r>
            <a:r>
              <a:rPr lang="en-US" altLang="en-US" sz="2800" smtClean="0"/>
              <a:t>: parameters and characteristics</a:t>
            </a:r>
          </a:p>
          <a:p>
            <a:r>
              <a:rPr lang="en-US" altLang="en-US" sz="2800" smtClean="0"/>
              <a:t>The </a:t>
            </a:r>
            <a:r>
              <a:rPr lang="en-US" altLang="en-US" sz="2800" u="sng" smtClean="0"/>
              <a:t>Correspondent problem </a:t>
            </a:r>
          </a:p>
          <a:p>
            <a:r>
              <a:rPr lang="en-US" altLang="en-US" sz="2800" u="sng" smtClean="0"/>
              <a:t>3D Reconstruction</a:t>
            </a:r>
            <a:r>
              <a:rPr lang="en-US" altLang="en-US" sz="2800" smtClean="0"/>
              <a:t> using stereo vision</a:t>
            </a:r>
          </a:p>
          <a:p>
            <a:endParaRPr lang="en-US" altLang="en-US" smtClean="0"/>
          </a:p>
          <a:p>
            <a:endParaRPr lang="en-US" altLang="en-US" smtClean="0"/>
          </a:p>
          <a:p>
            <a:endParaRPr lang="en-US" altLang="en-US" smtClean="0"/>
          </a:p>
          <a:p>
            <a:endParaRPr lang="en-US" altLang="en-US" smtClean="0"/>
          </a:p>
          <a:p>
            <a:endParaRPr lang="en-US" altLang="en-US" smtClean="0"/>
          </a:p>
        </p:txBody>
      </p:sp>
      <p:sp>
        <p:nvSpPr>
          <p:cNvPr id="4" name="Footer Placeholder 3"/>
          <p:cNvSpPr>
            <a:spLocks noGrp="1"/>
          </p:cNvSpPr>
          <p:nvPr>
            <p:ph type="ftr" sz="quarter" idx="11"/>
          </p:nvPr>
        </p:nvSpPr>
        <p:spPr/>
        <p:txBody>
          <a:bodyPr/>
          <a:lstStyle/>
          <a:p>
            <a:pPr>
              <a:defRPr/>
            </a:pPr>
            <a:r>
              <a:rPr lang="en-US" altLang="zh-CN" smtClean="0"/>
              <a:t>Stereo v6b</a:t>
            </a:r>
            <a:endParaRPr lang="en-US" altLang="zh-CN"/>
          </a:p>
        </p:txBody>
      </p:sp>
      <p:sp>
        <p:nvSpPr>
          <p:cNvPr id="717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D09755F6-9D7F-4EFF-87A6-711C2067BF42}" type="slidenum">
              <a:rPr lang="en-US" altLang="en-US">
                <a:solidFill>
                  <a:srgbClr val="898989"/>
                </a:solidFill>
              </a:rPr>
              <a:pPr eaLnBrk="1" hangingPunct="1"/>
              <a:t>3</a:t>
            </a:fld>
            <a:endParaRPr lang="en-US" altLang="en-US">
              <a:solidFill>
                <a:srgbClr val="898989"/>
              </a:solidFill>
            </a:endParaRPr>
          </a:p>
        </p:txBody>
      </p:sp>
      <p:sp>
        <p:nvSpPr>
          <p:cNvPr id="6" name="Oval 5"/>
          <p:cNvSpPr/>
          <p:nvPr/>
        </p:nvSpPr>
        <p:spPr>
          <a:xfrm>
            <a:off x="304800" y="152400"/>
            <a:ext cx="762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ctrTitle"/>
          </p:nvPr>
        </p:nvSpPr>
        <p:spPr/>
        <p:txBody>
          <a:bodyPr/>
          <a:lstStyle/>
          <a:p>
            <a:pPr eaLnBrk="1" hangingPunct="1"/>
            <a:r>
              <a:rPr lang="en-US" altLang="en-US" smtClean="0"/>
              <a:t>(ii) Epipoles</a:t>
            </a:r>
          </a:p>
        </p:txBody>
      </p:sp>
      <p:sp>
        <p:nvSpPr>
          <p:cNvPr id="174085" name="Rectangle 5"/>
          <p:cNvSpPr>
            <a:spLocks noGrp="1" noChangeArrowheads="1"/>
          </p:cNvSpPr>
          <p:nvPr>
            <p:ph type="subTitle" idx="1"/>
          </p:nvPr>
        </p:nvSpPr>
        <p:spPr/>
        <p:txBody>
          <a:bodyPr rtlCol="0">
            <a:normAutofit/>
          </a:bodyPr>
          <a:lstStyle/>
          <a:p>
            <a:pPr eaLnBrk="1" fontAlgn="auto" hangingPunct="1">
              <a:spcAft>
                <a:spcPts val="0"/>
              </a:spcAft>
              <a:buFont typeface="Arial" pitchFamily="34" charset="0"/>
              <a:buNone/>
              <a:defRPr/>
            </a:pPr>
            <a:r>
              <a:rPr lang="en-US" dirty="0" smtClean="0"/>
              <a:t>Where epipolar lines meet in the image</a:t>
            </a:r>
          </a:p>
        </p:txBody>
      </p:sp>
      <p:sp>
        <p:nvSpPr>
          <p:cNvPr id="5" name="Rectangle 6"/>
          <p:cNvSpPr>
            <a:spLocks noGrp="1" noChangeArrowheads="1"/>
          </p:cNvSpPr>
          <p:nvPr>
            <p:ph type="ftr" sz="quarter" idx="11"/>
          </p:nvPr>
        </p:nvSpPr>
        <p:spPr/>
        <p:txBody>
          <a:bodyPr/>
          <a:lstStyle/>
          <a:p>
            <a:pPr>
              <a:defRPr/>
            </a:pPr>
            <a:r>
              <a:rPr lang="en-US" altLang="zh-CN" smtClean="0"/>
              <a:t>Stereo v6b</a:t>
            </a:r>
            <a:endParaRPr lang="en-US" altLang="zh-CN"/>
          </a:p>
        </p:txBody>
      </p:sp>
      <p:sp>
        <p:nvSpPr>
          <p:cNvPr id="34821" name="Rectangle 7"/>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5D830495-4927-49D2-A13D-78839226F0E0}" type="slidenum">
              <a:rPr lang="en-US" altLang="en-US">
                <a:solidFill>
                  <a:srgbClr val="898989"/>
                </a:solidFill>
              </a:rPr>
              <a:pPr eaLnBrk="1" hangingPunct="1"/>
              <a:t>30</a:t>
            </a:fld>
            <a:endParaRPr lang="en-US" altLang="en-US">
              <a:solidFill>
                <a:srgbClr val="898989"/>
              </a:solidFill>
            </a:endParaRPr>
          </a:p>
        </p:txBody>
      </p:sp>
      <p:sp>
        <p:nvSpPr>
          <p:cNvPr id="7" name="Oval 6"/>
          <p:cNvSpPr/>
          <p:nvPr/>
        </p:nvSpPr>
        <p:spPr>
          <a:xfrm>
            <a:off x="4724400" y="152400"/>
            <a:ext cx="1752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342900"/>
            <a:ext cx="8229600" cy="639763"/>
          </a:xfrm>
        </p:spPr>
        <p:txBody>
          <a:bodyPr/>
          <a:lstStyle/>
          <a:p>
            <a:pPr algn="l" eaLnBrk="1" hangingPunct="1"/>
            <a:r>
              <a:rPr lang="en-US" altLang="zh-TW" sz="2800" smtClean="0"/>
              <a:t>Left-point governs right epipolar line</a:t>
            </a:r>
          </a:p>
        </p:txBody>
      </p:sp>
      <p:sp>
        <p:nvSpPr>
          <p:cNvPr id="35843" name="Rectangle 3"/>
          <p:cNvSpPr>
            <a:spLocks noGrp="1" noChangeArrowheads="1"/>
          </p:cNvSpPr>
          <p:nvPr>
            <p:ph idx="1"/>
          </p:nvPr>
        </p:nvSpPr>
        <p:spPr/>
        <p:txBody>
          <a:bodyPr/>
          <a:lstStyle/>
          <a:p>
            <a:pPr eaLnBrk="1" hangingPunct="1"/>
            <a:r>
              <a:rPr lang="zh-TW" altLang="en-US" smtClean="0"/>
              <a:t> </a:t>
            </a:r>
          </a:p>
        </p:txBody>
      </p:sp>
      <p:sp>
        <p:nvSpPr>
          <p:cNvPr id="51" name="Footer Placeholder 4"/>
          <p:cNvSpPr>
            <a:spLocks noGrp="1"/>
          </p:cNvSpPr>
          <p:nvPr>
            <p:ph type="ftr" sz="quarter" idx="11"/>
          </p:nvPr>
        </p:nvSpPr>
        <p:spPr/>
        <p:txBody>
          <a:bodyPr/>
          <a:lstStyle/>
          <a:p>
            <a:pPr>
              <a:defRPr/>
            </a:pPr>
            <a:r>
              <a:rPr lang="en-US" altLang="zh-CN" smtClean="0"/>
              <a:t>Stereo v6b</a:t>
            </a:r>
            <a:endParaRPr lang="en-US" altLang="zh-CN"/>
          </a:p>
        </p:txBody>
      </p:sp>
      <p:sp>
        <p:nvSpPr>
          <p:cNvPr id="3584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7C05388F-267F-4683-8A8C-DDFAF561C482}" type="slidenum">
              <a:rPr lang="en-US" altLang="en-US">
                <a:solidFill>
                  <a:srgbClr val="898989"/>
                </a:solidFill>
              </a:rPr>
              <a:pPr eaLnBrk="1" hangingPunct="1"/>
              <a:t>31</a:t>
            </a:fld>
            <a:endParaRPr lang="en-US" altLang="en-US">
              <a:solidFill>
                <a:srgbClr val="898989"/>
              </a:solidFill>
            </a:endParaRPr>
          </a:p>
        </p:txBody>
      </p:sp>
      <p:sp>
        <p:nvSpPr>
          <p:cNvPr id="35846" name="Oval 4"/>
          <p:cNvSpPr>
            <a:spLocks noChangeArrowheads="1"/>
          </p:cNvSpPr>
          <p:nvPr/>
        </p:nvSpPr>
        <p:spPr bwMode="auto">
          <a:xfrm>
            <a:off x="3962400" y="1981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35847" name="Oval 5"/>
          <p:cNvSpPr>
            <a:spLocks noChangeArrowheads="1"/>
          </p:cNvSpPr>
          <p:nvPr/>
        </p:nvSpPr>
        <p:spPr bwMode="auto">
          <a:xfrm>
            <a:off x="1219200" y="5486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35848" name="Oval 6"/>
          <p:cNvSpPr>
            <a:spLocks noChangeArrowheads="1"/>
          </p:cNvSpPr>
          <p:nvPr/>
        </p:nvSpPr>
        <p:spPr bwMode="auto">
          <a:xfrm>
            <a:off x="1828800" y="4724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35849" name="Oval 7"/>
          <p:cNvSpPr>
            <a:spLocks noChangeArrowheads="1"/>
          </p:cNvSpPr>
          <p:nvPr/>
        </p:nvSpPr>
        <p:spPr bwMode="auto">
          <a:xfrm>
            <a:off x="6400800" y="4419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35850" name="Oval 8"/>
          <p:cNvSpPr>
            <a:spLocks noChangeArrowheads="1"/>
          </p:cNvSpPr>
          <p:nvPr/>
        </p:nvSpPr>
        <p:spPr bwMode="auto">
          <a:xfrm>
            <a:off x="7162800" y="5181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35851" name="Oval 9"/>
          <p:cNvSpPr>
            <a:spLocks noChangeArrowheads="1"/>
          </p:cNvSpPr>
          <p:nvPr/>
        </p:nvSpPr>
        <p:spPr bwMode="auto">
          <a:xfrm>
            <a:off x="2362200" y="5410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35852" name="Oval 10"/>
          <p:cNvSpPr>
            <a:spLocks noChangeArrowheads="1"/>
          </p:cNvSpPr>
          <p:nvPr/>
        </p:nvSpPr>
        <p:spPr bwMode="auto">
          <a:xfrm>
            <a:off x="6096000" y="5257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35853" name="Line 11"/>
          <p:cNvSpPr>
            <a:spLocks noChangeShapeType="1"/>
          </p:cNvSpPr>
          <p:nvPr/>
        </p:nvSpPr>
        <p:spPr bwMode="auto">
          <a:xfrm flipV="1">
            <a:off x="1295400" y="5257800"/>
            <a:ext cx="5867400" cy="228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4" name="Line 12"/>
          <p:cNvSpPr>
            <a:spLocks noChangeShapeType="1"/>
          </p:cNvSpPr>
          <p:nvPr/>
        </p:nvSpPr>
        <p:spPr bwMode="auto">
          <a:xfrm flipV="1">
            <a:off x="1219200" y="2057400"/>
            <a:ext cx="2743200" cy="3505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5" name="Line 13"/>
          <p:cNvSpPr>
            <a:spLocks noChangeShapeType="1"/>
          </p:cNvSpPr>
          <p:nvPr/>
        </p:nvSpPr>
        <p:spPr bwMode="auto">
          <a:xfrm>
            <a:off x="4038600" y="2057400"/>
            <a:ext cx="3200400" cy="3200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6" name="Freeform 14"/>
          <p:cNvSpPr>
            <a:spLocks/>
          </p:cNvSpPr>
          <p:nvPr/>
        </p:nvSpPr>
        <p:spPr bwMode="auto">
          <a:xfrm>
            <a:off x="1447800" y="4114800"/>
            <a:ext cx="1371600" cy="1676400"/>
          </a:xfrm>
          <a:custGeom>
            <a:avLst/>
            <a:gdLst>
              <a:gd name="T0" fmla="*/ 0 w 864"/>
              <a:gd name="T1" fmla="*/ 2147483647 h 1056"/>
              <a:gd name="T2" fmla="*/ 0 w 864"/>
              <a:gd name="T3" fmla="*/ 0 h 1056"/>
              <a:gd name="T4" fmla="*/ 2147483647 w 864"/>
              <a:gd name="T5" fmla="*/ 2147483647 h 1056"/>
              <a:gd name="T6" fmla="*/ 2147483647 w 864"/>
              <a:gd name="T7" fmla="*/ 2147483647 h 1056"/>
              <a:gd name="T8" fmla="*/ 0 w 864"/>
              <a:gd name="T9" fmla="*/ 2147483647 h 10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4" h="1056">
                <a:moveTo>
                  <a:pt x="0" y="672"/>
                </a:moveTo>
                <a:lnTo>
                  <a:pt x="0" y="0"/>
                </a:lnTo>
                <a:lnTo>
                  <a:pt x="864" y="384"/>
                </a:lnTo>
                <a:lnTo>
                  <a:pt x="816" y="1056"/>
                </a:lnTo>
                <a:lnTo>
                  <a:pt x="0" y="672"/>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7" name="Freeform 15"/>
          <p:cNvSpPr>
            <a:spLocks/>
          </p:cNvSpPr>
          <p:nvPr/>
        </p:nvSpPr>
        <p:spPr bwMode="auto">
          <a:xfrm>
            <a:off x="5943600" y="3657600"/>
            <a:ext cx="1143000" cy="2057400"/>
          </a:xfrm>
          <a:custGeom>
            <a:avLst/>
            <a:gdLst>
              <a:gd name="T0" fmla="*/ 0 w 720"/>
              <a:gd name="T1" fmla="*/ 2147483647 h 1296"/>
              <a:gd name="T2" fmla="*/ 0 w 720"/>
              <a:gd name="T3" fmla="*/ 2147483647 h 1296"/>
              <a:gd name="T4" fmla="*/ 2147483647 w 720"/>
              <a:gd name="T5" fmla="*/ 0 h 1296"/>
              <a:gd name="T6" fmla="*/ 2147483647 w 720"/>
              <a:gd name="T7" fmla="*/ 2147483647 h 1296"/>
              <a:gd name="T8" fmla="*/ 0 w 720"/>
              <a:gd name="T9" fmla="*/ 2147483647 h 12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0" h="1296">
                <a:moveTo>
                  <a:pt x="0" y="1296"/>
                </a:moveTo>
                <a:lnTo>
                  <a:pt x="0" y="528"/>
                </a:lnTo>
                <a:lnTo>
                  <a:pt x="720" y="0"/>
                </a:lnTo>
                <a:lnTo>
                  <a:pt x="720" y="864"/>
                </a:lnTo>
                <a:lnTo>
                  <a:pt x="0" y="1296"/>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8" name="Line 16"/>
          <p:cNvSpPr>
            <a:spLocks noChangeShapeType="1"/>
          </p:cNvSpPr>
          <p:nvPr/>
        </p:nvSpPr>
        <p:spPr bwMode="auto">
          <a:xfrm flipH="1" flipV="1">
            <a:off x="6400800" y="4419600"/>
            <a:ext cx="8382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9" name="Text Box 17"/>
          <p:cNvSpPr txBox="1">
            <a:spLocks noChangeArrowheads="1"/>
          </p:cNvSpPr>
          <p:nvPr/>
        </p:nvSpPr>
        <p:spPr bwMode="auto">
          <a:xfrm>
            <a:off x="4022725" y="148907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X</a:t>
            </a:r>
          </a:p>
        </p:txBody>
      </p:sp>
      <p:sp>
        <p:nvSpPr>
          <p:cNvPr id="35860" name="Text Box 18"/>
          <p:cNvSpPr txBox="1">
            <a:spLocks noChangeArrowheads="1"/>
          </p:cNvSpPr>
          <p:nvPr/>
        </p:nvSpPr>
        <p:spPr bwMode="auto">
          <a:xfrm>
            <a:off x="7299325" y="507047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O</a:t>
            </a:r>
            <a:r>
              <a:rPr kumimoji="1" lang="en-US" altLang="zh-TW" sz="2400" baseline="-25000">
                <a:latin typeface="Times New Roman" pitchFamily="18" charset="0"/>
              </a:rPr>
              <a:t>2</a:t>
            </a:r>
          </a:p>
        </p:txBody>
      </p:sp>
      <p:sp>
        <p:nvSpPr>
          <p:cNvPr id="35861" name="Text Box 19"/>
          <p:cNvSpPr txBox="1">
            <a:spLocks noChangeArrowheads="1"/>
          </p:cNvSpPr>
          <p:nvPr/>
        </p:nvSpPr>
        <p:spPr bwMode="auto">
          <a:xfrm>
            <a:off x="457200" y="5410200"/>
            <a:ext cx="473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O</a:t>
            </a:r>
            <a:r>
              <a:rPr kumimoji="1" lang="en-US" altLang="zh-TW" sz="2400" baseline="-25000">
                <a:latin typeface="Times New Roman" pitchFamily="18" charset="0"/>
              </a:rPr>
              <a:t>l</a:t>
            </a:r>
          </a:p>
        </p:txBody>
      </p:sp>
      <p:sp>
        <p:nvSpPr>
          <p:cNvPr id="35862" name="Line 20"/>
          <p:cNvSpPr>
            <a:spLocks noChangeShapeType="1"/>
          </p:cNvSpPr>
          <p:nvPr/>
        </p:nvSpPr>
        <p:spPr bwMode="auto">
          <a:xfrm flipV="1">
            <a:off x="6019800" y="3505200"/>
            <a:ext cx="762000" cy="2057400"/>
          </a:xfrm>
          <a:prstGeom prst="line">
            <a:avLst/>
          </a:prstGeom>
          <a:noFill/>
          <a:ln w="571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63" name="Text Box 21"/>
          <p:cNvSpPr txBox="1">
            <a:spLocks noChangeArrowheads="1"/>
          </p:cNvSpPr>
          <p:nvPr/>
        </p:nvSpPr>
        <p:spPr bwMode="auto">
          <a:xfrm>
            <a:off x="7162800" y="4044950"/>
            <a:ext cx="16891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right Frame </a:t>
            </a:r>
          </a:p>
          <a:p>
            <a:pPr eaLnBrk="1" hangingPunct="1"/>
            <a:r>
              <a:rPr kumimoji="1" lang="en-US" altLang="zh-TW" sz="2400">
                <a:latin typeface="Times New Roman" pitchFamily="18" charset="0"/>
              </a:rPr>
              <a:t>plane1 </a:t>
            </a:r>
            <a:r>
              <a:rPr kumimoji="1" lang="en-US" altLang="zh-TW" sz="2400">
                <a:latin typeface="Times New Roman" pitchFamily="18" charset="0"/>
                <a:sym typeface="Symbol" pitchFamily="18" charset="2"/>
              </a:rPr>
              <a:t></a:t>
            </a:r>
            <a:r>
              <a:rPr kumimoji="1" lang="en-US" altLang="zh-TW" sz="2400" baseline="-25000">
                <a:latin typeface="Times New Roman" pitchFamily="18" charset="0"/>
                <a:sym typeface="Symbol" pitchFamily="18" charset="2"/>
              </a:rPr>
              <a:t>2</a:t>
            </a:r>
          </a:p>
          <a:p>
            <a:pPr eaLnBrk="1" hangingPunct="1"/>
            <a:endParaRPr kumimoji="1" lang="en-US" altLang="zh-TW" sz="2400">
              <a:latin typeface="Times New Roman" pitchFamily="18" charset="0"/>
            </a:endParaRPr>
          </a:p>
        </p:txBody>
      </p:sp>
      <p:sp>
        <p:nvSpPr>
          <p:cNvPr id="35864" name="Text Box 22"/>
          <p:cNvSpPr txBox="1">
            <a:spLocks noChangeArrowheads="1"/>
          </p:cNvSpPr>
          <p:nvPr/>
        </p:nvSpPr>
        <p:spPr bwMode="auto">
          <a:xfrm>
            <a:off x="76200" y="4038600"/>
            <a:ext cx="1752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Left </a:t>
            </a:r>
          </a:p>
          <a:p>
            <a:pPr eaLnBrk="1" hangingPunct="1"/>
            <a:r>
              <a:rPr kumimoji="1" lang="en-US" altLang="zh-TW" sz="2400">
                <a:latin typeface="Times New Roman" pitchFamily="18" charset="0"/>
              </a:rPr>
              <a:t>Frame </a:t>
            </a:r>
          </a:p>
          <a:p>
            <a:pPr eaLnBrk="1" hangingPunct="1"/>
            <a:r>
              <a:rPr kumimoji="1" lang="en-US" altLang="zh-TW" sz="2400">
                <a:latin typeface="Times New Roman" pitchFamily="18" charset="0"/>
              </a:rPr>
              <a:t>plane1 </a:t>
            </a:r>
            <a:r>
              <a:rPr kumimoji="1" lang="en-US" altLang="zh-TW" sz="2400">
                <a:latin typeface="Times New Roman" pitchFamily="18" charset="0"/>
                <a:sym typeface="Symbol" pitchFamily="18" charset="2"/>
              </a:rPr>
              <a:t></a:t>
            </a:r>
            <a:r>
              <a:rPr kumimoji="1" lang="en-US" altLang="zh-TW" sz="2400" baseline="-25000">
                <a:latin typeface="Times New Roman" pitchFamily="18" charset="0"/>
                <a:sym typeface="Symbol" pitchFamily="18" charset="2"/>
              </a:rPr>
              <a:t>1</a:t>
            </a:r>
          </a:p>
          <a:p>
            <a:pPr eaLnBrk="1" hangingPunct="1"/>
            <a:endParaRPr kumimoji="1" lang="en-US" altLang="zh-TW" sz="2400">
              <a:latin typeface="Times New Roman" pitchFamily="18" charset="0"/>
            </a:endParaRPr>
          </a:p>
          <a:p>
            <a:pPr eaLnBrk="1" hangingPunct="1"/>
            <a:endParaRPr kumimoji="1" lang="en-US" altLang="zh-TW" sz="2400">
              <a:latin typeface="Times New Roman" pitchFamily="18" charset="0"/>
            </a:endParaRPr>
          </a:p>
        </p:txBody>
      </p:sp>
      <p:sp>
        <p:nvSpPr>
          <p:cNvPr id="35865" name="Line 23"/>
          <p:cNvSpPr>
            <a:spLocks noChangeShapeType="1"/>
          </p:cNvSpPr>
          <p:nvPr/>
        </p:nvSpPr>
        <p:spPr bwMode="auto">
          <a:xfrm flipV="1">
            <a:off x="1219200" y="5410200"/>
            <a:ext cx="1219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66" name="Line 24"/>
          <p:cNvSpPr>
            <a:spLocks noChangeShapeType="1"/>
          </p:cNvSpPr>
          <p:nvPr/>
        </p:nvSpPr>
        <p:spPr bwMode="auto">
          <a:xfrm flipH="1">
            <a:off x="6096000" y="5257800"/>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67" name="Text Box 25"/>
          <p:cNvSpPr txBox="1">
            <a:spLocks noChangeArrowheads="1"/>
          </p:cNvSpPr>
          <p:nvPr/>
        </p:nvSpPr>
        <p:spPr bwMode="auto">
          <a:xfrm>
            <a:off x="1676400" y="5943600"/>
            <a:ext cx="1443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Epipole e</a:t>
            </a:r>
            <a:r>
              <a:rPr kumimoji="1" lang="en-US" altLang="zh-TW" sz="2400" baseline="-25000">
                <a:latin typeface="Times New Roman" pitchFamily="18" charset="0"/>
              </a:rPr>
              <a:t>1</a:t>
            </a:r>
          </a:p>
        </p:txBody>
      </p:sp>
      <p:sp>
        <p:nvSpPr>
          <p:cNvPr id="35868" name="Text Box 26"/>
          <p:cNvSpPr txBox="1">
            <a:spLocks noChangeArrowheads="1"/>
          </p:cNvSpPr>
          <p:nvPr/>
        </p:nvSpPr>
        <p:spPr bwMode="auto">
          <a:xfrm>
            <a:off x="5715000" y="5791200"/>
            <a:ext cx="1443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solidFill>
                  <a:srgbClr val="FF5050"/>
                </a:solidFill>
                <a:latin typeface="Times New Roman" pitchFamily="18" charset="0"/>
              </a:rPr>
              <a:t>Epipole e</a:t>
            </a:r>
            <a:r>
              <a:rPr kumimoji="1" lang="en-US" altLang="zh-TW" sz="2400" baseline="-25000">
                <a:solidFill>
                  <a:srgbClr val="FF5050"/>
                </a:solidFill>
                <a:latin typeface="Times New Roman" pitchFamily="18" charset="0"/>
              </a:rPr>
              <a:t>2</a:t>
            </a:r>
          </a:p>
        </p:txBody>
      </p:sp>
      <p:sp>
        <p:nvSpPr>
          <p:cNvPr id="35869" name="Rectangle 27"/>
          <p:cNvSpPr>
            <a:spLocks noChangeArrowheads="1"/>
          </p:cNvSpPr>
          <p:nvPr/>
        </p:nvSpPr>
        <p:spPr bwMode="auto">
          <a:xfrm>
            <a:off x="6264275" y="2667000"/>
            <a:ext cx="28797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Right epipolar line L</a:t>
            </a:r>
            <a:r>
              <a:rPr kumimoji="1" lang="en-US" altLang="zh-TW" sz="2400" baseline="-25000">
                <a:latin typeface="Times New Roman" pitchFamily="18" charset="0"/>
              </a:rPr>
              <a:t>2</a:t>
            </a:r>
          </a:p>
          <a:p>
            <a:pPr eaLnBrk="1" hangingPunct="1"/>
            <a:endParaRPr kumimoji="1" lang="en-US" altLang="zh-TW" sz="2400" i="1" baseline="-25000">
              <a:latin typeface="Times New Roman" pitchFamily="18" charset="0"/>
            </a:endParaRPr>
          </a:p>
          <a:p>
            <a:pPr eaLnBrk="1" hangingPunct="1"/>
            <a:endParaRPr kumimoji="1" lang="en-US" altLang="zh-TW" sz="2400">
              <a:latin typeface="Times New Roman" pitchFamily="18" charset="0"/>
            </a:endParaRPr>
          </a:p>
        </p:txBody>
      </p:sp>
      <p:sp>
        <p:nvSpPr>
          <p:cNvPr id="35870" name="Freeform 28"/>
          <p:cNvSpPr>
            <a:spLocks/>
          </p:cNvSpPr>
          <p:nvPr/>
        </p:nvSpPr>
        <p:spPr bwMode="auto">
          <a:xfrm>
            <a:off x="1295400" y="5562600"/>
            <a:ext cx="6324600" cy="1295400"/>
          </a:xfrm>
          <a:custGeom>
            <a:avLst/>
            <a:gdLst>
              <a:gd name="T0" fmla="*/ 0 w 3984"/>
              <a:gd name="T1" fmla="*/ 2147483647 h 816"/>
              <a:gd name="T2" fmla="*/ 2147483647 w 3984"/>
              <a:gd name="T3" fmla="*/ 2147483647 h 816"/>
              <a:gd name="T4" fmla="*/ 2147483647 w 3984"/>
              <a:gd name="T5" fmla="*/ 2147483647 h 816"/>
              <a:gd name="T6" fmla="*/ 2147483647 w 3984"/>
              <a:gd name="T7" fmla="*/ 2147483647 h 816"/>
              <a:gd name="T8" fmla="*/ 2147483647 w 3984"/>
              <a:gd name="T9" fmla="*/ 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84" h="816">
                <a:moveTo>
                  <a:pt x="0" y="96"/>
                </a:moveTo>
                <a:cubicBezTo>
                  <a:pt x="44" y="360"/>
                  <a:pt x="88" y="624"/>
                  <a:pt x="432" y="720"/>
                </a:cubicBezTo>
                <a:cubicBezTo>
                  <a:pt x="776" y="816"/>
                  <a:pt x="1544" y="680"/>
                  <a:pt x="2064" y="672"/>
                </a:cubicBezTo>
                <a:cubicBezTo>
                  <a:pt x="2584" y="664"/>
                  <a:pt x="3232" y="784"/>
                  <a:pt x="3552" y="672"/>
                </a:cubicBezTo>
                <a:cubicBezTo>
                  <a:pt x="3872" y="560"/>
                  <a:pt x="3928" y="280"/>
                  <a:pt x="3984" y="0"/>
                </a:cubicBezTo>
              </a:path>
            </a:pathLst>
          </a:custGeom>
          <a:noFill/>
          <a:ln w="57150"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71" name="Text Box 29"/>
          <p:cNvSpPr txBox="1">
            <a:spLocks noChangeArrowheads="1"/>
          </p:cNvSpPr>
          <p:nvPr/>
        </p:nvSpPr>
        <p:spPr bwMode="auto">
          <a:xfrm>
            <a:off x="3641725" y="6061075"/>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CN" sz="2400">
                <a:latin typeface="Times New Roman" pitchFamily="18" charset="0"/>
              </a:rPr>
              <a:t>F</a:t>
            </a:r>
            <a:endParaRPr kumimoji="1" lang="en-US" altLang="zh-TW" sz="2400">
              <a:latin typeface="Times New Roman" pitchFamily="18" charset="0"/>
            </a:endParaRPr>
          </a:p>
        </p:txBody>
      </p:sp>
      <p:pic>
        <p:nvPicPr>
          <p:cNvPr id="35872" name="Picture 30" descr="j0283532"/>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rot="-4477795">
            <a:off x="666750" y="5886450"/>
            <a:ext cx="4762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73" name="Picture 31" descr="j0283532"/>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rot="-9441378">
            <a:off x="7829550" y="5734050"/>
            <a:ext cx="4762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74" name="Freeform 32"/>
          <p:cNvSpPr>
            <a:spLocks/>
          </p:cNvSpPr>
          <p:nvPr/>
        </p:nvSpPr>
        <p:spPr bwMode="auto">
          <a:xfrm>
            <a:off x="1981200" y="3810000"/>
            <a:ext cx="4343400" cy="838200"/>
          </a:xfrm>
          <a:custGeom>
            <a:avLst/>
            <a:gdLst>
              <a:gd name="T0" fmla="*/ 0 w 2688"/>
              <a:gd name="T1" fmla="*/ 2147483647 h 544"/>
              <a:gd name="T2" fmla="*/ 2147483647 w 2688"/>
              <a:gd name="T3" fmla="*/ 2147483647 h 544"/>
              <a:gd name="T4" fmla="*/ 2147483647 w 2688"/>
              <a:gd name="T5" fmla="*/ 2147483647 h 544"/>
              <a:gd name="T6" fmla="*/ 2147483647 w 2688"/>
              <a:gd name="T7" fmla="*/ 2147483647 h 5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88" h="544">
                <a:moveTo>
                  <a:pt x="0" y="544"/>
                </a:moveTo>
                <a:cubicBezTo>
                  <a:pt x="428" y="336"/>
                  <a:pt x="856" y="128"/>
                  <a:pt x="1200" y="64"/>
                </a:cubicBezTo>
                <a:cubicBezTo>
                  <a:pt x="1544" y="0"/>
                  <a:pt x="1816" y="88"/>
                  <a:pt x="2064" y="160"/>
                </a:cubicBezTo>
                <a:cubicBezTo>
                  <a:pt x="2312" y="232"/>
                  <a:pt x="2500" y="364"/>
                  <a:pt x="2688" y="496"/>
                </a:cubicBezTo>
              </a:path>
            </a:pathLst>
          </a:custGeom>
          <a:noFill/>
          <a:ln w="12700" cap="flat" cmpd="sng">
            <a:solidFill>
              <a:schemeClr val="tx1"/>
            </a:solidFill>
            <a:prstDash val="dash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75" name="Line 33"/>
          <p:cNvSpPr>
            <a:spLocks noChangeShapeType="1"/>
          </p:cNvSpPr>
          <p:nvPr/>
        </p:nvSpPr>
        <p:spPr bwMode="auto">
          <a:xfrm flipV="1">
            <a:off x="2286000" y="5486400"/>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76" name="Line 34"/>
          <p:cNvSpPr>
            <a:spLocks noChangeShapeType="1"/>
          </p:cNvSpPr>
          <p:nvPr/>
        </p:nvSpPr>
        <p:spPr bwMode="auto">
          <a:xfrm flipH="1" flipV="1">
            <a:off x="6172200" y="5410200"/>
            <a:ext cx="228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77" name="Text Box 35"/>
          <p:cNvSpPr txBox="1">
            <a:spLocks noChangeArrowheads="1"/>
          </p:cNvSpPr>
          <p:nvPr/>
        </p:nvSpPr>
        <p:spPr bwMode="auto">
          <a:xfrm>
            <a:off x="1371600" y="2971800"/>
            <a:ext cx="971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a:t>
            </a:r>
            <a:r>
              <a:rPr kumimoji="1" lang="en-US" altLang="zh-CN" sz="2400">
                <a:latin typeface="Times New Roman" pitchFamily="18" charset="0"/>
              </a:rPr>
              <a:t>u</a:t>
            </a:r>
            <a:r>
              <a:rPr kumimoji="1" lang="en-US" altLang="zh-TW" sz="2400" baseline="-25000">
                <a:latin typeface="Times New Roman" pitchFamily="18" charset="0"/>
              </a:rPr>
              <a:t>1</a:t>
            </a:r>
            <a:r>
              <a:rPr kumimoji="1" lang="en-US" altLang="zh-TW" sz="2400">
                <a:latin typeface="Times New Roman" pitchFamily="18" charset="0"/>
              </a:rPr>
              <a:t>,</a:t>
            </a:r>
            <a:r>
              <a:rPr kumimoji="1" lang="en-US" altLang="zh-CN" sz="2400">
                <a:latin typeface="Times New Roman" pitchFamily="18" charset="0"/>
              </a:rPr>
              <a:t>v</a:t>
            </a:r>
            <a:r>
              <a:rPr kumimoji="1" lang="en-US" altLang="zh-TW" sz="2400" baseline="-25000">
                <a:latin typeface="Times New Roman" pitchFamily="18" charset="0"/>
              </a:rPr>
              <a:t>1</a:t>
            </a:r>
            <a:r>
              <a:rPr kumimoji="1" lang="en-US" altLang="zh-TW" sz="2400">
                <a:latin typeface="Times New Roman" pitchFamily="18" charset="0"/>
              </a:rPr>
              <a:t>)</a:t>
            </a:r>
          </a:p>
        </p:txBody>
      </p:sp>
      <p:sp>
        <p:nvSpPr>
          <p:cNvPr id="35878" name="Text Box 36"/>
          <p:cNvSpPr txBox="1">
            <a:spLocks noChangeArrowheads="1"/>
          </p:cNvSpPr>
          <p:nvPr/>
        </p:nvSpPr>
        <p:spPr bwMode="auto">
          <a:xfrm>
            <a:off x="6324600" y="4114800"/>
            <a:ext cx="971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a:t>
            </a:r>
            <a:r>
              <a:rPr kumimoji="1" lang="en-US" altLang="zh-CN" sz="2400">
                <a:latin typeface="Times New Roman" pitchFamily="18" charset="0"/>
              </a:rPr>
              <a:t>u</a:t>
            </a:r>
            <a:r>
              <a:rPr kumimoji="1" lang="en-US" altLang="zh-TW" sz="2400" baseline="-25000">
                <a:latin typeface="Times New Roman" pitchFamily="18" charset="0"/>
              </a:rPr>
              <a:t>2</a:t>
            </a:r>
            <a:r>
              <a:rPr kumimoji="1" lang="en-US" altLang="zh-TW" sz="2400">
                <a:latin typeface="Times New Roman" pitchFamily="18" charset="0"/>
              </a:rPr>
              <a:t>,</a:t>
            </a:r>
            <a:r>
              <a:rPr kumimoji="1" lang="en-US" altLang="zh-CN" sz="2400">
                <a:latin typeface="Times New Roman" pitchFamily="18" charset="0"/>
              </a:rPr>
              <a:t>v</a:t>
            </a:r>
            <a:r>
              <a:rPr kumimoji="1" lang="en-US" altLang="zh-TW" sz="2400" baseline="-25000">
                <a:latin typeface="Times New Roman" pitchFamily="18" charset="0"/>
              </a:rPr>
              <a:t>2</a:t>
            </a:r>
            <a:r>
              <a:rPr kumimoji="1" lang="en-US" altLang="zh-TW" sz="2400">
                <a:latin typeface="Times New Roman" pitchFamily="18" charset="0"/>
              </a:rPr>
              <a:t>)</a:t>
            </a:r>
          </a:p>
        </p:txBody>
      </p:sp>
      <p:sp>
        <p:nvSpPr>
          <p:cNvPr id="35879" name="Line 37"/>
          <p:cNvSpPr>
            <a:spLocks noChangeShapeType="1"/>
          </p:cNvSpPr>
          <p:nvPr/>
        </p:nvSpPr>
        <p:spPr bwMode="auto">
          <a:xfrm>
            <a:off x="1752600" y="3505200"/>
            <a:ext cx="7620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80" name="Text Box 38"/>
          <p:cNvSpPr txBox="1">
            <a:spLocks noChangeArrowheads="1"/>
          </p:cNvSpPr>
          <p:nvPr/>
        </p:nvSpPr>
        <p:spPr bwMode="auto">
          <a:xfrm>
            <a:off x="228600" y="2209800"/>
            <a:ext cx="3201988"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Left side is the reference</a:t>
            </a:r>
          </a:p>
        </p:txBody>
      </p:sp>
      <p:sp>
        <p:nvSpPr>
          <p:cNvPr id="35881" name="Text Box 39"/>
          <p:cNvSpPr txBox="1">
            <a:spLocks noChangeArrowheads="1"/>
          </p:cNvSpPr>
          <p:nvPr/>
        </p:nvSpPr>
        <p:spPr bwMode="auto">
          <a:xfrm>
            <a:off x="0" y="6035675"/>
            <a:ext cx="20716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Focal </a:t>
            </a:r>
          </a:p>
          <a:p>
            <a:pPr eaLnBrk="1" hangingPunct="1"/>
            <a:r>
              <a:rPr kumimoji="1" lang="en-US" altLang="zh-TW" sz="2400">
                <a:latin typeface="Times New Roman" pitchFamily="18" charset="0"/>
              </a:rPr>
              <a:t>length=</a:t>
            </a:r>
            <a:r>
              <a:rPr kumimoji="1" lang="en-US" altLang="zh-TW" sz="2400" i="1">
                <a:latin typeface="Times New Roman" pitchFamily="18" charset="0"/>
              </a:rPr>
              <a:t>f</a:t>
            </a:r>
            <a:r>
              <a:rPr kumimoji="1" lang="en-US" altLang="zh-TW" sz="2400" i="1" baseline="-25000">
                <a:latin typeface="Times New Roman" pitchFamily="18" charset="0"/>
              </a:rPr>
              <a:t>1</a:t>
            </a:r>
          </a:p>
        </p:txBody>
      </p:sp>
      <p:sp>
        <p:nvSpPr>
          <p:cNvPr id="35882" name="Text Box 40"/>
          <p:cNvSpPr txBox="1">
            <a:spLocks noChangeArrowheads="1"/>
          </p:cNvSpPr>
          <p:nvPr/>
        </p:nvSpPr>
        <p:spPr bwMode="auto">
          <a:xfrm>
            <a:off x="7072313" y="6035675"/>
            <a:ext cx="20716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Focal </a:t>
            </a:r>
          </a:p>
          <a:p>
            <a:pPr eaLnBrk="1" hangingPunct="1"/>
            <a:r>
              <a:rPr kumimoji="1" lang="en-US" altLang="zh-TW" sz="2400">
                <a:latin typeface="Times New Roman" pitchFamily="18" charset="0"/>
              </a:rPr>
              <a:t>length=</a:t>
            </a:r>
            <a:r>
              <a:rPr kumimoji="1" lang="en-US" altLang="zh-TW" sz="2400" i="1">
                <a:latin typeface="Times New Roman" pitchFamily="18" charset="0"/>
              </a:rPr>
              <a:t>f</a:t>
            </a:r>
            <a:r>
              <a:rPr kumimoji="1" lang="en-US" altLang="zh-TW" sz="2400" i="1" baseline="-25000">
                <a:latin typeface="Times New Roman" pitchFamily="18" charset="0"/>
              </a:rPr>
              <a:t>2</a:t>
            </a:r>
          </a:p>
        </p:txBody>
      </p:sp>
      <p:sp>
        <p:nvSpPr>
          <p:cNvPr id="35883" name="Line 41"/>
          <p:cNvSpPr>
            <a:spLocks noChangeShapeType="1"/>
          </p:cNvSpPr>
          <p:nvPr/>
        </p:nvSpPr>
        <p:spPr bwMode="auto">
          <a:xfrm flipH="1">
            <a:off x="6781800" y="3124200"/>
            <a:ext cx="990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84" name="Text Box 42"/>
          <p:cNvSpPr txBox="1">
            <a:spLocks noChangeArrowheads="1"/>
          </p:cNvSpPr>
          <p:nvPr/>
        </p:nvSpPr>
        <p:spPr bwMode="auto">
          <a:xfrm>
            <a:off x="4495800" y="838200"/>
            <a:ext cx="4038600" cy="17192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新細明體" pitchFamily="18" charset="-120"/>
              </a:defRPr>
            </a:lvl1pPr>
            <a:lvl2pPr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lvl="1" eaLnBrk="1" hangingPunct="1"/>
            <a:r>
              <a:rPr lang="en-US" altLang="zh-CN" i="1">
                <a:ea typeface="SimSun" pitchFamily="2" charset="-122"/>
              </a:rPr>
              <a:t>[a b c]</a:t>
            </a:r>
            <a:r>
              <a:rPr lang="en-US" altLang="zh-CN" i="1" baseline="30000">
                <a:ea typeface="SimSun" pitchFamily="2" charset="-122"/>
              </a:rPr>
              <a:t>T</a:t>
            </a:r>
            <a:r>
              <a:rPr lang="en-US" altLang="zh-CN" i="1">
                <a:ea typeface="SimSun" pitchFamily="2" charset="-122"/>
              </a:rPr>
              <a:t>=(</a:t>
            </a:r>
            <a:r>
              <a:rPr lang="en-US" altLang="zh-TW" i="1"/>
              <a:t>F*u</a:t>
            </a:r>
            <a:r>
              <a:rPr lang="en-US" altLang="zh-TW" i="1" baseline="-25000"/>
              <a:t>1</a:t>
            </a:r>
            <a:r>
              <a:rPr lang="en-US" altLang="zh-CN" i="1">
                <a:ea typeface="SimSun" pitchFamily="2" charset="-122"/>
              </a:rPr>
              <a:t>)=L</a:t>
            </a:r>
            <a:r>
              <a:rPr lang="en-US" altLang="zh-CN" i="1" baseline="-25000">
                <a:ea typeface="SimSun" pitchFamily="2" charset="-122"/>
              </a:rPr>
              <a:t>2</a:t>
            </a:r>
            <a:r>
              <a:rPr lang="en-US" altLang="zh-CN" i="1">
                <a:ea typeface="SimSun" pitchFamily="2" charset="-122"/>
              </a:rPr>
              <a:t> is a 3x1 vector</a:t>
            </a:r>
          </a:p>
          <a:p>
            <a:pPr lvl="1" eaLnBrk="1" hangingPunct="1"/>
            <a:r>
              <a:rPr lang="en-US" altLang="zh-CN" b="1" i="1">
                <a:ea typeface="SimSun" pitchFamily="2" charset="-122"/>
              </a:rPr>
              <a:t>The epipolar line equation in the right image is au+bv+c=0</a:t>
            </a:r>
          </a:p>
          <a:p>
            <a:pPr lvl="1" eaLnBrk="1" hangingPunct="1"/>
            <a:r>
              <a:rPr lang="en-US" altLang="zh-CN" b="1" i="1">
                <a:ea typeface="SimSun" pitchFamily="2" charset="-122"/>
              </a:rPr>
              <a:t>The Line L</a:t>
            </a:r>
            <a:r>
              <a:rPr lang="en-US" altLang="zh-CN" b="1" i="1" baseline="-25000">
                <a:ea typeface="SimSun" pitchFamily="2" charset="-122"/>
              </a:rPr>
              <a:t>2 </a:t>
            </a:r>
            <a:r>
              <a:rPr lang="en-US" altLang="zh-CN" b="1" i="1">
                <a:ea typeface="SimSun" pitchFamily="2" charset="-122"/>
              </a:rPr>
              <a:t>passes through </a:t>
            </a:r>
            <a:r>
              <a:rPr lang="en-US" altLang="zh-TW" b="1" i="1"/>
              <a:t>[</a:t>
            </a:r>
            <a:r>
              <a:rPr lang="en-US" altLang="zh-CN" b="1" i="1">
                <a:ea typeface="SimSun" pitchFamily="2" charset="-122"/>
              </a:rPr>
              <a:t>u</a:t>
            </a:r>
            <a:r>
              <a:rPr lang="en-US" altLang="zh-TW" b="1" i="1" baseline="-25000"/>
              <a:t>2</a:t>
            </a:r>
            <a:r>
              <a:rPr lang="en-US" altLang="zh-TW" b="1" i="1"/>
              <a:t>, </a:t>
            </a:r>
            <a:r>
              <a:rPr lang="en-US" altLang="zh-CN" b="1" i="1">
                <a:ea typeface="SimSun" pitchFamily="2" charset="-122"/>
              </a:rPr>
              <a:t>v</a:t>
            </a:r>
            <a:r>
              <a:rPr lang="en-US" altLang="zh-TW" b="1" i="1" baseline="-25000"/>
              <a:t>2</a:t>
            </a:r>
            <a:r>
              <a:rPr lang="en-US" altLang="zh-TW" b="1" i="1"/>
              <a:t> ,</a:t>
            </a:r>
            <a:r>
              <a:rPr lang="en-US" altLang="zh-CN" b="1" i="1">
                <a:ea typeface="SimSun" pitchFamily="2" charset="-122"/>
              </a:rPr>
              <a:t>1] in the right image</a:t>
            </a:r>
            <a:endParaRPr lang="en-US" altLang="en-US" b="1" i="1"/>
          </a:p>
          <a:p>
            <a:pPr eaLnBrk="1" hangingPunct="1"/>
            <a:endParaRPr lang="en-US" altLang="en-US" sz="1600"/>
          </a:p>
        </p:txBody>
      </p:sp>
      <p:sp>
        <p:nvSpPr>
          <p:cNvPr id="35885" name="Line 43"/>
          <p:cNvSpPr>
            <a:spLocks noChangeShapeType="1"/>
          </p:cNvSpPr>
          <p:nvPr/>
        </p:nvSpPr>
        <p:spPr bwMode="auto">
          <a:xfrm>
            <a:off x="5867400" y="2590800"/>
            <a:ext cx="7620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86" name="Freeform 44"/>
          <p:cNvSpPr>
            <a:spLocks/>
          </p:cNvSpPr>
          <p:nvPr/>
        </p:nvSpPr>
        <p:spPr bwMode="auto">
          <a:xfrm>
            <a:off x="1981200" y="3505200"/>
            <a:ext cx="4191000" cy="863600"/>
          </a:xfrm>
          <a:custGeom>
            <a:avLst/>
            <a:gdLst>
              <a:gd name="T0" fmla="*/ 0 w 2688"/>
              <a:gd name="T1" fmla="*/ 2147483647 h 544"/>
              <a:gd name="T2" fmla="*/ 2147483647 w 2688"/>
              <a:gd name="T3" fmla="*/ 2147483647 h 544"/>
              <a:gd name="T4" fmla="*/ 2147483647 w 2688"/>
              <a:gd name="T5" fmla="*/ 2147483647 h 544"/>
              <a:gd name="T6" fmla="*/ 2147483647 w 2688"/>
              <a:gd name="T7" fmla="*/ 2147483647 h 5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88" h="544">
                <a:moveTo>
                  <a:pt x="0" y="544"/>
                </a:moveTo>
                <a:cubicBezTo>
                  <a:pt x="428" y="336"/>
                  <a:pt x="856" y="128"/>
                  <a:pt x="1200" y="64"/>
                </a:cubicBezTo>
                <a:cubicBezTo>
                  <a:pt x="1544" y="0"/>
                  <a:pt x="1816" y="88"/>
                  <a:pt x="2064" y="160"/>
                </a:cubicBezTo>
                <a:cubicBezTo>
                  <a:pt x="2312" y="232"/>
                  <a:pt x="2500" y="364"/>
                  <a:pt x="2688" y="496"/>
                </a:cubicBezTo>
              </a:path>
            </a:pathLst>
          </a:custGeom>
          <a:noFill/>
          <a:ln w="19050" cap="flat" cmpd="sng">
            <a:solidFill>
              <a:schemeClr val="tx1"/>
            </a:solidFill>
            <a:prstDash val="dash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87" name="Oval 45"/>
          <p:cNvSpPr>
            <a:spLocks noChangeArrowheads="1"/>
          </p:cNvSpPr>
          <p:nvPr/>
        </p:nvSpPr>
        <p:spPr bwMode="auto">
          <a:xfrm>
            <a:off x="1905000" y="4419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35888" name="Line 46"/>
          <p:cNvSpPr>
            <a:spLocks noChangeShapeType="1"/>
          </p:cNvSpPr>
          <p:nvPr/>
        </p:nvSpPr>
        <p:spPr bwMode="auto">
          <a:xfrm flipH="1">
            <a:off x="6172200" y="3352800"/>
            <a:ext cx="76200" cy="2057400"/>
          </a:xfrm>
          <a:prstGeom prst="line">
            <a:avLst/>
          </a:prstGeom>
          <a:noFill/>
          <a:ln w="571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89" name="Line 47"/>
          <p:cNvSpPr>
            <a:spLocks noChangeShapeType="1"/>
          </p:cNvSpPr>
          <p:nvPr/>
        </p:nvSpPr>
        <p:spPr bwMode="auto">
          <a:xfrm>
            <a:off x="5943600" y="3505200"/>
            <a:ext cx="228600" cy="1981200"/>
          </a:xfrm>
          <a:prstGeom prst="line">
            <a:avLst/>
          </a:prstGeom>
          <a:noFill/>
          <a:ln w="571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90" name="Oval 48"/>
          <p:cNvSpPr>
            <a:spLocks noChangeArrowheads="1"/>
          </p:cNvSpPr>
          <p:nvPr/>
        </p:nvSpPr>
        <p:spPr bwMode="auto">
          <a:xfrm>
            <a:off x="1676400" y="4343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35891" name="Freeform 49"/>
          <p:cNvSpPr>
            <a:spLocks/>
          </p:cNvSpPr>
          <p:nvPr/>
        </p:nvSpPr>
        <p:spPr bwMode="auto">
          <a:xfrm>
            <a:off x="1752600" y="3149600"/>
            <a:ext cx="4114800" cy="1193800"/>
          </a:xfrm>
          <a:custGeom>
            <a:avLst/>
            <a:gdLst>
              <a:gd name="T0" fmla="*/ 0 w 2592"/>
              <a:gd name="T1" fmla="*/ 2147483647 h 752"/>
              <a:gd name="T2" fmla="*/ 2147483647 w 2592"/>
              <a:gd name="T3" fmla="*/ 2147483647 h 752"/>
              <a:gd name="T4" fmla="*/ 2147483647 w 2592"/>
              <a:gd name="T5" fmla="*/ 2147483647 h 752"/>
              <a:gd name="T6" fmla="*/ 0 60000 65536"/>
              <a:gd name="T7" fmla="*/ 0 60000 65536"/>
              <a:gd name="T8" fmla="*/ 0 60000 65536"/>
            </a:gdLst>
            <a:ahLst/>
            <a:cxnLst>
              <a:cxn ang="T6">
                <a:pos x="T0" y="T1"/>
              </a:cxn>
              <a:cxn ang="T7">
                <a:pos x="T2" y="T3"/>
              </a:cxn>
              <a:cxn ang="T8">
                <a:pos x="T4" y="T5"/>
              </a:cxn>
            </a:cxnLst>
            <a:rect l="0" t="0" r="r" b="b"/>
            <a:pathLst>
              <a:path w="2592" h="752">
                <a:moveTo>
                  <a:pt x="0" y="752"/>
                </a:moveTo>
                <a:cubicBezTo>
                  <a:pt x="336" y="456"/>
                  <a:pt x="672" y="160"/>
                  <a:pt x="1104" y="80"/>
                </a:cubicBezTo>
                <a:cubicBezTo>
                  <a:pt x="1536" y="0"/>
                  <a:pt x="2064" y="136"/>
                  <a:pt x="2592" y="272"/>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Oval 52"/>
          <p:cNvSpPr/>
          <p:nvPr/>
        </p:nvSpPr>
        <p:spPr>
          <a:xfrm>
            <a:off x="4724400" y="152400"/>
            <a:ext cx="1752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457200"/>
            <a:ext cx="8229600" cy="334963"/>
          </a:xfrm>
        </p:spPr>
        <p:txBody>
          <a:bodyPr/>
          <a:lstStyle/>
          <a:p>
            <a:pPr eaLnBrk="1" hangingPunct="1"/>
            <a:r>
              <a:rPr lang="en-US" altLang="en-US" sz="3200" smtClean="0"/>
              <a:t>Epipoles</a:t>
            </a:r>
          </a:p>
        </p:txBody>
      </p:sp>
      <p:sp>
        <p:nvSpPr>
          <p:cNvPr id="36867" name="Rectangle 3"/>
          <p:cNvSpPr>
            <a:spLocks noGrp="1" noChangeArrowheads="1"/>
          </p:cNvSpPr>
          <p:nvPr>
            <p:ph idx="1"/>
          </p:nvPr>
        </p:nvSpPr>
        <p:spPr>
          <a:xfrm>
            <a:off x="457200" y="838200"/>
            <a:ext cx="8534400" cy="5486400"/>
          </a:xfrm>
        </p:spPr>
        <p:txBody>
          <a:bodyPr/>
          <a:lstStyle/>
          <a:p>
            <a:pPr eaLnBrk="1" hangingPunct="1">
              <a:lnSpc>
                <a:spcPct val="80000"/>
              </a:lnSpc>
            </a:pPr>
            <a:r>
              <a:rPr lang="en-US" altLang="en-US" sz="2400" smtClean="0"/>
              <a:t>For simplicity, use the notation x=(s*u,s*v,s)</a:t>
            </a:r>
            <a:r>
              <a:rPr lang="en-US" altLang="en-US" sz="2400" baseline="30000" smtClean="0"/>
              <a:t>T </a:t>
            </a:r>
            <a:r>
              <a:rPr lang="en-US" altLang="en-US" sz="2400" smtClean="0"/>
              <a:t>as an image point</a:t>
            </a:r>
          </a:p>
          <a:p>
            <a:pPr eaLnBrk="1" hangingPunct="1">
              <a:lnSpc>
                <a:spcPct val="80000"/>
              </a:lnSpc>
            </a:pPr>
            <a:r>
              <a:rPr lang="en-US" altLang="en-US" sz="2400" smtClean="0"/>
              <a:t>For any point x</a:t>
            </a:r>
            <a:r>
              <a:rPr lang="en-US" altLang="en-US" sz="2400" baseline="-25000" smtClean="0"/>
              <a:t>1</a:t>
            </a:r>
            <a:r>
              <a:rPr lang="en-US" altLang="en-US" sz="2400" smtClean="0"/>
              <a:t> in image1 (left image) , x</a:t>
            </a:r>
            <a:r>
              <a:rPr lang="en-US" altLang="en-US" sz="2400" baseline="-25000" smtClean="0"/>
              <a:t>2</a:t>
            </a:r>
            <a:r>
              <a:rPr lang="en-US" altLang="en-US" sz="2400" baseline="30000" smtClean="0"/>
              <a:t>T</a:t>
            </a:r>
            <a:r>
              <a:rPr lang="en-US" altLang="en-US" sz="2400" smtClean="0"/>
              <a:t>*F*x</a:t>
            </a:r>
            <a:r>
              <a:rPr lang="en-US" altLang="en-US" sz="2400" baseline="-25000" smtClean="0"/>
              <a:t>1</a:t>
            </a:r>
            <a:r>
              <a:rPr lang="en-US" altLang="en-US" sz="2400" smtClean="0"/>
              <a:t>=0 (proved)</a:t>
            </a:r>
          </a:p>
          <a:p>
            <a:pPr eaLnBrk="1" hangingPunct="1">
              <a:lnSpc>
                <a:spcPct val="80000"/>
              </a:lnSpc>
            </a:pPr>
            <a:r>
              <a:rPr lang="en-US" altLang="en-US" sz="2400" smtClean="0"/>
              <a:t>In the right image: image2 , </a:t>
            </a:r>
          </a:p>
          <a:p>
            <a:pPr eaLnBrk="1" hangingPunct="1">
              <a:lnSpc>
                <a:spcPct val="80000"/>
              </a:lnSpc>
            </a:pPr>
            <a:r>
              <a:rPr lang="en-US" altLang="en-US" sz="2400" smtClean="0"/>
              <a:t>Epipolar line equation L</a:t>
            </a:r>
            <a:r>
              <a:rPr lang="en-US" altLang="en-US" sz="2400" baseline="-25000" smtClean="0"/>
              <a:t>2</a:t>
            </a:r>
            <a:r>
              <a:rPr lang="en-US" altLang="en-US" sz="2400" smtClean="0"/>
              <a:t>=F*x</a:t>
            </a:r>
            <a:r>
              <a:rPr lang="en-US" altLang="en-US" sz="2400" baseline="-25000" smtClean="0"/>
              <a:t>1</a:t>
            </a:r>
            <a:r>
              <a:rPr lang="en-US" altLang="en-US" sz="2400" smtClean="0"/>
              <a:t>----(i)</a:t>
            </a:r>
          </a:p>
          <a:p>
            <a:pPr eaLnBrk="1" hangingPunct="1">
              <a:lnSpc>
                <a:spcPct val="80000"/>
              </a:lnSpc>
            </a:pPr>
            <a:r>
              <a:rPr lang="en-US" altLang="en-US" sz="2400" smtClean="0"/>
              <a:t>line L</a:t>
            </a:r>
            <a:r>
              <a:rPr lang="en-US" altLang="en-US" sz="2400" baseline="-25000" smtClean="0"/>
              <a:t>2</a:t>
            </a:r>
            <a:r>
              <a:rPr lang="en-US" altLang="en-US" sz="2400" smtClean="0"/>
              <a:t> contains x</a:t>
            </a:r>
            <a:r>
              <a:rPr lang="en-US" altLang="en-US" sz="2400" baseline="-25000" smtClean="0"/>
              <a:t>2</a:t>
            </a:r>
            <a:r>
              <a:rPr lang="en-US" altLang="en-US" sz="2400" smtClean="0"/>
              <a:t>, so</a:t>
            </a:r>
          </a:p>
          <a:p>
            <a:pPr eaLnBrk="1" hangingPunct="1">
              <a:lnSpc>
                <a:spcPct val="80000"/>
              </a:lnSpc>
            </a:pPr>
            <a:r>
              <a:rPr lang="en-US" altLang="en-US" sz="2400" smtClean="0"/>
              <a:t>x</a:t>
            </a:r>
            <a:r>
              <a:rPr lang="en-US" altLang="en-US" sz="2400" baseline="-25000" smtClean="0"/>
              <a:t>2</a:t>
            </a:r>
            <a:r>
              <a:rPr lang="en-US" altLang="en-US" sz="2400" baseline="30000" smtClean="0"/>
              <a:t>T</a:t>
            </a:r>
            <a:r>
              <a:rPr lang="en-US" altLang="en-US" sz="2400" smtClean="0"/>
              <a:t>*{L</a:t>
            </a:r>
            <a:r>
              <a:rPr lang="en-US" altLang="en-US" sz="2400" baseline="-25000" smtClean="0"/>
              <a:t>2</a:t>
            </a:r>
            <a:r>
              <a:rPr lang="en-US" altLang="en-US" sz="2400" smtClean="0"/>
              <a:t>}=0, from (i), so x</a:t>
            </a:r>
            <a:r>
              <a:rPr lang="en-US" altLang="en-US" sz="2400" baseline="-25000" smtClean="0"/>
              <a:t>2</a:t>
            </a:r>
            <a:r>
              <a:rPr lang="en-US" altLang="en-US" sz="2400" baseline="30000" smtClean="0"/>
              <a:t>T</a:t>
            </a:r>
            <a:r>
              <a:rPr lang="en-US" altLang="en-US" sz="2400" smtClean="0"/>
              <a:t>*{F*x</a:t>
            </a:r>
            <a:r>
              <a:rPr lang="en-US" altLang="en-US" sz="2400" baseline="-25000" smtClean="0"/>
              <a:t>1</a:t>
            </a:r>
            <a:r>
              <a:rPr lang="en-US" altLang="en-US" sz="2400" smtClean="0"/>
              <a:t>}=0</a:t>
            </a:r>
          </a:p>
          <a:p>
            <a:pPr eaLnBrk="1" hangingPunct="1">
              <a:lnSpc>
                <a:spcPct val="80000"/>
              </a:lnSpc>
            </a:pPr>
            <a:r>
              <a:rPr lang="en-US" altLang="en-US" sz="2400" smtClean="0"/>
              <a:t>Or {x</a:t>
            </a:r>
            <a:r>
              <a:rPr lang="en-US" altLang="en-US" sz="2400" baseline="-25000" smtClean="0"/>
              <a:t>2</a:t>
            </a:r>
            <a:r>
              <a:rPr lang="en-US" altLang="en-US" sz="2400" baseline="30000" smtClean="0"/>
              <a:t>T</a:t>
            </a:r>
            <a:r>
              <a:rPr lang="en-US" altLang="en-US" sz="2400" smtClean="0"/>
              <a:t>*F}*x</a:t>
            </a:r>
            <a:r>
              <a:rPr lang="en-US" altLang="en-US" sz="2400" baseline="-25000" smtClean="0"/>
              <a:t>1</a:t>
            </a:r>
            <a:r>
              <a:rPr lang="en-US" altLang="en-US" sz="2400" smtClean="0"/>
              <a:t>=0 for all x</a:t>
            </a:r>
            <a:r>
              <a:rPr lang="en-US" altLang="en-US" sz="2400" baseline="-25000" smtClean="0"/>
              <a:t>1</a:t>
            </a:r>
            <a:r>
              <a:rPr lang="en-US" altLang="en-US" sz="2400" smtClean="0"/>
              <a:t>, since not all x</a:t>
            </a:r>
            <a:r>
              <a:rPr lang="en-US" altLang="en-US" sz="2400" baseline="-25000" smtClean="0"/>
              <a:t>1</a:t>
            </a:r>
            <a:r>
              <a:rPr lang="en-US" altLang="en-US" sz="2400" smtClean="0"/>
              <a:t> are 0</a:t>
            </a:r>
          </a:p>
          <a:p>
            <a:pPr eaLnBrk="1" hangingPunct="1">
              <a:lnSpc>
                <a:spcPct val="80000"/>
              </a:lnSpc>
            </a:pPr>
            <a:r>
              <a:rPr lang="en-US" altLang="en-US" sz="2400" smtClean="0"/>
              <a:t>So x</a:t>
            </a:r>
            <a:r>
              <a:rPr lang="en-US" altLang="en-US" sz="2400" baseline="-25000" smtClean="0"/>
              <a:t>2</a:t>
            </a:r>
            <a:r>
              <a:rPr lang="en-US" altLang="en-US" sz="2400" baseline="30000" smtClean="0"/>
              <a:t>T</a:t>
            </a:r>
            <a:r>
              <a:rPr lang="en-US" altLang="en-US" sz="2400" smtClean="0"/>
              <a:t>*F=0, take transpose on both sides, note (ab)</a:t>
            </a:r>
            <a:r>
              <a:rPr lang="en-US" altLang="en-US" sz="2400" baseline="30000" smtClean="0"/>
              <a:t>T</a:t>
            </a:r>
            <a:r>
              <a:rPr lang="en-US" altLang="en-US" sz="2400" smtClean="0"/>
              <a:t>=b</a:t>
            </a:r>
            <a:r>
              <a:rPr lang="en-US" altLang="en-US" sz="2400" baseline="30000" smtClean="0"/>
              <a:t>T</a:t>
            </a:r>
            <a:r>
              <a:rPr lang="en-US" altLang="en-US" sz="2400" smtClean="0"/>
              <a:t>a</a:t>
            </a:r>
            <a:r>
              <a:rPr lang="en-US" altLang="en-US" sz="2400" baseline="30000" smtClean="0"/>
              <a:t>T</a:t>
            </a:r>
          </a:p>
          <a:p>
            <a:pPr eaLnBrk="1" hangingPunct="1">
              <a:lnSpc>
                <a:spcPct val="80000"/>
              </a:lnSpc>
            </a:pPr>
            <a:r>
              <a:rPr lang="en-US" altLang="en-US" sz="2400" smtClean="0"/>
              <a:t>F</a:t>
            </a:r>
            <a:r>
              <a:rPr lang="en-US" altLang="en-US" sz="2400" baseline="30000" smtClean="0"/>
              <a:t>T</a:t>
            </a:r>
            <a:r>
              <a:rPr lang="en-US" altLang="en-US" sz="2400" smtClean="0"/>
              <a:t>*x</a:t>
            </a:r>
            <a:r>
              <a:rPr lang="en-US" altLang="en-US" sz="2400" baseline="-25000" smtClean="0"/>
              <a:t>2</a:t>
            </a:r>
            <a:r>
              <a:rPr lang="en-US" altLang="en-US" sz="2400" smtClean="0"/>
              <a:t>=0, since F is fixed and not 0, there is only one solution (call it e</a:t>
            </a:r>
            <a:r>
              <a:rPr lang="en-US" altLang="en-US" sz="2400" baseline="-25000" smtClean="0"/>
              <a:t>2</a:t>
            </a:r>
            <a:r>
              <a:rPr lang="en-US" altLang="en-US" sz="2400" smtClean="0"/>
              <a:t>) : x</a:t>
            </a:r>
            <a:r>
              <a:rPr lang="en-US" altLang="en-US" sz="2400" baseline="-25000" smtClean="0"/>
              <a:t>2</a:t>
            </a:r>
            <a:r>
              <a:rPr lang="en-US" altLang="en-US" sz="2400" smtClean="0"/>
              <a:t>=e</a:t>
            </a:r>
            <a:r>
              <a:rPr lang="en-US" altLang="en-US" sz="2400" baseline="-25000" smtClean="0"/>
              <a:t>2</a:t>
            </a:r>
            <a:r>
              <a:rPr lang="en-US" altLang="en-US" sz="2400" smtClean="0"/>
              <a:t> for all x</a:t>
            </a:r>
            <a:r>
              <a:rPr lang="en-US" altLang="en-US" sz="2400" baseline="-25000" smtClean="0"/>
              <a:t>1</a:t>
            </a:r>
            <a:r>
              <a:rPr lang="en-US" altLang="en-US" sz="2400" smtClean="0"/>
              <a:t> , which is a fixed point in the right image.</a:t>
            </a:r>
          </a:p>
          <a:p>
            <a:pPr eaLnBrk="1" hangingPunct="1">
              <a:lnSpc>
                <a:spcPct val="80000"/>
              </a:lnSpc>
            </a:pPr>
            <a:r>
              <a:rPr lang="en-US" altLang="en-US" sz="2400" smtClean="0"/>
              <a:t>The point e2 is called the epipole, and F</a:t>
            </a:r>
            <a:r>
              <a:rPr lang="en-US" altLang="en-US" sz="2400" baseline="30000" smtClean="0"/>
              <a:t>T</a:t>
            </a:r>
            <a:r>
              <a:rPr lang="en-US" altLang="en-US" sz="2400" smtClean="0"/>
              <a:t>*e</a:t>
            </a:r>
            <a:r>
              <a:rPr lang="en-US" altLang="en-US" sz="2400" baseline="-25000" smtClean="0"/>
              <a:t>2</a:t>
            </a:r>
            <a:r>
              <a:rPr lang="en-US" altLang="en-US" sz="2400" smtClean="0"/>
              <a:t>=0</a:t>
            </a:r>
          </a:p>
          <a:p>
            <a:pPr eaLnBrk="1" hangingPunct="1">
              <a:lnSpc>
                <a:spcPct val="80000"/>
              </a:lnSpc>
            </a:pPr>
            <a:r>
              <a:rPr lang="en-US" altLang="en-US" sz="2400" smtClean="0"/>
              <a:t>A point that all epipolar lines in the right image meet.</a:t>
            </a:r>
          </a:p>
          <a:p>
            <a:pPr eaLnBrk="1" hangingPunct="1">
              <a:lnSpc>
                <a:spcPct val="80000"/>
              </a:lnSpc>
            </a:pPr>
            <a:r>
              <a:rPr lang="en-US" altLang="en-US" sz="2400" smtClean="0"/>
              <a:t>Similarly if you use the right image as the reference you will get</a:t>
            </a:r>
          </a:p>
          <a:p>
            <a:pPr eaLnBrk="1" hangingPunct="1">
              <a:lnSpc>
                <a:spcPct val="80000"/>
              </a:lnSpc>
            </a:pPr>
            <a:r>
              <a:rPr lang="en-US" altLang="en-US" sz="2400" smtClean="0"/>
              <a:t>F*x</a:t>
            </a:r>
            <a:r>
              <a:rPr lang="en-US" altLang="en-US" sz="2400" baseline="-25000" smtClean="0"/>
              <a:t>1</a:t>
            </a:r>
            <a:r>
              <a:rPr lang="en-US" altLang="en-US" sz="2400" smtClean="0"/>
              <a:t>=0, (F</a:t>
            </a:r>
            <a:r>
              <a:rPr lang="en-US" altLang="en-US" sz="2400" baseline="30000" smtClean="0"/>
              <a:t>T</a:t>
            </a:r>
            <a:r>
              <a:rPr lang="en-US" altLang="en-US" sz="2400" smtClean="0"/>
              <a:t> become F because the direction is reversed)</a:t>
            </a:r>
          </a:p>
          <a:p>
            <a:pPr eaLnBrk="1" hangingPunct="1">
              <a:lnSpc>
                <a:spcPct val="80000"/>
              </a:lnSpc>
            </a:pPr>
            <a:r>
              <a:rPr lang="en-US" altLang="en-US" sz="2400" smtClean="0"/>
              <a:t>The epipole on the right image is e</a:t>
            </a:r>
            <a:r>
              <a:rPr lang="en-US" altLang="en-US" sz="2400" baseline="-25000" smtClean="0"/>
              <a:t>1</a:t>
            </a:r>
            <a:r>
              <a:rPr lang="en-US" altLang="en-US" sz="2400" smtClean="0"/>
              <a:t>, and F*e</a:t>
            </a:r>
            <a:r>
              <a:rPr lang="en-US" altLang="en-US" sz="2400" baseline="-25000" smtClean="0"/>
              <a:t>1</a:t>
            </a:r>
            <a:r>
              <a:rPr lang="en-US" altLang="en-US" sz="2400" smtClean="0"/>
              <a:t>=0</a:t>
            </a:r>
          </a:p>
        </p:txBody>
      </p:sp>
      <p:sp>
        <p:nvSpPr>
          <p:cNvPr id="5" name="Footer Placeholder 4"/>
          <p:cNvSpPr>
            <a:spLocks noGrp="1"/>
          </p:cNvSpPr>
          <p:nvPr>
            <p:ph type="ftr" sz="quarter" idx="11"/>
          </p:nvPr>
        </p:nvSpPr>
        <p:spPr/>
        <p:txBody>
          <a:bodyPr/>
          <a:lstStyle/>
          <a:p>
            <a:pPr>
              <a:defRPr/>
            </a:pPr>
            <a:r>
              <a:rPr lang="en-US" altLang="zh-CN" smtClean="0"/>
              <a:t>Stereo v6b</a:t>
            </a:r>
            <a:endParaRPr lang="en-US" altLang="zh-CN"/>
          </a:p>
        </p:txBody>
      </p:sp>
      <p:sp>
        <p:nvSpPr>
          <p:cNvPr id="3686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9CE9CC97-78CB-4606-B067-287B7143BD7C}" type="slidenum">
              <a:rPr lang="en-US" altLang="en-US">
                <a:solidFill>
                  <a:srgbClr val="898989"/>
                </a:solidFill>
              </a:rPr>
              <a:pPr eaLnBrk="1" hangingPunct="1"/>
              <a:t>32</a:t>
            </a:fld>
            <a:endParaRPr lang="en-US" altLang="en-US">
              <a:solidFill>
                <a:srgbClr val="898989"/>
              </a:solidFill>
            </a:endParaRPr>
          </a:p>
        </p:txBody>
      </p:sp>
      <p:sp>
        <p:nvSpPr>
          <p:cNvPr id="7" name="Oval 6"/>
          <p:cNvSpPr/>
          <p:nvPr/>
        </p:nvSpPr>
        <p:spPr>
          <a:xfrm>
            <a:off x="4724400" y="152400"/>
            <a:ext cx="1752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pic>
        <p:nvPicPr>
          <p:cNvPr id="36871"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1752600"/>
            <a:ext cx="1738313" cy="145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Connector 2"/>
          <p:cNvCxnSpPr/>
          <p:nvPr/>
        </p:nvCxnSpPr>
        <p:spPr>
          <a:xfrm>
            <a:off x="6858000" y="2362200"/>
            <a:ext cx="762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6888163" y="2324100"/>
            <a:ext cx="7620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5600" y="2362200"/>
            <a:ext cx="1096963" cy="114300"/>
          </a:xfrm>
          <a:prstGeom prst="line">
            <a:avLst/>
          </a:prstGeom>
        </p:spPr>
        <p:style>
          <a:lnRef idx="1">
            <a:schemeClr val="accent1"/>
          </a:lnRef>
          <a:fillRef idx="0">
            <a:schemeClr val="accent1"/>
          </a:fillRef>
          <a:effectRef idx="0">
            <a:schemeClr val="accent1"/>
          </a:effectRef>
          <a:fontRef idx="minor">
            <a:schemeClr val="tx1"/>
          </a:fontRef>
        </p:style>
      </p:cxnSp>
      <p:sp>
        <p:nvSpPr>
          <p:cNvPr id="36875" name="TextBox 14"/>
          <p:cNvSpPr txBox="1">
            <a:spLocks noChangeArrowheads="1"/>
          </p:cNvSpPr>
          <p:nvPr/>
        </p:nvSpPr>
        <p:spPr bwMode="auto">
          <a:xfrm>
            <a:off x="6161088" y="1839913"/>
            <a:ext cx="1339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e</a:t>
            </a:r>
            <a:r>
              <a:rPr lang="en-US" altLang="en-US" baseline="-25000"/>
              <a:t>1</a:t>
            </a:r>
            <a:r>
              <a:rPr lang="en-US" altLang="en-US"/>
              <a:t>(epipole)</a:t>
            </a:r>
          </a:p>
        </p:txBody>
      </p:sp>
      <p:sp>
        <p:nvSpPr>
          <p:cNvPr id="17" name="Oval 16"/>
          <p:cNvSpPr/>
          <p:nvPr/>
        </p:nvSpPr>
        <p:spPr>
          <a:xfrm>
            <a:off x="6934200" y="2362200"/>
            <a:ext cx="76200" cy="5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sp>
        <p:nvSpPr>
          <p:cNvPr id="36877" name="TextBox 17"/>
          <p:cNvSpPr txBox="1">
            <a:spLocks noChangeArrowheads="1"/>
          </p:cNvSpPr>
          <p:nvPr/>
        </p:nvSpPr>
        <p:spPr bwMode="auto">
          <a:xfrm>
            <a:off x="7254875" y="2940050"/>
            <a:ext cx="19018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Right side image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228600" y="1066800"/>
            <a:ext cx="8229600" cy="182563"/>
          </a:xfrm>
        </p:spPr>
        <p:txBody>
          <a:bodyPr/>
          <a:lstStyle/>
          <a:p>
            <a:pPr algn="l"/>
            <a:r>
              <a:rPr lang="en-US" altLang="en-US" sz="2000" smtClean="0"/>
              <a:t>Output of demo_stereo5i_for_ex4.m, from</a:t>
            </a:r>
            <a:r>
              <a:rPr lang="en-US" altLang="en-US" sz="1600" smtClean="0"/>
              <a:t/>
            </a:r>
            <a:br>
              <a:rPr lang="en-US" altLang="en-US" sz="1600" smtClean="0"/>
            </a:br>
            <a:r>
              <a:rPr lang="en-US" altLang="en-US" sz="1600" smtClean="0"/>
              <a:t>http://www.cse.cuhk.edu.hk/%7Ekhwong/www2/cmsc5711/demo_stereo5i_for_ex4.zip</a:t>
            </a:r>
          </a:p>
        </p:txBody>
      </p:sp>
      <p:sp>
        <p:nvSpPr>
          <p:cNvPr id="4" name="Footer Placeholder 3"/>
          <p:cNvSpPr>
            <a:spLocks noGrp="1"/>
          </p:cNvSpPr>
          <p:nvPr>
            <p:ph type="ftr" sz="quarter" idx="11"/>
          </p:nvPr>
        </p:nvSpPr>
        <p:spPr/>
        <p:txBody>
          <a:bodyPr/>
          <a:lstStyle/>
          <a:p>
            <a:pPr>
              <a:defRPr/>
            </a:pPr>
            <a:r>
              <a:rPr lang="en-US" altLang="zh-CN" smtClean="0"/>
              <a:t>Stereo v6b</a:t>
            </a:r>
            <a:endParaRPr lang="en-US" altLang="zh-CN"/>
          </a:p>
        </p:txBody>
      </p:sp>
      <p:sp>
        <p:nvSpPr>
          <p:cNvPr id="3789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F955AD9E-E722-49A7-AC8A-779AFAA45792}" type="slidenum">
              <a:rPr lang="en-US" altLang="en-US">
                <a:solidFill>
                  <a:srgbClr val="898989"/>
                </a:solidFill>
              </a:rPr>
              <a:pPr eaLnBrk="1" hangingPunct="1"/>
              <a:t>33</a:t>
            </a:fld>
            <a:endParaRPr lang="en-US" altLang="en-US">
              <a:solidFill>
                <a:srgbClr val="898989"/>
              </a:solidFill>
            </a:endParaRPr>
          </a:p>
        </p:txBody>
      </p:sp>
      <p:sp>
        <p:nvSpPr>
          <p:cNvPr id="37893" name="TextBox 1"/>
          <p:cNvSpPr txBox="1">
            <a:spLocks noChangeArrowheads="1"/>
          </p:cNvSpPr>
          <p:nvPr/>
        </p:nvSpPr>
        <p:spPr bwMode="auto">
          <a:xfrm>
            <a:off x="4038600" y="6180138"/>
            <a:ext cx="38401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Epipolar lines and epipole at cam2</a:t>
            </a:r>
          </a:p>
        </p:txBody>
      </p:sp>
      <p:sp>
        <p:nvSpPr>
          <p:cNvPr id="37894" name="TextBox 9"/>
          <p:cNvSpPr txBox="1">
            <a:spLocks noChangeArrowheads="1"/>
          </p:cNvSpPr>
          <p:nvPr/>
        </p:nvSpPr>
        <p:spPr bwMode="auto">
          <a:xfrm>
            <a:off x="1893888" y="6183313"/>
            <a:ext cx="19923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Cam1 (reference)</a:t>
            </a:r>
          </a:p>
        </p:txBody>
      </p:sp>
      <p:sp>
        <p:nvSpPr>
          <p:cNvPr id="37895" name="Content Placeholder 1"/>
          <p:cNvSpPr>
            <a:spLocks noGrp="1"/>
          </p:cNvSpPr>
          <p:nvPr>
            <p:ph idx="1"/>
          </p:nvPr>
        </p:nvSpPr>
        <p:spPr/>
        <p:txBody>
          <a:bodyPr/>
          <a:lstStyle/>
          <a:p>
            <a:r>
              <a:rPr lang="en-US" altLang="en-US" smtClean="0"/>
              <a:t> </a:t>
            </a:r>
          </a:p>
        </p:txBody>
      </p:sp>
      <p:pic>
        <p:nvPicPr>
          <p:cNvPr id="37896"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9088" y="3581400"/>
            <a:ext cx="2841625"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7"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6350" y="1524000"/>
            <a:ext cx="5707063" cy="201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Oval 9"/>
          <p:cNvSpPr/>
          <p:nvPr/>
        </p:nvSpPr>
        <p:spPr>
          <a:xfrm>
            <a:off x="4724400" y="152400"/>
            <a:ext cx="1752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a:bodyPr>
          <a:lstStyle/>
          <a:p>
            <a:pPr eaLnBrk="1" hangingPunct="1"/>
            <a:r>
              <a:rPr lang="en-US" altLang="zh-TW" sz="1600" smtClean="0"/>
              <a:t>Example</a:t>
            </a:r>
            <a:br>
              <a:rPr lang="en-US" altLang="zh-TW" sz="1600" smtClean="0"/>
            </a:br>
            <a:r>
              <a:rPr lang="en-US" altLang="zh-TW" sz="1600" smtClean="0"/>
              <a:t>stereo images with epipolar lines</a:t>
            </a:r>
            <a:br>
              <a:rPr lang="en-US" altLang="zh-TW" sz="1600" smtClean="0"/>
            </a:br>
            <a:r>
              <a:rPr lang="en-US" altLang="zh-TW" sz="1600" smtClean="0"/>
              <a:t>The epipolar lines of each image  will join at the epipole e (it may be outside the image frame) </a:t>
            </a:r>
            <a:endParaRPr lang="en-US" altLang="en-US" sz="1600" smtClean="0"/>
          </a:p>
        </p:txBody>
      </p:sp>
      <p:sp>
        <p:nvSpPr>
          <p:cNvPr id="38915" name="Rectangle 3"/>
          <p:cNvSpPr>
            <a:spLocks noGrp="1" noChangeArrowheads="1"/>
          </p:cNvSpPr>
          <p:nvPr>
            <p:ph idx="1"/>
          </p:nvPr>
        </p:nvSpPr>
        <p:spPr>
          <a:xfrm>
            <a:off x="457200" y="1371600"/>
            <a:ext cx="8229600" cy="4525963"/>
          </a:xfrm>
        </p:spPr>
        <p:txBody>
          <a:bodyPr/>
          <a:lstStyle/>
          <a:p>
            <a:pPr eaLnBrk="1" hangingPunct="1"/>
            <a:r>
              <a:rPr lang="en-US" altLang="zh-TW" smtClean="0"/>
              <a:t>Real image example</a:t>
            </a:r>
            <a:endParaRPr lang="en-US" altLang="en-US" smtClean="0"/>
          </a:p>
        </p:txBody>
      </p:sp>
      <p:sp>
        <p:nvSpPr>
          <p:cNvPr id="11" name="Footer Placeholder 4"/>
          <p:cNvSpPr>
            <a:spLocks noGrp="1"/>
          </p:cNvSpPr>
          <p:nvPr>
            <p:ph type="ftr" sz="quarter" idx="11"/>
          </p:nvPr>
        </p:nvSpPr>
        <p:spPr/>
        <p:txBody>
          <a:bodyPr/>
          <a:lstStyle/>
          <a:p>
            <a:pPr>
              <a:defRPr/>
            </a:pPr>
            <a:r>
              <a:rPr lang="en-US" altLang="zh-CN" smtClean="0"/>
              <a:t>Stereo v6b</a:t>
            </a:r>
            <a:endParaRPr lang="en-US" altLang="zh-CN"/>
          </a:p>
        </p:txBody>
      </p:sp>
      <p:sp>
        <p:nvSpPr>
          <p:cNvPr id="3891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566C1682-48DE-4495-A54B-27388BD4246C}" type="slidenum">
              <a:rPr lang="en-US" altLang="en-US">
                <a:solidFill>
                  <a:srgbClr val="898989"/>
                </a:solidFill>
              </a:rPr>
              <a:pPr eaLnBrk="1" hangingPunct="1"/>
              <a:t>34</a:t>
            </a:fld>
            <a:endParaRPr lang="en-US" altLang="en-US">
              <a:solidFill>
                <a:srgbClr val="898989"/>
              </a:solidFill>
            </a:endParaRPr>
          </a:p>
        </p:txBody>
      </p:sp>
      <p:pic>
        <p:nvPicPr>
          <p:cNvPr id="38918" name="Picture 4" descr="resul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2057400"/>
            <a:ext cx="3810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Picture 5" descr="result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981200"/>
            <a:ext cx="3886200"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0" name="Text Box 6"/>
          <p:cNvSpPr txBox="1">
            <a:spLocks noChangeArrowheads="1"/>
          </p:cNvSpPr>
          <p:nvPr/>
        </p:nvSpPr>
        <p:spPr bwMode="auto">
          <a:xfrm>
            <a:off x="533400" y="4976813"/>
            <a:ext cx="690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Left</a:t>
            </a:r>
            <a:endParaRPr kumimoji="1" lang="en-US" altLang="en-US" sz="2400">
              <a:latin typeface="Times New Roman" pitchFamily="18" charset="0"/>
            </a:endParaRPr>
          </a:p>
        </p:txBody>
      </p:sp>
      <p:sp>
        <p:nvSpPr>
          <p:cNvPr id="38921" name="Text Box 7"/>
          <p:cNvSpPr txBox="1">
            <a:spLocks noChangeArrowheads="1"/>
          </p:cNvSpPr>
          <p:nvPr/>
        </p:nvSpPr>
        <p:spPr bwMode="auto">
          <a:xfrm>
            <a:off x="7597775" y="4978400"/>
            <a:ext cx="860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Right</a:t>
            </a:r>
            <a:endParaRPr kumimoji="1" lang="en-US" altLang="en-US" sz="2400">
              <a:latin typeface="Times New Roman" pitchFamily="18" charset="0"/>
            </a:endParaRPr>
          </a:p>
        </p:txBody>
      </p:sp>
      <p:sp>
        <p:nvSpPr>
          <p:cNvPr id="38922" name="Text Box 9"/>
          <p:cNvSpPr txBox="1">
            <a:spLocks noChangeArrowheads="1"/>
          </p:cNvSpPr>
          <p:nvPr/>
        </p:nvSpPr>
        <p:spPr bwMode="auto">
          <a:xfrm>
            <a:off x="609600" y="6423025"/>
            <a:ext cx="364331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sz="1000"/>
              <a:t>http://homepages.inf.ed.ac.uk/rbf/CVDICT/CVFIG3/img85.png</a:t>
            </a:r>
          </a:p>
        </p:txBody>
      </p:sp>
      <p:sp>
        <p:nvSpPr>
          <p:cNvPr id="38923" name="TextBox 1"/>
          <p:cNvSpPr txBox="1">
            <a:spLocks noChangeArrowheads="1"/>
          </p:cNvSpPr>
          <p:nvPr/>
        </p:nvSpPr>
        <p:spPr bwMode="auto">
          <a:xfrm>
            <a:off x="2057400" y="5562600"/>
            <a:ext cx="5378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Exercise: Try to sketch the location of the epipoles.</a:t>
            </a:r>
          </a:p>
        </p:txBody>
      </p:sp>
      <p:sp>
        <p:nvSpPr>
          <p:cNvPr id="13" name="Oval 12"/>
          <p:cNvSpPr/>
          <p:nvPr/>
        </p:nvSpPr>
        <p:spPr>
          <a:xfrm>
            <a:off x="4724400" y="152400"/>
            <a:ext cx="1752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5181600" y="274638"/>
            <a:ext cx="3505200" cy="1143000"/>
          </a:xfrm>
        </p:spPr>
        <p:txBody>
          <a:bodyPr/>
          <a:lstStyle/>
          <a:p>
            <a:r>
              <a:rPr lang="en-US" altLang="en-US" smtClean="0"/>
              <a:t>Exercise 4</a:t>
            </a:r>
          </a:p>
        </p:txBody>
      </p:sp>
      <p:sp>
        <p:nvSpPr>
          <p:cNvPr id="39939" name="Content Placeholder 2"/>
          <p:cNvSpPr>
            <a:spLocks noGrp="1"/>
          </p:cNvSpPr>
          <p:nvPr>
            <p:ph idx="1"/>
          </p:nvPr>
        </p:nvSpPr>
        <p:spPr>
          <a:xfrm>
            <a:off x="76200" y="2133600"/>
            <a:ext cx="9067800" cy="3763963"/>
          </a:xfrm>
        </p:spPr>
        <p:txBody>
          <a:bodyPr/>
          <a:lstStyle/>
          <a:p>
            <a:r>
              <a:rPr lang="en-US" altLang="en-US" sz="2000" dirty="0" smtClean="0"/>
              <a:t>(a) By inspection, point out the </a:t>
            </a:r>
            <a:r>
              <a:rPr lang="en-US" altLang="en-US" sz="2000" dirty="0" err="1" smtClean="0"/>
              <a:t>epipolar</a:t>
            </a:r>
            <a:r>
              <a:rPr lang="en-US" altLang="en-US" sz="2000" dirty="0" smtClean="0"/>
              <a:t> lines of feature 5 &amp;7.</a:t>
            </a:r>
          </a:p>
          <a:p>
            <a:r>
              <a:rPr lang="en-US" altLang="en-US" sz="2000" dirty="0" smtClean="0"/>
              <a:t>(b) Sketch the cam2 </a:t>
            </a:r>
            <a:r>
              <a:rPr lang="en-US" altLang="en-US" sz="2000" dirty="0" err="1" smtClean="0"/>
              <a:t>epipole</a:t>
            </a:r>
            <a:r>
              <a:rPr lang="en-US" altLang="en-US" sz="2000" dirty="0" smtClean="0"/>
              <a:t> (right-side) in the above image.</a:t>
            </a:r>
          </a:p>
          <a:p>
            <a:r>
              <a:rPr lang="en-US" altLang="en-US" sz="2000" dirty="0" smtClean="0"/>
              <a:t>(c) Find </a:t>
            </a:r>
            <a:r>
              <a:rPr lang="en-US" altLang="en-US" sz="2000" dirty="0" err="1" smtClean="0"/>
              <a:t>epipoles</a:t>
            </a:r>
            <a:r>
              <a:rPr lang="en-US" altLang="en-US" sz="2000" dirty="0" smtClean="0"/>
              <a:t> (e</a:t>
            </a:r>
            <a:r>
              <a:rPr lang="en-US" altLang="en-US" sz="2000" baseline="-25000" dirty="0" smtClean="0"/>
              <a:t>2_x</a:t>
            </a:r>
            <a:r>
              <a:rPr lang="en-US" altLang="en-US" sz="2000" dirty="0" smtClean="0"/>
              <a:t>,e</a:t>
            </a:r>
            <a:r>
              <a:rPr lang="en-US" altLang="en-US" sz="2000" baseline="-25000" dirty="0" smtClean="0"/>
              <a:t>2_y</a:t>
            </a:r>
            <a:r>
              <a:rPr lang="en-US" altLang="en-US" sz="2000" dirty="0" smtClean="0"/>
              <a:t>) , line formula is </a:t>
            </a:r>
            <a:r>
              <a:rPr lang="en-US" altLang="en-US" sz="2000" dirty="0" err="1" smtClean="0"/>
              <a:t>Ax+By-C</a:t>
            </a:r>
            <a:r>
              <a:rPr lang="en-US" altLang="en-US" sz="2000" dirty="0" smtClean="0"/>
              <a:t>=0 .</a:t>
            </a:r>
          </a:p>
          <a:p>
            <a:r>
              <a:rPr lang="en-US" altLang="zh-CN" sz="2000" i="1" dirty="0" smtClean="0"/>
              <a:t>Since (</a:t>
            </a:r>
            <a:r>
              <a:rPr lang="en-US" altLang="zh-TW" sz="2000" i="1" dirty="0" smtClean="0"/>
              <a:t>F*u</a:t>
            </a:r>
            <a:r>
              <a:rPr lang="en-US" altLang="zh-TW" sz="2000" i="1" baseline="-25000" dirty="0" smtClean="0"/>
              <a:t>1</a:t>
            </a:r>
            <a:r>
              <a:rPr lang="en-US" altLang="zh-CN" sz="2000" i="1" dirty="0" smtClean="0"/>
              <a:t>)=L</a:t>
            </a:r>
            <a:r>
              <a:rPr lang="en-US" altLang="zh-CN" sz="2000" i="1" baseline="-25000" dirty="0" smtClean="0"/>
              <a:t>2</a:t>
            </a:r>
            <a:r>
              <a:rPr lang="en-US" altLang="en-US" sz="2000" dirty="0" smtClean="0"/>
              <a:t> is a 3x1 vector for representing a line</a:t>
            </a:r>
          </a:p>
          <a:p>
            <a:pPr eaLnBrk="1" hangingPunct="1"/>
            <a:r>
              <a:rPr lang="en-US" altLang="en-US" sz="2000" dirty="0" smtClean="0"/>
              <a:t>Line 5 is [A1 B1 -C1]</a:t>
            </a:r>
            <a:r>
              <a:rPr lang="en-US" altLang="en-US" sz="2000" baseline="30000" dirty="0" smtClean="0"/>
              <a:t>T</a:t>
            </a:r>
            <a:r>
              <a:rPr lang="en-US" altLang="en-US" sz="2000" dirty="0" smtClean="0"/>
              <a:t>=[-0.0455,0.6520,-0.0114</a:t>
            </a:r>
            <a:r>
              <a:rPr lang="fr-FR" altLang="en-US" sz="2000" dirty="0" smtClean="0"/>
              <a:t>]</a:t>
            </a:r>
            <a:r>
              <a:rPr lang="en-US" altLang="en-US" sz="2000" baseline="30000" dirty="0" smtClean="0"/>
              <a:t>T</a:t>
            </a:r>
            <a:r>
              <a:rPr lang="fr-FR" altLang="en-US" sz="2000" dirty="0" smtClean="0"/>
              <a:t>:</a:t>
            </a:r>
            <a:r>
              <a:rPr lang="en-US" altLang="en-US" sz="2000" dirty="0" smtClean="0"/>
              <a:t>A1=-0.0455,B1= 0.6520,C1=0.0114 </a:t>
            </a:r>
            <a:endParaRPr lang="fr-FR" altLang="en-US" sz="2000" dirty="0" smtClean="0"/>
          </a:p>
          <a:p>
            <a:pPr eaLnBrk="1" hangingPunct="1"/>
            <a:r>
              <a:rPr lang="en-US" altLang="en-US" sz="2000" dirty="0" smtClean="0"/>
              <a:t>Line 7 is [A2 B2 -C2]</a:t>
            </a:r>
            <a:r>
              <a:rPr lang="en-US" altLang="en-US" sz="2000" baseline="30000" dirty="0" smtClean="0"/>
              <a:t>T</a:t>
            </a:r>
            <a:r>
              <a:rPr lang="en-US" altLang="en-US" sz="2000" dirty="0" smtClean="0"/>
              <a:t>=[-0.1835,0.6128,1.1484]</a:t>
            </a:r>
            <a:r>
              <a:rPr lang="en-US" altLang="en-US" sz="2000" baseline="30000" dirty="0" smtClean="0"/>
              <a:t>T</a:t>
            </a:r>
            <a:r>
              <a:rPr lang="en-US" altLang="en-US" sz="2000" dirty="0" smtClean="0"/>
              <a:t>:A2=-0.1835,B2=0.6128,C2=-1.1484</a:t>
            </a:r>
          </a:p>
          <a:p>
            <a:r>
              <a:rPr lang="en-US" altLang="en-US" sz="2000" dirty="0" smtClean="0"/>
              <a:t>Find the </a:t>
            </a:r>
            <a:r>
              <a:rPr lang="en-US" altLang="en-US" sz="2000" dirty="0" err="1" smtClean="0"/>
              <a:t>epipole</a:t>
            </a:r>
            <a:r>
              <a:rPr lang="en-US" altLang="en-US" sz="2000" dirty="0" smtClean="0"/>
              <a:t> where line 5 and line7 meet</a:t>
            </a:r>
          </a:p>
          <a:p>
            <a:r>
              <a:rPr lang="en-US" altLang="en-US" sz="2000" dirty="0" smtClean="0"/>
              <a:t>Hints: x= (B</a:t>
            </a:r>
            <a:r>
              <a:rPr lang="en-US" altLang="en-US" sz="2000" baseline="-25000" dirty="0" smtClean="0"/>
              <a:t>2</a:t>
            </a:r>
            <a:r>
              <a:rPr lang="en-US" altLang="en-US" sz="2000" dirty="0" smtClean="0"/>
              <a:t>*C</a:t>
            </a:r>
            <a:r>
              <a:rPr lang="en-US" altLang="en-US" sz="2000" baseline="-25000" dirty="0" smtClean="0"/>
              <a:t>1</a:t>
            </a:r>
            <a:r>
              <a:rPr lang="en-US" altLang="en-US" sz="2000" dirty="0" smtClean="0"/>
              <a:t> – B</a:t>
            </a:r>
            <a:r>
              <a:rPr lang="en-US" altLang="en-US" sz="2000" baseline="-25000" dirty="0" smtClean="0"/>
              <a:t>1</a:t>
            </a:r>
            <a:r>
              <a:rPr lang="en-US" altLang="en-US" sz="2000" dirty="0" smtClean="0"/>
              <a:t>*C</a:t>
            </a:r>
            <a:r>
              <a:rPr lang="en-US" altLang="en-US" sz="2000" baseline="-25000" dirty="0" smtClean="0"/>
              <a:t>2</a:t>
            </a:r>
            <a:r>
              <a:rPr lang="en-US" altLang="en-US" sz="2000" dirty="0" smtClean="0"/>
              <a:t>) / </a:t>
            </a:r>
            <a:r>
              <a:rPr lang="en-US" altLang="en-US" sz="2000" dirty="0" err="1" smtClean="0"/>
              <a:t>det</a:t>
            </a:r>
            <a:r>
              <a:rPr lang="en-US" altLang="en-US" sz="2000" dirty="0" smtClean="0"/>
              <a:t>, y = (A</a:t>
            </a:r>
            <a:r>
              <a:rPr lang="en-US" altLang="en-US" sz="2000" baseline="-25000" dirty="0" smtClean="0"/>
              <a:t>1</a:t>
            </a:r>
            <a:r>
              <a:rPr lang="en-US" altLang="en-US" sz="2000" dirty="0" smtClean="0"/>
              <a:t>*C</a:t>
            </a:r>
            <a:r>
              <a:rPr lang="en-US" altLang="en-US" sz="2000" baseline="-25000" dirty="0" smtClean="0"/>
              <a:t>2</a:t>
            </a:r>
            <a:r>
              <a:rPr lang="en-US" altLang="en-US" sz="2000" dirty="0" smtClean="0"/>
              <a:t> – A</a:t>
            </a:r>
            <a:r>
              <a:rPr lang="en-US" altLang="en-US" sz="2000" baseline="-25000" dirty="0" smtClean="0"/>
              <a:t>2</a:t>
            </a:r>
            <a:r>
              <a:rPr lang="en-US" altLang="en-US" sz="2000" dirty="0" smtClean="0"/>
              <a:t>*C</a:t>
            </a:r>
            <a:r>
              <a:rPr lang="en-US" altLang="en-US" sz="2000" baseline="-25000" dirty="0" smtClean="0"/>
              <a:t>1</a:t>
            </a:r>
            <a:r>
              <a:rPr lang="en-US" altLang="en-US" sz="2000" dirty="0" smtClean="0"/>
              <a:t>) / </a:t>
            </a:r>
            <a:r>
              <a:rPr lang="en-US" altLang="en-US" sz="2000" dirty="0" err="1" smtClean="0"/>
              <a:t>det</a:t>
            </a:r>
            <a:r>
              <a:rPr lang="en-US" altLang="en-US" sz="2000" dirty="0" smtClean="0"/>
              <a:t> , for </a:t>
            </a:r>
            <a:r>
              <a:rPr lang="en-US" altLang="en-US" sz="2000" dirty="0" err="1" smtClean="0"/>
              <a:t>det</a:t>
            </a:r>
            <a:r>
              <a:rPr lang="en-US" altLang="en-US" sz="2000" dirty="0" smtClean="0"/>
              <a:t> = A</a:t>
            </a:r>
            <a:r>
              <a:rPr lang="en-US" altLang="en-US" sz="2000" baseline="-25000" dirty="0" smtClean="0"/>
              <a:t>1</a:t>
            </a:r>
            <a:r>
              <a:rPr lang="en-US" altLang="en-US" sz="2000" dirty="0" smtClean="0"/>
              <a:t>*B</a:t>
            </a:r>
            <a:r>
              <a:rPr lang="en-US" altLang="en-US" sz="2000" baseline="-25000" dirty="0" smtClean="0"/>
              <a:t>2</a:t>
            </a:r>
            <a:r>
              <a:rPr lang="en-US" altLang="en-US" sz="2000" dirty="0" smtClean="0"/>
              <a:t> – A</a:t>
            </a:r>
            <a:r>
              <a:rPr lang="en-US" altLang="en-US" sz="2000" baseline="-25000" dirty="0" smtClean="0"/>
              <a:t>2</a:t>
            </a:r>
            <a:r>
              <a:rPr lang="en-US" altLang="en-US" sz="2000" dirty="0" smtClean="0"/>
              <a:t>*B</a:t>
            </a:r>
            <a:r>
              <a:rPr lang="en-US" altLang="en-US" sz="2000" baseline="-25000" dirty="0" smtClean="0"/>
              <a:t>1,</a:t>
            </a:r>
          </a:p>
          <a:p>
            <a:r>
              <a:rPr lang="en-US" altLang="en-US" sz="2400" dirty="0" smtClean="0"/>
              <a:t>Answer: ? e</a:t>
            </a:r>
            <a:r>
              <a:rPr lang="en-US" altLang="en-US" sz="2400" baseline="-25000" dirty="0" smtClean="0"/>
              <a:t>2_x</a:t>
            </a:r>
            <a:r>
              <a:rPr lang="en-US" altLang="en-US" sz="2400" dirty="0" smtClean="0"/>
              <a:t>,e</a:t>
            </a:r>
            <a:r>
              <a:rPr lang="en-US" altLang="en-US" sz="2400" baseline="-25000" dirty="0" smtClean="0"/>
              <a:t>2_y</a:t>
            </a:r>
            <a:r>
              <a:rPr lang="en-US" altLang="en-US" sz="2400" dirty="0" smtClean="0"/>
              <a:t> =?_____ ,  _____</a:t>
            </a:r>
            <a:endParaRPr lang="en-US" altLang="en-US" sz="2800" dirty="0" smtClean="0"/>
          </a:p>
        </p:txBody>
      </p:sp>
      <p:sp>
        <p:nvSpPr>
          <p:cNvPr id="4" name="Footer Placeholder 3"/>
          <p:cNvSpPr>
            <a:spLocks noGrp="1"/>
          </p:cNvSpPr>
          <p:nvPr>
            <p:ph type="ftr" sz="quarter" idx="11"/>
          </p:nvPr>
        </p:nvSpPr>
        <p:spPr/>
        <p:txBody>
          <a:bodyPr/>
          <a:lstStyle/>
          <a:p>
            <a:pPr>
              <a:defRPr/>
            </a:pPr>
            <a:r>
              <a:rPr lang="en-US" altLang="zh-CN" smtClean="0"/>
              <a:t>Stereo v6b</a:t>
            </a:r>
            <a:endParaRPr lang="en-US" altLang="zh-CN" dirty="0"/>
          </a:p>
        </p:txBody>
      </p:sp>
      <p:sp>
        <p:nvSpPr>
          <p:cNvPr id="3994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D3526174-B533-4907-81E5-038E69F2EAD8}" type="slidenum">
              <a:rPr lang="en-US" altLang="en-US">
                <a:solidFill>
                  <a:srgbClr val="898989"/>
                </a:solidFill>
              </a:rPr>
              <a:pPr eaLnBrk="1" hangingPunct="1"/>
              <a:t>35</a:t>
            </a:fld>
            <a:endParaRPr lang="en-US" altLang="en-US">
              <a:solidFill>
                <a:srgbClr val="898989"/>
              </a:solidFill>
            </a:endParaRPr>
          </a:p>
        </p:txBody>
      </p:sp>
      <p:sp>
        <p:nvSpPr>
          <p:cNvPr id="39942" name="TextBox 5"/>
          <p:cNvSpPr txBox="1">
            <a:spLocks noChangeArrowheads="1"/>
          </p:cNvSpPr>
          <p:nvPr/>
        </p:nvSpPr>
        <p:spPr bwMode="auto">
          <a:xfrm>
            <a:off x="11113" y="5534025"/>
            <a:ext cx="798988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sz="1600">
                <a:hlinkClick r:id="rId3"/>
              </a:rPr>
              <a:t>http://www.aishack.in/2010/04/solving-for-intersection-of-lines-efficiently/</a:t>
            </a:r>
            <a:endParaRPr lang="en-US" altLang="en-US" sz="1600"/>
          </a:p>
          <a:p>
            <a:pPr eaLnBrk="1" hangingPunct="1"/>
            <a:r>
              <a:rPr lang="en-US" altLang="en-US" sz="1600"/>
              <a:t>Warning: In the above link the line is in Ax+By=C, in my slides , it is in </a:t>
            </a:r>
            <a:r>
              <a:rPr lang="en-US" altLang="en-US" sz="1600" b="1" i="1"/>
              <a:t>Ax+By=C, </a:t>
            </a:r>
          </a:p>
          <a:p>
            <a:pPr eaLnBrk="1" hangingPunct="1"/>
            <a:r>
              <a:rPr lang="en-US" altLang="en-US" sz="1600" b="1" i="1"/>
              <a:t>so we need to fix the sign of C</a:t>
            </a:r>
          </a:p>
          <a:p>
            <a:pPr eaLnBrk="1" hangingPunct="1"/>
            <a:r>
              <a:rPr lang="en-US" altLang="en-US" sz="1600">
                <a:hlinkClick r:id="rId4"/>
              </a:rPr>
              <a:t>http://www.cse.cuhk.edu.hk/%7Ekhwong/www2/cmsc5711/demo_stereo5i_for_ex4.zip</a:t>
            </a:r>
            <a:endParaRPr lang="en-US" altLang="en-US" sz="1600"/>
          </a:p>
          <a:p>
            <a:pPr eaLnBrk="1" hangingPunct="1"/>
            <a:r>
              <a:rPr lang="en-US" altLang="en-US" sz="1600"/>
              <a:t>Type command “a” after starting the above program will get the result of this slide</a:t>
            </a:r>
          </a:p>
        </p:txBody>
      </p:sp>
      <p:pic>
        <p:nvPicPr>
          <p:cNvPr id="39943"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49288"/>
            <a:ext cx="2301875"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44"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636588"/>
            <a:ext cx="1828800" cy="159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Oval 8"/>
          <p:cNvSpPr/>
          <p:nvPr/>
        </p:nvSpPr>
        <p:spPr>
          <a:xfrm>
            <a:off x="4724400" y="152400"/>
            <a:ext cx="1752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cxnSp>
        <p:nvCxnSpPr>
          <p:cNvPr id="3" name="Straight Arrow Connector 2"/>
          <p:cNvCxnSpPr/>
          <p:nvPr/>
        </p:nvCxnSpPr>
        <p:spPr>
          <a:xfrm flipH="1" flipV="1">
            <a:off x="5486400" y="1371600"/>
            <a:ext cx="800100" cy="8540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5562600" y="1841500"/>
            <a:ext cx="1066800" cy="3921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609600"/>
            <a:ext cx="8229600" cy="563563"/>
          </a:xfrm>
        </p:spPr>
        <p:txBody>
          <a:bodyPr/>
          <a:lstStyle/>
          <a:p>
            <a:pPr eaLnBrk="1" hangingPunct="1"/>
            <a:r>
              <a:rPr lang="en-US" altLang="en-US" sz="2400" smtClean="0"/>
              <a:t>Epipoles: Matlab or octave program for testing the epioles</a:t>
            </a:r>
          </a:p>
        </p:txBody>
      </p:sp>
      <p:sp>
        <p:nvSpPr>
          <p:cNvPr id="40963" name="Rectangle 3"/>
          <p:cNvSpPr>
            <a:spLocks noGrp="1" noChangeArrowheads="1"/>
          </p:cNvSpPr>
          <p:nvPr>
            <p:ph idx="1"/>
          </p:nvPr>
        </p:nvSpPr>
        <p:spPr>
          <a:xfrm>
            <a:off x="457200" y="838200"/>
            <a:ext cx="8229600" cy="5486400"/>
          </a:xfrm>
        </p:spPr>
        <p:txBody>
          <a:bodyPr/>
          <a:lstStyle/>
          <a:p>
            <a:pPr eaLnBrk="1" hangingPunct="1">
              <a:lnSpc>
                <a:spcPct val="80000"/>
              </a:lnSpc>
            </a:pPr>
            <a:endParaRPr lang="en-US" altLang="en-US" sz="1600" smtClean="0"/>
          </a:p>
          <a:p>
            <a:pPr eaLnBrk="1" hangingPunct="1">
              <a:lnSpc>
                <a:spcPct val="80000"/>
              </a:lnSpc>
            </a:pPr>
            <a:r>
              <a:rPr lang="en-US" altLang="en-US" sz="3600" smtClean="0"/>
              <a:t>To solve F*e</a:t>
            </a:r>
            <a:r>
              <a:rPr lang="en-US" altLang="en-US" sz="3600" baseline="-25000" smtClean="0"/>
              <a:t>1</a:t>
            </a:r>
            <a:r>
              <a:rPr lang="en-US" altLang="en-US" sz="3600" smtClean="0"/>
              <a:t>=0 use SVD, see appendix</a:t>
            </a:r>
          </a:p>
          <a:p>
            <a:pPr lvl="1" eaLnBrk="1" hangingPunct="1">
              <a:lnSpc>
                <a:spcPct val="80000"/>
              </a:lnSpc>
            </a:pPr>
            <a:r>
              <a:rPr lang="en-US" altLang="en-US" sz="3200" smtClean="0"/>
              <a:t> [uu1,ss1,vv1]= svd(F)</a:t>
            </a:r>
          </a:p>
          <a:p>
            <a:pPr lvl="1" eaLnBrk="1" hangingPunct="1">
              <a:lnSpc>
                <a:spcPct val="80000"/>
              </a:lnSpc>
            </a:pPr>
            <a:r>
              <a:rPr lang="en-US" altLang="en-US" sz="3200" smtClean="0"/>
              <a:t>e</a:t>
            </a:r>
            <a:r>
              <a:rPr lang="en-US" altLang="en-US" sz="3200" baseline="-25000" smtClean="0"/>
              <a:t>1</a:t>
            </a:r>
            <a:r>
              <a:rPr lang="en-US" altLang="en-US" sz="3200" smtClean="0"/>
              <a:t> is the last column of vv</a:t>
            </a:r>
            <a:r>
              <a:rPr lang="en-US" altLang="en-US" sz="3200" baseline="-25000" smtClean="0"/>
              <a:t>1</a:t>
            </a:r>
          </a:p>
          <a:p>
            <a:pPr eaLnBrk="1" hangingPunct="1">
              <a:lnSpc>
                <a:spcPct val="80000"/>
              </a:lnSpc>
            </a:pPr>
            <a:r>
              <a:rPr lang="en-US" altLang="en-US" sz="2000" smtClean="0"/>
              <a:t>//epipoles e1,e2 //matlab testing program</a:t>
            </a:r>
          </a:p>
          <a:p>
            <a:pPr lvl="1" eaLnBrk="1" hangingPunct="1">
              <a:lnSpc>
                <a:spcPct val="80000"/>
              </a:lnSpc>
            </a:pPr>
            <a:r>
              <a:rPr lang="en-US" altLang="en-US" sz="1800" smtClean="0"/>
              <a:t> [uu1,ss1,vv1]= svd(F)</a:t>
            </a:r>
          </a:p>
          <a:p>
            <a:pPr lvl="1" eaLnBrk="1" hangingPunct="1">
              <a:lnSpc>
                <a:spcPct val="80000"/>
              </a:lnSpc>
            </a:pPr>
            <a:r>
              <a:rPr lang="en-US" altLang="en-US" sz="1800" smtClean="0"/>
              <a:t> FT=F'</a:t>
            </a:r>
          </a:p>
          <a:p>
            <a:pPr lvl="1" eaLnBrk="1" hangingPunct="1">
              <a:lnSpc>
                <a:spcPct val="80000"/>
              </a:lnSpc>
            </a:pPr>
            <a:r>
              <a:rPr lang="en-US" altLang="en-US" sz="1800" smtClean="0"/>
              <a:t>[uu2,ss2,vv2]= svd(FT)</a:t>
            </a:r>
          </a:p>
          <a:p>
            <a:pPr lvl="1" eaLnBrk="1" hangingPunct="1">
              <a:lnSpc>
                <a:spcPct val="80000"/>
              </a:lnSpc>
            </a:pPr>
            <a:r>
              <a:rPr lang="en-US" altLang="en-US" sz="1800" smtClean="0"/>
              <a:t>e1=vv1(:,3) // epipole on the left image ---------------</a:t>
            </a:r>
          </a:p>
          <a:p>
            <a:pPr lvl="1" eaLnBrk="1" hangingPunct="1">
              <a:lnSpc>
                <a:spcPct val="80000"/>
              </a:lnSpc>
            </a:pPr>
            <a:r>
              <a:rPr lang="en-US" altLang="en-US" sz="1800" smtClean="0"/>
              <a:t>e1_u=e1(1)/e1(3)</a:t>
            </a:r>
          </a:p>
          <a:p>
            <a:pPr lvl="1" eaLnBrk="1" hangingPunct="1">
              <a:lnSpc>
                <a:spcPct val="80000"/>
              </a:lnSpc>
            </a:pPr>
            <a:r>
              <a:rPr lang="en-US" altLang="en-US" sz="1800" smtClean="0"/>
              <a:t>e1_v=e1(2)/e1(3)</a:t>
            </a:r>
          </a:p>
          <a:p>
            <a:pPr lvl="1" eaLnBrk="1" hangingPunct="1">
              <a:lnSpc>
                <a:spcPct val="80000"/>
              </a:lnSpc>
            </a:pPr>
            <a:r>
              <a:rPr lang="en-US" altLang="en-US" sz="1800" smtClean="0"/>
              <a:t>e2=vv2(:,3) // epipole on the right image ---------------</a:t>
            </a:r>
          </a:p>
          <a:p>
            <a:pPr lvl="1" eaLnBrk="1" hangingPunct="1">
              <a:lnSpc>
                <a:spcPct val="80000"/>
              </a:lnSpc>
            </a:pPr>
            <a:r>
              <a:rPr lang="en-US" altLang="en-US" sz="1800" smtClean="0"/>
              <a:t>e2_u=e2(1)/e2(3)</a:t>
            </a:r>
          </a:p>
          <a:p>
            <a:pPr lvl="1" eaLnBrk="1" hangingPunct="1">
              <a:lnSpc>
                <a:spcPct val="80000"/>
              </a:lnSpc>
            </a:pPr>
            <a:r>
              <a:rPr lang="en-US" altLang="en-US" sz="1800" smtClean="0"/>
              <a:t>e2_v=e2(2)/e2(3)</a:t>
            </a:r>
          </a:p>
          <a:p>
            <a:pPr lvl="1" eaLnBrk="1" hangingPunct="1">
              <a:lnSpc>
                <a:spcPct val="80000"/>
              </a:lnSpc>
            </a:pPr>
            <a:r>
              <a:rPr lang="en-US" altLang="en-US" sz="1800" smtClean="0"/>
              <a:t>//by definition e2’*F*e1=0 or e1’*FT*e2=0 , </a:t>
            </a:r>
          </a:p>
          <a:p>
            <a:pPr lvl="1" eaLnBrk="1" hangingPunct="1">
              <a:lnSpc>
                <a:spcPct val="80000"/>
              </a:lnSpc>
            </a:pPr>
            <a:r>
              <a:rPr lang="en-US" altLang="en-US" sz="1800" smtClean="0"/>
              <a:t>//because e1, e2 are on Image 1, image 2 resp.</a:t>
            </a:r>
          </a:p>
          <a:p>
            <a:pPr lvl="1" eaLnBrk="1" hangingPunct="1">
              <a:lnSpc>
                <a:spcPct val="80000"/>
              </a:lnSpc>
            </a:pPr>
            <a:r>
              <a:rPr lang="en-US" altLang="en-US" sz="1800" smtClean="0"/>
              <a:t>(e2')*F*e1</a:t>
            </a:r>
          </a:p>
          <a:p>
            <a:pPr lvl="1" eaLnBrk="1" hangingPunct="1">
              <a:lnSpc>
                <a:spcPct val="80000"/>
              </a:lnSpc>
            </a:pPr>
            <a:r>
              <a:rPr lang="en-US" altLang="en-US" sz="1800" smtClean="0"/>
              <a:t>(e1')*FT*e2</a:t>
            </a:r>
            <a:endParaRPr lang="en-US" altLang="zh-TW" sz="900" b="1" smtClean="0"/>
          </a:p>
          <a:p>
            <a:pPr lvl="1" eaLnBrk="1" hangingPunct="1">
              <a:lnSpc>
                <a:spcPct val="80000"/>
              </a:lnSpc>
            </a:pPr>
            <a:endParaRPr lang="en-US" altLang="en-US" sz="800" b="1" i="1" smtClean="0">
              <a:ea typeface="新細明體" pitchFamily="18" charset="-120"/>
            </a:endParaRPr>
          </a:p>
          <a:p>
            <a:pPr eaLnBrk="1" hangingPunct="1">
              <a:lnSpc>
                <a:spcPct val="80000"/>
              </a:lnSpc>
            </a:pPr>
            <a:endParaRPr lang="en-US" altLang="en-US" sz="1800" smtClean="0"/>
          </a:p>
        </p:txBody>
      </p:sp>
      <p:sp>
        <p:nvSpPr>
          <p:cNvPr id="5" name="Footer Placeholder 4"/>
          <p:cNvSpPr>
            <a:spLocks noGrp="1"/>
          </p:cNvSpPr>
          <p:nvPr>
            <p:ph type="ftr" sz="quarter" idx="11"/>
          </p:nvPr>
        </p:nvSpPr>
        <p:spPr/>
        <p:txBody>
          <a:bodyPr/>
          <a:lstStyle/>
          <a:p>
            <a:pPr>
              <a:defRPr/>
            </a:pPr>
            <a:r>
              <a:rPr lang="en-US" altLang="zh-CN" smtClean="0"/>
              <a:t>Stereo v6b</a:t>
            </a:r>
            <a:endParaRPr lang="en-US" altLang="zh-CN" dirty="0"/>
          </a:p>
        </p:txBody>
      </p:sp>
      <p:sp>
        <p:nvSpPr>
          <p:cNvPr id="4096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89BCF9CF-4130-4B57-8F14-9C5FF4D60E59}" type="slidenum">
              <a:rPr lang="en-US" altLang="en-US">
                <a:solidFill>
                  <a:srgbClr val="898989"/>
                </a:solidFill>
              </a:rPr>
              <a:pPr eaLnBrk="1" hangingPunct="1"/>
              <a:t>36</a:t>
            </a:fld>
            <a:endParaRPr lang="en-US" altLang="en-US">
              <a:solidFill>
                <a:srgbClr val="898989"/>
              </a:solidFill>
            </a:endParaRPr>
          </a:p>
        </p:txBody>
      </p:sp>
      <p:sp>
        <p:nvSpPr>
          <p:cNvPr id="7" name="Oval 6"/>
          <p:cNvSpPr/>
          <p:nvPr/>
        </p:nvSpPr>
        <p:spPr>
          <a:xfrm>
            <a:off x="4724400" y="152400"/>
            <a:ext cx="1752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0"/>
            <a:ext cx="7543800" cy="609600"/>
          </a:xfrm>
        </p:spPr>
        <p:txBody>
          <a:bodyPr/>
          <a:lstStyle/>
          <a:p>
            <a:pPr eaLnBrk="1" hangingPunct="1"/>
            <a:r>
              <a:rPr lang="en-US" altLang="en-US" smtClean="0"/>
              <a:t> </a:t>
            </a:r>
          </a:p>
        </p:txBody>
      </p:sp>
      <p:sp>
        <p:nvSpPr>
          <p:cNvPr id="41987" name="Rectangle 3"/>
          <p:cNvSpPr>
            <a:spLocks noGrp="1" noChangeArrowheads="1"/>
          </p:cNvSpPr>
          <p:nvPr>
            <p:ph idx="1"/>
          </p:nvPr>
        </p:nvSpPr>
        <p:spPr>
          <a:xfrm>
            <a:off x="381000" y="533400"/>
            <a:ext cx="8229600" cy="5638800"/>
          </a:xfrm>
        </p:spPr>
        <p:txBody>
          <a:bodyPr/>
          <a:lstStyle/>
          <a:p>
            <a:pPr eaLnBrk="1" hangingPunct="1">
              <a:lnSpc>
                <a:spcPct val="80000"/>
              </a:lnSpc>
            </a:pPr>
            <a:r>
              <a:rPr lang="en-US" altLang="zh-TW" sz="2800" dirty="0" smtClean="0"/>
              <a:t>A small summary: x</a:t>
            </a:r>
            <a:r>
              <a:rPr lang="en-US" altLang="zh-TW" sz="2800" baseline="-25000" dirty="0" smtClean="0"/>
              <a:t>2</a:t>
            </a:r>
            <a:r>
              <a:rPr lang="en-US" altLang="zh-TW" sz="2800" i="1" baseline="30000" dirty="0" smtClean="0"/>
              <a:t>T</a:t>
            </a:r>
            <a:r>
              <a:rPr lang="en-US" altLang="zh-TW" sz="2800" i="1" dirty="0" smtClean="0"/>
              <a:t>*E*x</a:t>
            </a:r>
            <a:r>
              <a:rPr lang="en-US" altLang="zh-TW" sz="2800" i="1" baseline="-25000" dirty="0" smtClean="0"/>
              <a:t>1</a:t>
            </a:r>
            <a:r>
              <a:rPr lang="en-US" altLang="zh-TW" sz="2800" i="1" dirty="0" smtClean="0"/>
              <a:t>=0</a:t>
            </a:r>
            <a:r>
              <a:rPr lang="en-US" altLang="zh-CN" sz="2800" i="1" dirty="0" smtClean="0">
                <a:ea typeface="新細明體" pitchFamily="18" charset="-120"/>
              </a:rPr>
              <a:t>  (essential matrix, metric coordinates in meters)</a:t>
            </a:r>
            <a:endParaRPr lang="en-US" altLang="zh-TW" sz="2800" i="1" dirty="0" smtClean="0"/>
          </a:p>
          <a:p>
            <a:pPr eaLnBrk="1" hangingPunct="1">
              <a:lnSpc>
                <a:spcPct val="80000"/>
              </a:lnSpc>
            </a:pPr>
            <a:r>
              <a:rPr lang="en-US" altLang="zh-TW" sz="2800" i="1" dirty="0" smtClean="0"/>
              <a:t>F= (M</a:t>
            </a:r>
            <a:r>
              <a:rPr lang="en-US" altLang="zh-TW" sz="2800" i="1" baseline="-25000" dirty="0" smtClean="0"/>
              <a:t>int_2</a:t>
            </a:r>
            <a:r>
              <a:rPr lang="en-US" altLang="zh-TW" sz="2800" i="1" baseline="30000" dirty="0" smtClean="0"/>
              <a:t>-T</a:t>
            </a:r>
            <a:r>
              <a:rPr lang="en-US" altLang="zh-TW" sz="2800" i="1" dirty="0" smtClean="0"/>
              <a:t>*E*M</a:t>
            </a:r>
            <a:r>
              <a:rPr lang="en-US" altLang="zh-TW" sz="2800" i="1" baseline="-25000" dirty="0" smtClean="0"/>
              <a:t>int_1</a:t>
            </a:r>
            <a:r>
              <a:rPr lang="en-US" altLang="zh-TW" sz="2800" i="1" baseline="30000" dirty="0" smtClean="0"/>
              <a:t>-1</a:t>
            </a:r>
            <a:r>
              <a:rPr lang="en-US" altLang="zh-TW" sz="2800" i="1" dirty="0" smtClean="0"/>
              <a:t>)</a:t>
            </a:r>
            <a:r>
              <a:rPr lang="en-US" altLang="zh-CN" sz="2800" i="1" dirty="0" smtClean="0">
                <a:ea typeface="新細明體" pitchFamily="18" charset="-120"/>
              </a:rPr>
              <a:t>, cameras 1, 2 can be  different</a:t>
            </a:r>
            <a:endParaRPr lang="en-US" altLang="zh-TW" sz="2800" i="1" dirty="0" smtClean="0"/>
          </a:p>
          <a:p>
            <a:pPr eaLnBrk="1" hangingPunct="1">
              <a:lnSpc>
                <a:spcPct val="80000"/>
              </a:lnSpc>
            </a:pPr>
            <a:r>
              <a:rPr lang="en-US" altLang="zh-TW" sz="2800" i="1" dirty="0" smtClean="0"/>
              <a:t>u</a:t>
            </a:r>
            <a:r>
              <a:rPr lang="en-US" altLang="zh-TW" sz="2800" i="1" baseline="-25000" dirty="0" smtClean="0"/>
              <a:t>2</a:t>
            </a:r>
            <a:r>
              <a:rPr lang="en-US" altLang="zh-TW" sz="2800" i="1" baseline="30000" dirty="0" smtClean="0"/>
              <a:t>T</a:t>
            </a:r>
            <a:r>
              <a:rPr lang="en-US" altLang="zh-TW" sz="2800" i="1" dirty="0" smtClean="0"/>
              <a:t>*</a:t>
            </a:r>
            <a:r>
              <a:rPr lang="en-US" altLang="zh-CN" sz="2800" i="1" dirty="0" smtClean="0">
                <a:ea typeface="新細明體" pitchFamily="18" charset="-120"/>
              </a:rPr>
              <a:t>(</a:t>
            </a:r>
            <a:r>
              <a:rPr lang="en-US" altLang="zh-TW" sz="2800" i="1" dirty="0" smtClean="0"/>
              <a:t>F*u</a:t>
            </a:r>
            <a:r>
              <a:rPr lang="en-US" altLang="zh-TW" sz="2800" i="1" baseline="-25000" dirty="0" smtClean="0"/>
              <a:t>1</a:t>
            </a:r>
            <a:r>
              <a:rPr lang="en-US" altLang="zh-CN" sz="2800" i="1" dirty="0" smtClean="0">
                <a:ea typeface="新細明體" pitchFamily="18" charset="-120"/>
              </a:rPr>
              <a:t>)=</a:t>
            </a:r>
            <a:r>
              <a:rPr lang="en-US" altLang="zh-TW" sz="2800" i="1" dirty="0" smtClean="0"/>
              <a:t>0</a:t>
            </a:r>
            <a:r>
              <a:rPr lang="en-US" altLang="zh-CN" sz="2800" i="1" dirty="0" smtClean="0">
                <a:ea typeface="新細明體" pitchFamily="18" charset="-120"/>
              </a:rPr>
              <a:t>( Fundamental matrix in pixel coordinates)</a:t>
            </a:r>
          </a:p>
          <a:p>
            <a:pPr eaLnBrk="1" hangingPunct="1">
              <a:lnSpc>
                <a:spcPct val="80000"/>
              </a:lnSpc>
            </a:pPr>
            <a:r>
              <a:rPr lang="en-US" altLang="zh-CN" sz="2800" i="1" dirty="0" smtClean="0">
                <a:ea typeface="新細明體" pitchFamily="18" charset="-120"/>
              </a:rPr>
              <a:t>set L</a:t>
            </a:r>
            <a:r>
              <a:rPr lang="en-US" altLang="zh-CN" sz="2800" i="1" baseline="-25000" dirty="0" smtClean="0">
                <a:ea typeface="新細明體" pitchFamily="18" charset="-120"/>
              </a:rPr>
              <a:t>2</a:t>
            </a:r>
            <a:r>
              <a:rPr lang="en-US" altLang="zh-CN" sz="2800" i="1" dirty="0" smtClean="0">
                <a:ea typeface="新細明體" pitchFamily="18" charset="-120"/>
              </a:rPr>
              <a:t>=</a:t>
            </a:r>
            <a:r>
              <a:rPr lang="en-US" altLang="zh-TW" sz="2800" i="1" dirty="0" smtClean="0"/>
              <a:t>F*u</a:t>
            </a:r>
            <a:r>
              <a:rPr lang="en-US" altLang="zh-TW" sz="2800" i="1" baseline="-25000" dirty="0" smtClean="0"/>
              <a:t>1</a:t>
            </a:r>
            <a:r>
              <a:rPr lang="en-US" altLang="zh-CN" sz="2800" b="1" i="1" dirty="0" smtClean="0">
                <a:ea typeface="新細明體" pitchFamily="18" charset="-120"/>
              </a:rPr>
              <a:t> , s</a:t>
            </a:r>
            <a:r>
              <a:rPr lang="en-US" altLang="zh-CN" sz="2800" i="1" dirty="0" smtClean="0">
                <a:ea typeface="新細明體" pitchFamily="18" charset="-120"/>
              </a:rPr>
              <a:t>o </a:t>
            </a:r>
            <a:r>
              <a:rPr lang="en-US" altLang="zh-TW" sz="2800" i="1" dirty="0" smtClean="0"/>
              <a:t>u</a:t>
            </a:r>
            <a:r>
              <a:rPr lang="en-US" altLang="zh-TW" sz="2800" i="1" baseline="-25000" dirty="0" smtClean="0"/>
              <a:t>2</a:t>
            </a:r>
            <a:r>
              <a:rPr lang="en-US" altLang="zh-TW" sz="2800" i="1" baseline="30000" dirty="0" smtClean="0"/>
              <a:t>T</a:t>
            </a:r>
            <a:r>
              <a:rPr lang="en-US" altLang="zh-TW" sz="2800" i="1" dirty="0" smtClean="0"/>
              <a:t>*</a:t>
            </a:r>
            <a:r>
              <a:rPr lang="en-US" altLang="zh-CN" sz="2800" i="1" dirty="0" smtClean="0">
                <a:ea typeface="新細明體" pitchFamily="18" charset="-120"/>
              </a:rPr>
              <a:t>(L</a:t>
            </a:r>
            <a:r>
              <a:rPr lang="en-US" altLang="zh-CN" sz="2800" i="1" baseline="-25000" dirty="0" smtClean="0">
                <a:ea typeface="新細明體" pitchFamily="18" charset="-120"/>
              </a:rPr>
              <a:t>2</a:t>
            </a:r>
            <a:r>
              <a:rPr lang="en-US" altLang="zh-CN" sz="2800" i="1" dirty="0" smtClean="0">
                <a:ea typeface="新細明體" pitchFamily="18" charset="-120"/>
              </a:rPr>
              <a:t>)=</a:t>
            </a:r>
            <a:r>
              <a:rPr lang="en-US" altLang="zh-TW" sz="2800" i="1" dirty="0" smtClean="0"/>
              <a:t>0,</a:t>
            </a:r>
            <a:r>
              <a:rPr lang="en-US" altLang="zh-CN" sz="2800" i="1" dirty="0" smtClean="0">
                <a:ea typeface="新細明體" pitchFamily="18" charset="-120"/>
              </a:rPr>
              <a:t> point line relation</a:t>
            </a:r>
          </a:p>
          <a:p>
            <a:pPr eaLnBrk="1" hangingPunct="1">
              <a:lnSpc>
                <a:spcPct val="80000"/>
              </a:lnSpc>
            </a:pPr>
            <a:r>
              <a:rPr lang="en-US" altLang="en-US" sz="2400" dirty="0" smtClean="0"/>
              <a:t> //</a:t>
            </a:r>
            <a:r>
              <a:rPr lang="en-US" altLang="en-US" sz="2400" dirty="0" err="1" smtClean="0"/>
              <a:t>epipoles</a:t>
            </a:r>
            <a:r>
              <a:rPr lang="en-US" altLang="en-US" sz="2400" dirty="0" smtClean="0"/>
              <a:t> e1,e2 </a:t>
            </a:r>
          </a:p>
          <a:p>
            <a:pPr lvl="1" eaLnBrk="1" hangingPunct="1">
              <a:lnSpc>
                <a:spcPct val="80000"/>
              </a:lnSpc>
            </a:pPr>
            <a:r>
              <a:rPr lang="en-US" altLang="en-US" sz="1800" dirty="0" smtClean="0"/>
              <a:t> [uu1,ss1,vv1]= </a:t>
            </a:r>
            <a:r>
              <a:rPr lang="en-US" altLang="en-US" sz="1800" dirty="0" err="1" smtClean="0"/>
              <a:t>svd</a:t>
            </a:r>
            <a:r>
              <a:rPr lang="en-US" altLang="en-US" sz="1800" dirty="0" smtClean="0"/>
              <a:t>(F)</a:t>
            </a:r>
          </a:p>
          <a:p>
            <a:pPr lvl="1" eaLnBrk="1" hangingPunct="1">
              <a:lnSpc>
                <a:spcPct val="80000"/>
              </a:lnSpc>
            </a:pPr>
            <a:r>
              <a:rPr lang="en-US" altLang="en-US" sz="1800" dirty="0" smtClean="0"/>
              <a:t> FT=F'</a:t>
            </a:r>
          </a:p>
          <a:p>
            <a:pPr lvl="1" eaLnBrk="1" hangingPunct="1">
              <a:lnSpc>
                <a:spcPct val="80000"/>
              </a:lnSpc>
            </a:pPr>
            <a:r>
              <a:rPr lang="en-US" altLang="en-US" sz="1800" dirty="0" smtClean="0"/>
              <a:t>[uu2,ss2,vv2]= </a:t>
            </a:r>
            <a:r>
              <a:rPr lang="en-US" altLang="en-US" sz="1800" dirty="0" err="1" smtClean="0"/>
              <a:t>svd</a:t>
            </a:r>
            <a:r>
              <a:rPr lang="en-US" altLang="en-US" sz="1800" dirty="0" smtClean="0"/>
              <a:t>(FT)</a:t>
            </a:r>
          </a:p>
          <a:p>
            <a:pPr lvl="1" eaLnBrk="1" hangingPunct="1">
              <a:lnSpc>
                <a:spcPct val="80000"/>
              </a:lnSpc>
            </a:pPr>
            <a:r>
              <a:rPr lang="en-US" altLang="en-US" sz="1800" dirty="0" smtClean="0"/>
              <a:t>e1=vv1(:,3) // </a:t>
            </a:r>
            <a:r>
              <a:rPr lang="en-US" altLang="en-US" sz="1800" dirty="0" err="1" smtClean="0"/>
              <a:t>epipole</a:t>
            </a:r>
            <a:r>
              <a:rPr lang="en-US" altLang="en-US" sz="1800" dirty="0" smtClean="0"/>
              <a:t> on the left image ---------------</a:t>
            </a:r>
          </a:p>
          <a:p>
            <a:pPr lvl="1" eaLnBrk="1" hangingPunct="1">
              <a:lnSpc>
                <a:spcPct val="80000"/>
              </a:lnSpc>
            </a:pPr>
            <a:r>
              <a:rPr lang="en-US" altLang="en-US" sz="1800" dirty="0" smtClean="0"/>
              <a:t>e1_u=e1(1)/e1(3)</a:t>
            </a:r>
          </a:p>
          <a:p>
            <a:pPr lvl="1" eaLnBrk="1" hangingPunct="1">
              <a:lnSpc>
                <a:spcPct val="80000"/>
              </a:lnSpc>
            </a:pPr>
            <a:r>
              <a:rPr lang="en-US" altLang="en-US" sz="1800" dirty="0" smtClean="0"/>
              <a:t>e1_v=e1(2)/e1(3)</a:t>
            </a:r>
          </a:p>
          <a:p>
            <a:pPr lvl="1" eaLnBrk="1" hangingPunct="1">
              <a:lnSpc>
                <a:spcPct val="80000"/>
              </a:lnSpc>
            </a:pPr>
            <a:r>
              <a:rPr lang="en-US" altLang="en-US" sz="1800" dirty="0" smtClean="0"/>
              <a:t>e2=vv2(:,3) // </a:t>
            </a:r>
            <a:r>
              <a:rPr lang="en-US" altLang="en-US" sz="1800" dirty="0" err="1" smtClean="0"/>
              <a:t>epipole</a:t>
            </a:r>
            <a:r>
              <a:rPr lang="en-US" altLang="en-US" sz="1800" dirty="0" smtClean="0"/>
              <a:t> on the right image ---------------</a:t>
            </a:r>
          </a:p>
          <a:p>
            <a:pPr lvl="1" eaLnBrk="1" hangingPunct="1">
              <a:lnSpc>
                <a:spcPct val="80000"/>
              </a:lnSpc>
            </a:pPr>
            <a:r>
              <a:rPr lang="en-US" altLang="en-US" sz="1800" dirty="0" smtClean="0"/>
              <a:t>e2_u=e2(1)/e2(3)</a:t>
            </a:r>
          </a:p>
          <a:p>
            <a:pPr lvl="1" eaLnBrk="1" hangingPunct="1">
              <a:lnSpc>
                <a:spcPct val="80000"/>
              </a:lnSpc>
            </a:pPr>
            <a:r>
              <a:rPr lang="en-US" altLang="en-US" sz="1800" dirty="0" smtClean="0"/>
              <a:t>e2_v=e2(2)/e2(3)</a:t>
            </a:r>
          </a:p>
          <a:p>
            <a:pPr lvl="1" eaLnBrk="1" hangingPunct="1">
              <a:lnSpc>
                <a:spcPct val="80000"/>
              </a:lnSpc>
            </a:pPr>
            <a:r>
              <a:rPr lang="en-US" altLang="en-US" sz="1800" dirty="0" smtClean="0"/>
              <a:t>//by definition e2’*F*e1=0 or e1’*FT*e2=0 , </a:t>
            </a:r>
          </a:p>
          <a:p>
            <a:pPr lvl="1" eaLnBrk="1" hangingPunct="1">
              <a:lnSpc>
                <a:spcPct val="80000"/>
              </a:lnSpc>
            </a:pPr>
            <a:r>
              <a:rPr lang="en-US" altLang="en-US" sz="1800" dirty="0" smtClean="0"/>
              <a:t>//because e1, e2 are on Image 1, image 2 resp.</a:t>
            </a:r>
          </a:p>
          <a:p>
            <a:pPr lvl="1" eaLnBrk="1" hangingPunct="1">
              <a:lnSpc>
                <a:spcPct val="80000"/>
              </a:lnSpc>
            </a:pPr>
            <a:r>
              <a:rPr lang="en-US" altLang="en-US" sz="1800" dirty="0" smtClean="0"/>
              <a:t>(e2')*F*e1</a:t>
            </a:r>
          </a:p>
          <a:p>
            <a:pPr lvl="1" eaLnBrk="1" hangingPunct="1">
              <a:lnSpc>
                <a:spcPct val="80000"/>
              </a:lnSpc>
            </a:pPr>
            <a:r>
              <a:rPr lang="en-US" altLang="en-US" sz="1800" dirty="0" smtClean="0"/>
              <a:t>(e1')*FT*e2</a:t>
            </a:r>
            <a:endParaRPr lang="en-US" altLang="zh-TW" sz="1000" b="1" dirty="0" smtClean="0"/>
          </a:p>
          <a:p>
            <a:pPr lvl="1" eaLnBrk="1" hangingPunct="1">
              <a:lnSpc>
                <a:spcPct val="80000"/>
              </a:lnSpc>
            </a:pPr>
            <a:endParaRPr lang="en-US" altLang="zh-CN" sz="900" b="1" i="1" dirty="0" smtClean="0">
              <a:ea typeface="新細明體" pitchFamily="18" charset="-120"/>
            </a:endParaRPr>
          </a:p>
          <a:p>
            <a:pPr eaLnBrk="1" hangingPunct="1">
              <a:lnSpc>
                <a:spcPct val="80000"/>
              </a:lnSpc>
            </a:pPr>
            <a:endParaRPr lang="en-US" altLang="en-US" sz="1900" dirty="0" smtClean="0"/>
          </a:p>
        </p:txBody>
      </p:sp>
      <p:sp>
        <p:nvSpPr>
          <p:cNvPr id="5" name="Footer Placeholder 4"/>
          <p:cNvSpPr>
            <a:spLocks noGrp="1"/>
          </p:cNvSpPr>
          <p:nvPr>
            <p:ph type="ftr" sz="quarter" idx="11"/>
          </p:nvPr>
        </p:nvSpPr>
        <p:spPr/>
        <p:txBody>
          <a:bodyPr/>
          <a:lstStyle/>
          <a:p>
            <a:pPr>
              <a:defRPr/>
            </a:pPr>
            <a:r>
              <a:rPr lang="en-US" altLang="zh-CN" smtClean="0"/>
              <a:t>Stereo v6b</a:t>
            </a:r>
            <a:endParaRPr lang="en-US" altLang="zh-CN"/>
          </a:p>
        </p:txBody>
      </p:sp>
      <p:sp>
        <p:nvSpPr>
          <p:cNvPr id="4198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E12B9B59-D98F-48E2-9685-A8B363C7E67C}" type="slidenum">
              <a:rPr lang="en-US" altLang="en-US">
                <a:solidFill>
                  <a:srgbClr val="898989"/>
                </a:solidFill>
              </a:rPr>
              <a:pPr eaLnBrk="1" hangingPunct="1"/>
              <a:t>37</a:t>
            </a:fld>
            <a:endParaRPr lang="en-US" altLang="en-US">
              <a:solidFill>
                <a:srgbClr val="898989"/>
              </a:solidFill>
            </a:endParaRPr>
          </a:p>
        </p:txBody>
      </p:sp>
      <p:sp>
        <p:nvSpPr>
          <p:cNvPr id="7" name="Oval 6"/>
          <p:cNvSpPr/>
          <p:nvPr/>
        </p:nvSpPr>
        <p:spPr>
          <a:xfrm>
            <a:off x="4724400" y="152400"/>
            <a:ext cx="1752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smtClean="0"/>
              <a:t>Exercise 5</a:t>
            </a:r>
          </a:p>
        </p:txBody>
      </p:sp>
      <p:sp>
        <p:nvSpPr>
          <p:cNvPr id="43011" name="Content Placeholder 2"/>
          <p:cNvSpPr>
            <a:spLocks noGrp="1"/>
          </p:cNvSpPr>
          <p:nvPr>
            <p:ph idx="1"/>
          </p:nvPr>
        </p:nvSpPr>
        <p:spPr>
          <a:xfrm>
            <a:off x="533400" y="1600200"/>
            <a:ext cx="8229600" cy="4525963"/>
          </a:xfrm>
        </p:spPr>
        <p:txBody>
          <a:bodyPr/>
          <a:lstStyle/>
          <a:p>
            <a:r>
              <a:rPr lang="en-US" altLang="en-US" smtClean="0"/>
              <a:t>Given 10 corresponding points, describe the procedure to find the fundamental matrix F</a:t>
            </a:r>
          </a:p>
          <a:p>
            <a:r>
              <a:rPr lang="en-US" altLang="en-US" smtClean="0"/>
              <a:t> Answer: ?</a:t>
            </a:r>
          </a:p>
          <a:p>
            <a:endParaRPr lang="en-US" altLang="en-US" smtClean="0"/>
          </a:p>
        </p:txBody>
      </p:sp>
      <p:sp>
        <p:nvSpPr>
          <p:cNvPr id="4" name="Footer Placeholder 3"/>
          <p:cNvSpPr>
            <a:spLocks noGrp="1"/>
          </p:cNvSpPr>
          <p:nvPr>
            <p:ph type="ftr" sz="quarter" idx="11"/>
          </p:nvPr>
        </p:nvSpPr>
        <p:spPr/>
        <p:txBody>
          <a:bodyPr/>
          <a:lstStyle/>
          <a:p>
            <a:pPr>
              <a:defRPr/>
            </a:pPr>
            <a:r>
              <a:rPr lang="en-US" altLang="zh-CN" smtClean="0"/>
              <a:t>Stereo v6b</a:t>
            </a:r>
            <a:endParaRPr lang="en-US" altLang="zh-CN"/>
          </a:p>
        </p:txBody>
      </p:sp>
      <p:sp>
        <p:nvSpPr>
          <p:cNvPr id="4301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CEA87294-44A1-4E9F-8FD3-1698629C00A0}" type="slidenum">
              <a:rPr lang="en-US" altLang="en-US">
                <a:solidFill>
                  <a:srgbClr val="898989"/>
                </a:solidFill>
              </a:rPr>
              <a:pPr eaLnBrk="1" hangingPunct="1"/>
              <a:t>38</a:t>
            </a:fld>
            <a:endParaRPr lang="en-US" altLang="en-US">
              <a:solidFill>
                <a:srgbClr val="898989"/>
              </a:solidFill>
            </a:endParaRPr>
          </a:p>
        </p:txBody>
      </p:sp>
      <p:sp>
        <p:nvSpPr>
          <p:cNvPr id="6" name="Oval 5"/>
          <p:cNvSpPr/>
          <p:nvPr/>
        </p:nvSpPr>
        <p:spPr>
          <a:xfrm>
            <a:off x="4724400" y="152400"/>
            <a:ext cx="1752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990600"/>
            <a:ext cx="8229600" cy="1143000"/>
          </a:xfrm>
        </p:spPr>
        <p:txBody>
          <a:bodyPr/>
          <a:lstStyle/>
          <a:p>
            <a:pPr eaLnBrk="1" hangingPunct="1"/>
            <a:r>
              <a:rPr lang="en-US" altLang="en-US" smtClean="0"/>
              <a:t>Rank and Degree of freedom of the Fundamental matrix F</a:t>
            </a:r>
          </a:p>
        </p:txBody>
      </p:sp>
      <p:sp>
        <p:nvSpPr>
          <p:cNvPr id="44035" name="Rectangle 3"/>
          <p:cNvSpPr>
            <a:spLocks noGrp="1" noChangeArrowheads="1"/>
          </p:cNvSpPr>
          <p:nvPr>
            <p:ph idx="1"/>
          </p:nvPr>
        </p:nvSpPr>
        <p:spPr>
          <a:xfrm>
            <a:off x="609600" y="2311400"/>
            <a:ext cx="8229600" cy="4525963"/>
          </a:xfrm>
        </p:spPr>
        <p:txBody>
          <a:bodyPr/>
          <a:lstStyle/>
          <a:p>
            <a:pPr eaLnBrk="1" hangingPunct="1"/>
            <a:r>
              <a:rPr lang="en-US" altLang="en-US" i="1" smtClean="0"/>
              <a:t>“F is a rank 2 homogeneous matrix with 7 degrees of freedom.”</a:t>
            </a:r>
            <a:r>
              <a:rPr lang="en-US" altLang="en-US" smtClean="0"/>
              <a:t> p.226 [1]</a:t>
            </a:r>
          </a:p>
          <a:p>
            <a:pPr eaLnBrk="1" hangingPunct="1"/>
            <a:r>
              <a:rPr lang="en-US" altLang="en-US" smtClean="0"/>
              <a:t>“</a:t>
            </a:r>
            <a:r>
              <a:rPr lang="en-US" altLang="zh-CN" i="1" smtClean="0"/>
              <a:t>The degrees of freedom of the fundamental matrix is 7, it can be counted as follows: 2 for </a:t>
            </a:r>
            <a:r>
              <a:rPr lang="en-US" altLang="zh-CN" b="1" i="1" smtClean="0"/>
              <a:t>e</a:t>
            </a:r>
            <a:r>
              <a:rPr lang="en-US" altLang="zh-CN" i="1" smtClean="0"/>
              <a:t>, 2 for </a:t>
            </a:r>
            <a:r>
              <a:rPr lang="en-US" altLang="zh-CN" b="1" i="1" smtClean="0"/>
              <a:t>e’</a:t>
            </a:r>
            <a:r>
              <a:rPr lang="en-US" altLang="zh-CN" i="1" smtClean="0"/>
              <a:t>, and 3 for the epipolar line  homography which maps a line through</a:t>
            </a:r>
            <a:r>
              <a:rPr lang="en-US" altLang="zh-CN" b="1" i="1" smtClean="0"/>
              <a:t> e </a:t>
            </a:r>
            <a:r>
              <a:rPr lang="en-US" altLang="zh-CN" i="1" smtClean="0"/>
              <a:t>to a line through </a:t>
            </a:r>
            <a:r>
              <a:rPr lang="en-US" altLang="zh-CN" b="1" i="1" smtClean="0"/>
              <a:t>e’</a:t>
            </a:r>
            <a:r>
              <a:rPr lang="en-US" altLang="zh-CN" i="1" smtClean="0"/>
              <a:t>.” p.227 section 8.2.5 [1]</a:t>
            </a:r>
            <a:endParaRPr lang="en-US" altLang="en-US" i="1" smtClean="0"/>
          </a:p>
        </p:txBody>
      </p:sp>
      <p:sp>
        <p:nvSpPr>
          <p:cNvPr id="5" name="Footer Placeholder 4"/>
          <p:cNvSpPr>
            <a:spLocks noGrp="1"/>
          </p:cNvSpPr>
          <p:nvPr>
            <p:ph type="ftr" sz="quarter" idx="11"/>
          </p:nvPr>
        </p:nvSpPr>
        <p:spPr/>
        <p:txBody>
          <a:bodyPr/>
          <a:lstStyle/>
          <a:p>
            <a:pPr>
              <a:defRPr/>
            </a:pPr>
            <a:r>
              <a:rPr lang="en-US" altLang="zh-CN" smtClean="0"/>
              <a:t>Stereo v6b</a:t>
            </a:r>
            <a:endParaRPr lang="en-US" altLang="zh-CN"/>
          </a:p>
        </p:txBody>
      </p:sp>
      <p:sp>
        <p:nvSpPr>
          <p:cNvPr id="4403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6FA495DD-B3E9-43AD-9B05-D84559010E42}" type="slidenum">
              <a:rPr lang="en-US" altLang="en-US">
                <a:solidFill>
                  <a:srgbClr val="898989"/>
                </a:solidFill>
              </a:rPr>
              <a:pPr eaLnBrk="1" hangingPunct="1"/>
              <a:t>39</a:t>
            </a:fld>
            <a:endParaRPr lang="en-US" altLang="en-US">
              <a:solidFill>
                <a:srgbClr val="898989"/>
              </a:solidFill>
            </a:endParaRPr>
          </a:p>
        </p:txBody>
      </p:sp>
      <p:sp>
        <p:nvSpPr>
          <p:cNvPr id="7" name="Oval 6"/>
          <p:cNvSpPr/>
          <p:nvPr/>
        </p:nvSpPr>
        <p:spPr>
          <a:xfrm>
            <a:off x="4724400" y="152400"/>
            <a:ext cx="1752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5"/>
          <p:cNvSpPr>
            <a:spLocks noGrp="1"/>
          </p:cNvSpPr>
          <p:nvPr>
            <p:ph type="ctrTitle"/>
          </p:nvPr>
        </p:nvSpPr>
        <p:spPr/>
        <p:txBody>
          <a:bodyPr/>
          <a:lstStyle/>
          <a:p>
            <a:r>
              <a:rPr lang="en-US" altLang="en-US" smtClean="0"/>
              <a:t>Part 1: A simple approach 3-D reconstruction from stereo images</a:t>
            </a:r>
            <a:br>
              <a:rPr lang="en-US" altLang="en-US" smtClean="0"/>
            </a:br>
            <a:r>
              <a:rPr lang="en-US" altLang="en-US" smtClean="0"/>
              <a:t> </a:t>
            </a:r>
          </a:p>
        </p:txBody>
      </p:sp>
      <p:sp>
        <p:nvSpPr>
          <p:cNvPr id="7" name="Subtitle 6"/>
          <p:cNvSpPr>
            <a:spLocks noGrp="1"/>
          </p:cNvSpPr>
          <p:nvPr>
            <p:ph type="subTitle" idx="1"/>
          </p:nvPr>
        </p:nvSpPr>
        <p:spPr/>
        <p:txBody>
          <a:bodyPr/>
          <a:lstStyle/>
          <a:p>
            <a:pPr>
              <a:defRPr/>
            </a:pPr>
            <a:r>
              <a:rPr lang="en-US" i="1" dirty="0" smtClean="0"/>
              <a:t>Assumption : the cameras are parallel (2 principal axes are parallel) and the camera shift is only in the horizontal direction</a:t>
            </a:r>
          </a:p>
        </p:txBody>
      </p:sp>
      <p:sp>
        <p:nvSpPr>
          <p:cNvPr id="4" name="Footer Placeholder 3"/>
          <p:cNvSpPr>
            <a:spLocks noGrp="1"/>
          </p:cNvSpPr>
          <p:nvPr>
            <p:ph type="ftr" sz="quarter" idx="11"/>
          </p:nvPr>
        </p:nvSpPr>
        <p:spPr/>
        <p:txBody>
          <a:bodyPr/>
          <a:lstStyle/>
          <a:p>
            <a:pPr>
              <a:defRPr/>
            </a:pPr>
            <a:r>
              <a:rPr lang="en-US" altLang="zh-CN" smtClean="0"/>
              <a:t>Stereo v6b</a:t>
            </a:r>
            <a:endParaRPr lang="en-US" altLang="zh-CN"/>
          </a:p>
        </p:txBody>
      </p:sp>
      <p:sp>
        <p:nvSpPr>
          <p:cNvPr id="819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87EA58F6-6CBC-4549-96F8-14A2AF7E15D6}" type="slidenum">
              <a:rPr lang="en-US" altLang="en-US">
                <a:solidFill>
                  <a:srgbClr val="898989"/>
                </a:solidFill>
              </a:rPr>
              <a:pPr eaLnBrk="1" hangingPunct="1"/>
              <a:t>4</a:t>
            </a:fld>
            <a:endParaRPr lang="en-US" altLang="en-US">
              <a:solidFill>
                <a:srgbClr val="898989"/>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838200"/>
            <a:ext cx="8229600" cy="1143000"/>
          </a:xfrm>
        </p:spPr>
        <p:txBody>
          <a:bodyPr/>
          <a:lstStyle/>
          <a:p>
            <a:pPr eaLnBrk="1" hangingPunct="1"/>
            <a:r>
              <a:rPr lang="en-US" altLang="zh-TW" smtClean="0"/>
              <a:t>How to make the Fundamental Matrix found  to be more accurate?</a:t>
            </a:r>
          </a:p>
        </p:txBody>
      </p:sp>
      <p:sp>
        <p:nvSpPr>
          <p:cNvPr id="45059" name="Rectangle 3"/>
          <p:cNvSpPr>
            <a:spLocks noGrp="1" noChangeArrowheads="1"/>
          </p:cNvSpPr>
          <p:nvPr>
            <p:ph idx="1"/>
          </p:nvPr>
        </p:nvSpPr>
        <p:spPr>
          <a:xfrm>
            <a:off x="609600" y="2209800"/>
            <a:ext cx="8229600" cy="4525963"/>
          </a:xfrm>
        </p:spPr>
        <p:txBody>
          <a:bodyPr/>
          <a:lstStyle/>
          <a:p>
            <a:pPr eaLnBrk="1" hangingPunct="1"/>
            <a:r>
              <a:rPr lang="en-US" altLang="zh-TW" smtClean="0"/>
              <a:t>Data needed to be normalized to [-1,1] to make the solution more stable.</a:t>
            </a:r>
          </a:p>
          <a:p>
            <a:pPr lvl="1"/>
            <a:r>
              <a:rPr lang="en-US" altLang="en-US" smtClean="0"/>
              <a:t>[u,v]</a:t>
            </a:r>
            <a:r>
              <a:rPr lang="en-US" altLang="en-US" baseline="-25000" smtClean="0"/>
              <a:t>All images points</a:t>
            </a:r>
            <a:r>
              <a:rPr lang="en-US" altLang="en-US" smtClean="0"/>
              <a:t> should have zero mean</a:t>
            </a:r>
          </a:p>
          <a:p>
            <a:pPr lvl="1"/>
            <a:r>
              <a:rPr lang="en-US" altLang="en-US" smtClean="0"/>
              <a:t>Average distance of [u,v] around the center [0,0] is 2</a:t>
            </a:r>
            <a:r>
              <a:rPr lang="en-US" altLang="en-US" baseline="30000" smtClean="0"/>
              <a:t>1/2</a:t>
            </a:r>
          </a:p>
          <a:p>
            <a:pPr eaLnBrk="1" hangingPunct="1"/>
            <a:r>
              <a:rPr lang="en-US" altLang="zh-TW" smtClean="0"/>
              <a:t>"RANdom SAmple Consensus" </a:t>
            </a:r>
            <a:r>
              <a:rPr lang="en-US" altLang="zh-TW" u="sng" smtClean="0"/>
              <a:t>RANSAC</a:t>
            </a:r>
            <a:r>
              <a:rPr lang="en-US" altLang="zh-TW" smtClean="0"/>
              <a:t> to find a better F. http://en.wikipedia.org/wiki/RANSAC</a:t>
            </a:r>
          </a:p>
        </p:txBody>
      </p:sp>
      <p:sp>
        <p:nvSpPr>
          <p:cNvPr id="5" name="Footer Placeholder 4"/>
          <p:cNvSpPr>
            <a:spLocks noGrp="1"/>
          </p:cNvSpPr>
          <p:nvPr>
            <p:ph type="ftr" sz="quarter" idx="11"/>
          </p:nvPr>
        </p:nvSpPr>
        <p:spPr/>
        <p:txBody>
          <a:bodyPr/>
          <a:lstStyle/>
          <a:p>
            <a:pPr>
              <a:defRPr/>
            </a:pPr>
            <a:r>
              <a:rPr lang="en-US" altLang="zh-CN" smtClean="0"/>
              <a:t>Stereo v6b</a:t>
            </a:r>
            <a:endParaRPr lang="en-US" altLang="zh-CN"/>
          </a:p>
        </p:txBody>
      </p:sp>
      <p:sp>
        <p:nvSpPr>
          <p:cNvPr id="4506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C68FC7C0-82CD-457E-A986-FB745EBA25C5}" type="slidenum">
              <a:rPr lang="en-US" altLang="en-US">
                <a:solidFill>
                  <a:srgbClr val="898989"/>
                </a:solidFill>
              </a:rPr>
              <a:pPr eaLnBrk="1" hangingPunct="1"/>
              <a:t>40</a:t>
            </a:fld>
            <a:endParaRPr lang="en-US" altLang="en-US">
              <a:solidFill>
                <a:srgbClr val="898989"/>
              </a:solidFill>
            </a:endParaRPr>
          </a:p>
        </p:txBody>
      </p:sp>
      <p:sp>
        <p:nvSpPr>
          <p:cNvPr id="7" name="Oval 6"/>
          <p:cNvSpPr/>
          <p:nvPr/>
        </p:nvSpPr>
        <p:spPr>
          <a:xfrm>
            <a:off x="4724400" y="152400"/>
            <a:ext cx="1752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533400" y="762000"/>
            <a:ext cx="7543800" cy="1295400"/>
          </a:xfrm>
        </p:spPr>
        <p:txBody>
          <a:bodyPr/>
          <a:lstStyle/>
          <a:p>
            <a:pPr eaLnBrk="1" hangingPunct="1"/>
            <a:r>
              <a:rPr lang="en-US" altLang="en-US" sz="3500" b="1" u="sng" smtClean="0"/>
              <a:t>Feature correspondence </a:t>
            </a:r>
            <a:r>
              <a:rPr lang="en-US" altLang="en-US" sz="3500" smtClean="0"/>
              <a:t>is essential in </a:t>
            </a:r>
            <a:r>
              <a:rPr lang="en-US" altLang="en-US" sz="3600" smtClean="0"/>
              <a:t>3D model reconstruction </a:t>
            </a:r>
            <a:r>
              <a:rPr lang="en-US" altLang="en-US" sz="3500" smtClean="0"/>
              <a:t/>
            </a:r>
            <a:br>
              <a:rPr lang="en-US" altLang="en-US" sz="3500" smtClean="0"/>
            </a:br>
            <a:endParaRPr lang="en-US" altLang="en-US" sz="3500" smtClean="0"/>
          </a:p>
        </p:txBody>
      </p:sp>
      <p:sp>
        <p:nvSpPr>
          <p:cNvPr id="40963" name="Rectangle 3"/>
          <p:cNvSpPr>
            <a:spLocks noGrp="1" noChangeArrowheads="1"/>
          </p:cNvSpPr>
          <p:nvPr>
            <p:ph idx="1"/>
          </p:nvPr>
        </p:nvSpPr>
        <p:spPr>
          <a:xfrm>
            <a:off x="457200" y="1828800"/>
            <a:ext cx="8229600" cy="4525963"/>
          </a:xfrm>
        </p:spPr>
        <p:txBody>
          <a:bodyPr/>
          <a:lstStyle/>
          <a:p>
            <a:pPr marL="342900" lvl="1" indent="-342900" eaLnBrk="1" hangingPunct="1">
              <a:buFont typeface="Arial" charset="0"/>
              <a:buChar char="•"/>
            </a:pPr>
            <a:r>
              <a:rPr lang="en-US" altLang="en-US" smtClean="0"/>
              <a:t>3D model reconstruction from stereo cameras after stereo calibration requires 3 steps: </a:t>
            </a:r>
          </a:p>
          <a:p>
            <a:pPr marL="342900" lvl="1" indent="-342900" eaLnBrk="1" hangingPunct="1"/>
            <a:r>
              <a:rPr lang="en-US" altLang="en-US" smtClean="0"/>
              <a:t>Step 0: Rectification of stereo images</a:t>
            </a:r>
          </a:p>
          <a:p>
            <a:pPr marL="342900" lvl="1" indent="-342900" eaLnBrk="1" hangingPunct="1"/>
            <a:r>
              <a:rPr lang="en-US" altLang="en-US" smtClean="0"/>
              <a:t>Step 1: Find 2-D feature correspondences (by F)</a:t>
            </a:r>
          </a:p>
          <a:p>
            <a:pPr marL="342900" lvl="1" indent="-342900" eaLnBrk="1" hangingPunct="1"/>
            <a:r>
              <a:rPr lang="en-US" altLang="en-US" smtClean="0"/>
              <a:t>Step 2: 3-D Model reconstruction</a:t>
            </a:r>
          </a:p>
          <a:p>
            <a:pPr eaLnBrk="1" hangingPunct="1"/>
            <a:endParaRPr lang="en-US" altLang="en-US" smtClean="0"/>
          </a:p>
        </p:txBody>
      </p:sp>
      <p:sp>
        <p:nvSpPr>
          <p:cNvPr id="5" name="Footer Placeholder 4"/>
          <p:cNvSpPr>
            <a:spLocks noGrp="1"/>
          </p:cNvSpPr>
          <p:nvPr>
            <p:ph type="ftr" sz="quarter" idx="11"/>
          </p:nvPr>
        </p:nvSpPr>
        <p:spPr/>
        <p:txBody>
          <a:bodyPr/>
          <a:lstStyle/>
          <a:p>
            <a:pPr>
              <a:defRPr/>
            </a:pPr>
            <a:r>
              <a:rPr lang="en-US" altLang="zh-CN" smtClean="0"/>
              <a:t>Stereo v6b</a:t>
            </a:r>
            <a:endParaRPr lang="en-US" altLang="zh-CN"/>
          </a:p>
        </p:txBody>
      </p:sp>
      <p:sp>
        <p:nvSpPr>
          <p:cNvPr id="4608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D2B6039D-E2B5-46EB-BF82-124CD01CA354}" type="slidenum">
              <a:rPr lang="en-US" altLang="en-US">
                <a:solidFill>
                  <a:srgbClr val="898989"/>
                </a:solidFill>
              </a:rPr>
              <a:pPr eaLnBrk="1" hangingPunct="1"/>
              <a:t>41</a:t>
            </a:fld>
            <a:endParaRPr lang="en-US" altLang="en-US">
              <a:solidFill>
                <a:srgbClr val="898989"/>
              </a:solidFill>
            </a:endParaRPr>
          </a:p>
        </p:txBody>
      </p:sp>
      <p:sp>
        <p:nvSpPr>
          <p:cNvPr id="7" name="Oval 6"/>
          <p:cNvSpPr/>
          <p:nvPr/>
        </p:nvSpPr>
        <p:spPr>
          <a:xfrm>
            <a:off x="6467475" y="152400"/>
            <a:ext cx="1076325"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sz="3600" smtClean="0"/>
              <a:t>Exercise 6: Step 0 : Rectification (optional)</a:t>
            </a:r>
          </a:p>
        </p:txBody>
      </p:sp>
      <p:sp>
        <p:nvSpPr>
          <p:cNvPr id="47107" name="Content Placeholder 2"/>
          <p:cNvSpPr>
            <a:spLocks noGrp="1"/>
          </p:cNvSpPr>
          <p:nvPr>
            <p:ph idx="1"/>
          </p:nvPr>
        </p:nvSpPr>
        <p:spPr>
          <a:xfrm>
            <a:off x="457200" y="1371600"/>
            <a:ext cx="3505200" cy="4525963"/>
          </a:xfrm>
        </p:spPr>
        <p:txBody>
          <a:bodyPr/>
          <a:lstStyle/>
          <a:p>
            <a:r>
              <a:rPr lang="en-US" altLang="en-US" sz="2400" smtClean="0"/>
              <a:t>(a) Given points (A,B) in the left image, point the correspondence point in the right image for the un-rectified image pair and the rectified image pair.</a:t>
            </a:r>
          </a:p>
          <a:p>
            <a:r>
              <a:rPr lang="en-US" altLang="en-US" sz="2400" smtClean="0"/>
              <a:t>(b) Discuss why it is easier to find correspondences in rectified images</a:t>
            </a:r>
          </a:p>
          <a:p>
            <a:r>
              <a:rPr lang="en-US" altLang="en-US" sz="2400" smtClean="0"/>
              <a:t>(The rectification algorithm can be found in the appendix)</a:t>
            </a:r>
          </a:p>
          <a:p>
            <a:endParaRPr lang="en-US" altLang="en-US" smtClean="0"/>
          </a:p>
          <a:p>
            <a:endParaRPr lang="en-US" altLang="en-US" smtClean="0"/>
          </a:p>
          <a:p>
            <a:endParaRPr lang="en-US" altLang="en-US" smtClean="0"/>
          </a:p>
        </p:txBody>
      </p:sp>
      <p:sp>
        <p:nvSpPr>
          <p:cNvPr id="4" name="Footer Placeholder 3"/>
          <p:cNvSpPr>
            <a:spLocks noGrp="1"/>
          </p:cNvSpPr>
          <p:nvPr>
            <p:ph type="ftr" sz="quarter" idx="11"/>
          </p:nvPr>
        </p:nvSpPr>
        <p:spPr/>
        <p:txBody>
          <a:bodyPr/>
          <a:lstStyle/>
          <a:p>
            <a:pPr>
              <a:defRPr/>
            </a:pPr>
            <a:r>
              <a:rPr lang="en-US" altLang="zh-CN" smtClean="0"/>
              <a:t>Stereo v6b</a:t>
            </a:r>
            <a:endParaRPr lang="en-US" altLang="zh-CN" dirty="0"/>
          </a:p>
        </p:txBody>
      </p:sp>
      <p:sp>
        <p:nvSpPr>
          <p:cNvPr id="4710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8019C766-9649-45AE-B261-1CCD7C3C01B7}" type="slidenum">
              <a:rPr lang="en-US" altLang="en-US">
                <a:solidFill>
                  <a:srgbClr val="898989"/>
                </a:solidFill>
              </a:rPr>
              <a:pPr eaLnBrk="1" hangingPunct="1"/>
              <a:t>42</a:t>
            </a:fld>
            <a:endParaRPr lang="en-US" altLang="en-US">
              <a:solidFill>
                <a:srgbClr val="898989"/>
              </a:solidFill>
            </a:endParaRPr>
          </a:p>
        </p:txBody>
      </p:sp>
      <p:pic>
        <p:nvPicPr>
          <p:cNvPr id="47110" name="Picture 4" descr="img8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905000"/>
            <a:ext cx="4191000" cy="413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1" name="TextBox 1"/>
          <p:cNvSpPr txBox="1">
            <a:spLocks noChangeArrowheads="1"/>
          </p:cNvSpPr>
          <p:nvPr/>
        </p:nvSpPr>
        <p:spPr bwMode="auto">
          <a:xfrm>
            <a:off x="4724400" y="1676400"/>
            <a:ext cx="29035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Left                            Right</a:t>
            </a:r>
          </a:p>
        </p:txBody>
      </p:sp>
      <p:sp>
        <p:nvSpPr>
          <p:cNvPr id="47112" name="TextBox 2"/>
          <p:cNvSpPr txBox="1">
            <a:spLocks noChangeArrowheads="1"/>
          </p:cNvSpPr>
          <p:nvPr/>
        </p:nvSpPr>
        <p:spPr bwMode="auto">
          <a:xfrm>
            <a:off x="5715000" y="6442075"/>
            <a:ext cx="23002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Rectified image pair</a:t>
            </a:r>
          </a:p>
        </p:txBody>
      </p:sp>
      <p:sp>
        <p:nvSpPr>
          <p:cNvPr id="6" name="Right Brace 5"/>
          <p:cNvSpPr/>
          <p:nvPr/>
        </p:nvSpPr>
        <p:spPr>
          <a:xfrm rot="16200000" flipH="1">
            <a:off x="6371431" y="4161632"/>
            <a:ext cx="439737" cy="419100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latin typeface="Calibri" pitchFamily="34" charset="0"/>
            </a:endParaRPr>
          </a:p>
        </p:txBody>
      </p:sp>
      <p:sp>
        <p:nvSpPr>
          <p:cNvPr id="10" name="Right Brace 9"/>
          <p:cNvSpPr/>
          <p:nvPr/>
        </p:nvSpPr>
        <p:spPr>
          <a:xfrm rot="16200000">
            <a:off x="6340475" y="-441325"/>
            <a:ext cx="501650" cy="419100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latin typeface="Calibri" pitchFamily="34" charset="0"/>
            </a:endParaRPr>
          </a:p>
        </p:txBody>
      </p:sp>
      <p:sp>
        <p:nvSpPr>
          <p:cNvPr id="47115" name="TextBox 10"/>
          <p:cNvSpPr txBox="1">
            <a:spLocks noChangeArrowheads="1"/>
          </p:cNvSpPr>
          <p:nvPr/>
        </p:nvSpPr>
        <p:spPr bwMode="auto">
          <a:xfrm>
            <a:off x="5440363" y="1219200"/>
            <a:ext cx="25574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Un-recitfied image pair</a:t>
            </a:r>
          </a:p>
        </p:txBody>
      </p:sp>
      <p:sp>
        <p:nvSpPr>
          <p:cNvPr id="47116" name="TextBox 6"/>
          <p:cNvSpPr txBox="1">
            <a:spLocks noChangeArrowheads="1"/>
          </p:cNvSpPr>
          <p:nvPr/>
        </p:nvSpPr>
        <p:spPr bwMode="auto">
          <a:xfrm>
            <a:off x="4105275" y="2362200"/>
            <a:ext cx="3381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A</a:t>
            </a:r>
          </a:p>
          <a:p>
            <a:pPr eaLnBrk="1" hangingPunct="1"/>
            <a:r>
              <a:rPr lang="en-US" altLang="en-US"/>
              <a:t>B</a:t>
            </a:r>
          </a:p>
        </p:txBody>
      </p:sp>
      <p:sp>
        <p:nvSpPr>
          <p:cNvPr id="47117" name="TextBox 16"/>
          <p:cNvSpPr txBox="1">
            <a:spLocks noChangeArrowheads="1"/>
          </p:cNvSpPr>
          <p:nvPr/>
        </p:nvSpPr>
        <p:spPr bwMode="auto">
          <a:xfrm>
            <a:off x="4021138" y="3995738"/>
            <a:ext cx="3889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A’</a:t>
            </a:r>
          </a:p>
          <a:p>
            <a:pPr eaLnBrk="1" hangingPunct="1"/>
            <a:r>
              <a:rPr lang="en-US" altLang="en-US"/>
              <a:t>B’</a:t>
            </a:r>
          </a:p>
        </p:txBody>
      </p:sp>
      <p:cxnSp>
        <p:nvCxnSpPr>
          <p:cNvPr id="18" name="Straight Arrow Connector 17"/>
          <p:cNvCxnSpPr/>
          <p:nvPr/>
        </p:nvCxnSpPr>
        <p:spPr>
          <a:xfrm flipV="1">
            <a:off x="4443413" y="2362200"/>
            <a:ext cx="898525" cy="2286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443413" y="4224338"/>
            <a:ext cx="1423987" cy="93662"/>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521200" y="2935288"/>
            <a:ext cx="515938" cy="7302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521200" y="4468813"/>
            <a:ext cx="820738" cy="407987"/>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6467475" y="152400"/>
            <a:ext cx="1076325"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ctrTitle"/>
          </p:nvPr>
        </p:nvSpPr>
        <p:spPr>
          <a:xfrm>
            <a:off x="1066800" y="1371600"/>
            <a:ext cx="8218488" cy="1590675"/>
          </a:xfrm>
        </p:spPr>
        <p:txBody>
          <a:bodyPr/>
          <a:lstStyle/>
          <a:p>
            <a:pPr algn="l" eaLnBrk="1" hangingPunct="1"/>
            <a:r>
              <a:rPr lang="en-US" altLang="en-US" smtClean="0"/>
              <a:t/>
            </a:r>
            <a:br>
              <a:rPr lang="en-US" altLang="en-US" smtClean="0"/>
            </a:br>
            <a:r>
              <a:rPr lang="en-US" altLang="en-US" sz="3600" smtClean="0"/>
              <a:t>Step 1: </a:t>
            </a:r>
            <a:r>
              <a:rPr lang="en-US" altLang="zh-TW" sz="3600" smtClean="0"/>
              <a:t>3-D Model reconstruction:</a:t>
            </a:r>
            <a:r>
              <a:rPr lang="en-US" altLang="en-US" sz="3600" smtClean="0"/>
              <a:t> </a:t>
            </a:r>
            <a:br>
              <a:rPr lang="en-US" altLang="en-US" sz="3600" smtClean="0"/>
            </a:br>
            <a:r>
              <a:rPr lang="en-US" altLang="en-US" sz="3600" smtClean="0"/>
              <a:t>Find 2-D feature correspondences</a:t>
            </a:r>
            <a:r>
              <a:rPr lang="en-US" altLang="en-US" smtClean="0"/>
              <a:t> </a:t>
            </a:r>
          </a:p>
        </p:txBody>
      </p:sp>
      <p:sp>
        <p:nvSpPr>
          <p:cNvPr id="83971" name="Rectangle 3"/>
          <p:cNvSpPr>
            <a:spLocks noGrp="1" noChangeArrowheads="1"/>
          </p:cNvSpPr>
          <p:nvPr>
            <p:ph type="subTitle" idx="1"/>
          </p:nvPr>
        </p:nvSpPr>
        <p:spPr/>
        <p:txBody>
          <a:bodyPr rtlCol="0">
            <a:normAutofit/>
          </a:bodyPr>
          <a:lstStyle/>
          <a:p>
            <a:pPr eaLnBrk="1" fontAlgn="auto" hangingPunct="1">
              <a:spcAft>
                <a:spcPts val="0"/>
              </a:spcAft>
              <a:buFont typeface="Arial" pitchFamily="34" charset="0"/>
              <a:buNone/>
              <a:defRPr/>
            </a:pPr>
            <a:r>
              <a:rPr lang="en-US" smtClean="0"/>
              <a:t>by cross correlation</a:t>
            </a:r>
          </a:p>
        </p:txBody>
      </p:sp>
      <p:sp>
        <p:nvSpPr>
          <p:cNvPr id="5" name="Rectangle 6"/>
          <p:cNvSpPr>
            <a:spLocks noGrp="1" noChangeArrowheads="1"/>
          </p:cNvSpPr>
          <p:nvPr>
            <p:ph type="ftr" sz="quarter" idx="11"/>
          </p:nvPr>
        </p:nvSpPr>
        <p:spPr/>
        <p:txBody>
          <a:bodyPr/>
          <a:lstStyle/>
          <a:p>
            <a:pPr>
              <a:defRPr/>
            </a:pPr>
            <a:r>
              <a:rPr lang="en-US" altLang="zh-CN" smtClean="0"/>
              <a:t>Stereo v6b</a:t>
            </a:r>
            <a:endParaRPr lang="en-US" altLang="zh-CN"/>
          </a:p>
        </p:txBody>
      </p:sp>
      <p:sp>
        <p:nvSpPr>
          <p:cNvPr id="48133" name="Rectangle 7"/>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64567B90-FAC9-409E-802B-1C554122D096}" type="slidenum">
              <a:rPr lang="en-US" altLang="en-US">
                <a:solidFill>
                  <a:srgbClr val="898989"/>
                </a:solidFill>
              </a:rPr>
              <a:pPr eaLnBrk="1" hangingPunct="1"/>
              <a:t>43</a:t>
            </a:fld>
            <a:endParaRPr lang="en-US" altLang="en-US">
              <a:solidFill>
                <a:srgbClr val="898989"/>
              </a:solidFill>
            </a:endParaRPr>
          </a:p>
        </p:txBody>
      </p:sp>
      <p:sp>
        <p:nvSpPr>
          <p:cNvPr id="7" name="Oval 6"/>
          <p:cNvSpPr/>
          <p:nvPr/>
        </p:nvSpPr>
        <p:spPr>
          <a:xfrm>
            <a:off x="6467475" y="152400"/>
            <a:ext cx="1076325"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en-US" smtClean="0"/>
              <a:t>Search for correspondences</a:t>
            </a:r>
          </a:p>
        </p:txBody>
      </p:sp>
      <p:sp>
        <p:nvSpPr>
          <p:cNvPr id="49155" name="Rectangle 3"/>
          <p:cNvSpPr>
            <a:spLocks noGrp="1" noChangeArrowheads="1"/>
          </p:cNvSpPr>
          <p:nvPr>
            <p:ph idx="1"/>
          </p:nvPr>
        </p:nvSpPr>
        <p:spPr/>
        <p:txBody>
          <a:bodyPr/>
          <a:lstStyle/>
          <a:p>
            <a:pPr eaLnBrk="1" hangingPunct="1"/>
            <a:r>
              <a:rPr lang="en-US" altLang="en-US" smtClean="0"/>
              <a:t>Take left image as reference (I)</a:t>
            </a:r>
          </a:p>
          <a:p>
            <a:pPr eaLnBrk="1" hangingPunct="1"/>
            <a:r>
              <a:rPr lang="en-US" altLang="en-US" smtClean="0"/>
              <a:t>Find all (N) features in  the left and rigth images.</a:t>
            </a:r>
          </a:p>
          <a:p>
            <a:pPr eaLnBrk="1" hangingPunct="1"/>
            <a:r>
              <a:rPr lang="en-US" altLang="en-US" smtClean="0"/>
              <a:t>For each feature in the reference image (I)</a:t>
            </a:r>
          </a:p>
          <a:p>
            <a:pPr lvl="1" eaLnBrk="1" hangingPunct="1"/>
            <a:r>
              <a:rPr lang="en-US" altLang="en-US" smtClean="0"/>
              <a:t>Find the corresponding  epipolar line in the right image (I’) </a:t>
            </a:r>
          </a:p>
          <a:p>
            <a:pPr lvl="1" eaLnBrk="1" hangingPunct="1"/>
            <a:r>
              <a:rPr lang="en-US" altLang="en-US" smtClean="0"/>
              <a:t>Along the epipolar line (in image I’) search for the correct correspondence by cross-correlation.</a:t>
            </a:r>
          </a:p>
          <a:p>
            <a:pPr lvl="1" eaLnBrk="1" hangingPunct="1"/>
            <a:r>
              <a:rPr lang="en-US" altLang="en-US" smtClean="0"/>
              <a:t>Till all correspondences are found</a:t>
            </a:r>
          </a:p>
        </p:txBody>
      </p:sp>
      <p:sp>
        <p:nvSpPr>
          <p:cNvPr id="5" name="Footer Placeholder 4"/>
          <p:cNvSpPr>
            <a:spLocks noGrp="1"/>
          </p:cNvSpPr>
          <p:nvPr>
            <p:ph type="ftr" sz="quarter" idx="11"/>
          </p:nvPr>
        </p:nvSpPr>
        <p:spPr/>
        <p:txBody>
          <a:bodyPr/>
          <a:lstStyle/>
          <a:p>
            <a:pPr>
              <a:defRPr/>
            </a:pPr>
            <a:r>
              <a:rPr lang="en-US" altLang="zh-CN" smtClean="0"/>
              <a:t>Stereo v6b</a:t>
            </a:r>
            <a:endParaRPr lang="en-US" altLang="zh-CN"/>
          </a:p>
        </p:txBody>
      </p:sp>
      <p:sp>
        <p:nvSpPr>
          <p:cNvPr id="4915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0B859387-BA2D-4C82-9064-47E48326F4CF}" type="slidenum">
              <a:rPr lang="en-US" altLang="en-US">
                <a:solidFill>
                  <a:srgbClr val="898989"/>
                </a:solidFill>
              </a:rPr>
              <a:pPr eaLnBrk="1" hangingPunct="1"/>
              <a:t>44</a:t>
            </a:fld>
            <a:endParaRPr lang="en-US" altLang="en-US">
              <a:solidFill>
                <a:srgbClr val="898989"/>
              </a:solidFill>
            </a:endParaRPr>
          </a:p>
        </p:txBody>
      </p:sp>
      <p:sp>
        <p:nvSpPr>
          <p:cNvPr id="7" name="Oval 6"/>
          <p:cNvSpPr/>
          <p:nvPr/>
        </p:nvSpPr>
        <p:spPr>
          <a:xfrm>
            <a:off x="6467475" y="152400"/>
            <a:ext cx="1076325"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342900"/>
            <a:ext cx="3886200" cy="1295400"/>
          </a:xfrm>
        </p:spPr>
        <p:txBody>
          <a:bodyPr/>
          <a:lstStyle/>
          <a:p>
            <a:pPr eaLnBrk="1" hangingPunct="1"/>
            <a:r>
              <a:rPr lang="en-US" altLang="zh-TW" sz="1700" smtClean="0"/>
              <a:t>Recall</a:t>
            </a:r>
            <a:br>
              <a:rPr lang="en-US" altLang="zh-TW" sz="1700" smtClean="0"/>
            </a:br>
            <a:r>
              <a:rPr lang="en-US" altLang="zh-TW" sz="1700" smtClean="0"/>
              <a:t>:each point in the reference (left) image has an epipolar line in the right image.</a:t>
            </a:r>
          </a:p>
        </p:txBody>
      </p:sp>
      <p:sp>
        <p:nvSpPr>
          <p:cNvPr id="50179" name="Rectangle 3"/>
          <p:cNvSpPr>
            <a:spLocks noGrp="1" noChangeArrowheads="1"/>
          </p:cNvSpPr>
          <p:nvPr>
            <p:ph idx="1"/>
          </p:nvPr>
        </p:nvSpPr>
        <p:spPr/>
        <p:txBody>
          <a:bodyPr/>
          <a:lstStyle/>
          <a:p>
            <a:pPr eaLnBrk="1" hangingPunct="1"/>
            <a:r>
              <a:rPr lang="zh-TW" altLang="en-US" smtClean="0"/>
              <a:t> </a:t>
            </a:r>
          </a:p>
        </p:txBody>
      </p:sp>
      <p:sp>
        <p:nvSpPr>
          <p:cNvPr id="45" name="Footer Placeholder 4"/>
          <p:cNvSpPr>
            <a:spLocks noGrp="1"/>
          </p:cNvSpPr>
          <p:nvPr>
            <p:ph type="ftr" sz="quarter" idx="11"/>
          </p:nvPr>
        </p:nvSpPr>
        <p:spPr/>
        <p:txBody>
          <a:bodyPr/>
          <a:lstStyle/>
          <a:p>
            <a:pPr>
              <a:defRPr/>
            </a:pPr>
            <a:r>
              <a:rPr lang="en-US" altLang="zh-CN" smtClean="0"/>
              <a:t>Stereo v6b</a:t>
            </a:r>
            <a:endParaRPr lang="en-US" altLang="zh-CN"/>
          </a:p>
        </p:txBody>
      </p:sp>
      <p:sp>
        <p:nvSpPr>
          <p:cNvPr id="5018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DA7D253F-30A6-44A0-B7EF-22B6524DEABD}" type="slidenum">
              <a:rPr lang="en-US" altLang="en-US">
                <a:solidFill>
                  <a:srgbClr val="898989"/>
                </a:solidFill>
              </a:rPr>
              <a:pPr eaLnBrk="1" hangingPunct="1"/>
              <a:t>45</a:t>
            </a:fld>
            <a:endParaRPr lang="en-US" altLang="en-US">
              <a:solidFill>
                <a:srgbClr val="898989"/>
              </a:solidFill>
            </a:endParaRPr>
          </a:p>
        </p:txBody>
      </p:sp>
      <p:sp>
        <p:nvSpPr>
          <p:cNvPr id="50182" name="Oval 4"/>
          <p:cNvSpPr>
            <a:spLocks noChangeArrowheads="1"/>
          </p:cNvSpPr>
          <p:nvPr/>
        </p:nvSpPr>
        <p:spPr bwMode="auto">
          <a:xfrm>
            <a:off x="3962400" y="1981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50183" name="Oval 5"/>
          <p:cNvSpPr>
            <a:spLocks noChangeArrowheads="1"/>
          </p:cNvSpPr>
          <p:nvPr/>
        </p:nvSpPr>
        <p:spPr bwMode="auto">
          <a:xfrm>
            <a:off x="1219200" y="5486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50184" name="Oval 6"/>
          <p:cNvSpPr>
            <a:spLocks noChangeArrowheads="1"/>
          </p:cNvSpPr>
          <p:nvPr/>
        </p:nvSpPr>
        <p:spPr bwMode="auto">
          <a:xfrm>
            <a:off x="1828800" y="4724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50185" name="Oval 7"/>
          <p:cNvSpPr>
            <a:spLocks noChangeArrowheads="1"/>
          </p:cNvSpPr>
          <p:nvPr/>
        </p:nvSpPr>
        <p:spPr bwMode="auto">
          <a:xfrm>
            <a:off x="6400800" y="4419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50186" name="Oval 8"/>
          <p:cNvSpPr>
            <a:spLocks noChangeArrowheads="1"/>
          </p:cNvSpPr>
          <p:nvPr/>
        </p:nvSpPr>
        <p:spPr bwMode="auto">
          <a:xfrm>
            <a:off x="7162800" y="5181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50187" name="Oval 9"/>
          <p:cNvSpPr>
            <a:spLocks noChangeArrowheads="1"/>
          </p:cNvSpPr>
          <p:nvPr/>
        </p:nvSpPr>
        <p:spPr bwMode="auto">
          <a:xfrm>
            <a:off x="2362200" y="5410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50188" name="Oval 10"/>
          <p:cNvSpPr>
            <a:spLocks noChangeArrowheads="1"/>
          </p:cNvSpPr>
          <p:nvPr/>
        </p:nvSpPr>
        <p:spPr bwMode="auto">
          <a:xfrm>
            <a:off x="6096000" y="5257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50189" name="Line 11"/>
          <p:cNvSpPr>
            <a:spLocks noChangeShapeType="1"/>
          </p:cNvSpPr>
          <p:nvPr/>
        </p:nvSpPr>
        <p:spPr bwMode="auto">
          <a:xfrm flipV="1">
            <a:off x="1295400" y="5257800"/>
            <a:ext cx="5867400" cy="228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0" name="Line 12"/>
          <p:cNvSpPr>
            <a:spLocks noChangeShapeType="1"/>
          </p:cNvSpPr>
          <p:nvPr/>
        </p:nvSpPr>
        <p:spPr bwMode="auto">
          <a:xfrm flipV="1">
            <a:off x="1219200" y="2057400"/>
            <a:ext cx="2743200" cy="3505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1" name="Line 13"/>
          <p:cNvSpPr>
            <a:spLocks noChangeShapeType="1"/>
          </p:cNvSpPr>
          <p:nvPr/>
        </p:nvSpPr>
        <p:spPr bwMode="auto">
          <a:xfrm>
            <a:off x="4038600" y="2057400"/>
            <a:ext cx="3200400" cy="3200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2" name="Freeform 14"/>
          <p:cNvSpPr>
            <a:spLocks/>
          </p:cNvSpPr>
          <p:nvPr/>
        </p:nvSpPr>
        <p:spPr bwMode="auto">
          <a:xfrm>
            <a:off x="1447800" y="4114800"/>
            <a:ext cx="1371600" cy="1676400"/>
          </a:xfrm>
          <a:custGeom>
            <a:avLst/>
            <a:gdLst>
              <a:gd name="T0" fmla="*/ 0 w 864"/>
              <a:gd name="T1" fmla="*/ 2147483647 h 1056"/>
              <a:gd name="T2" fmla="*/ 0 w 864"/>
              <a:gd name="T3" fmla="*/ 0 h 1056"/>
              <a:gd name="T4" fmla="*/ 2147483647 w 864"/>
              <a:gd name="T5" fmla="*/ 2147483647 h 1056"/>
              <a:gd name="T6" fmla="*/ 2147483647 w 864"/>
              <a:gd name="T7" fmla="*/ 2147483647 h 1056"/>
              <a:gd name="T8" fmla="*/ 0 w 864"/>
              <a:gd name="T9" fmla="*/ 2147483647 h 10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4" h="1056">
                <a:moveTo>
                  <a:pt x="0" y="672"/>
                </a:moveTo>
                <a:lnTo>
                  <a:pt x="0" y="0"/>
                </a:lnTo>
                <a:lnTo>
                  <a:pt x="864" y="384"/>
                </a:lnTo>
                <a:lnTo>
                  <a:pt x="816" y="1056"/>
                </a:lnTo>
                <a:lnTo>
                  <a:pt x="0" y="672"/>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3" name="Freeform 15"/>
          <p:cNvSpPr>
            <a:spLocks/>
          </p:cNvSpPr>
          <p:nvPr/>
        </p:nvSpPr>
        <p:spPr bwMode="auto">
          <a:xfrm>
            <a:off x="5943600" y="3657600"/>
            <a:ext cx="1143000" cy="2057400"/>
          </a:xfrm>
          <a:custGeom>
            <a:avLst/>
            <a:gdLst>
              <a:gd name="T0" fmla="*/ 0 w 720"/>
              <a:gd name="T1" fmla="*/ 2147483647 h 1296"/>
              <a:gd name="T2" fmla="*/ 0 w 720"/>
              <a:gd name="T3" fmla="*/ 2147483647 h 1296"/>
              <a:gd name="T4" fmla="*/ 2147483647 w 720"/>
              <a:gd name="T5" fmla="*/ 0 h 1296"/>
              <a:gd name="T6" fmla="*/ 2147483647 w 720"/>
              <a:gd name="T7" fmla="*/ 2147483647 h 1296"/>
              <a:gd name="T8" fmla="*/ 0 w 720"/>
              <a:gd name="T9" fmla="*/ 2147483647 h 12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0" h="1296">
                <a:moveTo>
                  <a:pt x="0" y="1296"/>
                </a:moveTo>
                <a:lnTo>
                  <a:pt x="0" y="528"/>
                </a:lnTo>
                <a:lnTo>
                  <a:pt x="720" y="0"/>
                </a:lnTo>
                <a:lnTo>
                  <a:pt x="720" y="864"/>
                </a:lnTo>
                <a:lnTo>
                  <a:pt x="0" y="1296"/>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4" name="Line 16"/>
          <p:cNvSpPr>
            <a:spLocks noChangeShapeType="1"/>
          </p:cNvSpPr>
          <p:nvPr/>
        </p:nvSpPr>
        <p:spPr bwMode="auto">
          <a:xfrm flipH="1" flipV="1">
            <a:off x="6400800" y="4419600"/>
            <a:ext cx="8382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5" name="Text Box 17"/>
          <p:cNvSpPr txBox="1">
            <a:spLocks noChangeArrowheads="1"/>
          </p:cNvSpPr>
          <p:nvPr/>
        </p:nvSpPr>
        <p:spPr bwMode="auto">
          <a:xfrm>
            <a:off x="4022725" y="148907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X</a:t>
            </a:r>
          </a:p>
        </p:txBody>
      </p:sp>
      <p:sp>
        <p:nvSpPr>
          <p:cNvPr id="50196" name="Text Box 18"/>
          <p:cNvSpPr txBox="1">
            <a:spLocks noChangeArrowheads="1"/>
          </p:cNvSpPr>
          <p:nvPr/>
        </p:nvSpPr>
        <p:spPr bwMode="auto">
          <a:xfrm>
            <a:off x="7299325" y="507047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O</a:t>
            </a:r>
            <a:r>
              <a:rPr kumimoji="1" lang="en-US" altLang="zh-TW" sz="2400" baseline="-25000">
                <a:latin typeface="Times New Roman" pitchFamily="18" charset="0"/>
              </a:rPr>
              <a:t>2</a:t>
            </a:r>
          </a:p>
        </p:txBody>
      </p:sp>
      <p:sp>
        <p:nvSpPr>
          <p:cNvPr id="50197" name="Text Box 19"/>
          <p:cNvSpPr txBox="1">
            <a:spLocks noChangeArrowheads="1"/>
          </p:cNvSpPr>
          <p:nvPr/>
        </p:nvSpPr>
        <p:spPr bwMode="auto">
          <a:xfrm>
            <a:off x="457200" y="5410200"/>
            <a:ext cx="473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O</a:t>
            </a:r>
            <a:r>
              <a:rPr kumimoji="1" lang="en-US" altLang="zh-TW" sz="2400" baseline="-25000">
                <a:latin typeface="Times New Roman" pitchFamily="18" charset="0"/>
              </a:rPr>
              <a:t>l</a:t>
            </a:r>
          </a:p>
        </p:txBody>
      </p:sp>
      <p:sp>
        <p:nvSpPr>
          <p:cNvPr id="50198" name="Line 20"/>
          <p:cNvSpPr>
            <a:spLocks noChangeShapeType="1"/>
          </p:cNvSpPr>
          <p:nvPr/>
        </p:nvSpPr>
        <p:spPr bwMode="auto">
          <a:xfrm flipV="1">
            <a:off x="6019800" y="3505200"/>
            <a:ext cx="762000" cy="2057400"/>
          </a:xfrm>
          <a:prstGeom prst="line">
            <a:avLst/>
          </a:prstGeom>
          <a:noFill/>
          <a:ln w="57150">
            <a:solidFill>
              <a:srgbClr val="FF5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9" name="Text Box 21"/>
          <p:cNvSpPr txBox="1">
            <a:spLocks noChangeArrowheads="1"/>
          </p:cNvSpPr>
          <p:nvPr/>
        </p:nvSpPr>
        <p:spPr bwMode="auto">
          <a:xfrm>
            <a:off x="7162800" y="4038600"/>
            <a:ext cx="16891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right Frame </a:t>
            </a:r>
          </a:p>
          <a:p>
            <a:pPr eaLnBrk="1" hangingPunct="1"/>
            <a:r>
              <a:rPr kumimoji="1" lang="en-US" altLang="zh-TW" sz="2400">
                <a:latin typeface="Times New Roman" pitchFamily="18" charset="0"/>
              </a:rPr>
              <a:t>plane1 </a:t>
            </a:r>
            <a:r>
              <a:rPr kumimoji="1" lang="en-US" altLang="zh-TW" sz="2400">
                <a:latin typeface="Times New Roman" pitchFamily="18" charset="0"/>
                <a:sym typeface="Symbol" pitchFamily="18" charset="2"/>
              </a:rPr>
              <a:t></a:t>
            </a:r>
            <a:r>
              <a:rPr kumimoji="1" lang="en-US" altLang="zh-TW" sz="2400" baseline="-25000">
                <a:latin typeface="Times New Roman" pitchFamily="18" charset="0"/>
                <a:sym typeface="Symbol" pitchFamily="18" charset="2"/>
              </a:rPr>
              <a:t>2</a:t>
            </a:r>
          </a:p>
          <a:p>
            <a:pPr eaLnBrk="1" hangingPunct="1"/>
            <a:endParaRPr kumimoji="1" lang="en-US" altLang="zh-TW" sz="2400">
              <a:latin typeface="Times New Roman" pitchFamily="18" charset="0"/>
            </a:endParaRPr>
          </a:p>
        </p:txBody>
      </p:sp>
      <p:sp>
        <p:nvSpPr>
          <p:cNvPr id="50200" name="Text Box 22"/>
          <p:cNvSpPr txBox="1">
            <a:spLocks noChangeArrowheads="1"/>
          </p:cNvSpPr>
          <p:nvPr/>
        </p:nvSpPr>
        <p:spPr bwMode="auto">
          <a:xfrm>
            <a:off x="76200" y="4038600"/>
            <a:ext cx="1752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Left </a:t>
            </a:r>
          </a:p>
          <a:p>
            <a:pPr eaLnBrk="1" hangingPunct="1"/>
            <a:r>
              <a:rPr kumimoji="1" lang="en-US" altLang="zh-TW" sz="2400">
                <a:latin typeface="Times New Roman" pitchFamily="18" charset="0"/>
              </a:rPr>
              <a:t>Frame </a:t>
            </a:r>
          </a:p>
          <a:p>
            <a:pPr eaLnBrk="1" hangingPunct="1"/>
            <a:r>
              <a:rPr kumimoji="1" lang="en-US" altLang="zh-TW" sz="2400">
                <a:latin typeface="Times New Roman" pitchFamily="18" charset="0"/>
              </a:rPr>
              <a:t>plane1 </a:t>
            </a:r>
            <a:r>
              <a:rPr kumimoji="1" lang="en-US" altLang="zh-TW" sz="2400">
                <a:latin typeface="Times New Roman" pitchFamily="18" charset="0"/>
                <a:sym typeface="Symbol" pitchFamily="18" charset="2"/>
              </a:rPr>
              <a:t></a:t>
            </a:r>
            <a:r>
              <a:rPr kumimoji="1" lang="en-US" altLang="zh-TW" sz="2400" baseline="-25000">
                <a:latin typeface="Times New Roman" pitchFamily="18" charset="0"/>
                <a:sym typeface="Symbol" pitchFamily="18" charset="2"/>
              </a:rPr>
              <a:t>1</a:t>
            </a:r>
          </a:p>
          <a:p>
            <a:pPr eaLnBrk="1" hangingPunct="1"/>
            <a:endParaRPr kumimoji="1" lang="en-US" altLang="zh-TW" sz="2400">
              <a:latin typeface="Times New Roman" pitchFamily="18" charset="0"/>
            </a:endParaRPr>
          </a:p>
          <a:p>
            <a:pPr eaLnBrk="1" hangingPunct="1"/>
            <a:endParaRPr kumimoji="1" lang="en-US" altLang="zh-TW" sz="2400">
              <a:latin typeface="Times New Roman" pitchFamily="18" charset="0"/>
            </a:endParaRPr>
          </a:p>
        </p:txBody>
      </p:sp>
      <p:sp>
        <p:nvSpPr>
          <p:cNvPr id="50201" name="Line 23"/>
          <p:cNvSpPr>
            <a:spLocks noChangeShapeType="1"/>
          </p:cNvSpPr>
          <p:nvPr/>
        </p:nvSpPr>
        <p:spPr bwMode="auto">
          <a:xfrm flipV="1">
            <a:off x="1219200" y="5410200"/>
            <a:ext cx="1219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2" name="Line 24"/>
          <p:cNvSpPr>
            <a:spLocks noChangeShapeType="1"/>
          </p:cNvSpPr>
          <p:nvPr/>
        </p:nvSpPr>
        <p:spPr bwMode="auto">
          <a:xfrm flipH="1">
            <a:off x="6096000" y="5257800"/>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3" name="Text Box 25"/>
          <p:cNvSpPr txBox="1">
            <a:spLocks noChangeArrowheads="1"/>
          </p:cNvSpPr>
          <p:nvPr/>
        </p:nvSpPr>
        <p:spPr bwMode="auto">
          <a:xfrm>
            <a:off x="1676400" y="5943600"/>
            <a:ext cx="1443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Epipole e</a:t>
            </a:r>
            <a:r>
              <a:rPr kumimoji="1" lang="en-US" altLang="zh-TW" sz="2400" baseline="-25000">
                <a:latin typeface="Times New Roman" pitchFamily="18" charset="0"/>
              </a:rPr>
              <a:t>1</a:t>
            </a:r>
          </a:p>
        </p:txBody>
      </p:sp>
      <p:sp>
        <p:nvSpPr>
          <p:cNvPr id="50204" name="Text Box 26"/>
          <p:cNvSpPr txBox="1">
            <a:spLocks noChangeArrowheads="1"/>
          </p:cNvSpPr>
          <p:nvPr/>
        </p:nvSpPr>
        <p:spPr bwMode="auto">
          <a:xfrm>
            <a:off x="5715000" y="5791200"/>
            <a:ext cx="1443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Epipole e</a:t>
            </a:r>
            <a:r>
              <a:rPr kumimoji="1" lang="en-US" altLang="zh-TW" sz="2400" baseline="-25000">
                <a:latin typeface="Times New Roman" pitchFamily="18" charset="0"/>
              </a:rPr>
              <a:t>2</a:t>
            </a:r>
          </a:p>
        </p:txBody>
      </p:sp>
      <p:sp>
        <p:nvSpPr>
          <p:cNvPr id="50205" name="Rectangle 27"/>
          <p:cNvSpPr>
            <a:spLocks noChangeArrowheads="1"/>
          </p:cNvSpPr>
          <p:nvPr/>
        </p:nvSpPr>
        <p:spPr bwMode="auto">
          <a:xfrm>
            <a:off x="6477000" y="2667000"/>
            <a:ext cx="2465388"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Right epipolar line</a:t>
            </a:r>
          </a:p>
          <a:p>
            <a:pPr eaLnBrk="1" hangingPunct="1"/>
            <a:r>
              <a:rPr kumimoji="1" lang="en-US" altLang="zh-TW" sz="2400">
                <a:latin typeface="Times New Roman" pitchFamily="18" charset="0"/>
              </a:rPr>
              <a:t>L</a:t>
            </a:r>
            <a:r>
              <a:rPr kumimoji="1" lang="en-US" altLang="zh-TW" sz="2400" baseline="-25000">
                <a:latin typeface="Times New Roman" pitchFamily="18" charset="0"/>
              </a:rPr>
              <a:t>2</a:t>
            </a:r>
          </a:p>
          <a:p>
            <a:pPr eaLnBrk="1" hangingPunct="1"/>
            <a:endParaRPr kumimoji="1" lang="en-US" altLang="zh-TW" sz="2400" i="1" baseline="-25000">
              <a:latin typeface="Times New Roman" pitchFamily="18" charset="0"/>
            </a:endParaRPr>
          </a:p>
          <a:p>
            <a:pPr eaLnBrk="1" hangingPunct="1"/>
            <a:endParaRPr kumimoji="1" lang="en-US" altLang="zh-TW" sz="2400">
              <a:latin typeface="Times New Roman" pitchFamily="18" charset="0"/>
            </a:endParaRPr>
          </a:p>
        </p:txBody>
      </p:sp>
      <p:sp>
        <p:nvSpPr>
          <p:cNvPr id="50206" name="Freeform 28"/>
          <p:cNvSpPr>
            <a:spLocks/>
          </p:cNvSpPr>
          <p:nvPr/>
        </p:nvSpPr>
        <p:spPr bwMode="auto">
          <a:xfrm>
            <a:off x="1295400" y="5562600"/>
            <a:ext cx="6324600" cy="1295400"/>
          </a:xfrm>
          <a:custGeom>
            <a:avLst/>
            <a:gdLst>
              <a:gd name="T0" fmla="*/ 0 w 3984"/>
              <a:gd name="T1" fmla="*/ 2147483647 h 816"/>
              <a:gd name="T2" fmla="*/ 2147483647 w 3984"/>
              <a:gd name="T3" fmla="*/ 2147483647 h 816"/>
              <a:gd name="T4" fmla="*/ 2147483647 w 3984"/>
              <a:gd name="T5" fmla="*/ 2147483647 h 816"/>
              <a:gd name="T6" fmla="*/ 2147483647 w 3984"/>
              <a:gd name="T7" fmla="*/ 2147483647 h 816"/>
              <a:gd name="T8" fmla="*/ 2147483647 w 3984"/>
              <a:gd name="T9" fmla="*/ 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84" h="816">
                <a:moveTo>
                  <a:pt x="0" y="96"/>
                </a:moveTo>
                <a:cubicBezTo>
                  <a:pt x="44" y="360"/>
                  <a:pt x="88" y="624"/>
                  <a:pt x="432" y="720"/>
                </a:cubicBezTo>
                <a:cubicBezTo>
                  <a:pt x="776" y="816"/>
                  <a:pt x="1544" y="680"/>
                  <a:pt x="2064" y="672"/>
                </a:cubicBezTo>
                <a:cubicBezTo>
                  <a:pt x="2584" y="664"/>
                  <a:pt x="3232" y="784"/>
                  <a:pt x="3552" y="672"/>
                </a:cubicBezTo>
                <a:cubicBezTo>
                  <a:pt x="3872" y="560"/>
                  <a:pt x="3928" y="280"/>
                  <a:pt x="3984" y="0"/>
                </a:cubicBezTo>
              </a:path>
            </a:pathLst>
          </a:custGeom>
          <a:noFill/>
          <a:ln w="57150"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7" name="Text Box 29"/>
          <p:cNvSpPr txBox="1">
            <a:spLocks noChangeArrowheads="1"/>
          </p:cNvSpPr>
          <p:nvPr/>
        </p:nvSpPr>
        <p:spPr bwMode="auto">
          <a:xfrm>
            <a:off x="3641725" y="6061075"/>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CN" sz="2400">
                <a:latin typeface="Times New Roman" pitchFamily="18" charset="0"/>
              </a:rPr>
              <a:t>F</a:t>
            </a:r>
            <a:endParaRPr kumimoji="1" lang="en-US" altLang="zh-TW" sz="2400">
              <a:latin typeface="Times New Roman" pitchFamily="18" charset="0"/>
            </a:endParaRPr>
          </a:p>
        </p:txBody>
      </p:sp>
      <p:pic>
        <p:nvPicPr>
          <p:cNvPr id="50208" name="Picture 30" descr="j0283532"/>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rot="-4477795">
            <a:off x="666750" y="5886450"/>
            <a:ext cx="4762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09" name="Picture 31" descr="j0283532"/>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rot="-9441378">
            <a:off x="7829550" y="5734050"/>
            <a:ext cx="4762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210" name="Freeform 32"/>
          <p:cNvSpPr>
            <a:spLocks/>
          </p:cNvSpPr>
          <p:nvPr/>
        </p:nvSpPr>
        <p:spPr bwMode="auto">
          <a:xfrm>
            <a:off x="1981200" y="3810000"/>
            <a:ext cx="4267200" cy="863600"/>
          </a:xfrm>
          <a:custGeom>
            <a:avLst/>
            <a:gdLst>
              <a:gd name="T0" fmla="*/ 0 w 2688"/>
              <a:gd name="T1" fmla="*/ 2147483647 h 544"/>
              <a:gd name="T2" fmla="*/ 2147483647 w 2688"/>
              <a:gd name="T3" fmla="*/ 2147483647 h 544"/>
              <a:gd name="T4" fmla="*/ 2147483647 w 2688"/>
              <a:gd name="T5" fmla="*/ 2147483647 h 544"/>
              <a:gd name="T6" fmla="*/ 2147483647 w 2688"/>
              <a:gd name="T7" fmla="*/ 2147483647 h 5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88" h="544">
                <a:moveTo>
                  <a:pt x="0" y="544"/>
                </a:moveTo>
                <a:cubicBezTo>
                  <a:pt x="428" y="336"/>
                  <a:pt x="856" y="128"/>
                  <a:pt x="1200" y="64"/>
                </a:cubicBezTo>
                <a:cubicBezTo>
                  <a:pt x="1544" y="0"/>
                  <a:pt x="1816" y="88"/>
                  <a:pt x="2064" y="160"/>
                </a:cubicBezTo>
                <a:cubicBezTo>
                  <a:pt x="2312" y="232"/>
                  <a:pt x="2500" y="364"/>
                  <a:pt x="2688" y="496"/>
                </a:cubicBezTo>
              </a:path>
            </a:pathLst>
          </a:custGeom>
          <a:noFill/>
          <a:ln w="38100" cap="flat" cmpd="sng">
            <a:solidFill>
              <a:schemeClr val="tx1"/>
            </a:solidFill>
            <a:prstDash val="dash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1" name="Line 33"/>
          <p:cNvSpPr>
            <a:spLocks noChangeShapeType="1"/>
          </p:cNvSpPr>
          <p:nvPr/>
        </p:nvSpPr>
        <p:spPr bwMode="auto">
          <a:xfrm flipV="1">
            <a:off x="2286000" y="5486400"/>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2" name="Line 34"/>
          <p:cNvSpPr>
            <a:spLocks noChangeShapeType="1"/>
          </p:cNvSpPr>
          <p:nvPr/>
        </p:nvSpPr>
        <p:spPr bwMode="auto">
          <a:xfrm flipH="1" flipV="1">
            <a:off x="6172200" y="5410200"/>
            <a:ext cx="228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3" name="Text Box 35"/>
          <p:cNvSpPr txBox="1">
            <a:spLocks noChangeArrowheads="1"/>
          </p:cNvSpPr>
          <p:nvPr/>
        </p:nvSpPr>
        <p:spPr bwMode="auto">
          <a:xfrm>
            <a:off x="1371600" y="2971800"/>
            <a:ext cx="971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a:t>
            </a:r>
            <a:r>
              <a:rPr kumimoji="1" lang="en-US" altLang="zh-CN" sz="2400">
                <a:latin typeface="Times New Roman" pitchFamily="18" charset="0"/>
              </a:rPr>
              <a:t>u</a:t>
            </a:r>
            <a:r>
              <a:rPr kumimoji="1" lang="en-US" altLang="zh-TW" sz="2400" baseline="-25000">
                <a:latin typeface="Times New Roman" pitchFamily="18" charset="0"/>
              </a:rPr>
              <a:t>1</a:t>
            </a:r>
            <a:r>
              <a:rPr kumimoji="1" lang="en-US" altLang="zh-TW" sz="2400">
                <a:latin typeface="Times New Roman" pitchFamily="18" charset="0"/>
              </a:rPr>
              <a:t>,</a:t>
            </a:r>
            <a:r>
              <a:rPr kumimoji="1" lang="en-US" altLang="zh-CN" sz="2400">
                <a:latin typeface="Times New Roman" pitchFamily="18" charset="0"/>
              </a:rPr>
              <a:t>v</a:t>
            </a:r>
            <a:r>
              <a:rPr kumimoji="1" lang="en-US" altLang="zh-TW" sz="2400" baseline="-25000">
                <a:latin typeface="Times New Roman" pitchFamily="18" charset="0"/>
              </a:rPr>
              <a:t>1</a:t>
            </a:r>
            <a:r>
              <a:rPr kumimoji="1" lang="en-US" altLang="zh-TW" sz="2400">
                <a:latin typeface="Times New Roman" pitchFamily="18" charset="0"/>
              </a:rPr>
              <a:t>)</a:t>
            </a:r>
          </a:p>
        </p:txBody>
      </p:sp>
      <p:sp>
        <p:nvSpPr>
          <p:cNvPr id="50214" name="Text Box 36"/>
          <p:cNvSpPr txBox="1">
            <a:spLocks noChangeArrowheads="1"/>
          </p:cNvSpPr>
          <p:nvPr/>
        </p:nvSpPr>
        <p:spPr bwMode="auto">
          <a:xfrm>
            <a:off x="6324600" y="4114800"/>
            <a:ext cx="971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a:t>
            </a:r>
            <a:r>
              <a:rPr kumimoji="1" lang="en-US" altLang="zh-CN" sz="2400">
                <a:latin typeface="Times New Roman" pitchFamily="18" charset="0"/>
              </a:rPr>
              <a:t>u</a:t>
            </a:r>
            <a:r>
              <a:rPr kumimoji="1" lang="en-US" altLang="zh-TW" sz="2400" baseline="-25000">
                <a:latin typeface="Times New Roman" pitchFamily="18" charset="0"/>
              </a:rPr>
              <a:t>2</a:t>
            </a:r>
            <a:r>
              <a:rPr kumimoji="1" lang="en-US" altLang="zh-TW" sz="2400">
                <a:latin typeface="Times New Roman" pitchFamily="18" charset="0"/>
              </a:rPr>
              <a:t>,</a:t>
            </a:r>
            <a:r>
              <a:rPr kumimoji="1" lang="en-US" altLang="zh-CN" sz="2400">
                <a:latin typeface="Times New Roman" pitchFamily="18" charset="0"/>
              </a:rPr>
              <a:t>v</a:t>
            </a:r>
            <a:r>
              <a:rPr kumimoji="1" lang="en-US" altLang="zh-TW" sz="2400" baseline="-25000">
                <a:latin typeface="Times New Roman" pitchFamily="18" charset="0"/>
              </a:rPr>
              <a:t>2</a:t>
            </a:r>
            <a:r>
              <a:rPr kumimoji="1" lang="en-US" altLang="zh-TW" sz="2400">
                <a:latin typeface="Times New Roman" pitchFamily="18" charset="0"/>
              </a:rPr>
              <a:t>)</a:t>
            </a:r>
          </a:p>
        </p:txBody>
      </p:sp>
      <p:sp>
        <p:nvSpPr>
          <p:cNvPr id="50215" name="Line 37"/>
          <p:cNvSpPr>
            <a:spLocks noChangeShapeType="1"/>
          </p:cNvSpPr>
          <p:nvPr/>
        </p:nvSpPr>
        <p:spPr bwMode="auto">
          <a:xfrm>
            <a:off x="1752600" y="3505200"/>
            <a:ext cx="7620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6" name="Text Box 38"/>
          <p:cNvSpPr txBox="1">
            <a:spLocks noChangeArrowheads="1"/>
          </p:cNvSpPr>
          <p:nvPr/>
        </p:nvSpPr>
        <p:spPr bwMode="auto">
          <a:xfrm>
            <a:off x="228600" y="2209800"/>
            <a:ext cx="3201988"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Left side is the reference</a:t>
            </a:r>
          </a:p>
        </p:txBody>
      </p:sp>
      <p:sp>
        <p:nvSpPr>
          <p:cNvPr id="50217" name="Text Box 39"/>
          <p:cNvSpPr txBox="1">
            <a:spLocks noChangeArrowheads="1"/>
          </p:cNvSpPr>
          <p:nvPr/>
        </p:nvSpPr>
        <p:spPr bwMode="auto">
          <a:xfrm>
            <a:off x="0" y="6035675"/>
            <a:ext cx="20716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Focal </a:t>
            </a:r>
          </a:p>
          <a:p>
            <a:pPr eaLnBrk="1" hangingPunct="1"/>
            <a:r>
              <a:rPr kumimoji="1" lang="en-US" altLang="zh-TW" sz="2400">
                <a:latin typeface="Times New Roman" pitchFamily="18" charset="0"/>
              </a:rPr>
              <a:t>length=</a:t>
            </a:r>
            <a:r>
              <a:rPr kumimoji="1" lang="en-US" altLang="zh-TW" sz="2400" i="1">
                <a:latin typeface="Times New Roman" pitchFamily="18" charset="0"/>
              </a:rPr>
              <a:t>f</a:t>
            </a:r>
            <a:r>
              <a:rPr kumimoji="1" lang="en-US" altLang="zh-TW" sz="2400" i="1" baseline="-25000">
                <a:latin typeface="Times New Roman" pitchFamily="18" charset="0"/>
              </a:rPr>
              <a:t>1</a:t>
            </a:r>
          </a:p>
        </p:txBody>
      </p:sp>
      <p:sp>
        <p:nvSpPr>
          <p:cNvPr id="50218" name="Text Box 40"/>
          <p:cNvSpPr txBox="1">
            <a:spLocks noChangeArrowheads="1"/>
          </p:cNvSpPr>
          <p:nvPr/>
        </p:nvSpPr>
        <p:spPr bwMode="auto">
          <a:xfrm>
            <a:off x="7072313" y="6035675"/>
            <a:ext cx="20716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Focal </a:t>
            </a:r>
          </a:p>
          <a:p>
            <a:pPr eaLnBrk="1" hangingPunct="1"/>
            <a:r>
              <a:rPr kumimoji="1" lang="en-US" altLang="zh-TW" sz="2400">
                <a:latin typeface="Times New Roman" pitchFamily="18" charset="0"/>
              </a:rPr>
              <a:t>length=</a:t>
            </a:r>
            <a:r>
              <a:rPr kumimoji="1" lang="en-US" altLang="zh-TW" sz="2400" i="1">
                <a:latin typeface="Times New Roman" pitchFamily="18" charset="0"/>
              </a:rPr>
              <a:t>f</a:t>
            </a:r>
            <a:r>
              <a:rPr kumimoji="1" lang="en-US" altLang="zh-TW" sz="2400" i="1" baseline="-25000">
                <a:latin typeface="Times New Roman" pitchFamily="18" charset="0"/>
              </a:rPr>
              <a:t>2</a:t>
            </a:r>
          </a:p>
        </p:txBody>
      </p:sp>
      <p:sp>
        <p:nvSpPr>
          <p:cNvPr id="50219" name="Line 41"/>
          <p:cNvSpPr>
            <a:spLocks noChangeShapeType="1"/>
          </p:cNvSpPr>
          <p:nvPr/>
        </p:nvSpPr>
        <p:spPr bwMode="auto">
          <a:xfrm flipH="1">
            <a:off x="6781800" y="3124200"/>
            <a:ext cx="990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0" name="Text Box 43"/>
          <p:cNvSpPr txBox="1">
            <a:spLocks noChangeArrowheads="1"/>
          </p:cNvSpPr>
          <p:nvPr/>
        </p:nvSpPr>
        <p:spPr bwMode="auto">
          <a:xfrm>
            <a:off x="4495800" y="628650"/>
            <a:ext cx="4038600" cy="17192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新細明體" pitchFamily="18" charset="-120"/>
              </a:defRPr>
            </a:lvl1pPr>
            <a:lvl2pPr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lvl="1" eaLnBrk="1" hangingPunct="1"/>
            <a:r>
              <a:rPr lang="en-US" altLang="zh-CN" i="1">
                <a:ea typeface="SimSun" pitchFamily="2" charset="-122"/>
              </a:rPr>
              <a:t>[a b c]T=(</a:t>
            </a:r>
            <a:r>
              <a:rPr lang="en-US" altLang="zh-TW" i="1"/>
              <a:t>F*u1</a:t>
            </a:r>
            <a:r>
              <a:rPr lang="en-US" altLang="zh-CN" i="1">
                <a:ea typeface="SimSun" pitchFamily="2" charset="-122"/>
              </a:rPr>
              <a:t>)=L2 is 3x1 vector</a:t>
            </a:r>
          </a:p>
          <a:p>
            <a:pPr lvl="1" eaLnBrk="1" hangingPunct="1"/>
            <a:r>
              <a:rPr lang="en-US" altLang="zh-CN" b="1" i="1">
                <a:ea typeface="SimSun" pitchFamily="2" charset="-122"/>
              </a:rPr>
              <a:t>The epipolar line equation in the right image is au+bv+c=0</a:t>
            </a:r>
          </a:p>
          <a:p>
            <a:pPr lvl="1" eaLnBrk="1" hangingPunct="1"/>
            <a:r>
              <a:rPr lang="en-US" altLang="zh-CN" b="1" i="1">
                <a:ea typeface="SimSun" pitchFamily="2" charset="-122"/>
              </a:rPr>
              <a:t>The Line L2 passes through </a:t>
            </a:r>
            <a:r>
              <a:rPr lang="en-US" altLang="zh-TW" b="1" i="1"/>
              <a:t>[</a:t>
            </a:r>
            <a:r>
              <a:rPr lang="en-US" altLang="zh-CN" b="1" i="1">
                <a:ea typeface="SimSun" pitchFamily="2" charset="-122"/>
              </a:rPr>
              <a:t>u</a:t>
            </a:r>
            <a:r>
              <a:rPr lang="en-US" altLang="zh-TW" b="1" i="1"/>
              <a:t>2, </a:t>
            </a:r>
            <a:r>
              <a:rPr lang="en-US" altLang="zh-CN" b="1" i="1">
                <a:ea typeface="SimSun" pitchFamily="2" charset="-122"/>
              </a:rPr>
              <a:t>v</a:t>
            </a:r>
            <a:r>
              <a:rPr lang="en-US" altLang="zh-TW" b="1" i="1"/>
              <a:t>2 ,</a:t>
            </a:r>
            <a:r>
              <a:rPr lang="en-US" altLang="zh-CN" b="1" i="1">
                <a:ea typeface="SimSun" pitchFamily="2" charset="-122"/>
              </a:rPr>
              <a:t>1] in the right</a:t>
            </a:r>
            <a:endParaRPr lang="en-US" altLang="en-US" b="1" i="1"/>
          </a:p>
          <a:p>
            <a:pPr eaLnBrk="1" hangingPunct="1"/>
            <a:endParaRPr lang="en-US" altLang="en-US" sz="1600"/>
          </a:p>
        </p:txBody>
      </p:sp>
      <p:sp>
        <p:nvSpPr>
          <p:cNvPr id="50221" name="Line 44"/>
          <p:cNvSpPr>
            <a:spLocks noChangeShapeType="1"/>
          </p:cNvSpPr>
          <p:nvPr/>
        </p:nvSpPr>
        <p:spPr bwMode="auto">
          <a:xfrm>
            <a:off x="5715000" y="2133600"/>
            <a:ext cx="83820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Oval 46"/>
          <p:cNvSpPr/>
          <p:nvPr/>
        </p:nvSpPr>
        <p:spPr>
          <a:xfrm>
            <a:off x="6467475" y="152400"/>
            <a:ext cx="1076325"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en-US" smtClean="0"/>
              <a:t>Search correspondences</a:t>
            </a:r>
          </a:p>
        </p:txBody>
      </p:sp>
      <p:sp>
        <p:nvSpPr>
          <p:cNvPr id="51203" name="Rectangle 3"/>
          <p:cNvSpPr>
            <a:spLocks noGrp="1" noChangeArrowheads="1"/>
          </p:cNvSpPr>
          <p:nvPr>
            <p:ph idx="1"/>
          </p:nvPr>
        </p:nvSpPr>
        <p:spPr>
          <a:xfrm>
            <a:off x="304800" y="1258888"/>
            <a:ext cx="8229600" cy="4411662"/>
          </a:xfrm>
        </p:spPr>
        <p:txBody>
          <a:bodyPr/>
          <a:lstStyle/>
          <a:p>
            <a:pPr eaLnBrk="1" hangingPunct="1"/>
            <a:r>
              <a:rPr lang="en-US" altLang="en-US" smtClean="0"/>
              <a:t>From (x,y) in the left image</a:t>
            </a:r>
          </a:p>
          <a:p>
            <a:pPr eaLnBrk="1" hangingPunct="1"/>
            <a:r>
              <a:rPr lang="en-US" altLang="en-US" smtClean="0"/>
              <a:t>Search (x’,y’)</a:t>
            </a:r>
            <a:r>
              <a:rPr lang="en-US" altLang="en-US" baseline="-25000" smtClean="0"/>
              <a:t>i</a:t>
            </a:r>
            <a:r>
              <a:rPr lang="en-US" altLang="en-US" smtClean="0"/>
              <a:t> in the right image along the epipolar line (with tolerance)</a:t>
            </a:r>
          </a:p>
          <a:p>
            <a:pPr eaLnBrk="1" hangingPunct="1"/>
            <a:r>
              <a:rPr lang="en-US" altLang="en-US" smtClean="0"/>
              <a:t>Use cross-correlation to measure the likelihood (see next slide for one example)</a:t>
            </a:r>
          </a:p>
        </p:txBody>
      </p:sp>
      <p:sp>
        <p:nvSpPr>
          <p:cNvPr id="33" name="Footer Placeholder 4"/>
          <p:cNvSpPr>
            <a:spLocks noGrp="1"/>
          </p:cNvSpPr>
          <p:nvPr>
            <p:ph type="ftr" sz="quarter" idx="11"/>
          </p:nvPr>
        </p:nvSpPr>
        <p:spPr/>
        <p:txBody>
          <a:bodyPr/>
          <a:lstStyle/>
          <a:p>
            <a:pPr>
              <a:defRPr/>
            </a:pPr>
            <a:r>
              <a:rPr lang="en-US" altLang="zh-CN" smtClean="0"/>
              <a:t>Stereo v6b</a:t>
            </a:r>
            <a:endParaRPr lang="en-US" altLang="zh-CN"/>
          </a:p>
        </p:txBody>
      </p:sp>
      <p:sp>
        <p:nvSpPr>
          <p:cNvPr id="5120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6FBE9972-B200-49B5-AE86-FFCE450B9314}" type="slidenum">
              <a:rPr lang="en-US" altLang="en-US">
                <a:solidFill>
                  <a:srgbClr val="898989"/>
                </a:solidFill>
              </a:rPr>
              <a:pPr eaLnBrk="1" hangingPunct="1"/>
              <a:t>46</a:t>
            </a:fld>
            <a:endParaRPr lang="en-US" altLang="en-US">
              <a:solidFill>
                <a:srgbClr val="898989"/>
              </a:solidFill>
            </a:endParaRPr>
          </a:p>
        </p:txBody>
      </p:sp>
      <p:sp>
        <p:nvSpPr>
          <p:cNvPr id="51206" name="Rectangle 4"/>
          <p:cNvSpPr>
            <a:spLocks noChangeArrowheads="1"/>
          </p:cNvSpPr>
          <p:nvPr/>
        </p:nvSpPr>
        <p:spPr bwMode="auto">
          <a:xfrm>
            <a:off x="1752600" y="3886200"/>
            <a:ext cx="2667000" cy="2286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51207" name="Rectangle 6"/>
          <p:cNvSpPr>
            <a:spLocks noChangeArrowheads="1"/>
          </p:cNvSpPr>
          <p:nvPr/>
        </p:nvSpPr>
        <p:spPr bwMode="auto">
          <a:xfrm>
            <a:off x="4724400" y="3886200"/>
            <a:ext cx="2667000" cy="2286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51208" name="Oval 7"/>
          <p:cNvSpPr>
            <a:spLocks noChangeArrowheads="1"/>
          </p:cNvSpPr>
          <p:nvPr/>
        </p:nvSpPr>
        <p:spPr bwMode="auto">
          <a:xfrm>
            <a:off x="2362200" y="4495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51209" name="Oval 8"/>
          <p:cNvSpPr>
            <a:spLocks noChangeArrowheads="1"/>
          </p:cNvSpPr>
          <p:nvPr/>
        </p:nvSpPr>
        <p:spPr bwMode="auto">
          <a:xfrm>
            <a:off x="2667000" y="5105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51210" name="Oval 9"/>
          <p:cNvSpPr>
            <a:spLocks noChangeArrowheads="1"/>
          </p:cNvSpPr>
          <p:nvPr/>
        </p:nvSpPr>
        <p:spPr bwMode="auto">
          <a:xfrm>
            <a:off x="3352800" y="4648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51211" name="Oval 10"/>
          <p:cNvSpPr>
            <a:spLocks noChangeArrowheads="1"/>
          </p:cNvSpPr>
          <p:nvPr/>
        </p:nvSpPr>
        <p:spPr bwMode="auto">
          <a:xfrm>
            <a:off x="2667000" y="5638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51212" name="Oval 11"/>
          <p:cNvSpPr>
            <a:spLocks noChangeArrowheads="1"/>
          </p:cNvSpPr>
          <p:nvPr/>
        </p:nvSpPr>
        <p:spPr bwMode="auto">
          <a:xfrm>
            <a:off x="3352800" y="5867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51213" name="Text Box 12"/>
          <p:cNvSpPr txBox="1">
            <a:spLocks noChangeArrowheads="1"/>
          </p:cNvSpPr>
          <p:nvPr/>
        </p:nvSpPr>
        <p:spPr bwMode="auto">
          <a:xfrm>
            <a:off x="2651125" y="4684713"/>
            <a:ext cx="661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(x,y)</a:t>
            </a:r>
            <a:r>
              <a:rPr lang="en-US" altLang="en-US" baseline="-25000"/>
              <a:t>i</a:t>
            </a:r>
          </a:p>
        </p:txBody>
      </p:sp>
      <p:sp>
        <p:nvSpPr>
          <p:cNvPr id="51214" name="Text Box 15"/>
          <p:cNvSpPr txBox="1">
            <a:spLocks noChangeArrowheads="1"/>
          </p:cNvSpPr>
          <p:nvPr/>
        </p:nvSpPr>
        <p:spPr bwMode="auto">
          <a:xfrm>
            <a:off x="2286000" y="4114800"/>
            <a:ext cx="712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(x,y)</a:t>
            </a:r>
            <a:r>
              <a:rPr lang="en-US" altLang="en-US" baseline="-25000"/>
              <a:t>1</a:t>
            </a:r>
          </a:p>
        </p:txBody>
      </p:sp>
      <p:sp>
        <p:nvSpPr>
          <p:cNvPr id="51215" name="Text Box 16"/>
          <p:cNvSpPr txBox="1">
            <a:spLocks noChangeArrowheads="1"/>
          </p:cNvSpPr>
          <p:nvPr/>
        </p:nvSpPr>
        <p:spPr bwMode="auto">
          <a:xfrm>
            <a:off x="3429000" y="4343400"/>
            <a:ext cx="712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(x,y)</a:t>
            </a:r>
            <a:r>
              <a:rPr lang="en-US" altLang="en-US" baseline="-25000"/>
              <a:t>2</a:t>
            </a:r>
          </a:p>
        </p:txBody>
      </p:sp>
      <p:sp>
        <p:nvSpPr>
          <p:cNvPr id="51216" name="Text Box 17"/>
          <p:cNvSpPr txBox="1">
            <a:spLocks noChangeArrowheads="1"/>
          </p:cNvSpPr>
          <p:nvPr/>
        </p:nvSpPr>
        <p:spPr bwMode="auto">
          <a:xfrm>
            <a:off x="3429000" y="5638800"/>
            <a:ext cx="7381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(x,y)</a:t>
            </a:r>
            <a:r>
              <a:rPr lang="en-US" altLang="en-US" baseline="-25000"/>
              <a:t>N</a:t>
            </a:r>
          </a:p>
        </p:txBody>
      </p:sp>
      <p:sp>
        <p:nvSpPr>
          <p:cNvPr id="51217" name="Freeform 18"/>
          <p:cNvSpPr>
            <a:spLocks/>
          </p:cNvSpPr>
          <p:nvPr/>
        </p:nvSpPr>
        <p:spPr bwMode="auto">
          <a:xfrm>
            <a:off x="2743200" y="5181600"/>
            <a:ext cx="2438400" cy="457200"/>
          </a:xfrm>
          <a:custGeom>
            <a:avLst/>
            <a:gdLst>
              <a:gd name="T0" fmla="*/ 0 w 1488"/>
              <a:gd name="T1" fmla="*/ 0 h 240"/>
              <a:gd name="T2" fmla="*/ 2147483647 w 1488"/>
              <a:gd name="T3" fmla="*/ 2147483647 h 240"/>
              <a:gd name="T4" fmla="*/ 2147483647 w 1488"/>
              <a:gd name="T5" fmla="*/ 0 h 240"/>
              <a:gd name="T6" fmla="*/ 0 60000 65536"/>
              <a:gd name="T7" fmla="*/ 0 60000 65536"/>
              <a:gd name="T8" fmla="*/ 0 60000 65536"/>
            </a:gdLst>
            <a:ahLst/>
            <a:cxnLst>
              <a:cxn ang="T6">
                <a:pos x="T0" y="T1"/>
              </a:cxn>
              <a:cxn ang="T7">
                <a:pos x="T2" y="T3"/>
              </a:cxn>
              <a:cxn ang="T8">
                <a:pos x="T4" y="T5"/>
              </a:cxn>
            </a:cxnLst>
            <a:rect l="0" t="0" r="r" b="b"/>
            <a:pathLst>
              <a:path w="1488" h="240">
                <a:moveTo>
                  <a:pt x="0" y="0"/>
                </a:moveTo>
                <a:cubicBezTo>
                  <a:pt x="380" y="120"/>
                  <a:pt x="760" y="240"/>
                  <a:pt x="1008" y="240"/>
                </a:cubicBezTo>
                <a:cubicBezTo>
                  <a:pt x="1256" y="240"/>
                  <a:pt x="1372" y="120"/>
                  <a:pt x="1488" y="0"/>
                </a:cubicBezTo>
              </a:path>
            </a:pathLst>
          </a:custGeom>
          <a:noFill/>
          <a:ln w="9525" cap="flat">
            <a:solidFill>
              <a:schemeClr val="tx1"/>
            </a:solidFill>
            <a:prstDash val="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18" name="Text Box 19"/>
          <p:cNvSpPr txBox="1">
            <a:spLocks noChangeArrowheads="1"/>
          </p:cNvSpPr>
          <p:nvPr/>
        </p:nvSpPr>
        <p:spPr bwMode="auto">
          <a:xfrm>
            <a:off x="5486400" y="5029200"/>
            <a:ext cx="173355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Epipolar line L’i</a:t>
            </a:r>
          </a:p>
          <a:p>
            <a:pPr eaLnBrk="1" hangingPunct="1"/>
            <a:r>
              <a:rPr lang="en-US" altLang="en-US"/>
              <a:t> of (x,y)</a:t>
            </a:r>
            <a:r>
              <a:rPr lang="en-US" altLang="en-US" baseline="-25000"/>
              <a:t>i</a:t>
            </a:r>
          </a:p>
          <a:p>
            <a:pPr eaLnBrk="1" hangingPunct="1"/>
            <a:endParaRPr lang="en-US" altLang="en-US" baseline="-25000"/>
          </a:p>
        </p:txBody>
      </p:sp>
      <p:sp>
        <p:nvSpPr>
          <p:cNvPr id="51219" name="Text Box 20"/>
          <p:cNvSpPr txBox="1">
            <a:spLocks noChangeArrowheads="1"/>
          </p:cNvSpPr>
          <p:nvPr/>
        </p:nvSpPr>
        <p:spPr bwMode="auto">
          <a:xfrm>
            <a:off x="5715000" y="4495800"/>
            <a:ext cx="7635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(x’,y’)</a:t>
            </a:r>
            <a:r>
              <a:rPr lang="en-US" altLang="en-US" baseline="-25000"/>
              <a:t>i</a:t>
            </a:r>
          </a:p>
        </p:txBody>
      </p:sp>
      <p:sp>
        <p:nvSpPr>
          <p:cNvPr id="51220" name="Text Box 22"/>
          <p:cNvSpPr txBox="1">
            <a:spLocks noChangeArrowheads="1"/>
          </p:cNvSpPr>
          <p:nvPr/>
        </p:nvSpPr>
        <p:spPr bwMode="auto">
          <a:xfrm>
            <a:off x="2574925" y="6208713"/>
            <a:ext cx="1530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Left image (I)</a:t>
            </a:r>
          </a:p>
        </p:txBody>
      </p:sp>
      <p:sp>
        <p:nvSpPr>
          <p:cNvPr id="51221" name="Text Box 23"/>
          <p:cNvSpPr txBox="1">
            <a:spLocks noChangeArrowheads="1"/>
          </p:cNvSpPr>
          <p:nvPr/>
        </p:nvSpPr>
        <p:spPr bwMode="auto">
          <a:xfrm>
            <a:off x="5486400" y="6248400"/>
            <a:ext cx="173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Right image (I’)</a:t>
            </a:r>
          </a:p>
        </p:txBody>
      </p:sp>
      <p:sp>
        <p:nvSpPr>
          <p:cNvPr id="51222" name="Oval 24"/>
          <p:cNvSpPr>
            <a:spLocks noChangeArrowheads="1"/>
          </p:cNvSpPr>
          <p:nvPr/>
        </p:nvSpPr>
        <p:spPr bwMode="auto">
          <a:xfrm>
            <a:off x="5791200" y="4953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51223" name="Rectangle 25"/>
          <p:cNvSpPr>
            <a:spLocks noChangeArrowheads="1"/>
          </p:cNvSpPr>
          <p:nvPr/>
        </p:nvSpPr>
        <p:spPr bwMode="auto">
          <a:xfrm>
            <a:off x="2514600" y="5029200"/>
            <a:ext cx="3048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51224" name="Rectangle 26"/>
          <p:cNvSpPr>
            <a:spLocks noChangeArrowheads="1"/>
          </p:cNvSpPr>
          <p:nvPr/>
        </p:nvSpPr>
        <p:spPr bwMode="auto">
          <a:xfrm>
            <a:off x="2514600" y="5562600"/>
            <a:ext cx="3048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51225" name="Rectangle 27"/>
          <p:cNvSpPr>
            <a:spLocks noChangeArrowheads="1"/>
          </p:cNvSpPr>
          <p:nvPr/>
        </p:nvSpPr>
        <p:spPr bwMode="auto">
          <a:xfrm>
            <a:off x="3200400" y="5791200"/>
            <a:ext cx="3048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51226" name="Rectangle 28"/>
          <p:cNvSpPr>
            <a:spLocks noChangeArrowheads="1"/>
          </p:cNvSpPr>
          <p:nvPr/>
        </p:nvSpPr>
        <p:spPr bwMode="auto">
          <a:xfrm>
            <a:off x="3200400" y="4572000"/>
            <a:ext cx="3048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51227" name="Rectangle 29"/>
          <p:cNvSpPr>
            <a:spLocks noChangeArrowheads="1"/>
          </p:cNvSpPr>
          <p:nvPr/>
        </p:nvSpPr>
        <p:spPr bwMode="auto">
          <a:xfrm>
            <a:off x="2209800" y="4419600"/>
            <a:ext cx="3048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51228" name="Rectangle 30"/>
          <p:cNvSpPr>
            <a:spLocks noChangeArrowheads="1"/>
          </p:cNvSpPr>
          <p:nvPr/>
        </p:nvSpPr>
        <p:spPr bwMode="auto">
          <a:xfrm>
            <a:off x="5715000" y="4876800"/>
            <a:ext cx="3048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51229" name="Line 31"/>
          <p:cNvSpPr>
            <a:spLocks noChangeShapeType="1"/>
          </p:cNvSpPr>
          <p:nvPr/>
        </p:nvSpPr>
        <p:spPr bwMode="auto">
          <a:xfrm flipV="1">
            <a:off x="4800600" y="4495800"/>
            <a:ext cx="2590800" cy="685800"/>
          </a:xfrm>
          <a:prstGeom prst="line">
            <a:avLst/>
          </a:prstGeom>
          <a:noFill/>
          <a:ln w="2857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30" name="Rectangle 32"/>
          <p:cNvSpPr>
            <a:spLocks noChangeArrowheads="1"/>
          </p:cNvSpPr>
          <p:nvPr/>
        </p:nvSpPr>
        <p:spPr bwMode="auto">
          <a:xfrm rot="-856063">
            <a:off x="4718050" y="4759325"/>
            <a:ext cx="2743200" cy="152400"/>
          </a:xfrm>
          <a:prstGeom prst="rect">
            <a:avLst/>
          </a:prstGeom>
          <a:solidFill>
            <a:schemeClr val="folHlink">
              <a:alpha val="30196"/>
            </a:schemeClr>
          </a:solidFill>
          <a:ln w="9525" cap="rnd">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51231" name="Text Box 33"/>
          <p:cNvSpPr txBox="1">
            <a:spLocks noChangeArrowheads="1"/>
          </p:cNvSpPr>
          <p:nvPr/>
        </p:nvSpPr>
        <p:spPr bwMode="auto">
          <a:xfrm>
            <a:off x="7391400" y="4038600"/>
            <a:ext cx="160020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The gray area is</a:t>
            </a:r>
          </a:p>
          <a:p>
            <a:pPr eaLnBrk="1" hangingPunct="1"/>
            <a:r>
              <a:rPr lang="en-US" altLang="en-US"/>
              <a:t>the search region</a:t>
            </a:r>
          </a:p>
          <a:p>
            <a:pPr eaLnBrk="1" hangingPunct="1"/>
            <a:r>
              <a:rPr lang="en-US" altLang="en-US"/>
              <a:t>With certain tolerant level</a:t>
            </a:r>
          </a:p>
          <a:p>
            <a:pPr eaLnBrk="1" hangingPunct="1"/>
            <a:endParaRPr lang="en-US" altLang="en-US"/>
          </a:p>
        </p:txBody>
      </p:sp>
      <p:sp>
        <p:nvSpPr>
          <p:cNvPr id="51232" name="Line 34"/>
          <p:cNvSpPr>
            <a:spLocks noChangeShapeType="1"/>
          </p:cNvSpPr>
          <p:nvPr/>
        </p:nvSpPr>
        <p:spPr bwMode="auto">
          <a:xfrm flipH="1" flipV="1">
            <a:off x="6705600" y="47244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33" name="Text Box 35"/>
          <p:cNvSpPr txBox="1">
            <a:spLocks noChangeArrowheads="1"/>
          </p:cNvSpPr>
          <p:nvPr/>
        </p:nvSpPr>
        <p:spPr bwMode="auto">
          <a:xfrm>
            <a:off x="5181600" y="4038600"/>
            <a:ext cx="17573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zh-TW" i="1"/>
              <a:t>L’=E*[x1,y1,f1]</a:t>
            </a:r>
            <a:r>
              <a:rPr lang="en-US" altLang="zh-TW" i="1" baseline="-25000"/>
              <a:t>T</a:t>
            </a:r>
            <a:endParaRPr lang="en-US" altLang="en-US" i="1" baseline="-25000"/>
          </a:p>
        </p:txBody>
      </p:sp>
      <p:sp>
        <p:nvSpPr>
          <p:cNvPr id="35" name="Oval 34"/>
          <p:cNvSpPr/>
          <p:nvPr/>
        </p:nvSpPr>
        <p:spPr>
          <a:xfrm>
            <a:off x="6467475" y="152400"/>
            <a:ext cx="1076325"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533400"/>
            <a:ext cx="8229600" cy="1143000"/>
          </a:xfrm>
        </p:spPr>
        <p:txBody>
          <a:bodyPr/>
          <a:lstStyle/>
          <a:p>
            <a:pPr eaLnBrk="1" hangingPunct="1"/>
            <a:r>
              <a:rPr lang="en-US" altLang="en-US" smtClean="0"/>
              <a:t>Example: To find one pair of correspondence (enlarged)</a:t>
            </a:r>
          </a:p>
        </p:txBody>
      </p:sp>
      <p:sp>
        <p:nvSpPr>
          <p:cNvPr id="52227" name="Rectangle 3"/>
          <p:cNvSpPr>
            <a:spLocks noGrp="1" noChangeArrowheads="1"/>
          </p:cNvSpPr>
          <p:nvPr>
            <p:ph idx="1"/>
          </p:nvPr>
        </p:nvSpPr>
        <p:spPr>
          <a:xfrm>
            <a:off x="457200" y="1752600"/>
            <a:ext cx="8229600" cy="4411663"/>
          </a:xfrm>
        </p:spPr>
        <p:txBody>
          <a:bodyPr/>
          <a:lstStyle/>
          <a:p>
            <a:pPr eaLnBrk="1" hangingPunct="1"/>
            <a:r>
              <a:rPr lang="en-US" altLang="en-US" smtClean="0"/>
              <a:t> </a:t>
            </a:r>
          </a:p>
        </p:txBody>
      </p:sp>
      <p:sp>
        <p:nvSpPr>
          <p:cNvPr id="27" name="Footer Placeholder 4"/>
          <p:cNvSpPr>
            <a:spLocks noGrp="1"/>
          </p:cNvSpPr>
          <p:nvPr>
            <p:ph type="ftr" sz="quarter" idx="11"/>
          </p:nvPr>
        </p:nvSpPr>
        <p:spPr/>
        <p:txBody>
          <a:bodyPr/>
          <a:lstStyle/>
          <a:p>
            <a:pPr>
              <a:defRPr/>
            </a:pPr>
            <a:r>
              <a:rPr lang="en-US" altLang="zh-CN" smtClean="0"/>
              <a:t>Stereo v6b</a:t>
            </a:r>
            <a:endParaRPr lang="en-US" altLang="zh-CN"/>
          </a:p>
        </p:txBody>
      </p:sp>
      <p:sp>
        <p:nvSpPr>
          <p:cNvPr id="5222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AABB3353-BA6F-42D1-A9D7-19983AAFCE5E}" type="slidenum">
              <a:rPr lang="en-US" altLang="en-US">
                <a:solidFill>
                  <a:srgbClr val="898989"/>
                </a:solidFill>
              </a:rPr>
              <a:pPr eaLnBrk="1" hangingPunct="1"/>
              <a:t>47</a:t>
            </a:fld>
            <a:endParaRPr lang="en-US" altLang="en-US">
              <a:solidFill>
                <a:srgbClr val="898989"/>
              </a:solidFill>
            </a:endParaRPr>
          </a:p>
        </p:txBody>
      </p:sp>
      <p:sp>
        <p:nvSpPr>
          <p:cNvPr id="52230" name="Oval 4"/>
          <p:cNvSpPr>
            <a:spLocks noChangeArrowheads="1"/>
          </p:cNvSpPr>
          <p:nvPr/>
        </p:nvSpPr>
        <p:spPr bwMode="auto">
          <a:xfrm>
            <a:off x="1371600" y="3276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52231" name="Rectangle 5"/>
          <p:cNvSpPr>
            <a:spLocks noChangeArrowheads="1"/>
          </p:cNvSpPr>
          <p:nvPr/>
        </p:nvSpPr>
        <p:spPr bwMode="auto">
          <a:xfrm>
            <a:off x="912813" y="2970213"/>
            <a:ext cx="987425" cy="758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p>
        </p:txBody>
      </p:sp>
      <p:sp>
        <p:nvSpPr>
          <p:cNvPr id="52232" name="Rectangle 6"/>
          <p:cNvSpPr>
            <a:spLocks noChangeArrowheads="1"/>
          </p:cNvSpPr>
          <p:nvPr/>
        </p:nvSpPr>
        <p:spPr bwMode="auto">
          <a:xfrm>
            <a:off x="5334000" y="1905000"/>
            <a:ext cx="987425" cy="758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52233" name="Rectangle 7"/>
          <p:cNvSpPr>
            <a:spLocks noChangeArrowheads="1"/>
          </p:cNvSpPr>
          <p:nvPr/>
        </p:nvSpPr>
        <p:spPr bwMode="auto">
          <a:xfrm>
            <a:off x="4572000" y="3124200"/>
            <a:ext cx="987425" cy="758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52234" name="Rectangle 8"/>
          <p:cNvSpPr>
            <a:spLocks noChangeArrowheads="1"/>
          </p:cNvSpPr>
          <p:nvPr/>
        </p:nvSpPr>
        <p:spPr bwMode="auto">
          <a:xfrm>
            <a:off x="7239000" y="2743200"/>
            <a:ext cx="987425" cy="758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52235" name="Line 9"/>
          <p:cNvSpPr>
            <a:spLocks noChangeShapeType="1"/>
          </p:cNvSpPr>
          <p:nvPr/>
        </p:nvSpPr>
        <p:spPr bwMode="auto">
          <a:xfrm flipV="1">
            <a:off x="2971800" y="2057400"/>
            <a:ext cx="5943600" cy="1295400"/>
          </a:xfrm>
          <a:prstGeom prst="line">
            <a:avLst/>
          </a:prstGeom>
          <a:noFill/>
          <a:ln w="571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6" name="Line 10"/>
          <p:cNvSpPr>
            <a:spLocks noChangeShapeType="1"/>
          </p:cNvSpPr>
          <p:nvPr/>
        </p:nvSpPr>
        <p:spPr bwMode="auto">
          <a:xfrm flipV="1">
            <a:off x="3200400" y="3429000"/>
            <a:ext cx="5410200" cy="1143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7" name="Line 11"/>
          <p:cNvSpPr>
            <a:spLocks noChangeShapeType="1"/>
          </p:cNvSpPr>
          <p:nvPr/>
        </p:nvSpPr>
        <p:spPr bwMode="auto">
          <a:xfrm flipV="1">
            <a:off x="2514600" y="990600"/>
            <a:ext cx="5410200" cy="1143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8" name="Oval 12"/>
          <p:cNvSpPr>
            <a:spLocks noChangeArrowheads="1"/>
          </p:cNvSpPr>
          <p:nvPr/>
        </p:nvSpPr>
        <p:spPr bwMode="auto">
          <a:xfrm>
            <a:off x="5715000" y="2286000"/>
            <a:ext cx="76200" cy="76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52239" name="Oval 13"/>
          <p:cNvSpPr>
            <a:spLocks noChangeArrowheads="1"/>
          </p:cNvSpPr>
          <p:nvPr/>
        </p:nvSpPr>
        <p:spPr bwMode="auto">
          <a:xfrm>
            <a:off x="5029200" y="3505200"/>
            <a:ext cx="76200" cy="76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52240" name="Oval 14"/>
          <p:cNvSpPr>
            <a:spLocks noChangeArrowheads="1"/>
          </p:cNvSpPr>
          <p:nvPr/>
        </p:nvSpPr>
        <p:spPr bwMode="auto">
          <a:xfrm>
            <a:off x="7696200" y="3124200"/>
            <a:ext cx="76200" cy="76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52241" name="Text Box 15"/>
          <p:cNvSpPr txBox="1">
            <a:spLocks noChangeArrowheads="1"/>
          </p:cNvSpPr>
          <p:nvPr/>
        </p:nvSpPr>
        <p:spPr bwMode="auto">
          <a:xfrm>
            <a:off x="746125" y="3998913"/>
            <a:ext cx="1844675"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Wi</a:t>
            </a:r>
          </a:p>
          <a:p>
            <a:pPr eaLnBrk="1" hangingPunct="1"/>
            <a:r>
              <a:rPr lang="en-US" altLang="en-US"/>
              <a:t>A 5x5 window </a:t>
            </a:r>
          </a:p>
          <a:p>
            <a:pPr eaLnBrk="1" hangingPunct="1"/>
            <a:r>
              <a:rPr lang="en-US" altLang="en-US"/>
              <a:t>containing </a:t>
            </a:r>
          </a:p>
          <a:p>
            <a:pPr eaLnBrk="1" hangingPunct="1"/>
            <a:r>
              <a:rPr lang="en-US" altLang="en-US"/>
              <a:t>Feature</a:t>
            </a:r>
          </a:p>
          <a:p>
            <a:pPr eaLnBrk="1" hangingPunct="1"/>
            <a:r>
              <a:rPr lang="en-US" altLang="en-US"/>
              <a:t>In the reference (left) image I</a:t>
            </a:r>
          </a:p>
          <a:p>
            <a:pPr eaLnBrk="1" hangingPunct="1"/>
            <a:endParaRPr lang="en-US" altLang="en-US"/>
          </a:p>
        </p:txBody>
      </p:sp>
      <p:sp>
        <p:nvSpPr>
          <p:cNvPr id="52242" name="Text Box 16"/>
          <p:cNvSpPr txBox="1">
            <a:spLocks noChangeArrowheads="1"/>
          </p:cNvSpPr>
          <p:nvPr/>
        </p:nvSpPr>
        <p:spPr bwMode="auto">
          <a:xfrm>
            <a:off x="4267200" y="4267200"/>
            <a:ext cx="41973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3 5x5 windows. each is a</a:t>
            </a:r>
          </a:p>
          <a:p>
            <a:pPr eaLnBrk="1" hangingPunct="1"/>
            <a:r>
              <a:rPr lang="en-US" altLang="en-US"/>
              <a:t>candidate window containing a  feature.</a:t>
            </a:r>
          </a:p>
          <a:p>
            <a:pPr eaLnBrk="1" hangingPunct="1"/>
            <a:endParaRPr lang="en-US" altLang="en-US"/>
          </a:p>
        </p:txBody>
      </p:sp>
      <p:sp>
        <p:nvSpPr>
          <p:cNvPr id="52243" name="Text Box 17"/>
          <p:cNvSpPr txBox="1">
            <a:spLocks noChangeArrowheads="1"/>
          </p:cNvSpPr>
          <p:nvPr/>
        </p:nvSpPr>
        <p:spPr bwMode="auto">
          <a:xfrm>
            <a:off x="2105025" y="2754313"/>
            <a:ext cx="23907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Epipolar line L’1 of p1</a:t>
            </a:r>
          </a:p>
        </p:txBody>
      </p:sp>
      <p:sp>
        <p:nvSpPr>
          <p:cNvPr id="52244" name="Line 18"/>
          <p:cNvSpPr>
            <a:spLocks noChangeShapeType="1"/>
          </p:cNvSpPr>
          <p:nvPr/>
        </p:nvSpPr>
        <p:spPr bwMode="auto">
          <a:xfrm>
            <a:off x="2438400" y="1371600"/>
            <a:ext cx="0" cy="480060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5" name="Text Box 20"/>
          <p:cNvSpPr txBox="1">
            <a:spLocks noChangeArrowheads="1"/>
          </p:cNvSpPr>
          <p:nvPr/>
        </p:nvSpPr>
        <p:spPr bwMode="auto">
          <a:xfrm>
            <a:off x="4724400" y="3581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W’j=1</a:t>
            </a:r>
          </a:p>
        </p:txBody>
      </p:sp>
      <p:sp>
        <p:nvSpPr>
          <p:cNvPr id="52246" name="Text Box 21"/>
          <p:cNvSpPr txBox="1">
            <a:spLocks noChangeArrowheads="1"/>
          </p:cNvSpPr>
          <p:nvPr/>
        </p:nvSpPr>
        <p:spPr bwMode="auto">
          <a:xfrm>
            <a:off x="7467600" y="3657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W’j=2</a:t>
            </a:r>
          </a:p>
        </p:txBody>
      </p:sp>
      <p:sp>
        <p:nvSpPr>
          <p:cNvPr id="52247" name="Text Box 22"/>
          <p:cNvSpPr txBox="1">
            <a:spLocks noChangeArrowheads="1"/>
          </p:cNvSpPr>
          <p:nvPr/>
        </p:nvSpPr>
        <p:spPr bwMode="auto">
          <a:xfrm>
            <a:off x="6477000" y="1905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W’j=3</a:t>
            </a:r>
          </a:p>
        </p:txBody>
      </p:sp>
      <p:sp>
        <p:nvSpPr>
          <p:cNvPr id="52248" name="Text Box 23"/>
          <p:cNvSpPr txBox="1">
            <a:spLocks noChangeArrowheads="1"/>
          </p:cNvSpPr>
          <p:nvPr/>
        </p:nvSpPr>
        <p:spPr bwMode="auto">
          <a:xfrm>
            <a:off x="2895600" y="4876800"/>
            <a:ext cx="396875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C</a:t>
            </a:r>
            <a:r>
              <a:rPr lang="en-US" altLang="en-US" baseline="-25000"/>
              <a:t>j=1</a:t>
            </a:r>
            <a:r>
              <a:rPr lang="en-US" altLang="en-US"/>
              <a:t>=correlation (Wi,W’</a:t>
            </a:r>
            <a:r>
              <a:rPr lang="en-US" altLang="en-US" baseline="-25000"/>
              <a:t>j=1</a:t>
            </a:r>
            <a:r>
              <a:rPr lang="en-US" altLang="en-US"/>
              <a:t>) </a:t>
            </a:r>
          </a:p>
          <a:p>
            <a:pPr eaLnBrk="1" hangingPunct="1"/>
            <a:r>
              <a:rPr lang="en-US" altLang="en-US"/>
              <a:t>C</a:t>
            </a:r>
            <a:r>
              <a:rPr lang="en-US" altLang="en-US" baseline="-25000"/>
              <a:t>j=2</a:t>
            </a:r>
            <a:r>
              <a:rPr lang="en-US" altLang="en-US"/>
              <a:t>=correlation (Wi,W’</a:t>
            </a:r>
            <a:r>
              <a:rPr lang="en-US" altLang="en-US" baseline="-25000"/>
              <a:t>j=2</a:t>
            </a:r>
            <a:r>
              <a:rPr lang="en-US" altLang="en-US"/>
              <a:t>) </a:t>
            </a:r>
          </a:p>
          <a:p>
            <a:pPr eaLnBrk="1" hangingPunct="1"/>
            <a:r>
              <a:rPr lang="en-US" altLang="en-US"/>
              <a:t>C</a:t>
            </a:r>
            <a:r>
              <a:rPr lang="en-US" altLang="en-US" baseline="-25000"/>
              <a:t>j=3</a:t>
            </a:r>
            <a:r>
              <a:rPr lang="en-US" altLang="en-US"/>
              <a:t>=correlation (Wi,W’</a:t>
            </a:r>
            <a:r>
              <a:rPr lang="en-US" altLang="en-US" baseline="-25000"/>
              <a:t>j=3</a:t>
            </a:r>
            <a:r>
              <a:rPr lang="en-US" altLang="en-US"/>
              <a:t>)</a:t>
            </a:r>
          </a:p>
          <a:p>
            <a:pPr eaLnBrk="1" hangingPunct="1"/>
            <a:r>
              <a:rPr lang="en-US" altLang="en-US"/>
              <a:t>Select the biggest Cj, the index j is j’, </a:t>
            </a:r>
          </a:p>
          <a:p>
            <a:pPr eaLnBrk="1" hangingPunct="1"/>
            <a:r>
              <a:rPr lang="en-US" altLang="en-US"/>
              <a:t>Wi is corresponding to window Wj’. </a:t>
            </a:r>
          </a:p>
        </p:txBody>
      </p:sp>
      <p:sp>
        <p:nvSpPr>
          <p:cNvPr id="52249" name="Line 24"/>
          <p:cNvSpPr>
            <a:spLocks noChangeShapeType="1"/>
          </p:cNvSpPr>
          <p:nvPr/>
        </p:nvSpPr>
        <p:spPr bwMode="auto">
          <a:xfrm flipH="1" flipV="1">
            <a:off x="4343400" y="1752600"/>
            <a:ext cx="30480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0" name="Text Box 25"/>
          <p:cNvSpPr txBox="1">
            <a:spLocks noChangeArrowheads="1"/>
          </p:cNvSpPr>
          <p:nvPr/>
        </p:nvSpPr>
        <p:spPr bwMode="auto">
          <a:xfrm>
            <a:off x="2667000" y="2057400"/>
            <a:ext cx="160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Search region</a:t>
            </a:r>
          </a:p>
          <a:p>
            <a:pPr eaLnBrk="1" hangingPunct="1"/>
            <a:r>
              <a:rPr lang="en-US" altLang="en-US"/>
              <a:t>Above L’1</a:t>
            </a:r>
          </a:p>
        </p:txBody>
      </p:sp>
      <p:sp>
        <p:nvSpPr>
          <p:cNvPr id="52251" name="Text Box 26"/>
          <p:cNvSpPr txBox="1">
            <a:spLocks noChangeArrowheads="1"/>
          </p:cNvSpPr>
          <p:nvPr/>
        </p:nvSpPr>
        <p:spPr bwMode="auto">
          <a:xfrm>
            <a:off x="2819400" y="3733800"/>
            <a:ext cx="160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Search region</a:t>
            </a:r>
          </a:p>
          <a:p>
            <a:pPr eaLnBrk="1" hangingPunct="1"/>
            <a:r>
              <a:rPr lang="en-US" altLang="en-US"/>
              <a:t>below L’1</a:t>
            </a:r>
          </a:p>
        </p:txBody>
      </p:sp>
      <p:cxnSp>
        <p:nvCxnSpPr>
          <p:cNvPr id="3" name="Straight Arrow Connector 2"/>
          <p:cNvCxnSpPr/>
          <p:nvPr/>
        </p:nvCxnSpPr>
        <p:spPr>
          <a:xfrm flipV="1">
            <a:off x="1600200" y="3314700"/>
            <a:ext cx="1219200" cy="38100"/>
          </a:xfrm>
          <a:prstGeom prst="straightConnector1">
            <a:avLst/>
          </a:prstGeom>
          <a:ln>
            <a:prstDash val="dashDot"/>
            <a:tailEnd type="arrow"/>
          </a:ln>
        </p:spPr>
        <p:style>
          <a:lnRef idx="1">
            <a:schemeClr val="accent1"/>
          </a:lnRef>
          <a:fillRef idx="0">
            <a:schemeClr val="accent1"/>
          </a:fillRef>
          <a:effectRef idx="0">
            <a:schemeClr val="accent1"/>
          </a:effectRef>
          <a:fontRef idx="minor">
            <a:schemeClr val="tx1"/>
          </a:fontRef>
        </p:style>
      </p:cxnSp>
      <p:sp>
        <p:nvSpPr>
          <p:cNvPr id="52253" name="TextBox 3"/>
          <p:cNvSpPr txBox="1">
            <a:spLocks noChangeArrowheads="1"/>
          </p:cNvSpPr>
          <p:nvPr/>
        </p:nvSpPr>
        <p:spPr bwMode="auto">
          <a:xfrm>
            <a:off x="1219200" y="3011488"/>
            <a:ext cx="4413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p1</a:t>
            </a:r>
          </a:p>
          <a:p>
            <a:pPr eaLnBrk="1" hangingPunct="1"/>
            <a:endParaRPr lang="en-US" altLang="en-US"/>
          </a:p>
        </p:txBody>
      </p:sp>
      <p:sp>
        <p:nvSpPr>
          <p:cNvPr id="30" name="Oval 29"/>
          <p:cNvSpPr/>
          <p:nvPr/>
        </p:nvSpPr>
        <p:spPr>
          <a:xfrm>
            <a:off x="6467475" y="152400"/>
            <a:ext cx="1076325"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414338" y="552450"/>
            <a:ext cx="8229600" cy="1143000"/>
          </a:xfrm>
        </p:spPr>
        <p:txBody>
          <a:bodyPr/>
          <a:lstStyle/>
          <a:p>
            <a:r>
              <a:rPr lang="en-US" altLang="en-US" sz="2800" smtClean="0"/>
              <a:t>Step 2 : </a:t>
            </a:r>
            <a:r>
              <a:rPr lang="en-US" altLang="zh-TW" sz="2800" smtClean="0"/>
              <a:t>3-D </a:t>
            </a:r>
            <a:r>
              <a:rPr lang="en-US" altLang="zh-TW" sz="2800" b="1" u="sng" smtClean="0"/>
              <a:t>Model reconstruction </a:t>
            </a:r>
            <a:r>
              <a:rPr lang="en-US" altLang="zh-TW" sz="2800" smtClean="0"/>
              <a:t>(by triangulation):</a:t>
            </a:r>
            <a:endParaRPr lang="en-US" altLang="en-US" sz="2800" smtClean="0"/>
          </a:p>
        </p:txBody>
      </p:sp>
      <p:sp>
        <p:nvSpPr>
          <p:cNvPr id="3" name="Content Placeholder 2"/>
          <p:cNvSpPr>
            <a:spLocks noGrp="1"/>
          </p:cNvSpPr>
          <p:nvPr>
            <p:ph idx="1"/>
          </p:nvPr>
        </p:nvSpPr>
        <p:spPr/>
        <p:txBody>
          <a:bodyPr/>
          <a:lstStyle/>
          <a:p>
            <a:pPr indent="-457200" eaLnBrk="1" hangingPunct="1"/>
            <a:r>
              <a:rPr lang="en-US" altLang="en-US" dirty="0" smtClean="0"/>
              <a:t>Recall: </a:t>
            </a:r>
          </a:p>
          <a:p>
            <a:pPr indent="-457200" eaLnBrk="1" hangingPunct="1"/>
            <a:r>
              <a:rPr lang="en-US" altLang="en-US" dirty="0" smtClean="0"/>
              <a:t>3D model reconstruction from stereo cameras after stereo calibration requires 3 steps: </a:t>
            </a:r>
          </a:p>
          <a:p>
            <a:pPr lvl="1" indent="-457200" eaLnBrk="1" hangingPunct="1"/>
            <a:r>
              <a:rPr lang="en-US" altLang="en-US" dirty="0" smtClean="0"/>
              <a:t>Step 0: Rectification of stereo images (optional)</a:t>
            </a:r>
          </a:p>
          <a:p>
            <a:pPr lvl="1" indent="-457200" eaLnBrk="1" hangingPunct="1"/>
            <a:r>
              <a:rPr lang="en-US" altLang="en-US" dirty="0" smtClean="0"/>
              <a:t>Step 1: Find 2-D feature correspondences (by </a:t>
            </a:r>
            <a:r>
              <a:rPr lang="en-US" altLang="en-US" dirty="0" err="1" smtClean="0"/>
              <a:t>epipolar</a:t>
            </a:r>
            <a:r>
              <a:rPr lang="en-US" altLang="en-US" dirty="0" smtClean="0"/>
              <a:t> line to  guide the search for </a:t>
            </a:r>
            <a:r>
              <a:rPr lang="en-US" altLang="en-US" dirty="0" err="1" smtClean="0"/>
              <a:t>correpsondences</a:t>
            </a:r>
            <a:r>
              <a:rPr lang="en-US" altLang="en-US" dirty="0" smtClean="0"/>
              <a:t>)</a:t>
            </a:r>
          </a:p>
          <a:p>
            <a:pPr lvl="1" indent="-457200" eaLnBrk="1" hangingPunct="1"/>
            <a:r>
              <a:rPr lang="en-US" altLang="en-US" dirty="0" smtClean="0"/>
              <a:t>Step 2: 3-D Model reconstruction</a:t>
            </a:r>
          </a:p>
          <a:p>
            <a:pPr indent="-457200"/>
            <a:endParaRPr lang="en-US" altLang="en-US" dirty="0" smtClean="0"/>
          </a:p>
        </p:txBody>
      </p:sp>
      <p:sp>
        <p:nvSpPr>
          <p:cNvPr id="4" name="Footer Placeholder 3"/>
          <p:cNvSpPr>
            <a:spLocks noGrp="1"/>
          </p:cNvSpPr>
          <p:nvPr>
            <p:ph type="ftr" sz="quarter" idx="11"/>
          </p:nvPr>
        </p:nvSpPr>
        <p:spPr/>
        <p:txBody>
          <a:bodyPr/>
          <a:lstStyle/>
          <a:p>
            <a:pPr>
              <a:defRPr/>
            </a:pPr>
            <a:r>
              <a:rPr lang="en-US" altLang="zh-CN" smtClean="0"/>
              <a:t>Stereo v6b</a:t>
            </a:r>
            <a:endParaRPr lang="en-US" altLang="zh-CN"/>
          </a:p>
        </p:txBody>
      </p:sp>
      <p:sp>
        <p:nvSpPr>
          <p:cNvPr id="5325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AF629725-5285-438D-AF13-621AEE0F865D}" type="slidenum">
              <a:rPr lang="en-US" altLang="en-US">
                <a:solidFill>
                  <a:srgbClr val="898989"/>
                </a:solidFill>
              </a:rPr>
              <a:pPr eaLnBrk="1" hangingPunct="1"/>
              <a:t>48</a:t>
            </a:fld>
            <a:endParaRPr lang="en-US" altLang="en-US">
              <a:solidFill>
                <a:srgbClr val="898989"/>
              </a:solidFill>
            </a:endParaRPr>
          </a:p>
        </p:txBody>
      </p:sp>
      <p:sp>
        <p:nvSpPr>
          <p:cNvPr id="6" name="Oval 5"/>
          <p:cNvSpPr/>
          <p:nvPr/>
        </p:nvSpPr>
        <p:spPr>
          <a:xfrm>
            <a:off x="7543800" y="150813"/>
            <a:ext cx="1076325"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98463" y="838200"/>
            <a:ext cx="8229600" cy="1143000"/>
          </a:xfrm>
        </p:spPr>
        <p:txBody>
          <a:bodyPr/>
          <a:lstStyle/>
          <a:p>
            <a:pPr eaLnBrk="1" hangingPunct="1"/>
            <a:r>
              <a:rPr lang="en-US" altLang="zh-TW" sz="3500" smtClean="0"/>
              <a:t>Procedures for Stereo reconstruction of 3D model X</a:t>
            </a:r>
          </a:p>
        </p:txBody>
      </p:sp>
      <p:sp>
        <p:nvSpPr>
          <p:cNvPr id="54275" name="Rectangle 3"/>
          <p:cNvSpPr>
            <a:spLocks noGrp="1" noChangeArrowheads="1"/>
          </p:cNvSpPr>
          <p:nvPr>
            <p:ph idx="1"/>
          </p:nvPr>
        </p:nvSpPr>
        <p:spPr>
          <a:xfrm>
            <a:off x="457200" y="1905000"/>
            <a:ext cx="8229600" cy="4525963"/>
          </a:xfrm>
        </p:spPr>
        <p:txBody>
          <a:bodyPr/>
          <a:lstStyle/>
          <a:p>
            <a:pPr eaLnBrk="1" hangingPunct="1">
              <a:lnSpc>
                <a:spcPct val="90000"/>
              </a:lnSpc>
            </a:pPr>
            <a:r>
              <a:rPr lang="en-US" altLang="zh-TW" sz="2600" smtClean="0"/>
              <a:t>So far</a:t>
            </a:r>
          </a:p>
          <a:p>
            <a:pPr lvl="1" eaLnBrk="1" hangingPunct="1">
              <a:lnSpc>
                <a:spcPct val="90000"/>
              </a:lnSpc>
            </a:pPr>
            <a:r>
              <a:rPr lang="en-US" altLang="zh-TW" sz="2200" smtClean="0"/>
              <a:t>The stereo camera pair is calibrated: Essential-matrix-E (Fundamental-matrix-F) is found.</a:t>
            </a:r>
          </a:p>
          <a:p>
            <a:pPr lvl="1" eaLnBrk="1" hangingPunct="1">
              <a:lnSpc>
                <a:spcPct val="90000"/>
              </a:lnSpc>
            </a:pPr>
            <a:r>
              <a:rPr lang="en-US" altLang="zh-TW" sz="2200" smtClean="0"/>
              <a:t>All good 2-D correspondences are found</a:t>
            </a:r>
          </a:p>
          <a:p>
            <a:pPr eaLnBrk="1" hangingPunct="1">
              <a:lnSpc>
                <a:spcPct val="90000"/>
              </a:lnSpc>
            </a:pPr>
            <a:r>
              <a:rPr lang="en-US" altLang="zh-TW" sz="2600" smtClean="0"/>
              <a:t>Will discuss here</a:t>
            </a:r>
          </a:p>
          <a:p>
            <a:pPr lvl="1" eaLnBrk="1" hangingPunct="1">
              <a:lnSpc>
                <a:spcPct val="90000"/>
              </a:lnSpc>
            </a:pPr>
            <a:r>
              <a:rPr lang="en-US" altLang="zh-TW" sz="2200" smtClean="0"/>
              <a:t>Find Translation (T) and Rotation (R) between 2 Cameras from E (or F) .</a:t>
            </a:r>
          </a:p>
          <a:p>
            <a:pPr lvl="1" eaLnBrk="1" hangingPunct="1">
              <a:lnSpc>
                <a:spcPct val="90000"/>
              </a:lnSpc>
            </a:pPr>
            <a:r>
              <a:rPr lang="en-US" altLang="zh-TW" sz="2200" smtClean="0"/>
              <a:t>From R,T calculate projection matrices </a:t>
            </a:r>
            <a:r>
              <a:rPr lang="en-US" altLang="zh-TW" sz="2200" i="1" smtClean="0"/>
              <a:t>P</a:t>
            </a:r>
            <a:r>
              <a:rPr lang="en-US" altLang="zh-TW" sz="2200" i="1" baseline="-25000" smtClean="0"/>
              <a:t>1</a:t>
            </a:r>
            <a:r>
              <a:rPr lang="en-US" altLang="zh-TW" sz="2200" i="1" smtClean="0"/>
              <a:t>(left)</a:t>
            </a:r>
            <a:r>
              <a:rPr lang="en-US" altLang="zh-TW" sz="2200" smtClean="0"/>
              <a:t> and </a:t>
            </a:r>
            <a:r>
              <a:rPr lang="en-US" altLang="zh-TW" sz="2200" i="1" smtClean="0"/>
              <a:t>P</a:t>
            </a:r>
            <a:r>
              <a:rPr lang="en-US" altLang="zh-TW" sz="2200" i="1" baseline="-25000" smtClean="0"/>
              <a:t>2 </a:t>
            </a:r>
            <a:r>
              <a:rPr lang="en-US" altLang="zh-TW" sz="2200" i="1" smtClean="0"/>
              <a:t>(right)</a:t>
            </a:r>
            <a:r>
              <a:rPr lang="en-US" altLang="zh-TW" sz="2200" smtClean="0"/>
              <a:t>  </a:t>
            </a:r>
          </a:p>
          <a:p>
            <a:pPr lvl="1" eaLnBrk="1" hangingPunct="1">
              <a:lnSpc>
                <a:spcPct val="90000"/>
              </a:lnSpc>
            </a:pPr>
            <a:r>
              <a:rPr lang="en-US" altLang="zh-TW" sz="2200" smtClean="0"/>
              <a:t>3D reconstruction: from </a:t>
            </a:r>
            <a:r>
              <a:rPr lang="en-US" altLang="zh-TW" sz="2200" i="1" smtClean="0"/>
              <a:t>P</a:t>
            </a:r>
            <a:r>
              <a:rPr lang="en-US" altLang="zh-TW" sz="2200" i="1" baseline="-25000" smtClean="0"/>
              <a:t>1</a:t>
            </a:r>
            <a:r>
              <a:rPr lang="en-US" altLang="zh-TW" sz="2200" smtClean="0"/>
              <a:t> and </a:t>
            </a:r>
            <a:r>
              <a:rPr lang="en-US" altLang="zh-TW" sz="2200" i="1" smtClean="0"/>
              <a:t>P</a:t>
            </a:r>
            <a:r>
              <a:rPr lang="en-US" altLang="zh-TW" sz="2200" i="1" baseline="-25000" smtClean="0"/>
              <a:t>2</a:t>
            </a:r>
            <a:r>
              <a:rPr lang="en-US" altLang="zh-TW" sz="2200" smtClean="0"/>
              <a:t> find 3D points X by triangulation</a:t>
            </a:r>
            <a:endParaRPr lang="zh-TW" altLang="en-US" sz="2200" smtClean="0"/>
          </a:p>
        </p:txBody>
      </p:sp>
      <p:sp>
        <p:nvSpPr>
          <p:cNvPr id="5" name="Footer Placeholder 4"/>
          <p:cNvSpPr>
            <a:spLocks noGrp="1"/>
          </p:cNvSpPr>
          <p:nvPr>
            <p:ph type="ftr" sz="quarter" idx="11"/>
          </p:nvPr>
        </p:nvSpPr>
        <p:spPr/>
        <p:txBody>
          <a:bodyPr/>
          <a:lstStyle/>
          <a:p>
            <a:pPr>
              <a:defRPr/>
            </a:pPr>
            <a:r>
              <a:rPr lang="en-US" altLang="zh-CN" smtClean="0"/>
              <a:t>Stereo v6b</a:t>
            </a:r>
            <a:endParaRPr lang="en-US" altLang="zh-CN"/>
          </a:p>
        </p:txBody>
      </p:sp>
      <p:sp>
        <p:nvSpPr>
          <p:cNvPr id="5427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0189A9C0-2326-4BD9-A456-0908B6AC972C}" type="slidenum">
              <a:rPr lang="en-US" altLang="en-US">
                <a:solidFill>
                  <a:srgbClr val="898989"/>
                </a:solidFill>
              </a:rPr>
              <a:pPr eaLnBrk="1" hangingPunct="1"/>
              <a:t>49</a:t>
            </a:fld>
            <a:endParaRPr lang="en-US" altLang="en-US">
              <a:solidFill>
                <a:srgbClr val="898989"/>
              </a:solidFill>
            </a:endParaRPr>
          </a:p>
        </p:txBody>
      </p:sp>
      <p:sp>
        <p:nvSpPr>
          <p:cNvPr id="7" name="Oval 6"/>
          <p:cNvSpPr/>
          <p:nvPr/>
        </p:nvSpPr>
        <p:spPr>
          <a:xfrm>
            <a:off x="7543800" y="150813"/>
            <a:ext cx="1076325"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sp>
        <p:nvSpPr>
          <p:cNvPr id="2" name="TextBox 1"/>
          <p:cNvSpPr txBox="1"/>
          <p:nvPr/>
        </p:nvSpPr>
        <p:spPr>
          <a:xfrm>
            <a:off x="381000" y="577850"/>
            <a:ext cx="1706563" cy="368300"/>
          </a:xfrm>
          <a:prstGeom prst="rect">
            <a:avLst/>
          </a:prstGeom>
          <a:noFill/>
          <a:ln>
            <a:solidFill>
              <a:schemeClr val="accent1">
                <a:shade val="50000"/>
              </a:schemeClr>
            </a:solidFill>
          </a:ln>
        </p:spPr>
        <p:txBody>
          <a:bodyPr wrap="none">
            <a:spAutoFit/>
          </a:bodyPr>
          <a:lstStyle/>
          <a:p>
            <a:pPr>
              <a:defRPr/>
            </a:pPr>
            <a:r>
              <a:rPr lang="en-US">
                <a:solidFill>
                  <a:srgbClr val="FF5050"/>
                </a:solidFill>
              </a:rPr>
              <a:t>Week 8 </a:t>
            </a:r>
            <a:r>
              <a:rPr lang="en-US" dirty="0">
                <a:solidFill>
                  <a:srgbClr val="FF5050"/>
                </a:solidFill>
              </a:rPr>
              <a:t>begins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381000"/>
            <a:ext cx="7543800" cy="1295400"/>
          </a:xfrm>
        </p:spPr>
        <p:txBody>
          <a:bodyPr/>
          <a:lstStyle/>
          <a:p>
            <a:pPr eaLnBrk="1" hangingPunct="1"/>
            <a:r>
              <a:rPr lang="en-US" altLang="zh-TW" smtClean="0"/>
              <a:t>Introduction to Stereo Vision</a:t>
            </a:r>
          </a:p>
        </p:txBody>
      </p:sp>
      <p:sp>
        <p:nvSpPr>
          <p:cNvPr id="9219" name="Rectangle 3"/>
          <p:cNvSpPr>
            <a:spLocks noGrp="1" noChangeArrowheads="1"/>
          </p:cNvSpPr>
          <p:nvPr>
            <p:ph idx="1"/>
          </p:nvPr>
        </p:nvSpPr>
        <p:spPr/>
        <p:txBody>
          <a:bodyPr/>
          <a:lstStyle/>
          <a:p>
            <a:pPr eaLnBrk="1" hangingPunct="1"/>
            <a:r>
              <a:rPr lang="en-US" altLang="zh-TW" smtClean="0"/>
              <a:t>Objective</a:t>
            </a:r>
            <a:r>
              <a:rPr lang="en-US" altLang="zh-CN" smtClean="0">
                <a:ea typeface="新細明體" pitchFamily="18" charset="-120"/>
              </a:rPr>
              <a:t>s</a:t>
            </a:r>
            <a:r>
              <a:rPr lang="en-US" altLang="zh-TW" smtClean="0"/>
              <a:t>:  </a:t>
            </a:r>
          </a:p>
          <a:p>
            <a:pPr lvl="1" eaLnBrk="1" hangingPunct="1"/>
            <a:r>
              <a:rPr lang="en-US" altLang="zh-TW" smtClean="0"/>
              <a:t>Basic idea of stereo vision</a:t>
            </a:r>
          </a:p>
          <a:p>
            <a:pPr lvl="1" eaLnBrk="1" hangingPunct="1"/>
            <a:r>
              <a:rPr lang="en-US" altLang="en-US" smtClean="0"/>
              <a:t>Stereo reconstruction by epipolar geometry</a:t>
            </a:r>
            <a:r>
              <a:rPr lang="en-US" altLang="zh-TW" smtClean="0"/>
              <a:t> </a:t>
            </a:r>
          </a:p>
          <a:p>
            <a:pPr lvl="2" eaLnBrk="1" hangingPunct="1"/>
            <a:r>
              <a:rPr lang="en-US" altLang="zh-TW" smtClean="0"/>
              <a:t>Stereo camera pair calibration (find Fundamental matrix F)</a:t>
            </a:r>
          </a:p>
          <a:p>
            <a:pPr lvl="2" eaLnBrk="1" hangingPunct="1"/>
            <a:r>
              <a:rPr lang="en-US" altLang="zh-TW" smtClean="0"/>
              <a:t>Construct </a:t>
            </a:r>
            <a:r>
              <a:rPr lang="en-US" altLang="zh-CN" smtClean="0">
                <a:ea typeface="新細明體" pitchFamily="18" charset="-120"/>
              </a:rPr>
              <a:t>the </a:t>
            </a:r>
            <a:r>
              <a:rPr lang="en-US" altLang="zh-TW" smtClean="0"/>
              <a:t>3D </a:t>
            </a:r>
            <a:r>
              <a:rPr lang="en-US" altLang="zh-CN" smtClean="0">
                <a:ea typeface="新細明體" pitchFamily="18" charset="-120"/>
              </a:rPr>
              <a:t>(graphic) model </a:t>
            </a:r>
            <a:r>
              <a:rPr lang="en-US" altLang="zh-TW" smtClean="0"/>
              <a:t>from 2 images</a:t>
            </a:r>
          </a:p>
        </p:txBody>
      </p:sp>
      <p:sp>
        <p:nvSpPr>
          <p:cNvPr id="12" name="Footer Placeholder 4"/>
          <p:cNvSpPr>
            <a:spLocks noGrp="1"/>
          </p:cNvSpPr>
          <p:nvPr>
            <p:ph type="ftr" sz="quarter" idx="11"/>
          </p:nvPr>
        </p:nvSpPr>
        <p:spPr/>
        <p:txBody>
          <a:bodyPr/>
          <a:lstStyle/>
          <a:p>
            <a:pPr>
              <a:defRPr/>
            </a:pPr>
            <a:r>
              <a:rPr lang="en-US" altLang="zh-CN" smtClean="0"/>
              <a:t>Stereo v6b</a:t>
            </a:r>
            <a:endParaRPr lang="en-US" altLang="zh-CN" dirty="0"/>
          </a:p>
        </p:txBody>
      </p:sp>
      <p:sp>
        <p:nvSpPr>
          <p:cNvPr id="922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6DC4EE02-1FC7-4141-A8DB-A282D50CF8DC}" type="slidenum">
              <a:rPr lang="en-US" altLang="en-US">
                <a:solidFill>
                  <a:srgbClr val="898989"/>
                </a:solidFill>
              </a:rPr>
              <a:pPr eaLnBrk="1" hangingPunct="1"/>
              <a:t>5</a:t>
            </a:fld>
            <a:endParaRPr lang="en-US" altLang="en-US">
              <a:solidFill>
                <a:srgbClr val="898989"/>
              </a:solidFill>
            </a:endParaRPr>
          </a:p>
        </p:txBody>
      </p:sp>
      <p:pic>
        <p:nvPicPr>
          <p:cNvPr id="9222" name="Picture 4" descr="j0283532"/>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rot="1333711" flipH="1">
            <a:off x="5410200" y="4876800"/>
            <a:ext cx="4572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5" descr="j0283532"/>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rot="1333711" flipH="1">
            <a:off x="5486400" y="5562600"/>
            <a:ext cx="4572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6" descr="MC900433839[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4572000"/>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5" name="Rectangle 7"/>
          <p:cNvSpPr>
            <a:spLocks noChangeArrowheads="1"/>
          </p:cNvSpPr>
          <p:nvPr/>
        </p:nvSpPr>
        <p:spPr bwMode="auto">
          <a:xfrm>
            <a:off x="5791200" y="4495800"/>
            <a:ext cx="3200400" cy="2057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pic>
        <p:nvPicPr>
          <p:cNvPr id="9226" name="Picture 8" descr="MC900433839[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4876800"/>
            <a:ext cx="1066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7" name="Text Box 9"/>
          <p:cNvSpPr txBox="1">
            <a:spLocks noChangeArrowheads="1"/>
          </p:cNvSpPr>
          <p:nvPr/>
        </p:nvSpPr>
        <p:spPr bwMode="auto">
          <a:xfrm>
            <a:off x="6629400" y="5791200"/>
            <a:ext cx="1954213"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zh-CN">
                <a:ea typeface="SimSun" pitchFamily="2" charset="-122"/>
              </a:rPr>
              <a:t>e.g. Graphic </a:t>
            </a:r>
          </a:p>
          <a:p>
            <a:pPr eaLnBrk="1" hangingPunct="1"/>
            <a:r>
              <a:rPr lang="en-US" altLang="zh-CN">
                <a:ea typeface="SimSun" pitchFamily="2" charset="-122"/>
              </a:rPr>
              <a:t> model in a game</a:t>
            </a:r>
            <a:endParaRPr lang="en-US" altLang="en-US"/>
          </a:p>
        </p:txBody>
      </p:sp>
      <p:sp>
        <p:nvSpPr>
          <p:cNvPr id="9228" name="Text Box 10"/>
          <p:cNvSpPr txBox="1">
            <a:spLocks noChangeArrowheads="1"/>
          </p:cNvSpPr>
          <p:nvPr/>
        </p:nvSpPr>
        <p:spPr bwMode="auto">
          <a:xfrm>
            <a:off x="6461125" y="4456113"/>
            <a:ext cx="2000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zh-CN">
                <a:ea typeface="SimSun" pitchFamily="2" charset="-122"/>
              </a:rPr>
              <a:t>Inside a computer</a:t>
            </a:r>
            <a:endParaRPr lang="en-US" altLang="en-US"/>
          </a:p>
        </p:txBody>
      </p:sp>
      <p:sp>
        <p:nvSpPr>
          <p:cNvPr id="2" name="Oval 1"/>
          <p:cNvSpPr/>
          <p:nvPr/>
        </p:nvSpPr>
        <p:spPr>
          <a:xfrm>
            <a:off x="304800" y="152400"/>
            <a:ext cx="762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sp>
        <p:nvSpPr>
          <p:cNvPr id="9230" name="Text Box 10"/>
          <p:cNvSpPr txBox="1">
            <a:spLocks noChangeArrowheads="1"/>
          </p:cNvSpPr>
          <p:nvPr/>
        </p:nvSpPr>
        <p:spPr bwMode="auto">
          <a:xfrm>
            <a:off x="2057400" y="6065838"/>
            <a:ext cx="1236663"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zh-CN">
                <a:ea typeface="SimSun" pitchFamily="2" charset="-122"/>
              </a:rPr>
              <a:t>3-D object</a:t>
            </a:r>
            <a:endParaRPr lang="en-US"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228600" y="457200"/>
            <a:ext cx="8763000" cy="1025525"/>
          </a:xfrm>
        </p:spPr>
        <p:txBody>
          <a:bodyPr/>
          <a:lstStyle/>
          <a:p>
            <a:pPr algn="l" eaLnBrk="1" hangingPunct="1"/>
            <a:r>
              <a:rPr lang="en-US" altLang="zh-TW" sz="2400" smtClean="0"/>
              <a:t>From F or E find Rotation (R), Translation (T) between 2 Cameras</a:t>
            </a:r>
            <a:r>
              <a:rPr lang="en-US" altLang="zh-TW" sz="1400" smtClean="0"/>
              <a:t/>
            </a:r>
            <a:br>
              <a:rPr lang="en-US" altLang="zh-TW" sz="1400" smtClean="0"/>
            </a:br>
            <a:endParaRPr lang="en-US" altLang="zh-TW" sz="1400" smtClean="0"/>
          </a:p>
        </p:txBody>
      </p:sp>
      <p:sp>
        <p:nvSpPr>
          <p:cNvPr id="55299" name="Rectangle 3"/>
          <p:cNvSpPr>
            <a:spLocks noGrp="1" noChangeArrowheads="1"/>
          </p:cNvSpPr>
          <p:nvPr>
            <p:ph type="body" sz="half" idx="1"/>
          </p:nvPr>
        </p:nvSpPr>
        <p:spPr>
          <a:xfrm>
            <a:off x="457200" y="1066800"/>
            <a:ext cx="5181600" cy="5638800"/>
          </a:xfrm>
        </p:spPr>
        <p:txBody>
          <a:bodyPr/>
          <a:lstStyle/>
          <a:p>
            <a:pPr eaLnBrk="1" hangingPunct="1"/>
            <a:r>
              <a:rPr lang="en-US" altLang="zh-TW" sz="2400" dirty="0" smtClean="0"/>
              <a:t>If camera intrinsic parameters are known, </a:t>
            </a:r>
            <a:r>
              <a:rPr lang="en-US" altLang="zh-TW" sz="2400" i="1" dirty="0" smtClean="0"/>
              <a:t>E=(M</a:t>
            </a:r>
            <a:r>
              <a:rPr lang="en-US" altLang="zh-TW" sz="2400" i="1" baseline="-25000" dirty="0" smtClean="0"/>
              <a:t>int2</a:t>
            </a:r>
            <a:r>
              <a:rPr lang="en-US" altLang="zh-TW" sz="2400" i="1" dirty="0" smtClean="0"/>
              <a:t>)</a:t>
            </a:r>
            <a:r>
              <a:rPr lang="en-US" altLang="zh-TW" sz="2400" i="1" baseline="30000" dirty="0" smtClean="0"/>
              <a:t>T</a:t>
            </a:r>
            <a:r>
              <a:rPr lang="en-US" altLang="zh-TW" sz="2400" i="1" dirty="0" smtClean="0"/>
              <a:t>*F*(M</a:t>
            </a:r>
            <a:r>
              <a:rPr lang="en-US" altLang="zh-TW" sz="2400" i="1" baseline="-25000" dirty="0" smtClean="0"/>
              <a:t>int1</a:t>
            </a:r>
            <a:r>
              <a:rPr lang="en-US" altLang="zh-TW" sz="2400" i="1" dirty="0" smtClean="0"/>
              <a:t>)</a:t>
            </a:r>
          </a:p>
          <a:p>
            <a:pPr eaLnBrk="1" hangingPunct="1"/>
            <a:r>
              <a:rPr lang="en-US" altLang="zh-TW" sz="2400" i="1" dirty="0" smtClean="0"/>
              <a:t>E= [T]</a:t>
            </a:r>
            <a:r>
              <a:rPr lang="en-US" altLang="zh-TW" sz="2400" i="1" baseline="-25000" dirty="0" smtClean="0"/>
              <a:t>x</a:t>
            </a:r>
            <a:r>
              <a:rPr lang="en-US" altLang="zh-TW" sz="2400" i="1" dirty="0" smtClean="0"/>
              <a:t> *R, (derived earlier)    </a:t>
            </a:r>
          </a:p>
          <a:p>
            <a:pPr eaLnBrk="1" hangingPunct="1"/>
            <a:r>
              <a:rPr lang="en-US" altLang="zh-TW" sz="1600" i="1" dirty="0" smtClean="0"/>
              <a:t>[ ]</a:t>
            </a:r>
            <a:r>
              <a:rPr lang="en-US" altLang="zh-TW" sz="1600" i="1" baseline="-25000" dirty="0" smtClean="0"/>
              <a:t>x</a:t>
            </a:r>
            <a:r>
              <a:rPr lang="en-US" altLang="zh-TW" sz="1600" i="1" dirty="0" smtClean="0"/>
              <a:t>=skew symmetric matrix</a:t>
            </a:r>
          </a:p>
          <a:p>
            <a:pPr eaLnBrk="1" hangingPunct="1"/>
            <a:r>
              <a:rPr lang="en-US" altLang="zh-TW" sz="2400" i="1" dirty="0" smtClean="0"/>
              <a:t>Decompose E using SVD, using the fact that R is an orthogonal matrix</a:t>
            </a:r>
            <a:r>
              <a:rPr lang="en-US" altLang="zh-TW" sz="2400" i="1" dirty="0" smtClean="0">
                <a:sym typeface="Wingdings" pitchFamily="2" charset="2"/>
              </a:rPr>
              <a:t></a:t>
            </a:r>
            <a:r>
              <a:rPr lang="en-US" altLang="zh-TW" sz="2400" i="1" dirty="0" smtClean="0"/>
              <a:t> R</a:t>
            </a:r>
            <a:r>
              <a:rPr lang="en-US" altLang="zh-TW" sz="2400" i="1" baseline="30000" dirty="0" smtClean="0"/>
              <a:t>T</a:t>
            </a:r>
            <a:r>
              <a:rPr lang="en-US" altLang="zh-TW" sz="2400" i="1" dirty="0" smtClean="0"/>
              <a:t>=R</a:t>
            </a:r>
            <a:r>
              <a:rPr lang="en-US" altLang="zh-TW" sz="2400" i="1" baseline="30000" dirty="0" smtClean="0"/>
              <a:t>-1, </a:t>
            </a:r>
            <a:r>
              <a:rPr lang="en-US" altLang="zh-TW" sz="2400" i="1" dirty="0" smtClean="0"/>
              <a:t>or R</a:t>
            </a:r>
            <a:r>
              <a:rPr lang="en-US" altLang="zh-TW" sz="2400" i="1" baseline="30000" dirty="0" smtClean="0"/>
              <a:t>T</a:t>
            </a:r>
            <a:r>
              <a:rPr lang="en-US" altLang="zh-TW" sz="2400" i="1" dirty="0" smtClean="0"/>
              <a:t>R=RR</a:t>
            </a:r>
            <a:r>
              <a:rPr lang="en-US" altLang="zh-TW" sz="2400" i="1" baseline="30000" dirty="0" smtClean="0"/>
              <a:t>T</a:t>
            </a:r>
            <a:r>
              <a:rPr lang="en-US" altLang="zh-TW" sz="2400" i="1" dirty="0" smtClean="0"/>
              <a:t>=I</a:t>
            </a:r>
          </a:p>
          <a:p>
            <a:pPr eaLnBrk="1" hangingPunct="1"/>
            <a:r>
              <a:rPr lang="en-US" altLang="zh-TW" sz="2400" i="1" dirty="0" smtClean="0"/>
              <a:t>Procedures:</a:t>
            </a:r>
          </a:p>
          <a:p>
            <a:pPr lvl="1" eaLnBrk="1" hangingPunct="1"/>
            <a:r>
              <a:rPr lang="en-US" altLang="zh-TW" sz="2000" i="1" dirty="0" smtClean="0"/>
              <a:t>From corresponding features find F and E, (W</a:t>
            </a:r>
            <a:r>
              <a:rPr lang="en-US" altLang="zh-TW" sz="2000" i="1" baseline="-25000" dirty="0" smtClean="0"/>
              <a:t>3x3</a:t>
            </a:r>
            <a:r>
              <a:rPr lang="en-US" altLang="zh-TW" sz="2000" i="1" dirty="0" smtClean="0"/>
              <a:t>, Z</a:t>
            </a:r>
            <a:r>
              <a:rPr lang="en-US" altLang="zh-TW" sz="2000" i="1" baseline="-25000" dirty="0" smtClean="0"/>
              <a:t>3x3</a:t>
            </a:r>
            <a:r>
              <a:rPr lang="en-US" altLang="zh-TW" sz="2000" i="1" dirty="0" smtClean="0"/>
              <a:t>) are given “make up” matrices </a:t>
            </a:r>
          </a:p>
          <a:p>
            <a:pPr lvl="1" eaLnBrk="1" hangingPunct="1"/>
            <a:r>
              <a:rPr lang="en-US" altLang="zh-TW" sz="2000" i="1" dirty="0" smtClean="0"/>
              <a:t>[U,S,V]=SVD(E), then</a:t>
            </a:r>
          </a:p>
          <a:p>
            <a:pPr lvl="1" eaLnBrk="1" hangingPunct="1"/>
            <a:r>
              <a:rPr lang="en-US" altLang="zh-TW" sz="2000" i="1" dirty="0" smtClean="0"/>
              <a:t>[T]</a:t>
            </a:r>
            <a:r>
              <a:rPr lang="en-US" altLang="zh-TW" sz="2000" i="1" baseline="-25000" dirty="0" smtClean="0"/>
              <a:t>x</a:t>
            </a:r>
            <a:r>
              <a:rPr lang="en-US" altLang="zh-TW" sz="2000" i="1" dirty="0" smtClean="0"/>
              <a:t>=UZU</a:t>
            </a:r>
            <a:r>
              <a:rPr lang="en-US" altLang="zh-TW" sz="2000" i="1" baseline="30000" dirty="0" smtClean="0"/>
              <a:t>T</a:t>
            </a:r>
          </a:p>
          <a:p>
            <a:pPr lvl="1" eaLnBrk="1" hangingPunct="1"/>
            <a:r>
              <a:rPr lang="en-US" altLang="zh-TW" sz="2000" i="1" dirty="0" smtClean="0"/>
              <a:t>R=U*W*V</a:t>
            </a:r>
            <a:r>
              <a:rPr lang="en-US" altLang="zh-TW" sz="2000" i="1" baseline="30000" dirty="0" smtClean="0"/>
              <a:t>T</a:t>
            </a:r>
            <a:r>
              <a:rPr lang="en-US" altLang="zh-TW" sz="2000" i="1" dirty="0" smtClean="0"/>
              <a:t> (note: using these “make up” W, Z matrices, R is orthogonal and E= [T]</a:t>
            </a:r>
            <a:r>
              <a:rPr lang="en-US" altLang="zh-TW" sz="2000" i="1" baseline="-25000" dirty="0" smtClean="0"/>
              <a:t>x</a:t>
            </a:r>
            <a:r>
              <a:rPr lang="en-US" altLang="zh-TW" sz="2000" i="1" dirty="0" smtClean="0"/>
              <a:t> *R is satisfied)</a:t>
            </a:r>
          </a:p>
          <a:p>
            <a:pPr eaLnBrk="1" hangingPunct="1"/>
            <a:endParaRPr lang="en-US" altLang="zh-TW" sz="2600" dirty="0" smtClean="0"/>
          </a:p>
        </p:txBody>
      </p:sp>
      <p:graphicFrame>
        <p:nvGraphicFramePr>
          <p:cNvPr id="55300" name="Object 4"/>
          <p:cNvGraphicFramePr>
            <a:graphicFrameLocks noGrp="1" noChangeAspect="1"/>
          </p:cNvGraphicFramePr>
          <p:nvPr>
            <p:ph sz="half" idx="2"/>
          </p:nvPr>
        </p:nvGraphicFramePr>
        <p:xfrm>
          <a:off x="5638800" y="1828800"/>
          <a:ext cx="3375025" cy="3840163"/>
        </p:xfrm>
        <a:graphic>
          <a:graphicData uri="http://schemas.openxmlformats.org/presentationml/2006/ole">
            <mc:AlternateContent xmlns:mc="http://schemas.openxmlformats.org/markup-compatibility/2006">
              <mc:Choice xmlns:v="urn:schemas-microsoft-com:vml" Requires="v">
                <p:oleObj spid="_x0000_s55325" name="公式" r:id="rId3" imgW="2120900" imgH="2413000" progId="Equation.3">
                  <p:embed/>
                </p:oleObj>
              </mc:Choice>
              <mc:Fallback>
                <p:oleObj name="公式" r:id="rId3" imgW="2120900" imgH="24130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1828800"/>
                        <a:ext cx="3375025" cy="3840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Footer Placeholder 5"/>
          <p:cNvSpPr>
            <a:spLocks noGrp="1"/>
          </p:cNvSpPr>
          <p:nvPr>
            <p:ph type="ftr" sz="quarter" idx="11"/>
          </p:nvPr>
        </p:nvSpPr>
        <p:spPr>
          <a:xfrm>
            <a:off x="3200400" y="6386513"/>
            <a:ext cx="2895600" cy="457200"/>
          </a:xfrm>
        </p:spPr>
        <p:txBody>
          <a:bodyPr/>
          <a:lstStyle/>
          <a:p>
            <a:pPr>
              <a:defRPr/>
            </a:pPr>
            <a:r>
              <a:rPr lang="en-US" altLang="zh-CN" smtClean="0"/>
              <a:t>Stereo v6b</a:t>
            </a:r>
            <a:endParaRPr lang="en-US" altLang="zh-CN" dirty="0"/>
          </a:p>
        </p:txBody>
      </p:sp>
      <p:sp>
        <p:nvSpPr>
          <p:cNvPr id="55302"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0AB9E709-A105-448B-AE82-DDA6D65041BD}" type="slidenum">
              <a:rPr lang="en-US" altLang="en-US">
                <a:solidFill>
                  <a:srgbClr val="898989"/>
                </a:solidFill>
              </a:rPr>
              <a:pPr eaLnBrk="1" hangingPunct="1"/>
              <a:t>50</a:t>
            </a:fld>
            <a:endParaRPr lang="en-US" altLang="en-US">
              <a:solidFill>
                <a:srgbClr val="898989"/>
              </a:solidFill>
            </a:endParaRPr>
          </a:p>
        </p:txBody>
      </p:sp>
      <p:cxnSp>
        <p:nvCxnSpPr>
          <p:cNvPr id="3" name="Straight Arrow Connector 2"/>
          <p:cNvCxnSpPr/>
          <p:nvPr/>
        </p:nvCxnSpPr>
        <p:spPr>
          <a:xfrm flipV="1">
            <a:off x="1905000" y="2514600"/>
            <a:ext cx="3810000" cy="213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438400" y="2514600"/>
            <a:ext cx="4953000" cy="213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746750" y="5688013"/>
            <a:ext cx="3124200" cy="1169987"/>
          </a:xfrm>
          <a:prstGeom prst="rect">
            <a:avLst/>
          </a:prstGeom>
          <a:ln>
            <a:solidFill>
              <a:schemeClr val="accent1">
                <a:shade val="50000"/>
              </a:schemeClr>
            </a:solidFill>
          </a:ln>
        </p:spPr>
        <p:txBody>
          <a:bodyPr>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zh-TW" sz="1400"/>
              <a:t>Reference: (p.258[1]hartley-ed2,p 239[1B])</a:t>
            </a:r>
            <a:br>
              <a:rPr lang="en-US" altLang="zh-TW" sz="1400"/>
            </a:br>
            <a:r>
              <a:rPr lang="en-US" altLang="zh-TW" sz="1400"/>
              <a:t>see http://isit.u-clermont1.fr/~ab/Classes/DIKU-3DCV2/Handouts/Lecture16.pdf</a:t>
            </a:r>
            <a:endParaRPr lang="en-US" altLang="en-US" sz="1400"/>
          </a:p>
        </p:txBody>
      </p:sp>
      <p:sp>
        <p:nvSpPr>
          <p:cNvPr id="11" name="Oval 10"/>
          <p:cNvSpPr/>
          <p:nvPr/>
        </p:nvSpPr>
        <p:spPr>
          <a:xfrm>
            <a:off x="7543800" y="150813"/>
            <a:ext cx="1076325"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341313"/>
            <a:ext cx="7543800" cy="1295400"/>
          </a:xfrm>
        </p:spPr>
        <p:txBody>
          <a:bodyPr/>
          <a:lstStyle/>
          <a:p>
            <a:pPr eaLnBrk="1" hangingPunct="1"/>
            <a:r>
              <a:rPr lang="en-US" altLang="zh-TW" sz="2200" smtClean="0"/>
              <a:t>From R,T find projection matrices </a:t>
            </a:r>
            <a:r>
              <a:rPr lang="en-US" altLang="zh-TW" sz="2200" i="1" smtClean="0"/>
              <a:t>P</a:t>
            </a:r>
            <a:r>
              <a:rPr lang="en-US" altLang="zh-TW" sz="2200" i="1" baseline="-25000" smtClean="0"/>
              <a:t>1</a:t>
            </a:r>
            <a:r>
              <a:rPr lang="en-US" altLang="zh-TW" sz="2200" smtClean="0"/>
              <a:t> </a:t>
            </a:r>
            <a:r>
              <a:rPr lang="en-US" altLang="zh-TW" sz="2200" i="1" smtClean="0"/>
              <a:t>(left)</a:t>
            </a:r>
            <a:r>
              <a:rPr lang="en-US" altLang="zh-TW" sz="2200" smtClean="0"/>
              <a:t> and </a:t>
            </a:r>
            <a:r>
              <a:rPr lang="en-US" altLang="zh-TW" sz="2200" i="1" smtClean="0"/>
              <a:t>P</a:t>
            </a:r>
            <a:r>
              <a:rPr lang="en-US" altLang="zh-TW" sz="2200" i="1" baseline="-25000" smtClean="0"/>
              <a:t>2 </a:t>
            </a:r>
            <a:r>
              <a:rPr lang="en-US" altLang="zh-TW" sz="2200" i="1" smtClean="0"/>
              <a:t>(right)</a:t>
            </a:r>
            <a:r>
              <a:rPr lang="en-US" altLang="zh-TW" sz="2200" smtClean="0"/>
              <a:t>(p.244[1A],p 224[1B])</a:t>
            </a:r>
            <a:endParaRPr lang="zh-TW" altLang="en-US" sz="2200" smtClean="0"/>
          </a:p>
        </p:txBody>
      </p:sp>
      <p:sp>
        <p:nvSpPr>
          <p:cNvPr id="56323" name="Rectangle 3"/>
          <p:cNvSpPr>
            <a:spLocks noGrp="1" noChangeArrowheads="1"/>
          </p:cNvSpPr>
          <p:nvPr>
            <p:ph type="body" sz="half" idx="1"/>
          </p:nvPr>
        </p:nvSpPr>
        <p:spPr>
          <a:xfrm>
            <a:off x="457200" y="1219200"/>
            <a:ext cx="8067675" cy="4411663"/>
          </a:xfrm>
        </p:spPr>
        <p:txBody>
          <a:bodyPr/>
          <a:lstStyle/>
          <a:p>
            <a:pPr eaLnBrk="1" hangingPunct="1"/>
            <a:r>
              <a:rPr lang="en-US" altLang="zh-TW" sz="2600" smtClean="0"/>
              <a:t>From</a:t>
            </a:r>
            <a:r>
              <a:rPr lang="en-US" altLang="zh-TW" sz="2600" i="1" smtClean="0"/>
              <a:t> F</a:t>
            </a:r>
            <a:r>
              <a:rPr lang="en-US" altLang="zh-TW" sz="2600" smtClean="0"/>
              <a:t> or </a:t>
            </a:r>
            <a:r>
              <a:rPr lang="en-US" altLang="zh-TW" sz="2600" i="1" smtClean="0"/>
              <a:t>E</a:t>
            </a:r>
            <a:r>
              <a:rPr lang="en-US" altLang="zh-TW" sz="2600" smtClean="0"/>
              <a:t> find </a:t>
            </a:r>
            <a:r>
              <a:rPr lang="en-US" altLang="zh-TW" sz="2600" i="1" smtClean="0"/>
              <a:t>R</a:t>
            </a:r>
            <a:r>
              <a:rPr lang="en-US" altLang="zh-TW" sz="2600" i="1" baseline="-25000" smtClean="0"/>
              <a:t>2</a:t>
            </a:r>
            <a:r>
              <a:rPr lang="en-US" altLang="zh-TW" sz="2600" i="1" smtClean="0"/>
              <a:t> (3x3 rotation matrix) ,T</a:t>
            </a:r>
            <a:r>
              <a:rPr lang="en-US" altLang="zh-TW" sz="2600" i="1" baseline="-25000" smtClean="0"/>
              <a:t>2</a:t>
            </a:r>
            <a:r>
              <a:rPr lang="en-US" altLang="zh-TW" sz="2600" i="1" smtClean="0"/>
              <a:t>(3x1 translation vector)</a:t>
            </a:r>
            <a:r>
              <a:rPr lang="en-US" altLang="zh-TW" sz="2600" smtClean="0"/>
              <a:t> of cam2 (previous slide)</a:t>
            </a:r>
          </a:p>
          <a:p>
            <a:pPr eaLnBrk="1" hangingPunct="1"/>
            <a:r>
              <a:rPr lang="en-US" altLang="zh-TW" sz="2600" i="1" smtClean="0"/>
              <a:t>Note: P</a:t>
            </a:r>
            <a:r>
              <a:rPr lang="en-US" altLang="zh-TW" sz="2600" i="1" baseline="-25000" smtClean="0"/>
              <a:t>1</a:t>
            </a:r>
            <a:r>
              <a:rPr lang="en-US" altLang="zh-TW" sz="2600" i="1" smtClean="0"/>
              <a:t> =</a:t>
            </a:r>
            <a:r>
              <a:rPr lang="en-US" altLang="zh-TW" sz="2600" smtClean="0"/>
              <a:t>projection of the reference camera(size 3x4)  (reference  is on the left, so R</a:t>
            </a:r>
            <a:r>
              <a:rPr lang="en-US" altLang="zh-TW" sz="2600" baseline="-25000" smtClean="0"/>
              <a:t>1</a:t>
            </a:r>
            <a:r>
              <a:rPr lang="en-US" altLang="zh-TW" sz="2600" smtClean="0"/>
              <a:t>=I</a:t>
            </a:r>
            <a:r>
              <a:rPr lang="en-US" altLang="zh-TW" sz="2600" baseline="-25000" smtClean="0"/>
              <a:t>3x3</a:t>
            </a:r>
            <a:r>
              <a:rPr lang="en-US" altLang="zh-TW" sz="2600" smtClean="0"/>
              <a:t>, T</a:t>
            </a:r>
            <a:r>
              <a:rPr lang="en-US" altLang="zh-TW" sz="2600" baseline="-25000" smtClean="0"/>
              <a:t>1</a:t>
            </a:r>
            <a:r>
              <a:rPr lang="en-US" altLang="zh-TW" sz="2600" smtClean="0"/>
              <a:t>=[0,0,0]</a:t>
            </a:r>
            <a:r>
              <a:rPr lang="en-US" altLang="zh-TW" sz="2600" baseline="30000" smtClean="0"/>
              <a:t>T</a:t>
            </a:r>
          </a:p>
          <a:p>
            <a:pPr eaLnBrk="1" hangingPunct="1"/>
            <a:endParaRPr lang="en-US" altLang="zh-TW" sz="2600" baseline="30000" smtClean="0"/>
          </a:p>
          <a:p>
            <a:pPr eaLnBrk="1" hangingPunct="1"/>
            <a:endParaRPr lang="en-US" altLang="zh-TW" sz="2600" baseline="30000" smtClean="0"/>
          </a:p>
          <a:p>
            <a:pPr eaLnBrk="1" hangingPunct="1"/>
            <a:endParaRPr lang="en-US" altLang="zh-TW" sz="2600" baseline="30000" smtClean="0"/>
          </a:p>
          <a:p>
            <a:pPr eaLnBrk="1" hangingPunct="1"/>
            <a:endParaRPr lang="en-US" altLang="zh-TW" sz="2600" baseline="30000" smtClean="0"/>
          </a:p>
          <a:p>
            <a:pPr eaLnBrk="1" hangingPunct="1"/>
            <a:endParaRPr lang="en-US" altLang="zh-TW" sz="2600" baseline="30000" smtClean="0"/>
          </a:p>
          <a:p>
            <a:pPr eaLnBrk="1" hangingPunct="1"/>
            <a:endParaRPr lang="en-US" altLang="zh-TW" sz="2600" baseline="30000" smtClean="0"/>
          </a:p>
          <a:p>
            <a:pPr eaLnBrk="1" hangingPunct="1"/>
            <a:endParaRPr lang="en-US" altLang="zh-TW" sz="2600" baseline="30000" smtClean="0"/>
          </a:p>
          <a:p>
            <a:pPr eaLnBrk="1" hangingPunct="1"/>
            <a:endParaRPr lang="en-US" altLang="zh-TW" sz="2600" baseline="30000" smtClean="0"/>
          </a:p>
          <a:p>
            <a:pPr eaLnBrk="1" hangingPunct="1"/>
            <a:endParaRPr lang="en-US" altLang="zh-TW" sz="2600" baseline="30000" smtClean="0"/>
          </a:p>
          <a:p>
            <a:pPr eaLnBrk="1" hangingPunct="1"/>
            <a:endParaRPr lang="en-US" altLang="zh-TW" sz="2600" baseline="30000" smtClean="0"/>
          </a:p>
          <a:p>
            <a:pPr eaLnBrk="1" hangingPunct="1"/>
            <a:endParaRPr lang="en-US" altLang="zh-TW" sz="2600" smtClean="0"/>
          </a:p>
          <a:p>
            <a:pPr eaLnBrk="1" hangingPunct="1"/>
            <a:endParaRPr lang="en-US" altLang="zh-TW" sz="2600" smtClean="0"/>
          </a:p>
        </p:txBody>
      </p:sp>
      <p:graphicFrame>
        <p:nvGraphicFramePr>
          <p:cNvPr id="56324" name="Object 4"/>
          <p:cNvGraphicFramePr>
            <a:graphicFrameLocks noGrp="1" noChangeAspect="1"/>
          </p:cNvGraphicFramePr>
          <p:nvPr>
            <p:ph sz="half" idx="2"/>
          </p:nvPr>
        </p:nvGraphicFramePr>
        <p:xfrm>
          <a:off x="1981200" y="2895600"/>
          <a:ext cx="6340475" cy="3581400"/>
        </p:xfrm>
        <a:graphic>
          <a:graphicData uri="http://schemas.openxmlformats.org/presentationml/2006/ole">
            <mc:AlternateContent xmlns:mc="http://schemas.openxmlformats.org/markup-compatibility/2006">
              <mc:Choice xmlns:v="urn:schemas-microsoft-com:vml" Requires="v">
                <p:oleObj spid="_x0000_s56347" name="公式" r:id="rId3" imgW="3327400" imgH="1879600" progId="Equation.3">
                  <p:embed/>
                </p:oleObj>
              </mc:Choice>
              <mc:Fallback>
                <p:oleObj name="公式" r:id="rId3" imgW="3327400" imgH="18796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895600"/>
                        <a:ext cx="634047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Footer Placeholder 5"/>
          <p:cNvSpPr>
            <a:spLocks noGrp="1"/>
          </p:cNvSpPr>
          <p:nvPr>
            <p:ph type="ftr" sz="quarter" idx="11"/>
          </p:nvPr>
        </p:nvSpPr>
        <p:spPr>
          <a:xfrm>
            <a:off x="5867400" y="6397625"/>
            <a:ext cx="2895600" cy="457200"/>
          </a:xfrm>
        </p:spPr>
        <p:txBody>
          <a:bodyPr/>
          <a:lstStyle/>
          <a:p>
            <a:pPr>
              <a:defRPr/>
            </a:pPr>
            <a:r>
              <a:rPr lang="en-US" altLang="zh-CN" smtClean="0"/>
              <a:t>Stereo v6b</a:t>
            </a:r>
            <a:endParaRPr lang="en-US" altLang="zh-CN" dirty="0"/>
          </a:p>
        </p:txBody>
      </p:sp>
      <p:sp>
        <p:nvSpPr>
          <p:cNvPr id="56326"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8E1C1321-0A49-493D-841F-F25DFB943C46}" type="slidenum">
              <a:rPr lang="en-US" altLang="en-US">
                <a:solidFill>
                  <a:srgbClr val="898989"/>
                </a:solidFill>
              </a:rPr>
              <a:pPr eaLnBrk="1" hangingPunct="1"/>
              <a:t>51</a:t>
            </a:fld>
            <a:endParaRPr lang="en-US" altLang="en-US">
              <a:solidFill>
                <a:srgbClr val="898989"/>
              </a:solidFill>
            </a:endParaRPr>
          </a:p>
        </p:txBody>
      </p:sp>
      <p:sp>
        <p:nvSpPr>
          <p:cNvPr id="56327" name="TextBox 1"/>
          <p:cNvSpPr txBox="1">
            <a:spLocks noChangeArrowheads="1"/>
          </p:cNvSpPr>
          <p:nvPr/>
        </p:nvSpPr>
        <p:spPr bwMode="auto">
          <a:xfrm>
            <a:off x="152400" y="3352800"/>
            <a:ext cx="17065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i="1"/>
              <a:t>P</a:t>
            </a:r>
            <a:r>
              <a:rPr lang="en-US" altLang="en-US" i="1" baseline="-25000"/>
              <a:t>1</a:t>
            </a:r>
            <a:r>
              <a:rPr lang="en-US" altLang="en-US"/>
              <a:t>=Reference camera projection </a:t>
            </a:r>
          </a:p>
        </p:txBody>
      </p:sp>
      <p:sp>
        <p:nvSpPr>
          <p:cNvPr id="8" name="Oval 7"/>
          <p:cNvSpPr/>
          <p:nvPr/>
        </p:nvSpPr>
        <p:spPr>
          <a:xfrm>
            <a:off x="7543800" y="150813"/>
            <a:ext cx="1076325"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47675" y="685800"/>
            <a:ext cx="7543800" cy="411163"/>
          </a:xfrm>
        </p:spPr>
        <p:txBody>
          <a:bodyPr/>
          <a:lstStyle/>
          <a:p>
            <a:pPr eaLnBrk="1" hangingPunct="1"/>
            <a:r>
              <a:rPr lang="en-US" altLang="zh-TW" sz="2600" smtClean="0"/>
              <a:t>Triangulation to find X</a:t>
            </a:r>
            <a:endParaRPr lang="en-US" altLang="zh-TW" sz="3500" smtClean="0"/>
          </a:p>
        </p:txBody>
      </p:sp>
      <p:sp>
        <p:nvSpPr>
          <p:cNvPr id="57347" name="Rectangle 3"/>
          <p:cNvSpPr>
            <a:spLocks noGrp="1" noChangeArrowheads="1"/>
          </p:cNvSpPr>
          <p:nvPr>
            <p:ph idx="1"/>
          </p:nvPr>
        </p:nvSpPr>
        <p:spPr>
          <a:xfrm>
            <a:off x="571500" y="1479550"/>
            <a:ext cx="8229600" cy="4411663"/>
          </a:xfrm>
        </p:spPr>
        <p:txBody>
          <a:bodyPr/>
          <a:lstStyle/>
          <a:p>
            <a:pPr eaLnBrk="1" hangingPunct="1"/>
            <a:r>
              <a:rPr lang="zh-TW" altLang="en-US" smtClean="0"/>
              <a:t> </a:t>
            </a:r>
          </a:p>
        </p:txBody>
      </p:sp>
      <p:sp>
        <p:nvSpPr>
          <p:cNvPr id="43" name="Footer Placeholder 4"/>
          <p:cNvSpPr>
            <a:spLocks noGrp="1"/>
          </p:cNvSpPr>
          <p:nvPr>
            <p:ph type="ftr" sz="quarter" idx="11"/>
          </p:nvPr>
        </p:nvSpPr>
        <p:spPr/>
        <p:txBody>
          <a:bodyPr/>
          <a:lstStyle/>
          <a:p>
            <a:pPr>
              <a:defRPr/>
            </a:pPr>
            <a:r>
              <a:rPr lang="en-US" altLang="zh-CN" smtClean="0"/>
              <a:t>Stereo v6b</a:t>
            </a:r>
            <a:endParaRPr lang="en-US" altLang="zh-CN"/>
          </a:p>
        </p:txBody>
      </p:sp>
      <p:sp>
        <p:nvSpPr>
          <p:cNvPr id="5734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B2492B10-7E79-4233-B398-4444908BF9D3}" type="slidenum">
              <a:rPr lang="en-US" altLang="en-US">
                <a:solidFill>
                  <a:srgbClr val="898989"/>
                </a:solidFill>
              </a:rPr>
              <a:pPr eaLnBrk="1" hangingPunct="1"/>
              <a:t>52</a:t>
            </a:fld>
            <a:endParaRPr lang="en-US" altLang="en-US">
              <a:solidFill>
                <a:srgbClr val="898989"/>
              </a:solidFill>
            </a:endParaRPr>
          </a:p>
        </p:txBody>
      </p:sp>
      <p:sp>
        <p:nvSpPr>
          <p:cNvPr id="57350" name="Oval 4"/>
          <p:cNvSpPr>
            <a:spLocks noChangeArrowheads="1"/>
          </p:cNvSpPr>
          <p:nvPr/>
        </p:nvSpPr>
        <p:spPr bwMode="auto">
          <a:xfrm>
            <a:off x="4267200" y="1828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57351" name="Oval 5"/>
          <p:cNvSpPr>
            <a:spLocks noChangeArrowheads="1"/>
          </p:cNvSpPr>
          <p:nvPr/>
        </p:nvSpPr>
        <p:spPr bwMode="auto">
          <a:xfrm>
            <a:off x="1447800" y="5257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57352" name="Oval 6"/>
          <p:cNvSpPr>
            <a:spLocks noChangeArrowheads="1"/>
          </p:cNvSpPr>
          <p:nvPr/>
        </p:nvSpPr>
        <p:spPr bwMode="auto">
          <a:xfrm>
            <a:off x="2057400" y="4495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57353" name="Oval 7"/>
          <p:cNvSpPr>
            <a:spLocks noChangeArrowheads="1"/>
          </p:cNvSpPr>
          <p:nvPr/>
        </p:nvSpPr>
        <p:spPr bwMode="auto">
          <a:xfrm>
            <a:off x="6629400" y="4191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57354" name="Oval 8"/>
          <p:cNvSpPr>
            <a:spLocks noChangeArrowheads="1"/>
          </p:cNvSpPr>
          <p:nvPr/>
        </p:nvSpPr>
        <p:spPr bwMode="auto">
          <a:xfrm>
            <a:off x="7391400" y="4953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57355" name="Oval 9"/>
          <p:cNvSpPr>
            <a:spLocks noChangeArrowheads="1"/>
          </p:cNvSpPr>
          <p:nvPr/>
        </p:nvSpPr>
        <p:spPr bwMode="auto">
          <a:xfrm>
            <a:off x="2590800" y="5181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57356" name="Oval 10"/>
          <p:cNvSpPr>
            <a:spLocks noChangeArrowheads="1"/>
          </p:cNvSpPr>
          <p:nvPr/>
        </p:nvSpPr>
        <p:spPr bwMode="auto">
          <a:xfrm>
            <a:off x="6324600" y="5029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57357" name="Line 11"/>
          <p:cNvSpPr>
            <a:spLocks noChangeShapeType="1"/>
          </p:cNvSpPr>
          <p:nvPr/>
        </p:nvSpPr>
        <p:spPr bwMode="auto">
          <a:xfrm flipV="1">
            <a:off x="1524000" y="5029200"/>
            <a:ext cx="5867400" cy="228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8" name="Line 12"/>
          <p:cNvSpPr>
            <a:spLocks noChangeShapeType="1"/>
          </p:cNvSpPr>
          <p:nvPr/>
        </p:nvSpPr>
        <p:spPr bwMode="auto">
          <a:xfrm flipV="1">
            <a:off x="1447800" y="1600200"/>
            <a:ext cx="3021013" cy="3733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9" name="Line 13"/>
          <p:cNvSpPr>
            <a:spLocks noChangeShapeType="1"/>
          </p:cNvSpPr>
          <p:nvPr/>
        </p:nvSpPr>
        <p:spPr bwMode="auto">
          <a:xfrm>
            <a:off x="4114800" y="1600200"/>
            <a:ext cx="3352800" cy="34290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0" name="Freeform 14"/>
          <p:cNvSpPr>
            <a:spLocks/>
          </p:cNvSpPr>
          <p:nvPr/>
        </p:nvSpPr>
        <p:spPr bwMode="auto">
          <a:xfrm>
            <a:off x="1676400" y="3886200"/>
            <a:ext cx="1371600" cy="1676400"/>
          </a:xfrm>
          <a:custGeom>
            <a:avLst/>
            <a:gdLst>
              <a:gd name="T0" fmla="*/ 0 w 864"/>
              <a:gd name="T1" fmla="*/ 2147483647 h 1056"/>
              <a:gd name="T2" fmla="*/ 0 w 864"/>
              <a:gd name="T3" fmla="*/ 0 h 1056"/>
              <a:gd name="T4" fmla="*/ 2147483647 w 864"/>
              <a:gd name="T5" fmla="*/ 2147483647 h 1056"/>
              <a:gd name="T6" fmla="*/ 2147483647 w 864"/>
              <a:gd name="T7" fmla="*/ 2147483647 h 1056"/>
              <a:gd name="T8" fmla="*/ 0 w 864"/>
              <a:gd name="T9" fmla="*/ 2147483647 h 10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4" h="1056">
                <a:moveTo>
                  <a:pt x="0" y="672"/>
                </a:moveTo>
                <a:lnTo>
                  <a:pt x="0" y="0"/>
                </a:lnTo>
                <a:lnTo>
                  <a:pt x="864" y="384"/>
                </a:lnTo>
                <a:lnTo>
                  <a:pt x="816" y="1056"/>
                </a:lnTo>
                <a:lnTo>
                  <a:pt x="0" y="672"/>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1" name="Freeform 15"/>
          <p:cNvSpPr>
            <a:spLocks/>
          </p:cNvSpPr>
          <p:nvPr/>
        </p:nvSpPr>
        <p:spPr bwMode="auto">
          <a:xfrm>
            <a:off x="6172200" y="3429000"/>
            <a:ext cx="1143000" cy="2057400"/>
          </a:xfrm>
          <a:custGeom>
            <a:avLst/>
            <a:gdLst>
              <a:gd name="T0" fmla="*/ 0 w 720"/>
              <a:gd name="T1" fmla="*/ 2147483647 h 1296"/>
              <a:gd name="T2" fmla="*/ 0 w 720"/>
              <a:gd name="T3" fmla="*/ 2147483647 h 1296"/>
              <a:gd name="T4" fmla="*/ 2147483647 w 720"/>
              <a:gd name="T5" fmla="*/ 0 h 1296"/>
              <a:gd name="T6" fmla="*/ 2147483647 w 720"/>
              <a:gd name="T7" fmla="*/ 2147483647 h 1296"/>
              <a:gd name="T8" fmla="*/ 0 w 720"/>
              <a:gd name="T9" fmla="*/ 2147483647 h 12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0" h="1296">
                <a:moveTo>
                  <a:pt x="0" y="1296"/>
                </a:moveTo>
                <a:lnTo>
                  <a:pt x="0" y="528"/>
                </a:lnTo>
                <a:lnTo>
                  <a:pt x="720" y="0"/>
                </a:lnTo>
                <a:lnTo>
                  <a:pt x="720" y="864"/>
                </a:lnTo>
                <a:lnTo>
                  <a:pt x="0" y="1296"/>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2" name="Line 16"/>
          <p:cNvSpPr>
            <a:spLocks noChangeShapeType="1"/>
          </p:cNvSpPr>
          <p:nvPr/>
        </p:nvSpPr>
        <p:spPr bwMode="auto">
          <a:xfrm flipH="1" flipV="1">
            <a:off x="6629400" y="4191000"/>
            <a:ext cx="8382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3" name="Text Box 17"/>
          <p:cNvSpPr txBox="1">
            <a:spLocks noChangeArrowheads="1"/>
          </p:cNvSpPr>
          <p:nvPr/>
        </p:nvSpPr>
        <p:spPr bwMode="auto">
          <a:xfrm>
            <a:off x="5014913" y="1228725"/>
            <a:ext cx="4011612"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X</a:t>
            </a:r>
            <a:r>
              <a:rPr kumimoji="1" lang="en-US" altLang="zh-TW" sz="2400" baseline="-25000">
                <a:latin typeface="Times New Roman" pitchFamily="18" charset="0"/>
              </a:rPr>
              <a:t>i</a:t>
            </a:r>
            <a:r>
              <a:rPr kumimoji="1" lang="en-US" altLang="zh-TW" sz="2400">
                <a:latin typeface="Times New Roman" pitchFamily="18" charset="0"/>
              </a:rPr>
              <a:t> is the point at a minimum </a:t>
            </a:r>
          </a:p>
          <a:p>
            <a:pPr eaLnBrk="1" hangingPunct="1"/>
            <a:r>
              <a:rPr kumimoji="1" lang="en-US" altLang="zh-TW" sz="2400">
                <a:latin typeface="Times New Roman" pitchFamily="18" charset="0"/>
              </a:rPr>
              <a:t>distance between two vectors</a:t>
            </a:r>
          </a:p>
          <a:p>
            <a:pPr eaLnBrk="1" hangingPunct="1"/>
            <a:r>
              <a:rPr kumimoji="1" lang="en-US" altLang="zh-TW" sz="2400">
                <a:latin typeface="Times New Roman" pitchFamily="18" charset="0"/>
              </a:rPr>
              <a:t>{O1,</a:t>
            </a:r>
            <a:r>
              <a:rPr lang="en-US" altLang="en-US" sz="2400"/>
              <a:t> (x</a:t>
            </a:r>
            <a:r>
              <a:rPr lang="en-US" altLang="en-US" sz="2400" baseline="-25000"/>
              <a:t>1</a:t>
            </a:r>
            <a:r>
              <a:rPr lang="en-US" altLang="en-US" sz="2400"/>
              <a:t>,y</a:t>
            </a:r>
            <a:r>
              <a:rPr lang="en-US" altLang="en-US" sz="2400" baseline="-25000"/>
              <a:t>1</a:t>
            </a:r>
            <a:r>
              <a:rPr lang="en-US" altLang="en-US" sz="2400"/>
              <a:t>)</a:t>
            </a:r>
            <a:r>
              <a:rPr lang="en-US" altLang="en-US" sz="2400" baseline="-25000"/>
              <a:t>i</a:t>
            </a:r>
            <a:r>
              <a:rPr kumimoji="1" lang="en-US" altLang="zh-TW" sz="2400">
                <a:latin typeface="Times New Roman" pitchFamily="18" charset="0"/>
              </a:rPr>
              <a:t>}  and </a:t>
            </a:r>
            <a:r>
              <a:rPr kumimoji="1" lang="en-US" altLang="zh-TW" sz="2000"/>
              <a:t>{O2, </a:t>
            </a:r>
            <a:r>
              <a:rPr lang="en-US" altLang="en-US" sz="2000"/>
              <a:t>(x</a:t>
            </a:r>
            <a:r>
              <a:rPr lang="en-US" altLang="en-US" sz="2000" baseline="-25000"/>
              <a:t>1</a:t>
            </a:r>
            <a:r>
              <a:rPr lang="en-US" altLang="en-US" sz="2000"/>
              <a:t>,y</a:t>
            </a:r>
            <a:r>
              <a:rPr lang="en-US" altLang="en-US" sz="2000" baseline="-25000"/>
              <a:t>1</a:t>
            </a:r>
            <a:r>
              <a:rPr lang="en-US" altLang="en-US" sz="2000"/>
              <a:t>)</a:t>
            </a:r>
            <a:r>
              <a:rPr lang="en-US" altLang="en-US" sz="2000" baseline="-25000"/>
              <a:t>i</a:t>
            </a:r>
            <a:r>
              <a:rPr kumimoji="1" lang="en-US" altLang="zh-TW" sz="2000"/>
              <a:t>} </a:t>
            </a:r>
          </a:p>
        </p:txBody>
      </p:sp>
      <p:sp>
        <p:nvSpPr>
          <p:cNvPr id="57364" name="Text Box 18"/>
          <p:cNvSpPr txBox="1">
            <a:spLocks noChangeArrowheads="1"/>
          </p:cNvSpPr>
          <p:nvPr/>
        </p:nvSpPr>
        <p:spPr bwMode="auto">
          <a:xfrm>
            <a:off x="7527925" y="484187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O</a:t>
            </a:r>
            <a:r>
              <a:rPr kumimoji="1" lang="en-US" altLang="zh-TW" sz="2400" baseline="-25000">
                <a:latin typeface="Times New Roman" pitchFamily="18" charset="0"/>
              </a:rPr>
              <a:t>2</a:t>
            </a:r>
          </a:p>
        </p:txBody>
      </p:sp>
      <p:sp>
        <p:nvSpPr>
          <p:cNvPr id="57365" name="Text Box 19"/>
          <p:cNvSpPr txBox="1">
            <a:spLocks noChangeArrowheads="1"/>
          </p:cNvSpPr>
          <p:nvPr/>
        </p:nvSpPr>
        <p:spPr bwMode="auto">
          <a:xfrm>
            <a:off x="685800" y="5181600"/>
            <a:ext cx="473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O</a:t>
            </a:r>
            <a:r>
              <a:rPr kumimoji="1" lang="en-US" altLang="zh-TW" sz="2400" baseline="-25000">
                <a:latin typeface="Times New Roman" pitchFamily="18" charset="0"/>
              </a:rPr>
              <a:t>l</a:t>
            </a:r>
          </a:p>
        </p:txBody>
      </p:sp>
      <p:sp>
        <p:nvSpPr>
          <p:cNvPr id="57366" name="Text Box 22"/>
          <p:cNvSpPr txBox="1">
            <a:spLocks noChangeArrowheads="1"/>
          </p:cNvSpPr>
          <p:nvPr/>
        </p:nvSpPr>
        <p:spPr bwMode="auto">
          <a:xfrm>
            <a:off x="304800" y="3810000"/>
            <a:ext cx="19050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Left </a:t>
            </a:r>
          </a:p>
          <a:p>
            <a:pPr eaLnBrk="1" hangingPunct="1"/>
            <a:r>
              <a:rPr kumimoji="1" lang="en-US" altLang="zh-TW" sz="2400">
                <a:latin typeface="Times New Roman" pitchFamily="18" charset="0"/>
              </a:rPr>
              <a:t>Frame </a:t>
            </a:r>
          </a:p>
          <a:p>
            <a:pPr eaLnBrk="1" hangingPunct="1"/>
            <a:r>
              <a:rPr kumimoji="1" lang="en-US" altLang="zh-TW" sz="2400">
                <a:latin typeface="Times New Roman" pitchFamily="18" charset="0"/>
              </a:rPr>
              <a:t>plane1 </a:t>
            </a:r>
            <a:r>
              <a:rPr kumimoji="1" lang="en-US" altLang="zh-TW" sz="2400">
                <a:latin typeface="Times New Roman" pitchFamily="18" charset="0"/>
                <a:sym typeface="Symbol" pitchFamily="18" charset="2"/>
              </a:rPr>
              <a:t></a:t>
            </a:r>
            <a:r>
              <a:rPr kumimoji="1" lang="en-US" altLang="zh-TW" sz="2400" baseline="-25000">
                <a:latin typeface="Times New Roman" pitchFamily="18" charset="0"/>
                <a:sym typeface="Symbol" pitchFamily="18" charset="2"/>
              </a:rPr>
              <a:t>1</a:t>
            </a:r>
          </a:p>
          <a:p>
            <a:pPr eaLnBrk="1" hangingPunct="1"/>
            <a:endParaRPr kumimoji="1" lang="en-US" altLang="zh-TW" sz="2400">
              <a:latin typeface="Times New Roman" pitchFamily="18" charset="0"/>
            </a:endParaRPr>
          </a:p>
          <a:p>
            <a:pPr eaLnBrk="1" hangingPunct="1"/>
            <a:endParaRPr kumimoji="1" lang="en-US" altLang="zh-TW" sz="2400">
              <a:latin typeface="Times New Roman" pitchFamily="18" charset="0"/>
            </a:endParaRPr>
          </a:p>
        </p:txBody>
      </p:sp>
      <p:sp>
        <p:nvSpPr>
          <p:cNvPr id="57367" name="Line 23"/>
          <p:cNvSpPr>
            <a:spLocks noChangeShapeType="1"/>
          </p:cNvSpPr>
          <p:nvPr/>
        </p:nvSpPr>
        <p:spPr bwMode="auto">
          <a:xfrm flipV="1">
            <a:off x="1447800" y="5181600"/>
            <a:ext cx="1219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8" name="Line 24"/>
          <p:cNvSpPr>
            <a:spLocks noChangeShapeType="1"/>
          </p:cNvSpPr>
          <p:nvPr/>
        </p:nvSpPr>
        <p:spPr bwMode="auto">
          <a:xfrm flipH="1">
            <a:off x="6324600" y="5029200"/>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9" name="Text Box 25"/>
          <p:cNvSpPr txBox="1">
            <a:spLocks noChangeArrowheads="1"/>
          </p:cNvSpPr>
          <p:nvPr/>
        </p:nvSpPr>
        <p:spPr bwMode="auto">
          <a:xfrm>
            <a:off x="1889125" y="5222875"/>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e</a:t>
            </a:r>
            <a:r>
              <a:rPr kumimoji="1" lang="en-US" altLang="zh-TW" sz="2400" baseline="-25000">
                <a:latin typeface="Times New Roman" pitchFamily="18" charset="0"/>
              </a:rPr>
              <a:t>1</a:t>
            </a:r>
          </a:p>
        </p:txBody>
      </p:sp>
      <p:sp>
        <p:nvSpPr>
          <p:cNvPr id="57370" name="Text Box 26"/>
          <p:cNvSpPr txBox="1">
            <a:spLocks noChangeArrowheads="1"/>
          </p:cNvSpPr>
          <p:nvPr/>
        </p:nvSpPr>
        <p:spPr bwMode="auto">
          <a:xfrm>
            <a:off x="6705600" y="5181600"/>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e</a:t>
            </a:r>
            <a:r>
              <a:rPr kumimoji="1" lang="en-US" altLang="zh-TW" sz="2400" baseline="-25000">
                <a:latin typeface="Times New Roman" pitchFamily="18" charset="0"/>
              </a:rPr>
              <a:t>2</a:t>
            </a:r>
          </a:p>
        </p:txBody>
      </p:sp>
      <p:sp>
        <p:nvSpPr>
          <p:cNvPr id="57371" name="Rectangle 27"/>
          <p:cNvSpPr>
            <a:spLocks noChangeArrowheads="1"/>
          </p:cNvSpPr>
          <p:nvPr/>
        </p:nvSpPr>
        <p:spPr bwMode="auto">
          <a:xfrm>
            <a:off x="533400" y="3276600"/>
            <a:ext cx="2295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Left epipolar line</a:t>
            </a:r>
            <a:endParaRPr kumimoji="1" lang="en-US" altLang="zh-TW" sz="2400" i="1" baseline="-25000">
              <a:latin typeface="Times New Roman" pitchFamily="18" charset="0"/>
            </a:endParaRPr>
          </a:p>
        </p:txBody>
      </p:sp>
      <p:sp>
        <p:nvSpPr>
          <p:cNvPr id="57372" name="Freeform 28"/>
          <p:cNvSpPr>
            <a:spLocks/>
          </p:cNvSpPr>
          <p:nvPr/>
        </p:nvSpPr>
        <p:spPr bwMode="auto">
          <a:xfrm>
            <a:off x="1524000" y="5334000"/>
            <a:ext cx="6324600" cy="1295400"/>
          </a:xfrm>
          <a:custGeom>
            <a:avLst/>
            <a:gdLst>
              <a:gd name="T0" fmla="*/ 0 w 3984"/>
              <a:gd name="T1" fmla="*/ 2147483647 h 816"/>
              <a:gd name="T2" fmla="*/ 2147483647 w 3984"/>
              <a:gd name="T3" fmla="*/ 2147483647 h 816"/>
              <a:gd name="T4" fmla="*/ 2147483647 w 3984"/>
              <a:gd name="T5" fmla="*/ 2147483647 h 816"/>
              <a:gd name="T6" fmla="*/ 2147483647 w 3984"/>
              <a:gd name="T7" fmla="*/ 2147483647 h 816"/>
              <a:gd name="T8" fmla="*/ 2147483647 w 3984"/>
              <a:gd name="T9" fmla="*/ 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84" h="816">
                <a:moveTo>
                  <a:pt x="0" y="96"/>
                </a:moveTo>
                <a:cubicBezTo>
                  <a:pt x="44" y="360"/>
                  <a:pt x="88" y="624"/>
                  <a:pt x="432" y="720"/>
                </a:cubicBezTo>
                <a:cubicBezTo>
                  <a:pt x="776" y="816"/>
                  <a:pt x="1544" y="680"/>
                  <a:pt x="2064" y="672"/>
                </a:cubicBezTo>
                <a:cubicBezTo>
                  <a:pt x="2584" y="664"/>
                  <a:pt x="3232" y="784"/>
                  <a:pt x="3552" y="672"/>
                </a:cubicBezTo>
                <a:cubicBezTo>
                  <a:pt x="3872" y="560"/>
                  <a:pt x="3928" y="280"/>
                  <a:pt x="3984" y="0"/>
                </a:cubicBezTo>
              </a:path>
            </a:pathLst>
          </a:custGeom>
          <a:noFill/>
          <a:ln w="57150"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73" name="Text Box 29"/>
          <p:cNvSpPr txBox="1">
            <a:spLocks noChangeArrowheads="1"/>
          </p:cNvSpPr>
          <p:nvPr/>
        </p:nvSpPr>
        <p:spPr bwMode="auto">
          <a:xfrm>
            <a:off x="4114800" y="59436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CN" sz="2400">
                <a:latin typeface="Times New Roman" pitchFamily="18" charset="0"/>
              </a:rPr>
              <a:t>F</a:t>
            </a:r>
            <a:endParaRPr kumimoji="1" lang="en-US" altLang="zh-TW" sz="2400">
              <a:latin typeface="Times New Roman" pitchFamily="18" charset="0"/>
            </a:endParaRPr>
          </a:p>
        </p:txBody>
      </p:sp>
      <p:pic>
        <p:nvPicPr>
          <p:cNvPr id="57374" name="Picture 30" descr="j0283532"/>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rot="-4477795">
            <a:off x="895350" y="5657850"/>
            <a:ext cx="4762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75" name="Picture 31" descr="j0283532"/>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rot="-9441378">
            <a:off x="8058150" y="5505450"/>
            <a:ext cx="4762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76" name="Text Box 33"/>
          <p:cNvSpPr txBox="1">
            <a:spLocks noChangeArrowheads="1"/>
          </p:cNvSpPr>
          <p:nvPr/>
        </p:nvSpPr>
        <p:spPr bwMode="auto">
          <a:xfrm>
            <a:off x="7466013" y="2811463"/>
            <a:ext cx="1825625" cy="157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Projection (P</a:t>
            </a:r>
            <a:r>
              <a:rPr kumimoji="1" lang="en-US" altLang="zh-TW" sz="2400" baseline="-25000">
                <a:latin typeface="Times New Roman" pitchFamily="18" charset="0"/>
              </a:rPr>
              <a:t>2</a:t>
            </a:r>
            <a:r>
              <a:rPr kumimoji="1" lang="en-US" altLang="zh-TW" sz="2400">
                <a:latin typeface="Times New Roman" pitchFamily="18" charset="0"/>
              </a:rPr>
              <a:t>) of X onto frame2</a:t>
            </a:r>
          </a:p>
          <a:p>
            <a:pPr eaLnBrk="1" hangingPunct="1"/>
            <a:r>
              <a:rPr kumimoji="1" lang="en-US" altLang="zh-TW" sz="2400">
                <a:latin typeface="Times New Roman" pitchFamily="18" charset="0"/>
              </a:rPr>
              <a:t>(x</a:t>
            </a:r>
            <a:r>
              <a:rPr kumimoji="1" lang="en-US" altLang="zh-TW" sz="2400" baseline="-25000">
                <a:latin typeface="Times New Roman" pitchFamily="18" charset="0"/>
              </a:rPr>
              <a:t>2</a:t>
            </a:r>
            <a:r>
              <a:rPr kumimoji="1" lang="en-US" altLang="zh-TW" sz="2400">
                <a:latin typeface="Times New Roman" pitchFamily="18" charset="0"/>
              </a:rPr>
              <a:t>,</a:t>
            </a:r>
            <a:r>
              <a:rPr kumimoji="1" lang="en-US" altLang="zh-CN" sz="2400">
                <a:latin typeface="Times New Roman" pitchFamily="18" charset="0"/>
              </a:rPr>
              <a:t>y</a:t>
            </a:r>
            <a:r>
              <a:rPr kumimoji="1" lang="en-US" altLang="zh-TW" sz="2400" baseline="-25000">
                <a:latin typeface="Times New Roman" pitchFamily="18" charset="0"/>
              </a:rPr>
              <a:t>2</a:t>
            </a:r>
            <a:r>
              <a:rPr kumimoji="1" lang="en-US" altLang="zh-TW" sz="2400">
                <a:latin typeface="Times New Roman" pitchFamily="18" charset="0"/>
              </a:rPr>
              <a:t>)</a:t>
            </a:r>
            <a:r>
              <a:rPr kumimoji="1" lang="en-US" altLang="zh-TW" sz="2400" baseline="-25000">
                <a:latin typeface="Times New Roman" pitchFamily="18" charset="0"/>
              </a:rPr>
              <a:t>i</a:t>
            </a:r>
          </a:p>
        </p:txBody>
      </p:sp>
      <p:sp>
        <p:nvSpPr>
          <p:cNvPr id="57377" name="Text Box 34"/>
          <p:cNvSpPr txBox="1">
            <a:spLocks noChangeArrowheads="1"/>
          </p:cNvSpPr>
          <p:nvPr/>
        </p:nvSpPr>
        <p:spPr bwMode="auto">
          <a:xfrm>
            <a:off x="820738" y="1600200"/>
            <a:ext cx="25273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Projection P</a:t>
            </a:r>
            <a:r>
              <a:rPr kumimoji="1" lang="en-US" altLang="zh-TW" sz="2400" baseline="-25000">
                <a:latin typeface="Times New Roman" pitchFamily="18" charset="0"/>
              </a:rPr>
              <a:t>1</a:t>
            </a:r>
            <a:r>
              <a:rPr kumimoji="1" lang="en-US" altLang="zh-TW" sz="2400">
                <a:latin typeface="Times New Roman" pitchFamily="18" charset="0"/>
              </a:rPr>
              <a:t> of X onto frame1</a:t>
            </a:r>
          </a:p>
          <a:p>
            <a:pPr eaLnBrk="1" hangingPunct="1"/>
            <a:r>
              <a:rPr kumimoji="1" lang="en-US" altLang="zh-TW" sz="2400">
                <a:latin typeface="Times New Roman" pitchFamily="18" charset="0"/>
              </a:rPr>
              <a:t>(x</a:t>
            </a:r>
            <a:r>
              <a:rPr kumimoji="1" lang="en-US" altLang="zh-TW" sz="2400" baseline="-25000">
                <a:latin typeface="Times New Roman" pitchFamily="18" charset="0"/>
              </a:rPr>
              <a:t>1</a:t>
            </a:r>
            <a:r>
              <a:rPr kumimoji="1" lang="en-US" altLang="zh-TW" sz="2400">
                <a:latin typeface="Times New Roman" pitchFamily="18" charset="0"/>
              </a:rPr>
              <a:t>,y</a:t>
            </a:r>
            <a:r>
              <a:rPr kumimoji="1" lang="en-US" altLang="zh-TW" sz="2400" baseline="-25000">
                <a:latin typeface="Times New Roman" pitchFamily="18" charset="0"/>
              </a:rPr>
              <a:t>1</a:t>
            </a:r>
            <a:r>
              <a:rPr kumimoji="1" lang="en-US" altLang="zh-TW" sz="2400">
                <a:latin typeface="Times New Roman" pitchFamily="18" charset="0"/>
              </a:rPr>
              <a:t>)</a:t>
            </a:r>
            <a:r>
              <a:rPr kumimoji="1" lang="en-US" altLang="zh-TW" sz="2400" baseline="-25000">
                <a:latin typeface="Times New Roman" pitchFamily="18" charset="0"/>
              </a:rPr>
              <a:t>i</a:t>
            </a:r>
          </a:p>
        </p:txBody>
      </p:sp>
      <p:sp>
        <p:nvSpPr>
          <p:cNvPr id="57378" name="Line 35"/>
          <p:cNvSpPr>
            <a:spLocks noChangeShapeType="1"/>
          </p:cNvSpPr>
          <p:nvPr/>
        </p:nvSpPr>
        <p:spPr bwMode="auto">
          <a:xfrm>
            <a:off x="1447800" y="2811463"/>
            <a:ext cx="609600" cy="15319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79" name="Text Box 36"/>
          <p:cNvSpPr txBox="1">
            <a:spLocks noChangeArrowheads="1"/>
          </p:cNvSpPr>
          <p:nvPr/>
        </p:nvSpPr>
        <p:spPr bwMode="auto">
          <a:xfrm>
            <a:off x="1905000" y="5715000"/>
            <a:ext cx="1443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Epipole e</a:t>
            </a:r>
            <a:r>
              <a:rPr kumimoji="1" lang="en-US" altLang="zh-TW" sz="2400" baseline="-25000">
                <a:latin typeface="Times New Roman" pitchFamily="18" charset="0"/>
              </a:rPr>
              <a:t>1</a:t>
            </a:r>
          </a:p>
        </p:txBody>
      </p:sp>
      <p:sp>
        <p:nvSpPr>
          <p:cNvPr id="57380" name="Text Box 37"/>
          <p:cNvSpPr txBox="1">
            <a:spLocks noChangeArrowheads="1"/>
          </p:cNvSpPr>
          <p:nvPr/>
        </p:nvSpPr>
        <p:spPr bwMode="auto">
          <a:xfrm>
            <a:off x="5943600" y="5562600"/>
            <a:ext cx="1443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Epipole e</a:t>
            </a:r>
            <a:r>
              <a:rPr kumimoji="1" lang="en-US" altLang="zh-TW" sz="2400" baseline="-25000">
                <a:latin typeface="Times New Roman" pitchFamily="18" charset="0"/>
              </a:rPr>
              <a:t>2</a:t>
            </a:r>
          </a:p>
        </p:txBody>
      </p:sp>
      <p:sp>
        <p:nvSpPr>
          <p:cNvPr id="57381" name="Line 38"/>
          <p:cNvSpPr>
            <a:spLocks noChangeShapeType="1"/>
          </p:cNvSpPr>
          <p:nvPr/>
        </p:nvSpPr>
        <p:spPr bwMode="auto">
          <a:xfrm flipV="1">
            <a:off x="2286000" y="5257800"/>
            <a:ext cx="304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82" name="Line 39"/>
          <p:cNvSpPr>
            <a:spLocks noChangeShapeType="1"/>
          </p:cNvSpPr>
          <p:nvPr/>
        </p:nvSpPr>
        <p:spPr bwMode="auto">
          <a:xfrm flipH="1" flipV="1">
            <a:off x="6477000" y="5181600"/>
            <a:ext cx="228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83" name="Text Box 41"/>
          <p:cNvSpPr txBox="1">
            <a:spLocks noChangeArrowheads="1"/>
          </p:cNvSpPr>
          <p:nvPr/>
        </p:nvSpPr>
        <p:spPr bwMode="auto">
          <a:xfrm>
            <a:off x="228600" y="5807075"/>
            <a:ext cx="20716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Focal </a:t>
            </a:r>
          </a:p>
          <a:p>
            <a:pPr eaLnBrk="1" hangingPunct="1"/>
            <a:r>
              <a:rPr kumimoji="1" lang="en-US" altLang="zh-TW" sz="2400">
                <a:latin typeface="Times New Roman" pitchFamily="18" charset="0"/>
              </a:rPr>
              <a:t>length=</a:t>
            </a:r>
            <a:r>
              <a:rPr kumimoji="1" lang="en-US" altLang="zh-TW" sz="2400" i="1">
                <a:latin typeface="Times New Roman" pitchFamily="18" charset="0"/>
              </a:rPr>
              <a:t>f</a:t>
            </a:r>
            <a:r>
              <a:rPr kumimoji="1" lang="en-US" altLang="zh-TW" sz="2400" i="1" baseline="-25000">
                <a:latin typeface="Times New Roman" pitchFamily="18" charset="0"/>
              </a:rPr>
              <a:t>1</a:t>
            </a:r>
          </a:p>
        </p:txBody>
      </p:sp>
      <p:sp>
        <p:nvSpPr>
          <p:cNvPr id="57384" name="Text Box 42"/>
          <p:cNvSpPr txBox="1">
            <a:spLocks noChangeArrowheads="1"/>
          </p:cNvSpPr>
          <p:nvPr/>
        </p:nvSpPr>
        <p:spPr bwMode="auto">
          <a:xfrm>
            <a:off x="7300913" y="5807075"/>
            <a:ext cx="20716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Focal </a:t>
            </a:r>
          </a:p>
          <a:p>
            <a:pPr eaLnBrk="1" hangingPunct="1"/>
            <a:r>
              <a:rPr kumimoji="1" lang="en-US" altLang="zh-TW" sz="2400">
                <a:latin typeface="Times New Roman" pitchFamily="18" charset="0"/>
              </a:rPr>
              <a:t>length=</a:t>
            </a:r>
            <a:r>
              <a:rPr kumimoji="1" lang="en-US" altLang="zh-TW" sz="2400" i="1">
                <a:latin typeface="Times New Roman" pitchFamily="18" charset="0"/>
              </a:rPr>
              <a:t>f</a:t>
            </a:r>
            <a:r>
              <a:rPr kumimoji="1" lang="en-US" altLang="zh-TW" sz="2400" i="1" baseline="-25000">
                <a:latin typeface="Times New Roman" pitchFamily="18" charset="0"/>
              </a:rPr>
              <a:t>2</a:t>
            </a:r>
          </a:p>
        </p:txBody>
      </p:sp>
      <p:sp>
        <p:nvSpPr>
          <p:cNvPr id="57385" name="Line 43"/>
          <p:cNvSpPr>
            <a:spLocks noChangeShapeType="1"/>
          </p:cNvSpPr>
          <p:nvPr/>
        </p:nvSpPr>
        <p:spPr bwMode="auto">
          <a:xfrm flipH="1">
            <a:off x="1600200" y="3657600"/>
            <a:ext cx="3048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86" name="Text Box 44"/>
          <p:cNvSpPr txBox="1">
            <a:spLocks noChangeArrowheads="1"/>
          </p:cNvSpPr>
          <p:nvPr/>
        </p:nvSpPr>
        <p:spPr bwMode="auto">
          <a:xfrm>
            <a:off x="5683250" y="209708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57387" name="Line 45"/>
          <p:cNvSpPr>
            <a:spLocks noChangeShapeType="1"/>
          </p:cNvSpPr>
          <p:nvPr/>
        </p:nvSpPr>
        <p:spPr bwMode="auto">
          <a:xfrm>
            <a:off x="4267200" y="1752600"/>
            <a:ext cx="0" cy="228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88" name="TextBox 1"/>
          <p:cNvSpPr txBox="1">
            <a:spLocks noChangeArrowheads="1"/>
          </p:cNvSpPr>
          <p:nvPr/>
        </p:nvSpPr>
        <p:spPr bwMode="auto">
          <a:xfrm>
            <a:off x="3743325" y="1644650"/>
            <a:ext cx="371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X</a:t>
            </a:r>
            <a:r>
              <a:rPr lang="en-US" altLang="en-US" baseline="-25000"/>
              <a:t>i</a:t>
            </a:r>
          </a:p>
        </p:txBody>
      </p:sp>
      <p:sp>
        <p:nvSpPr>
          <p:cNvPr id="57389" name="Line 35"/>
          <p:cNvSpPr>
            <a:spLocks noChangeShapeType="1"/>
          </p:cNvSpPr>
          <p:nvPr/>
        </p:nvSpPr>
        <p:spPr bwMode="auto">
          <a:xfrm flipH="1">
            <a:off x="6858000" y="4191000"/>
            <a:ext cx="669925" cy="381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Oval 45"/>
          <p:cNvSpPr/>
          <p:nvPr/>
        </p:nvSpPr>
        <p:spPr>
          <a:xfrm>
            <a:off x="7543800" y="150813"/>
            <a:ext cx="1076325"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11163" y="685800"/>
            <a:ext cx="8534400" cy="457200"/>
          </a:xfrm>
        </p:spPr>
        <p:txBody>
          <a:bodyPr/>
          <a:lstStyle/>
          <a:p>
            <a:pPr eaLnBrk="1" hangingPunct="1"/>
            <a:r>
              <a:rPr lang="en-US" altLang="zh-TW" sz="2400" smtClean="0"/>
              <a:t>3D reconstruction: For each </a:t>
            </a:r>
            <a:r>
              <a:rPr lang="en-US" altLang="zh-TW" sz="2400" i="1" smtClean="0"/>
              <a:t>i-th</a:t>
            </a:r>
            <a:r>
              <a:rPr lang="en-US" altLang="zh-TW" sz="2400" smtClean="0"/>
              <a:t> feature</a:t>
            </a:r>
            <a:br>
              <a:rPr lang="en-US" altLang="zh-TW" sz="2400" smtClean="0"/>
            </a:br>
            <a:endParaRPr lang="en-US" altLang="zh-TW" sz="1800" smtClean="0"/>
          </a:p>
        </p:txBody>
      </p:sp>
      <p:sp>
        <p:nvSpPr>
          <p:cNvPr id="58371" name="Rectangle 3"/>
          <p:cNvSpPr>
            <a:spLocks noGrp="1" noChangeArrowheads="1"/>
          </p:cNvSpPr>
          <p:nvPr>
            <p:ph type="body" sz="half" idx="1"/>
          </p:nvPr>
        </p:nvSpPr>
        <p:spPr>
          <a:xfrm flipH="1">
            <a:off x="7696200" y="6477000"/>
            <a:ext cx="461963" cy="263525"/>
          </a:xfrm>
        </p:spPr>
        <p:txBody>
          <a:bodyPr/>
          <a:lstStyle/>
          <a:p>
            <a:pPr eaLnBrk="1" hangingPunct="1"/>
            <a:r>
              <a:rPr lang="en-US" altLang="zh-TW" sz="2600" smtClean="0"/>
              <a:t> </a:t>
            </a:r>
          </a:p>
        </p:txBody>
      </p:sp>
      <p:graphicFrame>
        <p:nvGraphicFramePr>
          <p:cNvPr id="58372" name="Object 4"/>
          <p:cNvGraphicFramePr>
            <a:graphicFrameLocks noGrp="1" noChangeAspect="1"/>
          </p:cNvGraphicFramePr>
          <p:nvPr>
            <p:ph sz="quarter" idx="2"/>
          </p:nvPr>
        </p:nvGraphicFramePr>
        <p:xfrm>
          <a:off x="6608763" y="2686050"/>
          <a:ext cx="122237" cy="190500"/>
        </p:xfrm>
        <a:graphic>
          <a:graphicData uri="http://schemas.openxmlformats.org/presentationml/2006/ole">
            <mc:AlternateContent xmlns:mc="http://schemas.openxmlformats.org/markup-compatibility/2006">
              <mc:Choice xmlns:v="urn:schemas-microsoft-com:vml" Requires="v">
                <p:oleObj spid="_x0000_s58471" name="Equation" r:id="rId3" imgW="114102" imgH="177492" progId="Equation.DSMT4">
                  <p:embed/>
                </p:oleObj>
              </mc:Choice>
              <mc:Fallback>
                <p:oleObj name="Equation" r:id="rId3" imgW="114102" imgH="177492" progId="Equation.DSMT4">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8763" y="2686050"/>
                        <a:ext cx="122237"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3" name="Object 6"/>
          <p:cNvGraphicFramePr>
            <a:graphicFrameLocks noGrp="1" noChangeAspect="1"/>
          </p:cNvGraphicFramePr>
          <p:nvPr>
            <p:ph sz="quarter" idx="3"/>
          </p:nvPr>
        </p:nvGraphicFramePr>
        <p:xfrm>
          <a:off x="228600" y="1143000"/>
          <a:ext cx="4984750" cy="4953000"/>
        </p:xfrm>
        <a:graphic>
          <a:graphicData uri="http://schemas.openxmlformats.org/presentationml/2006/ole">
            <mc:AlternateContent xmlns:mc="http://schemas.openxmlformats.org/markup-compatibility/2006">
              <mc:Choice xmlns:v="urn:schemas-microsoft-com:vml" Requires="v">
                <p:oleObj spid="_x0000_s58472" name="公式" r:id="rId5" imgW="4089400" imgH="4064000" progId="Equation.3">
                  <p:embed/>
                </p:oleObj>
              </mc:Choice>
              <mc:Fallback>
                <p:oleObj name="公式" r:id="rId5" imgW="4089400" imgH="4064000" progId="Equation.3">
                  <p:embed/>
                  <p:pic>
                    <p:nvPicPr>
                      <p:cNvPr id="0" name="Object 6"/>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1143000"/>
                        <a:ext cx="498475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Footer Placeholder 6"/>
          <p:cNvSpPr>
            <a:spLocks noGrp="1"/>
          </p:cNvSpPr>
          <p:nvPr>
            <p:ph type="ftr" sz="quarter" idx="11"/>
          </p:nvPr>
        </p:nvSpPr>
        <p:spPr>
          <a:xfrm>
            <a:off x="5724525" y="6248400"/>
            <a:ext cx="2895600" cy="457200"/>
          </a:xfrm>
        </p:spPr>
        <p:txBody>
          <a:bodyPr/>
          <a:lstStyle/>
          <a:p>
            <a:pPr>
              <a:defRPr/>
            </a:pPr>
            <a:r>
              <a:rPr lang="en-US" altLang="zh-CN" smtClean="0"/>
              <a:t>Stereo v6b</a:t>
            </a:r>
            <a:endParaRPr lang="en-US" altLang="zh-CN" dirty="0"/>
          </a:p>
        </p:txBody>
      </p:sp>
      <p:sp>
        <p:nvSpPr>
          <p:cNvPr id="58375"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818D1E44-B297-466B-A044-8B922AD39CAB}" type="slidenum">
              <a:rPr lang="en-US" altLang="en-US">
                <a:solidFill>
                  <a:srgbClr val="898989"/>
                </a:solidFill>
              </a:rPr>
              <a:pPr eaLnBrk="1" hangingPunct="1"/>
              <a:t>53</a:t>
            </a:fld>
            <a:endParaRPr lang="en-US" altLang="en-US">
              <a:solidFill>
                <a:srgbClr val="898989"/>
              </a:solidFill>
            </a:endParaRPr>
          </a:p>
        </p:txBody>
      </p:sp>
      <p:graphicFrame>
        <p:nvGraphicFramePr>
          <p:cNvPr id="58376" name="Object 2"/>
          <p:cNvGraphicFramePr>
            <a:graphicFrameLocks noGrp="1" noChangeAspect="1"/>
          </p:cNvGraphicFramePr>
          <p:nvPr/>
        </p:nvGraphicFramePr>
        <p:xfrm>
          <a:off x="6924675" y="4576763"/>
          <a:ext cx="169863" cy="319087"/>
        </p:xfrm>
        <a:graphic>
          <a:graphicData uri="http://schemas.openxmlformats.org/presentationml/2006/ole">
            <mc:AlternateContent xmlns:mc="http://schemas.openxmlformats.org/markup-compatibility/2006">
              <mc:Choice xmlns:v="urn:schemas-microsoft-com:vml" Requires="v">
                <p:oleObj spid="_x0000_s58473" name="公式" r:id="rId7" imgW="114151" imgH="215619" progId="Equation.3">
                  <p:embed/>
                </p:oleObj>
              </mc:Choice>
              <mc:Fallback>
                <p:oleObj name="公式" r:id="rId7" imgW="114151" imgH="215619" progId="Equation.3">
                  <p:embed/>
                  <p:pic>
                    <p:nvPicPr>
                      <p:cNvPr id="0" name="Object 2"/>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4675" y="4576763"/>
                        <a:ext cx="169863"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77" name="Object 3"/>
          <p:cNvGraphicFramePr>
            <a:graphicFrameLocks noGrp="1" noChangeAspect="1"/>
          </p:cNvGraphicFramePr>
          <p:nvPr/>
        </p:nvGraphicFramePr>
        <p:xfrm>
          <a:off x="9896475" y="4805363"/>
          <a:ext cx="169863" cy="319087"/>
        </p:xfrm>
        <a:graphic>
          <a:graphicData uri="http://schemas.openxmlformats.org/presentationml/2006/ole">
            <mc:AlternateContent xmlns:mc="http://schemas.openxmlformats.org/markup-compatibility/2006">
              <mc:Choice xmlns:v="urn:schemas-microsoft-com:vml" Requires="v">
                <p:oleObj spid="_x0000_s58474" name="公式" r:id="rId9" imgW="114151" imgH="215619" progId="Equation.3">
                  <p:embed/>
                </p:oleObj>
              </mc:Choice>
              <mc:Fallback>
                <p:oleObj name="公式" r:id="rId9" imgW="114151" imgH="215619" progId="Equation.3">
                  <p:embed/>
                  <p:pic>
                    <p:nvPicPr>
                      <p:cNvPr id="0" name="Object 3"/>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96475" y="4805363"/>
                        <a:ext cx="169863"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78" name="Object 4"/>
          <p:cNvGraphicFramePr>
            <a:graphicFrameLocks noGrp="1" noChangeAspect="1"/>
          </p:cNvGraphicFramePr>
          <p:nvPr/>
        </p:nvGraphicFramePr>
        <p:xfrm>
          <a:off x="5334000" y="1295400"/>
          <a:ext cx="3513138" cy="3565525"/>
        </p:xfrm>
        <a:graphic>
          <a:graphicData uri="http://schemas.openxmlformats.org/presentationml/2006/ole">
            <mc:AlternateContent xmlns:mc="http://schemas.openxmlformats.org/markup-compatibility/2006">
              <mc:Choice xmlns:v="urn:schemas-microsoft-com:vml" Requires="v">
                <p:oleObj spid="_x0000_s58475" name="公式" r:id="rId10" imgW="2374900" imgH="2413000" progId="Equation.3">
                  <p:embed/>
                </p:oleObj>
              </mc:Choice>
              <mc:Fallback>
                <p:oleObj name="公式" r:id="rId10" imgW="2374900" imgH="2413000" progId="Equation.3">
                  <p:embed/>
                  <p:pic>
                    <p:nvPicPr>
                      <p:cNvPr id="0" name="Object 4"/>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34000" y="1295400"/>
                        <a:ext cx="3513138" cy="35655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p:cNvSpPr txBox="1"/>
          <p:nvPr/>
        </p:nvSpPr>
        <p:spPr>
          <a:xfrm>
            <a:off x="5334000" y="5029200"/>
            <a:ext cx="3581400" cy="923925"/>
          </a:xfrm>
          <a:prstGeom prst="rect">
            <a:avLst/>
          </a:prstGeom>
          <a:noFill/>
          <a:ln>
            <a:solidFill>
              <a:schemeClr val="accent1">
                <a:shade val="50000"/>
              </a:schemeClr>
            </a:solidFill>
          </a:ln>
        </p:spPr>
        <p:txBody>
          <a:bodyPr>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zh-TW"/>
              <a:t>from projections: </a:t>
            </a:r>
            <a:r>
              <a:rPr lang="en-US" altLang="zh-TW" i="1"/>
              <a:t>P</a:t>
            </a:r>
            <a:r>
              <a:rPr lang="en-US" altLang="zh-TW" i="1" baseline="-25000"/>
              <a:t>1</a:t>
            </a:r>
            <a:r>
              <a:rPr lang="en-US" altLang="zh-TW"/>
              <a:t> and </a:t>
            </a:r>
            <a:r>
              <a:rPr lang="en-US" altLang="zh-TW" i="1"/>
              <a:t>P</a:t>
            </a:r>
            <a:r>
              <a:rPr lang="en-US" altLang="zh-TW" i="1" baseline="-25000"/>
              <a:t>2</a:t>
            </a:r>
            <a:r>
              <a:rPr lang="en-US" altLang="zh-TW"/>
              <a:t> (found earlier) find 3D points X</a:t>
            </a:r>
            <a:r>
              <a:rPr lang="en-US" altLang="zh-TW" baseline="-25000"/>
              <a:t>i</a:t>
            </a:r>
            <a:r>
              <a:rPr lang="en-US" altLang="zh-TW"/>
              <a:t> by triangulation </a:t>
            </a:r>
            <a:r>
              <a:rPr lang="en-US" altLang="zh-TW" sz="1400"/>
              <a:t>(p.312[1A],p297[1B])</a:t>
            </a:r>
            <a:endParaRPr lang="en-US" altLang="en-US"/>
          </a:p>
        </p:txBody>
      </p:sp>
      <p:sp>
        <p:nvSpPr>
          <p:cNvPr id="12" name="Oval 11"/>
          <p:cNvSpPr/>
          <p:nvPr/>
        </p:nvSpPr>
        <p:spPr>
          <a:xfrm>
            <a:off x="7543800" y="150813"/>
            <a:ext cx="1076325"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7"/>
          <p:cNvSpPr>
            <a:spLocks noGrp="1"/>
          </p:cNvSpPr>
          <p:nvPr>
            <p:ph type="title"/>
          </p:nvPr>
        </p:nvSpPr>
        <p:spPr/>
        <p:txBody>
          <a:bodyPr/>
          <a:lstStyle/>
          <a:p>
            <a:r>
              <a:rPr lang="en-US" altLang="en-US" smtClean="0"/>
              <a:t>Exercise 7</a:t>
            </a:r>
          </a:p>
        </p:txBody>
      </p:sp>
      <p:sp>
        <p:nvSpPr>
          <p:cNvPr id="59395" name="Content Placeholder 8"/>
          <p:cNvSpPr>
            <a:spLocks noGrp="1"/>
          </p:cNvSpPr>
          <p:nvPr>
            <p:ph idx="1"/>
          </p:nvPr>
        </p:nvSpPr>
        <p:spPr/>
        <p:txBody>
          <a:bodyPr/>
          <a:lstStyle/>
          <a:p>
            <a:r>
              <a:rPr lang="en-US" altLang="en-US" smtClean="0"/>
              <a:t>Reconstruction: Given some corresponding image points x</a:t>
            </a:r>
            <a:r>
              <a:rPr lang="en-US" altLang="en-US" baseline="-25000" smtClean="0"/>
              <a:t>1</a:t>
            </a:r>
            <a:r>
              <a:rPr lang="en-US" altLang="en-US" smtClean="0"/>
              <a:t> and x</a:t>
            </a:r>
            <a:r>
              <a:rPr lang="en-US" altLang="en-US" baseline="-25000" smtClean="0"/>
              <a:t>2</a:t>
            </a:r>
            <a:r>
              <a:rPr lang="en-US" altLang="en-US" smtClean="0"/>
              <a:t>, show the procedures for finding 3D points.</a:t>
            </a:r>
          </a:p>
          <a:p>
            <a:r>
              <a:rPr lang="en-US" altLang="en-US" smtClean="0"/>
              <a:t>Answer: ?___</a:t>
            </a:r>
          </a:p>
        </p:txBody>
      </p:sp>
      <p:sp>
        <p:nvSpPr>
          <p:cNvPr id="6" name="Footer Placeholder 5"/>
          <p:cNvSpPr>
            <a:spLocks noGrp="1"/>
          </p:cNvSpPr>
          <p:nvPr>
            <p:ph type="ftr" sz="quarter" idx="11"/>
          </p:nvPr>
        </p:nvSpPr>
        <p:spPr/>
        <p:txBody>
          <a:bodyPr/>
          <a:lstStyle/>
          <a:p>
            <a:pPr>
              <a:defRPr/>
            </a:pPr>
            <a:r>
              <a:rPr lang="en-US" altLang="zh-CN" smtClean="0"/>
              <a:t>Stereo v6b</a:t>
            </a:r>
            <a:endParaRPr lang="en-US" altLang="zh-CN"/>
          </a:p>
        </p:txBody>
      </p:sp>
      <p:sp>
        <p:nvSpPr>
          <p:cNvPr id="59397"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BB5C3412-8718-4BD2-A16E-4107D4BD8AE6}" type="slidenum">
              <a:rPr lang="en-US" altLang="en-US">
                <a:solidFill>
                  <a:srgbClr val="898989"/>
                </a:solidFill>
              </a:rPr>
              <a:pPr eaLnBrk="1" hangingPunct="1"/>
              <a:t>54</a:t>
            </a:fld>
            <a:endParaRPr lang="en-US" altLang="en-US">
              <a:solidFill>
                <a:srgbClr val="898989"/>
              </a:solidFill>
            </a:endParaRPr>
          </a:p>
        </p:txBody>
      </p:sp>
      <p:sp>
        <p:nvSpPr>
          <p:cNvPr id="8" name="Oval 7"/>
          <p:cNvSpPr/>
          <p:nvPr/>
        </p:nvSpPr>
        <p:spPr>
          <a:xfrm>
            <a:off x="7543800" y="150813"/>
            <a:ext cx="1076325"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762000"/>
            <a:ext cx="8229600" cy="1143000"/>
          </a:xfrm>
        </p:spPr>
        <p:txBody>
          <a:bodyPr/>
          <a:lstStyle/>
          <a:p>
            <a:pPr eaLnBrk="1" hangingPunct="1"/>
            <a:r>
              <a:rPr lang="en-US" altLang="en-US" dirty="0" smtClean="0"/>
              <a:t>Summary of reconstruction</a:t>
            </a:r>
            <a:br>
              <a:rPr lang="en-US" altLang="en-US" dirty="0" smtClean="0"/>
            </a:br>
            <a:endParaRPr lang="en-US" altLang="en-US" dirty="0" smtClean="0"/>
          </a:p>
        </p:txBody>
      </p:sp>
      <p:sp>
        <p:nvSpPr>
          <p:cNvPr id="60419" name="Rectangle 3"/>
          <p:cNvSpPr>
            <a:spLocks noGrp="1" noChangeArrowheads="1"/>
          </p:cNvSpPr>
          <p:nvPr>
            <p:ph idx="1"/>
          </p:nvPr>
        </p:nvSpPr>
        <p:spPr/>
        <p:txBody>
          <a:bodyPr/>
          <a:lstStyle/>
          <a:p>
            <a:pPr eaLnBrk="1" hangingPunct="1"/>
            <a:r>
              <a:rPr lang="en-US" altLang="en-US" sz="2600" dirty="0" smtClean="0"/>
              <a:t>From 2 images and correspondences, find Fundamental matrix F</a:t>
            </a:r>
          </a:p>
          <a:p>
            <a:pPr eaLnBrk="1" hangingPunct="1"/>
            <a:r>
              <a:rPr lang="en-US" altLang="en-US" sz="2600" dirty="0" smtClean="0"/>
              <a:t>From F find R,T</a:t>
            </a:r>
          </a:p>
          <a:p>
            <a:pPr eaLnBrk="1" hangingPunct="1"/>
            <a:r>
              <a:rPr lang="en-US" altLang="en-US" sz="2600" dirty="0" smtClean="0"/>
              <a:t>From R,T find  P2. (P</a:t>
            </a:r>
            <a:r>
              <a:rPr lang="en-US" altLang="en-US" sz="2600" baseline="-25000" dirty="0" smtClean="0"/>
              <a:t>1</a:t>
            </a:r>
            <a:r>
              <a:rPr lang="en-US" altLang="en-US" sz="2600" dirty="0" smtClean="0"/>
              <a:t> on the left is known because it is the reference R=I</a:t>
            </a:r>
            <a:r>
              <a:rPr lang="en-US" altLang="en-US" sz="2600" baseline="-25000" dirty="0" smtClean="0"/>
              <a:t>3</a:t>
            </a:r>
            <a:r>
              <a:rPr lang="en-US" altLang="en-US" sz="2600" dirty="0" smtClean="0"/>
              <a:t>, T=[0 0 0]</a:t>
            </a:r>
            <a:r>
              <a:rPr lang="en-US" altLang="en-US" sz="2600" baseline="30000" dirty="0" smtClean="0"/>
              <a:t>T</a:t>
            </a:r>
            <a:r>
              <a:rPr lang="en-US" altLang="en-US" sz="2600" dirty="0" smtClean="0"/>
              <a:t>)</a:t>
            </a:r>
          </a:p>
          <a:p>
            <a:pPr eaLnBrk="1" hangingPunct="1"/>
            <a:r>
              <a:rPr lang="en-US" altLang="en-US" sz="2600" dirty="0" smtClean="0"/>
              <a:t>For every point correspondence left/right pair (x</a:t>
            </a:r>
            <a:r>
              <a:rPr lang="en-US" altLang="en-US" sz="2600" baseline="-25000" dirty="0" smtClean="0"/>
              <a:t>1</a:t>
            </a:r>
            <a:r>
              <a:rPr lang="en-US" altLang="en-US" sz="2600" dirty="0" smtClean="0"/>
              <a:t>,y</a:t>
            </a:r>
            <a:r>
              <a:rPr lang="en-US" altLang="en-US" sz="2600" baseline="-25000" dirty="0" smtClean="0"/>
              <a:t>1</a:t>
            </a:r>
            <a:r>
              <a:rPr lang="en-US" altLang="en-US" sz="2600" dirty="0" smtClean="0"/>
              <a:t>)</a:t>
            </a:r>
            <a:r>
              <a:rPr lang="en-US" altLang="en-US" sz="2600" baseline="-25000" dirty="0" err="1" smtClean="0"/>
              <a:t>i</a:t>
            </a:r>
            <a:r>
              <a:rPr lang="en-US" altLang="en-US" sz="2600" dirty="0" smtClean="0"/>
              <a:t> (x</a:t>
            </a:r>
            <a:r>
              <a:rPr lang="en-US" altLang="en-US" sz="2600" baseline="-25000" dirty="0" smtClean="0"/>
              <a:t>2</a:t>
            </a:r>
            <a:r>
              <a:rPr lang="en-US" altLang="en-US" sz="2600" dirty="0" smtClean="0"/>
              <a:t>,y</a:t>
            </a:r>
            <a:r>
              <a:rPr lang="en-US" altLang="en-US" sz="2600" baseline="-25000" dirty="0" smtClean="0"/>
              <a:t>2</a:t>
            </a:r>
            <a:r>
              <a:rPr lang="en-US" altLang="en-US" sz="2600" dirty="0" smtClean="0"/>
              <a:t>)</a:t>
            </a:r>
            <a:r>
              <a:rPr lang="en-US" altLang="en-US" sz="2600" baseline="-25000" dirty="0" err="1" smtClean="0"/>
              <a:t>i</a:t>
            </a:r>
            <a:r>
              <a:rPr lang="en-US" altLang="en-US" sz="2600" dirty="0" smtClean="0"/>
              <a:t> ,where </a:t>
            </a:r>
            <a:r>
              <a:rPr lang="en-US" altLang="en-US" sz="2600" dirty="0" err="1" smtClean="0"/>
              <a:t>i</a:t>
            </a:r>
            <a:r>
              <a:rPr lang="en-US" altLang="en-US" sz="2600" dirty="0" smtClean="0"/>
              <a:t>=1,,,N</a:t>
            </a:r>
          </a:p>
          <a:p>
            <a:pPr lvl="1" eaLnBrk="1" hangingPunct="1"/>
            <a:r>
              <a:rPr lang="en-US" altLang="en-US" sz="2200" dirty="0" smtClean="0"/>
              <a:t>Using camera projections: P</a:t>
            </a:r>
            <a:r>
              <a:rPr lang="en-US" altLang="en-US" sz="2200" baseline="-25000" dirty="0" smtClean="0"/>
              <a:t>1</a:t>
            </a:r>
            <a:r>
              <a:rPr lang="en-US" altLang="en-US" sz="2200" dirty="0" smtClean="0"/>
              <a:t>, P</a:t>
            </a:r>
            <a:r>
              <a:rPr lang="en-US" altLang="en-US" sz="2200" baseline="-25000" dirty="0" smtClean="0"/>
              <a:t>2</a:t>
            </a:r>
            <a:r>
              <a:rPr lang="en-US" altLang="en-US" sz="2200" dirty="0" smtClean="0"/>
              <a:t> and </a:t>
            </a:r>
            <a:r>
              <a:rPr lang="en-US" altLang="en-US" sz="2400" dirty="0" smtClean="0"/>
              <a:t>(x</a:t>
            </a:r>
            <a:r>
              <a:rPr lang="en-US" altLang="en-US" sz="2400" baseline="-25000" dirty="0" smtClean="0"/>
              <a:t>1</a:t>
            </a:r>
            <a:r>
              <a:rPr lang="en-US" altLang="en-US" sz="2400" dirty="0" smtClean="0"/>
              <a:t>,y</a:t>
            </a:r>
            <a:r>
              <a:rPr lang="en-US" altLang="en-US" sz="2400" baseline="-25000" dirty="0" smtClean="0"/>
              <a:t>1</a:t>
            </a:r>
            <a:r>
              <a:rPr lang="en-US" altLang="en-US" sz="2400" dirty="0" smtClean="0"/>
              <a:t>)</a:t>
            </a:r>
            <a:r>
              <a:rPr lang="en-US" altLang="en-US" sz="2400" baseline="-25000" dirty="0" err="1" smtClean="0"/>
              <a:t>i</a:t>
            </a:r>
            <a:r>
              <a:rPr lang="en-US" altLang="en-US" sz="2400" dirty="0" smtClean="0"/>
              <a:t> (x</a:t>
            </a:r>
            <a:r>
              <a:rPr lang="en-US" altLang="en-US" sz="2400" baseline="-25000" dirty="0" smtClean="0"/>
              <a:t>2</a:t>
            </a:r>
            <a:r>
              <a:rPr lang="en-US" altLang="en-US" sz="2400" dirty="0" smtClean="0"/>
              <a:t>,y</a:t>
            </a:r>
            <a:r>
              <a:rPr lang="en-US" altLang="en-US" sz="2400" baseline="-25000" dirty="0" smtClean="0"/>
              <a:t>2</a:t>
            </a:r>
            <a:r>
              <a:rPr lang="en-US" altLang="en-US" sz="2400" dirty="0" smtClean="0"/>
              <a:t>)</a:t>
            </a:r>
            <a:r>
              <a:rPr lang="en-US" altLang="en-US" sz="2400" baseline="-25000" dirty="0" err="1" smtClean="0"/>
              <a:t>i</a:t>
            </a:r>
            <a:r>
              <a:rPr lang="en-US" altLang="en-US" sz="2400" dirty="0" smtClean="0"/>
              <a:t> </a:t>
            </a:r>
            <a:r>
              <a:rPr lang="en-US" altLang="en-US" sz="2200" dirty="0" smtClean="0"/>
              <a:t>we can find the 3D point Xi in the 3D space (reference of the camera center on left).</a:t>
            </a:r>
          </a:p>
          <a:p>
            <a:pPr lvl="1" eaLnBrk="1" hangingPunct="1"/>
            <a:r>
              <a:rPr lang="en-US" altLang="en-US" sz="2200" dirty="0" smtClean="0"/>
              <a:t>The result is all </a:t>
            </a:r>
            <a:r>
              <a:rPr lang="en-US" altLang="en-US" sz="2400" dirty="0" err="1" smtClean="0"/>
              <a:t>i</a:t>
            </a:r>
            <a:r>
              <a:rPr lang="en-US" altLang="en-US" sz="2400" dirty="0" smtClean="0"/>
              <a:t>=1,..,N</a:t>
            </a:r>
            <a:r>
              <a:rPr lang="en-US" altLang="en-US" sz="2200" dirty="0" smtClean="0"/>
              <a:t> 3D points are found</a:t>
            </a:r>
          </a:p>
        </p:txBody>
      </p:sp>
      <p:sp>
        <p:nvSpPr>
          <p:cNvPr id="5" name="Footer Placeholder 4"/>
          <p:cNvSpPr>
            <a:spLocks noGrp="1"/>
          </p:cNvSpPr>
          <p:nvPr>
            <p:ph type="ftr" sz="quarter" idx="11"/>
          </p:nvPr>
        </p:nvSpPr>
        <p:spPr/>
        <p:txBody>
          <a:bodyPr/>
          <a:lstStyle/>
          <a:p>
            <a:pPr>
              <a:defRPr/>
            </a:pPr>
            <a:r>
              <a:rPr lang="en-US" altLang="zh-CN" smtClean="0"/>
              <a:t>Stereo v6b</a:t>
            </a:r>
            <a:endParaRPr lang="en-US" altLang="zh-CN" dirty="0"/>
          </a:p>
        </p:txBody>
      </p:sp>
      <p:sp>
        <p:nvSpPr>
          <p:cNvPr id="6042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3B523634-0DEA-4BDB-960F-0A23B39E30E8}" type="slidenum">
              <a:rPr lang="en-US" altLang="en-US">
                <a:solidFill>
                  <a:srgbClr val="898989"/>
                </a:solidFill>
              </a:rPr>
              <a:pPr eaLnBrk="1" hangingPunct="1"/>
              <a:t>55</a:t>
            </a:fld>
            <a:endParaRPr lang="en-US" altLang="en-US">
              <a:solidFill>
                <a:srgbClr val="898989"/>
              </a:solidFill>
            </a:endParaRPr>
          </a:p>
        </p:txBody>
      </p:sp>
      <p:sp>
        <p:nvSpPr>
          <p:cNvPr id="7" name="Oval 6"/>
          <p:cNvSpPr/>
          <p:nvPr/>
        </p:nvSpPr>
        <p:spPr>
          <a:xfrm>
            <a:off x="7543800" y="150813"/>
            <a:ext cx="1076325"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zh-CN" smtClean="0"/>
              <a:t>Stereo v6b</a:t>
            </a:r>
            <a:endParaRPr lang="en-US" altLang="zh-CN"/>
          </a:p>
        </p:txBody>
      </p:sp>
      <p:sp>
        <p:nvSpPr>
          <p:cNvPr id="6144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0D190E74-7994-4BFE-BAF3-D574FC7D675B}" type="slidenum">
              <a:rPr lang="en-US" altLang="en-US">
                <a:solidFill>
                  <a:srgbClr val="898989"/>
                </a:solidFill>
              </a:rPr>
              <a:pPr eaLnBrk="1" hangingPunct="1"/>
              <a:t>56</a:t>
            </a:fld>
            <a:endParaRPr lang="en-US" altLang="en-US">
              <a:solidFill>
                <a:srgbClr val="898989"/>
              </a:solidFill>
            </a:endParaRPr>
          </a:p>
        </p:txBody>
      </p:sp>
      <p:sp>
        <p:nvSpPr>
          <p:cNvPr id="61444" name="Rectangle 2"/>
          <p:cNvSpPr>
            <a:spLocks noGrp="1" noChangeArrowheads="1"/>
          </p:cNvSpPr>
          <p:nvPr>
            <p:ph type="title" idx="4294967295"/>
          </p:nvPr>
        </p:nvSpPr>
        <p:spPr>
          <a:xfrm>
            <a:off x="0" y="274638"/>
            <a:ext cx="8229600" cy="1143000"/>
          </a:xfrm>
        </p:spPr>
        <p:txBody>
          <a:bodyPr/>
          <a:lstStyle/>
          <a:p>
            <a:pPr eaLnBrk="1" hangingPunct="1"/>
            <a:r>
              <a:rPr lang="en-US" altLang="zh-TW" smtClean="0"/>
              <a:t>Summary</a:t>
            </a:r>
          </a:p>
        </p:txBody>
      </p:sp>
      <p:sp>
        <p:nvSpPr>
          <p:cNvPr id="61445" name="Rectangle 3"/>
          <p:cNvSpPr>
            <a:spLocks noGrp="1" noChangeArrowheads="1"/>
          </p:cNvSpPr>
          <p:nvPr>
            <p:ph idx="4294967295"/>
          </p:nvPr>
        </p:nvSpPr>
        <p:spPr>
          <a:xfrm>
            <a:off x="0" y="1600200"/>
            <a:ext cx="8229600" cy="4525963"/>
          </a:xfrm>
        </p:spPr>
        <p:txBody>
          <a:bodyPr/>
          <a:lstStyle/>
          <a:p>
            <a:pPr eaLnBrk="1" hangingPunct="1"/>
            <a:r>
              <a:rPr lang="en-US" altLang="zh-TW" dirty="0" smtClean="0"/>
              <a:t>Learned </a:t>
            </a:r>
          </a:p>
          <a:p>
            <a:pPr lvl="1" eaLnBrk="1" hangingPunct="1"/>
            <a:r>
              <a:rPr lang="en-US" altLang="zh-TW" dirty="0" smtClean="0"/>
              <a:t>Stereo computer vision and </a:t>
            </a:r>
            <a:r>
              <a:rPr lang="en-US" altLang="zh-TW" dirty="0" err="1" smtClean="0"/>
              <a:t>epipolar</a:t>
            </a:r>
            <a:r>
              <a:rPr lang="en-US" altLang="zh-TW" dirty="0" smtClean="0"/>
              <a:t> geometry</a:t>
            </a:r>
          </a:p>
          <a:p>
            <a:pPr lvl="1" eaLnBrk="1" hangingPunct="1"/>
            <a:r>
              <a:rPr lang="en-US" altLang="zh-TW" dirty="0" smtClean="0"/>
              <a:t>Fundamental matrix, </a:t>
            </a:r>
            <a:r>
              <a:rPr lang="en-US" altLang="zh-TW" dirty="0" err="1" smtClean="0"/>
              <a:t>epipolar</a:t>
            </a:r>
            <a:r>
              <a:rPr lang="en-US" altLang="zh-TW" dirty="0" smtClean="0"/>
              <a:t> lines  and </a:t>
            </a:r>
            <a:r>
              <a:rPr lang="en-US" altLang="zh-TW" dirty="0" err="1" smtClean="0"/>
              <a:t>epipoles</a:t>
            </a:r>
            <a:endParaRPr lang="en-US" altLang="zh-TW" dirty="0" smtClean="0"/>
          </a:p>
          <a:p>
            <a:pPr lvl="1" eaLnBrk="1" hangingPunct="1"/>
            <a:r>
              <a:rPr lang="en-US" altLang="zh-TW" dirty="0" smtClean="0"/>
              <a:t>How to reconstruct 3D model points from 2 stereo views</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zh-CN" smtClean="0"/>
              <a:t>Stereo v6b</a:t>
            </a:r>
            <a:endParaRPr lang="en-US" altLang="zh-CN"/>
          </a:p>
        </p:txBody>
      </p:sp>
      <p:sp>
        <p:nvSpPr>
          <p:cNvPr id="6246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1A614FA6-0F82-4673-AF2E-EE62058B8DCD}" type="slidenum">
              <a:rPr lang="en-US" altLang="en-US">
                <a:solidFill>
                  <a:srgbClr val="898989"/>
                </a:solidFill>
              </a:rPr>
              <a:pPr eaLnBrk="1" hangingPunct="1"/>
              <a:t>57</a:t>
            </a:fld>
            <a:endParaRPr lang="en-US" altLang="en-US">
              <a:solidFill>
                <a:srgbClr val="898989"/>
              </a:solidFill>
            </a:endParaRPr>
          </a:p>
        </p:txBody>
      </p:sp>
      <p:sp>
        <p:nvSpPr>
          <p:cNvPr id="62468" name="Rectangle 2"/>
          <p:cNvSpPr>
            <a:spLocks noGrp="1" noChangeArrowheads="1"/>
          </p:cNvSpPr>
          <p:nvPr>
            <p:ph type="title" idx="4294967295"/>
          </p:nvPr>
        </p:nvSpPr>
        <p:spPr>
          <a:xfrm>
            <a:off x="0" y="274638"/>
            <a:ext cx="8229600" cy="1143000"/>
          </a:xfrm>
        </p:spPr>
        <p:txBody>
          <a:bodyPr/>
          <a:lstStyle/>
          <a:p>
            <a:pPr eaLnBrk="1" hangingPunct="1"/>
            <a:r>
              <a:rPr lang="en-US" altLang="zh-TW" smtClean="0"/>
              <a:t>References</a:t>
            </a:r>
          </a:p>
        </p:txBody>
      </p:sp>
      <p:sp>
        <p:nvSpPr>
          <p:cNvPr id="61443" name="Rectangle 3"/>
          <p:cNvSpPr>
            <a:spLocks noGrp="1" noChangeArrowheads="1"/>
          </p:cNvSpPr>
          <p:nvPr>
            <p:ph idx="4294967295"/>
          </p:nvPr>
        </p:nvSpPr>
        <p:spPr>
          <a:xfrm>
            <a:off x="1371600" y="1524000"/>
            <a:ext cx="7772400" cy="4114800"/>
          </a:xfrm>
        </p:spPr>
        <p:txBody>
          <a:bodyPr rtlCol="0">
            <a:normAutofit fontScale="92500" lnSpcReduction="10000"/>
          </a:bodyPr>
          <a:lstStyle/>
          <a:p>
            <a:pPr eaLnBrk="1" fontAlgn="auto" hangingPunct="1">
              <a:spcAft>
                <a:spcPts val="0"/>
              </a:spcAft>
              <a:buFont typeface="Arial" pitchFamily="34" charset="0"/>
              <a:buChar char="•"/>
              <a:defRPr/>
            </a:pPr>
            <a:r>
              <a:rPr lang="en-US" altLang="zh-TW" sz="1800" dirty="0" smtClean="0"/>
              <a:t>[1A] Hartley and </a:t>
            </a:r>
            <a:r>
              <a:rPr lang="en-US" altLang="zh-TW" sz="1800" dirty="0" err="1" smtClean="0"/>
              <a:t>Zisserman</a:t>
            </a:r>
            <a:r>
              <a:rPr lang="en-US" altLang="zh-TW" sz="1800" dirty="0" smtClean="0"/>
              <a:t>, Multiple geometry in computer vision, Cambridge, University Press. 2004 (2nd edition, paperback).</a:t>
            </a:r>
          </a:p>
          <a:p>
            <a:pPr eaLnBrk="1" fontAlgn="auto" hangingPunct="1">
              <a:spcAft>
                <a:spcPts val="0"/>
              </a:spcAft>
              <a:buFont typeface="Arial" pitchFamily="34" charset="0"/>
              <a:buChar char="•"/>
              <a:defRPr/>
            </a:pPr>
            <a:r>
              <a:rPr lang="en-US" altLang="zh-TW" sz="1800" dirty="0" smtClean="0"/>
              <a:t>[1B] Hartley and </a:t>
            </a:r>
            <a:r>
              <a:rPr lang="en-US" altLang="zh-TW" sz="1800" dirty="0" err="1" smtClean="0"/>
              <a:t>Zisserman</a:t>
            </a:r>
            <a:r>
              <a:rPr lang="en-US" altLang="zh-TW" sz="1800" dirty="0" smtClean="0"/>
              <a:t>, Multiple geometry in computer vision, Cambridge, University Press. 1999 (1st edition, hardback). </a:t>
            </a:r>
          </a:p>
          <a:p>
            <a:pPr eaLnBrk="1" fontAlgn="auto" hangingPunct="1">
              <a:spcAft>
                <a:spcPts val="0"/>
              </a:spcAft>
              <a:buFont typeface="Arial" pitchFamily="34" charset="0"/>
              <a:buChar char="•"/>
              <a:defRPr/>
            </a:pPr>
            <a:r>
              <a:rPr lang="en-US" altLang="zh-TW" sz="1800" dirty="0" smtClean="0"/>
              <a:t>[2] </a:t>
            </a:r>
            <a:r>
              <a:rPr lang="en-US" altLang="zh-TW" sz="1800" dirty="0" err="1" smtClean="0"/>
              <a:t>CVonline</a:t>
            </a:r>
            <a:r>
              <a:rPr lang="en-US" altLang="zh-TW" sz="1800" dirty="0" smtClean="0"/>
              <a:t> on stereo http://homepages.inf.ed.ac.uk/rbf/CVonline/LOCAL_COPIES/EPSRC_SSAZ/node22.html</a:t>
            </a:r>
          </a:p>
          <a:p>
            <a:pPr eaLnBrk="1" fontAlgn="auto" hangingPunct="1">
              <a:spcAft>
                <a:spcPts val="0"/>
              </a:spcAft>
              <a:buFont typeface="Arial" pitchFamily="34" charset="0"/>
              <a:buChar char="•"/>
              <a:defRPr/>
            </a:pPr>
            <a:r>
              <a:rPr lang="en-US" altLang="zh-TW" sz="1800" dirty="0" smtClean="0"/>
              <a:t>[3] On Skew Symmetric matrix http://mathworld.wolfram.com/SkewSymmetricMatrix.html</a:t>
            </a:r>
          </a:p>
          <a:p>
            <a:pPr eaLnBrk="1" fontAlgn="auto" hangingPunct="1">
              <a:spcAft>
                <a:spcPts val="0"/>
              </a:spcAft>
              <a:buFont typeface="Arial" pitchFamily="34" charset="0"/>
              <a:buChar char="•"/>
              <a:defRPr/>
            </a:pPr>
            <a:r>
              <a:rPr lang="en-US" altLang="zh-TW" sz="1800" dirty="0" smtClean="0"/>
              <a:t>[4] On Skew Symmetric matrix http://www.ee.ic.ac.uk/hp/staff/dmb/matrix/special.html#Skew_Symmetric</a:t>
            </a:r>
          </a:p>
          <a:p>
            <a:pPr eaLnBrk="1" fontAlgn="auto" hangingPunct="1">
              <a:spcAft>
                <a:spcPts val="0"/>
              </a:spcAft>
              <a:buFont typeface="Arial" pitchFamily="34" charset="0"/>
              <a:buChar char="•"/>
              <a:defRPr/>
            </a:pPr>
            <a:r>
              <a:rPr lang="en-US" altLang="zh-TW" sz="1800" dirty="0" smtClean="0"/>
              <a:t>[5]On RQ decomposition http://wwwcsif.cs.ucdavis.edu/~wangjj/gsvd/codes/rq5.m</a:t>
            </a:r>
          </a:p>
          <a:p>
            <a:pPr eaLnBrk="1" fontAlgn="auto" hangingPunct="1">
              <a:spcAft>
                <a:spcPts val="0"/>
              </a:spcAft>
              <a:buFont typeface="Arial" pitchFamily="34" charset="0"/>
              <a:buChar char="•"/>
              <a:defRPr/>
            </a:pPr>
            <a:r>
              <a:rPr lang="en-US" altLang="zh-TW" sz="1800" dirty="0" smtClean="0"/>
              <a:t>[6] Camera calibration </a:t>
            </a:r>
            <a:r>
              <a:rPr lang="en-US" altLang="zh-TW" sz="1800" dirty="0" err="1" smtClean="0"/>
              <a:t>matlab</a:t>
            </a:r>
            <a:r>
              <a:rPr lang="en-US" altLang="zh-TW" sz="1800" dirty="0" smtClean="0"/>
              <a:t> toolbox http://www.vision.caltech.edu/bouguetj/calib_doc/index.html#examples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zh-CN" smtClean="0"/>
              <a:t>Stereo v6b</a:t>
            </a:r>
            <a:endParaRPr lang="en-US" altLang="zh-CN"/>
          </a:p>
        </p:txBody>
      </p:sp>
      <p:sp>
        <p:nvSpPr>
          <p:cNvPr id="6349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EB32954B-9771-4A86-B977-3C5C99420A16}" type="slidenum">
              <a:rPr lang="en-US" altLang="en-US">
                <a:solidFill>
                  <a:srgbClr val="898989"/>
                </a:solidFill>
              </a:rPr>
              <a:pPr eaLnBrk="1" hangingPunct="1"/>
              <a:t>58</a:t>
            </a:fld>
            <a:endParaRPr lang="en-US" altLang="en-US">
              <a:solidFill>
                <a:srgbClr val="898989"/>
              </a:solidFill>
            </a:endParaRPr>
          </a:p>
        </p:txBody>
      </p:sp>
      <p:sp>
        <p:nvSpPr>
          <p:cNvPr id="63492" name="Rectangle 2"/>
          <p:cNvSpPr>
            <a:spLocks noGrp="1" noChangeArrowheads="1"/>
          </p:cNvSpPr>
          <p:nvPr>
            <p:ph type="title" idx="4294967295"/>
          </p:nvPr>
        </p:nvSpPr>
        <p:spPr>
          <a:xfrm>
            <a:off x="0" y="274638"/>
            <a:ext cx="8229600" cy="1143000"/>
          </a:xfrm>
        </p:spPr>
        <p:txBody>
          <a:bodyPr/>
          <a:lstStyle/>
          <a:p>
            <a:pPr eaLnBrk="1" hangingPunct="1"/>
            <a:r>
              <a:rPr lang="en-US" altLang="zh-HK" smtClean="0"/>
              <a:t>Useful software tools</a:t>
            </a:r>
            <a:endParaRPr lang="en-US" altLang="en-US" smtClean="0"/>
          </a:p>
        </p:txBody>
      </p:sp>
      <p:sp>
        <p:nvSpPr>
          <p:cNvPr id="63493" name="Rectangle 3"/>
          <p:cNvSpPr>
            <a:spLocks noGrp="1" noChangeArrowheads="1"/>
          </p:cNvSpPr>
          <p:nvPr>
            <p:ph idx="4294967295"/>
          </p:nvPr>
        </p:nvSpPr>
        <p:spPr>
          <a:xfrm>
            <a:off x="0" y="1600200"/>
            <a:ext cx="8229600" cy="4525963"/>
          </a:xfrm>
        </p:spPr>
        <p:txBody>
          <a:bodyPr/>
          <a:lstStyle/>
          <a:p>
            <a:pPr eaLnBrk="1" hangingPunct="1"/>
            <a:r>
              <a:rPr lang="en-US" altLang="zh-TW" sz="2600" smtClean="0"/>
              <a:t>[7] Blloyd , Fundamental Matrix computation  ( http://www.cs.unc.edu/~blloyd/comp290-089/fmatrix/ ) </a:t>
            </a:r>
          </a:p>
          <a:p>
            <a:pPr eaLnBrk="1" hangingPunct="1"/>
            <a:r>
              <a:rPr lang="en-US" altLang="zh-TW" sz="2600" smtClean="0"/>
              <a:t>[8] P.H.S. Torr, </a:t>
            </a:r>
            <a:r>
              <a:rPr lang="en-US" altLang="zh-TW" sz="2600" smtClean="0">
                <a:latin typeface="Verdana" pitchFamily="34" charset="0"/>
              </a:rPr>
              <a:t>“</a:t>
            </a:r>
            <a:r>
              <a:rPr lang="en-US" altLang="zh-TW" sz="2600" smtClean="0"/>
              <a:t>A Structure and Motion Toolkit in Matlab: Interactive adventures in S and M</a:t>
            </a:r>
            <a:r>
              <a:rPr lang="en-US" altLang="zh-TW" sz="2600" smtClean="0">
                <a:latin typeface="Verdana" pitchFamily="34" charset="0"/>
              </a:rPr>
              <a:t>”</a:t>
            </a:r>
            <a:r>
              <a:rPr lang="en-US" altLang="zh-TW" sz="2600" smtClean="0"/>
              <a:t> </a:t>
            </a:r>
            <a:r>
              <a:rPr lang="en-US" altLang="zh-TW" sz="2600" smtClean="0">
                <a:hlinkClick r:id="rId2"/>
              </a:rPr>
              <a:t>http://homepages.inf.ed.ac.uk/rbf/CVonline/LOCAL_COPIES/TORR1/index.html</a:t>
            </a:r>
            <a:endParaRPr lang="en-US" altLang="zh-CN" sz="2600" smtClean="0">
              <a:ea typeface="新細明體" pitchFamily="18" charset="-120"/>
            </a:endParaRPr>
          </a:p>
          <a:p>
            <a:pPr eaLnBrk="1" hangingPunct="1"/>
            <a:r>
              <a:rPr lang="en-US" altLang="zh-CN" sz="2600" smtClean="0"/>
              <a:t>[9] </a:t>
            </a:r>
            <a:r>
              <a:rPr lang="en-US" altLang="zh-TW" sz="2600" smtClean="0"/>
              <a:t>http://ai.stanford.edu/~mitul/cs223b/draw_epipolar.m</a:t>
            </a:r>
          </a:p>
          <a:p>
            <a:pPr eaLnBrk="1" hangingPunct="1"/>
            <a:endParaRPr lang="en-US" altLang="en-US" sz="260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11"/>
          </p:nvPr>
        </p:nvSpPr>
        <p:spPr/>
        <p:txBody>
          <a:bodyPr/>
          <a:lstStyle/>
          <a:p>
            <a:pPr>
              <a:defRPr/>
            </a:pPr>
            <a:r>
              <a:rPr lang="en-US" altLang="zh-CN" smtClean="0"/>
              <a:t>Stereo v6b</a:t>
            </a:r>
            <a:endParaRPr lang="en-US" altLang="zh-CN"/>
          </a:p>
        </p:txBody>
      </p:sp>
      <p:sp>
        <p:nvSpPr>
          <p:cNvPr id="64515" name="Rectangle 7"/>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139DC566-2DAF-40C0-B765-97C62A94B1DB}" type="slidenum">
              <a:rPr lang="en-US" altLang="en-US">
                <a:solidFill>
                  <a:srgbClr val="898989"/>
                </a:solidFill>
              </a:rPr>
              <a:pPr eaLnBrk="1" hangingPunct="1"/>
              <a:t>59</a:t>
            </a:fld>
            <a:endParaRPr lang="en-US" altLang="en-US">
              <a:solidFill>
                <a:srgbClr val="898989"/>
              </a:solidFill>
            </a:endParaRPr>
          </a:p>
        </p:txBody>
      </p:sp>
      <p:sp>
        <p:nvSpPr>
          <p:cNvPr id="64516" name="Rectangle 2"/>
          <p:cNvSpPr>
            <a:spLocks noGrp="1" noChangeArrowheads="1"/>
          </p:cNvSpPr>
          <p:nvPr>
            <p:ph type="ctrTitle" idx="4294967295"/>
          </p:nvPr>
        </p:nvSpPr>
        <p:spPr>
          <a:xfrm>
            <a:off x="0" y="2130425"/>
            <a:ext cx="7772400" cy="1470025"/>
          </a:xfrm>
        </p:spPr>
        <p:txBody>
          <a:bodyPr/>
          <a:lstStyle/>
          <a:p>
            <a:pPr eaLnBrk="1" hangingPunct="1"/>
            <a:r>
              <a:rPr lang="en-US" altLang="zh-TW" smtClean="0"/>
              <a:t>Appendix</a:t>
            </a:r>
          </a:p>
        </p:txBody>
      </p:sp>
      <p:sp>
        <p:nvSpPr>
          <p:cNvPr id="64517" name="Rectangle 3"/>
          <p:cNvSpPr>
            <a:spLocks noGrp="1" noChangeArrowheads="1"/>
          </p:cNvSpPr>
          <p:nvPr>
            <p:ph type="subTitle" idx="4294967295"/>
          </p:nvPr>
        </p:nvSpPr>
        <p:spPr>
          <a:xfrm>
            <a:off x="0" y="3886200"/>
            <a:ext cx="6400800" cy="1752600"/>
          </a:xfrm>
        </p:spPr>
        <p:txBody>
          <a:bodyPr/>
          <a:lstStyle/>
          <a:p>
            <a:pPr eaLnBrk="1" hangingPunct="1">
              <a:buFont typeface="Arial" charset="0"/>
              <a:buNone/>
            </a:pPr>
            <a:r>
              <a:rPr lang="zh-TW" altLang="en-US" smtClean="0"/>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304800" y="457200"/>
            <a:ext cx="8229600" cy="1143000"/>
          </a:xfrm>
        </p:spPr>
        <p:txBody>
          <a:bodyPr rtlCol="0">
            <a:normAutofit fontScale="90000"/>
          </a:bodyPr>
          <a:lstStyle/>
          <a:p>
            <a:pPr algn="l" eaLnBrk="1" fontAlgn="auto" hangingPunct="1">
              <a:spcAft>
                <a:spcPts val="0"/>
              </a:spcAft>
              <a:defRPr/>
            </a:pPr>
            <a:r>
              <a:rPr lang="en-US" sz="3500" dirty="0" smtClean="0"/>
              <a:t>A simple stereo system</a:t>
            </a:r>
            <a:br>
              <a:rPr lang="en-US" sz="3500" dirty="0" smtClean="0"/>
            </a:br>
            <a:r>
              <a:rPr lang="en-US" sz="2300" dirty="0" smtClean="0"/>
              <a:t>Assume cameras are aligned horizontally</a:t>
            </a:r>
            <a:br>
              <a:rPr lang="en-US" sz="2300" dirty="0" smtClean="0"/>
            </a:br>
            <a:r>
              <a:rPr lang="en-US" sz="2300" dirty="0" smtClean="0"/>
              <a:t>(No vertical disparity)</a:t>
            </a:r>
          </a:p>
        </p:txBody>
      </p:sp>
      <p:sp>
        <p:nvSpPr>
          <p:cNvPr id="10243" name="Rectangle 3"/>
          <p:cNvSpPr>
            <a:spLocks noGrp="1" noChangeArrowheads="1"/>
          </p:cNvSpPr>
          <p:nvPr>
            <p:ph idx="1"/>
          </p:nvPr>
        </p:nvSpPr>
        <p:spPr>
          <a:xfrm>
            <a:off x="457200" y="2176463"/>
            <a:ext cx="8229600" cy="4411662"/>
          </a:xfrm>
        </p:spPr>
        <p:txBody>
          <a:bodyPr/>
          <a:lstStyle/>
          <a:p>
            <a:pPr eaLnBrk="1" hangingPunct="1"/>
            <a:r>
              <a:rPr lang="en-US" altLang="en-US" smtClean="0"/>
              <a:t> </a:t>
            </a:r>
          </a:p>
        </p:txBody>
      </p:sp>
      <p:sp>
        <p:nvSpPr>
          <p:cNvPr id="55" name="Footer Placeholder 4"/>
          <p:cNvSpPr>
            <a:spLocks noGrp="1"/>
          </p:cNvSpPr>
          <p:nvPr>
            <p:ph type="ftr" sz="quarter" idx="11"/>
          </p:nvPr>
        </p:nvSpPr>
        <p:spPr/>
        <p:txBody>
          <a:bodyPr/>
          <a:lstStyle/>
          <a:p>
            <a:pPr>
              <a:defRPr/>
            </a:pPr>
            <a:r>
              <a:rPr lang="en-US" altLang="zh-CN" smtClean="0"/>
              <a:t>Stereo v6b</a:t>
            </a:r>
            <a:endParaRPr lang="en-US" altLang="zh-CN"/>
          </a:p>
        </p:txBody>
      </p:sp>
      <p:sp>
        <p:nvSpPr>
          <p:cNvPr id="1024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5159E0D4-944B-4169-8BD1-103A9E8F4732}" type="slidenum">
              <a:rPr lang="en-US" altLang="en-US">
                <a:solidFill>
                  <a:srgbClr val="898989"/>
                </a:solidFill>
              </a:rPr>
              <a:pPr eaLnBrk="1" hangingPunct="1"/>
              <a:t>6</a:t>
            </a:fld>
            <a:endParaRPr lang="en-US" altLang="en-US">
              <a:solidFill>
                <a:srgbClr val="898989"/>
              </a:solidFill>
            </a:endParaRPr>
          </a:p>
        </p:txBody>
      </p:sp>
      <p:sp>
        <p:nvSpPr>
          <p:cNvPr id="10246" name="Line 5"/>
          <p:cNvSpPr>
            <a:spLocks noChangeShapeType="1"/>
          </p:cNvSpPr>
          <p:nvPr/>
        </p:nvSpPr>
        <p:spPr bwMode="auto">
          <a:xfrm flipH="1">
            <a:off x="1143000" y="1944688"/>
            <a:ext cx="2117725" cy="2855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7" name="Line 6"/>
          <p:cNvSpPr>
            <a:spLocks noChangeShapeType="1"/>
          </p:cNvSpPr>
          <p:nvPr/>
        </p:nvSpPr>
        <p:spPr bwMode="auto">
          <a:xfrm flipH="1">
            <a:off x="2778125" y="1982788"/>
            <a:ext cx="482600" cy="2741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8" name="Oval 7"/>
          <p:cNvSpPr>
            <a:spLocks noChangeArrowheads="1"/>
          </p:cNvSpPr>
          <p:nvPr/>
        </p:nvSpPr>
        <p:spPr bwMode="auto">
          <a:xfrm>
            <a:off x="1619250" y="4079875"/>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10249" name="Oval 8"/>
          <p:cNvSpPr>
            <a:spLocks noChangeArrowheads="1"/>
          </p:cNvSpPr>
          <p:nvPr/>
        </p:nvSpPr>
        <p:spPr bwMode="auto">
          <a:xfrm>
            <a:off x="2878138" y="4068763"/>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10250" name="Line 9"/>
          <p:cNvSpPr>
            <a:spLocks noChangeShapeType="1"/>
          </p:cNvSpPr>
          <p:nvPr/>
        </p:nvSpPr>
        <p:spPr bwMode="auto">
          <a:xfrm flipV="1">
            <a:off x="1143000" y="4572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1" name="Line 10"/>
          <p:cNvSpPr>
            <a:spLocks noChangeShapeType="1"/>
          </p:cNvSpPr>
          <p:nvPr/>
        </p:nvSpPr>
        <p:spPr bwMode="auto">
          <a:xfrm flipH="1">
            <a:off x="990600" y="4800600"/>
            <a:ext cx="15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2" name="Line 11"/>
          <p:cNvSpPr>
            <a:spLocks noChangeShapeType="1"/>
          </p:cNvSpPr>
          <p:nvPr/>
        </p:nvSpPr>
        <p:spPr bwMode="auto">
          <a:xfrm flipV="1">
            <a:off x="2819400" y="44958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3" name="Line 12"/>
          <p:cNvSpPr>
            <a:spLocks noChangeShapeType="1"/>
          </p:cNvSpPr>
          <p:nvPr/>
        </p:nvSpPr>
        <p:spPr bwMode="auto">
          <a:xfrm flipH="1">
            <a:off x="2590800" y="48006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4" name="Line 13"/>
          <p:cNvSpPr>
            <a:spLocks noChangeShapeType="1"/>
          </p:cNvSpPr>
          <p:nvPr/>
        </p:nvSpPr>
        <p:spPr bwMode="auto">
          <a:xfrm>
            <a:off x="752475" y="4106863"/>
            <a:ext cx="1219200" cy="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5" name="Line 14"/>
          <p:cNvSpPr>
            <a:spLocks noChangeShapeType="1"/>
          </p:cNvSpPr>
          <p:nvPr/>
        </p:nvSpPr>
        <p:spPr bwMode="auto">
          <a:xfrm>
            <a:off x="2160588" y="4106863"/>
            <a:ext cx="1219200" cy="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6" name="Text Box 15"/>
          <p:cNvSpPr txBox="1">
            <a:spLocks noChangeArrowheads="1"/>
          </p:cNvSpPr>
          <p:nvPr/>
        </p:nvSpPr>
        <p:spPr bwMode="auto">
          <a:xfrm>
            <a:off x="2743200" y="1416050"/>
            <a:ext cx="1974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cs typeface="Arial" charset="0"/>
              </a:rPr>
              <a:t>A point in 3D (Px)</a:t>
            </a:r>
          </a:p>
        </p:txBody>
      </p:sp>
      <p:sp>
        <p:nvSpPr>
          <p:cNvPr id="10257" name="Text Box 16"/>
          <p:cNvSpPr txBox="1">
            <a:spLocks noChangeArrowheads="1"/>
          </p:cNvSpPr>
          <p:nvPr/>
        </p:nvSpPr>
        <p:spPr bwMode="auto">
          <a:xfrm>
            <a:off x="2743200" y="2971800"/>
            <a:ext cx="1466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cs typeface="Arial" charset="0"/>
              </a:rPr>
              <a:t>Right image </a:t>
            </a:r>
          </a:p>
          <a:p>
            <a:pPr eaLnBrk="1" hangingPunct="1"/>
            <a:r>
              <a:rPr lang="en-US" altLang="en-US">
                <a:cs typeface="Arial" charset="0"/>
              </a:rPr>
              <a:t>plane</a:t>
            </a:r>
          </a:p>
        </p:txBody>
      </p:sp>
      <p:sp>
        <p:nvSpPr>
          <p:cNvPr id="10258" name="Text Box 17"/>
          <p:cNvSpPr txBox="1">
            <a:spLocks noChangeArrowheads="1"/>
          </p:cNvSpPr>
          <p:nvPr/>
        </p:nvSpPr>
        <p:spPr bwMode="auto">
          <a:xfrm>
            <a:off x="304800" y="2971800"/>
            <a:ext cx="1314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cs typeface="Arial" charset="0"/>
              </a:rPr>
              <a:t>Left image </a:t>
            </a:r>
          </a:p>
          <a:p>
            <a:pPr eaLnBrk="1" hangingPunct="1"/>
            <a:r>
              <a:rPr lang="en-US" altLang="en-US">
                <a:cs typeface="Arial" charset="0"/>
              </a:rPr>
              <a:t>plane</a:t>
            </a:r>
          </a:p>
        </p:txBody>
      </p:sp>
      <p:sp>
        <p:nvSpPr>
          <p:cNvPr id="10259" name="Text Box 18"/>
          <p:cNvSpPr txBox="1">
            <a:spLocks noChangeArrowheads="1"/>
          </p:cNvSpPr>
          <p:nvPr/>
        </p:nvSpPr>
        <p:spPr bwMode="auto">
          <a:xfrm>
            <a:off x="609600" y="4876800"/>
            <a:ext cx="122555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cs typeface="Arial" charset="0"/>
              </a:rPr>
              <a:t>Left</a:t>
            </a:r>
          </a:p>
          <a:p>
            <a:pPr eaLnBrk="1" hangingPunct="1"/>
            <a:r>
              <a:rPr lang="en-US" altLang="en-US">
                <a:cs typeface="Arial" charset="0"/>
              </a:rPr>
              <a:t>optical </a:t>
            </a:r>
          </a:p>
          <a:p>
            <a:pPr eaLnBrk="1" hangingPunct="1"/>
            <a:r>
              <a:rPr lang="en-US" altLang="en-US">
                <a:cs typeface="Arial" charset="0"/>
              </a:rPr>
              <a:t>Center</a:t>
            </a:r>
          </a:p>
          <a:p>
            <a:pPr eaLnBrk="1" hangingPunct="1"/>
            <a:r>
              <a:rPr lang="en-US" altLang="en-US">
                <a:cs typeface="Arial" charset="0"/>
              </a:rPr>
              <a:t>O(left)</a:t>
            </a:r>
          </a:p>
          <a:p>
            <a:pPr eaLnBrk="1" hangingPunct="1"/>
            <a:r>
              <a:rPr lang="en-US" altLang="en-US">
                <a:cs typeface="Arial" charset="0"/>
              </a:rPr>
              <a:t>(reference</a:t>
            </a:r>
          </a:p>
          <a:p>
            <a:pPr eaLnBrk="1" hangingPunct="1"/>
            <a:r>
              <a:rPr lang="en-US" altLang="en-US">
                <a:cs typeface="Arial" charset="0"/>
              </a:rPr>
              <a:t>point)</a:t>
            </a:r>
          </a:p>
        </p:txBody>
      </p:sp>
      <p:sp>
        <p:nvSpPr>
          <p:cNvPr id="10260" name="Text Box 19"/>
          <p:cNvSpPr txBox="1">
            <a:spLocks noChangeArrowheads="1"/>
          </p:cNvSpPr>
          <p:nvPr/>
        </p:nvSpPr>
        <p:spPr bwMode="auto">
          <a:xfrm>
            <a:off x="2819400" y="4876800"/>
            <a:ext cx="9588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cs typeface="Arial" charset="0"/>
              </a:rPr>
              <a:t>Right</a:t>
            </a:r>
          </a:p>
          <a:p>
            <a:pPr eaLnBrk="1" hangingPunct="1"/>
            <a:r>
              <a:rPr lang="en-US" altLang="en-US">
                <a:cs typeface="Arial" charset="0"/>
              </a:rPr>
              <a:t>optical </a:t>
            </a:r>
          </a:p>
          <a:p>
            <a:pPr eaLnBrk="1" hangingPunct="1"/>
            <a:r>
              <a:rPr lang="en-US" altLang="en-US">
                <a:cs typeface="Arial" charset="0"/>
              </a:rPr>
              <a:t>Center</a:t>
            </a:r>
          </a:p>
          <a:p>
            <a:pPr eaLnBrk="1" hangingPunct="1"/>
            <a:r>
              <a:rPr lang="en-US" altLang="en-US">
                <a:cs typeface="Arial" charset="0"/>
              </a:rPr>
              <a:t>O(right)</a:t>
            </a:r>
          </a:p>
        </p:txBody>
      </p:sp>
      <p:sp>
        <p:nvSpPr>
          <p:cNvPr id="10261" name="Line 20"/>
          <p:cNvSpPr>
            <a:spLocks noChangeShapeType="1"/>
          </p:cNvSpPr>
          <p:nvPr/>
        </p:nvSpPr>
        <p:spPr bwMode="auto">
          <a:xfrm>
            <a:off x="1143000" y="48768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2" name="Line 21"/>
          <p:cNvSpPr>
            <a:spLocks noChangeShapeType="1"/>
          </p:cNvSpPr>
          <p:nvPr/>
        </p:nvSpPr>
        <p:spPr bwMode="auto">
          <a:xfrm>
            <a:off x="2819400" y="48768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3" name="Line 22"/>
          <p:cNvSpPr>
            <a:spLocks noChangeShapeType="1"/>
          </p:cNvSpPr>
          <p:nvPr/>
        </p:nvSpPr>
        <p:spPr bwMode="auto">
          <a:xfrm>
            <a:off x="1143000" y="4953000"/>
            <a:ext cx="1676400" cy="0"/>
          </a:xfrm>
          <a:prstGeom prst="line">
            <a:avLst/>
          </a:prstGeom>
          <a:noFill/>
          <a:ln w="9525">
            <a:solidFill>
              <a:schemeClr val="tx1"/>
            </a:solidFill>
            <a:prstDash val="dash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4" name="Text Box 23"/>
          <p:cNvSpPr txBox="1">
            <a:spLocks noChangeArrowheads="1"/>
          </p:cNvSpPr>
          <p:nvPr/>
        </p:nvSpPr>
        <p:spPr bwMode="auto">
          <a:xfrm>
            <a:off x="1447800" y="4953000"/>
            <a:ext cx="1428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cs typeface="Arial" charset="0"/>
              </a:rPr>
              <a:t>Stereo: </a:t>
            </a:r>
          </a:p>
          <a:p>
            <a:pPr eaLnBrk="1" hangingPunct="1"/>
            <a:r>
              <a:rPr lang="en-US" altLang="en-US">
                <a:cs typeface="Arial" charset="0"/>
              </a:rPr>
              <a:t>Baseline (B)</a:t>
            </a:r>
          </a:p>
        </p:txBody>
      </p:sp>
      <p:sp>
        <p:nvSpPr>
          <p:cNvPr id="10265" name="Rectangle 24"/>
          <p:cNvSpPr>
            <a:spLocks noChangeArrowheads="1"/>
          </p:cNvSpPr>
          <p:nvPr/>
        </p:nvSpPr>
        <p:spPr bwMode="auto">
          <a:xfrm>
            <a:off x="685800" y="3581400"/>
            <a:ext cx="1219200" cy="990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10266" name="Rectangle 25"/>
          <p:cNvSpPr>
            <a:spLocks noChangeArrowheads="1"/>
          </p:cNvSpPr>
          <p:nvPr/>
        </p:nvSpPr>
        <p:spPr bwMode="auto">
          <a:xfrm>
            <a:off x="2133600" y="3581400"/>
            <a:ext cx="1219200" cy="990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grpSp>
        <p:nvGrpSpPr>
          <p:cNvPr id="10267" name="Group 59"/>
          <p:cNvGrpSpPr>
            <a:grpSpLocks/>
          </p:cNvGrpSpPr>
          <p:nvPr/>
        </p:nvGrpSpPr>
        <p:grpSpPr bwMode="auto">
          <a:xfrm>
            <a:off x="4191000" y="838200"/>
            <a:ext cx="4845050" cy="5603875"/>
            <a:chOff x="2640" y="528"/>
            <a:chExt cx="3052" cy="3530"/>
          </a:xfrm>
        </p:grpSpPr>
        <p:sp>
          <p:nvSpPr>
            <p:cNvPr id="10270" name="Line 32"/>
            <p:cNvSpPr>
              <a:spLocks noChangeShapeType="1"/>
            </p:cNvSpPr>
            <p:nvPr/>
          </p:nvSpPr>
          <p:spPr bwMode="auto">
            <a:xfrm>
              <a:off x="3072" y="2832"/>
              <a:ext cx="864"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1" name="Line 33"/>
            <p:cNvSpPr>
              <a:spLocks noChangeShapeType="1"/>
            </p:cNvSpPr>
            <p:nvPr/>
          </p:nvSpPr>
          <p:spPr bwMode="auto">
            <a:xfrm>
              <a:off x="4176" y="2832"/>
              <a:ext cx="72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2" name="Oval 34"/>
            <p:cNvSpPr>
              <a:spLocks noChangeArrowheads="1"/>
            </p:cNvSpPr>
            <p:nvPr/>
          </p:nvSpPr>
          <p:spPr bwMode="auto">
            <a:xfrm>
              <a:off x="4800" y="912"/>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10273" name="Line 35"/>
            <p:cNvSpPr>
              <a:spLocks noChangeShapeType="1"/>
            </p:cNvSpPr>
            <p:nvPr/>
          </p:nvSpPr>
          <p:spPr bwMode="auto">
            <a:xfrm flipH="1">
              <a:off x="3312" y="960"/>
              <a:ext cx="1536" cy="24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4" name="Line 36"/>
            <p:cNvSpPr>
              <a:spLocks noChangeShapeType="1"/>
            </p:cNvSpPr>
            <p:nvPr/>
          </p:nvSpPr>
          <p:spPr bwMode="auto">
            <a:xfrm flipH="1">
              <a:off x="4368" y="960"/>
              <a:ext cx="480" cy="24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5" name="Line 37"/>
            <p:cNvSpPr>
              <a:spLocks noChangeShapeType="1"/>
            </p:cNvSpPr>
            <p:nvPr/>
          </p:nvSpPr>
          <p:spPr bwMode="auto">
            <a:xfrm>
              <a:off x="3264" y="1008"/>
              <a:ext cx="48" cy="2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6" name="Line 38"/>
            <p:cNvSpPr>
              <a:spLocks noChangeShapeType="1"/>
            </p:cNvSpPr>
            <p:nvPr/>
          </p:nvSpPr>
          <p:spPr bwMode="auto">
            <a:xfrm>
              <a:off x="4320" y="1056"/>
              <a:ext cx="48" cy="235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7" name="Line 39"/>
            <p:cNvSpPr>
              <a:spLocks noChangeShapeType="1"/>
            </p:cNvSpPr>
            <p:nvPr/>
          </p:nvSpPr>
          <p:spPr bwMode="auto">
            <a:xfrm>
              <a:off x="3312" y="2784"/>
              <a:ext cx="384"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8" name="Text Box 40"/>
            <p:cNvSpPr txBox="1">
              <a:spLocks noChangeArrowheads="1"/>
            </p:cNvSpPr>
            <p:nvPr/>
          </p:nvSpPr>
          <p:spPr bwMode="auto">
            <a:xfrm>
              <a:off x="3302" y="2471"/>
              <a:ext cx="2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cs typeface="Arial" charset="0"/>
                </a:rPr>
                <a:t>x</a:t>
              </a:r>
              <a:r>
                <a:rPr lang="en-US" altLang="en-US" baseline="-25000">
                  <a:cs typeface="Arial" charset="0"/>
                </a:rPr>
                <a:t>L</a:t>
              </a:r>
            </a:p>
          </p:txBody>
        </p:sp>
        <p:sp>
          <p:nvSpPr>
            <p:cNvPr id="10279" name="Text Box 41"/>
            <p:cNvSpPr txBox="1">
              <a:spLocks noChangeArrowheads="1"/>
            </p:cNvSpPr>
            <p:nvPr/>
          </p:nvSpPr>
          <p:spPr bwMode="auto">
            <a:xfrm>
              <a:off x="4320" y="2448"/>
              <a:ext cx="25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cs typeface="Arial" charset="0"/>
                </a:rPr>
                <a:t>x</a:t>
              </a:r>
              <a:r>
                <a:rPr lang="en-US" altLang="en-US" baseline="-25000">
                  <a:cs typeface="Arial" charset="0"/>
                </a:rPr>
                <a:t>R</a:t>
              </a:r>
            </a:p>
          </p:txBody>
        </p:sp>
        <p:sp>
          <p:nvSpPr>
            <p:cNvPr id="10280" name="Line 42"/>
            <p:cNvSpPr>
              <a:spLocks noChangeShapeType="1"/>
            </p:cNvSpPr>
            <p:nvPr/>
          </p:nvSpPr>
          <p:spPr bwMode="auto">
            <a:xfrm>
              <a:off x="4368" y="2784"/>
              <a:ext cx="144"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1" name="Line 43"/>
            <p:cNvSpPr>
              <a:spLocks noChangeShapeType="1"/>
            </p:cNvSpPr>
            <p:nvPr/>
          </p:nvSpPr>
          <p:spPr bwMode="auto">
            <a:xfrm>
              <a:off x="5088" y="2832"/>
              <a:ext cx="0" cy="576"/>
            </a:xfrm>
            <a:prstGeom prst="line">
              <a:avLst/>
            </a:prstGeom>
            <a:noFill/>
            <a:ln w="9525">
              <a:solidFill>
                <a:schemeClr val="tx1"/>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2" name="Text Box 44"/>
            <p:cNvSpPr txBox="1">
              <a:spLocks noChangeArrowheads="1"/>
            </p:cNvSpPr>
            <p:nvPr/>
          </p:nvSpPr>
          <p:spPr bwMode="auto">
            <a:xfrm>
              <a:off x="5136" y="2832"/>
              <a:ext cx="556"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cs typeface="Arial" charset="0"/>
                </a:rPr>
                <a:t>Focal</a:t>
              </a:r>
            </a:p>
            <a:p>
              <a:pPr eaLnBrk="1" hangingPunct="1"/>
              <a:r>
                <a:rPr lang="en-US" altLang="en-US">
                  <a:cs typeface="Arial" charset="0"/>
                </a:rPr>
                <a:t>Length</a:t>
              </a:r>
            </a:p>
            <a:p>
              <a:pPr eaLnBrk="1" hangingPunct="1"/>
              <a:r>
                <a:rPr lang="en-US" altLang="en-US">
                  <a:cs typeface="Arial" charset="0"/>
                </a:rPr>
                <a:t>f</a:t>
              </a:r>
            </a:p>
          </p:txBody>
        </p:sp>
        <p:sp>
          <p:nvSpPr>
            <p:cNvPr id="10283" name="Line 45"/>
            <p:cNvSpPr>
              <a:spLocks noChangeShapeType="1"/>
            </p:cNvSpPr>
            <p:nvPr/>
          </p:nvSpPr>
          <p:spPr bwMode="auto">
            <a:xfrm>
              <a:off x="3024" y="3408"/>
              <a:ext cx="2112" cy="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4" name="Text Box 46"/>
            <p:cNvSpPr txBox="1">
              <a:spLocks noChangeArrowheads="1"/>
            </p:cNvSpPr>
            <p:nvPr/>
          </p:nvSpPr>
          <p:spPr bwMode="auto">
            <a:xfrm>
              <a:off x="4368" y="528"/>
              <a:ext cx="6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cs typeface="Arial" charset="0"/>
                </a:rPr>
                <a:t>Object</a:t>
              </a:r>
            </a:p>
            <a:p>
              <a:pPr eaLnBrk="1" hangingPunct="1"/>
              <a:r>
                <a:rPr lang="en-US" altLang="en-US">
                  <a:cs typeface="Arial" charset="0"/>
                </a:rPr>
                <a:t>Px(x,y,z)</a:t>
              </a:r>
            </a:p>
          </p:txBody>
        </p:sp>
        <p:sp>
          <p:nvSpPr>
            <p:cNvPr id="10285" name="Line 47"/>
            <p:cNvSpPr>
              <a:spLocks noChangeShapeType="1"/>
            </p:cNvSpPr>
            <p:nvPr/>
          </p:nvSpPr>
          <p:spPr bwMode="auto">
            <a:xfrm>
              <a:off x="4944" y="960"/>
              <a:ext cx="0" cy="244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6" name="Text Box 48"/>
            <p:cNvSpPr txBox="1">
              <a:spLocks noChangeArrowheads="1"/>
            </p:cNvSpPr>
            <p:nvPr/>
          </p:nvSpPr>
          <p:spPr bwMode="auto">
            <a:xfrm>
              <a:off x="4934" y="1655"/>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cs typeface="Arial" charset="0"/>
                </a:rPr>
                <a:t>z</a:t>
              </a:r>
            </a:p>
          </p:txBody>
        </p:sp>
        <p:sp>
          <p:nvSpPr>
            <p:cNvPr id="10287" name="Text Box 49"/>
            <p:cNvSpPr txBox="1">
              <a:spLocks noChangeArrowheads="1"/>
            </p:cNvSpPr>
            <p:nvPr/>
          </p:nvSpPr>
          <p:spPr bwMode="auto">
            <a:xfrm>
              <a:off x="2832" y="3552"/>
              <a:ext cx="135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cs typeface="Arial" charset="0"/>
                </a:rPr>
                <a:t>Left camera center </a:t>
              </a:r>
            </a:p>
            <a:p>
              <a:pPr eaLnBrk="1" hangingPunct="1"/>
              <a:r>
                <a:rPr lang="en-US" altLang="en-US">
                  <a:cs typeface="Arial" charset="0"/>
                </a:rPr>
                <a:t>(reference point)</a:t>
              </a:r>
            </a:p>
          </p:txBody>
        </p:sp>
        <p:sp>
          <p:nvSpPr>
            <p:cNvPr id="10288" name="Text Box 50"/>
            <p:cNvSpPr txBox="1">
              <a:spLocks noChangeArrowheads="1"/>
            </p:cNvSpPr>
            <p:nvPr/>
          </p:nvSpPr>
          <p:spPr bwMode="auto">
            <a:xfrm>
              <a:off x="4176" y="3648"/>
              <a:ext cx="1200" cy="4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cs typeface="Arial" charset="0"/>
                </a:rPr>
                <a:t>Horizontal</a:t>
              </a:r>
            </a:p>
            <a:p>
              <a:pPr eaLnBrk="1" hangingPunct="1"/>
              <a:r>
                <a:rPr lang="en-US" altLang="en-US">
                  <a:cs typeface="Arial" charset="0"/>
                </a:rPr>
                <a:t>Disparity=x</a:t>
              </a:r>
              <a:r>
                <a:rPr lang="en-US" altLang="en-US" baseline="-25000">
                  <a:cs typeface="Arial" charset="0"/>
                </a:rPr>
                <a:t>L</a:t>
              </a:r>
              <a:r>
                <a:rPr lang="en-US" altLang="en-US">
                  <a:cs typeface="Arial" charset="0"/>
                </a:rPr>
                <a:t>-x</a:t>
              </a:r>
              <a:r>
                <a:rPr lang="en-US" altLang="en-US" baseline="-25000">
                  <a:cs typeface="Arial" charset="0"/>
                </a:rPr>
                <a:t>R</a:t>
              </a:r>
            </a:p>
          </p:txBody>
        </p:sp>
        <p:sp>
          <p:nvSpPr>
            <p:cNvPr id="10289" name="Line 51"/>
            <p:cNvSpPr>
              <a:spLocks noChangeShapeType="1"/>
            </p:cNvSpPr>
            <p:nvPr/>
          </p:nvSpPr>
          <p:spPr bwMode="auto">
            <a:xfrm>
              <a:off x="3312" y="3456"/>
              <a:ext cx="1056"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90" name="Text Box 52"/>
            <p:cNvSpPr txBox="1">
              <a:spLocks noChangeArrowheads="1"/>
            </p:cNvSpPr>
            <p:nvPr/>
          </p:nvSpPr>
          <p:spPr bwMode="auto">
            <a:xfrm>
              <a:off x="3456" y="3408"/>
              <a:ext cx="9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cs typeface="Arial" charset="0"/>
                </a:rPr>
                <a:t>B (Baseline)</a:t>
              </a:r>
            </a:p>
          </p:txBody>
        </p:sp>
        <p:sp>
          <p:nvSpPr>
            <p:cNvPr id="10291" name="Line 53"/>
            <p:cNvSpPr>
              <a:spLocks noChangeShapeType="1"/>
            </p:cNvSpPr>
            <p:nvPr/>
          </p:nvSpPr>
          <p:spPr bwMode="auto">
            <a:xfrm flipV="1">
              <a:off x="3216" y="3408"/>
              <a:ext cx="96"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92" name="Text Box 54"/>
            <p:cNvSpPr txBox="1">
              <a:spLocks noChangeArrowheads="1"/>
            </p:cNvSpPr>
            <p:nvPr/>
          </p:nvSpPr>
          <p:spPr bwMode="auto">
            <a:xfrm>
              <a:off x="3024" y="576"/>
              <a:ext cx="668"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cs typeface="Arial" charset="0"/>
                </a:rPr>
                <a:t>Left </a:t>
              </a:r>
            </a:p>
            <a:p>
              <a:pPr eaLnBrk="1" hangingPunct="1"/>
              <a:r>
                <a:rPr lang="en-US" altLang="en-US">
                  <a:cs typeface="Arial" charset="0"/>
                </a:rPr>
                <a:t>Camera</a:t>
              </a:r>
            </a:p>
            <a:p>
              <a:pPr eaLnBrk="1" hangingPunct="1"/>
              <a:r>
                <a:rPr lang="en-US" altLang="en-US">
                  <a:cs typeface="Arial" charset="0"/>
                </a:rPr>
                <a:t>Principle</a:t>
              </a:r>
            </a:p>
            <a:p>
              <a:pPr eaLnBrk="1" hangingPunct="1"/>
              <a:r>
                <a:rPr lang="en-US" altLang="en-US">
                  <a:cs typeface="Arial" charset="0"/>
                </a:rPr>
                <a:t>axis</a:t>
              </a:r>
            </a:p>
          </p:txBody>
        </p:sp>
        <p:sp>
          <p:nvSpPr>
            <p:cNvPr id="10293" name="Text Box 55"/>
            <p:cNvSpPr txBox="1">
              <a:spLocks noChangeArrowheads="1"/>
            </p:cNvSpPr>
            <p:nvPr/>
          </p:nvSpPr>
          <p:spPr bwMode="auto">
            <a:xfrm>
              <a:off x="3744" y="576"/>
              <a:ext cx="668"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cs typeface="Arial" charset="0"/>
                </a:rPr>
                <a:t>Right </a:t>
              </a:r>
            </a:p>
            <a:p>
              <a:pPr eaLnBrk="1" hangingPunct="1"/>
              <a:r>
                <a:rPr lang="en-US" altLang="en-US">
                  <a:cs typeface="Arial" charset="0"/>
                </a:rPr>
                <a:t>Camera</a:t>
              </a:r>
            </a:p>
            <a:p>
              <a:pPr eaLnBrk="1" hangingPunct="1"/>
              <a:r>
                <a:rPr lang="en-US" altLang="en-US">
                  <a:cs typeface="Arial" charset="0"/>
                </a:rPr>
                <a:t>Principle</a:t>
              </a:r>
            </a:p>
            <a:p>
              <a:pPr eaLnBrk="1" hangingPunct="1"/>
              <a:r>
                <a:rPr lang="en-US" altLang="en-US">
                  <a:cs typeface="Arial" charset="0"/>
                </a:rPr>
                <a:t>axis</a:t>
              </a:r>
            </a:p>
          </p:txBody>
        </p:sp>
        <p:sp>
          <p:nvSpPr>
            <p:cNvPr id="10294" name="Text Box 56"/>
            <p:cNvSpPr txBox="1">
              <a:spLocks noChangeArrowheads="1"/>
            </p:cNvSpPr>
            <p:nvPr/>
          </p:nvSpPr>
          <p:spPr bwMode="auto">
            <a:xfrm>
              <a:off x="2640" y="2304"/>
              <a:ext cx="556"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cs typeface="Arial" charset="0"/>
                </a:rPr>
                <a:t>Left</a:t>
              </a:r>
            </a:p>
            <a:p>
              <a:pPr eaLnBrk="1" hangingPunct="1"/>
              <a:r>
                <a:rPr lang="en-US" altLang="en-US">
                  <a:cs typeface="Arial" charset="0"/>
                </a:rPr>
                <a:t>Image </a:t>
              </a:r>
            </a:p>
            <a:p>
              <a:pPr eaLnBrk="1" hangingPunct="1"/>
              <a:r>
                <a:rPr lang="en-US" altLang="en-US">
                  <a:cs typeface="Arial" charset="0"/>
                </a:rPr>
                <a:t>plane</a:t>
              </a:r>
            </a:p>
          </p:txBody>
        </p:sp>
        <p:sp>
          <p:nvSpPr>
            <p:cNvPr id="10295" name="Text Box 57"/>
            <p:cNvSpPr txBox="1">
              <a:spLocks noChangeArrowheads="1"/>
            </p:cNvSpPr>
            <p:nvPr/>
          </p:nvSpPr>
          <p:spPr bwMode="auto">
            <a:xfrm>
              <a:off x="4896" y="2304"/>
              <a:ext cx="556"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cs typeface="Arial" charset="0"/>
                </a:rPr>
                <a:t>Right</a:t>
              </a:r>
            </a:p>
            <a:p>
              <a:pPr eaLnBrk="1" hangingPunct="1"/>
              <a:r>
                <a:rPr lang="en-US" altLang="en-US">
                  <a:cs typeface="Arial" charset="0"/>
                </a:rPr>
                <a:t>Image </a:t>
              </a:r>
            </a:p>
            <a:p>
              <a:pPr eaLnBrk="1" hangingPunct="1"/>
              <a:r>
                <a:rPr lang="en-US" altLang="en-US">
                  <a:cs typeface="Arial" charset="0"/>
                </a:rPr>
                <a:t>plane</a:t>
              </a:r>
            </a:p>
          </p:txBody>
        </p:sp>
        <p:sp>
          <p:nvSpPr>
            <p:cNvPr id="10296" name="Line 58"/>
            <p:cNvSpPr>
              <a:spLocks noChangeShapeType="1"/>
            </p:cNvSpPr>
            <p:nvPr/>
          </p:nvSpPr>
          <p:spPr bwMode="auto">
            <a:xfrm>
              <a:off x="4896" y="2832"/>
              <a:ext cx="480"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7" name="Oval 56"/>
          <p:cNvSpPr/>
          <p:nvPr/>
        </p:nvSpPr>
        <p:spPr>
          <a:xfrm>
            <a:off x="304800" y="152400"/>
            <a:ext cx="762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sp>
        <p:nvSpPr>
          <p:cNvPr id="10269" name="Oval 8"/>
          <p:cNvSpPr>
            <a:spLocks noChangeArrowheads="1"/>
          </p:cNvSpPr>
          <p:nvPr/>
        </p:nvSpPr>
        <p:spPr bwMode="auto">
          <a:xfrm>
            <a:off x="3260725" y="1944688"/>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zh-CN" smtClean="0"/>
              <a:t>Stereo v6b</a:t>
            </a:r>
            <a:endParaRPr lang="en-US" altLang="zh-CN"/>
          </a:p>
        </p:txBody>
      </p:sp>
      <p:sp>
        <p:nvSpPr>
          <p:cNvPr id="6553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5A6358BD-43DE-4297-91F1-D18EB69B57C4}" type="slidenum">
              <a:rPr lang="en-US" altLang="en-US">
                <a:solidFill>
                  <a:srgbClr val="898989"/>
                </a:solidFill>
              </a:rPr>
              <a:pPr eaLnBrk="1" hangingPunct="1"/>
              <a:t>60</a:t>
            </a:fld>
            <a:endParaRPr lang="en-US" altLang="en-US">
              <a:solidFill>
                <a:srgbClr val="898989"/>
              </a:solidFill>
            </a:endParaRPr>
          </a:p>
        </p:txBody>
      </p:sp>
      <p:sp>
        <p:nvSpPr>
          <p:cNvPr id="64514" name="Rectangle 2"/>
          <p:cNvSpPr>
            <a:spLocks noGrp="1" noChangeArrowheads="1"/>
          </p:cNvSpPr>
          <p:nvPr>
            <p:ph type="title" idx="4294967295"/>
          </p:nvPr>
        </p:nvSpPr>
        <p:spPr>
          <a:xfrm>
            <a:off x="0" y="274638"/>
            <a:ext cx="8229600" cy="1143000"/>
          </a:xfrm>
        </p:spPr>
        <p:txBody>
          <a:bodyPr rtlCol="0">
            <a:normAutofit fontScale="90000"/>
          </a:bodyPr>
          <a:lstStyle/>
          <a:p>
            <a:pPr eaLnBrk="1" fontAlgn="auto" hangingPunct="1">
              <a:spcAft>
                <a:spcPts val="0"/>
              </a:spcAft>
              <a:defRPr/>
            </a:pPr>
            <a:r>
              <a:rPr lang="en-US" altLang="zh-TW" sz="3500" smtClean="0"/>
              <a:t>Appendix 1</a:t>
            </a:r>
            <a:br>
              <a:rPr lang="en-US" altLang="zh-TW" sz="3500" smtClean="0"/>
            </a:br>
            <a:r>
              <a:rPr lang="en-US" altLang="zh-TW" sz="3500" smtClean="0"/>
              <a:t>Refined SVD method for </a:t>
            </a:r>
            <a:r>
              <a:rPr lang="en-US" altLang="zh-TW" sz="3500" i="1" smtClean="0"/>
              <a:t>Af=0</a:t>
            </a:r>
          </a:p>
        </p:txBody>
      </p:sp>
      <p:sp>
        <p:nvSpPr>
          <p:cNvPr id="65541" name="Rectangle 3"/>
          <p:cNvSpPr>
            <a:spLocks noGrp="1" noChangeArrowheads="1"/>
          </p:cNvSpPr>
          <p:nvPr>
            <p:ph idx="4294967295"/>
          </p:nvPr>
        </p:nvSpPr>
        <p:spPr>
          <a:xfrm>
            <a:off x="0" y="1600200"/>
            <a:ext cx="8229600" cy="4525963"/>
          </a:xfrm>
        </p:spPr>
        <p:txBody>
          <a:bodyPr/>
          <a:lstStyle/>
          <a:p>
            <a:pPr eaLnBrk="1" hangingPunct="1">
              <a:lnSpc>
                <a:spcPct val="90000"/>
              </a:lnSpc>
            </a:pPr>
            <a:r>
              <a:rPr lang="en-US" altLang="zh-TW" sz="2600" smtClean="0"/>
              <a:t>In MATLAB, [</a:t>
            </a:r>
            <a:r>
              <a:rPr lang="en-US" altLang="zh-TW" sz="2600" i="1" smtClean="0"/>
              <a:t>U, S, V</a:t>
            </a:r>
            <a:r>
              <a:rPr lang="en-US" altLang="zh-TW" sz="2600" smtClean="0"/>
              <a:t>] = </a:t>
            </a:r>
            <a:r>
              <a:rPr lang="en-US" altLang="zh-TW" sz="2600" i="1" smtClean="0"/>
              <a:t>svd(A);</a:t>
            </a:r>
          </a:p>
          <a:p>
            <a:pPr eaLnBrk="1" hangingPunct="1">
              <a:lnSpc>
                <a:spcPct val="90000"/>
              </a:lnSpc>
            </a:pPr>
            <a:r>
              <a:rPr lang="en-US" altLang="zh-TW" sz="2600" smtClean="0"/>
              <a:t>S is a diagonal matrix with descending values down the diagonal.</a:t>
            </a:r>
          </a:p>
          <a:p>
            <a:pPr eaLnBrk="1" hangingPunct="1">
              <a:lnSpc>
                <a:spcPct val="90000"/>
              </a:lnSpc>
            </a:pPr>
            <a:r>
              <a:rPr lang="en-US" altLang="zh-TW" sz="2600" i="1" smtClean="0"/>
              <a:t>f</a:t>
            </a:r>
            <a:r>
              <a:rPr lang="en-US" altLang="zh-TW" sz="2600" smtClean="0"/>
              <a:t>= the last column of V;</a:t>
            </a:r>
          </a:p>
          <a:p>
            <a:pPr eaLnBrk="1" hangingPunct="1">
              <a:lnSpc>
                <a:spcPct val="90000"/>
              </a:lnSpc>
            </a:pPr>
            <a:r>
              <a:rPr lang="en-US" altLang="zh-TW" sz="2600" smtClean="0"/>
              <a:t>[</a:t>
            </a:r>
            <a:r>
              <a:rPr lang="en-US" altLang="zh-TW" sz="2600" i="1" smtClean="0"/>
              <a:t>u,s,v</a:t>
            </a:r>
            <a:r>
              <a:rPr lang="en-US" altLang="zh-TW" sz="2600" smtClean="0"/>
              <a:t>]=svd(f)</a:t>
            </a:r>
          </a:p>
          <a:p>
            <a:pPr eaLnBrk="1" hangingPunct="1">
              <a:lnSpc>
                <a:spcPct val="90000"/>
              </a:lnSpc>
            </a:pPr>
            <a:r>
              <a:rPr lang="en-US" altLang="zh-TW" sz="2600" smtClean="0"/>
              <a:t>Set the smallest singular value in s=0, so s becomes </a:t>
            </a:r>
            <a:r>
              <a:rPr lang="en-US" altLang="zh-TW" sz="2600" i="1" u="sng" smtClean="0"/>
              <a:t>s</a:t>
            </a:r>
          </a:p>
          <a:p>
            <a:pPr eaLnBrk="1" hangingPunct="1">
              <a:lnSpc>
                <a:spcPct val="90000"/>
              </a:lnSpc>
            </a:pPr>
            <a:r>
              <a:rPr lang="en-US" altLang="zh-TW" sz="2600" i="1" smtClean="0"/>
              <a:t>Approximate f=u</a:t>
            </a:r>
            <a:r>
              <a:rPr lang="en-US" altLang="zh-TW" sz="2600" i="1" u="sng" smtClean="0"/>
              <a:t>s</a:t>
            </a:r>
            <a:r>
              <a:rPr lang="en-US" altLang="zh-TW" sz="2600" i="1" smtClean="0"/>
              <a:t>v</a:t>
            </a:r>
            <a:r>
              <a:rPr lang="en-US" altLang="zh-TW" sz="2600" i="1" smtClean="0">
                <a:latin typeface="Verdana" pitchFamily="34" charset="0"/>
              </a:rPr>
              <a:t>’</a:t>
            </a:r>
            <a:r>
              <a:rPr lang="en-US" altLang="zh-TW" sz="2600" i="1" smtClean="0"/>
              <a:t>.</a:t>
            </a:r>
          </a:p>
          <a:p>
            <a:pPr eaLnBrk="1" hangingPunct="1">
              <a:lnSpc>
                <a:spcPct val="90000"/>
              </a:lnSpc>
            </a:pPr>
            <a:r>
              <a:rPr lang="en-US" altLang="zh-TW" sz="2600" smtClean="0"/>
              <a:t>More accurate iterative methods are in [1]</a:t>
            </a:r>
          </a:p>
          <a:p>
            <a:pPr eaLnBrk="1" hangingPunct="1">
              <a:lnSpc>
                <a:spcPct val="90000"/>
              </a:lnSpc>
            </a:pPr>
            <a:endParaRPr lang="zh-TW" altLang="en-US" sz="260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5"/>
          <p:cNvSpPr>
            <a:spLocks noGrp="1"/>
          </p:cNvSpPr>
          <p:nvPr>
            <p:ph type="ftr" sz="quarter" idx="11"/>
          </p:nvPr>
        </p:nvSpPr>
        <p:spPr/>
        <p:txBody>
          <a:bodyPr/>
          <a:lstStyle/>
          <a:p>
            <a:pPr>
              <a:defRPr/>
            </a:pPr>
            <a:r>
              <a:rPr lang="en-US" altLang="zh-CN" smtClean="0"/>
              <a:t>Stereo v6b</a:t>
            </a:r>
            <a:endParaRPr lang="en-US" altLang="zh-CN"/>
          </a:p>
        </p:txBody>
      </p:sp>
      <p:sp>
        <p:nvSpPr>
          <p:cNvPr id="66563"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07D5C674-8EFF-4869-AC72-1FD6922A91AD}" type="slidenum">
              <a:rPr lang="en-US" altLang="en-US">
                <a:solidFill>
                  <a:srgbClr val="898989"/>
                </a:solidFill>
              </a:rPr>
              <a:pPr eaLnBrk="1" hangingPunct="1"/>
              <a:t>61</a:t>
            </a:fld>
            <a:endParaRPr lang="en-US" altLang="en-US">
              <a:solidFill>
                <a:srgbClr val="898989"/>
              </a:solidFill>
            </a:endParaRPr>
          </a:p>
        </p:txBody>
      </p:sp>
      <p:sp>
        <p:nvSpPr>
          <p:cNvPr id="65538" name="Rectangle 2"/>
          <p:cNvSpPr>
            <a:spLocks noGrp="1" noChangeArrowheads="1"/>
          </p:cNvSpPr>
          <p:nvPr>
            <p:ph type="title" idx="4294967295"/>
          </p:nvPr>
        </p:nvSpPr>
        <p:spPr>
          <a:xfrm>
            <a:off x="0" y="274638"/>
            <a:ext cx="8229600" cy="1143000"/>
          </a:xfrm>
        </p:spPr>
        <p:txBody>
          <a:bodyPr rtlCol="0">
            <a:normAutofit fontScale="90000"/>
          </a:bodyPr>
          <a:lstStyle/>
          <a:p>
            <a:pPr eaLnBrk="1" fontAlgn="auto" hangingPunct="1">
              <a:spcAft>
                <a:spcPts val="0"/>
              </a:spcAft>
              <a:defRPr/>
            </a:pPr>
            <a:r>
              <a:rPr lang="en-US" sz="3500" smtClean="0"/>
              <a:t>Appendix 2:See how to factorize E </a:t>
            </a:r>
            <a:br>
              <a:rPr lang="en-US" sz="3500" smtClean="0"/>
            </a:br>
            <a:r>
              <a:rPr lang="en-US" sz="3500" smtClean="0"/>
              <a:t>into [T]</a:t>
            </a:r>
            <a:r>
              <a:rPr lang="en-US" sz="3500" baseline="-25000" smtClean="0"/>
              <a:t>x </a:t>
            </a:r>
            <a:r>
              <a:rPr lang="en-US" sz="3500" smtClean="0"/>
              <a:t>R</a:t>
            </a:r>
          </a:p>
        </p:txBody>
      </p:sp>
      <p:sp>
        <p:nvSpPr>
          <p:cNvPr id="66565" name="Rectangle 3"/>
          <p:cNvSpPr>
            <a:spLocks noGrp="1" noChangeArrowheads="1"/>
          </p:cNvSpPr>
          <p:nvPr>
            <p:ph sz="half" idx="4294967295"/>
          </p:nvPr>
        </p:nvSpPr>
        <p:spPr>
          <a:xfrm>
            <a:off x="0" y="1600200"/>
            <a:ext cx="4038600" cy="4525963"/>
          </a:xfrm>
        </p:spPr>
        <p:txBody>
          <a:bodyPr/>
          <a:lstStyle/>
          <a:p>
            <a:pPr eaLnBrk="1" hangingPunct="1">
              <a:lnSpc>
                <a:spcPct val="80000"/>
              </a:lnSpc>
            </a:pPr>
            <a:r>
              <a:rPr lang="pl-PL" altLang="en-US" sz="2000" smtClean="0"/>
              <a:t> </a:t>
            </a:r>
            <a:r>
              <a:rPr lang="en-US" altLang="en-US" sz="2000" smtClean="0"/>
              <a:t>Make up 2 matrices Z,W</a:t>
            </a:r>
          </a:p>
          <a:p>
            <a:pPr eaLnBrk="1" hangingPunct="1">
              <a:lnSpc>
                <a:spcPct val="80000"/>
              </a:lnSpc>
            </a:pPr>
            <a:r>
              <a:rPr lang="en-US" altLang="en-US" sz="2000" smtClean="0"/>
              <a:t>Z</a:t>
            </a:r>
            <a:r>
              <a:rPr lang="pl-PL" altLang="en-US" sz="2000" smtClean="0"/>
              <a:t>=[0 1 0</a:t>
            </a:r>
          </a:p>
          <a:p>
            <a:pPr eaLnBrk="1" hangingPunct="1">
              <a:lnSpc>
                <a:spcPct val="80000"/>
              </a:lnSpc>
            </a:pPr>
            <a:r>
              <a:rPr lang="en-US" altLang="en-US" sz="2000" smtClean="0"/>
              <a:t>     </a:t>
            </a:r>
            <a:r>
              <a:rPr lang="pl-PL" altLang="en-US" sz="2000" smtClean="0"/>
              <a:t>-1 0 0</a:t>
            </a:r>
            <a:r>
              <a:rPr lang="en-US" altLang="en-US" sz="2000" smtClean="0"/>
              <a:t>  </a:t>
            </a:r>
            <a:endParaRPr lang="pl-PL" altLang="en-US" sz="2000" smtClean="0"/>
          </a:p>
          <a:p>
            <a:pPr eaLnBrk="1" hangingPunct="1">
              <a:lnSpc>
                <a:spcPct val="80000"/>
              </a:lnSpc>
            </a:pPr>
            <a:r>
              <a:rPr lang="en-US" altLang="en-US" sz="2000" smtClean="0"/>
              <a:t>     </a:t>
            </a:r>
            <a:r>
              <a:rPr lang="pl-PL" altLang="en-US" sz="2000" smtClean="0"/>
              <a:t>0 0 0]</a:t>
            </a:r>
          </a:p>
          <a:p>
            <a:pPr eaLnBrk="1" hangingPunct="1">
              <a:lnSpc>
                <a:spcPct val="80000"/>
              </a:lnSpc>
            </a:pPr>
            <a:r>
              <a:rPr lang="en-US" altLang="en-US" sz="2000" smtClean="0"/>
              <a:t>W</a:t>
            </a:r>
            <a:r>
              <a:rPr lang="pl-PL" altLang="en-US" sz="2000" smtClean="0"/>
              <a:t>=[0 -1 0</a:t>
            </a:r>
          </a:p>
          <a:p>
            <a:pPr eaLnBrk="1" hangingPunct="1">
              <a:lnSpc>
                <a:spcPct val="80000"/>
              </a:lnSpc>
            </a:pPr>
            <a:r>
              <a:rPr lang="en-US" altLang="en-US" sz="2000" smtClean="0"/>
              <a:t>      </a:t>
            </a:r>
            <a:r>
              <a:rPr lang="pl-PL" altLang="en-US" sz="2000" smtClean="0"/>
              <a:t>1 0  0</a:t>
            </a:r>
          </a:p>
          <a:p>
            <a:pPr eaLnBrk="1" hangingPunct="1">
              <a:lnSpc>
                <a:spcPct val="80000"/>
              </a:lnSpc>
            </a:pPr>
            <a:r>
              <a:rPr lang="en-US" altLang="en-US" sz="2000" smtClean="0"/>
              <a:t>      </a:t>
            </a:r>
            <a:r>
              <a:rPr lang="pl-PL" altLang="en-US" sz="2000" smtClean="0"/>
              <a:t>0 0 1]</a:t>
            </a:r>
          </a:p>
          <a:p>
            <a:pPr eaLnBrk="1" hangingPunct="1">
              <a:lnSpc>
                <a:spcPct val="80000"/>
              </a:lnSpc>
            </a:pPr>
            <a:r>
              <a:rPr lang="pl-PL" altLang="en-US" sz="2000" smtClean="0"/>
              <a:t>&gt;&gt; </a:t>
            </a:r>
            <a:r>
              <a:rPr lang="en-US" altLang="en-US" sz="2000" smtClean="0"/>
              <a:t>ZW=</a:t>
            </a:r>
            <a:endParaRPr lang="pl-PL" altLang="en-US" sz="2000" smtClean="0"/>
          </a:p>
          <a:p>
            <a:pPr eaLnBrk="1" hangingPunct="1">
              <a:lnSpc>
                <a:spcPct val="80000"/>
              </a:lnSpc>
            </a:pPr>
            <a:r>
              <a:rPr lang="en-US" altLang="en-US" sz="2000" smtClean="0"/>
              <a:t>     </a:t>
            </a:r>
            <a:r>
              <a:rPr lang="pl-PL" altLang="en-US" sz="2000" smtClean="0"/>
              <a:t>1     0     0</a:t>
            </a:r>
          </a:p>
          <a:p>
            <a:pPr eaLnBrk="1" hangingPunct="1">
              <a:lnSpc>
                <a:spcPct val="80000"/>
              </a:lnSpc>
            </a:pPr>
            <a:r>
              <a:rPr lang="pl-PL" altLang="en-US" sz="2000" smtClean="0"/>
              <a:t>     0     1     0</a:t>
            </a:r>
          </a:p>
          <a:p>
            <a:pPr eaLnBrk="1" hangingPunct="1">
              <a:lnSpc>
                <a:spcPct val="80000"/>
              </a:lnSpc>
            </a:pPr>
            <a:r>
              <a:rPr lang="pl-PL" altLang="en-US" sz="2000" smtClean="0"/>
              <a:t>     0     0     0</a:t>
            </a:r>
          </a:p>
          <a:p>
            <a:pPr eaLnBrk="1" hangingPunct="1">
              <a:lnSpc>
                <a:spcPct val="80000"/>
              </a:lnSpc>
            </a:pPr>
            <a:endParaRPr lang="en-US" altLang="en-US" sz="2000" smtClean="0"/>
          </a:p>
        </p:txBody>
      </p:sp>
      <p:sp>
        <p:nvSpPr>
          <p:cNvPr id="66566" name="Rectangle 4"/>
          <p:cNvSpPr>
            <a:spLocks noGrp="1" noChangeArrowheads="1"/>
          </p:cNvSpPr>
          <p:nvPr>
            <p:ph sz="half" idx="4294967295"/>
          </p:nvPr>
        </p:nvSpPr>
        <p:spPr>
          <a:xfrm>
            <a:off x="5105400" y="1295400"/>
            <a:ext cx="4038600" cy="4835525"/>
          </a:xfrm>
        </p:spPr>
        <p:txBody>
          <a:bodyPr/>
          <a:lstStyle/>
          <a:p>
            <a:pPr eaLnBrk="1" hangingPunct="1">
              <a:lnSpc>
                <a:spcPct val="80000"/>
              </a:lnSpc>
            </a:pPr>
            <a:r>
              <a:rPr lang="en-US" altLang="en-US" sz="2000" smtClean="0"/>
              <a:t>Given E=[T]</a:t>
            </a:r>
            <a:r>
              <a:rPr lang="en-US" altLang="en-US" sz="2000" baseline="-25000" smtClean="0"/>
              <a:t>x</a:t>
            </a:r>
            <a:r>
              <a:rPr lang="en-US" altLang="en-US" sz="2000" smtClean="0"/>
              <a:t>R, E is rank2</a:t>
            </a:r>
          </a:p>
          <a:p>
            <a:pPr eaLnBrk="1" hangingPunct="1">
              <a:lnSpc>
                <a:spcPct val="80000"/>
              </a:lnSpc>
            </a:pPr>
            <a:r>
              <a:rPr lang="en-US" altLang="en-US" sz="2000" smtClean="0"/>
              <a:t>USV</a:t>
            </a:r>
            <a:r>
              <a:rPr lang="en-US" altLang="en-US" sz="2000" baseline="30000" smtClean="0"/>
              <a:t>T</a:t>
            </a:r>
            <a:r>
              <a:rPr lang="en-US" altLang="en-US" sz="2000" smtClean="0"/>
              <a:t>=SVD(E), S=diag(1,1,0) because E is rank2 (by Definition)</a:t>
            </a:r>
          </a:p>
          <a:p>
            <a:pPr eaLnBrk="1" hangingPunct="1">
              <a:lnSpc>
                <a:spcPct val="80000"/>
              </a:lnSpc>
            </a:pPr>
            <a:r>
              <a:rPr lang="en-US" altLang="en-US" sz="2000" smtClean="0"/>
              <a:t>=USV</a:t>
            </a:r>
            <a:r>
              <a:rPr lang="en-US" altLang="en-US" sz="2000" baseline="30000" smtClean="0"/>
              <a:t>T</a:t>
            </a:r>
            <a:r>
              <a:rPr lang="en-US" altLang="en-US" sz="2000" smtClean="0"/>
              <a:t>=U| 1 0 0 |V</a:t>
            </a:r>
            <a:r>
              <a:rPr lang="en-US" altLang="en-US" sz="2000" baseline="30000" smtClean="0"/>
              <a:t>T</a:t>
            </a:r>
          </a:p>
          <a:p>
            <a:pPr eaLnBrk="1" hangingPunct="1">
              <a:lnSpc>
                <a:spcPct val="80000"/>
              </a:lnSpc>
            </a:pPr>
            <a:r>
              <a:rPr lang="en-US" altLang="en-US" sz="2000" smtClean="0"/>
              <a:t>                | 0 1 0 |</a:t>
            </a:r>
          </a:p>
          <a:p>
            <a:pPr eaLnBrk="1" hangingPunct="1">
              <a:lnSpc>
                <a:spcPct val="80000"/>
              </a:lnSpc>
            </a:pPr>
            <a:r>
              <a:rPr lang="en-US" altLang="en-US" sz="2000" smtClean="0"/>
              <a:t>                | 0 0 0 |</a:t>
            </a:r>
          </a:p>
          <a:p>
            <a:pPr eaLnBrk="1" hangingPunct="1">
              <a:lnSpc>
                <a:spcPct val="80000"/>
              </a:lnSpc>
            </a:pPr>
            <a:r>
              <a:rPr lang="en-US" altLang="en-US" sz="2000" smtClean="0"/>
              <a:t>We known S=ZW=[ 1 0 0</a:t>
            </a:r>
          </a:p>
          <a:p>
            <a:pPr eaLnBrk="1" hangingPunct="1">
              <a:lnSpc>
                <a:spcPct val="80000"/>
              </a:lnSpc>
            </a:pPr>
            <a:r>
              <a:rPr lang="en-US" altLang="en-US" sz="2000" smtClean="0"/>
              <a:t>                                0 1 0</a:t>
            </a:r>
          </a:p>
          <a:p>
            <a:pPr eaLnBrk="1" hangingPunct="1">
              <a:lnSpc>
                <a:spcPct val="80000"/>
              </a:lnSpc>
            </a:pPr>
            <a:r>
              <a:rPr lang="en-US" altLang="en-US" sz="2000" smtClean="0"/>
              <a:t>                                0 0 0]</a:t>
            </a:r>
          </a:p>
          <a:p>
            <a:pPr eaLnBrk="1" hangingPunct="1">
              <a:lnSpc>
                <a:spcPct val="80000"/>
              </a:lnSpc>
            </a:pPr>
            <a:r>
              <a:rPr lang="en-US" altLang="en-US" sz="2000" smtClean="0"/>
              <a:t>E= U{S}V</a:t>
            </a:r>
            <a:r>
              <a:rPr lang="en-US" altLang="en-US" sz="2000" baseline="30000" smtClean="0"/>
              <a:t>T</a:t>
            </a:r>
            <a:r>
              <a:rPr lang="en-US" altLang="en-US" sz="2000" smtClean="0"/>
              <a:t>=U{ZW}V</a:t>
            </a:r>
            <a:r>
              <a:rPr lang="en-US" altLang="en-US" sz="2000" baseline="30000" smtClean="0"/>
              <a:t>T</a:t>
            </a:r>
            <a:endParaRPr lang="en-US" altLang="en-US" sz="2000" smtClean="0"/>
          </a:p>
          <a:p>
            <a:pPr eaLnBrk="1" hangingPunct="1">
              <a:lnSpc>
                <a:spcPct val="80000"/>
              </a:lnSpc>
            </a:pPr>
            <a:r>
              <a:rPr lang="en-US" altLang="en-US" sz="2000" smtClean="0"/>
              <a:t>={UZU</a:t>
            </a:r>
            <a:r>
              <a:rPr lang="en-US" altLang="en-US" sz="2000" baseline="30000" smtClean="0"/>
              <a:t>T</a:t>
            </a:r>
            <a:r>
              <a:rPr lang="en-US" altLang="en-US" sz="2000" smtClean="0"/>
              <a:t>}{UWV</a:t>
            </a:r>
            <a:r>
              <a:rPr lang="en-US" altLang="en-US" sz="2000" baseline="30000" smtClean="0"/>
              <a:t>T</a:t>
            </a:r>
            <a:r>
              <a:rPr lang="en-US" altLang="en-US" sz="2000" smtClean="0"/>
              <a:t>}</a:t>
            </a:r>
          </a:p>
          <a:p>
            <a:pPr eaLnBrk="1" hangingPunct="1">
              <a:lnSpc>
                <a:spcPct val="80000"/>
              </a:lnSpc>
            </a:pPr>
            <a:endParaRPr lang="en-US" altLang="en-US" sz="2000" smtClean="0"/>
          </a:p>
          <a:p>
            <a:pPr eaLnBrk="1" hangingPunct="1">
              <a:lnSpc>
                <a:spcPct val="80000"/>
              </a:lnSpc>
            </a:pPr>
            <a:r>
              <a:rPr lang="en-US" altLang="en-US" sz="2000" smtClean="0"/>
              <a:t>=    [T]</a:t>
            </a:r>
            <a:r>
              <a:rPr lang="en-US" altLang="en-US" sz="2000" baseline="-25000" smtClean="0"/>
              <a:t>x             </a:t>
            </a:r>
            <a:r>
              <a:rPr lang="en-US" altLang="en-US" sz="2000" smtClean="0"/>
              <a:t>R</a:t>
            </a:r>
          </a:p>
          <a:p>
            <a:pPr eaLnBrk="1" hangingPunct="1">
              <a:lnSpc>
                <a:spcPct val="80000"/>
              </a:lnSpc>
            </a:pPr>
            <a:r>
              <a:rPr lang="en-US" altLang="en-US" sz="2000" smtClean="0"/>
              <a:t>So  both [T]</a:t>
            </a:r>
            <a:r>
              <a:rPr lang="en-US" altLang="en-US" sz="2000" baseline="-25000" smtClean="0"/>
              <a:t>x  </a:t>
            </a:r>
            <a:r>
              <a:rPr lang="en-US" altLang="en-US" sz="2000" smtClean="0"/>
              <a:t>R satisfy their own characteristics</a:t>
            </a:r>
          </a:p>
        </p:txBody>
      </p:sp>
      <p:sp>
        <p:nvSpPr>
          <p:cNvPr id="66567" name="AutoShape 5"/>
          <p:cNvSpPr>
            <a:spLocks/>
          </p:cNvSpPr>
          <p:nvPr/>
        </p:nvSpPr>
        <p:spPr bwMode="auto">
          <a:xfrm rot="-5400000">
            <a:off x="6324600" y="4419600"/>
            <a:ext cx="152400" cy="762000"/>
          </a:xfrm>
          <a:prstGeom prst="leftBrace">
            <a:avLst>
              <a:gd name="adj1" fmla="val 41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66568" name="AutoShape 6"/>
          <p:cNvSpPr>
            <a:spLocks/>
          </p:cNvSpPr>
          <p:nvPr/>
        </p:nvSpPr>
        <p:spPr bwMode="auto">
          <a:xfrm rot="-5400000">
            <a:off x="5486400" y="4392613"/>
            <a:ext cx="304800" cy="762000"/>
          </a:xfrm>
          <a:prstGeom prst="leftBrace">
            <a:avLst>
              <a:gd name="adj1" fmla="val 208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66569" name="Freeform 7"/>
          <p:cNvSpPr>
            <a:spLocks/>
          </p:cNvSpPr>
          <p:nvPr/>
        </p:nvSpPr>
        <p:spPr bwMode="auto">
          <a:xfrm>
            <a:off x="8153400" y="2286000"/>
            <a:ext cx="482600" cy="1219200"/>
          </a:xfrm>
          <a:custGeom>
            <a:avLst/>
            <a:gdLst>
              <a:gd name="T0" fmla="*/ 2147483647 w 976"/>
              <a:gd name="T1" fmla="*/ 0 h 664"/>
              <a:gd name="T2" fmla="*/ 2147483647 w 976"/>
              <a:gd name="T3" fmla="*/ 2147483647 h 664"/>
              <a:gd name="T4" fmla="*/ 2147483647 w 976"/>
              <a:gd name="T5" fmla="*/ 2147483647 h 664"/>
              <a:gd name="T6" fmla="*/ 0 w 976"/>
              <a:gd name="T7" fmla="*/ 2147483647 h 6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76" h="664">
                <a:moveTo>
                  <a:pt x="816" y="0"/>
                </a:moveTo>
                <a:cubicBezTo>
                  <a:pt x="896" y="140"/>
                  <a:pt x="976" y="280"/>
                  <a:pt x="960" y="384"/>
                </a:cubicBezTo>
                <a:cubicBezTo>
                  <a:pt x="944" y="488"/>
                  <a:pt x="880" y="584"/>
                  <a:pt x="720" y="624"/>
                </a:cubicBezTo>
                <a:cubicBezTo>
                  <a:pt x="560" y="664"/>
                  <a:pt x="280" y="644"/>
                  <a:pt x="0" y="624"/>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0" name="AutoShape 8"/>
          <p:cNvSpPr>
            <a:spLocks/>
          </p:cNvSpPr>
          <p:nvPr/>
        </p:nvSpPr>
        <p:spPr bwMode="auto">
          <a:xfrm>
            <a:off x="2819400" y="4191000"/>
            <a:ext cx="228600" cy="1143000"/>
          </a:xfrm>
          <a:prstGeom prst="rightBrace">
            <a:avLst>
              <a:gd name="adj1" fmla="val 41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66571" name="Line 9"/>
          <p:cNvSpPr>
            <a:spLocks noChangeShapeType="1"/>
          </p:cNvSpPr>
          <p:nvPr/>
        </p:nvSpPr>
        <p:spPr bwMode="auto">
          <a:xfrm flipV="1">
            <a:off x="3124200" y="3886200"/>
            <a:ext cx="14478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2" name="Text Box 10"/>
          <p:cNvSpPr txBox="1">
            <a:spLocks noChangeArrowheads="1"/>
          </p:cNvSpPr>
          <p:nvPr/>
        </p:nvSpPr>
        <p:spPr bwMode="auto">
          <a:xfrm>
            <a:off x="1660525" y="6056313"/>
            <a:ext cx="5683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http://www.ee.ic.ac.uk/hp/staff/dmb/matrix/special.html</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zh-CN" smtClean="0"/>
              <a:t>Stereo v6b</a:t>
            </a:r>
            <a:endParaRPr lang="en-US" altLang="zh-CN"/>
          </a:p>
        </p:txBody>
      </p:sp>
      <p:sp>
        <p:nvSpPr>
          <p:cNvPr id="6758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DB584E7D-6E2A-4F9D-B8D7-9351E3188934}" type="slidenum">
              <a:rPr lang="en-US" altLang="en-US">
                <a:solidFill>
                  <a:srgbClr val="898989"/>
                </a:solidFill>
              </a:rPr>
              <a:pPr eaLnBrk="1" hangingPunct="1"/>
              <a:t>62</a:t>
            </a:fld>
            <a:endParaRPr lang="en-US" altLang="en-US">
              <a:solidFill>
                <a:srgbClr val="898989"/>
              </a:solidFill>
            </a:endParaRPr>
          </a:p>
        </p:txBody>
      </p:sp>
      <p:sp>
        <p:nvSpPr>
          <p:cNvPr id="66562" name="Rectangle 2"/>
          <p:cNvSpPr>
            <a:spLocks noGrp="1" noChangeArrowheads="1"/>
          </p:cNvSpPr>
          <p:nvPr>
            <p:ph type="title" idx="4294967295"/>
          </p:nvPr>
        </p:nvSpPr>
        <p:spPr>
          <a:xfrm>
            <a:off x="0" y="115888"/>
            <a:ext cx="7543800" cy="1295400"/>
          </a:xfrm>
        </p:spPr>
        <p:txBody>
          <a:bodyPr>
            <a:normAutofit fontScale="90000"/>
          </a:bodyPr>
          <a:lstStyle/>
          <a:p>
            <a:pPr eaLnBrk="1" hangingPunct="1"/>
            <a:r>
              <a:rPr lang="en-US" altLang="zh-CN" sz="4000" smtClean="0"/>
              <a:t>Appendix 3</a:t>
            </a:r>
            <a:br>
              <a:rPr lang="en-US" altLang="zh-CN" sz="4000" smtClean="0"/>
            </a:br>
            <a:r>
              <a:rPr lang="en-US" altLang="zh-CN" sz="4000" smtClean="0"/>
              <a:t>Solve Ax=0</a:t>
            </a:r>
            <a:endParaRPr lang="en-US" altLang="en-US" sz="4000" smtClean="0"/>
          </a:p>
        </p:txBody>
      </p:sp>
      <p:sp>
        <p:nvSpPr>
          <p:cNvPr id="67589" name="Rectangle 3"/>
          <p:cNvSpPr>
            <a:spLocks noGrp="1" noChangeArrowheads="1"/>
          </p:cNvSpPr>
          <p:nvPr>
            <p:ph idx="4294967295"/>
          </p:nvPr>
        </p:nvSpPr>
        <p:spPr>
          <a:xfrm>
            <a:off x="0" y="1600200"/>
            <a:ext cx="8229600" cy="4525963"/>
          </a:xfrm>
        </p:spPr>
        <p:txBody>
          <a:bodyPr/>
          <a:lstStyle/>
          <a:p>
            <a:pPr eaLnBrk="1" hangingPunct="1"/>
            <a:r>
              <a:rPr lang="en-US" altLang="zh-CN" smtClean="0"/>
              <a:t>To solve Ax=0, </a:t>
            </a:r>
            <a:r>
              <a:rPr lang="en-US" altLang="en-US" sz="2400" smtClean="0"/>
              <a:t>Homogeneous </a:t>
            </a:r>
            <a:r>
              <a:rPr lang="en-US" altLang="zh-CN" sz="2400" smtClean="0"/>
              <a:t>systems</a:t>
            </a:r>
            <a:endParaRPr lang="en-US" altLang="zh-CN" sz="1600" smtClean="0"/>
          </a:p>
          <a:p>
            <a:pPr lvl="1" eaLnBrk="1" hangingPunct="1"/>
            <a:r>
              <a:rPr lang="en-US" altLang="zh-CN" smtClean="0"/>
              <a:t>One solution is x=0, but it is trivial and no use.</a:t>
            </a:r>
          </a:p>
          <a:p>
            <a:pPr lvl="1" eaLnBrk="1" hangingPunct="1"/>
            <a:r>
              <a:rPr lang="en-US" altLang="zh-CN" smtClean="0"/>
              <a:t>We need another method, SVD (Singular value decomposition)</a:t>
            </a:r>
            <a:endParaRPr lang="en-US" altLang="en-US" smtClean="0">
              <a:ea typeface="SimSun" pitchFamily="2"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pPr>
              <a:defRPr/>
            </a:pPr>
            <a:r>
              <a:rPr lang="en-US" altLang="zh-CN" smtClean="0"/>
              <a:t>Stereo v6b</a:t>
            </a:r>
            <a:endParaRPr lang="en-US" altLang="zh-CN"/>
          </a:p>
        </p:txBody>
      </p:sp>
      <p:sp>
        <p:nvSpPr>
          <p:cNvPr id="68611"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DE54FCD7-B92D-4CEC-AE09-D31A56D7F92A}" type="slidenum">
              <a:rPr lang="en-US" altLang="en-US">
                <a:solidFill>
                  <a:srgbClr val="898989"/>
                </a:solidFill>
              </a:rPr>
              <a:pPr eaLnBrk="1" hangingPunct="1"/>
              <a:t>63</a:t>
            </a:fld>
            <a:endParaRPr lang="en-US" altLang="en-US">
              <a:solidFill>
                <a:srgbClr val="898989"/>
              </a:solidFill>
            </a:endParaRPr>
          </a:p>
        </p:txBody>
      </p:sp>
      <p:sp>
        <p:nvSpPr>
          <p:cNvPr id="68612" name="Rectangle 2"/>
          <p:cNvSpPr>
            <a:spLocks noGrp="1" noChangeArrowheads="1"/>
          </p:cNvSpPr>
          <p:nvPr>
            <p:ph type="title" idx="4294967295"/>
          </p:nvPr>
        </p:nvSpPr>
        <p:spPr>
          <a:xfrm>
            <a:off x="0" y="122238"/>
            <a:ext cx="7543800" cy="868362"/>
          </a:xfrm>
        </p:spPr>
        <p:txBody>
          <a:bodyPr/>
          <a:lstStyle/>
          <a:p>
            <a:pPr eaLnBrk="1" hangingPunct="1"/>
            <a:r>
              <a:rPr lang="en-US" altLang="zh-CN" smtClean="0"/>
              <a:t>Appendix 4: What is SVD?</a:t>
            </a:r>
            <a:endParaRPr lang="en-US" altLang="en-US" smtClean="0"/>
          </a:p>
        </p:txBody>
      </p:sp>
      <p:sp>
        <p:nvSpPr>
          <p:cNvPr id="67587" name="Rectangle 3"/>
          <p:cNvSpPr>
            <a:spLocks noGrp="1" noChangeArrowheads="1"/>
          </p:cNvSpPr>
          <p:nvPr>
            <p:ph type="body" sz="half" idx="4294967295"/>
          </p:nvPr>
        </p:nvSpPr>
        <p:spPr>
          <a:xfrm>
            <a:off x="0" y="1066800"/>
            <a:ext cx="4038600" cy="4411663"/>
          </a:xfrm>
        </p:spPr>
        <p:txBody>
          <a:bodyPr>
            <a:normAutofit/>
          </a:bodyPr>
          <a:lstStyle/>
          <a:p>
            <a:pPr eaLnBrk="1" hangingPunct="1">
              <a:lnSpc>
                <a:spcPct val="70000"/>
              </a:lnSpc>
            </a:pPr>
            <a:r>
              <a:rPr lang="en-US" altLang="zh-CN" sz="2400" smtClean="0"/>
              <a:t>A is mxn, decompose it into 3 matrces: U, S, V</a:t>
            </a:r>
          </a:p>
          <a:p>
            <a:pPr eaLnBrk="1" hangingPunct="1">
              <a:lnSpc>
                <a:spcPct val="70000"/>
              </a:lnSpc>
            </a:pPr>
            <a:r>
              <a:rPr lang="en-US" altLang="zh-CN" sz="2400" smtClean="0"/>
              <a:t>U is mxm is an orthogonal matrix</a:t>
            </a:r>
          </a:p>
          <a:p>
            <a:pPr eaLnBrk="1" hangingPunct="1">
              <a:lnSpc>
                <a:spcPct val="70000"/>
              </a:lnSpc>
            </a:pPr>
            <a:r>
              <a:rPr lang="en-US" altLang="zh-CN" sz="2400" smtClean="0"/>
              <a:t>S is mxn (diagonal matrix)</a:t>
            </a:r>
          </a:p>
          <a:p>
            <a:pPr eaLnBrk="1" hangingPunct="1">
              <a:lnSpc>
                <a:spcPct val="70000"/>
              </a:lnSpc>
            </a:pPr>
            <a:r>
              <a:rPr lang="en-US" altLang="zh-CN" sz="2400" smtClean="0"/>
              <a:t>V is nxn is an orthogonal matrix</a:t>
            </a:r>
          </a:p>
          <a:p>
            <a:pPr eaLnBrk="1" hangingPunct="1">
              <a:lnSpc>
                <a:spcPct val="70000"/>
              </a:lnSpc>
            </a:pPr>
            <a:endParaRPr lang="en-US" altLang="zh-CN" sz="2400" smtClean="0">
              <a:sym typeface="Symbol" pitchFamily="18" charset="2"/>
            </a:endParaRPr>
          </a:p>
          <a:p>
            <a:pPr eaLnBrk="1" hangingPunct="1">
              <a:lnSpc>
                <a:spcPct val="70000"/>
              </a:lnSpc>
            </a:pPr>
            <a:r>
              <a:rPr lang="en-US" altLang="zh-CN" sz="2400" smtClean="0">
                <a:sym typeface="Symbol" pitchFamily="18" charset="2"/>
              </a:rPr>
              <a:t>1, 2, n, are </a:t>
            </a:r>
            <a:r>
              <a:rPr lang="en-US" altLang="zh-CN" sz="2400" u="sng" smtClean="0">
                <a:sym typeface="Symbol" pitchFamily="18" charset="2"/>
              </a:rPr>
              <a:t>singular values</a:t>
            </a:r>
          </a:p>
          <a:p>
            <a:pPr eaLnBrk="1" hangingPunct="1">
              <a:lnSpc>
                <a:spcPct val="70000"/>
              </a:lnSpc>
            </a:pPr>
            <a:r>
              <a:rPr lang="en-US" altLang="zh-CN" sz="2400" smtClean="0">
                <a:sym typeface="Symbol" pitchFamily="18" charset="2"/>
              </a:rPr>
              <a:t>Columns of vectors of U=</a:t>
            </a:r>
            <a:r>
              <a:rPr lang="en-US" altLang="zh-CN" sz="2400" u="sng" smtClean="0">
                <a:sym typeface="Symbol" pitchFamily="18" charset="2"/>
              </a:rPr>
              <a:t>left</a:t>
            </a:r>
            <a:r>
              <a:rPr lang="en-US" altLang="zh-CN" sz="2400" smtClean="0">
                <a:sym typeface="Symbol" pitchFamily="18" charset="2"/>
              </a:rPr>
              <a:t> singular vectors</a:t>
            </a:r>
          </a:p>
          <a:p>
            <a:pPr eaLnBrk="1" hangingPunct="1">
              <a:lnSpc>
                <a:spcPct val="70000"/>
              </a:lnSpc>
            </a:pPr>
            <a:r>
              <a:rPr lang="en-US" altLang="zh-CN" sz="2400" smtClean="0">
                <a:sym typeface="Symbol" pitchFamily="18" charset="2"/>
              </a:rPr>
              <a:t>Columns of vectors of V=</a:t>
            </a:r>
            <a:r>
              <a:rPr lang="en-US" altLang="zh-CN" sz="2400" u="sng" smtClean="0">
                <a:sym typeface="Symbol" pitchFamily="18" charset="2"/>
              </a:rPr>
              <a:t>right</a:t>
            </a:r>
            <a:r>
              <a:rPr lang="en-US" altLang="zh-CN" sz="2400" smtClean="0">
                <a:sym typeface="Symbol" pitchFamily="18" charset="2"/>
              </a:rPr>
              <a:t> singular vectors</a:t>
            </a:r>
          </a:p>
          <a:p>
            <a:pPr eaLnBrk="1" hangingPunct="1">
              <a:lnSpc>
                <a:spcPct val="70000"/>
              </a:lnSpc>
            </a:pPr>
            <a:endParaRPr lang="en-US" altLang="en-US" sz="2000" smtClean="0"/>
          </a:p>
        </p:txBody>
      </p:sp>
      <p:graphicFrame>
        <p:nvGraphicFramePr>
          <p:cNvPr id="68614" name="Object 5"/>
          <p:cNvGraphicFramePr>
            <a:graphicFrameLocks noGrp="1" noChangeAspect="1"/>
          </p:cNvGraphicFramePr>
          <p:nvPr>
            <p:ph sz="quarter" idx="4294967295"/>
          </p:nvPr>
        </p:nvGraphicFramePr>
        <p:xfrm>
          <a:off x="4419600" y="990600"/>
          <a:ext cx="4724400" cy="2173288"/>
        </p:xfrm>
        <a:graphic>
          <a:graphicData uri="http://schemas.openxmlformats.org/presentationml/2006/ole">
            <mc:AlternateContent xmlns:mc="http://schemas.openxmlformats.org/markup-compatibility/2006">
              <mc:Choice xmlns:v="urn:schemas-microsoft-com:vml" Requires="v">
                <p:oleObj spid="_x0000_s68652" name="Equation" r:id="rId3" imgW="3009900" imgH="1384300" progId="Equation.3">
                  <p:embed/>
                </p:oleObj>
              </mc:Choice>
              <mc:Fallback>
                <p:oleObj name="Equation" r:id="rId3" imgW="3009900" imgH="1384300" progId="Equation.3">
                  <p:embed/>
                  <p:pic>
                    <p:nvPicPr>
                      <p:cNvPr id="0"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990600"/>
                        <a:ext cx="4724400" cy="2173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5" name="Object 4"/>
          <p:cNvGraphicFramePr>
            <a:graphicFrameLocks noGrp="1" noChangeAspect="1"/>
          </p:cNvGraphicFramePr>
          <p:nvPr>
            <p:ph sz="quarter" idx="4294967295"/>
          </p:nvPr>
        </p:nvGraphicFramePr>
        <p:xfrm>
          <a:off x="6116638" y="3352800"/>
          <a:ext cx="3027362" cy="3124200"/>
        </p:xfrm>
        <a:graphic>
          <a:graphicData uri="http://schemas.openxmlformats.org/presentationml/2006/ole">
            <mc:AlternateContent xmlns:mc="http://schemas.openxmlformats.org/markup-compatibility/2006">
              <mc:Choice xmlns:v="urn:schemas-microsoft-com:vml" Requires="v">
                <p:oleObj spid="_x0000_s68653" name="Equation" r:id="rId5" imgW="1587500" imgH="1638300" progId="Equation.3">
                  <p:embed/>
                </p:oleObj>
              </mc:Choice>
              <mc:Fallback>
                <p:oleObj name="Equation" r:id="rId5" imgW="1587500" imgH="1638300" progId="Equation.3">
                  <p:embed/>
                  <p:pic>
                    <p:nvPicPr>
                      <p:cNvPr id="0" name="Object 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6638" y="3352800"/>
                        <a:ext cx="3027362"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ooter Placeholder 5"/>
          <p:cNvSpPr>
            <a:spLocks noGrp="1"/>
          </p:cNvSpPr>
          <p:nvPr>
            <p:ph type="ftr" sz="quarter" idx="11"/>
          </p:nvPr>
        </p:nvSpPr>
        <p:spPr/>
        <p:txBody>
          <a:bodyPr/>
          <a:lstStyle/>
          <a:p>
            <a:pPr>
              <a:defRPr/>
            </a:pPr>
            <a:r>
              <a:rPr lang="en-US" altLang="zh-CN" smtClean="0"/>
              <a:t>Stereo v6b</a:t>
            </a:r>
            <a:endParaRPr lang="en-US" altLang="zh-CN"/>
          </a:p>
        </p:txBody>
      </p:sp>
      <p:sp>
        <p:nvSpPr>
          <p:cNvPr id="69635"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72F9BF29-ADE7-47C8-99CA-802DA9D02DEA}" type="slidenum">
              <a:rPr lang="en-US" altLang="en-US">
                <a:solidFill>
                  <a:srgbClr val="898989"/>
                </a:solidFill>
              </a:rPr>
              <a:pPr eaLnBrk="1" hangingPunct="1"/>
              <a:t>64</a:t>
            </a:fld>
            <a:endParaRPr lang="en-US" altLang="en-US">
              <a:solidFill>
                <a:srgbClr val="898989"/>
              </a:solidFill>
            </a:endParaRPr>
          </a:p>
        </p:txBody>
      </p:sp>
      <p:sp>
        <p:nvSpPr>
          <p:cNvPr id="68610" name="Rectangle 2"/>
          <p:cNvSpPr>
            <a:spLocks noGrp="1" noChangeArrowheads="1"/>
          </p:cNvSpPr>
          <p:nvPr>
            <p:ph type="title" idx="4294967295"/>
          </p:nvPr>
        </p:nvSpPr>
        <p:spPr>
          <a:xfrm>
            <a:off x="0" y="122238"/>
            <a:ext cx="7543800" cy="1295400"/>
          </a:xfrm>
        </p:spPr>
        <p:txBody>
          <a:bodyPr rtlCol="0">
            <a:normAutofit fontScale="90000"/>
          </a:bodyPr>
          <a:lstStyle/>
          <a:p>
            <a:pPr eaLnBrk="1" fontAlgn="auto" hangingPunct="1">
              <a:spcAft>
                <a:spcPts val="0"/>
              </a:spcAft>
              <a:defRPr/>
            </a:pPr>
            <a:r>
              <a:rPr lang="en-US" smtClean="0"/>
              <a:t>SVD (singular value decomposition)</a:t>
            </a:r>
          </a:p>
        </p:txBody>
      </p:sp>
      <p:sp>
        <p:nvSpPr>
          <p:cNvPr id="69637" name="Rectangle 3"/>
          <p:cNvSpPr>
            <a:spLocks noGrp="1" noChangeArrowheads="1"/>
          </p:cNvSpPr>
          <p:nvPr>
            <p:ph type="body" sz="half" idx="4294967295"/>
          </p:nvPr>
        </p:nvSpPr>
        <p:spPr>
          <a:xfrm>
            <a:off x="0" y="1719263"/>
            <a:ext cx="4038600" cy="4411662"/>
          </a:xfrm>
        </p:spPr>
        <p:txBody>
          <a:bodyPr/>
          <a:lstStyle/>
          <a:p>
            <a:pPr eaLnBrk="1" hangingPunct="1"/>
            <a:r>
              <a:rPr lang="en-US" altLang="en-US" sz="2600" smtClean="0"/>
              <a:t>SVD</a:t>
            </a:r>
          </a:p>
        </p:txBody>
      </p:sp>
      <p:graphicFrame>
        <p:nvGraphicFramePr>
          <p:cNvPr id="69638" name="Object 4"/>
          <p:cNvGraphicFramePr>
            <a:graphicFrameLocks noGrp="1" noChangeAspect="1"/>
          </p:cNvGraphicFramePr>
          <p:nvPr>
            <p:ph sz="half" idx="4294967295"/>
          </p:nvPr>
        </p:nvGraphicFramePr>
        <p:xfrm>
          <a:off x="1425575" y="2100263"/>
          <a:ext cx="6597650" cy="3487737"/>
        </p:xfrm>
        <a:graphic>
          <a:graphicData uri="http://schemas.openxmlformats.org/presentationml/2006/ole">
            <mc:AlternateContent xmlns:mc="http://schemas.openxmlformats.org/markup-compatibility/2006">
              <mc:Choice xmlns:v="urn:schemas-microsoft-com:vml" Requires="v">
                <p:oleObj spid="_x0000_s69675" name="Equation" r:id="rId3" imgW="4660900" imgH="2463800" progId="Equation.3">
                  <p:embed/>
                </p:oleObj>
              </mc:Choice>
              <mc:Fallback>
                <p:oleObj name="Equation" r:id="rId3" imgW="4660900" imgH="24638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5575" y="2100263"/>
                        <a:ext cx="6597650" cy="3487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39" name="Text Box 5"/>
          <p:cNvSpPr txBox="1">
            <a:spLocks noChangeArrowheads="1"/>
          </p:cNvSpPr>
          <p:nvPr/>
        </p:nvSpPr>
        <p:spPr bwMode="auto">
          <a:xfrm>
            <a:off x="1812925" y="1636713"/>
            <a:ext cx="2228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Left singular vectors</a:t>
            </a:r>
          </a:p>
        </p:txBody>
      </p:sp>
      <p:sp>
        <p:nvSpPr>
          <p:cNvPr id="69640" name="Line 6"/>
          <p:cNvSpPr>
            <a:spLocks noChangeShapeType="1"/>
          </p:cNvSpPr>
          <p:nvPr/>
        </p:nvSpPr>
        <p:spPr bwMode="auto">
          <a:xfrm flipH="1">
            <a:off x="1676400" y="19050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1" name="Line 7"/>
          <p:cNvSpPr>
            <a:spLocks noChangeShapeType="1"/>
          </p:cNvSpPr>
          <p:nvPr/>
        </p:nvSpPr>
        <p:spPr bwMode="auto">
          <a:xfrm flipH="1">
            <a:off x="2057400" y="1981200"/>
            <a:ext cx="152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2" name="Line 8"/>
          <p:cNvSpPr>
            <a:spLocks noChangeShapeType="1"/>
          </p:cNvSpPr>
          <p:nvPr/>
        </p:nvSpPr>
        <p:spPr bwMode="auto">
          <a:xfrm flipH="1">
            <a:off x="2362200" y="1981200"/>
            <a:ext cx="152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3" name="Text Box 9"/>
          <p:cNvSpPr txBox="1">
            <a:spLocks noChangeArrowheads="1"/>
          </p:cNvSpPr>
          <p:nvPr/>
        </p:nvSpPr>
        <p:spPr bwMode="auto">
          <a:xfrm>
            <a:off x="2498725" y="1865313"/>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a:t>
            </a:r>
          </a:p>
        </p:txBody>
      </p:sp>
      <p:sp>
        <p:nvSpPr>
          <p:cNvPr id="69644" name="Oval 10"/>
          <p:cNvSpPr>
            <a:spLocks noChangeArrowheads="1"/>
          </p:cNvSpPr>
          <p:nvPr/>
        </p:nvSpPr>
        <p:spPr bwMode="auto">
          <a:xfrm>
            <a:off x="1447800" y="2133600"/>
            <a:ext cx="533400" cy="1905000"/>
          </a:xfrm>
          <a:prstGeom prst="ellipse">
            <a:avLst/>
          </a:prstGeom>
          <a:noFill/>
          <a:ln w="9525">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69645" name="Oval 11"/>
          <p:cNvSpPr>
            <a:spLocks noChangeArrowheads="1"/>
          </p:cNvSpPr>
          <p:nvPr/>
        </p:nvSpPr>
        <p:spPr bwMode="auto">
          <a:xfrm>
            <a:off x="1828800" y="2133600"/>
            <a:ext cx="533400" cy="1905000"/>
          </a:xfrm>
          <a:prstGeom prst="ellipse">
            <a:avLst/>
          </a:prstGeom>
          <a:noFill/>
          <a:ln w="9525"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69646" name="Oval 12"/>
          <p:cNvSpPr>
            <a:spLocks noChangeArrowheads="1"/>
          </p:cNvSpPr>
          <p:nvPr/>
        </p:nvSpPr>
        <p:spPr bwMode="auto">
          <a:xfrm>
            <a:off x="2057400" y="2133600"/>
            <a:ext cx="533400" cy="1905000"/>
          </a:xfrm>
          <a:prstGeom prst="ellipse">
            <a:avLst/>
          </a:prstGeom>
          <a:noFill/>
          <a:ln w="9525"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69647" name="Oval 13"/>
          <p:cNvSpPr>
            <a:spLocks noChangeArrowheads="1"/>
          </p:cNvSpPr>
          <p:nvPr/>
        </p:nvSpPr>
        <p:spPr bwMode="auto">
          <a:xfrm>
            <a:off x="4953000" y="2133600"/>
            <a:ext cx="2209800" cy="533400"/>
          </a:xfrm>
          <a:prstGeom prst="ellipse">
            <a:avLst/>
          </a:prstGeom>
          <a:noFill/>
          <a:ln w="9525"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69648" name="Text Box 14"/>
          <p:cNvSpPr txBox="1">
            <a:spLocks noChangeArrowheads="1"/>
          </p:cNvSpPr>
          <p:nvPr/>
        </p:nvSpPr>
        <p:spPr bwMode="auto">
          <a:xfrm>
            <a:off x="6172200" y="1676400"/>
            <a:ext cx="2381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Right singular vectors</a:t>
            </a:r>
          </a:p>
        </p:txBody>
      </p:sp>
      <p:sp>
        <p:nvSpPr>
          <p:cNvPr id="69649" name="Line 15"/>
          <p:cNvSpPr>
            <a:spLocks noChangeShapeType="1"/>
          </p:cNvSpPr>
          <p:nvPr/>
        </p:nvSpPr>
        <p:spPr bwMode="auto">
          <a:xfrm flipH="1">
            <a:off x="7162800" y="2133600"/>
            <a:ext cx="457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0" name="Oval 16"/>
          <p:cNvSpPr>
            <a:spLocks noChangeArrowheads="1"/>
          </p:cNvSpPr>
          <p:nvPr/>
        </p:nvSpPr>
        <p:spPr bwMode="auto">
          <a:xfrm>
            <a:off x="4724400" y="2514600"/>
            <a:ext cx="2209800" cy="533400"/>
          </a:xfrm>
          <a:prstGeom prst="ellipse">
            <a:avLst/>
          </a:prstGeom>
          <a:noFill/>
          <a:ln w="9525"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69651" name="Oval 17"/>
          <p:cNvSpPr>
            <a:spLocks noChangeArrowheads="1"/>
          </p:cNvSpPr>
          <p:nvPr/>
        </p:nvSpPr>
        <p:spPr bwMode="auto">
          <a:xfrm>
            <a:off x="4800600" y="2895600"/>
            <a:ext cx="2209800" cy="533400"/>
          </a:xfrm>
          <a:prstGeom prst="ellipse">
            <a:avLst/>
          </a:prstGeom>
          <a:noFill/>
          <a:ln w="9525"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69652" name="Line 18"/>
          <p:cNvSpPr>
            <a:spLocks noChangeShapeType="1"/>
          </p:cNvSpPr>
          <p:nvPr/>
        </p:nvSpPr>
        <p:spPr bwMode="auto">
          <a:xfrm flipH="1">
            <a:off x="6858000" y="2209800"/>
            <a:ext cx="7620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3" name="Line 19"/>
          <p:cNvSpPr>
            <a:spLocks noChangeShapeType="1"/>
          </p:cNvSpPr>
          <p:nvPr/>
        </p:nvSpPr>
        <p:spPr bwMode="auto">
          <a:xfrm flipH="1">
            <a:off x="6858000" y="2057400"/>
            <a:ext cx="9906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4" name="Text Box 20"/>
          <p:cNvSpPr txBox="1">
            <a:spLocks noChangeArrowheads="1"/>
          </p:cNvSpPr>
          <p:nvPr/>
        </p:nvSpPr>
        <p:spPr bwMode="auto">
          <a:xfrm>
            <a:off x="4479925" y="1255713"/>
            <a:ext cx="1746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Singular values</a:t>
            </a:r>
          </a:p>
        </p:txBody>
      </p:sp>
      <p:sp>
        <p:nvSpPr>
          <p:cNvPr id="69655" name="Line 21"/>
          <p:cNvSpPr>
            <a:spLocks noChangeShapeType="1"/>
          </p:cNvSpPr>
          <p:nvPr/>
        </p:nvSpPr>
        <p:spPr bwMode="auto">
          <a:xfrm flipH="1">
            <a:off x="3581400" y="1600200"/>
            <a:ext cx="1066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6" name="Line 22"/>
          <p:cNvSpPr>
            <a:spLocks noChangeShapeType="1"/>
          </p:cNvSpPr>
          <p:nvPr/>
        </p:nvSpPr>
        <p:spPr bwMode="auto">
          <a:xfrm flipH="1">
            <a:off x="3962400" y="1752600"/>
            <a:ext cx="8382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defRPr/>
            </a:pPr>
            <a:r>
              <a:rPr lang="en-US" altLang="zh-CN" smtClean="0"/>
              <a:t>Stereo v6b</a:t>
            </a:r>
            <a:endParaRPr lang="en-US" altLang="zh-CN"/>
          </a:p>
        </p:txBody>
      </p:sp>
      <p:sp>
        <p:nvSpPr>
          <p:cNvPr id="70659"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BBC49BCA-02B8-4620-9870-4EDB05C5EBBD}" type="slidenum">
              <a:rPr lang="en-US" altLang="en-US">
                <a:solidFill>
                  <a:srgbClr val="898989"/>
                </a:solidFill>
              </a:rPr>
              <a:pPr eaLnBrk="1" hangingPunct="1"/>
              <a:t>65</a:t>
            </a:fld>
            <a:endParaRPr lang="en-US" altLang="en-US">
              <a:solidFill>
                <a:srgbClr val="898989"/>
              </a:solidFill>
            </a:endParaRPr>
          </a:p>
        </p:txBody>
      </p:sp>
      <p:sp>
        <p:nvSpPr>
          <p:cNvPr id="70660" name="Rectangle 2"/>
          <p:cNvSpPr>
            <a:spLocks noGrp="1" noChangeArrowheads="1"/>
          </p:cNvSpPr>
          <p:nvPr>
            <p:ph type="title" idx="4294967295"/>
          </p:nvPr>
        </p:nvSpPr>
        <p:spPr>
          <a:xfrm>
            <a:off x="0" y="122238"/>
            <a:ext cx="7543800" cy="1295400"/>
          </a:xfrm>
        </p:spPr>
        <p:txBody>
          <a:bodyPr/>
          <a:lstStyle/>
          <a:p>
            <a:pPr eaLnBrk="1" hangingPunct="1"/>
            <a:r>
              <a:rPr lang="en-US" altLang="zh-CN" smtClean="0"/>
              <a:t>More properties</a:t>
            </a:r>
            <a:endParaRPr lang="en-US" altLang="en-US" smtClean="0"/>
          </a:p>
        </p:txBody>
      </p:sp>
      <p:sp>
        <p:nvSpPr>
          <p:cNvPr id="70661" name="Rectangle 3"/>
          <p:cNvSpPr>
            <a:spLocks noGrp="1" noChangeArrowheads="1"/>
          </p:cNvSpPr>
          <p:nvPr>
            <p:ph type="body" sz="half" idx="4294967295"/>
          </p:nvPr>
        </p:nvSpPr>
        <p:spPr>
          <a:xfrm>
            <a:off x="0" y="1700213"/>
            <a:ext cx="5554663" cy="4411662"/>
          </a:xfrm>
        </p:spPr>
        <p:txBody>
          <a:bodyPr/>
          <a:lstStyle/>
          <a:p>
            <a:pPr eaLnBrk="1" hangingPunct="1"/>
            <a:endParaRPr lang="en-US" altLang="zh-CN" sz="2600" smtClean="0">
              <a:sym typeface="Symbol" pitchFamily="18" charset="2"/>
            </a:endParaRPr>
          </a:p>
          <a:p>
            <a:pPr eaLnBrk="1" hangingPunct="1"/>
            <a:endParaRPr lang="en-US" altLang="en-US" sz="2600" smtClean="0"/>
          </a:p>
        </p:txBody>
      </p:sp>
      <p:graphicFrame>
        <p:nvGraphicFramePr>
          <p:cNvPr id="70662" name="Object 4"/>
          <p:cNvGraphicFramePr>
            <a:graphicFrameLocks noGrp="1" noChangeAspect="1"/>
          </p:cNvGraphicFramePr>
          <p:nvPr>
            <p:ph sz="half" idx="4294967295"/>
          </p:nvPr>
        </p:nvGraphicFramePr>
        <p:xfrm>
          <a:off x="1295400" y="1676400"/>
          <a:ext cx="6769100" cy="4899025"/>
        </p:xfrm>
        <a:graphic>
          <a:graphicData uri="http://schemas.openxmlformats.org/presentationml/2006/ole">
            <mc:AlternateContent xmlns:mc="http://schemas.openxmlformats.org/markup-compatibility/2006">
              <mc:Choice xmlns:v="urn:schemas-microsoft-com:vml" Requires="v">
                <p:oleObj spid="_x0000_s70681" name="Equation" r:id="rId3" imgW="3263900" imgH="2362200" progId="Equation.3">
                  <p:embed/>
                </p:oleObj>
              </mc:Choice>
              <mc:Fallback>
                <p:oleObj name="Equation" r:id="rId3" imgW="3263900" imgH="23622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676400"/>
                        <a:ext cx="6769100" cy="4899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defRPr/>
            </a:pPr>
            <a:r>
              <a:rPr lang="en-US" altLang="zh-CN" smtClean="0"/>
              <a:t>Stereo v6b</a:t>
            </a:r>
            <a:endParaRPr lang="en-US" altLang="zh-CN"/>
          </a:p>
        </p:txBody>
      </p:sp>
      <p:sp>
        <p:nvSpPr>
          <p:cNvPr id="71683"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4B7AB3E8-0B79-4E0B-BBE4-BAAA30C83551}" type="slidenum">
              <a:rPr lang="en-US" altLang="en-US">
                <a:solidFill>
                  <a:srgbClr val="898989"/>
                </a:solidFill>
              </a:rPr>
              <a:pPr eaLnBrk="1" hangingPunct="1"/>
              <a:t>66</a:t>
            </a:fld>
            <a:endParaRPr lang="en-US" altLang="en-US">
              <a:solidFill>
                <a:srgbClr val="898989"/>
              </a:solidFill>
            </a:endParaRPr>
          </a:p>
        </p:txBody>
      </p:sp>
      <p:sp>
        <p:nvSpPr>
          <p:cNvPr id="71684" name="Rectangle 2"/>
          <p:cNvSpPr>
            <a:spLocks noGrp="1" noChangeArrowheads="1"/>
          </p:cNvSpPr>
          <p:nvPr>
            <p:ph type="title" idx="4294967295"/>
          </p:nvPr>
        </p:nvSpPr>
        <p:spPr>
          <a:xfrm>
            <a:off x="0" y="122238"/>
            <a:ext cx="7543800" cy="1295400"/>
          </a:xfrm>
        </p:spPr>
        <p:txBody>
          <a:bodyPr/>
          <a:lstStyle/>
          <a:p>
            <a:pPr eaLnBrk="1" hangingPunct="1"/>
            <a:r>
              <a:rPr lang="en-US" altLang="zh-CN" smtClean="0"/>
              <a:t>SVD for </a:t>
            </a:r>
            <a:r>
              <a:rPr lang="en-US" altLang="en-US" smtClean="0"/>
              <a:t>Homogeneous </a:t>
            </a:r>
            <a:r>
              <a:rPr lang="en-US" altLang="zh-CN" smtClean="0"/>
              <a:t>systems</a:t>
            </a:r>
            <a:endParaRPr lang="en-US" altLang="en-US" smtClean="0"/>
          </a:p>
        </p:txBody>
      </p:sp>
      <p:sp>
        <p:nvSpPr>
          <p:cNvPr id="71685" name="Rectangle 3"/>
          <p:cNvSpPr>
            <a:spLocks noGrp="1" noChangeArrowheads="1"/>
          </p:cNvSpPr>
          <p:nvPr>
            <p:ph type="body" sz="half" idx="4294967295"/>
          </p:nvPr>
        </p:nvSpPr>
        <p:spPr>
          <a:xfrm>
            <a:off x="0" y="1719263"/>
            <a:ext cx="4038600" cy="4411662"/>
          </a:xfrm>
        </p:spPr>
        <p:txBody>
          <a:bodyPr/>
          <a:lstStyle/>
          <a:p>
            <a:pPr eaLnBrk="1" hangingPunct="1"/>
            <a:r>
              <a:rPr lang="en-US" altLang="zh-CN" sz="2600" smtClean="0"/>
              <a:t>To solve Ax=0,</a:t>
            </a:r>
          </a:p>
          <a:p>
            <a:pPr eaLnBrk="1" hangingPunct="1"/>
            <a:r>
              <a:rPr lang="en-US" altLang="zh-CN" sz="1000" smtClean="0"/>
              <a:t>(</a:t>
            </a:r>
            <a:r>
              <a:rPr lang="en-US" altLang="en-US" sz="2000" smtClean="0"/>
              <a:t>Homogeneous </a:t>
            </a:r>
            <a:r>
              <a:rPr lang="en-US" altLang="zh-CN" sz="2000" smtClean="0"/>
              <a:t>systems</a:t>
            </a:r>
            <a:r>
              <a:rPr lang="en-US" altLang="zh-CN" sz="1000" b="1" smtClean="0"/>
              <a:t>)</a:t>
            </a:r>
            <a:r>
              <a:rPr lang="en-US" altLang="zh-CN" sz="1400" smtClean="0"/>
              <a:t> </a:t>
            </a:r>
          </a:p>
          <a:p>
            <a:pPr lvl="1" eaLnBrk="1" hangingPunct="1"/>
            <a:r>
              <a:rPr lang="en-US" altLang="zh-CN" sz="2200" smtClean="0"/>
              <a:t>One solution is x=0, but it is trivial and no usage.</a:t>
            </a:r>
          </a:p>
          <a:p>
            <a:pPr lvl="1" eaLnBrk="1" hangingPunct="1"/>
            <a:r>
              <a:rPr lang="en-US" altLang="zh-CN" sz="2200" smtClean="0"/>
              <a:t>If we set ||x||2=1, the solution will make sense. </a:t>
            </a:r>
          </a:p>
          <a:p>
            <a:pPr lvl="1" eaLnBrk="1" hangingPunct="1"/>
            <a:r>
              <a:rPr lang="en-US" altLang="zh-CN" sz="2200" smtClean="0"/>
              <a:t>So we ask a different question: find min(||Ax||) and  subject to ||x||2=1.</a:t>
            </a:r>
          </a:p>
          <a:p>
            <a:pPr lvl="1" eaLnBrk="1" hangingPunct="1"/>
            <a:r>
              <a:rPr lang="en-US" altLang="zh-CN" sz="2200" smtClean="0"/>
              <a:t>Note:||x||2 is 2-norm of x</a:t>
            </a:r>
          </a:p>
        </p:txBody>
      </p:sp>
      <p:graphicFrame>
        <p:nvGraphicFramePr>
          <p:cNvPr id="71686" name="Object 4"/>
          <p:cNvGraphicFramePr>
            <a:graphicFrameLocks noGrp="1" noChangeAspect="1"/>
          </p:cNvGraphicFramePr>
          <p:nvPr>
            <p:ph sz="half" idx="4294967295"/>
          </p:nvPr>
        </p:nvGraphicFramePr>
        <p:xfrm>
          <a:off x="4876800" y="2438400"/>
          <a:ext cx="3097213" cy="2436813"/>
        </p:xfrm>
        <a:graphic>
          <a:graphicData uri="http://schemas.openxmlformats.org/presentationml/2006/ole">
            <mc:AlternateContent xmlns:mc="http://schemas.openxmlformats.org/markup-compatibility/2006">
              <mc:Choice xmlns:v="urn:schemas-microsoft-com:vml" Requires="v">
                <p:oleObj spid="_x0000_s71705" name="Equation" r:id="rId3" imgW="1549400" imgH="1219200" progId="Equation.3">
                  <p:embed/>
                </p:oleObj>
              </mc:Choice>
              <mc:Fallback>
                <p:oleObj name="Equation" r:id="rId3" imgW="1549400" imgH="12192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2438400"/>
                        <a:ext cx="3097213" cy="24368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5"/>
          <p:cNvSpPr>
            <a:spLocks noGrp="1"/>
          </p:cNvSpPr>
          <p:nvPr>
            <p:ph type="ftr" sz="quarter" idx="11"/>
          </p:nvPr>
        </p:nvSpPr>
        <p:spPr/>
        <p:txBody>
          <a:bodyPr/>
          <a:lstStyle/>
          <a:p>
            <a:pPr>
              <a:defRPr/>
            </a:pPr>
            <a:r>
              <a:rPr lang="en-US" altLang="zh-CN" smtClean="0"/>
              <a:t>Stereo v6b</a:t>
            </a:r>
            <a:endParaRPr lang="en-US" altLang="zh-CN"/>
          </a:p>
        </p:txBody>
      </p:sp>
      <p:sp>
        <p:nvSpPr>
          <p:cNvPr id="72707"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A0955135-D612-4AB4-B0E0-569E3BEDD0EF}" type="slidenum">
              <a:rPr lang="en-US" altLang="en-US">
                <a:solidFill>
                  <a:srgbClr val="898989"/>
                </a:solidFill>
              </a:rPr>
              <a:pPr eaLnBrk="1" hangingPunct="1"/>
              <a:t>67</a:t>
            </a:fld>
            <a:endParaRPr lang="en-US" altLang="en-US">
              <a:solidFill>
                <a:srgbClr val="898989"/>
              </a:solidFill>
            </a:endParaRPr>
          </a:p>
        </p:txBody>
      </p:sp>
      <p:sp>
        <p:nvSpPr>
          <p:cNvPr id="72708" name="Rectangle 2"/>
          <p:cNvSpPr>
            <a:spLocks noGrp="1" noChangeArrowheads="1"/>
          </p:cNvSpPr>
          <p:nvPr>
            <p:ph type="title" idx="4294967295"/>
          </p:nvPr>
        </p:nvSpPr>
        <p:spPr>
          <a:xfrm>
            <a:off x="0" y="122238"/>
            <a:ext cx="7543800" cy="563562"/>
          </a:xfrm>
        </p:spPr>
        <p:txBody>
          <a:bodyPr/>
          <a:lstStyle/>
          <a:p>
            <a:pPr eaLnBrk="1" hangingPunct="1"/>
            <a:r>
              <a:rPr lang="en-US" altLang="zh-CN" sz="2700" smtClean="0"/>
              <a:t>Minimize ||Ax|| subject to ||x||2=1</a:t>
            </a:r>
            <a:endParaRPr lang="en-US" altLang="en-US" sz="2700" smtClean="0"/>
          </a:p>
        </p:txBody>
      </p:sp>
      <p:sp>
        <p:nvSpPr>
          <p:cNvPr id="71683" name="Rectangle 3"/>
          <p:cNvSpPr>
            <a:spLocks noGrp="1" noChangeArrowheads="1"/>
          </p:cNvSpPr>
          <p:nvPr>
            <p:ph sz="half" idx="4294967295"/>
          </p:nvPr>
        </p:nvSpPr>
        <p:spPr>
          <a:xfrm>
            <a:off x="0" y="685800"/>
            <a:ext cx="4800600" cy="4411663"/>
          </a:xfrm>
        </p:spPr>
        <p:txBody>
          <a:bodyPr>
            <a:normAutofit/>
          </a:bodyPr>
          <a:lstStyle/>
          <a:p>
            <a:pPr eaLnBrk="1" hangingPunct="1">
              <a:lnSpc>
                <a:spcPct val="70000"/>
              </a:lnSpc>
            </a:pPr>
            <a:r>
              <a:rPr lang="en-US" altLang="en-US" sz="1600" smtClean="0"/>
              <a:t>(’)=transpose</a:t>
            </a:r>
            <a:endParaRPr lang="en-US" altLang="zh-CN" sz="1600" smtClean="0"/>
          </a:p>
          <a:p>
            <a:pPr eaLnBrk="1" hangingPunct="1">
              <a:lnSpc>
                <a:spcPct val="70000"/>
              </a:lnSpc>
            </a:pPr>
            <a:r>
              <a:rPr lang="en-US" altLang="zh-CN" sz="1600" smtClean="0"/>
              <a:t>To minimize the 2-norm of ||</a:t>
            </a:r>
            <a:r>
              <a:rPr lang="en-US" altLang="en-US" sz="1600" smtClean="0"/>
              <a:t>Ax||2</a:t>
            </a:r>
            <a:r>
              <a:rPr lang="en-US" altLang="zh-CN" sz="1600" smtClean="0"/>
              <a:t>, since A=USV’</a:t>
            </a:r>
          </a:p>
          <a:p>
            <a:pPr eaLnBrk="1" hangingPunct="1">
              <a:lnSpc>
                <a:spcPct val="70000"/>
              </a:lnSpc>
            </a:pPr>
            <a:r>
              <a:rPr lang="en-US" altLang="en-US" sz="1600" smtClean="0"/>
              <a:t>||Ax||2=||USV’x||2= (USV’x)’ (USV’x) by definition 2-norm: ||Y||2=Y’Y</a:t>
            </a:r>
          </a:p>
          <a:p>
            <a:pPr eaLnBrk="1" hangingPunct="1">
              <a:lnSpc>
                <a:spcPct val="70000"/>
              </a:lnSpc>
            </a:pPr>
            <a:r>
              <a:rPr lang="en-US" altLang="en-US" sz="1600" smtClean="0"/>
              <a:t>So ||Ax||2= (x’VS’U’)(USV’x) because (ABC)’=C’B’A’</a:t>
            </a:r>
          </a:p>
          <a:p>
            <a:pPr eaLnBrk="1" hangingPunct="1">
              <a:lnSpc>
                <a:spcPct val="70000"/>
              </a:lnSpc>
            </a:pPr>
            <a:r>
              <a:rPr lang="en-US" altLang="en-US" sz="1600" smtClean="0"/>
              <a:t>so||Ax||2=(x’VS’SV’x)</a:t>
            </a:r>
            <a:r>
              <a:rPr lang="en-US" altLang="zh-CN" sz="1600" smtClean="0"/>
              <a:t>, since U is orthogonal and </a:t>
            </a:r>
            <a:r>
              <a:rPr lang="en-US" altLang="en-US" sz="1600" smtClean="0"/>
              <a:t>U’U</a:t>
            </a:r>
            <a:r>
              <a:rPr lang="en-US" altLang="zh-CN" sz="1600" smtClean="0"/>
              <a:t>=1 </a:t>
            </a:r>
            <a:endParaRPr lang="en-US" altLang="en-US" sz="1600" smtClean="0"/>
          </a:p>
          <a:p>
            <a:pPr eaLnBrk="1" hangingPunct="1">
              <a:lnSpc>
                <a:spcPct val="70000"/>
              </a:lnSpc>
            </a:pPr>
            <a:r>
              <a:rPr lang="en-US" altLang="zh-CN" sz="1600" smtClean="0"/>
              <a:t>Since </a:t>
            </a:r>
            <a:r>
              <a:rPr lang="en-US" altLang="en-US" sz="1600" smtClean="0"/>
              <a:t>x’VS’</a:t>
            </a:r>
            <a:r>
              <a:rPr lang="en-US" altLang="zh-CN" sz="1600" smtClean="0"/>
              <a:t>= </a:t>
            </a:r>
            <a:r>
              <a:rPr lang="en-US" altLang="en-US" sz="1600" smtClean="0"/>
              <a:t>(SV’x)’</a:t>
            </a:r>
            <a:r>
              <a:rPr lang="en-US" altLang="zh-CN" sz="1600" smtClean="0"/>
              <a:t> put back to above. So </a:t>
            </a:r>
            <a:r>
              <a:rPr lang="en-US" altLang="en-US" sz="1600" smtClean="0"/>
              <a:t>||Ax||2=(SV’x)’(SV’x) =||SV’x||2</a:t>
            </a:r>
            <a:endParaRPr lang="en-US" altLang="zh-CN" sz="1600" smtClean="0"/>
          </a:p>
          <a:p>
            <a:pPr eaLnBrk="1" hangingPunct="1">
              <a:lnSpc>
                <a:spcPct val="70000"/>
              </a:lnSpc>
            </a:pPr>
            <a:r>
              <a:rPr lang="en-US" altLang="zh-CN" sz="1600" smtClean="0"/>
              <a:t>To minimize ||Ax||2 subject to ||x||=1</a:t>
            </a:r>
          </a:p>
          <a:p>
            <a:pPr eaLnBrk="1" hangingPunct="1">
              <a:lnSpc>
                <a:spcPct val="70000"/>
              </a:lnSpc>
            </a:pPr>
            <a:r>
              <a:rPr lang="en-US" altLang="zh-CN" sz="1600" smtClean="0"/>
              <a:t>Or minimize </a:t>
            </a:r>
            <a:r>
              <a:rPr lang="en-US" altLang="en-US" sz="1600" smtClean="0"/>
              <a:t>=||SV’x||2</a:t>
            </a:r>
            <a:r>
              <a:rPr lang="en-US" altLang="zh-CN" sz="1600" smtClean="0"/>
              <a:t> subject to </a:t>
            </a:r>
            <a:r>
              <a:rPr lang="en-US" altLang="en-US" sz="1600" smtClean="0"/>
              <a:t>||V’x||2</a:t>
            </a:r>
          </a:p>
          <a:p>
            <a:pPr eaLnBrk="1" hangingPunct="1">
              <a:lnSpc>
                <a:spcPct val="70000"/>
              </a:lnSpc>
            </a:pPr>
            <a:r>
              <a:rPr lang="en-US" altLang="zh-CN" sz="1600" smtClean="0"/>
              <a:t>=1 (see ** on the right)</a:t>
            </a:r>
          </a:p>
          <a:p>
            <a:pPr eaLnBrk="1" hangingPunct="1">
              <a:lnSpc>
                <a:spcPct val="70000"/>
              </a:lnSpc>
            </a:pPr>
            <a:r>
              <a:rPr lang="en-US" altLang="zh-CN" sz="1600" smtClean="0"/>
              <a:t>Set y=V’x</a:t>
            </a:r>
          </a:p>
          <a:p>
            <a:pPr eaLnBrk="1" hangingPunct="1">
              <a:lnSpc>
                <a:spcPct val="70000"/>
              </a:lnSpc>
            </a:pPr>
            <a:r>
              <a:rPr lang="en-US" altLang="zh-CN" sz="1600" smtClean="0"/>
              <a:t>We now minimize ||Sy||2 subject to ||y||2=1 </a:t>
            </a:r>
          </a:p>
          <a:p>
            <a:pPr eaLnBrk="1" hangingPunct="1">
              <a:lnSpc>
                <a:spcPct val="70000"/>
              </a:lnSpc>
            </a:pPr>
            <a:r>
              <a:rPr lang="en-US" altLang="zh-CN" sz="1600" smtClean="0"/>
              <a:t>Note: S is diagonal with descending entries</a:t>
            </a:r>
          </a:p>
          <a:p>
            <a:pPr eaLnBrk="1" hangingPunct="1">
              <a:lnSpc>
                <a:spcPct val="70000"/>
              </a:lnSpc>
            </a:pPr>
            <a:r>
              <a:rPr lang="en-US" altLang="zh-CN" sz="1600" smtClean="0"/>
              <a:t>The solution is y</a:t>
            </a:r>
            <a:r>
              <a:rPr lang="en-US" altLang="zh-CN" sz="1600" baseline="-25000" smtClean="0"/>
              <a:t>s</a:t>
            </a:r>
            <a:r>
              <a:rPr lang="en-US" altLang="zh-CN" sz="1600" smtClean="0"/>
              <a:t>=[0, 0, ..,0, 1]’ (reason: ||y</a:t>
            </a:r>
            <a:r>
              <a:rPr lang="en-US" altLang="zh-CN" sz="1600" baseline="-25000" smtClean="0"/>
              <a:t>s</a:t>
            </a:r>
            <a:r>
              <a:rPr lang="en-US" altLang="zh-CN" sz="1600" smtClean="0"/>
              <a:t>||2=1, and just ||Sy</a:t>
            </a:r>
            <a:r>
              <a:rPr lang="en-US" altLang="zh-CN" sz="1600" baseline="-25000" smtClean="0"/>
              <a:t>s</a:t>
            </a:r>
            <a:r>
              <a:rPr lang="en-US" altLang="zh-CN" sz="1600" smtClean="0"/>
              <a:t>||=||S *[0 0 ..0 1]’ || is the smallest, the last element of s is the smallest </a:t>
            </a:r>
            <a:r>
              <a:rPr lang="en-US" altLang="zh-CN" sz="1800" smtClean="0">
                <a:sym typeface="Symbol" pitchFamily="18" charset="2"/>
              </a:rPr>
              <a:t></a:t>
            </a:r>
            <a:r>
              <a:rPr lang="en-US" altLang="zh-CN" sz="1800" baseline="-25000" smtClean="0">
                <a:sym typeface="Symbol" pitchFamily="18" charset="2"/>
              </a:rPr>
              <a:t>n</a:t>
            </a:r>
          </a:p>
          <a:p>
            <a:pPr eaLnBrk="1" hangingPunct="1">
              <a:lnSpc>
                <a:spcPct val="70000"/>
              </a:lnSpc>
            </a:pPr>
            <a:r>
              <a:rPr lang="en-US" altLang="zh-CN" sz="1600" smtClean="0"/>
              <a:t>Since V’x=y, so x=(V’)</a:t>
            </a:r>
            <a:r>
              <a:rPr lang="en-US" altLang="zh-CN" sz="1600" baseline="30000" smtClean="0"/>
              <a:t>-1</a:t>
            </a:r>
            <a:r>
              <a:rPr lang="en-US" altLang="zh-CN" sz="1600" smtClean="0"/>
              <a:t> y . V is orthogonal, (V’)</a:t>
            </a:r>
            <a:r>
              <a:rPr lang="en-US" altLang="zh-CN" sz="1600" baseline="30000" smtClean="0"/>
              <a:t>-1</a:t>
            </a:r>
            <a:r>
              <a:rPr lang="en-US" altLang="zh-CN" sz="1600" smtClean="0"/>
              <a:t>=V</a:t>
            </a:r>
          </a:p>
          <a:p>
            <a:pPr eaLnBrk="1" hangingPunct="1">
              <a:lnSpc>
                <a:spcPct val="70000"/>
              </a:lnSpc>
            </a:pPr>
            <a:r>
              <a:rPr lang="en-US" altLang="zh-CN" sz="1600" smtClean="0"/>
              <a:t>X</a:t>
            </a:r>
            <a:r>
              <a:rPr lang="en-US" altLang="zh-CN" sz="1600" baseline="-25000" smtClean="0"/>
              <a:t>solution</a:t>
            </a:r>
            <a:r>
              <a:rPr lang="en-US" altLang="zh-CN" sz="1600" smtClean="0"/>
              <a:t>=V[0 0 0.. 1]’=last column of V</a:t>
            </a:r>
            <a:endParaRPr lang="en-US" altLang="en-US" sz="1200" smtClean="0"/>
          </a:p>
        </p:txBody>
      </p:sp>
      <p:sp>
        <p:nvSpPr>
          <p:cNvPr id="72710" name="Rectangle 4"/>
          <p:cNvSpPr>
            <a:spLocks noGrp="1" noChangeArrowheads="1"/>
          </p:cNvSpPr>
          <p:nvPr>
            <p:ph sz="half" idx="4294967295"/>
          </p:nvPr>
        </p:nvSpPr>
        <p:spPr>
          <a:xfrm>
            <a:off x="5105400" y="990600"/>
            <a:ext cx="4038600" cy="5265738"/>
          </a:xfrm>
        </p:spPr>
        <p:txBody>
          <a:bodyPr/>
          <a:lstStyle/>
          <a:p>
            <a:pPr eaLnBrk="1" hangingPunct="1"/>
            <a:r>
              <a:rPr lang="en-US" altLang="zh-CN" sz="1800" smtClean="0"/>
              <a:t>** To show</a:t>
            </a:r>
            <a:endParaRPr lang="en-US" altLang="en-US" sz="1800" smtClean="0"/>
          </a:p>
          <a:p>
            <a:pPr eaLnBrk="1" hangingPunct="1"/>
            <a:r>
              <a:rPr lang="en-US" altLang="en-US" sz="1800" smtClean="0"/>
              <a:t>||x||2=||V’x||2</a:t>
            </a:r>
          </a:p>
          <a:p>
            <a:pPr eaLnBrk="1" hangingPunct="1"/>
            <a:r>
              <a:rPr lang="en-US" altLang="en-US" sz="1800" smtClean="0"/>
              <a:t>Proof:</a:t>
            </a:r>
          </a:p>
          <a:p>
            <a:pPr eaLnBrk="1" hangingPunct="1"/>
            <a:r>
              <a:rPr lang="en-US" altLang="en-US" sz="1800" smtClean="0"/>
              <a:t>||V’x||2=(V’x)’ (V’x)</a:t>
            </a:r>
          </a:p>
          <a:p>
            <a:pPr eaLnBrk="1" hangingPunct="1"/>
            <a:r>
              <a:rPr lang="en-US" altLang="en-US" sz="1800" smtClean="0"/>
              <a:t>=x’V(V’x)</a:t>
            </a:r>
          </a:p>
          <a:p>
            <a:pPr eaLnBrk="1" hangingPunct="1"/>
            <a:r>
              <a:rPr lang="en-US" altLang="en-US" sz="1800" smtClean="0"/>
              <a:t>=x’x since VV’=I , </a:t>
            </a:r>
            <a:r>
              <a:rPr lang="en-US" altLang="zh-CN" sz="1800" smtClean="0"/>
              <a:t>(V</a:t>
            </a:r>
            <a:r>
              <a:rPr lang="en-US" altLang="en-US" sz="1800" smtClean="0"/>
              <a:t> is orthogonal</a:t>
            </a:r>
            <a:r>
              <a:rPr lang="en-US" altLang="zh-CN" sz="1800" smtClean="0"/>
              <a:t>)</a:t>
            </a:r>
            <a:endParaRPr lang="en-US" altLang="en-US" sz="1800" smtClean="0"/>
          </a:p>
          <a:p>
            <a:pPr eaLnBrk="1" hangingPunct="1"/>
            <a:r>
              <a:rPr lang="en-US" altLang="en-US" sz="1800" smtClean="0"/>
              <a:t>=||x||2, done</a:t>
            </a:r>
          </a:p>
          <a:p>
            <a:pPr eaLnBrk="1" hangingPunct="1"/>
            <a:r>
              <a:rPr lang="en-US" altLang="en-US" sz="1800" smtClean="0"/>
              <a:t>To be continued</a:t>
            </a:r>
          </a:p>
          <a:p>
            <a:pPr eaLnBrk="1" hangingPunct="1"/>
            <a:endParaRPr lang="en-US" altLang="en-US" sz="1800" smtClean="0"/>
          </a:p>
        </p:txBody>
      </p:sp>
      <p:graphicFrame>
        <p:nvGraphicFramePr>
          <p:cNvPr id="72711" name="Object 5"/>
          <p:cNvGraphicFramePr>
            <a:graphicFrameLocks noChangeAspect="1"/>
          </p:cNvGraphicFramePr>
          <p:nvPr/>
        </p:nvGraphicFramePr>
        <p:xfrm>
          <a:off x="5715000" y="3810000"/>
          <a:ext cx="1870075" cy="1003300"/>
        </p:xfrm>
        <a:graphic>
          <a:graphicData uri="http://schemas.openxmlformats.org/presentationml/2006/ole">
            <mc:AlternateContent xmlns:mc="http://schemas.openxmlformats.org/markup-compatibility/2006">
              <mc:Choice xmlns:v="urn:schemas-microsoft-com:vml" Requires="v">
                <p:oleObj spid="_x0000_s72749" name="Equation" r:id="rId3" imgW="1231366" imgH="660113" progId="Equation.3">
                  <p:embed/>
                </p:oleObj>
              </mc:Choice>
              <mc:Fallback>
                <p:oleObj name="Equation" r:id="rId3" imgW="1231366" imgH="660113"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3810000"/>
                        <a:ext cx="1870075" cy="10033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712" name="Object 6"/>
          <p:cNvGraphicFramePr>
            <a:graphicFrameLocks noChangeAspect="1"/>
          </p:cNvGraphicFramePr>
          <p:nvPr/>
        </p:nvGraphicFramePr>
        <p:xfrm>
          <a:off x="5257800" y="4953000"/>
          <a:ext cx="2286000" cy="1682750"/>
        </p:xfrm>
        <a:graphic>
          <a:graphicData uri="http://schemas.openxmlformats.org/presentationml/2006/ole">
            <mc:AlternateContent xmlns:mc="http://schemas.openxmlformats.org/markup-compatibility/2006">
              <mc:Choice xmlns:v="urn:schemas-microsoft-com:vml" Requires="v">
                <p:oleObj spid="_x0000_s72750" name="Equation" r:id="rId5" imgW="1587500" imgH="1168400" progId="Equation.3">
                  <p:embed/>
                </p:oleObj>
              </mc:Choice>
              <mc:Fallback>
                <p:oleObj name="Equation" r:id="rId5" imgW="1587500" imgH="11684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4953000"/>
                        <a:ext cx="2286000" cy="168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smtClean="0">
                <a:latin typeface="Verdana" pitchFamily="34" charset="0"/>
              </a:rPr>
              <a:t>Stereo v6b</a:t>
            </a:r>
            <a:endParaRPr lang="en-US" altLang="en-US">
              <a:latin typeface="Verdana" pitchFamily="34" charset="0"/>
            </a:endParaRPr>
          </a:p>
        </p:txBody>
      </p:sp>
      <p:sp>
        <p:nvSpPr>
          <p:cNvPr id="73731"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581751BB-E906-458A-8923-9EDF2FB4F289}" type="slidenum">
              <a:rPr lang="en-US" altLang="en-US">
                <a:latin typeface="Verdana" pitchFamily="34" charset="0"/>
              </a:rPr>
              <a:pPr eaLnBrk="1" hangingPunct="1"/>
              <a:t>68</a:t>
            </a:fld>
            <a:endParaRPr lang="en-US" altLang="en-US">
              <a:latin typeface="Verdana" pitchFamily="34" charset="0"/>
            </a:endParaRPr>
          </a:p>
        </p:txBody>
      </p:sp>
      <p:sp>
        <p:nvSpPr>
          <p:cNvPr id="72706" name="Rectangle 2"/>
          <p:cNvSpPr>
            <a:spLocks noGrp="1" noChangeArrowheads="1"/>
          </p:cNvSpPr>
          <p:nvPr>
            <p:ph type="title" idx="4294967295"/>
          </p:nvPr>
        </p:nvSpPr>
        <p:spPr>
          <a:xfrm>
            <a:off x="0" y="190500"/>
            <a:ext cx="8243888" cy="1314450"/>
          </a:xfrm>
        </p:spPr>
        <p:txBody>
          <a:bodyPr>
            <a:normAutofit fontScale="90000"/>
          </a:bodyPr>
          <a:lstStyle/>
          <a:p>
            <a:pPr algn="l" eaLnBrk="1" hangingPunct="1"/>
            <a:r>
              <a:rPr lang="en-US" altLang="en-US" sz="2500" smtClean="0">
                <a:ea typeface="新細明體" pitchFamily="18" charset="-120"/>
              </a:rPr>
              <a:t>Appendix 5: Study the rotation matrix Rc and Translation vector Tc </a:t>
            </a:r>
            <a:br>
              <a:rPr lang="en-US" altLang="en-US" sz="2500" smtClean="0">
                <a:ea typeface="新細明體" pitchFamily="18" charset="-120"/>
              </a:rPr>
            </a:br>
            <a:r>
              <a:rPr lang="en-US" altLang="en-US" sz="2500" smtClean="0">
                <a:ea typeface="新細明體" pitchFamily="18" charset="-120"/>
              </a:rPr>
              <a:t>M</a:t>
            </a:r>
            <a:r>
              <a:rPr lang="en-US" altLang="en-US" sz="2500" baseline="-25000" smtClean="0">
                <a:ea typeface="新細明體" pitchFamily="18" charset="-120"/>
              </a:rPr>
              <a:t>ext</a:t>
            </a:r>
            <a:r>
              <a:rPr lang="en-US" altLang="en-US" sz="2500" smtClean="0">
                <a:ea typeface="新細明體" pitchFamily="18" charset="-120"/>
              </a:rPr>
              <a:t> (3x4)Matrix form</a:t>
            </a:r>
            <a:br>
              <a:rPr lang="en-US" altLang="en-US" sz="2500" smtClean="0">
                <a:ea typeface="新細明體" pitchFamily="18" charset="-120"/>
              </a:rPr>
            </a:br>
            <a:r>
              <a:rPr lang="en-US" altLang="en-US" sz="2500" smtClean="0">
                <a:ea typeface="新細明體" pitchFamily="18" charset="-120"/>
              </a:rPr>
              <a:t>When Tc is not Zero</a:t>
            </a:r>
            <a:r>
              <a:rPr lang="en-US" altLang="zh-TW" sz="2500" smtClean="0"/>
              <a:t> </a:t>
            </a:r>
            <a:endParaRPr lang="en-US" altLang="en-US" sz="2500" smtClean="0">
              <a:ea typeface="新細明體" pitchFamily="18" charset="-120"/>
            </a:endParaRPr>
          </a:p>
        </p:txBody>
      </p:sp>
      <p:graphicFrame>
        <p:nvGraphicFramePr>
          <p:cNvPr id="73733" name="Object 9"/>
          <p:cNvGraphicFramePr>
            <a:graphicFrameLocks noGrp="1" noChangeAspect="1"/>
          </p:cNvGraphicFramePr>
          <p:nvPr>
            <p:ph sz="quarter" idx="4294967295"/>
          </p:nvPr>
        </p:nvGraphicFramePr>
        <p:xfrm>
          <a:off x="0" y="2895600"/>
          <a:ext cx="4713288" cy="3200400"/>
        </p:xfrm>
        <a:graphic>
          <a:graphicData uri="http://schemas.openxmlformats.org/presentationml/2006/ole">
            <mc:AlternateContent xmlns:mc="http://schemas.openxmlformats.org/markup-compatibility/2006">
              <mc:Choice xmlns:v="urn:schemas-microsoft-com:vml" Requires="v">
                <p:oleObj spid="_x0000_s73779" name="公式" r:id="rId3" imgW="3086100" imgH="2095500" progId="Equation.3">
                  <p:embed/>
                </p:oleObj>
              </mc:Choice>
              <mc:Fallback>
                <p:oleObj name="公式" r:id="rId3" imgW="3086100" imgH="2095500" progId="Equation.3">
                  <p:embed/>
                  <p:pic>
                    <p:nvPicPr>
                      <p:cNvPr id="0" name="Object 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895600"/>
                        <a:ext cx="4713288"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734" name="Text Placeholder 5"/>
          <p:cNvSpPr>
            <a:spLocks noGrp="1"/>
          </p:cNvSpPr>
          <p:nvPr>
            <p:ph type="body" sz="half" idx="4294967295"/>
          </p:nvPr>
        </p:nvSpPr>
        <p:spPr>
          <a:xfrm flipH="1">
            <a:off x="8477250" y="5410200"/>
            <a:ext cx="666750" cy="720725"/>
          </a:xfrm>
        </p:spPr>
        <p:txBody>
          <a:bodyPr/>
          <a:lstStyle/>
          <a:p>
            <a:pPr eaLnBrk="1" hangingPunct="1"/>
            <a:r>
              <a:rPr lang="en-US" altLang="en-US" smtClean="0">
                <a:ea typeface="新細明體" pitchFamily="18" charset="-120"/>
              </a:rPr>
              <a:t> </a:t>
            </a:r>
          </a:p>
        </p:txBody>
      </p:sp>
      <p:sp>
        <p:nvSpPr>
          <p:cNvPr id="72735" name="Text Placeholder 31"/>
          <p:cNvSpPr>
            <a:spLocks noGrp="1"/>
          </p:cNvSpPr>
          <p:nvPr>
            <p:ph type="body" sz="half" idx="4294967295"/>
          </p:nvPr>
        </p:nvSpPr>
        <p:spPr>
          <a:xfrm>
            <a:off x="0" y="5715000"/>
            <a:ext cx="285750" cy="415925"/>
          </a:xfrm>
        </p:spPr>
        <p:txBody>
          <a:bodyPr rtlCol="0">
            <a:normAutofit fontScale="77500" lnSpcReduction="20000"/>
          </a:bodyPr>
          <a:lstStyle/>
          <a:p>
            <a:pPr eaLnBrk="1" fontAlgn="auto" hangingPunct="1">
              <a:spcAft>
                <a:spcPts val="0"/>
              </a:spcAft>
              <a:buFont typeface="Arial" pitchFamily="34" charset="0"/>
              <a:buChar char="•"/>
              <a:defRPr/>
            </a:pPr>
            <a:r>
              <a:rPr lang="en-US" smtClean="0">
                <a:ea typeface="新細明體" pitchFamily="18" charset="-120"/>
              </a:rPr>
              <a:t> </a:t>
            </a:r>
          </a:p>
        </p:txBody>
      </p:sp>
      <p:pic>
        <p:nvPicPr>
          <p:cNvPr id="73736" name="Picture 9" descr="MCj0431617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8572259">
            <a:off x="3578225" y="2411413"/>
            <a:ext cx="10795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7" name="Line 4"/>
          <p:cNvSpPr>
            <a:spLocks noChangeShapeType="1"/>
          </p:cNvSpPr>
          <p:nvPr/>
        </p:nvSpPr>
        <p:spPr bwMode="auto">
          <a:xfrm flipV="1">
            <a:off x="4476750" y="2305050"/>
            <a:ext cx="66675"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8" name="Line 5"/>
          <p:cNvSpPr>
            <a:spLocks noChangeShapeType="1"/>
          </p:cNvSpPr>
          <p:nvPr/>
        </p:nvSpPr>
        <p:spPr bwMode="auto">
          <a:xfrm>
            <a:off x="3943350" y="2355850"/>
            <a:ext cx="533400" cy="3810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9" name="Line 6"/>
          <p:cNvSpPr>
            <a:spLocks noChangeShapeType="1"/>
          </p:cNvSpPr>
          <p:nvPr/>
        </p:nvSpPr>
        <p:spPr bwMode="auto">
          <a:xfrm flipV="1">
            <a:off x="4476750" y="1898650"/>
            <a:ext cx="13716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0" name="Line 7"/>
          <p:cNvSpPr>
            <a:spLocks noChangeShapeType="1"/>
          </p:cNvSpPr>
          <p:nvPr/>
        </p:nvSpPr>
        <p:spPr bwMode="auto">
          <a:xfrm flipV="1">
            <a:off x="8712200" y="1614488"/>
            <a:ext cx="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1" name="Line 8"/>
          <p:cNvSpPr>
            <a:spLocks noChangeShapeType="1"/>
          </p:cNvSpPr>
          <p:nvPr/>
        </p:nvSpPr>
        <p:spPr bwMode="auto">
          <a:xfrm flipH="1">
            <a:off x="6883400" y="3290888"/>
            <a:ext cx="1828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2" name="Line 9"/>
          <p:cNvSpPr>
            <a:spLocks noChangeShapeType="1"/>
          </p:cNvSpPr>
          <p:nvPr/>
        </p:nvSpPr>
        <p:spPr bwMode="auto">
          <a:xfrm flipH="1" flipV="1">
            <a:off x="7621588" y="2736850"/>
            <a:ext cx="1090612" cy="5540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3" name="Text Box 10"/>
          <p:cNvSpPr txBox="1">
            <a:spLocks noChangeArrowheads="1"/>
          </p:cNvSpPr>
          <p:nvPr/>
        </p:nvSpPr>
        <p:spPr bwMode="auto">
          <a:xfrm>
            <a:off x="8488363" y="1301750"/>
            <a:ext cx="4460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en-US"/>
              <a:t>Y</a:t>
            </a:r>
            <a:r>
              <a:rPr kumimoji="1" lang="en-US" altLang="en-US" baseline="-25000"/>
              <a:t>w</a:t>
            </a:r>
          </a:p>
        </p:txBody>
      </p:sp>
      <p:sp>
        <p:nvSpPr>
          <p:cNvPr id="73744" name="Text Box 11"/>
          <p:cNvSpPr txBox="1">
            <a:spLocks noChangeArrowheads="1"/>
          </p:cNvSpPr>
          <p:nvPr/>
        </p:nvSpPr>
        <p:spPr bwMode="auto">
          <a:xfrm>
            <a:off x="6943725" y="3327400"/>
            <a:ext cx="4460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en-US"/>
              <a:t>X</a:t>
            </a:r>
            <a:r>
              <a:rPr kumimoji="1" lang="en-US" altLang="en-US" baseline="-25000"/>
              <a:t>w</a:t>
            </a:r>
          </a:p>
        </p:txBody>
      </p:sp>
      <p:sp>
        <p:nvSpPr>
          <p:cNvPr id="73745" name="Text Box 12"/>
          <p:cNvSpPr txBox="1">
            <a:spLocks noChangeArrowheads="1"/>
          </p:cNvSpPr>
          <p:nvPr/>
        </p:nvSpPr>
        <p:spPr bwMode="auto">
          <a:xfrm>
            <a:off x="7364413" y="2382838"/>
            <a:ext cx="4333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en-US"/>
              <a:t>Z</a:t>
            </a:r>
            <a:r>
              <a:rPr kumimoji="1" lang="en-US" altLang="en-US" baseline="-25000"/>
              <a:t>w</a:t>
            </a:r>
          </a:p>
        </p:txBody>
      </p:sp>
      <p:sp>
        <p:nvSpPr>
          <p:cNvPr id="73746" name="Line 13"/>
          <p:cNvSpPr>
            <a:spLocks noChangeShapeType="1"/>
          </p:cNvSpPr>
          <p:nvPr/>
        </p:nvSpPr>
        <p:spPr bwMode="auto">
          <a:xfrm flipH="1" flipV="1">
            <a:off x="4476750" y="2736850"/>
            <a:ext cx="4235450" cy="554038"/>
          </a:xfrm>
          <a:prstGeom prst="line">
            <a:avLst/>
          </a:prstGeom>
          <a:noFill/>
          <a:ln w="9525">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7" name="Text Box 18"/>
          <p:cNvSpPr txBox="1">
            <a:spLocks noChangeArrowheads="1"/>
          </p:cNvSpPr>
          <p:nvPr/>
        </p:nvSpPr>
        <p:spPr bwMode="auto">
          <a:xfrm>
            <a:off x="5162550" y="1770063"/>
            <a:ext cx="400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en-US"/>
              <a:t>Z</a:t>
            </a:r>
            <a:r>
              <a:rPr kumimoji="1" lang="en-US" altLang="en-US" baseline="-25000"/>
              <a:t>c</a:t>
            </a:r>
          </a:p>
        </p:txBody>
      </p:sp>
      <p:sp>
        <p:nvSpPr>
          <p:cNvPr id="73748" name="Text Box 19"/>
          <p:cNvSpPr txBox="1">
            <a:spLocks noChangeArrowheads="1"/>
          </p:cNvSpPr>
          <p:nvPr/>
        </p:nvSpPr>
        <p:spPr bwMode="auto">
          <a:xfrm>
            <a:off x="3530600" y="2203450"/>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en-US"/>
              <a:t>X</a:t>
            </a:r>
            <a:r>
              <a:rPr kumimoji="1" lang="en-US" altLang="en-US" baseline="-25000"/>
              <a:t>c</a:t>
            </a:r>
          </a:p>
        </p:txBody>
      </p:sp>
      <p:sp>
        <p:nvSpPr>
          <p:cNvPr id="73749" name="Text Box 22"/>
          <p:cNvSpPr txBox="1">
            <a:spLocks noChangeArrowheads="1"/>
          </p:cNvSpPr>
          <p:nvPr/>
        </p:nvSpPr>
        <p:spPr bwMode="auto">
          <a:xfrm>
            <a:off x="7350125" y="3683000"/>
            <a:ext cx="1716088"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en-US"/>
              <a:t>World coordinates</a:t>
            </a:r>
          </a:p>
          <a:p>
            <a:pPr eaLnBrk="1" hangingPunct="1"/>
            <a:r>
              <a:rPr kumimoji="1" lang="en-US" altLang="en-US"/>
              <a:t>(reference)</a:t>
            </a:r>
          </a:p>
        </p:txBody>
      </p:sp>
      <p:sp>
        <p:nvSpPr>
          <p:cNvPr id="73750" name="Text Box 23"/>
          <p:cNvSpPr txBox="1">
            <a:spLocks noChangeArrowheads="1"/>
          </p:cNvSpPr>
          <p:nvPr/>
        </p:nvSpPr>
        <p:spPr bwMode="auto">
          <a:xfrm>
            <a:off x="3732213" y="1504950"/>
            <a:ext cx="1365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en-US"/>
              <a:t>Camera</a:t>
            </a:r>
          </a:p>
          <a:p>
            <a:pPr eaLnBrk="1" hangingPunct="1"/>
            <a:r>
              <a:rPr kumimoji="1" lang="en-US" altLang="en-US"/>
              <a:t>coordinates</a:t>
            </a:r>
          </a:p>
        </p:txBody>
      </p:sp>
      <p:sp>
        <p:nvSpPr>
          <p:cNvPr id="73751" name="Text Box 24"/>
          <p:cNvSpPr txBox="1">
            <a:spLocks noChangeArrowheads="1"/>
          </p:cNvSpPr>
          <p:nvPr/>
        </p:nvSpPr>
        <p:spPr bwMode="auto">
          <a:xfrm>
            <a:off x="4337050" y="1935163"/>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en-US"/>
              <a:t>Y</a:t>
            </a:r>
            <a:r>
              <a:rPr kumimoji="1" lang="en-US" altLang="en-US" baseline="-25000"/>
              <a:t>c</a:t>
            </a:r>
          </a:p>
        </p:txBody>
      </p:sp>
      <p:sp>
        <p:nvSpPr>
          <p:cNvPr id="73752" name="Tree"/>
          <p:cNvSpPr>
            <a:spLocks noEditPoints="1" noChangeArrowheads="1"/>
          </p:cNvSpPr>
          <p:nvPr/>
        </p:nvSpPr>
        <p:spPr bwMode="auto">
          <a:xfrm>
            <a:off x="5711825" y="892175"/>
            <a:ext cx="952500" cy="81915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2147483647 w 21600"/>
              <a:gd name="T11" fmla="*/ 2147483647 h 21600"/>
              <a:gd name="T12" fmla="*/ 2147483647 w 21600"/>
              <a:gd name="T13" fmla="*/ 2147483647 h 21600"/>
              <a:gd name="T14" fmla="*/ 17694720 60000 65536"/>
              <a:gd name="T15" fmla="*/ 11796480 60000 65536"/>
              <a:gd name="T16" fmla="*/ 11796480 60000 65536"/>
              <a:gd name="T17" fmla="*/ 11796480 60000 65536"/>
              <a:gd name="T18" fmla="*/ 0 60000 65536"/>
              <a:gd name="T19" fmla="*/ 0 60000 65536"/>
              <a:gd name="T20" fmla="*/ 0 60000 65536"/>
              <a:gd name="T21" fmla="*/ 761 w 21600"/>
              <a:gd name="T22" fmla="*/ 22454 h 21600"/>
              <a:gd name="T23" fmla="*/ 21069 w 21600"/>
              <a:gd name="T24" fmla="*/ 28282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0" y="18900"/>
                </a:moveTo>
                <a:lnTo>
                  <a:pt x="9257" y="18900"/>
                </a:lnTo>
                <a:lnTo>
                  <a:pt x="9257" y="21600"/>
                </a:lnTo>
                <a:lnTo>
                  <a:pt x="12343" y="21600"/>
                </a:lnTo>
                <a:lnTo>
                  <a:pt x="12343" y="18900"/>
                </a:lnTo>
                <a:lnTo>
                  <a:pt x="21600" y="18900"/>
                </a:lnTo>
                <a:lnTo>
                  <a:pt x="12343" y="12600"/>
                </a:lnTo>
                <a:lnTo>
                  <a:pt x="18514" y="12600"/>
                </a:lnTo>
                <a:lnTo>
                  <a:pt x="12343" y="6300"/>
                </a:lnTo>
                <a:lnTo>
                  <a:pt x="15429" y="6300"/>
                </a:lnTo>
                <a:lnTo>
                  <a:pt x="10800" y="0"/>
                </a:lnTo>
                <a:lnTo>
                  <a:pt x="6171" y="6300"/>
                </a:lnTo>
                <a:lnTo>
                  <a:pt x="9257" y="6300"/>
                </a:lnTo>
                <a:lnTo>
                  <a:pt x="3086" y="12600"/>
                </a:lnTo>
                <a:lnTo>
                  <a:pt x="9257" y="12600"/>
                </a:lnTo>
                <a:lnTo>
                  <a:pt x="0" y="18900"/>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73753" name="Text Box 28"/>
          <p:cNvSpPr txBox="1">
            <a:spLocks noChangeArrowheads="1"/>
          </p:cNvSpPr>
          <p:nvPr/>
        </p:nvSpPr>
        <p:spPr bwMode="auto">
          <a:xfrm>
            <a:off x="7300913" y="3362325"/>
            <a:ext cx="1479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en-US"/>
              <a:t>World center</a:t>
            </a:r>
          </a:p>
        </p:txBody>
      </p:sp>
      <p:sp>
        <p:nvSpPr>
          <p:cNvPr id="73754" name="Freeform 35"/>
          <p:cNvSpPr>
            <a:spLocks/>
          </p:cNvSpPr>
          <p:nvPr/>
        </p:nvSpPr>
        <p:spPr bwMode="auto">
          <a:xfrm>
            <a:off x="4543425" y="2813050"/>
            <a:ext cx="349250" cy="419100"/>
          </a:xfrm>
          <a:custGeom>
            <a:avLst/>
            <a:gdLst>
              <a:gd name="T0" fmla="*/ 2147483647 w 208"/>
              <a:gd name="T1" fmla="*/ 2147483647 h 264"/>
              <a:gd name="T2" fmla="*/ 2147483647 w 208"/>
              <a:gd name="T3" fmla="*/ 2147483647 h 264"/>
              <a:gd name="T4" fmla="*/ 2147483647 w 208"/>
              <a:gd name="T5" fmla="*/ 2147483647 h 264"/>
              <a:gd name="T6" fmla="*/ 0 w 208"/>
              <a:gd name="T7" fmla="*/ 2147483647 h 2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8" h="264">
                <a:moveTo>
                  <a:pt x="48" y="264"/>
                </a:moveTo>
                <a:cubicBezTo>
                  <a:pt x="112" y="236"/>
                  <a:pt x="176" y="208"/>
                  <a:pt x="192" y="168"/>
                </a:cubicBezTo>
                <a:cubicBezTo>
                  <a:pt x="208" y="128"/>
                  <a:pt x="176" y="48"/>
                  <a:pt x="144" y="24"/>
                </a:cubicBezTo>
                <a:cubicBezTo>
                  <a:pt x="112" y="0"/>
                  <a:pt x="24" y="24"/>
                  <a:pt x="0" y="24"/>
                </a:cubicBezTo>
              </a:path>
            </a:pathLst>
          </a:custGeom>
          <a:noFill/>
          <a:ln w="38100"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5" name="Text Box 36"/>
          <p:cNvSpPr txBox="1">
            <a:spLocks noChangeArrowheads="1"/>
          </p:cNvSpPr>
          <p:nvPr/>
        </p:nvSpPr>
        <p:spPr bwMode="auto">
          <a:xfrm>
            <a:off x="6151563" y="609600"/>
            <a:ext cx="4730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en-US" i="1"/>
              <a:t>P</a:t>
            </a:r>
            <a:r>
              <a:rPr kumimoji="1" lang="en-US" altLang="en-US" i="1" baseline="-25000"/>
              <a:t>w</a:t>
            </a:r>
          </a:p>
        </p:txBody>
      </p:sp>
      <p:sp>
        <p:nvSpPr>
          <p:cNvPr id="73756" name="Text Box 28"/>
          <p:cNvSpPr txBox="1">
            <a:spLocks noChangeArrowheads="1"/>
          </p:cNvSpPr>
          <p:nvPr/>
        </p:nvSpPr>
        <p:spPr bwMode="auto">
          <a:xfrm>
            <a:off x="3892550" y="3178175"/>
            <a:ext cx="171132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en-US"/>
              <a:t>Camera center</a:t>
            </a:r>
          </a:p>
        </p:txBody>
      </p:sp>
      <p:sp>
        <p:nvSpPr>
          <p:cNvPr id="73757" name="Rectangle 30"/>
          <p:cNvSpPr>
            <a:spLocks noChangeArrowheads="1"/>
          </p:cNvSpPr>
          <p:nvPr/>
        </p:nvSpPr>
        <p:spPr bwMode="auto">
          <a:xfrm>
            <a:off x="5024438" y="2606675"/>
            <a:ext cx="2597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en-US"/>
              <a:t>T</a:t>
            </a:r>
            <a:r>
              <a:rPr kumimoji="1" lang="en-US" altLang="en-US" baseline="-25000"/>
              <a:t>C</a:t>
            </a:r>
            <a:r>
              <a:rPr kumimoji="1" lang="en-US" altLang="en-US"/>
              <a:t>= camera translation </a:t>
            </a:r>
          </a:p>
        </p:txBody>
      </p:sp>
      <p:cxnSp>
        <p:nvCxnSpPr>
          <p:cNvPr id="3" name="Straight Arrow Connector 2"/>
          <p:cNvCxnSpPr>
            <a:stCxn id="73740" idx="0"/>
          </p:cNvCxnSpPr>
          <p:nvPr/>
        </p:nvCxnSpPr>
        <p:spPr>
          <a:xfrm flipH="1" flipV="1">
            <a:off x="6188075" y="892175"/>
            <a:ext cx="2524125" cy="2398713"/>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73746" idx="1"/>
          </p:cNvCxnSpPr>
          <p:nvPr/>
        </p:nvCxnSpPr>
        <p:spPr>
          <a:xfrm flipV="1">
            <a:off x="4476750" y="892175"/>
            <a:ext cx="1674813" cy="1844675"/>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73760" name="Text Box 27"/>
          <p:cNvSpPr txBox="1">
            <a:spLocks noChangeArrowheads="1"/>
          </p:cNvSpPr>
          <p:nvPr/>
        </p:nvSpPr>
        <p:spPr bwMode="auto">
          <a:xfrm>
            <a:off x="4876800" y="2909888"/>
            <a:ext cx="461963"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en-US"/>
              <a:t>R</a:t>
            </a:r>
            <a:r>
              <a:rPr kumimoji="1" lang="en-US" altLang="en-US" baseline="-25000"/>
              <a:t>C</a:t>
            </a:r>
            <a:endParaRPr kumimoji="1" lang="en-US" altLang="en-US"/>
          </a:p>
          <a:p>
            <a:pPr eaLnBrk="1" hangingPunct="1"/>
            <a:endParaRPr kumimoji="1" lang="en-US" alt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defRPr/>
            </a:pPr>
            <a:r>
              <a:rPr lang="en-US" smtClean="0"/>
              <a:t>Stereo v6b</a:t>
            </a:r>
            <a:endParaRPr lang="en-US" dirty="0"/>
          </a:p>
        </p:txBody>
      </p:sp>
      <p:sp>
        <p:nvSpPr>
          <p:cNvPr id="74755"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C80BD2DA-7ADC-45F4-A528-D67B964ECDD0}" type="slidenum">
              <a:rPr lang="en-US" altLang="en-US">
                <a:solidFill>
                  <a:srgbClr val="898989"/>
                </a:solidFill>
              </a:rPr>
              <a:pPr eaLnBrk="1" hangingPunct="1"/>
              <a:t>69</a:t>
            </a:fld>
            <a:endParaRPr lang="en-US" altLang="en-US">
              <a:solidFill>
                <a:srgbClr val="898989"/>
              </a:solidFill>
            </a:endParaRPr>
          </a:p>
        </p:txBody>
      </p:sp>
      <p:sp>
        <p:nvSpPr>
          <p:cNvPr id="74756" name="Title 7"/>
          <p:cNvSpPr>
            <a:spLocks noGrp="1"/>
          </p:cNvSpPr>
          <p:nvPr>
            <p:ph type="title" idx="4294967295"/>
          </p:nvPr>
        </p:nvSpPr>
        <p:spPr>
          <a:xfrm>
            <a:off x="0" y="274638"/>
            <a:ext cx="8229600" cy="1143000"/>
          </a:xfrm>
        </p:spPr>
        <p:txBody>
          <a:bodyPr/>
          <a:lstStyle/>
          <a:p>
            <a:pPr eaLnBrk="1" hangingPunct="1"/>
            <a:r>
              <a:rPr lang="en-US" altLang="en-US" smtClean="0">
                <a:ea typeface="新細明體" pitchFamily="18" charset="-120"/>
              </a:rPr>
              <a:t>Precise definition of Rc, Tc</a:t>
            </a:r>
          </a:p>
        </p:txBody>
      </p:sp>
      <p:sp>
        <p:nvSpPr>
          <p:cNvPr id="74757" name="Content Placeholder 8"/>
          <p:cNvSpPr>
            <a:spLocks noGrp="1"/>
          </p:cNvSpPr>
          <p:nvPr>
            <p:ph idx="4294967295"/>
          </p:nvPr>
        </p:nvSpPr>
        <p:spPr>
          <a:xfrm>
            <a:off x="0" y="1600200"/>
            <a:ext cx="8229600" cy="4525963"/>
          </a:xfrm>
        </p:spPr>
        <p:txBody>
          <a:bodyPr/>
          <a:lstStyle/>
          <a:p>
            <a:pPr marL="285750" indent="-285750" eaLnBrk="1" hangingPunct="1"/>
            <a:r>
              <a:rPr kumimoji="1" lang="en-US" altLang="en-US" sz="2800" smtClean="0">
                <a:latin typeface="Arial" charset="0"/>
              </a:rPr>
              <a:t>Rc rotates a vector P in world coordinate system to the camera coordinate system, i.e. P_cam=Rc*P_world</a:t>
            </a:r>
          </a:p>
          <a:p>
            <a:pPr marL="285750" indent="-285750" eaLnBrk="1" hangingPunct="1"/>
            <a:r>
              <a:rPr kumimoji="1" lang="en-US" altLang="en-US" sz="2800" smtClean="0">
                <a:latin typeface="Arial" charset="0"/>
              </a:rPr>
              <a:t>Rotation of camera in world coordinates is actually (Rc)</a:t>
            </a:r>
            <a:r>
              <a:rPr kumimoji="1" lang="en-US" altLang="en-US" sz="2800" baseline="30000" smtClean="0">
                <a:latin typeface="Arial" charset="0"/>
              </a:rPr>
              <a:t>-1</a:t>
            </a:r>
          </a:p>
          <a:p>
            <a:pPr marL="285750" indent="-285750" eaLnBrk="1" hangingPunct="1"/>
            <a:r>
              <a:rPr kumimoji="1" lang="en-US" altLang="en-US" sz="2800" smtClean="0">
                <a:latin typeface="Arial" charset="0"/>
              </a:rPr>
              <a:t>Tc is the translation of the camera center from the world center in the world coordinate system.</a:t>
            </a:r>
          </a:p>
          <a:p>
            <a:pPr marL="285750" indent="-285750" eaLnBrk="1" hangingPunct="1"/>
            <a:r>
              <a:rPr kumimoji="1" lang="en-US" altLang="en-US" sz="2800" smtClean="0">
                <a:latin typeface="Arial" charset="0"/>
              </a:rPr>
              <a:t>(-Tc) takes the camera center back to the world center in the world coordinate system.</a:t>
            </a:r>
          </a:p>
          <a:p>
            <a:pPr marL="285750" indent="-285750" eaLnBrk="1" hangingPunct="1"/>
            <a:endParaRPr lang="en-US" alt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533400"/>
            <a:ext cx="8305800" cy="639763"/>
          </a:xfrm>
        </p:spPr>
        <p:txBody>
          <a:bodyPr/>
          <a:lstStyle/>
          <a:p>
            <a:pPr eaLnBrk="1" hangingPunct="1"/>
            <a:r>
              <a:rPr lang="en-US" altLang="en-US" sz="2400" smtClean="0"/>
              <a:t>Example Assume cameras are aligned horizontally(No vertical motion of camera= no vertical disparity)</a:t>
            </a:r>
          </a:p>
        </p:txBody>
      </p:sp>
      <p:sp>
        <p:nvSpPr>
          <p:cNvPr id="11267" name="Rectangle 3"/>
          <p:cNvSpPr>
            <a:spLocks noGrp="1" noChangeArrowheads="1"/>
          </p:cNvSpPr>
          <p:nvPr>
            <p:ph idx="1"/>
          </p:nvPr>
        </p:nvSpPr>
        <p:spPr/>
        <p:txBody>
          <a:bodyPr/>
          <a:lstStyle/>
          <a:p>
            <a:pPr eaLnBrk="1" hangingPunct="1"/>
            <a:r>
              <a:rPr lang="en-US" altLang="en-US" smtClean="0"/>
              <a:t> </a:t>
            </a:r>
          </a:p>
        </p:txBody>
      </p:sp>
      <p:sp>
        <p:nvSpPr>
          <p:cNvPr id="16" name="Footer Placeholder 4"/>
          <p:cNvSpPr>
            <a:spLocks noGrp="1"/>
          </p:cNvSpPr>
          <p:nvPr>
            <p:ph type="ftr" sz="quarter" idx="11"/>
          </p:nvPr>
        </p:nvSpPr>
        <p:spPr/>
        <p:txBody>
          <a:bodyPr/>
          <a:lstStyle/>
          <a:p>
            <a:pPr>
              <a:defRPr/>
            </a:pPr>
            <a:r>
              <a:rPr lang="en-US" altLang="zh-CN" smtClean="0"/>
              <a:t>Stereo v6b</a:t>
            </a:r>
            <a:endParaRPr lang="en-US" altLang="zh-CN"/>
          </a:p>
        </p:txBody>
      </p:sp>
      <p:sp>
        <p:nvSpPr>
          <p:cNvPr id="1126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2D3A8D64-646E-4A8A-B849-0753FEBDB8D7}" type="slidenum">
              <a:rPr lang="en-US" altLang="en-US">
                <a:solidFill>
                  <a:srgbClr val="898989"/>
                </a:solidFill>
              </a:rPr>
              <a:pPr eaLnBrk="1" hangingPunct="1"/>
              <a:t>7</a:t>
            </a:fld>
            <a:endParaRPr lang="en-US" altLang="en-US">
              <a:solidFill>
                <a:srgbClr val="898989"/>
              </a:solidFill>
            </a:endParaRPr>
          </a:p>
        </p:txBody>
      </p:sp>
      <p:pic>
        <p:nvPicPr>
          <p:cNvPr id="1127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3" y="1676400"/>
            <a:ext cx="6324600"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71" name="Text Box 5"/>
          <p:cNvSpPr txBox="1">
            <a:spLocks noChangeArrowheads="1"/>
          </p:cNvSpPr>
          <p:nvPr/>
        </p:nvSpPr>
        <p:spPr bwMode="auto">
          <a:xfrm>
            <a:off x="1484313" y="1143000"/>
            <a:ext cx="414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cs typeface="Arial" charset="0"/>
              </a:rPr>
              <a:t>Left image		Right image</a:t>
            </a:r>
          </a:p>
        </p:txBody>
      </p:sp>
      <p:sp>
        <p:nvSpPr>
          <p:cNvPr id="11272" name="Rectangle 6"/>
          <p:cNvSpPr>
            <a:spLocks noChangeArrowheads="1"/>
          </p:cNvSpPr>
          <p:nvPr/>
        </p:nvSpPr>
        <p:spPr bwMode="auto">
          <a:xfrm>
            <a:off x="990600" y="3505200"/>
            <a:ext cx="304800" cy="228600"/>
          </a:xfrm>
          <a:prstGeom prst="rect">
            <a:avLst/>
          </a:prstGeom>
          <a:noFill/>
          <a:ln w="5715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11273" name="Rectangle 7"/>
          <p:cNvSpPr>
            <a:spLocks noChangeArrowheads="1"/>
          </p:cNvSpPr>
          <p:nvPr/>
        </p:nvSpPr>
        <p:spPr bwMode="auto">
          <a:xfrm>
            <a:off x="3694113" y="3429000"/>
            <a:ext cx="344487" cy="228600"/>
          </a:xfrm>
          <a:prstGeom prst="rect">
            <a:avLst/>
          </a:prstGeom>
          <a:noFill/>
          <a:ln w="57150">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11274" name="Text Box 8"/>
          <p:cNvSpPr txBox="1">
            <a:spLocks noChangeArrowheads="1"/>
          </p:cNvSpPr>
          <p:nvPr/>
        </p:nvSpPr>
        <p:spPr bwMode="auto">
          <a:xfrm>
            <a:off x="3657600" y="4343400"/>
            <a:ext cx="369252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cs typeface="Arial" charset="0"/>
              </a:rPr>
              <a:t>Find the correspondence at </a:t>
            </a:r>
            <a:r>
              <a:rPr lang="en-US" altLang="en-US"/>
              <a:t>(x</a:t>
            </a:r>
            <a:r>
              <a:rPr lang="en-US" altLang="en-US" baseline="-25000"/>
              <a:t>R</a:t>
            </a:r>
            <a:r>
              <a:rPr lang="en-US" altLang="en-US"/>
              <a:t>,y</a:t>
            </a:r>
            <a:r>
              <a:rPr lang="en-US" altLang="en-US" baseline="-25000"/>
              <a:t>R</a:t>
            </a:r>
            <a:r>
              <a:rPr lang="en-US" altLang="en-US"/>
              <a:t>)</a:t>
            </a:r>
          </a:p>
          <a:p>
            <a:pPr eaLnBrk="1" hangingPunct="1"/>
            <a:r>
              <a:rPr lang="en-US" altLang="en-US"/>
              <a:t>Horizontal disparity=X</a:t>
            </a:r>
            <a:r>
              <a:rPr lang="en-US" altLang="en-US" baseline="-25000"/>
              <a:t>L</a:t>
            </a:r>
            <a:r>
              <a:rPr lang="en-US" altLang="en-US"/>
              <a:t>-X</a:t>
            </a:r>
            <a:r>
              <a:rPr lang="en-US" altLang="en-US" baseline="-25000"/>
              <a:t>R</a:t>
            </a:r>
            <a:endParaRPr lang="en-US" altLang="en-US" baseline="-25000">
              <a:cs typeface="Arial" charset="0"/>
            </a:endParaRPr>
          </a:p>
          <a:p>
            <a:pPr eaLnBrk="1" hangingPunct="1"/>
            <a:endParaRPr lang="en-US" altLang="en-US">
              <a:cs typeface="Arial" charset="0"/>
            </a:endParaRPr>
          </a:p>
        </p:txBody>
      </p:sp>
      <p:sp>
        <p:nvSpPr>
          <p:cNvPr id="11275" name="Text Box 9"/>
          <p:cNvSpPr txBox="1">
            <a:spLocks noChangeArrowheads="1"/>
          </p:cNvSpPr>
          <p:nvPr/>
        </p:nvSpPr>
        <p:spPr bwMode="auto">
          <a:xfrm>
            <a:off x="762000" y="4114800"/>
            <a:ext cx="268605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cs typeface="Arial" charset="0"/>
              </a:rPr>
              <a:t>A corner feature is found</a:t>
            </a:r>
          </a:p>
          <a:p>
            <a:pPr eaLnBrk="1" hangingPunct="1"/>
            <a:r>
              <a:rPr lang="en-US" altLang="en-US">
                <a:cs typeface="Arial" charset="0"/>
              </a:rPr>
              <a:t>in a 10x10 window (w)</a:t>
            </a:r>
          </a:p>
          <a:p>
            <a:pPr eaLnBrk="1" hangingPunct="1"/>
            <a:r>
              <a:rPr lang="en-US" altLang="en-US">
                <a:cs typeface="Arial" charset="0"/>
              </a:rPr>
              <a:t>centered at the </a:t>
            </a:r>
          </a:p>
          <a:p>
            <a:pPr eaLnBrk="1" hangingPunct="1"/>
            <a:r>
              <a:rPr lang="en-US" altLang="en-US">
                <a:cs typeface="Arial" charset="0"/>
              </a:rPr>
              <a:t>left image (x</a:t>
            </a:r>
            <a:r>
              <a:rPr lang="en-US" altLang="en-US" baseline="-25000">
                <a:cs typeface="Arial" charset="0"/>
              </a:rPr>
              <a:t>L</a:t>
            </a:r>
            <a:r>
              <a:rPr lang="en-US" altLang="en-US">
                <a:cs typeface="Arial" charset="0"/>
              </a:rPr>
              <a:t>,y</a:t>
            </a:r>
            <a:r>
              <a:rPr lang="en-US" altLang="en-US" baseline="-25000">
                <a:cs typeface="Arial" charset="0"/>
              </a:rPr>
              <a:t>L</a:t>
            </a:r>
            <a:r>
              <a:rPr lang="en-US" altLang="en-US">
                <a:cs typeface="Arial" charset="0"/>
              </a:rPr>
              <a:t>) </a:t>
            </a:r>
          </a:p>
          <a:p>
            <a:pPr eaLnBrk="1" hangingPunct="1"/>
            <a:r>
              <a:rPr lang="en-US" altLang="en-US">
                <a:cs typeface="Arial" charset="0"/>
              </a:rPr>
              <a:t>(overlay a cross)</a:t>
            </a:r>
          </a:p>
        </p:txBody>
      </p:sp>
      <p:sp>
        <p:nvSpPr>
          <p:cNvPr id="11276" name="Line 10"/>
          <p:cNvSpPr>
            <a:spLocks noChangeShapeType="1"/>
          </p:cNvSpPr>
          <p:nvPr/>
        </p:nvSpPr>
        <p:spPr bwMode="auto">
          <a:xfrm flipV="1">
            <a:off x="1066800" y="3657600"/>
            <a:ext cx="36513" cy="533400"/>
          </a:xfrm>
          <a:prstGeom prst="line">
            <a:avLst/>
          </a:prstGeom>
          <a:noFill/>
          <a:ln w="76200" cmpd="tri">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7" name="Freeform 11"/>
          <p:cNvSpPr>
            <a:spLocks/>
          </p:cNvSpPr>
          <p:nvPr/>
        </p:nvSpPr>
        <p:spPr bwMode="auto">
          <a:xfrm>
            <a:off x="952500" y="2895600"/>
            <a:ext cx="3086100" cy="546100"/>
          </a:xfrm>
          <a:custGeom>
            <a:avLst/>
            <a:gdLst>
              <a:gd name="T0" fmla="*/ 2147483647 w 1944"/>
              <a:gd name="T1" fmla="*/ 2147483647 h 344"/>
              <a:gd name="T2" fmla="*/ 2147483647 w 1944"/>
              <a:gd name="T3" fmla="*/ 2147483647 h 344"/>
              <a:gd name="T4" fmla="*/ 2147483647 w 1944"/>
              <a:gd name="T5" fmla="*/ 0 h 344"/>
              <a:gd name="T6" fmla="*/ 2147483647 w 1944"/>
              <a:gd name="T7" fmla="*/ 2147483647 h 3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44" h="344">
                <a:moveTo>
                  <a:pt x="120" y="336"/>
                </a:moveTo>
                <a:cubicBezTo>
                  <a:pt x="60" y="340"/>
                  <a:pt x="0" y="344"/>
                  <a:pt x="168" y="288"/>
                </a:cubicBezTo>
                <a:cubicBezTo>
                  <a:pt x="336" y="232"/>
                  <a:pt x="832" y="0"/>
                  <a:pt x="1128" y="0"/>
                </a:cubicBezTo>
                <a:cubicBezTo>
                  <a:pt x="1424" y="0"/>
                  <a:pt x="1684" y="144"/>
                  <a:pt x="1944" y="288"/>
                </a:cubicBezTo>
              </a:path>
            </a:pathLst>
          </a:custGeom>
          <a:noFill/>
          <a:ln w="57150" cap="flat" cmpd="sng">
            <a:solidFill>
              <a:srgbClr val="66FFFF"/>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8" name="Text Box 12"/>
          <p:cNvSpPr txBox="1">
            <a:spLocks noChangeArrowheads="1"/>
          </p:cNvSpPr>
          <p:nvPr/>
        </p:nvSpPr>
        <p:spPr bwMode="auto">
          <a:xfrm>
            <a:off x="6858000" y="1905000"/>
            <a:ext cx="2286000" cy="2298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White crosses are </a:t>
            </a:r>
          </a:p>
          <a:p>
            <a:pPr eaLnBrk="1" hangingPunct="1"/>
            <a:r>
              <a:rPr lang="en-US" altLang="en-US"/>
              <a:t>overlaid on images</a:t>
            </a:r>
          </a:p>
          <a:p>
            <a:pPr eaLnBrk="1" hangingPunct="1"/>
            <a:r>
              <a:rPr lang="en-US" altLang="en-US"/>
              <a:t>to show the positions </a:t>
            </a:r>
          </a:p>
          <a:p>
            <a:pPr eaLnBrk="1" hangingPunct="1"/>
            <a:r>
              <a:rPr lang="en-US" altLang="en-US"/>
              <a:t>of features.</a:t>
            </a:r>
          </a:p>
          <a:p>
            <a:pPr eaLnBrk="1" hangingPunct="1"/>
            <a:r>
              <a:rPr lang="en-US" altLang="en-US"/>
              <a:t>They are not</a:t>
            </a:r>
          </a:p>
          <a:p>
            <a:pPr eaLnBrk="1" hangingPunct="1"/>
            <a:r>
              <a:rPr lang="en-US" altLang="en-US"/>
              <a:t>in the original pictures.</a:t>
            </a:r>
          </a:p>
        </p:txBody>
      </p:sp>
      <p:sp>
        <p:nvSpPr>
          <p:cNvPr id="11279" name="Text Box 13"/>
          <p:cNvSpPr txBox="1">
            <a:spLocks noChangeArrowheads="1"/>
          </p:cNvSpPr>
          <p:nvPr/>
        </p:nvSpPr>
        <p:spPr bwMode="auto">
          <a:xfrm>
            <a:off x="457200" y="5791200"/>
            <a:ext cx="7708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The stereo sequence video : http://www.youtube.com/watch?v=Ursyjokuils</a:t>
            </a:r>
          </a:p>
        </p:txBody>
      </p:sp>
      <p:sp>
        <p:nvSpPr>
          <p:cNvPr id="11280" name="Line 14"/>
          <p:cNvSpPr>
            <a:spLocks noChangeShapeType="1"/>
          </p:cNvSpPr>
          <p:nvPr/>
        </p:nvSpPr>
        <p:spPr bwMode="auto">
          <a:xfrm flipV="1">
            <a:off x="3886200" y="3657600"/>
            <a:ext cx="36513" cy="533400"/>
          </a:xfrm>
          <a:prstGeom prst="line">
            <a:avLst/>
          </a:prstGeom>
          <a:noFill/>
          <a:ln w="76200" cmpd="tri">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Oval 17"/>
          <p:cNvSpPr/>
          <p:nvPr/>
        </p:nvSpPr>
        <p:spPr>
          <a:xfrm>
            <a:off x="304800" y="152400"/>
            <a:ext cx="762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ooter Placeholder 6"/>
          <p:cNvSpPr>
            <a:spLocks noGrp="1"/>
          </p:cNvSpPr>
          <p:nvPr>
            <p:ph type="ftr" sz="quarter" idx="11"/>
          </p:nvPr>
        </p:nvSpPr>
        <p:spPr/>
        <p:txBody>
          <a:bodyPr/>
          <a:lstStyle/>
          <a:p>
            <a:pPr>
              <a:defRPr/>
            </a:pPr>
            <a:r>
              <a:rPr lang="en-US" altLang="zh-CN" smtClean="0"/>
              <a:t>Stereo v6b</a:t>
            </a:r>
            <a:endParaRPr lang="en-US" altLang="zh-CN"/>
          </a:p>
        </p:txBody>
      </p:sp>
      <p:sp>
        <p:nvSpPr>
          <p:cNvPr id="75779"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DF1B5AF0-65D4-4220-A264-80FECCD0D699}" type="slidenum">
              <a:rPr lang="en-US" altLang="en-US">
                <a:solidFill>
                  <a:srgbClr val="898989"/>
                </a:solidFill>
              </a:rPr>
              <a:pPr eaLnBrk="1" hangingPunct="1"/>
              <a:t>70</a:t>
            </a:fld>
            <a:endParaRPr lang="en-US" altLang="en-US">
              <a:solidFill>
                <a:srgbClr val="898989"/>
              </a:solidFill>
            </a:endParaRPr>
          </a:p>
        </p:txBody>
      </p:sp>
      <p:sp>
        <p:nvSpPr>
          <p:cNvPr id="74754" name="Rectangle 2"/>
          <p:cNvSpPr>
            <a:spLocks noGrp="1" noChangeArrowheads="1"/>
          </p:cNvSpPr>
          <p:nvPr>
            <p:ph type="title" idx="4294967295"/>
          </p:nvPr>
        </p:nvSpPr>
        <p:spPr>
          <a:xfrm>
            <a:off x="0" y="152400"/>
            <a:ext cx="7543800" cy="1295400"/>
          </a:xfrm>
        </p:spPr>
        <p:txBody>
          <a:bodyPr rtlCol="0">
            <a:normAutofit fontScale="90000"/>
          </a:bodyPr>
          <a:lstStyle/>
          <a:p>
            <a:pPr eaLnBrk="1" fontAlgn="auto" hangingPunct="1">
              <a:spcAft>
                <a:spcPts val="0"/>
              </a:spcAft>
              <a:defRPr/>
            </a:pPr>
            <a:r>
              <a:rPr lang="en-US" sz="2800" smtClean="0"/>
              <a:t>Compare Rc and R</a:t>
            </a:r>
            <a:br>
              <a:rPr lang="en-US" sz="2800" smtClean="0"/>
            </a:br>
            <a:r>
              <a:rPr lang="en-US" sz="2800" smtClean="0"/>
              <a:t>Rc=R</a:t>
            </a:r>
            <a:r>
              <a:rPr lang="en-US" sz="2800" baseline="30000" smtClean="0"/>
              <a:t>-1</a:t>
            </a:r>
            <a:br>
              <a:rPr lang="en-US" sz="2800" baseline="30000" smtClean="0"/>
            </a:br>
            <a:r>
              <a:rPr lang="en-US" sz="2800" smtClean="0"/>
              <a:t>The stereo setup used here</a:t>
            </a:r>
          </a:p>
        </p:txBody>
      </p:sp>
      <p:sp>
        <p:nvSpPr>
          <p:cNvPr id="75781" name="Rectangle 3"/>
          <p:cNvSpPr>
            <a:spLocks noGrp="1" noChangeArrowheads="1"/>
          </p:cNvSpPr>
          <p:nvPr>
            <p:ph type="body" sz="half" idx="4294967295"/>
          </p:nvPr>
        </p:nvSpPr>
        <p:spPr>
          <a:xfrm>
            <a:off x="0" y="1719263"/>
            <a:ext cx="4038600" cy="4411662"/>
          </a:xfrm>
        </p:spPr>
        <p:txBody>
          <a:bodyPr/>
          <a:lstStyle/>
          <a:p>
            <a:pPr eaLnBrk="1" hangingPunct="1"/>
            <a:r>
              <a:rPr lang="en-US" altLang="en-US" sz="2600" smtClean="0"/>
              <a:t> </a:t>
            </a:r>
          </a:p>
        </p:txBody>
      </p:sp>
      <p:sp>
        <p:nvSpPr>
          <p:cNvPr id="75782" name="Line 4"/>
          <p:cNvSpPr>
            <a:spLocks noChangeShapeType="1"/>
          </p:cNvSpPr>
          <p:nvPr/>
        </p:nvSpPr>
        <p:spPr bwMode="auto">
          <a:xfrm flipV="1">
            <a:off x="1828800" y="3505200"/>
            <a:ext cx="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83" name="Line 5"/>
          <p:cNvSpPr>
            <a:spLocks noChangeShapeType="1"/>
          </p:cNvSpPr>
          <p:nvPr/>
        </p:nvSpPr>
        <p:spPr bwMode="auto">
          <a:xfrm flipH="1" flipV="1">
            <a:off x="914400" y="4648200"/>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84" name="Line 6"/>
          <p:cNvSpPr>
            <a:spLocks noChangeShapeType="1"/>
          </p:cNvSpPr>
          <p:nvPr/>
        </p:nvSpPr>
        <p:spPr bwMode="auto">
          <a:xfrm flipV="1">
            <a:off x="1828800" y="3810000"/>
            <a:ext cx="3810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85" name="Text Box 7"/>
          <p:cNvSpPr txBox="1">
            <a:spLocks noChangeArrowheads="1"/>
          </p:cNvSpPr>
          <p:nvPr/>
        </p:nvSpPr>
        <p:spPr bwMode="auto">
          <a:xfrm>
            <a:off x="1584325" y="4760913"/>
            <a:ext cx="2698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Reference</a:t>
            </a:r>
            <a:r>
              <a:rPr lang="en-US" altLang="zh-CN">
                <a:ea typeface="SimSun" pitchFamily="2" charset="-122"/>
              </a:rPr>
              <a:t> (world center)</a:t>
            </a:r>
            <a:endParaRPr lang="en-US" altLang="en-US"/>
          </a:p>
        </p:txBody>
      </p:sp>
      <p:sp>
        <p:nvSpPr>
          <p:cNvPr id="75786" name="Line 8"/>
          <p:cNvSpPr>
            <a:spLocks noChangeShapeType="1"/>
          </p:cNvSpPr>
          <p:nvPr/>
        </p:nvSpPr>
        <p:spPr bwMode="auto">
          <a:xfrm flipV="1">
            <a:off x="7162800" y="3048000"/>
            <a:ext cx="0" cy="1600200"/>
          </a:xfrm>
          <a:prstGeom prst="line">
            <a:avLst/>
          </a:prstGeom>
          <a:noFill/>
          <a:ln w="76200" cmpd="tri">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87" name="Line 9"/>
          <p:cNvSpPr>
            <a:spLocks noChangeShapeType="1"/>
          </p:cNvSpPr>
          <p:nvPr/>
        </p:nvSpPr>
        <p:spPr bwMode="auto">
          <a:xfrm flipH="1" flipV="1">
            <a:off x="5715000" y="3505200"/>
            <a:ext cx="1447800" cy="1143000"/>
          </a:xfrm>
          <a:prstGeom prst="line">
            <a:avLst/>
          </a:prstGeom>
          <a:noFill/>
          <a:ln w="76200" cmpd="tri">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88" name="Line 10"/>
          <p:cNvSpPr>
            <a:spLocks noChangeShapeType="1"/>
          </p:cNvSpPr>
          <p:nvPr/>
        </p:nvSpPr>
        <p:spPr bwMode="auto">
          <a:xfrm flipH="1">
            <a:off x="6096000" y="4648200"/>
            <a:ext cx="1066800" cy="0"/>
          </a:xfrm>
          <a:prstGeom prst="line">
            <a:avLst/>
          </a:prstGeom>
          <a:noFill/>
          <a:ln w="76200" cmpd="tri">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89" name="Freeform 13"/>
          <p:cNvSpPr>
            <a:spLocks/>
          </p:cNvSpPr>
          <p:nvPr/>
        </p:nvSpPr>
        <p:spPr bwMode="auto">
          <a:xfrm>
            <a:off x="7010400" y="3657600"/>
            <a:ext cx="457200" cy="381000"/>
          </a:xfrm>
          <a:custGeom>
            <a:avLst/>
            <a:gdLst>
              <a:gd name="T0" fmla="*/ 0 w 328"/>
              <a:gd name="T1" fmla="*/ 2147483647 h 240"/>
              <a:gd name="T2" fmla="*/ 2147483647 w 328"/>
              <a:gd name="T3" fmla="*/ 2147483647 h 240"/>
              <a:gd name="T4" fmla="*/ 2147483647 w 328"/>
              <a:gd name="T5" fmla="*/ 2147483647 h 240"/>
              <a:gd name="T6" fmla="*/ 2147483647 w 328"/>
              <a:gd name="T7" fmla="*/ 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8" h="240">
                <a:moveTo>
                  <a:pt x="0" y="240"/>
                </a:moveTo>
                <a:cubicBezTo>
                  <a:pt x="124" y="208"/>
                  <a:pt x="248" y="176"/>
                  <a:pt x="288" y="144"/>
                </a:cubicBezTo>
                <a:cubicBezTo>
                  <a:pt x="328" y="112"/>
                  <a:pt x="264" y="72"/>
                  <a:pt x="240" y="48"/>
                </a:cubicBezTo>
                <a:cubicBezTo>
                  <a:pt x="216" y="24"/>
                  <a:pt x="180" y="12"/>
                  <a:pt x="144" y="0"/>
                </a:cubicBezTo>
              </a:path>
            </a:pathLst>
          </a:custGeom>
          <a:noFill/>
          <a:ln w="57150" cap="flat" cmpd="sng">
            <a:solidFill>
              <a:srgbClr val="FF505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0" name="Freeform 14"/>
          <p:cNvSpPr>
            <a:spLocks/>
          </p:cNvSpPr>
          <p:nvPr/>
        </p:nvSpPr>
        <p:spPr bwMode="auto">
          <a:xfrm>
            <a:off x="6781800" y="3657600"/>
            <a:ext cx="304800" cy="77788"/>
          </a:xfrm>
          <a:custGeom>
            <a:avLst/>
            <a:gdLst>
              <a:gd name="T0" fmla="*/ 2147483647 w 96"/>
              <a:gd name="T1" fmla="*/ 0 h 1"/>
              <a:gd name="T2" fmla="*/ 0 w 96"/>
              <a:gd name="T3" fmla="*/ 0 h 1"/>
              <a:gd name="T4" fmla="*/ 0 60000 65536"/>
              <a:gd name="T5" fmla="*/ 0 60000 65536"/>
            </a:gdLst>
            <a:ahLst/>
            <a:cxnLst>
              <a:cxn ang="T4">
                <a:pos x="T0" y="T1"/>
              </a:cxn>
              <a:cxn ang="T5">
                <a:pos x="T2" y="T3"/>
              </a:cxn>
            </a:cxnLst>
            <a:rect l="0" t="0" r="r" b="b"/>
            <a:pathLst>
              <a:path w="96" h="1">
                <a:moveTo>
                  <a:pt x="96" y="0"/>
                </a:moveTo>
                <a:cubicBezTo>
                  <a:pt x="96" y="0"/>
                  <a:pt x="48" y="0"/>
                  <a:pt x="0" y="0"/>
                </a:cubicBezTo>
              </a:path>
            </a:pathLst>
          </a:custGeom>
          <a:noFill/>
          <a:ln w="57150" cap="flat" cmpd="sng">
            <a:solidFill>
              <a:srgbClr val="FF505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1" name="Freeform 15"/>
          <p:cNvSpPr>
            <a:spLocks/>
          </p:cNvSpPr>
          <p:nvPr/>
        </p:nvSpPr>
        <p:spPr bwMode="auto">
          <a:xfrm rot="-4423931">
            <a:off x="6438900" y="4457700"/>
            <a:ext cx="457200" cy="381000"/>
          </a:xfrm>
          <a:custGeom>
            <a:avLst/>
            <a:gdLst>
              <a:gd name="T0" fmla="*/ 0 w 328"/>
              <a:gd name="T1" fmla="*/ 2147483647 h 240"/>
              <a:gd name="T2" fmla="*/ 2147483647 w 328"/>
              <a:gd name="T3" fmla="*/ 2147483647 h 240"/>
              <a:gd name="T4" fmla="*/ 2147483647 w 328"/>
              <a:gd name="T5" fmla="*/ 2147483647 h 240"/>
              <a:gd name="T6" fmla="*/ 2147483647 w 328"/>
              <a:gd name="T7" fmla="*/ 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8" h="240">
                <a:moveTo>
                  <a:pt x="0" y="240"/>
                </a:moveTo>
                <a:cubicBezTo>
                  <a:pt x="124" y="208"/>
                  <a:pt x="248" y="176"/>
                  <a:pt x="288" y="144"/>
                </a:cubicBezTo>
                <a:cubicBezTo>
                  <a:pt x="328" y="112"/>
                  <a:pt x="264" y="72"/>
                  <a:pt x="240" y="48"/>
                </a:cubicBezTo>
                <a:cubicBezTo>
                  <a:pt x="216" y="24"/>
                  <a:pt x="180" y="12"/>
                  <a:pt x="144" y="0"/>
                </a:cubicBezTo>
              </a:path>
            </a:pathLst>
          </a:custGeom>
          <a:noFill/>
          <a:ln w="57150" cap="flat" cmpd="sng">
            <a:solidFill>
              <a:srgbClr val="FF505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2" name="Freeform 16"/>
          <p:cNvSpPr>
            <a:spLocks/>
          </p:cNvSpPr>
          <p:nvPr/>
        </p:nvSpPr>
        <p:spPr bwMode="auto">
          <a:xfrm rot="-4301727">
            <a:off x="6287294" y="4837906"/>
            <a:ext cx="304800" cy="77788"/>
          </a:xfrm>
          <a:custGeom>
            <a:avLst/>
            <a:gdLst>
              <a:gd name="T0" fmla="*/ 2147483647 w 96"/>
              <a:gd name="T1" fmla="*/ 0 h 1"/>
              <a:gd name="T2" fmla="*/ 0 w 96"/>
              <a:gd name="T3" fmla="*/ 0 h 1"/>
              <a:gd name="T4" fmla="*/ 0 60000 65536"/>
              <a:gd name="T5" fmla="*/ 0 60000 65536"/>
            </a:gdLst>
            <a:ahLst/>
            <a:cxnLst>
              <a:cxn ang="T4">
                <a:pos x="T0" y="T1"/>
              </a:cxn>
              <a:cxn ang="T5">
                <a:pos x="T2" y="T3"/>
              </a:cxn>
            </a:cxnLst>
            <a:rect l="0" t="0" r="r" b="b"/>
            <a:pathLst>
              <a:path w="96" h="1">
                <a:moveTo>
                  <a:pt x="96" y="0"/>
                </a:moveTo>
                <a:cubicBezTo>
                  <a:pt x="96" y="0"/>
                  <a:pt x="48" y="0"/>
                  <a:pt x="0" y="0"/>
                </a:cubicBezTo>
              </a:path>
            </a:pathLst>
          </a:custGeom>
          <a:noFill/>
          <a:ln w="57150" cap="flat" cmpd="sng">
            <a:solidFill>
              <a:srgbClr val="FF505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3" name="Text Box 17"/>
          <p:cNvSpPr txBox="1">
            <a:spLocks noChangeArrowheads="1"/>
          </p:cNvSpPr>
          <p:nvPr/>
        </p:nvSpPr>
        <p:spPr bwMode="auto">
          <a:xfrm>
            <a:off x="7162800" y="2895600"/>
            <a:ext cx="387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Y’</a:t>
            </a:r>
          </a:p>
        </p:txBody>
      </p:sp>
      <p:sp>
        <p:nvSpPr>
          <p:cNvPr id="75794" name="Text Box 18"/>
          <p:cNvSpPr txBox="1">
            <a:spLocks noChangeArrowheads="1"/>
          </p:cNvSpPr>
          <p:nvPr/>
        </p:nvSpPr>
        <p:spPr bwMode="auto">
          <a:xfrm>
            <a:off x="5699125" y="4379913"/>
            <a:ext cx="387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X’</a:t>
            </a:r>
          </a:p>
        </p:txBody>
      </p:sp>
      <p:sp>
        <p:nvSpPr>
          <p:cNvPr id="75795" name="Freeform 19"/>
          <p:cNvSpPr>
            <a:spLocks/>
          </p:cNvSpPr>
          <p:nvPr/>
        </p:nvSpPr>
        <p:spPr bwMode="auto">
          <a:xfrm>
            <a:off x="6096000" y="3657600"/>
            <a:ext cx="317500" cy="393700"/>
          </a:xfrm>
          <a:custGeom>
            <a:avLst/>
            <a:gdLst>
              <a:gd name="T0" fmla="*/ 2147483647 w 200"/>
              <a:gd name="T1" fmla="*/ 2147483647 h 248"/>
              <a:gd name="T2" fmla="*/ 2147483647 w 200"/>
              <a:gd name="T3" fmla="*/ 2147483647 h 248"/>
              <a:gd name="T4" fmla="*/ 2147483647 w 200"/>
              <a:gd name="T5" fmla="*/ 2147483647 h 248"/>
              <a:gd name="T6" fmla="*/ 0 w 200"/>
              <a:gd name="T7" fmla="*/ 2147483647 h 2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 h="248">
                <a:moveTo>
                  <a:pt x="48" y="248"/>
                </a:moveTo>
                <a:cubicBezTo>
                  <a:pt x="116" y="196"/>
                  <a:pt x="184" y="144"/>
                  <a:pt x="192" y="104"/>
                </a:cubicBezTo>
                <a:cubicBezTo>
                  <a:pt x="200" y="64"/>
                  <a:pt x="128" y="16"/>
                  <a:pt x="96" y="8"/>
                </a:cubicBezTo>
                <a:cubicBezTo>
                  <a:pt x="64" y="0"/>
                  <a:pt x="32" y="28"/>
                  <a:pt x="0" y="56"/>
                </a:cubicBezTo>
              </a:path>
            </a:pathLst>
          </a:custGeom>
          <a:noFill/>
          <a:ln w="57150" cap="flat" cmpd="sng">
            <a:solidFill>
              <a:srgbClr val="FF505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6" name="Line 20"/>
          <p:cNvSpPr>
            <a:spLocks noChangeShapeType="1"/>
          </p:cNvSpPr>
          <p:nvPr/>
        </p:nvSpPr>
        <p:spPr bwMode="auto">
          <a:xfrm flipH="1">
            <a:off x="5867400" y="3810000"/>
            <a:ext cx="152400" cy="228600"/>
          </a:xfrm>
          <a:prstGeom prst="line">
            <a:avLst/>
          </a:prstGeom>
          <a:noFill/>
          <a:ln w="5715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7" name="Text Box 21"/>
          <p:cNvSpPr txBox="1">
            <a:spLocks noChangeArrowheads="1"/>
          </p:cNvSpPr>
          <p:nvPr/>
        </p:nvSpPr>
        <p:spPr bwMode="auto">
          <a:xfrm>
            <a:off x="5334000" y="3200400"/>
            <a:ext cx="374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Z’</a:t>
            </a:r>
          </a:p>
        </p:txBody>
      </p:sp>
      <p:sp>
        <p:nvSpPr>
          <p:cNvPr id="75798" name="Text Box 22"/>
          <p:cNvSpPr txBox="1">
            <a:spLocks noChangeArrowheads="1"/>
          </p:cNvSpPr>
          <p:nvPr/>
        </p:nvSpPr>
        <p:spPr bwMode="auto">
          <a:xfrm>
            <a:off x="4876800" y="5410200"/>
            <a:ext cx="2190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Right camera  (R,T)</a:t>
            </a:r>
          </a:p>
        </p:txBody>
      </p:sp>
      <p:sp>
        <p:nvSpPr>
          <p:cNvPr id="75799" name="Freeform 26"/>
          <p:cNvSpPr>
            <a:spLocks/>
          </p:cNvSpPr>
          <p:nvPr/>
        </p:nvSpPr>
        <p:spPr bwMode="auto">
          <a:xfrm>
            <a:off x="1905000" y="4724400"/>
            <a:ext cx="5181600" cy="1003300"/>
          </a:xfrm>
          <a:custGeom>
            <a:avLst/>
            <a:gdLst>
              <a:gd name="T0" fmla="*/ 0 w 3264"/>
              <a:gd name="T1" fmla="*/ 0 h 632"/>
              <a:gd name="T2" fmla="*/ 2147483647 w 3264"/>
              <a:gd name="T3" fmla="*/ 2147483647 h 632"/>
              <a:gd name="T4" fmla="*/ 2147483647 w 3264"/>
              <a:gd name="T5" fmla="*/ 2147483647 h 632"/>
              <a:gd name="T6" fmla="*/ 0 60000 65536"/>
              <a:gd name="T7" fmla="*/ 0 60000 65536"/>
              <a:gd name="T8" fmla="*/ 0 60000 65536"/>
            </a:gdLst>
            <a:ahLst/>
            <a:cxnLst>
              <a:cxn ang="T6">
                <a:pos x="T0" y="T1"/>
              </a:cxn>
              <a:cxn ang="T7">
                <a:pos x="T2" y="T3"/>
              </a:cxn>
              <a:cxn ang="T8">
                <a:pos x="T4" y="T5"/>
              </a:cxn>
            </a:cxnLst>
            <a:rect l="0" t="0" r="r" b="b"/>
            <a:pathLst>
              <a:path w="3264" h="632">
                <a:moveTo>
                  <a:pt x="0" y="0"/>
                </a:moveTo>
                <a:cubicBezTo>
                  <a:pt x="184" y="308"/>
                  <a:pt x="368" y="616"/>
                  <a:pt x="912" y="624"/>
                </a:cubicBezTo>
                <a:cubicBezTo>
                  <a:pt x="1456" y="632"/>
                  <a:pt x="2360" y="340"/>
                  <a:pt x="3264" y="48"/>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0" name="Text Box 27"/>
          <p:cNvSpPr txBox="1">
            <a:spLocks noChangeArrowheads="1"/>
          </p:cNvSpPr>
          <p:nvPr/>
        </p:nvSpPr>
        <p:spPr bwMode="auto">
          <a:xfrm>
            <a:off x="4953000" y="3657600"/>
            <a:ext cx="1035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l-GR" altLang="en-US"/>
              <a:t>α </a:t>
            </a:r>
            <a:r>
              <a:rPr lang="en-US" altLang="zh-CN">
                <a:cs typeface="Arial" charset="0"/>
              </a:rPr>
              <a:t>(yaw)</a:t>
            </a:r>
            <a:endParaRPr lang="el-GR" altLang="en-US">
              <a:cs typeface="Arial" charset="0"/>
            </a:endParaRPr>
          </a:p>
        </p:txBody>
      </p:sp>
      <p:sp>
        <p:nvSpPr>
          <p:cNvPr id="75801" name="Text Box 28"/>
          <p:cNvSpPr txBox="1">
            <a:spLocks noChangeArrowheads="1"/>
          </p:cNvSpPr>
          <p:nvPr/>
        </p:nvSpPr>
        <p:spPr bwMode="auto">
          <a:xfrm>
            <a:off x="7315200" y="3581400"/>
            <a:ext cx="1035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l-GR" altLang="en-US"/>
              <a:t>β</a:t>
            </a:r>
            <a:r>
              <a:rPr lang="en-US" altLang="zh-CN">
                <a:ea typeface="SimSun" pitchFamily="2" charset="-122"/>
              </a:rPr>
              <a:t> pitch)</a:t>
            </a:r>
            <a:endParaRPr lang="en-US" altLang="en-US"/>
          </a:p>
        </p:txBody>
      </p:sp>
      <p:sp>
        <p:nvSpPr>
          <p:cNvPr id="75802" name="Text Box 29"/>
          <p:cNvSpPr txBox="1">
            <a:spLocks noChangeArrowheads="1"/>
          </p:cNvSpPr>
          <p:nvPr/>
        </p:nvSpPr>
        <p:spPr bwMode="auto">
          <a:xfrm>
            <a:off x="6477000" y="4797425"/>
            <a:ext cx="819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l-GR" altLang="en-US"/>
              <a:t>γ </a:t>
            </a:r>
            <a:r>
              <a:rPr lang="en-US" altLang="zh-CN">
                <a:ea typeface="SimSun" pitchFamily="2" charset="-122"/>
              </a:rPr>
              <a:t>(roll)</a:t>
            </a:r>
            <a:endParaRPr lang="en-US" altLang="en-US"/>
          </a:p>
        </p:txBody>
      </p:sp>
      <p:pic>
        <p:nvPicPr>
          <p:cNvPr id="75803" name="Picture 31" descr="j0283532"/>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rot="9901459">
            <a:off x="7467600" y="4495800"/>
            <a:ext cx="4762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804" name="Picture 32" descr="j0283532"/>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rot="-4477795">
            <a:off x="1123950" y="4972050"/>
            <a:ext cx="4762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805" name="Text Box 34"/>
          <p:cNvSpPr txBox="1">
            <a:spLocks noChangeArrowheads="1"/>
          </p:cNvSpPr>
          <p:nvPr/>
        </p:nvSpPr>
        <p:spPr bwMode="auto">
          <a:xfrm>
            <a:off x="517525" y="43799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x</a:t>
            </a:r>
          </a:p>
        </p:txBody>
      </p:sp>
      <p:sp>
        <p:nvSpPr>
          <p:cNvPr id="75806" name="Text Box 35"/>
          <p:cNvSpPr txBox="1">
            <a:spLocks noChangeArrowheads="1"/>
          </p:cNvSpPr>
          <p:nvPr/>
        </p:nvSpPr>
        <p:spPr bwMode="auto">
          <a:xfrm>
            <a:off x="1660525" y="31607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y</a:t>
            </a:r>
          </a:p>
        </p:txBody>
      </p:sp>
      <p:sp>
        <p:nvSpPr>
          <p:cNvPr id="75807" name="Text Box 36"/>
          <p:cNvSpPr txBox="1">
            <a:spLocks noChangeArrowheads="1"/>
          </p:cNvSpPr>
          <p:nvPr/>
        </p:nvSpPr>
        <p:spPr bwMode="auto">
          <a:xfrm>
            <a:off x="2117725" y="33131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z</a:t>
            </a:r>
          </a:p>
        </p:txBody>
      </p:sp>
      <p:sp>
        <p:nvSpPr>
          <p:cNvPr id="75808" name="Text Box 37"/>
          <p:cNvSpPr txBox="1">
            <a:spLocks noChangeArrowheads="1"/>
          </p:cNvSpPr>
          <p:nvPr/>
        </p:nvSpPr>
        <p:spPr bwMode="auto">
          <a:xfrm>
            <a:off x="1066800" y="5667375"/>
            <a:ext cx="63944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zh-CN">
                <a:ea typeface="SimSun" pitchFamily="2" charset="-122"/>
              </a:rPr>
              <a:t>//A yaw is a counterclockwise rotation  (</a:t>
            </a:r>
            <a:r>
              <a:rPr lang="el-GR" altLang="en-US"/>
              <a:t>α</a:t>
            </a:r>
            <a:r>
              <a:rPr lang="en-US" altLang="zh-CN">
                <a:ea typeface="SimSun" pitchFamily="2" charset="-122"/>
              </a:rPr>
              <a:t> ) about the  z-axis.</a:t>
            </a:r>
          </a:p>
          <a:p>
            <a:pPr eaLnBrk="1" hangingPunct="1"/>
            <a:r>
              <a:rPr lang="en-US" altLang="zh-CN">
                <a:ea typeface="SimSun" pitchFamily="2" charset="-122"/>
              </a:rPr>
              <a:t>//A pitch is a counterclockwise rotation (</a:t>
            </a:r>
            <a:r>
              <a:rPr lang="el-GR" altLang="en-US"/>
              <a:t>β</a:t>
            </a:r>
            <a:r>
              <a:rPr lang="en-US" altLang="zh-CN">
                <a:ea typeface="SimSun" pitchFamily="2" charset="-122"/>
              </a:rPr>
              <a:t>) about the  y-axis. </a:t>
            </a:r>
          </a:p>
          <a:p>
            <a:pPr eaLnBrk="1" hangingPunct="1"/>
            <a:r>
              <a:rPr lang="en-US" altLang="zh-CN">
                <a:ea typeface="SimSun" pitchFamily="2" charset="-122"/>
              </a:rPr>
              <a:t>//A roll is a counterclockwise rotation    (</a:t>
            </a:r>
            <a:r>
              <a:rPr lang="el-GR" altLang="en-US"/>
              <a:t>γ</a:t>
            </a:r>
            <a:r>
              <a:rPr lang="en-US" altLang="zh-CN">
                <a:ea typeface="SimSun" pitchFamily="2" charset="-122"/>
              </a:rPr>
              <a:t>  ) about the  x-axis. </a:t>
            </a:r>
          </a:p>
          <a:p>
            <a:pPr eaLnBrk="1" hangingPunct="1"/>
            <a:endParaRPr lang="en-US" altLang="en-US"/>
          </a:p>
        </p:txBody>
      </p:sp>
      <p:graphicFrame>
        <p:nvGraphicFramePr>
          <p:cNvPr id="75809" name="Object 2"/>
          <p:cNvGraphicFramePr>
            <a:graphicFrameLocks noGrp="1" noChangeAspect="1"/>
          </p:cNvGraphicFramePr>
          <p:nvPr/>
        </p:nvGraphicFramePr>
        <p:xfrm>
          <a:off x="1012825" y="1296988"/>
          <a:ext cx="6886575" cy="2028825"/>
        </p:xfrm>
        <a:graphic>
          <a:graphicData uri="http://schemas.openxmlformats.org/presentationml/2006/ole">
            <mc:AlternateContent xmlns:mc="http://schemas.openxmlformats.org/markup-compatibility/2006">
              <mc:Choice xmlns:v="urn:schemas-microsoft-com:vml" Requires="v">
                <p:oleObj spid="_x0000_s75828" name="公式" r:id="rId4" imgW="5689600" imgH="1676400" progId="Equation.3">
                  <p:embed/>
                </p:oleObj>
              </mc:Choice>
              <mc:Fallback>
                <p:oleObj name="公式" r:id="rId4" imgW="5689600" imgH="1676400" progId="Equation.3">
                  <p:embed/>
                  <p:pic>
                    <p:nvPicPr>
                      <p:cNvPr id="0" name="Object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2825" y="1296988"/>
                        <a:ext cx="6886575" cy="2028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1"/>
          </p:nvPr>
        </p:nvSpPr>
        <p:spPr/>
        <p:txBody>
          <a:bodyPr/>
          <a:lstStyle/>
          <a:p>
            <a:pPr>
              <a:defRPr/>
            </a:pPr>
            <a:r>
              <a:rPr lang="en-US" altLang="zh-CN" smtClean="0"/>
              <a:t>Stereo v6b</a:t>
            </a:r>
            <a:endParaRPr lang="en-US" altLang="zh-CN"/>
          </a:p>
        </p:txBody>
      </p:sp>
      <p:sp>
        <p:nvSpPr>
          <p:cNvPr id="7680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8B2DE7FA-AA4E-4195-8663-85922BB2E484}" type="slidenum">
              <a:rPr lang="en-US" altLang="en-US">
                <a:solidFill>
                  <a:srgbClr val="898989"/>
                </a:solidFill>
              </a:rPr>
              <a:pPr eaLnBrk="1" hangingPunct="1"/>
              <a:t>71</a:t>
            </a:fld>
            <a:endParaRPr lang="en-US" altLang="en-US">
              <a:solidFill>
                <a:srgbClr val="898989"/>
              </a:solidFill>
            </a:endParaRPr>
          </a:p>
        </p:txBody>
      </p:sp>
      <p:sp>
        <p:nvSpPr>
          <p:cNvPr id="76804" name="Rectangle 2"/>
          <p:cNvSpPr>
            <a:spLocks noGrp="1" noChangeArrowheads="1"/>
          </p:cNvSpPr>
          <p:nvPr>
            <p:ph type="title" idx="4294967295"/>
          </p:nvPr>
        </p:nvSpPr>
        <p:spPr>
          <a:xfrm>
            <a:off x="0" y="274638"/>
            <a:ext cx="8229600" cy="1143000"/>
          </a:xfrm>
        </p:spPr>
        <p:txBody>
          <a:bodyPr/>
          <a:lstStyle/>
          <a:p>
            <a:pPr eaLnBrk="1" hangingPunct="1"/>
            <a:r>
              <a:rPr lang="en-US" altLang="zh-CN" smtClean="0"/>
              <a:t>Yaw pitch roll</a:t>
            </a:r>
            <a:endParaRPr lang="en-US" altLang="en-US" smtClean="0"/>
          </a:p>
        </p:txBody>
      </p:sp>
      <p:sp>
        <p:nvSpPr>
          <p:cNvPr id="76805" name="Rectangle 3"/>
          <p:cNvSpPr>
            <a:spLocks noGrp="1" noChangeArrowheads="1"/>
          </p:cNvSpPr>
          <p:nvPr>
            <p:ph idx="4294967295"/>
          </p:nvPr>
        </p:nvSpPr>
        <p:spPr>
          <a:xfrm>
            <a:off x="0" y="1600200"/>
            <a:ext cx="8229600" cy="4525963"/>
          </a:xfrm>
        </p:spPr>
        <p:txBody>
          <a:bodyPr/>
          <a:lstStyle/>
          <a:p>
            <a:pPr eaLnBrk="1" hangingPunct="1"/>
            <a:r>
              <a:rPr lang="en-US" altLang="zh-CN" smtClean="0"/>
              <a:t> </a:t>
            </a:r>
            <a:endParaRPr lang="en-US" altLang="en-US" smtClean="0"/>
          </a:p>
        </p:txBody>
      </p:sp>
      <p:pic>
        <p:nvPicPr>
          <p:cNvPr id="76806" name="Picture 5" descr="380px-RPY_angles_of_ca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2895600"/>
            <a:ext cx="4152900" cy="247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76807" name="Picture 7" descr="File:RPY angles of airplan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895600"/>
            <a:ext cx="3733800" cy="2559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6808" name="Text Box 8"/>
          <p:cNvSpPr txBox="1">
            <a:spLocks noChangeArrowheads="1"/>
          </p:cNvSpPr>
          <p:nvPr/>
        </p:nvSpPr>
        <p:spPr bwMode="auto">
          <a:xfrm>
            <a:off x="136525" y="6361113"/>
            <a:ext cx="5035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http://en.wikipedia.org/wiki/Yaw,_pitch,_and_roll</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zh-CN" smtClean="0"/>
              <a:t>Stereo v6b</a:t>
            </a:r>
            <a:endParaRPr lang="en-US" altLang="zh-CN"/>
          </a:p>
        </p:txBody>
      </p:sp>
      <p:sp>
        <p:nvSpPr>
          <p:cNvPr id="7782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D299E19B-544D-458C-8F18-0064302B17CD}" type="slidenum">
              <a:rPr lang="en-US" altLang="en-US">
                <a:solidFill>
                  <a:srgbClr val="898989"/>
                </a:solidFill>
              </a:rPr>
              <a:pPr eaLnBrk="1" hangingPunct="1"/>
              <a:t>72</a:t>
            </a:fld>
            <a:endParaRPr lang="en-US" altLang="en-US">
              <a:solidFill>
                <a:srgbClr val="898989"/>
              </a:solidFill>
            </a:endParaRPr>
          </a:p>
        </p:txBody>
      </p:sp>
      <p:sp>
        <p:nvSpPr>
          <p:cNvPr id="77828" name="Rectangle 2"/>
          <p:cNvSpPr>
            <a:spLocks noGrp="1" noChangeArrowheads="1"/>
          </p:cNvSpPr>
          <p:nvPr>
            <p:ph type="title" idx="4294967295"/>
          </p:nvPr>
        </p:nvSpPr>
        <p:spPr>
          <a:xfrm>
            <a:off x="0" y="274638"/>
            <a:ext cx="8229600" cy="1143000"/>
          </a:xfrm>
        </p:spPr>
        <p:txBody>
          <a:bodyPr/>
          <a:lstStyle/>
          <a:p>
            <a:pPr eaLnBrk="1" hangingPunct="1"/>
            <a:r>
              <a:rPr lang="en-US" altLang="zh-CN" smtClean="0"/>
              <a:t>Test using scilab</a:t>
            </a:r>
            <a:endParaRPr lang="en-US" altLang="en-US" smtClean="0"/>
          </a:p>
        </p:txBody>
      </p:sp>
      <p:sp>
        <p:nvSpPr>
          <p:cNvPr id="77829" name="Rectangle 3"/>
          <p:cNvSpPr>
            <a:spLocks noGrp="1" noChangeArrowheads="1"/>
          </p:cNvSpPr>
          <p:nvPr>
            <p:ph idx="4294967295"/>
          </p:nvPr>
        </p:nvSpPr>
        <p:spPr>
          <a:xfrm>
            <a:off x="0" y="1447800"/>
            <a:ext cx="8229600" cy="4411663"/>
          </a:xfrm>
        </p:spPr>
        <p:txBody>
          <a:bodyPr/>
          <a:lstStyle/>
          <a:p>
            <a:pPr eaLnBrk="1" hangingPunct="1">
              <a:lnSpc>
                <a:spcPct val="60000"/>
              </a:lnSpc>
            </a:pPr>
            <a:r>
              <a:rPr lang="en-US" altLang="en-US" sz="1900" smtClean="0"/>
              <a:t>//rotation angles, [0,5,1]</a:t>
            </a:r>
          </a:p>
          <a:p>
            <a:pPr eaLnBrk="1" hangingPunct="1">
              <a:lnSpc>
                <a:spcPct val="60000"/>
              </a:lnSpc>
            </a:pPr>
            <a:r>
              <a:rPr lang="en-US" altLang="en-US" sz="1900" smtClean="0"/>
              <a:t>//pixel width 5umx5um</a:t>
            </a:r>
          </a:p>
          <a:p>
            <a:pPr eaLnBrk="1" hangingPunct="1">
              <a:lnSpc>
                <a:spcPct val="60000"/>
              </a:lnSpc>
            </a:pPr>
            <a:r>
              <a:rPr lang="en-US" altLang="en-US" sz="1900" smtClean="0"/>
              <a:t>//focal length 6mm/5um=1200</a:t>
            </a:r>
          </a:p>
          <a:p>
            <a:pPr eaLnBrk="1" hangingPunct="1">
              <a:lnSpc>
                <a:spcPct val="60000"/>
              </a:lnSpc>
            </a:pPr>
            <a:r>
              <a:rPr lang="en-US" altLang="en-US" sz="1900" smtClean="0"/>
              <a:t>//Translation 10cm , 10*1000*1000 /5um= 10*1000*1000/5</a:t>
            </a:r>
          </a:p>
          <a:p>
            <a:pPr eaLnBrk="1" hangingPunct="1">
              <a:lnSpc>
                <a:spcPct val="60000"/>
              </a:lnSpc>
            </a:pPr>
            <a:r>
              <a:rPr lang="en-US" altLang="en-US" sz="1900" smtClean="0"/>
              <a:t>//a 3d point is at point is  [0.01, 0.02 1]meters  </a:t>
            </a:r>
          </a:p>
          <a:p>
            <a:pPr eaLnBrk="1" hangingPunct="1">
              <a:lnSpc>
                <a:spcPct val="60000"/>
              </a:lnSpc>
            </a:pPr>
            <a:r>
              <a:rPr lang="en-US" altLang="en-US" sz="1900" smtClean="0"/>
              <a:t>//Translation</a:t>
            </a:r>
          </a:p>
          <a:p>
            <a:pPr eaLnBrk="1" hangingPunct="1">
              <a:lnSpc>
                <a:spcPct val="60000"/>
              </a:lnSpc>
            </a:pPr>
            <a:r>
              <a:rPr lang="en-US" altLang="en-US" sz="1900" smtClean="0"/>
              <a:t>//t=[10*1000*1000/5 0 0]'</a:t>
            </a:r>
          </a:p>
          <a:p>
            <a:pPr eaLnBrk="1" hangingPunct="1">
              <a:lnSpc>
                <a:spcPct val="60000"/>
              </a:lnSpc>
            </a:pPr>
            <a:r>
              <a:rPr lang="en-US" altLang="en-US" sz="1900" smtClean="0"/>
              <a:t>t=[-20*1000*1000/5 0 0]'  </a:t>
            </a:r>
          </a:p>
          <a:p>
            <a:pPr eaLnBrk="1" hangingPunct="1">
              <a:lnSpc>
                <a:spcPct val="60000"/>
              </a:lnSpc>
            </a:pPr>
            <a:r>
              <a:rPr lang="en-US" altLang="en-US" sz="1900" smtClean="0"/>
              <a:t>//a point in 3D space is </a:t>
            </a:r>
          </a:p>
          <a:p>
            <a:pPr eaLnBrk="1" hangingPunct="1">
              <a:lnSpc>
                <a:spcPct val="60000"/>
              </a:lnSpc>
            </a:pPr>
            <a:r>
              <a:rPr lang="en-US" altLang="en-US" sz="1900" smtClean="0"/>
              <a:t>// </a:t>
            </a:r>
          </a:p>
          <a:p>
            <a:pPr eaLnBrk="1" hangingPunct="1">
              <a:lnSpc>
                <a:spcPct val="60000"/>
              </a:lnSpc>
            </a:pPr>
            <a:r>
              <a:rPr lang="en-US" altLang="en-US" sz="1900" smtClean="0"/>
              <a:t>//xx=[0.01 0.02 1 ]*1000*1000*1000/5 //in ipxel</a:t>
            </a:r>
          </a:p>
          <a:p>
            <a:pPr eaLnBrk="1" hangingPunct="1">
              <a:lnSpc>
                <a:spcPct val="60000"/>
              </a:lnSpc>
            </a:pPr>
            <a:r>
              <a:rPr lang="en-US" altLang="en-US" sz="1900" smtClean="0"/>
              <a:t>xx=[0 0 1 ]*1000*1000*1000/5 //in ipixel</a:t>
            </a:r>
          </a:p>
          <a:p>
            <a:pPr eaLnBrk="1" hangingPunct="1">
              <a:lnSpc>
                <a:spcPct val="60000"/>
              </a:lnSpc>
            </a:pPr>
            <a:endParaRPr lang="en-US" altLang="en-US" sz="1900" smtClean="0"/>
          </a:p>
          <a:p>
            <a:pPr eaLnBrk="1" hangingPunct="1">
              <a:lnSpc>
                <a:spcPct val="60000"/>
              </a:lnSpc>
            </a:pPr>
            <a:r>
              <a:rPr lang="en-US" altLang="en-US" sz="1900" smtClean="0"/>
              <a:t>x=[xx 1]'</a:t>
            </a:r>
          </a:p>
          <a:p>
            <a:pPr eaLnBrk="1" hangingPunct="1">
              <a:lnSpc>
                <a:spcPct val="60000"/>
              </a:lnSpc>
            </a:pPr>
            <a:endParaRPr lang="en-US" altLang="en-US" sz="1900" smtClean="0"/>
          </a:p>
          <a:p>
            <a:pPr eaLnBrk="1" hangingPunct="1">
              <a:lnSpc>
                <a:spcPct val="60000"/>
              </a:lnSpc>
            </a:pPr>
            <a:r>
              <a:rPr lang="en-US" altLang="en-US" sz="1900" smtClean="0"/>
              <a:t>//angs=([0,15,1]*3.1416/180)</a:t>
            </a:r>
          </a:p>
          <a:p>
            <a:pPr eaLnBrk="1" hangingPunct="1">
              <a:lnSpc>
                <a:spcPct val="60000"/>
              </a:lnSpc>
            </a:pPr>
            <a:r>
              <a:rPr lang="en-US" altLang="en-US" sz="1900" smtClean="0"/>
              <a:t>angs=([0,0,0]*3.1416/180)</a:t>
            </a:r>
          </a:p>
          <a:p>
            <a:pPr eaLnBrk="1" hangingPunct="1">
              <a:lnSpc>
                <a:spcPct val="60000"/>
              </a:lnSpc>
            </a:pPr>
            <a:endParaRPr lang="en-US" altLang="en-US" sz="130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5"/>
          <p:cNvSpPr>
            <a:spLocks noGrp="1"/>
          </p:cNvSpPr>
          <p:nvPr>
            <p:ph type="ftr" sz="quarter" idx="11"/>
          </p:nvPr>
        </p:nvSpPr>
        <p:spPr/>
        <p:txBody>
          <a:bodyPr/>
          <a:lstStyle/>
          <a:p>
            <a:pPr>
              <a:defRPr/>
            </a:pPr>
            <a:r>
              <a:rPr lang="en-US" altLang="zh-CN" smtClean="0"/>
              <a:t>Stereo v6b</a:t>
            </a:r>
            <a:endParaRPr lang="en-US" altLang="zh-CN"/>
          </a:p>
        </p:txBody>
      </p:sp>
      <p:sp>
        <p:nvSpPr>
          <p:cNvPr id="78851"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CBF27240-3A69-4192-93D2-D176C442A288}" type="slidenum">
              <a:rPr lang="en-US" altLang="en-US">
                <a:solidFill>
                  <a:srgbClr val="898989"/>
                </a:solidFill>
              </a:rPr>
              <a:pPr eaLnBrk="1" hangingPunct="1"/>
              <a:t>73</a:t>
            </a:fld>
            <a:endParaRPr lang="en-US" altLang="en-US">
              <a:solidFill>
                <a:srgbClr val="898989"/>
              </a:solidFill>
            </a:endParaRPr>
          </a:p>
        </p:txBody>
      </p:sp>
      <p:sp>
        <p:nvSpPr>
          <p:cNvPr id="77826" name="Rectangle 4"/>
          <p:cNvSpPr>
            <a:spLocks noGrp="1" noChangeArrowheads="1"/>
          </p:cNvSpPr>
          <p:nvPr>
            <p:ph type="title" idx="4294967295"/>
          </p:nvPr>
        </p:nvSpPr>
        <p:spPr>
          <a:xfrm>
            <a:off x="0" y="76200"/>
            <a:ext cx="7543800" cy="487363"/>
          </a:xfrm>
        </p:spPr>
        <p:txBody>
          <a:bodyPr>
            <a:normAutofit fontScale="90000"/>
          </a:bodyPr>
          <a:lstStyle/>
          <a:p>
            <a:pPr eaLnBrk="1" hangingPunct="1"/>
            <a:r>
              <a:rPr lang="en-US" altLang="en-US" sz="2400" smtClean="0"/>
              <a:t>Matlab </a:t>
            </a:r>
            <a:r>
              <a:rPr lang="en-US" altLang="zh-CN" sz="2400" smtClean="0"/>
              <a:t>/scilab </a:t>
            </a:r>
            <a:r>
              <a:rPr lang="en-US" altLang="en-US" sz="2400" smtClean="0"/>
              <a:t>code:</a:t>
            </a:r>
            <a:r>
              <a:rPr lang="en-US" altLang="zh-CN" sz="2400" smtClean="0"/>
              <a:t> stereo_test.sce (</a:t>
            </a:r>
            <a:r>
              <a:rPr lang="en-US" altLang="en-US" sz="2400" smtClean="0"/>
              <a:t>http://www.scilab.org/</a:t>
            </a:r>
            <a:r>
              <a:rPr lang="en-US" altLang="zh-CN" sz="2400" smtClean="0"/>
              <a:t>)</a:t>
            </a:r>
            <a:endParaRPr lang="en-US" altLang="en-US" sz="2400" smtClean="0"/>
          </a:p>
        </p:txBody>
      </p:sp>
      <p:sp>
        <p:nvSpPr>
          <p:cNvPr id="77827" name="Rectangle 2"/>
          <p:cNvSpPr>
            <a:spLocks noGrp="1" noChangeArrowheads="1"/>
          </p:cNvSpPr>
          <p:nvPr>
            <p:ph sz="half" idx="4294967295"/>
          </p:nvPr>
        </p:nvSpPr>
        <p:spPr>
          <a:xfrm>
            <a:off x="0" y="1143000"/>
            <a:ext cx="4038600" cy="3733800"/>
          </a:xfrm>
        </p:spPr>
        <p:txBody>
          <a:bodyPr>
            <a:normAutofit/>
          </a:bodyPr>
          <a:lstStyle/>
          <a:p>
            <a:pPr eaLnBrk="1" hangingPunct="1">
              <a:lnSpc>
                <a:spcPct val="60000"/>
              </a:lnSpc>
            </a:pPr>
            <a:r>
              <a:rPr lang="en-US" altLang="en-US" sz="1200" smtClean="0"/>
              <a:t>//rotation angles, [0,5,1]</a:t>
            </a:r>
          </a:p>
          <a:p>
            <a:pPr eaLnBrk="1" hangingPunct="1">
              <a:lnSpc>
                <a:spcPct val="60000"/>
              </a:lnSpc>
            </a:pPr>
            <a:r>
              <a:rPr lang="en-US" altLang="en-US" sz="1200" smtClean="0"/>
              <a:t>//pixel width 5umx5um</a:t>
            </a:r>
          </a:p>
          <a:p>
            <a:pPr eaLnBrk="1" hangingPunct="1">
              <a:lnSpc>
                <a:spcPct val="60000"/>
              </a:lnSpc>
            </a:pPr>
            <a:r>
              <a:rPr lang="en-US" altLang="en-US" sz="1200" smtClean="0"/>
              <a:t>//focal length 6mm/5um=1200</a:t>
            </a:r>
          </a:p>
          <a:p>
            <a:pPr eaLnBrk="1" hangingPunct="1">
              <a:lnSpc>
                <a:spcPct val="60000"/>
              </a:lnSpc>
            </a:pPr>
            <a:r>
              <a:rPr lang="en-US" altLang="en-US" sz="1200" smtClean="0"/>
              <a:t>//Translation 10cm , 10*1000*1000 /5um= 10*1000*1000/5</a:t>
            </a:r>
          </a:p>
          <a:p>
            <a:pPr eaLnBrk="1" hangingPunct="1">
              <a:lnSpc>
                <a:spcPct val="60000"/>
              </a:lnSpc>
            </a:pPr>
            <a:r>
              <a:rPr lang="en-US" altLang="en-US" sz="1200" smtClean="0"/>
              <a:t>//a 3d point is at point is  [0.01, 0.02 1]meters  </a:t>
            </a:r>
          </a:p>
          <a:p>
            <a:pPr eaLnBrk="1" hangingPunct="1">
              <a:lnSpc>
                <a:spcPct val="60000"/>
              </a:lnSpc>
            </a:pPr>
            <a:r>
              <a:rPr lang="en-US" altLang="en-US" sz="1200" smtClean="0"/>
              <a:t>//Translation</a:t>
            </a:r>
          </a:p>
          <a:p>
            <a:pPr eaLnBrk="1" hangingPunct="1">
              <a:lnSpc>
                <a:spcPct val="60000"/>
              </a:lnSpc>
            </a:pPr>
            <a:r>
              <a:rPr lang="en-US" altLang="en-US" sz="1200" smtClean="0"/>
              <a:t>//t=[10*1000*1000/5 0 0]'</a:t>
            </a:r>
          </a:p>
          <a:p>
            <a:pPr eaLnBrk="1" hangingPunct="1">
              <a:lnSpc>
                <a:spcPct val="60000"/>
              </a:lnSpc>
            </a:pPr>
            <a:r>
              <a:rPr lang="en-US" altLang="en-US" sz="1200" smtClean="0"/>
              <a:t>t=[-20*1000*1000/5 0 0]'  </a:t>
            </a:r>
          </a:p>
          <a:p>
            <a:pPr eaLnBrk="1" hangingPunct="1">
              <a:lnSpc>
                <a:spcPct val="60000"/>
              </a:lnSpc>
            </a:pPr>
            <a:r>
              <a:rPr lang="en-US" altLang="en-US" sz="1200" smtClean="0"/>
              <a:t>//a point in 3D space is </a:t>
            </a:r>
          </a:p>
          <a:p>
            <a:pPr eaLnBrk="1" hangingPunct="1">
              <a:lnSpc>
                <a:spcPct val="60000"/>
              </a:lnSpc>
            </a:pPr>
            <a:r>
              <a:rPr lang="en-US" altLang="en-US" sz="1200" smtClean="0"/>
              <a:t>// </a:t>
            </a:r>
          </a:p>
          <a:p>
            <a:pPr eaLnBrk="1" hangingPunct="1">
              <a:lnSpc>
                <a:spcPct val="60000"/>
              </a:lnSpc>
            </a:pPr>
            <a:r>
              <a:rPr lang="en-US" altLang="en-US" sz="1200" smtClean="0"/>
              <a:t>//xx=[0.01 0.02 1 ]*1000*1000*1000/5 //in ipxel</a:t>
            </a:r>
          </a:p>
          <a:p>
            <a:pPr eaLnBrk="1" hangingPunct="1">
              <a:lnSpc>
                <a:spcPct val="60000"/>
              </a:lnSpc>
            </a:pPr>
            <a:r>
              <a:rPr lang="en-US" altLang="en-US" sz="1200" smtClean="0"/>
              <a:t>xx=[0 0 1 ]*1000*1000*1000/5 //in ipixel</a:t>
            </a:r>
          </a:p>
          <a:p>
            <a:pPr eaLnBrk="1" hangingPunct="1">
              <a:lnSpc>
                <a:spcPct val="60000"/>
              </a:lnSpc>
            </a:pPr>
            <a:endParaRPr lang="en-US" altLang="en-US" sz="1200" smtClean="0"/>
          </a:p>
          <a:p>
            <a:pPr eaLnBrk="1" hangingPunct="1">
              <a:lnSpc>
                <a:spcPct val="60000"/>
              </a:lnSpc>
            </a:pPr>
            <a:r>
              <a:rPr lang="en-US" altLang="en-US" sz="1200" smtClean="0"/>
              <a:t>x=[xx 1]'</a:t>
            </a:r>
          </a:p>
          <a:p>
            <a:pPr eaLnBrk="1" hangingPunct="1">
              <a:lnSpc>
                <a:spcPct val="60000"/>
              </a:lnSpc>
            </a:pPr>
            <a:endParaRPr lang="en-US" altLang="en-US" sz="1200" smtClean="0"/>
          </a:p>
          <a:p>
            <a:pPr eaLnBrk="1" hangingPunct="1">
              <a:lnSpc>
                <a:spcPct val="60000"/>
              </a:lnSpc>
            </a:pPr>
            <a:r>
              <a:rPr lang="en-US" altLang="en-US" sz="1200" smtClean="0"/>
              <a:t>//angs=([0,15,1]*3.1416/180)</a:t>
            </a:r>
          </a:p>
          <a:p>
            <a:pPr eaLnBrk="1" hangingPunct="1">
              <a:lnSpc>
                <a:spcPct val="60000"/>
              </a:lnSpc>
            </a:pPr>
            <a:r>
              <a:rPr lang="en-US" altLang="en-US" sz="1200" smtClean="0"/>
              <a:t>angs=([0,0,0]*3.1416/180)</a:t>
            </a:r>
          </a:p>
          <a:p>
            <a:pPr eaLnBrk="1" hangingPunct="1">
              <a:lnSpc>
                <a:spcPct val="60000"/>
              </a:lnSpc>
            </a:pPr>
            <a:endParaRPr lang="en-US" altLang="en-US" sz="1200" smtClean="0"/>
          </a:p>
          <a:p>
            <a:pPr eaLnBrk="1" hangingPunct="1">
              <a:lnSpc>
                <a:spcPct val="60000"/>
              </a:lnSpc>
            </a:pPr>
            <a:r>
              <a:rPr lang="en-US" altLang="en-US" sz="1200" smtClean="0"/>
              <a:t>cosA = cos (angs(3));</a:t>
            </a:r>
          </a:p>
          <a:p>
            <a:pPr eaLnBrk="1" hangingPunct="1">
              <a:lnSpc>
                <a:spcPct val="60000"/>
              </a:lnSpc>
            </a:pPr>
            <a:r>
              <a:rPr lang="en-US" altLang="en-US" sz="1200" smtClean="0"/>
              <a:t>sinA = sin (angs(3));</a:t>
            </a:r>
          </a:p>
          <a:p>
            <a:pPr eaLnBrk="1" hangingPunct="1">
              <a:lnSpc>
                <a:spcPct val="60000"/>
              </a:lnSpc>
            </a:pPr>
            <a:r>
              <a:rPr lang="en-US" altLang="en-US" sz="1200" smtClean="0"/>
              <a:t>cosB = cos (angs(2));</a:t>
            </a:r>
          </a:p>
          <a:p>
            <a:pPr eaLnBrk="1" hangingPunct="1">
              <a:lnSpc>
                <a:spcPct val="60000"/>
              </a:lnSpc>
            </a:pPr>
            <a:r>
              <a:rPr lang="en-US" altLang="en-US" sz="1200" smtClean="0"/>
              <a:t>sinB = sin (angs(2));</a:t>
            </a:r>
          </a:p>
          <a:p>
            <a:pPr eaLnBrk="1" hangingPunct="1">
              <a:lnSpc>
                <a:spcPct val="60000"/>
              </a:lnSpc>
            </a:pPr>
            <a:r>
              <a:rPr lang="en-US" altLang="en-US" sz="1200" smtClean="0"/>
              <a:t>cosC = cos (angs(1));</a:t>
            </a:r>
          </a:p>
          <a:p>
            <a:pPr eaLnBrk="1" hangingPunct="1">
              <a:lnSpc>
                <a:spcPct val="60000"/>
              </a:lnSpc>
            </a:pPr>
            <a:r>
              <a:rPr lang="en-US" altLang="en-US" sz="1200" smtClean="0"/>
              <a:t>sinC = sin (angs(1));</a:t>
            </a:r>
          </a:p>
          <a:p>
            <a:pPr eaLnBrk="1" hangingPunct="1">
              <a:lnSpc>
                <a:spcPct val="60000"/>
              </a:lnSpc>
            </a:pPr>
            <a:endParaRPr lang="en-US" altLang="en-US" sz="1200" smtClean="0"/>
          </a:p>
        </p:txBody>
      </p:sp>
      <p:sp>
        <p:nvSpPr>
          <p:cNvPr id="78854" name="Rectangle 3"/>
          <p:cNvSpPr>
            <a:spLocks noGrp="1" noChangeArrowheads="1"/>
          </p:cNvSpPr>
          <p:nvPr>
            <p:ph sz="half" idx="4294967295"/>
          </p:nvPr>
        </p:nvSpPr>
        <p:spPr>
          <a:xfrm>
            <a:off x="4419600" y="914400"/>
            <a:ext cx="4724400" cy="4411663"/>
          </a:xfrm>
        </p:spPr>
        <p:txBody>
          <a:bodyPr/>
          <a:lstStyle/>
          <a:p>
            <a:pPr eaLnBrk="1" hangingPunct="1">
              <a:lnSpc>
                <a:spcPct val="80000"/>
              </a:lnSpc>
            </a:pPr>
            <a:r>
              <a:rPr lang="en-US" altLang="en-US" sz="1500" smtClean="0"/>
              <a:t>cosAsinB = cosA .* sinB;</a:t>
            </a:r>
          </a:p>
          <a:p>
            <a:pPr eaLnBrk="1" hangingPunct="1">
              <a:lnSpc>
                <a:spcPct val="80000"/>
              </a:lnSpc>
            </a:pPr>
            <a:r>
              <a:rPr lang="en-US" altLang="en-US" sz="1500" smtClean="0"/>
              <a:t>sinAsinB = sinA .* sinB;</a:t>
            </a:r>
          </a:p>
          <a:p>
            <a:pPr eaLnBrk="1" hangingPunct="1">
              <a:lnSpc>
                <a:spcPct val="80000"/>
              </a:lnSpc>
            </a:pPr>
            <a:r>
              <a:rPr lang="en-US" altLang="en-US" sz="1500" smtClean="0"/>
              <a:t> </a:t>
            </a:r>
          </a:p>
          <a:p>
            <a:pPr eaLnBrk="1" hangingPunct="1">
              <a:lnSpc>
                <a:spcPct val="80000"/>
              </a:lnSpc>
            </a:pPr>
            <a:r>
              <a:rPr lang="en-US" altLang="en-US" sz="1500" smtClean="0"/>
              <a:t>R = [ cosA.*cosB  cosAsinB.*sinC-sinA.*cosC  cosAsinB.*cosC+sinA.*sinC ;</a:t>
            </a:r>
          </a:p>
          <a:p>
            <a:pPr eaLnBrk="1" hangingPunct="1">
              <a:lnSpc>
                <a:spcPct val="80000"/>
              </a:lnSpc>
            </a:pPr>
            <a:r>
              <a:rPr lang="en-US" altLang="en-US" sz="1500" smtClean="0"/>
              <a:t>      sinA.*cosB  sinAsinB.*sinC+cosA.*cosC  sinAsinB.*cosC-cosA.*sinC ;</a:t>
            </a:r>
          </a:p>
          <a:p>
            <a:pPr eaLnBrk="1" hangingPunct="1">
              <a:lnSpc>
                <a:spcPct val="80000"/>
              </a:lnSpc>
            </a:pPr>
            <a:r>
              <a:rPr lang="en-US" altLang="en-US" sz="1500" smtClean="0"/>
              <a:t>        -sinB            cosB.*sinC                 cosB.*cosC         ];</a:t>
            </a:r>
          </a:p>
          <a:p>
            <a:pPr eaLnBrk="1" hangingPunct="1">
              <a:lnSpc>
                <a:spcPct val="80000"/>
              </a:lnSpc>
            </a:pPr>
            <a:r>
              <a:rPr lang="en-US" altLang="en-US" sz="1500" smtClean="0"/>
              <a:t> </a:t>
            </a:r>
            <a:r>
              <a:rPr lang="en-US" altLang="en-US" sz="1300" smtClean="0"/>
              <a:t>R</a:t>
            </a:r>
          </a:p>
          <a:p>
            <a:pPr eaLnBrk="1" hangingPunct="1">
              <a:lnSpc>
                <a:spcPct val="80000"/>
              </a:lnSpc>
            </a:pPr>
            <a:r>
              <a:rPr lang="en-US" altLang="en-US" sz="1300" smtClean="0"/>
              <a:t> R'*R</a:t>
            </a:r>
          </a:p>
          <a:p>
            <a:pPr eaLnBrk="1" hangingPunct="1">
              <a:lnSpc>
                <a:spcPct val="80000"/>
              </a:lnSpc>
            </a:pPr>
            <a:r>
              <a:rPr lang="en-US" altLang="en-US" sz="1300" smtClean="0"/>
              <a:t> mint =[1200           0         512</a:t>
            </a:r>
          </a:p>
          <a:p>
            <a:pPr eaLnBrk="1" hangingPunct="1">
              <a:lnSpc>
                <a:spcPct val="80000"/>
              </a:lnSpc>
            </a:pPr>
            <a:r>
              <a:rPr lang="en-US" altLang="en-US" sz="1300" smtClean="0"/>
              <a:t>      0        1200         384</a:t>
            </a:r>
          </a:p>
          <a:p>
            <a:pPr eaLnBrk="1" hangingPunct="1">
              <a:lnSpc>
                <a:spcPct val="80000"/>
              </a:lnSpc>
            </a:pPr>
            <a:r>
              <a:rPr lang="en-US" altLang="en-US" sz="1300" smtClean="0"/>
              <a:t>       0           0           1]</a:t>
            </a:r>
          </a:p>
          <a:p>
            <a:pPr eaLnBrk="1" hangingPunct="1">
              <a:lnSpc>
                <a:spcPct val="80000"/>
              </a:lnSpc>
            </a:pPr>
            <a:r>
              <a:rPr lang="en-US" altLang="en-US" sz="1300" smtClean="0"/>
              <a:t>x1= mint*[1 0 0 0; 0 1 0 0; 0 0 1 1]*x</a:t>
            </a:r>
          </a:p>
          <a:p>
            <a:pPr eaLnBrk="1" hangingPunct="1">
              <a:lnSpc>
                <a:spcPct val="80000"/>
              </a:lnSpc>
            </a:pPr>
            <a:r>
              <a:rPr lang="en-US" altLang="en-US" sz="1300" smtClean="0"/>
              <a:t>x1(1)/x1(3)</a:t>
            </a:r>
          </a:p>
          <a:p>
            <a:pPr eaLnBrk="1" hangingPunct="1">
              <a:lnSpc>
                <a:spcPct val="80000"/>
              </a:lnSpc>
            </a:pPr>
            <a:r>
              <a:rPr lang="en-US" altLang="en-US" sz="1300" smtClean="0"/>
              <a:t>x1(2)/x1(3)</a:t>
            </a:r>
          </a:p>
          <a:p>
            <a:pPr eaLnBrk="1" hangingPunct="1">
              <a:lnSpc>
                <a:spcPct val="80000"/>
              </a:lnSpc>
            </a:pPr>
            <a:endParaRPr lang="en-US" altLang="en-US" sz="1300" smtClean="0"/>
          </a:p>
          <a:p>
            <a:pPr eaLnBrk="1" hangingPunct="1">
              <a:lnSpc>
                <a:spcPct val="80000"/>
              </a:lnSpc>
            </a:pPr>
            <a:r>
              <a:rPr lang="en-US" altLang="en-US" sz="1300" smtClean="0"/>
              <a:t>mext=R*[[1 0 0; 0 1 0 ; 0 0 1]  -t]</a:t>
            </a:r>
          </a:p>
          <a:p>
            <a:pPr eaLnBrk="1" hangingPunct="1">
              <a:lnSpc>
                <a:spcPct val="80000"/>
              </a:lnSpc>
            </a:pPr>
            <a:r>
              <a:rPr lang="en-US" altLang="en-US" sz="1300" smtClean="0"/>
              <a:t>x2= mint*mext*x</a:t>
            </a:r>
          </a:p>
          <a:p>
            <a:pPr eaLnBrk="1" hangingPunct="1">
              <a:lnSpc>
                <a:spcPct val="80000"/>
              </a:lnSpc>
            </a:pPr>
            <a:r>
              <a:rPr lang="en-US" altLang="en-US" sz="1300" smtClean="0"/>
              <a:t>x2(1)/x2(3)</a:t>
            </a:r>
          </a:p>
          <a:p>
            <a:pPr eaLnBrk="1" hangingPunct="1">
              <a:lnSpc>
                <a:spcPct val="80000"/>
              </a:lnSpc>
            </a:pPr>
            <a:r>
              <a:rPr lang="en-US" altLang="en-US" sz="1300" smtClean="0"/>
              <a:t>x2(2)/x2(3)</a:t>
            </a:r>
          </a:p>
          <a:p>
            <a:pPr eaLnBrk="1" hangingPunct="1">
              <a:lnSpc>
                <a:spcPct val="80000"/>
              </a:lnSpc>
            </a:pPr>
            <a:endParaRPr lang="en-US" altLang="en-US" sz="1300" smtClean="0"/>
          </a:p>
        </p:txBody>
      </p:sp>
      <p:sp>
        <p:nvSpPr>
          <p:cNvPr id="78855" name="Text Box 5"/>
          <p:cNvSpPr txBox="1">
            <a:spLocks noChangeArrowheads="1"/>
          </p:cNvSpPr>
          <p:nvPr/>
        </p:nvSpPr>
        <p:spPr bwMode="auto">
          <a:xfrm>
            <a:off x="7391400" y="3276600"/>
            <a:ext cx="1447800" cy="2990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fr-FR" altLang="zh-CN" sz="1400">
                <a:ea typeface="SimSun" pitchFamily="2" charset="-122"/>
              </a:rPr>
              <a:t>Result</a:t>
            </a:r>
          </a:p>
          <a:p>
            <a:pPr eaLnBrk="1" hangingPunct="1"/>
            <a:r>
              <a:rPr lang="fr-FR" altLang="en-US" sz="1400"/>
              <a:t>-7-&gt;x1(1)/x1(3)</a:t>
            </a:r>
          </a:p>
          <a:p>
            <a:pPr eaLnBrk="1" hangingPunct="1"/>
            <a:r>
              <a:rPr lang="fr-FR" altLang="en-US" sz="1400"/>
              <a:t>512.  </a:t>
            </a:r>
          </a:p>
          <a:p>
            <a:pPr eaLnBrk="1" hangingPunct="1"/>
            <a:r>
              <a:rPr lang="fr-FR" altLang="en-US" sz="1400"/>
              <a:t> -7-&gt;x1(2)/x1(3)</a:t>
            </a:r>
          </a:p>
          <a:p>
            <a:pPr eaLnBrk="1" hangingPunct="1"/>
            <a:r>
              <a:rPr lang="fr-FR" altLang="en-US" sz="1400"/>
              <a:t>384.  </a:t>
            </a:r>
          </a:p>
          <a:p>
            <a:pPr eaLnBrk="1" hangingPunct="1"/>
            <a:r>
              <a:rPr lang="fr-FR" altLang="en-US" sz="1400"/>
              <a:t>  -7-&gt;x2(1)/x2(3)</a:t>
            </a:r>
          </a:p>
          <a:p>
            <a:pPr eaLnBrk="1" hangingPunct="1"/>
            <a:r>
              <a:rPr lang="fr-FR" altLang="en-US" sz="1400"/>
              <a:t> ans  =</a:t>
            </a:r>
          </a:p>
          <a:p>
            <a:pPr eaLnBrk="1" hangingPunct="1"/>
            <a:r>
              <a:rPr lang="fr-FR" altLang="en-US" sz="1400"/>
              <a:t>     536.  </a:t>
            </a:r>
          </a:p>
          <a:p>
            <a:pPr eaLnBrk="1" hangingPunct="1"/>
            <a:r>
              <a:rPr lang="fr-FR" altLang="en-US" sz="1400"/>
              <a:t> -7-&gt;x2(2)/x2(3)</a:t>
            </a:r>
            <a:endParaRPr lang="fr-FR" altLang="zh-CN" sz="1400">
              <a:ea typeface="SimSun" pitchFamily="2" charset="-122"/>
            </a:endParaRPr>
          </a:p>
          <a:p>
            <a:pPr eaLnBrk="1" hangingPunct="1"/>
            <a:r>
              <a:rPr lang="fr-FR" altLang="en-US" sz="1400"/>
              <a:t>ans  =  384.</a:t>
            </a:r>
            <a:r>
              <a:rPr lang="fr-FR" altLang="en-US" sz="3200"/>
              <a:t>  </a:t>
            </a:r>
          </a:p>
          <a:p>
            <a:pPr eaLnBrk="1" hangingPunct="1"/>
            <a:r>
              <a:rPr lang="fr-FR" altLang="en-US"/>
              <a:t> </a:t>
            </a:r>
            <a:endParaRPr lang="en-US" alt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zh-CN" smtClean="0"/>
              <a:t>Stereo v6b</a:t>
            </a:r>
            <a:endParaRPr lang="en-US" altLang="zh-CN"/>
          </a:p>
        </p:txBody>
      </p:sp>
      <p:sp>
        <p:nvSpPr>
          <p:cNvPr id="7987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00B25BEF-8DFB-4611-B960-15B35A54C70A}" type="slidenum">
              <a:rPr lang="en-US" altLang="en-US">
                <a:solidFill>
                  <a:srgbClr val="898989"/>
                </a:solidFill>
              </a:rPr>
              <a:pPr eaLnBrk="1" hangingPunct="1"/>
              <a:t>74</a:t>
            </a:fld>
            <a:endParaRPr lang="en-US" altLang="en-US">
              <a:solidFill>
                <a:srgbClr val="898989"/>
              </a:solidFill>
            </a:endParaRPr>
          </a:p>
        </p:txBody>
      </p:sp>
      <p:sp>
        <p:nvSpPr>
          <p:cNvPr id="79876" name="Rectangle 2"/>
          <p:cNvSpPr>
            <a:spLocks noGrp="1" noChangeArrowheads="1"/>
          </p:cNvSpPr>
          <p:nvPr>
            <p:ph type="title" idx="4294967295"/>
          </p:nvPr>
        </p:nvSpPr>
        <p:spPr>
          <a:xfrm>
            <a:off x="0" y="274638"/>
            <a:ext cx="8229600" cy="1143000"/>
          </a:xfrm>
        </p:spPr>
        <p:txBody>
          <a:bodyPr/>
          <a:lstStyle/>
          <a:p>
            <a:pPr algn="r" eaLnBrk="1" hangingPunct="1"/>
            <a:r>
              <a:rPr lang="en-US" altLang="zh-CN" smtClean="0"/>
              <a:t>Further test of E,F</a:t>
            </a:r>
            <a:endParaRPr lang="en-US" altLang="en-US" smtClean="0"/>
          </a:p>
        </p:txBody>
      </p:sp>
      <p:sp>
        <p:nvSpPr>
          <p:cNvPr id="79877" name="Rectangle 3"/>
          <p:cNvSpPr>
            <a:spLocks noGrp="1" noChangeArrowheads="1"/>
          </p:cNvSpPr>
          <p:nvPr>
            <p:ph idx="4294967295"/>
          </p:nvPr>
        </p:nvSpPr>
        <p:spPr>
          <a:xfrm>
            <a:off x="838200" y="152400"/>
            <a:ext cx="8305800" cy="6172200"/>
          </a:xfrm>
        </p:spPr>
        <p:txBody>
          <a:bodyPr/>
          <a:lstStyle/>
          <a:p>
            <a:pPr eaLnBrk="1" hangingPunct="1">
              <a:lnSpc>
                <a:spcPct val="80000"/>
              </a:lnSpc>
            </a:pPr>
            <a:r>
              <a:rPr lang="en-US" altLang="zh-CN" sz="1800" smtClean="0"/>
              <a:t> </a:t>
            </a:r>
            <a:r>
              <a:rPr lang="en-US" altLang="en-US" sz="2400" smtClean="0"/>
              <a:t>skew_t=[0 -t(3) t(2)</a:t>
            </a:r>
          </a:p>
          <a:p>
            <a:pPr eaLnBrk="1" hangingPunct="1">
              <a:lnSpc>
                <a:spcPct val="80000"/>
              </a:lnSpc>
            </a:pPr>
            <a:r>
              <a:rPr lang="en-US" altLang="en-US" sz="2400" smtClean="0"/>
              <a:t>         t(3) 0  -t(1)</a:t>
            </a:r>
          </a:p>
          <a:p>
            <a:pPr eaLnBrk="1" hangingPunct="1">
              <a:lnSpc>
                <a:spcPct val="80000"/>
              </a:lnSpc>
            </a:pPr>
            <a:r>
              <a:rPr lang="en-US" altLang="en-US" sz="2400" smtClean="0"/>
              <a:t>         -t(2) t(1) 0]</a:t>
            </a:r>
          </a:p>
          <a:p>
            <a:pPr eaLnBrk="1" hangingPunct="1">
              <a:lnSpc>
                <a:spcPct val="80000"/>
              </a:lnSpc>
            </a:pPr>
            <a:r>
              <a:rPr lang="en-US" altLang="en-US" sz="2400" smtClean="0"/>
              <a:t>E=skew_t*R</a:t>
            </a:r>
          </a:p>
          <a:p>
            <a:pPr eaLnBrk="1" hangingPunct="1">
              <a:lnSpc>
                <a:spcPct val="80000"/>
              </a:lnSpc>
            </a:pPr>
            <a:r>
              <a:rPr lang="en-US" altLang="en-US" sz="2400" smtClean="0"/>
              <a:t>F=inv(mint)*E*mint</a:t>
            </a:r>
          </a:p>
          <a:p>
            <a:pPr eaLnBrk="1" hangingPunct="1">
              <a:lnSpc>
                <a:spcPct val="80000"/>
              </a:lnSpc>
            </a:pPr>
            <a:r>
              <a:rPr lang="en-US" altLang="en-US" sz="2400" smtClean="0"/>
              <a:t> L2_1=F*[100 200 1]'</a:t>
            </a:r>
          </a:p>
          <a:p>
            <a:pPr eaLnBrk="1" hangingPunct="1">
              <a:lnSpc>
                <a:spcPct val="80000"/>
              </a:lnSpc>
            </a:pPr>
            <a:r>
              <a:rPr lang="en-US" altLang="en-US" sz="2400" smtClean="0"/>
              <a:t> [u s v]=svd(F)</a:t>
            </a:r>
          </a:p>
          <a:p>
            <a:pPr eaLnBrk="1" hangingPunct="1">
              <a:lnSpc>
                <a:spcPct val="80000"/>
              </a:lnSpc>
            </a:pPr>
            <a:r>
              <a:rPr lang="en-US" altLang="en-US" sz="2000" smtClean="0"/>
              <a:t> //epipoles e1,e2 </a:t>
            </a:r>
          </a:p>
          <a:p>
            <a:pPr lvl="1" eaLnBrk="1" hangingPunct="1">
              <a:lnSpc>
                <a:spcPct val="80000"/>
              </a:lnSpc>
            </a:pPr>
            <a:r>
              <a:rPr lang="en-US" altLang="en-US" sz="1600" smtClean="0"/>
              <a:t> [uu1,ss1,vv1]= svd(F)</a:t>
            </a:r>
          </a:p>
          <a:p>
            <a:pPr lvl="1" eaLnBrk="1" hangingPunct="1">
              <a:lnSpc>
                <a:spcPct val="80000"/>
              </a:lnSpc>
            </a:pPr>
            <a:r>
              <a:rPr lang="en-US" altLang="en-US" sz="1600" smtClean="0"/>
              <a:t> FT=F'</a:t>
            </a:r>
          </a:p>
          <a:p>
            <a:pPr lvl="1" eaLnBrk="1" hangingPunct="1">
              <a:lnSpc>
                <a:spcPct val="80000"/>
              </a:lnSpc>
            </a:pPr>
            <a:r>
              <a:rPr lang="en-US" altLang="en-US" sz="1600" smtClean="0"/>
              <a:t>[uu2,ss2,vv2]= svd(FT)</a:t>
            </a:r>
          </a:p>
          <a:p>
            <a:pPr lvl="1" eaLnBrk="1" hangingPunct="1">
              <a:lnSpc>
                <a:spcPct val="80000"/>
              </a:lnSpc>
            </a:pPr>
            <a:r>
              <a:rPr lang="en-US" altLang="en-US" sz="1600" smtClean="0"/>
              <a:t>e1=vv1(:,3) // epipole on the left image ---------------</a:t>
            </a:r>
          </a:p>
          <a:p>
            <a:pPr lvl="1" eaLnBrk="1" hangingPunct="1">
              <a:lnSpc>
                <a:spcPct val="80000"/>
              </a:lnSpc>
            </a:pPr>
            <a:r>
              <a:rPr lang="en-US" altLang="en-US" sz="1600" smtClean="0"/>
              <a:t>e1_u=e1(1)/e1(3)</a:t>
            </a:r>
          </a:p>
          <a:p>
            <a:pPr lvl="1" eaLnBrk="1" hangingPunct="1">
              <a:lnSpc>
                <a:spcPct val="80000"/>
              </a:lnSpc>
            </a:pPr>
            <a:r>
              <a:rPr lang="en-US" altLang="en-US" sz="1600" smtClean="0"/>
              <a:t>e1_v=e1(2)/e1(3)</a:t>
            </a:r>
          </a:p>
          <a:p>
            <a:pPr lvl="1" eaLnBrk="1" hangingPunct="1">
              <a:lnSpc>
                <a:spcPct val="80000"/>
              </a:lnSpc>
            </a:pPr>
            <a:r>
              <a:rPr lang="en-US" altLang="en-US" sz="1600" smtClean="0"/>
              <a:t>e2=vv2(:,3) // epipole on the right image ---------------</a:t>
            </a:r>
          </a:p>
          <a:p>
            <a:pPr lvl="1" eaLnBrk="1" hangingPunct="1">
              <a:lnSpc>
                <a:spcPct val="80000"/>
              </a:lnSpc>
            </a:pPr>
            <a:r>
              <a:rPr lang="en-US" altLang="en-US" sz="1600" smtClean="0"/>
              <a:t>e2_u=e2(1)/e2(3)</a:t>
            </a:r>
          </a:p>
          <a:p>
            <a:pPr lvl="1" eaLnBrk="1" hangingPunct="1">
              <a:lnSpc>
                <a:spcPct val="80000"/>
              </a:lnSpc>
            </a:pPr>
            <a:r>
              <a:rPr lang="en-US" altLang="en-US" sz="1600" smtClean="0"/>
              <a:t>e2_v=e2(2)/e2(3)</a:t>
            </a:r>
          </a:p>
          <a:p>
            <a:pPr lvl="1" eaLnBrk="1" hangingPunct="1">
              <a:lnSpc>
                <a:spcPct val="80000"/>
              </a:lnSpc>
            </a:pPr>
            <a:r>
              <a:rPr lang="en-US" altLang="en-US" sz="1600" smtClean="0"/>
              <a:t>//by definition e2’*F*e1=0 or e1’*FT*e2=0 , </a:t>
            </a:r>
          </a:p>
          <a:p>
            <a:pPr lvl="1" eaLnBrk="1" hangingPunct="1">
              <a:lnSpc>
                <a:spcPct val="80000"/>
              </a:lnSpc>
            </a:pPr>
            <a:r>
              <a:rPr lang="en-US" altLang="en-US" sz="1600" smtClean="0"/>
              <a:t>//because e1, e2 are on Image 1, image 2 resp.</a:t>
            </a:r>
          </a:p>
          <a:p>
            <a:pPr lvl="1" eaLnBrk="1" hangingPunct="1">
              <a:lnSpc>
                <a:spcPct val="80000"/>
              </a:lnSpc>
            </a:pPr>
            <a:r>
              <a:rPr lang="en-US" altLang="en-US" sz="1600" smtClean="0"/>
              <a:t>(e2')*F*e1</a:t>
            </a:r>
          </a:p>
          <a:p>
            <a:pPr lvl="1" eaLnBrk="1" hangingPunct="1">
              <a:lnSpc>
                <a:spcPct val="80000"/>
              </a:lnSpc>
            </a:pPr>
            <a:r>
              <a:rPr lang="en-US" altLang="en-US" sz="1600" smtClean="0"/>
              <a:t>(e1')*FT*e2</a:t>
            </a:r>
            <a:endParaRPr lang="en-US" altLang="zh-TW" sz="1600"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defRPr/>
            </a:pPr>
            <a:r>
              <a:rPr lang="en-US" altLang="zh-CN" smtClean="0"/>
              <a:t>Stereo v6b</a:t>
            </a:r>
            <a:endParaRPr lang="en-US" altLang="zh-CN"/>
          </a:p>
        </p:txBody>
      </p:sp>
      <p:sp>
        <p:nvSpPr>
          <p:cNvPr id="80899"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8CEE7988-F930-42BB-9C7B-2D53413EC1AF}" type="slidenum">
              <a:rPr lang="en-US" altLang="en-US">
                <a:solidFill>
                  <a:srgbClr val="898989"/>
                </a:solidFill>
              </a:rPr>
              <a:pPr eaLnBrk="1" hangingPunct="1"/>
              <a:t>75</a:t>
            </a:fld>
            <a:endParaRPr lang="en-US" altLang="en-US">
              <a:solidFill>
                <a:srgbClr val="898989"/>
              </a:solidFill>
            </a:endParaRPr>
          </a:p>
        </p:txBody>
      </p:sp>
      <p:sp>
        <p:nvSpPr>
          <p:cNvPr id="79874" name="Rectangle 2"/>
          <p:cNvSpPr>
            <a:spLocks noGrp="1" noChangeArrowheads="1"/>
          </p:cNvSpPr>
          <p:nvPr>
            <p:ph type="title" idx="4294967295"/>
          </p:nvPr>
        </p:nvSpPr>
        <p:spPr>
          <a:xfrm>
            <a:off x="0" y="381000"/>
            <a:ext cx="7543800" cy="258763"/>
          </a:xfrm>
        </p:spPr>
        <p:txBody>
          <a:bodyPr>
            <a:normAutofit fontScale="90000"/>
          </a:bodyPr>
          <a:lstStyle/>
          <a:p>
            <a:pPr eaLnBrk="1" hangingPunct="1"/>
            <a:r>
              <a:rPr lang="en-US" altLang="en-US" sz="3200" smtClean="0"/>
              <a:t>Result </a:t>
            </a:r>
            <a:r>
              <a:rPr lang="fr-FR" altLang="zh-TW" sz="4300" smtClean="0"/>
              <a:t> skew_t ..</a:t>
            </a:r>
            <a:endParaRPr lang="en-US" altLang="en-US" sz="4300" smtClean="0"/>
          </a:p>
        </p:txBody>
      </p:sp>
      <p:sp>
        <p:nvSpPr>
          <p:cNvPr id="80901" name="Rectangle 3"/>
          <p:cNvSpPr>
            <a:spLocks noGrp="1" noChangeArrowheads="1"/>
          </p:cNvSpPr>
          <p:nvPr>
            <p:ph sz="half" idx="4294967295"/>
          </p:nvPr>
        </p:nvSpPr>
        <p:spPr>
          <a:xfrm>
            <a:off x="0" y="1066800"/>
            <a:ext cx="3962400" cy="5562600"/>
          </a:xfrm>
        </p:spPr>
        <p:txBody>
          <a:bodyPr/>
          <a:lstStyle/>
          <a:p>
            <a:pPr eaLnBrk="1" hangingPunct="1">
              <a:lnSpc>
                <a:spcPct val="80000"/>
              </a:lnSpc>
            </a:pPr>
            <a:r>
              <a:rPr lang="fr-FR" altLang="zh-TW" sz="1800" smtClean="0"/>
              <a:t> skew_t  =</a:t>
            </a:r>
          </a:p>
          <a:p>
            <a:pPr eaLnBrk="1" hangingPunct="1">
              <a:lnSpc>
                <a:spcPct val="80000"/>
              </a:lnSpc>
            </a:pPr>
            <a:r>
              <a:rPr lang="fr-FR" altLang="zh-TW" sz="1800" smtClean="0"/>
              <a:t>    0.    0.          0.        </a:t>
            </a:r>
          </a:p>
          <a:p>
            <a:pPr eaLnBrk="1" hangingPunct="1">
              <a:lnSpc>
                <a:spcPct val="80000"/>
              </a:lnSpc>
            </a:pPr>
            <a:r>
              <a:rPr lang="fr-FR" altLang="zh-TW" sz="1800" smtClean="0"/>
              <a:t>    0.    0.          4000000.  </a:t>
            </a:r>
          </a:p>
          <a:p>
            <a:pPr eaLnBrk="1" hangingPunct="1">
              <a:lnSpc>
                <a:spcPct val="80000"/>
              </a:lnSpc>
            </a:pPr>
            <a:r>
              <a:rPr lang="fr-FR" altLang="zh-TW" sz="1800" smtClean="0"/>
              <a:t>    0.  - 4000000.    0.        </a:t>
            </a:r>
          </a:p>
          <a:p>
            <a:pPr eaLnBrk="1" hangingPunct="1">
              <a:lnSpc>
                <a:spcPct val="80000"/>
              </a:lnSpc>
            </a:pPr>
            <a:r>
              <a:rPr lang="fr-FR" altLang="zh-TW" sz="1800" smtClean="0"/>
              <a:t> E  = </a:t>
            </a:r>
          </a:p>
          <a:p>
            <a:pPr eaLnBrk="1" hangingPunct="1">
              <a:lnSpc>
                <a:spcPct val="80000"/>
              </a:lnSpc>
            </a:pPr>
            <a:r>
              <a:rPr lang="fr-FR" altLang="zh-TW" sz="1800" smtClean="0"/>
              <a:t>    </a:t>
            </a:r>
            <a:r>
              <a:rPr lang="en-US" altLang="zh-TW" sz="1800" smtClean="0"/>
              <a:t>0.           0.          0.         </a:t>
            </a:r>
          </a:p>
          <a:p>
            <a:pPr eaLnBrk="1" hangingPunct="1">
              <a:lnSpc>
                <a:spcPct val="80000"/>
              </a:lnSpc>
            </a:pPr>
            <a:r>
              <a:rPr lang="en-US" altLang="zh-TW" sz="1800" smtClean="0"/>
              <a:t>  - 1035278.5    0.          3863702.7  </a:t>
            </a:r>
          </a:p>
          <a:p>
            <a:pPr eaLnBrk="1" hangingPunct="1">
              <a:lnSpc>
                <a:spcPct val="80000"/>
              </a:lnSpc>
            </a:pPr>
            <a:r>
              <a:rPr lang="en-US" altLang="zh-TW" sz="1800" smtClean="0"/>
              <a:t>    0.         - 4000000.    0.         </a:t>
            </a:r>
          </a:p>
          <a:p>
            <a:pPr eaLnBrk="1" hangingPunct="1">
              <a:lnSpc>
                <a:spcPct val="80000"/>
              </a:lnSpc>
            </a:pPr>
            <a:r>
              <a:rPr lang="en-US" altLang="zh-TW" sz="1800" smtClean="0"/>
              <a:t> F  = </a:t>
            </a:r>
          </a:p>
          <a:p>
            <a:pPr eaLnBrk="1" hangingPunct="1">
              <a:lnSpc>
                <a:spcPct val="80000"/>
              </a:lnSpc>
            </a:pPr>
            <a:r>
              <a:rPr lang="en-US" altLang="zh-TW" sz="1800" smtClean="0"/>
              <a:t>    0.           2.048D+09    6.554D+08  </a:t>
            </a:r>
          </a:p>
          <a:p>
            <a:pPr eaLnBrk="1" hangingPunct="1">
              <a:lnSpc>
                <a:spcPct val="80000"/>
              </a:lnSpc>
            </a:pPr>
            <a:r>
              <a:rPr lang="en-US" altLang="zh-TW" sz="1800" smtClean="0"/>
              <a:t>  - 1035278.5    1.536D+09    4.911D+08  </a:t>
            </a:r>
          </a:p>
          <a:p>
            <a:pPr eaLnBrk="1" hangingPunct="1">
              <a:lnSpc>
                <a:spcPct val="80000"/>
              </a:lnSpc>
            </a:pPr>
            <a:r>
              <a:rPr lang="en-US" altLang="zh-TW" sz="1800" smtClean="0"/>
              <a:t>    0.         - 4.800D+09  - 1.536D+09  </a:t>
            </a:r>
          </a:p>
          <a:p>
            <a:pPr eaLnBrk="1" hangingPunct="1">
              <a:lnSpc>
                <a:spcPct val="80000"/>
              </a:lnSpc>
            </a:pPr>
            <a:r>
              <a:rPr lang="en-US" altLang="zh-TW" sz="1800" smtClean="0"/>
              <a:t> L2_1  = </a:t>
            </a:r>
          </a:p>
          <a:p>
            <a:pPr eaLnBrk="1" hangingPunct="1">
              <a:lnSpc>
                <a:spcPct val="80000"/>
              </a:lnSpc>
            </a:pPr>
            <a:r>
              <a:rPr lang="en-US" altLang="zh-TW" sz="1800" smtClean="0"/>
              <a:t>   1.0D+11 *</a:t>
            </a:r>
          </a:p>
          <a:p>
            <a:pPr eaLnBrk="1" hangingPunct="1">
              <a:lnSpc>
                <a:spcPct val="80000"/>
              </a:lnSpc>
            </a:pPr>
            <a:r>
              <a:rPr lang="en-US" altLang="zh-TW" sz="1800" smtClean="0"/>
              <a:t> </a:t>
            </a:r>
          </a:p>
          <a:p>
            <a:pPr eaLnBrk="1" hangingPunct="1">
              <a:lnSpc>
                <a:spcPct val="80000"/>
              </a:lnSpc>
            </a:pPr>
            <a:r>
              <a:rPr lang="en-US" altLang="zh-TW" sz="1800" smtClean="0"/>
              <a:t>    4.1025536  </a:t>
            </a:r>
          </a:p>
          <a:p>
            <a:pPr eaLnBrk="1" hangingPunct="1">
              <a:lnSpc>
                <a:spcPct val="80000"/>
              </a:lnSpc>
            </a:pPr>
            <a:r>
              <a:rPr lang="en-US" altLang="zh-TW" sz="1800" smtClean="0"/>
              <a:t>    3.0758755  </a:t>
            </a:r>
          </a:p>
          <a:p>
            <a:pPr eaLnBrk="1" hangingPunct="1">
              <a:lnSpc>
                <a:spcPct val="80000"/>
              </a:lnSpc>
            </a:pPr>
            <a:r>
              <a:rPr lang="en-US" altLang="zh-TW" sz="1800" smtClean="0"/>
              <a:t>  - 9.61536    </a:t>
            </a:r>
          </a:p>
          <a:p>
            <a:pPr eaLnBrk="1" hangingPunct="1">
              <a:lnSpc>
                <a:spcPct val="80000"/>
              </a:lnSpc>
            </a:pPr>
            <a:r>
              <a:rPr lang="en-US" altLang="zh-TW" sz="1400" smtClean="0"/>
              <a:t> </a:t>
            </a:r>
            <a:endParaRPr lang="en-US" altLang="en-US" sz="900" smtClean="0"/>
          </a:p>
        </p:txBody>
      </p:sp>
      <p:sp>
        <p:nvSpPr>
          <p:cNvPr id="80902" name="Rectangle 4"/>
          <p:cNvSpPr>
            <a:spLocks noGrp="1" noChangeArrowheads="1"/>
          </p:cNvSpPr>
          <p:nvPr>
            <p:ph sz="half" idx="4294967295"/>
          </p:nvPr>
        </p:nvSpPr>
        <p:spPr>
          <a:xfrm>
            <a:off x="4419600" y="1066800"/>
            <a:ext cx="4724400" cy="4411663"/>
          </a:xfrm>
        </p:spPr>
        <p:txBody>
          <a:bodyPr/>
          <a:lstStyle/>
          <a:p>
            <a:pPr eaLnBrk="1" hangingPunct="1">
              <a:lnSpc>
                <a:spcPct val="80000"/>
              </a:lnSpc>
            </a:pPr>
            <a:r>
              <a:rPr lang="es-ES" altLang="zh-TW" sz="1800" smtClean="0"/>
              <a:t>vv1  = </a:t>
            </a:r>
          </a:p>
          <a:p>
            <a:pPr eaLnBrk="1" hangingPunct="1">
              <a:lnSpc>
                <a:spcPct val="80000"/>
              </a:lnSpc>
            </a:pPr>
            <a:r>
              <a:rPr lang="es-ES" altLang="zh-TW" sz="1800" smtClean="0"/>
              <a:t>  - 0.0000512  - 0.9273836    0.3741117  </a:t>
            </a:r>
          </a:p>
          <a:p>
            <a:pPr eaLnBrk="1" hangingPunct="1">
              <a:lnSpc>
                <a:spcPct val="80000"/>
              </a:lnSpc>
            </a:pPr>
            <a:r>
              <a:rPr lang="es-ES" altLang="zh-TW" sz="1800" smtClean="0"/>
              <a:t>    0.9524304    0.1139676    0.2826440  </a:t>
            </a:r>
          </a:p>
          <a:p>
            <a:pPr eaLnBrk="1" hangingPunct="1">
              <a:lnSpc>
                <a:spcPct val="80000"/>
              </a:lnSpc>
            </a:pPr>
            <a:r>
              <a:rPr lang="es-ES" altLang="zh-TW" sz="1800" smtClean="0"/>
              <a:t>    0.3047561  - 0.3563299  - 0.8832626  </a:t>
            </a:r>
          </a:p>
          <a:p>
            <a:pPr eaLnBrk="1" hangingPunct="1">
              <a:lnSpc>
                <a:spcPct val="80000"/>
              </a:lnSpc>
            </a:pPr>
            <a:r>
              <a:rPr lang="es-ES" altLang="zh-TW" sz="1800" smtClean="0"/>
              <a:t> ss1  = </a:t>
            </a:r>
          </a:p>
          <a:p>
            <a:pPr eaLnBrk="1" hangingPunct="1">
              <a:lnSpc>
                <a:spcPct val="80000"/>
              </a:lnSpc>
            </a:pPr>
            <a:r>
              <a:rPr lang="es-ES" altLang="zh-TW" sz="1800" smtClean="0"/>
              <a:t>    5.712D+09    0.           0.         </a:t>
            </a:r>
          </a:p>
          <a:p>
            <a:pPr eaLnBrk="1" hangingPunct="1">
              <a:lnSpc>
                <a:spcPct val="80000"/>
              </a:lnSpc>
            </a:pPr>
            <a:r>
              <a:rPr lang="es-ES" altLang="zh-TW" sz="1800" smtClean="0"/>
              <a:t>    0.           1070927.1    0.         </a:t>
            </a:r>
          </a:p>
          <a:p>
            <a:pPr eaLnBrk="1" hangingPunct="1">
              <a:lnSpc>
                <a:spcPct val="80000"/>
              </a:lnSpc>
            </a:pPr>
            <a:r>
              <a:rPr lang="es-ES" altLang="zh-TW" sz="1800" smtClean="0"/>
              <a:t>    0.           0.           0.0000001  </a:t>
            </a:r>
          </a:p>
          <a:p>
            <a:pPr eaLnBrk="1" hangingPunct="1">
              <a:lnSpc>
                <a:spcPct val="80000"/>
              </a:lnSpc>
            </a:pPr>
            <a:r>
              <a:rPr lang="es-ES" altLang="zh-TW" sz="1800" smtClean="0"/>
              <a:t> uu1  = </a:t>
            </a:r>
          </a:p>
          <a:p>
            <a:pPr eaLnBrk="1" hangingPunct="1">
              <a:lnSpc>
                <a:spcPct val="80000"/>
              </a:lnSpc>
            </a:pPr>
            <a:r>
              <a:rPr lang="es-ES" altLang="zh-TW" sz="1800" smtClean="0"/>
              <a:t>    </a:t>
            </a:r>
            <a:r>
              <a:rPr lang="de-DE" altLang="zh-TW" sz="1800" smtClean="0"/>
              <a:t>0.3764731  - 0.1107978    0.9197782  </a:t>
            </a:r>
          </a:p>
          <a:p>
            <a:pPr eaLnBrk="1" hangingPunct="1">
              <a:lnSpc>
                <a:spcPct val="80000"/>
              </a:lnSpc>
            </a:pPr>
            <a:r>
              <a:rPr lang="de-DE" altLang="zh-TW" sz="1800" smtClean="0"/>
              <a:t>    0.2823314    0.9593169  - 3.636D-14  </a:t>
            </a:r>
          </a:p>
          <a:p>
            <a:pPr eaLnBrk="1" hangingPunct="1">
              <a:lnSpc>
                <a:spcPct val="80000"/>
              </a:lnSpc>
            </a:pPr>
            <a:r>
              <a:rPr lang="de-DE" altLang="zh-TW" sz="1800" smtClean="0"/>
              <a:t>  - 0.8823588    0.2596823    0.3924387</a:t>
            </a:r>
            <a:r>
              <a:rPr lang="de-DE" altLang="zh-TW" sz="1200" smtClean="0"/>
              <a:t>  </a:t>
            </a:r>
          </a:p>
          <a:p>
            <a:pPr eaLnBrk="1" hangingPunct="1">
              <a:lnSpc>
                <a:spcPct val="80000"/>
              </a:lnSpc>
            </a:pPr>
            <a:r>
              <a:rPr lang="de-DE" altLang="zh-TW" sz="700" smtClean="0"/>
              <a:t> </a:t>
            </a:r>
            <a:endParaRPr lang="en-US" altLang="en-US" sz="700" smtClean="0"/>
          </a:p>
          <a:p>
            <a:pPr eaLnBrk="1" hangingPunct="1">
              <a:lnSpc>
                <a:spcPct val="80000"/>
              </a:lnSpc>
            </a:pPr>
            <a:endParaRPr lang="en-US" altLang="en-US" sz="80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defRPr/>
            </a:pPr>
            <a:r>
              <a:rPr lang="en-US" altLang="zh-CN" smtClean="0"/>
              <a:t>Stereo v6b</a:t>
            </a:r>
            <a:endParaRPr lang="en-US" altLang="zh-CN"/>
          </a:p>
        </p:txBody>
      </p:sp>
      <p:sp>
        <p:nvSpPr>
          <p:cNvPr id="81923"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748ED07A-28E3-4A59-8E56-0CD933C09407}" type="slidenum">
              <a:rPr lang="en-US" altLang="en-US">
                <a:solidFill>
                  <a:srgbClr val="898989"/>
                </a:solidFill>
              </a:rPr>
              <a:pPr eaLnBrk="1" hangingPunct="1"/>
              <a:t>76</a:t>
            </a:fld>
            <a:endParaRPr lang="en-US" altLang="en-US">
              <a:solidFill>
                <a:srgbClr val="898989"/>
              </a:solidFill>
            </a:endParaRPr>
          </a:p>
        </p:txBody>
      </p:sp>
      <p:sp>
        <p:nvSpPr>
          <p:cNvPr id="80898" name="Rectangle 2"/>
          <p:cNvSpPr>
            <a:spLocks noGrp="1" noChangeArrowheads="1"/>
          </p:cNvSpPr>
          <p:nvPr>
            <p:ph type="title" idx="4294967295"/>
          </p:nvPr>
        </p:nvSpPr>
        <p:spPr>
          <a:xfrm>
            <a:off x="0" y="609600"/>
            <a:ext cx="7543800" cy="258763"/>
          </a:xfrm>
        </p:spPr>
        <p:txBody>
          <a:bodyPr rtlCol="0">
            <a:normAutofit fontScale="90000"/>
          </a:bodyPr>
          <a:lstStyle/>
          <a:p>
            <a:pPr algn="l" eaLnBrk="1" fontAlgn="auto" hangingPunct="1">
              <a:spcAft>
                <a:spcPts val="0"/>
              </a:spcAft>
              <a:defRPr/>
            </a:pPr>
            <a:r>
              <a:rPr lang="en-US" sz="3500" smtClean="0"/>
              <a:t>Result e1,e2</a:t>
            </a:r>
          </a:p>
        </p:txBody>
      </p:sp>
      <p:sp>
        <p:nvSpPr>
          <p:cNvPr id="81925" name="Rectangle 3"/>
          <p:cNvSpPr>
            <a:spLocks noGrp="1" noChangeArrowheads="1"/>
          </p:cNvSpPr>
          <p:nvPr>
            <p:ph sz="half" idx="4294967295"/>
          </p:nvPr>
        </p:nvSpPr>
        <p:spPr>
          <a:xfrm>
            <a:off x="0" y="1447800"/>
            <a:ext cx="4038600" cy="4411663"/>
          </a:xfrm>
        </p:spPr>
        <p:txBody>
          <a:bodyPr/>
          <a:lstStyle/>
          <a:p>
            <a:pPr eaLnBrk="1" hangingPunct="1">
              <a:lnSpc>
                <a:spcPct val="80000"/>
              </a:lnSpc>
            </a:pPr>
            <a:r>
              <a:rPr lang="de-DE" altLang="zh-TW" sz="1400" smtClean="0"/>
              <a:t>FT  = </a:t>
            </a:r>
          </a:p>
          <a:p>
            <a:pPr eaLnBrk="1" hangingPunct="1">
              <a:lnSpc>
                <a:spcPct val="80000"/>
              </a:lnSpc>
            </a:pPr>
            <a:r>
              <a:rPr lang="de-DE" altLang="zh-TW" sz="1400" smtClean="0"/>
              <a:t>    0.         - 1035278.5    0.         </a:t>
            </a:r>
          </a:p>
          <a:p>
            <a:pPr eaLnBrk="1" hangingPunct="1">
              <a:lnSpc>
                <a:spcPct val="80000"/>
              </a:lnSpc>
            </a:pPr>
            <a:r>
              <a:rPr lang="de-DE" altLang="zh-TW" sz="1400" smtClean="0"/>
              <a:t>    2.048D+09    1.536D+09  - 4.800D+09  </a:t>
            </a:r>
          </a:p>
          <a:p>
            <a:pPr eaLnBrk="1" hangingPunct="1">
              <a:lnSpc>
                <a:spcPct val="80000"/>
              </a:lnSpc>
            </a:pPr>
            <a:r>
              <a:rPr lang="de-DE" altLang="zh-TW" sz="1400" smtClean="0"/>
              <a:t>    6.554D+08    4.911D+08  - 1.536D+09  </a:t>
            </a:r>
          </a:p>
          <a:p>
            <a:pPr eaLnBrk="1" hangingPunct="1">
              <a:lnSpc>
                <a:spcPct val="80000"/>
              </a:lnSpc>
            </a:pPr>
            <a:r>
              <a:rPr lang="de-DE" altLang="zh-TW" sz="1400" smtClean="0"/>
              <a:t> vv2  = </a:t>
            </a:r>
          </a:p>
          <a:p>
            <a:pPr eaLnBrk="1" hangingPunct="1">
              <a:lnSpc>
                <a:spcPct val="80000"/>
              </a:lnSpc>
            </a:pPr>
            <a:r>
              <a:rPr lang="de-DE" altLang="zh-TW" sz="1400" smtClean="0"/>
              <a:t>  </a:t>
            </a:r>
            <a:r>
              <a:rPr lang="pt-BR" altLang="zh-TW" sz="1400" smtClean="0"/>
              <a:t>- 0.3764731    0.1107978    0.9197782  </a:t>
            </a:r>
          </a:p>
          <a:p>
            <a:pPr eaLnBrk="1" hangingPunct="1">
              <a:lnSpc>
                <a:spcPct val="80000"/>
              </a:lnSpc>
            </a:pPr>
            <a:r>
              <a:rPr lang="pt-BR" altLang="zh-TW" sz="1400" smtClean="0"/>
              <a:t>  - 0.2823314  - 0.9593169  - 3.282D-13  </a:t>
            </a:r>
          </a:p>
          <a:p>
            <a:pPr eaLnBrk="1" hangingPunct="1">
              <a:lnSpc>
                <a:spcPct val="80000"/>
              </a:lnSpc>
            </a:pPr>
            <a:r>
              <a:rPr lang="pt-BR" altLang="zh-TW" sz="1400" smtClean="0"/>
              <a:t>    0.8823588  - 0.2596823    0.3924387  </a:t>
            </a:r>
          </a:p>
          <a:p>
            <a:pPr eaLnBrk="1" hangingPunct="1">
              <a:lnSpc>
                <a:spcPct val="80000"/>
              </a:lnSpc>
            </a:pPr>
            <a:r>
              <a:rPr lang="pt-BR" altLang="zh-TW" sz="1400" smtClean="0"/>
              <a:t> ss2  = </a:t>
            </a:r>
          </a:p>
          <a:p>
            <a:pPr eaLnBrk="1" hangingPunct="1">
              <a:lnSpc>
                <a:spcPct val="80000"/>
              </a:lnSpc>
            </a:pPr>
            <a:r>
              <a:rPr lang="pt-BR" altLang="zh-TW" sz="1400" smtClean="0"/>
              <a:t>    5.712D+09    0.           0.         </a:t>
            </a:r>
          </a:p>
          <a:p>
            <a:pPr eaLnBrk="1" hangingPunct="1">
              <a:lnSpc>
                <a:spcPct val="80000"/>
              </a:lnSpc>
            </a:pPr>
            <a:r>
              <a:rPr lang="pt-BR" altLang="zh-TW" sz="1400" smtClean="0"/>
              <a:t>    0.           1070927.1    0.         </a:t>
            </a:r>
          </a:p>
          <a:p>
            <a:pPr eaLnBrk="1" hangingPunct="1">
              <a:lnSpc>
                <a:spcPct val="80000"/>
              </a:lnSpc>
            </a:pPr>
            <a:r>
              <a:rPr lang="pt-BR" altLang="zh-TW" sz="1400" smtClean="0"/>
              <a:t>    0.           0.           0.0000001  </a:t>
            </a:r>
          </a:p>
          <a:p>
            <a:pPr eaLnBrk="1" hangingPunct="1">
              <a:lnSpc>
                <a:spcPct val="80000"/>
              </a:lnSpc>
            </a:pPr>
            <a:r>
              <a:rPr lang="pt-BR" altLang="zh-TW" sz="1400" smtClean="0"/>
              <a:t> uu2  = </a:t>
            </a:r>
          </a:p>
          <a:p>
            <a:pPr eaLnBrk="1" hangingPunct="1">
              <a:lnSpc>
                <a:spcPct val="80000"/>
              </a:lnSpc>
            </a:pPr>
            <a:r>
              <a:rPr lang="pt-BR" altLang="zh-TW" sz="1400" smtClean="0"/>
              <a:t>    0.0000512    0.9273836  - 0.3741117  </a:t>
            </a:r>
          </a:p>
          <a:p>
            <a:pPr eaLnBrk="1" hangingPunct="1">
              <a:lnSpc>
                <a:spcPct val="80000"/>
              </a:lnSpc>
            </a:pPr>
            <a:r>
              <a:rPr lang="pt-BR" altLang="zh-TW" sz="1400" smtClean="0"/>
              <a:t>  - 0.9524304  - 0.1139676  - 0.2826440  </a:t>
            </a:r>
          </a:p>
          <a:p>
            <a:pPr eaLnBrk="1" hangingPunct="1">
              <a:lnSpc>
                <a:spcPct val="80000"/>
              </a:lnSpc>
            </a:pPr>
            <a:r>
              <a:rPr lang="pt-BR" altLang="zh-TW" sz="1400" smtClean="0"/>
              <a:t>  - 0.3047561    0.3563299    0.8832626</a:t>
            </a:r>
            <a:endParaRPr lang="en-US" altLang="en-US" sz="1400" smtClean="0"/>
          </a:p>
        </p:txBody>
      </p:sp>
      <p:sp>
        <p:nvSpPr>
          <p:cNvPr id="80900" name="Rectangle 4"/>
          <p:cNvSpPr>
            <a:spLocks noGrp="1" noChangeArrowheads="1"/>
          </p:cNvSpPr>
          <p:nvPr>
            <p:ph sz="half" idx="4294967295"/>
          </p:nvPr>
        </p:nvSpPr>
        <p:spPr>
          <a:xfrm>
            <a:off x="5105400" y="152400"/>
            <a:ext cx="4038600" cy="4411663"/>
          </a:xfrm>
        </p:spPr>
        <p:txBody>
          <a:bodyPr>
            <a:normAutofit/>
          </a:bodyPr>
          <a:lstStyle/>
          <a:p>
            <a:pPr eaLnBrk="1" hangingPunct="1">
              <a:lnSpc>
                <a:spcPct val="60000"/>
              </a:lnSpc>
            </a:pPr>
            <a:endParaRPr lang="pt-BR" altLang="zh-TW" sz="1500" smtClean="0"/>
          </a:p>
          <a:p>
            <a:pPr eaLnBrk="1" hangingPunct="1">
              <a:lnSpc>
                <a:spcPct val="60000"/>
              </a:lnSpc>
            </a:pPr>
            <a:r>
              <a:rPr lang="pt-BR" altLang="zh-TW" sz="1500" smtClean="0"/>
              <a:t> e1  = </a:t>
            </a:r>
          </a:p>
          <a:p>
            <a:pPr eaLnBrk="1" hangingPunct="1">
              <a:lnSpc>
                <a:spcPct val="60000"/>
              </a:lnSpc>
            </a:pPr>
            <a:r>
              <a:rPr lang="pt-BR" altLang="zh-TW" sz="1500" smtClean="0"/>
              <a:t>    0.3741117  </a:t>
            </a:r>
          </a:p>
          <a:p>
            <a:pPr eaLnBrk="1" hangingPunct="1">
              <a:lnSpc>
                <a:spcPct val="60000"/>
              </a:lnSpc>
            </a:pPr>
            <a:r>
              <a:rPr lang="pt-BR" altLang="zh-TW" sz="1500" smtClean="0"/>
              <a:t>    0.2826440  </a:t>
            </a:r>
          </a:p>
          <a:p>
            <a:pPr eaLnBrk="1" hangingPunct="1">
              <a:lnSpc>
                <a:spcPct val="60000"/>
              </a:lnSpc>
            </a:pPr>
            <a:r>
              <a:rPr lang="pt-BR" altLang="zh-TW" sz="1500" smtClean="0"/>
              <a:t>  - 0.8832626  </a:t>
            </a:r>
          </a:p>
          <a:p>
            <a:pPr eaLnBrk="1" hangingPunct="1">
              <a:lnSpc>
                <a:spcPct val="60000"/>
              </a:lnSpc>
            </a:pPr>
            <a:r>
              <a:rPr lang="pt-BR" altLang="zh-TW" sz="1500" smtClean="0"/>
              <a:t> e1_u  = </a:t>
            </a:r>
          </a:p>
          <a:p>
            <a:pPr eaLnBrk="1" hangingPunct="1">
              <a:lnSpc>
                <a:spcPct val="60000"/>
              </a:lnSpc>
            </a:pPr>
            <a:r>
              <a:rPr lang="pt-BR" altLang="zh-TW" sz="1500" smtClean="0"/>
              <a:t>  - 0.4235566  </a:t>
            </a:r>
          </a:p>
          <a:p>
            <a:pPr eaLnBrk="1" hangingPunct="1">
              <a:lnSpc>
                <a:spcPct val="60000"/>
              </a:lnSpc>
            </a:pPr>
            <a:r>
              <a:rPr lang="pt-BR" altLang="zh-TW" sz="1500" smtClean="0"/>
              <a:t> e1_v  = </a:t>
            </a:r>
          </a:p>
          <a:p>
            <a:pPr eaLnBrk="1" hangingPunct="1">
              <a:lnSpc>
                <a:spcPct val="60000"/>
              </a:lnSpc>
            </a:pPr>
            <a:r>
              <a:rPr lang="pt-BR" altLang="zh-TW" sz="1500" smtClean="0"/>
              <a:t>  - 0.32  </a:t>
            </a:r>
          </a:p>
          <a:p>
            <a:pPr eaLnBrk="1" hangingPunct="1">
              <a:lnSpc>
                <a:spcPct val="60000"/>
              </a:lnSpc>
            </a:pPr>
            <a:r>
              <a:rPr lang="pt-BR" altLang="zh-TW" sz="1500" smtClean="0"/>
              <a:t> e2  = </a:t>
            </a:r>
          </a:p>
          <a:p>
            <a:pPr eaLnBrk="1" hangingPunct="1">
              <a:lnSpc>
                <a:spcPct val="60000"/>
              </a:lnSpc>
            </a:pPr>
            <a:r>
              <a:rPr lang="pt-BR" altLang="zh-TW" sz="1500" smtClean="0"/>
              <a:t>    0.9197782  </a:t>
            </a:r>
          </a:p>
          <a:p>
            <a:pPr eaLnBrk="1" hangingPunct="1">
              <a:lnSpc>
                <a:spcPct val="60000"/>
              </a:lnSpc>
            </a:pPr>
            <a:r>
              <a:rPr lang="pt-BR" altLang="zh-TW" sz="1500" smtClean="0"/>
              <a:t>  - 3.282D-13  </a:t>
            </a:r>
          </a:p>
          <a:p>
            <a:pPr eaLnBrk="1" hangingPunct="1">
              <a:lnSpc>
                <a:spcPct val="60000"/>
              </a:lnSpc>
            </a:pPr>
            <a:r>
              <a:rPr lang="pt-BR" altLang="zh-TW" sz="1500" smtClean="0"/>
              <a:t>    0.3924387  </a:t>
            </a:r>
          </a:p>
          <a:p>
            <a:pPr eaLnBrk="1" hangingPunct="1">
              <a:lnSpc>
                <a:spcPct val="60000"/>
              </a:lnSpc>
            </a:pPr>
            <a:r>
              <a:rPr lang="pt-BR" altLang="zh-TW" sz="1500" smtClean="0"/>
              <a:t> e2_u  = </a:t>
            </a:r>
          </a:p>
          <a:p>
            <a:pPr eaLnBrk="1" hangingPunct="1">
              <a:lnSpc>
                <a:spcPct val="60000"/>
              </a:lnSpc>
            </a:pPr>
            <a:r>
              <a:rPr lang="pt-BR" altLang="zh-TW" sz="1500" smtClean="0"/>
              <a:t>    2.34375  </a:t>
            </a:r>
          </a:p>
          <a:p>
            <a:pPr eaLnBrk="1" hangingPunct="1">
              <a:lnSpc>
                <a:spcPct val="60000"/>
              </a:lnSpc>
            </a:pPr>
            <a:r>
              <a:rPr lang="pt-BR" altLang="zh-TW" sz="1500" smtClean="0"/>
              <a:t> e2_v  = </a:t>
            </a:r>
          </a:p>
          <a:p>
            <a:pPr eaLnBrk="1" hangingPunct="1">
              <a:lnSpc>
                <a:spcPct val="60000"/>
              </a:lnSpc>
            </a:pPr>
            <a:r>
              <a:rPr lang="pt-BR" altLang="zh-TW" sz="1500" smtClean="0"/>
              <a:t>  - 8.362D-13  </a:t>
            </a:r>
          </a:p>
          <a:p>
            <a:pPr eaLnBrk="1" hangingPunct="1">
              <a:lnSpc>
                <a:spcPct val="60000"/>
              </a:lnSpc>
            </a:pPr>
            <a:r>
              <a:rPr lang="pt-BR" altLang="zh-TW" sz="1500" smtClean="0"/>
              <a:t> ans  = </a:t>
            </a:r>
          </a:p>
          <a:p>
            <a:pPr eaLnBrk="1" hangingPunct="1">
              <a:lnSpc>
                <a:spcPct val="60000"/>
              </a:lnSpc>
            </a:pPr>
            <a:r>
              <a:rPr lang="pt-BR" altLang="zh-TW" sz="1500" smtClean="0"/>
              <a:t>    2.181D-08  </a:t>
            </a:r>
          </a:p>
          <a:p>
            <a:pPr eaLnBrk="1" hangingPunct="1">
              <a:lnSpc>
                <a:spcPct val="60000"/>
              </a:lnSpc>
            </a:pPr>
            <a:r>
              <a:rPr lang="pt-BR" altLang="zh-TW" sz="1500" smtClean="0"/>
              <a:t> </a:t>
            </a:r>
            <a:r>
              <a:rPr lang="en-US" altLang="zh-TW" sz="1500" smtClean="0"/>
              <a:t>ans  = </a:t>
            </a:r>
          </a:p>
          <a:p>
            <a:pPr eaLnBrk="1" hangingPunct="1">
              <a:lnSpc>
                <a:spcPct val="60000"/>
              </a:lnSpc>
            </a:pPr>
            <a:r>
              <a:rPr lang="en-US" altLang="zh-TW" sz="1500" smtClean="0"/>
              <a:t>  - 1.956D-20  </a:t>
            </a:r>
          </a:p>
          <a:p>
            <a:pPr eaLnBrk="1" hangingPunct="1">
              <a:lnSpc>
                <a:spcPct val="60000"/>
              </a:lnSpc>
            </a:pPr>
            <a:r>
              <a:rPr lang="en-US" altLang="zh-TW" sz="1500" smtClean="0"/>
              <a:t> </a:t>
            </a:r>
          </a:p>
          <a:p>
            <a:pPr eaLnBrk="1" hangingPunct="1">
              <a:lnSpc>
                <a:spcPct val="60000"/>
              </a:lnSpc>
            </a:pPr>
            <a:r>
              <a:rPr lang="en-US" altLang="zh-TW" sz="1500" smtClean="0"/>
              <a:t> Execution done. </a:t>
            </a:r>
            <a:endParaRPr lang="en-US" altLang="en-US" sz="1500" smtClean="0"/>
          </a:p>
          <a:p>
            <a:pPr eaLnBrk="1" hangingPunct="1">
              <a:lnSpc>
                <a:spcPct val="60000"/>
              </a:lnSpc>
            </a:pPr>
            <a:endParaRPr lang="en-US" altLang="en-US" sz="1500"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ltLang="zh-CN" smtClean="0"/>
              <a:t>Stereo v6b</a:t>
            </a:r>
            <a:endParaRPr lang="en-US" altLang="zh-CN"/>
          </a:p>
        </p:txBody>
      </p:sp>
      <p:sp>
        <p:nvSpPr>
          <p:cNvPr id="8294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463D3BAE-E1E2-4910-B4F7-8156BF254C12}" type="slidenum">
              <a:rPr lang="en-US" altLang="en-US">
                <a:solidFill>
                  <a:srgbClr val="898989"/>
                </a:solidFill>
              </a:rPr>
              <a:pPr eaLnBrk="1" hangingPunct="1"/>
              <a:t>77</a:t>
            </a:fld>
            <a:endParaRPr lang="en-US" altLang="en-US">
              <a:solidFill>
                <a:srgbClr val="898989"/>
              </a:solidFill>
            </a:endParaRPr>
          </a:p>
        </p:txBody>
      </p:sp>
      <p:sp>
        <p:nvSpPr>
          <p:cNvPr id="41986" name="Title 1"/>
          <p:cNvSpPr>
            <a:spLocks noGrp="1"/>
          </p:cNvSpPr>
          <p:nvPr>
            <p:ph type="title" idx="4294967295"/>
          </p:nvPr>
        </p:nvSpPr>
        <p:spPr>
          <a:xfrm>
            <a:off x="0" y="609600"/>
            <a:ext cx="8229600" cy="1143000"/>
          </a:xfrm>
        </p:spPr>
        <p:txBody>
          <a:bodyPr>
            <a:normAutofit fontScale="90000"/>
          </a:bodyPr>
          <a:lstStyle/>
          <a:p>
            <a:pPr marL="342900" indent="-342900" eaLnBrk="1" hangingPunct="1"/>
            <a:r>
              <a:rPr lang="en-US" altLang="en-US" sz="4000" smtClean="0"/>
              <a:t>Appendix 6: Stereo rectification algorithm</a:t>
            </a:r>
            <a:br>
              <a:rPr lang="en-US" altLang="en-US" sz="4000" smtClean="0"/>
            </a:br>
            <a:r>
              <a:rPr lang="en-US" altLang="en-US" sz="1600" smtClean="0"/>
              <a:t>(P.159 of the book “Introductory Techniques for 3_D computer vision by Trucco”)</a:t>
            </a:r>
            <a:r>
              <a:rPr lang="en-US" altLang="en-US" sz="4000" smtClean="0"/>
              <a:t/>
            </a:r>
            <a:br>
              <a:rPr lang="en-US" altLang="en-US" sz="4000" smtClean="0"/>
            </a:br>
            <a:endParaRPr lang="en-US" altLang="en-US" sz="4000" smtClean="0"/>
          </a:p>
        </p:txBody>
      </p:sp>
      <p:sp>
        <p:nvSpPr>
          <p:cNvPr id="41987" name="Content Placeholder 2"/>
          <p:cNvSpPr>
            <a:spLocks noGrp="1"/>
          </p:cNvSpPr>
          <p:nvPr>
            <p:ph idx="4294967295"/>
          </p:nvPr>
        </p:nvSpPr>
        <p:spPr>
          <a:xfrm>
            <a:off x="7391400" y="5867400"/>
            <a:ext cx="1752600" cy="258763"/>
          </a:xfrm>
        </p:spPr>
        <p:txBody>
          <a:bodyPr>
            <a:normAutofit/>
          </a:bodyPr>
          <a:lstStyle/>
          <a:p>
            <a:pPr eaLnBrk="1" hangingPunct="1">
              <a:lnSpc>
                <a:spcPct val="80000"/>
              </a:lnSpc>
            </a:pPr>
            <a:endParaRPr lang="en-US" altLang="en-US" sz="1300" smtClean="0"/>
          </a:p>
          <a:p>
            <a:pPr eaLnBrk="1" hangingPunct="1">
              <a:lnSpc>
                <a:spcPct val="80000"/>
              </a:lnSpc>
            </a:pPr>
            <a:endParaRPr lang="en-US" altLang="en-US" sz="1300" smtClean="0"/>
          </a:p>
          <a:p>
            <a:pPr eaLnBrk="1" hangingPunct="1">
              <a:lnSpc>
                <a:spcPct val="80000"/>
              </a:lnSpc>
            </a:pPr>
            <a:endParaRPr lang="en-US" altLang="en-US" sz="1300" smtClean="0"/>
          </a:p>
        </p:txBody>
      </p:sp>
      <p:graphicFrame>
        <p:nvGraphicFramePr>
          <p:cNvPr id="82950" name="Object 5"/>
          <p:cNvGraphicFramePr>
            <a:graphicFrameLocks noGrp="1" noChangeAspect="1"/>
          </p:cNvGraphicFramePr>
          <p:nvPr/>
        </p:nvGraphicFramePr>
        <p:xfrm>
          <a:off x="541338" y="1654175"/>
          <a:ext cx="3338512" cy="4387850"/>
        </p:xfrm>
        <a:graphic>
          <a:graphicData uri="http://schemas.openxmlformats.org/presentationml/2006/ole">
            <mc:AlternateContent xmlns:mc="http://schemas.openxmlformats.org/markup-compatibility/2006">
              <mc:Choice xmlns:v="urn:schemas-microsoft-com:vml" Requires="v">
                <p:oleObj spid="_x0000_s82988" name="公式" r:id="rId3" imgW="1854200" imgH="2438400" progId="Equation.3">
                  <p:embed/>
                </p:oleObj>
              </mc:Choice>
              <mc:Fallback>
                <p:oleObj name="公式" r:id="rId3" imgW="1854200" imgH="2438400" progId="Equation.3">
                  <p:embed/>
                  <p:pic>
                    <p:nvPicPr>
                      <p:cNvPr id="0"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338" y="1654175"/>
                        <a:ext cx="3338512" cy="4387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51" name="Object 6"/>
          <p:cNvGraphicFramePr>
            <a:graphicFrameLocks noGrp="1" noChangeAspect="1"/>
          </p:cNvGraphicFramePr>
          <p:nvPr/>
        </p:nvGraphicFramePr>
        <p:xfrm>
          <a:off x="4168775" y="1698625"/>
          <a:ext cx="4710113" cy="4321175"/>
        </p:xfrm>
        <a:graphic>
          <a:graphicData uri="http://schemas.openxmlformats.org/presentationml/2006/ole">
            <mc:AlternateContent xmlns:mc="http://schemas.openxmlformats.org/markup-compatibility/2006">
              <mc:Choice xmlns:v="urn:schemas-microsoft-com:vml" Requires="v">
                <p:oleObj spid="_x0000_s82989" name="公式" r:id="rId5" imgW="2768600" imgH="2540000" progId="Equation.3">
                  <p:embed/>
                </p:oleObj>
              </mc:Choice>
              <mc:Fallback>
                <p:oleObj name="公式" r:id="rId5" imgW="2768600" imgH="2540000" progId="Equation.3">
                  <p:embed/>
                  <p:pic>
                    <p:nvPicPr>
                      <p:cNvPr id="0" name="Object 6"/>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8775" y="1698625"/>
                        <a:ext cx="4710113" cy="43211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zh-CN" smtClean="0"/>
              <a:t>Stereo v6b</a:t>
            </a:r>
            <a:endParaRPr lang="en-US" altLang="zh-CN"/>
          </a:p>
        </p:txBody>
      </p:sp>
      <p:sp>
        <p:nvSpPr>
          <p:cNvPr id="8397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E6EB1542-9003-49AF-9239-E3EB3BA938B5}" type="slidenum">
              <a:rPr lang="en-US" altLang="en-US">
                <a:solidFill>
                  <a:srgbClr val="898989"/>
                </a:solidFill>
              </a:rPr>
              <a:pPr eaLnBrk="1" hangingPunct="1"/>
              <a:t>78</a:t>
            </a:fld>
            <a:endParaRPr lang="en-US" altLang="en-US">
              <a:solidFill>
                <a:srgbClr val="898989"/>
              </a:solidFill>
            </a:endParaRPr>
          </a:p>
        </p:txBody>
      </p:sp>
      <p:sp>
        <p:nvSpPr>
          <p:cNvPr id="43010" name="Rectangle 2"/>
          <p:cNvSpPr>
            <a:spLocks noGrp="1" noChangeArrowheads="1"/>
          </p:cNvSpPr>
          <p:nvPr>
            <p:ph type="title" idx="4294967295"/>
          </p:nvPr>
        </p:nvSpPr>
        <p:spPr>
          <a:xfrm>
            <a:off x="0" y="274638"/>
            <a:ext cx="3581400" cy="1143000"/>
          </a:xfrm>
        </p:spPr>
        <p:txBody>
          <a:bodyPr rtlCol="0">
            <a:normAutofit fontScale="90000"/>
          </a:bodyPr>
          <a:lstStyle/>
          <a:p>
            <a:pPr algn="l" eaLnBrk="1" fontAlgn="auto" hangingPunct="1">
              <a:spcAft>
                <a:spcPts val="0"/>
              </a:spcAft>
              <a:defRPr/>
            </a:pPr>
            <a:r>
              <a:rPr lang="en-US" sz="3000" smtClean="0"/>
              <a:t>Step 1 of </a:t>
            </a:r>
            <a:r>
              <a:rPr lang="en-US" altLang="zh-TW" sz="3000" smtClean="0"/>
              <a:t>3-D Model reconstruction:</a:t>
            </a:r>
            <a:r>
              <a:rPr lang="en-US" sz="3000" smtClean="0"/>
              <a:t> </a:t>
            </a:r>
            <a:r>
              <a:rPr lang="en-US" altLang="zh-TW" smtClean="0"/>
              <a:t>Rectification</a:t>
            </a:r>
          </a:p>
        </p:txBody>
      </p:sp>
      <p:sp>
        <p:nvSpPr>
          <p:cNvPr id="83973" name="Rectangle 3"/>
          <p:cNvSpPr>
            <a:spLocks noGrp="1" noChangeArrowheads="1"/>
          </p:cNvSpPr>
          <p:nvPr>
            <p:ph idx="4294967295"/>
          </p:nvPr>
        </p:nvSpPr>
        <p:spPr>
          <a:xfrm>
            <a:off x="0" y="1952625"/>
            <a:ext cx="8229600" cy="4525963"/>
          </a:xfrm>
        </p:spPr>
        <p:txBody>
          <a:bodyPr/>
          <a:lstStyle/>
          <a:p>
            <a:pPr eaLnBrk="1" hangingPunct="1">
              <a:lnSpc>
                <a:spcPct val="90000"/>
              </a:lnSpc>
            </a:pPr>
            <a:r>
              <a:rPr lang="en-US" altLang="zh-TW" smtClean="0"/>
              <a:t>The two images can be rectified (transformed) so that epipolar lines become horizontal.</a:t>
            </a:r>
          </a:p>
          <a:p>
            <a:pPr lvl="1" eaLnBrk="1" hangingPunct="1">
              <a:lnSpc>
                <a:spcPct val="90000"/>
              </a:lnSpc>
            </a:pPr>
            <a:r>
              <a:rPr lang="en-US" altLang="zh-TW" smtClean="0"/>
              <a:t>Alternative , if the left camera has no rotation, all epipolar lines are parallel</a:t>
            </a:r>
          </a:p>
          <a:p>
            <a:pPr eaLnBrk="1" hangingPunct="1">
              <a:lnSpc>
                <a:spcPct val="90000"/>
              </a:lnSpc>
            </a:pPr>
            <a:r>
              <a:rPr lang="en-US" altLang="zh-TW" smtClean="0"/>
              <a:t>So that corresponding points can be found more easily (1D search along horizontal epipolar lines).</a:t>
            </a:r>
          </a:p>
          <a:p>
            <a:pPr eaLnBrk="1" hangingPunct="1">
              <a:lnSpc>
                <a:spcPct val="90000"/>
              </a:lnSpc>
            </a:pPr>
            <a:r>
              <a:rPr lang="en-US" altLang="zh-TW" smtClean="0"/>
              <a:t>More accurate corresponding points can be found for dense field reconstruction</a:t>
            </a:r>
          </a:p>
        </p:txBody>
      </p:sp>
      <p:pic>
        <p:nvPicPr>
          <p:cNvPr id="8397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0"/>
            <a:ext cx="454342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Arrow Connector 2"/>
          <p:cNvCxnSpPr/>
          <p:nvPr/>
        </p:nvCxnSpPr>
        <p:spPr>
          <a:xfrm flipV="1">
            <a:off x="4038600" y="1219200"/>
            <a:ext cx="3048000" cy="182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4"/>
          <p:cNvSpPr>
            <a:spLocks noGrp="1"/>
          </p:cNvSpPr>
          <p:nvPr>
            <p:ph type="ftr" sz="quarter" idx="11"/>
          </p:nvPr>
        </p:nvSpPr>
        <p:spPr/>
        <p:txBody>
          <a:bodyPr/>
          <a:lstStyle/>
          <a:p>
            <a:pPr>
              <a:defRPr/>
            </a:pPr>
            <a:r>
              <a:rPr lang="en-US" altLang="zh-CN" smtClean="0"/>
              <a:t>Stereo v6b</a:t>
            </a:r>
            <a:endParaRPr lang="en-US" altLang="zh-CN"/>
          </a:p>
        </p:txBody>
      </p:sp>
      <p:sp>
        <p:nvSpPr>
          <p:cNvPr id="8499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F808D2EE-6F48-466C-840F-67B308CF8FB2}" type="slidenum">
              <a:rPr lang="en-US" altLang="en-US">
                <a:solidFill>
                  <a:srgbClr val="898989"/>
                </a:solidFill>
              </a:rPr>
              <a:pPr eaLnBrk="1" hangingPunct="1"/>
              <a:t>79</a:t>
            </a:fld>
            <a:endParaRPr lang="en-US" altLang="en-US">
              <a:solidFill>
                <a:srgbClr val="898989"/>
              </a:solidFill>
            </a:endParaRPr>
          </a:p>
        </p:txBody>
      </p:sp>
      <p:sp>
        <p:nvSpPr>
          <p:cNvPr id="84996" name="Rectangle 2"/>
          <p:cNvSpPr>
            <a:spLocks noGrp="1" noChangeArrowheads="1"/>
          </p:cNvSpPr>
          <p:nvPr>
            <p:ph type="title" idx="4294967295"/>
          </p:nvPr>
        </p:nvSpPr>
        <p:spPr>
          <a:xfrm>
            <a:off x="0" y="274638"/>
            <a:ext cx="8229600" cy="1143000"/>
          </a:xfrm>
        </p:spPr>
        <p:txBody>
          <a:bodyPr/>
          <a:lstStyle/>
          <a:p>
            <a:pPr eaLnBrk="1" hangingPunct="1"/>
            <a:r>
              <a:rPr lang="en-US" altLang="en-US" smtClean="0"/>
              <a:t>Application of rectification</a:t>
            </a:r>
          </a:p>
        </p:txBody>
      </p:sp>
      <p:sp>
        <p:nvSpPr>
          <p:cNvPr id="84997" name="Rectangle 3"/>
          <p:cNvSpPr>
            <a:spLocks noGrp="1" noChangeArrowheads="1"/>
          </p:cNvSpPr>
          <p:nvPr>
            <p:ph idx="4294967295"/>
          </p:nvPr>
        </p:nvSpPr>
        <p:spPr>
          <a:xfrm>
            <a:off x="0" y="1600200"/>
            <a:ext cx="8229600" cy="4525963"/>
          </a:xfrm>
        </p:spPr>
        <p:txBody>
          <a:bodyPr/>
          <a:lstStyle/>
          <a:p>
            <a:pPr eaLnBrk="1" hangingPunct="1"/>
            <a:r>
              <a:rPr lang="en-US" altLang="en-US" smtClean="0"/>
              <a:t> </a:t>
            </a:r>
          </a:p>
        </p:txBody>
      </p:sp>
      <p:pic>
        <p:nvPicPr>
          <p:cNvPr id="84998" name="Picture 4" descr="img8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905000"/>
            <a:ext cx="4191000" cy="413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9" name="Text Box 5"/>
          <p:cNvSpPr txBox="1">
            <a:spLocks noChangeArrowheads="1"/>
          </p:cNvSpPr>
          <p:nvPr/>
        </p:nvSpPr>
        <p:spPr bwMode="auto">
          <a:xfrm>
            <a:off x="7756525" y="4460875"/>
            <a:ext cx="12985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en-US" sz="2400">
                <a:latin typeface="Times New Roman" pitchFamily="18" charset="0"/>
              </a:rPr>
              <a:t>Rectified</a:t>
            </a:r>
          </a:p>
          <a:p>
            <a:pPr eaLnBrk="1" hangingPunct="1"/>
            <a:r>
              <a:rPr kumimoji="1" lang="en-US" altLang="en-US" sz="2400">
                <a:latin typeface="Times New Roman" pitchFamily="18" charset="0"/>
              </a:rPr>
              <a:t>pair</a:t>
            </a:r>
          </a:p>
        </p:txBody>
      </p:sp>
      <p:sp>
        <p:nvSpPr>
          <p:cNvPr id="85000" name="Text Box 6"/>
          <p:cNvSpPr txBox="1">
            <a:spLocks noChangeArrowheads="1"/>
          </p:cNvSpPr>
          <p:nvPr/>
        </p:nvSpPr>
        <p:spPr bwMode="auto">
          <a:xfrm>
            <a:off x="7772400" y="2590800"/>
            <a:ext cx="11985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en-US" sz="2400">
                <a:latin typeface="Times New Roman" pitchFamily="18" charset="0"/>
              </a:rPr>
              <a:t>Original</a:t>
            </a:r>
          </a:p>
          <a:p>
            <a:pPr eaLnBrk="1" hangingPunct="1"/>
            <a:r>
              <a:rPr kumimoji="1" lang="en-US" altLang="en-US" sz="2400">
                <a:latin typeface="Times New Roman" pitchFamily="18" charset="0"/>
              </a:rPr>
              <a:t>pair</a:t>
            </a:r>
          </a:p>
        </p:txBody>
      </p:sp>
      <p:sp>
        <p:nvSpPr>
          <p:cNvPr id="85001" name="Text Box 7"/>
          <p:cNvSpPr txBox="1">
            <a:spLocks noChangeArrowheads="1"/>
          </p:cNvSpPr>
          <p:nvPr/>
        </p:nvSpPr>
        <p:spPr bwMode="auto">
          <a:xfrm>
            <a:off x="365125" y="27844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kumimoji="1" lang="en-US" altLang="en-US" sz="2400">
              <a:latin typeface="Times New Roman" pitchFamily="18" charset="0"/>
            </a:endParaRPr>
          </a:p>
        </p:txBody>
      </p:sp>
      <p:sp>
        <p:nvSpPr>
          <p:cNvPr id="85002" name="Text Box 8"/>
          <p:cNvSpPr txBox="1">
            <a:spLocks noChangeArrowheads="1"/>
          </p:cNvSpPr>
          <p:nvPr/>
        </p:nvSpPr>
        <p:spPr bwMode="auto">
          <a:xfrm>
            <a:off x="381000" y="4191000"/>
            <a:ext cx="2362200" cy="22923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en-US" sz="2400">
                <a:solidFill>
                  <a:schemeClr val="tx2"/>
                </a:solidFill>
                <a:latin typeface="Times New Roman" pitchFamily="18" charset="0"/>
              </a:rPr>
              <a:t>A point now has a horizontal epipolar line to search for correspondence (easier)</a:t>
            </a:r>
            <a:endParaRPr kumimoji="1" lang="en-US" altLang="en-US" sz="2400">
              <a:latin typeface="Times New Roman" pitchFamily="18" charset="0"/>
            </a:endParaRPr>
          </a:p>
        </p:txBody>
      </p:sp>
      <p:sp>
        <p:nvSpPr>
          <p:cNvPr id="85003" name="Text Box 9"/>
          <p:cNvSpPr txBox="1">
            <a:spLocks noChangeArrowheads="1"/>
          </p:cNvSpPr>
          <p:nvPr/>
        </p:nvSpPr>
        <p:spPr bwMode="auto">
          <a:xfrm>
            <a:off x="685800" y="1905000"/>
            <a:ext cx="2362200" cy="1927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en-US" sz="2400">
                <a:solidFill>
                  <a:schemeClr val="tx2"/>
                </a:solidFill>
                <a:latin typeface="Times New Roman" pitchFamily="18" charset="0"/>
              </a:rPr>
              <a:t>A point has the correspondence</a:t>
            </a:r>
            <a:r>
              <a:rPr kumimoji="1" lang="en-US" altLang="en-US" sz="2400">
                <a:latin typeface="Times New Roman" pitchFamily="18" charset="0"/>
              </a:rPr>
              <a:t> from a tiled epipolar line</a:t>
            </a:r>
            <a:r>
              <a:rPr kumimoji="1" lang="en-US" altLang="en-US" sz="2400">
                <a:solidFill>
                  <a:schemeClr val="tx2"/>
                </a:solidFill>
                <a:latin typeface="Times New Roman" pitchFamily="18" charset="0"/>
              </a:rPr>
              <a:t> (difficult)</a:t>
            </a:r>
          </a:p>
        </p:txBody>
      </p:sp>
      <p:sp>
        <p:nvSpPr>
          <p:cNvPr id="85004" name="Line 10"/>
          <p:cNvSpPr>
            <a:spLocks noChangeShapeType="1"/>
          </p:cNvSpPr>
          <p:nvPr/>
        </p:nvSpPr>
        <p:spPr bwMode="auto">
          <a:xfrm>
            <a:off x="2819400" y="2743200"/>
            <a:ext cx="9906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5" name="Line 11"/>
          <p:cNvSpPr>
            <a:spLocks noChangeShapeType="1"/>
          </p:cNvSpPr>
          <p:nvPr/>
        </p:nvSpPr>
        <p:spPr bwMode="auto">
          <a:xfrm flipV="1">
            <a:off x="2590800" y="4953000"/>
            <a:ext cx="14478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smtClean="0"/>
              <a:t> </a:t>
            </a:r>
          </a:p>
        </p:txBody>
      </p:sp>
      <p:sp>
        <p:nvSpPr>
          <p:cNvPr id="12291" name="Rectangle 3"/>
          <p:cNvSpPr>
            <a:spLocks noGrp="1" noChangeArrowheads="1"/>
          </p:cNvSpPr>
          <p:nvPr>
            <p:ph type="body" sz="half" idx="1"/>
          </p:nvPr>
        </p:nvSpPr>
        <p:spPr/>
        <p:txBody>
          <a:bodyPr/>
          <a:lstStyle/>
          <a:p>
            <a:pPr eaLnBrk="1" hangingPunct="1"/>
            <a:r>
              <a:rPr lang="en-US" altLang="en-US" sz="2600" smtClean="0"/>
              <a:t> </a:t>
            </a:r>
          </a:p>
        </p:txBody>
      </p:sp>
      <p:graphicFrame>
        <p:nvGraphicFramePr>
          <p:cNvPr id="12292" name="Object 32"/>
          <p:cNvGraphicFramePr>
            <a:graphicFrameLocks noGrp="1" noChangeAspect="1"/>
          </p:cNvGraphicFramePr>
          <p:nvPr>
            <p:ph sz="half" idx="2"/>
          </p:nvPr>
        </p:nvGraphicFramePr>
        <p:xfrm>
          <a:off x="5867400" y="2133600"/>
          <a:ext cx="3124200" cy="2692400"/>
        </p:xfrm>
        <a:graphic>
          <a:graphicData uri="http://schemas.openxmlformats.org/presentationml/2006/ole">
            <mc:AlternateContent xmlns:mc="http://schemas.openxmlformats.org/markup-compatibility/2006">
              <mc:Choice xmlns:v="urn:schemas-microsoft-com:vml" Requires="v">
                <p:oleObj spid="_x0000_s12348" name="Equation" r:id="rId4" imgW="1562100" imgH="1346200" progId="Equation.DSMT4">
                  <p:embed/>
                </p:oleObj>
              </mc:Choice>
              <mc:Fallback>
                <p:oleObj name="Equation" r:id="rId4" imgW="1562100" imgH="1346200" progId="Equation.DSMT4">
                  <p:embed/>
                  <p:pic>
                    <p:nvPicPr>
                      <p:cNvPr id="0" name="Object 3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2133600"/>
                        <a:ext cx="3124200" cy="269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 name="Footer Placeholder 5"/>
          <p:cNvSpPr>
            <a:spLocks noGrp="1"/>
          </p:cNvSpPr>
          <p:nvPr>
            <p:ph type="ftr" sz="quarter" idx="11"/>
          </p:nvPr>
        </p:nvSpPr>
        <p:spPr/>
        <p:txBody>
          <a:bodyPr/>
          <a:lstStyle/>
          <a:p>
            <a:pPr>
              <a:defRPr/>
            </a:pPr>
            <a:r>
              <a:rPr lang="en-US" altLang="zh-CN" smtClean="0"/>
              <a:t>Stereo v6b</a:t>
            </a:r>
            <a:endParaRPr lang="en-US" altLang="zh-CN"/>
          </a:p>
        </p:txBody>
      </p:sp>
      <p:sp>
        <p:nvSpPr>
          <p:cNvPr id="12294"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B2A98054-63AA-4DC3-A524-03CA14C6A579}" type="slidenum">
              <a:rPr lang="en-US" altLang="en-US">
                <a:solidFill>
                  <a:srgbClr val="898989"/>
                </a:solidFill>
              </a:rPr>
              <a:pPr eaLnBrk="1" hangingPunct="1"/>
              <a:t>8</a:t>
            </a:fld>
            <a:endParaRPr lang="en-US" altLang="en-US">
              <a:solidFill>
                <a:srgbClr val="898989"/>
              </a:solidFill>
            </a:endParaRPr>
          </a:p>
        </p:txBody>
      </p:sp>
      <p:grpSp>
        <p:nvGrpSpPr>
          <p:cNvPr id="12295" name="Group 4"/>
          <p:cNvGrpSpPr>
            <a:grpSpLocks/>
          </p:cNvGrpSpPr>
          <p:nvPr/>
        </p:nvGrpSpPr>
        <p:grpSpPr bwMode="auto">
          <a:xfrm>
            <a:off x="762000" y="685800"/>
            <a:ext cx="4845050" cy="5603875"/>
            <a:chOff x="2640" y="528"/>
            <a:chExt cx="3052" cy="3530"/>
          </a:xfrm>
        </p:grpSpPr>
        <p:sp>
          <p:nvSpPr>
            <p:cNvPr id="12303" name="Line 5"/>
            <p:cNvSpPr>
              <a:spLocks noChangeShapeType="1"/>
            </p:cNvSpPr>
            <p:nvPr/>
          </p:nvSpPr>
          <p:spPr bwMode="auto">
            <a:xfrm>
              <a:off x="3072" y="2832"/>
              <a:ext cx="864"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4" name="Line 6"/>
            <p:cNvSpPr>
              <a:spLocks noChangeShapeType="1"/>
            </p:cNvSpPr>
            <p:nvPr/>
          </p:nvSpPr>
          <p:spPr bwMode="auto">
            <a:xfrm>
              <a:off x="4176" y="2832"/>
              <a:ext cx="72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5" name="Oval 7"/>
            <p:cNvSpPr>
              <a:spLocks noChangeArrowheads="1"/>
            </p:cNvSpPr>
            <p:nvPr/>
          </p:nvSpPr>
          <p:spPr bwMode="auto">
            <a:xfrm>
              <a:off x="4800" y="912"/>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endParaRPr lang="en-US" altLang="en-US"/>
            </a:p>
          </p:txBody>
        </p:sp>
        <p:sp>
          <p:nvSpPr>
            <p:cNvPr id="12306" name="Line 8"/>
            <p:cNvSpPr>
              <a:spLocks noChangeShapeType="1"/>
            </p:cNvSpPr>
            <p:nvPr/>
          </p:nvSpPr>
          <p:spPr bwMode="auto">
            <a:xfrm flipH="1">
              <a:off x="3312" y="960"/>
              <a:ext cx="1536" cy="24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7" name="Line 9"/>
            <p:cNvSpPr>
              <a:spLocks noChangeShapeType="1"/>
            </p:cNvSpPr>
            <p:nvPr/>
          </p:nvSpPr>
          <p:spPr bwMode="auto">
            <a:xfrm flipH="1">
              <a:off x="4368" y="960"/>
              <a:ext cx="480" cy="24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8" name="Line 10"/>
            <p:cNvSpPr>
              <a:spLocks noChangeShapeType="1"/>
            </p:cNvSpPr>
            <p:nvPr/>
          </p:nvSpPr>
          <p:spPr bwMode="auto">
            <a:xfrm>
              <a:off x="3264" y="1008"/>
              <a:ext cx="48" cy="2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9" name="Line 11"/>
            <p:cNvSpPr>
              <a:spLocks noChangeShapeType="1"/>
            </p:cNvSpPr>
            <p:nvPr/>
          </p:nvSpPr>
          <p:spPr bwMode="auto">
            <a:xfrm>
              <a:off x="4320" y="1056"/>
              <a:ext cx="48" cy="235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10" name="Line 12"/>
            <p:cNvSpPr>
              <a:spLocks noChangeShapeType="1"/>
            </p:cNvSpPr>
            <p:nvPr/>
          </p:nvSpPr>
          <p:spPr bwMode="auto">
            <a:xfrm>
              <a:off x="3312" y="2784"/>
              <a:ext cx="384"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11" name="Text Box 13"/>
            <p:cNvSpPr txBox="1">
              <a:spLocks noChangeArrowheads="1"/>
            </p:cNvSpPr>
            <p:nvPr/>
          </p:nvSpPr>
          <p:spPr bwMode="auto">
            <a:xfrm>
              <a:off x="3302" y="2503"/>
              <a:ext cx="24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i="1">
                  <a:cs typeface="Arial" charset="0"/>
                </a:rPr>
                <a:t>x’</a:t>
              </a:r>
              <a:r>
                <a:rPr lang="en-US" altLang="en-US" i="1" baseline="-25000">
                  <a:cs typeface="Arial" charset="0"/>
                </a:rPr>
                <a:t>l</a:t>
              </a:r>
            </a:p>
          </p:txBody>
        </p:sp>
        <p:sp>
          <p:nvSpPr>
            <p:cNvPr id="12312" name="Text Box 14"/>
            <p:cNvSpPr txBox="1">
              <a:spLocks noChangeArrowheads="1"/>
            </p:cNvSpPr>
            <p:nvPr/>
          </p:nvSpPr>
          <p:spPr bwMode="auto">
            <a:xfrm>
              <a:off x="4320" y="2480"/>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i="1">
                  <a:cs typeface="Arial" charset="0"/>
                </a:rPr>
                <a:t>x’</a:t>
              </a:r>
              <a:r>
                <a:rPr lang="en-US" altLang="en-US" i="1" baseline="-25000">
                  <a:cs typeface="Arial" charset="0"/>
                </a:rPr>
                <a:t>r</a:t>
              </a:r>
            </a:p>
          </p:txBody>
        </p:sp>
        <p:sp>
          <p:nvSpPr>
            <p:cNvPr id="12313" name="Line 15"/>
            <p:cNvSpPr>
              <a:spLocks noChangeShapeType="1"/>
            </p:cNvSpPr>
            <p:nvPr/>
          </p:nvSpPr>
          <p:spPr bwMode="auto">
            <a:xfrm>
              <a:off x="4368" y="2784"/>
              <a:ext cx="144"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14" name="Line 16"/>
            <p:cNvSpPr>
              <a:spLocks noChangeShapeType="1"/>
            </p:cNvSpPr>
            <p:nvPr/>
          </p:nvSpPr>
          <p:spPr bwMode="auto">
            <a:xfrm>
              <a:off x="5088" y="2832"/>
              <a:ext cx="0" cy="576"/>
            </a:xfrm>
            <a:prstGeom prst="line">
              <a:avLst/>
            </a:prstGeom>
            <a:noFill/>
            <a:ln w="9525">
              <a:solidFill>
                <a:schemeClr val="tx1"/>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15" name="Text Box 17"/>
            <p:cNvSpPr txBox="1">
              <a:spLocks noChangeArrowheads="1"/>
            </p:cNvSpPr>
            <p:nvPr/>
          </p:nvSpPr>
          <p:spPr bwMode="auto">
            <a:xfrm>
              <a:off x="5136" y="2832"/>
              <a:ext cx="556"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cs typeface="Arial" charset="0"/>
                </a:rPr>
                <a:t>Focal</a:t>
              </a:r>
            </a:p>
            <a:p>
              <a:pPr eaLnBrk="1" hangingPunct="1"/>
              <a:r>
                <a:rPr lang="en-US" altLang="en-US">
                  <a:cs typeface="Arial" charset="0"/>
                </a:rPr>
                <a:t>Length</a:t>
              </a:r>
            </a:p>
            <a:p>
              <a:pPr eaLnBrk="1" hangingPunct="1"/>
              <a:r>
                <a:rPr lang="en-US" altLang="en-US" i="1">
                  <a:cs typeface="Arial" charset="0"/>
                </a:rPr>
                <a:t>f</a:t>
              </a:r>
            </a:p>
          </p:txBody>
        </p:sp>
        <p:sp>
          <p:nvSpPr>
            <p:cNvPr id="12316" name="Line 18"/>
            <p:cNvSpPr>
              <a:spLocks noChangeShapeType="1"/>
            </p:cNvSpPr>
            <p:nvPr/>
          </p:nvSpPr>
          <p:spPr bwMode="auto">
            <a:xfrm>
              <a:off x="3024" y="3408"/>
              <a:ext cx="2112" cy="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17" name="Text Box 19"/>
            <p:cNvSpPr txBox="1">
              <a:spLocks noChangeArrowheads="1"/>
            </p:cNvSpPr>
            <p:nvPr/>
          </p:nvSpPr>
          <p:spPr bwMode="auto">
            <a:xfrm>
              <a:off x="4368" y="528"/>
              <a:ext cx="6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cs typeface="Arial" charset="0"/>
                </a:rPr>
                <a:t>Object</a:t>
              </a:r>
            </a:p>
            <a:p>
              <a:pPr eaLnBrk="1" hangingPunct="1"/>
              <a:r>
                <a:rPr lang="en-US" altLang="en-US">
                  <a:cs typeface="Arial" charset="0"/>
                </a:rPr>
                <a:t>Px(x,y,z)</a:t>
              </a:r>
            </a:p>
          </p:txBody>
        </p:sp>
        <p:sp>
          <p:nvSpPr>
            <p:cNvPr id="12318" name="Line 20"/>
            <p:cNvSpPr>
              <a:spLocks noChangeShapeType="1"/>
            </p:cNvSpPr>
            <p:nvPr/>
          </p:nvSpPr>
          <p:spPr bwMode="auto">
            <a:xfrm>
              <a:off x="4944" y="960"/>
              <a:ext cx="0" cy="244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19" name="Text Box 21"/>
            <p:cNvSpPr txBox="1">
              <a:spLocks noChangeArrowheads="1"/>
            </p:cNvSpPr>
            <p:nvPr/>
          </p:nvSpPr>
          <p:spPr bwMode="auto">
            <a:xfrm>
              <a:off x="4934" y="1655"/>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i="1">
                  <a:cs typeface="Arial" charset="0"/>
                </a:rPr>
                <a:t>z</a:t>
              </a:r>
            </a:p>
          </p:txBody>
        </p:sp>
        <p:sp>
          <p:nvSpPr>
            <p:cNvPr id="12320" name="Text Box 22"/>
            <p:cNvSpPr txBox="1">
              <a:spLocks noChangeArrowheads="1"/>
            </p:cNvSpPr>
            <p:nvPr/>
          </p:nvSpPr>
          <p:spPr bwMode="auto">
            <a:xfrm>
              <a:off x="2832" y="3552"/>
              <a:ext cx="135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cs typeface="Arial" charset="0"/>
                </a:rPr>
                <a:t>Left camera center </a:t>
              </a:r>
            </a:p>
            <a:p>
              <a:pPr eaLnBrk="1" hangingPunct="1"/>
              <a:r>
                <a:rPr lang="en-US" altLang="en-US">
                  <a:cs typeface="Arial" charset="0"/>
                </a:rPr>
                <a:t>(reference point)</a:t>
              </a:r>
            </a:p>
          </p:txBody>
        </p:sp>
        <p:sp>
          <p:nvSpPr>
            <p:cNvPr id="12321" name="Text Box 23"/>
            <p:cNvSpPr txBox="1">
              <a:spLocks noChangeArrowheads="1"/>
            </p:cNvSpPr>
            <p:nvPr/>
          </p:nvSpPr>
          <p:spPr bwMode="auto">
            <a:xfrm>
              <a:off x="4176" y="3648"/>
              <a:ext cx="1200" cy="4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cs typeface="Arial" charset="0"/>
                </a:rPr>
                <a:t>Horizontal</a:t>
              </a:r>
            </a:p>
            <a:p>
              <a:pPr eaLnBrk="1" hangingPunct="1"/>
              <a:r>
                <a:rPr lang="en-US" altLang="en-US">
                  <a:cs typeface="Arial" charset="0"/>
                </a:rPr>
                <a:t>Disparity=x</a:t>
              </a:r>
              <a:r>
                <a:rPr lang="en-US" altLang="en-US" baseline="-25000">
                  <a:cs typeface="Arial" charset="0"/>
                </a:rPr>
                <a:t>L</a:t>
              </a:r>
              <a:r>
                <a:rPr lang="en-US" altLang="en-US">
                  <a:cs typeface="Arial" charset="0"/>
                </a:rPr>
                <a:t>-x</a:t>
              </a:r>
              <a:r>
                <a:rPr lang="en-US" altLang="en-US" baseline="-25000">
                  <a:cs typeface="Arial" charset="0"/>
                </a:rPr>
                <a:t>R</a:t>
              </a:r>
            </a:p>
          </p:txBody>
        </p:sp>
        <p:sp>
          <p:nvSpPr>
            <p:cNvPr id="12322" name="Line 24"/>
            <p:cNvSpPr>
              <a:spLocks noChangeShapeType="1"/>
            </p:cNvSpPr>
            <p:nvPr/>
          </p:nvSpPr>
          <p:spPr bwMode="auto">
            <a:xfrm>
              <a:off x="3312" y="3456"/>
              <a:ext cx="1056"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23" name="Text Box 25"/>
            <p:cNvSpPr txBox="1">
              <a:spLocks noChangeArrowheads="1"/>
            </p:cNvSpPr>
            <p:nvPr/>
          </p:nvSpPr>
          <p:spPr bwMode="auto">
            <a:xfrm>
              <a:off x="3456" y="3408"/>
              <a:ext cx="8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i="1">
                  <a:cs typeface="Arial" charset="0"/>
                </a:rPr>
                <a:t>b</a:t>
              </a:r>
              <a:r>
                <a:rPr lang="en-US" altLang="en-US">
                  <a:cs typeface="Arial" charset="0"/>
                </a:rPr>
                <a:t> (Baseline)</a:t>
              </a:r>
            </a:p>
          </p:txBody>
        </p:sp>
        <p:sp>
          <p:nvSpPr>
            <p:cNvPr id="12324" name="Line 26"/>
            <p:cNvSpPr>
              <a:spLocks noChangeShapeType="1"/>
            </p:cNvSpPr>
            <p:nvPr/>
          </p:nvSpPr>
          <p:spPr bwMode="auto">
            <a:xfrm flipV="1">
              <a:off x="3216" y="3408"/>
              <a:ext cx="96"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25" name="Text Box 27"/>
            <p:cNvSpPr txBox="1">
              <a:spLocks noChangeArrowheads="1"/>
            </p:cNvSpPr>
            <p:nvPr/>
          </p:nvSpPr>
          <p:spPr bwMode="auto">
            <a:xfrm>
              <a:off x="3024" y="576"/>
              <a:ext cx="668"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cs typeface="Arial" charset="0"/>
                </a:rPr>
                <a:t>Left </a:t>
              </a:r>
            </a:p>
            <a:p>
              <a:pPr eaLnBrk="1" hangingPunct="1"/>
              <a:r>
                <a:rPr lang="en-US" altLang="en-US">
                  <a:cs typeface="Arial" charset="0"/>
                </a:rPr>
                <a:t>Camera</a:t>
              </a:r>
            </a:p>
            <a:p>
              <a:pPr eaLnBrk="1" hangingPunct="1"/>
              <a:r>
                <a:rPr lang="en-US" altLang="en-US">
                  <a:cs typeface="Arial" charset="0"/>
                </a:rPr>
                <a:t>Principle</a:t>
              </a:r>
            </a:p>
            <a:p>
              <a:pPr eaLnBrk="1" hangingPunct="1"/>
              <a:r>
                <a:rPr lang="en-US" altLang="en-US">
                  <a:cs typeface="Arial" charset="0"/>
                </a:rPr>
                <a:t>axis</a:t>
              </a:r>
            </a:p>
          </p:txBody>
        </p:sp>
        <p:sp>
          <p:nvSpPr>
            <p:cNvPr id="12326" name="Text Box 28"/>
            <p:cNvSpPr txBox="1">
              <a:spLocks noChangeArrowheads="1"/>
            </p:cNvSpPr>
            <p:nvPr/>
          </p:nvSpPr>
          <p:spPr bwMode="auto">
            <a:xfrm>
              <a:off x="3744" y="576"/>
              <a:ext cx="668"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cs typeface="Arial" charset="0"/>
                </a:rPr>
                <a:t>Right </a:t>
              </a:r>
            </a:p>
            <a:p>
              <a:pPr eaLnBrk="1" hangingPunct="1"/>
              <a:r>
                <a:rPr lang="en-US" altLang="en-US">
                  <a:cs typeface="Arial" charset="0"/>
                </a:rPr>
                <a:t>Camera</a:t>
              </a:r>
            </a:p>
            <a:p>
              <a:pPr eaLnBrk="1" hangingPunct="1"/>
              <a:r>
                <a:rPr lang="en-US" altLang="en-US">
                  <a:cs typeface="Arial" charset="0"/>
                </a:rPr>
                <a:t>Principle</a:t>
              </a:r>
            </a:p>
            <a:p>
              <a:pPr eaLnBrk="1" hangingPunct="1"/>
              <a:r>
                <a:rPr lang="en-US" altLang="en-US">
                  <a:cs typeface="Arial" charset="0"/>
                </a:rPr>
                <a:t>axis</a:t>
              </a:r>
            </a:p>
          </p:txBody>
        </p:sp>
        <p:sp>
          <p:nvSpPr>
            <p:cNvPr id="12327" name="Text Box 29"/>
            <p:cNvSpPr txBox="1">
              <a:spLocks noChangeArrowheads="1"/>
            </p:cNvSpPr>
            <p:nvPr/>
          </p:nvSpPr>
          <p:spPr bwMode="auto">
            <a:xfrm>
              <a:off x="2640" y="2304"/>
              <a:ext cx="556"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cs typeface="Arial" charset="0"/>
                </a:rPr>
                <a:t>Left</a:t>
              </a:r>
            </a:p>
            <a:p>
              <a:pPr eaLnBrk="1" hangingPunct="1"/>
              <a:r>
                <a:rPr lang="en-US" altLang="en-US">
                  <a:cs typeface="Arial" charset="0"/>
                </a:rPr>
                <a:t>Image </a:t>
              </a:r>
            </a:p>
            <a:p>
              <a:pPr eaLnBrk="1" hangingPunct="1"/>
              <a:r>
                <a:rPr lang="en-US" altLang="en-US">
                  <a:cs typeface="Arial" charset="0"/>
                </a:rPr>
                <a:t>plane</a:t>
              </a:r>
            </a:p>
          </p:txBody>
        </p:sp>
        <p:sp>
          <p:nvSpPr>
            <p:cNvPr id="12328" name="Text Box 30"/>
            <p:cNvSpPr txBox="1">
              <a:spLocks noChangeArrowheads="1"/>
            </p:cNvSpPr>
            <p:nvPr/>
          </p:nvSpPr>
          <p:spPr bwMode="auto">
            <a:xfrm>
              <a:off x="4896" y="2304"/>
              <a:ext cx="556"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cs typeface="Arial" charset="0"/>
                </a:rPr>
                <a:t>Right</a:t>
              </a:r>
            </a:p>
            <a:p>
              <a:pPr eaLnBrk="1" hangingPunct="1"/>
              <a:r>
                <a:rPr lang="en-US" altLang="en-US">
                  <a:cs typeface="Arial" charset="0"/>
                </a:rPr>
                <a:t>Image </a:t>
              </a:r>
            </a:p>
            <a:p>
              <a:pPr eaLnBrk="1" hangingPunct="1"/>
              <a:r>
                <a:rPr lang="en-US" altLang="en-US">
                  <a:cs typeface="Arial" charset="0"/>
                </a:rPr>
                <a:t>plane</a:t>
              </a:r>
            </a:p>
          </p:txBody>
        </p:sp>
        <p:sp>
          <p:nvSpPr>
            <p:cNvPr id="12329" name="Line 31"/>
            <p:cNvSpPr>
              <a:spLocks noChangeShapeType="1"/>
            </p:cNvSpPr>
            <p:nvPr/>
          </p:nvSpPr>
          <p:spPr bwMode="auto">
            <a:xfrm>
              <a:off x="4896" y="2832"/>
              <a:ext cx="480"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296" name="Text Box 34"/>
          <p:cNvSpPr txBox="1">
            <a:spLocks noChangeArrowheads="1"/>
          </p:cNvSpPr>
          <p:nvPr/>
        </p:nvSpPr>
        <p:spPr bwMode="auto">
          <a:xfrm>
            <a:off x="5334000" y="1295400"/>
            <a:ext cx="3576638" cy="83502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r>
              <a:rPr lang="en-US" altLang="zh-TW" sz="2400">
                <a:latin typeface="Times New Roman" pitchFamily="18" charset="0"/>
              </a:rPr>
              <a:t>By similar triangle,</a:t>
            </a:r>
          </a:p>
          <a:p>
            <a:r>
              <a:rPr lang="en-US" altLang="zh-TW" sz="2400">
                <a:latin typeface="Times New Roman" pitchFamily="18" charset="0"/>
              </a:rPr>
              <a:t>w.r.t left camera lens center</a:t>
            </a:r>
          </a:p>
        </p:txBody>
      </p:sp>
      <p:sp>
        <p:nvSpPr>
          <p:cNvPr id="12297" name="Text Box 35"/>
          <p:cNvSpPr txBox="1">
            <a:spLocks noChangeArrowheads="1"/>
          </p:cNvSpPr>
          <p:nvPr/>
        </p:nvSpPr>
        <p:spPr bwMode="auto">
          <a:xfrm>
            <a:off x="5397500" y="5257800"/>
            <a:ext cx="3746500" cy="83502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r>
              <a:rPr lang="en-US" altLang="zh-TW" sz="2400">
                <a:latin typeface="Times New Roman" pitchFamily="18" charset="0"/>
              </a:rPr>
              <a:t>By similar triangle,</a:t>
            </a:r>
          </a:p>
          <a:p>
            <a:r>
              <a:rPr lang="en-US" altLang="zh-TW" sz="2400">
                <a:latin typeface="Times New Roman" pitchFamily="18" charset="0"/>
              </a:rPr>
              <a:t>w.r.t right camera lens center</a:t>
            </a:r>
          </a:p>
        </p:txBody>
      </p:sp>
      <p:sp>
        <p:nvSpPr>
          <p:cNvPr id="12298" name="Text Box 36"/>
          <p:cNvSpPr txBox="1">
            <a:spLocks noChangeArrowheads="1"/>
          </p:cNvSpPr>
          <p:nvPr/>
        </p:nvSpPr>
        <p:spPr bwMode="auto">
          <a:xfrm>
            <a:off x="203200" y="534988"/>
            <a:ext cx="2622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zh-TW" b="1">
                <a:solidFill>
                  <a:schemeClr val="tx2"/>
                </a:solidFill>
              </a:rPr>
              <a:t>Triangular calculation</a:t>
            </a:r>
            <a:r>
              <a:rPr lang="en-US" altLang="zh-TW"/>
              <a:t> </a:t>
            </a:r>
          </a:p>
        </p:txBody>
      </p:sp>
      <p:sp>
        <p:nvSpPr>
          <p:cNvPr id="12299" name="Text Box 37"/>
          <p:cNvSpPr txBox="1">
            <a:spLocks noChangeArrowheads="1"/>
          </p:cNvSpPr>
          <p:nvPr/>
        </p:nvSpPr>
        <p:spPr bwMode="auto">
          <a:xfrm>
            <a:off x="517525" y="6513513"/>
            <a:ext cx="7559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zh-TW"/>
              <a:t>One  major problem is to locate x’</a:t>
            </a:r>
            <a:r>
              <a:rPr lang="en-US" altLang="zh-TW" i="1"/>
              <a:t>l</a:t>
            </a:r>
            <a:r>
              <a:rPr lang="en-US" altLang="zh-TW"/>
              <a:t> and x’</a:t>
            </a:r>
            <a:r>
              <a:rPr lang="en-US" altLang="zh-TW" i="1"/>
              <a:t>r</a:t>
            </a:r>
            <a:r>
              <a:rPr lang="en-US" altLang="zh-TW"/>
              <a:t> The correspondence problem</a:t>
            </a:r>
            <a:endParaRPr lang="en-US" altLang="en-US"/>
          </a:p>
        </p:txBody>
      </p:sp>
      <p:sp>
        <p:nvSpPr>
          <p:cNvPr id="40" name="Oval 39"/>
          <p:cNvSpPr/>
          <p:nvPr/>
        </p:nvSpPr>
        <p:spPr>
          <a:xfrm>
            <a:off x="304800" y="152400"/>
            <a:ext cx="762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cxnSp>
        <p:nvCxnSpPr>
          <p:cNvPr id="3" name="Straight Arrow Connector 2"/>
          <p:cNvCxnSpPr/>
          <p:nvPr/>
        </p:nvCxnSpPr>
        <p:spPr>
          <a:xfrm>
            <a:off x="1790700" y="3124200"/>
            <a:ext cx="2613025" cy="0"/>
          </a:xfrm>
          <a:prstGeom prst="straightConnector1">
            <a:avLst/>
          </a:prstGeom>
          <a:ln>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12302" name="TextBox 3"/>
          <p:cNvSpPr txBox="1">
            <a:spLocks noChangeArrowheads="1"/>
          </p:cNvSpPr>
          <p:nvPr/>
        </p:nvSpPr>
        <p:spPr bwMode="auto">
          <a:xfrm>
            <a:off x="2459038" y="2841625"/>
            <a:ext cx="30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i="1"/>
              <a:t>x</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ltLang="zh-CN" smtClean="0"/>
              <a:t>Stereo v6b</a:t>
            </a:r>
            <a:endParaRPr lang="en-US" altLang="zh-CN"/>
          </a:p>
        </p:txBody>
      </p:sp>
      <p:sp>
        <p:nvSpPr>
          <p:cNvPr id="8601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868A6ED6-0E39-4139-94DE-56CCBCAF7EFF}" type="slidenum">
              <a:rPr lang="en-US" altLang="en-US">
                <a:solidFill>
                  <a:srgbClr val="898989"/>
                </a:solidFill>
              </a:rPr>
              <a:pPr eaLnBrk="1" hangingPunct="1"/>
              <a:t>80</a:t>
            </a:fld>
            <a:endParaRPr lang="en-US" altLang="en-US">
              <a:solidFill>
                <a:srgbClr val="898989"/>
              </a:solidFill>
            </a:endParaRPr>
          </a:p>
        </p:txBody>
      </p:sp>
      <p:sp>
        <p:nvSpPr>
          <p:cNvPr id="86020" name="Title 1"/>
          <p:cNvSpPr>
            <a:spLocks noGrp="1"/>
          </p:cNvSpPr>
          <p:nvPr>
            <p:ph type="title" idx="4294967295"/>
          </p:nvPr>
        </p:nvSpPr>
        <p:spPr>
          <a:xfrm>
            <a:off x="0" y="274638"/>
            <a:ext cx="8229600" cy="1143000"/>
          </a:xfrm>
        </p:spPr>
        <p:txBody>
          <a:bodyPr/>
          <a:lstStyle/>
          <a:p>
            <a:pPr eaLnBrk="1" hangingPunct="1"/>
            <a:r>
              <a:rPr lang="en-US" altLang="en-US" sz="2000" smtClean="0"/>
              <a:t> Example generated by the Matlab rectification (un-calibrated) tool kit from</a:t>
            </a:r>
            <a:br>
              <a:rPr lang="en-US" altLang="en-US" sz="2000" smtClean="0"/>
            </a:br>
            <a:r>
              <a:rPr lang="en-US" altLang="en-US" sz="2000" smtClean="0"/>
              <a:t>http://www.diegm.uniud.it/fusiello/demo/rect</a:t>
            </a:r>
            <a:endParaRPr lang="en-US" altLang="en-US" smtClean="0"/>
          </a:p>
        </p:txBody>
      </p:sp>
      <p:sp>
        <p:nvSpPr>
          <p:cNvPr id="86021" name="Content Placeholder 2"/>
          <p:cNvSpPr>
            <a:spLocks noGrp="1"/>
          </p:cNvSpPr>
          <p:nvPr>
            <p:ph idx="4294967295"/>
          </p:nvPr>
        </p:nvSpPr>
        <p:spPr>
          <a:xfrm>
            <a:off x="0" y="1600200"/>
            <a:ext cx="8229600" cy="4525963"/>
          </a:xfrm>
        </p:spPr>
        <p:txBody>
          <a:bodyPr/>
          <a:lstStyle/>
          <a:p>
            <a:pPr eaLnBrk="1" hangingPunct="1"/>
            <a:r>
              <a:rPr lang="en-US" altLang="en-US" smtClean="0"/>
              <a:t> </a:t>
            </a:r>
          </a:p>
        </p:txBody>
      </p:sp>
      <p:sp>
        <p:nvSpPr>
          <p:cNvPr id="86022" name="TextBox 6"/>
          <p:cNvSpPr txBox="1">
            <a:spLocks noChangeArrowheads="1"/>
          </p:cNvSpPr>
          <p:nvPr/>
        </p:nvSpPr>
        <p:spPr bwMode="auto">
          <a:xfrm>
            <a:off x="7542213" y="1905000"/>
            <a:ext cx="15954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Input files</a:t>
            </a:r>
          </a:p>
          <a:p>
            <a:pPr eaLnBrk="1" hangingPunct="1"/>
            <a:r>
              <a:rPr lang="en-US" altLang="en-US"/>
              <a:t>Features moved in all directions</a:t>
            </a:r>
          </a:p>
        </p:txBody>
      </p:sp>
      <p:sp>
        <p:nvSpPr>
          <p:cNvPr id="86023" name="TextBox 12"/>
          <p:cNvSpPr txBox="1">
            <a:spLocks noChangeArrowheads="1"/>
          </p:cNvSpPr>
          <p:nvPr/>
        </p:nvSpPr>
        <p:spPr bwMode="auto">
          <a:xfrm>
            <a:off x="7542213" y="4495800"/>
            <a:ext cx="1592262"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Rectified outputs: Features moved horizontally only.</a:t>
            </a:r>
          </a:p>
        </p:txBody>
      </p:sp>
      <p:pic>
        <p:nvPicPr>
          <p:cNvPr id="86024" name="Picture 2" descr="Z:\khwong\www2\cmsc5711\_matlab_octave\ch8_stereo\RectifKitU\RectifKitU\images\cporta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3351213"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5" name="Picture 3" descr="Z:\khwong\www2\cmsc5711\_matlab_octave\ch8_stereo\RectifKitU\RectifKitU\images\cporta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295400"/>
            <a:ext cx="3351213"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6" name="Picture 4" descr="Z:\khwong\www2\cmsc5711\_matlab_octave\ch8_stereo\RectifKitU\RectifKitU\imagesU\cporta_R_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930650"/>
            <a:ext cx="3330575" cy="267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7" name="Picture 5" descr="Z:\khwong\www2\cmsc5711\_matlab_octave\ch8_stereo\RectifKitU\RectifKitU\imagesU\cporta_R_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3810000"/>
            <a:ext cx="3351213"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zh-CN" smtClean="0"/>
              <a:t>Stereo v6b</a:t>
            </a:r>
            <a:endParaRPr lang="en-US" altLang="zh-CN"/>
          </a:p>
        </p:txBody>
      </p:sp>
      <p:sp>
        <p:nvSpPr>
          <p:cNvPr id="8704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C9A55C38-2883-46F4-87E9-91D3FC305B2C}" type="slidenum">
              <a:rPr lang="en-US" altLang="en-US">
                <a:solidFill>
                  <a:srgbClr val="898989"/>
                </a:solidFill>
              </a:rPr>
              <a:pPr eaLnBrk="1" hangingPunct="1"/>
              <a:t>81</a:t>
            </a:fld>
            <a:endParaRPr lang="en-US" altLang="en-US">
              <a:solidFill>
                <a:srgbClr val="898989"/>
              </a:solidFill>
            </a:endParaRPr>
          </a:p>
        </p:txBody>
      </p:sp>
      <p:sp>
        <p:nvSpPr>
          <p:cNvPr id="87044" name="Title 1"/>
          <p:cNvSpPr>
            <a:spLocks noGrp="1"/>
          </p:cNvSpPr>
          <p:nvPr>
            <p:ph type="title" idx="4294967295"/>
          </p:nvPr>
        </p:nvSpPr>
        <p:spPr>
          <a:xfrm>
            <a:off x="0" y="274638"/>
            <a:ext cx="8229600" cy="1143000"/>
          </a:xfrm>
        </p:spPr>
        <p:txBody>
          <a:bodyPr/>
          <a:lstStyle/>
          <a:p>
            <a:pPr eaLnBrk="1" hangingPunct="1"/>
            <a:r>
              <a:rPr lang="en-US" altLang="en-US" smtClean="0"/>
              <a:t>Answers</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6"/>
          <p:cNvSpPr>
            <a:spLocks noGrp="1"/>
          </p:cNvSpPr>
          <p:nvPr>
            <p:ph type="ftr" sz="quarter" idx="11"/>
          </p:nvPr>
        </p:nvSpPr>
        <p:spPr/>
        <p:txBody>
          <a:bodyPr/>
          <a:lstStyle/>
          <a:p>
            <a:pPr>
              <a:defRPr/>
            </a:pPr>
            <a:r>
              <a:rPr lang="en-US" altLang="zh-CN" smtClean="0"/>
              <a:t>Stereo v6b</a:t>
            </a:r>
            <a:endParaRPr lang="en-US" altLang="zh-CN"/>
          </a:p>
        </p:txBody>
      </p:sp>
      <p:sp>
        <p:nvSpPr>
          <p:cNvPr id="88067"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1F229C37-830A-4D50-A231-5FB87BACB877}" type="slidenum">
              <a:rPr lang="en-US" altLang="en-US">
                <a:solidFill>
                  <a:srgbClr val="898989"/>
                </a:solidFill>
              </a:rPr>
              <a:pPr eaLnBrk="1" hangingPunct="1"/>
              <a:t>82</a:t>
            </a:fld>
            <a:endParaRPr lang="en-US" altLang="en-US">
              <a:solidFill>
                <a:srgbClr val="898989"/>
              </a:solidFill>
            </a:endParaRPr>
          </a:p>
        </p:txBody>
      </p:sp>
      <p:sp>
        <p:nvSpPr>
          <p:cNvPr id="88068" name="Rectangle 2"/>
          <p:cNvSpPr>
            <a:spLocks noGrp="1" noChangeArrowheads="1"/>
          </p:cNvSpPr>
          <p:nvPr>
            <p:ph type="title" idx="4294967295"/>
          </p:nvPr>
        </p:nvSpPr>
        <p:spPr>
          <a:xfrm>
            <a:off x="0" y="152400"/>
            <a:ext cx="7772400" cy="609600"/>
          </a:xfrm>
        </p:spPr>
        <p:txBody>
          <a:bodyPr/>
          <a:lstStyle/>
          <a:p>
            <a:pPr algn="l" eaLnBrk="1" hangingPunct="1"/>
            <a:r>
              <a:rPr lang="en-US" altLang="zh-TW" sz="1700" smtClean="0"/>
              <a:t>Essential matrix </a:t>
            </a:r>
            <a:r>
              <a:rPr lang="en-US" altLang="zh-TW" sz="1700" i="1" smtClean="0"/>
              <a:t>E </a:t>
            </a:r>
            <a:r>
              <a:rPr lang="en-US" altLang="zh-TW" sz="1700" smtClean="0"/>
              <a:t>(a 3x3 matrix) P.110[2] X</a:t>
            </a:r>
            <a:r>
              <a:rPr lang="en-US" altLang="zh-TW" sz="1700" i="1" baseline="-25000" smtClean="0"/>
              <a:t>1</a:t>
            </a:r>
            <a:r>
              <a:rPr lang="en-US" altLang="zh-TW" sz="1700" smtClean="0"/>
              <a:t> is 3-D X in left camera (reference) system X</a:t>
            </a:r>
            <a:r>
              <a:rPr lang="en-US" altLang="zh-TW" sz="1700" i="1" baseline="-25000" smtClean="0"/>
              <a:t>2</a:t>
            </a:r>
            <a:r>
              <a:rPr lang="en-US" altLang="zh-TW" sz="1700" smtClean="0"/>
              <a:t> is 3-D X in right camera system</a:t>
            </a:r>
            <a:endParaRPr kumimoji="1" lang="en-US" altLang="zh-TW" sz="3200" smtClean="0">
              <a:sym typeface="Symbol" pitchFamily="18" charset="2"/>
            </a:endParaRPr>
          </a:p>
        </p:txBody>
      </p:sp>
      <p:sp>
        <p:nvSpPr>
          <p:cNvPr id="82947" name="Rectangle 3"/>
          <p:cNvSpPr>
            <a:spLocks noGrp="1" noChangeArrowheads="1"/>
          </p:cNvSpPr>
          <p:nvPr>
            <p:ph type="body" sz="half" idx="4294967295"/>
          </p:nvPr>
        </p:nvSpPr>
        <p:spPr>
          <a:xfrm>
            <a:off x="8458200" y="5867400"/>
            <a:ext cx="685800" cy="233363"/>
          </a:xfrm>
        </p:spPr>
        <p:txBody>
          <a:bodyPr rtlCol="0">
            <a:normAutofit fontScale="40000" lnSpcReduction="20000"/>
          </a:bodyPr>
          <a:lstStyle/>
          <a:p>
            <a:pPr eaLnBrk="1" fontAlgn="auto" hangingPunct="1">
              <a:spcAft>
                <a:spcPts val="0"/>
              </a:spcAft>
              <a:buFont typeface="Arial" pitchFamily="34" charset="0"/>
              <a:buChar char="•"/>
              <a:defRPr/>
            </a:pPr>
            <a:r>
              <a:rPr lang="en-US" altLang="zh-TW" sz="2600" smtClean="0"/>
              <a:t> </a:t>
            </a:r>
          </a:p>
        </p:txBody>
      </p:sp>
      <p:graphicFrame>
        <p:nvGraphicFramePr>
          <p:cNvPr id="88070" name="Object 7"/>
          <p:cNvGraphicFramePr>
            <a:graphicFrameLocks noGrp="1" noChangeAspect="1"/>
          </p:cNvGraphicFramePr>
          <p:nvPr>
            <p:ph sz="quarter" idx="4294967295"/>
          </p:nvPr>
        </p:nvGraphicFramePr>
        <p:xfrm>
          <a:off x="5943600" y="420688"/>
          <a:ext cx="3200400" cy="1492250"/>
        </p:xfrm>
        <a:graphic>
          <a:graphicData uri="http://schemas.openxmlformats.org/presentationml/2006/ole">
            <mc:AlternateContent xmlns:mc="http://schemas.openxmlformats.org/markup-compatibility/2006">
              <mc:Choice xmlns:v="urn:schemas-microsoft-com:vml" Requires="v">
                <p:oleObj spid="_x0000_s88110" name="Equation" r:id="rId3" imgW="2070100" imgH="965200" progId="Equation.3">
                  <p:embed/>
                </p:oleObj>
              </mc:Choice>
              <mc:Fallback>
                <p:oleObj name="Equation" r:id="rId3" imgW="2070100" imgH="965200" progId="Equation.3">
                  <p:embed/>
                  <p:pic>
                    <p:nvPicPr>
                      <p:cNvPr id="0" name="Object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420688"/>
                        <a:ext cx="3200400" cy="1492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071" name="Object 5"/>
          <p:cNvGraphicFramePr>
            <a:graphicFrameLocks noGrp="1" noChangeAspect="1"/>
          </p:cNvGraphicFramePr>
          <p:nvPr>
            <p:ph sz="quarter" idx="4294967295"/>
          </p:nvPr>
        </p:nvGraphicFramePr>
        <p:xfrm>
          <a:off x="0" y="2286000"/>
          <a:ext cx="6802438" cy="4572000"/>
        </p:xfrm>
        <a:graphic>
          <a:graphicData uri="http://schemas.openxmlformats.org/presentationml/2006/ole">
            <mc:AlternateContent xmlns:mc="http://schemas.openxmlformats.org/markup-compatibility/2006">
              <mc:Choice xmlns:v="urn:schemas-microsoft-com:vml" Requires="v">
                <p:oleObj spid="_x0000_s88111" name="公式" r:id="rId5" imgW="3873500" imgH="2603500" progId="Equation.3">
                  <p:embed/>
                </p:oleObj>
              </mc:Choice>
              <mc:Fallback>
                <p:oleObj name="公式" r:id="rId5" imgW="3873500" imgH="2603500" progId="Equation.3">
                  <p:embed/>
                  <p:pic>
                    <p:nvPicPr>
                      <p:cNvPr id="0" name="Object 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286000"/>
                        <a:ext cx="680243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072" name="Freeform 12"/>
          <p:cNvSpPr>
            <a:spLocks/>
          </p:cNvSpPr>
          <p:nvPr/>
        </p:nvSpPr>
        <p:spPr bwMode="auto">
          <a:xfrm>
            <a:off x="5272088" y="2743200"/>
            <a:ext cx="1357312" cy="1905000"/>
          </a:xfrm>
          <a:custGeom>
            <a:avLst/>
            <a:gdLst>
              <a:gd name="T0" fmla="*/ 0 w 1896"/>
              <a:gd name="T1" fmla="*/ 2147483647 h 1488"/>
              <a:gd name="T2" fmla="*/ 2147483647 w 1896"/>
              <a:gd name="T3" fmla="*/ 2147483647 h 1488"/>
              <a:gd name="T4" fmla="*/ 2147483647 w 1896"/>
              <a:gd name="T5" fmla="*/ 2147483647 h 1488"/>
              <a:gd name="T6" fmla="*/ 0 60000 65536"/>
              <a:gd name="T7" fmla="*/ 0 60000 65536"/>
              <a:gd name="T8" fmla="*/ 0 60000 65536"/>
            </a:gdLst>
            <a:ahLst/>
            <a:cxnLst>
              <a:cxn ang="T6">
                <a:pos x="T0" y="T1"/>
              </a:cxn>
              <a:cxn ang="T7">
                <a:pos x="T2" y="T3"/>
              </a:cxn>
              <a:cxn ang="T8">
                <a:pos x="T4" y="T5"/>
              </a:cxn>
            </a:cxnLst>
            <a:rect l="0" t="0" r="r" b="b"/>
            <a:pathLst>
              <a:path w="1896" h="1488">
                <a:moveTo>
                  <a:pt x="0" y="48"/>
                </a:moveTo>
                <a:cubicBezTo>
                  <a:pt x="636" y="24"/>
                  <a:pt x="1272" y="0"/>
                  <a:pt x="1584" y="240"/>
                </a:cubicBezTo>
                <a:cubicBezTo>
                  <a:pt x="1896" y="480"/>
                  <a:pt x="1884" y="984"/>
                  <a:pt x="1872" y="1488"/>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73" name="Text Box 13"/>
          <p:cNvSpPr txBox="1">
            <a:spLocks noChangeArrowheads="1"/>
          </p:cNvSpPr>
          <p:nvPr/>
        </p:nvSpPr>
        <p:spPr bwMode="auto">
          <a:xfrm>
            <a:off x="457200" y="752475"/>
            <a:ext cx="4756150" cy="15700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zh-TW" sz="1600" b="1">
                <a:solidFill>
                  <a:srgbClr val="FF0000"/>
                </a:solidFill>
              </a:rPr>
              <a:t>Answer1: </a:t>
            </a:r>
            <a:r>
              <a:rPr lang="en-US" altLang="zh-TW" sz="1600" b="1">
                <a:solidFill>
                  <a:schemeClr val="tx2"/>
                </a:solidFill>
              </a:rPr>
              <a:t>Exercise1:</a:t>
            </a:r>
            <a:br>
              <a:rPr lang="en-US" altLang="zh-TW" sz="1600" b="1">
                <a:solidFill>
                  <a:schemeClr val="tx2"/>
                </a:solidFill>
              </a:rPr>
            </a:br>
            <a:r>
              <a:rPr lang="en-US" altLang="zh-TW" sz="1600" b="1">
                <a:solidFill>
                  <a:schemeClr val="tx2"/>
                </a:solidFill>
              </a:rPr>
              <a:t>(a) Draw vectors </a:t>
            </a:r>
            <a:r>
              <a:rPr kumimoji="1" lang="en-US" altLang="zh-TW" sz="1600">
                <a:sym typeface="Symbol" pitchFamily="18" charset="2"/>
              </a:rPr>
              <a:t>TX2 or  TX1  in the diagram</a:t>
            </a:r>
          </a:p>
          <a:p>
            <a:pPr eaLnBrk="1" hangingPunct="1"/>
            <a:r>
              <a:rPr kumimoji="1" lang="en-US" altLang="en-US" sz="1600" u="sng">
                <a:solidFill>
                  <a:srgbClr val="FF0000"/>
                </a:solidFill>
                <a:sym typeface="Symbol" pitchFamily="18" charset="2"/>
              </a:rPr>
              <a:t>They are perpendicular to the plane3 ( </a:t>
            </a:r>
            <a:r>
              <a:rPr kumimoji="1" lang="en-US" altLang="zh-TW" sz="1600" u="sng">
                <a:solidFill>
                  <a:srgbClr val="FF0000"/>
                </a:solidFill>
                <a:sym typeface="Symbol" pitchFamily="18" charset="2"/>
              </a:rPr>
              <a:t></a:t>
            </a:r>
            <a:r>
              <a:rPr kumimoji="1" lang="en-US" altLang="zh-TW" sz="1600" u="sng" baseline="-25000">
                <a:solidFill>
                  <a:srgbClr val="FF0000"/>
                </a:solidFill>
                <a:sym typeface="Symbol" pitchFamily="18" charset="2"/>
              </a:rPr>
              <a:t>3</a:t>
            </a:r>
            <a:r>
              <a:rPr kumimoji="1" lang="en-US" altLang="en-US" sz="1600" u="sng">
                <a:solidFill>
                  <a:srgbClr val="FF0000"/>
                </a:solidFill>
                <a:sym typeface="Symbol" pitchFamily="18" charset="2"/>
              </a:rPr>
              <a:t> ) </a:t>
            </a:r>
          </a:p>
          <a:p>
            <a:pPr eaLnBrk="1" hangingPunct="1"/>
            <a:r>
              <a:rPr kumimoji="1" lang="en-US" altLang="en-US" sz="1600" u="sng">
                <a:solidFill>
                  <a:srgbClr val="FF0000"/>
                </a:solidFill>
                <a:sym typeface="Symbol" pitchFamily="18" charset="2"/>
              </a:rPr>
              <a:t>(b)  If T=[1 2 3]’, Write the matrix for [T]x</a:t>
            </a:r>
          </a:p>
          <a:p>
            <a:pPr eaLnBrk="1" hangingPunct="1"/>
            <a:r>
              <a:rPr kumimoji="1" lang="en-US" altLang="en-US" sz="1600" u="sng">
                <a:solidFill>
                  <a:srgbClr val="FF0000"/>
                </a:solidFill>
                <a:sym typeface="Symbol" pitchFamily="18" charset="2"/>
              </a:rPr>
              <a:t>Answer: [0 -3  2; 3 0 -1; -2 1 0]</a:t>
            </a:r>
          </a:p>
          <a:p>
            <a:pPr eaLnBrk="1" hangingPunct="1"/>
            <a:r>
              <a:rPr lang="en-US" altLang="zh-TW" sz="1600" b="1">
                <a:solidFill>
                  <a:schemeClr val="tx2"/>
                </a:solidFill>
              </a:rPr>
              <a:t>(1c) X1:3x1,X2:3x1, R:3x3,T:3x1, [T]</a:t>
            </a:r>
            <a:r>
              <a:rPr lang="en-US" altLang="zh-TW" sz="1600" b="1" baseline="-25000">
                <a:solidFill>
                  <a:schemeClr val="tx2"/>
                </a:solidFill>
              </a:rPr>
              <a:t>x</a:t>
            </a:r>
            <a:r>
              <a:rPr lang="en-US" altLang="zh-TW" sz="1600" b="1">
                <a:solidFill>
                  <a:schemeClr val="tx2"/>
                </a:solidFill>
              </a:rPr>
              <a:t> :3x3,E:3x3</a:t>
            </a:r>
            <a:endParaRPr kumimoji="1" lang="en-US" altLang="en-US" sz="1600" u="sng">
              <a:solidFill>
                <a:srgbClr val="FF0000"/>
              </a:solidFill>
              <a:sym typeface="Symbol" pitchFamily="18" charset="2"/>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zh-CN" smtClean="0"/>
              <a:t>Stereo v6b</a:t>
            </a:r>
            <a:endParaRPr lang="en-US" altLang="zh-CN"/>
          </a:p>
        </p:txBody>
      </p:sp>
      <p:sp>
        <p:nvSpPr>
          <p:cNvPr id="8909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E0FA9FDA-1B61-41C3-B565-E5E2DE602DA9}" type="slidenum">
              <a:rPr lang="en-US" altLang="en-US">
                <a:solidFill>
                  <a:srgbClr val="898989"/>
                </a:solidFill>
              </a:rPr>
              <a:pPr eaLnBrk="1" hangingPunct="1"/>
              <a:t>83</a:t>
            </a:fld>
            <a:endParaRPr lang="en-US" altLang="en-US">
              <a:solidFill>
                <a:srgbClr val="898989"/>
              </a:solidFill>
            </a:endParaRPr>
          </a:p>
        </p:txBody>
      </p:sp>
      <p:sp>
        <p:nvSpPr>
          <p:cNvPr id="89092" name="Rectangle 2"/>
          <p:cNvSpPr>
            <a:spLocks noGrp="1" noChangeArrowheads="1"/>
          </p:cNvSpPr>
          <p:nvPr>
            <p:ph type="title" idx="4294967295"/>
          </p:nvPr>
        </p:nvSpPr>
        <p:spPr>
          <a:xfrm>
            <a:off x="838200" y="228600"/>
            <a:ext cx="8305800" cy="1295400"/>
          </a:xfrm>
        </p:spPr>
        <p:txBody>
          <a:bodyPr/>
          <a:lstStyle/>
          <a:p>
            <a:pPr eaLnBrk="1" hangingPunct="1"/>
            <a:r>
              <a:rPr lang="en-US" altLang="zh-TW" sz="2600" dirty="0" smtClean="0">
                <a:solidFill>
                  <a:srgbClr val="FF0000"/>
                </a:solidFill>
              </a:rPr>
              <a:t>ANSWER2</a:t>
            </a:r>
            <a:r>
              <a:rPr lang="en-US" altLang="zh-TW" sz="2600" dirty="0" smtClean="0"/>
              <a:t>:: Fundamental matrix </a:t>
            </a:r>
            <a:r>
              <a:rPr lang="en-US" altLang="zh-TW" sz="2600" i="1" dirty="0" smtClean="0"/>
              <a:t>F</a:t>
            </a:r>
            <a:r>
              <a:rPr lang="en-US" altLang="zh-TW" sz="2600" dirty="0" smtClean="0"/>
              <a:t> (a 3x3 matrix)</a:t>
            </a:r>
            <a:r>
              <a:rPr lang="en-US" altLang="zh-CN" sz="2600" dirty="0" smtClean="0">
                <a:ea typeface="新細明體" pitchFamily="18" charset="-120"/>
              </a:rPr>
              <a:t> from E</a:t>
            </a:r>
            <a:r>
              <a:rPr lang="en-US" altLang="zh-TW" sz="2600" dirty="0" smtClean="0"/>
              <a:t/>
            </a:r>
            <a:br>
              <a:rPr lang="en-US" altLang="zh-TW" sz="2600" dirty="0" smtClean="0"/>
            </a:br>
            <a:r>
              <a:rPr lang="en-US" altLang="zh-TW" sz="2600" dirty="0" smtClean="0"/>
              <a:t> to prove: </a:t>
            </a:r>
            <a:r>
              <a:rPr lang="en-US" altLang="zh-TW" sz="2600" i="1" dirty="0" smtClean="0"/>
              <a:t>F= (M</a:t>
            </a:r>
            <a:r>
              <a:rPr lang="en-US" altLang="zh-TW" sz="2600" i="1" baseline="-25000" dirty="0" smtClean="0"/>
              <a:t>int_2</a:t>
            </a:r>
            <a:r>
              <a:rPr lang="en-US" altLang="zh-TW" sz="2600" i="1" baseline="30000" dirty="0" smtClean="0"/>
              <a:t>-T</a:t>
            </a:r>
            <a:r>
              <a:rPr lang="en-US" altLang="zh-TW" sz="2600" i="1" dirty="0" smtClean="0"/>
              <a:t>*E*M</a:t>
            </a:r>
            <a:r>
              <a:rPr lang="en-US" altLang="zh-TW" sz="2600" i="1" baseline="-25000" dirty="0" smtClean="0"/>
              <a:t>int_1</a:t>
            </a:r>
            <a:r>
              <a:rPr lang="en-US" altLang="zh-TW" sz="2600" i="1" baseline="30000" dirty="0" smtClean="0"/>
              <a:t>-1</a:t>
            </a:r>
            <a:r>
              <a:rPr lang="en-US" altLang="zh-TW" sz="2600" i="1" dirty="0" smtClean="0"/>
              <a:t>)</a:t>
            </a:r>
            <a:r>
              <a:rPr lang="en-US" altLang="zh-TW" sz="2600" dirty="0" smtClean="0"/>
              <a:t> </a:t>
            </a:r>
            <a:r>
              <a:rPr lang="en-US" altLang="zh-TW" sz="2600" i="1" dirty="0" smtClean="0"/>
              <a:t/>
            </a:r>
            <a:br>
              <a:rPr lang="en-US" altLang="zh-TW" sz="2600" i="1" dirty="0" smtClean="0"/>
            </a:br>
            <a:endParaRPr lang="en-US" altLang="zh-TW" sz="2600" i="1" dirty="0" smtClean="0"/>
          </a:p>
        </p:txBody>
      </p:sp>
      <p:sp>
        <p:nvSpPr>
          <p:cNvPr id="83971" name="Rectangle 3"/>
          <p:cNvSpPr>
            <a:spLocks noGrp="1" noChangeArrowheads="1"/>
          </p:cNvSpPr>
          <p:nvPr>
            <p:ph idx="4294967295"/>
          </p:nvPr>
        </p:nvSpPr>
        <p:spPr>
          <a:xfrm>
            <a:off x="0" y="1219200"/>
            <a:ext cx="8610600" cy="4876800"/>
          </a:xfrm>
        </p:spPr>
        <p:txBody>
          <a:bodyPr>
            <a:normAutofit/>
          </a:bodyPr>
          <a:lstStyle/>
          <a:p>
            <a:pPr eaLnBrk="1" hangingPunct="1">
              <a:lnSpc>
                <a:spcPct val="70000"/>
              </a:lnSpc>
            </a:pPr>
            <a:r>
              <a:rPr lang="zh-TW" altLang="en-US" sz="3000" dirty="0" smtClean="0"/>
              <a:t> </a:t>
            </a:r>
            <a:r>
              <a:rPr lang="en-US" altLang="zh-TW" sz="2400" dirty="0" smtClean="0"/>
              <a:t>x</a:t>
            </a:r>
            <a:r>
              <a:rPr lang="en-US" altLang="zh-TW" sz="2400" baseline="-25000" dirty="0" smtClean="0"/>
              <a:t>2</a:t>
            </a:r>
            <a:r>
              <a:rPr lang="en-US" altLang="zh-TW" sz="2400" i="1" baseline="30000" dirty="0" smtClean="0"/>
              <a:t>T</a:t>
            </a:r>
            <a:r>
              <a:rPr lang="en-US" altLang="zh-TW" sz="2400" i="1" dirty="0" smtClean="0"/>
              <a:t>*E*x</a:t>
            </a:r>
            <a:r>
              <a:rPr lang="en-US" altLang="zh-TW" sz="2400" i="1" baseline="-25000" dirty="0" smtClean="0"/>
              <a:t>1</a:t>
            </a:r>
            <a:r>
              <a:rPr lang="en-US" altLang="zh-TW" sz="2400" i="1" dirty="0" smtClean="0"/>
              <a:t>=0 ------------(</a:t>
            </a:r>
            <a:r>
              <a:rPr lang="en-US" altLang="zh-TW" sz="2400" i="1" dirty="0" err="1" smtClean="0"/>
              <a:t>i</a:t>
            </a:r>
            <a:r>
              <a:rPr lang="en-US" altLang="zh-TW" sz="2400" i="1" dirty="0" smtClean="0"/>
              <a:t>)</a:t>
            </a:r>
          </a:p>
          <a:p>
            <a:pPr eaLnBrk="1" hangingPunct="1">
              <a:lnSpc>
                <a:spcPct val="70000"/>
              </a:lnSpc>
            </a:pPr>
            <a:r>
              <a:rPr lang="en-US" altLang="zh-TW" sz="2400" dirty="0" smtClean="0"/>
              <a:t> If both camera intrinsic parameters are known</a:t>
            </a:r>
            <a:endParaRPr lang="en-US" altLang="zh-TW" sz="2400" i="1" dirty="0" smtClean="0"/>
          </a:p>
          <a:p>
            <a:pPr eaLnBrk="1" hangingPunct="1">
              <a:lnSpc>
                <a:spcPct val="70000"/>
              </a:lnSpc>
            </a:pPr>
            <a:r>
              <a:rPr lang="en-US" altLang="zh-TW" sz="2400" dirty="0" smtClean="0"/>
              <a:t>Use p</a:t>
            </a:r>
            <a:r>
              <a:rPr lang="en-US" altLang="zh-TW" sz="2400" i="1" dirty="0" smtClean="0"/>
              <a:t>ixel coordinate </a:t>
            </a:r>
            <a:r>
              <a:rPr lang="en-US" altLang="zh-TW" sz="2400" i="1" u="sng" dirty="0" smtClean="0"/>
              <a:t>u</a:t>
            </a:r>
            <a:r>
              <a:rPr lang="en-US" altLang="zh-TW" sz="2400" i="1" dirty="0" smtClean="0"/>
              <a:t>=[u</a:t>
            </a:r>
            <a:r>
              <a:rPr lang="en-US" altLang="zh-TW" sz="2400" i="1" baseline="-25000" dirty="0" smtClean="0"/>
              <a:t> </a:t>
            </a:r>
            <a:r>
              <a:rPr lang="en-US" altLang="zh-TW" sz="2400" i="1" dirty="0" smtClean="0"/>
              <a:t>,v</a:t>
            </a:r>
            <a:r>
              <a:rPr lang="en-US" altLang="zh-TW" sz="2400" i="1" baseline="-25000" dirty="0" smtClean="0"/>
              <a:t> </a:t>
            </a:r>
            <a:r>
              <a:rPr lang="en-US" altLang="zh-TW" sz="2400" i="1" dirty="0" smtClean="0"/>
              <a:t>,1]</a:t>
            </a:r>
            <a:r>
              <a:rPr lang="en-US" altLang="zh-TW" sz="2400" i="1" baseline="30000" dirty="0" smtClean="0"/>
              <a:t>T</a:t>
            </a:r>
            <a:r>
              <a:rPr lang="en-US" altLang="zh-TW" sz="2400" i="1" dirty="0" smtClean="0"/>
              <a:t> rather than x, where </a:t>
            </a:r>
            <a:r>
              <a:rPr lang="en-US" altLang="zh-TW" sz="2400" dirty="0" smtClean="0"/>
              <a:t> </a:t>
            </a:r>
            <a:r>
              <a:rPr lang="en-US" altLang="zh-TW" sz="2400" i="1" u="sng" dirty="0" smtClean="0"/>
              <a:t>u</a:t>
            </a:r>
            <a:r>
              <a:rPr lang="en-US" altLang="zh-TW" sz="2400" i="1" dirty="0" smtClean="0"/>
              <a:t>=Mint*x, so x=(Mint)</a:t>
            </a:r>
            <a:r>
              <a:rPr lang="en-US" altLang="zh-TW" sz="2400" i="1" baseline="30000" dirty="0" smtClean="0"/>
              <a:t>-1</a:t>
            </a:r>
            <a:r>
              <a:rPr lang="en-US" altLang="zh-TW" sz="2400" i="1" dirty="0" smtClean="0"/>
              <a:t>*</a:t>
            </a:r>
            <a:r>
              <a:rPr lang="en-US" altLang="zh-TW" sz="2400" i="1" u="sng" dirty="0" smtClean="0"/>
              <a:t>u</a:t>
            </a:r>
            <a:r>
              <a:rPr lang="en-US" altLang="zh-TW" sz="2400" i="1" dirty="0" smtClean="0"/>
              <a:t> ---------(ii)</a:t>
            </a:r>
          </a:p>
          <a:p>
            <a:pPr eaLnBrk="1" hangingPunct="1">
              <a:lnSpc>
                <a:spcPct val="70000"/>
              </a:lnSpc>
            </a:pPr>
            <a:r>
              <a:rPr lang="en-US" altLang="zh-CN" sz="2400" b="1" i="1" dirty="0" smtClean="0">
                <a:ea typeface="新細明體" pitchFamily="18" charset="-120"/>
              </a:rPr>
              <a:t>Note in linear algebra: (a b)</a:t>
            </a:r>
            <a:r>
              <a:rPr lang="en-US" altLang="zh-CN" sz="2400" b="1" i="1" baseline="30000" dirty="0" smtClean="0">
                <a:ea typeface="新細明體" pitchFamily="18" charset="-120"/>
              </a:rPr>
              <a:t>T=</a:t>
            </a:r>
            <a:r>
              <a:rPr lang="en-US" altLang="zh-CN" sz="2400" b="1" i="1" dirty="0" err="1" smtClean="0">
                <a:ea typeface="新細明體" pitchFamily="18" charset="-120"/>
              </a:rPr>
              <a:t>b</a:t>
            </a:r>
            <a:r>
              <a:rPr lang="en-US" altLang="zh-CN" sz="2400" b="1" i="1" baseline="30000" dirty="0" err="1" smtClean="0">
                <a:ea typeface="新細明體" pitchFamily="18" charset="-120"/>
              </a:rPr>
              <a:t>T</a:t>
            </a:r>
            <a:r>
              <a:rPr lang="en-US" altLang="zh-CN" sz="2400" b="1" i="1" baseline="30000" dirty="0" smtClean="0">
                <a:ea typeface="新細明體" pitchFamily="18" charset="-120"/>
              </a:rPr>
              <a:t> </a:t>
            </a:r>
            <a:r>
              <a:rPr lang="en-US" altLang="zh-CN" sz="2400" b="1" i="1" dirty="0" err="1" smtClean="0">
                <a:ea typeface="新細明體" pitchFamily="18" charset="-120"/>
              </a:rPr>
              <a:t>a</a:t>
            </a:r>
            <a:r>
              <a:rPr lang="en-US" altLang="zh-CN" sz="2400" b="1" i="1" baseline="30000" dirty="0" err="1" smtClean="0">
                <a:ea typeface="新細明體" pitchFamily="18" charset="-120"/>
              </a:rPr>
              <a:t>T</a:t>
            </a:r>
            <a:endParaRPr lang="en-US" altLang="zh-TW" sz="2400" b="1" i="1" baseline="30000" dirty="0" smtClean="0"/>
          </a:p>
          <a:p>
            <a:pPr eaLnBrk="1" hangingPunct="1">
              <a:lnSpc>
                <a:spcPct val="70000"/>
              </a:lnSpc>
            </a:pPr>
            <a:r>
              <a:rPr lang="en-US" altLang="zh-TW" sz="2400" dirty="0" smtClean="0"/>
              <a:t>From </a:t>
            </a:r>
            <a:r>
              <a:rPr lang="en-US" altLang="zh-TW" sz="2400" i="1" dirty="0" smtClean="0"/>
              <a:t>(</a:t>
            </a:r>
            <a:r>
              <a:rPr lang="en-US" altLang="zh-TW" sz="2400" i="1" dirty="0" err="1" smtClean="0"/>
              <a:t>i</a:t>
            </a:r>
            <a:r>
              <a:rPr lang="en-US" altLang="zh-TW" sz="2400" i="1" dirty="0" smtClean="0"/>
              <a:t>) &amp; (ii)</a:t>
            </a:r>
            <a:r>
              <a:rPr lang="en-US" altLang="zh-TW" sz="2400" dirty="0" smtClean="0"/>
              <a:t> ,</a:t>
            </a:r>
            <a:r>
              <a:rPr lang="en-US" altLang="zh-TW" sz="2400" i="1" dirty="0" smtClean="0"/>
              <a:t> ((Mint)</a:t>
            </a:r>
            <a:r>
              <a:rPr lang="en-US" altLang="zh-TW" sz="2400" i="1" baseline="30000" dirty="0" smtClean="0"/>
              <a:t>-1</a:t>
            </a:r>
            <a:r>
              <a:rPr lang="en-US" altLang="zh-TW" sz="2400" i="1" dirty="0" smtClean="0"/>
              <a:t>*</a:t>
            </a:r>
            <a:r>
              <a:rPr lang="en-US" altLang="zh-TW" sz="2400" i="1" u="sng" dirty="0" smtClean="0"/>
              <a:t>u</a:t>
            </a:r>
            <a:r>
              <a:rPr lang="en-US" altLang="zh-TW" sz="2400" i="1" baseline="-25000" dirty="0" smtClean="0"/>
              <a:t>2</a:t>
            </a:r>
            <a:r>
              <a:rPr lang="en-US" altLang="zh-TW" sz="2400" i="1" dirty="0" smtClean="0"/>
              <a:t> )</a:t>
            </a:r>
            <a:r>
              <a:rPr lang="en-US" altLang="zh-TW" sz="2400" i="1" baseline="30000" dirty="0" smtClean="0"/>
              <a:t>T</a:t>
            </a:r>
            <a:r>
              <a:rPr lang="zh-TW" altLang="en-US" sz="2400" i="1" dirty="0" smtClean="0"/>
              <a:t>*</a:t>
            </a:r>
            <a:r>
              <a:rPr lang="en-US" altLang="zh-TW" sz="2400" i="1" dirty="0" smtClean="0"/>
              <a:t>E*(Mint)</a:t>
            </a:r>
            <a:r>
              <a:rPr lang="en-US" altLang="zh-TW" sz="2400" i="1" baseline="30000" dirty="0" smtClean="0"/>
              <a:t>-1</a:t>
            </a:r>
            <a:r>
              <a:rPr lang="en-US" altLang="zh-TW" sz="2400" i="1" dirty="0" smtClean="0"/>
              <a:t>*</a:t>
            </a:r>
            <a:r>
              <a:rPr lang="en-US" altLang="zh-TW" sz="2400" i="1" u="sng" dirty="0" smtClean="0"/>
              <a:t>u</a:t>
            </a:r>
            <a:r>
              <a:rPr lang="en-US" altLang="zh-TW" sz="2400" i="1" baseline="-25000" dirty="0" smtClean="0"/>
              <a:t>1</a:t>
            </a:r>
            <a:r>
              <a:rPr lang="en-US" altLang="zh-TW" sz="2400" i="1" dirty="0" smtClean="0"/>
              <a:t> </a:t>
            </a:r>
            <a:endParaRPr lang="en-US" altLang="zh-TW" sz="2400" baseline="30000" dirty="0" smtClean="0"/>
          </a:p>
          <a:p>
            <a:pPr eaLnBrk="1" hangingPunct="1">
              <a:lnSpc>
                <a:spcPct val="70000"/>
              </a:lnSpc>
            </a:pPr>
            <a:r>
              <a:rPr lang="en-US" altLang="zh-TW" sz="2400" i="1" u="sng" dirty="0" smtClean="0"/>
              <a:t>u</a:t>
            </a:r>
            <a:r>
              <a:rPr lang="en-US" altLang="zh-TW" sz="2400" i="1" baseline="-25000" dirty="0" smtClean="0"/>
              <a:t>2</a:t>
            </a:r>
            <a:r>
              <a:rPr lang="en-US" altLang="zh-TW" sz="2400" i="1" baseline="30000" dirty="0" smtClean="0"/>
              <a:t>T</a:t>
            </a:r>
            <a:r>
              <a:rPr lang="en-US" altLang="zh-TW" sz="2400" i="1" dirty="0" smtClean="0"/>
              <a:t>*(M</a:t>
            </a:r>
            <a:r>
              <a:rPr lang="en-US" altLang="zh-TW" sz="2400" i="1" baseline="-25000" dirty="0" smtClean="0"/>
              <a:t>int_2</a:t>
            </a:r>
            <a:r>
              <a:rPr lang="en-US" altLang="zh-TW" sz="2400" i="1" baseline="30000" dirty="0" smtClean="0"/>
              <a:t>-T</a:t>
            </a:r>
            <a:r>
              <a:rPr lang="en-US" altLang="zh-TW" sz="2400" i="1" dirty="0" smtClean="0"/>
              <a:t>*E*M</a:t>
            </a:r>
            <a:r>
              <a:rPr lang="en-US" altLang="zh-TW" sz="2400" i="1" baseline="-25000" dirty="0" smtClean="0"/>
              <a:t>int_1</a:t>
            </a:r>
            <a:r>
              <a:rPr lang="en-US" altLang="zh-TW" sz="2400" i="1" baseline="30000" dirty="0" smtClean="0"/>
              <a:t>-1</a:t>
            </a:r>
            <a:r>
              <a:rPr lang="en-US" altLang="zh-TW" sz="2400" i="1" dirty="0" smtClean="0"/>
              <a:t>)*</a:t>
            </a:r>
            <a:r>
              <a:rPr lang="en-US" altLang="zh-TW" sz="2400" i="1" u="sng" dirty="0" smtClean="0"/>
              <a:t>u</a:t>
            </a:r>
            <a:r>
              <a:rPr lang="en-US" altLang="zh-TW" sz="2400" i="1" baseline="-25000" dirty="0" smtClean="0"/>
              <a:t>1</a:t>
            </a:r>
            <a:r>
              <a:rPr lang="en-US" altLang="zh-TW" sz="2400" i="1" dirty="0" smtClean="0"/>
              <a:t>=0</a:t>
            </a:r>
          </a:p>
          <a:p>
            <a:pPr eaLnBrk="1" hangingPunct="1">
              <a:lnSpc>
                <a:spcPct val="70000"/>
              </a:lnSpc>
            </a:pPr>
            <a:r>
              <a:rPr lang="en-US" altLang="zh-TW" sz="2400" i="1" u="sng" dirty="0" smtClean="0"/>
              <a:t>u</a:t>
            </a:r>
            <a:r>
              <a:rPr lang="en-US" altLang="zh-TW" sz="2400" i="1" baseline="-25000" dirty="0" smtClean="0"/>
              <a:t>2</a:t>
            </a:r>
            <a:r>
              <a:rPr lang="en-US" altLang="zh-TW" sz="2400" i="1" baseline="30000" dirty="0" smtClean="0"/>
              <a:t>T</a:t>
            </a:r>
            <a:r>
              <a:rPr lang="en-US" altLang="zh-TW" sz="2400" i="1" dirty="0" smtClean="0"/>
              <a:t>*F*</a:t>
            </a:r>
            <a:r>
              <a:rPr lang="en-US" altLang="zh-TW" sz="2400" i="1" u="sng" dirty="0" smtClean="0"/>
              <a:t>u</a:t>
            </a:r>
            <a:r>
              <a:rPr lang="en-US" altLang="zh-TW" sz="2400" i="1" baseline="-25000" dirty="0" smtClean="0"/>
              <a:t>1</a:t>
            </a:r>
            <a:r>
              <a:rPr lang="en-US" altLang="zh-TW" sz="2400" i="1" dirty="0" smtClean="0"/>
              <a:t>=0----------------------------------(iii)</a:t>
            </a:r>
          </a:p>
          <a:p>
            <a:pPr eaLnBrk="1" hangingPunct="1">
              <a:lnSpc>
                <a:spcPct val="70000"/>
              </a:lnSpc>
            </a:pPr>
            <a:r>
              <a:rPr lang="en-US" altLang="zh-TW" sz="2400" b="1" i="1" u="sng" dirty="0" smtClean="0"/>
              <a:t>u</a:t>
            </a:r>
            <a:r>
              <a:rPr lang="en-US" altLang="zh-TW" sz="2400" b="1" i="1" baseline="-25000" dirty="0" smtClean="0"/>
              <a:t>1</a:t>
            </a:r>
            <a:r>
              <a:rPr lang="en-US" altLang="zh-TW" sz="2400" b="1" i="1" dirty="0" smtClean="0"/>
              <a:t>=[</a:t>
            </a:r>
            <a:r>
              <a:rPr lang="en-US" altLang="zh-CN" sz="2400" b="1" i="1" dirty="0" smtClean="0">
                <a:ea typeface="新細明體" pitchFamily="18" charset="-120"/>
              </a:rPr>
              <a:t>u</a:t>
            </a:r>
            <a:r>
              <a:rPr lang="en-US" altLang="zh-TW" sz="2400" b="1" i="1" baseline="-25000" dirty="0" smtClean="0"/>
              <a:t>1</a:t>
            </a:r>
            <a:r>
              <a:rPr lang="en-US" altLang="zh-TW" sz="2400" b="1" i="1" dirty="0" smtClean="0"/>
              <a:t>,</a:t>
            </a:r>
            <a:r>
              <a:rPr lang="en-US" altLang="zh-CN" sz="2400" b="1" i="1" dirty="0" smtClean="0">
                <a:ea typeface="新細明體" pitchFamily="18" charset="-120"/>
              </a:rPr>
              <a:t>v</a:t>
            </a:r>
            <a:r>
              <a:rPr lang="en-US" altLang="zh-TW" sz="2400" b="1" i="1" baseline="-25000" dirty="0" smtClean="0"/>
              <a:t>1</a:t>
            </a:r>
            <a:r>
              <a:rPr lang="en-US" altLang="zh-TW" sz="2400" b="1" i="1" dirty="0" smtClean="0"/>
              <a:t>,</a:t>
            </a:r>
            <a:r>
              <a:rPr lang="en-US" altLang="zh-CN" sz="2400" b="1" i="1" dirty="0" smtClean="0">
                <a:ea typeface="新細明體" pitchFamily="18" charset="-120"/>
              </a:rPr>
              <a:t>1]</a:t>
            </a:r>
            <a:r>
              <a:rPr lang="en-US" altLang="zh-TW" sz="2400" b="1" i="1" baseline="30000" dirty="0" smtClean="0"/>
              <a:t>T</a:t>
            </a:r>
            <a:r>
              <a:rPr lang="en-US" altLang="zh-CN" sz="2400" b="1" i="1" baseline="30000" dirty="0" smtClean="0">
                <a:ea typeface="新細明體" pitchFamily="18" charset="-120"/>
              </a:rPr>
              <a:t>, </a:t>
            </a:r>
            <a:r>
              <a:rPr lang="en-US" altLang="zh-TW" sz="2400" b="1" i="1" u="sng" dirty="0" smtClean="0"/>
              <a:t>u</a:t>
            </a:r>
            <a:r>
              <a:rPr lang="en-US" altLang="zh-TW" sz="2400" b="1" i="1" baseline="-25000" dirty="0" smtClean="0"/>
              <a:t>2</a:t>
            </a:r>
            <a:r>
              <a:rPr lang="en-US" altLang="zh-TW" sz="2400" b="1" i="1" dirty="0" smtClean="0"/>
              <a:t>=[</a:t>
            </a:r>
            <a:r>
              <a:rPr lang="en-US" altLang="zh-CN" sz="2400" b="1" i="1" dirty="0" smtClean="0">
                <a:ea typeface="新細明體" pitchFamily="18" charset="-120"/>
              </a:rPr>
              <a:t>u</a:t>
            </a:r>
            <a:r>
              <a:rPr lang="en-US" altLang="zh-TW" sz="2400" b="1" i="1" baseline="-25000" dirty="0" smtClean="0"/>
              <a:t>2</a:t>
            </a:r>
            <a:r>
              <a:rPr lang="en-US" altLang="zh-TW" sz="2400" b="1" i="1" dirty="0" smtClean="0"/>
              <a:t>,</a:t>
            </a:r>
            <a:r>
              <a:rPr lang="en-US" altLang="zh-CN" sz="2400" b="1" i="1" dirty="0" smtClean="0">
                <a:ea typeface="新細明體" pitchFamily="18" charset="-120"/>
              </a:rPr>
              <a:t>v</a:t>
            </a:r>
            <a:r>
              <a:rPr lang="en-US" altLang="zh-CN" sz="2400" b="1" i="1" baseline="-25000" dirty="0" smtClean="0"/>
              <a:t>2</a:t>
            </a:r>
            <a:r>
              <a:rPr lang="en-US" altLang="zh-TW" sz="2400" b="1" i="1" dirty="0" smtClean="0"/>
              <a:t>,</a:t>
            </a:r>
            <a:r>
              <a:rPr lang="en-US" altLang="zh-CN" sz="2400" b="1" i="1" dirty="0" smtClean="0">
                <a:ea typeface="新細明體" pitchFamily="18" charset="-120"/>
              </a:rPr>
              <a:t>1]</a:t>
            </a:r>
            <a:r>
              <a:rPr lang="en-US" altLang="zh-TW" sz="2400" b="1" i="1" baseline="30000" dirty="0" smtClean="0"/>
              <a:t>T</a:t>
            </a:r>
            <a:r>
              <a:rPr lang="en-US" altLang="zh-CN" sz="2400" b="1" i="1" baseline="30000" dirty="0" smtClean="0">
                <a:ea typeface="新細明體" pitchFamily="18" charset="-120"/>
              </a:rPr>
              <a:t> </a:t>
            </a:r>
            <a:r>
              <a:rPr lang="en-US" altLang="zh-CN" sz="2400" b="1" i="1" dirty="0" smtClean="0">
                <a:ea typeface="新細明體" pitchFamily="18" charset="-120"/>
              </a:rPr>
              <a:t>are normalized correspondences points, on left,  right images respectively. So (iii) becomes</a:t>
            </a:r>
          </a:p>
          <a:p>
            <a:pPr eaLnBrk="1" hangingPunct="1">
              <a:lnSpc>
                <a:spcPct val="70000"/>
              </a:lnSpc>
            </a:pPr>
            <a:r>
              <a:rPr lang="en-US" altLang="zh-TW" sz="2400" i="1" dirty="0" smtClean="0"/>
              <a:t>[u</a:t>
            </a:r>
            <a:r>
              <a:rPr lang="en-US" altLang="zh-TW" sz="2400" i="1" baseline="-25000" dirty="0" smtClean="0"/>
              <a:t>2 </a:t>
            </a:r>
            <a:r>
              <a:rPr lang="en-US" altLang="zh-TW" sz="2400" i="1" dirty="0" smtClean="0"/>
              <a:t>,v</a:t>
            </a:r>
            <a:r>
              <a:rPr lang="en-US" altLang="zh-TW" sz="2400" i="1" baseline="-25000" dirty="0" smtClean="0"/>
              <a:t>2 </a:t>
            </a:r>
            <a:r>
              <a:rPr lang="en-US" altLang="zh-TW" sz="2400" i="1" dirty="0" smtClean="0"/>
              <a:t>,1] *F* [u</a:t>
            </a:r>
            <a:r>
              <a:rPr lang="en-US" altLang="zh-TW" sz="2400" i="1" baseline="-25000" dirty="0" smtClean="0"/>
              <a:t>1 </a:t>
            </a:r>
            <a:r>
              <a:rPr lang="en-US" altLang="zh-TW" sz="2400" i="1" dirty="0" smtClean="0"/>
              <a:t>,v</a:t>
            </a:r>
            <a:r>
              <a:rPr lang="en-US" altLang="zh-TW" sz="2400" i="1" baseline="-25000" dirty="0" smtClean="0"/>
              <a:t>1 </a:t>
            </a:r>
            <a:r>
              <a:rPr lang="en-US" altLang="zh-TW" sz="2400" i="1" dirty="0" smtClean="0"/>
              <a:t>,1]</a:t>
            </a:r>
            <a:r>
              <a:rPr lang="en-US" altLang="zh-TW" sz="2400" i="1" baseline="30000" dirty="0" smtClean="0"/>
              <a:t>T</a:t>
            </a:r>
            <a:r>
              <a:rPr lang="en-US" altLang="zh-TW" sz="2400" i="1" dirty="0" smtClean="0"/>
              <a:t>------------------------------(iv)</a:t>
            </a:r>
          </a:p>
          <a:p>
            <a:pPr eaLnBrk="1" hangingPunct="1">
              <a:lnSpc>
                <a:spcPct val="70000"/>
              </a:lnSpc>
            </a:pPr>
            <a:r>
              <a:rPr lang="en-US" altLang="zh-TW" sz="2400" i="1" dirty="0" smtClean="0"/>
              <a:t>Since it is given that F= (M</a:t>
            </a:r>
            <a:r>
              <a:rPr lang="en-US" altLang="zh-TW" sz="2400" i="1" baseline="-25000" dirty="0" smtClean="0"/>
              <a:t>int_2</a:t>
            </a:r>
            <a:r>
              <a:rPr lang="en-US" altLang="zh-TW" sz="2400" i="1" baseline="30000" dirty="0" smtClean="0"/>
              <a:t>-T</a:t>
            </a:r>
            <a:r>
              <a:rPr lang="en-US" altLang="zh-TW" sz="2400" i="1" dirty="0" smtClean="0"/>
              <a:t>*E*M</a:t>
            </a:r>
            <a:r>
              <a:rPr lang="en-US" altLang="zh-TW" sz="2400" i="1" baseline="-25000" dirty="0" smtClean="0"/>
              <a:t>int_1</a:t>
            </a:r>
            <a:r>
              <a:rPr lang="en-US" altLang="zh-TW" sz="2400" i="1" baseline="30000" dirty="0" smtClean="0"/>
              <a:t>-1</a:t>
            </a:r>
            <a:r>
              <a:rPr lang="en-US" altLang="zh-TW" sz="2400" i="1" dirty="0" smtClean="0"/>
              <a:t>)</a:t>
            </a:r>
          </a:p>
          <a:p>
            <a:pPr eaLnBrk="1" hangingPunct="1">
              <a:lnSpc>
                <a:spcPct val="70000"/>
              </a:lnSpc>
            </a:pPr>
            <a:r>
              <a:rPr lang="en-US" altLang="zh-TW" sz="2400" dirty="0" smtClean="0"/>
              <a:t>Advantage of </a:t>
            </a:r>
            <a:r>
              <a:rPr lang="en-US" altLang="zh-TW" sz="2400" i="1" dirty="0" smtClean="0"/>
              <a:t>F</a:t>
            </a:r>
            <a:r>
              <a:rPr lang="en-US" altLang="zh-TW" sz="2400" dirty="0" smtClean="0"/>
              <a:t>: No need to know</a:t>
            </a:r>
            <a:r>
              <a:rPr lang="en-US" altLang="zh-TW" sz="2400" i="1" dirty="0" smtClean="0"/>
              <a:t> Mints</a:t>
            </a:r>
            <a:r>
              <a:rPr lang="en-US" altLang="zh-TW" sz="2400" dirty="0" smtClean="0"/>
              <a:t> for both cameras at all if you work on pixel </a:t>
            </a:r>
            <a:r>
              <a:rPr lang="en-US" altLang="zh-CN" sz="2400" dirty="0" smtClean="0">
                <a:ea typeface="新細明體" pitchFamily="18" charset="-120"/>
              </a:rPr>
              <a:t>coordinates </a:t>
            </a:r>
            <a:endParaRPr lang="zh-TW" altLang="en-US" sz="2400" dirty="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5"/>
          <p:cNvSpPr>
            <a:spLocks noGrp="1"/>
          </p:cNvSpPr>
          <p:nvPr>
            <p:ph type="ftr" sz="quarter" idx="11"/>
          </p:nvPr>
        </p:nvSpPr>
        <p:spPr/>
        <p:txBody>
          <a:bodyPr/>
          <a:lstStyle/>
          <a:p>
            <a:pPr>
              <a:defRPr/>
            </a:pPr>
            <a:r>
              <a:rPr lang="en-US" altLang="zh-CN" smtClean="0"/>
              <a:t>Stereo v6b</a:t>
            </a:r>
            <a:endParaRPr lang="en-US" altLang="zh-CN"/>
          </a:p>
        </p:txBody>
      </p:sp>
      <p:sp>
        <p:nvSpPr>
          <p:cNvPr id="90115"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ED573004-0B3C-4D8E-8BBB-C6F40A449966}" type="slidenum">
              <a:rPr lang="en-US" altLang="en-US">
                <a:solidFill>
                  <a:srgbClr val="898989"/>
                </a:solidFill>
              </a:rPr>
              <a:pPr eaLnBrk="1" hangingPunct="1"/>
              <a:t>84</a:t>
            </a:fld>
            <a:endParaRPr lang="en-US" altLang="en-US">
              <a:solidFill>
                <a:srgbClr val="898989"/>
              </a:solidFill>
            </a:endParaRPr>
          </a:p>
        </p:txBody>
      </p:sp>
      <p:sp>
        <p:nvSpPr>
          <p:cNvPr id="84994" name="Rectangle 2"/>
          <p:cNvSpPr>
            <a:spLocks noGrp="1" noChangeArrowheads="1"/>
          </p:cNvSpPr>
          <p:nvPr>
            <p:ph type="title" idx="4294967295"/>
          </p:nvPr>
        </p:nvSpPr>
        <p:spPr>
          <a:xfrm>
            <a:off x="0" y="0"/>
            <a:ext cx="7543800" cy="1295400"/>
          </a:xfrm>
        </p:spPr>
        <p:txBody>
          <a:bodyPr rtlCol="0">
            <a:normAutofit fontScale="90000"/>
          </a:bodyPr>
          <a:lstStyle/>
          <a:p>
            <a:pPr algn="l" eaLnBrk="1" fontAlgn="auto" hangingPunct="1">
              <a:spcAft>
                <a:spcPts val="0"/>
              </a:spcAft>
              <a:defRPr/>
            </a:pPr>
            <a:r>
              <a:rPr lang="en-US" altLang="zh-TW" sz="2000" smtClean="0">
                <a:solidFill>
                  <a:srgbClr val="FF0000"/>
                </a:solidFill>
              </a:rPr>
              <a:t>Answer3: </a:t>
            </a:r>
            <a:r>
              <a:rPr lang="en-US" altLang="zh-TW" sz="2000" smtClean="0"/>
              <a:t>Exercise 3:</a:t>
            </a:r>
            <a:br>
              <a:rPr lang="en-US" altLang="zh-TW" sz="2000" smtClean="0"/>
            </a:br>
            <a:r>
              <a:rPr lang="en-US" altLang="zh-TW" sz="2000" smtClean="0"/>
              <a:t>Eight point algorithm for finding  E or F (p279[1A], p263[1B]) </a:t>
            </a:r>
            <a:br>
              <a:rPr lang="en-US" altLang="zh-TW" sz="2000" smtClean="0"/>
            </a:br>
            <a:r>
              <a:rPr lang="en-US" altLang="zh-TW" sz="2200" smtClean="0"/>
              <a:t>left i-th image point=[u</a:t>
            </a:r>
            <a:r>
              <a:rPr lang="en-US" altLang="zh-TW" sz="2200" baseline="-25000" smtClean="0"/>
              <a:t>1</a:t>
            </a:r>
            <a:r>
              <a:rPr lang="en-US" altLang="zh-TW" sz="2200" smtClean="0"/>
              <a:t>(i)   v</a:t>
            </a:r>
            <a:r>
              <a:rPr lang="en-US" altLang="zh-TW" sz="2200" baseline="-25000" smtClean="0"/>
              <a:t>1</a:t>
            </a:r>
            <a:r>
              <a:rPr lang="en-US" altLang="zh-TW" sz="2200" smtClean="0"/>
              <a:t>(i)  1]</a:t>
            </a:r>
            <a:r>
              <a:rPr lang="en-US" altLang="zh-TW" sz="2200" baseline="30000" smtClean="0"/>
              <a:t>T</a:t>
            </a:r>
            <a:r>
              <a:rPr lang="en-US" altLang="zh-TW" sz="2200" smtClean="0"/>
              <a:t>, </a:t>
            </a:r>
            <a:br>
              <a:rPr lang="en-US" altLang="zh-TW" sz="2200" smtClean="0"/>
            </a:br>
            <a:r>
              <a:rPr lang="en-US" altLang="zh-TW" sz="2200" smtClean="0"/>
              <a:t>right i-th image point=[u</a:t>
            </a:r>
            <a:r>
              <a:rPr lang="en-US" altLang="zh-TW" sz="2200" baseline="-25000" smtClean="0"/>
              <a:t>2</a:t>
            </a:r>
            <a:r>
              <a:rPr lang="en-US" altLang="zh-TW" sz="2200" smtClean="0"/>
              <a:t>(i)   v</a:t>
            </a:r>
            <a:r>
              <a:rPr lang="en-US" altLang="zh-TW" sz="2200" baseline="-25000" smtClean="0"/>
              <a:t>2</a:t>
            </a:r>
            <a:r>
              <a:rPr lang="en-US" altLang="zh-TW" sz="2200" smtClean="0"/>
              <a:t>(i)  1]</a:t>
            </a:r>
            <a:r>
              <a:rPr lang="en-US" altLang="zh-TW" sz="2200" baseline="30000" smtClean="0"/>
              <a:t>T</a:t>
            </a:r>
            <a:r>
              <a:rPr lang="en-US" altLang="zh-TW" sz="3500" smtClean="0"/>
              <a:t> </a:t>
            </a:r>
          </a:p>
        </p:txBody>
      </p:sp>
      <p:sp>
        <p:nvSpPr>
          <p:cNvPr id="84995" name="Rectangle 3"/>
          <p:cNvSpPr>
            <a:spLocks noGrp="1" noChangeArrowheads="1"/>
          </p:cNvSpPr>
          <p:nvPr>
            <p:ph type="body" sz="half" idx="4294967295"/>
          </p:nvPr>
        </p:nvSpPr>
        <p:spPr>
          <a:xfrm>
            <a:off x="8615363" y="5943600"/>
            <a:ext cx="528637" cy="449263"/>
          </a:xfrm>
        </p:spPr>
        <p:txBody>
          <a:bodyPr rtlCol="0">
            <a:normAutofit lnSpcReduction="10000"/>
          </a:bodyPr>
          <a:lstStyle/>
          <a:p>
            <a:pPr eaLnBrk="1" fontAlgn="auto" hangingPunct="1">
              <a:spcAft>
                <a:spcPts val="0"/>
              </a:spcAft>
              <a:buFont typeface="Arial" pitchFamily="34" charset="0"/>
              <a:buChar char="•"/>
              <a:defRPr/>
            </a:pPr>
            <a:r>
              <a:rPr lang="zh-TW" altLang="en-US" sz="2600" smtClean="0"/>
              <a:t> </a:t>
            </a:r>
          </a:p>
        </p:txBody>
      </p:sp>
      <p:graphicFrame>
        <p:nvGraphicFramePr>
          <p:cNvPr id="90118" name="Object 4"/>
          <p:cNvGraphicFramePr>
            <a:graphicFrameLocks noGrp="1" noChangeAspect="1"/>
          </p:cNvGraphicFramePr>
          <p:nvPr>
            <p:ph sz="half" idx="4294967295"/>
          </p:nvPr>
        </p:nvGraphicFramePr>
        <p:xfrm>
          <a:off x="0" y="1333500"/>
          <a:ext cx="8489950" cy="5172075"/>
        </p:xfrm>
        <a:graphic>
          <a:graphicData uri="http://schemas.openxmlformats.org/presentationml/2006/ole">
            <mc:AlternateContent xmlns:mc="http://schemas.openxmlformats.org/markup-compatibility/2006">
              <mc:Choice xmlns:v="urn:schemas-microsoft-com:vml" Requires="v">
                <p:oleObj spid="_x0000_s90138" name="公式" r:id="rId4" imgW="5461000" imgH="3327400" progId="Equation.3">
                  <p:embed/>
                </p:oleObj>
              </mc:Choice>
              <mc:Fallback>
                <p:oleObj name="公式" r:id="rId4" imgW="5461000" imgH="3327400" progId="Equation.3">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333500"/>
                        <a:ext cx="8489950"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19" name="Text Box 5"/>
          <p:cNvSpPr txBox="1">
            <a:spLocks noChangeArrowheads="1"/>
          </p:cNvSpPr>
          <p:nvPr/>
        </p:nvSpPr>
        <p:spPr bwMode="auto">
          <a:xfrm>
            <a:off x="5562600" y="1295400"/>
            <a:ext cx="3379788" cy="1562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kumimoji="1" lang="en-US" altLang="zh-TW" sz="2400">
                <a:latin typeface="Times New Roman" pitchFamily="18" charset="0"/>
              </a:rPr>
              <a:t>For </a:t>
            </a:r>
            <a:r>
              <a:rPr kumimoji="1" lang="en-US" altLang="zh-TW" sz="2400" i="1">
                <a:latin typeface="Times New Roman" pitchFamily="18" charset="0"/>
              </a:rPr>
              <a:t>F</a:t>
            </a:r>
            <a:r>
              <a:rPr kumimoji="1" lang="en-US" altLang="zh-TW" sz="2400">
                <a:latin typeface="Times New Roman" pitchFamily="18" charset="0"/>
              </a:rPr>
              <a:t>, since </a:t>
            </a:r>
            <a:r>
              <a:rPr kumimoji="1" lang="en-US" altLang="zh-TW" sz="2400" i="1">
                <a:latin typeface="Times New Roman" pitchFamily="18" charset="0"/>
              </a:rPr>
              <a:t>M</a:t>
            </a:r>
            <a:r>
              <a:rPr kumimoji="1" lang="en-US" altLang="zh-TW" sz="2400" i="1" baseline="-25000">
                <a:latin typeface="Times New Roman" pitchFamily="18" charset="0"/>
              </a:rPr>
              <a:t>int</a:t>
            </a:r>
            <a:r>
              <a:rPr kumimoji="1" lang="en-US" altLang="zh-TW" sz="2400" i="1"/>
              <a:t>’</a:t>
            </a:r>
            <a:r>
              <a:rPr kumimoji="1" lang="en-US" altLang="zh-TW" sz="2400" i="1">
                <a:latin typeface="Times New Roman" pitchFamily="18" charset="0"/>
              </a:rPr>
              <a:t>s</a:t>
            </a:r>
            <a:r>
              <a:rPr kumimoji="1" lang="en-US" altLang="zh-TW" sz="2400">
                <a:latin typeface="Times New Roman" pitchFamily="18" charset="0"/>
              </a:rPr>
              <a:t> are not </a:t>
            </a:r>
          </a:p>
          <a:p>
            <a:pPr eaLnBrk="1" hangingPunct="1"/>
            <a:r>
              <a:rPr kumimoji="1" lang="en-US" altLang="zh-TW" sz="2400">
                <a:latin typeface="Times New Roman" pitchFamily="18" charset="0"/>
              </a:rPr>
              <a:t>required, for simplicity</a:t>
            </a:r>
          </a:p>
          <a:p>
            <a:pPr eaLnBrk="1" hangingPunct="1"/>
            <a:r>
              <a:rPr kumimoji="1" lang="en-US" altLang="zh-TW" sz="2400">
                <a:latin typeface="Times New Roman" pitchFamily="18" charset="0"/>
              </a:rPr>
              <a:t>we set both focal </a:t>
            </a:r>
          </a:p>
          <a:p>
            <a:pPr eaLnBrk="1" hangingPunct="1"/>
            <a:r>
              <a:rPr kumimoji="1" lang="en-US" altLang="zh-TW" sz="2400">
                <a:latin typeface="Times New Roman" pitchFamily="18" charset="0"/>
              </a:rPr>
              <a:t>lengths to 1 </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ltLang="zh-CN" smtClean="0"/>
              <a:t>Stereo v6b</a:t>
            </a:r>
            <a:endParaRPr lang="en-US" altLang="zh-CN" dirty="0"/>
          </a:p>
        </p:txBody>
      </p:sp>
      <p:sp>
        <p:nvSpPr>
          <p:cNvPr id="9113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457850E7-0C2C-4C2B-A780-596083796744}" type="slidenum">
              <a:rPr lang="en-US" altLang="en-US">
                <a:solidFill>
                  <a:srgbClr val="898989"/>
                </a:solidFill>
              </a:rPr>
              <a:pPr eaLnBrk="1" hangingPunct="1"/>
              <a:t>85</a:t>
            </a:fld>
            <a:endParaRPr lang="en-US" altLang="en-US">
              <a:solidFill>
                <a:srgbClr val="898989"/>
              </a:solidFill>
            </a:endParaRPr>
          </a:p>
        </p:txBody>
      </p:sp>
      <p:sp>
        <p:nvSpPr>
          <p:cNvPr id="86018" name="Title 1"/>
          <p:cNvSpPr>
            <a:spLocks noGrp="1"/>
          </p:cNvSpPr>
          <p:nvPr>
            <p:ph type="title" idx="4294967295"/>
          </p:nvPr>
        </p:nvSpPr>
        <p:spPr>
          <a:xfrm>
            <a:off x="5638800" y="274638"/>
            <a:ext cx="3505200" cy="1143000"/>
          </a:xfrm>
        </p:spPr>
        <p:txBody>
          <a:bodyPr rtlCol="0">
            <a:normAutofit fontScale="90000"/>
          </a:bodyPr>
          <a:lstStyle/>
          <a:p>
            <a:pPr eaLnBrk="1" fontAlgn="auto" hangingPunct="1">
              <a:spcAft>
                <a:spcPts val="0"/>
              </a:spcAft>
              <a:defRPr/>
            </a:pPr>
            <a:r>
              <a:rPr lang="en-US" dirty="0" smtClean="0">
                <a:solidFill>
                  <a:srgbClr val="FF0000"/>
                </a:solidFill>
              </a:rPr>
              <a:t>Answer4: </a:t>
            </a:r>
            <a:r>
              <a:rPr lang="en-US" dirty="0" smtClean="0"/>
              <a:t>Exercise 4</a:t>
            </a:r>
          </a:p>
        </p:txBody>
      </p:sp>
      <p:sp>
        <p:nvSpPr>
          <p:cNvPr id="86019" name="Content Placeholder 2"/>
          <p:cNvSpPr>
            <a:spLocks noGrp="1"/>
          </p:cNvSpPr>
          <p:nvPr>
            <p:ph idx="4294967295"/>
          </p:nvPr>
        </p:nvSpPr>
        <p:spPr>
          <a:xfrm>
            <a:off x="0" y="2133600"/>
            <a:ext cx="9067800" cy="3763963"/>
          </a:xfrm>
        </p:spPr>
        <p:txBody>
          <a:bodyPr>
            <a:normAutofit/>
          </a:bodyPr>
          <a:lstStyle/>
          <a:p>
            <a:pPr eaLnBrk="1" hangingPunct="1">
              <a:lnSpc>
                <a:spcPct val="80000"/>
              </a:lnSpc>
            </a:pPr>
            <a:r>
              <a:rPr lang="en-US" altLang="en-US" sz="2000" smtClean="0"/>
              <a:t>(a) By inspection, point out the epipolar lines of feature 5 &amp;7.</a:t>
            </a:r>
          </a:p>
          <a:p>
            <a:pPr eaLnBrk="1" hangingPunct="1">
              <a:lnSpc>
                <a:spcPct val="80000"/>
              </a:lnSpc>
            </a:pPr>
            <a:r>
              <a:rPr lang="en-US" altLang="en-US" sz="2000" smtClean="0"/>
              <a:t>(b)sketch the cam2 epipole (right-side) in the above image.</a:t>
            </a:r>
          </a:p>
          <a:p>
            <a:pPr eaLnBrk="1" hangingPunct="1">
              <a:lnSpc>
                <a:spcPct val="80000"/>
              </a:lnSpc>
            </a:pPr>
            <a:r>
              <a:rPr lang="en-US" altLang="en-US" sz="2000" smtClean="0"/>
              <a:t>(c) Find epipoles (ep2_x,ep2_y) , line formula is Ax+By-C=0. </a:t>
            </a:r>
          </a:p>
          <a:p>
            <a:pPr eaLnBrk="1" hangingPunct="1">
              <a:lnSpc>
                <a:spcPct val="80000"/>
              </a:lnSpc>
            </a:pPr>
            <a:r>
              <a:rPr lang="en-US" altLang="en-US" sz="2000" smtClean="0"/>
              <a:t>Line 5 is [A1 B1 -C1]</a:t>
            </a:r>
            <a:r>
              <a:rPr lang="en-US" altLang="en-US" sz="2000" baseline="30000" smtClean="0"/>
              <a:t>T</a:t>
            </a:r>
            <a:r>
              <a:rPr lang="en-US" altLang="en-US" sz="2000" smtClean="0"/>
              <a:t>=[-0.0455,0.6520,-0.0114</a:t>
            </a:r>
            <a:r>
              <a:rPr lang="fr-FR" altLang="en-US" sz="2000" smtClean="0"/>
              <a:t>]</a:t>
            </a:r>
            <a:r>
              <a:rPr lang="en-US" altLang="en-US" sz="2000" baseline="30000" smtClean="0"/>
              <a:t>T</a:t>
            </a:r>
            <a:r>
              <a:rPr lang="fr-FR" altLang="en-US" sz="2000" smtClean="0"/>
              <a:t>:</a:t>
            </a:r>
            <a:r>
              <a:rPr lang="en-US" altLang="en-US" sz="2000" smtClean="0"/>
              <a:t>A1=-0.0455,B1= 0.6520,C1=0.0114 </a:t>
            </a:r>
            <a:endParaRPr lang="fr-FR" altLang="en-US" sz="2000" smtClean="0"/>
          </a:p>
          <a:p>
            <a:pPr eaLnBrk="1" hangingPunct="1">
              <a:lnSpc>
                <a:spcPct val="80000"/>
              </a:lnSpc>
            </a:pPr>
            <a:r>
              <a:rPr lang="en-US" altLang="en-US" sz="2000" smtClean="0"/>
              <a:t>Line 7 is [A2 B2 -C2]</a:t>
            </a:r>
            <a:r>
              <a:rPr lang="en-US" altLang="en-US" sz="2000" baseline="30000" smtClean="0"/>
              <a:t>T</a:t>
            </a:r>
            <a:r>
              <a:rPr lang="en-US" altLang="en-US" sz="2000" smtClean="0"/>
              <a:t>=[-0.1835,0.6128,1.1484]</a:t>
            </a:r>
            <a:r>
              <a:rPr lang="en-US" altLang="en-US" sz="2000" baseline="30000" smtClean="0"/>
              <a:t>T</a:t>
            </a:r>
            <a:r>
              <a:rPr lang="en-US" altLang="en-US" sz="2000" smtClean="0"/>
              <a:t>:A2=-0.1835,B2=0.6128,C2=-1.1484</a:t>
            </a:r>
          </a:p>
          <a:p>
            <a:pPr eaLnBrk="1" hangingPunct="1">
              <a:lnSpc>
                <a:spcPct val="80000"/>
              </a:lnSpc>
            </a:pPr>
            <a:r>
              <a:rPr lang="en-US" altLang="en-US" sz="2000" smtClean="0"/>
              <a:t>Find the epipole where line 5 and line7 meets</a:t>
            </a:r>
          </a:p>
          <a:p>
            <a:pPr eaLnBrk="1" hangingPunct="1">
              <a:lnSpc>
                <a:spcPct val="80000"/>
              </a:lnSpc>
            </a:pPr>
            <a:r>
              <a:rPr lang="en-US" altLang="en-US" sz="2000" smtClean="0"/>
              <a:t>Hints: x= (B2*C1 – B1*C2) / det, y = (A1*C2 – A2*C1) / det , </a:t>
            </a:r>
          </a:p>
          <a:p>
            <a:pPr eaLnBrk="1" hangingPunct="1">
              <a:lnSpc>
                <a:spcPct val="80000"/>
              </a:lnSpc>
            </a:pPr>
            <a:r>
              <a:rPr lang="en-US" altLang="en-US" sz="2000" smtClean="0"/>
              <a:t>            for det = A1*B2 – A2*B1,</a:t>
            </a:r>
          </a:p>
          <a:p>
            <a:pPr eaLnBrk="1" hangingPunct="1">
              <a:lnSpc>
                <a:spcPct val="80000"/>
              </a:lnSpc>
            </a:pPr>
            <a:r>
              <a:rPr lang="en-US" altLang="en-US" sz="2000" smtClean="0"/>
              <a:t>det=(-0.0455)*( 0.6128)-(-0.1835)*(0.6520)=0.0918</a:t>
            </a:r>
          </a:p>
          <a:p>
            <a:pPr eaLnBrk="1" hangingPunct="1">
              <a:lnSpc>
                <a:spcPct val="80000"/>
              </a:lnSpc>
            </a:pPr>
            <a:r>
              <a:rPr lang="en-US" altLang="en-US" sz="2000" smtClean="0"/>
              <a:t>x= (B2*C1 - B1*C2) / det= ((0.6128)*(0.0114)-(0.6520)*(-1.1484) )/0.0918=8.2325</a:t>
            </a:r>
          </a:p>
          <a:p>
            <a:pPr eaLnBrk="1" hangingPunct="1">
              <a:lnSpc>
                <a:spcPct val="80000"/>
              </a:lnSpc>
            </a:pPr>
            <a:r>
              <a:rPr lang="en-US" altLang="en-US" sz="2000" smtClean="0"/>
              <a:t>y= (A1*C2 - A2*C1) / det= ((-0.0455)*(-1.1484)-(-0.1835)*(-0.0114) )/0.0918=0.592</a:t>
            </a:r>
          </a:p>
          <a:p>
            <a:pPr eaLnBrk="1" hangingPunct="1">
              <a:lnSpc>
                <a:spcPct val="80000"/>
              </a:lnSpc>
            </a:pPr>
            <a:r>
              <a:rPr lang="en-US" altLang="en-US" sz="2400" smtClean="0"/>
              <a:t>Answer: ? ep2_x,ep2_y =[ 8.2325,0.592]</a:t>
            </a:r>
          </a:p>
          <a:p>
            <a:pPr eaLnBrk="1" hangingPunct="1">
              <a:lnSpc>
                <a:spcPct val="80000"/>
              </a:lnSpc>
            </a:pPr>
            <a:endParaRPr lang="en-US" altLang="en-US" sz="2700" smtClean="0"/>
          </a:p>
        </p:txBody>
      </p:sp>
      <p:sp>
        <p:nvSpPr>
          <p:cNvPr id="91142" name="TextBox 5"/>
          <p:cNvSpPr txBox="1">
            <a:spLocks noChangeArrowheads="1"/>
          </p:cNvSpPr>
          <p:nvPr/>
        </p:nvSpPr>
        <p:spPr bwMode="auto">
          <a:xfrm>
            <a:off x="0" y="5943600"/>
            <a:ext cx="8964613"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hlinkClick r:id="rId2"/>
              </a:rPr>
              <a:t>http://www.aishack.in/2010/04/solving-for-intersection-of-lines-efficiently/</a:t>
            </a:r>
            <a:endParaRPr lang="en-US" altLang="en-US"/>
          </a:p>
          <a:p>
            <a:pPr eaLnBrk="1" hangingPunct="1"/>
            <a:r>
              <a:rPr lang="en-US" altLang="en-US">
                <a:hlinkClick r:id="rId3"/>
              </a:rPr>
              <a:t>http://www.cse.cuhk.edu.hk/%7Ekhwong/www2/cmsc5711/demo_stereo5i_for_ex4.zip</a:t>
            </a:r>
            <a:endParaRPr lang="en-US" altLang="en-US"/>
          </a:p>
          <a:p>
            <a:pPr eaLnBrk="1" hangingPunct="1"/>
            <a:r>
              <a:rPr lang="en-US" altLang="en-US"/>
              <a:t>Type command “a” after starting the above program will get the result of this slide</a:t>
            </a:r>
          </a:p>
          <a:p>
            <a:pPr eaLnBrk="1" hangingPunct="1"/>
            <a:endParaRPr lang="en-US" altLang="en-US"/>
          </a:p>
          <a:p>
            <a:pPr eaLnBrk="1" hangingPunct="1"/>
            <a:endParaRPr lang="en-US" altLang="en-US"/>
          </a:p>
        </p:txBody>
      </p:sp>
      <p:pic>
        <p:nvPicPr>
          <p:cNvPr id="91143"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28600"/>
            <a:ext cx="443865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val 1"/>
          <p:cNvSpPr/>
          <p:nvPr/>
        </p:nvSpPr>
        <p:spPr>
          <a:xfrm>
            <a:off x="2286000" y="838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cxnSp>
        <p:nvCxnSpPr>
          <p:cNvPr id="6" name="Straight Arrow Connector 5"/>
          <p:cNvCxnSpPr/>
          <p:nvPr/>
        </p:nvCxnSpPr>
        <p:spPr>
          <a:xfrm flipV="1">
            <a:off x="1752600" y="990600"/>
            <a:ext cx="57150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4800600" y="990600"/>
            <a:ext cx="19812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4895850" y="1676400"/>
            <a:ext cx="234315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ltLang="zh-CN" smtClean="0"/>
              <a:t>Stereo v6b</a:t>
            </a:r>
            <a:endParaRPr lang="en-US" altLang="zh-CN"/>
          </a:p>
        </p:txBody>
      </p:sp>
      <p:sp>
        <p:nvSpPr>
          <p:cNvPr id="9216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26083FEB-DF29-4BEE-8B9F-2D77C4A4636A}" type="slidenum">
              <a:rPr lang="en-US" altLang="en-US">
                <a:solidFill>
                  <a:srgbClr val="898989"/>
                </a:solidFill>
              </a:rPr>
              <a:pPr eaLnBrk="1" hangingPunct="1"/>
              <a:t>86</a:t>
            </a:fld>
            <a:endParaRPr lang="en-US" altLang="en-US">
              <a:solidFill>
                <a:srgbClr val="898989"/>
              </a:solidFill>
            </a:endParaRPr>
          </a:p>
        </p:txBody>
      </p:sp>
      <p:sp>
        <p:nvSpPr>
          <p:cNvPr id="92164" name="Title 1"/>
          <p:cNvSpPr>
            <a:spLocks noGrp="1"/>
          </p:cNvSpPr>
          <p:nvPr>
            <p:ph type="title" idx="4294967295"/>
          </p:nvPr>
        </p:nvSpPr>
        <p:spPr>
          <a:xfrm>
            <a:off x="0" y="274638"/>
            <a:ext cx="8229600" cy="1143000"/>
          </a:xfrm>
        </p:spPr>
        <p:txBody>
          <a:bodyPr/>
          <a:lstStyle/>
          <a:p>
            <a:pPr eaLnBrk="1" hangingPunct="1"/>
            <a:r>
              <a:rPr lang="en-US" altLang="en-US" smtClean="0">
                <a:solidFill>
                  <a:srgbClr val="FF0000"/>
                </a:solidFill>
              </a:rPr>
              <a:t>Answer 5</a:t>
            </a:r>
            <a:r>
              <a:rPr lang="en-US" altLang="en-US" smtClean="0"/>
              <a:t>: Exercise 5</a:t>
            </a:r>
          </a:p>
        </p:txBody>
      </p:sp>
      <p:sp>
        <p:nvSpPr>
          <p:cNvPr id="92165" name="Content Placeholder 2"/>
          <p:cNvSpPr>
            <a:spLocks noGrp="1"/>
          </p:cNvSpPr>
          <p:nvPr>
            <p:ph idx="4294967295"/>
          </p:nvPr>
        </p:nvSpPr>
        <p:spPr>
          <a:xfrm>
            <a:off x="914400" y="1600200"/>
            <a:ext cx="8229600" cy="4525963"/>
          </a:xfrm>
        </p:spPr>
        <p:txBody>
          <a:bodyPr/>
          <a:lstStyle/>
          <a:p>
            <a:pPr eaLnBrk="1" hangingPunct="1"/>
            <a:r>
              <a:rPr lang="en-US" altLang="en-US" smtClean="0"/>
              <a:t>Given 10 corresponding points, describe the procedure to find the fundamental matrix F</a:t>
            </a:r>
          </a:p>
          <a:p>
            <a:pPr eaLnBrk="1" hangingPunct="1"/>
            <a:r>
              <a:rPr lang="en-US" altLang="en-US" smtClean="0"/>
              <a:t> Answer: </a:t>
            </a:r>
          </a:p>
          <a:p>
            <a:pPr lvl="1" eaLnBrk="1" hangingPunct="1"/>
            <a:r>
              <a:rPr lang="en-US" altLang="en-US" smtClean="0"/>
              <a:t>Normalize image feature points </a:t>
            </a:r>
          </a:p>
          <a:p>
            <a:pPr lvl="1" eaLnBrk="1" hangingPunct="1"/>
            <a:r>
              <a:rPr lang="en-US" altLang="en-US" smtClean="0"/>
              <a:t>A matrix</a:t>
            </a:r>
          </a:p>
          <a:p>
            <a:pPr lvl="1" eaLnBrk="1" hangingPunct="1"/>
            <a:r>
              <a:rPr lang="en-US" altLang="en-US" smtClean="0"/>
              <a:t>Find [u,s,v]=svd(A)</a:t>
            </a:r>
          </a:p>
          <a:p>
            <a:pPr lvl="1" eaLnBrk="1" hangingPunct="1"/>
            <a:r>
              <a:rPr lang="en-US" altLang="en-US" smtClean="0"/>
              <a:t>Last columns of v is the solution for F’ (9x1) matrix</a:t>
            </a:r>
          </a:p>
          <a:p>
            <a:pPr lvl="1" eaLnBrk="1" hangingPunct="1"/>
            <a:r>
              <a:rPr lang="en-US" altLang="en-US" smtClean="0"/>
              <a:t>F=reshape F’(9x1) into 3x3</a:t>
            </a:r>
          </a:p>
          <a:p>
            <a:pPr eaLnBrk="1" hangingPunct="1"/>
            <a:endParaRPr lang="en-US" altLang="en-US" smtClean="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ltLang="zh-CN" smtClean="0"/>
              <a:t>Stereo v6b</a:t>
            </a:r>
            <a:endParaRPr lang="en-US" altLang="zh-CN"/>
          </a:p>
        </p:txBody>
      </p:sp>
      <p:sp>
        <p:nvSpPr>
          <p:cNvPr id="9318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13840264-4915-4A54-9CCC-6A5C0426D2A8}" type="slidenum">
              <a:rPr lang="en-US" altLang="en-US">
                <a:solidFill>
                  <a:srgbClr val="898989"/>
                </a:solidFill>
              </a:rPr>
              <a:pPr eaLnBrk="1" hangingPunct="1"/>
              <a:t>87</a:t>
            </a:fld>
            <a:endParaRPr lang="en-US" altLang="en-US">
              <a:solidFill>
                <a:srgbClr val="898989"/>
              </a:solidFill>
            </a:endParaRPr>
          </a:p>
        </p:txBody>
      </p:sp>
      <p:sp>
        <p:nvSpPr>
          <p:cNvPr id="88066" name="Title 1"/>
          <p:cNvSpPr>
            <a:spLocks noGrp="1"/>
          </p:cNvSpPr>
          <p:nvPr>
            <p:ph type="title" idx="4294967295"/>
          </p:nvPr>
        </p:nvSpPr>
        <p:spPr>
          <a:xfrm>
            <a:off x="0" y="274638"/>
            <a:ext cx="8229600" cy="1143000"/>
          </a:xfrm>
        </p:spPr>
        <p:txBody>
          <a:bodyPr rtlCol="0">
            <a:normAutofit fontScale="90000"/>
          </a:bodyPr>
          <a:lstStyle/>
          <a:p>
            <a:pPr algn="l" eaLnBrk="1" fontAlgn="auto" hangingPunct="1">
              <a:spcAft>
                <a:spcPts val="0"/>
              </a:spcAft>
              <a:defRPr/>
            </a:pPr>
            <a:r>
              <a:rPr lang="en-US" smtClean="0">
                <a:solidFill>
                  <a:srgbClr val="FF0000"/>
                </a:solidFill>
              </a:rPr>
              <a:t>Answer6 </a:t>
            </a:r>
            <a:r>
              <a:rPr lang="en-US" smtClean="0"/>
              <a:t>:Exercise 6: Find correspondences</a:t>
            </a:r>
          </a:p>
        </p:txBody>
      </p:sp>
      <p:sp>
        <p:nvSpPr>
          <p:cNvPr id="88067" name="Content Placeholder 2"/>
          <p:cNvSpPr>
            <a:spLocks noGrp="1"/>
          </p:cNvSpPr>
          <p:nvPr>
            <p:ph idx="4294967295"/>
          </p:nvPr>
        </p:nvSpPr>
        <p:spPr>
          <a:xfrm>
            <a:off x="0" y="1600200"/>
            <a:ext cx="3505200" cy="4525963"/>
          </a:xfrm>
        </p:spPr>
        <p:txBody>
          <a:bodyPr>
            <a:normAutofit/>
          </a:bodyPr>
          <a:lstStyle/>
          <a:p>
            <a:pPr eaLnBrk="1" hangingPunct="1">
              <a:lnSpc>
                <a:spcPct val="90000"/>
              </a:lnSpc>
            </a:pPr>
            <a:r>
              <a:rPr lang="en-US" altLang="en-US" sz="2200" smtClean="0"/>
              <a:t>(a) Given points (A,B) in the left image, point the correspondence point in the right image for the un-rectified image pair and the rectified image pair.</a:t>
            </a:r>
          </a:p>
          <a:p>
            <a:pPr eaLnBrk="1" hangingPunct="1">
              <a:lnSpc>
                <a:spcPct val="90000"/>
              </a:lnSpc>
            </a:pPr>
            <a:r>
              <a:rPr lang="en-US" altLang="en-US" sz="2200" smtClean="0"/>
              <a:t>(b) Discuss why it is easier to find correspondences in rectified images</a:t>
            </a:r>
          </a:p>
          <a:p>
            <a:pPr eaLnBrk="1" hangingPunct="1">
              <a:lnSpc>
                <a:spcPct val="90000"/>
              </a:lnSpc>
            </a:pPr>
            <a:r>
              <a:rPr lang="en-US" altLang="en-US" sz="2200" smtClean="0"/>
              <a:t>Answer: searching for correspondences  is along a horizontal lines</a:t>
            </a:r>
          </a:p>
          <a:p>
            <a:pPr eaLnBrk="1" hangingPunct="1">
              <a:lnSpc>
                <a:spcPct val="90000"/>
              </a:lnSpc>
            </a:pPr>
            <a:endParaRPr lang="en-US" altLang="en-US" sz="3000" smtClean="0"/>
          </a:p>
          <a:p>
            <a:pPr eaLnBrk="1" hangingPunct="1">
              <a:lnSpc>
                <a:spcPct val="90000"/>
              </a:lnSpc>
            </a:pPr>
            <a:endParaRPr lang="en-US" altLang="en-US" sz="3000" smtClean="0"/>
          </a:p>
          <a:p>
            <a:pPr eaLnBrk="1" hangingPunct="1">
              <a:lnSpc>
                <a:spcPct val="90000"/>
              </a:lnSpc>
            </a:pPr>
            <a:endParaRPr lang="en-US" altLang="en-US" sz="3000" smtClean="0"/>
          </a:p>
        </p:txBody>
      </p:sp>
      <p:pic>
        <p:nvPicPr>
          <p:cNvPr id="93190" name="Picture 4" descr="img8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905000"/>
            <a:ext cx="4191000" cy="413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91" name="TextBox 1"/>
          <p:cNvSpPr txBox="1">
            <a:spLocks noChangeArrowheads="1"/>
          </p:cNvSpPr>
          <p:nvPr/>
        </p:nvSpPr>
        <p:spPr bwMode="auto">
          <a:xfrm>
            <a:off x="4724400" y="1676400"/>
            <a:ext cx="29035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Left                            Right</a:t>
            </a:r>
          </a:p>
        </p:txBody>
      </p:sp>
      <p:sp>
        <p:nvSpPr>
          <p:cNvPr id="93192" name="TextBox 2"/>
          <p:cNvSpPr txBox="1">
            <a:spLocks noChangeArrowheads="1"/>
          </p:cNvSpPr>
          <p:nvPr/>
        </p:nvSpPr>
        <p:spPr bwMode="auto">
          <a:xfrm>
            <a:off x="5715000" y="6442075"/>
            <a:ext cx="23002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Rectified image pair</a:t>
            </a:r>
          </a:p>
        </p:txBody>
      </p:sp>
      <p:sp>
        <p:nvSpPr>
          <p:cNvPr id="6" name="Right Brace 5"/>
          <p:cNvSpPr/>
          <p:nvPr/>
        </p:nvSpPr>
        <p:spPr>
          <a:xfrm rot="16200000" flipH="1">
            <a:off x="6371431" y="4161632"/>
            <a:ext cx="439737" cy="419100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latin typeface="Calibri" pitchFamily="34" charset="0"/>
            </a:endParaRPr>
          </a:p>
        </p:txBody>
      </p:sp>
      <p:sp>
        <p:nvSpPr>
          <p:cNvPr id="10" name="Right Brace 9"/>
          <p:cNvSpPr/>
          <p:nvPr/>
        </p:nvSpPr>
        <p:spPr>
          <a:xfrm rot="16200000">
            <a:off x="6340475" y="-441325"/>
            <a:ext cx="501650" cy="419100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latin typeface="Calibri" pitchFamily="34" charset="0"/>
            </a:endParaRPr>
          </a:p>
        </p:txBody>
      </p:sp>
      <p:sp>
        <p:nvSpPr>
          <p:cNvPr id="93195" name="TextBox 10"/>
          <p:cNvSpPr txBox="1">
            <a:spLocks noChangeArrowheads="1"/>
          </p:cNvSpPr>
          <p:nvPr/>
        </p:nvSpPr>
        <p:spPr bwMode="auto">
          <a:xfrm>
            <a:off x="5440363" y="1219200"/>
            <a:ext cx="25066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Un-rectified image pair</a:t>
            </a:r>
          </a:p>
        </p:txBody>
      </p:sp>
      <p:sp>
        <p:nvSpPr>
          <p:cNvPr id="93196" name="TextBox 6"/>
          <p:cNvSpPr txBox="1">
            <a:spLocks noChangeArrowheads="1"/>
          </p:cNvSpPr>
          <p:nvPr/>
        </p:nvSpPr>
        <p:spPr bwMode="auto">
          <a:xfrm>
            <a:off x="4105275" y="2362200"/>
            <a:ext cx="3381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A</a:t>
            </a:r>
          </a:p>
          <a:p>
            <a:pPr eaLnBrk="1" hangingPunct="1"/>
            <a:r>
              <a:rPr lang="en-US" altLang="en-US"/>
              <a:t>B</a:t>
            </a:r>
          </a:p>
        </p:txBody>
      </p:sp>
      <p:sp>
        <p:nvSpPr>
          <p:cNvPr id="93197" name="TextBox 16"/>
          <p:cNvSpPr txBox="1">
            <a:spLocks noChangeArrowheads="1"/>
          </p:cNvSpPr>
          <p:nvPr/>
        </p:nvSpPr>
        <p:spPr bwMode="auto">
          <a:xfrm>
            <a:off x="4021138" y="3995738"/>
            <a:ext cx="3889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t>A’</a:t>
            </a:r>
          </a:p>
          <a:p>
            <a:pPr eaLnBrk="1" hangingPunct="1"/>
            <a:r>
              <a:rPr lang="en-US" altLang="en-US"/>
              <a:t>B’</a:t>
            </a:r>
          </a:p>
        </p:txBody>
      </p:sp>
      <p:cxnSp>
        <p:nvCxnSpPr>
          <p:cNvPr id="18" name="Straight Arrow Connector 17"/>
          <p:cNvCxnSpPr/>
          <p:nvPr/>
        </p:nvCxnSpPr>
        <p:spPr>
          <a:xfrm flipV="1">
            <a:off x="4443413" y="2362200"/>
            <a:ext cx="898525" cy="2286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443413" y="4224338"/>
            <a:ext cx="1423987" cy="93662"/>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521200" y="2935288"/>
            <a:ext cx="515938" cy="7302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521200" y="4468813"/>
            <a:ext cx="820738" cy="407987"/>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7696200" y="2209800"/>
            <a:ext cx="1524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sp>
        <p:nvSpPr>
          <p:cNvPr id="22" name="Oval 21"/>
          <p:cNvSpPr/>
          <p:nvPr/>
        </p:nvSpPr>
        <p:spPr>
          <a:xfrm>
            <a:off x="7391400" y="4318000"/>
            <a:ext cx="1524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sp>
        <p:nvSpPr>
          <p:cNvPr id="23" name="Oval 22"/>
          <p:cNvSpPr/>
          <p:nvPr/>
        </p:nvSpPr>
        <p:spPr>
          <a:xfrm>
            <a:off x="7391400" y="2851150"/>
            <a:ext cx="1524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sp>
        <p:nvSpPr>
          <p:cNvPr id="24" name="Oval 23"/>
          <p:cNvSpPr/>
          <p:nvPr/>
        </p:nvSpPr>
        <p:spPr>
          <a:xfrm>
            <a:off x="7010400" y="4891088"/>
            <a:ext cx="1524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sp>
        <p:nvSpPr>
          <p:cNvPr id="93206" name="TextBox 8"/>
          <p:cNvSpPr txBox="1">
            <a:spLocks noChangeArrowheads="1"/>
          </p:cNvSpPr>
          <p:nvPr/>
        </p:nvSpPr>
        <p:spPr bwMode="auto">
          <a:xfrm>
            <a:off x="7543800" y="609600"/>
            <a:ext cx="1069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r>
              <a:rPr lang="en-US" altLang="en-US">
                <a:solidFill>
                  <a:srgbClr val="FF0000"/>
                </a:solidFill>
              </a:rPr>
              <a:t>Answers</a:t>
            </a:r>
          </a:p>
        </p:txBody>
      </p:sp>
      <p:cxnSp>
        <p:nvCxnSpPr>
          <p:cNvPr id="13" name="Straight Arrow Connector 12"/>
          <p:cNvCxnSpPr/>
          <p:nvPr/>
        </p:nvCxnSpPr>
        <p:spPr>
          <a:xfrm flipH="1">
            <a:off x="7848600" y="1066800"/>
            <a:ext cx="2667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3" idx="0"/>
          </p:cNvCxnSpPr>
          <p:nvPr/>
        </p:nvCxnSpPr>
        <p:spPr>
          <a:xfrm flipH="1">
            <a:off x="7467600" y="1066800"/>
            <a:ext cx="647700" cy="1784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7543800" y="1066800"/>
            <a:ext cx="571500" cy="3289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24" idx="6"/>
          </p:cNvCxnSpPr>
          <p:nvPr/>
        </p:nvCxnSpPr>
        <p:spPr>
          <a:xfrm flipH="1">
            <a:off x="7162800" y="1066800"/>
            <a:ext cx="952500" cy="3862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defRPr/>
            </a:pPr>
            <a:r>
              <a:rPr lang="en-US" altLang="zh-CN" smtClean="0"/>
              <a:t>Stereo v6b</a:t>
            </a:r>
            <a:endParaRPr lang="en-US" altLang="zh-CN"/>
          </a:p>
        </p:txBody>
      </p:sp>
      <p:sp>
        <p:nvSpPr>
          <p:cNvPr id="94211"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C040D444-1134-4DE4-B830-4A2590E9374C}" type="slidenum">
              <a:rPr lang="en-US" altLang="en-US">
                <a:solidFill>
                  <a:srgbClr val="898989"/>
                </a:solidFill>
              </a:rPr>
              <a:pPr eaLnBrk="1" hangingPunct="1"/>
              <a:t>88</a:t>
            </a:fld>
            <a:endParaRPr lang="en-US" altLang="en-US">
              <a:solidFill>
                <a:srgbClr val="898989"/>
              </a:solidFill>
            </a:endParaRPr>
          </a:p>
        </p:txBody>
      </p:sp>
      <p:sp>
        <p:nvSpPr>
          <p:cNvPr id="94212" name="Title 7"/>
          <p:cNvSpPr>
            <a:spLocks noGrp="1"/>
          </p:cNvSpPr>
          <p:nvPr>
            <p:ph type="title" idx="4294967295"/>
          </p:nvPr>
        </p:nvSpPr>
        <p:spPr>
          <a:xfrm>
            <a:off x="0" y="274638"/>
            <a:ext cx="8229600" cy="1143000"/>
          </a:xfrm>
        </p:spPr>
        <p:txBody>
          <a:bodyPr/>
          <a:lstStyle/>
          <a:p>
            <a:pPr eaLnBrk="1" hangingPunct="1"/>
            <a:r>
              <a:rPr lang="en-US" altLang="en-US" smtClean="0">
                <a:solidFill>
                  <a:srgbClr val="FF0000"/>
                </a:solidFill>
              </a:rPr>
              <a:t>Answer7:</a:t>
            </a:r>
            <a:r>
              <a:rPr lang="en-US" altLang="en-US" smtClean="0"/>
              <a:t> Exercise 7</a:t>
            </a:r>
          </a:p>
        </p:txBody>
      </p:sp>
      <p:sp>
        <p:nvSpPr>
          <p:cNvPr id="89091" name="Content Placeholder 8"/>
          <p:cNvSpPr>
            <a:spLocks noGrp="1"/>
          </p:cNvSpPr>
          <p:nvPr>
            <p:ph idx="4294967295"/>
          </p:nvPr>
        </p:nvSpPr>
        <p:spPr>
          <a:xfrm>
            <a:off x="0" y="1600200"/>
            <a:ext cx="8229600" cy="4525963"/>
          </a:xfrm>
        </p:spPr>
        <p:txBody>
          <a:bodyPr>
            <a:normAutofit/>
          </a:bodyPr>
          <a:lstStyle/>
          <a:p>
            <a:pPr eaLnBrk="1" hangingPunct="1">
              <a:lnSpc>
                <a:spcPct val="90000"/>
              </a:lnSpc>
            </a:pPr>
            <a:r>
              <a:rPr lang="en-US" altLang="en-US" smtClean="0"/>
              <a:t>Reconstruction: Given some corresponding image points x1 and x2, show the procedures for finding 3D points.</a:t>
            </a:r>
          </a:p>
          <a:p>
            <a:pPr eaLnBrk="1" hangingPunct="1">
              <a:lnSpc>
                <a:spcPct val="90000"/>
              </a:lnSpc>
            </a:pPr>
            <a:r>
              <a:rPr lang="en-US" altLang="en-US" smtClean="0"/>
              <a:t>Answer: </a:t>
            </a:r>
          </a:p>
          <a:p>
            <a:pPr lvl="1" eaLnBrk="1" hangingPunct="1">
              <a:lnSpc>
                <a:spcPct val="90000"/>
              </a:lnSpc>
            </a:pPr>
            <a:r>
              <a:rPr lang="en-US" altLang="en-US" smtClean="0"/>
              <a:t>Normalize corresponding points, find A, [u,s,v]=SVD, ;last column of v is F’, turn F’(9x1)</a:t>
            </a:r>
            <a:r>
              <a:rPr lang="en-US" altLang="en-US" smtClean="0">
                <a:sym typeface="Wingdings" pitchFamily="2" charset="2"/>
              </a:rPr>
              <a:t>F(3x3)</a:t>
            </a:r>
            <a:endParaRPr lang="en-US" altLang="en-US" smtClean="0"/>
          </a:p>
          <a:p>
            <a:pPr lvl="1" eaLnBrk="1" hangingPunct="1">
              <a:lnSpc>
                <a:spcPct val="90000"/>
              </a:lnSpc>
            </a:pPr>
            <a:r>
              <a:rPr lang="en-US" altLang="en-US" smtClean="0"/>
              <a:t>Find projection matrices of the two cams:P1, P2</a:t>
            </a:r>
          </a:p>
          <a:p>
            <a:pPr lvl="1" eaLnBrk="1" hangingPunct="1">
              <a:lnSpc>
                <a:spcPct val="90000"/>
              </a:lnSpc>
            </a:pPr>
            <a:r>
              <a:rPr lang="en-US" altLang="en-US" smtClean="0"/>
              <a:t>From P1, P2, correspondence image points (x1,x2) Use triangulation to find 3D points X1_3D of x1</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F or E is rank2?</a:t>
            </a:r>
            <a:endParaRPr lang="en-US" dirty="0"/>
          </a:p>
        </p:txBody>
      </p:sp>
      <p:sp>
        <p:nvSpPr>
          <p:cNvPr id="5" name="Content Placeholder 4"/>
          <p:cNvSpPr>
            <a:spLocks noGrp="1"/>
          </p:cNvSpPr>
          <p:nvPr>
            <p:ph idx="1"/>
          </p:nvPr>
        </p:nvSpPr>
        <p:spPr>
          <a:xfrm>
            <a:off x="457200" y="1600200"/>
            <a:ext cx="3429000" cy="4525963"/>
          </a:xfrm>
        </p:spPr>
        <p:txBody>
          <a:bodyPr/>
          <a:lstStyle/>
          <a:p>
            <a:r>
              <a:rPr lang="en-US" altLang="zh-TW" sz="2400" i="1" dirty="0" smtClean="0"/>
              <a:t>E</a:t>
            </a:r>
            <a:r>
              <a:rPr lang="en-US" altLang="zh-TW" sz="2400" i="1" dirty="0"/>
              <a:t>= [T]</a:t>
            </a:r>
            <a:r>
              <a:rPr lang="en-US" altLang="zh-TW" sz="2400" i="1" baseline="-25000" dirty="0"/>
              <a:t>x</a:t>
            </a:r>
            <a:r>
              <a:rPr lang="en-US" altLang="zh-TW" sz="2400" i="1" dirty="0"/>
              <a:t> *R, (derived earlier) </a:t>
            </a:r>
            <a:endParaRPr lang="en-US" altLang="zh-TW" sz="2400" i="1" dirty="0" smtClean="0"/>
          </a:p>
          <a:p>
            <a:r>
              <a:rPr lang="en-US" altLang="zh-TW" sz="2400" i="1" dirty="0" smtClean="0"/>
              <a:t>Since </a:t>
            </a:r>
            <a:r>
              <a:rPr lang="en-US" altLang="zh-TW" sz="2400" i="1" dirty="0"/>
              <a:t>[T]</a:t>
            </a:r>
            <a:r>
              <a:rPr lang="en-US" altLang="zh-TW" sz="2400" i="1" baseline="-25000" dirty="0"/>
              <a:t>x</a:t>
            </a:r>
            <a:r>
              <a:rPr lang="en-US" altLang="zh-TW" sz="2400" i="1" dirty="0" smtClean="0"/>
              <a:t> is rank2 so E must be rank 2</a:t>
            </a:r>
          </a:p>
          <a:p>
            <a:r>
              <a:rPr lang="en-US" altLang="zh-TW" sz="2400" dirty="0" smtClean="0"/>
              <a:t>Since </a:t>
            </a:r>
          </a:p>
          <a:p>
            <a:r>
              <a:rPr lang="en-US" altLang="zh-TW" sz="2400" i="1" dirty="0" smtClean="0"/>
              <a:t>F</a:t>
            </a:r>
            <a:r>
              <a:rPr lang="en-US" altLang="zh-TW" sz="2400" i="1" dirty="0"/>
              <a:t>= (M</a:t>
            </a:r>
            <a:r>
              <a:rPr lang="en-US" altLang="zh-TW" sz="2400" i="1" baseline="-25000" dirty="0"/>
              <a:t>int_2</a:t>
            </a:r>
            <a:r>
              <a:rPr lang="en-US" altLang="zh-TW" sz="2400" i="1" baseline="30000" dirty="0"/>
              <a:t>-T</a:t>
            </a:r>
            <a:r>
              <a:rPr lang="en-US" altLang="zh-TW" sz="2400" i="1" dirty="0"/>
              <a:t>*E*M</a:t>
            </a:r>
            <a:r>
              <a:rPr lang="en-US" altLang="zh-TW" sz="2400" i="1" baseline="-25000" dirty="0"/>
              <a:t>int_1</a:t>
            </a:r>
            <a:r>
              <a:rPr lang="en-US" altLang="zh-TW" sz="2400" i="1" baseline="30000" dirty="0"/>
              <a:t>-1</a:t>
            </a:r>
            <a:r>
              <a:rPr lang="en-US" altLang="zh-TW" sz="2400" i="1" dirty="0" smtClean="0"/>
              <a:t>)</a:t>
            </a:r>
          </a:p>
          <a:p>
            <a:r>
              <a:rPr lang="en-US" altLang="zh-TW" sz="2400" i="1" dirty="0" smtClean="0"/>
              <a:t>So rank of F is also 2</a:t>
            </a:r>
          </a:p>
          <a:p>
            <a:r>
              <a:rPr lang="en-US" altLang="zh-TW" sz="2400" i="1" dirty="0" smtClean="0"/>
              <a:t>Proof </a:t>
            </a:r>
            <a:r>
              <a:rPr lang="en-US" altLang="zh-TW" sz="2400" i="1" dirty="0"/>
              <a:t>[</a:t>
            </a:r>
            <a:r>
              <a:rPr lang="en-US" altLang="zh-TW" sz="2400" i="1" dirty="0" smtClean="0"/>
              <a:t>T]</a:t>
            </a:r>
            <a:r>
              <a:rPr lang="en-US" altLang="zh-TW" sz="2400" i="1" baseline="-25000" dirty="0" smtClean="0"/>
              <a:t>x </a:t>
            </a:r>
            <a:r>
              <a:rPr lang="en-US" altLang="zh-TW" sz="2400" i="1" dirty="0" smtClean="0"/>
              <a:t>is rank2 </a:t>
            </a:r>
          </a:p>
          <a:p>
            <a:endParaRPr lang="en-US" dirty="0"/>
          </a:p>
        </p:txBody>
      </p:sp>
      <p:sp>
        <p:nvSpPr>
          <p:cNvPr id="2" name="Footer Placeholder 1"/>
          <p:cNvSpPr>
            <a:spLocks noGrp="1"/>
          </p:cNvSpPr>
          <p:nvPr>
            <p:ph type="ftr" sz="quarter" idx="11"/>
          </p:nvPr>
        </p:nvSpPr>
        <p:spPr/>
        <p:txBody>
          <a:bodyPr/>
          <a:lstStyle/>
          <a:p>
            <a:pPr>
              <a:defRPr/>
            </a:pPr>
            <a:r>
              <a:rPr lang="en-US" smtClean="0"/>
              <a:t>Stereo v6b</a:t>
            </a:r>
            <a:endParaRPr lang="en-US"/>
          </a:p>
        </p:txBody>
      </p:sp>
      <p:sp>
        <p:nvSpPr>
          <p:cNvPr id="3" name="Slide Number Placeholder 2"/>
          <p:cNvSpPr>
            <a:spLocks noGrp="1"/>
          </p:cNvSpPr>
          <p:nvPr>
            <p:ph type="sldNum" sz="quarter" idx="12"/>
          </p:nvPr>
        </p:nvSpPr>
        <p:spPr/>
        <p:txBody>
          <a:bodyPr/>
          <a:lstStyle/>
          <a:p>
            <a:fld id="{2F11B46C-B5B8-4D43-A401-E866B6263A1A}" type="slidenum">
              <a:rPr lang="en-US" altLang="en-US" smtClean="0"/>
              <a:pPr/>
              <a:t>89</a:t>
            </a:fld>
            <a:endParaRPr lang="en-US" altLang="en-US"/>
          </a:p>
        </p:txBody>
      </p:sp>
      <p:graphicFrame>
        <p:nvGraphicFramePr>
          <p:cNvPr id="6" name="Object 5"/>
          <p:cNvGraphicFramePr>
            <a:graphicFrameLocks noChangeAspect="1"/>
          </p:cNvGraphicFramePr>
          <p:nvPr>
            <p:extLst>
              <p:ext uri="{D42A27DB-BD31-4B8C-83A1-F6EECF244321}">
                <p14:modId xmlns:p14="http://schemas.microsoft.com/office/powerpoint/2010/main" val="3698106747"/>
              </p:ext>
            </p:extLst>
          </p:nvPr>
        </p:nvGraphicFramePr>
        <p:xfrm>
          <a:off x="3809999" y="1371600"/>
          <a:ext cx="5312019" cy="4419600"/>
        </p:xfrm>
        <a:graphic>
          <a:graphicData uri="http://schemas.openxmlformats.org/presentationml/2006/ole">
            <mc:AlternateContent xmlns:mc="http://schemas.openxmlformats.org/markup-compatibility/2006">
              <mc:Choice xmlns:v="urn:schemas-microsoft-com:vml" Requires="v">
                <p:oleObj spid="_x0000_s91148" name="公式" r:id="rId3" imgW="4762440" imgH="3962160" progId="Equation.3">
                  <p:embed/>
                </p:oleObj>
              </mc:Choice>
              <mc:Fallback>
                <p:oleObj name="公式" r:id="rId3" imgW="4762440" imgH="3962160" progId="Equation.3">
                  <p:embed/>
                  <p:pic>
                    <p:nvPicPr>
                      <p:cNvPr id="0" name=""/>
                      <p:cNvPicPr/>
                      <p:nvPr/>
                    </p:nvPicPr>
                    <p:blipFill>
                      <a:blip r:embed="rId4"/>
                      <a:stretch>
                        <a:fillRect/>
                      </a:stretch>
                    </p:blipFill>
                    <p:spPr>
                      <a:xfrm>
                        <a:off x="3809999" y="1371600"/>
                        <a:ext cx="5312019" cy="4419600"/>
                      </a:xfrm>
                      <a:prstGeom prst="rect">
                        <a:avLst/>
                      </a:prstGeom>
                    </p:spPr>
                  </p:pic>
                </p:oleObj>
              </mc:Fallback>
            </mc:AlternateContent>
          </a:graphicData>
        </a:graphic>
      </p:graphicFrame>
    </p:spTree>
    <p:extLst>
      <p:ext uri="{BB962C8B-B14F-4D97-AF65-F5344CB8AC3E}">
        <p14:creationId xmlns:p14="http://schemas.microsoft.com/office/powerpoint/2010/main" val="528424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39738" y="533400"/>
            <a:ext cx="8229600" cy="1143000"/>
          </a:xfrm>
        </p:spPr>
        <p:txBody>
          <a:bodyPr/>
          <a:lstStyle/>
          <a:p>
            <a:pPr eaLnBrk="1" hangingPunct="1"/>
            <a:r>
              <a:rPr lang="en-US" altLang="zh-TW" sz="2200" smtClean="0"/>
              <a:t>Stereo vision example: </a:t>
            </a:r>
            <a:br>
              <a:rPr lang="en-US" altLang="zh-TW" sz="2200" smtClean="0"/>
            </a:br>
            <a:r>
              <a:rPr lang="en-US" altLang="zh-TW" sz="2200" smtClean="0"/>
              <a:t>step1:feature extraction (e.g. Harris operator) :</a:t>
            </a:r>
            <a:br>
              <a:rPr lang="en-US" altLang="zh-TW" sz="2200" smtClean="0"/>
            </a:br>
            <a:r>
              <a:rPr lang="en-US" altLang="zh-TW" sz="2200" smtClean="0"/>
              <a:t>for the left and right image find features and locate their windows</a:t>
            </a:r>
            <a:endParaRPr lang="en-US" altLang="zh-TW" smtClean="0"/>
          </a:p>
        </p:txBody>
      </p:sp>
      <p:sp>
        <p:nvSpPr>
          <p:cNvPr id="13315" name="Rectangle 3"/>
          <p:cNvSpPr>
            <a:spLocks noGrp="1" noChangeArrowheads="1"/>
          </p:cNvSpPr>
          <p:nvPr>
            <p:ph idx="1"/>
          </p:nvPr>
        </p:nvSpPr>
        <p:spPr/>
        <p:txBody>
          <a:bodyPr/>
          <a:lstStyle/>
          <a:p>
            <a:pPr eaLnBrk="1" hangingPunct="1"/>
            <a:r>
              <a:rPr lang="zh-TW" altLang="en-US" smtClean="0"/>
              <a:t> </a:t>
            </a:r>
          </a:p>
        </p:txBody>
      </p:sp>
      <p:sp>
        <p:nvSpPr>
          <p:cNvPr id="13" name="Footer Placeholder 4"/>
          <p:cNvSpPr>
            <a:spLocks noGrp="1"/>
          </p:cNvSpPr>
          <p:nvPr>
            <p:ph type="ftr" sz="quarter" idx="11"/>
          </p:nvPr>
        </p:nvSpPr>
        <p:spPr/>
        <p:txBody>
          <a:bodyPr/>
          <a:lstStyle/>
          <a:p>
            <a:pPr>
              <a:defRPr/>
            </a:pPr>
            <a:r>
              <a:rPr lang="en-US" altLang="zh-CN" smtClean="0"/>
              <a:t>Stereo v6b</a:t>
            </a:r>
            <a:endParaRPr lang="en-US" altLang="zh-CN"/>
          </a:p>
        </p:txBody>
      </p:sp>
      <p:sp>
        <p:nvSpPr>
          <p:cNvPr id="1331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fld id="{ABB350B4-FAF1-4E00-BDA0-853DC91F6E55}" type="slidenum">
              <a:rPr lang="en-US" altLang="en-US">
                <a:solidFill>
                  <a:srgbClr val="898989"/>
                </a:solidFill>
              </a:rPr>
              <a:pPr eaLnBrk="1" hangingPunct="1"/>
              <a:t>9</a:t>
            </a:fld>
            <a:endParaRPr lang="en-US" altLang="en-US">
              <a:solidFill>
                <a:srgbClr val="898989"/>
              </a:solidFill>
            </a:endParaRPr>
          </a:p>
        </p:txBody>
      </p:sp>
      <p:pic>
        <p:nvPicPr>
          <p:cNvPr id="13318" name="Picture 4" descr="untitled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76400"/>
            <a:ext cx="4554538"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5" descr="untitle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676400"/>
            <a:ext cx="4494213" cy="363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Text Box 6"/>
          <p:cNvSpPr txBox="1">
            <a:spLocks noChangeArrowheads="1"/>
          </p:cNvSpPr>
          <p:nvPr/>
        </p:nvSpPr>
        <p:spPr bwMode="auto">
          <a:xfrm>
            <a:off x="1508125" y="5299075"/>
            <a:ext cx="6027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r>
              <a:rPr lang="en-US" altLang="zh-TW" sz="2400">
                <a:latin typeface="Times New Roman" pitchFamily="18" charset="0"/>
              </a:rPr>
              <a:t>Left  image                                        right image</a:t>
            </a:r>
          </a:p>
        </p:txBody>
      </p:sp>
      <p:sp>
        <p:nvSpPr>
          <p:cNvPr id="13321" name="Text Box 7"/>
          <p:cNvSpPr txBox="1">
            <a:spLocks noChangeArrowheads="1"/>
          </p:cNvSpPr>
          <p:nvPr/>
        </p:nvSpPr>
        <p:spPr bwMode="auto">
          <a:xfrm>
            <a:off x="974725" y="5832475"/>
            <a:ext cx="6367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r>
              <a:rPr lang="en-US" altLang="zh-TW" sz="2400">
                <a:latin typeface="Times New Roman" pitchFamily="18" charset="0"/>
              </a:rPr>
              <a:t>Features are shown by overlaid markers on images</a:t>
            </a:r>
          </a:p>
        </p:txBody>
      </p:sp>
      <p:sp>
        <p:nvSpPr>
          <p:cNvPr id="13322" name="Line 8"/>
          <p:cNvSpPr>
            <a:spLocks noChangeShapeType="1"/>
          </p:cNvSpPr>
          <p:nvPr/>
        </p:nvSpPr>
        <p:spPr bwMode="auto">
          <a:xfrm flipH="1" flipV="1">
            <a:off x="1676400" y="2819400"/>
            <a:ext cx="3505200" cy="3124200"/>
          </a:xfrm>
          <a:prstGeom prst="line">
            <a:avLst/>
          </a:prstGeom>
          <a:noFill/>
          <a:ln w="762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3" name="Line 9"/>
          <p:cNvSpPr>
            <a:spLocks noChangeShapeType="1"/>
          </p:cNvSpPr>
          <p:nvPr/>
        </p:nvSpPr>
        <p:spPr bwMode="auto">
          <a:xfrm flipV="1">
            <a:off x="5181600" y="2819400"/>
            <a:ext cx="762000" cy="3124200"/>
          </a:xfrm>
          <a:prstGeom prst="line">
            <a:avLst/>
          </a:prstGeom>
          <a:noFill/>
          <a:ln w="762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4" name="Line 10"/>
          <p:cNvSpPr>
            <a:spLocks noChangeShapeType="1"/>
          </p:cNvSpPr>
          <p:nvPr/>
        </p:nvSpPr>
        <p:spPr bwMode="auto">
          <a:xfrm flipV="1">
            <a:off x="5181600" y="2895600"/>
            <a:ext cx="2438400" cy="3048000"/>
          </a:xfrm>
          <a:prstGeom prst="line">
            <a:avLst/>
          </a:prstGeom>
          <a:noFill/>
          <a:ln w="762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5" name="Line 11"/>
          <p:cNvSpPr>
            <a:spLocks noChangeShapeType="1"/>
          </p:cNvSpPr>
          <p:nvPr/>
        </p:nvSpPr>
        <p:spPr bwMode="auto">
          <a:xfrm flipH="1" flipV="1">
            <a:off x="2743200" y="4191000"/>
            <a:ext cx="2438400" cy="1752600"/>
          </a:xfrm>
          <a:prstGeom prst="line">
            <a:avLst/>
          </a:prstGeom>
          <a:noFill/>
          <a:ln w="762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Oval 14"/>
          <p:cNvSpPr/>
          <p:nvPr/>
        </p:nvSpPr>
        <p:spPr>
          <a:xfrm>
            <a:off x="304800" y="152400"/>
            <a:ext cx="762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algn="ctr" eaLnBrk="1" hangingPunct="1"/>
            <a:endParaRPr lang="en-US" altLang="en-US">
              <a:solidFill>
                <a:srgbClr val="FFFFFF"/>
              </a:solidFill>
              <a:latin typeface="Calibri"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26612</TotalTime>
  <Words>7551</Words>
  <Application>Microsoft Office PowerPoint</Application>
  <PresentationFormat>On-screen Show (4:3)</PresentationFormat>
  <Paragraphs>1335</Paragraphs>
  <Slides>89</Slides>
  <Notes>14</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89</vt:i4>
      </vt:variant>
    </vt:vector>
  </HeadingPairs>
  <TitlesOfParts>
    <vt:vector size="93" baseType="lpstr">
      <vt:lpstr>Office Theme</vt:lpstr>
      <vt:lpstr>Custom Design</vt:lpstr>
      <vt:lpstr>Equation</vt:lpstr>
      <vt:lpstr>公式</vt:lpstr>
      <vt:lpstr>Image processing and computer vision</vt:lpstr>
      <vt:lpstr>3-D computer vision, an overview</vt:lpstr>
      <vt:lpstr>In this chapter you will learn</vt:lpstr>
      <vt:lpstr>Part 1: A simple approach 3-D reconstruction from stereo images  </vt:lpstr>
      <vt:lpstr>Introduction to Stereo Vision</vt:lpstr>
      <vt:lpstr>A simple stereo system Assume cameras are aligned horizontally (No vertical disparity)</vt:lpstr>
      <vt:lpstr>Example Assume cameras are aligned horizontally(No vertical motion of camera= no vertical disparity)</vt:lpstr>
      <vt:lpstr> </vt:lpstr>
      <vt:lpstr>Stereo vision example:  step1:feature extraction (e.g. Harris operator) : for the left and right image find features and locate their windows</vt:lpstr>
      <vt:lpstr>Stereo vision example:  step2: Correspondence problem example:  Find correspondence of f1 in the right image and determine which is the match (see chapter 4, features extraction and tracking)</vt:lpstr>
      <vt:lpstr>For stereo vision with horizontal camera motion only.</vt:lpstr>
      <vt:lpstr>Part 2: Epipolar geometry  approach of 3-D reconstruction from stereo images  </vt:lpstr>
      <vt:lpstr>Stereo reconstruction by epipolar geometry</vt:lpstr>
      <vt:lpstr>Essential matrix (E) for describing the geometry of a stereo camera pair  </vt:lpstr>
      <vt:lpstr>Notations: Tc of chapter 2 and T in this chapter </vt:lpstr>
      <vt:lpstr>Recall in chapter 2: Combine rotations in 3 axes: The camera has rotated (x, y, z), Rc brings a vector in world coordinates to the camera coordinates </vt:lpstr>
      <vt:lpstr>Demo_stereo1</vt:lpstr>
      <vt:lpstr>CMSC5711, Ch8 Stereo, Exercise1:X1 is 3-D X in left camera (reference) system X2 is 3-D X in right camera system (1a) Draw vectors TX2 and  TX1  in the diagram Epipolar Geometry: Camera 1 at the reference world coordinates, camera 2 is at the camera coordinates,    X2=R*X1+T </vt:lpstr>
      <vt:lpstr>Essential matrix E (a 3x3 matrix) P.110[2] X1 is 3-D X in left camera (reference) system X2 is 3-D X in right camera system</vt:lpstr>
      <vt:lpstr>Essential Matrix (E)</vt:lpstr>
      <vt:lpstr>From E (Essential matrix) to F (Fundamental matrix)</vt:lpstr>
      <vt:lpstr>Exercise2 : Fundamental matrix F (a 3x3 matrix)  from E  to prove: F= (Mint_2-T*E*Mint_1-1)  </vt:lpstr>
      <vt:lpstr>Exercise 3: Eight (n&gt;=8) point algorithm for finding  E or F n= number of corresponding point features left i-th image point=[u1(i)   v1(i)  1]T,  right i-th image point=[u2(i)   v2(i)  1]T </vt:lpstr>
      <vt:lpstr>Eight Point algorithm (for n8) to solve the Fundamental matrix F equation , (p91[1A], 265[1B])</vt:lpstr>
      <vt:lpstr>Matlab for finding the Fundamental matrix F (8-point algorithm)</vt:lpstr>
      <vt:lpstr>Epipolar geometry :  Based on E or F, we have special relations between the two cameras in a stereo system, e.g.</vt:lpstr>
      <vt:lpstr>(i) Epipolar lines</vt:lpstr>
      <vt:lpstr>Left-point governs the right epipolar line</vt:lpstr>
      <vt:lpstr>Similarly: Right-point governs the left epipolar line </vt:lpstr>
      <vt:lpstr>(ii) Epipoles</vt:lpstr>
      <vt:lpstr>Left-point governs right epipolar line</vt:lpstr>
      <vt:lpstr>Epipoles</vt:lpstr>
      <vt:lpstr>Output of demo_stereo5i_for_ex4.m, from http://www.cse.cuhk.edu.hk/%7Ekhwong/www2/cmsc5711/demo_stereo5i_for_ex4.zip</vt:lpstr>
      <vt:lpstr>Example stereo images with epipolar lines The epipolar lines of each image  will join at the epipole e (it may be outside the image frame) </vt:lpstr>
      <vt:lpstr>Exercise 4</vt:lpstr>
      <vt:lpstr>Epipoles: Matlab or octave program for testing the epioles</vt:lpstr>
      <vt:lpstr> </vt:lpstr>
      <vt:lpstr>Exercise 5</vt:lpstr>
      <vt:lpstr>Rank and Degree of freedom of the Fundamental matrix F</vt:lpstr>
      <vt:lpstr>How to make the Fundamental Matrix found  to be more accurate?</vt:lpstr>
      <vt:lpstr>Feature correspondence is essential in 3D model reconstruction  </vt:lpstr>
      <vt:lpstr>Exercise 6: Step 0 : Rectification (optional)</vt:lpstr>
      <vt:lpstr> Step 1: 3-D Model reconstruction:  Find 2-D feature correspondences </vt:lpstr>
      <vt:lpstr>Search for correspondences</vt:lpstr>
      <vt:lpstr>Recall :each point in the reference (left) image has an epipolar line in the right image.</vt:lpstr>
      <vt:lpstr>Search correspondences</vt:lpstr>
      <vt:lpstr>Example: To find one pair of correspondence (enlarged)</vt:lpstr>
      <vt:lpstr>Step 2 : 3-D Model reconstruction (by triangulation):</vt:lpstr>
      <vt:lpstr>Procedures for Stereo reconstruction of 3D model X</vt:lpstr>
      <vt:lpstr>From F or E find Rotation (R), Translation (T) between 2 Cameras </vt:lpstr>
      <vt:lpstr>From R,T find projection matrices P1 (left) and P2 (right)(p.244[1A],p 224[1B])</vt:lpstr>
      <vt:lpstr>Triangulation to find X</vt:lpstr>
      <vt:lpstr>3D reconstruction: For each i-th feature </vt:lpstr>
      <vt:lpstr>Exercise 7</vt:lpstr>
      <vt:lpstr>Summary of reconstruction </vt:lpstr>
      <vt:lpstr>Summary</vt:lpstr>
      <vt:lpstr>References</vt:lpstr>
      <vt:lpstr>Useful software tools</vt:lpstr>
      <vt:lpstr>Appendix</vt:lpstr>
      <vt:lpstr>Appendix 1 Refined SVD method for Af=0</vt:lpstr>
      <vt:lpstr>Appendix 2:See how to factorize E  into [T]x R</vt:lpstr>
      <vt:lpstr>Appendix 3 Solve Ax=0</vt:lpstr>
      <vt:lpstr>Appendix 4: What is SVD?</vt:lpstr>
      <vt:lpstr>SVD (singular value decomposition)</vt:lpstr>
      <vt:lpstr>More properties</vt:lpstr>
      <vt:lpstr>SVD for Homogeneous systems</vt:lpstr>
      <vt:lpstr>Minimize ||Ax|| subject to ||x||2=1</vt:lpstr>
      <vt:lpstr>Appendix 5: Study the rotation matrix Rc and Translation vector Tc  Mext (3x4)Matrix form When Tc is not Zero </vt:lpstr>
      <vt:lpstr>Precise definition of Rc, Tc</vt:lpstr>
      <vt:lpstr>Compare Rc and R Rc=R-1 The stereo setup used here</vt:lpstr>
      <vt:lpstr>Yaw pitch roll</vt:lpstr>
      <vt:lpstr>Test using scilab</vt:lpstr>
      <vt:lpstr>Matlab /scilab code: stereo_test.sce (http://www.scilab.org/)</vt:lpstr>
      <vt:lpstr>Further test of E,F</vt:lpstr>
      <vt:lpstr>Result  skew_t ..</vt:lpstr>
      <vt:lpstr>Result e1,e2</vt:lpstr>
      <vt:lpstr>Appendix 6: Stereo rectification algorithm (P.159 of the book “Introductory Techniques for 3_D computer vision by Trucco”) </vt:lpstr>
      <vt:lpstr>Step 1 of 3-D Model reconstruction: Rectification</vt:lpstr>
      <vt:lpstr>Application of rectification</vt:lpstr>
      <vt:lpstr> Example generated by the Matlab rectification (un-calibrated) tool kit from http://www.diegm.uniud.it/fusiello/demo/rect</vt:lpstr>
      <vt:lpstr>Answers</vt:lpstr>
      <vt:lpstr>Essential matrix E (a 3x3 matrix) P.110[2] X1 is 3-D X in left camera (reference) system X2 is 3-D X in right camera system</vt:lpstr>
      <vt:lpstr>ANSWER2:: Fundamental matrix F (a 3x3 matrix) from E  to prove: F= (Mint_2-T*E*Mint_1-1)  </vt:lpstr>
      <vt:lpstr>Answer3: Exercise 3: Eight point algorithm for finding  E or F (p279[1A], p263[1B])  left i-th image point=[u1(i)   v1(i)  1]T,  right i-th image point=[u2(i)   v2(i)  1]T </vt:lpstr>
      <vt:lpstr>Answer4: Exercise 4</vt:lpstr>
      <vt:lpstr>Answer 5: Exercise 5</vt:lpstr>
      <vt:lpstr>Answer6 :Exercise 6: Find correspondences</vt:lpstr>
      <vt:lpstr>Answer7: Exercise 7</vt:lpstr>
      <vt:lpstr>Why F or E is rank2?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khwong</dc:creator>
  <cp:lastModifiedBy>khwong</cp:lastModifiedBy>
  <cp:revision>459</cp:revision>
  <cp:lastPrinted>2016-03-09T01:30:30Z</cp:lastPrinted>
  <dcterms:created xsi:type="dcterms:W3CDTF">1601-01-01T00:00:00Z</dcterms:created>
  <dcterms:modified xsi:type="dcterms:W3CDTF">2017-02-09T02:57:06Z</dcterms:modified>
</cp:coreProperties>
</file>