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1" r:id="rId1"/>
    <p:sldMasterId id="2147483695" r:id="rId2"/>
  </p:sldMasterIdLst>
  <p:notesMasterIdLst>
    <p:notesMasterId r:id="rId66"/>
  </p:notesMasterIdLst>
  <p:handoutMasterIdLst>
    <p:handoutMasterId r:id="rId67"/>
  </p:handoutMasterIdLst>
  <p:sldIdLst>
    <p:sldId id="256" r:id="rId3"/>
    <p:sldId id="257" r:id="rId4"/>
    <p:sldId id="289" r:id="rId5"/>
    <p:sldId id="364" r:id="rId6"/>
    <p:sldId id="347" r:id="rId7"/>
    <p:sldId id="296" r:id="rId8"/>
    <p:sldId id="333" r:id="rId9"/>
    <p:sldId id="332" r:id="rId10"/>
    <p:sldId id="334" r:id="rId11"/>
    <p:sldId id="316" r:id="rId12"/>
    <p:sldId id="297" r:id="rId13"/>
    <p:sldId id="298" r:id="rId14"/>
    <p:sldId id="336" r:id="rId15"/>
    <p:sldId id="330" r:id="rId16"/>
    <p:sldId id="331" r:id="rId17"/>
    <p:sldId id="351" r:id="rId18"/>
    <p:sldId id="288" r:id="rId19"/>
    <p:sldId id="317" r:id="rId20"/>
    <p:sldId id="352" r:id="rId21"/>
    <p:sldId id="318" r:id="rId22"/>
    <p:sldId id="320" r:id="rId23"/>
    <p:sldId id="319" r:id="rId24"/>
    <p:sldId id="328" r:id="rId25"/>
    <p:sldId id="261" r:id="rId26"/>
    <p:sldId id="321" r:id="rId27"/>
    <p:sldId id="322" r:id="rId28"/>
    <p:sldId id="258" r:id="rId29"/>
    <p:sldId id="262" r:id="rId30"/>
    <p:sldId id="301" r:id="rId31"/>
    <p:sldId id="325" r:id="rId32"/>
    <p:sldId id="324" r:id="rId33"/>
    <p:sldId id="263" r:id="rId34"/>
    <p:sldId id="284" r:id="rId35"/>
    <p:sldId id="285" r:id="rId36"/>
    <p:sldId id="350" r:id="rId37"/>
    <p:sldId id="349" r:id="rId38"/>
    <p:sldId id="369" r:id="rId39"/>
    <p:sldId id="339" r:id="rId40"/>
    <p:sldId id="259" r:id="rId41"/>
    <p:sldId id="326" r:id="rId42"/>
    <p:sldId id="360" r:id="rId43"/>
    <p:sldId id="361" r:id="rId44"/>
    <p:sldId id="362" r:id="rId45"/>
    <p:sldId id="363" r:id="rId46"/>
    <p:sldId id="329" r:id="rId47"/>
    <p:sldId id="280" r:id="rId48"/>
    <p:sldId id="279" r:id="rId49"/>
    <p:sldId id="282" r:id="rId50"/>
    <p:sldId id="264" r:id="rId51"/>
    <p:sldId id="305" r:id="rId52"/>
    <p:sldId id="283" r:id="rId53"/>
    <p:sldId id="295" r:id="rId54"/>
    <p:sldId id="368" r:id="rId55"/>
    <p:sldId id="344" r:id="rId56"/>
    <p:sldId id="348" r:id="rId57"/>
    <p:sldId id="353" r:id="rId58"/>
    <p:sldId id="354" r:id="rId59"/>
    <p:sldId id="341" r:id="rId60"/>
    <p:sldId id="356" r:id="rId61"/>
    <p:sldId id="342" r:id="rId62"/>
    <p:sldId id="357" r:id="rId63"/>
    <p:sldId id="343" r:id="rId64"/>
    <p:sldId id="358" r:id="rId65"/>
  </p:sldIdLst>
  <p:sldSz cx="9144000" cy="6858000" type="screen4x3"/>
  <p:notesSz cx="6799263" cy="9904413"/>
  <p:defaultTextStyle>
    <a:defPPr>
      <a:defRPr lang="en-US"/>
    </a:defPPr>
    <a:lvl1pPr algn="l" rtl="0" fontAlgn="base">
      <a:spcBef>
        <a:spcPct val="0"/>
      </a:spcBef>
      <a:spcAft>
        <a:spcPct val="0"/>
      </a:spcAft>
      <a:defRPr kern="1200">
        <a:solidFill>
          <a:schemeClr val="tx1"/>
        </a:solidFill>
        <a:latin typeface="Arial" charset="0"/>
        <a:ea typeface="新細明體" pitchFamily="18" charset="-120"/>
        <a:cs typeface="+mn-cs"/>
      </a:defRPr>
    </a:lvl1pPr>
    <a:lvl2pPr marL="457200" algn="l" rtl="0" fontAlgn="base">
      <a:spcBef>
        <a:spcPct val="0"/>
      </a:spcBef>
      <a:spcAft>
        <a:spcPct val="0"/>
      </a:spcAft>
      <a:defRPr kern="1200">
        <a:solidFill>
          <a:schemeClr val="tx1"/>
        </a:solidFill>
        <a:latin typeface="Arial" charset="0"/>
        <a:ea typeface="新細明體" pitchFamily="18" charset="-120"/>
        <a:cs typeface="+mn-cs"/>
      </a:defRPr>
    </a:lvl2pPr>
    <a:lvl3pPr marL="914400" algn="l" rtl="0" fontAlgn="base">
      <a:spcBef>
        <a:spcPct val="0"/>
      </a:spcBef>
      <a:spcAft>
        <a:spcPct val="0"/>
      </a:spcAft>
      <a:defRPr kern="1200">
        <a:solidFill>
          <a:schemeClr val="tx1"/>
        </a:solidFill>
        <a:latin typeface="Arial" charset="0"/>
        <a:ea typeface="新細明體" pitchFamily="18" charset="-120"/>
        <a:cs typeface="+mn-cs"/>
      </a:defRPr>
    </a:lvl3pPr>
    <a:lvl4pPr marL="1371600" algn="l" rtl="0" fontAlgn="base">
      <a:spcBef>
        <a:spcPct val="0"/>
      </a:spcBef>
      <a:spcAft>
        <a:spcPct val="0"/>
      </a:spcAft>
      <a:defRPr kern="1200">
        <a:solidFill>
          <a:schemeClr val="tx1"/>
        </a:solidFill>
        <a:latin typeface="Arial" charset="0"/>
        <a:ea typeface="新細明體" pitchFamily="18" charset="-120"/>
        <a:cs typeface="+mn-cs"/>
      </a:defRPr>
    </a:lvl4pPr>
    <a:lvl5pPr marL="1828800" algn="l" rtl="0" fontAlgn="base">
      <a:spcBef>
        <a:spcPct val="0"/>
      </a:spcBef>
      <a:spcAft>
        <a:spcPct val="0"/>
      </a:spcAft>
      <a:defRPr kern="1200">
        <a:solidFill>
          <a:schemeClr val="tx1"/>
        </a:solidFill>
        <a:latin typeface="Arial" charset="0"/>
        <a:ea typeface="新細明體" pitchFamily="18" charset="-120"/>
        <a:cs typeface="+mn-cs"/>
      </a:defRPr>
    </a:lvl5pPr>
    <a:lvl6pPr marL="2286000" algn="l" defTabSz="914400" rtl="0" eaLnBrk="1" latinLnBrk="0" hangingPunct="1">
      <a:defRPr kern="1200">
        <a:solidFill>
          <a:schemeClr val="tx1"/>
        </a:solidFill>
        <a:latin typeface="Arial" charset="0"/>
        <a:ea typeface="新細明體" pitchFamily="18" charset="-120"/>
        <a:cs typeface="+mn-cs"/>
      </a:defRPr>
    </a:lvl6pPr>
    <a:lvl7pPr marL="2743200" algn="l" defTabSz="914400" rtl="0" eaLnBrk="1" latinLnBrk="0" hangingPunct="1">
      <a:defRPr kern="1200">
        <a:solidFill>
          <a:schemeClr val="tx1"/>
        </a:solidFill>
        <a:latin typeface="Arial" charset="0"/>
        <a:ea typeface="新細明體" pitchFamily="18" charset="-120"/>
        <a:cs typeface="+mn-cs"/>
      </a:defRPr>
    </a:lvl7pPr>
    <a:lvl8pPr marL="3200400" algn="l" defTabSz="914400" rtl="0" eaLnBrk="1" latinLnBrk="0" hangingPunct="1">
      <a:defRPr kern="1200">
        <a:solidFill>
          <a:schemeClr val="tx1"/>
        </a:solidFill>
        <a:latin typeface="Arial" charset="0"/>
        <a:ea typeface="新細明體" pitchFamily="18" charset="-120"/>
        <a:cs typeface="+mn-cs"/>
      </a:defRPr>
    </a:lvl8pPr>
    <a:lvl9pPr marL="3657600" algn="l" defTabSz="914400" rtl="0" eaLnBrk="1" latinLnBrk="0" hangingPunct="1">
      <a:defRPr kern="1200">
        <a:solidFill>
          <a:schemeClr val="tx1"/>
        </a:solidFill>
        <a:latin typeface="Arial"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08" autoAdjust="0"/>
  </p:normalViewPr>
  <p:slideViewPr>
    <p:cSldViewPr>
      <p:cViewPr>
        <p:scale>
          <a:sx n="104" d="100"/>
          <a:sy n="104" d="100"/>
        </p:scale>
        <p:origin x="-1824" y="-57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1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 Id="rId9"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8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86.wmf"/><Relationship Id="rId4" Type="http://schemas.openxmlformats.org/officeDocument/2006/relationships/image" Target="../media/image6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9448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TW"/>
          </a:p>
        </p:txBody>
      </p:sp>
      <p:sp>
        <p:nvSpPr>
          <p:cNvPr id="54275" name="Rectangle 3"/>
          <p:cNvSpPr>
            <a:spLocks noGrp="1" noChangeArrowheads="1"/>
          </p:cNvSpPr>
          <p:nvPr>
            <p:ph type="dt" sz="quarter" idx="1"/>
          </p:nvPr>
        </p:nvSpPr>
        <p:spPr bwMode="auto">
          <a:xfrm>
            <a:off x="3852863" y="0"/>
            <a:ext cx="2944812"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TW"/>
          </a:p>
        </p:txBody>
      </p:sp>
      <p:sp>
        <p:nvSpPr>
          <p:cNvPr id="54276" name="Rectangle 4"/>
          <p:cNvSpPr>
            <a:spLocks noGrp="1" noChangeArrowheads="1"/>
          </p:cNvSpPr>
          <p:nvPr>
            <p:ph type="ftr" sz="quarter" idx="2"/>
          </p:nvPr>
        </p:nvSpPr>
        <p:spPr bwMode="auto">
          <a:xfrm>
            <a:off x="0" y="9409113"/>
            <a:ext cx="2944813"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TW"/>
          </a:p>
        </p:txBody>
      </p:sp>
      <p:sp>
        <p:nvSpPr>
          <p:cNvPr id="54277" name="Rectangle 5"/>
          <p:cNvSpPr>
            <a:spLocks noGrp="1" noChangeArrowheads="1"/>
          </p:cNvSpPr>
          <p:nvPr>
            <p:ph type="sldNum" sz="quarter" idx="3"/>
          </p:nvPr>
        </p:nvSpPr>
        <p:spPr bwMode="auto">
          <a:xfrm>
            <a:off x="3852863" y="9409113"/>
            <a:ext cx="2944812"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CEF399B1-5503-4A38-AEB5-94E9C1606D88}" type="slidenum">
              <a:rPr lang="zh-TW" altLang="en-US"/>
              <a:pPr>
                <a:defRPr/>
              </a:pPr>
              <a:t>‹#›</a:t>
            </a:fld>
            <a:endParaRPr lang="en-US" altLang="zh-TW"/>
          </a:p>
        </p:txBody>
      </p:sp>
    </p:spTree>
    <p:extLst>
      <p:ext uri="{BB962C8B-B14F-4D97-AF65-F5344CB8AC3E}">
        <p14:creationId xmlns:p14="http://schemas.microsoft.com/office/powerpoint/2010/main" val="28505273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48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TW"/>
          </a:p>
        </p:txBody>
      </p:sp>
      <p:sp>
        <p:nvSpPr>
          <p:cNvPr id="6147" name="Rectangle 3"/>
          <p:cNvSpPr>
            <a:spLocks noGrp="1" noChangeArrowheads="1"/>
          </p:cNvSpPr>
          <p:nvPr>
            <p:ph type="dt" idx="1"/>
          </p:nvPr>
        </p:nvSpPr>
        <p:spPr bwMode="auto">
          <a:xfrm>
            <a:off x="3852863" y="0"/>
            <a:ext cx="2944812"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TW"/>
          </a:p>
        </p:txBody>
      </p:sp>
      <p:sp>
        <p:nvSpPr>
          <p:cNvPr id="66564" name="Rectangle 4"/>
          <p:cNvSpPr>
            <a:spLocks noGrp="1" noRot="1" noChangeAspect="1" noChangeArrowheads="1" noTextEdit="1"/>
          </p:cNvSpPr>
          <p:nvPr>
            <p:ph type="sldImg" idx="2"/>
          </p:nvPr>
        </p:nvSpPr>
        <p:spPr bwMode="auto">
          <a:xfrm>
            <a:off x="925513" y="744538"/>
            <a:ext cx="4949825" cy="37131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1038" y="4703763"/>
            <a:ext cx="5437187" cy="4456112"/>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6150" name="Rectangle 6"/>
          <p:cNvSpPr>
            <a:spLocks noGrp="1" noChangeArrowheads="1"/>
          </p:cNvSpPr>
          <p:nvPr>
            <p:ph type="ftr" sz="quarter" idx="4"/>
          </p:nvPr>
        </p:nvSpPr>
        <p:spPr bwMode="auto">
          <a:xfrm>
            <a:off x="0" y="9409113"/>
            <a:ext cx="2944813"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TW"/>
          </a:p>
        </p:txBody>
      </p:sp>
      <p:sp>
        <p:nvSpPr>
          <p:cNvPr id="6151" name="Rectangle 7"/>
          <p:cNvSpPr>
            <a:spLocks noGrp="1" noChangeArrowheads="1"/>
          </p:cNvSpPr>
          <p:nvPr>
            <p:ph type="sldNum" sz="quarter" idx="5"/>
          </p:nvPr>
        </p:nvSpPr>
        <p:spPr bwMode="auto">
          <a:xfrm>
            <a:off x="3852863" y="9409113"/>
            <a:ext cx="2944812"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D0F75217-7D4D-48EA-99B6-E98EA81686AE}" type="slidenum">
              <a:rPr lang="zh-TW" altLang="en-US"/>
              <a:pPr>
                <a:defRPr/>
              </a:pPr>
              <a:t>‹#›</a:t>
            </a:fld>
            <a:endParaRPr lang="en-US" altLang="zh-TW"/>
          </a:p>
        </p:txBody>
      </p:sp>
    </p:spTree>
    <p:extLst>
      <p:ext uri="{BB962C8B-B14F-4D97-AF65-F5344CB8AC3E}">
        <p14:creationId xmlns:p14="http://schemas.microsoft.com/office/powerpoint/2010/main" val="20030624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smtClean="0"/>
          </a:p>
        </p:txBody>
      </p:sp>
      <p:sp>
        <p:nvSpPr>
          <p:cNvPr id="6758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7DE4ABC7-5937-407B-AF82-31328078C8E3}" type="slidenum">
              <a:rPr lang="zh-TW" altLang="en-US" smtClean="0"/>
              <a:pPr eaLnBrk="1" hangingPunct="1">
                <a:spcBef>
                  <a:spcPct val="0"/>
                </a:spcBef>
              </a:pPr>
              <a:t>29</a:t>
            </a:fld>
            <a:endParaRPr lang="en-US" altLang="zh-TW"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smtClean="0"/>
          </a:p>
        </p:txBody>
      </p:sp>
      <p:sp>
        <p:nvSpPr>
          <p:cNvPr id="6861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F3ACEF0A-F0BC-4626-9FB5-93D1463043A4}" type="slidenum">
              <a:rPr lang="zh-TW" altLang="en-US" smtClean="0"/>
              <a:pPr eaLnBrk="1" hangingPunct="1">
                <a:spcBef>
                  <a:spcPct val="0"/>
                </a:spcBef>
              </a:pPr>
              <a:t>42</a:t>
            </a:fld>
            <a:endParaRPr lang="en-US" altLang="zh-TW"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smtClean="0"/>
          </a:p>
        </p:txBody>
      </p:sp>
      <p:sp>
        <p:nvSpPr>
          <p:cNvPr id="6963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9E64B077-4C9C-43AC-A3E8-3D8FCDF9E481}" type="slidenum">
              <a:rPr lang="zh-TW" altLang="en-US" smtClean="0"/>
              <a:pPr eaLnBrk="1" hangingPunct="1">
                <a:spcBef>
                  <a:spcPct val="0"/>
                </a:spcBef>
              </a:pPr>
              <a:t>43</a:t>
            </a:fld>
            <a:endParaRPr lang="en-US" altLang="zh-TW"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zh-CN" smtClean="0"/>
              <a:t>Factorization v6c</a:t>
            </a: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A6C713AE-5D59-46FC-B074-67FAF0230AFF}" type="slidenum">
              <a:rPr lang="en-US" altLang="en-US"/>
              <a:pPr>
                <a:defRPr/>
              </a:pPr>
              <a:t>‹#›</a:t>
            </a:fld>
            <a:endParaRPr lang="en-US" altLang="en-US"/>
          </a:p>
        </p:txBody>
      </p:sp>
    </p:spTree>
    <p:extLst>
      <p:ext uri="{BB962C8B-B14F-4D97-AF65-F5344CB8AC3E}">
        <p14:creationId xmlns:p14="http://schemas.microsoft.com/office/powerpoint/2010/main" val="1883554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zh-CN" smtClean="0"/>
              <a:t>Factorization v6c</a:t>
            </a: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45F276E3-6FBD-495B-916B-710AA9438371}" type="slidenum">
              <a:rPr lang="en-US" altLang="en-US"/>
              <a:pPr>
                <a:defRPr/>
              </a:pPr>
              <a:t>‹#›</a:t>
            </a:fld>
            <a:endParaRPr lang="en-US" altLang="en-US"/>
          </a:p>
        </p:txBody>
      </p:sp>
    </p:spTree>
    <p:extLst>
      <p:ext uri="{BB962C8B-B14F-4D97-AF65-F5344CB8AC3E}">
        <p14:creationId xmlns:p14="http://schemas.microsoft.com/office/powerpoint/2010/main" val="3287820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zh-CN" smtClean="0"/>
              <a:t>Factorization v6c</a:t>
            </a: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6E713A0E-F83A-4029-BC08-F18AE36710F2}" type="slidenum">
              <a:rPr lang="en-US" altLang="en-US"/>
              <a:pPr>
                <a:defRPr/>
              </a:pPr>
              <a:t>‹#›</a:t>
            </a:fld>
            <a:endParaRPr lang="en-US" altLang="en-US"/>
          </a:p>
        </p:txBody>
      </p:sp>
    </p:spTree>
    <p:extLst>
      <p:ext uri="{BB962C8B-B14F-4D97-AF65-F5344CB8AC3E}">
        <p14:creationId xmlns:p14="http://schemas.microsoft.com/office/powerpoint/2010/main" val="4294343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719263"/>
            <a:ext cx="4038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038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endParaRPr lang="en-US" altLang="en-US"/>
          </a:p>
        </p:txBody>
      </p:sp>
      <p:sp>
        <p:nvSpPr>
          <p:cNvPr id="7" name="Footer Placeholder 4"/>
          <p:cNvSpPr>
            <a:spLocks noGrp="1"/>
          </p:cNvSpPr>
          <p:nvPr>
            <p:ph type="ftr" sz="quarter" idx="11"/>
          </p:nvPr>
        </p:nvSpPr>
        <p:spPr/>
        <p:txBody>
          <a:bodyPr/>
          <a:lstStyle>
            <a:lvl1pPr>
              <a:defRPr/>
            </a:lvl1pPr>
          </a:lstStyle>
          <a:p>
            <a:pPr>
              <a:defRPr/>
            </a:pPr>
            <a:r>
              <a:rPr lang="en-US" altLang="zh-CN" smtClean="0"/>
              <a:t>Factorization v6c</a:t>
            </a:r>
            <a:endParaRPr lang="en-US" altLang="zh-CN"/>
          </a:p>
        </p:txBody>
      </p:sp>
      <p:sp>
        <p:nvSpPr>
          <p:cNvPr id="8" name="Slide Number Placeholder 5"/>
          <p:cNvSpPr>
            <a:spLocks noGrp="1"/>
          </p:cNvSpPr>
          <p:nvPr>
            <p:ph type="sldNum" sz="quarter" idx="12"/>
          </p:nvPr>
        </p:nvSpPr>
        <p:spPr/>
        <p:txBody>
          <a:bodyPr/>
          <a:lstStyle>
            <a:lvl1pPr>
              <a:defRPr/>
            </a:lvl1pPr>
          </a:lstStyle>
          <a:p>
            <a:pPr>
              <a:defRPr/>
            </a:pPr>
            <a:fld id="{04F9D9E9-F6B4-4AF1-982A-A633BCE74722}" type="slidenum">
              <a:rPr lang="en-US" altLang="en-US"/>
              <a:pPr>
                <a:defRPr/>
              </a:pPr>
              <a:t>‹#›</a:t>
            </a:fld>
            <a:endParaRPr lang="en-US" altLang="en-US"/>
          </a:p>
        </p:txBody>
      </p:sp>
    </p:spTree>
    <p:extLst>
      <p:ext uri="{BB962C8B-B14F-4D97-AF65-F5344CB8AC3E}">
        <p14:creationId xmlns:p14="http://schemas.microsoft.com/office/powerpoint/2010/main" val="3252198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zh-CN" smtClean="0"/>
              <a:t>Factorization v6c</a:t>
            </a: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0F63A10B-DACE-45B3-B8F6-74C7BB62B881}" type="slidenum">
              <a:rPr lang="en-US" altLang="en-US"/>
              <a:pPr>
                <a:defRPr/>
              </a:pPr>
              <a:t>‹#›</a:t>
            </a:fld>
            <a:endParaRPr lang="en-US" altLang="en-US"/>
          </a:p>
        </p:txBody>
      </p:sp>
    </p:spTree>
    <p:extLst>
      <p:ext uri="{BB962C8B-B14F-4D97-AF65-F5344CB8AC3E}">
        <p14:creationId xmlns:p14="http://schemas.microsoft.com/office/powerpoint/2010/main" val="3679963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zh-HK"/>
          </a:p>
        </p:txBody>
      </p:sp>
      <p:sp>
        <p:nvSpPr>
          <p:cNvPr id="5" name="Footer Placeholder 4"/>
          <p:cNvSpPr>
            <a:spLocks noGrp="1"/>
          </p:cNvSpPr>
          <p:nvPr>
            <p:ph type="ftr" sz="quarter" idx="11"/>
          </p:nvPr>
        </p:nvSpPr>
        <p:spPr/>
        <p:txBody>
          <a:bodyPr/>
          <a:lstStyle>
            <a:lvl1pPr>
              <a:defRPr/>
            </a:lvl1pPr>
          </a:lstStyle>
          <a:p>
            <a:pPr>
              <a:defRPr/>
            </a:pPr>
            <a:r>
              <a:rPr lang="en-US" smtClean="0"/>
              <a:t>Factorization v6c</a:t>
            </a:r>
            <a:endParaRPr lang="en-US"/>
          </a:p>
        </p:txBody>
      </p:sp>
      <p:sp>
        <p:nvSpPr>
          <p:cNvPr id="6" name="Slide Number Placeholder 5"/>
          <p:cNvSpPr>
            <a:spLocks noGrp="1"/>
          </p:cNvSpPr>
          <p:nvPr>
            <p:ph type="sldNum" sz="quarter" idx="12"/>
          </p:nvPr>
        </p:nvSpPr>
        <p:spPr/>
        <p:txBody>
          <a:bodyPr/>
          <a:lstStyle>
            <a:lvl1pPr>
              <a:defRPr/>
            </a:lvl1pPr>
          </a:lstStyle>
          <a:p>
            <a:pPr>
              <a:defRPr/>
            </a:pPr>
            <a:fld id="{B041AD49-2036-4C0C-8795-47AE5A705983}" type="slidenum">
              <a:rPr lang="en-US" altLang="zh-HK"/>
              <a:pPr>
                <a:defRPr/>
              </a:pPr>
              <a:t>‹#›</a:t>
            </a:fld>
            <a:endParaRPr lang="en-US" altLang="zh-HK"/>
          </a:p>
        </p:txBody>
      </p:sp>
    </p:spTree>
    <p:extLst>
      <p:ext uri="{BB962C8B-B14F-4D97-AF65-F5344CB8AC3E}">
        <p14:creationId xmlns:p14="http://schemas.microsoft.com/office/powerpoint/2010/main" val="376566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zh-HK"/>
          </a:p>
        </p:txBody>
      </p:sp>
      <p:sp>
        <p:nvSpPr>
          <p:cNvPr id="5" name="Footer Placeholder 4"/>
          <p:cNvSpPr>
            <a:spLocks noGrp="1"/>
          </p:cNvSpPr>
          <p:nvPr>
            <p:ph type="ftr" sz="quarter" idx="11"/>
          </p:nvPr>
        </p:nvSpPr>
        <p:spPr/>
        <p:txBody>
          <a:bodyPr/>
          <a:lstStyle>
            <a:lvl1pPr>
              <a:defRPr/>
            </a:lvl1pPr>
          </a:lstStyle>
          <a:p>
            <a:pPr>
              <a:defRPr/>
            </a:pPr>
            <a:r>
              <a:rPr lang="en-US" smtClean="0"/>
              <a:t>Factorization v6c</a:t>
            </a:r>
            <a:endParaRPr lang="en-US"/>
          </a:p>
        </p:txBody>
      </p:sp>
      <p:sp>
        <p:nvSpPr>
          <p:cNvPr id="6" name="Slide Number Placeholder 5"/>
          <p:cNvSpPr>
            <a:spLocks noGrp="1"/>
          </p:cNvSpPr>
          <p:nvPr>
            <p:ph type="sldNum" sz="quarter" idx="12"/>
          </p:nvPr>
        </p:nvSpPr>
        <p:spPr/>
        <p:txBody>
          <a:bodyPr/>
          <a:lstStyle>
            <a:lvl1pPr>
              <a:defRPr/>
            </a:lvl1pPr>
          </a:lstStyle>
          <a:p>
            <a:pPr>
              <a:defRPr/>
            </a:pPr>
            <a:fld id="{601786FC-DCAB-437A-B421-98B89E6B9ECB}" type="slidenum">
              <a:rPr lang="en-US" altLang="zh-HK"/>
              <a:pPr>
                <a:defRPr/>
              </a:pPr>
              <a:t>‹#›</a:t>
            </a:fld>
            <a:endParaRPr lang="en-US" altLang="zh-HK"/>
          </a:p>
        </p:txBody>
      </p:sp>
    </p:spTree>
    <p:extLst>
      <p:ext uri="{BB962C8B-B14F-4D97-AF65-F5344CB8AC3E}">
        <p14:creationId xmlns:p14="http://schemas.microsoft.com/office/powerpoint/2010/main" val="3624284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zh-HK"/>
          </a:p>
        </p:txBody>
      </p:sp>
      <p:sp>
        <p:nvSpPr>
          <p:cNvPr id="5" name="Footer Placeholder 4"/>
          <p:cNvSpPr>
            <a:spLocks noGrp="1"/>
          </p:cNvSpPr>
          <p:nvPr>
            <p:ph type="ftr" sz="quarter" idx="11"/>
          </p:nvPr>
        </p:nvSpPr>
        <p:spPr/>
        <p:txBody>
          <a:bodyPr/>
          <a:lstStyle>
            <a:lvl1pPr>
              <a:defRPr/>
            </a:lvl1pPr>
          </a:lstStyle>
          <a:p>
            <a:pPr>
              <a:defRPr/>
            </a:pPr>
            <a:r>
              <a:rPr lang="en-US" smtClean="0"/>
              <a:t>Factorization v6c</a:t>
            </a:r>
            <a:endParaRPr lang="en-US"/>
          </a:p>
        </p:txBody>
      </p:sp>
      <p:sp>
        <p:nvSpPr>
          <p:cNvPr id="6" name="Slide Number Placeholder 5"/>
          <p:cNvSpPr>
            <a:spLocks noGrp="1"/>
          </p:cNvSpPr>
          <p:nvPr>
            <p:ph type="sldNum" sz="quarter" idx="12"/>
          </p:nvPr>
        </p:nvSpPr>
        <p:spPr/>
        <p:txBody>
          <a:bodyPr/>
          <a:lstStyle>
            <a:lvl1pPr>
              <a:defRPr/>
            </a:lvl1pPr>
          </a:lstStyle>
          <a:p>
            <a:pPr>
              <a:defRPr/>
            </a:pPr>
            <a:fld id="{88E6FDD4-D578-4BF0-A647-62C86866DE26}" type="slidenum">
              <a:rPr lang="en-US" altLang="zh-HK"/>
              <a:pPr>
                <a:defRPr/>
              </a:pPr>
              <a:t>‹#›</a:t>
            </a:fld>
            <a:endParaRPr lang="en-US" altLang="zh-HK"/>
          </a:p>
        </p:txBody>
      </p:sp>
    </p:spTree>
    <p:extLst>
      <p:ext uri="{BB962C8B-B14F-4D97-AF65-F5344CB8AC3E}">
        <p14:creationId xmlns:p14="http://schemas.microsoft.com/office/powerpoint/2010/main" val="10183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ltLang="zh-HK"/>
          </a:p>
        </p:txBody>
      </p:sp>
      <p:sp>
        <p:nvSpPr>
          <p:cNvPr id="6" name="Footer Placeholder 4"/>
          <p:cNvSpPr>
            <a:spLocks noGrp="1"/>
          </p:cNvSpPr>
          <p:nvPr>
            <p:ph type="ftr" sz="quarter" idx="11"/>
          </p:nvPr>
        </p:nvSpPr>
        <p:spPr/>
        <p:txBody>
          <a:bodyPr/>
          <a:lstStyle>
            <a:lvl1pPr>
              <a:defRPr/>
            </a:lvl1pPr>
          </a:lstStyle>
          <a:p>
            <a:pPr>
              <a:defRPr/>
            </a:pPr>
            <a:r>
              <a:rPr lang="en-US" smtClean="0"/>
              <a:t>Factorization v6c</a:t>
            </a:r>
            <a:endParaRPr lang="en-US"/>
          </a:p>
        </p:txBody>
      </p:sp>
      <p:sp>
        <p:nvSpPr>
          <p:cNvPr id="7" name="Slide Number Placeholder 5"/>
          <p:cNvSpPr>
            <a:spLocks noGrp="1"/>
          </p:cNvSpPr>
          <p:nvPr>
            <p:ph type="sldNum" sz="quarter" idx="12"/>
          </p:nvPr>
        </p:nvSpPr>
        <p:spPr/>
        <p:txBody>
          <a:bodyPr/>
          <a:lstStyle>
            <a:lvl1pPr>
              <a:defRPr/>
            </a:lvl1pPr>
          </a:lstStyle>
          <a:p>
            <a:pPr>
              <a:defRPr/>
            </a:pPr>
            <a:fld id="{F94EA60C-C078-479E-8D41-D7B89CE4FC7A}" type="slidenum">
              <a:rPr lang="en-US" altLang="zh-HK"/>
              <a:pPr>
                <a:defRPr/>
              </a:pPr>
              <a:t>‹#›</a:t>
            </a:fld>
            <a:endParaRPr lang="en-US" altLang="zh-HK"/>
          </a:p>
        </p:txBody>
      </p:sp>
    </p:spTree>
    <p:extLst>
      <p:ext uri="{BB962C8B-B14F-4D97-AF65-F5344CB8AC3E}">
        <p14:creationId xmlns:p14="http://schemas.microsoft.com/office/powerpoint/2010/main" val="41678139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ltLang="zh-HK"/>
          </a:p>
        </p:txBody>
      </p:sp>
      <p:sp>
        <p:nvSpPr>
          <p:cNvPr id="8" name="Footer Placeholder 4"/>
          <p:cNvSpPr>
            <a:spLocks noGrp="1"/>
          </p:cNvSpPr>
          <p:nvPr>
            <p:ph type="ftr" sz="quarter" idx="11"/>
          </p:nvPr>
        </p:nvSpPr>
        <p:spPr/>
        <p:txBody>
          <a:bodyPr/>
          <a:lstStyle>
            <a:lvl1pPr>
              <a:defRPr/>
            </a:lvl1pPr>
          </a:lstStyle>
          <a:p>
            <a:pPr>
              <a:defRPr/>
            </a:pPr>
            <a:r>
              <a:rPr lang="en-US" smtClean="0"/>
              <a:t>Factorization v6c</a:t>
            </a:r>
            <a:endParaRPr lang="en-US"/>
          </a:p>
        </p:txBody>
      </p:sp>
      <p:sp>
        <p:nvSpPr>
          <p:cNvPr id="9" name="Slide Number Placeholder 5"/>
          <p:cNvSpPr>
            <a:spLocks noGrp="1"/>
          </p:cNvSpPr>
          <p:nvPr>
            <p:ph type="sldNum" sz="quarter" idx="12"/>
          </p:nvPr>
        </p:nvSpPr>
        <p:spPr/>
        <p:txBody>
          <a:bodyPr/>
          <a:lstStyle>
            <a:lvl1pPr>
              <a:defRPr/>
            </a:lvl1pPr>
          </a:lstStyle>
          <a:p>
            <a:pPr>
              <a:defRPr/>
            </a:pPr>
            <a:fld id="{813DFF38-2B9E-484F-860A-B8B9FB858F1E}" type="slidenum">
              <a:rPr lang="en-US" altLang="zh-HK"/>
              <a:pPr>
                <a:defRPr/>
              </a:pPr>
              <a:t>‹#›</a:t>
            </a:fld>
            <a:endParaRPr lang="en-US" altLang="zh-HK"/>
          </a:p>
        </p:txBody>
      </p:sp>
    </p:spTree>
    <p:extLst>
      <p:ext uri="{BB962C8B-B14F-4D97-AF65-F5344CB8AC3E}">
        <p14:creationId xmlns:p14="http://schemas.microsoft.com/office/powerpoint/2010/main" val="21533022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ltLang="zh-HK"/>
          </a:p>
        </p:txBody>
      </p:sp>
      <p:sp>
        <p:nvSpPr>
          <p:cNvPr id="4" name="Footer Placeholder 4"/>
          <p:cNvSpPr>
            <a:spLocks noGrp="1"/>
          </p:cNvSpPr>
          <p:nvPr>
            <p:ph type="ftr" sz="quarter" idx="11"/>
          </p:nvPr>
        </p:nvSpPr>
        <p:spPr/>
        <p:txBody>
          <a:bodyPr/>
          <a:lstStyle>
            <a:lvl1pPr>
              <a:defRPr/>
            </a:lvl1pPr>
          </a:lstStyle>
          <a:p>
            <a:pPr>
              <a:defRPr/>
            </a:pPr>
            <a:r>
              <a:rPr lang="en-US" smtClean="0"/>
              <a:t>Factorization v6c</a:t>
            </a:r>
            <a:endParaRPr lang="en-US"/>
          </a:p>
        </p:txBody>
      </p:sp>
      <p:sp>
        <p:nvSpPr>
          <p:cNvPr id="5" name="Slide Number Placeholder 5"/>
          <p:cNvSpPr>
            <a:spLocks noGrp="1"/>
          </p:cNvSpPr>
          <p:nvPr>
            <p:ph type="sldNum" sz="quarter" idx="12"/>
          </p:nvPr>
        </p:nvSpPr>
        <p:spPr/>
        <p:txBody>
          <a:bodyPr/>
          <a:lstStyle>
            <a:lvl1pPr>
              <a:defRPr/>
            </a:lvl1pPr>
          </a:lstStyle>
          <a:p>
            <a:pPr>
              <a:defRPr/>
            </a:pPr>
            <a:fld id="{3976BF76-BDBC-40A3-B6D2-020306D0A76F}" type="slidenum">
              <a:rPr lang="en-US" altLang="zh-HK"/>
              <a:pPr>
                <a:defRPr/>
              </a:pPr>
              <a:t>‹#›</a:t>
            </a:fld>
            <a:endParaRPr lang="en-US" altLang="zh-HK"/>
          </a:p>
        </p:txBody>
      </p:sp>
    </p:spTree>
    <p:extLst>
      <p:ext uri="{BB962C8B-B14F-4D97-AF65-F5344CB8AC3E}">
        <p14:creationId xmlns:p14="http://schemas.microsoft.com/office/powerpoint/2010/main" val="392261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zh-CN" smtClean="0"/>
              <a:t>Factorization v6c</a:t>
            </a: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8B9721C-A23E-4283-A5B8-5B297D095205}" type="slidenum">
              <a:rPr lang="en-US" altLang="en-US"/>
              <a:pPr>
                <a:defRPr/>
              </a:pPr>
              <a:t>‹#›</a:t>
            </a:fld>
            <a:endParaRPr lang="en-US" altLang="en-US"/>
          </a:p>
        </p:txBody>
      </p:sp>
    </p:spTree>
    <p:extLst>
      <p:ext uri="{BB962C8B-B14F-4D97-AF65-F5344CB8AC3E}">
        <p14:creationId xmlns:p14="http://schemas.microsoft.com/office/powerpoint/2010/main" val="9310834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HK"/>
          </a:p>
        </p:txBody>
      </p:sp>
      <p:sp>
        <p:nvSpPr>
          <p:cNvPr id="3" name="Footer Placeholder 4"/>
          <p:cNvSpPr>
            <a:spLocks noGrp="1"/>
          </p:cNvSpPr>
          <p:nvPr>
            <p:ph type="ftr" sz="quarter" idx="11"/>
          </p:nvPr>
        </p:nvSpPr>
        <p:spPr/>
        <p:txBody>
          <a:bodyPr/>
          <a:lstStyle>
            <a:lvl1pPr>
              <a:defRPr/>
            </a:lvl1pPr>
          </a:lstStyle>
          <a:p>
            <a:pPr>
              <a:defRPr/>
            </a:pPr>
            <a:r>
              <a:rPr lang="en-US" smtClean="0"/>
              <a:t>Factorization v6c</a:t>
            </a:r>
            <a:endParaRPr lang="en-US"/>
          </a:p>
        </p:txBody>
      </p:sp>
      <p:sp>
        <p:nvSpPr>
          <p:cNvPr id="4" name="Slide Number Placeholder 5"/>
          <p:cNvSpPr>
            <a:spLocks noGrp="1"/>
          </p:cNvSpPr>
          <p:nvPr>
            <p:ph type="sldNum" sz="quarter" idx="12"/>
          </p:nvPr>
        </p:nvSpPr>
        <p:spPr/>
        <p:txBody>
          <a:bodyPr/>
          <a:lstStyle>
            <a:lvl1pPr>
              <a:defRPr/>
            </a:lvl1pPr>
          </a:lstStyle>
          <a:p>
            <a:pPr>
              <a:defRPr/>
            </a:pPr>
            <a:fld id="{B6E37D07-9AF9-46E7-8AFC-7C288E425741}" type="slidenum">
              <a:rPr lang="en-US" altLang="zh-HK"/>
              <a:pPr>
                <a:defRPr/>
              </a:pPr>
              <a:t>‹#›</a:t>
            </a:fld>
            <a:endParaRPr lang="en-US" altLang="zh-HK"/>
          </a:p>
        </p:txBody>
      </p:sp>
    </p:spTree>
    <p:extLst>
      <p:ext uri="{BB962C8B-B14F-4D97-AF65-F5344CB8AC3E}">
        <p14:creationId xmlns:p14="http://schemas.microsoft.com/office/powerpoint/2010/main" val="13709200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zh-HK"/>
          </a:p>
        </p:txBody>
      </p:sp>
      <p:sp>
        <p:nvSpPr>
          <p:cNvPr id="6" name="Footer Placeholder 4"/>
          <p:cNvSpPr>
            <a:spLocks noGrp="1"/>
          </p:cNvSpPr>
          <p:nvPr>
            <p:ph type="ftr" sz="quarter" idx="11"/>
          </p:nvPr>
        </p:nvSpPr>
        <p:spPr/>
        <p:txBody>
          <a:bodyPr/>
          <a:lstStyle>
            <a:lvl1pPr>
              <a:defRPr/>
            </a:lvl1pPr>
          </a:lstStyle>
          <a:p>
            <a:pPr>
              <a:defRPr/>
            </a:pPr>
            <a:r>
              <a:rPr lang="en-US" smtClean="0"/>
              <a:t>Factorization v6c</a:t>
            </a:r>
            <a:endParaRPr lang="en-US"/>
          </a:p>
        </p:txBody>
      </p:sp>
      <p:sp>
        <p:nvSpPr>
          <p:cNvPr id="7" name="Slide Number Placeholder 5"/>
          <p:cNvSpPr>
            <a:spLocks noGrp="1"/>
          </p:cNvSpPr>
          <p:nvPr>
            <p:ph type="sldNum" sz="quarter" idx="12"/>
          </p:nvPr>
        </p:nvSpPr>
        <p:spPr/>
        <p:txBody>
          <a:bodyPr/>
          <a:lstStyle>
            <a:lvl1pPr>
              <a:defRPr/>
            </a:lvl1pPr>
          </a:lstStyle>
          <a:p>
            <a:pPr>
              <a:defRPr/>
            </a:pPr>
            <a:fld id="{C5AB908F-2558-4827-9363-27E415666848}" type="slidenum">
              <a:rPr lang="en-US" altLang="zh-HK"/>
              <a:pPr>
                <a:defRPr/>
              </a:pPr>
              <a:t>‹#›</a:t>
            </a:fld>
            <a:endParaRPr lang="en-US" altLang="zh-HK"/>
          </a:p>
        </p:txBody>
      </p:sp>
    </p:spTree>
    <p:extLst>
      <p:ext uri="{BB962C8B-B14F-4D97-AF65-F5344CB8AC3E}">
        <p14:creationId xmlns:p14="http://schemas.microsoft.com/office/powerpoint/2010/main" val="21670989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zh-HK"/>
          </a:p>
        </p:txBody>
      </p:sp>
      <p:sp>
        <p:nvSpPr>
          <p:cNvPr id="6" name="Footer Placeholder 4"/>
          <p:cNvSpPr>
            <a:spLocks noGrp="1"/>
          </p:cNvSpPr>
          <p:nvPr>
            <p:ph type="ftr" sz="quarter" idx="11"/>
          </p:nvPr>
        </p:nvSpPr>
        <p:spPr/>
        <p:txBody>
          <a:bodyPr/>
          <a:lstStyle>
            <a:lvl1pPr>
              <a:defRPr/>
            </a:lvl1pPr>
          </a:lstStyle>
          <a:p>
            <a:pPr>
              <a:defRPr/>
            </a:pPr>
            <a:r>
              <a:rPr lang="en-US" smtClean="0"/>
              <a:t>Factorization v6c</a:t>
            </a:r>
            <a:endParaRPr lang="en-US"/>
          </a:p>
        </p:txBody>
      </p:sp>
      <p:sp>
        <p:nvSpPr>
          <p:cNvPr id="7" name="Slide Number Placeholder 5"/>
          <p:cNvSpPr>
            <a:spLocks noGrp="1"/>
          </p:cNvSpPr>
          <p:nvPr>
            <p:ph type="sldNum" sz="quarter" idx="12"/>
          </p:nvPr>
        </p:nvSpPr>
        <p:spPr/>
        <p:txBody>
          <a:bodyPr/>
          <a:lstStyle>
            <a:lvl1pPr>
              <a:defRPr/>
            </a:lvl1pPr>
          </a:lstStyle>
          <a:p>
            <a:pPr>
              <a:defRPr/>
            </a:pPr>
            <a:fld id="{725E0BE3-11A9-4D22-9F93-F216A2B4F14D}" type="slidenum">
              <a:rPr lang="en-US" altLang="zh-HK"/>
              <a:pPr>
                <a:defRPr/>
              </a:pPr>
              <a:t>‹#›</a:t>
            </a:fld>
            <a:endParaRPr lang="en-US" altLang="zh-HK"/>
          </a:p>
        </p:txBody>
      </p:sp>
    </p:spTree>
    <p:extLst>
      <p:ext uri="{BB962C8B-B14F-4D97-AF65-F5344CB8AC3E}">
        <p14:creationId xmlns:p14="http://schemas.microsoft.com/office/powerpoint/2010/main" val="32356197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zh-HK"/>
          </a:p>
        </p:txBody>
      </p:sp>
      <p:sp>
        <p:nvSpPr>
          <p:cNvPr id="5" name="Footer Placeholder 4"/>
          <p:cNvSpPr>
            <a:spLocks noGrp="1"/>
          </p:cNvSpPr>
          <p:nvPr>
            <p:ph type="ftr" sz="quarter" idx="11"/>
          </p:nvPr>
        </p:nvSpPr>
        <p:spPr/>
        <p:txBody>
          <a:bodyPr/>
          <a:lstStyle>
            <a:lvl1pPr>
              <a:defRPr/>
            </a:lvl1pPr>
          </a:lstStyle>
          <a:p>
            <a:pPr>
              <a:defRPr/>
            </a:pPr>
            <a:r>
              <a:rPr lang="en-US" smtClean="0"/>
              <a:t>Factorization v6c</a:t>
            </a:r>
            <a:endParaRPr lang="en-US"/>
          </a:p>
        </p:txBody>
      </p:sp>
      <p:sp>
        <p:nvSpPr>
          <p:cNvPr id="6" name="Slide Number Placeholder 5"/>
          <p:cNvSpPr>
            <a:spLocks noGrp="1"/>
          </p:cNvSpPr>
          <p:nvPr>
            <p:ph type="sldNum" sz="quarter" idx="12"/>
          </p:nvPr>
        </p:nvSpPr>
        <p:spPr/>
        <p:txBody>
          <a:bodyPr/>
          <a:lstStyle>
            <a:lvl1pPr>
              <a:defRPr/>
            </a:lvl1pPr>
          </a:lstStyle>
          <a:p>
            <a:pPr>
              <a:defRPr/>
            </a:pPr>
            <a:fld id="{DECA5F33-8D39-4966-82A8-5B8C687B4C3A}" type="slidenum">
              <a:rPr lang="en-US" altLang="zh-HK"/>
              <a:pPr>
                <a:defRPr/>
              </a:pPr>
              <a:t>‹#›</a:t>
            </a:fld>
            <a:endParaRPr lang="en-US" altLang="zh-HK"/>
          </a:p>
        </p:txBody>
      </p:sp>
    </p:spTree>
    <p:extLst>
      <p:ext uri="{BB962C8B-B14F-4D97-AF65-F5344CB8AC3E}">
        <p14:creationId xmlns:p14="http://schemas.microsoft.com/office/powerpoint/2010/main" val="12348915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zh-HK"/>
          </a:p>
        </p:txBody>
      </p:sp>
      <p:sp>
        <p:nvSpPr>
          <p:cNvPr id="5" name="Footer Placeholder 4"/>
          <p:cNvSpPr>
            <a:spLocks noGrp="1"/>
          </p:cNvSpPr>
          <p:nvPr>
            <p:ph type="ftr" sz="quarter" idx="11"/>
          </p:nvPr>
        </p:nvSpPr>
        <p:spPr/>
        <p:txBody>
          <a:bodyPr/>
          <a:lstStyle>
            <a:lvl1pPr>
              <a:defRPr/>
            </a:lvl1pPr>
          </a:lstStyle>
          <a:p>
            <a:pPr>
              <a:defRPr/>
            </a:pPr>
            <a:r>
              <a:rPr lang="en-US" smtClean="0"/>
              <a:t>Factorization v6c</a:t>
            </a:r>
            <a:endParaRPr lang="en-US"/>
          </a:p>
        </p:txBody>
      </p:sp>
      <p:sp>
        <p:nvSpPr>
          <p:cNvPr id="6" name="Slide Number Placeholder 5"/>
          <p:cNvSpPr>
            <a:spLocks noGrp="1"/>
          </p:cNvSpPr>
          <p:nvPr>
            <p:ph type="sldNum" sz="quarter" idx="12"/>
          </p:nvPr>
        </p:nvSpPr>
        <p:spPr/>
        <p:txBody>
          <a:bodyPr/>
          <a:lstStyle>
            <a:lvl1pPr>
              <a:defRPr/>
            </a:lvl1pPr>
          </a:lstStyle>
          <a:p>
            <a:pPr>
              <a:defRPr/>
            </a:pPr>
            <a:fld id="{FD91C18A-1208-4816-9498-18CDEBBEA28F}" type="slidenum">
              <a:rPr lang="en-US" altLang="zh-HK"/>
              <a:pPr>
                <a:defRPr/>
              </a:pPr>
              <a:t>‹#›</a:t>
            </a:fld>
            <a:endParaRPr lang="en-US" altLang="zh-HK"/>
          </a:p>
        </p:txBody>
      </p:sp>
    </p:spTree>
    <p:extLst>
      <p:ext uri="{BB962C8B-B14F-4D97-AF65-F5344CB8AC3E}">
        <p14:creationId xmlns:p14="http://schemas.microsoft.com/office/powerpoint/2010/main" val="4269284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zh-CN" smtClean="0"/>
              <a:t>Factorization v6c</a:t>
            </a: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47979A25-E1C5-494D-9398-B605558BEA44}" type="slidenum">
              <a:rPr lang="en-US" altLang="en-US"/>
              <a:pPr>
                <a:defRPr/>
              </a:pPr>
              <a:t>‹#›</a:t>
            </a:fld>
            <a:endParaRPr lang="en-US" altLang="en-US"/>
          </a:p>
        </p:txBody>
      </p:sp>
    </p:spTree>
    <p:extLst>
      <p:ext uri="{BB962C8B-B14F-4D97-AF65-F5344CB8AC3E}">
        <p14:creationId xmlns:p14="http://schemas.microsoft.com/office/powerpoint/2010/main" val="2289928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zh-CN" smtClean="0"/>
              <a:t>Factorization v6c</a:t>
            </a: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C44DCFF-D54B-48A6-9C15-25625907135C}" type="slidenum">
              <a:rPr lang="en-US" altLang="en-US"/>
              <a:pPr>
                <a:defRPr/>
              </a:pPr>
              <a:t>‹#›</a:t>
            </a:fld>
            <a:endParaRPr lang="en-US" altLang="en-US"/>
          </a:p>
        </p:txBody>
      </p:sp>
    </p:spTree>
    <p:extLst>
      <p:ext uri="{BB962C8B-B14F-4D97-AF65-F5344CB8AC3E}">
        <p14:creationId xmlns:p14="http://schemas.microsoft.com/office/powerpoint/2010/main" val="1566144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ltLang="zh-CN" smtClean="0"/>
              <a:t>Factorization v6c</a:t>
            </a: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7F1741A6-7623-4B6E-BCE5-50DB0205A01C}" type="slidenum">
              <a:rPr lang="en-US" altLang="en-US"/>
              <a:pPr>
                <a:defRPr/>
              </a:pPr>
              <a:t>‹#›</a:t>
            </a:fld>
            <a:endParaRPr lang="en-US" altLang="en-US"/>
          </a:p>
        </p:txBody>
      </p:sp>
    </p:spTree>
    <p:extLst>
      <p:ext uri="{BB962C8B-B14F-4D97-AF65-F5344CB8AC3E}">
        <p14:creationId xmlns:p14="http://schemas.microsoft.com/office/powerpoint/2010/main" val="122807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ltLang="zh-CN" smtClean="0"/>
              <a:t>Factorization v6c</a:t>
            </a: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AE5BD843-B59D-447F-8931-DB419577D99F}" type="slidenum">
              <a:rPr lang="en-US" altLang="en-US"/>
              <a:pPr>
                <a:defRPr/>
              </a:pPr>
              <a:t>‹#›</a:t>
            </a:fld>
            <a:endParaRPr lang="en-US" altLang="en-US"/>
          </a:p>
        </p:txBody>
      </p:sp>
    </p:spTree>
    <p:extLst>
      <p:ext uri="{BB962C8B-B14F-4D97-AF65-F5344CB8AC3E}">
        <p14:creationId xmlns:p14="http://schemas.microsoft.com/office/powerpoint/2010/main" val="1638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en-US"/>
          </a:p>
        </p:txBody>
      </p:sp>
      <p:sp>
        <p:nvSpPr>
          <p:cNvPr id="3" name="Footer Placeholder 4"/>
          <p:cNvSpPr>
            <a:spLocks noGrp="1"/>
          </p:cNvSpPr>
          <p:nvPr>
            <p:ph type="ftr" sz="quarter" idx="11"/>
          </p:nvPr>
        </p:nvSpPr>
        <p:spPr/>
        <p:txBody>
          <a:bodyPr/>
          <a:lstStyle>
            <a:lvl1pPr>
              <a:defRPr/>
            </a:lvl1pPr>
          </a:lstStyle>
          <a:p>
            <a:pPr>
              <a:defRPr/>
            </a:pPr>
            <a:r>
              <a:rPr lang="en-US" altLang="zh-CN" smtClean="0"/>
              <a:t>Factorization v6c</a:t>
            </a: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25013F1F-0EB8-428F-A054-75D517ADF7A0}" type="slidenum">
              <a:rPr lang="en-US" altLang="en-US"/>
              <a:pPr>
                <a:defRPr/>
              </a:pPr>
              <a:t>‹#›</a:t>
            </a:fld>
            <a:endParaRPr lang="en-US" altLang="en-US"/>
          </a:p>
        </p:txBody>
      </p:sp>
    </p:spTree>
    <p:extLst>
      <p:ext uri="{BB962C8B-B14F-4D97-AF65-F5344CB8AC3E}">
        <p14:creationId xmlns:p14="http://schemas.microsoft.com/office/powerpoint/2010/main" val="3135609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zh-CN" smtClean="0"/>
              <a:t>Factorization v6c</a:t>
            </a: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2ADF8A1A-3BF7-4A01-B426-E6B370F03577}" type="slidenum">
              <a:rPr lang="en-US" altLang="en-US"/>
              <a:pPr>
                <a:defRPr/>
              </a:pPr>
              <a:t>‹#›</a:t>
            </a:fld>
            <a:endParaRPr lang="en-US" altLang="en-US"/>
          </a:p>
        </p:txBody>
      </p:sp>
    </p:spTree>
    <p:extLst>
      <p:ext uri="{BB962C8B-B14F-4D97-AF65-F5344CB8AC3E}">
        <p14:creationId xmlns:p14="http://schemas.microsoft.com/office/powerpoint/2010/main" val="217967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zh-CN" smtClean="0"/>
              <a:t>Factorization v6c</a:t>
            </a: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16C0FBF1-5414-497F-83AD-BAD706A852B7}" type="slidenum">
              <a:rPr lang="en-US" altLang="en-US"/>
              <a:pPr>
                <a:defRPr/>
              </a:pPr>
              <a:t>‹#›</a:t>
            </a:fld>
            <a:endParaRPr lang="en-US" altLang="en-US"/>
          </a:p>
        </p:txBody>
      </p:sp>
    </p:spTree>
    <p:extLst>
      <p:ext uri="{BB962C8B-B14F-4D97-AF65-F5344CB8AC3E}">
        <p14:creationId xmlns:p14="http://schemas.microsoft.com/office/powerpoint/2010/main" val="828979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HK"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新細明體" pitchFamily="18" charset="-120"/>
              </a:defRPr>
            </a:lvl1pPr>
          </a:lstStyle>
          <a:p>
            <a:pPr>
              <a:defRPr/>
            </a:pPr>
            <a:r>
              <a:rPr lang="en-US" altLang="zh-CN" smtClean="0"/>
              <a:t>Factorization v6c</a:t>
            </a:r>
            <a:endParaRPr lang="en-US" altLang="zh-C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6855E543-EE50-42FC-A186-D9006B63016B}" type="slidenum">
              <a:rPr lang="en-US" altLang="en-US"/>
              <a:pPr>
                <a:defRPr/>
              </a:pPr>
              <a:t>‹#›</a:t>
            </a:fld>
            <a:endParaRPr lang="en-US" altLang="en-US"/>
          </a:p>
        </p:txBody>
      </p:sp>
      <p:sp>
        <p:nvSpPr>
          <p:cNvPr id="1031" name="TextBox 1"/>
          <p:cNvSpPr txBox="1">
            <a:spLocks noChangeArrowheads="1"/>
          </p:cNvSpPr>
          <p:nvPr userDrawn="1"/>
        </p:nvSpPr>
        <p:spPr bwMode="auto">
          <a:xfrm>
            <a:off x="457200" y="152400"/>
            <a:ext cx="8458200" cy="369888"/>
          </a:xfrm>
          <a:prstGeom prst="rect">
            <a:avLst/>
          </a:prstGeom>
          <a:noFill/>
          <a:ln w="9525">
            <a:solidFill>
              <a:srgbClr val="00B050"/>
            </a:solidFill>
            <a:miter lim="800000"/>
            <a:headEnd/>
            <a:tailEnd/>
          </a:ln>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defRPr/>
            </a:pPr>
            <a:r>
              <a:rPr lang="en-US" smtClean="0">
                <a:solidFill>
                  <a:srgbClr val="00B0F0"/>
                </a:solidFill>
              </a:rPr>
              <a:t>Intro.| Perspective Cam. | Affine Cam.| Ortho. Cam | SFM | Factorization| Upgrade  </a:t>
            </a: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Lst>
  <p:timing>
    <p:tnLst>
      <p:par>
        <p:cTn id="1" dur="indefinite" restart="never" nodeType="tmRoot"/>
      </p:par>
    </p:tnLst>
  </p:timing>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HK"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endParaRPr lang="en-US" altLang="zh-HK"/>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r>
              <a:rPr lang="en-US" smtClean="0"/>
              <a:t>Factorization v6c</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6CF70E5B-CEE5-4CA1-9ABA-556C8BCF7F80}" type="slidenum">
              <a:rPr lang="en-US" altLang="zh-HK"/>
              <a:pPr>
                <a:defRPr/>
              </a:pPr>
              <a:t>‹#›</a:t>
            </a:fld>
            <a:endParaRPr lang="en-US" altLang="zh-HK"/>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16.wmf"/><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15.png"/><Relationship Id="rId5" Type="http://schemas.openxmlformats.org/officeDocument/2006/relationships/image" Target="../media/image14.wmf"/><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www.youtube.com/watch?v=GnpZN2HQ3OQ" TargetMode="Externa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23.wmf"/><Relationship Id="rId5" Type="http://schemas.openxmlformats.org/officeDocument/2006/relationships/oleObject" Target="../embeddings/oleObject14.bin"/><Relationship Id="rId4" Type="http://schemas.openxmlformats.org/officeDocument/2006/relationships/image" Target="../media/image22.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24.wmf"/></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28.wmf"/><Relationship Id="rId5" Type="http://schemas.openxmlformats.org/officeDocument/2006/relationships/oleObject" Target="../embeddings/oleObject17.bin"/><Relationship Id="rId4" Type="http://schemas.openxmlformats.org/officeDocument/2006/relationships/image" Target="../media/image27.wmf"/></Relationships>
</file>

<file path=ppt/slides/_rels/slide2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hyperlink" Target="features_house2.wmv"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12.vml"/><Relationship Id="rId4" Type="http://schemas.openxmlformats.org/officeDocument/2006/relationships/image" Target="../media/image30.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32.wmf"/><Relationship Id="rId5" Type="http://schemas.openxmlformats.org/officeDocument/2006/relationships/oleObject" Target="../embeddings/oleObject20.bin"/><Relationship Id="rId4" Type="http://schemas.openxmlformats.org/officeDocument/2006/relationships/image" Target="../media/image31.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37.wmf"/><Relationship Id="rId18" Type="http://schemas.openxmlformats.org/officeDocument/2006/relationships/oleObject" Target="../embeddings/oleObject28.bin"/><Relationship Id="rId3" Type="http://schemas.openxmlformats.org/officeDocument/2006/relationships/image" Target="../media/image42.wmf"/><Relationship Id="rId21" Type="http://schemas.openxmlformats.org/officeDocument/2006/relationships/image" Target="../media/image41.wmf"/><Relationship Id="rId7" Type="http://schemas.openxmlformats.org/officeDocument/2006/relationships/image" Target="../media/image34.wmf"/><Relationship Id="rId12" Type="http://schemas.openxmlformats.org/officeDocument/2006/relationships/oleObject" Target="../embeddings/oleObject25.bin"/><Relationship Id="rId17" Type="http://schemas.openxmlformats.org/officeDocument/2006/relationships/image" Target="../media/image39.wmf"/><Relationship Id="rId2" Type="http://schemas.openxmlformats.org/officeDocument/2006/relationships/slideLayout" Target="../slideLayouts/slideLayout2.xml"/><Relationship Id="rId16" Type="http://schemas.openxmlformats.org/officeDocument/2006/relationships/oleObject" Target="../embeddings/oleObject27.bin"/><Relationship Id="rId20" Type="http://schemas.openxmlformats.org/officeDocument/2006/relationships/oleObject" Target="../embeddings/oleObject29.bin"/><Relationship Id="rId1" Type="http://schemas.openxmlformats.org/officeDocument/2006/relationships/vmlDrawing" Target="../drawings/vmlDrawing14.vml"/><Relationship Id="rId6" Type="http://schemas.openxmlformats.org/officeDocument/2006/relationships/oleObject" Target="../embeddings/oleObject22.bin"/><Relationship Id="rId11" Type="http://schemas.openxmlformats.org/officeDocument/2006/relationships/image" Target="../media/image36.wmf"/><Relationship Id="rId5" Type="http://schemas.openxmlformats.org/officeDocument/2006/relationships/image" Target="../media/image33.wmf"/><Relationship Id="rId15" Type="http://schemas.openxmlformats.org/officeDocument/2006/relationships/image" Target="../media/image38.wmf"/><Relationship Id="rId10" Type="http://schemas.openxmlformats.org/officeDocument/2006/relationships/oleObject" Target="../embeddings/oleObject24.bin"/><Relationship Id="rId19" Type="http://schemas.openxmlformats.org/officeDocument/2006/relationships/image" Target="../media/image40.wmf"/><Relationship Id="rId4" Type="http://schemas.openxmlformats.org/officeDocument/2006/relationships/oleObject" Target="../embeddings/oleObject21.bin"/><Relationship Id="rId9" Type="http://schemas.openxmlformats.org/officeDocument/2006/relationships/image" Target="../media/image35.wmf"/><Relationship Id="rId14" Type="http://schemas.openxmlformats.org/officeDocument/2006/relationships/oleObject" Target="../embeddings/oleObject26.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3.xml"/><Relationship Id="rId1" Type="http://schemas.openxmlformats.org/officeDocument/2006/relationships/vmlDrawing" Target="../drawings/vmlDrawing15.vml"/><Relationship Id="rId4" Type="http://schemas.openxmlformats.org/officeDocument/2006/relationships/image" Target="../media/image43.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2.xml"/><Relationship Id="rId1" Type="http://schemas.openxmlformats.org/officeDocument/2006/relationships/vmlDrawing" Target="../drawings/vmlDrawing16.vml"/><Relationship Id="rId4" Type="http://schemas.openxmlformats.org/officeDocument/2006/relationships/image" Target="../media/image44.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vmlDrawing" Target="../drawings/vmlDrawing17.vml"/><Relationship Id="rId5" Type="http://schemas.openxmlformats.org/officeDocument/2006/relationships/image" Target="../media/image45.wmf"/><Relationship Id="rId4" Type="http://schemas.openxmlformats.org/officeDocument/2006/relationships/oleObject" Target="../embeddings/oleObject32.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3.xml"/><Relationship Id="rId1" Type="http://schemas.openxmlformats.org/officeDocument/2006/relationships/vmlDrawing" Target="../drawings/vmlDrawing18.vml"/><Relationship Id="rId4" Type="http://schemas.openxmlformats.org/officeDocument/2006/relationships/image" Target="../media/image46.wmf"/></Relationships>
</file>

<file path=ppt/slides/_rels/slide31.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image" Target="../media/image48.wmf"/><Relationship Id="rId5" Type="http://schemas.openxmlformats.org/officeDocument/2006/relationships/oleObject" Target="../embeddings/oleObject35.bin"/><Relationship Id="rId4" Type="http://schemas.openxmlformats.org/officeDocument/2006/relationships/image" Target="../media/image47.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image" Target="../media/image51.wmf"/><Relationship Id="rId5" Type="http://schemas.openxmlformats.org/officeDocument/2006/relationships/oleObject" Target="../embeddings/oleObject38.bin"/><Relationship Id="rId4" Type="http://schemas.openxmlformats.org/officeDocument/2006/relationships/image" Target="../media/image50.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3.xml"/><Relationship Id="rId1" Type="http://schemas.openxmlformats.org/officeDocument/2006/relationships/vmlDrawing" Target="../drawings/vmlDrawing21.vml"/><Relationship Id="rId4" Type="http://schemas.openxmlformats.org/officeDocument/2006/relationships/image" Target="../media/image52.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2.xml"/><Relationship Id="rId1" Type="http://schemas.openxmlformats.org/officeDocument/2006/relationships/vmlDrawing" Target="../drawings/vmlDrawing22.vml"/><Relationship Id="rId6" Type="http://schemas.openxmlformats.org/officeDocument/2006/relationships/image" Target="../media/image54.wmf"/><Relationship Id="rId5" Type="http://schemas.openxmlformats.org/officeDocument/2006/relationships/oleObject" Target="../embeddings/oleObject41.bin"/><Relationship Id="rId4" Type="http://schemas.openxmlformats.org/officeDocument/2006/relationships/image" Target="../media/image53.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2.xml"/><Relationship Id="rId1" Type="http://schemas.openxmlformats.org/officeDocument/2006/relationships/vmlDrawing" Target="../drawings/vmlDrawing23.vml"/><Relationship Id="rId6" Type="http://schemas.openxmlformats.org/officeDocument/2006/relationships/image" Target="../media/image56.wmf"/><Relationship Id="rId5" Type="http://schemas.openxmlformats.org/officeDocument/2006/relationships/oleObject" Target="../embeddings/oleObject43.bin"/><Relationship Id="rId4" Type="http://schemas.openxmlformats.org/officeDocument/2006/relationships/image" Target="../media/image55.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13.xml"/><Relationship Id="rId1" Type="http://schemas.openxmlformats.org/officeDocument/2006/relationships/vmlDrawing" Target="../drawings/vmlDrawing24.vml"/><Relationship Id="rId6" Type="http://schemas.openxmlformats.org/officeDocument/2006/relationships/image" Target="../media/image58.wmf"/><Relationship Id="rId5" Type="http://schemas.openxmlformats.org/officeDocument/2006/relationships/oleObject" Target="../embeddings/oleObject45.bin"/><Relationship Id="rId4" Type="http://schemas.openxmlformats.org/officeDocument/2006/relationships/image" Target="../media/image57.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2.xml"/><Relationship Id="rId1" Type="http://schemas.openxmlformats.org/officeDocument/2006/relationships/vmlDrawing" Target="../drawings/vmlDrawing25.vml"/><Relationship Id="rId6" Type="http://schemas.openxmlformats.org/officeDocument/2006/relationships/image" Target="../media/image60.wmf"/><Relationship Id="rId5" Type="http://schemas.openxmlformats.org/officeDocument/2006/relationships/oleObject" Target="../embeddings/oleObject47.bin"/><Relationship Id="rId4" Type="http://schemas.openxmlformats.org/officeDocument/2006/relationships/image" Target="../media/image59.wmf"/></Relationships>
</file>

<file path=ppt/slides/_rels/slide39.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12.xml"/><Relationship Id="rId1" Type="http://schemas.openxmlformats.org/officeDocument/2006/relationships/vmlDrawing" Target="../drawings/vmlDrawing26.vml"/><Relationship Id="rId6" Type="http://schemas.openxmlformats.org/officeDocument/2006/relationships/image" Target="../media/image62.wmf"/><Relationship Id="rId5" Type="http://schemas.openxmlformats.org/officeDocument/2006/relationships/oleObject" Target="../embeddings/oleObject49.bin"/><Relationship Id="rId4" Type="http://schemas.openxmlformats.org/officeDocument/2006/relationships/image" Target="../media/image61.wmf"/></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9Q8H0ugaSqM" TargetMode="External"/><Relationship Id="rId2" Type="http://schemas.openxmlformats.org/officeDocument/2006/relationships/hyperlink" Target="http://www.cse.cuhk.edu.hk/~khwong/www2/cmsc5711/ch2_163camera_3b_release.rar"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12.xml"/><Relationship Id="rId1" Type="http://schemas.openxmlformats.org/officeDocument/2006/relationships/vmlDrawing" Target="../drawings/vmlDrawing27.vml"/><Relationship Id="rId6" Type="http://schemas.openxmlformats.org/officeDocument/2006/relationships/image" Target="../media/image65.wmf"/><Relationship Id="rId5" Type="http://schemas.openxmlformats.org/officeDocument/2006/relationships/oleObject" Target="../embeddings/oleObject52.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54.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68.w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69.wmf"/><Relationship Id="rId4" Type="http://schemas.openxmlformats.org/officeDocument/2006/relationships/oleObject" Target="../embeddings/oleObject56.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70.wmf"/><Relationship Id="rId4" Type="http://schemas.openxmlformats.org/officeDocument/2006/relationships/oleObject" Target="../embeddings/oleObject57.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72.wmf"/><Relationship Id="rId5" Type="http://schemas.openxmlformats.org/officeDocument/2006/relationships/oleObject" Target="../embeddings/oleObject59.bin"/><Relationship Id="rId4" Type="http://schemas.openxmlformats.org/officeDocument/2006/relationships/image" Target="../media/image71.wmf"/></Relationships>
</file>

<file path=ppt/slides/_rels/slide45.xml.rels><?xml version="1.0" encoding="UTF-8" standalone="yes"?>
<Relationships xmlns="http://schemas.openxmlformats.org/package/2006/relationships"><Relationship Id="rId3" Type="http://schemas.openxmlformats.org/officeDocument/2006/relationships/hyperlink" Target="https://www.youtube.com/watch?v=TeakxTW20mI" TargetMode="External"/><Relationship Id="rId2" Type="http://schemas.openxmlformats.org/officeDocument/2006/relationships/hyperlink" Target="http://www.youtube.com/watch?v=azl-DGK6e1U" TargetMode="External"/><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0.xml"/><Relationship Id="rId1" Type="http://schemas.openxmlformats.org/officeDocument/2006/relationships/vmlDrawing" Target="../drawings/vmlDrawing32.vml"/><Relationship Id="rId4" Type="http://schemas.openxmlformats.org/officeDocument/2006/relationships/image" Target="../media/image76.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0.xml"/><Relationship Id="rId1" Type="http://schemas.openxmlformats.org/officeDocument/2006/relationships/vmlDrawing" Target="../drawings/vmlDrawing33.vml"/><Relationship Id="rId4" Type="http://schemas.openxmlformats.org/officeDocument/2006/relationships/image" Target="../media/image77.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0.xml"/><Relationship Id="rId1" Type="http://schemas.openxmlformats.org/officeDocument/2006/relationships/vmlDrawing" Target="../drawings/vmlDrawing34.vml"/><Relationship Id="rId5" Type="http://schemas.openxmlformats.org/officeDocument/2006/relationships/image" Target="../media/image78.emf"/><Relationship Id="rId4" Type="http://schemas.openxmlformats.org/officeDocument/2006/relationships/package" Target="../embeddings/Microsoft_Word_Document1.docx"/></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0.xml"/><Relationship Id="rId1" Type="http://schemas.openxmlformats.org/officeDocument/2006/relationships/vmlDrawing" Target="../drawings/vmlDrawing35.vml"/><Relationship Id="rId6" Type="http://schemas.openxmlformats.org/officeDocument/2006/relationships/image" Target="../media/image80.wmf"/><Relationship Id="rId5" Type="http://schemas.openxmlformats.org/officeDocument/2006/relationships/oleObject" Target="../embeddings/oleObject64.bin"/><Relationship Id="rId4" Type="http://schemas.openxmlformats.org/officeDocument/2006/relationships/image" Target="../media/image79.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0.xml"/><Relationship Id="rId1" Type="http://schemas.openxmlformats.org/officeDocument/2006/relationships/vmlDrawing" Target="../drawings/vmlDrawing36.vml"/><Relationship Id="rId4" Type="http://schemas.openxmlformats.org/officeDocument/2006/relationships/image" Target="../media/image81.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0.xml"/><Relationship Id="rId1" Type="http://schemas.openxmlformats.org/officeDocument/2006/relationships/vmlDrawing" Target="../drawings/vmlDrawing37.vml"/><Relationship Id="rId4" Type="http://schemas.openxmlformats.org/officeDocument/2006/relationships/image" Target="../media/image82.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0.xml"/><Relationship Id="rId1" Type="http://schemas.openxmlformats.org/officeDocument/2006/relationships/vmlDrawing" Target="../drawings/vmlDrawing38.vml"/><Relationship Id="rId4" Type="http://schemas.openxmlformats.org/officeDocument/2006/relationships/image" Target="../media/image83.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0.xml"/><Relationship Id="rId1" Type="http://schemas.openxmlformats.org/officeDocument/2006/relationships/vmlDrawing" Target="../drawings/vmlDrawing39.vml"/><Relationship Id="rId6" Type="http://schemas.openxmlformats.org/officeDocument/2006/relationships/image" Target="../media/image28.wmf"/><Relationship Id="rId5" Type="http://schemas.openxmlformats.org/officeDocument/2006/relationships/oleObject" Target="../embeddings/oleObject69.bin"/><Relationship Id="rId4" Type="http://schemas.openxmlformats.org/officeDocument/2006/relationships/image" Target="../media/image84.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0.xml"/><Relationship Id="rId1" Type="http://schemas.openxmlformats.org/officeDocument/2006/relationships/vmlDrawing" Target="../drawings/vmlDrawing40.vml"/><Relationship Id="rId4" Type="http://schemas.openxmlformats.org/officeDocument/2006/relationships/image" Target="../media/image45.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0.xml"/><Relationship Id="rId1" Type="http://schemas.openxmlformats.org/officeDocument/2006/relationships/vmlDrawing" Target="../drawings/vmlDrawing41.vml"/><Relationship Id="rId4" Type="http://schemas.openxmlformats.org/officeDocument/2006/relationships/image" Target="../media/image85.wmf"/></Relationships>
</file>

<file path=ppt/slides/_rels/slide62.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20.xml"/><Relationship Id="rId1" Type="http://schemas.openxmlformats.org/officeDocument/2006/relationships/vmlDrawing" Target="../drawings/vmlDrawing42.vml"/><Relationship Id="rId6" Type="http://schemas.openxmlformats.org/officeDocument/2006/relationships/image" Target="../media/image65.wmf"/><Relationship Id="rId5" Type="http://schemas.openxmlformats.org/officeDocument/2006/relationships/oleObject" Target="../embeddings/oleObject73.bin"/><Relationship Id="rId10" Type="http://schemas.openxmlformats.org/officeDocument/2006/relationships/image" Target="../media/image67.wmf"/><Relationship Id="rId4" Type="http://schemas.openxmlformats.org/officeDocument/2006/relationships/image" Target="../media/image86.wmf"/><Relationship Id="rId9" Type="http://schemas.openxmlformats.org/officeDocument/2006/relationships/oleObject" Target="../embeddings/oleObject75.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zh-TW" dirty="0" smtClean="0"/>
              <a:t>Image processing and computer vision</a:t>
            </a:r>
          </a:p>
        </p:txBody>
      </p:sp>
      <p:sp>
        <p:nvSpPr>
          <p:cNvPr id="3077" name="Rectangle 3"/>
          <p:cNvSpPr>
            <a:spLocks noGrp="1" noChangeArrowheads="1"/>
          </p:cNvSpPr>
          <p:nvPr>
            <p:ph type="subTitle" idx="1"/>
          </p:nvPr>
        </p:nvSpPr>
        <p:spPr/>
        <p:txBody>
          <a:bodyPr rtlCol="0">
            <a:normAutofit fontScale="77500" lnSpcReduction="20000"/>
          </a:bodyPr>
          <a:lstStyle/>
          <a:p>
            <a:pPr eaLnBrk="1" fontAlgn="auto" hangingPunct="1">
              <a:spcAft>
                <a:spcPts val="0"/>
              </a:spcAft>
              <a:buFont typeface="Arial" pitchFamily="34" charset="0"/>
              <a:buNone/>
              <a:defRPr/>
            </a:pPr>
            <a:r>
              <a:rPr lang="en-US" altLang="zh-TW" dirty="0" smtClean="0"/>
              <a:t>Chapter 9: 3D reconstruction and pose estimation  from N-frames using Factorization (</a:t>
            </a:r>
            <a:r>
              <a:rPr lang="en-US" altLang="zh-TW" u="sng" dirty="0" smtClean="0"/>
              <a:t>S</a:t>
            </a:r>
            <a:r>
              <a:rPr lang="en-US" altLang="zh-TW" dirty="0" smtClean="0"/>
              <a:t>tructure </a:t>
            </a:r>
            <a:r>
              <a:rPr lang="en-US" altLang="zh-TW" u="sng" dirty="0" smtClean="0"/>
              <a:t>F</a:t>
            </a:r>
            <a:r>
              <a:rPr lang="en-US" altLang="zh-TW" dirty="0" smtClean="0"/>
              <a:t>rom </a:t>
            </a:r>
            <a:r>
              <a:rPr lang="en-US" altLang="zh-TW" u="sng" dirty="0" smtClean="0"/>
              <a:t>M</a:t>
            </a:r>
            <a:r>
              <a:rPr lang="en-US" altLang="zh-TW" dirty="0" smtClean="0"/>
              <a:t>otion SFM) for affine </a:t>
            </a:r>
            <a:r>
              <a:rPr lang="en-US" altLang="zh-TW" dirty="0" smtClean="0"/>
              <a:t>cameras</a:t>
            </a:r>
          </a:p>
          <a:p>
            <a:pPr eaLnBrk="1" fontAlgn="auto" hangingPunct="1">
              <a:spcAft>
                <a:spcPts val="0"/>
              </a:spcAft>
              <a:buFont typeface="Arial" pitchFamily="34" charset="0"/>
              <a:buNone/>
              <a:defRPr/>
            </a:pPr>
            <a:r>
              <a:rPr lang="en-US" altLang="zh-TW" smtClean="0"/>
              <a:t>Week 8</a:t>
            </a:r>
            <a:endParaRPr lang="en-US" altLang="zh-TW" dirty="0" smtClean="0"/>
          </a:p>
        </p:txBody>
      </p:sp>
      <p:sp>
        <p:nvSpPr>
          <p:cNvPr id="3076" name="Rectangle 6"/>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2" name="Rectangle 7"/>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713A57DF-087F-4600-855F-B5C554B9167C}" type="slidenum">
              <a:rPr lang="en-US" altLang="en-US" sz="1200" smtClean="0">
                <a:latin typeface="Arial" charset="0"/>
              </a:rPr>
              <a:pPr eaLnBrk="1" hangingPunct="1">
                <a:spcBef>
                  <a:spcPct val="0"/>
                </a:spcBef>
                <a:buFontTx/>
                <a:buNone/>
              </a:pPr>
              <a:t>1</a:t>
            </a:fld>
            <a:endParaRPr lang="en-US" altLang="en-US" sz="1200" smtClean="0">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ctrTitle"/>
          </p:nvPr>
        </p:nvSpPr>
        <p:spPr/>
        <p:txBody>
          <a:bodyPr/>
          <a:lstStyle/>
          <a:p>
            <a:pPr eaLnBrk="1" hangingPunct="1"/>
            <a:r>
              <a:rPr lang="en-US" altLang="zh-CN" b="1" u="sng" smtClean="0"/>
              <a:t>Affine camera model</a:t>
            </a:r>
            <a:endParaRPr lang="en-US" altLang="zh-HK" b="1" u="sng" smtClean="0"/>
          </a:p>
        </p:txBody>
      </p:sp>
      <p:sp>
        <p:nvSpPr>
          <p:cNvPr id="12291" name="Rectangle 5"/>
          <p:cNvSpPr>
            <a:spLocks noGrp="1" noChangeArrowheads="1"/>
          </p:cNvSpPr>
          <p:nvPr>
            <p:ph type="subTitle" idx="1"/>
          </p:nvPr>
        </p:nvSpPr>
        <p:spPr>
          <a:xfrm>
            <a:off x="1371600" y="3886200"/>
            <a:ext cx="7010400" cy="1752600"/>
          </a:xfrm>
        </p:spPr>
        <p:txBody>
          <a:bodyPr/>
          <a:lstStyle/>
          <a:p>
            <a:pPr marL="914400" lvl="1" indent="-457200" algn="l" eaLnBrk="1" hangingPunct="1">
              <a:buFont typeface="Arial" pitchFamily="34" charset="0"/>
              <a:buChar char="•"/>
              <a:defRPr/>
            </a:pPr>
            <a:r>
              <a:rPr lang="en-US" altLang="zh-CN" dirty="0">
                <a:ea typeface="新細明體" pitchFamily="18" charset="-120"/>
              </a:rPr>
              <a:t>Approximated </a:t>
            </a:r>
            <a:r>
              <a:rPr lang="en-US" altLang="zh-CN" dirty="0" smtClean="0">
                <a:ea typeface="新細明體" pitchFamily="18" charset="-120"/>
              </a:rPr>
              <a:t>cameras (object far away)</a:t>
            </a:r>
            <a:endParaRPr lang="en-US" altLang="zh-CN" dirty="0">
              <a:ea typeface="新細明體" pitchFamily="18" charset="-120"/>
            </a:endParaRPr>
          </a:p>
          <a:p>
            <a:pPr marL="914400" lvl="1" indent="-457200" algn="l" eaLnBrk="1" hangingPunct="1">
              <a:buFont typeface="Arial" pitchFamily="34" charset="0"/>
              <a:buChar char="•"/>
              <a:defRPr/>
            </a:pPr>
            <a:r>
              <a:rPr lang="en-US" altLang="zh-CN" dirty="0">
                <a:ea typeface="新細明體" pitchFamily="18" charset="-120"/>
              </a:rPr>
              <a:t>Mathematically linear, good for calculation, </a:t>
            </a:r>
            <a:r>
              <a:rPr lang="en-US" altLang="zh-CN" dirty="0" smtClean="0">
                <a:ea typeface="新細明體" pitchFamily="18" charset="-120"/>
              </a:rPr>
              <a:t>e.g.</a:t>
            </a:r>
            <a:endParaRPr lang="en-US" altLang="zh-CN" dirty="0">
              <a:ea typeface="新細明體" pitchFamily="18" charset="-120"/>
            </a:endParaRPr>
          </a:p>
          <a:p>
            <a:pPr marL="1257300" lvl="2" indent="-342900" algn="l" eaLnBrk="1" hangingPunct="1">
              <a:buFont typeface="Arial" pitchFamily="34" charset="0"/>
              <a:buChar char="•"/>
              <a:defRPr/>
            </a:pPr>
            <a:r>
              <a:rPr lang="en-US" altLang="zh-CN" dirty="0">
                <a:ea typeface="新細明體" pitchFamily="18" charset="-120"/>
              </a:rPr>
              <a:t>Orthographic camera</a:t>
            </a:r>
          </a:p>
          <a:p>
            <a:pPr marL="1257300" lvl="2" indent="-342900" algn="l" eaLnBrk="1" hangingPunct="1">
              <a:buFont typeface="Arial" pitchFamily="34" charset="0"/>
              <a:buChar char="•"/>
              <a:defRPr/>
            </a:pPr>
            <a:r>
              <a:rPr lang="en-US" altLang="zh-CN" dirty="0">
                <a:ea typeface="新細明體" pitchFamily="18" charset="-120"/>
              </a:rPr>
              <a:t>Weak perspective camera</a:t>
            </a:r>
          </a:p>
        </p:txBody>
      </p:sp>
      <p:sp>
        <p:nvSpPr>
          <p:cNvPr id="12292" name="Rectangle 6"/>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12293" name="Rectangle 7"/>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CDDA5F78-AA47-404F-83D4-4FE0ACA9C261}" type="slidenum">
              <a:rPr lang="en-US" altLang="en-US" sz="1200" smtClean="0">
                <a:latin typeface="Arial" charset="0"/>
              </a:rPr>
              <a:pPr eaLnBrk="1" hangingPunct="1">
                <a:spcBef>
                  <a:spcPct val="0"/>
                </a:spcBef>
                <a:buFontTx/>
                <a:buNone/>
              </a:pPr>
              <a:t>10</a:t>
            </a:fld>
            <a:endParaRPr lang="en-US" altLang="en-US" sz="1200" smtClean="0">
              <a:latin typeface="Arial" charset="0"/>
            </a:endParaRPr>
          </a:p>
        </p:txBody>
      </p:sp>
      <p:sp>
        <p:nvSpPr>
          <p:cNvPr id="6" name="Oval 5"/>
          <p:cNvSpPr/>
          <p:nvPr/>
        </p:nvSpPr>
        <p:spPr>
          <a:xfrm>
            <a:off x="3048000" y="152400"/>
            <a:ext cx="1371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81000"/>
            <a:ext cx="8229600" cy="563563"/>
          </a:xfrm>
        </p:spPr>
        <p:txBody>
          <a:bodyPr/>
          <a:lstStyle/>
          <a:p>
            <a:pPr eaLnBrk="1" hangingPunct="1"/>
            <a:r>
              <a:rPr lang="en-US" altLang="zh-HK" sz="2400" smtClean="0"/>
              <a:t>An affine camera is an approximation of the perspective camera</a:t>
            </a:r>
          </a:p>
        </p:txBody>
      </p:sp>
      <p:sp>
        <p:nvSpPr>
          <p:cNvPr id="13315" name="Rectangle 3"/>
          <p:cNvSpPr>
            <a:spLocks noGrp="1" noChangeArrowheads="1"/>
          </p:cNvSpPr>
          <p:nvPr>
            <p:ph type="body" sz="half" idx="1"/>
          </p:nvPr>
        </p:nvSpPr>
        <p:spPr>
          <a:xfrm>
            <a:off x="152400" y="1455738"/>
            <a:ext cx="4038600" cy="4411662"/>
          </a:xfrm>
        </p:spPr>
        <p:txBody>
          <a:bodyPr/>
          <a:lstStyle/>
          <a:p>
            <a:pPr eaLnBrk="1" hangingPunct="1">
              <a:lnSpc>
                <a:spcPct val="90000"/>
              </a:lnSpc>
            </a:pPr>
            <a:r>
              <a:rPr lang="en-US" altLang="zh-HK" sz="2200" u="sng" smtClean="0"/>
              <a:t>Recall: Perspective camera matrix</a:t>
            </a:r>
          </a:p>
          <a:p>
            <a:pPr eaLnBrk="1" hangingPunct="1">
              <a:lnSpc>
                <a:spcPct val="90000"/>
              </a:lnSpc>
            </a:pPr>
            <a:r>
              <a:rPr lang="en-US" altLang="zh-HK" sz="2200" smtClean="0"/>
              <a:t>Constraint:</a:t>
            </a:r>
          </a:p>
          <a:p>
            <a:pPr lvl="1" eaLnBrk="1" hangingPunct="1">
              <a:lnSpc>
                <a:spcPct val="90000"/>
              </a:lnSpc>
            </a:pPr>
            <a:r>
              <a:rPr lang="en-US" altLang="zh-HK" sz="2200" smtClean="0"/>
              <a:t>The 3x3 sub_matrix [p11 to p33] is orthogonal--it is a 3x3 rotation matrix. If Q is an orthogonal matrix:</a:t>
            </a:r>
          </a:p>
          <a:p>
            <a:pPr lvl="2" eaLnBrk="1" hangingPunct="1">
              <a:lnSpc>
                <a:spcPct val="90000"/>
              </a:lnSpc>
            </a:pPr>
            <a:r>
              <a:rPr lang="en-US" altLang="zh-HK" sz="1800" smtClean="0"/>
              <a:t>Q</a:t>
            </a:r>
            <a:r>
              <a:rPr lang="en-US" altLang="zh-HK" sz="1800" baseline="30000" smtClean="0"/>
              <a:t>T</a:t>
            </a:r>
            <a:r>
              <a:rPr lang="en-US" altLang="zh-HK" sz="1800" smtClean="0"/>
              <a:t>=Q</a:t>
            </a:r>
            <a:r>
              <a:rPr lang="en-US" altLang="zh-HK" sz="1800" baseline="30000" smtClean="0"/>
              <a:t>-1</a:t>
            </a:r>
          </a:p>
          <a:p>
            <a:pPr lvl="2" eaLnBrk="1" hangingPunct="1">
              <a:lnSpc>
                <a:spcPct val="90000"/>
              </a:lnSpc>
            </a:pPr>
            <a:r>
              <a:rPr lang="en-US" altLang="zh-HK" sz="1800" smtClean="0"/>
              <a:t>Q</a:t>
            </a:r>
            <a:r>
              <a:rPr lang="en-US" altLang="zh-HK" sz="1800" baseline="30000" smtClean="0"/>
              <a:t>T</a:t>
            </a:r>
            <a:r>
              <a:rPr lang="en-US" altLang="zh-HK" sz="1800" smtClean="0"/>
              <a:t>Q=QQ</a:t>
            </a:r>
            <a:r>
              <a:rPr lang="en-US" altLang="zh-HK" sz="1800" baseline="30000" smtClean="0"/>
              <a:t>T</a:t>
            </a:r>
            <a:r>
              <a:rPr lang="en-US" altLang="zh-HK" sz="2200" smtClean="0"/>
              <a:t>=1 </a:t>
            </a:r>
          </a:p>
          <a:p>
            <a:pPr eaLnBrk="1" hangingPunct="1">
              <a:lnSpc>
                <a:spcPct val="90000"/>
              </a:lnSpc>
            </a:pPr>
            <a:endParaRPr lang="en-US" altLang="zh-HK" sz="2200" smtClean="0"/>
          </a:p>
          <a:p>
            <a:pPr eaLnBrk="1" hangingPunct="1">
              <a:lnSpc>
                <a:spcPct val="90000"/>
              </a:lnSpc>
            </a:pPr>
            <a:r>
              <a:rPr lang="en-US" altLang="zh-HK" sz="2200" u="sng" smtClean="0"/>
              <a:t>Affine camera matrix</a:t>
            </a:r>
          </a:p>
          <a:p>
            <a:pPr eaLnBrk="1" hangingPunct="1">
              <a:lnSpc>
                <a:spcPct val="90000"/>
              </a:lnSpc>
            </a:pPr>
            <a:r>
              <a:rPr lang="en-US" altLang="zh-HK" sz="2200" smtClean="0"/>
              <a:t>Last row is [0 0 0 1]</a:t>
            </a:r>
          </a:p>
          <a:p>
            <a:pPr eaLnBrk="1" hangingPunct="1">
              <a:lnSpc>
                <a:spcPct val="90000"/>
              </a:lnSpc>
            </a:pPr>
            <a:r>
              <a:rPr lang="en-US" altLang="zh-HK" sz="2200" smtClean="0"/>
              <a:t>Constraint:</a:t>
            </a:r>
          </a:p>
          <a:p>
            <a:pPr lvl="1" eaLnBrk="1" hangingPunct="1">
              <a:lnSpc>
                <a:spcPct val="90000"/>
              </a:lnSpc>
            </a:pPr>
            <a:r>
              <a:rPr lang="en-US" altLang="zh-HK" sz="2200" smtClean="0"/>
              <a:t>Rank 2 for </a:t>
            </a:r>
            <a:r>
              <a:rPr lang="en-US" altLang="zh-HK" sz="2200" i="1" smtClean="0"/>
              <a:t>[submatrix(P11</a:t>
            </a:r>
            <a:r>
              <a:rPr lang="en-US" altLang="zh-HK" sz="2200" i="1" smtClean="0">
                <a:sym typeface="Wingdings" pitchFamily="2" charset="2"/>
              </a:rPr>
              <a:t>P23)</a:t>
            </a:r>
            <a:r>
              <a:rPr lang="en-US" altLang="zh-HK" sz="2200" i="1" smtClean="0"/>
              <a:t>]</a:t>
            </a:r>
          </a:p>
          <a:p>
            <a:pPr eaLnBrk="1" hangingPunct="1">
              <a:lnSpc>
                <a:spcPct val="90000"/>
              </a:lnSpc>
            </a:pPr>
            <a:endParaRPr lang="en-US" altLang="zh-HK" sz="2200" i="1" smtClean="0"/>
          </a:p>
        </p:txBody>
      </p:sp>
      <p:graphicFrame>
        <p:nvGraphicFramePr>
          <p:cNvPr id="13316" name="Object 7"/>
          <p:cNvGraphicFramePr>
            <a:graphicFrameLocks noGrp="1" noChangeAspect="1"/>
          </p:cNvGraphicFramePr>
          <p:nvPr>
            <p:ph sz="quarter" idx="3"/>
          </p:nvPr>
        </p:nvGraphicFramePr>
        <p:xfrm>
          <a:off x="4495800" y="1022350"/>
          <a:ext cx="4375150" cy="3244850"/>
        </p:xfrm>
        <a:graphic>
          <a:graphicData uri="http://schemas.openxmlformats.org/presentationml/2006/ole">
            <mc:AlternateContent xmlns:mc="http://schemas.openxmlformats.org/markup-compatibility/2006">
              <mc:Choice xmlns:v="urn:schemas-microsoft-com:vml" Requires="v">
                <p:oleObj spid="_x0000_s13361" name="公式" r:id="rId3" imgW="2603500" imgH="1930400" progId="Equation.3">
                  <p:embed/>
                </p:oleObj>
              </mc:Choice>
              <mc:Fallback>
                <p:oleObj name="公式" r:id="rId3" imgW="2603500" imgH="1930400" progId="Equation.3">
                  <p:embed/>
                  <p:pic>
                    <p:nvPicPr>
                      <p:cNvPr id="0"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022350"/>
                        <a:ext cx="4375150" cy="324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7"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13318"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4FA323FF-42DF-4354-9410-DD6322B4C3F2}" type="slidenum">
              <a:rPr lang="en-US" altLang="en-US" sz="1200" smtClean="0">
                <a:latin typeface="Arial" charset="0"/>
              </a:rPr>
              <a:pPr eaLnBrk="1" hangingPunct="1">
                <a:spcBef>
                  <a:spcPct val="0"/>
                </a:spcBef>
                <a:buFontTx/>
                <a:buNone/>
              </a:pPr>
              <a:t>11</a:t>
            </a:fld>
            <a:endParaRPr lang="en-US" altLang="en-US" sz="1200" smtClean="0">
              <a:latin typeface="Arial" charset="0"/>
            </a:endParaRPr>
          </a:p>
        </p:txBody>
      </p:sp>
      <p:graphicFrame>
        <p:nvGraphicFramePr>
          <p:cNvPr id="13319" name="Object 9"/>
          <p:cNvGraphicFramePr>
            <a:graphicFrameLocks noChangeAspect="1"/>
          </p:cNvGraphicFramePr>
          <p:nvPr/>
        </p:nvGraphicFramePr>
        <p:xfrm>
          <a:off x="4419600" y="4724400"/>
          <a:ext cx="4114800" cy="1598613"/>
        </p:xfrm>
        <a:graphic>
          <a:graphicData uri="http://schemas.openxmlformats.org/presentationml/2006/ole">
            <mc:AlternateContent xmlns:mc="http://schemas.openxmlformats.org/markup-compatibility/2006">
              <mc:Choice xmlns:v="urn:schemas-microsoft-com:vml" Requires="v">
                <p:oleObj spid="_x0000_s13362" name="Equation" r:id="rId5" imgW="1828800" imgH="711200" progId="Equation.3">
                  <p:embed/>
                </p:oleObj>
              </mc:Choice>
              <mc:Fallback>
                <p:oleObj name="Equation" r:id="rId5" imgW="1828800" imgH="7112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4724400"/>
                        <a:ext cx="4114800" cy="159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0" name="Rectangle 10"/>
          <p:cNvSpPr>
            <a:spLocks noChangeArrowheads="1"/>
          </p:cNvSpPr>
          <p:nvPr/>
        </p:nvSpPr>
        <p:spPr bwMode="auto">
          <a:xfrm>
            <a:off x="5486400" y="4635500"/>
            <a:ext cx="2286000" cy="1219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13321" name="Text Box 11"/>
          <p:cNvSpPr txBox="1">
            <a:spLocks noChangeArrowheads="1"/>
          </p:cNvSpPr>
          <p:nvPr/>
        </p:nvSpPr>
        <p:spPr bwMode="auto">
          <a:xfrm>
            <a:off x="4022725" y="4456113"/>
            <a:ext cx="1298575"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Constraint:</a:t>
            </a:r>
          </a:p>
          <a:p>
            <a:pPr eaLnBrk="1" hangingPunct="1">
              <a:spcBef>
                <a:spcPct val="0"/>
              </a:spcBef>
              <a:buFontTx/>
              <a:buNone/>
            </a:pPr>
            <a:r>
              <a:rPr lang="en-US" altLang="zh-HK" sz="1800">
                <a:latin typeface="Arial" charset="0"/>
              </a:rPr>
              <a:t>Rank 2</a:t>
            </a:r>
          </a:p>
        </p:txBody>
      </p:sp>
      <p:sp>
        <p:nvSpPr>
          <p:cNvPr id="13322" name="Line 12"/>
          <p:cNvSpPr>
            <a:spLocks noChangeShapeType="1"/>
          </p:cNvSpPr>
          <p:nvPr/>
        </p:nvSpPr>
        <p:spPr bwMode="auto">
          <a:xfrm>
            <a:off x="5029200" y="5105400"/>
            <a:ext cx="4572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3" name="Line 14"/>
          <p:cNvSpPr>
            <a:spLocks noChangeShapeType="1"/>
          </p:cNvSpPr>
          <p:nvPr/>
        </p:nvSpPr>
        <p:spPr bwMode="auto">
          <a:xfrm flipH="1">
            <a:off x="5486400" y="3038475"/>
            <a:ext cx="60325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4" name="Content Placeholder 1"/>
          <p:cNvSpPr>
            <a:spLocks noGrp="1"/>
          </p:cNvSpPr>
          <p:nvPr>
            <p:ph sz="quarter" idx="2"/>
          </p:nvPr>
        </p:nvSpPr>
        <p:spPr>
          <a:xfrm>
            <a:off x="8534400" y="4381500"/>
            <a:ext cx="457200" cy="266700"/>
          </a:xfrm>
        </p:spPr>
        <p:txBody>
          <a:bodyPr/>
          <a:lstStyle/>
          <a:p>
            <a:r>
              <a:rPr lang="en-US" altLang="zh-HK" smtClean="0"/>
              <a:t> </a:t>
            </a:r>
          </a:p>
        </p:txBody>
      </p:sp>
      <p:sp>
        <p:nvSpPr>
          <p:cNvPr id="2" name="Rectangle 1"/>
          <p:cNvSpPr/>
          <p:nvPr/>
        </p:nvSpPr>
        <p:spPr>
          <a:xfrm>
            <a:off x="6049963" y="1968500"/>
            <a:ext cx="1570037" cy="1069975"/>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cxnSp>
        <p:nvCxnSpPr>
          <p:cNvPr id="4" name="Straight Arrow Connector 3"/>
          <p:cNvCxnSpPr/>
          <p:nvPr/>
        </p:nvCxnSpPr>
        <p:spPr>
          <a:xfrm>
            <a:off x="2514600" y="1828800"/>
            <a:ext cx="1981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048000" y="152400"/>
            <a:ext cx="1371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
        <p:nvSpPr>
          <p:cNvPr id="3" name="Rectangle 2"/>
          <p:cNvSpPr/>
          <p:nvPr/>
        </p:nvSpPr>
        <p:spPr>
          <a:xfrm>
            <a:off x="4267200" y="1524000"/>
            <a:ext cx="4191000" cy="16002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cxnSp>
        <p:nvCxnSpPr>
          <p:cNvPr id="6" name="Straight Arrow Connector 5"/>
          <p:cNvCxnSpPr/>
          <p:nvPr/>
        </p:nvCxnSpPr>
        <p:spPr>
          <a:xfrm>
            <a:off x="3657600" y="16764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048000" y="5181600"/>
            <a:ext cx="1371600" cy="3413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304800"/>
            <a:ext cx="8610600" cy="965200"/>
          </a:xfrm>
        </p:spPr>
        <p:txBody>
          <a:bodyPr/>
          <a:lstStyle/>
          <a:p>
            <a:pPr algn="l" eaLnBrk="1" hangingPunct="1"/>
            <a:r>
              <a:rPr lang="en-US" altLang="zh-HK" sz="2300" smtClean="0"/>
              <a:t>Exercise 3:From perspective to affine</a:t>
            </a:r>
            <a:br>
              <a:rPr lang="en-US" altLang="zh-HK" sz="2300" smtClean="0"/>
            </a:br>
            <a:r>
              <a:rPr lang="en-US" altLang="zh-HK" sz="2300" smtClean="0"/>
              <a:t>if depth (Z) is large enough, a perspective camera is shown below</a:t>
            </a:r>
          </a:p>
        </p:txBody>
      </p:sp>
      <p:sp>
        <p:nvSpPr>
          <p:cNvPr id="14339" name="Rectangle 3"/>
          <p:cNvSpPr>
            <a:spLocks noGrp="1" noChangeArrowheads="1"/>
          </p:cNvSpPr>
          <p:nvPr>
            <p:ph type="body" sz="half" idx="1"/>
          </p:nvPr>
        </p:nvSpPr>
        <p:spPr>
          <a:xfrm>
            <a:off x="4267200" y="5791200"/>
            <a:ext cx="219075" cy="144463"/>
          </a:xfrm>
        </p:spPr>
        <p:txBody>
          <a:bodyPr/>
          <a:lstStyle/>
          <a:p>
            <a:pPr eaLnBrk="1" hangingPunct="1"/>
            <a:r>
              <a:rPr lang="en-US" altLang="zh-HK" sz="2600" smtClean="0"/>
              <a:t> </a:t>
            </a:r>
          </a:p>
          <a:p>
            <a:pPr eaLnBrk="1" hangingPunct="1"/>
            <a:endParaRPr lang="en-US" altLang="zh-HK" sz="2600" smtClean="0"/>
          </a:p>
          <a:p>
            <a:pPr eaLnBrk="1" hangingPunct="1"/>
            <a:endParaRPr lang="en-US" altLang="zh-HK" sz="2600" smtClean="0"/>
          </a:p>
          <a:p>
            <a:pPr eaLnBrk="1" hangingPunct="1"/>
            <a:endParaRPr lang="en-US" altLang="zh-HK" sz="2600" smtClean="0"/>
          </a:p>
          <a:p>
            <a:pPr eaLnBrk="1" hangingPunct="1"/>
            <a:endParaRPr lang="en-US" altLang="zh-HK" sz="2600" smtClean="0"/>
          </a:p>
        </p:txBody>
      </p:sp>
      <p:graphicFrame>
        <p:nvGraphicFramePr>
          <p:cNvPr id="14340" name="Object 6"/>
          <p:cNvGraphicFramePr>
            <a:graphicFrameLocks noGrp="1" noChangeAspect="1"/>
          </p:cNvGraphicFramePr>
          <p:nvPr>
            <p:ph sz="quarter" idx="2"/>
          </p:nvPr>
        </p:nvGraphicFramePr>
        <p:xfrm>
          <a:off x="381000" y="1022350"/>
          <a:ext cx="7315200" cy="1187450"/>
        </p:xfrm>
        <a:graphic>
          <a:graphicData uri="http://schemas.openxmlformats.org/presentationml/2006/ole">
            <mc:AlternateContent xmlns:mc="http://schemas.openxmlformats.org/markup-compatibility/2006">
              <mc:Choice xmlns:v="urn:schemas-microsoft-com:vml" Requires="v">
                <p:oleObj spid="_x0000_s14392" name="公式" r:id="rId3" imgW="4533900" imgH="736600" progId="Equation.3">
                  <p:embed/>
                </p:oleObj>
              </mc:Choice>
              <mc:Fallback>
                <p:oleObj name="公式" r:id="rId3" imgW="4533900" imgH="736600" progId="Equation.3">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022350"/>
                        <a:ext cx="7315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1" name="Object 8"/>
          <p:cNvGraphicFramePr>
            <a:graphicFrameLocks noGrp="1" noChangeAspect="1"/>
          </p:cNvGraphicFramePr>
          <p:nvPr>
            <p:ph sz="quarter" idx="3"/>
          </p:nvPr>
        </p:nvGraphicFramePr>
        <p:xfrm>
          <a:off x="457200" y="3309938"/>
          <a:ext cx="4062413" cy="3451225"/>
        </p:xfrm>
        <a:graphic>
          <a:graphicData uri="http://schemas.openxmlformats.org/presentationml/2006/ole">
            <mc:AlternateContent xmlns:mc="http://schemas.openxmlformats.org/markup-compatibility/2006">
              <mc:Choice xmlns:v="urn:schemas-microsoft-com:vml" Requires="v">
                <p:oleObj spid="_x0000_s14393" name="公式" r:id="rId5" imgW="2870200" imgH="2438400" progId="Equation.3">
                  <p:embed/>
                </p:oleObj>
              </mc:Choice>
              <mc:Fallback>
                <p:oleObj name="公式" r:id="rId5" imgW="2870200" imgH="2438400" progId="Equation.3">
                  <p:embed/>
                  <p:pic>
                    <p:nvPicPr>
                      <p:cNvPr id="0" name="Object 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309938"/>
                        <a:ext cx="4062413" cy="3451225"/>
                      </a:xfrm>
                      <a:prstGeom prst="rect">
                        <a:avLst/>
                      </a:prstGeom>
                      <a:noFill/>
                      <a:ln w="9525">
                        <a:solidFill>
                          <a:srgbClr val="385D8A"/>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2" name="Footer Placeholder 6"/>
          <p:cNvSpPr>
            <a:spLocks noGrp="1"/>
          </p:cNvSpPr>
          <p:nvPr>
            <p:ph type="ftr" sz="quarter" idx="11"/>
          </p:nvPr>
        </p:nvSpPr>
        <p:spPr bwMode="auto">
          <a:xfrm>
            <a:off x="4572000" y="640080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14343"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E78FE4E2-B121-4425-A1F1-EC6ED0D80191}" type="slidenum">
              <a:rPr lang="en-US" altLang="en-US" sz="1200" smtClean="0">
                <a:latin typeface="Arial" charset="0"/>
              </a:rPr>
              <a:pPr eaLnBrk="1" hangingPunct="1">
                <a:spcBef>
                  <a:spcPct val="0"/>
                </a:spcBef>
                <a:buFontTx/>
                <a:buNone/>
              </a:pPr>
              <a:t>12</a:t>
            </a:fld>
            <a:endParaRPr lang="en-US" altLang="en-US" sz="1200" smtClean="0">
              <a:latin typeface="Arial" charset="0"/>
            </a:endParaRPr>
          </a:p>
        </p:txBody>
      </p:sp>
      <p:sp>
        <p:nvSpPr>
          <p:cNvPr id="14344" name="Text Box 10"/>
          <p:cNvSpPr txBox="1">
            <a:spLocks noChangeArrowheads="1"/>
          </p:cNvSpPr>
          <p:nvPr/>
        </p:nvSpPr>
        <p:spPr bwMode="auto">
          <a:xfrm>
            <a:off x="304800" y="2109788"/>
            <a:ext cx="8763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i="1">
                <a:latin typeface="Arial" charset="0"/>
              </a:rPr>
              <a:t>C’</a:t>
            </a:r>
            <a:r>
              <a:rPr lang="en-US" altLang="zh-HK" sz="1800">
                <a:latin typeface="Arial" charset="0"/>
              </a:rPr>
              <a:t> is the position of the camera in world coordinates. Imaging the camera is now moving backward along the principal axis -</a:t>
            </a:r>
            <a:r>
              <a:rPr lang="en-US" altLang="zh-HK" sz="1800" i="1">
                <a:latin typeface="Arial" charset="0"/>
              </a:rPr>
              <a:t>r</a:t>
            </a:r>
            <a:r>
              <a:rPr lang="en-US" altLang="zh-HK" sz="1800" i="1" baseline="30000">
                <a:latin typeface="Arial" charset="0"/>
              </a:rPr>
              <a:t>3</a:t>
            </a:r>
            <a:r>
              <a:rPr lang="en-US" altLang="zh-HK" sz="1800" i="1">
                <a:latin typeface="Arial" charset="0"/>
              </a:rPr>
              <a:t> </a:t>
            </a:r>
            <a:r>
              <a:rPr lang="en-US" altLang="zh-HK" sz="1800">
                <a:latin typeface="Arial" charset="0"/>
              </a:rPr>
              <a:t>at a rate of </a:t>
            </a:r>
            <a:r>
              <a:rPr lang="en-US" altLang="zh-HK" sz="1800" i="1">
                <a:latin typeface="Arial" charset="0"/>
              </a:rPr>
              <a:t>(t)</a:t>
            </a:r>
            <a:r>
              <a:rPr lang="en-US" altLang="zh-HK" sz="1800">
                <a:latin typeface="Arial" charset="0"/>
              </a:rPr>
              <a:t> pixels per second.</a:t>
            </a:r>
          </a:p>
          <a:p>
            <a:pPr eaLnBrk="1" hangingPunct="1">
              <a:spcBef>
                <a:spcPct val="0"/>
              </a:spcBef>
              <a:buFontTx/>
              <a:buNone/>
            </a:pPr>
            <a:r>
              <a:rPr lang="en-US" altLang="zh-HK" sz="1800" i="1">
                <a:latin typeface="Arial" charset="0"/>
              </a:rPr>
              <a:t>C’</a:t>
            </a:r>
            <a:r>
              <a:rPr lang="en-US" altLang="zh-HK" sz="1800">
                <a:latin typeface="Arial" charset="0"/>
              </a:rPr>
              <a:t> can now be replaced by </a:t>
            </a:r>
            <a:r>
              <a:rPr lang="en-US" altLang="zh-HK" sz="1800" i="1">
                <a:latin typeface="Arial" charset="0"/>
              </a:rPr>
              <a:t>C-(t)r</a:t>
            </a:r>
            <a:r>
              <a:rPr lang="en-US" altLang="zh-HK" sz="1800" i="1" baseline="30000">
                <a:latin typeface="Arial" charset="0"/>
              </a:rPr>
              <a:t>3</a:t>
            </a:r>
            <a:r>
              <a:rPr lang="en-US" altLang="zh-HK" sz="1800" i="1">
                <a:latin typeface="Arial" charset="0"/>
              </a:rPr>
              <a:t>, and at t=0, the camera is at C.</a:t>
            </a:r>
            <a:r>
              <a:rPr lang="en-US" altLang="zh-HK" sz="1800">
                <a:latin typeface="Arial" charset="0"/>
              </a:rPr>
              <a:t> Note: the principal axis =(</a:t>
            </a:r>
            <a:r>
              <a:rPr lang="en-US" altLang="zh-HK" sz="1800" i="1">
                <a:latin typeface="Arial" charset="0"/>
              </a:rPr>
              <a:t>r</a:t>
            </a:r>
            <a:r>
              <a:rPr lang="en-US" altLang="zh-HK" sz="1800" i="1" baseline="30000">
                <a:latin typeface="Arial" charset="0"/>
              </a:rPr>
              <a:t>3</a:t>
            </a:r>
            <a:r>
              <a:rPr lang="en-US" altLang="zh-HK" sz="1800" i="1">
                <a:latin typeface="Arial" charset="0"/>
              </a:rPr>
              <a:t>)</a:t>
            </a:r>
            <a:r>
              <a:rPr lang="en-US" altLang="zh-HK" sz="1800" i="1" baseline="-25000">
                <a:latin typeface="Arial" charset="0"/>
              </a:rPr>
              <a:t>3x1</a:t>
            </a:r>
            <a:r>
              <a:rPr lang="en-US" altLang="zh-HK" sz="1800" i="1">
                <a:latin typeface="Arial" charset="0"/>
              </a:rPr>
              <a:t>, where r</a:t>
            </a:r>
            <a:r>
              <a:rPr lang="en-US" altLang="zh-HK" sz="1800" i="1" baseline="30000">
                <a:latin typeface="Arial" charset="0"/>
              </a:rPr>
              <a:t>3T </a:t>
            </a:r>
            <a:r>
              <a:rPr lang="en-US" altLang="zh-HK" sz="1800" i="1">
                <a:latin typeface="Arial" charset="0"/>
              </a:rPr>
              <a:t>is the 3rd row of r (proved earlier).</a:t>
            </a:r>
            <a:endParaRPr lang="en-US" altLang="zh-HK" sz="1800">
              <a:latin typeface="Arial" charset="0"/>
            </a:endParaRPr>
          </a:p>
        </p:txBody>
      </p:sp>
      <p:graphicFrame>
        <p:nvGraphicFramePr>
          <p:cNvPr id="14345" name="Object 11"/>
          <p:cNvGraphicFramePr>
            <a:graphicFrameLocks noChangeAspect="1"/>
          </p:cNvGraphicFramePr>
          <p:nvPr/>
        </p:nvGraphicFramePr>
        <p:xfrm>
          <a:off x="4921250" y="3309938"/>
          <a:ext cx="4146550" cy="3382962"/>
        </p:xfrm>
        <a:graphic>
          <a:graphicData uri="http://schemas.openxmlformats.org/presentationml/2006/ole">
            <mc:AlternateContent xmlns:mc="http://schemas.openxmlformats.org/markup-compatibility/2006">
              <mc:Choice xmlns:v="urn:schemas-microsoft-com:vml" Requires="v">
                <p:oleObj spid="_x0000_s14394" name="Equation" r:id="rId7" imgW="3187700" imgH="2603500" progId="Equation.3">
                  <p:embed/>
                </p:oleObj>
              </mc:Choice>
              <mc:Fallback>
                <p:oleObj name="Equation" r:id="rId7" imgW="3187700" imgH="26035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1250" y="3309938"/>
                        <a:ext cx="4146550" cy="3382962"/>
                      </a:xfrm>
                      <a:prstGeom prst="rect">
                        <a:avLst/>
                      </a:prstGeom>
                      <a:noFill/>
                      <a:ln w="9525">
                        <a:solidFill>
                          <a:srgbClr val="385D8A"/>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Oval 9"/>
          <p:cNvSpPr/>
          <p:nvPr/>
        </p:nvSpPr>
        <p:spPr>
          <a:xfrm>
            <a:off x="3048000" y="152400"/>
            <a:ext cx="1371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304800" y="762000"/>
            <a:ext cx="7391400" cy="457200"/>
          </a:xfrm>
        </p:spPr>
        <p:txBody>
          <a:bodyPr>
            <a:normAutofit fontScale="90000"/>
          </a:bodyPr>
          <a:lstStyle/>
          <a:p>
            <a:pPr eaLnBrk="1" hangingPunct="1">
              <a:defRPr/>
            </a:pPr>
            <a:r>
              <a:rPr lang="en-US" altLang="zh-CN" sz="2100" smtClean="0"/>
              <a:t>Exercise 4: Perspective to </a:t>
            </a:r>
            <a:r>
              <a:rPr lang="en-US" altLang="zh-HK" sz="2100" smtClean="0"/>
              <a:t>Affine</a:t>
            </a:r>
            <a:br>
              <a:rPr lang="en-US" altLang="zh-HK" sz="2100" smtClean="0"/>
            </a:br>
            <a:endParaRPr lang="en-US" altLang="zh-HK" sz="2100" smtClean="0"/>
          </a:p>
        </p:txBody>
      </p:sp>
      <p:sp>
        <p:nvSpPr>
          <p:cNvPr id="15363" name="Rectangle 3"/>
          <p:cNvSpPr>
            <a:spLocks noGrp="1" noChangeArrowheads="1"/>
          </p:cNvSpPr>
          <p:nvPr>
            <p:ph type="body" sz="half" idx="1"/>
          </p:nvPr>
        </p:nvSpPr>
        <p:spPr>
          <a:xfrm>
            <a:off x="381000" y="914400"/>
            <a:ext cx="8229600" cy="3954463"/>
          </a:xfrm>
        </p:spPr>
        <p:txBody>
          <a:bodyPr/>
          <a:lstStyle/>
          <a:p>
            <a:pPr eaLnBrk="1" hangingPunct="1"/>
            <a:r>
              <a:rPr lang="en-US" altLang="zh-HK" sz="2000" smtClean="0"/>
              <a:t>In execise3, the object will become smaller and smaller but if we zoom the camera simultaneously by a magnification factor (f</a:t>
            </a:r>
            <a:r>
              <a:rPr lang="en-US" altLang="zh-HK" sz="2000" smtClean="0">
                <a:sym typeface="Wingdings" pitchFamily="2" charset="2"/>
              </a:rPr>
              <a:t></a:t>
            </a:r>
            <a:r>
              <a:rPr lang="en-US" altLang="zh-HK" sz="2000" smtClean="0"/>
              <a:t> f(d</a:t>
            </a:r>
            <a:r>
              <a:rPr lang="en-US" altLang="zh-HK" sz="2000" baseline="-25000" smtClean="0"/>
              <a:t>t</a:t>
            </a:r>
            <a:r>
              <a:rPr lang="en-US" altLang="zh-HK" sz="2000" smtClean="0"/>
              <a:t>/d</a:t>
            </a:r>
            <a:r>
              <a:rPr lang="en-US" altLang="zh-HK" sz="2000" baseline="-25000" smtClean="0"/>
              <a:t>0</a:t>
            </a:r>
            <a:r>
              <a:rPr lang="en-US" altLang="zh-HK" sz="2000" smtClean="0"/>
              <a:t>))</a:t>
            </a:r>
            <a:r>
              <a:rPr lang="en-US" altLang="zh-HK" sz="2000" baseline="-25000" smtClean="0"/>
              <a:t> </a:t>
            </a:r>
            <a:r>
              <a:rPr lang="en-US" altLang="zh-HK" sz="2000" smtClean="0"/>
              <a:t>the object will maintain the same size  on screen, where d</a:t>
            </a:r>
            <a:r>
              <a:rPr lang="en-US" altLang="zh-HK" sz="2000" baseline="-25000" smtClean="0"/>
              <a:t>0</a:t>
            </a:r>
            <a:r>
              <a:rPr lang="en-US" altLang="zh-HK" sz="2000" smtClean="0"/>
              <a:t>=d</a:t>
            </a:r>
            <a:r>
              <a:rPr lang="en-US" altLang="zh-HK" sz="2000" baseline="-25000" smtClean="0"/>
              <a:t>t=0</a:t>
            </a:r>
            <a:r>
              <a:rPr lang="en-US" altLang="zh-HK" sz="2000" smtClean="0"/>
              <a:t>.</a:t>
            </a:r>
          </a:p>
        </p:txBody>
      </p:sp>
      <p:graphicFrame>
        <p:nvGraphicFramePr>
          <p:cNvPr id="2" name="Object 4"/>
          <p:cNvGraphicFramePr>
            <a:graphicFrameLocks noGrp="1" noChangeAspect="1"/>
          </p:cNvGraphicFramePr>
          <p:nvPr>
            <p:ph sz="half" idx="2"/>
          </p:nvPr>
        </p:nvGraphicFramePr>
        <p:xfrm>
          <a:off x="685800" y="2085975"/>
          <a:ext cx="8351838" cy="4772025"/>
        </p:xfrm>
        <a:graphic>
          <a:graphicData uri="http://schemas.openxmlformats.org/presentationml/2006/ole">
            <mc:AlternateContent xmlns:mc="http://schemas.openxmlformats.org/markup-compatibility/2006">
              <mc:Choice xmlns:v="urn:schemas-microsoft-com:vml" Requires="v">
                <p:oleObj spid="_x0000_s15389" name="公式" r:id="rId3" imgW="6667500" imgH="3810000" progId="Equation.3">
                  <p:embed/>
                </p:oleObj>
              </mc:Choice>
              <mc:Fallback>
                <p:oleObj name="公式" r:id="rId3" imgW="6667500" imgH="38100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085975"/>
                        <a:ext cx="8351838"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5" name="Footer Placeholder 5"/>
          <p:cNvSpPr>
            <a:spLocks noGrp="1"/>
          </p:cNvSpPr>
          <p:nvPr>
            <p:ph type="ftr" sz="quarter" idx="11"/>
          </p:nvPr>
        </p:nvSpPr>
        <p:spPr bwMode="auto">
          <a:xfrm>
            <a:off x="5867400" y="6492875"/>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1536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1BAFFBC7-93B0-4AE8-BF01-AC8061B82B19}" type="slidenum">
              <a:rPr lang="en-US" altLang="en-US" sz="1200" smtClean="0">
                <a:latin typeface="Arial" charset="0"/>
              </a:rPr>
              <a:pPr eaLnBrk="1" hangingPunct="1">
                <a:spcBef>
                  <a:spcPct val="0"/>
                </a:spcBef>
                <a:buFontTx/>
                <a:buNone/>
              </a:pPr>
              <a:t>13</a:t>
            </a:fld>
            <a:endParaRPr lang="en-US" altLang="en-US" sz="1200" smtClean="0">
              <a:latin typeface="Arial" charset="0"/>
            </a:endParaRPr>
          </a:p>
        </p:txBody>
      </p:sp>
      <p:sp>
        <p:nvSpPr>
          <p:cNvPr id="15367" name="TextBox 2"/>
          <p:cNvSpPr txBox="1">
            <a:spLocks noChangeArrowheads="1"/>
          </p:cNvSpPr>
          <p:nvPr/>
        </p:nvSpPr>
        <p:spPr bwMode="auto">
          <a:xfrm>
            <a:off x="4648200" y="1893888"/>
            <a:ext cx="2235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Magnification matrix</a:t>
            </a:r>
          </a:p>
        </p:txBody>
      </p:sp>
      <p:cxnSp>
        <p:nvCxnSpPr>
          <p:cNvPr id="5" name="Straight Arrow Connector 4"/>
          <p:cNvCxnSpPr>
            <a:stCxn id="15367" idx="1"/>
          </p:cNvCxnSpPr>
          <p:nvPr/>
        </p:nvCxnSpPr>
        <p:spPr>
          <a:xfrm flipH="1">
            <a:off x="3276600" y="2079625"/>
            <a:ext cx="1371600" cy="511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48000" y="152400"/>
            <a:ext cx="1371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pic>
        <p:nvPicPr>
          <p:cNvPr id="15370" name="Picture 14" descr="D:\Users\khwong\AppData\Local\Microsoft\Windows\Temporary Internet Files\Content.IE5\U2RU1O1N\MC90038358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1111694" flipH="1">
            <a:off x="7435850" y="4929188"/>
            <a:ext cx="917575"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1" name="Tree"/>
          <p:cNvSpPr>
            <a:spLocks noEditPoints="1" noChangeArrowheads="1"/>
          </p:cNvSpPr>
          <p:nvPr/>
        </p:nvSpPr>
        <p:spPr bwMode="auto">
          <a:xfrm>
            <a:off x="5913438" y="5060950"/>
            <a:ext cx="446087" cy="118745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2147483647 w 21600"/>
              <a:gd name="T11" fmla="*/ 2147483647 h 21600"/>
              <a:gd name="T12" fmla="*/ 2147483647 w 21600"/>
              <a:gd name="T13" fmla="*/ 2147483647 h 21600"/>
              <a:gd name="T14" fmla="*/ 17694720 60000 65536"/>
              <a:gd name="T15" fmla="*/ 11796480 60000 65536"/>
              <a:gd name="T16" fmla="*/ 11796480 60000 65536"/>
              <a:gd name="T17" fmla="*/ 11796480 60000 65536"/>
              <a:gd name="T18" fmla="*/ 0 60000 65536"/>
              <a:gd name="T19" fmla="*/ 0 60000 65536"/>
              <a:gd name="T20" fmla="*/ 0 60000 65536"/>
              <a:gd name="T21" fmla="*/ 761 w 21600"/>
              <a:gd name="T22" fmla="*/ 22454 h 21600"/>
              <a:gd name="T23" fmla="*/ 21069 w 21600"/>
              <a:gd name="T24" fmla="*/ 28282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18900"/>
                </a:moveTo>
                <a:lnTo>
                  <a:pt x="9257" y="18900"/>
                </a:lnTo>
                <a:lnTo>
                  <a:pt x="9257" y="21600"/>
                </a:lnTo>
                <a:lnTo>
                  <a:pt x="12343" y="21600"/>
                </a:lnTo>
                <a:lnTo>
                  <a:pt x="12343" y="18900"/>
                </a:lnTo>
                <a:lnTo>
                  <a:pt x="21600" y="18900"/>
                </a:lnTo>
                <a:lnTo>
                  <a:pt x="12343" y="12600"/>
                </a:lnTo>
                <a:lnTo>
                  <a:pt x="18514" y="12600"/>
                </a:lnTo>
                <a:lnTo>
                  <a:pt x="12343" y="6300"/>
                </a:lnTo>
                <a:lnTo>
                  <a:pt x="15429" y="6300"/>
                </a:lnTo>
                <a:lnTo>
                  <a:pt x="10800" y="0"/>
                </a:lnTo>
                <a:lnTo>
                  <a:pt x="6171" y="6300"/>
                </a:lnTo>
                <a:lnTo>
                  <a:pt x="9257" y="6300"/>
                </a:lnTo>
                <a:lnTo>
                  <a:pt x="3086" y="12600"/>
                </a:lnTo>
                <a:lnTo>
                  <a:pt x="9257" y="12600"/>
                </a:lnTo>
                <a:lnTo>
                  <a:pt x="0" y="18900"/>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pic>
        <p:nvPicPr>
          <p:cNvPr id="15372" name="Picture 17" descr="D:\Users\khwong\AppData\Local\Microsoft\Windows\Temporary Internet Files\Content.IE5\CRLFN8ZW\MC900432618[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9175" y="559276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3" name="Picture 18" descr="D:\Users\khwong\AppData\Local\Microsoft\Windows\Temporary Internet Files\Content.IE5\CRLFN8ZW\MC900388726[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7023100" y="5772150"/>
            <a:ext cx="184467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28600"/>
            <a:ext cx="8229600" cy="1143000"/>
          </a:xfrm>
        </p:spPr>
        <p:txBody>
          <a:bodyPr/>
          <a:lstStyle/>
          <a:p>
            <a:pPr eaLnBrk="1" hangingPunct="1"/>
            <a:r>
              <a:rPr lang="en-US" altLang="zh-HK" smtClean="0"/>
              <a:t>The proof showed that </a:t>
            </a:r>
          </a:p>
        </p:txBody>
      </p:sp>
      <p:sp>
        <p:nvSpPr>
          <p:cNvPr id="16387" name="Rectangle 3"/>
          <p:cNvSpPr>
            <a:spLocks noGrp="1" noChangeArrowheads="1"/>
          </p:cNvSpPr>
          <p:nvPr>
            <p:ph idx="1"/>
          </p:nvPr>
        </p:nvSpPr>
        <p:spPr>
          <a:xfrm>
            <a:off x="381000" y="1219200"/>
            <a:ext cx="8229600" cy="4525963"/>
          </a:xfrm>
        </p:spPr>
        <p:txBody>
          <a:bodyPr/>
          <a:lstStyle/>
          <a:p>
            <a:pPr eaLnBrk="1" hangingPunct="1"/>
            <a:r>
              <a:rPr lang="en-US" altLang="zh-HK" sz="2800" smtClean="0"/>
              <a:t>When the object is very far away </a:t>
            </a:r>
            <a:r>
              <a:rPr lang="en-US" altLang="zh-HK" sz="2800" i="1" smtClean="0"/>
              <a:t>d</a:t>
            </a:r>
            <a:r>
              <a:rPr lang="en-US" altLang="zh-HK" sz="2800" i="1" baseline="-25000" smtClean="0">
                <a:sym typeface="Symbol" pitchFamily="18" charset="2"/>
              </a:rPr>
              <a:t></a:t>
            </a:r>
            <a:r>
              <a:rPr lang="en-US" altLang="zh-HK" sz="2800" i="1" smtClean="0">
                <a:sym typeface="Symbol" pitchFamily="18" charset="2"/>
              </a:rPr>
              <a:t> </a:t>
            </a:r>
            <a:r>
              <a:rPr lang="en-US" altLang="zh-HK" sz="2800" i="1" smtClean="0"/>
              <a:t>=d</a:t>
            </a:r>
            <a:r>
              <a:rPr lang="en-US" altLang="zh-HK" sz="2800" i="1" baseline="-25000" smtClean="0"/>
              <a:t>t=</a:t>
            </a:r>
            <a:r>
              <a:rPr lang="en-US" altLang="zh-HK" sz="2800" i="1" baseline="-25000" smtClean="0">
                <a:sym typeface="Symbol" pitchFamily="18" charset="2"/>
              </a:rPr>
              <a:t> </a:t>
            </a:r>
            <a:r>
              <a:rPr lang="en-US" altLang="zh-HK" sz="2800" i="1" baseline="-25000" smtClean="0"/>
              <a:t> </a:t>
            </a:r>
          </a:p>
          <a:p>
            <a:pPr eaLnBrk="1" hangingPunct="1"/>
            <a:r>
              <a:rPr lang="en-US" altLang="zh-HK" sz="2800" smtClean="0"/>
              <a:t>By definition </a:t>
            </a:r>
            <a:r>
              <a:rPr lang="en-US" altLang="zh-HK" sz="2800" i="1" smtClean="0"/>
              <a:t>d</a:t>
            </a:r>
            <a:r>
              <a:rPr lang="en-US" altLang="zh-HK" sz="2800" i="1" baseline="-25000" smtClean="0"/>
              <a:t>t</a:t>
            </a:r>
            <a:r>
              <a:rPr lang="en-US" altLang="zh-HK" sz="2800" i="1" smtClean="0"/>
              <a:t>=-r</a:t>
            </a:r>
            <a:r>
              <a:rPr lang="en-US" altLang="zh-HK" sz="2800" i="1" baseline="30000" smtClean="0"/>
              <a:t>31</a:t>
            </a:r>
            <a:r>
              <a:rPr lang="en-US" altLang="zh-HK" sz="2800" i="1" smtClean="0"/>
              <a:t>C+t , r is constant (the rotation is fixed) , C is the initial position of the camera </a:t>
            </a:r>
            <a:r>
              <a:rPr lang="en-US" altLang="zh-HK" sz="2800" smtClean="0"/>
              <a:t>and we view it using a large zoom lens </a:t>
            </a:r>
            <a:r>
              <a:rPr lang="en-US" altLang="zh-HK" sz="2800" i="1" smtClean="0"/>
              <a:t>(f</a:t>
            </a:r>
            <a:r>
              <a:rPr lang="en-US" altLang="zh-HK" sz="2800" i="1" smtClean="0">
                <a:sym typeface="Wingdings" pitchFamily="2" charset="2"/>
              </a:rPr>
              <a:t></a:t>
            </a:r>
            <a:r>
              <a:rPr lang="en-US" altLang="zh-HK" sz="2800" i="1" smtClean="0"/>
              <a:t> f(d</a:t>
            </a:r>
            <a:r>
              <a:rPr lang="en-US" altLang="zh-HK" sz="2800" i="1" baseline="-25000" smtClean="0"/>
              <a:t>t=</a:t>
            </a:r>
            <a:r>
              <a:rPr lang="en-US" altLang="zh-HK" sz="2800" i="1" baseline="-25000" smtClean="0">
                <a:sym typeface="Symbol" pitchFamily="18" charset="2"/>
              </a:rPr>
              <a:t> </a:t>
            </a:r>
            <a:r>
              <a:rPr lang="en-US" altLang="zh-HK" sz="2800" i="1" baseline="-25000" smtClean="0"/>
              <a:t> </a:t>
            </a:r>
            <a:r>
              <a:rPr lang="en-US" altLang="zh-HK" sz="2800" i="1" smtClean="0"/>
              <a:t>/d</a:t>
            </a:r>
            <a:r>
              <a:rPr lang="en-US" altLang="zh-HK" sz="2800" i="1" baseline="-25000" smtClean="0"/>
              <a:t>0</a:t>
            </a:r>
            <a:r>
              <a:rPr lang="en-US" altLang="zh-HK" sz="2800" i="1" smtClean="0"/>
              <a:t>))</a:t>
            </a:r>
            <a:r>
              <a:rPr lang="en-US" altLang="zh-HK" sz="2800" i="1" baseline="-25000" smtClean="0"/>
              <a:t>.</a:t>
            </a:r>
          </a:p>
          <a:p>
            <a:pPr eaLnBrk="1" hangingPunct="1"/>
            <a:r>
              <a:rPr lang="en-US" altLang="zh-HK" sz="2800" smtClean="0"/>
              <a:t>The above camera viewing process is an affine viewing process. Note </a:t>
            </a:r>
            <a:r>
              <a:rPr lang="en-US" altLang="zh-HK" sz="2800" i="1" smtClean="0"/>
              <a:t>f</a:t>
            </a:r>
            <a:r>
              <a:rPr lang="en-US" altLang="zh-HK" sz="2800" smtClean="0"/>
              <a:t>=focal length.</a:t>
            </a:r>
          </a:p>
          <a:p>
            <a:pPr eaLnBrk="1" hangingPunct="1"/>
            <a:r>
              <a:rPr lang="en-US" altLang="zh-HK" sz="2800" smtClean="0"/>
              <a:t>In reality if the object is far away from the camera, we can approximate it by using the affine camera math model. The advantage is the system is linear and is easier to be handled mathematically by linear algebra. </a:t>
            </a:r>
          </a:p>
          <a:p>
            <a:pPr eaLnBrk="1" hangingPunct="1"/>
            <a:endParaRPr lang="en-US" altLang="zh-HK" smtClean="0"/>
          </a:p>
        </p:txBody>
      </p:sp>
      <p:sp>
        <p:nvSpPr>
          <p:cNvPr id="1638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1638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C650BD52-3651-44C7-88D7-1C9B15E9CA4B}" type="slidenum">
              <a:rPr lang="en-US" altLang="en-US" sz="1200" smtClean="0">
                <a:latin typeface="Arial" charset="0"/>
              </a:rPr>
              <a:pPr eaLnBrk="1" hangingPunct="1">
                <a:spcBef>
                  <a:spcPct val="0"/>
                </a:spcBef>
                <a:buFontTx/>
                <a:buNone/>
              </a:pPr>
              <a:t>14</a:t>
            </a:fld>
            <a:endParaRPr lang="en-US" altLang="en-US" sz="1200" smtClean="0">
              <a:latin typeface="Arial" charset="0"/>
            </a:endParaRPr>
          </a:p>
        </p:txBody>
      </p:sp>
      <p:sp>
        <p:nvSpPr>
          <p:cNvPr id="6" name="Oval 5"/>
          <p:cNvSpPr/>
          <p:nvPr/>
        </p:nvSpPr>
        <p:spPr>
          <a:xfrm>
            <a:off x="3048000" y="152400"/>
            <a:ext cx="1371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pic>
        <p:nvPicPr>
          <p:cNvPr id="16391" name="Picture 14" descr="D:\Users\khwong\AppData\Local\Microsoft\Windows\Temporary Internet Files\Content.IE5\U2RU1O1N\MC90038358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11694" flipH="1">
            <a:off x="7842250" y="2574925"/>
            <a:ext cx="917575"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609600"/>
            <a:ext cx="8229600" cy="1143000"/>
          </a:xfrm>
        </p:spPr>
        <p:txBody>
          <a:bodyPr/>
          <a:lstStyle/>
          <a:p>
            <a:pPr eaLnBrk="1" hangingPunct="1"/>
            <a:r>
              <a:rPr lang="en-US" altLang="zh-HK" sz="3500" smtClean="0"/>
              <a:t>Example:Vertigo (film) Hitchcock, 1958</a:t>
            </a:r>
            <a:br>
              <a:rPr lang="en-US" altLang="zh-HK" sz="3500" smtClean="0"/>
            </a:br>
            <a:r>
              <a:rPr lang="en-US" altLang="zh-HK" sz="1900" smtClean="0">
                <a:hlinkClick r:id="rId2"/>
              </a:rPr>
              <a:t>http://www.youtube.com/watch?v=GnpZN2HQ3OQ</a:t>
            </a:r>
            <a:r>
              <a:rPr lang="en-US" altLang="zh-HK" sz="1900" smtClean="0"/>
              <a:t> (around 2:05)</a:t>
            </a:r>
          </a:p>
        </p:txBody>
      </p:sp>
      <p:sp>
        <p:nvSpPr>
          <p:cNvPr id="17411" name="Rectangle 3"/>
          <p:cNvSpPr>
            <a:spLocks noGrp="1" noChangeArrowheads="1"/>
          </p:cNvSpPr>
          <p:nvPr>
            <p:ph idx="1"/>
          </p:nvPr>
        </p:nvSpPr>
        <p:spPr/>
        <p:txBody>
          <a:bodyPr/>
          <a:lstStyle/>
          <a:p>
            <a:pPr eaLnBrk="1" hangingPunct="1"/>
            <a:r>
              <a:rPr lang="en-US" altLang="zh-HK" smtClean="0"/>
              <a:t>The same set of objects</a:t>
            </a:r>
          </a:p>
          <a:p>
            <a:pPr eaLnBrk="1" hangingPunct="1"/>
            <a:r>
              <a:rPr lang="en-US" altLang="zh-HK" smtClean="0"/>
              <a:t> Perspective                               Affine</a:t>
            </a:r>
          </a:p>
          <a:p>
            <a:pPr eaLnBrk="1" hangingPunct="1"/>
            <a:r>
              <a:rPr lang="en-US" altLang="zh-HK" smtClean="0"/>
              <a:t>Zoomed out                                  Zoomed in</a:t>
            </a:r>
          </a:p>
          <a:p>
            <a:pPr eaLnBrk="1" hangingPunct="1"/>
            <a:r>
              <a:rPr lang="en-US" altLang="zh-HK" sz="1800" smtClean="0"/>
              <a:t>Object size depends on distance                        Object size less sensitive to distance </a:t>
            </a:r>
            <a:r>
              <a:rPr lang="en-US" altLang="zh-HK" sz="1600" smtClean="0"/>
              <a:t>			</a:t>
            </a:r>
          </a:p>
        </p:txBody>
      </p:sp>
      <p:sp>
        <p:nvSpPr>
          <p:cNvPr id="17412" name="Footer Placeholder 4"/>
          <p:cNvSpPr>
            <a:spLocks noGrp="1"/>
          </p:cNvSpPr>
          <p:nvPr>
            <p:ph type="ftr" sz="quarter" idx="11"/>
          </p:nvPr>
        </p:nvSpPr>
        <p:spPr bwMode="auto">
          <a:xfrm>
            <a:off x="3124200" y="63690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17413" name="Slide Number Placeholder 5"/>
          <p:cNvSpPr>
            <a:spLocks noGrp="1"/>
          </p:cNvSpPr>
          <p:nvPr>
            <p:ph type="sldNum" sz="quarter" idx="12"/>
          </p:nvPr>
        </p:nvSpPr>
        <p:spPr bwMode="auto">
          <a:xfrm>
            <a:off x="6553200" y="58991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92BB6CB7-5D2A-42E1-8208-4F0F5C47A5E8}" type="slidenum">
              <a:rPr lang="en-US" altLang="en-US" sz="1200" smtClean="0">
                <a:latin typeface="Arial" charset="0"/>
              </a:rPr>
              <a:pPr eaLnBrk="1" hangingPunct="1">
                <a:spcBef>
                  <a:spcPct val="0"/>
                </a:spcBef>
                <a:buFontTx/>
                <a:buNone/>
              </a:pPr>
              <a:t>15</a:t>
            </a:fld>
            <a:endParaRPr lang="en-US" altLang="en-US" sz="1200" smtClean="0">
              <a:latin typeface="Arial" charset="0"/>
            </a:endParaRPr>
          </a:p>
        </p:txBody>
      </p:sp>
      <p:pic>
        <p:nvPicPr>
          <p:cNvPr id="17414" name="Picture 4" descr="Affine_camera_vertigo_hitchock_0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733800"/>
            <a:ext cx="2438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5" descr="Affine_camera_vertigo_hitchock_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3733800"/>
            <a:ext cx="25146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6" descr="Affine_camera_vertigo_hitchock_00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733800"/>
            <a:ext cx="25146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7" name="Line 7"/>
          <p:cNvSpPr>
            <a:spLocks noChangeShapeType="1"/>
          </p:cNvSpPr>
          <p:nvPr/>
        </p:nvSpPr>
        <p:spPr bwMode="auto">
          <a:xfrm>
            <a:off x="3124200" y="2590800"/>
            <a:ext cx="2438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8" name="Line 8"/>
          <p:cNvSpPr>
            <a:spLocks noChangeShapeType="1"/>
          </p:cNvSpPr>
          <p:nvPr/>
        </p:nvSpPr>
        <p:spPr bwMode="auto">
          <a:xfrm>
            <a:off x="2971800" y="3124200"/>
            <a:ext cx="2590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Oval 10"/>
          <p:cNvSpPr/>
          <p:nvPr/>
        </p:nvSpPr>
        <p:spPr>
          <a:xfrm>
            <a:off x="3048000" y="152400"/>
            <a:ext cx="1371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
        <p:nvSpPr>
          <p:cNvPr id="17420" name="TextBox 6"/>
          <p:cNvSpPr txBox="1">
            <a:spLocks noChangeArrowheads="1"/>
          </p:cNvSpPr>
          <p:nvPr/>
        </p:nvSpPr>
        <p:spPr bwMode="auto">
          <a:xfrm>
            <a:off x="381000" y="5619750"/>
            <a:ext cx="312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Note the ratio between the floor and hands: Larger</a:t>
            </a:r>
          </a:p>
        </p:txBody>
      </p:sp>
      <p:sp>
        <p:nvSpPr>
          <p:cNvPr id="17421" name="TextBox 19"/>
          <p:cNvSpPr txBox="1">
            <a:spLocks noChangeArrowheads="1"/>
          </p:cNvSpPr>
          <p:nvPr/>
        </p:nvSpPr>
        <p:spPr bwMode="auto">
          <a:xfrm>
            <a:off x="5943600" y="5753100"/>
            <a:ext cx="304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The ratio between the floor and hands: smaller</a:t>
            </a:r>
          </a:p>
        </p:txBody>
      </p:sp>
      <p:sp>
        <p:nvSpPr>
          <p:cNvPr id="17422" name="Line 8"/>
          <p:cNvSpPr>
            <a:spLocks noChangeShapeType="1"/>
          </p:cNvSpPr>
          <p:nvPr/>
        </p:nvSpPr>
        <p:spPr bwMode="auto">
          <a:xfrm flipV="1">
            <a:off x="3962400" y="35052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HK" smtClean="0"/>
              <a:t>Perspective V.s. </a:t>
            </a:r>
            <a:r>
              <a:rPr lang="en-US" altLang="zh-HK" b="1" u="sng" smtClean="0"/>
              <a:t>orthographic</a:t>
            </a:r>
          </a:p>
        </p:txBody>
      </p:sp>
      <p:sp>
        <p:nvSpPr>
          <p:cNvPr id="18435" name="Rectangle 3"/>
          <p:cNvSpPr>
            <a:spLocks noGrp="1" noChangeArrowheads="1"/>
          </p:cNvSpPr>
          <p:nvPr>
            <p:ph idx="1"/>
          </p:nvPr>
        </p:nvSpPr>
        <p:spPr/>
        <p:txBody>
          <a:bodyPr/>
          <a:lstStyle/>
          <a:p>
            <a:pPr eaLnBrk="1" hangingPunct="1"/>
            <a:r>
              <a:rPr lang="en-US" altLang="zh-HK" smtClean="0"/>
              <a:t>Orthographic camera is an approximated camera model that  assumes no depth change</a:t>
            </a:r>
          </a:p>
          <a:p>
            <a:pPr eaLnBrk="1" hangingPunct="1"/>
            <a:r>
              <a:rPr lang="en-US" altLang="zh-HK" smtClean="0"/>
              <a:t>Orthographic camera is a type of affine camera</a:t>
            </a:r>
          </a:p>
        </p:txBody>
      </p:sp>
      <p:sp>
        <p:nvSpPr>
          <p:cNvPr id="18436" name="Footer Placeholder 4"/>
          <p:cNvSpPr>
            <a:spLocks noGrp="1"/>
          </p:cNvSpPr>
          <p:nvPr>
            <p:ph type="ftr" sz="quarter" idx="11"/>
          </p:nvPr>
        </p:nvSpPr>
        <p:spPr bwMode="auto">
          <a:xfrm>
            <a:off x="6096000" y="648970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1843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12D9C99A-361A-48D8-A4C8-3DF1E3ED9799}" type="slidenum">
              <a:rPr lang="en-US" altLang="en-US" sz="1200" smtClean="0">
                <a:latin typeface="Arial" charset="0"/>
              </a:rPr>
              <a:pPr eaLnBrk="1" hangingPunct="1">
                <a:spcBef>
                  <a:spcPct val="0"/>
                </a:spcBef>
                <a:buFontTx/>
                <a:buNone/>
              </a:pPr>
              <a:t>16</a:t>
            </a:fld>
            <a:endParaRPr lang="en-US" altLang="en-US" sz="1200" smtClean="0">
              <a:latin typeface="Arial" charset="0"/>
            </a:endParaRPr>
          </a:p>
        </p:txBody>
      </p:sp>
      <p:pic>
        <p:nvPicPr>
          <p:cNvPr id="18438" name="Picture 5" descr="http://www.soulsofdistortion.nl/images/last_supp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752850"/>
            <a:ext cx="4419600" cy="233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Text Box 6"/>
          <p:cNvSpPr txBox="1">
            <a:spLocks noChangeArrowheads="1"/>
          </p:cNvSpPr>
          <p:nvPr/>
        </p:nvSpPr>
        <p:spPr bwMode="auto">
          <a:xfrm>
            <a:off x="381000" y="6122988"/>
            <a:ext cx="561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http://www.soulsofdistortion.nl/images/last_supper.jpg</a:t>
            </a:r>
          </a:p>
        </p:txBody>
      </p:sp>
      <p:pic>
        <p:nvPicPr>
          <p:cNvPr id="18440" name="Picture 8" descr="http://1.bp.blogspot.com/_FOIrYyQawGI/SGLoj58NBiI/AAAAAAAAAoQ/pYvm01Xj8Bg/s1600/LastSupp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6963" y="3790950"/>
            <a:ext cx="3322637" cy="236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1" name="Text Box 9"/>
          <p:cNvSpPr txBox="1">
            <a:spLocks noChangeArrowheads="1"/>
          </p:cNvSpPr>
          <p:nvPr/>
        </p:nvSpPr>
        <p:spPr bwMode="auto">
          <a:xfrm>
            <a:off x="1219200" y="6489700"/>
            <a:ext cx="56769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900">
                <a:latin typeface="Arial" charset="0"/>
              </a:rPr>
              <a:t>http://1.bp.blogspot.com/_FOIrYyQawGI/SGLoj58NBiI/AAAAAAAAAoQ/pYvm01Xj8Bg/s1600/LastSupper.jpg</a:t>
            </a:r>
          </a:p>
        </p:txBody>
      </p:sp>
      <p:cxnSp>
        <p:nvCxnSpPr>
          <p:cNvPr id="3" name="Straight Arrow Connector 2"/>
          <p:cNvCxnSpPr/>
          <p:nvPr/>
        </p:nvCxnSpPr>
        <p:spPr>
          <a:xfrm flipH="1">
            <a:off x="2667000" y="1295400"/>
            <a:ext cx="457200" cy="2362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5562600" y="1143000"/>
            <a:ext cx="1066800" cy="2609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048000" y="152400"/>
            <a:ext cx="1371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cxnSp>
        <p:nvCxnSpPr>
          <p:cNvPr id="13" name="Straight Arrow Connector 12"/>
          <p:cNvCxnSpPr/>
          <p:nvPr/>
        </p:nvCxnSpPr>
        <p:spPr>
          <a:xfrm>
            <a:off x="381000" y="3752850"/>
            <a:ext cx="1905000" cy="104775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743200" y="3905250"/>
            <a:ext cx="1905000" cy="81915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828800" y="3752850"/>
            <a:ext cx="457200" cy="81915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667000" y="3790950"/>
            <a:ext cx="457200" cy="78105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2590800" y="3752850"/>
            <a:ext cx="228600" cy="81915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209800" y="3752850"/>
            <a:ext cx="152400" cy="81915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341313"/>
            <a:ext cx="7543800" cy="1295400"/>
          </a:xfrm>
        </p:spPr>
        <p:txBody>
          <a:bodyPr/>
          <a:lstStyle/>
          <a:p>
            <a:pPr eaLnBrk="1" hangingPunct="1"/>
            <a:r>
              <a:rPr lang="en-US" altLang="zh-HK" smtClean="0"/>
              <a:t>Affine approximation</a:t>
            </a:r>
          </a:p>
        </p:txBody>
      </p:sp>
      <p:sp>
        <p:nvSpPr>
          <p:cNvPr id="19459" name="Rectangle 3"/>
          <p:cNvSpPr>
            <a:spLocks noGrp="1" noChangeArrowheads="1"/>
          </p:cNvSpPr>
          <p:nvPr>
            <p:ph type="body" sz="half" idx="1"/>
          </p:nvPr>
        </p:nvSpPr>
        <p:spPr>
          <a:xfrm>
            <a:off x="457200" y="1371600"/>
            <a:ext cx="7315200" cy="4411663"/>
          </a:xfrm>
        </p:spPr>
        <p:txBody>
          <a:bodyPr/>
          <a:lstStyle/>
          <a:p>
            <a:pPr eaLnBrk="1" hangingPunct="1"/>
            <a:r>
              <a:rPr lang="en-US" altLang="zh-HK" sz="2400" smtClean="0"/>
              <a:t>Camera focal length =1</a:t>
            </a:r>
          </a:p>
          <a:p>
            <a:pPr eaLnBrk="1" hangingPunct="1"/>
            <a:r>
              <a:rPr lang="en-US" altLang="zh-HK" sz="2400" smtClean="0"/>
              <a:t>t</a:t>
            </a:r>
            <a:r>
              <a:rPr lang="en-US" altLang="zh-HK" sz="2400" baseline="-25000" smtClean="0"/>
              <a:t>3</a:t>
            </a:r>
            <a:r>
              <a:rPr lang="en-US" altLang="zh-HK" sz="2400" smtClean="0"/>
              <a:t> =0 (no motion in Z direction, Z is a constant)</a:t>
            </a:r>
          </a:p>
          <a:p>
            <a:pPr eaLnBrk="1" hangingPunct="1"/>
            <a:r>
              <a:rPr lang="en-US" altLang="zh-HK" sz="2400" smtClean="0"/>
              <a:t>Rotation is affine</a:t>
            </a:r>
          </a:p>
          <a:p>
            <a:pPr eaLnBrk="1" hangingPunct="1"/>
            <a:endParaRPr lang="en-US" altLang="zh-HK" sz="1800" smtClean="0"/>
          </a:p>
          <a:p>
            <a:pPr eaLnBrk="1" hangingPunct="1"/>
            <a:endParaRPr lang="en-US" altLang="zh-HK" sz="2600" smtClean="0"/>
          </a:p>
        </p:txBody>
      </p:sp>
      <p:graphicFrame>
        <p:nvGraphicFramePr>
          <p:cNvPr id="19460" name="Object 4"/>
          <p:cNvGraphicFramePr>
            <a:graphicFrameLocks noGrp="1" noChangeAspect="1"/>
          </p:cNvGraphicFramePr>
          <p:nvPr>
            <p:ph sz="half" idx="2"/>
          </p:nvPr>
        </p:nvGraphicFramePr>
        <p:xfrm>
          <a:off x="800100" y="2667000"/>
          <a:ext cx="4821238" cy="4114800"/>
        </p:xfrm>
        <a:graphic>
          <a:graphicData uri="http://schemas.openxmlformats.org/presentationml/2006/ole">
            <mc:AlternateContent xmlns:mc="http://schemas.openxmlformats.org/markup-compatibility/2006">
              <mc:Choice xmlns:v="urn:schemas-microsoft-com:vml" Requires="v">
                <p:oleObj spid="_x0000_s19500" name="公式" r:id="rId3" imgW="3035300" imgH="2590800" progId="Equation.3">
                  <p:embed/>
                </p:oleObj>
              </mc:Choice>
              <mc:Fallback>
                <p:oleObj name="公式" r:id="rId3" imgW="3035300" imgH="25908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 y="2667000"/>
                        <a:ext cx="482123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1"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1946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9A45FBD0-7AED-4E75-967F-780AF0D9E734}" type="slidenum">
              <a:rPr lang="en-US" altLang="en-US" sz="1200" smtClean="0">
                <a:latin typeface="Arial" charset="0"/>
              </a:rPr>
              <a:pPr eaLnBrk="1" hangingPunct="1">
                <a:spcBef>
                  <a:spcPct val="0"/>
                </a:spcBef>
                <a:buFontTx/>
                <a:buNone/>
              </a:pPr>
              <a:t>17</a:t>
            </a:fld>
            <a:endParaRPr lang="en-US" altLang="en-US" sz="1200" smtClean="0">
              <a:latin typeface="Arial" charset="0"/>
            </a:endParaRPr>
          </a:p>
        </p:txBody>
      </p:sp>
      <p:sp>
        <p:nvSpPr>
          <p:cNvPr id="8" name="Oval 7"/>
          <p:cNvSpPr/>
          <p:nvPr/>
        </p:nvSpPr>
        <p:spPr>
          <a:xfrm>
            <a:off x="3048000" y="152400"/>
            <a:ext cx="1371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graphicFrame>
        <p:nvGraphicFramePr>
          <p:cNvPr id="19464" name="Object 1"/>
          <p:cNvGraphicFramePr>
            <a:graphicFrameLocks noChangeAspect="1"/>
          </p:cNvGraphicFramePr>
          <p:nvPr/>
        </p:nvGraphicFramePr>
        <p:xfrm>
          <a:off x="4772025" y="2438400"/>
          <a:ext cx="4171950" cy="1598613"/>
        </p:xfrm>
        <a:graphic>
          <a:graphicData uri="http://schemas.openxmlformats.org/presentationml/2006/ole">
            <mc:AlternateContent xmlns:mc="http://schemas.openxmlformats.org/markup-compatibility/2006">
              <mc:Choice xmlns:v="urn:schemas-microsoft-com:vml" Requires="v">
                <p:oleObj spid="_x0000_s19501" name="公式" r:id="rId5" imgW="1854200" imgH="711200" progId="Equation.3">
                  <p:embed/>
                </p:oleObj>
              </mc:Choice>
              <mc:Fallback>
                <p:oleObj name="公式" r:id="rId5" imgW="1854200" imgH="7112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2025" y="2438400"/>
                        <a:ext cx="4171950" cy="1598613"/>
                      </a:xfrm>
                      <a:prstGeom prst="rect">
                        <a:avLst/>
                      </a:prstGeom>
                      <a:noFill/>
                      <a:ln w="9525">
                        <a:solidFill>
                          <a:srgbClr val="FFC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p:nvPr/>
        </p:nvSpPr>
        <p:spPr>
          <a:xfrm>
            <a:off x="8229600" y="2514600"/>
            <a:ext cx="609600" cy="10668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
        <p:nvSpPr>
          <p:cNvPr id="10" name="Rectangle 9"/>
          <p:cNvSpPr/>
          <p:nvPr/>
        </p:nvSpPr>
        <p:spPr>
          <a:xfrm>
            <a:off x="5943600" y="2514600"/>
            <a:ext cx="2133600" cy="990600"/>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
        <p:nvSpPr>
          <p:cNvPr id="19467" name="TextBox 3"/>
          <p:cNvSpPr txBox="1">
            <a:spLocks noChangeArrowheads="1"/>
          </p:cNvSpPr>
          <p:nvPr/>
        </p:nvSpPr>
        <p:spPr bwMode="auto">
          <a:xfrm>
            <a:off x="6705600" y="1219200"/>
            <a:ext cx="246221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2400" i="1">
                <a:latin typeface="Arial" charset="0"/>
              </a:rPr>
              <a:t>M</a:t>
            </a:r>
            <a:r>
              <a:rPr lang="en-US" altLang="zh-HK" sz="2400" i="1" baseline="-25000">
                <a:latin typeface="Arial" charset="0"/>
              </a:rPr>
              <a:t>2x3</a:t>
            </a:r>
            <a:r>
              <a:rPr lang="en-US" altLang="zh-HK" sz="2400" i="1">
                <a:latin typeface="Arial" charset="0"/>
              </a:rPr>
              <a:t>,           t</a:t>
            </a:r>
            <a:r>
              <a:rPr lang="en-US" altLang="zh-HK" sz="2400" i="1" baseline="-25000">
                <a:latin typeface="Arial" charset="0"/>
              </a:rPr>
              <a:t>2x1</a:t>
            </a:r>
          </a:p>
          <a:p>
            <a:pPr eaLnBrk="1" hangingPunct="1">
              <a:spcBef>
                <a:spcPct val="0"/>
              </a:spcBef>
              <a:buFontTx/>
              <a:buNone/>
            </a:pPr>
            <a:r>
              <a:rPr lang="en-US" altLang="zh-HK" sz="2400" i="1" baseline="-25000">
                <a:latin typeface="Arial" charset="0"/>
              </a:rPr>
              <a:t>Affine rotation, Affine ‘</a:t>
            </a:r>
          </a:p>
          <a:p>
            <a:pPr eaLnBrk="1" hangingPunct="1">
              <a:spcBef>
                <a:spcPct val="0"/>
              </a:spcBef>
              <a:buFontTx/>
              <a:buNone/>
            </a:pPr>
            <a:r>
              <a:rPr lang="en-US" altLang="zh-HK" sz="2400" i="1" baseline="-25000">
                <a:latin typeface="Arial" charset="0"/>
              </a:rPr>
              <a:t> </a:t>
            </a:r>
            <a:r>
              <a:rPr lang="en-US" altLang="zh-HK" sz="2400" i="1">
                <a:latin typeface="Arial" charset="0"/>
              </a:rPr>
              <a:t>               </a:t>
            </a:r>
            <a:r>
              <a:rPr lang="en-US" altLang="zh-HK" sz="2400" i="1" baseline="-25000">
                <a:latin typeface="Arial" charset="0"/>
              </a:rPr>
              <a:t>translation</a:t>
            </a:r>
            <a:endParaRPr lang="en-US" altLang="zh-HK" sz="2400" i="1">
              <a:latin typeface="Arial" charset="0"/>
            </a:endParaRPr>
          </a:p>
        </p:txBody>
      </p:sp>
      <p:cxnSp>
        <p:nvCxnSpPr>
          <p:cNvPr id="6" name="Straight Arrow Connector 5"/>
          <p:cNvCxnSpPr/>
          <p:nvPr/>
        </p:nvCxnSpPr>
        <p:spPr>
          <a:xfrm rot="5400000">
            <a:off x="6896100" y="2247900"/>
            <a:ext cx="457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8229600" y="2362200"/>
            <a:ext cx="228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304800"/>
            <a:ext cx="7543800" cy="1295400"/>
          </a:xfrm>
        </p:spPr>
        <p:txBody>
          <a:bodyPr/>
          <a:lstStyle/>
          <a:p>
            <a:pPr eaLnBrk="1" hangingPunct="1"/>
            <a:r>
              <a:rPr lang="en-US" altLang="zh-CN" smtClean="0"/>
              <a:t>Examples of affine cameras</a:t>
            </a:r>
            <a:endParaRPr lang="en-US" altLang="zh-HK" smtClean="0"/>
          </a:p>
        </p:txBody>
      </p:sp>
      <p:sp>
        <p:nvSpPr>
          <p:cNvPr id="20483" name="Rectangle 3"/>
          <p:cNvSpPr>
            <a:spLocks noGrp="1" noChangeArrowheads="1"/>
          </p:cNvSpPr>
          <p:nvPr>
            <p:ph type="body" sz="half" idx="1"/>
          </p:nvPr>
        </p:nvSpPr>
        <p:spPr>
          <a:xfrm>
            <a:off x="533400" y="1447800"/>
            <a:ext cx="7924800" cy="4411663"/>
          </a:xfrm>
        </p:spPr>
        <p:txBody>
          <a:bodyPr/>
          <a:lstStyle/>
          <a:p>
            <a:pPr eaLnBrk="1" hangingPunct="1"/>
            <a:r>
              <a:rPr lang="en-US" altLang="zh-CN" smtClean="0"/>
              <a:t>Orthographic camera</a:t>
            </a:r>
          </a:p>
          <a:p>
            <a:pPr eaLnBrk="1" hangingPunct="1"/>
            <a:r>
              <a:rPr lang="en-US" altLang="zh-CN" smtClean="0"/>
              <a:t>Weak perspective camera </a:t>
            </a:r>
          </a:p>
          <a:p>
            <a:pPr eaLnBrk="1" hangingPunct="1"/>
            <a:r>
              <a:rPr lang="en-US" altLang="zh-CN" smtClean="0"/>
              <a:t>both have the same projective matrix form</a:t>
            </a:r>
          </a:p>
          <a:p>
            <a:pPr eaLnBrk="1" hangingPunct="1"/>
            <a:endParaRPr lang="en-US" altLang="zh-HK" sz="2600" smtClean="0"/>
          </a:p>
        </p:txBody>
      </p:sp>
      <p:graphicFrame>
        <p:nvGraphicFramePr>
          <p:cNvPr id="20484" name="Object 4"/>
          <p:cNvGraphicFramePr>
            <a:graphicFrameLocks noGrp="1" noChangeAspect="1"/>
          </p:cNvGraphicFramePr>
          <p:nvPr>
            <p:ph sz="half" idx="2"/>
          </p:nvPr>
        </p:nvGraphicFramePr>
        <p:xfrm>
          <a:off x="1828800" y="3595688"/>
          <a:ext cx="5408613" cy="2074862"/>
        </p:xfrm>
        <a:graphic>
          <a:graphicData uri="http://schemas.openxmlformats.org/presentationml/2006/ole">
            <mc:AlternateContent xmlns:mc="http://schemas.openxmlformats.org/markup-compatibility/2006">
              <mc:Choice xmlns:v="urn:schemas-microsoft-com:vml" Requires="v">
                <p:oleObj spid="_x0000_s20503" name="公式" r:id="rId3" imgW="1854200" imgH="711200" progId="Equation.3">
                  <p:embed/>
                </p:oleObj>
              </mc:Choice>
              <mc:Fallback>
                <p:oleObj name="公式" r:id="rId3" imgW="1854200" imgH="7112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595688"/>
                        <a:ext cx="5408613" cy="2074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5"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2048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F47EA8D3-F922-446E-ACCC-0408847ED1F2}" type="slidenum">
              <a:rPr lang="en-US" altLang="en-US" sz="1200" smtClean="0">
                <a:latin typeface="Arial" charset="0"/>
              </a:rPr>
              <a:pPr eaLnBrk="1" hangingPunct="1">
                <a:spcBef>
                  <a:spcPct val="0"/>
                </a:spcBef>
                <a:buFontTx/>
                <a:buNone/>
              </a:pPr>
              <a:t>18</a:t>
            </a:fld>
            <a:endParaRPr lang="en-US" altLang="en-US" sz="1200" smtClean="0">
              <a:latin typeface="Arial" charset="0"/>
            </a:endParaRPr>
          </a:p>
        </p:txBody>
      </p:sp>
      <p:sp>
        <p:nvSpPr>
          <p:cNvPr id="8" name="Oval 7"/>
          <p:cNvSpPr/>
          <p:nvPr/>
        </p:nvSpPr>
        <p:spPr>
          <a:xfrm>
            <a:off x="3048000" y="152400"/>
            <a:ext cx="1371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38150" y="531813"/>
            <a:ext cx="8229600" cy="1143000"/>
          </a:xfrm>
        </p:spPr>
        <p:txBody>
          <a:bodyPr/>
          <a:lstStyle/>
          <a:p>
            <a:pPr algn="l" eaLnBrk="1" hangingPunct="1"/>
            <a:r>
              <a:rPr lang="en-US" altLang="zh-HK" sz="2000" smtClean="0"/>
              <a:t>Orthographic paintings, sizes of objects do not depend on distances from  objects to the viewer</a:t>
            </a:r>
          </a:p>
        </p:txBody>
      </p:sp>
      <p:sp>
        <p:nvSpPr>
          <p:cNvPr id="21507" name="Rectangle 3"/>
          <p:cNvSpPr>
            <a:spLocks noGrp="1" noChangeArrowheads="1"/>
          </p:cNvSpPr>
          <p:nvPr>
            <p:ph idx="1"/>
          </p:nvPr>
        </p:nvSpPr>
        <p:spPr/>
        <p:txBody>
          <a:bodyPr/>
          <a:lstStyle/>
          <a:p>
            <a:pPr eaLnBrk="1" hangingPunct="1"/>
            <a:r>
              <a:rPr lang="en-US" altLang="zh-HK" smtClean="0"/>
              <a:t> Orthographic,                    Orthographic</a:t>
            </a:r>
          </a:p>
        </p:txBody>
      </p:sp>
      <p:sp>
        <p:nvSpPr>
          <p:cNvPr id="2150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2150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2049F32-922C-482E-BC04-5726E6895B2B}" type="slidenum">
              <a:rPr lang="en-US" altLang="en-US" sz="1200" smtClean="0">
                <a:latin typeface="Arial" charset="0"/>
              </a:rPr>
              <a:pPr eaLnBrk="1" hangingPunct="1">
                <a:spcBef>
                  <a:spcPct val="0"/>
                </a:spcBef>
                <a:buFontTx/>
                <a:buNone/>
              </a:pPr>
              <a:t>19</a:t>
            </a:fld>
            <a:endParaRPr lang="en-US" altLang="en-US" sz="1200" smtClean="0">
              <a:latin typeface="Arial" charset="0"/>
            </a:endParaRPr>
          </a:p>
        </p:txBody>
      </p:sp>
      <p:pic>
        <p:nvPicPr>
          <p:cNvPr id="21510" name="Picture 5" descr="http://www.love-egypt.com/images/paintin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63" y="2209800"/>
            <a:ext cx="4352925" cy="296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Text Box 6"/>
          <p:cNvSpPr txBox="1">
            <a:spLocks noChangeArrowheads="1"/>
          </p:cNvSpPr>
          <p:nvPr/>
        </p:nvSpPr>
        <p:spPr bwMode="auto">
          <a:xfrm>
            <a:off x="762000" y="5472113"/>
            <a:ext cx="31702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100">
                <a:latin typeface="Arial" charset="0"/>
              </a:rPr>
              <a:t>http://www.love-egypt.com/images/painting1.jpg</a:t>
            </a:r>
          </a:p>
        </p:txBody>
      </p:sp>
      <p:sp>
        <p:nvSpPr>
          <p:cNvPr id="8" name="Oval 7"/>
          <p:cNvSpPr/>
          <p:nvPr/>
        </p:nvSpPr>
        <p:spPr>
          <a:xfrm>
            <a:off x="4418013" y="150813"/>
            <a:ext cx="1371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pic>
        <p:nvPicPr>
          <p:cNvPr id="21513" name="Picture 11" descr="http://www.nigensha.co.jp/kokyu/images_p/p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209800"/>
            <a:ext cx="4187825" cy="291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4" name="TextBox 1"/>
          <p:cNvSpPr txBox="1">
            <a:spLocks noChangeArrowheads="1"/>
          </p:cNvSpPr>
          <p:nvPr/>
        </p:nvSpPr>
        <p:spPr bwMode="auto">
          <a:xfrm>
            <a:off x="4767263" y="5334000"/>
            <a:ext cx="2963862"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zh-TW" altLang="en-US" sz="1800" b="1">
                <a:latin typeface="Arial" charset="0"/>
              </a:rPr>
              <a:t>唐人：宮樂圖</a:t>
            </a:r>
            <a:endParaRPr lang="en-US" altLang="zh-TW" sz="1800" b="1">
              <a:latin typeface="Arial" charset="0"/>
            </a:endParaRPr>
          </a:p>
          <a:p>
            <a:pPr eaLnBrk="1" hangingPunct="1">
              <a:spcBef>
                <a:spcPct val="0"/>
              </a:spcBef>
              <a:buFontTx/>
              <a:buNone/>
            </a:pPr>
            <a:r>
              <a:rPr lang="en-US" altLang="zh-HK" sz="1100">
                <a:latin typeface="Arial" charset="0"/>
              </a:rPr>
              <a:t>http://www.nigensha.co.jp/kokyu/ch/p01.html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TW" smtClean="0"/>
              <a:t>Methods</a:t>
            </a:r>
          </a:p>
        </p:txBody>
      </p:sp>
      <p:sp>
        <p:nvSpPr>
          <p:cNvPr id="4099" name="Rectangle 3"/>
          <p:cNvSpPr>
            <a:spLocks noGrp="1" noChangeArrowheads="1"/>
          </p:cNvSpPr>
          <p:nvPr>
            <p:ph idx="1"/>
          </p:nvPr>
        </p:nvSpPr>
        <p:spPr/>
        <p:txBody>
          <a:bodyPr/>
          <a:lstStyle/>
          <a:p>
            <a:pPr eaLnBrk="1" hangingPunct="1"/>
            <a:r>
              <a:rPr lang="en-US" altLang="zh-CN" smtClean="0">
                <a:ea typeface="新細明體" pitchFamily="18" charset="-120"/>
              </a:rPr>
              <a:t>Different camera models</a:t>
            </a:r>
          </a:p>
          <a:p>
            <a:pPr lvl="1" eaLnBrk="1" hangingPunct="1"/>
            <a:r>
              <a:rPr lang="en-US" altLang="zh-CN" smtClean="0">
                <a:ea typeface="新細明體" pitchFamily="18" charset="-120"/>
              </a:rPr>
              <a:t>Perspective camera</a:t>
            </a:r>
          </a:p>
          <a:p>
            <a:pPr lvl="1" eaLnBrk="1" hangingPunct="1"/>
            <a:r>
              <a:rPr lang="en-US" altLang="zh-CN" smtClean="0">
                <a:ea typeface="新細明體" pitchFamily="18" charset="-120"/>
              </a:rPr>
              <a:t>Affine cameras</a:t>
            </a:r>
          </a:p>
          <a:p>
            <a:pPr lvl="2" eaLnBrk="1" hangingPunct="1"/>
            <a:r>
              <a:rPr lang="en-US" altLang="zh-CN" smtClean="0">
                <a:ea typeface="新細明體" pitchFamily="18" charset="-120"/>
              </a:rPr>
              <a:t>Orthographic camera</a:t>
            </a:r>
          </a:p>
          <a:p>
            <a:pPr lvl="2" eaLnBrk="1" hangingPunct="1"/>
            <a:r>
              <a:rPr lang="en-US" altLang="zh-CN" smtClean="0">
                <a:ea typeface="新細明體" pitchFamily="18" charset="-120"/>
              </a:rPr>
              <a:t>Weak perspective camera</a:t>
            </a:r>
          </a:p>
          <a:p>
            <a:pPr eaLnBrk="1" hangingPunct="1"/>
            <a:r>
              <a:rPr lang="en-US" altLang="zh-TW" smtClean="0"/>
              <a:t>Factorization (linear/fast, but not too accurate)</a:t>
            </a:r>
          </a:p>
          <a:p>
            <a:pPr lvl="1" eaLnBrk="1" hangingPunct="1"/>
            <a:r>
              <a:rPr lang="en-US" altLang="zh-TW" smtClean="0"/>
              <a:t>Affine/Orthographic approach</a:t>
            </a:r>
          </a:p>
          <a:p>
            <a:pPr eaLnBrk="1" hangingPunct="1"/>
            <a:r>
              <a:rPr lang="en-US" altLang="zh-TW" smtClean="0"/>
              <a:t>Bundle adjustment (slower but more accurate)</a:t>
            </a:r>
          </a:p>
          <a:p>
            <a:pPr eaLnBrk="1" hangingPunct="1"/>
            <a:endParaRPr lang="en-US" altLang="zh-TW" smtClean="0"/>
          </a:p>
        </p:txBody>
      </p:sp>
      <p:sp>
        <p:nvSpPr>
          <p:cNvPr id="410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410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F6169050-793C-408D-8140-BA9F03314449}" type="slidenum">
              <a:rPr lang="en-US" altLang="en-US" sz="1200" smtClean="0">
                <a:latin typeface="Arial" charset="0"/>
              </a:rPr>
              <a:pPr eaLnBrk="1" hangingPunct="1">
                <a:spcBef>
                  <a:spcPct val="0"/>
                </a:spcBef>
                <a:buFontTx/>
                <a:buNone/>
              </a:pPr>
              <a:t>2</a:t>
            </a:fld>
            <a:endParaRPr lang="en-US" altLang="en-US" sz="1200" smtClean="0">
              <a:latin typeface="Arial" charset="0"/>
            </a:endParaRPr>
          </a:p>
        </p:txBody>
      </p:sp>
      <p:sp>
        <p:nvSpPr>
          <p:cNvPr id="2" name="Oval 1"/>
          <p:cNvSpPr/>
          <p:nvPr/>
        </p:nvSpPr>
        <p:spPr>
          <a:xfrm>
            <a:off x="457200" y="152400"/>
            <a:ext cx="609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381000"/>
            <a:ext cx="7543800" cy="1295400"/>
          </a:xfrm>
        </p:spPr>
        <p:txBody>
          <a:bodyPr/>
          <a:lstStyle/>
          <a:p>
            <a:pPr algn="l" eaLnBrk="1" hangingPunct="1"/>
            <a:r>
              <a:rPr lang="en-US" altLang="zh-CN" sz="2800" smtClean="0"/>
              <a:t>Other approximated camera models: Weak perspective camera: A type of affine cameras</a:t>
            </a:r>
            <a:endParaRPr lang="en-US" altLang="zh-HK" sz="2800" smtClean="0"/>
          </a:p>
        </p:txBody>
      </p:sp>
      <p:sp>
        <p:nvSpPr>
          <p:cNvPr id="22531" name="Rectangle 3"/>
          <p:cNvSpPr>
            <a:spLocks noGrp="1" noChangeArrowheads="1"/>
          </p:cNvSpPr>
          <p:nvPr>
            <p:ph idx="1"/>
          </p:nvPr>
        </p:nvSpPr>
        <p:spPr/>
        <p:txBody>
          <a:bodyPr/>
          <a:lstStyle/>
          <a:p>
            <a:pPr eaLnBrk="1" hangingPunct="1"/>
            <a:r>
              <a:rPr lang="en-US" altLang="zh-CN" smtClean="0"/>
              <a:t>(Full) Perspective camera image (u</a:t>
            </a:r>
            <a:r>
              <a:rPr lang="en-US" altLang="zh-CN" baseline="-25000" smtClean="0"/>
              <a:t>i</a:t>
            </a:r>
            <a:r>
              <a:rPr lang="en-US" altLang="zh-CN" smtClean="0"/>
              <a:t>,v</a:t>
            </a:r>
            <a:r>
              <a:rPr lang="en-US" altLang="zh-CN" baseline="-25000" smtClean="0"/>
              <a:t>i</a:t>
            </a:r>
            <a:r>
              <a:rPr lang="en-US" altLang="zh-CN" smtClean="0"/>
              <a:t>)</a:t>
            </a:r>
          </a:p>
          <a:p>
            <a:pPr lvl="1" eaLnBrk="1" hangingPunct="1"/>
            <a:r>
              <a:rPr lang="en-US" altLang="zh-CN" i="1" smtClean="0"/>
              <a:t>u</a:t>
            </a:r>
            <a:r>
              <a:rPr lang="en-US" altLang="zh-CN" i="1" baseline="-25000" smtClean="0"/>
              <a:t>i</a:t>
            </a:r>
            <a:r>
              <a:rPr lang="en-US" altLang="zh-CN" i="1" smtClean="0"/>
              <a:t>=f*X</a:t>
            </a:r>
            <a:r>
              <a:rPr lang="en-US" altLang="zh-CN" i="1" baseline="-25000" smtClean="0"/>
              <a:t>i </a:t>
            </a:r>
            <a:r>
              <a:rPr lang="en-US" altLang="zh-CN" i="1" smtClean="0"/>
              <a:t>/ Z</a:t>
            </a:r>
            <a:r>
              <a:rPr lang="en-US" altLang="zh-CN" i="1" baseline="-25000" smtClean="0"/>
              <a:t>i</a:t>
            </a:r>
          </a:p>
          <a:p>
            <a:pPr lvl="1" eaLnBrk="1" hangingPunct="1"/>
            <a:r>
              <a:rPr lang="en-US" altLang="zh-CN" i="1" smtClean="0"/>
              <a:t>v</a:t>
            </a:r>
            <a:r>
              <a:rPr lang="en-US" altLang="zh-CN" i="1" baseline="-25000" smtClean="0"/>
              <a:t>i</a:t>
            </a:r>
            <a:r>
              <a:rPr lang="en-US" altLang="zh-CN" i="1" smtClean="0"/>
              <a:t>=f*Y</a:t>
            </a:r>
            <a:r>
              <a:rPr lang="en-US" altLang="zh-CN" i="1" baseline="-25000" smtClean="0"/>
              <a:t>i </a:t>
            </a:r>
            <a:r>
              <a:rPr lang="en-US" altLang="zh-CN" i="1" smtClean="0"/>
              <a:t>/ Z</a:t>
            </a:r>
            <a:r>
              <a:rPr lang="en-US" altLang="zh-CN" i="1" baseline="-25000" smtClean="0"/>
              <a:t>i</a:t>
            </a:r>
          </a:p>
          <a:p>
            <a:pPr lvl="1" eaLnBrk="1" hangingPunct="1"/>
            <a:r>
              <a:rPr lang="en-US" altLang="zh-CN" i="1" smtClean="0"/>
              <a:t>(u</a:t>
            </a:r>
            <a:r>
              <a:rPr lang="en-US" altLang="zh-CN" i="1" baseline="-25000" smtClean="0"/>
              <a:t>i</a:t>
            </a:r>
            <a:r>
              <a:rPr lang="en-US" altLang="zh-CN" i="1" smtClean="0"/>
              <a:t>,v</a:t>
            </a:r>
            <a:r>
              <a:rPr lang="en-US" altLang="zh-CN" i="1" baseline="-25000" smtClean="0"/>
              <a:t>i</a:t>
            </a:r>
            <a:r>
              <a:rPr lang="en-US" altLang="zh-CN" i="1" smtClean="0"/>
              <a:t>) </a:t>
            </a:r>
            <a:r>
              <a:rPr lang="en-US" altLang="zh-CN" smtClean="0"/>
              <a:t>depends on </a:t>
            </a:r>
            <a:r>
              <a:rPr lang="en-US" altLang="zh-CN" i="1" smtClean="0"/>
              <a:t>Z</a:t>
            </a:r>
            <a:r>
              <a:rPr lang="en-US" altLang="zh-CN" i="1" baseline="-25000" smtClean="0"/>
              <a:t>i</a:t>
            </a:r>
            <a:endParaRPr lang="en-US" altLang="zh-HK" i="1" baseline="-25000" smtClean="0"/>
          </a:p>
          <a:p>
            <a:pPr eaLnBrk="1" hangingPunct="1"/>
            <a:r>
              <a:rPr lang="en-US" altLang="zh-CN" smtClean="0"/>
              <a:t>Weak perspective camera image </a:t>
            </a:r>
            <a:r>
              <a:rPr lang="en-US" altLang="zh-CN" i="1" smtClean="0"/>
              <a:t>(u</a:t>
            </a:r>
            <a:r>
              <a:rPr lang="en-US" altLang="zh-CN" i="1" baseline="-25000" smtClean="0"/>
              <a:t>i</a:t>
            </a:r>
            <a:r>
              <a:rPr lang="en-US" altLang="zh-CN" i="1" smtClean="0"/>
              <a:t>,v</a:t>
            </a:r>
            <a:r>
              <a:rPr lang="en-US" altLang="zh-CN" i="1" baseline="-25000" smtClean="0"/>
              <a:t>i</a:t>
            </a:r>
            <a:r>
              <a:rPr lang="en-US" altLang="zh-CN" i="1" smtClean="0"/>
              <a:t>) </a:t>
            </a:r>
          </a:p>
          <a:p>
            <a:pPr lvl="1" eaLnBrk="1" hangingPunct="1"/>
            <a:r>
              <a:rPr lang="en-US" altLang="zh-CN" i="1" smtClean="0"/>
              <a:t>u</a:t>
            </a:r>
            <a:r>
              <a:rPr lang="en-US" altLang="zh-CN" i="1" baseline="-25000" smtClean="0"/>
              <a:t>i</a:t>
            </a:r>
            <a:r>
              <a:rPr lang="en-US" altLang="zh-CN" i="1" smtClean="0"/>
              <a:t>=f*X</a:t>
            </a:r>
            <a:r>
              <a:rPr lang="en-US" altLang="zh-CN" i="1" baseline="-25000" smtClean="0"/>
              <a:t>i </a:t>
            </a:r>
            <a:r>
              <a:rPr lang="en-US" altLang="zh-CN" i="1" smtClean="0"/>
              <a:t>/ Z</a:t>
            </a:r>
            <a:r>
              <a:rPr lang="en-US" altLang="zh-CN" i="1" baseline="-25000" smtClean="0"/>
              <a:t>mean</a:t>
            </a:r>
          </a:p>
          <a:p>
            <a:pPr lvl="1" eaLnBrk="1" hangingPunct="1"/>
            <a:r>
              <a:rPr lang="en-US" altLang="zh-CN" i="1" smtClean="0"/>
              <a:t>v</a:t>
            </a:r>
            <a:r>
              <a:rPr lang="en-US" altLang="zh-CN" i="1" baseline="-25000" smtClean="0"/>
              <a:t>i</a:t>
            </a:r>
            <a:r>
              <a:rPr lang="en-US" altLang="zh-CN" i="1" smtClean="0"/>
              <a:t>=f*Y</a:t>
            </a:r>
            <a:r>
              <a:rPr lang="en-US" altLang="zh-CN" i="1" baseline="-25000" smtClean="0"/>
              <a:t>i </a:t>
            </a:r>
            <a:r>
              <a:rPr lang="en-US" altLang="zh-CN" i="1" smtClean="0"/>
              <a:t>/ Z</a:t>
            </a:r>
            <a:r>
              <a:rPr lang="en-US" altLang="zh-CN" i="1" baseline="-25000" smtClean="0"/>
              <a:t>mean</a:t>
            </a:r>
          </a:p>
          <a:p>
            <a:pPr lvl="1" eaLnBrk="1" hangingPunct="1"/>
            <a:r>
              <a:rPr lang="en-US" altLang="zh-CN" smtClean="0"/>
              <a:t>All </a:t>
            </a:r>
            <a:r>
              <a:rPr lang="en-US" altLang="zh-CN" i="1" smtClean="0"/>
              <a:t>(u</a:t>
            </a:r>
            <a:r>
              <a:rPr lang="en-US" altLang="zh-CN" i="1" baseline="-25000" smtClean="0"/>
              <a:t>i</a:t>
            </a:r>
            <a:r>
              <a:rPr lang="en-US" altLang="zh-CN" i="1" smtClean="0"/>
              <a:t>,v</a:t>
            </a:r>
            <a:r>
              <a:rPr lang="en-US" altLang="zh-CN" i="1" baseline="-25000" smtClean="0"/>
              <a:t>i</a:t>
            </a:r>
            <a:r>
              <a:rPr lang="en-US" altLang="zh-CN" i="1" smtClean="0"/>
              <a:t>)s</a:t>
            </a:r>
            <a:r>
              <a:rPr lang="en-US" altLang="zh-CN" smtClean="0"/>
              <a:t> depend on the same depth </a:t>
            </a:r>
            <a:r>
              <a:rPr lang="en-US" altLang="zh-CN" i="1" smtClean="0"/>
              <a:t>(Z</a:t>
            </a:r>
            <a:r>
              <a:rPr lang="en-US" altLang="zh-CN" i="1" baseline="-25000" smtClean="0"/>
              <a:t>mean</a:t>
            </a:r>
            <a:r>
              <a:rPr lang="en-US" altLang="zh-CN" i="1" smtClean="0"/>
              <a:t>)</a:t>
            </a:r>
            <a:endParaRPr lang="en-US" altLang="zh-HK" i="1" smtClean="0"/>
          </a:p>
        </p:txBody>
      </p:sp>
      <p:sp>
        <p:nvSpPr>
          <p:cNvPr id="2253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225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A83D422-E1AA-4C85-BC7A-8F2F46205FD8}" type="slidenum">
              <a:rPr lang="en-US" altLang="en-US" sz="1200" smtClean="0">
                <a:latin typeface="Arial" charset="0"/>
              </a:rPr>
              <a:pPr eaLnBrk="1" hangingPunct="1">
                <a:spcBef>
                  <a:spcPct val="0"/>
                </a:spcBef>
                <a:buFontTx/>
                <a:buNone/>
              </a:pPr>
              <a:t>20</a:t>
            </a:fld>
            <a:endParaRPr lang="en-US" altLang="en-US" sz="1200" smtClean="0">
              <a:latin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ctrTitle"/>
          </p:nvPr>
        </p:nvSpPr>
        <p:spPr/>
        <p:txBody>
          <a:bodyPr/>
          <a:lstStyle/>
          <a:p>
            <a:pPr eaLnBrk="1" hangingPunct="1"/>
            <a:r>
              <a:rPr lang="en-US" altLang="zh-CN" smtClean="0"/>
              <a:t>Structure from motion (SFM)</a:t>
            </a:r>
            <a:endParaRPr lang="en-US" altLang="zh-HK" smtClean="0"/>
          </a:p>
        </p:txBody>
      </p:sp>
      <p:sp>
        <p:nvSpPr>
          <p:cNvPr id="23555" name="Rectangle 5"/>
          <p:cNvSpPr>
            <a:spLocks noGrp="1" noChangeArrowheads="1"/>
          </p:cNvSpPr>
          <p:nvPr>
            <p:ph type="subTitle" idx="1"/>
          </p:nvPr>
        </p:nvSpPr>
        <p:spPr/>
        <p:txBody>
          <a:bodyPr/>
          <a:lstStyle/>
          <a:p>
            <a:pPr eaLnBrk="1" hangingPunct="1">
              <a:lnSpc>
                <a:spcPct val="80000"/>
              </a:lnSpc>
            </a:pPr>
            <a:r>
              <a:rPr lang="en-US" altLang="zh-CN" sz="2500" smtClean="0">
                <a:solidFill>
                  <a:srgbClr val="898989"/>
                </a:solidFill>
              </a:rPr>
              <a:t>Find the 3D structure/model of an object from a sequence of images taking when the object (or camera) is in motion</a:t>
            </a:r>
          </a:p>
          <a:p>
            <a:pPr eaLnBrk="1" hangingPunct="1">
              <a:lnSpc>
                <a:spcPct val="80000"/>
              </a:lnSpc>
            </a:pPr>
            <a:r>
              <a:rPr lang="en-US" altLang="zh-CN" sz="2500" smtClean="0">
                <a:solidFill>
                  <a:srgbClr val="898989"/>
                </a:solidFill>
              </a:rPr>
              <a:t>We will introduce the method using the Factorization method for affine cameras</a:t>
            </a:r>
            <a:endParaRPr lang="en-US" altLang="zh-HK" sz="2500" smtClean="0">
              <a:solidFill>
                <a:srgbClr val="898989"/>
              </a:solidFill>
            </a:endParaRPr>
          </a:p>
        </p:txBody>
      </p:sp>
      <p:sp>
        <p:nvSpPr>
          <p:cNvPr id="23556" name="Rectangle 6"/>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23557" name="Rectangle 7"/>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47357C71-1C32-4CF6-893E-F954A8F933C3}" type="slidenum">
              <a:rPr lang="en-US" altLang="en-US" sz="1200" smtClean="0">
                <a:latin typeface="Arial" charset="0"/>
              </a:rPr>
              <a:pPr eaLnBrk="1" hangingPunct="1">
                <a:spcBef>
                  <a:spcPct val="0"/>
                </a:spcBef>
                <a:buFontTx/>
                <a:buNone/>
              </a:pPr>
              <a:t>21</a:t>
            </a:fld>
            <a:endParaRPr lang="en-US" altLang="en-US" sz="1200" smtClean="0">
              <a:latin typeface="Arial" charset="0"/>
            </a:endParaRPr>
          </a:p>
        </p:txBody>
      </p:sp>
      <p:sp>
        <p:nvSpPr>
          <p:cNvPr id="6" name="Oval 5"/>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a:xfrm>
            <a:off x="381000" y="838200"/>
            <a:ext cx="8610600" cy="1295400"/>
          </a:xfrm>
        </p:spPr>
        <p:txBody>
          <a:bodyPr/>
          <a:lstStyle/>
          <a:p>
            <a:pPr algn="l" eaLnBrk="1" hangingPunct="1"/>
            <a:r>
              <a:rPr lang="en-US" altLang="zh-CN" sz="2400" smtClean="0"/>
              <a:t>Exercise 5 : Structure from motion for affine cameras</a:t>
            </a:r>
            <a:br>
              <a:rPr lang="en-US" altLang="zh-CN" sz="2400" smtClean="0"/>
            </a:br>
            <a:r>
              <a:rPr lang="en-US" altLang="zh-CN" sz="2400" smtClean="0"/>
              <a:t>a) Discuss differences between the affine and perspective camera. </a:t>
            </a:r>
            <a:br>
              <a:rPr lang="en-US" altLang="zh-CN" sz="2400" smtClean="0"/>
            </a:br>
            <a:r>
              <a:rPr lang="en-US" altLang="zh-CN" sz="2400" smtClean="0"/>
              <a:t>b) Which terms in an affine camera matrix govern affine rotation?</a:t>
            </a:r>
            <a:br>
              <a:rPr lang="en-US" altLang="zh-CN" sz="2400" smtClean="0"/>
            </a:br>
            <a:r>
              <a:rPr lang="en-US" altLang="zh-CN" sz="2400" smtClean="0"/>
              <a:t>c) Which terms in an affine camera matrix govern affine translation? </a:t>
            </a:r>
            <a:br>
              <a:rPr lang="en-US" altLang="zh-CN" sz="2400" smtClean="0"/>
            </a:br>
            <a:endParaRPr lang="en-US" altLang="zh-HK" sz="2000" smtClean="0"/>
          </a:p>
        </p:txBody>
      </p:sp>
      <p:sp>
        <p:nvSpPr>
          <p:cNvPr id="24579" name="Rectangle 5"/>
          <p:cNvSpPr>
            <a:spLocks noGrp="1" noChangeArrowheads="1"/>
          </p:cNvSpPr>
          <p:nvPr>
            <p:ph type="body" sz="half" idx="1"/>
          </p:nvPr>
        </p:nvSpPr>
        <p:spPr>
          <a:xfrm>
            <a:off x="457200" y="1905000"/>
            <a:ext cx="7162800" cy="3649663"/>
          </a:xfrm>
        </p:spPr>
        <p:txBody>
          <a:bodyPr/>
          <a:lstStyle/>
          <a:p>
            <a:pPr eaLnBrk="1" hangingPunct="1"/>
            <a:r>
              <a:rPr lang="en-US" altLang="zh-CN" sz="2600" smtClean="0"/>
              <a:t>Input a sequence of image features xj(j=1,..n) of an object, for time i=1,2,…,,</a:t>
            </a:r>
            <a:r>
              <a:rPr lang="en-US" altLang="zh-CN" sz="2600" i="1" smtClean="0">
                <a:sym typeface="Symbol" pitchFamily="18" charset="2"/>
              </a:rPr>
              <a:t>.</a:t>
            </a:r>
            <a:endParaRPr lang="en-US" altLang="zh-CN" sz="2600" i="1" smtClean="0"/>
          </a:p>
          <a:p>
            <a:pPr eaLnBrk="1" hangingPunct="1"/>
            <a:r>
              <a:rPr lang="en-US" altLang="zh-CN" sz="2600" smtClean="0"/>
              <a:t>Find </a:t>
            </a:r>
          </a:p>
          <a:p>
            <a:pPr lvl="1" eaLnBrk="1" hangingPunct="1"/>
            <a:r>
              <a:rPr lang="en-US" altLang="zh-CN" sz="2200" smtClean="0"/>
              <a:t>Structure of the object, Xj=(</a:t>
            </a:r>
            <a:r>
              <a:rPr lang="en-US" altLang="zh-CN" sz="2200" i="1" smtClean="0"/>
              <a:t>X,Y,Z</a:t>
            </a:r>
            <a:r>
              <a:rPr lang="en-US" altLang="zh-CN" sz="2200" smtClean="0"/>
              <a:t>)j for all features points, j=1,2,…N</a:t>
            </a:r>
          </a:p>
          <a:p>
            <a:pPr lvl="1" eaLnBrk="1" hangingPunct="1"/>
            <a:r>
              <a:rPr lang="en-US" altLang="zh-CN" sz="2200" smtClean="0"/>
              <a:t>camera motion, P</a:t>
            </a:r>
            <a:r>
              <a:rPr lang="en-US" altLang="zh-CN" sz="2200" baseline="-25000" smtClean="0"/>
              <a:t>Affine</a:t>
            </a:r>
            <a:r>
              <a:rPr lang="en-US" altLang="zh-CN" sz="2200" smtClean="0"/>
              <a:t> for each i</a:t>
            </a:r>
          </a:p>
          <a:p>
            <a:pPr eaLnBrk="1" hangingPunct="1"/>
            <a:endParaRPr lang="en-US" altLang="zh-HK" sz="2600" smtClean="0"/>
          </a:p>
        </p:txBody>
      </p:sp>
      <p:graphicFrame>
        <p:nvGraphicFramePr>
          <p:cNvPr id="24580" name="Object 6"/>
          <p:cNvGraphicFramePr>
            <a:graphicFrameLocks noGrp="1" noChangeAspect="1"/>
          </p:cNvGraphicFramePr>
          <p:nvPr>
            <p:ph sz="half" idx="2"/>
          </p:nvPr>
        </p:nvGraphicFramePr>
        <p:xfrm>
          <a:off x="574675" y="4287838"/>
          <a:ext cx="4119563" cy="2546350"/>
        </p:xfrm>
        <a:graphic>
          <a:graphicData uri="http://schemas.openxmlformats.org/presentationml/2006/ole">
            <mc:AlternateContent xmlns:mc="http://schemas.openxmlformats.org/markup-compatibility/2006">
              <mc:Choice xmlns:v="urn:schemas-microsoft-com:vml" Requires="v">
                <p:oleObj spid="_x0000_s24616" name="公式" r:id="rId3" imgW="2692400" imgH="1663700" progId="Equation.3">
                  <p:embed/>
                </p:oleObj>
              </mc:Choice>
              <mc:Fallback>
                <p:oleObj name="公式" r:id="rId3" imgW="2692400" imgH="1663700" progId="Equation.3">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675" y="4287838"/>
                        <a:ext cx="4119563"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1" name="Footer Placeholder 5"/>
          <p:cNvSpPr>
            <a:spLocks noGrp="1"/>
          </p:cNvSpPr>
          <p:nvPr>
            <p:ph type="ftr" sz="quarter" idx="11"/>
          </p:nvPr>
        </p:nvSpPr>
        <p:spPr bwMode="auto">
          <a:xfrm>
            <a:off x="3886200" y="6469063"/>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2458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DAC63EB7-2EE1-4F5C-A90D-974077EEAAFD}" type="slidenum">
              <a:rPr lang="en-US" altLang="en-US" sz="1200" smtClean="0">
                <a:latin typeface="Arial" charset="0"/>
              </a:rPr>
              <a:pPr eaLnBrk="1" hangingPunct="1">
                <a:spcBef>
                  <a:spcPct val="0"/>
                </a:spcBef>
                <a:buFontTx/>
                <a:buNone/>
              </a:pPr>
              <a:t>22</a:t>
            </a:fld>
            <a:endParaRPr lang="en-US" altLang="en-US" sz="1200" smtClean="0">
              <a:latin typeface="Arial" charset="0"/>
            </a:endParaRPr>
          </a:p>
        </p:txBody>
      </p:sp>
      <p:graphicFrame>
        <p:nvGraphicFramePr>
          <p:cNvPr id="24583" name="Object 1"/>
          <p:cNvGraphicFramePr>
            <a:graphicFrameLocks noChangeAspect="1"/>
          </p:cNvGraphicFramePr>
          <p:nvPr/>
        </p:nvGraphicFramePr>
        <p:xfrm>
          <a:off x="5105400" y="3752850"/>
          <a:ext cx="4013200" cy="1657350"/>
        </p:xfrm>
        <a:graphic>
          <a:graphicData uri="http://schemas.openxmlformats.org/presentationml/2006/ole">
            <mc:AlternateContent xmlns:mc="http://schemas.openxmlformats.org/markup-compatibility/2006">
              <mc:Choice xmlns:v="urn:schemas-microsoft-com:vml" Requires="v">
                <p:oleObj spid="_x0000_s24617" name="公式" r:id="rId5" imgW="2336800" imgH="965200" progId="Equation.3">
                  <p:embed/>
                </p:oleObj>
              </mc:Choice>
              <mc:Fallback>
                <p:oleObj name="公式" r:id="rId5" imgW="2336800" imgH="9652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3752850"/>
                        <a:ext cx="4013200" cy="1657350"/>
                      </a:xfrm>
                      <a:prstGeom prst="rect">
                        <a:avLst/>
                      </a:prstGeom>
                      <a:noFill/>
                      <a:ln w="9525">
                        <a:solidFill>
                          <a:srgbClr val="385D8A"/>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 name="Straight Arrow Connector 3"/>
          <p:cNvCxnSpPr/>
          <p:nvPr/>
        </p:nvCxnSpPr>
        <p:spPr>
          <a:xfrm flipH="1">
            <a:off x="3505200" y="4419600"/>
            <a:ext cx="1447800" cy="304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TW" sz="2200" smtClean="0"/>
              <a:t>Tracking</a:t>
            </a:r>
            <a:br>
              <a:rPr lang="en-US" altLang="zh-TW" sz="2200" smtClean="0"/>
            </a:br>
            <a:r>
              <a:rPr lang="en-US" altLang="zh-TW" sz="2200" smtClean="0"/>
              <a:t>(Click picture to see movie)</a:t>
            </a:r>
            <a:endParaRPr lang="en-US" altLang="zh-TW" sz="3500" smtClean="0"/>
          </a:p>
        </p:txBody>
      </p:sp>
      <p:sp>
        <p:nvSpPr>
          <p:cNvPr id="25603" name="Rectangle 3"/>
          <p:cNvSpPr>
            <a:spLocks noGrp="1" noChangeArrowheads="1"/>
          </p:cNvSpPr>
          <p:nvPr>
            <p:ph idx="1"/>
          </p:nvPr>
        </p:nvSpPr>
        <p:spPr/>
        <p:txBody>
          <a:bodyPr/>
          <a:lstStyle/>
          <a:p>
            <a:pPr eaLnBrk="1" hangingPunct="1"/>
            <a:r>
              <a:rPr lang="en-US" altLang="zh-TW" smtClean="0"/>
              <a:t>Demo for </a:t>
            </a:r>
          </a:p>
          <a:p>
            <a:pPr eaLnBrk="1" hangingPunct="1"/>
            <a:r>
              <a:rPr lang="en-US" altLang="zh-TW" smtClean="0"/>
              <a:t>tracking</a:t>
            </a:r>
          </a:p>
          <a:p>
            <a:pPr eaLnBrk="1" hangingPunct="1"/>
            <a:endParaRPr lang="en-US" altLang="zh-TW" smtClean="0"/>
          </a:p>
          <a:p>
            <a:pPr eaLnBrk="1" hangingPunct="1"/>
            <a:endParaRPr lang="en-US" altLang="zh-TW" smtClean="0"/>
          </a:p>
          <a:p>
            <a:pPr eaLnBrk="1" hangingPunct="1"/>
            <a:endParaRPr lang="en-US" altLang="zh-TW" smtClean="0"/>
          </a:p>
        </p:txBody>
      </p:sp>
      <p:sp>
        <p:nvSpPr>
          <p:cNvPr id="2560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2560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A7A1C6E7-0E25-4F69-AF9A-01078DB68C53}" type="slidenum">
              <a:rPr lang="en-US" altLang="en-US" sz="1200" smtClean="0">
                <a:latin typeface="Arial" charset="0"/>
              </a:rPr>
              <a:pPr eaLnBrk="1" hangingPunct="1">
                <a:spcBef>
                  <a:spcPct val="0"/>
                </a:spcBef>
                <a:buFontTx/>
                <a:buNone/>
              </a:pPr>
              <a:t>23</a:t>
            </a:fld>
            <a:endParaRPr lang="en-US" altLang="en-US" sz="1200" smtClean="0">
              <a:latin typeface="Arial" charset="0"/>
            </a:endParaRPr>
          </a:p>
        </p:txBody>
      </p:sp>
      <p:pic>
        <p:nvPicPr>
          <p:cNvPr id="25606" name="Picture 4" descr="untitled">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828800"/>
            <a:ext cx="5334000"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Text Box 5"/>
          <p:cNvSpPr txBox="1">
            <a:spLocks noChangeArrowheads="1"/>
          </p:cNvSpPr>
          <p:nvPr/>
        </p:nvSpPr>
        <p:spPr bwMode="auto">
          <a:xfrm>
            <a:off x="990600" y="5638800"/>
            <a:ext cx="5067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cs typeface="Arial" charset="0"/>
              </a:rPr>
              <a:t>Demo</a:t>
            </a:r>
          </a:p>
          <a:p>
            <a:pPr eaLnBrk="1" hangingPunct="1">
              <a:spcBef>
                <a:spcPct val="0"/>
              </a:spcBef>
              <a:buFontTx/>
              <a:buNone/>
            </a:pPr>
            <a:r>
              <a:rPr lang="en-US" altLang="zh-HK" sz="1800">
                <a:latin typeface="Arial" charset="0"/>
                <a:cs typeface="Arial" charset="0"/>
              </a:rPr>
              <a:t>http://www.youtube.com/watch?v=RXpX9TJlpd0</a:t>
            </a:r>
          </a:p>
        </p:txBody>
      </p:sp>
      <p:sp>
        <p:nvSpPr>
          <p:cNvPr id="8" name="Oval 7"/>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TW" sz="2600" smtClean="0"/>
              <a:t>Factorization for Affine  Camera P.437[1]</a:t>
            </a:r>
          </a:p>
        </p:txBody>
      </p:sp>
      <p:sp>
        <p:nvSpPr>
          <p:cNvPr id="26627" name="Rectangle 3"/>
          <p:cNvSpPr>
            <a:spLocks noGrp="1" noChangeArrowheads="1"/>
          </p:cNvSpPr>
          <p:nvPr>
            <p:ph type="body" sz="half" idx="1"/>
          </p:nvPr>
        </p:nvSpPr>
        <p:spPr/>
        <p:txBody>
          <a:bodyPr/>
          <a:lstStyle/>
          <a:p>
            <a:pPr eaLnBrk="1" hangingPunct="1"/>
            <a:r>
              <a:rPr lang="en-US" altLang="zh-TW" sz="2200" smtClean="0"/>
              <a:t> </a:t>
            </a:r>
          </a:p>
        </p:txBody>
      </p:sp>
      <p:graphicFrame>
        <p:nvGraphicFramePr>
          <p:cNvPr id="26628" name="Object 4"/>
          <p:cNvGraphicFramePr>
            <a:graphicFrameLocks noGrp="1" noChangeAspect="1"/>
          </p:cNvGraphicFramePr>
          <p:nvPr>
            <p:ph sz="quarter" idx="2"/>
          </p:nvPr>
        </p:nvGraphicFramePr>
        <p:xfrm>
          <a:off x="1179513" y="1079500"/>
          <a:ext cx="6751637" cy="5308600"/>
        </p:xfrm>
        <a:graphic>
          <a:graphicData uri="http://schemas.openxmlformats.org/presentationml/2006/ole">
            <mc:AlternateContent xmlns:mc="http://schemas.openxmlformats.org/markup-compatibility/2006">
              <mc:Choice xmlns:v="urn:schemas-microsoft-com:vml" Requires="v">
                <p:oleObj spid="_x0000_s26647" name="公式" r:id="rId3" imgW="3327400" imgH="2616200" progId="Equation.3">
                  <p:embed/>
                </p:oleObj>
              </mc:Choice>
              <mc:Fallback>
                <p:oleObj name="公式" r:id="rId3" imgW="3327400" imgH="26162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513" y="1079500"/>
                        <a:ext cx="6751637"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29"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26630"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7D86F561-D935-47D4-ADF3-7FCDC199A6C3}" type="slidenum">
              <a:rPr lang="en-US" altLang="en-US" sz="1200" smtClean="0">
                <a:latin typeface="Arial" charset="0"/>
              </a:rPr>
              <a:pPr eaLnBrk="1" hangingPunct="1">
                <a:spcBef>
                  <a:spcPct val="0"/>
                </a:spcBef>
                <a:buFontTx/>
                <a:buNone/>
              </a:pPr>
              <a:t>24</a:t>
            </a:fld>
            <a:endParaRPr lang="en-US" altLang="en-US" sz="1200" smtClean="0">
              <a:latin typeface="Arial" charset="0"/>
            </a:endParaRPr>
          </a:p>
        </p:txBody>
      </p:sp>
      <p:sp>
        <p:nvSpPr>
          <p:cNvPr id="7" name="Oval 6"/>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304800"/>
            <a:ext cx="8001000" cy="715963"/>
          </a:xfrm>
        </p:spPr>
        <p:txBody>
          <a:bodyPr/>
          <a:lstStyle/>
          <a:p>
            <a:pPr eaLnBrk="1" hangingPunct="1"/>
            <a:r>
              <a:rPr lang="en-US" altLang="zh-TW" sz="2600" smtClean="0"/>
              <a:t>Factorization for Affine  Camera  P.437[1]</a:t>
            </a:r>
          </a:p>
        </p:txBody>
      </p:sp>
      <p:sp>
        <p:nvSpPr>
          <p:cNvPr id="27651" name="Rectangle 3"/>
          <p:cNvSpPr>
            <a:spLocks noGrp="1" noChangeArrowheads="1"/>
          </p:cNvSpPr>
          <p:nvPr>
            <p:ph type="body" sz="half" idx="1"/>
          </p:nvPr>
        </p:nvSpPr>
        <p:spPr/>
        <p:txBody>
          <a:bodyPr/>
          <a:lstStyle/>
          <a:p>
            <a:pPr eaLnBrk="1" hangingPunct="1"/>
            <a:r>
              <a:rPr lang="en-US" altLang="zh-TW" sz="2200" smtClean="0"/>
              <a:t> :</a:t>
            </a:r>
          </a:p>
        </p:txBody>
      </p:sp>
      <p:graphicFrame>
        <p:nvGraphicFramePr>
          <p:cNvPr id="27652" name="Object 4"/>
          <p:cNvGraphicFramePr>
            <a:graphicFrameLocks noGrp="1" noChangeAspect="1"/>
          </p:cNvGraphicFramePr>
          <p:nvPr>
            <p:ph sz="quarter" idx="2"/>
          </p:nvPr>
        </p:nvGraphicFramePr>
        <p:xfrm>
          <a:off x="809625" y="884238"/>
          <a:ext cx="5999163" cy="5724525"/>
        </p:xfrm>
        <a:graphic>
          <a:graphicData uri="http://schemas.openxmlformats.org/presentationml/2006/ole">
            <mc:AlternateContent xmlns:mc="http://schemas.openxmlformats.org/markup-compatibility/2006">
              <mc:Choice xmlns:v="urn:schemas-microsoft-com:vml" Requires="v">
                <p:oleObj spid="_x0000_s27689" name="公式" r:id="rId3" imgW="3327400" imgH="3175000" progId="Equation.3">
                  <p:embed/>
                </p:oleObj>
              </mc:Choice>
              <mc:Fallback>
                <p:oleObj name="公式" r:id="rId3" imgW="3327400" imgH="31750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25" y="884238"/>
                        <a:ext cx="5999163" cy="572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3" name="Footer Placeholder 6"/>
          <p:cNvSpPr>
            <a:spLocks noGrp="1"/>
          </p:cNvSpPr>
          <p:nvPr>
            <p:ph type="ftr" sz="quarter" idx="11"/>
          </p:nvPr>
        </p:nvSpPr>
        <p:spPr bwMode="auto">
          <a:xfrm>
            <a:off x="5789613" y="6492875"/>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27654"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E3B9833-FBAF-4D56-9220-2EDC905F654E}" type="slidenum">
              <a:rPr lang="en-US" altLang="en-US" sz="1200" smtClean="0">
                <a:latin typeface="Arial" charset="0"/>
              </a:rPr>
              <a:pPr eaLnBrk="1" hangingPunct="1">
                <a:spcBef>
                  <a:spcPct val="0"/>
                </a:spcBef>
                <a:buFontTx/>
                <a:buNone/>
              </a:pPr>
              <a:t>25</a:t>
            </a:fld>
            <a:endParaRPr lang="en-US" altLang="en-US" sz="1200" smtClean="0">
              <a:latin typeface="Arial" charset="0"/>
            </a:endParaRPr>
          </a:p>
        </p:txBody>
      </p:sp>
      <p:sp>
        <p:nvSpPr>
          <p:cNvPr id="7" name="Oval 6"/>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graphicFrame>
        <p:nvGraphicFramePr>
          <p:cNvPr id="27656" name="Object 3"/>
          <p:cNvGraphicFramePr>
            <a:graphicFrameLocks noChangeAspect="1"/>
          </p:cNvGraphicFramePr>
          <p:nvPr/>
        </p:nvGraphicFramePr>
        <p:xfrm>
          <a:off x="6877050" y="3363913"/>
          <a:ext cx="2035175" cy="1273175"/>
        </p:xfrm>
        <a:graphic>
          <a:graphicData uri="http://schemas.openxmlformats.org/presentationml/2006/ole">
            <mc:AlternateContent xmlns:mc="http://schemas.openxmlformats.org/markup-compatibility/2006">
              <mc:Choice xmlns:v="urn:schemas-microsoft-com:vml" Requires="v">
                <p:oleObj spid="_x0000_s27690" name="公式" r:id="rId5" imgW="1460500" imgH="914400" progId="Equation.3">
                  <p:embed/>
                </p:oleObj>
              </mc:Choice>
              <mc:Fallback>
                <p:oleObj name="公式" r:id="rId5" imgW="1460500" imgH="914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7050" y="3363913"/>
                        <a:ext cx="2035175" cy="1273175"/>
                      </a:xfrm>
                      <a:prstGeom prst="rect">
                        <a:avLst/>
                      </a:prstGeom>
                      <a:noFill/>
                      <a:ln w="9525">
                        <a:solidFill>
                          <a:srgbClr val="385D8A"/>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 name="Straight Arrow Connector 5"/>
          <p:cNvCxnSpPr/>
          <p:nvPr/>
        </p:nvCxnSpPr>
        <p:spPr>
          <a:xfrm flipH="1">
            <a:off x="3048000" y="4648200"/>
            <a:ext cx="40386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38200" y="3352800"/>
            <a:ext cx="1676400" cy="2590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HK" smtClean="0"/>
              <a:t>Motion of the object</a:t>
            </a:r>
          </a:p>
        </p:txBody>
      </p:sp>
      <p:sp>
        <p:nvSpPr>
          <p:cNvPr id="28675" name="Rectangle 3"/>
          <p:cNvSpPr>
            <a:spLocks noGrp="1" noChangeArrowheads="1"/>
          </p:cNvSpPr>
          <p:nvPr>
            <p:ph idx="1"/>
          </p:nvPr>
        </p:nvSpPr>
        <p:spPr>
          <a:xfrm>
            <a:off x="-52388" y="1325563"/>
            <a:ext cx="8229601" cy="4411662"/>
          </a:xfrm>
        </p:spPr>
        <p:txBody>
          <a:bodyPr/>
          <a:lstStyle/>
          <a:p>
            <a:pPr eaLnBrk="1" hangingPunct="1"/>
            <a:r>
              <a:rPr lang="en-US" altLang="zh-HK" smtClean="0"/>
              <a:t>3D Model=</a:t>
            </a:r>
            <a:r>
              <a:rPr lang="en-US" altLang="zh-HK" i="1" smtClean="0"/>
              <a:t>X</a:t>
            </a:r>
            <a:r>
              <a:rPr lang="en-US" altLang="zh-HK" i="1" baseline="-25000" smtClean="0"/>
              <a:t>j </a:t>
            </a:r>
            <a:r>
              <a:rPr lang="en-US" altLang="zh-HK" smtClean="0"/>
              <a:t>: </a:t>
            </a:r>
            <a:r>
              <a:rPr lang="en-US" altLang="zh-HK" i="1" smtClean="0"/>
              <a:t>where  j=feature index =1,2…n</a:t>
            </a:r>
            <a:r>
              <a:rPr lang="en-US" altLang="zh-HK" smtClean="0"/>
              <a:t> features </a:t>
            </a:r>
          </a:p>
        </p:txBody>
      </p:sp>
      <p:sp>
        <p:nvSpPr>
          <p:cNvPr id="28676" name="Footer Placeholder 4"/>
          <p:cNvSpPr>
            <a:spLocks noGrp="1"/>
          </p:cNvSpPr>
          <p:nvPr>
            <p:ph type="ftr" sz="quarter" idx="11"/>
          </p:nvPr>
        </p:nvSpPr>
        <p:spPr bwMode="auto">
          <a:xfrm>
            <a:off x="68263" y="6473825"/>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2867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19D90F29-78F8-45C6-A22C-7472D75A10BC}" type="slidenum">
              <a:rPr lang="en-US" altLang="en-US" sz="1200" smtClean="0">
                <a:latin typeface="Arial" charset="0"/>
              </a:rPr>
              <a:pPr eaLnBrk="1" hangingPunct="1">
                <a:spcBef>
                  <a:spcPct val="0"/>
                </a:spcBef>
                <a:buFontTx/>
                <a:buNone/>
              </a:pPr>
              <a:t>26</a:t>
            </a:fld>
            <a:endParaRPr lang="en-US" altLang="en-US" sz="1200" smtClean="0">
              <a:latin typeface="Arial" charset="0"/>
            </a:endParaRPr>
          </a:p>
        </p:txBody>
      </p:sp>
      <p:pic>
        <p:nvPicPr>
          <p:cNvPr id="28678" name="Picture 63" descr="MC90001293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6774981">
            <a:off x="3397250" y="4305301"/>
            <a:ext cx="1081087"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679" name="Group 69"/>
          <p:cNvGrpSpPr>
            <a:grpSpLocks/>
          </p:cNvGrpSpPr>
          <p:nvPr/>
        </p:nvGrpSpPr>
        <p:grpSpPr bwMode="auto">
          <a:xfrm>
            <a:off x="1143000" y="1892300"/>
            <a:ext cx="7816850" cy="2568575"/>
            <a:chOff x="720" y="1192"/>
            <a:chExt cx="4924" cy="1618"/>
          </a:xfrm>
        </p:grpSpPr>
        <p:grpSp>
          <p:nvGrpSpPr>
            <p:cNvPr id="28700" name="Group 15"/>
            <p:cNvGrpSpPr>
              <a:grpSpLocks/>
            </p:cNvGrpSpPr>
            <p:nvPr/>
          </p:nvGrpSpPr>
          <p:grpSpPr bwMode="auto">
            <a:xfrm>
              <a:off x="864" y="1922"/>
              <a:ext cx="792" cy="888"/>
              <a:chOff x="1200" y="1632"/>
              <a:chExt cx="792" cy="888"/>
            </a:xfrm>
          </p:grpSpPr>
          <p:sp>
            <p:nvSpPr>
              <p:cNvPr id="28741" name="Freeform 7"/>
              <p:cNvSpPr>
                <a:spLocks/>
              </p:cNvSpPr>
              <p:nvPr/>
            </p:nvSpPr>
            <p:spPr bwMode="auto">
              <a:xfrm>
                <a:off x="1200" y="1632"/>
                <a:ext cx="792" cy="888"/>
              </a:xfrm>
              <a:custGeom>
                <a:avLst/>
                <a:gdLst>
                  <a:gd name="T0" fmla="*/ 312 w 792"/>
                  <a:gd name="T1" fmla="*/ 240 h 888"/>
                  <a:gd name="T2" fmla="*/ 168 w 792"/>
                  <a:gd name="T3" fmla="*/ 480 h 888"/>
                  <a:gd name="T4" fmla="*/ 24 w 792"/>
                  <a:gd name="T5" fmla="*/ 768 h 888"/>
                  <a:gd name="T6" fmla="*/ 312 w 792"/>
                  <a:gd name="T7" fmla="*/ 720 h 888"/>
                  <a:gd name="T8" fmla="*/ 600 w 792"/>
                  <a:gd name="T9" fmla="*/ 864 h 888"/>
                  <a:gd name="T10" fmla="*/ 792 w 792"/>
                  <a:gd name="T11" fmla="*/ 576 h 888"/>
                  <a:gd name="T12" fmla="*/ 600 w 792"/>
                  <a:gd name="T13" fmla="*/ 384 h 888"/>
                  <a:gd name="T14" fmla="*/ 696 w 792"/>
                  <a:gd name="T15" fmla="*/ 96 h 888"/>
                  <a:gd name="T16" fmla="*/ 504 w 792"/>
                  <a:gd name="T17" fmla="*/ 0 h 888"/>
                  <a:gd name="T18" fmla="*/ 312 w 792"/>
                  <a:gd name="T19" fmla="*/ 96 h 888"/>
                  <a:gd name="T20" fmla="*/ 312 w 792"/>
                  <a:gd name="T21" fmla="*/ 240 h 8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2"/>
                  <a:gd name="T34" fmla="*/ 0 h 888"/>
                  <a:gd name="T35" fmla="*/ 792 w 792"/>
                  <a:gd name="T36" fmla="*/ 888 h 8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2" h="888">
                    <a:moveTo>
                      <a:pt x="312" y="240"/>
                    </a:moveTo>
                    <a:cubicBezTo>
                      <a:pt x="288" y="304"/>
                      <a:pt x="216" y="392"/>
                      <a:pt x="168" y="480"/>
                    </a:cubicBezTo>
                    <a:cubicBezTo>
                      <a:pt x="120" y="568"/>
                      <a:pt x="0" y="728"/>
                      <a:pt x="24" y="768"/>
                    </a:cubicBezTo>
                    <a:cubicBezTo>
                      <a:pt x="48" y="808"/>
                      <a:pt x="216" y="704"/>
                      <a:pt x="312" y="720"/>
                    </a:cubicBezTo>
                    <a:cubicBezTo>
                      <a:pt x="408" y="736"/>
                      <a:pt x="520" y="888"/>
                      <a:pt x="600" y="864"/>
                    </a:cubicBezTo>
                    <a:cubicBezTo>
                      <a:pt x="680" y="840"/>
                      <a:pt x="792" y="656"/>
                      <a:pt x="792" y="576"/>
                    </a:cubicBezTo>
                    <a:cubicBezTo>
                      <a:pt x="792" y="496"/>
                      <a:pt x="616" y="464"/>
                      <a:pt x="600" y="384"/>
                    </a:cubicBezTo>
                    <a:cubicBezTo>
                      <a:pt x="584" y="304"/>
                      <a:pt x="712" y="160"/>
                      <a:pt x="696" y="96"/>
                    </a:cubicBezTo>
                    <a:cubicBezTo>
                      <a:pt x="680" y="32"/>
                      <a:pt x="568" y="0"/>
                      <a:pt x="504" y="0"/>
                    </a:cubicBezTo>
                    <a:cubicBezTo>
                      <a:pt x="440" y="0"/>
                      <a:pt x="344" y="56"/>
                      <a:pt x="312" y="96"/>
                    </a:cubicBezTo>
                    <a:cubicBezTo>
                      <a:pt x="280" y="136"/>
                      <a:pt x="336" y="176"/>
                      <a:pt x="312" y="240"/>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42" name="Oval 8"/>
              <p:cNvSpPr>
                <a:spLocks noChangeArrowheads="1"/>
              </p:cNvSpPr>
              <p:nvPr/>
            </p:nvSpPr>
            <p:spPr bwMode="auto">
              <a:xfrm>
                <a:off x="1344" y="2256"/>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43" name="Oval 9"/>
              <p:cNvSpPr>
                <a:spLocks noChangeArrowheads="1"/>
              </p:cNvSpPr>
              <p:nvPr/>
            </p:nvSpPr>
            <p:spPr bwMode="auto">
              <a:xfrm>
                <a:off x="1824" y="2208"/>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44" name="Oval 10"/>
              <p:cNvSpPr>
                <a:spLocks noChangeArrowheads="1"/>
              </p:cNvSpPr>
              <p:nvPr/>
            </p:nvSpPr>
            <p:spPr bwMode="auto">
              <a:xfrm>
                <a:off x="1440" y="2112"/>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45" name="Oval 11"/>
              <p:cNvSpPr>
                <a:spLocks noChangeArrowheads="1"/>
              </p:cNvSpPr>
              <p:nvPr/>
            </p:nvSpPr>
            <p:spPr bwMode="auto">
              <a:xfrm>
                <a:off x="1632" y="2112"/>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46" name="Oval 12"/>
              <p:cNvSpPr>
                <a:spLocks noChangeArrowheads="1"/>
              </p:cNvSpPr>
              <p:nvPr/>
            </p:nvSpPr>
            <p:spPr bwMode="auto">
              <a:xfrm>
                <a:off x="1536" y="1920"/>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47" name="Oval 13"/>
              <p:cNvSpPr>
                <a:spLocks noChangeArrowheads="1"/>
              </p:cNvSpPr>
              <p:nvPr/>
            </p:nvSpPr>
            <p:spPr bwMode="auto">
              <a:xfrm>
                <a:off x="1680" y="2256"/>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48" name="Oval 14"/>
              <p:cNvSpPr>
                <a:spLocks noChangeArrowheads="1"/>
              </p:cNvSpPr>
              <p:nvPr/>
            </p:nvSpPr>
            <p:spPr bwMode="auto">
              <a:xfrm>
                <a:off x="1728" y="1824"/>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grpSp>
        <p:grpSp>
          <p:nvGrpSpPr>
            <p:cNvPr id="28701" name="Group 16"/>
            <p:cNvGrpSpPr>
              <a:grpSpLocks/>
            </p:cNvGrpSpPr>
            <p:nvPr/>
          </p:nvGrpSpPr>
          <p:grpSpPr bwMode="auto">
            <a:xfrm rot="1208904">
              <a:off x="2688" y="1682"/>
              <a:ext cx="792" cy="888"/>
              <a:chOff x="1200" y="1632"/>
              <a:chExt cx="792" cy="888"/>
            </a:xfrm>
          </p:grpSpPr>
          <p:sp>
            <p:nvSpPr>
              <p:cNvPr id="28733" name="Freeform 17"/>
              <p:cNvSpPr>
                <a:spLocks/>
              </p:cNvSpPr>
              <p:nvPr/>
            </p:nvSpPr>
            <p:spPr bwMode="auto">
              <a:xfrm>
                <a:off x="1200" y="1632"/>
                <a:ext cx="792" cy="888"/>
              </a:xfrm>
              <a:custGeom>
                <a:avLst/>
                <a:gdLst>
                  <a:gd name="T0" fmla="*/ 312 w 792"/>
                  <a:gd name="T1" fmla="*/ 240 h 888"/>
                  <a:gd name="T2" fmla="*/ 168 w 792"/>
                  <a:gd name="T3" fmla="*/ 480 h 888"/>
                  <a:gd name="T4" fmla="*/ 24 w 792"/>
                  <a:gd name="T5" fmla="*/ 768 h 888"/>
                  <a:gd name="T6" fmla="*/ 312 w 792"/>
                  <a:gd name="T7" fmla="*/ 720 h 888"/>
                  <a:gd name="T8" fmla="*/ 600 w 792"/>
                  <a:gd name="T9" fmla="*/ 864 h 888"/>
                  <a:gd name="T10" fmla="*/ 792 w 792"/>
                  <a:gd name="T11" fmla="*/ 576 h 888"/>
                  <a:gd name="T12" fmla="*/ 600 w 792"/>
                  <a:gd name="T13" fmla="*/ 384 h 888"/>
                  <a:gd name="T14" fmla="*/ 696 w 792"/>
                  <a:gd name="T15" fmla="*/ 96 h 888"/>
                  <a:gd name="T16" fmla="*/ 504 w 792"/>
                  <a:gd name="T17" fmla="*/ 0 h 888"/>
                  <a:gd name="T18" fmla="*/ 312 w 792"/>
                  <a:gd name="T19" fmla="*/ 96 h 888"/>
                  <a:gd name="T20" fmla="*/ 312 w 792"/>
                  <a:gd name="T21" fmla="*/ 240 h 8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2"/>
                  <a:gd name="T34" fmla="*/ 0 h 888"/>
                  <a:gd name="T35" fmla="*/ 792 w 792"/>
                  <a:gd name="T36" fmla="*/ 888 h 8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2" h="888">
                    <a:moveTo>
                      <a:pt x="312" y="240"/>
                    </a:moveTo>
                    <a:cubicBezTo>
                      <a:pt x="288" y="304"/>
                      <a:pt x="216" y="392"/>
                      <a:pt x="168" y="480"/>
                    </a:cubicBezTo>
                    <a:cubicBezTo>
                      <a:pt x="120" y="568"/>
                      <a:pt x="0" y="728"/>
                      <a:pt x="24" y="768"/>
                    </a:cubicBezTo>
                    <a:cubicBezTo>
                      <a:pt x="48" y="808"/>
                      <a:pt x="216" y="704"/>
                      <a:pt x="312" y="720"/>
                    </a:cubicBezTo>
                    <a:cubicBezTo>
                      <a:pt x="408" y="736"/>
                      <a:pt x="520" y="888"/>
                      <a:pt x="600" y="864"/>
                    </a:cubicBezTo>
                    <a:cubicBezTo>
                      <a:pt x="680" y="840"/>
                      <a:pt x="792" y="656"/>
                      <a:pt x="792" y="576"/>
                    </a:cubicBezTo>
                    <a:cubicBezTo>
                      <a:pt x="792" y="496"/>
                      <a:pt x="616" y="464"/>
                      <a:pt x="600" y="384"/>
                    </a:cubicBezTo>
                    <a:cubicBezTo>
                      <a:pt x="584" y="304"/>
                      <a:pt x="712" y="160"/>
                      <a:pt x="696" y="96"/>
                    </a:cubicBezTo>
                    <a:cubicBezTo>
                      <a:pt x="680" y="32"/>
                      <a:pt x="568" y="0"/>
                      <a:pt x="504" y="0"/>
                    </a:cubicBezTo>
                    <a:cubicBezTo>
                      <a:pt x="440" y="0"/>
                      <a:pt x="344" y="56"/>
                      <a:pt x="312" y="96"/>
                    </a:cubicBezTo>
                    <a:cubicBezTo>
                      <a:pt x="280" y="136"/>
                      <a:pt x="336" y="176"/>
                      <a:pt x="312" y="240"/>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34" name="Oval 18"/>
              <p:cNvSpPr>
                <a:spLocks noChangeArrowheads="1"/>
              </p:cNvSpPr>
              <p:nvPr/>
            </p:nvSpPr>
            <p:spPr bwMode="auto">
              <a:xfrm>
                <a:off x="1344" y="2256"/>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35" name="Oval 19"/>
              <p:cNvSpPr>
                <a:spLocks noChangeArrowheads="1"/>
              </p:cNvSpPr>
              <p:nvPr/>
            </p:nvSpPr>
            <p:spPr bwMode="auto">
              <a:xfrm>
                <a:off x="1824" y="2208"/>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36" name="Oval 20"/>
              <p:cNvSpPr>
                <a:spLocks noChangeArrowheads="1"/>
              </p:cNvSpPr>
              <p:nvPr/>
            </p:nvSpPr>
            <p:spPr bwMode="auto">
              <a:xfrm>
                <a:off x="1440" y="2112"/>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37" name="Oval 21"/>
              <p:cNvSpPr>
                <a:spLocks noChangeArrowheads="1"/>
              </p:cNvSpPr>
              <p:nvPr/>
            </p:nvSpPr>
            <p:spPr bwMode="auto">
              <a:xfrm>
                <a:off x="1632" y="2112"/>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38" name="Oval 22"/>
              <p:cNvSpPr>
                <a:spLocks noChangeArrowheads="1"/>
              </p:cNvSpPr>
              <p:nvPr/>
            </p:nvSpPr>
            <p:spPr bwMode="auto">
              <a:xfrm>
                <a:off x="1536" y="1920"/>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39" name="Oval 23"/>
              <p:cNvSpPr>
                <a:spLocks noChangeArrowheads="1"/>
              </p:cNvSpPr>
              <p:nvPr/>
            </p:nvSpPr>
            <p:spPr bwMode="auto">
              <a:xfrm>
                <a:off x="1680" y="2256"/>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40" name="Oval 24"/>
              <p:cNvSpPr>
                <a:spLocks noChangeArrowheads="1"/>
              </p:cNvSpPr>
              <p:nvPr/>
            </p:nvSpPr>
            <p:spPr bwMode="auto">
              <a:xfrm>
                <a:off x="1728" y="1824"/>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grpSp>
        <p:grpSp>
          <p:nvGrpSpPr>
            <p:cNvPr id="28702" name="Group 25"/>
            <p:cNvGrpSpPr>
              <a:grpSpLocks/>
            </p:cNvGrpSpPr>
            <p:nvPr/>
          </p:nvGrpSpPr>
          <p:grpSpPr bwMode="auto">
            <a:xfrm rot="2771266">
              <a:off x="1920" y="1296"/>
              <a:ext cx="792" cy="888"/>
              <a:chOff x="1200" y="1632"/>
              <a:chExt cx="792" cy="888"/>
            </a:xfrm>
          </p:grpSpPr>
          <p:sp>
            <p:nvSpPr>
              <p:cNvPr id="28725" name="Freeform 26"/>
              <p:cNvSpPr>
                <a:spLocks/>
              </p:cNvSpPr>
              <p:nvPr/>
            </p:nvSpPr>
            <p:spPr bwMode="auto">
              <a:xfrm>
                <a:off x="1200" y="1632"/>
                <a:ext cx="792" cy="888"/>
              </a:xfrm>
              <a:custGeom>
                <a:avLst/>
                <a:gdLst>
                  <a:gd name="T0" fmla="*/ 312 w 792"/>
                  <a:gd name="T1" fmla="*/ 240 h 888"/>
                  <a:gd name="T2" fmla="*/ 168 w 792"/>
                  <a:gd name="T3" fmla="*/ 480 h 888"/>
                  <a:gd name="T4" fmla="*/ 24 w 792"/>
                  <a:gd name="T5" fmla="*/ 768 h 888"/>
                  <a:gd name="T6" fmla="*/ 312 w 792"/>
                  <a:gd name="T7" fmla="*/ 720 h 888"/>
                  <a:gd name="T8" fmla="*/ 600 w 792"/>
                  <a:gd name="T9" fmla="*/ 864 h 888"/>
                  <a:gd name="T10" fmla="*/ 792 w 792"/>
                  <a:gd name="T11" fmla="*/ 576 h 888"/>
                  <a:gd name="T12" fmla="*/ 600 w 792"/>
                  <a:gd name="T13" fmla="*/ 384 h 888"/>
                  <a:gd name="T14" fmla="*/ 696 w 792"/>
                  <a:gd name="T15" fmla="*/ 96 h 888"/>
                  <a:gd name="T16" fmla="*/ 504 w 792"/>
                  <a:gd name="T17" fmla="*/ 0 h 888"/>
                  <a:gd name="T18" fmla="*/ 312 w 792"/>
                  <a:gd name="T19" fmla="*/ 96 h 888"/>
                  <a:gd name="T20" fmla="*/ 312 w 792"/>
                  <a:gd name="T21" fmla="*/ 240 h 8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2"/>
                  <a:gd name="T34" fmla="*/ 0 h 888"/>
                  <a:gd name="T35" fmla="*/ 792 w 792"/>
                  <a:gd name="T36" fmla="*/ 888 h 8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2" h="888">
                    <a:moveTo>
                      <a:pt x="312" y="240"/>
                    </a:moveTo>
                    <a:cubicBezTo>
                      <a:pt x="288" y="304"/>
                      <a:pt x="216" y="392"/>
                      <a:pt x="168" y="480"/>
                    </a:cubicBezTo>
                    <a:cubicBezTo>
                      <a:pt x="120" y="568"/>
                      <a:pt x="0" y="728"/>
                      <a:pt x="24" y="768"/>
                    </a:cubicBezTo>
                    <a:cubicBezTo>
                      <a:pt x="48" y="808"/>
                      <a:pt x="216" y="704"/>
                      <a:pt x="312" y="720"/>
                    </a:cubicBezTo>
                    <a:cubicBezTo>
                      <a:pt x="408" y="736"/>
                      <a:pt x="520" y="888"/>
                      <a:pt x="600" y="864"/>
                    </a:cubicBezTo>
                    <a:cubicBezTo>
                      <a:pt x="680" y="840"/>
                      <a:pt x="792" y="656"/>
                      <a:pt x="792" y="576"/>
                    </a:cubicBezTo>
                    <a:cubicBezTo>
                      <a:pt x="792" y="496"/>
                      <a:pt x="616" y="464"/>
                      <a:pt x="600" y="384"/>
                    </a:cubicBezTo>
                    <a:cubicBezTo>
                      <a:pt x="584" y="304"/>
                      <a:pt x="712" y="160"/>
                      <a:pt x="696" y="96"/>
                    </a:cubicBezTo>
                    <a:cubicBezTo>
                      <a:pt x="680" y="32"/>
                      <a:pt x="568" y="0"/>
                      <a:pt x="504" y="0"/>
                    </a:cubicBezTo>
                    <a:cubicBezTo>
                      <a:pt x="440" y="0"/>
                      <a:pt x="344" y="56"/>
                      <a:pt x="312" y="96"/>
                    </a:cubicBezTo>
                    <a:cubicBezTo>
                      <a:pt x="280" y="136"/>
                      <a:pt x="336" y="176"/>
                      <a:pt x="312" y="240"/>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26" name="Oval 27"/>
              <p:cNvSpPr>
                <a:spLocks noChangeArrowheads="1"/>
              </p:cNvSpPr>
              <p:nvPr/>
            </p:nvSpPr>
            <p:spPr bwMode="auto">
              <a:xfrm>
                <a:off x="1344" y="2256"/>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27" name="Oval 28"/>
              <p:cNvSpPr>
                <a:spLocks noChangeArrowheads="1"/>
              </p:cNvSpPr>
              <p:nvPr/>
            </p:nvSpPr>
            <p:spPr bwMode="auto">
              <a:xfrm>
                <a:off x="1824" y="2208"/>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28" name="Oval 29"/>
              <p:cNvSpPr>
                <a:spLocks noChangeArrowheads="1"/>
              </p:cNvSpPr>
              <p:nvPr/>
            </p:nvSpPr>
            <p:spPr bwMode="auto">
              <a:xfrm>
                <a:off x="1440" y="2112"/>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29" name="Oval 30"/>
              <p:cNvSpPr>
                <a:spLocks noChangeArrowheads="1"/>
              </p:cNvSpPr>
              <p:nvPr/>
            </p:nvSpPr>
            <p:spPr bwMode="auto">
              <a:xfrm>
                <a:off x="1632" y="2112"/>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30" name="Oval 31"/>
              <p:cNvSpPr>
                <a:spLocks noChangeArrowheads="1"/>
              </p:cNvSpPr>
              <p:nvPr/>
            </p:nvSpPr>
            <p:spPr bwMode="auto">
              <a:xfrm>
                <a:off x="1536" y="1920"/>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31" name="Oval 32"/>
              <p:cNvSpPr>
                <a:spLocks noChangeArrowheads="1"/>
              </p:cNvSpPr>
              <p:nvPr/>
            </p:nvSpPr>
            <p:spPr bwMode="auto">
              <a:xfrm>
                <a:off x="1680" y="2256"/>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32" name="Oval 33"/>
              <p:cNvSpPr>
                <a:spLocks noChangeArrowheads="1"/>
              </p:cNvSpPr>
              <p:nvPr/>
            </p:nvSpPr>
            <p:spPr bwMode="auto">
              <a:xfrm>
                <a:off x="1728" y="1824"/>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grpSp>
        <p:grpSp>
          <p:nvGrpSpPr>
            <p:cNvPr id="28703" name="Group 34"/>
            <p:cNvGrpSpPr>
              <a:grpSpLocks/>
            </p:cNvGrpSpPr>
            <p:nvPr/>
          </p:nvGrpSpPr>
          <p:grpSpPr bwMode="auto">
            <a:xfrm rot="-1150106">
              <a:off x="4224" y="1730"/>
              <a:ext cx="792" cy="888"/>
              <a:chOff x="1200" y="1632"/>
              <a:chExt cx="792" cy="888"/>
            </a:xfrm>
          </p:grpSpPr>
          <p:sp>
            <p:nvSpPr>
              <p:cNvPr id="28717" name="Freeform 35"/>
              <p:cNvSpPr>
                <a:spLocks/>
              </p:cNvSpPr>
              <p:nvPr/>
            </p:nvSpPr>
            <p:spPr bwMode="auto">
              <a:xfrm>
                <a:off x="1200" y="1632"/>
                <a:ext cx="792" cy="888"/>
              </a:xfrm>
              <a:custGeom>
                <a:avLst/>
                <a:gdLst>
                  <a:gd name="T0" fmla="*/ 312 w 792"/>
                  <a:gd name="T1" fmla="*/ 240 h 888"/>
                  <a:gd name="T2" fmla="*/ 168 w 792"/>
                  <a:gd name="T3" fmla="*/ 480 h 888"/>
                  <a:gd name="T4" fmla="*/ 24 w 792"/>
                  <a:gd name="T5" fmla="*/ 768 h 888"/>
                  <a:gd name="T6" fmla="*/ 312 w 792"/>
                  <a:gd name="T7" fmla="*/ 720 h 888"/>
                  <a:gd name="T8" fmla="*/ 600 w 792"/>
                  <a:gd name="T9" fmla="*/ 864 h 888"/>
                  <a:gd name="T10" fmla="*/ 792 w 792"/>
                  <a:gd name="T11" fmla="*/ 576 h 888"/>
                  <a:gd name="T12" fmla="*/ 600 w 792"/>
                  <a:gd name="T13" fmla="*/ 384 h 888"/>
                  <a:gd name="T14" fmla="*/ 696 w 792"/>
                  <a:gd name="T15" fmla="*/ 96 h 888"/>
                  <a:gd name="T16" fmla="*/ 504 w 792"/>
                  <a:gd name="T17" fmla="*/ 0 h 888"/>
                  <a:gd name="T18" fmla="*/ 312 w 792"/>
                  <a:gd name="T19" fmla="*/ 96 h 888"/>
                  <a:gd name="T20" fmla="*/ 312 w 792"/>
                  <a:gd name="T21" fmla="*/ 240 h 8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2"/>
                  <a:gd name="T34" fmla="*/ 0 h 888"/>
                  <a:gd name="T35" fmla="*/ 792 w 792"/>
                  <a:gd name="T36" fmla="*/ 888 h 8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2" h="888">
                    <a:moveTo>
                      <a:pt x="312" y="240"/>
                    </a:moveTo>
                    <a:cubicBezTo>
                      <a:pt x="288" y="304"/>
                      <a:pt x="216" y="392"/>
                      <a:pt x="168" y="480"/>
                    </a:cubicBezTo>
                    <a:cubicBezTo>
                      <a:pt x="120" y="568"/>
                      <a:pt x="0" y="728"/>
                      <a:pt x="24" y="768"/>
                    </a:cubicBezTo>
                    <a:cubicBezTo>
                      <a:pt x="48" y="808"/>
                      <a:pt x="216" y="704"/>
                      <a:pt x="312" y="720"/>
                    </a:cubicBezTo>
                    <a:cubicBezTo>
                      <a:pt x="408" y="736"/>
                      <a:pt x="520" y="888"/>
                      <a:pt x="600" y="864"/>
                    </a:cubicBezTo>
                    <a:cubicBezTo>
                      <a:pt x="680" y="840"/>
                      <a:pt x="792" y="656"/>
                      <a:pt x="792" y="576"/>
                    </a:cubicBezTo>
                    <a:cubicBezTo>
                      <a:pt x="792" y="496"/>
                      <a:pt x="616" y="464"/>
                      <a:pt x="600" y="384"/>
                    </a:cubicBezTo>
                    <a:cubicBezTo>
                      <a:pt x="584" y="304"/>
                      <a:pt x="712" y="160"/>
                      <a:pt x="696" y="96"/>
                    </a:cubicBezTo>
                    <a:cubicBezTo>
                      <a:pt x="680" y="32"/>
                      <a:pt x="568" y="0"/>
                      <a:pt x="504" y="0"/>
                    </a:cubicBezTo>
                    <a:cubicBezTo>
                      <a:pt x="440" y="0"/>
                      <a:pt x="344" y="56"/>
                      <a:pt x="312" y="96"/>
                    </a:cubicBezTo>
                    <a:cubicBezTo>
                      <a:pt x="280" y="136"/>
                      <a:pt x="336" y="176"/>
                      <a:pt x="312" y="240"/>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18" name="Oval 36"/>
              <p:cNvSpPr>
                <a:spLocks noChangeArrowheads="1"/>
              </p:cNvSpPr>
              <p:nvPr/>
            </p:nvSpPr>
            <p:spPr bwMode="auto">
              <a:xfrm>
                <a:off x="1344" y="2256"/>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19" name="Oval 37"/>
              <p:cNvSpPr>
                <a:spLocks noChangeArrowheads="1"/>
              </p:cNvSpPr>
              <p:nvPr/>
            </p:nvSpPr>
            <p:spPr bwMode="auto">
              <a:xfrm>
                <a:off x="1824" y="2208"/>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20" name="Oval 38"/>
              <p:cNvSpPr>
                <a:spLocks noChangeArrowheads="1"/>
              </p:cNvSpPr>
              <p:nvPr/>
            </p:nvSpPr>
            <p:spPr bwMode="auto">
              <a:xfrm>
                <a:off x="1440" y="2112"/>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21" name="Oval 39"/>
              <p:cNvSpPr>
                <a:spLocks noChangeArrowheads="1"/>
              </p:cNvSpPr>
              <p:nvPr/>
            </p:nvSpPr>
            <p:spPr bwMode="auto">
              <a:xfrm>
                <a:off x="1632" y="2112"/>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22" name="Oval 40"/>
              <p:cNvSpPr>
                <a:spLocks noChangeArrowheads="1"/>
              </p:cNvSpPr>
              <p:nvPr/>
            </p:nvSpPr>
            <p:spPr bwMode="auto">
              <a:xfrm>
                <a:off x="1536" y="1920"/>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23" name="Oval 41"/>
              <p:cNvSpPr>
                <a:spLocks noChangeArrowheads="1"/>
              </p:cNvSpPr>
              <p:nvPr/>
            </p:nvSpPr>
            <p:spPr bwMode="auto">
              <a:xfrm>
                <a:off x="1680" y="2256"/>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24" name="Oval 42"/>
              <p:cNvSpPr>
                <a:spLocks noChangeArrowheads="1"/>
              </p:cNvSpPr>
              <p:nvPr/>
            </p:nvSpPr>
            <p:spPr bwMode="auto">
              <a:xfrm>
                <a:off x="1728" y="1824"/>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grpSp>
        <p:sp>
          <p:nvSpPr>
            <p:cNvPr id="28704" name="Line 45"/>
            <p:cNvSpPr>
              <a:spLocks noChangeShapeType="1"/>
            </p:cNvSpPr>
            <p:nvPr/>
          </p:nvSpPr>
          <p:spPr bwMode="auto">
            <a:xfrm flipV="1">
              <a:off x="720" y="2594"/>
              <a:ext cx="288" cy="192"/>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5" name="Line 46"/>
            <p:cNvSpPr>
              <a:spLocks noChangeShapeType="1"/>
            </p:cNvSpPr>
            <p:nvPr/>
          </p:nvSpPr>
          <p:spPr bwMode="auto">
            <a:xfrm>
              <a:off x="1008" y="1826"/>
              <a:ext cx="384" cy="288"/>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6" name="Line 48"/>
            <p:cNvSpPr>
              <a:spLocks noChangeShapeType="1"/>
            </p:cNvSpPr>
            <p:nvPr/>
          </p:nvSpPr>
          <p:spPr bwMode="auto">
            <a:xfrm>
              <a:off x="720" y="2354"/>
              <a:ext cx="384" cy="96"/>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7" name="Line 49"/>
            <p:cNvSpPr>
              <a:spLocks noChangeShapeType="1"/>
            </p:cNvSpPr>
            <p:nvPr/>
          </p:nvSpPr>
          <p:spPr bwMode="auto">
            <a:xfrm>
              <a:off x="864" y="1248"/>
              <a:ext cx="45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8" name="Text Box 50"/>
            <p:cNvSpPr txBox="1">
              <a:spLocks noChangeArrowheads="1"/>
            </p:cNvSpPr>
            <p:nvPr/>
          </p:nvSpPr>
          <p:spPr bwMode="auto">
            <a:xfrm>
              <a:off x="5040" y="1253"/>
              <a:ext cx="6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Time </a:t>
              </a:r>
              <a:r>
                <a:rPr lang="en-US" altLang="zh-HK" sz="1800" i="1">
                  <a:latin typeface="Arial" charset="0"/>
                </a:rPr>
                <a:t>(i)</a:t>
              </a:r>
            </a:p>
          </p:txBody>
        </p:sp>
        <p:sp>
          <p:nvSpPr>
            <p:cNvPr id="28709" name="Freeform 58"/>
            <p:cNvSpPr>
              <a:spLocks/>
            </p:cNvSpPr>
            <p:nvPr/>
          </p:nvSpPr>
          <p:spPr bwMode="auto">
            <a:xfrm>
              <a:off x="1392" y="1634"/>
              <a:ext cx="480" cy="192"/>
            </a:xfrm>
            <a:custGeom>
              <a:avLst/>
              <a:gdLst>
                <a:gd name="T0" fmla="*/ 0 w 480"/>
                <a:gd name="T1" fmla="*/ 192 h 192"/>
                <a:gd name="T2" fmla="*/ 192 w 480"/>
                <a:gd name="T3" fmla="*/ 48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cubicBezTo>
                    <a:pt x="56" y="136"/>
                    <a:pt x="112" y="80"/>
                    <a:pt x="192" y="48"/>
                  </a:cubicBezTo>
                  <a:cubicBezTo>
                    <a:pt x="272" y="16"/>
                    <a:pt x="376" y="8"/>
                    <a:pt x="480" y="0"/>
                  </a:cubicBezTo>
                </a:path>
              </a:pathLst>
            </a:custGeom>
            <a:noFill/>
            <a:ln w="9525">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10" name="Freeform 60"/>
            <p:cNvSpPr>
              <a:spLocks/>
            </p:cNvSpPr>
            <p:nvPr/>
          </p:nvSpPr>
          <p:spPr bwMode="auto">
            <a:xfrm>
              <a:off x="3408" y="1962"/>
              <a:ext cx="288" cy="104"/>
            </a:xfrm>
            <a:custGeom>
              <a:avLst/>
              <a:gdLst>
                <a:gd name="T0" fmla="*/ 0 w 288"/>
                <a:gd name="T1" fmla="*/ 104 h 104"/>
                <a:gd name="T2" fmla="*/ 240 w 288"/>
                <a:gd name="T3" fmla="*/ 8 h 104"/>
                <a:gd name="T4" fmla="*/ 288 w 288"/>
                <a:gd name="T5" fmla="*/ 56 h 104"/>
                <a:gd name="T6" fmla="*/ 0 60000 65536"/>
                <a:gd name="T7" fmla="*/ 0 60000 65536"/>
                <a:gd name="T8" fmla="*/ 0 60000 65536"/>
                <a:gd name="T9" fmla="*/ 0 w 288"/>
                <a:gd name="T10" fmla="*/ 0 h 104"/>
                <a:gd name="T11" fmla="*/ 288 w 288"/>
                <a:gd name="T12" fmla="*/ 104 h 104"/>
              </a:gdLst>
              <a:ahLst/>
              <a:cxnLst>
                <a:cxn ang="T6">
                  <a:pos x="T0" y="T1"/>
                </a:cxn>
                <a:cxn ang="T7">
                  <a:pos x="T2" y="T3"/>
                </a:cxn>
                <a:cxn ang="T8">
                  <a:pos x="T4" y="T5"/>
                </a:cxn>
              </a:cxnLst>
              <a:rect l="T9" t="T10" r="T11" b="T12"/>
              <a:pathLst>
                <a:path w="288" h="104">
                  <a:moveTo>
                    <a:pt x="0" y="104"/>
                  </a:moveTo>
                  <a:cubicBezTo>
                    <a:pt x="96" y="60"/>
                    <a:pt x="192" y="16"/>
                    <a:pt x="240" y="8"/>
                  </a:cubicBezTo>
                  <a:cubicBezTo>
                    <a:pt x="288" y="0"/>
                    <a:pt x="288" y="28"/>
                    <a:pt x="288" y="5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11" name="Freeform 61"/>
            <p:cNvSpPr>
              <a:spLocks/>
            </p:cNvSpPr>
            <p:nvPr/>
          </p:nvSpPr>
          <p:spPr bwMode="auto">
            <a:xfrm>
              <a:off x="3840" y="2018"/>
              <a:ext cx="480" cy="192"/>
            </a:xfrm>
            <a:custGeom>
              <a:avLst/>
              <a:gdLst>
                <a:gd name="T0" fmla="*/ 0 w 480"/>
                <a:gd name="T1" fmla="*/ 0 h 192"/>
                <a:gd name="T2" fmla="*/ 384 w 480"/>
                <a:gd name="T3" fmla="*/ 96 h 192"/>
                <a:gd name="T4" fmla="*/ 480 w 480"/>
                <a:gd name="T5" fmla="*/ 192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0"/>
                  </a:moveTo>
                  <a:cubicBezTo>
                    <a:pt x="152" y="32"/>
                    <a:pt x="304" y="64"/>
                    <a:pt x="384" y="96"/>
                  </a:cubicBezTo>
                  <a:cubicBezTo>
                    <a:pt x="464" y="128"/>
                    <a:pt x="472" y="160"/>
                    <a:pt x="480" y="19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12" name="Line 62"/>
            <p:cNvSpPr>
              <a:spLocks noChangeShapeType="1"/>
            </p:cNvSpPr>
            <p:nvPr/>
          </p:nvSpPr>
          <p:spPr bwMode="auto">
            <a:xfrm>
              <a:off x="2640" y="1922"/>
              <a:ext cx="144" cy="48"/>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3" name="Line 65"/>
            <p:cNvSpPr>
              <a:spLocks noChangeShapeType="1"/>
            </p:cNvSpPr>
            <p:nvPr/>
          </p:nvSpPr>
          <p:spPr bwMode="auto">
            <a:xfrm>
              <a:off x="4685" y="119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4" name="Text Box 66"/>
            <p:cNvSpPr txBox="1">
              <a:spLocks noChangeArrowheads="1"/>
            </p:cNvSpPr>
            <p:nvPr/>
          </p:nvSpPr>
          <p:spPr bwMode="auto">
            <a:xfrm>
              <a:off x="4742" y="1221"/>
              <a:ext cx="20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sym typeface="Symbol" pitchFamily="18" charset="2"/>
                </a:rPr>
                <a:t></a:t>
              </a:r>
            </a:p>
          </p:txBody>
        </p:sp>
        <p:sp>
          <p:nvSpPr>
            <p:cNvPr id="28715" name="Line 67"/>
            <p:cNvSpPr>
              <a:spLocks noChangeShapeType="1"/>
            </p:cNvSpPr>
            <p:nvPr/>
          </p:nvSpPr>
          <p:spPr bwMode="auto">
            <a:xfrm>
              <a:off x="1248" y="120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6" name="Text Box 68"/>
            <p:cNvSpPr txBox="1">
              <a:spLocks noChangeArrowheads="1"/>
            </p:cNvSpPr>
            <p:nvPr/>
          </p:nvSpPr>
          <p:spPr bwMode="auto">
            <a:xfrm>
              <a:off x="1238" y="1271"/>
              <a:ext cx="21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1                2                       3 …</a:t>
              </a:r>
            </a:p>
          </p:txBody>
        </p:sp>
      </p:grpSp>
      <p:sp>
        <p:nvSpPr>
          <p:cNvPr id="4" name="Isosceles Triangle 3"/>
          <p:cNvSpPr/>
          <p:nvPr/>
        </p:nvSpPr>
        <p:spPr>
          <a:xfrm>
            <a:off x="1965325" y="3659188"/>
            <a:ext cx="92075" cy="134937"/>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0000"/>
              </a:solidFill>
            </a:endParaRPr>
          </a:p>
        </p:txBody>
      </p:sp>
      <p:sp>
        <p:nvSpPr>
          <p:cNvPr id="68" name="Isosceles Triangle 67"/>
          <p:cNvSpPr/>
          <p:nvPr/>
        </p:nvSpPr>
        <p:spPr>
          <a:xfrm>
            <a:off x="3649663" y="2762250"/>
            <a:ext cx="92075" cy="136525"/>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0000"/>
              </a:solidFill>
            </a:endParaRPr>
          </a:p>
        </p:txBody>
      </p:sp>
      <p:sp>
        <p:nvSpPr>
          <p:cNvPr id="69" name="Isosceles Triangle 68"/>
          <p:cNvSpPr/>
          <p:nvPr/>
        </p:nvSpPr>
        <p:spPr>
          <a:xfrm>
            <a:off x="7469188" y="3463925"/>
            <a:ext cx="92075" cy="136525"/>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0000"/>
              </a:solidFill>
            </a:endParaRPr>
          </a:p>
        </p:txBody>
      </p:sp>
      <p:sp>
        <p:nvSpPr>
          <p:cNvPr id="70" name="Isosceles Triangle 69"/>
          <p:cNvSpPr/>
          <p:nvPr/>
        </p:nvSpPr>
        <p:spPr>
          <a:xfrm>
            <a:off x="4926013" y="3408363"/>
            <a:ext cx="92075" cy="136525"/>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0000"/>
              </a:solidFill>
            </a:endParaRPr>
          </a:p>
        </p:txBody>
      </p:sp>
      <p:sp>
        <p:nvSpPr>
          <p:cNvPr id="71" name="Isosceles Triangle 70"/>
          <p:cNvSpPr/>
          <p:nvPr/>
        </p:nvSpPr>
        <p:spPr>
          <a:xfrm>
            <a:off x="1516063" y="5105400"/>
            <a:ext cx="92075" cy="134938"/>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0000"/>
              </a:solidFill>
            </a:endParaRPr>
          </a:p>
        </p:txBody>
      </p:sp>
      <p:sp>
        <p:nvSpPr>
          <p:cNvPr id="28685" name="TextBox 4"/>
          <p:cNvSpPr txBox="1">
            <a:spLocks noChangeArrowheads="1"/>
          </p:cNvSpPr>
          <p:nvPr/>
        </p:nvSpPr>
        <p:spPr bwMode="auto">
          <a:xfrm>
            <a:off x="877888" y="5224463"/>
            <a:ext cx="1139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=controid</a:t>
            </a:r>
          </a:p>
        </p:txBody>
      </p:sp>
      <p:sp>
        <p:nvSpPr>
          <p:cNvPr id="6" name="Rectangle 5"/>
          <p:cNvSpPr/>
          <p:nvPr/>
        </p:nvSpPr>
        <p:spPr>
          <a:xfrm>
            <a:off x="877888" y="4953000"/>
            <a:ext cx="1293812" cy="6937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cxnSp>
        <p:nvCxnSpPr>
          <p:cNvPr id="8" name="Straight Arrow Connector 7"/>
          <p:cNvCxnSpPr>
            <a:stCxn id="71" idx="0"/>
          </p:cNvCxnSpPr>
          <p:nvPr/>
        </p:nvCxnSpPr>
        <p:spPr>
          <a:xfrm flipV="1">
            <a:off x="1562100" y="3875088"/>
            <a:ext cx="342900" cy="1230312"/>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1608138" y="2843213"/>
            <a:ext cx="1954212" cy="2252662"/>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graphicFrame>
        <p:nvGraphicFramePr>
          <p:cNvPr id="28690" name="Object 2"/>
          <p:cNvGraphicFramePr>
            <a:graphicFrameLocks noChangeAspect="1"/>
          </p:cNvGraphicFramePr>
          <p:nvPr/>
        </p:nvGraphicFramePr>
        <p:xfrm>
          <a:off x="2033588" y="4478338"/>
          <a:ext cx="1104900" cy="512762"/>
        </p:xfrm>
        <a:graphic>
          <a:graphicData uri="http://schemas.openxmlformats.org/presentationml/2006/ole">
            <mc:AlternateContent xmlns:mc="http://schemas.openxmlformats.org/markup-compatibility/2006">
              <mc:Choice xmlns:v="urn:schemas-microsoft-com:vml" Requires="v">
                <p:oleObj spid="_x0000_s28884" name="公式" r:id="rId4" imgW="545626" imgH="253780" progId="Equation.3">
                  <p:embed/>
                </p:oleObj>
              </mc:Choice>
              <mc:Fallback>
                <p:oleObj name="公式" r:id="rId4" imgW="545626" imgH="2537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3588" y="4478338"/>
                        <a:ext cx="11049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1" name="Object 8"/>
          <p:cNvGraphicFramePr>
            <a:graphicFrameLocks noChangeAspect="1"/>
          </p:cNvGraphicFramePr>
          <p:nvPr/>
        </p:nvGraphicFramePr>
        <p:xfrm>
          <a:off x="2959100" y="3463925"/>
          <a:ext cx="1130300" cy="512763"/>
        </p:xfrm>
        <a:graphic>
          <a:graphicData uri="http://schemas.openxmlformats.org/presentationml/2006/ole">
            <mc:AlternateContent xmlns:mc="http://schemas.openxmlformats.org/markup-compatibility/2006">
              <mc:Choice xmlns:v="urn:schemas-microsoft-com:vml" Requires="v">
                <p:oleObj spid="_x0000_s28885" name="公式" r:id="rId6" imgW="558558" imgH="253890" progId="Equation.3">
                  <p:embed/>
                </p:oleObj>
              </mc:Choice>
              <mc:Fallback>
                <p:oleObj name="公式" r:id="rId6" imgW="558558" imgH="25389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59100" y="3463925"/>
                        <a:ext cx="11303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2" name="Object 9"/>
          <p:cNvGraphicFramePr>
            <a:graphicFrameLocks noChangeAspect="1"/>
          </p:cNvGraphicFramePr>
          <p:nvPr/>
        </p:nvGraphicFramePr>
        <p:xfrm>
          <a:off x="4584700" y="4117975"/>
          <a:ext cx="1104900" cy="512763"/>
        </p:xfrm>
        <a:graphic>
          <a:graphicData uri="http://schemas.openxmlformats.org/presentationml/2006/ole">
            <mc:AlternateContent xmlns:mc="http://schemas.openxmlformats.org/markup-compatibility/2006">
              <mc:Choice xmlns:v="urn:schemas-microsoft-com:vml" Requires="v">
                <p:oleObj spid="_x0000_s28886" name="公式" r:id="rId8" imgW="545626" imgH="253780" progId="Equation.3">
                  <p:embed/>
                </p:oleObj>
              </mc:Choice>
              <mc:Fallback>
                <p:oleObj name="公式" r:id="rId8" imgW="545626" imgH="25378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84700" y="4117975"/>
                        <a:ext cx="11049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3" name="Object 10"/>
          <p:cNvGraphicFramePr>
            <a:graphicFrameLocks noChangeAspect="1"/>
          </p:cNvGraphicFramePr>
          <p:nvPr/>
        </p:nvGraphicFramePr>
        <p:xfrm>
          <a:off x="2286000" y="5356225"/>
          <a:ext cx="6505575" cy="1409700"/>
        </p:xfrm>
        <a:graphic>
          <a:graphicData uri="http://schemas.openxmlformats.org/presentationml/2006/ole">
            <mc:AlternateContent xmlns:mc="http://schemas.openxmlformats.org/markup-compatibility/2006">
              <mc:Choice xmlns:v="urn:schemas-microsoft-com:vml" Requires="v">
                <p:oleObj spid="_x0000_s28887" name="公式" r:id="rId10" imgW="3213100" imgH="698500" progId="Equation.3">
                  <p:embed/>
                </p:oleObj>
              </mc:Choice>
              <mc:Fallback>
                <p:oleObj name="公式" r:id="rId10" imgW="3213100" imgH="6985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0" y="5356225"/>
                        <a:ext cx="6505575" cy="14097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94" name="Object 11"/>
          <p:cNvGraphicFramePr>
            <a:graphicFrameLocks noChangeAspect="1"/>
          </p:cNvGraphicFramePr>
          <p:nvPr/>
        </p:nvGraphicFramePr>
        <p:xfrm>
          <a:off x="6870700" y="4241800"/>
          <a:ext cx="1155700" cy="512763"/>
        </p:xfrm>
        <a:graphic>
          <a:graphicData uri="http://schemas.openxmlformats.org/presentationml/2006/ole">
            <mc:AlternateContent xmlns:mc="http://schemas.openxmlformats.org/markup-compatibility/2006">
              <mc:Choice xmlns:v="urn:schemas-microsoft-com:vml" Requires="v">
                <p:oleObj spid="_x0000_s28888" name="公式" r:id="rId12" imgW="571252" imgH="253890" progId="Equation.3">
                  <p:embed/>
                </p:oleObj>
              </mc:Choice>
              <mc:Fallback>
                <p:oleObj name="公式" r:id="rId12" imgW="571252" imgH="253890"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70700" y="4241800"/>
                        <a:ext cx="11557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5" name="Object 12"/>
          <p:cNvGraphicFramePr>
            <a:graphicFrameLocks noChangeAspect="1"/>
          </p:cNvGraphicFramePr>
          <p:nvPr/>
        </p:nvGraphicFramePr>
        <p:xfrm>
          <a:off x="206375" y="2979738"/>
          <a:ext cx="835025" cy="758825"/>
        </p:xfrm>
        <a:graphic>
          <a:graphicData uri="http://schemas.openxmlformats.org/presentationml/2006/ole">
            <mc:AlternateContent xmlns:mc="http://schemas.openxmlformats.org/markup-compatibility/2006">
              <mc:Choice xmlns:v="urn:schemas-microsoft-com:vml" Requires="v">
                <p:oleObj spid="_x0000_s28889" name="公式" r:id="rId14" imgW="279279" imgH="253890" progId="Equation.3">
                  <p:embed/>
                </p:oleObj>
              </mc:Choice>
              <mc:Fallback>
                <p:oleObj name="公式" r:id="rId14" imgW="279279" imgH="253890" progId="Equation.3">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6375" y="2979738"/>
                        <a:ext cx="835025"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6" name="Object 13"/>
          <p:cNvGraphicFramePr>
            <a:graphicFrameLocks noChangeAspect="1"/>
          </p:cNvGraphicFramePr>
          <p:nvPr/>
        </p:nvGraphicFramePr>
        <p:xfrm>
          <a:off x="344488" y="4110038"/>
          <a:ext cx="760412" cy="758825"/>
        </p:xfrm>
        <a:graphic>
          <a:graphicData uri="http://schemas.openxmlformats.org/presentationml/2006/ole">
            <mc:AlternateContent xmlns:mc="http://schemas.openxmlformats.org/markup-compatibility/2006">
              <mc:Choice xmlns:v="urn:schemas-microsoft-com:vml" Requires="v">
                <p:oleObj spid="_x0000_s28890" name="公式" r:id="rId16" imgW="253780" imgH="253780" progId="Equation.3">
                  <p:embed/>
                </p:oleObj>
              </mc:Choice>
              <mc:Fallback>
                <p:oleObj name="公式" r:id="rId16" imgW="253780" imgH="253780" progId="Equation.3">
                  <p:embed/>
                  <p:pic>
                    <p:nvPicPr>
                      <p:cNvPr id="0"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4488" y="4110038"/>
                        <a:ext cx="760412"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7" name="Object 14"/>
          <p:cNvGraphicFramePr>
            <a:graphicFrameLocks noChangeAspect="1"/>
          </p:cNvGraphicFramePr>
          <p:nvPr/>
        </p:nvGraphicFramePr>
        <p:xfrm>
          <a:off x="833438" y="2297113"/>
          <a:ext cx="835025" cy="758825"/>
        </p:xfrm>
        <a:graphic>
          <a:graphicData uri="http://schemas.openxmlformats.org/presentationml/2006/ole">
            <mc:AlternateContent xmlns:mc="http://schemas.openxmlformats.org/markup-compatibility/2006">
              <mc:Choice xmlns:v="urn:schemas-microsoft-com:vml" Requires="v">
                <p:oleObj spid="_x0000_s28891" name="公式" r:id="rId18" imgW="279279" imgH="253890" progId="Equation.3">
                  <p:embed/>
                </p:oleObj>
              </mc:Choice>
              <mc:Fallback>
                <p:oleObj name="公式" r:id="rId18" imgW="279279" imgH="253890" progId="Equation.3">
                  <p:embed/>
                  <p:pic>
                    <p:nvPicPr>
                      <p:cNvPr id="0" name="Object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33438" y="2297113"/>
                        <a:ext cx="835025"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8" name="Object 15"/>
          <p:cNvGraphicFramePr>
            <a:graphicFrameLocks noChangeAspect="1"/>
          </p:cNvGraphicFramePr>
          <p:nvPr/>
        </p:nvGraphicFramePr>
        <p:xfrm>
          <a:off x="7850188" y="2351088"/>
          <a:ext cx="835025" cy="758825"/>
        </p:xfrm>
        <a:graphic>
          <a:graphicData uri="http://schemas.openxmlformats.org/presentationml/2006/ole">
            <mc:AlternateContent xmlns:mc="http://schemas.openxmlformats.org/markup-compatibility/2006">
              <mc:Choice xmlns:v="urn:schemas-microsoft-com:vml" Requires="v">
                <p:oleObj spid="_x0000_s28892" name="公式" r:id="rId20" imgW="279279" imgH="253890" progId="Equation.3">
                  <p:embed/>
                </p:oleObj>
              </mc:Choice>
              <mc:Fallback>
                <p:oleObj name="公式" r:id="rId20" imgW="279279" imgH="253890" progId="Equation.3">
                  <p:embed/>
                  <p:pic>
                    <p:nvPicPr>
                      <p:cNvPr id="0" name="Object 1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850188" y="2351088"/>
                        <a:ext cx="835025"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99" name="Line 46"/>
          <p:cNvSpPr>
            <a:spLocks noChangeShapeType="1"/>
          </p:cNvSpPr>
          <p:nvPr/>
        </p:nvSpPr>
        <p:spPr bwMode="auto">
          <a:xfrm flipH="1">
            <a:off x="7469188" y="2692400"/>
            <a:ext cx="323850" cy="204788"/>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TW" sz="3500" smtClean="0"/>
              <a:t>Factorization for Affine  Camera</a:t>
            </a:r>
          </a:p>
        </p:txBody>
      </p:sp>
      <p:sp>
        <p:nvSpPr>
          <p:cNvPr id="29699" name="Rectangle 3"/>
          <p:cNvSpPr>
            <a:spLocks noGrp="1" noChangeArrowheads="1"/>
          </p:cNvSpPr>
          <p:nvPr>
            <p:ph type="body" sz="half" idx="1"/>
          </p:nvPr>
        </p:nvSpPr>
        <p:spPr>
          <a:xfrm>
            <a:off x="457200" y="1719263"/>
            <a:ext cx="4033838" cy="4411662"/>
          </a:xfrm>
        </p:spPr>
        <p:txBody>
          <a:bodyPr/>
          <a:lstStyle/>
          <a:p>
            <a:pPr eaLnBrk="1" hangingPunct="1"/>
            <a:r>
              <a:rPr lang="en-US" altLang="zh-TW" sz="2600" smtClean="0"/>
              <a:t>Find affine </a:t>
            </a:r>
            <a:r>
              <a:rPr lang="en-US" altLang="zh-TW" sz="2600" i="1" smtClean="0"/>
              <a:t>M</a:t>
            </a:r>
            <a:r>
              <a:rPr lang="en-US" altLang="zh-TW" sz="2600" i="1" baseline="30000" smtClean="0"/>
              <a:t>1</a:t>
            </a:r>
            <a:r>
              <a:rPr lang="en-US" altLang="zh-TW" sz="2600" i="1" smtClean="0"/>
              <a:t>,</a:t>
            </a:r>
            <a:r>
              <a:rPr lang="en-US" altLang="zh-TW" sz="2600" i="1" smtClean="0">
                <a:latin typeface="Verdana" pitchFamily="34" charset="0"/>
              </a:rPr>
              <a:t>…</a:t>
            </a:r>
            <a:r>
              <a:rPr lang="en-US" altLang="zh-TW" sz="2600" i="1" smtClean="0"/>
              <a:t>,M </a:t>
            </a:r>
            <a:r>
              <a:rPr lang="en-US" altLang="zh-TW" sz="2600" baseline="30000" smtClean="0">
                <a:sym typeface="Symbol" pitchFamily="18" charset="2"/>
              </a:rPr>
              <a:t></a:t>
            </a:r>
            <a:r>
              <a:rPr lang="en-US" altLang="zh-TW" sz="2600" i="1" smtClean="0"/>
              <a:t> </a:t>
            </a:r>
            <a:endParaRPr lang="en-US" altLang="zh-TW" sz="2600" i="1" baseline="30000" smtClean="0"/>
          </a:p>
          <a:p>
            <a:pPr eaLnBrk="1" hangingPunct="1"/>
            <a:r>
              <a:rPr lang="en-US" altLang="zh-TW" sz="2600" smtClean="0"/>
              <a:t>Minimization of re-projection error</a:t>
            </a:r>
          </a:p>
          <a:p>
            <a:pPr eaLnBrk="1" hangingPunct="1"/>
            <a:r>
              <a:rPr lang="en-US" altLang="zh-TW" sz="2600" i="1" smtClean="0"/>
              <a:t>i </a:t>
            </a:r>
            <a:r>
              <a:rPr lang="en-US" altLang="zh-TW" sz="2600" smtClean="0"/>
              <a:t>= 1,</a:t>
            </a:r>
            <a:r>
              <a:rPr lang="en-US" altLang="zh-TW" sz="2600" smtClean="0">
                <a:latin typeface="Verdana" pitchFamily="34" charset="0"/>
              </a:rPr>
              <a:t>…</a:t>
            </a:r>
            <a:r>
              <a:rPr lang="en-US" altLang="zh-TW" sz="2600" smtClean="0"/>
              <a:t>,</a:t>
            </a:r>
            <a:r>
              <a:rPr lang="en-US" altLang="zh-TW" sz="2600" smtClean="0">
                <a:sym typeface="Symbol" pitchFamily="18" charset="2"/>
              </a:rPr>
              <a:t></a:t>
            </a:r>
            <a:r>
              <a:rPr lang="en-US" altLang="zh-TW" sz="2600" smtClean="0"/>
              <a:t> (time sample index) </a:t>
            </a:r>
          </a:p>
          <a:p>
            <a:pPr eaLnBrk="1" hangingPunct="1"/>
            <a:r>
              <a:rPr lang="en-US" altLang="zh-TW" sz="2600" i="1" smtClean="0"/>
              <a:t>j </a:t>
            </a:r>
            <a:r>
              <a:rPr lang="en-US" altLang="zh-TW" sz="2600" smtClean="0"/>
              <a:t>= 1,</a:t>
            </a:r>
            <a:r>
              <a:rPr lang="en-US" altLang="zh-TW" sz="2600" smtClean="0">
                <a:latin typeface="Verdana" pitchFamily="34" charset="0"/>
              </a:rPr>
              <a:t>…</a:t>
            </a:r>
            <a:r>
              <a:rPr lang="en-US" altLang="zh-TW" sz="2600" smtClean="0"/>
              <a:t>,n (model point index)</a:t>
            </a:r>
          </a:p>
          <a:p>
            <a:pPr eaLnBrk="1" hangingPunct="1"/>
            <a:endParaRPr lang="en-US" altLang="zh-TW" sz="2600" smtClean="0"/>
          </a:p>
          <a:p>
            <a:pPr eaLnBrk="1" hangingPunct="1"/>
            <a:endParaRPr lang="en-US" altLang="zh-TW" sz="2600" baseline="30000" smtClean="0"/>
          </a:p>
          <a:p>
            <a:pPr eaLnBrk="1" hangingPunct="1">
              <a:buFont typeface="Wingdings" pitchFamily="2" charset="2"/>
              <a:buNone/>
            </a:pPr>
            <a:endParaRPr lang="zh-TW" altLang="en-US" sz="2600" baseline="30000" smtClean="0"/>
          </a:p>
        </p:txBody>
      </p:sp>
      <p:graphicFrame>
        <p:nvGraphicFramePr>
          <p:cNvPr id="29700" name="Object 4"/>
          <p:cNvGraphicFramePr>
            <a:graphicFrameLocks noGrp="1" noChangeAspect="1"/>
          </p:cNvGraphicFramePr>
          <p:nvPr>
            <p:ph sz="half" idx="2"/>
          </p:nvPr>
        </p:nvGraphicFramePr>
        <p:xfrm>
          <a:off x="4106863" y="1704975"/>
          <a:ext cx="4589462" cy="3522663"/>
        </p:xfrm>
        <a:graphic>
          <a:graphicData uri="http://schemas.openxmlformats.org/presentationml/2006/ole">
            <mc:AlternateContent xmlns:mc="http://schemas.openxmlformats.org/markup-compatibility/2006">
              <mc:Choice xmlns:v="urn:schemas-microsoft-com:vml" Requires="v">
                <p:oleObj spid="_x0000_s29719" name="公式" r:id="rId3" imgW="2184400" imgH="1676400" progId="Equation.3">
                  <p:embed/>
                </p:oleObj>
              </mc:Choice>
              <mc:Fallback>
                <p:oleObj name="公式" r:id="rId3" imgW="2184400" imgH="16764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6863" y="1704975"/>
                        <a:ext cx="4589462" cy="352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1"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2970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9A757533-9D8B-4579-A7D1-11B9FB29C26F}" type="slidenum">
              <a:rPr lang="en-US" altLang="en-US" sz="1200" smtClean="0">
                <a:latin typeface="Arial" charset="0"/>
              </a:rPr>
              <a:pPr eaLnBrk="1" hangingPunct="1">
                <a:spcBef>
                  <a:spcPct val="0"/>
                </a:spcBef>
                <a:buFontTx/>
                <a:buNone/>
              </a:pPr>
              <a:t>27</a:t>
            </a:fld>
            <a:endParaRPr lang="en-US" altLang="en-US" sz="1200" smtClean="0">
              <a:latin typeface="Arial" charset="0"/>
            </a:endParaRPr>
          </a:p>
        </p:txBody>
      </p:sp>
      <p:sp>
        <p:nvSpPr>
          <p:cNvPr id="7" name="Oval 6"/>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457200"/>
            <a:ext cx="7543800" cy="1295400"/>
          </a:xfrm>
        </p:spPr>
        <p:txBody>
          <a:bodyPr/>
          <a:lstStyle/>
          <a:p>
            <a:pPr eaLnBrk="1" hangingPunct="1"/>
            <a:r>
              <a:rPr lang="en-US" altLang="zh-TW" sz="2600" smtClean="0"/>
              <a:t>Find translation (t) first: a simple task for affine cameras</a:t>
            </a:r>
          </a:p>
        </p:txBody>
      </p:sp>
      <p:sp>
        <p:nvSpPr>
          <p:cNvPr id="30723" name="Rectangle 3"/>
          <p:cNvSpPr>
            <a:spLocks noGrp="1" noChangeArrowheads="1"/>
          </p:cNvSpPr>
          <p:nvPr>
            <p:ph type="body" sz="half" idx="1"/>
          </p:nvPr>
        </p:nvSpPr>
        <p:spPr>
          <a:xfrm>
            <a:off x="457200" y="1752600"/>
            <a:ext cx="7467600" cy="4411663"/>
          </a:xfrm>
        </p:spPr>
        <p:txBody>
          <a:bodyPr/>
          <a:lstStyle/>
          <a:p>
            <a:pPr eaLnBrk="1" hangingPunct="1"/>
            <a:r>
              <a:rPr lang="en-US" altLang="zh-TW" sz="2600" smtClean="0"/>
              <a:t>At time </a:t>
            </a:r>
            <a:r>
              <a:rPr lang="en-US" altLang="zh-TW" sz="2600" i="1" smtClean="0"/>
              <a:t>i</a:t>
            </a:r>
            <a:r>
              <a:rPr lang="en-US" altLang="zh-TW" sz="2600" smtClean="0"/>
              <a:t>, feature index </a:t>
            </a:r>
            <a:r>
              <a:rPr lang="en-US" altLang="zh-TW" sz="2600" i="1" smtClean="0"/>
              <a:t>j</a:t>
            </a:r>
          </a:p>
          <a:p>
            <a:pPr eaLnBrk="1" hangingPunct="1"/>
            <a:r>
              <a:rPr lang="en-US" altLang="zh-TW" sz="2600" smtClean="0"/>
              <a:t>For affine cameras translation </a:t>
            </a:r>
            <a:r>
              <a:rPr lang="en-US" altLang="zh-TW" sz="2600" i="1" smtClean="0"/>
              <a:t>=[u</a:t>
            </a:r>
            <a:r>
              <a:rPr lang="en-US" altLang="zh-TW" sz="2600" i="1" baseline="30000" smtClean="0"/>
              <a:t>i</a:t>
            </a:r>
            <a:r>
              <a:rPr lang="en-US" altLang="zh-TW" sz="2600" i="1" baseline="-25000" smtClean="0"/>
              <a:t>j</a:t>
            </a:r>
            <a:r>
              <a:rPr lang="en-US" altLang="zh-TW" sz="2600" i="1" smtClean="0"/>
              <a:t>, v</a:t>
            </a:r>
            <a:r>
              <a:rPr lang="en-US" altLang="zh-TW" sz="2600" i="1" baseline="30000" smtClean="0"/>
              <a:t>i</a:t>
            </a:r>
            <a:r>
              <a:rPr lang="en-US" altLang="zh-TW" sz="2600" i="1" baseline="-25000" smtClean="0"/>
              <a:t>j</a:t>
            </a:r>
            <a:r>
              <a:rPr lang="en-US" altLang="zh-TW" sz="2600" i="1" smtClean="0"/>
              <a:t>]</a:t>
            </a:r>
            <a:r>
              <a:rPr lang="en-US" altLang="zh-TW" sz="2600" i="1" baseline="30000" smtClean="0"/>
              <a:t>T </a:t>
            </a:r>
            <a:r>
              <a:rPr lang="en-US" altLang="zh-TW" sz="2600" smtClean="0"/>
              <a:t>(size is 2x1) </a:t>
            </a:r>
            <a:endParaRPr lang="en-US" altLang="zh-TW" sz="2600" baseline="30000" smtClean="0"/>
          </a:p>
          <a:p>
            <a:pPr eaLnBrk="1" hangingPunct="1"/>
            <a:r>
              <a:rPr lang="en-US" altLang="zh-TW" sz="2600" smtClean="0"/>
              <a:t>Centroid is the translation (Centroid =mean of all 2D feature points at time </a:t>
            </a:r>
            <a:r>
              <a:rPr lang="en-US" altLang="zh-TW" sz="2600" i="1" smtClean="0"/>
              <a:t>i</a:t>
            </a:r>
            <a:r>
              <a:rPr lang="en-US" altLang="zh-TW" sz="2600" smtClean="0"/>
              <a:t>)</a:t>
            </a:r>
          </a:p>
          <a:p>
            <a:pPr eaLnBrk="1" hangingPunct="1">
              <a:buFont typeface="Wingdings" pitchFamily="2" charset="2"/>
              <a:buNone/>
            </a:pPr>
            <a:endParaRPr lang="zh-TW" altLang="en-US" sz="2600" smtClean="0"/>
          </a:p>
        </p:txBody>
      </p:sp>
      <p:graphicFrame>
        <p:nvGraphicFramePr>
          <p:cNvPr id="30724" name="Object 4"/>
          <p:cNvGraphicFramePr>
            <a:graphicFrameLocks noGrp="1" noChangeAspect="1"/>
          </p:cNvGraphicFramePr>
          <p:nvPr>
            <p:ph sz="quarter" idx="2"/>
          </p:nvPr>
        </p:nvGraphicFramePr>
        <p:xfrm>
          <a:off x="1312863" y="3657600"/>
          <a:ext cx="6100762" cy="2057400"/>
        </p:xfrm>
        <a:graphic>
          <a:graphicData uri="http://schemas.openxmlformats.org/presentationml/2006/ole">
            <mc:AlternateContent xmlns:mc="http://schemas.openxmlformats.org/markup-compatibility/2006">
              <mc:Choice xmlns:v="urn:schemas-microsoft-com:vml" Requires="v">
                <p:oleObj spid="_x0000_s30743" name="公式" r:id="rId3" imgW="2184400" imgH="736600" progId="Equation.3">
                  <p:embed/>
                </p:oleObj>
              </mc:Choice>
              <mc:Fallback>
                <p:oleObj name="公式" r:id="rId3" imgW="2184400" imgH="7366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2863" y="3657600"/>
                        <a:ext cx="610076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5"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30726"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CADB9C75-7BF5-4027-9C33-582C894D18FF}" type="slidenum">
              <a:rPr lang="en-US" altLang="en-US" sz="1200" smtClean="0">
                <a:latin typeface="Arial" charset="0"/>
              </a:rPr>
              <a:pPr eaLnBrk="1" hangingPunct="1">
                <a:spcBef>
                  <a:spcPct val="0"/>
                </a:spcBef>
                <a:buFontTx/>
                <a:buNone/>
              </a:pPr>
              <a:t>28</a:t>
            </a:fld>
            <a:endParaRPr lang="en-US" altLang="en-US" sz="1200" smtClean="0">
              <a:latin typeface="Arial" charset="0"/>
            </a:endParaRPr>
          </a:p>
        </p:txBody>
      </p:sp>
      <p:sp>
        <p:nvSpPr>
          <p:cNvPr id="8" name="Oval 7"/>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l" eaLnBrk="1" hangingPunct="1"/>
            <a:r>
              <a:rPr lang="en-US" altLang="zh-HK" smtClean="0"/>
              <a:t>Exercise 6:</a:t>
            </a:r>
          </a:p>
        </p:txBody>
      </p:sp>
      <p:graphicFrame>
        <p:nvGraphicFramePr>
          <p:cNvPr id="31747" name="Object 4"/>
          <p:cNvGraphicFramePr>
            <a:graphicFrameLocks noGrp="1" noChangeAspect="1"/>
          </p:cNvGraphicFramePr>
          <p:nvPr>
            <p:ph sz="half" idx="1"/>
          </p:nvPr>
        </p:nvGraphicFramePr>
        <p:xfrm>
          <a:off x="3200400" y="838200"/>
          <a:ext cx="2360613" cy="1311275"/>
        </p:xfrm>
        <a:graphic>
          <a:graphicData uri="http://schemas.openxmlformats.org/presentationml/2006/ole">
            <mc:AlternateContent xmlns:mc="http://schemas.openxmlformats.org/markup-compatibility/2006">
              <mc:Choice xmlns:v="urn:schemas-microsoft-com:vml" Requires="v">
                <p:oleObj spid="_x0000_s31768" name="Equation" r:id="rId4" imgW="914400" imgH="508000" progId="Equation.3">
                  <p:embed/>
                </p:oleObj>
              </mc:Choice>
              <mc:Fallback>
                <p:oleObj name="Equation" r:id="rId4" imgW="914400" imgH="508000" progId="Equation.3">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838200"/>
                        <a:ext cx="2360613"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48" name="Rectangle 3"/>
          <p:cNvSpPr>
            <a:spLocks noGrp="1" noChangeArrowheads="1"/>
          </p:cNvSpPr>
          <p:nvPr>
            <p:ph sz="half" idx="2"/>
          </p:nvPr>
        </p:nvSpPr>
        <p:spPr>
          <a:xfrm>
            <a:off x="457200" y="1719263"/>
            <a:ext cx="5105400" cy="4411662"/>
          </a:xfrm>
        </p:spPr>
        <p:txBody>
          <a:bodyPr/>
          <a:lstStyle/>
          <a:p>
            <a:pPr eaLnBrk="1" hangingPunct="1">
              <a:lnSpc>
                <a:spcPct val="90000"/>
              </a:lnSpc>
            </a:pPr>
            <a:r>
              <a:rPr lang="en-US" altLang="zh-HK" sz="2600" smtClean="0"/>
              <a:t>At time i, features are x</a:t>
            </a:r>
            <a:r>
              <a:rPr lang="en-US" altLang="zh-HK" sz="2600" baseline="-25000" smtClean="0"/>
              <a:t>j</a:t>
            </a:r>
          </a:p>
          <a:p>
            <a:pPr eaLnBrk="1" hangingPunct="1">
              <a:lnSpc>
                <a:spcPct val="90000"/>
              </a:lnSpc>
            </a:pPr>
            <a:r>
              <a:rPr lang="en-US" altLang="zh-HK" sz="2600" smtClean="0"/>
              <a:t>x</a:t>
            </a:r>
            <a:r>
              <a:rPr lang="en-US" altLang="zh-HK" sz="2600" baseline="-25000" smtClean="0"/>
              <a:t>1</a:t>
            </a:r>
            <a:r>
              <a:rPr lang="en-US" altLang="zh-HK" sz="2600" smtClean="0"/>
              <a:t>=[4, 5]</a:t>
            </a:r>
          </a:p>
          <a:p>
            <a:pPr eaLnBrk="1" hangingPunct="1">
              <a:lnSpc>
                <a:spcPct val="90000"/>
              </a:lnSpc>
            </a:pPr>
            <a:r>
              <a:rPr lang="en-US" altLang="zh-HK" sz="2600" smtClean="0"/>
              <a:t>x</a:t>
            </a:r>
            <a:r>
              <a:rPr lang="en-US" altLang="zh-HK" sz="2600" baseline="-25000" smtClean="0"/>
              <a:t>2</a:t>
            </a:r>
            <a:r>
              <a:rPr lang="en-US" altLang="zh-HK" sz="2600" smtClean="0"/>
              <a:t>=[6,7]</a:t>
            </a:r>
          </a:p>
          <a:p>
            <a:pPr eaLnBrk="1" hangingPunct="1">
              <a:lnSpc>
                <a:spcPct val="90000"/>
              </a:lnSpc>
            </a:pPr>
            <a:r>
              <a:rPr lang="en-US" altLang="zh-HK" sz="2600" smtClean="0"/>
              <a:t>x</a:t>
            </a:r>
            <a:r>
              <a:rPr lang="en-US" altLang="zh-HK" sz="2600" baseline="-25000" smtClean="0"/>
              <a:t>3</a:t>
            </a:r>
            <a:r>
              <a:rPr lang="en-US" altLang="zh-HK" sz="2600" smtClean="0"/>
              <a:t>=[1, 8]</a:t>
            </a:r>
          </a:p>
          <a:p>
            <a:pPr eaLnBrk="1" hangingPunct="1">
              <a:lnSpc>
                <a:spcPct val="90000"/>
              </a:lnSpc>
            </a:pPr>
            <a:r>
              <a:rPr lang="en-US" altLang="zh-HK" sz="2600" smtClean="0"/>
              <a:t>Mean is ??_________</a:t>
            </a:r>
          </a:p>
          <a:p>
            <a:pPr eaLnBrk="1" hangingPunct="1">
              <a:lnSpc>
                <a:spcPct val="90000"/>
              </a:lnSpc>
            </a:pPr>
            <a:endParaRPr lang="en-US" altLang="zh-HK" sz="2600" smtClean="0"/>
          </a:p>
          <a:p>
            <a:pPr eaLnBrk="1" hangingPunct="1">
              <a:lnSpc>
                <a:spcPct val="90000"/>
              </a:lnSpc>
            </a:pPr>
            <a:r>
              <a:rPr lang="en-US" altLang="zh-HK" sz="2600" smtClean="0"/>
              <a:t>The new x</a:t>
            </a:r>
            <a:r>
              <a:rPr lang="en-US" altLang="zh-HK" sz="2600" baseline="-25000" smtClean="0"/>
              <a:t>j</a:t>
            </a:r>
            <a:r>
              <a:rPr lang="en-US" altLang="zh-HK" sz="2600" smtClean="0"/>
              <a:t>’ is x</a:t>
            </a:r>
            <a:r>
              <a:rPr lang="en-US" altLang="zh-HK" sz="2600" baseline="-25000" smtClean="0"/>
              <a:t>j</a:t>
            </a:r>
            <a:r>
              <a:rPr lang="en-US" altLang="zh-HK" sz="2600" smtClean="0"/>
              <a:t>’</a:t>
            </a:r>
          </a:p>
          <a:p>
            <a:pPr eaLnBrk="1" hangingPunct="1">
              <a:lnSpc>
                <a:spcPct val="90000"/>
              </a:lnSpc>
            </a:pPr>
            <a:r>
              <a:rPr lang="en-US" altLang="zh-HK" sz="2600" smtClean="0"/>
              <a:t>X</a:t>
            </a:r>
            <a:r>
              <a:rPr lang="en-US" altLang="zh-HK" sz="2600" baseline="-25000" smtClean="0"/>
              <a:t>1</a:t>
            </a:r>
            <a:r>
              <a:rPr lang="en-US" altLang="zh-HK" sz="2600" smtClean="0"/>
              <a:t>’=?________</a:t>
            </a:r>
          </a:p>
          <a:p>
            <a:pPr eaLnBrk="1" hangingPunct="1">
              <a:lnSpc>
                <a:spcPct val="90000"/>
              </a:lnSpc>
            </a:pPr>
            <a:r>
              <a:rPr lang="en-US" altLang="zh-HK" sz="2600" smtClean="0"/>
              <a:t>x</a:t>
            </a:r>
            <a:r>
              <a:rPr lang="en-US" altLang="zh-HK" sz="2600" baseline="-25000" smtClean="0"/>
              <a:t>2</a:t>
            </a:r>
            <a:r>
              <a:rPr lang="en-US" altLang="zh-HK" sz="2600" smtClean="0"/>
              <a:t>’=?_________</a:t>
            </a:r>
          </a:p>
          <a:p>
            <a:pPr eaLnBrk="1" hangingPunct="1">
              <a:lnSpc>
                <a:spcPct val="90000"/>
              </a:lnSpc>
            </a:pPr>
            <a:r>
              <a:rPr lang="en-US" altLang="zh-HK" sz="2600" smtClean="0"/>
              <a:t>x</a:t>
            </a:r>
            <a:r>
              <a:rPr lang="en-US" altLang="zh-HK" sz="2600" baseline="-25000" smtClean="0"/>
              <a:t>3</a:t>
            </a:r>
            <a:r>
              <a:rPr lang="en-US" altLang="zh-HK" sz="2600" smtClean="0"/>
              <a:t>’=?_________</a:t>
            </a:r>
          </a:p>
          <a:p>
            <a:pPr eaLnBrk="1" hangingPunct="1">
              <a:lnSpc>
                <a:spcPct val="90000"/>
              </a:lnSpc>
            </a:pPr>
            <a:endParaRPr lang="en-US" altLang="zh-HK" sz="2600" smtClean="0"/>
          </a:p>
        </p:txBody>
      </p:sp>
      <p:sp>
        <p:nvSpPr>
          <p:cNvPr id="31749"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31750"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AEC0D803-D21C-4F95-8118-0B165B237CF8}" type="slidenum">
              <a:rPr lang="en-US" altLang="en-US" sz="1200" smtClean="0">
                <a:latin typeface="Arial" charset="0"/>
              </a:rPr>
              <a:pPr eaLnBrk="1" hangingPunct="1">
                <a:spcBef>
                  <a:spcPct val="0"/>
                </a:spcBef>
                <a:buFontTx/>
                <a:buNone/>
              </a:pPr>
              <a:t>29</a:t>
            </a:fld>
            <a:endParaRPr lang="en-US" altLang="en-US" sz="1200" smtClean="0">
              <a:latin typeface="Arial" charset="0"/>
            </a:endParaRPr>
          </a:p>
        </p:txBody>
      </p:sp>
      <p:sp>
        <p:nvSpPr>
          <p:cNvPr id="31751" name="Rectangle 6"/>
          <p:cNvSpPr>
            <a:spLocks noGrp="1" noChangeArrowheads="1"/>
          </p:cNvSpPr>
          <p:nvPr>
            <p:ph type="body" sz="half" idx="4294967295"/>
          </p:nvPr>
        </p:nvSpPr>
        <p:spPr>
          <a:xfrm>
            <a:off x="5791200" y="1752600"/>
            <a:ext cx="3352800" cy="4411663"/>
          </a:xfrm>
        </p:spPr>
        <p:txBody>
          <a:bodyPr/>
          <a:lstStyle/>
          <a:p>
            <a:pPr eaLnBrk="1" hangingPunct="1"/>
            <a:r>
              <a:rPr lang="en-US" altLang="zh-HK" sz="2200" smtClean="0"/>
              <a:t>So translation is found</a:t>
            </a:r>
          </a:p>
          <a:p>
            <a:pPr eaLnBrk="1" hangingPunct="1"/>
            <a:r>
              <a:rPr lang="en-US" altLang="zh-HK" sz="2200" smtClean="0"/>
              <a:t>t(x,y)=</a:t>
            </a:r>
          </a:p>
          <a:p>
            <a:pPr eaLnBrk="1" hangingPunct="1"/>
            <a:r>
              <a:rPr lang="en-US" altLang="zh-HK" sz="2200" smtClean="0"/>
              <a:t>?</a:t>
            </a:r>
          </a:p>
          <a:p>
            <a:pPr eaLnBrk="1" hangingPunct="1"/>
            <a:endParaRPr lang="en-US" altLang="zh-HK" sz="2200" smtClean="0"/>
          </a:p>
        </p:txBody>
      </p:sp>
      <p:sp>
        <p:nvSpPr>
          <p:cNvPr id="8" name="Oval 7"/>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457200" y="533400"/>
            <a:ext cx="7543800" cy="1295400"/>
          </a:xfrm>
        </p:spPr>
        <p:txBody>
          <a:bodyPr rtlCol="0">
            <a:normAutofit fontScale="90000"/>
          </a:bodyPr>
          <a:lstStyle/>
          <a:p>
            <a:pPr eaLnBrk="1" fontAlgn="auto" hangingPunct="1">
              <a:spcAft>
                <a:spcPts val="0"/>
              </a:spcAft>
              <a:defRPr/>
            </a:pPr>
            <a:r>
              <a:rPr lang="en-US" dirty="0" smtClean="0"/>
              <a:t>Relate world 3D to camera 3D coordinates, see 156[1]</a:t>
            </a:r>
          </a:p>
        </p:txBody>
      </p:sp>
      <p:sp>
        <p:nvSpPr>
          <p:cNvPr id="5123" name="Rectangle 3"/>
          <p:cNvSpPr>
            <a:spLocks noGrp="1" noChangeArrowheads="1"/>
          </p:cNvSpPr>
          <p:nvPr>
            <p:ph type="body" sz="half" idx="1"/>
          </p:nvPr>
        </p:nvSpPr>
        <p:spPr/>
        <p:txBody>
          <a:bodyPr/>
          <a:lstStyle/>
          <a:p>
            <a:pPr eaLnBrk="1" hangingPunct="1"/>
            <a:r>
              <a:rPr lang="en-US" altLang="zh-HK" sz="2600" smtClean="0"/>
              <a:t>Camera motion (rotation=</a:t>
            </a:r>
            <a:r>
              <a:rPr lang="en-US" altLang="zh-HK" sz="2600" i="1" smtClean="0"/>
              <a:t>R</a:t>
            </a:r>
            <a:r>
              <a:rPr lang="en-US" altLang="zh-HK" sz="2600" smtClean="0"/>
              <a:t>, translation=C) will cause change of pixel position </a:t>
            </a:r>
            <a:r>
              <a:rPr lang="en-US" altLang="zh-HK" sz="2600" i="1" smtClean="0"/>
              <a:t>(x,y)</a:t>
            </a:r>
            <a:r>
              <a:rPr lang="en-US" altLang="zh-HK" sz="2600" smtClean="0"/>
              <a:t> </a:t>
            </a:r>
          </a:p>
          <a:p>
            <a:pPr eaLnBrk="1" hangingPunct="1"/>
            <a:endParaRPr lang="en-US" altLang="zh-HK" sz="2200" i="1" smtClean="0"/>
          </a:p>
          <a:p>
            <a:pPr eaLnBrk="1" hangingPunct="1"/>
            <a:r>
              <a:rPr lang="en-US" altLang="zh-HK" sz="2200" i="1" smtClean="0"/>
              <a:t>P</a:t>
            </a:r>
            <a:r>
              <a:rPr lang="en-US" altLang="zh-HK" sz="2200" i="1" baseline="-25000" smtClean="0"/>
              <a:t>w</a:t>
            </a:r>
            <a:r>
              <a:rPr lang="en-US" altLang="zh-HK" sz="2200" smtClean="0"/>
              <a:t>=World 3D coordinates=[X</a:t>
            </a:r>
            <a:r>
              <a:rPr lang="en-US" altLang="zh-HK" sz="2200" baseline="-25000" smtClean="0"/>
              <a:t>w</a:t>
            </a:r>
            <a:r>
              <a:rPr lang="en-US" altLang="zh-HK" sz="2200" smtClean="0"/>
              <a:t>,Y</a:t>
            </a:r>
            <a:r>
              <a:rPr lang="en-US" altLang="zh-HK" sz="2200" baseline="-25000" smtClean="0"/>
              <a:t>w</a:t>
            </a:r>
            <a:r>
              <a:rPr lang="en-US" altLang="zh-HK" sz="2200" smtClean="0"/>
              <a:t>,Z</a:t>
            </a:r>
            <a:r>
              <a:rPr lang="en-US" altLang="zh-HK" sz="2200" baseline="-25000" smtClean="0"/>
              <a:t>w</a:t>
            </a:r>
            <a:r>
              <a:rPr lang="en-US" altLang="zh-HK" sz="2200" smtClean="0"/>
              <a:t>]</a:t>
            </a:r>
            <a:r>
              <a:rPr lang="en-US" altLang="zh-TW" sz="2200" baseline="30000" smtClean="0"/>
              <a:t>T</a:t>
            </a:r>
            <a:endParaRPr lang="en-US" altLang="zh-HK" sz="2200" baseline="30000" smtClean="0"/>
          </a:p>
          <a:p>
            <a:pPr eaLnBrk="1" hangingPunct="1"/>
            <a:r>
              <a:rPr lang="en-US" altLang="zh-HK" sz="2200" i="1" smtClean="0"/>
              <a:t>P</a:t>
            </a:r>
            <a:r>
              <a:rPr lang="en-US" altLang="zh-HK" sz="2200" i="1" baseline="-25000" smtClean="0"/>
              <a:t>c</a:t>
            </a:r>
            <a:r>
              <a:rPr lang="en-US" altLang="zh-HK" sz="2200" smtClean="0"/>
              <a:t>=camera 3D coordinates =[X</a:t>
            </a:r>
            <a:r>
              <a:rPr lang="en-US" altLang="zh-HK" sz="2200" baseline="-25000" smtClean="0"/>
              <a:t>c</a:t>
            </a:r>
            <a:r>
              <a:rPr lang="en-US" altLang="zh-HK" sz="2200" smtClean="0"/>
              <a:t>,Y</a:t>
            </a:r>
            <a:r>
              <a:rPr lang="en-US" altLang="zh-HK" sz="2200" baseline="-25000" smtClean="0"/>
              <a:t>c</a:t>
            </a:r>
            <a:r>
              <a:rPr lang="en-US" altLang="zh-HK" sz="2200" smtClean="0"/>
              <a:t>,Z</a:t>
            </a:r>
            <a:r>
              <a:rPr lang="en-US" altLang="zh-HK" sz="2200" baseline="-25000" smtClean="0"/>
              <a:t>c</a:t>
            </a:r>
            <a:r>
              <a:rPr lang="en-US" altLang="zh-HK" sz="2200" smtClean="0"/>
              <a:t>] </a:t>
            </a:r>
            <a:r>
              <a:rPr lang="en-US" altLang="zh-TW" sz="2200" baseline="30000" smtClean="0"/>
              <a:t>T</a:t>
            </a:r>
            <a:endParaRPr lang="en-US" altLang="zh-HK" sz="2200" smtClean="0"/>
          </a:p>
          <a:p>
            <a:pPr eaLnBrk="1" hangingPunct="1"/>
            <a:endParaRPr lang="en-US" altLang="zh-HK" sz="2200" smtClean="0"/>
          </a:p>
        </p:txBody>
      </p:sp>
      <p:graphicFrame>
        <p:nvGraphicFramePr>
          <p:cNvPr id="2" name="Object 5"/>
          <p:cNvGraphicFramePr>
            <a:graphicFrameLocks noGrp="1" noChangeAspect="1"/>
          </p:cNvGraphicFramePr>
          <p:nvPr>
            <p:ph sz="quarter" idx="2"/>
          </p:nvPr>
        </p:nvGraphicFramePr>
        <p:xfrm>
          <a:off x="4724400" y="1804988"/>
          <a:ext cx="3186113" cy="4756150"/>
        </p:xfrm>
        <a:graphic>
          <a:graphicData uri="http://schemas.openxmlformats.org/presentationml/2006/ole">
            <mc:AlternateContent xmlns:mc="http://schemas.openxmlformats.org/markup-compatibility/2006">
              <mc:Choice xmlns:v="urn:schemas-microsoft-com:vml" Requires="v">
                <p:oleObj spid="_x0000_s5143" name="Equation" r:id="rId3" imgW="1752600" imgH="2616200" progId="Equation.3">
                  <p:embed/>
                </p:oleObj>
              </mc:Choice>
              <mc:Fallback>
                <p:oleObj name="Equation" r:id="rId3" imgW="1752600" imgH="2616200" progId="Equation.3">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804988"/>
                        <a:ext cx="3186113" cy="475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5"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5126"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1F60DB40-988C-4A04-8477-7AFAD1F6A614}" type="slidenum">
              <a:rPr lang="en-US" altLang="en-US" sz="1200" smtClean="0">
                <a:latin typeface="Arial" charset="0"/>
              </a:rPr>
              <a:pPr eaLnBrk="1" hangingPunct="1">
                <a:spcBef>
                  <a:spcPct val="0"/>
                </a:spcBef>
                <a:buFontTx/>
                <a:buNone/>
              </a:pPr>
              <a:t>3</a:t>
            </a:fld>
            <a:endParaRPr lang="en-US" altLang="en-US" sz="1200" smtClean="0">
              <a:latin typeface="Arial" charset="0"/>
            </a:endParaRPr>
          </a:p>
        </p:txBody>
      </p:sp>
      <p:sp>
        <p:nvSpPr>
          <p:cNvPr id="7" name="Oval 6"/>
          <p:cNvSpPr/>
          <p:nvPr/>
        </p:nvSpPr>
        <p:spPr>
          <a:xfrm>
            <a:off x="457200" y="152400"/>
            <a:ext cx="609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sz="half" idx="1"/>
          </p:nvPr>
        </p:nvSpPr>
        <p:spPr/>
        <p:txBody>
          <a:bodyPr/>
          <a:lstStyle/>
          <a:p>
            <a:pPr eaLnBrk="1" hangingPunct="1"/>
            <a:r>
              <a:rPr lang="en-US" altLang="zh-HK" sz="2600" smtClean="0"/>
              <a:t> </a:t>
            </a:r>
          </a:p>
        </p:txBody>
      </p:sp>
      <p:graphicFrame>
        <p:nvGraphicFramePr>
          <p:cNvPr id="32771" name="Object 4"/>
          <p:cNvGraphicFramePr>
            <a:graphicFrameLocks noGrp="1" noChangeAspect="1"/>
          </p:cNvGraphicFramePr>
          <p:nvPr>
            <p:ph sz="half" idx="2"/>
          </p:nvPr>
        </p:nvGraphicFramePr>
        <p:xfrm>
          <a:off x="609600" y="2209800"/>
          <a:ext cx="8066088" cy="1752600"/>
        </p:xfrm>
        <a:graphic>
          <a:graphicData uri="http://schemas.openxmlformats.org/presentationml/2006/ole">
            <mc:AlternateContent xmlns:mc="http://schemas.openxmlformats.org/markup-compatibility/2006">
              <mc:Choice xmlns:v="urn:schemas-microsoft-com:vml" Requires="v">
                <p:oleObj spid="_x0000_s32791" name="公式" r:id="rId3" imgW="3213100" imgH="698500" progId="Equation.3">
                  <p:embed/>
                </p:oleObj>
              </mc:Choice>
              <mc:Fallback>
                <p:oleObj name="公式" r:id="rId3" imgW="3213100" imgH="6985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09800"/>
                        <a:ext cx="806608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2" name="Footer Placeholder 5"/>
          <p:cNvSpPr>
            <a:spLocks noGrp="1"/>
          </p:cNvSpPr>
          <p:nvPr>
            <p:ph type="ftr" sz="quarter" idx="11"/>
          </p:nvPr>
        </p:nvSpPr>
        <p:spPr bwMode="auto">
          <a:xfrm>
            <a:off x="4191000" y="632460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3277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C5101317-5D21-4F17-8319-6097C40EF930}" type="slidenum">
              <a:rPr lang="en-US" altLang="en-US" sz="1200" smtClean="0">
                <a:latin typeface="Arial" charset="0"/>
              </a:rPr>
              <a:pPr eaLnBrk="1" hangingPunct="1">
                <a:spcBef>
                  <a:spcPct val="0"/>
                </a:spcBef>
                <a:buFontTx/>
                <a:buNone/>
              </a:pPr>
              <a:t>30</a:t>
            </a:fld>
            <a:endParaRPr lang="en-US" altLang="en-US" sz="1200" smtClean="0">
              <a:latin typeface="Arial" charset="0"/>
            </a:endParaRPr>
          </a:p>
        </p:txBody>
      </p:sp>
      <p:sp>
        <p:nvSpPr>
          <p:cNvPr id="7" name="Oval 6"/>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
        <p:nvSpPr>
          <p:cNvPr id="32775" name="Title 1"/>
          <p:cNvSpPr>
            <a:spLocks noGrp="1"/>
          </p:cNvSpPr>
          <p:nvPr>
            <p:ph type="title"/>
          </p:nvPr>
        </p:nvSpPr>
        <p:spPr/>
        <p:txBody>
          <a:bodyPr/>
          <a:lstStyle/>
          <a:p>
            <a:r>
              <a:rPr lang="en-US" altLang="zh-HK" smtClean="0"/>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381000"/>
            <a:ext cx="7543800" cy="1295400"/>
          </a:xfrm>
        </p:spPr>
        <p:txBody>
          <a:bodyPr/>
          <a:lstStyle/>
          <a:p>
            <a:pPr eaLnBrk="1" hangingPunct="1"/>
            <a:r>
              <a:rPr lang="en-US" altLang="zh-HK" sz="2800" smtClean="0"/>
              <a:t>Build the measurement matrix W from measurements x’ after translation </a:t>
            </a:r>
            <a:r>
              <a:rPr lang="en-US" altLang="zh-HK" sz="2800" i="1" smtClean="0"/>
              <a:t>t</a:t>
            </a:r>
            <a:r>
              <a:rPr lang="en-US" altLang="zh-HK" sz="2800" i="1" baseline="-25000" smtClean="0"/>
              <a:t>i</a:t>
            </a:r>
            <a:r>
              <a:rPr lang="en-US" altLang="zh-HK" sz="2800" smtClean="0"/>
              <a:t> is eliminated</a:t>
            </a:r>
          </a:p>
        </p:txBody>
      </p:sp>
      <p:sp>
        <p:nvSpPr>
          <p:cNvPr id="33795" name="Rectangle 3"/>
          <p:cNvSpPr>
            <a:spLocks noGrp="1" noChangeArrowheads="1"/>
          </p:cNvSpPr>
          <p:nvPr>
            <p:ph type="body" sz="half" idx="1"/>
          </p:nvPr>
        </p:nvSpPr>
        <p:spPr>
          <a:xfrm>
            <a:off x="381000" y="1524000"/>
            <a:ext cx="4038600" cy="4411663"/>
          </a:xfrm>
        </p:spPr>
        <p:txBody>
          <a:bodyPr/>
          <a:lstStyle/>
          <a:p>
            <a:pPr eaLnBrk="1" hangingPunct="1"/>
            <a:r>
              <a:rPr lang="en-US" altLang="zh-HK" sz="2600" smtClean="0"/>
              <a:t>Time index i=1,2,..,</a:t>
            </a:r>
            <a:r>
              <a:rPr lang="en-US" altLang="zh-HK" sz="2600" smtClean="0">
                <a:sym typeface="Symbol" pitchFamily="18" charset="2"/>
              </a:rPr>
              <a:t></a:t>
            </a:r>
          </a:p>
          <a:p>
            <a:pPr eaLnBrk="1" hangingPunct="1"/>
            <a:r>
              <a:rPr lang="en-US" altLang="zh-HK" sz="2600" smtClean="0">
                <a:sym typeface="Symbol" pitchFamily="18" charset="2"/>
              </a:rPr>
              <a:t>Feature index j=1,2,..,n</a:t>
            </a:r>
          </a:p>
          <a:p>
            <a:pPr eaLnBrk="1" hangingPunct="1"/>
            <a:endParaRPr lang="en-US" altLang="zh-HK" sz="2600" i="1" smtClean="0">
              <a:sym typeface="Symbol" pitchFamily="18" charset="2"/>
            </a:endParaRPr>
          </a:p>
          <a:p>
            <a:pPr eaLnBrk="1" hangingPunct="1"/>
            <a:endParaRPr lang="en-US" altLang="zh-HK" sz="2600" i="1" smtClean="0">
              <a:sym typeface="Symbol" pitchFamily="18" charset="2"/>
            </a:endParaRPr>
          </a:p>
          <a:p>
            <a:pPr eaLnBrk="1" hangingPunct="1"/>
            <a:endParaRPr lang="en-US" altLang="zh-HK" sz="2600" i="1" smtClean="0">
              <a:sym typeface="Symbol" pitchFamily="18" charset="2"/>
            </a:endParaRPr>
          </a:p>
          <a:p>
            <a:pPr eaLnBrk="1" hangingPunct="1"/>
            <a:endParaRPr lang="en-US" altLang="zh-HK" sz="2600" i="1" smtClean="0">
              <a:sym typeface="Symbol" pitchFamily="18" charset="2"/>
            </a:endParaRPr>
          </a:p>
          <a:p>
            <a:pPr eaLnBrk="1" hangingPunct="1"/>
            <a:r>
              <a:rPr lang="en-US" altLang="zh-HK" sz="2600" i="1" smtClean="0">
                <a:sym typeface="Symbol" pitchFamily="18" charset="2"/>
              </a:rPr>
              <a:t>x’=[u’,v’]</a:t>
            </a:r>
            <a:r>
              <a:rPr lang="en-US" altLang="zh-HK" sz="2600" i="1" baseline="30000" smtClean="0">
                <a:sym typeface="Symbol" pitchFamily="18" charset="2"/>
              </a:rPr>
              <a:t>T</a:t>
            </a:r>
            <a:r>
              <a:rPr lang="en-US" altLang="zh-HK" sz="2600" smtClean="0"/>
              <a:t> is an (2x1) image point (</a:t>
            </a:r>
            <a:r>
              <a:rPr lang="en-US" altLang="zh-HK" sz="2600" b="1" u="sng" smtClean="0">
                <a:solidFill>
                  <a:srgbClr val="FF0000"/>
                </a:solidFill>
              </a:rPr>
              <a:t>translation eliminated</a:t>
            </a:r>
            <a:r>
              <a:rPr lang="en-US" altLang="zh-HK" sz="2600" smtClean="0"/>
              <a:t>).</a:t>
            </a:r>
          </a:p>
          <a:p>
            <a:pPr eaLnBrk="1" hangingPunct="1"/>
            <a:endParaRPr lang="en-US" altLang="zh-HK" sz="2600" smtClean="0"/>
          </a:p>
        </p:txBody>
      </p:sp>
      <p:graphicFrame>
        <p:nvGraphicFramePr>
          <p:cNvPr id="33796" name="Object 4"/>
          <p:cNvGraphicFramePr>
            <a:graphicFrameLocks noGrp="1" noChangeAspect="1"/>
          </p:cNvGraphicFramePr>
          <p:nvPr>
            <p:ph sz="quarter" idx="2"/>
          </p:nvPr>
        </p:nvGraphicFramePr>
        <p:xfrm>
          <a:off x="4203700" y="2884488"/>
          <a:ext cx="3857625" cy="2601912"/>
        </p:xfrm>
        <a:graphic>
          <a:graphicData uri="http://schemas.openxmlformats.org/presentationml/2006/ole">
            <mc:AlternateContent xmlns:mc="http://schemas.openxmlformats.org/markup-compatibility/2006">
              <mc:Choice xmlns:v="urn:schemas-microsoft-com:vml" Requires="v">
                <p:oleObj spid="_x0000_s33855" name="公式" r:id="rId3" imgW="2108200" imgH="1422400" progId="Equation.3">
                  <p:embed/>
                </p:oleObj>
              </mc:Choice>
              <mc:Fallback>
                <p:oleObj name="公式" r:id="rId3" imgW="2108200" imgH="14224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3700" y="2884488"/>
                        <a:ext cx="3857625" cy="260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7" name="Object 10"/>
          <p:cNvGraphicFramePr>
            <a:graphicFrameLocks noGrp="1" noChangeAspect="1"/>
          </p:cNvGraphicFramePr>
          <p:nvPr>
            <p:ph sz="quarter" idx="3"/>
          </p:nvPr>
        </p:nvGraphicFramePr>
        <p:xfrm>
          <a:off x="2184400" y="5562600"/>
          <a:ext cx="6661150" cy="979488"/>
        </p:xfrm>
        <a:graphic>
          <a:graphicData uri="http://schemas.openxmlformats.org/presentationml/2006/ole">
            <mc:AlternateContent xmlns:mc="http://schemas.openxmlformats.org/markup-compatibility/2006">
              <mc:Choice xmlns:v="urn:schemas-microsoft-com:vml" Requires="v">
                <p:oleObj spid="_x0000_s33856" name="Equation" r:id="rId5" imgW="3454400" imgH="508000" progId="Equation.3">
                  <p:embed/>
                </p:oleObj>
              </mc:Choice>
              <mc:Fallback>
                <p:oleObj name="Equation" r:id="rId5" imgW="3454400" imgH="508000" progId="Equation.3">
                  <p:embed/>
                  <p:pic>
                    <p:nvPicPr>
                      <p:cNvPr id="0" name="Object 1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4400" y="5562600"/>
                        <a:ext cx="666115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8"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33799"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29F29C25-61AC-4C7B-922F-D20C71134955}" type="slidenum">
              <a:rPr lang="en-US" altLang="en-US" sz="1200" smtClean="0">
                <a:latin typeface="Arial" charset="0"/>
              </a:rPr>
              <a:pPr eaLnBrk="1" hangingPunct="1">
                <a:spcBef>
                  <a:spcPct val="0"/>
                </a:spcBef>
                <a:buFontTx/>
                <a:buNone/>
              </a:pPr>
              <a:t>31</a:t>
            </a:fld>
            <a:endParaRPr lang="en-US" altLang="en-US" sz="1200" smtClean="0">
              <a:latin typeface="Arial" charset="0"/>
            </a:endParaRPr>
          </a:p>
        </p:txBody>
      </p:sp>
      <p:sp>
        <p:nvSpPr>
          <p:cNvPr id="33800" name="Line 6"/>
          <p:cNvSpPr>
            <a:spLocks noChangeShapeType="1"/>
          </p:cNvSpPr>
          <p:nvPr/>
        </p:nvSpPr>
        <p:spPr bwMode="auto">
          <a:xfrm>
            <a:off x="8153400" y="2743200"/>
            <a:ext cx="0" cy="2743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01" name="Text Box 7"/>
          <p:cNvSpPr txBox="1">
            <a:spLocks noChangeArrowheads="1"/>
          </p:cNvSpPr>
          <p:nvPr/>
        </p:nvSpPr>
        <p:spPr bwMode="auto">
          <a:xfrm>
            <a:off x="8193088" y="3581400"/>
            <a:ext cx="9588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HK" sz="2400">
                <a:latin typeface="Times New Roman" pitchFamily="18" charset="0"/>
              </a:rPr>
              <a:t>Time </a:t>
            </a:r>
          </a:p>
          <a:p>
            <a:pPr eaLnBrk="1" hangingPunct="1">
              <a:spcBef>
                <a:spcPct val="0"/>
              </a:spcBef>
              <a:buFontTx/>
              <a:buNone/>
            </a:pPr>
            <a:r>
              <a:rPr kumimoji="1" lang="en-US" altLang="zh-HK" sz="2400">
                <a:latin typeface="Times New Roman" pitchFamily="18" charset="0"/>
              </a:rPr>
              <a:t>Index</a:t>
            </a:r>
          </a:p>
          <a:p>
            <a:pPr eaLnBrk="1" hangingPunct="1">
              <a:spcBef>
                <a:spcPct val="0"/>
              </a:spcBef>
              <a:buFontTx/>
              <a:buNone/>
            </a:pPr>
            <a:r>
              <a:rPr kumimoji="1" lang="en-US" altLang="zh-HK" sz="1800" i="1">
                <a:latin typeface="Arial" charset="0"/>
              </a:rPr>
              <a:t>i=1,2..</a:t>
            </a:r>
            <a:r>
              <a:rPr kumimoji="1" lang="en-US" altLang="zh-HK" sz="1800" i="1">
                <a:latin typeface="Arial" charset="0"/>
                <a:sym typeface="Symbol" pitchFamily="18" charset="2"/>
              </a:rPr>
              <a:t></a:t>
            </a:r>
          </a:p>
        </p:txBody>
      </p:sp>
      <p:sp>
        <p:nvSpPr>
          <p:cNvPr id="33802" name="Line 8"/>
          <p:cNvSpPr>
            <a:spLocks noChangeShapeType="1"/>
          </p:cNvSpPr>
          <p:nvPr/>
        </p:nvSpPr>
        <p:spPr bwMode="auto">
          <a:xfrm>
            <a:off x="4800600" y="2667000"/>
            <a:ext cx="3048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03" name="Text Box 9"/>
          <p:cNvSpPr txBox="1">
            <a:spLocks noChangeArrowheads="1"/>
          </p:cNvSpPr>
          <p:nvPr/>
        </p:nvSpPr>
        <p:spPr bwMode="auto">
          <a:xfrm>
            <a:off x="4953000" y="1651000"/>
            <a:ext cx="4191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HK" sz="2400">
                <a:latin typeface="Times New Roman" pitchFamily="18" charset="0"/>
              </a:rPr>
              <a:t>Feature index </a:t>
            </a:r>
            <a:r>
              <a:rPr kumimoji="1" lang="en-US" altLang="zh-HK" sz="1800">
                <a:latin typeface="Arial" charset="0"/>
              </a:rPr>
              <a:t>:</a:t>
            </a:r>
            <a:r>
              <a:rPr kumimoji="1" lang="en-US" altLang="zh-HK" sz="1800" i="1">
                <a:latin typeface="Arial" charset="0"/>
              </a:rPr>
              <a:t>j=1,2,,n</a:t>
            </a:r>
          </a:p>
          <a:p>
            <a:pPr eaLnBrk="1" hangingPunct="1">
              <a:spcBef>
                <a:spcPct val="0"/>
              </a:spcBef>
              <a:buFontTx/>
              <a:buNone/>
            </a:pPr>
            <a:r>
              <a:rPr kumimoji="1" lang="en-US" altLang="zh-HK" sz="1800" i="1">
                <a:latin typeface="Arial" charset="0"/>
              </a:rPr>
              <a:t>W=measured 2D image feature (translation eliminated)</a:t>
            </a:r>
          </a:p>
        </p:txBody>
      </p:sp>
      <p:sp>
        <p:nvSpPr>
          <p:cNvPr id="33804" name="Oval 12"/>
          <p:cNvSpPr>
            <a:spLocks noChangeArrowheads="1"/>
          </p:cNvSpPr>
          <p:nvPr/>
        </p:nvSpPr>
        <p:spPr bwMode="auto">
          <a:xfrm>
            <a:off x="5903913" y="35814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33805" name="Line 14"/>
          <p:cNvSpPr>
            <a:spLocks noChangeShapeType="1"/>
          </p:cNvSpPr>
          <p:nvPr/>
        </p:nvSpPr>
        <p:spPr bwMode="auto">
          <a:xfrm flipV="1">
            <a:off x="3124200" y="3886200"/>
            <a:ext cx="2779713" cy="1790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Oval 13"/>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
        <p:nvSpPr>
          <p:cNvPr id="33807" name="Line 14"/>
          <p:cNvSpPr>
            <a:spLocks noChangeShapeType="1"/>
          </p:cNvSpPr>
          <p:nvPr/>
        </p:nvSpPr>
        <p:spPr bwMode="auto">
          <a:xfrm flipV="1">
            <a:off x="3124200" y="5105400"/>
            <a:ext cx="28194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08" name="Oval 12"/>
          <p:cNvSpPr>
            <a:spLocks noChangeArrowheads="1"/>
          </p:cNvSpPr>
          <p:nvPr/>
        </p:nvSpPr>
        <p:spPr bwMode="auto">
          <a:xfrm>
            <a:off x="5830888" y="4822825"/>
            <a:ext cx="530225" cy="5873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graphicFrame>
        <p:nvGraphicFramePr>
          <p:cNvPr id="33809" name="Object 1"/>
          <p:cNvGraphicFramePr>
            <a:graphicFrameLocks noGrp="1" noChangeAspect="1"/>
          </p:cNvGraphicFramePr>
          <p:nvPr/>
        </p:nvGraphicFramePr>
        <p:xfrm>
          <a:off x="381000" y="2355850"/>
          <a:ext cx="3441700" cy="1998663"/>
        </p:xfrm>
        <a:graphic>
          <a:graphicData uri="http://schemas.openxmlformats.org/presentationml/2006/ole">
            <mc:AlternateContent xmlns:mc="http://schemas.openxmlformats.org/markup-compatibility/2006">
              <mc:Choice xmlns:v="urn:schemas-microsoft-com:vml" Requires="v">
                <p:oleObj spid="_x0000_s33857" name="Equation" r:id="rId7" imgW="2184400" imgH="1270000" progId="Equation.3">
                  <p:embed/>
                </p:oleObj>
              </mc:Choice>
              <mc:Fallback>
                <p:oleObj name="Equation" r:id="rId7" imgW="2184400" imgH="1270000" progId="Equation.3">
                  <p:embed/>
                  <p:pic>
                    <p:nvPicPr>
                      <p:cNvPr id="0" name="Object 1"/>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2355850"/>
                        <a:ext cx="3441700" cy="199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30213" y="571500"/>
            <a:ext cx="7543800" cy="800100"/>
          </a:xfrm>
        </p:spPr>
        <p:txBody>
          <a:bodyPr/>
          <a:lstStyle/>
          <a:p>
            <a:pPr algn="l" eaLnBrk="1" hangingPunct="1"/>
            <a:r>
              <a:rPr lang="en-US" altLang="zh-TW" sz="2800" u="sng" smtClean="0"/>
              <a:t>Construct the input data set</a:t>
            </a:r>
            <a:r>
              <a:rPr lang="en-US" altLang="zh-TW" sz="2800" smtClean="0"/>
              <a:t/>
            </a:r>
            <a:br>
              <a:rPr lang="en-US" altLang="zh-TW" sz="2800" smtClean="0"/>
            </a:br>
            <a:endParaRPr lang="en-US" altLang="zh-TW" sz="2800" smtClean="0"/>
          </a:p>
        </p:txBody>
      </p:sp>
      <p:sp>
        <p:nvSpPr>
          <p:cNvPr id="34819" name="Rectangle 3"/>
          <p:cNvSpPr>
            <a:spLocks noGrp="1" noChangeArrowheads="1"/>
          </p:cNvSpPr>
          <p:nvPr>
            <p:ph type="body" sz="half" idx="1"/>
          </p:nvPr>
        </p:nvSpPr>
        <p:spPr>
          <a:xfrm>
            <a:off x="457200" y="1719263"/>
            <a:ext cx="2971800" cy="4411662"/>
          </a:xfrm>
        </p:spPr>
        <p:txBody>
          <a:bodyPr/>
          <a:lstStyle/>
          <a:p>
            <a:pPr eaLnBrk="1" hangingPunct="1">
              <a:lnSpc>
                <a:spcPct val="90000"/>
              </a:lnSpc>
            </a:pPr>
            <a:r>
              <a:rPr lang="en-US" altLang="zh-CN" sz="2600" smtClean="0">
                <a:ea typeface="新細明體" pitchFamily="18" charset="-120"/>
              </a:rPr>
              <a:t>W</a:t>
            </a:r>
            <a:r>
              <a:rPr lang="en-US" altLang="zh-TW" sz="2600" smtClean="0"/>
              <a:t>e can factorize</a:t>
            </a:r>
            <a:r>
              <a:rPr lang="en-US" altLang="zh-CN" sz="2600" smtClean="0">
                <a:ea typeface="新細明體" pitchFamily="18" charset="-120"/>
              </a:rPr>
              <a:t> W</a:t>
            </a:r>
            <a:r>
              <a:rPr lang="en-US" altLang="zh-TW" sz="2600" smtClean="0"/>
              <a:t> to obtain </a:t>
            </a:r>
            <a:r>
              <a:rPr lang="en-US" altLang="zh-TW" sz="2600" i="1" smtClean="0"/>
              <a:t>M</a:t>
            </a:r>
            <a:r>
              <a:rPr lang="en-US" altLang="zh-TW" sz="2600" i="1" baseline="30000" smtClean="0"/>
              <a:t>i</a:t>
            </a:r>
            <a:r>
              <a:rPr lang="en-US" altLang="zh-TW" sz="2600" smtClean="0"/>
              <a:t> and </a:t>
            </a:r>
            <a:r>
              <a:rPr lang="en-US" altLang="zh-TW" sz="2600" i="1" smtClean="0"/>
              <a:t>X</a:t>
            </a:r>
            <a:r>
              <a:rPr lang="en-US" altLang="zh-TW" sz="2600" i="1" baseline="-25000" smtClean="0"/>
              <a:t>j  </a:t>
            </a:r>
            <a:r>
              <a:rPr lang="en-US" altLang="zh-TW" sz="2600" i="1" smtClean="0"/>
              <a:t>for all i,j </a:t>
            </a:r>
            <a:r>
              <a:rPr lang="en-US" altLang="zh-TW" sz="2600" smtClean="0"/>
              <a:t>because</a:t>
            </a:r>
          </a:p>
          <a:p>
            <a:pPr eaLnBrk="1" hangingPunct="1">
              <a:lnSpc>
                <a:spcPct val="90000"/>
              </a:lnSpc>
            </a:pPr>
            <a:endParaRPr lang="en-US" altLang="zh-TW" sz="2600" i="1" smtClean="0"/>
          </a:p>
          <a:p>
            <a:pPr eaLnBrk="1" hangingPunct="1">
              <a:lnSpc>
                <a:spcPct val="90000"/>
              </a:lnSpc>
            </a:pPr>
            <a:endParaRPr lang="zh-TW" altLang="en-US" sz="2600" i="1" baseline="-25000" smtClean="0"/>
          </a:p>
        </p:txBody>
      </p:sp>
      <p:graphicFrame>
        <p:nvGraphicFramePr>
          <p:cNvPr id="34820" name="Object 4"/>
          <p:cNvGraphicFramePr>
            <a:graphicFrameLocks noGrp="1" noChangeAspect="1"/>
          </p:cNvGraphicFramePr>
          <p:nvPr>
            <p:ph sz="quarter" idx="2"/>
          </p:nvPr>
        </p:nvGraphicFramePr>
        <p:xfrm>
          <a:off x="3429000" y="1676400"/>
          <a:ext cx="5618163" cy="4791075"/>
        </p:xfrm>
        <a:graphic>
          <a:graphicData uri="http://schemas.openxmlformats.org/presentationml/2006/ole">
            <mc:AlternateContent xmlns:mc="http://schemas.openxmlformats.org/markup-compatibility/2006">
              <mc:Choice xmlns:v="urn:schemas-microsoft-com:vml" Requires="v">
                <p:oleObj spid="_x0000_s34868" name="Equation" r:id="rId3" imgW="4013200" imgH="3987800" progId="Equation.3">
                  <p:embed/>
                </p:oleObj>
              </mc:Choice>
              <mc:Fallback>
                <p:oleObj name="Equation" r:id="rId3" imgW="4013200" imgH="39878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676400"/>
                        <a:ext cx="5618163"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1" name="Object 17"/>
          <p:cNvGraphicFramePr>
            <a:graphicFrameLocks noGrp="1" noChangeAspect="1"/>
          </p:cNvGraphicFramePr>
          <p:nvPr>
            <p:ph sz="quarter" idx="3"/>
          </p:nvPr>
        </p:nvGraphicFramePr>
        <p:xfrm>
          <a:off x="533400" y="3733800"/>
          <a:ext cx="2514600" cy="2019300"/>
        </p:xfrm>
        <a:graphic>
          <a:graphicData uri="http://schemas.openxmlformats.org/presentationml/2006/ole">
            <mc:AlternateContent xmlns:mc="http://schemas.openxmlformats.org/markup-compatibility/2006">
              <mc:Choice xmlns:v="urn:schemas-microsoft-com:vml" Requires="v">
                <p:oleObj spid="_x0000_s34869" name="公式" r:id="rId5" imgW="1612900" imgH="1295400" progId="Equation.3">
                  <p:embed/>
                </p:oleObj>
              </mc:Choice>
              <mc:Fallback>
                <p:oleObj name="公式" r:id="rId5" imgW="1612900" imgH="1295400" progId="Equation.3">
                  <p:embed/>
                  <p:pic>
                    <p:nvPicPr>
                      <p:cNvPr id="0" name="Object 1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733800"/>
                        <a:ext cx="2514600" cy="2019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2" name="Footer Placeholder 6"/>
          <p:cNvSpPr>
            <a:spLocks noGrp="1"/>
          </p:cNvSpPr>
          <p:nvPr>
            <p:ph type="ftr" sz="quarter" idx="11"/>
          </p:nvPr>
        </p:nvSpPr>
        <p:spPr bwMode="auto">
          <a:xfrm>
            <a:off x="838200" y="624840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34823"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1E3BEC9C-228D-4D4C-AA1B-38E3387CB23B}" type="slidenum">
              <a:rPr lang="en-US" altLang="en-US" sz="1200" smtClean="0">
                <a:latin typeface="Arial" charset="0"/>
              </a:rPr>
              <a:pPr eaLnBrk="1" hangingPunct="1">
                <a:spcBef>
                  <a:spcPct val="0"/>
                </a:spcBef>
                <a:buFontTx/>
                <a:buNone/>
              </a:pPr>
              <a:t>32</a:t>
            </a:fld>
            <a:endParaRPr lang="en-US" altLang="en-US" sz="1200" smtClean="0">
              <a:latin typeface="Arial" charset="0"/>
            </a:endParaRPr>
          </a:p>
        </p:txBody>
      </p:sp>
      <p:sp>
        <p:nvSpPr>
          <p:cNvPr id="34824" name="Line 8"/>
          <p:cNvSpPr>
            <a:spLocks noChangeShapeType="1"/>
          </p:cNvSpPr>
          <p:nvPr/>
        </p:nvSpPr>
        <p:spPr bwMode="auto">
          <a:xfrm>
            <a:off x="7940675" y="1295400"/>
            <a:ext cx="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25" name="Text Box 9"/>
          <p:cNvSpPr txBox="1">
            <a:spLocks noChangeArrowheads="1"/>
          </p:cNvSpPr>
          <p:nvPr/>
        </p:nvSpPr>
        <p:spPr bwMode="auto">
          <a:xfrm>
            <a:off x="7940675" y="1600200"/>
            <a:ext cx="1203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HK" sz="2400">
                <a:latin typeface="Times New Roman" pitchFamily="18" charset="0"/>
              </a:rPr>
              <a:t>Time </a:t>
            </a:r>
          </a:p>
          <a:p>
            <a:pPr eaLnBrk="1" hangingPunct="1">
              <a:spcBef>
                <a:spcPct val="0"/>
              </a:spcBef>
              <a:buFontTx/>
              <a:buNone/>
            </a:pPr>
            <a:r>
              <a:rPr kumimoji="1" lang="en-US" altLang="zh-HK" sz="2400">
                <a:latin typeface="Times New Roman" pitchFamily="18" charset="0"/>
              </a:rPr>
              <a:t>Index</a:t>
            </a:r>
          </a:p>
          <a:p>
            <a:pPr eaLnBrk="1" hangingPunct="1">
              <a:spcBef>
                <a:spcPct val="0"/>
              </a:spcBef>
              <a:buFontTx/>
              <a:buNone/>
            </a:pPr>
            <a:r>
              <a:rPr kumimoji="1" lang="en-US" altLang="zh-HK" sz="2400" i="1">
                <a:latin typeface="Times New Roman" pitchFamily="18" charset="0"/>
              </a:rPr>
              <a:t>i=1,2..</a:t>
            </a:r>
            <a:r>
              <a:rPr kumimoji="1" lang="en-US" altLang="zh-HK" sz="2400" i="1">
                <a:latin typeface="Times New Roman" pitchFamily="18" charset="0"/>
                <a:sym typeface="Symbol" pitchFamily="18" charset="2"/>
              </a:rPr>
              <a:t></a:t>
            </a:r>
          </a:p>
        </p:txBody>
      </p:sp>
      <p:sp>
        <p:nvSpPr>
          <p:cNvPr id="34826" name="Line 10"/>
          <p:cNvSpPr>
            <a:spLocks noChangeShapeType="1"/>
          </p:cNvSpPr>
          <p:nvPr/>
        </p:nvSpPr>
        <p:spPr bwMode="auto">
          <a:xfrm>
            <a:off x="5334000" y="914400"/>
            <a:ext cx="2057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27" name="Text Box 11"/>
          <p:cNvSpPr txBox="1">
            <a:spLocks noChangeArrowheads="1"/>
          </p:cNvSpPr>
          <p:nvPr/>
        </p:nvSpPr>
        <p:spPr bwMode="auto">
          <a:xfrm>
            <a:off x="5105400" y="457200"/>
            <a:ext cx="3014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HK" sz="2400">
                <a:latin typeface="Times New Roman" pitchFamily="18" charset="0"/>
              </a:rPr>
              <a:t>Feature index :</a:t>
            </a:r>
            <a:r>
              <a:rPr kumimoji="1" lang="en-US" altLang="zh-HK" sz="2400" i="1">
                <a:latin typeface="Times New Roman" pitchFamily="18" charset="0"/>
              </a:rPr>
              <a:t>j=1,2,,n</a:t>
            </a:r>
          </a:p>
        </p:txBody>
      </p:sp>
      <p:sp>
        <p:nvSpPr>
          <p:cNvPr id="12" name="Oval 11"/>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
        <p:nvSpPr>
          <p:cNvPr id="34829" name="TextBox 1"/>
          <p:cNvSpPr txBox="1">
            <a:spLocks noChangeArrowheads="1"/>
          </p:cNvSpPr>
          <p:nvPr/>
        </p:nvSpPr>
        <p:spPr bwMode="auto">
          <a:xfrm>
            <a:off x="7202488" y="2895600"/>
            <a:ext cx="411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i="1">
                <a:latin typeface="Arial" charset="0"/>
              </a:rPr>
              <a:t>M</a:t>
            </a:r>
            <a:r>
              <a:rPr lang="en-US" altLang="zh-HK" sz="1800" i="1" baseline="30000">
                <a:latin typeface="Arial" charset="0"/>
              </a:rPr>
              <a:t>i</a:t>
            </a:r>
          </a:p>
        </p:txBody>
      </p:sp>
      <p:sp>
        <p:nvSpPr>
          <p:cNvPr id="34830" name="Line 8"/>
          <p:cNvSpPr>
            <a:spLocks noChangeShapeType="1"/>
          </p:cNvSpPr>
          <p:nvPr/>
        </p:nvSpPr>
        <p:spPr bwMode="auto">
          <a:xfrm flipH="1">
            <a:off x="5867400" y="3124200"/>
            <a:ext cx="1371600" cy="425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 name="Right Brace 2"/>
          <p:cNvSpPr/>
          <p:nvPr/>
        </p:nvSpPr>
        <p:spPr>
          <a:xfrm rot="16200000">
            <a:off x="5675313" y="2652712"/>
            <a:ext cx="228600" cy="2022475"/>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tLang="zh-HK"/>
          </a:p>
        </p:txBody>
      </p:sp>
      <p:sp>
        <p:nvSpPr>
          <p:cNvPr id="34832" name="TextBox 15"/>
          <p:cNvSpPr txBox="1">
            <a:spLocks noChangeArrowheads="1"/>
          </p:cNvSpPr>
          <p:nvPr/>
        </p:nvSpPr>
        <p:spPr bwMode="auto">
          <a:xfrm>
            <a:off x="7848600" y="3403600"/>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i="1">
                <a:latin typeface="Arial" charset="0"/>
              </a:rPr>
              <a:t>X</a:t>
            </a:r>
            <a:r>
              <a:rPr lang="en-US" altLang="zh-HK" sz="1800" i="1" baseline="-25000">
                <a:latin typeface="Arial" charset="0"/>
              </a:rPr>
              <a:t>i</a:t>
            </a:r>
          </a:p>
        </p:txBody>
      </p:sp>
      <p:sp>
        <p:nvSpPr>
          <p:cNvPr id="34833" name="Line 8"/>
          <p:cNvSpPr>
            <a:spLocks noChangeShapeType="1"/>
          </p:cNvSpPr>
          <p:nvPr/>
        </p:nvSpPr>
        <p:spPr bwMode="auto">
          <a:xfrm flipH="1">
            <a:off x="7940675" y="3702050"/>
            <a:ext cx="93663" cy="2825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Right Brace 17"/>
          <p:cNvSpPr/>
          <p:nvPr/>
        </p:nvSpPr>
        <p:spPr>
          <a:xfrm rot="16200000">
            <a:off x="7789069" y="3353594"/>
            <a:ext cx="228600" cy="1566862"/>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tLang="zh-HK"/>
          </a:p>
        </p:txBody>
      </p:sp>
      <p:sp>
        <p:nvSpPr>
          <p:cNvPr id="34835" name="Rectangle 3"/>
          <p:cNvSpPr>
            <a:spLocks noChangeArrowheads="1"/>
          </p:cNvSpPr>
          <p:nvPr/>
        </p:nvSpPr>
        <p:spPr bwMode="auto">
          <a:xfrm>
            <a:off x="2805113" y="971550"/>
            <a:ext cx="4572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HK" sz="1800" i="1">
                <a:latin typeface="Arial" charset="0"/>
              </a:rPr>
              <a:t>W=measured 2D image feature (translation eliminated)</a:t>
            </a:r>
          </a:p>
        </p:txBody>
      </p:sp>
      <p:sp>
        <p:nvSpPr>
          <p:cNvPr id="34836" name="Line 8"/>
          <p:cNvSpPr>
            <a:spLocks noChangeShapeType="1"/>
          </p:cNvSpPr>
          <p:nvPr/>
        </p:nvSpPr>
        <p:spPr bwMode="auto">
          <a:xfrm>
            <a:off x="3200400" y="1295400"/>
            <a:ext cx="3810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7" name="TextBox 1"/>
          <p:cNvSpPr txBox="1">
            <a:spLocks noChangeArrowheads="1"/>
          </p:cNvSpPr>
          <p:nvPr/>
        </p:nvSpPr>
        <p:spPr bwMode="auto">
          <a:xfrm>
            <a:off x="457200" y="1295400"/>
            <a:ext cx="1706563" cy="3698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solidFill>
                  <a:srgbClr val="FF0000"/>
                </a:solidFill>
                <a:latin typeface="Arial" charset="0"/>
              </a:rPr>
              <a:t>Week 9 begins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304800"/>
            <a:ext cx="7543800" cy="792163"/>
          </a:xfrm>
        </p:spPr>
        <p:txBody>
          <a:bodyPr/>
          <a:lstStyle/>
          <a:p>
            <a:pPr eaLnBrk="1" hangingPunct="1"/>
            <a:r>
              <a:rPr lang="en-US" altLang="zh-TW" smtClean="0"/>
              <a:t>Ideal W is Rank 3 </a:t>
            </a:r>
          </a:p>
        </p:txBody>
      </p:sp>
      <p:sp>
        <p:nvSpPr>
          <p:cNvPr id="35843" name="Rectangle 3"/>
          <p:cNvSpPr>
            <a:spLocks noGrp="1" noChangeArrowheads="1"/>
          </p:cNvSpPr>
          <p:nvPr>
            <p:ph type="body" sz="half" idx="1"/>
          </p:nvPr>
        </p:nvSpPr>
        <p:spPr>
          <a:xfrm>
            <a:off x="457200" y="838200"/>
            <a:ext cx="7848600" cy="4411663"/>
          </a:xfrm>
        </p:spPr>
        <p:txBody>
          <a:bodyPr/>
          <a:lstStyle/>
          <a:p>
            <a:pPr eaLnBrk="1" hangingPunct="1"/>
            <a:r>
              <a:rPr lang="en-US" altLang="zh-TW" sz="2600" smtClean="0"/>
              <a:t>From Linear algebra, the rank of a product of A,B is the minimum of { rank (A), rank (B)}.</a:t>
            </a:r>
          </a:p>
        </p:txBody>
      </p:sp>
      <p:graphicFrame>
        <p:nvGraphicFramePr>
          <p:cNvPr id="35844" name="Object 4"/>
          <p:cNvGraphicFramePr>
            <a:graphicFrameLocks noGrp="1" noChangeAspect="1"/>
          </p:cNvGraphicFramePr>
          <p:nvPr>
            <p:ph sz="half" idx="2"/>
          </p:nvPr>
        </p:nvGraphicFramePr>
        <p:xfrm>
          <a:off x="457200" y="1730375"/>
          <a:ext cx="6251575" cy="4616450"/>
        </p:xfrm>
        <a:graphic>
          <a:graphicData uri="http://schemas.openxmlformats.org/presentationml/2006/ole">
            <mc:AlternateContent xmlns:mc="http://schemas.openxmlformats.org/markup-compatibility/2006">
              <mc:Choice xmlns:v="urn:schemas-microsoft-com:vml" Requires="v">
                <p:oleObj spid="_x0000_s35871" name="Equation" r:id="rId3" imgW="3594100" imgH="2654300" progId="Equation.3">
                  <p:embed/>
                </p:oleObj>
              </mc:Choice>
              <mc:Fallback>
                <p:oleObj name="Equation" r:id="rId3" imgW="3594100" imgH="26543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730375"/>
                        <a:ext cx="6251575" cy="4616450"/>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5"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3584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55175EA-7D87-4630-86E6-942587BF088F}" type="slidenum">
              <a:rPr lang="en-US" altLang="en-US" sz="1200" smtClean="0">
                <a:latin typeface="Arial" charset="0"/>
              </a:rPr>
              <a:pPr eaLnBrk="1" hangingPunct="1">
                <a:spcBef>
                  <a:spcPct val="0"/>
                </a:spcBef>
                <a:buFontTx/>
                <a:buNone/>
              </a:pPr>
              <a:t>33</a:t>
            </a:fld>
            <a:endParaRPr lang="en-US" altLang="en-US" sz="1200" smtClean="0">
              <a:latin typeface="Arial" charset="0"/>
            </a:endParaRPr>
          </a:p>
        </p:txBody>
      </p:sp>
      <p:sp>
        <p:nvSpPr>
          <p:cNvPr id="2" name="Oval 1"/>
          <p:cNvSpPr/>
          <p:nvPr/>
        </p:nvSpPr>
        <p:spPr>
          <a:xfrm>
            <a:off x="3657600" y="4303713"/>
            <a:ext cx="533400" cy="457200"/>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
        <p:nvSpPr>
          <p:cNvPr id="8" name="Oval 7"/>
          <p:cNvSpPr/>
          <p:nvPr/>
        </p:nvSpPr>
        <p:spPr>
          <a:xfrm>
            <a:off x="5938838" y="3194050"/>
            <a:ext cx="228600" cy="457200"/>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cxnSp>
        <p:nvCxnSpPr>
          <p:cNvPr id="4" name="Straight Arrow Connector 3"/>
          <p:cNvCxnSpPr>
            <a:endCxn id="8" idx="3"/>
          </p:cNvCxnSpPr>
          <p:nvPr/>
        </p:nvCxnSpPr>
        <p:spPr>
          <a:xfrm flipV="1">
            <a:off x="5557838" y="3584575"/>
            <a:ext cx="414338" cy="66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191000" y="4038600"/>
            <a:ext cx="322263" cy="3159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13263" y="3657600"/>
            <a:ext cx="4095750" cy="646113"/>
          </a:xfrm>
          <a:prstGeom prst="rect">
            <a:avLst/>
          </a:prstGeom>
          <a:noFill/>
          <a:ln>
            <a:solidFill>
              <a:schemeClr val="accent1">
                <a:shade val="50000"/>
              </a:schemeClr>
            </a:solidFill>
          </a:ln>
        </p:spPr>
        <p:txBody>
          <a:bodyPr wrap="none">
            <a:spAutoFit/>
          </a:bodyPr>
          <a:lstStyle/>
          <a:p>
            <a:pPr>
              <a:defRPr/>
            </a:pPr>
            <a:r>
              <a:rPr lang="en-US" dirty="0"/>
              <a:t>Both are 3, using linear algebra theory</a:t>
            </a:r>
          </a:p>
          <a:p>
            <a:pPr>
              <a:defRPr/>
            </a:pPr>
            <a:r>
              <a:rPr lang="en-US" dirty="0"/>
              <a:t>so the product is rank 3</a:t>
            </a:r>
          </a:p>
        </p:txBody>
      </p:sp>
      <p:sp>
        <p:nvSpPr>
          <p:cNvPr id="12" name="Oval 11"/>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
        <p:nvSpPr>
          <p:cNvPr id="3" name="Rectangle 2"/>
          <p:cNvSpPr/>
          <p:nvPr/>
        </p:nvSpPr>
        <p:spPr>
          <a:xfrm>
            <a:off x="1327150" y="2209800"/>
            <a:ext cx="2628900" cy="121920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zh-TW">
              <a:solidFill>
                <a:srgbClr val="FFFFFF"/>
              </a:solidFill>
            </a:endParaRPr>
          </a:p>
        </p:txBody>
      </p:sp>
      <p:sp>
        <p:nvSpPr>
          <p:cNvPr id="14" name="Rectangle 13"/>
          <p:cNvSpPr/>
          <p:nvPr/>
        </p:nvSpPr>
        <p:spPr>
          <a:xfrm>
            <a:off x="1339850" y="3422650"/>
            <a:ext cx="2628900" cy="121920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zh-TW">
              <a:solidFill>
                <a:srgbClr val="FFFFFF"/>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04800" y="457200"/>
            <a:ext cx="8229600" cy="1295400"/>
          </a:xfrm>
        </p:spPr>
        <p:txBody>
          <a:bodyPr/>
          <a:lstStyle/>
          <a:p>
            <a:pPr eaLnBrk="1" hangingPunct="1"/>
            <a:r>
              <a:rPr lang="en-US" altLang="zh-TW" sz="2800" smtClean="0"/>
              <a:t>Use SVD to set rank 3 constraint to W, (Note solution is not unique, See P438 [1])</a:t>
            </a:r>
          </a:p>
        </p:txBody>
      </p:sp>
      <p:sp>
        <p:nvSpPr>
          <p:cNvPr id="36867" name="Rectangle 3"/>
          <p:cNvSpPr>
            <a:spLocks noGrp="1" noChangeArrowheads="1"/>
          </p:cNvSpPr>
          <p:nvPr>
            <p:ph type="body" sz="half" idx="1"/>
          </p:nvPr>
        </p:nvSpPr>
        <p:spPr>
          <a:xfrm>
            <a:off x="4114800" y="5791200"/>
            <a:ext cx="381000" cy="339725"/>
          </a:xfrm>
        </p:spPr>
        <p:txBody>
          <a:bodyPr/>
          <a:lstStyle/>
          <a:p>
            <a:pPr eaLnBrk="1" hangingPunct="1"/>
            <a:r>
              <a:rPr lang="zh-TW" altLang="en-US" sz="2600" smtClean="0"/>
              <a:t> </a:t>
            </a:r>
          </a:p>
        </p:txBody>
      </p:sp>
      <p:graphicFrame>
        <p:nvGraphicFramePr>
          <p:cNvPr id="36868" name="Object 4"/>
          <p:cNvGraphicFramePr>
            <a:graphicFrameLocks noGrp="1" noChangeAspect="1"/>
          </p:cNvGraphicFramePr>
          <p:nvPr>
            <p:ph sz="quarter" idx="2"/>
            <p:extLst>
              <p:ext uri="{D42A27DB-BD31-4B8C-83A1-F6EECF244321}">
                <p14:modId xmlns:p14="http://schemas.microsoft.com/office/powerpoint/2010/main" val="717642385"/>
              </p:ext>
            </p:extLst>
          </p:nvPr>
        </p:nvGraphicFramePr>
        <p:xfrm>
          <a:off x="381000" y="1674813"/>
          <a:ext cx="5270500" cy="3432175"/>
        </p:xfrm>
        <a:graphic>
          <a:graphicData uri="http://schemas.openxmlformats.org/presentationml/2006/ole">
            <mc:AlternateContent xmlns:mc="http://schemas.openxmlformats.org/markup-compatibility/2006">
              <mc:Choice xmlns:v="urn:schemas-microsoft-com:vml" Requires="v">
                <p:oleObj spid="_x0000_s36905" name="公式" r:id="rId3" imgW="3314520" imgH="2158920" progId="Equation.3">
                  <p:embed/>
                </p:oleObj>
              </mc:Choice>
              <mc:Fallback>
                <p:oleObj name="公式" r:id="rId3" imgW="3314520" imgH="2158920" progId="Equation.3">
                  <p:embed/>
                  <p:pic>
                    <p:nvPicPr>
                      <p:cNvPr id="0" name="Object 4"/>
                      <p:cNvPicPr>
                        <a:picLocks noGrp="1" noChangeAspect="1" noChangeArrowheads="1"/>
                      </p:cNvPicPr>
                      <p:nvPr/>
                    </p:nvPicPr>
                    <p:blipFill>
                      <a:blip r:embed="rId4"/>
                      <a:srcRect/>
                      <a:stretch>
                        <a:fillRect/>
                      </a:stretch>
                    </p:blipFill>
                    <p:spPr bwMode="auto">
                      <a:xfrm>
                        <a:off x="381000" y="1674813"/>
                        <a:ext cx="5270500"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69" name="Object 9"/>
          <p:cNvGraphicFramePr>
            <a:graphicFrameLocks noGrp="1" noChangeAspect="1"/>
          </p:cNvGraphicFramePr>
          <p:nvPr>
            <p:ph sz="quarter" idx="3"/>
          </p:nvPr>
        </p:nvGraphicFramePr>
        <p:xfrm>
          <a:off x="6096000" y="1752600"/>
          <a:ext cx="2819400" cy="4141788"/>
        </p:xfrm>
        <a:graphic>
          <a:graphicData uri="http://schemas.openxmlformats.org/presentationml/2006/ole">
            <mc:AlternateContent xmlns:mc="http://schemas.openxmlformats.org/markup-compatibility/2006">
              <mc:Choice xmlns:v="urn:schemas-microsoft-com:vml" Requires="v">
                <p:oleObj spid="_x0000_s36906" name="公式" r:id="rId5" imgW="1435100" imgH="2108200" progId="Equation.3">
                  <p:embed/>
                </p:oleObj>
              </mc:Choice>
              <mc:Fallback>
                <p:oleObj name="公式" r:id="rId5" imgW="1435100" imgH="2108200" progId="Equation.3">
                  <p:embed/>
                  <p:pic>
                    <p:nvPicPr>
                      <p:cNvPr id="0" name="Object 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1752600"/>
                        <a:ext cx="2819400" cy="4141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0"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36871"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F81C586E-B26B-4203-95E6-C087D089E1C9}" type="slidenum">
              <a:rPr lang="en-US" altLang="en-US" sz="1200" smtClean="0">
                <a:latin typeface="Arial" charset="0"/>
              </a:rPr>
              <a:pPr eaLnBrk="1" hangingPunct="1">
                <a:spcBef>
                  <a:spcPct val="0"/>
                </a:spcBef>
                <a:buFontTx/>
                <a:buNone/>
              </a:pPr>
              <a:t>34</a:t>
            </a:fld>
            <a:endParaRPr lang="en-US" altLang="en-US" sz="1200" smtClean="0">
              <a:latin typeface="Arial" charset="0"/>
            </a:endParaRPr>
          </a:p>
        </p:txBody>
      </p:sp>
      <p:sp>
        <p:nvSpPr>
          <p:cNvPr id="8" name="Oval 7"/>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457200"/>
            <a:ext cx="7543800" cy="1295400"/>
          </a:xfrm>
        </p:spPr>
        <p:txBody>
          <a:bodyPr/>
          <a:lstStyle/>
          <a:p>
            <a:pPr eaLnBrk="1" hangingPunct="1"/>
            <a:r>
              <a:rPr lang="en-US" altLang="zh-CN" smtClean="0"/>
              <a:t>What is SVD?</a:t>
            </a:r>
            <a:br>
              <a:rPr lang="en-US" altLang="zh-CN" smtClean="0"/>
            </a:br>
            <a:r>
              <a:rPr lang="en-US" altLang="zh-CN" u="sng" smtClean="0"/>
              <a:t>S</a:t>
            </a:r>
            <a:r>
              <a:rPr lang="en-US" altLang="zh-CN" smtClean="0"/>
              <a:t>ingular </a:t>
            </a:r>
            <a:r>
              <a:rPr lang="en-US" altLang="zh-CN" u="sng" smtClean="0"/>
              <a:t>V</a:t>
            </a:r>
            <a:r>
              <a:rPr lang="en-US" altLang="zh-CN" smtClean="0"/>
              <a:t>alue </a:t>
            </a:r>
            <a:r>
              <a:rPr lang="en-US" altLang="zh-CN" u="sng" smtClean="0"/>
              <a:t>D</a:t>
            </a:r>
            <a:r>
              <a:rPr lang="en-US" altLang="zh-CN" smtClean="0"/>
              <a:t>ecomposition</a:t>
            </a:r>
            <a:endParaRPr lang="en-US" altLang="zh-HK" smtClean="0"/>
          </a:p>
        </p:txBody>
      </p:sp>
      <p:sp>
        <p:nvSpPr>
          <p:cNvPr id="37891" name="Rectangle 3"/>
          <p:cNvSpPr>
            <a:spLocks noGrp="1" noChangeArrowheads="1"/>
          </p:cNvSpPr>
          <p:nvPr>
            <p:ph type="body" sz="half" idx="1"/>
          </p:nvPr>
        </p:nvSpPr>
        <p:spPr/>
        <p:txBody>
          <a:bodyPr/>
          <a:lstStyle/>
          <a:p>
            <a:pPr eaLnBrk="1" hangingPunct="1">
              <a:lnSpc>
                <a:spcPct val="80000"/>
              </a:lnSpc>
            </a:pPr>
            <a:r>
              <a:rPr lang="en-US" altLang="zh-CN" sz="2200" i="1" dirty="0" smtClean="0"/>
              <a:t>A</a:t>
            </a:r>
            <a:r>
              <a:rPr lang="en-US" altLang="zh-CN" sz="2200" dirty="0" smtClean="0"/>
              <a:t> is </a:t>
            </a:r>
            <a:r>
              <a:rPr lang="en-US" altLang="zh-CN" sz="2200" dirty="0" err="1" smtClean="0"/>
              <a:t>mxn</a:t>
            </a:r>
            <a:r>
              <a:rPr lang="en-US" altLang="zh-CN" sz="2200" dirty="0" smtClean="0"/>
              <a:t>, decompose it into 3 matrices: </a:t>
            </a:r>
            <a:r>
              <a:rPr lang="en-US" altLang="zh-CN" sz="2200" i="1" dirty="0" smtClean="0"/>
              <a:t>U, S, V</a:t>
            </a:r>
          </a:p>
          <a:p>
            <a:pPr eaLnBrk="1" hangingPunct="1">
              <a:lnSpc>
                <a:spcPct val="80000"/>
              </a:lnSpc>
            </a:pPr>
            <a:r>
              <a:rPr lang="en-US" altLang="zh-CN" sz="2200" i="1" dirty="0" smtClean="0"/>
              <a:t>U</a:t>
            </a:r>
            <a:r>
              <a:rPr lang="en-US" altLang="zh-CN" sz="2200" dirty="0" smtClean="0"/>
              <a:t> is </a:t>
            </a:r>
            <a:r>
              <a:rPr lang="en-US" altLang="zh-CN" sz="2200" dirty="0" err="1" smtClean="0"/>
              <a:t>mxm</a:t>
            </a:r>
            <a:r>
              <a:rPr lang="en-US" altLang="zh-CN" sz="2200" dirty="0" smtClean="0"/>
              <a:t> is an orthogonal matrix</a:t>
            </a:r>
          </a:p>
          <a:p>
            <a:pPr eaLnBrk="1" hangingPunct="1">
              <a:lnSpc>
                <a:spcPct val="80000"/>
              </a:lnSpc>
            </a:pPr>
            <a:r>
              <a:rPr lang="en-US" altLang="zh-CN" sz="2200" i="1" dirty="0" smtClean="0"/>
              <a:t>S</a:t>
            </a:r>
            <a:r>
              <a:rPr lang="en-US" altLang="zh-CN" sz="2200" dirty="0" smtClean="0"/>
              <a:t> is </a:t>
            </a:r>
            <a:r>
              <a:rPr lang="en-US" altLang="zh-CN" sz="2200" dirty="0" err="1" smtClean="0"/>
              <a:t>mxn</a:t>
            </a:r>
            <a:r>
              <a:rPr lang="en-US" altLang="zh-CN" sz="2200" dirty="0" smtClean="0"/>
              <a:t> (diagonal matrix)</a:t>
            </a:r>
          </a:p>
          <a:p>
            <a:pPr eaLnBrk="1" hangingPunct="1">
              <a:lnSpc>
                <a:spcPct val="80000"/>
              </a:lnSpc>
            </a:pPr>
            <a:r>
              <a:rPr lang="en-US" altLang="zh-CN" sz="2200" i="1" dirty="0" smtClean="0"/>
              <a:t>V</a:t>
            </a:r>
            <a:r>
              <a:rPr lang="en-US" altLang="zh-CN" sz="2200" dirty="0" smtClean="0"/>
              <a:t> is </a:t>
            </a:r>
            <a:r>
              <a:rPr lang="en-US" altLang="zh-CN" sz="2200" dirty="0" err="1" smtClean="0"/>
              <a:t>nxn</a:t>
            </a:r>
            <a:r>
              <a:rPr lang="en-US" altLang="zh-CN" sz="2200" dirty="0" smtClean="0"/>
              <a:t> is an orthogonal matrix</a:t>
            </a:r>
          </a:p>
          <a:p>
            <a:pPr eaLnBrk="1" hangingPunct="1">
              <a:lnSpc>
                <a:spcPct val="80000"/>
              </a:lnSpc>
            </a:pPr>
            <a:endParaRPr lang="en-US" altLang="zh-CN" sz="2200" dirty="0" smtClean="0">
              <a:sym typeface="Symbol" pitchFamily="18" charset="2"/>
            </a:endParaRPr>
          </a:p>
          <a:p>
            <a:pPr eaLnBrk="1" hangingPunct="1">
              <a:lnSpc>
                <a:spcPct val="80000"/>
              </a:lnSpc>
            </a:pPr>
            <a:r>
              <a:rPr lang="en-US" altLang="zh-CN" sz="2200" i="1" dirty="0" smtClean="0">
                <a:sym typeface="Symbol" pitchFamily="18" charset="2"/>
              </a:rPr>
              <a:t></a:t>
            </a:r>
            <a:r>
              <a:rPr lang="en-US" altLang="zh-CN" sz="2200" i="1" baseline="-25000" dirty="0" smtClean="0">
                <a:sym typeface="Symbol" pitchFamily="18" charset="2"/>
              </a:rPr>
              <a:t>1</a:t>
            </a:r>
            <a:r>
              <a:rPr lang="en-US" altLang="zh-CN" sz="2200" i="1" dirty="0" smtClean="0">
                <a:sym typeface="Symbol" pitchFamily="18" charset="2"/>
              </a:rPr>
              <a:t>, </a:t>
            </a:r>
            <a:r>
              <a:rPr lang="en-US" altLang="zh-CN" sz="2200" i="1" baseline="-25000" dirty="0" smtClean="0">
                <a:sym typeface="Symbol" pitchFamily="18" charset="2"/>
              </a:rPr>
              <a:t>2</a:t>
            </a:r>
            <a:r>
              <a:rPr lang="en-US" altLang="zh-CN" sz="2200" i="1" dirty="0" smtClean="0">
                <a:sym typeface="Symbol" pitchFamily="18" charset="2"/>
              </a:rPr>
              <a:t>, </a:t>
            </a:r>
            <a:r>
              <a:rPr lang="en-US" altLang="zh-CN" sz="2200" i="1" baseline="-25000" dirty="0" smtClean="0">
                <a:sym typeface="Symbol" pitchFamily="18" charset="2"/>
              </a:rPr>
              <a:t>n</a:t>
            </a:r>
            <a:r>
              <a:rPr lang="en-US" altLang="zh-CN" sz="2200" dirty="0" smtClean="0">
                <a:sym typeface="Symbol" pitchFamily="18" charset="2"/>
              </a:rPr>
              <a:t>, are </a:t>
            </a:r>
            <a:r>
              <a:rPr lang="en-US" altLang="zh-CN" sz="2200" u="sng" dirty="0" smtClean="0">
                <a:sym typeface="Symbol" pitchFamily="18" charset="2"/>
              </a:rPr>
              <a:t>singular values</a:t>
            </a:r>
          </a:p>
          <a:p>
            <a:pPr eaLnBrk="1" hangingPunct="1">
              <a:lnSpc>
                <a:spcPct val="80000"/>
              </a:lnSpc>
            </a:pPr>
            <a:r>
              <a:rPr lang="en-US" altLang="zh-CN" sz="2200" dirty="0" smtClean="0">
                <a:sym typeface="Symbol" pitchFamily="18" charset="2"/>
              </a:rPr>
              <a:t>Columns of vectors of </a:t>
            </a:r>
            <a:r>
              <a:rPr lang="en-US" altLang="zh-CN" sz="2200" i="1" dirty="0" smtClean="0">
                <a:sym typeface="Symbol" pitchFamily="18" charset="2"/>
              </a:rPr>
              <a:t>U</a:t>
            </a:r>
            <a:r>
              <a:rPr lang="en-US" altLang="zh-CN" sz="2200" dirty="0" smtClean="0">
                <a:sym typeface="Symbol" pitchFamily="18" charset="2"/>
              </a:rPr>
              <a:t>=</a:t>
            </a:r>
            <a:r>
              <a:rPr lang="en-US" altLang="zh-CN" sz="2200" u="sng" dirty="0" smtClean="0">
                <a:sym typeface="Symbol" pitchFamily="18" charset="2"/>
              </a:rPr>
              <a:t>left</a:t>
            </a:r>
            <a:r>
              <a:rPr lang="en-US" altLang="zh-CN" sz="2200" dirty="0" smtClean="0">
                <a:sym typeface="Symbol" pitchFamily="18" charset="2"/>
              </a:rPr>
              <a:t> singular vectors</a:t>
            </a:r>
          </a:p>
          <a:p>
            <a:pPr eaLnBrk="1" hangingPunct="1">
              <a:lnSpc>
                <a:spcPct val="80000"/>
              </a:lnSpc>
            </a:pPr>
            <a:r>
              <a:rPr lang="en-US" altLang="zh-CN" sz="2200" dirty="0" smtClean="0">
                <a:sym typeface="Symbol" pitchFamily="18" charset="2"/>
              </a:rPr>
              <a:t>Columns of vectors of </a:t>
            </a:r>
            <a:r>
              <a:rPr lang="en-US" altLang="zh-CN" sz="2200" i="1" dirty="0" smtClean="0">
                <a:sym typeface="Symbol" pitchFamily="18" charset="2"/>
              </a:rPr>
              <a:t>V</a:t>
            </a:r>
            <a:r>
              <a:rPr lang="en-US" altLang="zh-CN" sz="2200" dirty="0" smtClean="0">
                <a:sym typeface="Symbol" pitchFamily="18" charset="2"/>
              </a:rPr>
              <a:t>=</a:t>
            </a:r>
            <a:r>
              <a:rPr lang="en-US" altLang="zh-CN" sz="2200" u="sng" dirty="0" smtClean="0">
                <a:sym typeface="Symbol" pitchFamily="18" charset="2"/>
              </a:rPr>
              <a:t>right</a:t>
            </a:r>
            <a:r>
              <a:rPr lang="en-US" altLang="zh-CN" sz="2200" dirty="0" smtClean="0">
                <a:sym typeface="Symbol" pitchFamily="18" charset="2"/>
              </a:rPr>
              <a:t> singular vectors</a:t>
            </a:r>
          </a:p>
          <a:p>
            <a:pPr eaLnBrk="1" hangingPunct="1">
              <a:lnSpc>
                <a:spcPct val="80000"/>
              </a:lnSpc>
            </a:pPr>
            <a:endParaRPr lang="en-US" altLang="zh-CN" sz="2200" dirty="0" smtClean="0">
              <a:sym typeface="Symbol" pitchFamily="18" charset="2"/>
            </a:endParaRPr>
          </a:p>
          <a:p>
            <a:pPr eaLnBrk="1" hangingPunct="1">
              <a:lnSpc>
                <a:spcPct val="80000"/>
              </a:lnSpc>
            </a:pPr>
            <a:endParaRPr lang="en-US" altLang="zh-HK" sz="2200" dirty="0" smtClean="0"/>
          </a:p>
        </p:txBody>
      </p:sp>
      <p:graphicFrame>
        <p:nvGraphicFramePr>
          <p:cNvPr id="37892" name="Object 5"/>
          <p:cNvGraphicFramePr>
            <a:graphicFrameLocks noGrp="1" noChangeAspect="1"/>
          </p:cNvGraphicFramePr>
          <p:nvPr>
            <p:ph sz="quarter" idx="2"/>
          </p:nvPr>
        </p:nvGraphicFramePr>
        <p:xfrm>
          <a:off x="4648200" y="1828800"/>
          <a:ext cx="4103688" cy="1905000"/>
        </p:xfrm>
        <a:graphic>
          <a:graphicData uri="http://schemas.openxmlformats.org/presentationml/2006/ole">
            <mc:AlternateContent xmlns:mc="http://schemas.openxmlformats.org/markup-compatibility/2006">
              <mc:Choice xmlns:v="urn:schemas-microsoft-com:vml" Requires="v">
                <p:oleObj spid="_x0000_s37929" name="公式" r:id="rId3" imgW="3009900" imgH="1397000" progId="Equation.3">
                  <p:embed/>
                </p:oleObj>
              </mc:Choice>
              <mc:Fallback>
                <p:oleObj name="公式" r:id="rId3" imgW="3009900" imgH="1397000" progId="Equation.3">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828800"/>
                        <a:ext cx="4103688" cy="1905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3" name="Object 4"/>
          <p:cNvGraphicFramePr>
            <a:graphicFrameLocks noGrp="1" noChangeAspect="1"/>
          </p:cNvGraphicFramePr>
          <p:nvPr>
            <p:ph sz="quarter" idx="3"/>
            <p:extLst>
              <p:ext uri="{D42A27DB-BD31-4B8C-83A1-F6EECF244321}">
                <p14:modId xmlns:p14="http://schemas.microsoft.com/office/powerpoint/2010/main" val="1294433247"/>
              </p:ext>
            </p:extLst>
          </p:nvPr>
        </p:nvGraphicFramePr>
        <p:xfrm>
          <a:off x="4724400" y="3751263"/>
          <a:ext cx="2743200" cy="2808287"/>
        </p:xfrm>
        <a:graphic>
          <a:graphicData uri="http://schemas.openxmlformats.org/presentationml/2006/ole">
            <mc:AlternateContent xmlns:mc="http://schemas.openxmlformats.org/markup-compatibility/2006">
              <mc:Choice xmlns:v="urn:schemas-microsoft-com:vml" Requires="v">
                <p:oleObj spid="_x0000_s37930" name="公式" r:id="rId5" imgW="1600200" imgH="1638000" progId="Equation.3">
                  <p:embed/>
                </p:oleObj>
              </mc:Choice>
              <mc:Fallback>
                <p:oleObj name="公式" r:id="rId5" imgW="1600200" imgH="1638000" progId="Equation.3">
                  <p:embed/>
                  <p:pic>
                    <p:nvPicPr>
                      <p:cNvPr id="0" name="Object 4"/>
                      <p:cNvPicPr>
                        <a:picLocks noGrp="1" noChangeAspect="1" noChangeArrowheads="1"/>
                      </p:cNvPicPr>
                      <p:nvPr/>
                    </p:nvPicPr>
                    <p:blipFill>
                      <a:blip r:embed="rId6"/>
                      <a:srcRect/>
                      <a:stretch>
                        <a:fillRect/>
                      </a:stretch>
                    </p:blipFill>
                    <p:spPr bwMode="auto">
                      <a:xfrm>
                        <a:off x="4724400" y="3751263"/>
                        <a:ext cx="2743200"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4" name="Footer Placeholder 6"/>
          <p:cNvSpPr>
            <a:spLocks noGrp="1"/>
          </p:cNvSpPr>
          <p:nvPr>
            <p:ph type="ftr" sz="quarter" idx="11"/>
          </p:nvPr>
        </p:nvSpPr>
        <p:spPr bwMode="auto">
          <a:xfrm>
            <a:off x="2133600" y="640080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37895"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E9036C9B-70D0-4D11-B12F-DD2DB5BBAACD}" type="slidenum">
              <a:rPr lang="en-US" altLang="en-US" sz="1200" smtClean="0">
                <a:latin typeface="Arial" charset="0"/>
              </a:rPr>
              <a:pPr eaLnBrk="1" hangingPunct="1">
                <a:spcBef>
                  <a:spcPct val="0"/>
                </a:spcBef>
                <a:buFontTx/>
                <a:buNone/>
              </a:pPr>
              <a:t>35</a:t>
            </a:fld>
            <a:endParaRPr lang="en-US" altLang="en-US" sz="1200" smtClean="0">
              <a:latin typeface="Arial" charset="0"/>
            </a:endParaRPr>
          </a:p>
        </p:txBody>
      </p:sp>
      <p:sp>
        <p:nvSpPr>
          <p:cNvPr id="8" name="Oval 7"/>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519113"/>
            <a:ext cx="7543800" cy="665162"/>
          </a:xfrm>
        </p:spPr>
        <p:txBody>
          <a:bodyPr/>
          <a:lstStyle/>
          <a:p>
            <a:pPr algn="l" eaLnBrk="1" hangingPunct="1"/>
            <a:r>
              <a:rPr lang="en-US" altLang="zh-HK" sz="3600" smtClean="0"/>
              <a:t>SVD (singular value decomposition)</a:t>
            </a:r>
          </a:p>
        </p:txBody>
      </p:sp>
      <p:sp>
        <p:nvSpPr>
          <p:cNvPr id="38915" name="Rectangle 3"/>
          <p:cNvSpPr>
            <a:spLocks noGrp="1" noChangeArrowheads="1"/>
          </p:cNvSpPr>
          <p:nvPr>
            <p:ph type="body" sz="half" idx="1"/>
          </p:nvPr>
        </p:nvSpPr>
        <p:spPr/>
        <p:txBody>
          <a:bodyPr/>
          <a:lstStyle/>
          <a:p>
            <a:pPr eaLnBrk="1" hangingPunct="1"/>
            <a:r>
              <a:rPr lang="en-US" altLang="zh-HK" sz="2600" smtClean="0"/>
              <a:t>SVD</a:t>
            </a:r>
          </a:p>
        </p:txBody>
      </p:sp>
      <p:graphicFrame>
        <p:nvGraphicFramePr>
          <p:cNvPr id="38916" name="Object 4"/>
          <p:cNvGraphicFramePr>
            <a:graphicFrameLocks noGrp="1" noChangeAspect="1"/>
          </p:cNvGraphicFramePr>
          <p:nvPr>
            <p:ph sz="half" idx="2"/>
          </p:nvPr>
        </p:nvGraphicFramePr>
        <p:xfrm>
          <a:off x="608013" y="2155825"/>
          <a:ext cx="7793037" cy="4075113"/>
        </p:xfrm>
        <a:graphic>
          <a:graphicData uri="http://schemas.openxmlformats.org/presentationml/2006/ole">
            <mc:AlternateContent xmlns:mc="http://schemas.openxmlformats.org/markup-compatibility/2006">
              <mc:Choice xmlns:v="urn:schemas-microsoft-com:vml" Requires="v">
                <p:oleObj spid="_x0000_s38971" name="公式" r:id="rId3" imgW="4711700" imgH="2463800" progId="Equation.3">
                  <p:embed/>
                </p:oleObj>
              </mc:Choice>
              <mc:Fallback>
                <p:oleObj name="公式" r:id="rId3" imgW="4711700" imgH="24638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013" y="2155825"/>
                        <a:ext cx="7793037" cy="407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17"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38918"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FD131CBE-CAE9-41DE-AFFB-22B1CFE44808}" type="slidenum">
              <a:rPr lang="en-US" altLang="en-US" sz="1200" smtClean="0">
                <a:latin typeface="Arial" charset="0"/>
              </a:rPr>
              <a:pPr eaLnBrk="1" hangingPunct="1">
                <a:spcBef>
                  <a:spcPct val="0"/>
                </a:spcBef>
                <a:buFontTx/>
                <a:buNone/>
              </a:pPr>
              <a:t>36</a:t>
            </a:fld>
            <a:endParaRPr lang="en-US" altLang="en-US" sz="1200" smtClean="0">
              <a:latin typeface="Arial" charset="0"/>
            </a:endParaRPr>
          </a:p>
        </p:txBody>
      </p:sp>
      <p:sp>
        <p:nvSpPr>
          <p:cNvPr id="38919" name="Text Box 5"/>
          <p:cNvSpPr txBox="1">
            <a:spLocks noChangeArrowheads="1"/>
          </p:cNvSpPr>
          <p:nvPr/>
        </p:nvSpPr>
        <p:spPr bwMode="auto">
          <a:xfrm>
            <a:off x="1371600" y="1447800"/>
            <a:ext cx="23134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dirty="0" smtClean="0">
                <a:latin typeface="Arial" charset="0"/>
              </a:rPr>
              <a:t>Left </a:t>
            </a:r>
            <a:r>
              <a:rPr lang="en-US" altLang="zh-HK" sz="1800" dirty="0">
                <a:latin typeface="Arial" charset="0"/>
              </a:rPr>
              <a:t>singular vectors</a:t>
            </a:r>
          </a:p>
        </p:txBody>
      </p:sp>
      <p:sp>
        <p:nvSpPr>
          <p:cNvPr id="38920" name="Line 6"/>
          <p:cNvSpPr>
            <a:spLocks noChangeShapeType="1"/>
          </p:cNvSpPr>
          <p:nvPr/>
        </p:nvSpPr>
        <p:spPr bwMode="auto">
          <a:xfrm>
            <a:off x="1638300" y="1814513"/>
            <a:ext cx="628650" cy="428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1" name="Line 7"/>
          <p:cNvSpPr>
            <a:spLocks noChangeShapeType="1"/>
          </p:cNvSpPr>
          <p:nvPr/>
        </p:nvSpPr>
        <p:spPr bwMode="auto">
          <a:xfrm>
            <a:off x="1828800" y="1752600"/>
            <a:ext cx="8763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2" name="Line 8"/>
          <p:cNvSpPr>
            <a:spLocks noChangeShapeType="1"/>
          </p:cNvSpPr>
          <p:nvPr/>
        </p:nvSpPr>
        <p:spPr bwMode="auto">
          <a:xfrm>
            <a:off x="1905000" y="1814513"/>
            <a:ext cx="1095375" cy="319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3" name="Text Box 9"/>
          <p:cNvSpPr txBox="1">
            <a:spLocks noChangeArrowheads="1"/>
          </p:cNvSpPr>
          <p:nvPr/>
        </p:nvSpPr>
        <p:spPr bwMode="auto">
          <a:xfrm>
            <a:off x="2498725" y="1865313"/>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a:t>
            </a:r>
          </a:p>
        </p:txBody>
      </p:sp>
      <p:sp>
        <p:nvSpPr>
          <p:cNvPr id="38924" name="Oval 10"/>
          <p:cNvSpPr>
            <a:spLocks noChangeArrowheads="1"/>
          </p:cNvSpPr>
          <p:nvPr/>
        </p:nvSpPr>
        <p:spPr bwMode="auto">
          <a:xfrm>
            <a:off x="2028825" y="2243138"/>
            <a:ext cx="533400" cy="1905000"/>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38925" name="Oval 11"/>
          <p:cNvSpPr>
            <a:spLocks noChangeArrowheads="1"/>
          </p:cNvSpPr>
          <p:nvPr/>
        </p:nvSpPr>
        <p:spPr bwMode="auto">
          <a:xfrm>
            <a:off x="2733675" y="2128838"/>
            <a:ext cx="533400" cy="1905000"/>
          </a:xfrm>
          <a:prstGeom prst="ellipse">
            <a:avLst/>
          </a:prstGeom>
          <a:noFill/>
          <a:ln w="952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38926" name="Oval 12"/>
          <p:cNvSpPr>
            <a:spLocks noChangeArrowheads="1"/>
          </p:cNvSpPr>
          <p:nvPr/>
        </p:nvSpPr>
        <p:spPr bwMode="auto">
          <a:xfrm>
            <a:off x="2466975" y="2209800"/>
            <a:ext cx="533400" cy="1905000"/>
          </a:xfrm>
          <a:prstGeom prst="ellipse">
            <a:avLst/>
          </a:prstGeom>
          <a:noFill/>
          <a:ln w="952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38927" name="Oval 13"/>
          <p:cNvSpPr>
            <a:spLocks noChangeArrowheads="1"/>
          </p:cNvSpPr>
          <p:nvPr/>
        </p:nvSpPr>
        <p:spPr bwMode="auto">
          <a:xfrm>
            <a:off x="6086475" y="2251075"/>
            <a:ext cx="2209800" cy="533400"/>
          </a:xfrm>
          <a:prstGeom prst="ellipse">
            <a:avLst/>
          </a:prstGeom>
          <a:noFill/>
          <a:ln w="952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38928" name="Text Box 14"/>
          <p:cNvSpPr txBox="1">
            <a:spLocks noChangeArrowheads="1"/>
          </p:cNvSpPr>
          <p:nvPr/>
        </p:nvSpPr>
        <p:spPr bwMode="auto">
          <a:xfrm>
            <a:off x="6172200" y="1676400"/>
            <a:ext cx="2381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Right singular vectors</a:t>
            </a:r>
          </a:p>
        </p:txBody>
      </p:sp>
      <p:sp>
        <p:nvSpPr>
          <p:cNvPr id="38929" name="Line 15"/>
          <p:cNvSpPr>
            <a:spLocks noChangeShapeType="1"/>
          </p:cNvSpPr>
          <p:nvPr/>
        </p:nvSpPr>
        <p:spPr bwMode="auto">
          <a:xfrm flipH="1">
            <a:off x="8296275" y="2047875"/>
            <a:ext cx="123825" cy="466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30" name="Oval 16"/>
          <p:cNvSpPr>
            <a:spLocks noChangeArrowheads="1"/>
          </p:cNvSpPr>
          <p:nvPr/>
        </p:nvSpPr>
        <p:spPr bwMode="auto">
          <a:xfrm>
            <a:off x="6143625" y="2581275"/>
            <a:ext cx="2209800" cy="533400"/>
          </a:xfrm>
          <a:prstGeom prst="ellipse">
            <a:avLst/>
          </a:prstGeom>
          <a:noFill/>
          <a:ln w="952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38931" name="Oval 17"/>
          <p:cNvSpPr>
            <a:spLocks noChangeArrowheads="1"/>
          </p:cNvSpPr>
          <p:nvPr/>
        </p:nvSpPr>
        <p:spPr bwMode="auto">
          <a:xfrm>
            <a:off x="6210300" y="2895600"/>
            <a:ext cx="2209800" cy="533400"/>
          </a:xfrm>
          <a:prstGeom prst="ellipse">
            <a:avLst/>
          </a:prstGeom>
          <a:noFill/>
          <a:ln w="952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38932" name="Line 18"/>
          <p:cNvSpPr>
            <a:spLocks noChangeShapeType="1"/>
          </p:cNvSpPr>
          <p:nvPr/>
        </p:nvSpPr>
        <p:spPr bwMode="auto">
          <a:xfrm flipH="1">
            <a:off x="8296275" y="1981200"/>
            <a:ext cx="123825" cy="803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33" name="Line 19"/>
          <p:cNvSpPr>
            <a:spLocks noChangeShapeType="1"/>
          </p:cNvSpPr>
          <p:nvPr/>
        </p:nvSpPr>
        <p:spPr bwMode="auto">
          <a:xfrm flipH="1">
            <a:off x="8420100" y="1973263"/>
            <a:ext cx="0" cy="11414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34" name="Text Box 20"/>
          <p:cNvSpPr txBox="1">
            <a:spLocks noChangeArrowheads="1"/>
          </p:cNvSpPr>
          <p:nvPr/>
        </p:nvSpPr>
        <p:spPr bwMode="auto">
          <a:xfrm>
            <a:off x="4503738" y="1335088"/>
            <a:ext cx="1762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Singular values</a:t>
            </a:r>
          </a:p>
        </p:txBody>
      </p:sp>
      <p:sp>
        <p:nvSpPr>
          <p:cNvPr id="38935" name="Line 21"/>
          <p:cNvSpPr>
            <a:spLocks noChangeShapeType="1"/>
          </p:cNvSpPr>
          <p:nvPr/>
        </p:nvSpPr>
        <p:spPr bwMode="auto">
          <a:xfrm flipH="1">
            <a:off x="4419600" y="1676400"/>
            <a:ext cx="38100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36" name="Line 22"/>
          <p:cNvSpPr>
            <a:spLocks noChangeShapeType="1"/>
          </p:cNvSpPr>
          <p:nvPr/>
        </p:nvSpPr>
        <p:spPr bwMode="auto">
          <a:xfrm flipH="1">
            <a:off x="4800600" y="1752600"/>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 name="Oval 24"/>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graphicFrame>
        <p:nvGraphicFramePr>
          <p:cNvPr id="38938" name="Object 1"/>
          <p:cNvGraphicFramePr>
            <a:graphicFrameLocks noChangeAspect="1"/>
          </p:cNvGraphicFramePr>
          <p:nvPr/>
        </p:nvGraphicFramePr>
        <p:xfrm>
          <a:off x="6265863" y="1219200"/>
          <a:ext cx="2343150" cy="381000"/>
        </p:xfrm>
        <a:graphic>
          <a:graphicData uri="http://schemas.openxmlformats.org/presentationml/2006/ole">
            <mc:AlternateContent xmlns:mc="http://schemas.openxmlformats.org/markup-compatibility/2006">
              <mc:Choice xmlns:v="urn:schemas-microsoft-com:vml" Requires="v">
                <p:oleObj spid="_x0000_s38972" name="公式" r:id="rId5" imgW="1562100" imgH="254000" progId="Equation.3">
                  <p:embed/>
                </p:oleObj>
              </mc:Choice>
              <mc:Fallback>
                <p:oleObj name="公式" r:id="rId5" imgW="1562100" imgH="2540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5863" y="1219200"/>
                        <a:ext cx="2343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 name="Text Box 39"/>
          <p:cNvSpPr txBox="1">
            <a:spLocks noChangeArrowheads="1"/>
          </p:cNvSpPr>
          <p:nvPr/>
        </p:nvSpPr>
        <p:spPr bwMode="auto">
          <a:xfrm>
            <a:off x="7100093" y="2931318"/>
            <a:ext cx="4302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i="1" dirty="0">
                <a:latin typeface="Arial" charset="0"/>
              </a:rPr>
              <a:t>V</a:t>
            </a:r>
            <a:r>
              <a:rPr lang="en-US" altLang="zh-HK" sz="1800" i="1" baseline="30000" dirty="0">
                <a:latin typeface="Arial" charset="0"/>
              </a:rPr>
              <a:t>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%demo the use of </a:t>
            </a:r>
            <a:r>
              <a:rPr lang="en-US" dirty="0" err="1"/>
              <a:t>svd</a:t>
            </a:r>
            <a:r>
              <a:rPr lang="en-US" dirty="0"/>
              <a:t>, </a:t>
            </a:r>
            <a:r>
              <a:rPr lang="en-US" dirty="0" err="1"/>
              <a:t>khwong</a:t>
            </a:r>
            <a:r>
              <a:rPr lang="en-US" dirty="0"/>
              <a:t/>
            </a:r>
            <a:br>
              <a:rPr lang="en-US" dirty="0"/>
            </a:br>
            <a:endParaRPr lang="en-US" dirty="0"/>
          </a:p>
        </p:txBody>
      </p:sp>
      <p:sp>
        <p:nvSpPr>
          <p:cNvPr id="10" name="Content Placeholder 9"/>
          <p:cNvSpPr>
            <a:spLocks noGrp="1"/>
          </p:cNvSpPr>
          <p:nvPr>
            <p:ph sz="half" idx="1"/>
          </p:nvPr>
        </p:nvSpPr>
        <p:spPr/>
        <p:txBody>
          <a:bodyPr/>
          <a:lstStyle/>
          <a:p>
            <a:r>
              <a:rPr lang="en-US" dirty="0" smtClean="0"/>
              <a:t>%</a:t>
            </a:r>
            <a:r>
              <a:rPr lang="en-US" dirty="0"/>
              <a:t>a=rand(3,4)</a:t>
            </a:r>
          </a:p>
          <a:p>
            <a:r>
              <a:rPr lang="en-US" dirty="0"/>
              <a:t>a=[1 3 5 7</a:t>
            </a:r>
          </a:p>
          <a:p>
            <a:r>
              <a:rPr lang="en-US" dirty="0"/>
              <a:t>   2 4 6 8 </a:t>
            </a:r>
          </a:p>
          <a:p>
            <a:r>
              <a:rPr lang="en-US" dirty="0"/>
              <a:t>   9 10 11 13]</a:t>
            </a:r>
          </a:p>
          <a:p>
            <a:r>
              <a:rPr lang="en-US" dirty="0"/>
              <a:t>[</a:t>
            </a:r>
            <a:r>
              <a:rPr lang="en-US" dirty="0" err="1"/>
              <a:t>u,s,v</a:t>
            </a:r>
            <a:r>
              <a:rPr lang="en-US" dirty="0"/>
              <a:t>]=</a:t>
            </a:r>
            <a:r>
              <a:rPr lang="en-US" dirty="0" err="1"/>
              <a:t>svd</a:t>
            </a:r>
            <a:r>
              <a:rPr lang="en-US" dirty="0"/>
              <a:t>(a)</a:t>
            </a:r>
          </a:p>
          <a:p>
            <a:r>
              <a:rPr lang="en-US" dirty="0" err="1"/>
              <a:t>disp</a:t>
            </a:r>
            <a:r>
              <a:rPr lang="en-US" dirty="0"/>
              <a:t>('a-u*s*v is 0 or very small, see below')</a:t>
            </a:r>
          </a:p>
          <a:p>
            <a:r>
              <a:rPr lang="en-US" dirty="0"/>
              <a:t>round(a-u*s*v</a:t>
            </a:r>
            <a:r>
              <a:rPr lang="en-US" dirty="0" smtClean="0"/>
              <a:t>')</a:t>
            </a:r>
            <a:endParaRPr lang="en-US" dirty="0"/>
          </a:p>
        </p:txBody>
      </p:sp>
      <p:sp>
        <p:nvSpPr>
          <p:cNvPr id="11" name="Content Placeholder 10"/>
          <p:cNvSpPr>
            <a:spLocks noGrp="1"/>
          </p:cNvSpPr>
          <p:nvPr>
            <p:ph sz="half" idx="2"/>
          </p:nvPr>
        </p:nvSpPr>
        <p:spPr>
          <a:xfrm>
            <a:off x="4572000" y="990600"/>
            <a:ext cx="4267200" cy="5410200"/>
          </a:xfrm>
        </p:spPr>
        <p:txBody>
          <a:bodyPr/>
          <a:lstStyle/>
          <a:p>
            <a:r>
              <a:rPr lang="en-US" sz="1400" dirty="0" smtClean="0"/>
              <a:t>a =     </a:t>
            </a:r>
            <a:r>
              <a:rPr lang="en-US" sz="1400" dirty="0"/>
              <a:t>1     3     5     7</a:t>
            </a:r>
          </a:p>
          <a:p>
            <a:r>
              <a:rPr lang="en-US" sz="1400" dirty="0"/>
              <a:t>     </a:t>
            </a:r>
            <a:r>
              <a:rPr lang="en-US" sz="1400" dirty="0" smtClean="0"/>
              <a:t>     2     </a:t>
            </a:r>
            <a:r>
              <a:rPr lang="en-US" sz="1400" dirty="0"/>
              <a:t>4     6     8</a:t>
            </a:r>
          </a:p>
          <a:p>
            <a:r>
              <a:rPr lang="en-US" sz="1400" dirty="0" smtClean="0"/>
              <a:t>         </a:t>
            </a:r>
            <a:r>
              <a:rPr lang="en-US" sz="1400" dirty="0"/>
              <a:t>9    10    11    </a:t>
            </a:r>
            <a:r>
              <a:rPr lang="en-US" sz="1400" dirty="0" smtClean="0"/>
              <a:t>13</a:t>
            </a:r>
          </a:p>
          <a:p>
            <a:r>
              <a:rPr lang="en-US" sz="1400" dirty="0" smtClean="0"/>
              <a:t>u =   </a:t>
            </a:r>
            <a:r>
              <a:rPr lang="en-US" sz="1400" dirty="0"/>
              <a:t>-0.3428    0.6533   -0.6750</a:t>
            </a:r>
          </a:p>
          <a:p>
            <a:r>
              <a:rPr lang="en-US" sz="1400" dirty="0" smtClean="0"/>
              <a:t>        </a:t>
            </a:r>
            <a:r>
              <a:rPr lang="en-US" sz="1400" dirty="0"/>
              <a:t>-0.4186    0.5370    0.7324</a:t>
            </a:r>
          </a:p>
          <a:p>
            <a:r>
              <a:rPr lang="en-US" sz="1400" dirty="0" smtClean="0"/>
              <a:t>        </a:t>
            </a:r>
            <a:r>
              <a:rPr lang="en-US" sz="1400" dirty="0"/>
              <a:t>-0.8410   -0.5337   -0.0894</a:t>
            </a:r>
          </a:p>
          <a:p>
            <a:r>
              <a:rPr lang="en-US" sz="1400" dirty="0"/>
              <a:t>s </a:t>
            </a:r>
            <a:r>
              <a:rPr lang="en-US" sz="1400" dirty="0" smtClean="0"/>
              <a:t>=   </a:t>
            </a:r>
            <a:r>
              <a:rPr lang="en-US" sz="1400" dirty="0"/>
              <a:t>25.6888         0        </a:t>
            </a:r>
            <a:r>
              <a:rPr lang="en-US" sz="1400" dirty="0" smtClean="0"/>
              <a:t>     </a:t>
            </a:r>
            <a:r>
              <a:rPr lang="en-US" sz="1400" dirty="0"/>
              <a:t>0         0</a:t>
            </a:r>
          </a:p>
          <a:p>
            <a:r>
              <a:rPr lang="en-US" sz="1400" dirty="0"/>
              <a:t>   </a:t>
            </a:r>
            <a:r>
              <a:rPr lang="en-US" sz="1400" dirty="0" smtClean="0"/>
              <a:t>      0               </a:t>
            </a:r>
            <a:r>
              <a:rPr lang="en-US" sz="1400" dirty="0"/>
              <a:t>3.8837         0         0</a:t>
            </a:r>
          </a:p>
          <a:p>
            <a:r>
              <a:rPr lang="en-US" sz="1400" dirty="0"/>
              <a:t>         0         </a:t>
            </a:r>
            <a:r>
              <a:rPr lang="en-US" sz="1400" dirty="0" smtClean="0"/>
              <a:t>          0               0.0491         </a:t>
            </a:r>
            <a:r>
              <a:rPr lang="en-US" sz="1400" dirty="0"/>
              <a:t>0</a:t>
            </a:r>
          </a:p>
          <a:p>
            <a:r>
              <a:rPr lang="en-US" sz="1400" dirty="0"/>
              <a:t>v </a:t>
            </a:r>
            <a:r>
              <a:rPr lang="en-US" sz="1400" dirty="0" smtClean="0"/>
              <a:t>=   </a:t>
            </a:r>
            <a:r>
              <a:rPr lang="en-US" sz="1400" dirty="0"/>
              <a:t>-0.3406   -0.7919   -0.3003   -0.4082</a:t>
            </a:r>
          </a:p>
          <a:p>
            <a:r>
              <a:rPr lang="en-US" sz="1400" dirty="0"/>
              <a:t>   -0.4326   -0.3163    0.2148    0.8165</a:t>
            </a:r>
          </a:p>
          <a:p>
            <a:r>
              <a:rPr lang="en-US" sz="1400" dirty="0"/>
              <a:t>   -0.5246    0.1592    0.7299   -0.4082</a:t>
            </a:r>
          </a:p>
          <a:p>
            <a:r>
              <a:rPr lang="en-US" sz="1400" dirty="0"/>
              <a:t>   -0.6494    0.4974   -0.5752   -0.0000</a:t>
            </a:r>
          </a:p>
          <a:p>
            <a:r>
              <a:rPr lang="en-US" sz="1400" dirty="0" smtClean="0"/>
              <a:t>a-u*s*v </a:t>
            </a:r>
            <a:r>
              <a:rPr lang="en-US" sz="1400" dirty="0"/>
              <a:t>is 0 or very small, see below</a:t>
            </a:r>
          </a:p>
          <a:p>
            <a:r>
              <a:rPr lang="en-US" sz="1400" dirty="0" err="1"/>
              <a:t>ans</a:t>
            </a:r>
            <a:r>
              <a:rPr lang="en-US" sz="1400" dirty="0"/>
              <a:t> =</a:t>
            </a:r>
          </a:p>
          <a:p>
            <a:r>
              <a:rPr lang="en-US" sz="1400" dirty="0"/>
              <a:t>     0     0     0     0</a:t>
            </a:r>
          </a:p>
          <a:p>
            <a:r>
              <a:rPr lang="en-US" sz="1400" dirty="0"/>
              <a:t>     0     0     0     0</a:t>
            </a:r>
          </a:p>
          <a:p>
            <a:r>
              <a:rPr lang="en-US" sz="1400" dirty="0"/>
              <a:t>     0     0     0     0</a:t>
            </a:r>
          </a:p>
          <a:p>
            <a:endParaRPr lang="en-US" dirty="0"/>
          </a:p>
        </p:txBody>
      </p:sp>
      <p:sp>
        <p:nvSpPr>
          <p:cNvPr id="5" name="Footer Placeholder 4"/>
          <p:cNvSpPr>
            <a:spLocks noGrp="1"/>
          </p:cNvSpPr>
          <p:nvPr>
            <p:ph type="ftr" sz="quarter" idx="11"/>
          </p:nvPr>
        </p:nvSpPr>
        <p:spPr/>
        <p:txBody>
          <a:bodyPr/>
          <a:lstStyle/>
          <a:p>
            <a:pPr>
              <a:defRPr/>
            </a:pPr>
            <a:r>
              <a:rPr lang="en-US" altLang="zh-CN" smtClean="0"/>
              <a:t>Factorization v6c</a:t>
            </a:r>
            <a:endParaRPr lang="en-US" altLang="zh-CN"/>
          </a:p>
        </p:txBody>
      </p:sp>
      <p:sp>
        <p:nvSpPr>
          <p:cNvPr id="6" name="Slide Number Placeholder 5"/>
          <p:cNvSpPr>
            <a:spLocks noGrp="1"/>
          </p:cNvSpPr>
          <p:nvPr>
            <p:ph type="sldNum" sz="quarter" idx="12"/>
          </p:nvPr>
        </p:nvSpPr>
        <p:spPr/>
        <p:txBody>
          <a:bodyPr/>
          <a:lstStyle/>
          <a:p>
            <a:pPr>
              <a:defRPr/>
            </a:pPr>
            <a:fld id="{0F63A10B-DACE-45B3-B8F6-74C7BB62B881}" type="slidenum">
              <a:rPr lang="en-US" altLang="en-US" smtClean="0"/>
              <a:pPr>
                <a:defRPr/>
              </a:pPr>
              <a:t>37</a:t>
            </a:fld>
            <a:endParaRPr lang="en-US" altLang="en-US"/>
          </a:p>
        </p:txBody>
      </p:sp>
    </p:spTree>
    <p:extLst>
      <p:ext uri="{BB962C8B-B14F-4D97-AF65-F5344CB8AC3E}">
        <p14:creationId xmlns:p14="http://schemas.microsoft.com/office/powerpoint/2010/main" val="25213449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8"/>
          <p:cNvSpPr>
            <a:spLocks noGrp="1" noChangeArrowheads="1"/>
          </p:cNvSpPr>
          <p:nvPr>
            <p:ph type="title"/>
          </p:nvPr>
        </p:nvSpPr>
        <p:spPr/>
        <p:txBody>
          <a:bodyPr/>
          <a:lstStyle/>
          <a:p>
            <a:pPr eaLnBrk="1" hangingPunct="1"/>
            <a:r>
              <a:rPr lang="en-US" altLang="zh-HK" smtClean="0"/>
              <a:t>See how SVD can be used here</a:t>
            </a:r>
          </a:p>
        </p:txBody>
      </p:sp>
      <p:sp>
        <p:nvSpPr>
          <p:cNvPr id="39939" name="Rectangle 3"/>
          <p:cNvSpPr>
            <a:spLocks noGrp="1" noChangeArrowheads="1"/>
          </p:cNvSpPr>
          <p:nvPr>
            <p:ph type="body" sz="half" idx="1"/>
          </p:nvPr>
        </p:nvSpPr>
        <p:spPr/>
        <p:txBody>
          <a:bodyPr/>
          <a:lstStyle/>
          <a:p>
            <a:pPr eaLnBrk="1" hangingPunct="1"/>
            <a:r>
              <a:rPr lang="en-US" altLang="zh-HK" sz="2600" smtClean="0"/>
              <a:t> </a:t>
            </a:r>
          </a:p>
        </p:txBody>
      </p:sp>
      <p:graphicFrame>
        <p:nvGraphicFramePr>
          <p:cNvPr id="39940" name="Object 4"/>
          <p:cNvGraphicFramePr>
            <a:graphicFrameLocks noGrp="1" noChangeAspect="1"/>
          </p:cNvGraphicFramePr>
          <p:nvPr>
            <p:ph sz="quarter" idx="2"/>
          </p:nvPr>
        </p:nvGraphicFramePr>
        <p:xfrm>
          <a:off x="2162175" y="3810000"/>
          <a:ext cx="4818063" cy="1924050"/>
        </p:xfrm>
        <a:graphic>
          <a:graphicData uri="http://schemas.openxmlformats.org/presentationml/2006/ole">
            <mc:AlternateContent xmlns:mc="http://schemas.openxmlformats.org/markup-compatibility/2006">
              <mc:Choice xmlns:v="urn:schemas-microsoft-com:vml" Requires="v">
                <p:oleObj spid="_x0000_s39990" name="公式" r:id="rId3" imgW="3530600" imgH="1409700" progId="Equation.3">
                  <p:embed/>
                </p:oleObj>
              </mc:Choice>
              <mc:Fallback>
                <p:oleObj name="公式" r:id="rId3" imgW="3530600" imgH="14097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2175" y="3810000"/>
                        <a:ext cx="4818063" cy="1924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41" name="Object 7"/>
          <p:cNvGraphicFramePr>
            <a:graphicFrameLocks noGrp="1" noChangeAspect="1"/>
          </p:cNvGraphicFramePr>
          <p:nvPr>
            <p:ph sz="quarter" idx="3"/>
            <p:extLst>
              <p:ext uri="{D42A27DB-BD31-4B8C-83A1-F6EECF244321}">
                <p14:modId xmlns:p14="http://schemas.microsoft.com/office/powerpoint/2010/main" val="3468308791"/>
              </p:ext>
            </p:extLst>
          </p:nvPr>
        </p:nvGraphicFramePr>
        <p:xfrm>
          <a:off x="667543" y="1714691"/>
          <a:ext cx="6742113" cy="1824037"/>
        </p:xfrm>
        <a:graphic>
          <a:graphicData uri="http://schemas.openxmlformats.org/presentationml/2006/ole">
            <mc:AlternateContent xmlns:mc="http://schemas.openxmlformats.org/markup-compatibility/2006">
              <mc:Choice xmlns:v="urn:schemas-microsoft-com:vml" Requires="v">
                <p:oleObj spid="_x0000_s39991" name="Equation" r:id="rId5" imgW="5257800" imgH="1422400" progId="Equation.3">
                  <p:embed/>
                </p:oleObj>
              </mc:Choice>
              <mc:Fallback>
                <p:oleObj name="Equation" r:id="rId5" imgW="5257800" imgH="1422400" progId="Equation.3">
                  <p:embed/>
                  <p:pic>
                    <p:nvPicPr>
                      <p:cNvPr id="0" name="Object 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543" y="1714691"/>
                        <a:ext cx="6742113" cy="182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2"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39943"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8FC53176-DA4E-4DD1-ADE6-E543522469AB}" type="slidenum">
              <a:rPr lang="en-US" altLang="en-US" sz="1200" smtClean="0">
                <a:latin typeface="Arial" charset="0"/>
              </a:rPr>
              <a:pPr eaLnBrk="1" hangingPunct="1">
                <a:spcBef>
                  <a:spcPct val="0"/>
                </a:spcBef>
                <a:buFontTx/>
                <a:buNone/>
              </a:pPr>
              <a:t>38</a:t>
            </a:fld>
            <a:endParaRPr lang="en-US" altLang="en-US" sz="1200" smtClean="0">
              <a:latin typeface="Arial" charset="0"/>
            </a:endParaRPr>
          </a:p>
        </p:txBody>
      </p:sp>
      <p:sp>
        <p:nvSpPr>
          <p:cNvPr id="39944" name="Rectangle 10"/>
          <p:cNvSpPr>
            <a:spLocks noChangeArrowheads="1"/>
          </p:cNvSpPr>
          <p:nvPr/>
        </p:nvSpPr>
        <p:spPr bwMode="auto">
          <a:xfrm>
            <a:off x="2362200" y="1524000"/>
            <a:ext cx="685800" cy="1905000"/>
          </a:xfrm>
          <a:prstGeom prst="rect">
            <a:avLst/>
          </a:prstGeom>
          <a:noFill/>
          <a:ln w="9525">
            <a:solidFill>
              <a:srgbClr val="FF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39945" name="Freeform 13"/>
          <p:cNvSpPr>
            <a:spLocks/>
          </p:cNvSpPr>
          <p:nvPr/>
        </p:nvSpPr>
        <p:spPr bwMode="auto">
          <a:xfrm>
            <a:off x="2362200" y="1257300"/>
            <a:ext cx="1676400" cy="647700"/>
          </a:xfrm>
          <a:custGeom>
            <a:avLst/>
            <a:gdLst>
              <a:gd name="T0" fmla="*/ 2147483647 w 1200"/>
              <a:gd name="T1" fmla="*/ 2147483647 h 360"/>
              <a:gd name="T2" fmla="*/ 2147483647 w 1200"/>
              <a:gd name="T3" fmla="*/ 2147483647 h 360"/>
              <a:gd name="T4" fmla="*/ 2147483647 w 1200"/>
              <a:gd name="T5" fmla="*/ 2147483647 h 360"/>
              <a:gd name="T6" fmla="*/ 0 60000 65536"/>
              <a:gd name="T7" fmla="*/ 0 60000 65536"/>
              <a:gd name="T8" fmla="*/ 0 60000 65536"/>
              <a:gd name="T9" fmla="*/ 0 w 1200"/>
              <a:gd name="T10" fmla="*/ 0 h 360"/>
              <a:gd name="T11" fmla="*/ 1200 w 1200"/>
              <a:gd name="T12" fmla="*/ 360 h 360"/>
            </a:gdLst>
            <a:ahLst/>
            <a:cxnLst>
              <a:cxn ang="T6">
                <a:pos x="T0" y="T1"/>
              </a:cxn>
              <a:cxn ang="T7">
                <a:pos x="T2" y="T3"/>
              </a:cxn>
              <a:cxn ang="T8">
                <a:pos x="T4" y="T5"/>
              </a:cxn>
            </a:cxnLst>
            <a:rect l="T9" t="T10" r="T11" b="T12"/>
            <a:pathLst>
              <a:path w="1200" h="360">
                <a:moveTo>
                  <a:pt x="1200" y="360"/>
                </a:moveTo>
                <a:cubicBezTo>
                  <a:pt x="792" y="204"/>
                  <a:pt x="384" y="48"/>
                  <a:pt x="192" y="24"/>
                </a:cubicBezTo>
                <a:cubicBezTo>
                  <a:pt x="0" y="0"/>
                  <a:pt x="24" y="108"/>
                  <a:pt x="48" y="216"/>
                </a:cubicBezTo>
              </a:path>
            </a:pathLst>
          </a:custGeom>
          <a:noFill/>
          <a:ln w="9525">
            <a:solidFill>
              <a:schemeClr val="tx1"/>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6" name="Freeform 14"/>
          <p:cNvSpPr>
            <a:spLocks/>
          </p:cNvSpPr>
          <p:nvPr/>
        </p:nvSpPr>
        <p:spPr bwMode="auto">
          <a:xfrm>
            <a:off x="2489200" y="1447800"/>
            <a:ext cx="2006600" cy="762000"/>
          </a:xfrm>
          <a:custGeom>
            <a:avLst/>
            <a:gdLst>
              <a:gd name="T0" fmla="*/ 2147483647 w 1360"/>
              <a:gd name="T1" fmla="*/ 2147483647 h 480"/>
              <a:gd name="T2" fmla="*/ 2147483647 w 1360"/>
              <a:gd name="T3" fmla="*/ 2147483647 h 480"/>
              <a:gd name="T4" fmla="*/ 2147483647 w 1360"/>
              <a:gd name="T5" fmla="*/ 2147483647 h 480"/>
              <a:gd name="T6" fmla="*/ 0 60000 65536"/>
              <a:gd name="T7" fmla="*/ 0 60000 65536"/>
              <a:gd name="T8" fmla="*/ 0 60000 65536"/>
              <a:gd name="T9" fmla="*/ 0 w 1360"/>
              <a:gd name="T10" fmla="*/ 0 h 480"/>
              <a:gd name="T11" fmla="*/ 1360 w 1360"/>
              <a:gd name="T12" fmla="*/ 480 h 480"/>
            </a:gdLst>
            <a:ahLst/>
            <a:cxnLst>
              <a:cxn ang="T6">
                <a:pos x="T0" y="T1"/>
              </a:cxn>
              <a:cxn ang="T7">
                <a:pos x="T2" y="T3"/>
              </a:cxn>
              <a:cxn ang="T8">
                <a:pos x="T4" y="T5"/>
              </a:cxn>
            </a:cxnLst>
            <a:rect l="T9" t="T10" r="T11" b="T12"/>
            <a:pathLst>
              <a:path w="1360" h="480">
                <a:moveTo>
                  <a:pt x="1360" y="480"/>
                </a:moveTo>
                <a:cubicBezTo>
                  <a:pt x="888" y="288"/>
                  <a:pt x="416" y="96"/>
                  <a:pt x="208" y="48"/>
                </a:cubicBezTo>
                <a:cubicBezTo>
                  <a:pt x="0" y="0"/>
                  <a:pt x="56" y="96"/>
                  <a:pt x="112" y="19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7" name="Freeform 15"/>
          <p:cNvSpPr>
            <a:spLocks/>
          </p:cNvSpPr>
          <p:nvPr/>
        </p:nvSpPr>
        <p:spPr bwMode="auto">
          <a:xfrm>
            <a:off x="2705100" y="1549400"/>
            <a:ext cx="2095500" cy="965200"/>
          </a:xfrm>
          <a:custGeom>
            <a:avLst/>
            <a:gdLst>
              <a:gd name="T0" fmla="*/ 2147483647 w 1416"/>
              <a:gd name="T1" fmla="*/ 2147483647 h 608"/>
              <a:gd name="T2" fmla="*/ 2147483647 w 1416"/>
              <a:gd name="T3" fmla="*/ 2147483647 h 608"/>
              <a:gd name="T4" fmla="*/ 2147483647 w 1416"/>
              <a:gd name="T5" fmla="*/ 2147483647 h 608"/>
              <a:gd name="T6" fmla="*/ 0 60000 65536"/>
              <a:gd name="T7" fmla="*/ 0 60000 65536"/>
              <a:gd name="T8" fmla="*/ 0 60000 65536"/>
              <a:gd name="T9" fmla="*/ 0 w 1416"/>
              <a:gd name="T10" fmla="*/ 0 h 608"/>
              <a:gd name="T11" fmla="*/ 1416 w 1416"/>
              <a:gd name="T12" fmla="*/ 608 h 608"/>
            </a:gdLst>
            <a:ahLst/>
            <a:cxnLst>
              <a:cxn ang="T6">
                <a:pos x="T0" y="T1"/>
              </a:cxn>
              <a:cxn ang="T7">
                <a:pos x="T2" y="T3"/>
              </a:cxn>
              <a:cxn ang="T8">
                <a:pos x="T4" y="T5"/>
              </a:cxn>
            </a:cxnLst>
            <a:rect l="T9" t="T10" r="T11" b="T12"/>
            <a:pathLst>
              <a:path w="1416" h="608">
                <a:moveTo>
                  <a:pt x="1416" y="608"/>
                </a:moveTo>
                <a:cubicBezTo>
                  <a:pt x="924" y="384"/>
                  <a:pt x="432" y="160"/>
                  <a:pt x="216" y="80"/>
                </a:cubicBezTo>
                <a:cubicBezTo>
                  <a:pt x="0" y="0"/>
                  <a:pt x="60" y="64"/>
                  <a:pt x="120" y="128"/>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8" name="Oval 16"/>
          <p:cNvSpPr>
            <a:spLocks noChangeArrowheads="1"/>
          </p:cNvSpPr>
          <p:nvPr/>
        </p:nvSpPr>
        <p:spPr bwMode="auto">
          <a:xfrm>
            <a:off x="5715000" y="1617980"/>
            <a:ext cx="457200" cy="1143000"/>
          </a:xfrm>
          <a:prstGeom prst="ellipse">
            <a:avLst/>
          </a:prstGeom>
          <a:noFill/>
          <a:ln w="9525">
            <a:solidFill>
              <a:srgbClr val="00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39949" name="Oval 17"/>
          <p:cNvSpPr>
            <a:spLocks noChangeArrowheads="1"/>
          </p:cNvSpPr>
          <p:nvPr/>
        </p:nvSpPr>
        <p:spPr bwMode="auto">
          <a:xfrm>
            <a:off x="6096000" y="1617980"/>
            <a:ext cx="457200" cy="1143000"/>
          </a:xfrm>
          <a:prstGeom prst="ellipse">
            <a:avLst/>
          </a:prstGeom>
          <a:noFill/>
          <a:ln w="9525">
            <a:solidFill>
              <a:srgbClr val="00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39950" name="Oval 18"/>
          <p:cNvSpPr>
            <a:spLocks noChangeArrowheads="1"/>
          </p:cNvSpPr>
          <p:nvPr/>
        </p:nvSpPr>
        <p:spPr bwMode="auto">
          <a:xfrm>
            <a:off x="6400800" y="1617980"/>
            <a:ext cx="457200" cy="1143000"/>
          </a:xfrm>
          <a:prstGeom prst="ellipse">
            <a:avLst/>
          </a:prstGeom>
          <a:noFill/>
          <a:ln w="9525">
            <a:solidFill>
              <a:srgbClr val="00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39951" name="Oval 19"/>
          <p:cNvSpPr>
            <a:spLocks noChangeArrowheads="1"/>
          </p:cNvSpPr>
          <p:nvPr/>
        </p:nvSpPr>
        <p:spPr bwMode="auto">
          <a:xfrm>
            <a:off x="6934200" y="1541780"/>
            <a:ext cx="457200" cy="1143000"/>
          </a:xfrm>
          <a:prstGeom prst="ellipse">
            <a:avLst/>
          </a:prstGeom>
          <a:noFill/>
          <a:ln w="9525">
            <a:solidFill>
              <a:srgbClr val="00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39952" name="Line 21"/>
          <p:cNvSpPr>
            <a:spLocks noChangeShapeType="1"/>
          </p:cNvSpPr>
          <p:nvPr/>
        </p:nvSpPr>
        <p:spPr bwMode="auto">
          <a:xfrm flipH="1">
            <a:off x="5334000" y="2760980"/>
            <a:ext cx="914400" cy="175260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3" name="Line 22"/>
          <p:cNvSpPr>
            <a:spLocks noChangeShapeType="1"/>
          </p:cNvSpPr>
          <p:nvPr/>
        </p:nvSpPr>
        <p:spPr bwMode="auto">
          <a:xfrm flipH="1">
            <a:off x="5791200" y="2684780"/>
            <a:ext cx="914400" cy="175260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4" name="Line 23"/>
          <p:cNvSpPr>
            <a:spLocks noChangeShapeType="1"/>
          </p:cNvSpPr>
          <p:nvPr/>
        </p:nvSpPr>
        <p:spPr bwMode="auto">
          <a:xfrm flipH="1">
            <a:off x="6477000" y="2608580"/>
            <a:ext cx="838200" cy="182880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5" name="Text Box 24"/>
          <p:cNvSpPr txBox="1">
            <a:spLocks noChangeArrowheads="1"/>
          </p:cNvSpPr>
          <p:nvPr/>
        </p:nvSpPr>
        <p:spPr bwMode="auto">
          <a:xfrm>
            <a:off x="3184525" y="6056313"/>
            <a:ext cx="1225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3 columns</a:t>
            </a:r>
          </a:p>
        </p:txBody>
      </p:sp>
      <p:sp>
        <p:nvSpPr>
          <p:cNvPr id="39956" name="Text Box 25"/>
          <p:cNvSpPr txBox="1">
            <a:spLocks noChangeArrowheads="1"/>
          </p:cNvSpPr>
          <p:nvPr/>
        </p:nvSpPr>
        <p:spPr bwMode="auto">
          <a:xfrm>
            <a:off x="7146925" y="4550093"/>
            <a:ext cx="857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3 rows</a:t>
            </a:r>
          </a:p>
        </p:txBody>
      </p:sp>
      <p:sp>
        <p:nvSpPr>
          <p:cNvPr id="24" name="Oval 23"/>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
        <p:nvSpPr>
          <p:cNvPr id="22" name="Text Box 39"/>
          <p:cNvSpPr txBox="1">
            <a:spLocks noChangeArrowheads="1"/>
          </p:cNvSpPr>
          <p:nvPr/>
        </p:nvSpPr>
        <p:spPr bwMode="auto">
          <a:xfrm>
            <a:off x="6338093" y="2293143"/>
            <a:ext cx="4302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i="1" dirty="0">
                <a:latin typeface="Arial" charset="0"/>
              </a:rPr>
              <a:t>V</a:t>
            </a:r>
            <a:r>
              <a:rPr lang="en-US" altLang="zh-HK" sz="1800" i="1" baseline="30000" dirty="0">
                <a:latin typeface="Arial" charset="0"/>
              </a:rPr>
              <a:t>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122238"/>
            <a:ext cx="8534400" cy="1295400"/>
          </a:xfrm>
        </p:spPr>
        <p:txBody>
          <a:bodyPr/>
          <a:lstStyle/>
          <a:p>
            <a:pPr eaLnBrk="1" hangingPunct="1"/>
            <a:r>
              <a:rPr lang="en-US" altLang="zh-TW" b="1" u="sng" smtClean="0">
                <a:solidFill>
                  <a:srgbClr val="00B050"/>
                </a:solidFill>
              </a:rPr>
              <a:t>The Factorization Algorithm (part 1)</a:t>
            </a:r>
          </a:p>
        </p:txBody>
      </p:sp>
      <p:sp>
        <p:nvSpPr>
          <p:cNvPr id="40963" name="Rectangle 3"/>
          <p:cNvSpPr>
            <a:spLocks noGrp="1" noChangeArrowheads="1"/>
          </p:cNvSpPr>
          <p:nvPr>
            <p:ph type="body" sz="half" idx="1"/>
          </p:nvPr>
        </p:nvSpPr>
        <p:spPr>
          <a:xfrm>
            <a:off x="8382000" y="5867400"/>
            <a:ext cx="457200" cy="644525"/>
          </a:xfrm>
        </p:spPr>
        <p:txBody>
          <a:bodyPr/>
          <a:lstStyle/>
          <a:p>
            <a:pPr eaLnBrk="1" hangingPunct="1"/>
            <a:r>
              <a:rPr lang="zh-TW" altLang="en-US" sz="2600" smtClean="0"/>
              <a:t> </a:t>
            </a:r>
          </a:p>
        </p:txBody>
      </p:sp>
      <p:graphicFrame>
        <p:nvGraphicFramePr>
          <p:cNvPr id="40964" name="Object 4"/>
          <p:cNvGraphicFramePr>
            <a:graphicFrameLocks noGrp="1" noChangeAspect="1"/>
          </p:cNvGraphicFramePr>
          <p:nvPr>
            <p:ph sz="quarter" idx="2"/>
          </p:nvPr>
        </p:nvGraphicFramePr>
        <p:xfrm>
          <a:off x="379413" y="1143000"/>
          <a:ext cx="6819900" cy="5638800"/>
        </p:xfrm>
        <a:graphic>
          <a:graphicData uri="http://schemas.openxmlformats.org/presentationml/2006/ole">
            <mc:AlternateContent xmlns:mc="http://schemas.openxmlformats.org/markup-compatibility/2006">
              <mc:Choice xmlns:v="urn:schemas-microsoft-com:vml" Requires="v">
                <p:oleObj spid="_x0000_s41020" name="公式" r:id="rId3" imgW="5930900" imgH="4902200" progId="Equation.3">
                  <p:embed/>
                </p:oleObj>
              </mc:Choice>
              <mc:Fallback>
                <p:oleObj name="公式" r:id="rId3" imgW="5930900" imgH="49022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413" y="1143000"/>
                        <a:ext cx="68199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5" name="Object 6"/>
          <p:cNvGraphicFramePr>
            <a:graphicFrameLocks noGrp="1" noChangeAspect="1"/>
          </p:cNvGraphicFramePr>
          <p:nvPr>
            <p:ph sz="quarter" idx="3"/>
          </p:nvPr>
        </p:nvGraphicFramePr>
        <p:xfrm>
          <a:off x="5264150" y="1905000"/>
          <a:ext cx="3811588" cy="2290763"/>
        </p:xfrm>
        <a:graphic>
          <a:graphicData uri="http://schemas.openxmlformats.org/presentationml/2006/ole">
            <mc:AlternateContent xmlns:mc="http://schemas.openxmlformats.org/markup-compatibility/2006">
              <mc:Choice xmlns:v="urn:schemas-microsoft-com:vml" Requires="v">
                <p:oleObj spid="_x0000_s41021" name="公式" r:id="rId5" imgW="2832100" imgH="1701800" progId="Equation.3">
                  <p:embed/>
                </p:oleObj>
              </mc:Choice>
              <mc:Fallback>
                <p:oleObj name="公式" r:id="rId5" imgW="2832100" imgH="1701800" progId="Equation.3">
                  <p:embed/>
                  <p:pic>
                    <p:nvPicPr>
                      <p:cNvPr id="0" name="Object 6"/>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4150" y="1905000"/>
                        <a:ext cx="3811588" cy="22907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6" name="Footer Placeholder 6"/>
          <p:cNvSpPr>
            <a:spLocks noGrp="1"/>
          </p:cNvSpPr>
          <p:nvPr>
            <p:ph type="ftr" sz="quarter" idx="11"/>
          </p:nvPr>
        </p:nvSpPr>
        <p:spPr bwMode="auto">
          <a:xfrm>
            <a:off x="6248400" y="6481763"/>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40967"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A1B2F1C0-8F90-4E43-B10C-4AF04B541AE6}" type="slidenum">
              <a:rPr lang="en-US" altLang="en-US" sz="1200" smtClean="0">
                <a:latin typeface="Arial" charset="0"/>
              </a:rPr>
              <a:pPr eaLnBrk="1" hangingPunct="1">
                <a:spcBef>
                  <a:spcPct val="0"/>
                </a:spcBef>
                <a:buFontTx/>
                <a:buNone/>
              </a:pPr>
              <a:t>39</a:t>
            </a:fld>
            <a:endParaRPr lang="en-US" altLang="en-US" sz="1200" smtClean="0">
              <a:latin typeface="Arial" charset="0"/>
            </a:endParaRPr>
          </a:p>
        </p:txBody>
      </p:sp>
      <p:sp>
        <p:nvSpPr>
          <p:cNvPr id="8" name="Oval 7"/>
          <p:cNvSpPr/>
          <p:nvPr/>
        </p:nvSpPr>
        <p:spPr>
          <a:xfrm>
            <a:off x="6475413" y="76200"/>
            <a:ext cx="1449387"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
        <p:nvSpPr>
          <p:cNvPr id="40969" name="TextBox 1"/>
          <p:cNvSpPr txBox="1">
            <a:spLocks noChangeArrowheads="1"/>
          </p:cNvSpPr>
          <p:nvPr/>
        </p:nvSpPr>
        <p:spPr bwMode="auto">
          <a:xfrm>
            <a:off x="5410200" y="1219200"/>
            <a:ext cx="3505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Measured 2D features (translation eliminated)</a:t>
            </a:r>
          </a:p>
        </p:txBody>
      </p:sp>
      <p:cxnSp>
        <p:nvCxnSpPr>
          <p:cNvPr id="4" name="Straight Arrow Connector 3"/>
          <p:cNvCxnSpPr/>
          <p:nvPr/>
        </p:nvCxnSpPr>
        <p:spPr>
          <a:xfrm flipH="1">
            <a:off x="5562600" y="1524000"/>
            <a:ext cx="2362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0971" name="Object 4"/>
          <p:cNvGraphicFramePr>
            <a:graphicFrameLocks noChangeAspect="1"/>
          </p:cNvGraphicFramePr>
          <p:nvPr/>
        </p:nvGraphicFramePr>
        <p:xfrm>
          <a:off x="7772400" y="1219200"/>
          <a:ext cx="304800" cy="369888"/>
        </p:xfrm>
        <a:graphic>
          <a:graphicData uri="http://schemas.openxmlformats.org/presentationml/2006/ole">
            <mc:AlternateContent xmlns:mc="http://schemas.openxmlformats.org/markup-compatibility/2006">
              <mc:Choice xmlns:v="urn:schemas-microsoft-com:vml" Requires="v">
                <p:oleObj spid="_x0000_s41022" name="公式" r:id="rId7" imgW="177569" imgH="215619" progId="Equation.3">
                  <p:embed/>
                </p:oleObj>
              </mc:Choice>
              <mc:Fallback>
                <p:oleObj name="公式" r:id="rId7" imgW="177569" imgH="215619"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2400" y="1219200"/>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zh-CN" smtClean="0">
                <a:ea typeface="新細明體" pitchFamily="18" charset="-120"/>
              </a:rPr>
              <a:t>Different camera models</a:t>
            </a:r>
            <a:endParaRPr lang="en-US" altLang="zh-HK" smtClean="0"/>
          </a:p>
        </p:txBody>
      </p:sp>
      <p:sp>
        <p:nvSpPr>
          <p:cNvPr id="6147" name="Content Placeholder 2"/>
          <p:cNvSpPr>
            <a:spLocks noGrp="1"/>
          </p:cNvSpPr>
          <p:nvPr>
            <p:ph idx="1"/>
          </p:nvPr>
        </p:nvSpPr>
        <p:spPr>
          <a:xfrm>
            <a:off x="457200" y="1219200"/>
            <a:ext cx="5105400" cy="4525963"/>
          </a:xfrm>
        </p:spPr>
        <p:txBody>
          <a:bodyPr/>
          <a:lstStyle/>
          <a:p>
            <a:pPr marL="342900" lvl="1" indent="-342900">
              <a:buFont typeface="Arial" charset="0"/>
              <a:buChar char="•"/>
            </a:pPr>
            <a:r>
              <a:rPr lang="en-US" altLang="zh-CN" dirty="0" smtClean="0">
                <a:ea typeface="新細明體" pitchFamily="18" charset="-120"/>
              </a:rPr>
              <a:t>Perspective camera</a:t>
            </a:r>
          </a:p>
          <a:p>
            <a:pPr marL="342900" lvl="1" indent="-342900" eaLnBrk="1" hangingPunct="1"/>
            <a:r>
              <a:rPr lang="en-US" altLang="zh-CN" sz="2400" dirty="0" smtClean="0">
                <a:ea typeface="新細明體" pitchFamily="18" charset="-120"/>
              </a:rPr>
              <a:t>No approximation</a:t>
            </a:r>
          </a:p>
          <a:p>
            <a:pPr marL="342900" lvl="1" indent="-342900" eaLnBrk="1" hangingPunct="1"/>
            <a:r>
              <a:rPr lang="en-US" altLang="zh-CN" sz="2400" dirty="0" smtClean="0">
                <a:ea typeface="新細明體" pitchFamily="18" charset="-120"/>
              </a:rPr>
              <a:t>Mathematically non-linear , so some people do not prefer it.</a:t>
            </a:r>
          </a:p>
          <a:p>
            <a:pPr eaLnBrk="1" hangingPunct="1"/>
            <a:r>
              <a:rPr lang="en-US" altLang="zh-CN" sz="2800" dirty="0" smtClean="0">
                <a:ea typeface="新細明體" pitchFamily="18" charset="-120"/>
              </a:rPr>
              <a:t>Affine cameras </a:t>
            </a:r>
          </a:p>
          <a:p>
            <a:pPr marL="342900" lvl="1" indent="-342900" eaLnBrk="1" hangingPunct="1"/>
            <a:r>
              <a:rPr lang="en-US" altLang="zh-CN" sz="2400" dirty="0" smtClean="0">
                <a:ea typeface="新細明體" pitchFamily="18" charset="-120"/>
              </a:rPr>
              <a:t>Approximated cameras (object far away)</a:t>
            </a:r>
          </a:p>
          <a:p>
            <a:pPr marL="342900" lvl="1" indent="-342900" eaLnBrk="1" hangingPunct="1"/>
            <a:r>
              <a:rPr lang="en-US" altLang="zh-CN" sz="2400" dirty="0" smtClean="0">
                <a:ea typeface="新細明體" pitchFamily="18" charset="-120"/>
              </a:rPr>
              <a:t>Mathematically linear, good for calculation, </a:t>
            </a:r>
            <a:r>
              <a:rPr lang="en-US" altLang="zh-CN" sz="2400" dirty="0" err="1" smtClean="0">
                <a:ea typeface="新細明體" pitchFamily="18" charset="-120"/>
              </a:rPr>
              <a:t>e.g</a:t>
            </a:r>
            <a:endParaRPr lang="en-US" altLang="zh-CN" sz="2400" dirty="0" smtClean="0">
              <a:ea typeface="新細明體" pitchFamily="18" charset="-120"/>
            </a:endParaRPr>
          </a:p>
          <a:p>
            <a:pPr lvl="2" eaLnBrk="1" hangingPunct="1"/>
            <a:r>
              <a:rPr lang="en-US" altLang="zh-CN" sz="2000" dirty="0" smtClean="0">
                <a:ea typeface="新細明體" pitchFamily="18" charset="-120"/>
              </a:rPr>
              <a:t>Orthographic camera</a:t>
            </a:r>
          </a:p>
          <a:p>
            <a:pPr lvl="2" eaLnBrk="1" hangingPunct="1"/>
            <a:r>
              <a:rPr lang="en-US" altLang="zh-CN" sz="2000" dirty="0" smtClean="0">
                <a:ea typeface="新細明體" pitchFamily="18" charset="-120"/>
              </a:rPr>
              <a:t>Weak perspective camera</a:t>
            </a:r>
          </a:p>
          <a:p>
            <a:pPr lvl="2" eaLnBrk="1" hangingPunct="1"/>
            <a:r>
              <a:rPr lang="en-US" altLang="zh-CN" sz="2000" dirty="0" smtClean="0">
                <a:ea typeface="新細明體" pitchFamily="18" charset="-120"/>
                <a:hlinkClick r:id="rId2"/>
              </a:rPr>
              <a:t>Demo program </a:t>
            </a:r>
            <a:r>
              <a:rPr lang="en-US" altLang="zh-CN" sz="2000" dirty="0" smtClean="0">
                <a:ea typeface="新細明體" pitchFamily="18" charset="-120"/>
              </a:rPr>
              <a:t>and </a:t>
            </a:r>
            <a:r>
              <a:rPr lang="en-US" altLang="zh-CN" sz="2000" dirty="0" smtClean="0">
                <a:ea typeface="新細明體" pitchFamily="18" charset="-120"/>
                <a:hlinkClick r:id="rId3"/>
              </a:rPr>
              <a:t>video</a:t>
            </a:r>
            <a:endParaRPr lang="en-US" altLang="zh-CN" sz="2000" dirty="0" smtClean="0">
              <a:ea typeface="新細明體" pitchFamily="18" charset="-120"/>
            </a:endParaRPr>
          </a:p>
          <a:p>
            <a:endParaRPr lang="en-US" altLang="zh-HK" dirty="0" smtClean="0"/>
          </a:p>
        </p:txBody>
      </p:sp>
      <p:sp>
        <p:nvSpPr>
          <p:cNvPr id="4" name="Footer Placeholder 3"/>
          <p:cNvSpPr>
            <a:spLocks noGrp="1"/>
          </p:cNvSpPr>
          <p:nvPr>
            <p:ph type="ftr" sz="quarter" idx="11"/>
          </p:nvPr>
        </p:nvSpPr>
        <p:spPr/>
        <p:txBody>
          <a:bodyPr/>
          <a:lstStyle/>
          <a:p>
            <a:pPr>
              <a:defRPr/>
            </a:pPr>
            <a:r>
              <a:rPr lang="en-US" altLang="zh-CN" smtClean="0"/>
              <a:t>Factorization v6c</a:t>
            </a:r>
            <a:endParaRPr lang="en-US" altLang="zh-CN" dirty="0"/>
          </a:p>
        </p:txBody>
      </p:sp>
      <p:sp>
        <p:nvSpPr>
          <p:cNvPr id="61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65FFC02D-EA02-48DB-B39E-ACA9E4E475FF}" type="slidenum">
              <a:rPr lang="en-US" altLang="en-US" sz="1200" smtClean="0">
                <a:solidFill>
                  <a:srgbClr val="898989"/>
                </a:solidFill>
                <a:latin typeface="Arial" charset="0"/>
              </a:rPr>
              <a:pPr eaLnBrk="1" hangingPunct="1">
                <a:spcBef>
                  <a:spcPct val="0"/>
                </a:spcBef>
                <a:buFontTx/>
                <a:buNone/>
              </a:pPr>
              <a:t>4</a:t>
            </a:fld>
            <a:endParaRPr lang="en-US" altLang="en-US" sz="1200" smtClean="0">
              <a:solidFill>
                <a:srgbClr val="898989"/>
              </a:solidFill>
              <a:latin typeface="Arial" charset="0"/>
            </a:endParaRPr>
          </a:p>
        </p:txBody>
      </p:sp>
      <p:sp>
        <p:nvSpPr>
          <p:cNvPr id="6" name="Oval 5"/>
          <p:cNvSpPr/>
          <p:nvPr/>
        </p:nvSpPr>
        <p:spPr>
          <a:xfrm>
            <a:off x="457200" y="152400"/>
            <a:ext cx="609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pic>
        <p:nvPicPr>
          <p:cNvPr id="7"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676400"/>
            <a:ext cx="34290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Grp="1" noChangeArrowheads="1"/>
          </p:cNvSpPr>
          <p:nvPr>
            <p:ph type="title"/>
          </p:nvPr>
        </p:nvSpPr>
        <p:spPr>
          <a:xfrm>
            <a:off x="457200" y="381000"/>
            <a:ext cx="7543800" cy="1295400"/>
          </a:xfrm>
        </p:spPr>
        <p:txBody>
          <a:bodyPr/>
          <a:lstStyle/>
          <a:p>
            <a:pPr eaLnBrk="1" hangingPunct="1"/>
            <a:r>
              <a:rPr lang="en-US" altLang="zh-HK" sz="2300" dirty="0" smtClean="0"/>
              <a:t>Exercise 7: indicate in the diagram below where are the vectors: U</a:t>
            </a:r>
            <a:r>
              <a:rPr lang="en-US" altLang="zh-HK" sz="2300" i="1" dirty="0" smtClean="0"/>
              <a:t>1,U2,U3, v1,v2,v3 that</a:t>
            </a:r>
            <a:br>
              <a:rPr lang="en-US" altLang="zh-HK" sz="2300" i="1" dirty="0" smtClean="0"/>
            </a:br>
            <a:r>
              <a:rPr lang="en-US" altLang="zh-HK" sz="2300" dirty="0" smtClean="0"/>
              <a:t>enforce the rank3 constraint</a:t>
            </a:r>
          </a:p>
        </p:txBody>
      </p:sp>
      <p:sp>
        <p:nvSpPr>
          <p:cNvPr id="41987" name="Rectangle 3"/>
          <p:cNvSpPr>
            <a:spLocks noGrp="1" noChangeArrowheads="1"/>
          </p:cNvSpPr>
          <p:nvPr>
            <p:ph type="body" sz="half" idx="1"/>
          </p:nvPr>
        </p:nvSpPr>
        <p:spPr/>
        <p:txBody>
          <a:bodyPr/>
          <a:lstStyle/>
          <a:p>
            <a:pPr eaLnBrk="1" hangingPunct="1"/>
            <a:r>
              <a:rPr lang="en-US" altLang="zh-HK" sz="2600" dirty="0" smtClean="0"/>
              <a:t> </a:t>
            </a:r>
          </a:p>
        </p:txBody>
      </p:sp>
      <p:graphicFrame>
        <p:nvGraphicFramePr>
          <p:cNvPr id="41988" name="Object 4"/>
          <p:cNvGraphicFramePr>
            <a:graphicFrameLocks noGrp="1" noChangeAspect="1"/>
          </p:cNvGraphicFramePr>
          <p:nvPr>
            <p:ph sz="quarter" idx="2"/>
          </p:nvPr>
        </p:nvGraphicFramePr>
        <p:xfrm>
          <a:off x="1371600" y="1524000"/>
          <a:ext cx="5919788" cy="1768475"/>
        </p:xfrm>
        <a:graphic>
          <a:graphicData uri="http://schemas.openxmlformats.org/presentationml/2006/ole">
            <mc:AlternateContent xmlns:mc="http://schemas.openxmlformats.org/markup-compatibility/2006">
              <mc:Choice xmlns:v="urn:schemas-microsoft-com:vml" Requires="v">
                <p:oleObj spid="_x0000_s42064" name="Equation" r:id="rId3" imgW="3911600" imgH="1168400" progId="Equation.3">
                  <p:embed/>
                </p:oleObj>
              </mc:Choice>
              <mc:Fallback>
                <p:oleObj name="Equation" r:id="rId3" imgW="3911600" imgH="11684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524000"/>
                        <a:ext cx="5919788" cy="176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9" name="Object 25"/>
          <p:cNvGraphicFramePr>
            <a:graphicFrameLocks noGrp="1" noChangeAspect="1"/>
          </p:cNvGraphicFramePr>
          <p:nvPr>
            <p:ph sz="quarter" idx="3"/>
          </p:nvPr>
        </p:nvGraphicFramePr>
        <p:xfrm>
          <a:off x="1001713" y="3660775"/>
          <a:ext cx="4927600" cy="1719263"/>
        </p:xfrm>
        <a:graphic>
          <a:graphicData uri="http://schemas.openxmlformats.org/presentationml/2006/ole">
            <mc:AlternateContent xmlns:mc="http://schemas.openxmlformats.org/markup-compatibility/2006">
              <mc:Choice xmlns:v="urn:schemas-microsoft-com:vml" Requires="v">
                <p:oleObj spid="_x0000_s42065" name="Equation" r:id="rId5" imgW="3276600" imgH="1143000" progId="Equation.3">
                  <p:embed/>
                </p:oleObj>
              </mc:Choice>
              <mc:Fallback>
                <p:oleObj name="Equation" r:id="rId5" imgW="3276600" imgH="1143000" progId="Equation.3">
                  <p:embed/>
                  <p:pic>
                    <p:nvPicPr>
                      <p:cNvPr id="0" name="Object 2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1713" y="3660775"/>
                        <a:ext cx="4927600" cy="171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0"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41991"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F3B4742F-FF8B-42CF-B1FD-4567CD86E2B2}" type="slidenum">
              <a:rPr lang="en-US" altLang="en-US" sz="1200" smtClean="0">
                <a:latin typeface="Arial" charset="0"/>
              </a:rPr>
              <a:pPr eaLnBrk="1" hangingPunct="1">
                <a:spcBef>
                  <a:spcPct val="0"/>
                </a:spcBef>
                <a:buFontTx/>
                <a:buNone/>
              </a:pPr>
              <a:t>40</a:t>
            </a:fld>
            <a:endParaRPr lang="en-US" altLang="en-US" sz="1200" smtClean="0">
              <a:latin typeface="Arial" charset="0"/>
            </a:endParaRPr>
          </a:p>
        </p:txBody>
      </p:sp>
      <p:graphicFrame>
        <p:nvGraphicFramePr>
          <p:cNvPr id="41992" name="Object 11"/>
          <p:cNvGraphicFramePr>
            <a:graphicFrameLocks noChangeAspect="1"/>
          </p:cNvGraphicFramePr>
          <p:nvPr/>
        </p:nvGraphicFramePr>
        <p:xfrm>
          <a:off x="228600" y="3200400"/>
          <a:ext cx="3282950" cy="542925"/>
        </p:xfrm>
        <a:graphic>
          <a:graphicData uri="http://schemas.openxmlformats.org/presentationml/2006/ole">
            <mc:AlternateContent xmlns:mc="http://schemas.openxmlformats.org/markup-compatibility/2006">
              <mc:Choice xmlns:v="urn:schemas-microsoft-com:vml" Requires="v">
                <p:oleObj spid="_x0000_s42066" name="Equation" r:id="rId7" imgW="1384300" imgH="228600" progId="Equation.3">
                  <p:embed/>
                </p:oleObj>
              </mc:Choice>
              <mc:Fallback>
                <p:oleObj name="Equation" r:id="rId7" imgW="1384300" imgH="2286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3200400"/>
                        <a:ext cx="328295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3" name="Object 15"/>
          <p:cNvGraphicFramePr>
            <a:graphicFrameLocks noChangeAspect="1"/>
          </p:cNvGraphicFramePr>
          <p:nvPr/>
        </p:nvGraphicFramePr>
        <p:xfrm>
          <a:off x="381000" y="5791200"/>
          <a:ext cx="8066088" cy="592138"/>
        </p:xfrm>
        <a:graphic>
          <a:graphicData uri="http://schemas.openxmlformats.org/presentationml/2006/ole">
            <mc:AlternateContent xmlns:mc="http://schemas.openxmlformats.org/markup-compatibility/2006">
              <mc:Choice xmlns:v="urn:schemas-microsoft-com:vml" Requires="v">
                <p:oleObj spid="_x0000_s42067" name="Equation" r:id="rId9" imgW="2768600" imgH="203200" progId="Equation.3">
                  <p:embed/>
                </p:oleObj>
              </mc:Choice>
              <mc:Fallback>
                <p:oleObj name="Equation" r:id="rId9" imgW="2768600" imgH="20320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 y="5791200"/>
                        <a:ext cx="8066088"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4" name="Line 16"/>
          <p:cNvSpPr>
            <a:spLocks noChangeShapeType="1"/>
          </p:cNvSpPr>
          <p:nvPr/>
        </p:nvSpPr>
        <p:spPr bwMode="auto">
          <a:xfrm flipV="1">
            <a:off x="990600" y="4648200"/>
            <a:ext cx="762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995" name="Line 9"/>
          <p:cNvSpPr>
            <a:spLocks noChangeShapeType="1"/>
          </p:cNvSpPr>
          <p:nvPr/>
        </p:nvSpPr>
        <p:spPr bwMode="auto">
          <a:xfrm>
            <a:off x="4038600" y="3276600"/>
            <a:ext cx="0" cy="533400"/>
          </a:xfrm>
          <a:prstGeom prst="line">
            <a:avLst/>
          </a:prstGeom>
          <a:noFill/>
          <a:ln w="76200" cmpd="tri">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996" name="Rectangle 12"/>
          <p:cNvSpPr>
            <a:spLocks noChangeArrowheads="1"/>
          </p:cNvSpPr>
          <p:nvPr/>
        </p:nvSpPr>
        <p:spPr bwMode="auto">
          <a:xfrm>
            <a:off x="2667000" y="3733800"/>
            <a:ext cx="1219200" cy="914400"/>
          </a:xfrm>
          <a:prstGeom prst="rect">
            <a:avLst/>
          </a:prstGeom>
          <a:solidFill>
            <a:schemeClr val="accent1">
              <a:alpha val="21176"/>
            </a:schemeClr>
          </a:solidFill>
          <a:ln w="9525">
            <a:solidFill>
              <a:srgbClr val="FF0000"/>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41997" name="Rectangle 13"/>
          <p:cNvSpPr>
            <a:spLocks noChangeArrowheads="1"/>
          </p:cNvSpPr>
          <p:nvPr/>
        </p:nvSpPr>
        <p:spPr bwMode="auto">
          <a:xfrm>
            <a:off x="4648200" y="3733800"/>
            <a:ext cx="1219200" cy="1066800"/>
          </a:xfrm>
          <a:prstGeom prst="rect">
            <a:avLst/>
          </a:prstGeom>
          <a:solidFill>
            <a:schemeClr val="accent1">
              <a:alpha val="21176"/>
            </a:schemeClr>
          </a:solidFill>
          <a:ln w="9525">
            <a:solidFill>
              <a:srgbClr val="FF0000"/>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41998" name="Rectangle 14"/>
          <p:cNvSpPr>
            <a:spLocks noChangeArrowheads="1"/>
          </p:cNvSpPr>
          <p:nvPr/>
        </p:nvSpPr>
        <p:spPr bwMode="auto">
          <a:xfrm>
            <a:off x="1447800" y="3733800"/>
            <a:ext cx="685800" cy="1600200"/>
          </a:xfrm>
          <a:prstGeom prst="rect">
            <a:avLst/>
          </a:prstGeom>
          <a:solidFill>
            <a:schemeClr val="accent1">
              <a:alpha val="21176"/>
            </a:schemeClr>
          </a:solidFill>
          <a:ln w="9525">
            <a:solidFill>
              <a:srgbClr val="FF0000"/>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41999" name="Text Box 22"/>
          <p:cNvSpPr txBox="1">
            <a:spLocks noChangeArrowheads="1"/>
          </p:cNvSpPr>
          <p:nvPr/>
        </p:nvSpPr>
        <p:spPr bwMode="auto">
          <a:xfrm>
            <a:off x="5318125" y="2170113"/>
            <a:ext cx="4302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i="1">
                <a:latin typeface="Arial" charset="0"/>
              </a:rPr>
              <a:t>V</a:t>
            </a:r>
            <a:r>
              <a:rPr lang="en-US" altLang="zh-HK" sz="1800" i="1" baseline="30000">
                <a:latin typeface="Arial" charset="0"/>
              </a:rPr>
              <a:t>T</a:t>
            </a:r>
          </a:p>
        </p:txBody>
      </p:sp>
      <p:sp>
        <p:nvSpPr>
          <p:cNvPr id="42000" name="Text Box 23"/>
          <p:cNvSpPr txBox="1">
            <a:spLocks noChangeArrowheads="1"/>
          </p:cNvSpPr>
          <p:nvPr/>
        </p:nvSpPr>
        <p:spPr bwMode="auto">
          <a:xfrm>
            <a:off x="1828800" y="220980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i="1">
                <a:latin typeface="Arial" charset="0"/>
              </a:rPr>
              <a:t>U</a:t>
            </a:r>
            <a:endParaRPr lang="en-US" altLang="zh-HK" sz="1800" i="1" baseline="30000">
              <a:latin typeface="Arial" charset="0"/>
            </a:endParaRPr>
          </a:p>
        </p:txBody>
      </p:sp>
      <p:sp>
        <p:nvSpPr>
          <p:cNvPr id="42001" name="Text Box 39"/>
          <p:cNvSpPr txBox="1">
            <a:spLocks noChangeArrowheads="1"/>
          </p:cNvSpPr>
          <p:nvPr/>
        </p:nvSpPr>
        <p:spPr bwMode="auto">
          <a:xfrm>
            <a:off x="4953000" y="3962400"/>
            <a:ext cx="4302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i="1" dirty="0">
                <a:latin typeface="Arial" charset="0"/>
              </a:rPr>
              <a:t>V</a:t>
            </a:r>
            <a:r>
              <a:rPr lang="en-US" altLang="zh-HK" sz="1800" i="1" baseline="30000" dirty="0">
                <a:latin typeface="Arial" charset="0"/>
              </a:rPr>
              <a:t>T</a:t>
            </a:r>
          </a:p>
        </p:txBody>
      </p:sp>
      <p:sp>
        <p:nvSpPr>
          <p:cNvPr id="42002" name="Text Box 40"/>
          <p:cNvSpPr txBox="1">
            <a:spLocks noChangeArrowheads="1"/>
          </p:cNvSpPr>
          <p:nvPr/>
        </p:nvSpPr>
        <p:spPr bwMode="auto">
          <a:xfrm>
            <a:off x="1600200" y="419100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i="1">
                <a:latin typeface="Arial" charset="0"/>
              </a:rPr>
              <a:t>U</a:t>
            </a:r>
            <a:endParaRPr lang="en-US" altLang="zh-HK" sz="1800" i="1" baseline="30000">
              <a:latin typeface="Arial" charset="0"/>
            </a:endParaRPr>
          </a:p>
        </p:txBody>
      </p:sp>
      <p:sp>
        <p:nvSpPr>
          <p:cNvPr id="19" name="Oval 18"/>
          <p:cNvSpPr/>
          <p:nvPr/>
        </p:nvSpPr>
        <p:spPr>
          <a:xfrm>
            <a:off x="6475413" y="76200"/>
            <a:ext cx="1449387"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7"/>
          <p:cNvSpPr>
            <a:spLocks noGrp="1"/>
          </p:cNvSpPr>
          <p:nvPr>
            <p:ph type="title"/>
          </p:nvPr>
        </p:nvSpPr>
        <p:spPr>
          <a:xfrm>
            <a:off x="457200" y="609600"/>
            <a:ext cx="8686800" cy="609600"/>
          </a:xfrm>
        </p:spPr>
        <p:txBody>
          <a:bodyPr/>
          <a:lstStyle/>
          <a:p>
            <a:r>
              <a:rPr lang="en-US" altLang="zh-TW" sz="2800" b="1" u="sng" smtClean="0">
                <a:solidFill>
                  <a:srgbClr val="00B050"/>
                </a:solidFill>
              </a:rPr>
              <a:t>The Factorization Algorithm (part 2): Metric upgrade</a:t>
            </a:r>
            <a:endParaRPr lang="en-US" altLang="zh-HK" smtClean="0"/>
          </a:p>
        </p:txBody>
      </p:sp>
      <p:sp>
        <p:nvSpPr>
          <p:cNvPr id="43011" name="Content Placeholder 8"/>
          <p:cNvSpPr>
            <a:spLocks noGrp="1"/>
          </p:cNvSpPr>
          <p:nvPr>
            <p:ph idx="1"/>
          </p:nvPr>
        </p:nvSpPr>
        <p:spPr>
          <a:xfrm>
            <a:off x="381000" y="1143000"/>
            <a:ext cx="8763000" cy="4525963"/>
          </a:xfrm>
        </p:spPr>
        <p:txBody>
          <a:bodyPr/>
          <a:lstStyle/>
          <a:p>
            <a:r>
              <a:rPr lang="en-US" altLang="zh-HK" sz="2400" dirty="0" smtClean="0"/>
              <a:t>The </a:t>
            </a:r>
            <a:r>
              <a:rPr lang="en-US" altLang="zh-HK" sz="2400" i="1" dirty="0" smtClean="0"/>
              <a:t>M</a:t>
            </a:r>
            <a:r>
              <a:rPr lang="en-US" altLang="zh-HK" sz="2400" dirty="0" smtClean="0"/>
              <a:t> and </a:t>
            </a:r>
            <a:r>
              <a:rPr lang="en-US" altLang="zh-HK" sz="2400" i="1" dirty="0" smtClean="0"/>
              <a:t>X</a:t>
            </a:r>
            <a:r>
              <a:rPr lang="en-US" altLang="zh-HK" sz="2400" dirty="0" smtClean="0"/>
              <a:t> obtained previously  are only approximations because they do not satisfy the metric transform constraint, that means </a:t>
            </a:r>
          </a:p>
          <a:p>
            <a:pPr lvl="1"/>
            <a:endParaRPr lang="en-US" altLang="zh-HK" dirty="0" smtClean="0"/>
          </a:p>
          <a:p>
            <a:pPr lvl="1"/>
            <a:endParaRPr lang="en-US" altLang="zh-HK" dirty="0" smtClean="0"/>
          </a:p>
        </p:txBody>
      </p:sp>
      <p:sp>
        <p:nvSpPr>
          <p:cNvPr id="6" name="Footer Placeholder 5"/>
          <p:cNvSpPr>
            <a:spLocks noGrp="1"/>
          </p:cNvSpPr>
          <p:nvPr>
            <p:ph type="ftr" sz="quarter" idx="11"/>
          </p:nvPr>
        </p:nvSpPr>
        <p:spPr/>
        <p:txBody>
          <a:bodyPr/>
          <a:lstStyle/>
          <a:p>
            <a:pPr>
              <a:defRPr/>
            </a:pPr>
            <a:r>
              <a:rPr lang="en-US" altLang="zh-CN" smtClean="0"/>
              <a:t>Factorization v6c</a:t>
            </a:r>
            <a:endParaRPr lang="en-US" altLang="zh-CN"/>
          </a:p>
        </p:txBody>
      </p:sp>
      <p:sp>
        <p:nvSpPr>
          <p:cNvPr id="4301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74115F49-F35A-4EE9-9273-1A18707EFDE1}" type="slidenum">
              <a:rPr lang="en-US" altLang="en-US" sz="1200" smtClean="0">
                <a:solidFill>
                  <a:srgbClr val="898989"/>
                </a:solidFill>
                <a:latin typeface="Arial" charset="0"/>
              </a:rPr>
              <a:pPr eaLnBrk="1" hangingPunct="1">
                <a:spcBef>
                  <a:spcPct val="0"/>
                </a:spcBef>
                <a:buFontTx/>
                <a:buNone/>
              </a:pPr>
              <a:t>41</a:t>
            </a:fld>
            <a:endParaRPr lang="en-US" altLang="en-US" sz="1200" smtClean="0">
              <a:solidFill>
                <a:srgbClr val="898989"/>
              </a:solidFill>
              <a:latin typeface="Arial" charset="0"/>
            </a:endParaRPr>
          </a:p>
        </p:txBody>
      </p:sp>
      <p:graphicFrame>
        <p:nvGraphicFramePr>
          <p:cNvPr id="43014" name="Object 9"/>
          <p:cNvGraphicFramePr>
            <a:graphicFrameLocks noGrp="1" noChangeAspect="1"/>
          </p:cNvGraphicFramePr>
          <p:nvPr>
            <p:extLst>
              <p:ext uri="{D42A27DB-BD31-4B8C-83A1-F6EECF244321}">
                <p14:modId xmlns:p14="http://schemas.microsoft.com/office/powerpoint/2010/main" val="3751516380"/>
              </p:ext>
            </p:extLst>
          </p:nvPr>
        </p:nvGraphicFramePr>
        <p:xfrm>
          <a:off x="781050" y="2133600"/>
          <a:ext cx="8362950" cy="4084638"/>
        </p:xfrm>
        <a:graphic>
          <a:graphicData uri="http://schemas.openxmlformats.org/presentationml/2006/ole">
            <mc:AlternateContent xmlns:mc="http://schemas.openxmlformats.org/markup-compatibility/2006">
              <mc:Choice xmlns:v="urn:schemas-microsoft-com:vml" Requires="v">
                <p:oleObj spid="_x0000_s43030" name="公式" r:id="rId3" imgW="3848040" imgH="1879560" progId="Equation.3">
                  <p:embed/>
                </p:oleObj>
              </mc:Choice>
              <mc:Fallback>
                <p:oleObj name="公式" r:id="rId3" imgW="3848040" imgH="1879560" progId="Equation.3">
                  <p:embed/>
                  <p:pic>
                    <p:nvPicPr>
                      <p:cNvPr id="0" name="Object 9"/>
                      <p:cNvPicPr>
                        <a:picLocks noGrp="1" noChangeAspect="1" noChangeArrowheads="1"/>
                      </p:cNvPicPr>
                      <p:nvPr/>
                    </p:nvPicPr>
                    <p:blipFill>
                      <a:blip r:embed="rId4"/>
                      <a:srcRect/>
                      <a:stretch>
                        <a:fillRect/>
                      </a:stretch>
                    </p:blipFill>
                    <p:spPr bwMode="auto">
                      <a:xfrm>
                        <a:off x="781050" y="2133600"/>
                        <a:ext cx="8362950" cy="408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zh-HK" smtClean="0"/>
              <a:t> </a:t>
            </a:r>
          </a:p>
        </p:txBody>
      </p:sp>
      <p:sp>
        <p:nvSpPr>
          <p:cNvPr id="44035" name="Content Placeholder 2"/>
          <p:cNvSpPr>
            <a:spLocks noGrp="1"/>
          </p:cNvSpPr>
          <p:nvPr>
            <p:ph idx="1"/>
          </p:nvPr>
        </p:nvSpPr>
        <p:spPr/>
        <p:txBody>
          <a:bodyPr/>
          <a:lstStyle/>
          <a:p>
            <a:r>
              <a:rPr lang="en-US" altLang="zh-HK" smtClean="0"/>
              <a:t> </a:t>
            </a:r>
          </a:p>
        </p:txBody>
      </p:sp>
      <p:sp>
        <p:nvSpPr>
          <p:cNvPr id="4" name="Footer Placeholder 3"/>
          <p:cNvSpPr>
            <a:spLocks noGrp="1"/>
          </p:cNvSpPr>
          <p:nvPr>
            <p:ph type="ftr" sz="quarter" idx="11"/>
          </p:nvPr>
        </p:nvSpPr>
        <p:spPr>
          <a:xfrm>
            <a:off x="6096000" y="6405563"/>
            <a:ext cx="2895600" cy="365125"/>
          </a:xfrm>
        </p:spPr>
        <p:txBody>
          <a:bodyPr/>
          <a:lstStyle/>
          <a:p>
            <a:pPr>
              <a:defRPr/>
            </a:pPr>
            <a:r>
              <a:rPr lang="en-US" altLang="zh-CN" smtClean="0"/>
              <a:t>Factorization v6c</a:t>
            </a:r>
            <a:endParaRPr lang="en-US" altLang="zh-CN" dirty="0"/>
          </a:p>
        </p:txBody>
      </p:sp>
      <p:sp>
        <p:nvSpPr>
          <p:cNvPr id="440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59B15900-2D0B-4442-9BD5-7B99814A48AD}" type="slidenum">
              <a:rPr lang="en-US" altLang="en-US" sz="1200" smtClean="0">
                <a:solidFill>
                  <a:srgbClr val="898989"/>
                </a:solidFill>
                <a:latin typeface="Arial" charset="0"/>
              </a:rPr>
              <a:pPr eaLnBrk="1" hangingPunct="1">
                <a:spcBef>
                  <a:spcPct val="0"/>
                </a:spcBef>
                <a:buFontTx/>
                <a:buNone/>
              </a:pPr>
              <a:t>42</a:t>
            </a:fld>
            <a:endParaRPr lang="en-US" altLang="en-US" sz="1200" smtClean="0">
              <a:solidFill>
                <a:srgbClr val="898989"/>
              </a:solidFill>
              <a:latin typeface="Arial" charset="0"/>
            </a:endParaRPr>
          </a:p>
        </p:txBody>
      </p:sp>
      <p:graphicFrame>
        <p:nvGraphicFramePr>
          <p:cNvPr id="44038" name="Object 5"/>
          <p:cNvGraphicFramePr>
            <a:graphicFrameLocks noGrp="1" noChangeAspect="1"/>
          </p:cNvGraphicFramePr>
          <p:nvPr/>
        </p:nvGraphicFramePr>
        <p:xfrm>
          <a:off x="442913" y="1443038"/>
          <a:ext cx="7415212" cy="4719637"/>
        </p:xfrm>
        <a:graphic>
          <a:graphicData uri="http://schemas.openxmlformats.org/presentationml/2006/ole">
            <mc:AlternateContent xmlns:mc="http://schemas.openxmlformats.org/markup-compatibility/2006">
              <mc:Choice xmlns:v="urn:schemas-microsoft-com:vml" Requires="v">
                <p:oleObj spid="_x0000_s44055" name="公式" r:id="rId4" imgW="4127500" imgH="2628900" progId="Equation.3">
                  <p:embed/>
                </p:oleObj>
              </mc:Choice>
              <mc:Fallback>
                <p:oleObj name="公式" r:id="rId4" imgW="4127500" imgH="2628900" progId="Equation.3">
                  <p:embed/>
                  <p:pic>
                    <p:nvPicPr>
                      <p:cNvPr id="0" name="Object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913" y="1443038"/>
                        <a:ext cx="7415212" cy="471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9" name="TextBox 6"/>
          <p:cNvSpPr txBox="1">
            <a:spLocks noChangeArrowheads="1"/>
          </p:cNvSpPr>
          <p:nvPr/>
        </p:nvSpPr>
        <p:spPr bwMode="auto">
          <a:xfrm>
            <a:off x="6846888" y="2057400"/>
            <a:ext cx="2286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200">
                <a:latin typeface="Arial" charset="0"/>
              </a:rPr>
              <a:t>Ref: Morita and Kanade,"A Sequential Factorization Method for Recovering Shape and Motion From Image Streams", IEEE PAMI, VOL. 19, NO. 8, AUGUST 1997</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zh-HK" smtClean="0"/>
              <a:t> </a:t>
            </a:r>
          </a:p>
        </p:txBody>
      </p:sp>
      <p:sp>
        <p:nvSpPr>
          <p:cNvPr id="45059" name="Content Placeholder 2"/>
          <p:cNvSpPr>
            <a:spLocks noGrp="1"/>
          </p:cNvSpPr>
          <p:nvPr>
            <p:ph idx="1"/>
          </p:nvPr>
        </p:nvSpPr>
        <p:spPr/>
        <p:txBody>
          <a:bodyPr/>
          <a:lstStyle/>
          <a:p>
            <a:r>
              <a:rPr lang="en-US" altLang="zh-HK" smtClean="0"/>
              <a:t> </a:t>
            </a:r>
          </a:p>
        </p:txBody>
      </p:sp>
      <p:sp>
        <p:nvSpPr>
          <p:cNvPr id="4" name="Footer Placeholder 3"/>
          <p:cNvSpPr>
            <a:spLocks noGrp="1"/>
          </p:cNvSpPr>
          <p:nvPr>
            <p:ph type="ftr" sz="quarter" idx="11"/>
          </p:nvPr>
        </p:nvSpPr>
        <p:spPr>
          <a:xfrm>
            <a:off x="6096000" y="6405563"/>
            <a:ext cx="2895600" cy="365125"/>
          </a:xfrm>
        </p:spPr>
        <p:txBody>
          <a:bodyPr/>
          <a:lstStyle/>
          <a:p>
            <a:pPr>
              <a:defRPr/>
            </a:pPr>
            <a:r>
              <a:rPr lang="en-US" altLang="zh-CN" smtClean="0"/>
              <a:t>Factorization v6c</a:t>
            </a:r>
            <a:endParaRPr lang="en-US" altLang="zh-CN" dirty="0"/>
          </a:p>
        </p:txBody>
      </p:sp>
      <p:sp>
        <p:nvSpPr>
          <p:cNvPr id="450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66ED4AFF-9C30-4C0E-8B25-AE7752E0A408}" type="slidenum">
              <a:rPr lang="en-US" altLang="en-US" sz="1200" smtClean="0">
                <a:solidFill>
                  <a:srgbClr val="898989"/>
                </a:solidFill>
                <a:latin typeface="Arial" charset="0"/>
              </a:rPr>
              <a:pPr eaLnBrk="1" hangingPunct="1">
                <a:spcBef>
                  <a:spcPct val="0"/>
                </a:spcBef>
                <a:buFontTx/>
                <a:buNone/>
              </a:pPr>
              <a:t>43</a:t>
            </a:fld>
            <a:endParaRPr lang="en-US" altLang="en-US" sz="1200" smtClean="0">
              <a:solidFill>
                <a:srgbClr val="898989"/>
              </a:solidFill>
              <a:latin typeface="Arial" charset="0"/>
            </a:endParaRPr>
          </a:p>
        </p:txBody>
      </p:sp>
      <p:graphicFrame>
        <p:nvGraphicFramePr>
          <p:cNvPr id="45062" name="Object 5"/>
          <p:cNvGraphicFramePr>
            <a:graphicFrameLocks noGrp="1" noChangeAspect="1"/>
          </p:cNvGraphicFramePr>
          <p:nvPr/>
        </p:nvGraphicFramePr>
        <p:xfrm>
          <a:off x="762000" y="1143000"/>
          <a:ext cx="7389813" cy="5143500"/>
        </p:xfrm>
        <a:graphic>
          <a:graphicData uri="http://schemas.openxmlformats.org/presentationml/2006/ole">
            <mc:AlternateContent xmlns:mc="http://schemas.openxmlformats.org/markup-compatibility/2006">
              <mc:Choice xmlns:v="urn:schemas-microsoft-com:vml" Requires="v">
                <p:oleObj spid="_x0000_s45079" name="公式" r:id="rId4" imgW="3098800" imgH="2159000" progId="Equation.3">
                  <p:embed/>
                </p:oleObj>
              </mc:Choice>
              <mc:Fallback>
                <p:oleObj name="公式" r:id="rId4" imgW="3098800" imgH="2159000" progId="Equation.3">
                  <p:embed/>
                  <p:pic>
                    <p:nvPicPr>
                      <p:cNvPr id="0" name="Object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143000"/>
                        <a:ext cx="7389813"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3" name="TextBox 6"/>
          <p:cNvSpPr txBox="1">
            <a:spLocks noChangeArrowheads="1"/>
          </p:cNvSpPr>
          <p:nvPr/>
        </p:nvSpPr>
        <p:spPr bwMode="auto">
          <a:xfrm>
            <a:off x="6846888" y="2057400"/>
            <a:ext cx="2286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200">
                <a:latin typeface="Arial" charset="0"/>
              </a:rPr>
              <a:t>Ref: Morita and Kanade,"A Sequential Factorization Method for Recovering Shape and Motion From Image Streams", IEEE PAMI, VOL. 19, NO. 8, AUGUST 1997</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zh-HK" smtClean="0"/>
              <a:t> </a:t>
            </a:r>
          </a:p>
        </p:txBody>
      </p:sp>
      <p:sp>
        <p:nvSpPr>
          <p:cNvPr id="46083" name="Content Placeholder 2"/>
          <p:cNvSpPr>
            <a:spLocks noGrp="1"/>
          </p:cNvSpPr>
          <p:nvPr>
            <p:ph idx="1"/>
          </p:nvPr>
        </p:nvSpPr>
        <p:spPr>
          <a:xfrm>
            <a:off x="533400" y="1600200"/>
            <a:ext cx="8229600" cy="4525963"/>
          </a:xfrm>
        </p:spPr>
        <p:txBody>
          <a:bodyPr/>
          <a:lstStyle/>
          <a:p>
            <a:r>
              <a:rPr lang="en-US" altLang="zh-HK" smtClean="0"/>
              <a:t> </a:t>
            </a:r>
          </a:p>
        </p:txBody>
      </p:sp>
      <p:sp>
        <p:nvSpPr>
          <p:cNvPr id="4" name="Footer Placeholder 3"/>
          <p:cNvSpPr>
            <a:spLocks noGrp="1"/>
          </p:cNvSpPr>
          <p:nvPr>
            <p:ph type="ftr" sz="quarter" idx="11"/>
          </p:nvPr>
        </p:nvSpPr>
        <p:spPr/>
        <p:txBody>
          <a:bodyPr/>
          <a:lstStyle/>
          <a:p>
            <a:pPr>
              <a:defRPr/>
            </a:pPr>
            <a:r>
              <a:rPr lang="en-US" altLang="zh-CN" smtClean="0"/>
              <a:t>Factorization v6c</a:t>
            </a:r>
            <a:endParaRPr lang="en-US" altLang="zh-CN"/>
          </a:p>
        </p:txBody>
      </p:sp>
      <p:sp>
        <p:nvSpPr>
          <p:cNvPr id="460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7A90AC40-50C8-41B6-BEE2-D62FED31EBE4}" type="slidenum">
              <a:rPr lang="en-US" altLang="en-US" sz="1200" smtClean="0">
                <a:solidFill>
                  <a:srgbClr val="898989"/>
                </a:solidFill>
                <a:latin typeface="Arial" charset="0"/>
              </a:rPr>
              <a:pPr eaLnBrk="1" hangingPunct="1">
                <a:spcBef>
                  <a:spcPct val="0"/>
                </a:spcBef>
                <a:buFontTx/>
                <a:buNone/>
              </a:pPr>
              <a:t>44</a:t>
            </a:fld>
            <a:endParaRPr lang="en-US" altLang="en-US" sz="1200" smtClean="0">
              <a:solidFill>
                <a:srgbClr val="898989"/>
              </a:solidFill>
              <a:latin typeface="Arial" charset="0"/>
            </a:endParaRPr>
          </a:p>
        </p:txBody>
      </p:sp>
      <p:graphicFrame>
        <p:nvGraphicFramePr>
          <p:cNvPr id="46086" name="Object 5"/>
          <p:cNvGraphicFramePr>
            <a:graphicFrameLocks noChangeAspect="1"/>
          </p:cNvGraphicFramePr>
          <p:nvPr>
            <p:extLst>
              <p:ext uri="{D42A27DB-BD31-4B8C-83A1-F6EECF244321}">
                <p14:modId xmlns:p14="http://schemas.microsoft.com/office/powerpoint/2010/main" val="3020313432"/>
              </p:ext>
            </p:extLst>
          </p:nvPr>
        </p:nvGraphicFramePr>
        <p:xfrm>
          <a:off x="642938" y="700088"/>
          <a:ext cx="4048125" cy="5370512"/>
        </p:xfrm>
        <a:graphic>
          <a:graphicData uri="http://schemas.openxmlformats.org/presentationml/2006/ole">
            <mc:AlternateContent xmlns:mc="http://schemas.openxmlformats.org/markup-compatibility/2006">
              <mc:Choice xmlns:v="urn:schemas-microsoft-com:vml" Requires="v">
                <p:oleObj spid="_x0000_s46118" name="公式" r:id="rId3" imgW="2882880" imgH="3822480" progId="Equation.3">
                  <p:embed/>
                </p:oleObj>
              </mc:Choice>
              <mc:Fallback>
                <p:oleObj name="公式" r:id="rId3" imgW="2882880" imgH="3822480" progId="Equation.3">
                  <p:embed/>
                  <p:pic>
                    <p:nvPicPr>
                      <p:cNvPr id="0" name="Object 5"/>
                      <p:cNvPicPr>
                        <a:picLocks noChangeAspect="1" noChangeArrowheads="1"/>
                      </p:cNvPicPr>
                      <p:nvPr/>
                    </p:nvPicPr>
                    <p:blipFill>
                      <a:blip r:embed="rId4"/>
                      <a:srcRect/>
                      <a:stretch>
                        <a:fillRect/>
                      </a:stretch>
                    </p:blipFill>
                    <p:spPr bwMode="auto">
                      <a:xfrm>
                        <a:off x="642938" y="700088"/>
                        <a:ext cx="4048125" cy="53705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7" name="Object 6"/>
          <p:cNvGraphicFramePr>
            <a:graphicFrameLocks noChangeAspect="1"/>
          </p:cNvGraphicFramePr>
          <p:nvPr>
            <p:extLst>
              <p:ext uri="{D42A27DB-BD31-4B8C-83A1-F6EECF244321}">
                <p14:modId xmlns:p14="http://schemas.microsoft.com/office/powerpoint/2010/main" val="734248595"/>
              </p:ext>
            </p:extLst>
          </p:nvPr>
        </p:nvGraphicFramePr>
        <p:xfrm>
          <a:off x="4700252" y="1219199"/>
          <a:ext cx="4343735" cy="4257675"/>
        </p:xfrm>
        <a:graphic>
          <a:graphicData uri="http://schemas.openxmlformats.org/presentationml/2006/ole">
            <mc:AlternateContent xmlns:mc="http://schemas.openxmlformats.org/markup-compatibility/2006">
              <mc:Choice xmlns:v="urn:schemas-microsoft-com:vml" Requires="v">
                <p:oleObj spid="_x0000_s46119" name="Equation" r:id="rId5" imgW="2387600" imgH="2336800" progId="Equation.3">
                  <p:embed/>
                </p:oleObj>
              </mc:Choice>
              <mc:Fallback>
                <p:oleObj name="Equation" r:id="rId5" imgW="2387600" imgH="2336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0252" y="1219199"/>
                        <a:ext cx="4343735" cy="4257675"/>
                      </a:xfrm>
                      <a:prstGeom prst="rect">
                        <a:avLst/>
                      </a:prstGeom>
                      <a:noFill/>
                      <a:ln w="9525">
                        <a:solidFill>
                          <a:schemeClr val="tx1"/>
                        </a:solidFill>
                        <a:miter lim="800000"/>
                        <a:headEnd/>
                        <a:tailEnd/>
                      </a:ln>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HK" smtClean="0"/>
              <a:t>Reconstruction result</a:t>
            </a:r>
          </a:p>
        </p:txBody>
      </p:sp>
      <p:sp>
        <p:nvSpPr>
          <p:cNvPr id="47107" name="Rectangle 3"/>
          <p:cNvSpPr>
            <a:spLocks noGrp="1" noChangeArrowheads="1"/>
          </p:cNvSpPr>
          <p:nvPr>
            <p:ph idx="1"/>
          </p:nvPr>
        </p:nvSpPr>
        <p:spPr>
          <a:xfrm>
            <a:off x="381000" y="1179513"/>
            <a:ext cx="4627563" cy="4764087"/>
          </a:xfrm>
        </p:spPr>
        <p:txBody>
          <a:bodyPr/>
          <a:lstStyle/>
          <a:p>
            <a:pPr eaLnBrk="1" hangingPunct="1"/>
            <a:r>
              <a:rPr lang="en-US" altLang="zh-TW" smtClean="0"/>
              <a:t>Structure From Motion -- factorization method demo</a:t>
            </a:r>
          </a:p>
          <a:p>
            <a:pPr eaLnBrk="1" hangingPunct="1"/>
            <a:r>
              <a:rPr lang="en-US" altLang="zh-TW" smtClean="0"/>
              <a:t>--Input: 18 frames</a:t>
            </a:r>
          </a:p>
          <a:p>
            <a:pPr eaLnBrk="1" hangingPunct="1"/>
            <a:r>
              <a:rPr lang="en-US" altLang="zh-TW" smtClean="0"/>
              <a:t>--Output: VRML file</a:t>
            </a:r>
            <a:r>
              <a:rPr lang="en-US" altLang="zh-HK" smtClean="0"/>
              <a:t> </a:t>
            </a:r>
          </a:p>
          <a:p>
            <a:pPr eaLnBrk="1" hangingPunct="1"/>
            <a:r>
              <a:rPr lang="en-US" altLang="zh-HK" sz="1800" smtClean="0"/>
              <a:t>Mat lab implementation</a:t>
            </a:r>
            <a:endParaRPr lang="en-US" altLang="zh-HK" sz="1800" smtClean="0">
              <a:hlinkClick r:id="rId2"/>
            </a:endParaRPr>
          </a:p>
          <a:p>
            <a:pPr eaLnBrk="1" hangingPunct="1"/>
            <a:r>
              <a:rPr lang="en-US" altLang="zh-HK" sz="1800" smtClean="0">
                <a:hlinkClick r:id="rId2"/>
              </a:rPr>
              <a:t>http://www.youtube.com/watch?v=azl-DGK6e1U</a:t>
            </a:r>
            <a:endParaRPr lang="en-US" altLang="zh-HK" sz="1800" smtClean="0"/>
          </a:p>
          <a:p>
            <a:pPr eaLnBrk="1" hangingPunct="1"/>
            <a:r>
              <a:rPr lang="en-US" altLang="zh-HK" sz="1800" smtClean="0"/>
              <a:t>Python implementation</a:t>
            </a:r>
          </a:p>
          <a:p>
            <a:pPr eaLnBrk="1" hangingPunct="1"/>
            <a:r>
              <a:rPr lang="en-US" altLang="zh-HK" sz="1800" smtClean="0">
                <a:hlinkClick r:id="rId3"/>
              </a:rPr>
              <a:t>https://www.youtube.com/watch?v=TeakxTW20mI</a:t>
            </a:r>
            <a:endParaRPr lang="en-US" altLang="zh-HK" sz="1800" smtClean="0"/>
          </a:p>
          <a:p>
            <a:pPr eaLnBrk="1" hangingPunct="1"/>
            <a:endParaRPr lang="en-US" altLang="zh-HK" sz="1200" smtClean="0"/>
          </a:p>
          <a:p>
            <a:pPr eaLnBrk="1" hangingPunct="1"/>
            <a:endParaRPr lang="en-US" altLang="zh-HK" smtClean="0"/>
          </a:p>
        </p:txBody>
      </p:sp>
      <p:sp>
        <p:nvSpPr>
          <p:cNvPr id="4710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4710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1AD55418-3E47-4A7B-BCCD-88A949DA5C48}" type="slidenum">
              <a:rPr lang="en-US" altLang="en-US" sz="1200" smtClean="0">
                <a:latin typeface="Arial" charset="0"/>
              </a:rPr>
              <a:pPr eaLnBrk="1" hangingPunct="1">
                <a:spcBef>
                  <a:spcPct val="0"/>
                </a:spcBef>
                <a:buFontTx/>
                <a:buNone/>
              </a:pPr>
              <a:t>45</a:t>
            </a:fld>
            <a:endParaRPr lang="en-US" altLang="en-US" sz="1200" smtClean="0">
              <a:latin typeface="Arial" charset="0"/>
            </a:endParaRPr>
          </a:p>
        </p:txBody>
      </p:sp>
      <p:pic>
        <p:nvPicPr>
          <p:cNvPr id="4711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8563" y="1774825"/>
            <a:ext cx="1890712"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4038600"/>
            <a:ext cx="3543300" cy="263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2" name="Text Box 7"/>
          <p:cNvSpPr txBox="1">
            <a:spLocks noChangeArrowheads="1"/>
          </p:cNvSpPr>
          <p:nvPr/>
        </p:nvSpPr>
        <p:spPr bwMode="auto">
          <a:xfrm>
            <a:off x="4175125" y="1408113"/>
            <a:ext cx="692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solidFill>
                  <a:schemeClr val="bg1"/>
                </a:solidFill>
                <a:latin typeface="Arial" charset="0"/>
              </a:rPr>
              <a:t>Input</a:t>
            </a:r>
          </a:p>
        </p:txBody>
      </p:sp>
      <p:sp>
        <p:nvSpPr>
          <p:cNvPr id="47113" name="Text Box 8"/>
          <p:cNvSpPr txBox="1">
            <a:spLocks noChangeArrowheads="1"/>
          </p:cNvSpPr>
          <p:nvPr/>
        </p:nvSpPr>
        <p:spPr bwMode="auto">
          <a:xfrm>
            <a:off x="6461125" y="4151313"/>
            <a:ext cx="193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solidFill>
                  <a:schemeClr val="bg1"/>
                </a:solidFill>
                <a:latin typeface="Arial" charset="0"/>
              </a:rPr>
              <a:t>Wireframe output</a:t>
            </a:r>
          </a:p>
        </p:txBody>
      </p:sp>
      <p:pic>
        <p:nvPicPr>
          <p:cNvPr id="47114"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8325" y="2119313"/>
            <a:ext cx="1997075" cy="149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5" name="Text Box 10"/>
          <p:cNvSpPr txBox="1">
            <a:spLocks noChangeArrowheads="1"/>
          </p:cNvSpPr>
          <p:nvPr/>
        </p:nvSpPr>
        <p:spPr bwMode="auto">
          <a:xfrm>
            <a:off x="7315200" y="1752600"/>
            <a:ext cx="1504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solidFill>
                  <a:schemeClr val="bg1"/>
                </a:solidFill>
                <a:latin typeface="Arial" charset="0"/>
              </a:rPr>
              <a:t>Model output</a:t>
            </a:r>
          </a:p>
        </p:txBody>
      </p:sp>
      <p:sp>
        <p:nvSpPr>
          <p:cNvPr id="13" name="Oval 12"/>
          <p:cNvSpPr/>
          <p:nvPr/>
        </p:nvSpPr>
        <p:spPr>
          <a:xfrm>
            <a:off x="6475413" y="76200"/>
            <a:ext cx="1449387"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TW" smtClean="0"/>
              <a:t>Bundle adjustment</a:t>
            </a:r>
          </a:p>
        </p:txBody>
      </p:sp>
      <p:sp>
        <p:nvSpPr>
          <p:cNvPr id="48131" name="Rectangle 3"/>
          <p:cNvSpPr>
            <a:spLocks noGrp="1" noChangeArrowheads="1"/>
          </p:cNvSpPr>
          <p:nvPr>
            <p:ph idx="1"/>
          </p:nvPr>
        </p:nvSpPr>
        <p:spPr/>
        <p:txBody>
          <a:bodyPr/>
          <a:lstStyle/>
          <a:p>
            <a:pPr eaLnBrk="1" hangingPunct="1"/>
            <a:r>
              <a:rPr lang="en-US" altLang="zh-TW" smtClean="0"/>
              <a:t>Non linear iterative method is more accurate than linear method, require first guess.</a:t>
            </a:r>
          </a:p>
          <a:p>
            <a:pPr eaLnBrk="1" hangingPunct="1"/>
            <a:r>
              <a:rPr lang="en-US" altLang="zh-TW" smtClean="0"/>
              <a:t>Usually factorization gives the first guess for the bundle adjustment method.</a:t>
            </a:r>
          </a:p>
        </p:txBody>
      </p:sp>
      <p:sp>
        <p:nvSpPr>
          <p:cNvPr id="4813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481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1F8A3EF9-A674-4BF3-A79C-0394EA2F869D}" type="slidenum">
              <a:rPr lang="en-US" altLang="en-US" sz="1200" smtClean="0">
                <a:latin typeface="Arial" charset="0"/>
              </a:rPr>
              <a:pPr eaLnBrk="1" hangingPunct="1">
                <a:spcBef>
                  <a:spcPct val="0"/>
                </a:spcBef>
                <a:buFontTx/>
                <a:buNone/>
              </a:pPr>
              <a:t>46</a:t>
            </a:fld>
            <a:endParaRPr lang="en-US" altLang="en-US" sz="1200" smtClean="0">
              <a:latin typeface="Arial"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4915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2258F888-1CFA-41FD-9DAA-0354DE116310}" type="slidenum">
              <a:rPr lang="en-US" altLang="en-US" sz="1200" smtClean="0">
                <a:latin typeface="Arial" charset="0"/>
              </a:rPr>
              <a:pPr eaLnBrk="1" hangingPunct="1">
                <a:spcBef>
                  <a:spcPct val="0"/>
                </a:spcBef>
                <a:buFontTx/>
                <a:buNone/>
              </a:pPr>
              <a:t>47</a:t>
            </a:fld>
            <a:endParaRPr lang="en-US" altLang="en-US" sz="1200" smtClean="0">
              <a:latin typeface="Arial" charset="0"/>
            </a:endParaRPr>
          </a:p>
        </p:txBody>
      </p:sp>
      <p:sp>
        <p:nvSpPr>
          <p:cNvPr id="49156" name="Rectangle 2"/>
          <p:cNvSpPr>
            <a:spLocks noGrp="1" noChangeArrowheads="1"/>
          </p:cNvSpPr>
          <p:nvPr>
            <p:ph type="title" idx="4294967295"/>
          </p:nvPr>
        </p:nvSpPr>
        <p:spPr>
          <a:xfrm>
            <a:off x="0" y="274638"/>
            <a:ext cx="8229600" cy="1143000"/>
          </a:xfrm>
        </p:spPr>
        <p:txBody>
          <a:bodyPr/>
          <a:lstStyle/>
          <a:p>
            <a:pPr eaLnBrk="1" hangingPunct="1"/>
            <a:r>
              <a:rPr lang="en-US" altLang="zh-TW" smtClean="0"/>
              <a:t>Summary</a:t>
            </a:r>
          </a:p>
        </p:txBody>
      </p:sp>
      <p:sp>
        <p:nvSpPr>
          <p:cNvPr id="49157" name="Rectangle 3"/>
          <p:cNvSpPr>
            <a:spLocks noGrp="1" noChangeArrowheads="1"/>
          </p:cNvSpPr>
          <p:nvPr>
            <p:ph idx="4294967295"/>
          </p:nvPr>
        </p:nvSpPr>
        <p:spPr>
          <a:xfrm>
            <a:off x="0" y="1600200"/>
            <a:ext cx="8229600" cy="4525963"/>
          </a:xfrm>
        </p:spPr>
        <p:txBody>
          <a:bodyPr/>
          <a:lstStyle/>
          <a:p>
            <a:pPr eaLnBrk="1" hangingPunct="1"/>
            <a:r>
              <a:rPr lang="en-US" altLang="zh-TW" smtClean="0"/>
              <a:t>Studied the factorization structure-from-motion method for single camera multiple views</a:t>
            </a:r>
          </a:p>
          <a:p>
            <a:pPr eaLnBrk="1" hangingPunct="1"/>
            <a:endParaRPr lang="zh-TW" alt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5017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362827D8-CA80-4D21-8C26-4A5CA19388E8}" type="slidenum">
              <a:rPr lang="en-US" altLang="en-US" sz="1200" smtClean="0">
                <a:latin typeface="Arial" charset="0"/>
              </a:rPr>
              <a:pPr eaLnBrk="1" hangingPunct="1">
                <a:spcBef>
                  <a:spcPct val="0"/>
                </a:spcBef>
                <a:buFontTx/>
                <a:buNone/>
              </a:pPr>
              <a:t>48</a:t>
            </a:fld>
            <a:endParaRPr lang="en-US" altLang="en-US" sz="1200" smtClean="0">
              <a:latin typeface="Arial" charset="0"/>
            </a:endParaRPr>
          </a:p>
        </p:txBody>
      </p:sp>
      <p:sp>
        <p:nvSpPr>
          <p:cNvPr id="50180" name="Rectangle 2"/>
          <p:cNvSpPr>
            <a:spLocks noGrp="1" noChangeArrowheads="1"/>
          </p:cNvSpPr>
          <p:nvPr>
            <p:ph type="title" idx="4294967295"/>
          </p:nvPr>
        </p:nvSpPr>
        <p:spPr>
          <a:xfrm>
            <a:off x="0" y="274638"/>
            <a:ext cx="8229600" cy="1143000"/>
          </a:xfrm>
        </p:spPr>
        <p:txBody>
          <a:bodyPr/>
          <a:lstStyle/>
          <a:p>
            <a:pPr eaLnBrk="1" hangingPunct="1"/>
            <a:r>
              <a:rPr lang="en-US" altLang="zh-TW" smtClean="0"/>
              <a:t>Reference</a:t>
            </a:r>
          </a:p>
        </p:txBody>
      </p:sp>
      <p:sp>
        <p:nvSpPr>
          <p:cNvPr id="50181" name="Rectangle 3"/>
          <p:cNvSpPr>
            <a:spLocks noGrp="1" noChangeArrowheads="1"/>
          </p:cNvSpPr>
          <p:nvPr>
            <p:ph idx="4294967295"/>
          </p:nvPr>
        </p:nvSpPr>
        <p:spPr>
          <a:xfrm>
            <a:off x="0" y="1600200"/>
            <a:ext cx="8229600" cy="4525963"/>
          </a:xfrm>
        </p:spPr>
        <p:txBody>
          <a:bodyPr/>
          <a:lstStyle/>
          <a:p>
            <a:pPr eaLnBrk="1" hangingPunct="1"/>
            <a:r>
              <a:rPr lang="zh-TW" altLang="en-US" smtClean="0"/>
              <a:t> </a:t>
            </a:r>
            <a:r>
              <a:rPr lang="en-US" altLang="zh-TW" smtClean="0"/>
              <a:t>[1] </a:t>
            </a:r>
            <a:r>
              <a:rPr lang="en-US" altLang="zh-TW" smtClean="0">
                <a:solidFill>
                  <a:srgbClr val="080808"/>
                </a:solidFill>
              </a:rPr>
              <a:t>Hartley and Zisserman, Multiple geometry</a:t>
            </a:r>
            <a:r>
              <a:rPr lang="en-US" altLang="zh-TW" smtClean="0">
                <a:solidFill>
                  <a:srgbClr val="080808"/>
                </a:solidFill>
                <a:latin typeface="Times New Roman" pitchFamily="18" charset="0"/>
              </a:rPr>
              <a:t> </a:t>
            </a:r>
            <a:r>
              <a:rPr lang="en-US" altLang="zh-TW" smtClean="0">
                <a:solidFill>
                  <a:srgbClr val="080808"/>
                </a:solidFill>
              </a:rPr>
              <a:t> in computer vision, Cambridge, University Press. 2002. </a:t>
            </a:r>
          </a:p>
          <a:p>
            <a:pPr eaLnBrk="1" hangingPunct="1"/>
            <a:r>
              <a:rPr lang="en-US" altLang="zh-HK" smtClean="0"/>
              <a:t>[2] Morita and Kanade,"A Sequential Factorization Method for Recovering Shape and Motion From Image Streams", IEEE PAMI, VOL. 19, NO. 8, AUGUST 1997</a:t>
            </a:r>
          </a:p>
          <a:p>
            <a:pPr eaLnBrk="1" hangingPunct="1"/>
            <a:endParaRPr lang="en-US" altLang="zh-TW" smtClean="0">
              <a:solidFill>
                <a:srgbClr val="080808"/>
              </a:solidFill>
            </a:endParaRPr>
          </a:p>
          <a:p>
            <a:pPr eaLnBrk="1" hangingPunct="1"/>
            <a:endParaRPr lang="zh-TW" alt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51203" name="Rectangle 7"/>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49FA1B5B-2937-479C-9E76-0B1B21A8ACDF}" type="slidenum">
              <a:rPr lang="en-US" altLang="en-US" sz="1200" smtClean="0">
                <a:latin typeface="Arial" charset="0"/>
              </a:rPr>
              <a:pPr eaLnBrk="1" hangingPunct="1">
                <a:spcBef>
                  <a:spcPct val="0"/>
                </a:spcBef>
                <a:buFontTx/>
                <a:buNone/>
              </a:pPr>
              <a:t>49</a:t>
            </a:fld>
            <a:endParaRPr lang="en-US" altLang="en-US" sz="1200" smtClean="0">
              <a:latin typeface="Arial" charset="0"/>
            </a:endParaRPr>
          </a:p>
        </p:txBody>
      </p:sp>
      <p:sp>
        <p:nvSpPr>
          <p:cNvPr id="51204" name="Rectangle 4"/>
          <p:cNvSpPr>
            <a:spLocks noGrp="1" noChangeArrowheads="1"/>
          </p:cNvSpPr>
          <p:nvPr>
            <p:ph type="ctrTitle" idx="4294967295"/>
          </p:nvPr>
        </p:nvSpPr>
        <p:spPr>
          <a:xfrm>
            <a:off x="0" y="2130425"/>
            <a:ext cx="7772400" cy="1470025"/>
          </a:xfrm>
        </p:spPr>
        <p:txBody>
          <a:bodyPr/>
          <a:lstStyle/>
          <a:p>
            <a:pPr eaLnBrk="1" hangingPunct="1"/>
            <a:r>
              <a:rPr lang="en-US" altLang="zh-TW" smtClean="0"/>
              <a:t>Appendices</a:t>
            </a:r>
          </a:p>
        </p:txBody>
      </p:sp>
      <p:sp>
        <p:nvSpPr>
          <p:cNvPr id="51205" name="Rectangle 5"/>
          <p:cNvSpPr>
            <a:spLocks noGrp="1" noChangeArrowheads="1"/>
          </p:cNvSpPr>
          <p:nvPr>
            <p:ph type="subTitle" idx="4294967295"/>
          </p:nvPr>
        </p:nvSpPr>
        <p:spPr>
          <a:xfrm>
            <a:off x="0" y="3886200"/>
            <a:ext cx="6400800" cy="1752600"/>
          </a:xfrm>
        </p:spPr>
        <p:txBody>
          <a:bodyPr/>
          <a:lstStyle/>
          <a:p>
            <a:pPr eaLnBrk="1" hangingPunct="1">
              <a:buFont typeface="Arial" charset="0"/>
              <a:buNone/>
            </a:pPr>
            <a:r>
              <a:rPr lang="zh-TW" altLang="en-US"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altLang="zh-HK" sz="3200" smtClean="0"/>
              <a:t>Exercise 1: Camera and world coordinates</a:t>
            </a:r>
          </a:p>
        </p:txBody>
      </p:sp>
      <p:sp>
        <p:nvSpPr>
          <p:cNvPr id="7171" name="Rectangle 3"/>
          <p:cNvSpPr>
            <a:spLocks noGrp="1" noChangeArrowheads="1"/>
          </p:cNvSpPr>
          <p:nvPr>
            <p:ph type="body" sz="half" idx="1"/>
          </p:nvPr>
        </p:nvSpPr>
        <p:spPr/>
        <p:txBody>
          <a:bodyPr/>
          <a:lstStyle/>
          <a:p>
            <a:pPr eaLnBrk="1" hangingPunct="1"/>
            <a:r>
              <a:rPr lang="en-US" altLang="zh-HK" sz="2600" smtClean="0"/>
              <a:t> </a:t>
            </a:r>
          </a:p>
        </p:txBody>
      </p:sp>
      <p:graphicFrame>
        <p:nvGraphicFramePr>
          <p:cNvPr id="7172" name="Object 4"/>
          <p:cNvGraphicFramePr>
            <a:graphicFrameLocks noGrp="1" noChangeAspect="1"/>
          </p:cNvGraphicFramePr>
          <p:nvPr>
            <p:ph sz="quarter" idx="2"/>
          </p:nvPr>
        </p:nvGraphicFramePr>
        <p:xfrm>
          <a:off x="533400" y="3048000"/>
          <a:ext cx="3808413" cy="3505200"/>
        </p:xfrm>
        <a:graphic>
          <a:graphicData uri="http://schemas.openxmlformats.org/presentationml/2006/ole">
            <mc:AlternateContent xmlns:mc="http://schemas.openxmlformats.org/markup-compatibility/2006">
              <mc:Choice xmlns:v="urn:schemas-microsoft-com:vml" Requires="v">
                <p:oleObj spid="_x0000_s7224" name="Equation" r:id="rId3" imgW="2552700" imgH="2349500" progId="Equation.3">
                  <p:embed/>
                </p:oleObj>
              </mc:Choice>
              <mc:Fallback>
                <p:oleObj name="Equation" r:id="rId3" imgW="2552700" imgH="23495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048000"/>
                        <a:ext cx="3808413" cy="350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3" name="Object 23"/>
          <p:cNvGraphicFramePr>
            <a:graphicFrameLocks noGrp="1" noChangeAspect="1"/>
          </p:cNvGraphicFramePr>
          <p:nvPr>
            <p:ph sz="quarter" idx="3"/>
          </p:nvPr>
        </p:nvGraphicFramePr>
        <p:xfrm>
          <a:off x="4548188" y="1606550"/>
          <a:ext cx="4624387" cy="2882900"/>
        </p:xfrm>
        <a:graphic>
          <a:graphicData uri="http://schemas.openxmlformats.org/presentationml/2006/ole">
            <mc:AlternateContent xmlns:mc="http://schemas.openxmlformats.org/markup-compatibility/2006">
              <mc:Choice xmlns:v="urn:schemas-microsoft-com:vml" Requires="v">
                <p:oleObj spid="_x0000_s7225" name="公式" r:id="rId5" imgW="2933700" imgH="1828800" progId="Equation.3">
                  <p:embed/>
                </p:oleObj>
              </mc:Choice>
              <mc:Fallback>
                <p:oleObj name="公式" r:id="rId5" imgW="2933700" imgH="1828800" progId="Equation.3">
                  <p:embed/>
                  <p:pic>
                    <p:nvPicPr>
                      <p:cNvPr id="0" name="Object 2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8188" y="1606550"/>
                        <a:ext cx="4624387" cy="2882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4"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7175"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FB89591B-C815-4B6E-B4D9-62BC6863FC21}" type="slidenum">
              <a:rPr lang="en-US" altLang="en-US" sz="1200" smtClean="0">
                <a:latin typeface="Arial" charset="0"/>
              </a:rPr>
              <a:pPr eaLnBrk="1" hangingPunct="1">
                <a:spcBef>
                  <a:spcPct val="0"/>
                </a:spcBef>
                <a:buFontTx/>
                <a:buNone/>
              </a:pPr>
              <a:t>5</a:t>
            </a:fld>
            <a:endParaRPr lang="en-US" altLang="en-US" sz="1200" smtClean="0">
              <a:latin typeface="Arial" charset="0"/>
            </a:endParaRPr>
          </a:p>
        </p:txBody>
      </p:sp>
      <p:sp>
        <p:nvSpPr>
          <p:cNvPr id="7176" name="Line 5"/>
          <p:cNvSpPr>
            <a:spLocks noChangeShapeType="1"/>
          </p:cNvSpPr>
          <p:nvPr/>
        </p:nvSpPr>
        <p:spPr bwMode="auto">
          <a:xfrm flipV="1">
            <a:off x="990600" y="1676400"/>
            <a:ext cx="1588"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7" name="Line 6"/>
          <p:cNvSpPr>
            <a:spLocks noChangeShapeType="1"/>
          </p:cNvSpPr>
          <p:nvPr/>
        </p:nvSpPr>
        <p:spPr bwMode="auto">
          <a:xfrm>
            <a:off x="990600" y="2590800"/>
            <a:ext cx="99060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8" name="Line 7"/>
          <p:cNvSpPr>
            <a:spLocks noChangeShapeType="1"/>
          </p:cNvSpPr>
          <p:nvPr/>
        </p:nvSpPr>
        <p:spPr bwMode="auto">
          <a:xfrm flipH="1" flipV="1">
            <a:off x="685800" y="1981200"/>
            <a:ext cx="304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9" name="Line 8"/>
          <p:cNvSpPr>
            <a:spLocks noChangeShapeType="1"/>
          </p:cNvSpPr>
          <p:nvPr/>
        </p:nvSpPr>
        <p:spPr bwMode="auto">
          <a:xfrm flipV="1">
            <a:off x="4343400" y="914400"/>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0" name="Line 9"/>
          <p:cNvSpPr>
            <a:spLocks noChangeShapeType="1"/>
          </p:cNvSpPr>
          <p:nvPr/>
        </p:nvSpPr>
        <p:spPr bwMode="auto">
          <a:xfrm flipH="1" flipV="1">
            <a:off x="3886200" y="1676400"/>
            <a:ext cx="4572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1" name="Line 10"/>
          <p:cNvSpPr>
            <a:spLocks noChangeShapeType="1"/>
          </p:cNvSpPr>
          <p:nvPr/>
        </p:nvSpPr>
        <p:spPr bwMode="auto">
          <a:xfrm flipH="1">
            <a:off x="3505200" y="1828800"/>
            <a:ext cx="838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2" name="Freeform 11"/>
          <p:cNvSpPr>
            <a:spLocks/>
          </p:cNvSpPr>
          <p:nvPr/>
        </p:nvSpPr>
        <p:spPr bwMode="auto">
          <a:xfrm flipV="1">
            <a:off x="2209800" y="1524000"/>
            <a:ext cx="914400" cy="381000"/>
          </a:xfrm>
          <a:custGeom>
            <a:avLst/>
            <a:gdLst>
              <a:gd name="T0" fmla="*/ 2147483647 w 1488"/>
              <a:gd name="T1" fmla="*/ 0 h 312"/>
              <a:gd name="T2" fmla="*/ 2147483647 w 1488"/>
              <a:gd name="T3" fmla="*/ 2147483647 h 312"/>
              <a:gd name="T4" fmla="*/ 0 w 1488"/>
              <a:gd name="T5" fmla="*/ 2147483647 h 312"/>
              <a:gd name="T6" fmla="*/ 0 60000 65536"/>
              <a:gd name="T7" fmla="*/ 0 60000 65536"/>
              <a:gd name="T8" fmla="*/ 0 60000 65536"/>
              <a:gd name="T9" fmla="*/ 0 w 1488"/>
              <a:gd name="T10" fmla="*/ 0 h 312"/>
              <a:gd name="T11" fmla="*/ 1488 w 1488"/>
              <a:gd name="T12" fmla="*/ 312 h 312"/>
            </a:gdLst>
            <a:ahLst/>
            <a:cxnLst>
              <a:cxn ang="T6">
                <a:pos x="T0" y="T1"/>
              </a:cxn>
              <a:cxn ang="T7">
                <a:pos x="T2" y="T3"/>
              </a:cxn>
              <a:cxn ang="T8">
                <a:pos x="T4" y="T5"/>
              </a:cxn>
            </a:cxnLst>
            <a:rect l="T9" t="T10" r="T11" b="T12"/>
            <a:pathLst>
              <a:path w="1488" h="312">
                <a:moveTo>
                  <a:pt x="1488" y="0"/>
                </a:moveTo>
                <a:cubicBezTo>
                  <a:pt x="1204" y="132"/>
                  <a:pt x="920" y="264"/>
                  <a:pt x="672" y="288"/>
                </a:cubicBezTo>
                <a:cubicBezTo>
                  <a:pt x="424" y="312"/>
                  <a:pt x="212" y="228"/>
                  <a:pt x="0" y="14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83" name="Text Box 12"/>
          <p:cNvSpPr txBox="1">
            <a:spLocks noChangeArrowheads="1"/>
          </p:cNvSpPr>
          <p:nvPr/>
        </p:nvSpPr>
        <p:spPr bwMode="auto">
          <a:xfrm>
            <a:off x="3124200" y="2133600"/>
            <a:ext cx="1365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World </a:t>
            </a:r>
          </a:p>
          <a:p>
            <a:pPr eaLnBrk="1" hangingPunct="1">
              <a:spcBef>
                <a:spcPct val="0"/>
              </a:spcBef>
              <a:buFontTx/>
              <a:buNone/>
            </a:pPr>
            <a:r>
              <a:rPr lang="en-US" altLang="zh-HK" sz="1800">
                <a:latin typeface="Arial" charset="0"/>
              </a:rPr>
              <a:t>coordinates</a:t>
            </a:r>
          </a:p>
        </p:txBody>
      </p:sp>
      <p:sp>
        <p:nvSpPr>
          <p:cNvPr id="7184" name="Text Box 13"/>
          <p:cNvSpPr txBox="1">
            <a:spLocks noChangeArrowheads="1"/>
          </p:cNvSpPr>
          <p:nvPr/>
        </p:nvSpPr>
        <p:spPr bwMode="auto">
          <a:xfrm>
            <a:off x="1066800" y="1600200"/>
            <a:ext cx="1365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Camera </a:t>
            </a:r>
          </a:p>
          <a:p>
            <a:pPr eaLnBrk="1" hangingPunct="1">
              <a:spcBef>
                <a:spcPct val="0"/>
              </a:spcBef>
              <a:buFontTx/>
              <a:buNone/>
            </a:pPr>
            <a:r>
              <a:rPr lang="en-US" altLang="zh-HK" sz="1800">
                <a:latin typeface="Arial" charset="0"/>
              </a:rPr>
              <a:t>coordinates</a:t>
            </a:r>
          </a:p>
        </p:txBody>
      </p:sp>
      <p:sp>
        <p:nvSpPr>
          <p:cNvPr id="7185" name="Text Box 14"/>
          <p:cNvSpPr txBox="1">
            <a:spLocks noChangeArrowheads="1"/>
          </p:cNvSpPr>
          <p:nvPr/>
        </p:nvSpPr>
        <p:spPr bwMode="auto">
          <a:xfrm>
            <a:off x="669925" y="2398713"/>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C</a:t>
            </a:r>
          </a:p>
        </p:txBody>
      </p:sp>
      <p:sp>
        <p:nvSpPr>
          <p:cNvPr id="7186" name="Text Box 15"/>
          <p:cNvSpPr txBox="1">
            <a:spLocks noChangeArrowheads="1"/>
          </p:cNvSpPr>
          <p:nvPr/>
        </p:nvSpPr>
        <p:spPr bwMode="auto">
          <a:xfrm>
            <a:off x="822325" y="1179513"/>
            <a:ext cx="768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Ycam</a:t>
            </a:r>
          </a:p>
        </p:txBody>
      </p:sp>
      <p:sp>
        <p:nvSpPr>
          <p:cNvPr id="7187" name="Text Box 16"/>
          <p:cNvSpPr txBox="1">
            <a:spLocks noChangeArrowheads="1"/>
          </p:cNvSpPr>
          <p:nvPr/>
        </p:nvSpPr>
        <p:spPr bwMode="auto">
          <a:xfrm>
            <a:off x="228600" y="1524000"/>
            <a:ext cx="76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Xcam</a:t>
            </a:r>
          </a:p>
        </p:txBody>
      </p:sp>
      <p:sp>
        <p:nvSpPr>
          <p:cNvPr id="7188" name="Text Box 17"/>
          <p:cNvSpPr txBox="1">
            <a:spLocks noChangeArrowheads="1"/>
          </p:cNvSpPr>
          <p:nvPr/>
        </p:nvSpPr>
        <p:spPr bwMode="auto">
          <a:xfrm>
            <a:off x="1905000" y="2209800"/>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Zcam</a:t>
            </a:r>
          </a:p>
        </p:txBody>
      </p:sp>
      <p:sp>
        <p:nvSpPr>
          <p:cNvPr id="7189" name="Text Box 18"/>
          <p:cNvSpPr txBox="1">
            <a:spLocks noChangeArrowheads="1"/>
          </p:cNvSpPr>
          <p:nvPr/>
        </p:nvSpPr>
        <p:spPr bwMode="auto">
          <a:xfrm>
            <a:off x="3505200" y="1219200"/>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Zw</a:t>
            </a:r>
          </a:p>
        </p:txBody>
      </p:sp>
      <p:sp>
        <p:nvSpPr>
          <p:cNvPr id="7190" name="Text Box 19"/>
          <p:cNvSpPr txBox="1">
            <a:spLocks noChangeArrowheads="1"/>
          </p:cNvSpPr>
          <p:nvPr/>
        </p:nvSpPr>
        <p:spPr bwMode="auto">
          <a:xfrm>
            <a:off x="3124200" y="1676400"/>
            <a:ext cx="501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Xw</a:t>
            </a:r>
          </a:p>
        </p:txBody>
      </p:sp>
      <p:sp>
        <p:nvSpPr>
          <p:cNvPr id="7191" name="Text Box 20"/>
          <p:cNvSpPr txBox="1">
            <a:spLocks noChangeArrowheads="1"/>
          </p:cNvSpPr>
          <p:nvPr/>
        </p:nvSpPr>
        <p:spPr bwMode="auto">
          <a:xfrm>
            <a:off x="4281488" y="995363"/>
            <a:ext cx="501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Yw</a:t>
            </a:r>
          </a:p>
        </p:txBody>
      </p:sp>
      <p:sp>
        <p:nvSpPr>
          <p:cNvPr id="24" name="Oval 23"/>
          <p:cNvSpPr/>
          <p:nvPr/>
        </p:nvSpPr>
        <p:spPr>
          <a:xfrm>
            <a:off x="1079500" y="152400"/>
            <a:ext cx="19685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5222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379A1C2A-7689-4473-9310-2CBA432B9677}" type="slidenum">
              <a:rPr lang="en-US" altLang="en-US" sz="1200" smtClean="0">
                <a:latin typeface="Arial" charset="0"/>
              </a:rPr>
              <a:pPr eaLnBrk="1" hangingPunct="1">
                <a:spcBef>
                  <a:spcPct val="0"/>
                </a:spcBef>
                <a:buFontTx/>
                <a:buNone/>
              </a:pPr>
              <a:t>50</a:t>
            </a:fld>
            <a:endParaRPr lang="en-US" altLang="en-US" sz="1200" smtClean="0">
              <a:latin typeface="Arial" charset="0"/>
            </a:endParaRPr>
          </a:p>
        </p:txBody>
      </p:sp>
      <p:sp>
        <p:nvSpPr>
          <p:cNvPr id="52228" name="Rectangle 2"/>
          <p:cNvSpPr>
            <a:spLocks noGrp="1" noChangeArrowheads="1"/>
          </p:cNvSpPr>
          <p:nvPr>
            <p:ph type="title" idx="4294967295"/>
          </p:nvPr>
        </p:nvSpPr>
        <p:spPr>
          <a:xfrm>
            <a:off x="0" y="122238"/>
            <a:ext cx="7543800" cy="1295400"/>
          </a:xfrm>
        </p:spPr>
        <p:txBody>
          <a:bodyPr/>
          <a:lstStyle/>
          <a:p>
            <a:pPr eaLnBrk="1" hangingPunct="1"/>
            <a:r>
              <a:rPr lang="en-US" altLang="zh-CN" sz="3600" smtClean="0"/>
              <a:t>Appendix 1</a:t>
            </a:r>
            <a:br>
              <a:rPr lang="en-US" altLang="zh-CN" sz="3600" smtClean="0"/>
            </a:br>
            <a:r>
              <a:rPr lang="en-US" altLang="zh-CN" sz="3600" smtClean="0"/>
              <a:t>More properties of SVD</a:t>
            </a:r>
            <a:endParaRPr lang="en-US" altLang="zh-HK" sz="3600" smtClean="0"/>
          </a:p>
        </p:txBody>
      </p:sp>
      <p:sp>
        <p:nvSpPr>
          <p:cNvPr id="52229" name="Rectangle 3"/>
          <p:cNvSpPr>
            <a:spLocks noGrp="1" noChangeArrowheads="1"/>
          </p:cNvSpPr>
          <p:nvPr>
            <p:ph type="body" sz="half" idx="4294967295"/>
          </p:nvPr>
        </p:nvSpPr>
        <p:spPr>
          <a:xfrm>
            <a:off x="0" y="1700213"/>
            <a:ext cx="5554663" cy="4411662"/>
          </a:xfrm>
        </p:spPr>
        <p:txBody>
          <a:bodyPr/>
          <a:lstStyle/>
          <a:p>
            <a:pPr eaLnBrk="1" hangingPunct="1"/>
            <a:endParaRPr lang="en-US" altLang="zh-CN" sz="2600" smtClean="0">
              <a:sym typeface="Symbol" pitchFamily="18" charset="2"/>
            </a:endParaRPr>
          </a:p>
          <a:p>
            <a:pPr eaLnBrk="1" hangingPunct="1"/>
            <a:endParaRPr lang="en-US" altLang="zh-HK" sz="2600" smtClean="0"/>
          </a:p>
        </p:txBody>
      </p:sp>
      <p:graphicFrame>
        <p:nvGraphicFramePr>
          <p:cNvPr id="52230" name="Object 4"/>
          <p:cNvGraphicFramePr>
            <a:graphicFrameLocks noGrp="1" noChangeAspect="1"/>
          </p:cNvGraphicFramePr>
          <p:nvPr>
            <p:ph sz="half" idx="4294967295"/>
          </p:nvPr>
        </p:nvGraphicFramePr>
        <p:xfrm>
          <a:off x="0" y="1700213"/>
          <a:ext cx="6769100" cy="4899025"/>
        </p:xfrm>
        <a:graphic>
          <a:graphicData uri="http://schemas.openxmlformats.org/presentationml/2006/ole">
            <mc:AlternateContent xmlns:mc="http://schemas.openxmlformats.org/markup-compatibility/2006">
              <mc:Choice xmlns:v="urn:schemas-microsoft-com:vml" Requires="v">
                <p:oleObj spid="_x0000_s52246" name="Equation" r:id="rId3" imgW="3263900" imgH="2362200" progId="Equation.3">
                  <p:embed/>
                </p:oleObj>
              </mc:Choice>
              <mc:Fallback>
                <p:oleObj name="Equation" r:id="rId3" imgW="3263900" imgH="23622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00213"/>
                        <a:ext cx="6769100" cy="489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5325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F7D44402-F06C-4316-86F6-4394A9ABAD71}" type="slidenum">
              <a:rPr lang="en-US" altLang="en-US" sz="1200" smtClean="0">
                <a:latin typeface="Arial" charset="0"/>
              </a:rPr>
              <a:pPr eaLnBrk="1" hangingPunct="1">
                <a:spcBef>
                  <a:spcPct val="0"/>
                </a:spcBef>
                <a:buFontTx/>
                <a:buNone/>
              </a:pPr>
              <a:t>51</a:t>
            </a:fld>
            <a:endParaRPr lang="en-US" altLang="en-US" sz="1200" smtClean="0">
              <a:latin typeface="Arial" charset="0"/>
            </a:endParaRPr>
          </a:p>
        </p:txBody>
      </p:sp>
      <p:sp>
        <p:nvSpPr>
          <p:cNvPr id="50178" name="Rectangle 2"/>
          <p:cNvSpPr>
            <a:spLocks noGrp="1" noChangeArrowheads="1"/>
          </p:cNvSpPr>
          <p:nvPr>
            <p:ph type="title" idx="4294967295"/>
          </p:nvPr>
        </p:nvSpPr>
        <p:spPr>
          <a:xfrm>
            <a:off x="0" y="122238"/>
            <a:ext cx="7543800" cy="1295400"/>
          </a:xfrm>
        </p:spPr>
        <p:txBody>
          <a:bodyPr rtlCol="0">
            <a:normAutofit fontScale="90000"/>
          </a:bodyPr>
          <a:lstStyle/>
          <a:p>
            <a:pPr eaLnBrk="1" fontAlgn="auto" hangingPunct="1">
              <a:spcAft>
                <a:spcPts val="0"/>
              </a:spcAft>
              <a:defRPr/>
            </a:pPr>
            <a:r>
              <a:rPr lang="en-US" altLang="zh-TW" smtClean="0"/>
              <a:t>Appendix 2</a:t>
            </a:r>
            <a:br>
              <a:rPr lang="en-US" altLang="zh-TW" smtClean="0"/>
            </a:br>
            <a:r>
              <a:rPr lang="en-US" altLang="zh-TW" smtClean="0"/>
              <a:t> Frobenius norm </a:t>
            </a:r>
          </a:p>
        </p:txBody>
      </p:sp>
      <p:sp>
        <p:nvSpPr>
          <p:cNvPr id="53253" name="Rectangle 3"/>
          <p:cNvSpPr>
            <a:spLocks noGrp="1" noChangeArrowheads="1"/>
          </p:cNvSpPr>
          <p:nvPr>
            <p:ph type="body" sz="half" idx="4294967295"/>
          </p:nvPr>
        </p:nvSpPr>
        <p:spPr>
          <a:xfrm>
            <a:off x="0" y="1719263"/>
            <a:ext cx="8067675" cy="4411662"/>
          </a:xfrm>
        </p:spPr>
        <p:txBody>
          <a:bodyPr/>
          <a:lstStyle/>
          <a:p>
            <a:pPr eaLnBrk="1" hangingPunct="1"/>
            <a:r>
              <a:rPr lang="en-US" altLang="zh-TW" sz="2600" smtClean="0"/>
              <a:t>A is an m-by-n matrix Frobenius norm ||A||</a:t>
            </a:r>
            <a:r>
              <a:rPr lang="en-US" altLang="zh-TW" sz="2600" baseline="-25000" smtClean="0"/>
              <a:t>F</a:t>
            </a:r>
          </a:p>
          <a:p>
            <a:pPr eaLnBrk="1" hangingPunct="1"/>
            <a:r>
              <a:rPr lang="en-US" altLang="zh-TW" sz="2600" smtClean="0"/>
              <a:t>See </a:t>
            </a:r>
            <a:r>
              <a:rPr lang="en-US" altLang="zh-TW" sz="2200" smtClean="0"/>
              <a:t>http://mathworld.wolfram.com/FrobeniusNorm.html</a:t>
            </a:r>
          </a:p>
        </p:txBody>
      </p:sp>
      <p:graphicFrame>
        <p:nvGraphicFramePr>
          <p:cNvPr id="53254" name="Object 4"/>
          <p:cNvGraphicFramePr>
            <a:graphicFrameLocks noGrp="1" noChangeAspect="1"/>
          </p:cNvGraphicFramePr>
          <p:nvPr>
            <p:ph sz="half" idx="4294967295"/>
          </p:nvPr>
        </p:nvGraphicFramePr>
        <p:xfrm>
          <a:off x="0" y="3281363"/>
          <a:ext cx="4035425" cy="1657350"/>
        </p:xfrm>
        <a:graphic>
          <a:graphicData uri="http://schemas.openxmlformats.org/presentationml/2006/ole">
            <mc:AlternateContent xmlns:mc="http://schemas.openxmlformats.org/markup-compatibility/2006">
              <mc:Choice xmlns:v="urn:schemas-microsoft-com:vml" Requires="v">
                <p:oleObj spid="_x0000_s53270" name="Equation" r:id="rId3" imgW="1205977" imgH="495085" progId="Equation.3">
                  <p:embed/>
                </p:oleObj>
              </mc:Choice>
              <mc:Fallback>
                <p:oleObj name="Equation" r:id="rId3" imgW="1205977" imgH="495085"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281363"/>
                        <a:ext cx="4035425" cy="165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5427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C8D556DC-39E8-426D-AE92-33A0C8ECF8A8}" type="slidenum">
              <a:rPr lang="en-US" altLang="en-US" sz="1200" smtClean="0">
                <a:latin typeface="Arial" charset="0"/>
              </a:rPr>
              <a:pPr eaLnBrk="1" hangingPunct="1">
                <a:spcBef>
                  <a:spcPct val="0"/>
                </a:spcBef>
                <a:buFontTx/>
                <a:buNone/>
              </a:pPr>
              <a:t>52</a:t>
            </a:fld>
            <a:endParaRPr lang="en-US" altLang="en-US" sz="1200" smtClean="0">
              <a:latin typeface="Arial" charset="0"/>
            </a:endParaRPr>
          </a:p>
        </p:txBody>
      </p:sp>
      <p:sp>
        <p:nvSpPr>
          <p:cNvPr id="51202" name="Rectangle 2"/>
          <p:cNvSpPr>
            <a:spLocks noGrp="1" noChangeArrowheads="1"/>
          </p:cNvSpPr>
          <p:nvPr>
            <p:ph type="title" idx="4294967295"/>
          </p:nvPr>
        </p:nvSpPr>
        <p:spPr>
          <a:xfrm>
            <a:off x="0" y="274638"/>
            <a:ext cx="8229600" cy="1143000"/>
          </a:xfrm>
        </p:spPr>
        <p:txBody>
          <a:bodyPr rtlCol="0">
            <a:normAutofit fontScale="90000"/>
          </a:bodyPr>
          <a:lstStyle/>
          <a:p>
            <a:pPr eaLnBrk="1" fontAlgn="auto" hangingPunct="1">
              <a:spcAft>
                <a:spcPts val="0"/>
              </a:spcAft>
              <a:defRPr/>
            </a:pPr>
            <a:r>
              <a:rPr lang="en-US" smtClean="0"/>
              <a:t>Appendix 3</a:t>
            </a:r>
            <a:br>
              <a:rPr lang="en-US" smtClean="0"/>
            </a:br>
            <a:r>
              <a:rPr lang="en-US" smtClean="0"/>
              <a:t>Rank of  matrix</a:t>
            </a:r>
            <a:br>
              <a:rPr lang="en-US" smtClean="0"/>
            </a:br>
            <a:r>
              <a:rPr lang="en-US" sz="2100" smtClean="0"/>
              <a:t>http://en.wikipedia.org/wiki/Rank_(linear_algebra)</a:t>
            </a:r>
          </a:p>
        </p:txBody>
      </p:sp>
      <p:sp>
        <p:nvSpPr>
          <p:cNvPr id="54277" name="Rectangle 3"/>
          <p:cNvSpPr>
            <a:spLocks noGrp="1" noChangeArrowheads="1"/>
          </p:cNvSpPr>
          <p:nvPr>
            <p:ph idx="4294967295"/>
          </p:nvPr>
        </p:nvSpPr>
        <p:spPr>
          <a:xfrm>
            <a:off x="0" y="1600200"/>
            <a:ext cx="8229600" cy="4525963"/>
          </a:xfrm>
        </p:spPr>
        <p:txBody>
          <a:bodyPr/>
          <a:lstStyle/>
          <a:p>
            <a:pPr eaLnBrk="1" hangingPunct="1"/>
            <a:r>
              <a:rPr lang="en-US" altLang="zh-HK" smtClean="0"/>
              <a:t>If A is of size m x n, Rank(A)&lt;min{m,n}</a:t>
            </a:r>
          </a:p>
          <a:p>
            <a:pPr eaLnBrk="1" hangingPunct="1"/>
            <a:r>
              <a:rPr lang="en-US" altLang="zh-HK" i="1" smtClean="0"/>
              <a:t>Rank(AB)&lt; min{rank(A), rank(B)}</a:t>
            </a:r>
          </a:p>
          <a:p>
            <a:pPr eaLnBrk="1" hangingPunct="1"/>
            <a:r>
              <a:rPr lang="en-US" altLang="zh-HK" i="1" smtClean="0"/>
              <a:t>Rank(A)= number of non zero singular value found using SVD.</a:t>
            </a:r>
          </a:p>
          <a:p>
            <a:pPr eaLnBrk="1" hangingPunct="1"/>
            <a:endParaRPr lang="en-US" altLang="zh-HK" i="1" smtClean="0"/>
          </a:p>
          <a:p>
            <a:pPr eaLnBrk="1" hangingPunct="1"/>
            <a:endParaRPr lang="en-US" altLang="zh-HK" i="1" smtClean="0"/>
          </a:p>
          <a:p>
            <a:pPr eaLnBrk="1" hangingPunct="1">
              <a:buFont typeface="Wingdings" pitchFamily="2" charset="2"/>
              <a:buNone/>
            </a:pPr>
            <a:endParaRPr lang="en-US" altLang="zh-HK" smtClean="0"/>
          </a:p>
          <a:p>
            <a:pPr eaLnBrk="1" hangingPunct="1"/>
            <a:endParaRPr lang="en-US" altLang="zh-HK"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Factorization v6c</a:t>
            </a:r>
            <a:endParaRPr lang="en-US"/>
          </a:p>
        </p:txBody>
      </p:sp>
      <p:sp>
        <p:nvSpPr>
          <p:cNvPr id="5529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70B617B5-3B4B-46B2-9673-78BC29BD67F6}" type="slidenum">
              <a:rPr lang="en-US" altLang="zh-HK" sz="1200" smtClean="0">
                <a:solidFill>
                  <a:srgbClr val="898989"/>
                </a:solidFill>
                <a:latin typeface="Arial" charset="0"/>
              </a:rPr>
              <a:pPr eaLnBrk="1" hangingPunct="1">
                <a:spcBef>
                  <a:spcPct val="0"/>
                </a:spcBef>
                <a:buFontTx/>
                <a:buNone/>
              </a:pPr>
              <a:t>53</a:t>
            </a:fld>
            <a:endParaRPr lang="en-US" altLang="zh-HK" sz="1200" smtClean="0">
              <a:solidFill>
                <a:srgbClr val="898989"/>
              </a:solidFill>
              <a:latin typeface="Arial" charset="0"/>
            </a:endParaRPr>
          </a:p>
        </p:txBody>
      </p:sp>
      <p:graphicFrame>
        <p:nvGraphicFramePr>
          <p:cNvPr id="55300" name="Object 3"/>
          <p:cNvGraphicFramePr>
            <a:graphicFrameLocks noChangeAspect="1"/>
          </p:cNvGraphicFramePr>
          <p:nvPr/>
        </p:nvGraphicFramePr>
        <p:xfrm>
          <a:off x="1752600" y="76200"/>
          <a:ext cx="6529388" cy="6683375"/>
        </p:xfrm>
        <a:graphic>
          <a:graphicData uri="http://schemas.openxmlformats.org/presentationml/2006/ole">
            <mc:AlternateContent xmlns:mc="http://schemas.openxmlformats.org/markup-compatibility/2006">
              <mc:Choice xmlns:v="urn:schemas-microsoft-com:vml" Requires="v">
                <p:oleObj spid="_x0000_s55317" name="Document" r:id="rId4" imgW="6529320" imgH="6683185" progId="Word.Document.12">
                  <p:embed/>
                </p:oleObj>
              </mc:Choice>
              <mc:Fallback>
                <p:oleObj name="Document" r:id="rId4" imgW="6529320" imgH="6683185" progId="Word.Document.12">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76200"/>
                        <a:ext cx="6529388" cy="668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1" name="Rectangle 4"/>
          <p:cNvSpPr>
            <a:spLocks noChangeArrowheads="1"/>
          </p:cNvSpPr>
          <p:nvPr/>
        </p:nvSpPr>
        <p:spPr bwMode="auto">
          <a:xfrm>
            <a:off x="228600" y="228600"/>
            <a:ext cx="15113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Appendix 4</a:t>
            </a:r>
            <a:br>
              <a:rPr lang="en-US" altLang="zh-HK" sz="1800">
                <a:latin typeface="Arial" charset="0"/>
              </a:rPr>
            </a:br>
            <a:r>
              <a:rPr lang="en-US" altLang="zh-HK" sz="1800">
                <a:latin typeface="Arial" charset="0"/>
              </a:rPr>
              <a:t>Different approximate camera models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56323" name="Rectangle 7"/>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FA5401CA-6DEA-48FE-AC71-F49B155C883B}" type="slidenum">
              <a:rPr lang="en-US" altLang="en-US" sz="1200" smtClean="0">
                <a:latin typeface="Arial" charset="0"/>
              </a:rPr>
              <a:pPr eaLnBrk="1" hangingPunct="1">
                <a:spcBef>
                  <a:spcPct val="0"/>
                </a:spcBef>
                <a:buFontTx/>
                <a:buNone/>
              </a:pPr>
              <a:t>54</a:t>
            </a:fld>
            <a:endParaRPr lang="en-US" altLang="en-US" sz="1200" smtClean="0">
              <a:latin typeface="Arial" charset="0"/>
            </a:endParaRPr>
          </a:p>
        </p:txBody>
      </p:sp>
      <p:sp>
        <p:nvSpPr>
          <p:cNvPr id="56324" name="Rectangle 4"/>
          <p:cNvSpPr>
            <a:spLocks noGrp="1" noChangeArrowheads="1"/>
          </p:cNvSpPr>
          <p:nvPr>
            <p:ph type="ctrTitle" idx="4294967295"/>
          </p:nvPr>
        </p:nvSpPr>
        <p:spPr>
          <a:xfrm>
            <a:off x="0" y="2130425"/>
            <a:ext cx="7772400" cy="1470025"/>
          </a:xfrm>
        </p:spPr>
        <p:txBody>
          <a:bodyPr/>
          <a:lstStyle/>
          <a:p>
            <a:pPr eaLnBrk="1" hangingPunct="1"/>
            <a:r>
              <a:rPr lang="en-US" altLang="zh-HK" smtClean="0"/>
              <a:t>Appendix 5</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57347"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B38A0A3E-7D1A-4E9A-B87C-796D21068982}" type="slidenum">
              <a:rPr lang="en-US" altLang="en-US" sz="1200" smtClean="0">
                <a:latin typeface="Arial" charset="0"/>
              </a:rPr>
              <a:pPr eaLnBrk="1" hangingPunct="1">
                <a:spcBef>
                  <a:spcPct val="0"/>
                </a:spcBef>
                <a:buFontTx/>
                <a:buNone/>
              </a:pPr>
              <a:t>55</a:t>
            </a:fld>
            <a:endParaRPr lang="en-US" altLang="en-US" sz="1200" smtClean="0">
              <a:latin typeface="Arial" charset="0"/>
            </a:endParaRPr>
          </a:p>
        </p:txBody>
      </p:sp>
      <p:sp>
        <p:nvSpPr>
          <p:cNvPr id="57348" name="Rectangle 2"/>
          <p:cNvSpPr>
            <a:spLocks noGrp="1" noChangeArrowheads="1"/>
          </p:cNvSpPr>
          <p:nvPr>
            <p:ph type="title" idx="4294967295"/>
          </p:nvPr>
        </p:nvSpPr>
        <p:spPr>
          <a:xfrm>
            <a:off x="0" y="122238"/>
            <a:ext cx="7543800" cy="854075"/>
          </a:xfrm>
        </p:spPr>
        <p:txBody>
          <a:bodyPr/>
          <a:lstStyle/>
          <a:p>
            <a:pPr eaLnBrk="1" hangingPunct="1"/>
            <a:r>
              <a:rPr lang="en-US" altLang="zh-HK" sz="3200" smtClean="0">
                <a:solidFill>
                  <a:srgbClr val="FF3399"/>
                </a:solidFill>
              </a:rPr>
              <a:t>Answer1</a:t>
            </a:r>
            <a:r>
              <a:rPr lang="en-US" altLang="zh-HK" sz="3200" smtClean="0"/>
              <a:t>: Camera and world coordinates</a:t>
            </a:r>
          </a:p>
        </p:txBody>
      </p:sp>
      <p:sp>
        <p:nvSpPr>
          <p:cNvPr id="57349" name="Rectangle 3"/>
          <p:cNvSpPr>
            <a:spLocks noGrp="1" noChangeArrowheads="1"/>
          </p:cNvSpPr>
          <p:nvPr>
            <p:ph type="body" sz="half" idx="4294967295"/>
          </p:nvPr>
        </p:nvSpPr>
        <p:spPr>
          <a:xfrm>
            <a:off x="0" y="1719263"/>
            <a:ext cx="4038600" cy="4411662"/>
          </a:xfrm>
        </p:spPr>
        <p:txBody>
          <a:bodyPr/>
          <a:lstStyle/>
          <a:p>
            <a:pPr eaLnBrk="1" hangingPunct="1"/>
            <a:r>
              <a:rPr lang="en-US" altLang="zh-HK" sz="2600" smtClean="0"/>
              <a:t> </a:t>
            </a:r>
          </a:p>
        </p:txBody>
      </p:sp>
      <p:graphicFrame>
        <p:nvGraphicFramePr>
          <p:cNvPr id="57350" name="Object 4"/>
          <p:cNvGraphicFramePr>
            <a:graphicFrameLocks noGrp="1" noChangeAspect="1"/>
          </p:cNvGraphicFramePr>
          <p:nvPr>
            <p:ph sz="quarter" idx="4294967295"/>
          </p:nvPr>
        </p:nvGraphicFramePr>
        <p:xfrm>
          <a:off x="0" y="3048000"/>
          <a:ext cx="3808413" cy="3505200"/>
        </p:xfrm>
        <a:graphic>
          <a:graphicData uri="http://schemas.openxmlformats.org/presentationml/2006/ole">
            <mc:AlternateContent xmlns:mc="http://schemas.openxmlformats.org/markup-compatibility/2006">
              <mc:Choice xmlns:v="urn:schemas-microsoft-com:vml" Requires="v">
                <p:oleObj spid="_x0000_s57398" name="Equation" r:id="rId3" imgW="2552700" imgH="2349500" progId="Equation.3">
                  <p:embed/>
                </p:oleObj>
              </mc:Choice>
              <mc:Fallback>
                <p:oleObj name="Equation" r:id="rId3" imgW="2552700" imgH="23495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048000"/>
                        <a:ext cx="3808413" cy="350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1" name="Object 21"/>
          <p:cNvGraphicFramePr>
            <a:graphicFrameLocks noGrp="1" noChangeAspect="1"/>
          </p:cNvGraphicFramePr>
          <p:nvPr>
            <p:ph sz="quarter" idx="4294967295"/>
          </p:nvPr>
        </p:nvGraphicFramePr>
        <p:xfrm>
          <a:off x="4992688" y="1162050"/>
          <a:ext cx="4151312" cy="4987925"/>
        </p:xfrm>
        <a:graphic>
          <a:graphicData uri="http://schemas.openxmlformats.org/presentationml/2006/ole">
            <mc:AlternateContent xmlns:mc="http://schemas.openxmlformats.org/markup-compatibility/2006">
              <mc:Choice xmlns:v="urn:schemas-microsoft-com:vml" Requires="v">
                <p:oleObj spid="_x0000_s57399" name="Equation" r:id="rId5" imgW="3530600" imgH="4241800" progId="Equation.3">
                  <p:embed/>
                </p:oleObj>
              </mc:Choice>
              <mc:Fallback>
                <p:oleObj name="Equation" r:id="rId5" imgW="3530600" imgH="4241800" progId="Equation.3">
                  <p:embed/>
                  <p:pic>
                    <p:nvPicPr>
                      <p:cNvPr id="0" name="Object 2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2688" y="1162050"/>
                        <a:ext cx="4151312" cy="4987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52" name="Line 5"/>
          <p:cNvSpPr>
            <a:spLocks noChangeShapeType="1"/>
          </p:cNvSpPr>
          <p:nvPr/>
        </p:nvSpPr>
        <p:spPr bwMode="auto">
          <a:xfrm flipV="1">
            <a:off x="990600" y="1676400"/>
            <a:ext cx="1588"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53" name="Line 6"/>
          <p:cNvSpPr>
            <a:spLocks noChangeShapeType="1"/>
          </p:cNvSpPr>
          <p:nvPr/>
        </p:nvSpPr>
        <p:spPr bwMode="auto">
          <a:xfrm>
            <a:off x="990600" y="2590800"/>
            <a:ext cx="99060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54" name="Line 7"/>
          <p:cNvSpPr>
            <a:spLocks noChangeShapeType="1"/>
          </p:cNvSpPr>
          <p:nvPr/>
        </p:nvSpPr>
        <p:spPr bwMode="auto">
          <a:xfrm flipH="1" flipV="1">
            <a:off x="685800" y="1981200"/>
            <a:ext cx="304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55" name="Line 8"/>
          <p:cNvSpPr>
            <a:spLocks noChangeShapeType="1"/>
          </p:cNvSpPr>
          <p:nvPr/>
        </p:nvSpPr>
        <p:spPr bwMode="auto">
          <a:xfrm flipV="1">
            <a:off x="4343400" y="914400"/>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56" name="Line 9"/>
          <p:cNvSpPr>
            <a:spLocks noChangeShapeType="1"/>
          </p:cNvSpPr>
          <p:nvPr/>
        </p:nvSpPr>
        <p:spPr bwMode="auto">
          <a:xfrm flipH="1" flipV="1">
            <a:off x="3886200" y="1676400"/>
            <a:ext cx="4572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57" name="Line 10"/>
          <p:cNvSpPr>
            <a:spLocks noChangeShapeType="1"/>
          </p:cNvSpPr>
          <p:nvPr/>
        </p:nvSpPr>
        <p:spPr bwMode="auto">
          <a:xfrm flipH="1">
            <a:off x="3505200" y="1828800"/>
            <a:ext cx="762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58" name="Freeform 11"/>
          <p:cNvSpPr>
            <a:spLocks/>
          </p:cNvSpPr>
          <p:nvPr/>
        </p:nvSpPr>
        <p:spPr bwMode="auto">
          <a:xfrm flipV="1">
            <a:off x="2209800" y="1524000"/>
            <a:ext cx="914400" cy="381000"/>
          </a:xfrm>
          <a:custGeom>
            <a:avLst/>
            <a:gdLst>
              <a:gd name="T0" fmla="*/ 2147483647 w 1488"/>
              <a:gd name="T1" fmla="*/ 0 h 312"/>
              <a:gd name="T2" fmla="*/ 2147483647 w 1488"/>
              <a:gd name="T3" fmla="*/ 2147483647 h 312"/>
              <a:gd name="T4" fmla="*/ 0 w 1488"/>
              <a:gd name="T5" fmla="*/ 2147483647 h 312"/>
              <a:gd name="T6" fmla="*/ 0 60000 65536"/>
              <a:gd name="T7" fmla="*/ 0 60000 65536"/>
              <a:gd name="T8" fmla="*/ 0 60000 65536"/>
              <a:gd name="T9" fmla="*/ 0 w 1488"/>
              <a:gd name="T10" fmla="*/ 0 h 312"/>
              <a:gd name="T11" fmla="*/ 1488 w 1488"/>
              <a:gd name="T12" fmla="*/ 312 h 312"/>
            </a:gdLst>
            <a:ahLst/>
            <a:cxnLst>
              <a:cxn ang="T6">
                <a:pos x="T0" y="T1"/>
              </a:cxn>
              <a:cxn ang="T7">
                <a:pos x="T2" y="T3"/>
              </a:cxn>
              <a:cxn ang="T8">
                <a:pos x="T4" y="T5"/>
              </a:cxn>
            </a:cxnLst>
            <a:rect l="T9" t="T10" r="T11" b="T12"/>
            <a:pathLst>
              <a:path w="1488" h="312">
                <a:moveTo>
                  <a:pt x="1488" y="0"/>
                </a:moveTo>
                <a:cubicBezTo>
                  <a:pt x="1204" y="132"/>
                  <a:pt x="920" y="264"/>
                  <a:pt x="672" y="288"/>
                </a:cubicBezTo>
                <a:cubicBezTo>
                  <a:pt x="424" y="312"/>
                  <a:pt x="212" y="228"/>
                  <a:pt x="0" y="14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59" name="Text Box 12"/>
          <p:cNvSpPr txBox="1">
            <a:spLocks noChangeArrowheads="1"/>
          </p:cNvSpPr>
          <p:nvPr/>
        </p:nvSpPr>
        <p:spPr bwMode="auto">
          <a:xfrm>
            <a:off x="3124200" y="2133600"/>
            <a:ext cx="1365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World </a:t>
            </a:r>
          </a:p>
          <a:p>
            <a:pPr eaLnBrk="1" hangingPunct="1">
              <a:spcBef>
                <a:spcPct val="0"/>
              </a:spcBef>
              <a:buFontTx/>
              <a:buNone/>
            </a:pPr>
            <a:r>
              <a:rPr lang="en-US" altLang="zh-HK" sz="1800">
                <a:latin typeface="Arial" charset="0"/>
              </a:rPr>
              <a:t>coordinates</a:t>
            </a:r>
          </a:p>
        </p:txBody>
      </p:sp>
      <p:sp>
        <p:nvSpPr>
          <p:cNvPr id="57360" name="Text Box 13"/>
          <p:cNvSpPr txBox="1">
            <a:spLocks noChangeArrowheads="1"/>
          </p:cNvSpPr>
          <p:nvPr/>
        </p:nvSpPr>
        <p:spPr bwMode="auto">
          <a:xfrm>
            <a:off x="1066800" y="1600200"/>
            <a:ext cx="1365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Camera </a:t>
            </a:r>
          </a:p>
          <a:p>
            <a:pPr eaLnBrk="1" hangingPunct="1">
              <a:spcBef>
                <a:spcPct val="0"/>
              </a:spcBef>
              <a:buFontTx/>
              <a:buNone/>
            </a:pPr>
            <a:r>
              <a:rPr lang="en-US" altLang="zh-HK" sz="1800">
                <a:latin typeface="Arial" charset="0"/>
              </a:rPr>
              <a:t>coordinates</a:t>
            </a:r>
          </a:p>
        </p:txBody>
      </p:sp>
      <p:sp>
        <p:nvSpPr>
          <p:cNvPr id="57361" name="Text Box 14"/>
          <p:cNvSpPr txBox="1">
            <a:spLocks noChangeArrowheads="1"/>
          </p:cNvSpPr>
          <p:nvPr/>
        </p:nvSpPr>
        <p:spPr bwMode="auto">
          <a:xfrm>
            <a:off x="669925" y="2398713"/>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C</a:t>
            </a:r>
          </a:p>
        </p:txBody>
      </p:sp>
      <p:sp>
        <p:nvSpPr>
          <p:cNvPr id="57362" name="Text Box 15"/>
          <p:cNvSpPr txBox="1">
            <a:spLocks noChangeArrowheads="1"/>
          </p:cNvSpPr>
          <p:nvPr/>
        </p:nvSpPr>
        <p:spPr bwMode="auto">
          <a:xfrm>
            <a:off x="822325" y="1179513"/>
            <a:ext cx="768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Ycam</a:t>
            </a:r>
          </a:p>
        </p:txBody>
      </p:sp>
      <p:sp>
        <p:nvSpPr>
          <p:cNvPr id="57363" name="Text Box 16"/>
          <p:cNvSpPr txBox="1">
            <a:spLocks noChangeArrowheads="1"/>
          </p:cNvSpPr>
          <p:nvPr/>
        </p:nvSpPr>
        <p:spPr bwMode="auto">
          <a:xfrm>
            <a:off x="228600" y="1524000"/>
            <a:ext cx="76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Xcam</a:t>
            </a:r>
          </a:p>
        </p:txBody>
      </p:sp>
      <p:sp>
        <p:nvSpPr>
          <p:cNvPr id="57364" name="Text Box 17"/>
          <p:cNvSpPr txBox="1">
            <a:spLocks noChangeArrowheads="1"/>
          </p:cNvSpPr>
          <p:nvPr/>
        </p:nvSpPr>
        <p:spPr bwMode="auto">
          <a:xfrm>
            <a:off x="1905000" y="2209800"/>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Zcam</a:t>
            </a:r>
          </a:p>
        </p:txBody>
      </p:sp>
      <p:sp>
        <p:nvSpPr>
          <p:cNvPr id="57365" name="Text Box 18"/>
          <p:cNvSpPr txBox="1">
            <a:spLocks noChangeArrowheads="1"/>
          </p:cNvSpPr>
          <p:nvPr/>
        </p:nvSpPr>
        <p:spPr bwMode="auto">
          <a:xfrm>
            <a:off x="3505200" y="1219200"/>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Zcam</a:t>
            </a:r>
          </a:p>
        </p:txBody>
      </p:sp>
      <p:sp>
        <p:nvSpPr>
          <p:cNvPr id="57366" name="Text Box 19"/>
          <p:cNvSpPr txBox="1">
            <a:spLocks noChangeArrowheads="1"/>
          </p:cNvSpPr>
          <p:nvPr/>
        </p:nvSpPr>
        <p:spPr bwMode="auto">
          <a:xfrm>
            <a:off x="3124200" y="1676400"/>
            <a:ext cx="76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Xcam</a:t>
            </a:r>
          </a:p>
        </p:txBody>
      </p:sp>
      <p:sp>
        <p:nvSpPr>
          <p:cNvPr id="57367" name="Text Box 20"/>
          <p:cNvSpPr txBox="1">
            <a:spLocks noChangeArrowheads="1"/>
          </p:cNvSpPr>
          <p:nvPr/>
        </p:nvSpPr>
        <p:spPr bwMode="auto">
          <a:xfrm>
            <a:off x="3962400" y="609600"/>
            <a:ext cx="76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Ycam</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5837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1D604D5B-3588-4CB9-9892-9BEB481230A6}" type="slidenum">
              <a:rPr lang="en-US" altLang="en-US" sz="1200" smtClean="0">
                <a:latin typeface="Arial" charset="0"/>
              </a:rPr>
              <a:pPr eaLnBrk="1" hangingPunct="1">
                <a:spcBef>
                  <a:spcPct val="0"/>
                </a:spcBef>
                <a:buFontTx/>
                <a:buNone/>
              </a:pPr>
              <a:t>56</a:t>
            </a:fld>
            <a:endParaRPr lang="en-US" altLang="en-US" sz="1200" smtClean="0">
              <a:latin typeface="Arial" charset="0"/>
            </a:endParaRPr>
          </a:p>
        </p:txBody>
      </p:sp>
      <p:sp>
        <p:nvSpPr>
          <p:cNvPr id="55298" name="Rectangle 2"/>
          <p:cNvSpPr>
            <a:spLocks noGrp="1" noChangeArrowheads="1"/>
          </p:cNvSpPr>
          <p:nvPr>
            <p:ph type="title" idx="4294967295"/>
          </p:nvPr>
        </p:nvSpPr>
        <p:spPr>
          <a:xfrm>
            <a:off x="0" y="122238"/>
            <a:ext cx="7543800" cy="1295400"/>
          </a:xfrm>
        </p:spPr>
        <p:txBody>
          <a:bodyPr rtlCol="0">
            <a:normAutofit fontScale="90000"/>
          </a:bodyPr>
          <a:lstStyle/>
          <a:p>
            <a:pPr eaLnBrk="1" fontAlgn="auto" hangingPunct="1">
              <a:spcAft>
                <a:spcPts val="0"/>
              </a:spcAft>
              <a:defRPr/>
            </a:pPr>
            <a:r>
              <a:rPr lang="en-US" smtClean="0">
                <a:solidFill>
                  <a:srgbClr val="FF0000"/>
                </a:solidFill>
              </a:rPr>
              <a:t>Answer2</a:t>
            </a:r>
            <a:r>
              <a:rPr lang="en-US" smtClean="0"/>
              <a:t>: Exercise 2: More interesting fact</a:t>
            </a:r>
          </a:p>
        </p:txBody>
      </p:sp>
      <p:sp>
        <p:nvSpPr>
          <p:cNvPr id="58373" name="Rectangle 3"/>
          <p:cNvSpPr>
            <a:spLocks noGrp="1" noChangeArrowheads="1"/>
          </p:cNvSpPr>
          <p:nvPr>
            <p:ph type="body" sz="half" idx="4294967295"/>
          </p:nvPr>
        </p:nvSpPr>
        <p:spPr>
          <a:xfrm>
            <a:off x="0" y="1600200"/>
            <a:ext cx="7848600" cy="4411663"/>
          </a:xfrm>
        </p:spPr>
        <p:txBody>
          <a:bodyPr/>
          <a:lstStyle/>
          <a:p>
            <a:pPr eaLnBrk="1" hangingPunct="1"/>
            <a:r>
              <a:rPr lang="en-US" altLang="zh-HK" sz="2600" smtClean="0"/>
              <a:t>The principal plane is the vector </a:t>
            </a:r>
            <a:r>
              <a:rPr lang="en-US" altLang="zh-HK" sz="2600" i="1" smtClean="0"/>
              <a:t>P</a:t>
            </a:r>
            <a:r>
              <a:rPr lang="en-US" altLang="zh-HK" sz="2600" i="1" baseline="30000" smtClean="0"/>
              <a:t>3 </a:t>
            </a:r>
            <a:r>
              <a:rPr lang="en-US" altLang="zh-HK" sz="2600" i="1" smtClean="0"/>
              <a:t>(3</a:t>
            </a:r>
            <a:r>
              <a:rPr lang="en-US" altLang="zh-HK" sz="2600" i="1" baseline="30000" smtClean="0"/>
              <a:t>th</a:t>
            </a:r>
            <a:r>
              <a:rPr lang="en-US" altLang="zh-HK" sz="2600" i="1" smtClean="0"/>
              <a:t> row of P)</a:t>
            </a:r>
            <a:r>
              <a:rPr lang="en-US" altLang="zh-HK" sz="2600" smtClean="0"/>
              <a:t> </a:t>
            </a:r>
          </a:p>
          <a:p>
            <a:pPr lvl="1" eaLnBrk="1" hangingPunct="1"/>
            <a:endParaRPr lang="en-US" altLang="zh-HK" sz="2200" smtClean="0"/>
          </a:p>
          <a:p>
            <a:pPr eaLnBrk="1" hangingPunct="1"/>
            <a:endParaRPr lang="en-US" altLang="zh-HK" sz="2600" smtClean="0"/>
          </a:p>
          <a:p>
            <a:pPr eaLnBrk="1" hangingPunct="1"/>
            <a:endParaRPr lang="en-US" altLang="zh-HK" sz="2600" smtClean="0"/>
          </a:p>
          <a:p>
            <a:pPr eaLnBrk="1" hangingPunct="1"/>
            <a:endParaRPr lang="en-US" altLang="zh-HK" sz="2600" smtClean="0"/>
          </a:p>
        </p:txBody>
      </p:sp>
      <p:graphicFrame>
        <p:nvGraphicFramePr>
          <p:cNvPr id="58374" name="Object 4"/>
          <p:cNvGraphicFramePr>
            <a:graphicFrameLocks noGrp="1" noChangeAspect="1"/>
          </p:cNvGraphicFramePr>
          <p:nvPr>
            <p:ph sz="half" idx="4294967295"/>
          </p:nvPr>
        </p:nvGraphicFramePr>
        <p:xfrm>
          <a:off x="0" y="2165350"/>
          <a:ext cx="6216650" cy="4492625"/>
        </p:xfrm>
        <a:graphic>
          <a:graphicData uri="http://schemas.openxmlformats.org/presentationml/2006/ole">
            <mc:AlternateContent xmlns:mc="http://schemas.openxmlformats.org/markup-compatibility/2006">
              <mc:Choice xmlns:v="urn:schemas-microsoft-com:vml" Requires="v">
                <p:oleObj spid="_x0000_s58407" name="公式" r:id="rId3" imgW="4991100" imgH="3606800" progId="Equation.3">
                  <p:embed/>
                </p:oleObj>
              </mc:Choice>
              <mc:Fallback>
                <p:oleObj name="公式" r:id="rId3" imgW="4991100" imgH="36068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65350"/>
                        <a:ext cx="6216650" cy="449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5" name="Freeform 6"/>
          <p:cNvSpPr>
            <a:spLocks/>
          </p:cNvSpPr>
          <p:nvPr/>
        </p:nvSpPr>
        <p:spPr bwMode="auto">
          <a:xfrm>
            <a:off x="7239000" y="2514600"/>
            <a:ext cx="1371600" cy="2362200"/>
          </a:xfrm>
          <a:custGeom>
            <a:avLst/>
            <a:gdLst>
              <a:gd name="T0" fmla="*/ 2147483647 w 1392"/>
              <a:gd name="T1" fmla="*/ 2147483647 h 2448"/>
              <a:gd name="T2" fmla="*/ 0 w 1392"/>
              <a:gd name="T3" fmla="*/ 2147483647 h 2448"/>
              <a:gd name="T4" fmla="*/ 0 w 1392"/>
              <a:gd name="T5" fmla="*/ 2147483647 h 2448"/>
              <a:gd name="T6" fmla="*/ 2147483647 w 1392"/>
              <a:gd name="T7" fmla="*/ 2147483647 h 2448"/>
              <a:gd name="T8" fmla="*/ 2147483647 w 1392"/>
              <a:gd name="T9" fmla="*/ 0 h 2448"/>
              <a:gd name="T10" fmla="*/ 2147483647 w 1392"/>
              <a:gd name="T11" fmla="*/ 2147483647 h 2448"/>
              <a:gd name="T12" fmla="*/ 0 60000 65536"/>
              <a:gd name="T13" fmla="*/ 0 60000 65536"/>
              <a:gd name="T14" fmla="*/ 0 60000 65536"/>
              <a:gd name="T15" fmla="*/ 0 60000 65536"/>
              <a:gd name="T16" fmla="*/ 0 60000 65536"/>
              <a:gd name="T17" fmla="*/ 0 60000 65536"/>
              <a:gd name="T18" fmla="*/ 0 w 1392"/>
              <a:gd name="T19" fmla="*/ 0 h 2448"/>
              <a:gd name="T20" fmla="*/ 1392 w 1392"/>
              <a:gd name="T21" fmla="*/ 2448 h 2448"/>
            </a:gdLst>
            <a:ahLst/>
            <a:cxnLst>
              <a:cxn ang="T12">
                <a:pos x="T0" y="T1"/>
              </a:cxn>
              <a:cxn ang="T13">
                <a:pos x="T2" y="T3"/>
              </a:cxn>
              <a:cxn ang="T14">
                <a:pos x="T4" y="T5"/>
              </a:cxn>
              <a:cxn ang="T15">
                <a:pos x="T6" y="T7"/>
              </a:cxn>
              <a:cxn ang="T16">
                <a:pos x="T8" y="T9"/>
              </a:cxn>
              <a:cxn ang="T17">
                <a:pos x="T10" y="T11"/>
              </a:cxn>
            </a:cxnLst>
            <a:rect l="T18" t="T19" r="T20" b="T21"/>
            <a:pathLst>
              <a:path w="1392" h="2448">
                <a:moveTo>
                  <a:pt x="1248" y="96"/>
                </a:moveTo>
                <a:lnTo>
                  <a:pt x="0" y="816"/>
                </a:lnTo>
                <a:lnTo>
                  <a:pt x="0" y="2448"/>
                </a:lnTo>
                <a:lnTo>
                  <a:pt x="1392" y="1392"/>
                </a:lnTo>
                <a:lnTo>
                  <a:pt x="1392" y="0"/>
                </a:lnTo>
                <a:lnTo>
                  <a:pt x="1248" y="96"/>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376" name="Line 7"/>
          <p:cNvSpPr>
            <a:spLocks noChangeShapeType="1"/>
          </p:cNvSpPr>
          <p:nvPr/>
        </p:nvSpPr>
        <p:spPr bwMode="auto">
          <a:xfrm flipH="1">
            <a:off x="5486400" y="3733800"/>
            <a:ext cx="2514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8377" name="Line 8"/>
          <p:cNvSpPr>
            <a:spLocks noChangeShapeType="1"/>
          </p:cNvSpPr>
          <p:nvPr/>
        </p:nvSpPr>
        <p:spPr bwMode="auto">
          <a:xfrm flipH="1" flipV="1">
            <a:off x="8001000" y="2209800"/>
            <a:ext cx="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8378" name="Line 9"/>
          <p:cNvSpPr>
            <a:spLocks noChangeShapeType="1"/>
          </p:cNvSpPr>
          <p:nvPr/>
        </p:nvSpPr>
        <p:spPr bwMode="auto">
          <a:xfrm flipH="1">
            <a:off x="6781800" y="3733800"/>
            <a:ext cx="12192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8379" name="Freeform 10"/>
          <p:cNvSpPr>
            <a:spLocks/>
          </p:cNvSpPr>
          <p:nvPr/>
        </p:nvSpPr>
        <p:spPr bwMode="auto">
          <a:xfrm>
            <a:off x="6248400" y="2514600"/>
            <a:ext cx="1371600" cy="2362200"/>
          </a:xfrm>
          <a:custGeom>
            <a:avLst/>
            <a:gdLst>
              <a:gd name="T0" fmla="*/ 2147483647 w 1392"/>
              <a:gd name="T1" fmla="*/ 2147483647 h 2448"/>
              <a:gd name="T2" fmla="*/ 0 w 1392"/>
              <a:gd name="T3" fmla="*/ 2147483647 h 2448"/>
              <a:gd name="T4" fmla="*/ 0 w 1392"/>
              <a:gd name="T5" fmla="*/ 2147483647 h 2448"/>
              <a:gd name="T6" fmla="*/ 2147483647 w 1392"/>
              <a:gd name="T7" fmla="*/ 2147483647 h 2448"/>
              <a:gd name="T8" fmla="*/ 2147483647 w 1392"/>
              <a:gd name="T9" fmla="*/ 0 h 2448"/>
              <a:gd name="T10" fmla="*/ 2147483647 w 1392"/>
              <a:gd name="T11" fmla="*/ 2147483647 h 2448"/>
              <a:gd name="T12" fmla="*/ 0 60000 65536"/>
              <a:gd name="T13" fmla="*/ 0 60000 65536"/>
              <a:gd name="T14" fmla="*/ 0 60000 65536"/>
              <a:gd name="T15" fmla="*/ 0 60000 65536"/>
              <a:gd name="T16" fmla="*/ 0 60000 65536"/>
              <a:gd name="T17" fmla="*/ 0 60000 65536"/>
              <a:gd name="T18" fmla="*/ 0 w 1392"/>
              <a:gd name="T19" fmla="*/ 0 h 2448"/>
              <a:gd name="T20" fmla="*/ 1392 w 1392"/>
              <a:gd name="T21" fmla="*/ 2448 h 2448"/>
            </a:gdLst>
            <a:ahLst/>
            <a:cxnLst>
              <a:cxn ang="T12">
                <a:pos x="T0" y="T1"/>
              </a:cxn>
              <a:cxn ang="T13">
                <a:pos x="T2" y="T3"/>
              </a:cxn>
              <a:cxn ang="T14">
                <a:pos x="T4" y="T5"/>
              </a:cxn>
              <a:cxn ang="T15">
                <a:pos x="T6" y="T7"/>
              </a:cxn>
              <a:cxn ang="T16">
                <a:pos x="T8" y="T9"/>
              </a:cxn>
              <a:cxn ang="T17">
                <a:pos x="T10" y="T11"/>
              </a:cxn>
            </a:cxnLst>
            <a:rect l="T18" t="T19" r="T20" b="T21"/>
            <a:pathLst>
              <a:path w="1392" h="2448">
                <a:moveTo>
                  <a:pt x="1248" y="96"/>
                </a:moveTo>
                <a:lnTo>
                  <a:pt x="0" y="816"/>
                </a:lnTo>
                <a:lnTo>
                  <a:pt x="0" y="2448"/>
                </a:lnTo>
                <a:lnTo>
                  <a:pt x="1392" y="1392"/>
                </a:lnTo>
                <a:lnTo>
                  <a:pt x="1392" y="0"/>
                </a:lnTo>
                <a:lnTo>
                  <a:pt x="1248" y="96"/>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380" name="Oval 11"/>
          <p:cNvSpPr>
            <a:spLocks noChangeArrowheads="1"/>
          </p:cNvSpPr>
          <p:nvPr/>
        </p:nvSpPr>
        <p:spPr bwMode="auto">
          <a:xfrm>
            <a:off x="7010400" y="3733800"/>
            <a:ext cx="76200" cy="76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58381" name="Text Box 12"/>
          <p:cNvSpPr txBox="1">
            <a:spLocks noChangeArrowheads="1"/>
          </p:cNvSpPr>
          <p:nvPr/>
        </p:nvSpPr>
        <p:spPr bwMode="auto">
          <a:xfrm>
            <a:off x="7451725" y="4608513"/>
            <a:ext cx="168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Principal plane</a:t>
            </a:r>
          </a:p>
          <a:p>
            <a:pPr eaLnBrk="1" hangingPunct="1">
              <a:spcBef>
                <a:spcPct val="0"/>
              </a:spcBef>
              <a:buFontTx/>
              <a:buNone/>
            </a:pPr>
            <a:endParaRPr lang="en-US" altLang="zh-HK" sz="1800">
              <a:latin typeface="Arial" charset="0"/>
            </a:endParaRPr>
          </a:p>
        </p:txBody>
      </p:sp>
      <p:sp>
        <p:nvSpPr>
          <p:cNvPr id="58382" name="Text Box 13"/>
          <p:cNvSpPr txBox="1">
            <a:spLocks noChangeArrowheads="1"/>
          </p:cNvSpPr>
          <p:nvPr/>
        </p:nvSpPr>
        <p:spPr bwMode="auto">
          <a:xfrm>
            <a:off x="5486400" y="2895600"/>
            <a:ext cx="11239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Principal </a:t>
            </a:r>
          </a:p>
          <a:p>
            <a:pPr eaLnBrk="1" hangingPunct="1">
              <a:spcBef>
                <a:spcPct val="0"/>
              </a:spcBef>
              <a:buFontTx/>
              <a:buNone/>
            </a:pPr>
            <a:r>
              <a:rPr lang="en-US" altLang="zh-HK" sz="1800">
                <a:latin typeface="Arial" charset="0"/>
              </a:rPr>
              <a:t>axis</a:t>
            </a:r>
          </a:p>
          <a:p>
            <a:pPr eaLnBrk="1" hangingPunct="1">
              <a:spcBef>
                <a:spcPct val="0"/>
              </a:spcBef>
              <a:buFontTx/>
              <a:buNone/>
            </a:pPr>
            <a:endParaRPr lang="en-US" altLang="zh-HK" sz="1800">
              <a:latin typeface="Arial" charset="0"/>
            </a:endParaRPr>
          </a:p>
        </p:txBody>
      </p:sp>
      <p:sp>
        <p:nvSpPr>
          <p:cNvPr id="58383" name="Oval 14"/>
          <p:cNvSpPr>
            <a:spLocks noChangeArrowheads="1"/>
          </p:cNvSpPr>
          <p:nvPr/>
        </p:nvSpPr>
        <p:spPr bwMode="auto">
          <a:xfrm>
            <a:off x="8001000" y="3657600"/>
            <a:ext cx="76200" cy="152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58384" name="Text Box 15"/>
          <p:cNvSpPr txBox="1">
            <a:spLocks noChangeArrowheads="1"/>
          </p:cNvSpPr>
          <p:nvPr/>
        </p:nvSpPr>
        <p:spPr bwMode="auto">
          <a:xfrm>
            <a:off x="7985125" y="3770313"/>
            <a:ext cx="996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Camera</a:t>
            </a:r>
          </a:p>
          <a:p>
            <a:pPr eaLnBrk="1" hangingPunct="1">
              <a:spcBef>
                <a:spcPct val="0"/>
              </a:spcBef>
              <a:buFontTx/>
              <a:buNone/>
            </a:pPr>
            <a:r>
              <a:rPr lang="en-US" altLang="zh-HK" sz="1800">
                <a:latin typeface="Arial" charset="0"/>
              </a:rPr>
              <a:t>center</a:t>
            </a:r>
          </a:p>
        </p:txBody>
      </p:sp>
      <p:sp>
        <p:nvSpPr>
          <p:cNvPr id="58385" name="Text Box 17"/>
          <p:cNvSpPr txBox="1">
            <a:spLocks noChangeArrowheads="1"/>
          </p:cNvSpPr>
          <p:nvPr/>
        </p:nvSpPr>
        <p:spPr bwMode="auto">
          <a:xfrm>
            <a:off x="6477000" y="3124200"/>
            <a:ext cx="882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Image </a:t>
            </a:r>
          </a:p>
          <a:p>
            <a:pPr eaLnBrk="1" hangingPunct="1">
              <a:spcBef>
                <a:spcPct val="0"/>
              </a:spcBef>
              <a:buFontTx/>
              <a:buNone/>
            </a:pPr>
            <a:r>
              <a:rPr lang="en-US" altLang="zh-HK" sz="1800">
                <a:latin typeface="Arial" charset="0"/>
              </a:rPr>
              <a:t>center</a:t>
            </a:r>
          </a:p>
        </p:txBody>
      </p:sp>
      <p:sp>
        <p:nvSpPr>
          <p:cNvPr id="58386" name="Text Box 18"/>
          <p:cNvSpPr txBox="1">
            <a:spLocks noChangeArrowheads="1"/>
          </p:cNvSpPr>
          <p:nvPr/>
        </p:nvSpPr>
        <p:spPr bwMode="auto">
          <a:xfrm>
            <a:off x="5546725" y="369411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Z</a:t>
            </a:r>
          </a:p>
        </p:txBody>
      </p:sp>
      <p:sp>
        <p:nvSpPr>
          <p:cNvPr id="58387" name="Text Box 19"/>
          <p:cNvSpPr txBox="1">
            <a:spLocks noChangeArrowheads="1"/>
          </p:cNvSpPr>
          <p:nvPr/>
        </p:nvSpPr>
        <p:spPr bwMode="auto">
          <a:xfrm>
            <a:off x="8077200" y="2057400"/>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Y</a:t>
            </a:r>
          </a:p>
        </p:txBody>
      </p:sp>
      <p:sp>
        <p:nvSpPr>
          <p:cNvPr id="58388" name="Text Box 20"/>
          <p:cNvSpPr txBox="1">
            <a:spLocks noChangeArrowheads="1"/>
          </p:cNvSpPr>
          <p:nvPr/>
        </p:nvSpPr>
        <p:spPr bwMode="auto">
          <a:xfrm>
            <a:off x="6613525" y="4532313"/>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X</a:t>
            </a:r>
          </a:p>
        </p:txBody>
      </p:sp>
      <p:cxnSp>
        <p:nvCxnSpPr>
          <p:cNvPr id="3" name="Straight Arrow Connector 2"/>
          <p:cNvCxnSpPr/>
          <p:nvPr/>
        </p:nvCxnSpPr>
        <p:spPr>
          <a:xfrm flipH="1" flipV="1">
            <a:off x="7924800" y="4191000"/>
            <a:ext cx="152400" cy="5254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390" name="TextBox 3"/>
          <p:cNvSpPr txBox="1">
            <a:spLocks noChangeArrowheads="1"/>
          </p:cNvSpPr>
          <p:nvPr/>
        </p:nvSpPr>
        <p:spPr bwMode="auto">
          <a:xfrm>
            <a:off x="30163" y="3494088"/>
            <a:ext cx="96043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600">
                <a:latin typeface="Arial" charset="0"/>
              </a:rPr>
              <a:t>At the principal </a:t>
            </a:r>
          </a:p>
          <a:p>
            <a:pPr eaLnBrk="1" hangingPunct="1">
              <a:spcBef>
                <a:spcPct val="0"/>
              </a:spcBef>
              <a:buFontTx/>
              <a:buNone/>
            </a:pPr>
            <a:r>
              <a:rPr lang="en-US" altLang="zh-HK" sz="1600">
                <a:latin typeface="Arial" charset="0"/>
              </a:rPr>
              <a:t>Plane </a:t>
            </a:r>
          </a:p>
          <a:p>
            <a:pPr eaLnBrk="1" hangingPunct="1">
              <a:spcBef>
                <a:spcPct val="0"/>
              </a:spcBef>
              <a:buFontTx/>
              <a:buNone/>
            </a:pPr>
            <a:r>
              <a:rPr lang="en-US" altLang="zh-HK" sz="1600">
                <a:latin typeface="Arial" charset="0"/>
              </a:rPr>
              <a:t>Z=0</a:t>
            </a:r>
          </a:p>
        </p:txBody>
      </p:sp>
      <p:cxnSp>
        <p:nvCxnSpPr>
          <p:cNvPr id="6" name="Straight Arrow Connector 5"/>
          <p:cNvCxnSpPr/>
          <p:nvPr/>
        </p:nvCxnSpPr>
        <p:spPr>
          <a:xfrm flipV="1">
            <a:off x="471488" y="3770313"/>
            <a:ext cx="519112" cy="641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59395"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D551E7A8-67D2-4039-970F-D9D4596BC31A}" type="slidenum">
              <a:rPr lang="en-US" altLang="en-US" sz="1200" smtClean="0">
                <a:latin typeface="Arial" charset="0"/>
              </a:rPr>
              <a:pPr eaLnBrk="1" hangingPunct="1">
                <a:spcBef>
                  <a:spcPct val="0"/>
                </a:spcBef>
                <a:buFontTx/>
                <a:buNone/>
              </a:pPr>
              <a:t>57</a:t>
            </a:fld>
            <a:endParaRPr lang="en-US" altLang="en-US" sz="1200" smtClean="0">
              <a:latin typeface="Arial" charset="0"/>
            </a:endParaRPr>
          </a:p>
        </p:txBody>
      </p:sp>
      <p:sp>
        <p:nvSpPr>
          <p:cNvPr id="59396" name="Rectangle 2"/>
          <p:cNvSpPr>
            <a:spLocks noGrp="1" noChangeArrowheads="1"/>
          </p:cNvSpPr>
          <p:nvPr>
            <p:ph type="title" idx="4294967295"/>
          </p:nvPr>
        </p:nvSpPr>
        <p:spPr>
          <a:xfrm>
            <a:off x="0" y="122238"/>
            <a:ext cx="7543800" cy="1295400"/>
          </a:xfrm>
        </p:spPr>
        <p:txBody>
          <a:bodyPr/>
          <a:lstStyle/>
          <a:p>
            <a:pPr eaLnBrk="1" hangingPunct="1"/>
            <a:r>
              <a:rPr lang="en-US" altLang="zh-HK" i="1" smtClean="0">
                <a:solidFill>
                  <a:srgbClr val="FF3399"/>
                </a:solidFill>
              </a:rPr>
              <a:t>Answer 3</a:t>
            </a:r>
            <a:endParaRPr lang="en-US" altLang="zh-HK" smtClean="0"/>
          </a:p>
        </p:txBody>
      </p:sp>
      <p:sp>
        <p:nvSpPr>
          <p:cNvPr id="59397" name="Rectangle 3"/>
          <p:cNvSpPr>
            <a:spLocks noGrp="1" noChangeArrowheads="1"/>
          </p:cNvSpPr>
          <p:nvPr>
            <p:ph type="body" sz="half" idx="4294967295"/>
          </p:nvPr>
        </p:nvSpPr>
        <p:spPr>
          <a:xfrm>
            <a:off x="0" y="1719263"/>
            <a:ext cx="4038600" cy="4411662"/>
          </a:xfrm>
        </p:spPr>
        <p:txBody>
          <a:bodyPr/>
          <a:lstStyle/>
          <a:p>
            <a:pPr eaLnBrk="1" hangingPunct="1"/>
            <a:r>
              <a:rPr lang="en-US" altLang="zh-HK" sz="2600" smtClean="0"/>
              <a:t> </a:t>
            </a:r>
          </a:p>
          <a:p>
            <a:pPr eaLnBrk="1" hangingPunct="1"/>
            <a:endParaRPr lang="en-US" altLang="zh-HK" sz="2600" smtClean="0"/>
          </a:p>
          <a:p>
            <a:pPr eaLnBrk="1" hangingPunct="1"/>
            <a:endParaRPr lang="en-US" altLang="zh-HK" sz="2600" smtClean="0"/>
          </a:p>
          <a:p>
            <a:pPr eaLnBrk="1" hangingPunct="1"/>
            <a:endParaRPr lang="en-US" altLang="zh-HK" sz="2600" smtClean="0"/>
          </a:p>
          <a:p>
            <a:pPr eaLnBrk="1" hangingPunct="1"/>
            <a:endParaRPr lang="en-US" altLang="zh-HK" sz="2600" smtClean="0"/>
          </a:p>
        </p:txBody>
      </p:sp>
      <p:graphicFrame>
        <p:nvGraphicFramePr>
          <p:cNvPr id="59398" name="Object 4"/>
          <p:cNvGraphicFramePr>
            <a:graphicFrameLocks noGrp="1" noChangeAspect="1"/>
          </p:cNvGraphicFramePr>
          <p:nvPr>
            <p:ph sz="quarter" idx="4294967295"/>
          </p:nvPr>
        </p:nvGraphicFramePr>
        <p:xfrm>
          <a:off x="1185863" y="914400"/>
          <a:ext cx="7958137" cy="4953000"/>
        </p:xfrm>
        <a:graphic>
          <a:graphicData uri="http://schemas.openxmlformats.org/presentationml/2006/ole">
            <mc:AlternateContent xmlns:mc="http://schemas.openxmlformats.org/markup-compatibility/2006">
              <mc:Choice xmlns:v="urn:schemas-microsoft-com:vml" Requires="v">
                <p:oleObj spid="_x0000_s59414" name="公式" r:id="rId3" imgW="4775200" imgH="2971800" progId="Equation.3">
                  <p:embed/>
                </p:oleObj>
              </mc:Choice>
              <mc:Fallback>
                <p:oleObj name="公式" r:id="rId3" imgW="4775200" imgH="29718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5863" y="914400"/>
                        <a:ext cx="7958137"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5"/>
          <p:cNvSpPr>
            <a:spLocks noGrp="1"/>
          </p:cNvSpPr>
          <p:nvPr>
            <p:ph type="ftr" sz="quarter" idx="11"/>
          </p:nvPr>
        </p:nvSpPr>
        <p:spPr bwMode="auto">
          <a:xfrm>
            <a:off x="5715000" y="6492875"/>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60419"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10733170-02F8-4DEE-8489-E2FCBAA5AF22}" type="slidenum">
              <a:rPr lang="en-US" altLang="en-US" sz="1200" smtClean="0">
                <a:latin typeface="Arial" charset="0"/>
              </a:rPr>
              <a:pPr eaLnBrk="1" hangingPunct="1">
                <a:spcBef>
                  <a:spcPct val="0"/>
                </a:spcBef>
                <a:buFontTx/>
                <a:buNone/>
              </a:pPr>
              <a:t>58</a:t>
            </a:fld>
            <a:endParaRPr lang="en-US" altLang="en-US" sz="1200" smtClean="0">
              <a:latin typeface="Arial" charset="0"/>
            </a:endParaRPr>
          </a:p>
        </p:txBody>
      </p:sp>
      <p:sp>
        <p:nvSpPr>
          <p:cNvPr id="60420" name="Rectangle 2"/>
          <p:cNvSpPr>
            <a:spLocks noGrp="1" noChangeArrowheads="1"/>
          </p:cNvSpPr>
          <p:nvPr>
            <p:ph type="title" idx="4294967295"/>
          </p:nvPr>
        </p:nvSpPr>
        <p:spPr>
          <a:xfrm>
            <a:off x="0" y="381000"/>
            <a:ext cx="7543800" cy="1295400"/>
          </a:xfrm>
        </p:spPr>
        <p:txBody>
          <a:bodyPr/>
          <a:lstStyle/>
          <a:p>
            <a:pPr eaLnBrk="1" hangingPunct="1"/>
            <a:r>
              <a:rPr lang="en-US" altLang="zh-CN" sz="2900" smtClean="0">
                <a:solidFill>
                  <a:srgbClr val="FF3399"/>
                </a:solidFill>
              </a:rPr>
              <a:t>Answer 4:</a:t>
            </a:r>
            <a:r>
              <a:rPr lang="en-US" altLang="zh-CN" sz="2900" smtClean="0"/>
              <a:t/>
            </a:r>
            <a:br>
              <a:rPr lang="en-US" altLang="zh-CN" sz="2900" smtClean="0"/>
            </a:br>
            <a:r>
              <a:rPr lang="en-US" altLang="zh-CN" sz="2900" smtClean="0"/>
              <a:t>Perspective to </a:t>
            </a:r>
            <a:r>
              <a:rPr lang="en-US" altLang="zh-HK" sz="2900" smtClean="0"/>
              <a:t>Affine</a:t>
            </a:r>
            <a:br>
              <a:rPr lang="en-US" altLang="zh-HK" sz="2900" smtClean="0"/>
            </a:br>
            <a:endParaRPr lang="en-US" altLang="zh-HK" sz="2900" smtClean="0"/>
          </a:p>
        </p:txBody>
      </p:sp>
      <p:sp>
        <p:nvSpPr>
          <p:cNvPr id="60421" name="Rectangle 3"/>
          <p:cNvSpPr>
            <a:spLocks noGrp="1" noChangeArrowheads="1"/>
          </p:cNvSpPr>
          <p:nvPr>
            <p:ph type="body" sz="half" idx="4294967295"/>
          </p:nvPr>
        </p:nvSpPr>
        <p:spPr>
          <a:xfrm>
            <a:off x="0" y="1295400"/>
            <a:ext cx="8153400" cy="4411663"/>
          </a:xfrm>
        </p:spPr>
        <p:txBody>
          <a:bodyPr/>
          <a:lstStyle/>
          <a:p>
            <a:pPr eaLnBrk="1" hangingPunct="1"/>
            <a:r>
              <a:rPr lang="en-US" altLang="zh-HK" sz="1600" smtClean="0"/>
              <a:t>Of course the object will become smaller but if we zoom the camera simultaneously by a magnification factor of  (d</a:t>
            </a:r>
            <a:r>
              <a:rPr lang="en-US" altLang="zh-HK" sz="1600" baseline="-25000" smtClean="0"/>
              <a:t>t</a:t>
            </a:r>
            <a:r>
              <a:rPr lang="en-US" altLang="zh-HK" sz="1600" smtClean="0"/>
              <a:t>/d</a:t>
            </a:r>
            <a:r>
              <a:rPr lang="en-US" altLang="zh-HK" sz="1600" baseline="-25000" smtClean="0"/>
              <a:t>0</a:t>
            </a:r>
            <a:r>
              <a:rPr lang="en-US" altLang="zh-HK" sz="1600" smtClean="0"/>
              <a:t>)</a:t>
            </a:r>
            <a:r>
              <a:rPr lang="en-US" altLang="zh-HK" sz="1600" baseline="-25000" smtClean="0"/>
              <a:t> </a:t>
            </a:r>
            <a:r>
              <a:rPr lang="en-US" altLang="zh-HK" sz="1600" smtClean="0"/>
              <a:t>the object will maintain the same size  on screen. </a:t>
            </a:r>
          </a:p>
        </p:txBody>
      </p:sp>
      <p:graphicFrame>
        <p:nvGraphicFramePr>
          <p:cNvPr id="60422" name="Object 4"/>
          <p:cNvGraphicFramePr>
            <a:graphicFrameLocks noGrp="1" noChangeAspect="1"/>
          </p:cNvGraphicFramePr>
          <p:nvPr>
            <p:ph sz="half" idx="4294967295"/>
          </p:nvPr>
        </p:nvGraphicFramePr>
        <p:xfrm>
          <a:off x="866775" y="2084388"/>
          <a:ext cx="7205663" cy="4518025"/>
        </p:xfrm>
        <a:graphic>
          <a:graphicData uri="http://schemas.openxmlformats.org/presentationml/2006/ole">
            <mc:AlternateContent xmlns:mc="http://schemas.openxmlformats.org/markup-compatibility/2006">
              <mc:Choice xmlns:v="urn:schemas-microsoft-com:vml" Requires="v">
                <p:oleObj spid="_x0000_s60438" name="Equation" r:id="rId3" imgW="5245100" imgH="3289300" progId="Equation.3">
                  <p:embed/>
                </p:oleObj>
              </mc:Choice>
              <mc:Fallback>
                <p:oleObj name="Equation" r:id="rId3" imgW="5245100" imgH="32893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775" y="2084388"/>
                        <a:ext cx="7205663"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6144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4F7171AF-92C1-407C-8C77-4BA431199720}" type="slidenum">
              <a:rPr lang="en-US" altLang="en-US" sz="1200" smtClean="0">
                <a:latin typeface="Arial" charset="0"/>
              </a:rPr>
              <a:pPr eaLnBrk="1" hangingPunct="1">
                <a:spcBef>
                  <a:spcPct val="0"/>
                </a:spcBef>
                <a:buFontTx/>
                <a:buNone/>
              </a:pPr>
              <a:t>59</a:t>
            </a:fld>
            <a:endParaRPr lang="en-US" altLang="en-US" sz="1200" smtClean="0">
              <a:latin typeface="Arial" charset="0"/>
            </a:endParaRPr>
          </a:p>
        </p:txBody>
      </p:sp>
      <p:sp>
        <p:nvSpPr>
          <p:cNvPr id="61444" name="Rectangle 4"/>
          <p:cNvSpPr>
            <a:spLocks noGrp="1" noChangeArrowheads="1"/>
          </p:cNvSpPr>
          <p:nvPr>
            <p:ph type="title" idx="4294967295"/>
          </p:nvPr>
        </p:nvSpPr>
        <p:spPr>
          <a:xfrm>
            <a:off x="533400" y="762000"/>
            <a:ext cx="8610600" cy="1295400"/>
          </a:xfrm>
        </p:spPr>
        <p:txBody>
          <a:bodyPr/>
          <a:lstStyle/>
          <a:p>
            <a:pPr algn="l" eaLnBrk="1" hangingPunct="1"/>
            <a:r>
              <a:rPr lang="en-US" altLang="zh-CN" sz="2000" smtClean="0">
                <a:solidFill>
                  <a:srgbClr val="FF0000"/>
                </a:solidFill>
              </a:rPr>
              <a:t>Ans:</a:t>
            </a:r>
            <a:r>
              <a:rPr lang="en-US" altLang="zh-CN" sz="2000" smtClean="0"/>
              <a:t>Exercise 5 : Structure from motion for affine cameras</a:t>
            </a:r>
            <a:br>
              <a:rPr lang="en-US" altLang="zh-CN" sz="2000" smtClean="0"/>
            </a:br>
            <a:r>
              <a:rPr lang="en-US" altLang="zh-CN" sz="1300" smtClean="0"/>
              <a:t>a) Discuss differences between the affine and perspective camera.</a:t>
            </a:r>
            <a:br>
              <a:rPr lang="en-US" altLang="zh-CN" sz="1300" smtClean="0"/>
            </a:br>
            <a:r>
              <a:rPr lang="en-US" altLang="zh-CN" sz="1300" smtClean="0">
                <a:solidFill>
                  <a:srgbClr val="FF0000"/>
                </a:solidFill>
              </a:rPr>
              <a:t>Ans: Affine: last row is [0 0 0 1]</a:t>
            </a:r>
            <a:r>
              <a:rPr lang="en-US" altLang="zh-CN" sz="1300" smtClean="0"/>
              <a:t/>
            </a:r>
            <a:br>
              <a:rPr lang="en-US" altLang="zh-CN" sz="1300" smtClean="0"/>
            </a:br>
            <a:r>
              <a:rPr lang="en-US" altLang="zh-CN" sz="1300" smtClean="0"/>
              <a:t>b) Which terms in an affine camera matrix govern affine rotation?</a:t>
            </a:r>
            <a:br>
              <a:rPr lang="en-US" altLang="zh-CN" sz="1300" smtClean="0"/>
            </a:br>
            <a:r>
              <a:rPr lang="en-US" altLang="zh-CN" sz="1300" smtClean="0">
                <a:solidFill>
                  <a:srgbClr val="FF0000"/>
                </a:solidFill>
              </a:rPr>
              <a:t>Ans: m11,m12,m13,m21,m21,m22</a:t>
            </a:r>
            <a:r>
              <a:rPr lang="en-US" altLang="zh-CN" sz="1300" smtClean="0"/>
              <a:t/>
            </a:r>
            <a:br>
              <a:rPr lang="en-US" altLang="zh-CN" sz="1300" smtClean="0"/>
            </a:br>
            <a:r>
              <a:rPr lang="en-US" altLang="zh-CN" sz="1300" smtClean="0"/>
              <a:t>c) Which terms in an affine camera matrix govern affine translation? </a:t>
            </a:r>
            <a:r>
              <a:rPr lang="en-US" altLang="zh-CN" sz="1300" smtClean="0">
                <a:solidFill>
                  <a:srgbClr val="FF0000"/>
                </a:solidFill>
              </a:rPr>
              <a:t>ans:T1 t2</a:t>
            </a:r>
            <a:r>
              <a:rPr lang="en-US" altLang="zh-CN" sz="1300" smtClean="0"/>
              <a:t/>
            </a:r>
            <a:br>
              <a:rPr lang="en-US" altLang="zh-CN" sz="1300" smtClean="0"/>
            </a:br>
            <a:endParaRPr lang="en-US" altLang="zh-HK" sz="1200" smtClean="0"/>
          </a:p>
        </p:txBody>
      </p:sp>
      <p:sp>
        <p:nvSpPr>
          <p:cNvPr id="61445" name="Rectangle 5"/>
          <p:cNvSpPr>
            <a:spLocks noGrp="1" noChangeArrowheads="1"/>
          </p:cNvSpPr>
          <p:nvPr>
            <p:ph type="body" sz="half" idx="4294967295"/>
          </p:nvPr>
        </p:nvSpPr>
        <p:spPr>
          <a:xfrm>
            <a:off x="0" y="1905000"/>
            <a:ext cx="7924800" cy="4411663"/>
          </a:xfrm>
        </p:spPr>
        <p:txBody>
          <a:bodyPr/>
          <a:lstStyle/>
          <a:p>
            <a:pPr eaLnBrk="1" hangingPunct="1"/>
            <a:r>
              <a:rPr lang="en-US" altLang="zh-CN" sz="2600" smtClean="0"/>
              <a:t>Input a sequence of image features xj(j=1,..n) of an object, for time i=1,2,…,,</a:t>
            </a:r>
            <a:r>
              <a:rPr lang="en-US" altLang="zh-CN" sz="2600" i="1" smtClean="0">
                <a:sym typeface="Symbol" pitchFamily="18" charset="2"/>
              </a:rPr>
              <a:t>.</a:t>
            </a:r>
            <a:endParaRPr lang="en-US" altLang="zh-CN" sz="2600" i="1" smtClean="0"/>
          </a:p>
          <a:p>
            <a:pPr eaLnBrk="1" hangingPunct="1"/>
            <a:r>
              <a:rPr lang="en-US" altLang="zh-CN" sz="2600" smtClean="0"/>
              <a:t>Find </a:t>
            </a:r>
          </a:p>
          <a:p>
            <a:pPr lvl="1" eaLnBrk="1" hangingPunct="1"/>
            <a:r>
              <a:rPr lang="en-US" altLang="zh-CN" sz="2200" smtClean="0"/>
              <a:t>Structure of the object, Xj=(</a:t>
            </a:r>
            <a:r>
              <a:rPr lang="en-US" altLang="zh-CN" sz="2200" i="1" smtClean="0"/>
              <a:t>X,Y,Z</a:t>
            </a:r>
            <a:r>
              <a:rPr lang="en-US" altLang="zh-CN" sz="2200" smtClean="0"/>
              <a:t>)j for all features points, j=1,2,…N</a:t>
            </a:r>
          </a:p>
          <a:p>
            <a:pPr lvl="1" eaLnBrk="1" hangingPunct="1"/>
            <a:r>
              <a:rPr lang="en-US" altLang="zh-CN" sz="2200" smtClean="0"/>
              <a:t>camera motion, P</a:t>
            </a:r>
            <a:r>
              <a:rPr lang="en-US" altLang="zh-CN" sz="2200" baseline="-25000" smtClean="0"/>
              <a:t>Affine</a:t>
            </a:r>
            <a:r>
              <a:rPr lang="en-US" altLang="zh-CN" sz="2200" smtClean="0"/>
              <a:t> for each i</a:t>
            </a:r>
          </a:p>
          <a:p>
            <a:pPr eaLnBrk="1" hangingPunct="1"/>
            <a:endParaRPr lang="en-US" altLang="zh-HK" sz="2600" smtClean="0"/>
          </a:p>
        </p:txBody>
      </p:sp>
      <p:graphicFrame>
        <p:nvGraphicFramePr>
          <p:cNvPr id="61446" name="Object 6"/>
          <p:cNvGraphicFramePr>
            <a:graphicFrameLocks noGrp="1" noChangeAspect="1"/>
          </p:cNvGraphicFramePr>
          <p:nvPr>
            <p:ph sz="half" idx="4294967295"/>
          </p:nvPr>
        </p:nvGraphicFramePr>
        <p:xfrm>
          <a:off x="0" y="4495800"/>
          <a:ext cx="3978275" cy="2286000"/>
        </p:xfrm>
        <a:graphic>
          <a:graphicData uri="http://schemas.openxmlformats.org/presentationml/2006/ole">
            <mc:AlternateContent xmlns:mc="http://schemas.openxmlformats.org/markup-compatibility/2006">
              <mc:Choice xmlns:v="urn:schemas-microsoft-com:vml" Requires="v">
                <p:oleObj spid="_x0000_s61479" name="Equation" r:id="rId3" imgW="2895600" imgH="1663700" progId="Equation.3">
                  <p:embed/>
                </p:oleObj>
              </mc:Choice>
              <mc:Fallback>
                <p:oleObj name="Equation" r:id="rId3" imgW="2895600" imgH="1663700" progId="Equation.3">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95800"/>
                        <a:ext cx="39782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7" name="Object 1"/>
          <p:cNvGraphicFramePr>
            <a:graphicFrameLocks noChangeAspect="1"/>
          </p:cNvGraphicFramePr>
          <p:nvPr/>
        </p:nvGraphicFramePr>
        <p:xfrm>
          <a:off x="4572000" y="4191000"/>
          <a:ext cx="4613275" cy="1905000"/>
        </p:xfrm>
        <a:graphic>
          <a:graphicData uri="http://schemas.openxmlformats.org/presentationml/2006/ole">
            <mc:AlternateContent xmlns:mc="http://schemas.openxmlformats.org/markup-compatibility/2006">
              <mc:Choice xmlns:v="urn:schemas-microsoft-com:vml" Requires="v">
                <p:oleObj spid="_x0000_s61480" name="公式" r:id="rId5" imgW="2336800" imgH="965200" progId="Equation.3">
                  <p:embed/>
                </p:oleObj>
              </mc:Choice>
              <mc:Fallback>
                <p:oleObj name="公式" r:id="rId5" imgW="2336800" imgH="9652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4191000"/>
                        <a:ext cx="4613275" cy="1905000"/>
                      </a:xfrm>
                      <a:prstGeom prst="rect">
                        <a:avLst/>
                      </a:prstGeom>
                      <a:noFill/>
                      <a:ln w="9525">
                        <a:solidFill>
                          <a:srgbClr val="385D8A"/>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 name="Straight Arrow Connector 3"/>
          <p:cNvCxnSpPr/>
          <p:nvPr/>
        </p:nvCxnSpPr>
        <p:spPr>
          <a:xfrm flipH="1" flipV="1">
            <a:off x="3276600" y="4800600"/>
            <a:ext cx="1219200" cy="457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457200"/>
            <a:ext cx="7543800" cy="1295400"/>
          </a:xfrm>
        </p:spPr>
        <p:txBody>
          <a:bodyPr/>
          <a:lstStyle/>
          <a:p>
            <a:pPr eaLnBrk="1" hangingPunct="1"/>
            <a:r>
              <a:rPr lang="en-US" altLang="zh-HK" sz="3600" smtClean="0"/>
              <a:t>Perspective Camera</a:t>
            </a:r>
            <a:r>
              <a:rPr lang="en-US" altLang="zh-CN" sz="3600" smtClean="0"/>
              <a:t>:</a:t>
            </a:r>
            <a:r>
              <a:rPr lang="en-US" altLang="zh-HK" sz="3600" smtClean="0"/>
              <a:t/>
            </a:r>
            <a:br>
              <a:rPr lang="en-US" altLang="zh-HK" sz="3600" smtClean="0"/>
            </a:br>
            <a:r>
              <a:rPr lang="en-US" altLang="zh-HK" sz="3600" smtClean="0"/>
              <a:t>camera motion is R,T</a:t>
            </a:r>
          </a:p>
        </p:txBody>
      </p:sp>
      <p:sp>
        <p:nvSpPr>
          <p:cNvPr id="8195" name="Rectangle 3"/>
          <p:cNvSpPr>
            <a:spLocks noGrp="1" noChangeArrowheads="1"/>
          </p:cNvSpPr>
          <p:nvPr>
            <p:ph type="body" sz="half" idx="1"/>
          </p:nvPr>
        </p:nvSpPr>
        <p:spPr>
          <a:xfrm>
            <a:off x="381000" y="1752600"/>
            <a:ext cx="8153400" cy="4411663"/>
          </a:xfrm>
        </p:spPr>
        <p:txBody>
          <a:bodyPr/>
          <a:lstStyle/>
          <a:p>
            <a:pPr eaLnBrk="1" hangingPunct="1"/>
            <a:r>
              <a:rPr lang="en-US" altLang="zh-HK" sz="2600" smtClean="0"/>
              <a:t>Perspective projection matrix, to make life easier set </a:t>
            </a:r>
            <a:r>
              <a:rPr lang="en-US" altLang="zh-HK" sz="2600" i="1" smtClean="0"/>
              <a:t>K</a:t>
            </a:r>
            <a:r>
              <a:rPr lang="en-US" altLang="zh-HK" sz="2600" i="1" baseline="-25000" smtClean="0"/>
              <a:t>int</a:t>
            </a:r>
            <a:r>
              <a:rPr lang="en-US" altLang="zh-HK" sz="2600" i="1" smtClean="0"/>
              <a:t>=I</a:t>
            </a:r>
            <a:r>
              <a:rPr lang="en-US" altLang="zh-HK" sz="2600" i="1" baseline="-25000" smtClean="0"/>
              <a:t>3</a:t>
            </a:r>
          </a:p>
        </p:txBody>
      </p:sp>
      <p:graphicFrame>
        <p:nvGraphicFramePr>
          <p:cNvPr id="8196" name="Object 7"/>
          <p:cNvGraphicFramePr>
            <a:graphicFrameLocks noGrp="1" noChangeAspect="1"/>
          </p:cNvGraphicFramePr>
          <p:nvPr>
            <p:ph sz="quarter" idx="3"/>
          </p:nvPr>
        </p:nvGraphicFramePr>
        <p:xfrm>
          <a:off x="1325563" y="2771775"/>
          <a:ext cx="6188075" cy="3478213"/>
        </p:xfrm>
        <a:graphic>
          <a:graphicData uri="http://schemas.openxmlformats.org/presentationml/2006/ole">
            <mc:AlternateContent xmlns:mc="http://schemas.openxmlformats.org/markup-compatibility/2006">
              <mc:Choice xmlns:v="urn:schemas-microsoft-com:vml" Requires="v">
                <p:oleObj spid="_x0000_s8220" name="公式" r:id="rId3" imgW="3886200" imgH="2184400" progId="Equation.3">
                  <p:embed/>
                </p:oleObj>
              </mc:Choice>
              <mc:Fallback>
                <p:oleObj name="公式" r:id="rId3" imgW="3886200" imgH="2184400" progId="Equation.3">
                  <p:embed/>
                  <p:pic>
                    <p:nvPicPr>
                      <p:cNvPr id="0"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5563" y="2771775"/>
                        <a:ext cx="6188075" cy="347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7"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8198"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CC0485EB-D2D8-4E3B-9270-BA4BD3DB1CDF}" type="slidenum">
              <a:rPr lang="en-US" altLang="en-US" sz="1200" smtClean="0">
                <a:latin typeface="Arial" charset="0"/>
              </a:rPr>
              <a:pPr eaLnBrk="1" hangingPunct="1">
                <a:spcBef>
                  <a:spcPct val="0"/>
                </a:spcBef>
                <a:buFontTx/>
                <a:buNone/>
              </a:pPr>
              <a:t>6</a:t>
            </a:fld>
            <a:endParaRPr lang="en-US" altLang="en-US" sz="1200" smtClean="0">
              <a:latin typeface="Arial" charset="0"/>
            </a:endParaRPr>
          </a:p>
        </p:txBody>
      </p:sp>
      <p:sp>
        <p:nvSpPr>
          <p:cNvPr id="8199" name="Rectangle 9"/>
          <p:cNvSpPr>
            <a:spLocks noChangeArrowheads="1"/>
          </p:cNvSpPr>
          <p:nvPr/>
        </p:nvSpPr>
        <p:spPr bwMode="auto">
          <a:xfrm>
            <a:off x="5334000" y="3886200"/>
            <a:ext cx="1524000" cy="1219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8200" name="Text Box 10"/>
          <p:cNvSpPr txBox="1">
            <a:spLocks noChangeArrowheads="1"/>
          </p:cNvSpPr>
          <p:nvPr/>
        </p:nvSpPr>
        <p:spPr bwMode="auto">
          <a:xfrm>
            <a:off x="6946900" y="2209800"/>
            <a:ext cx="2073275" cy="1474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Constraint:</a:t>
            </a:r>
          </a:p>
          <a:p>
            <a:pPr eaLnBrk="1" hangingPunct="1">
              <a:spcBef>
                <a:spcPct val="0"/>
              </a:spcBef>
              <a:buFontTx/>
              <a:buNone/>
            </a:pPr>
            <a:r>
              <a:rPr lang="en-US" altLang="zh-HK" sz="1800">
                <a:latin typeface="Arial" charset="0"/>
              </a:rPr>
              <a:t>Orthogonal matrix:</a:t>
            </a:r>
          </a:p>
          <a:p>
            <a:pPr eaLnBrk="1" hangingPunct="1">
              <a:spcBef>
                <a:spcPct val="0"/>
              </a:spcBef>
              <a:buFontTx/>
              <a:buNone/>
            </a:pPr>
            <a:r>
              <a:rPr lang="en-US" altLang="zh-HK" sz="1800">
                <a:latin typeface="Arial" charset="0"/>
              </a:rPr>
              <a:t>Q</a:t>
            </a:r>
            <a:r>
              <a:rPr lang="en-US" altLang="zh-HK" sz="1800" baseline="30000">
                <a:latin typeface="Arial" charset="0"/>
              </a:rPr>
              <a:t>T</a:t>
            </a:r>
            <a:r>
              <a:rPr lang="en-US" altLang="zh-HK" sz="1800">
                <a:latin typeface="Arial" charset="0"/>
              </a:rPr>
              <a:t>=Q</a:t>
            </a:r>
            <a:r>
              <a:rPr lang="en-US" altLang="zh-HK" sz="1800" baseline="30000">
                <a:latin typeface="Arial" charset="0"/>
              </a:rPr>
              <a:t>-1</a:t>
            </a:r>
          </a:p>
          <a:p>
            <a:pPr eaLnBrk="1" hangingPunct="1">
              <a:spcBef>
                <a:spcPct val="0"/>
              </a:spcBef>
              <a:buFontTx/>
              <a:buNone/>
            </a:pPr>
            <a:r>
              <a:rPr lang="en-US" altLang="zh-HK" sz="1800">
                <a:latin typeface="Arial" charset="0"/>
              </a:rPr>
              <a:t>Q</a:t>
            </a:r>
            <a:r>
              <a:rPr lang="en-US" altLang="zh-HK" sz="1800" baseline="30000">
                <a:latin typeface="Arial" charset="0"/>
              </a:rPr>
              <a:t>T</a:t>
            </a:r>
            <a:r>
              <a:rPr lang="en-US" altLang="zh-HK" sz="1800">
                <a:latin typeface="Arial" charset="0"/>
              </a:rPr>
              <a:t>Q=QQ</a:t>
            </a:r>
            <a:r>
              <a:rPr lang="en-US" altLang="zh-HK" sz="1800" baseline="30000">
                <a:latin typeface="Arial" charset="0"/>
              </a:rPr>
              <a:t>T</a:t>
            </a:r>
            <a:r>
              <a:rPr lang="en-US" altLang="zh-HK" sz="1800">
                <a:latin typeface="Arial" charset="0"/>
              </a:rPr>
              <a:t>=I</a:t>
            </a:r>
          </a:p>
          <a:p>
            <a:pPr eaLnBrk="1" hangingPunct="1">
              <a:spcBef>
                <a:spcPct val="0"/>
              </a:spcBef>
              <a:buFontTx/>
              <a:buNone/>
            </a:pPr>
            <a:r>
              <a:rPr lang="en-US" altLang="zh-HK" sz="1800">
                <a:latin typeface="Arial" charset="0"/>
              </a:rPr>
              <a:t>If Q is orthogonal</a:t>
            </a:r>
          </a:p>
        </p:txBody>
      </p:sp>
      <p:sp>
        <p:nvSpPr>
          <p:cNvPr id="8201" name="Line 11"/>
          <p:cNvSpPr>
            <a:spLocks noChangeShapeType="1"/>
          </p:cNvSpPr>
          <p:nvPr/>
        </p:nvSpPr>
        <p:spPr bwMode="auto">
          <a:xfrm flipH="1">
            <a:off x="6858000" y="3684588"/>
            <a:ext cx="533400" cy="4302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2" name="Line 12"/>
          <p:cNvSpPr>
            <a:spLocks noChangeShapeType="1"/>
          </p:cNvSpPr>
          <p:nvPr/>
        </p:nvSpPr>
        <p:spPr bwMode="auto">
          <a:xfrm flipH="1" flipV="1">
            <a:off x="4724400" y="51054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Oval 11"/>
          <p:cNvSpPr/>
          <p:nvPr/>
        </p:nvSpPr>
        <p:spPr>
          <a:xfrm>
            <a:off x="1079500" y="152400"/>
            <a:ext cx="19685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
        <p:nvSpPr>
          <p:cNvPr id="8204" name="Content Placeholder 2"/>
          <p:cNvSpPr>
            <a:spLocks noGrp="1"/>
          </p:cNvSpPr>
          <p:nvPr>
            <p:ph sz="quarter" idx="2"/>
          </p:nvPr>
        </p:nvSpPr>
        <p:spPr>
          <a:xfrm>
            <a:off x="8636000" y="5943600"/>
            <a:ext cx="381000" cy="114300"/>
          </a:xfrm>
        </p:spPr>
        <p:txBody>
          <a:bodyPr/>
          <a:lstStyle/>
          <a:p>
            <a:r>
              <a:rPr lang="en-US" altLang="zh-HK" smtClean="0"/>
              <a:t>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6246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C65B6A18-E70B-46C3-964F-76AE9EF4E619}" type="slidenum">
              <a:rPr lang="en-US" altLang="en-US" sz="1200" smtClean="0">
                <a:latin typeface="Arial" charset="0"/>
              </a:rPr>
              <a:pPr eaLnBrk="1" hangingPunct="1">
                <a:spcBef>
                  <a:spcPct val="0"/>
                </a:spcBef>
                <a:buFontTx/>
                <a:buNone/>
              </a:pPr>
              <a:t>60</a:t>
            </a:fld>
            <a:endParaRPr lang="en-US" altLang="en-US" sz="1200" smtClean="0">
              <a:latin typeface="Arial" charset="0"/>
            </a:endParaRPr>
          </a:p>
        </p:txBody>
      </p:sp>
      <p:sp>
        <p:nvSpPr>
          <p:cNvPr id="62468" name="Rectangle 2"/>
          <p:cNvSpPr>
            <a:spLocks noGrp="1" noChangeArrowheads="1"/>
          </p:cNvSpPr>
          <p:nvPr>
            <p:ph type="title" idx="4294967295"/>
          </p:nvPr>
        </p:nvSpPr>
        <p:spPr>
          <a:xfrm>
            <a:off x="0" y="274638"/>
            <a:ext cx="8229600" cy="1143000"/>
          </a:xfrm>
        </p:spPr>
        <p:txBody>
          <a:bodyPr/>
          <a:lstStyle/>
          <a:p>
            <a:pPr eaLnBrk="1" hangingPunct="1"/>
            <a:r>
              <a:rPr lang="en-US" altLang="zh-HK" sz="3600" smtClean="0">
                <a:solidFill>
                  <a:srgbClr val="FF3399"/>
                </a:solidFill>
              </a:rPr>
              <a:t>Answer: Exercise 6</a:t>
            </a:r>
            <a:r>
              <a:rPr lang="en-US" altLang="zh-HK" sz="3600" smtClean="0"/>
              <a:t/>
            </a:r>
            <a:br>
              <a:rPr lang="en-US" altLang="zh-HK" sz="3600" smtClean="0"/>
            </a:br>
            <a:endParaRPr lang="en-US" altLang="zh-HK" sz="3600" smtClean="0"/>
          </a:p>
        </p:txBody>
      </p:sp>
      <p:graphicFrame>
        <p:nvGraphicFramePr>
          <p:cNvPr id="62469" name="Object 5"/>
          <p:cNvGraphicFramePr>
            <a:graphicFrameLocks noGrp="1" noChangeAspect="1"/>
          </p:cNvGraphicFramePr>
          <p:nvPr>
            <p:ph sz="half" idx="4294967295"/>
          </p:nvPr>
        </p:nvGraphicFramePr>
        <p:xfrm>
          <a:off x="0" y="838200"/>
          <a:ext cx="2360613" cy="1311275"/>
        </p:xfrm>
        <a:graphic>
          <a:graphicData uri="http://schemas.openxmlformats.org/presentationml/2006/ole">
            <mc:AlternateContent xmlns:mc="http://schemas.openxmlformats.org/markup-compatibility/2006">
              <mc:Choice xmlns:v="urn:schemas-microsoft-com:vml" Requires="v">
                <p:oleObj spid="_x0000_s62487" name="Equation" r:id="rId3" imgW="914400" imgH="508000" progId="Equation.3">
                  <p:embed/>
                </p:oleObj>
              </mc:Choice>
              <mc:Fallback>
                <p:oleObj name="Equation" r:id="rId3" imgW="914400" imgH="508000" progId="Equation.3">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38200"/>
                        <a:ext cx="2360613"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0" name="Rectangle 3"/>
          <p:cNvSpPr>
            <a:spLocks noGrp="1" noChangeArrowheads="1"/>
          </p:cNvSpPr>
          <p:nvPr>
            <p:ph sz="half" idx="4294967295"/>
          </p:nvPr>
        </p:nvSpPr>
        <p:spPr>
          <a:xfrm>
            <a:off x="0" y="1719263"/>
            <a:ext cx="5105400" cy="4411662"/>
          </a:xfrm>
        </p:spPr>
        <p:txBody>
          <a:bodyPr/>
          <a:lstStyle/>
          <a:p>
            <a:pPr eaLnBrk="1" hangingPunct="1"/>
            <a:r>
              <a:rPr lang="en-US" altLang="zh-HK" sz="2200" smtClean="0"/>
              <a:t>At time i, features are xj</a:t>
            </a:r>
          </a:p>
          <a:p>
            <a:pPr eaLnBrk="1" hangingPunct="1"/>
            <a:r>
              <a:rPr lang="en-US" altLang="zh-HK" sz="2200" smtClean="0"/>
              <a:t>x1=[4, 5]</a:t>
            </a:r>
            <a:r>
              <a:rPr lang="en-US" altLang="zh-HK" sz="2200" baseline="30000" smtClean="0"/>
              <a:t> T</a:t>
            </a:r>
            <a:endParaRPr lang="en-US" altLang="zh-HK" sz="2200" smtClean="0"/>
          </a:p>
          <a:p>
            <a:pPr eaLnBrk="1" hangingPunct="1"/>
            <a:r>
              <a:rPr lang="en-US" altLang="zh-HK" sz="2200" smtClean="0"/>
              <a:t>x2=[6,7]</a:t>
            </a:r>
            <a:r>
              <a:rPr lang="en-US" altLang="zh-HK" sz="2200" baseline="30000" smtClean="0"/>
              <a:t> T</a:t>
            </a:r>
            <a:endParaRPr lang="en-US" altLang="zh-HK" sz="2200" smtClean="0"/>
          </a:p>
          <a:p>
            <a:pPr eaLnBrk="1" hangingPunct="1"/>
            <a:r>
              <a:rPr lang="en-US" altLang="zh-HK" sz="2200" smtClean="0"/>
              <a:t>x3=[1, 8]</a:t>
            </a:r>
            <a:r>
              <a:rPr lang="en-US" altLang="zh-HK" sz="2200" baseline="30000" smtClean="0"/>
              <a:t> T</a:t>
            </a:r>
            <a:endParaRPr lang="en-US" altLang="zh-HK" sz="2200" smtClean="0"/>
          </a:p>
          <a:p>
            <a:pPr eaLnBrk="1" hangingPunct="1"/>
            <a:r>
              <a:rPr lang="en-US" altLang="zh-HK" sz="2200" smtClean="0"/>
              <a:t>Mean is</a:t>
            </a:r>
          </a:p>
          <a:p>
            <a:pPr eaLnBrk="1" hangingPunct="1"/>
            <a:r>
              <a:rPr lang="en-US" altLang="zh-HK" sz="2200" smtClean="0"/>
              <a:t>=[(4+6+1)/3, (5+7+8)/3]</a:t>
            </a:r>
            <a:r>
              <a:rPr lang="en-US" altLang="zh-HK" sz="2200" baseline="30000" smtClean="0"/>
              <a:t> T</a:t>
            </a:r>
            <a:r>
              <a:rPr lang="en-US" altLang="zh-HK" sz="2200" smtClean="0"/>
              <a:t>=[3.67,6.67]</a:t>
            </a:r>
            <a:r>
              <a:rPr lang="en-US" altLang="zh-HK" sz="2200" baseline="30000" smtClean="0"/>
              <a:t>T</a:t>
            </a:r>
          </a:p>
          <a:p>
            <a:pPr eaLnBrk="1" hangingPunct="1"/>
            <a:r>
              <a:rPr lang="en-US" altLang="zh-HK" sz="2200" smtClean="0"/>
              <a:t>The new (translation eliminated) xj is xj’</a:t>
            </a:r>
          </a:p>
          <a:p>
            <a:pPr eaLnBrk="1" hangingPunct="1"/>
            <a:r>
              <a:rPr lang="en-US" altLang="zh-HK" sz="2200" smtClean="0"/>
              <a:t>x1’=[4-3.67,5-6.67]</a:t>
            </a:r>
            <a:r>
              <a:rPr lang="en-US" altLang="zh-HK" sz="2200" baseline="30000" smtClean="0"/>
              <a:t> T</a:t>
            </a:r>
            <a:r>
              <a:rPr lang="en-US" altLang="zh-HK" sz="2200" smtClean="0"/>
              <a:t>=[0.33,0.33]</a:t>
            </a:r>
            <a:r>
              <a:rPr lang="en-US" altLang="zh-HK" sz="2200" baseline="30000" smtClean="0"/>
              <a:t> T</a:t>
            </a:r>
            <a:endParaRPr lang="en-US" altLang="zh-HK" sz="2200" smtClean="0"/>
          </a:p>
          <a:p>
            <a:pPr eaLnBrk="1" hangingPunct="1"/>
            <a:r>
              <a:rPr lang="en-US" altLang="zh-HK" sz="2200" smtClean="0"/>
              <a:t>x2’=[6-3.67,7-6.67]</a:t>
            </a:r>
            <a:r>
              <a:rPr lang="en-US" altLang="zh-HK" sz="2200" baseline="30000" smtClean="0"/>
              <a:t> T</a:t>
            </a:r>
            <a:r>
              <a:rPr lang="en-US" altLang="zh-HK" sz="2200" smtClean="0"/>
              <a:t>=[2.33,0.33]</a:t>
            </a:r>
            <a:r>
              <a:rPr lang="en-US" altLang="zh-HK" sz="2200" baseline="30000" smtClean="0"/>
              <a:t> T</a:t>
            </a:r>
            <a:endParaRPr lang="en-US" altLang="zh-HK" sz="2200" smtClean="0"/>
          </a:p>
          <a:p>
            <a:pPr eaLnBrk="1" hangingPunct="1"/>
            <a:r>
              <a:rPr lang="en-US" altLang="zh-HK" sz="2200" smtClean="0"/>
              <a:t>x3’=[1-3.67,8-6.67]</a:t>
            </a:r>
            <a:r>
              <a:rPr lang="en-US" altLang="zh-HK" sz="2200" baseline="30000" smtClean="0"/>
              <a:t> T</a:t>
            </a:r>
            <a:r>
              <a:rPr lang="en-US" altLang="zh-HK" sz="2200" smtClean="0"/>
              <a:t>=[-2,67,1.33]</a:t>
            </a:r>
            <a:r>
              <a:rPr lang="en-US" altLang="zh-HK" sz="2200" baseline="30000" smtClean="0"/>
              <a:t> T</a:t>
            </a:r>
            <a:endParaRPr lang="en-US" altLang="zh-HK" sz="2200" smtClean="0"/>
          </a:p>
          <a:p>
            <a:pPr eaLnBrk="1" hangingPunct="1"/>
            <a:endParaRPr lang="en-US" altLang="zh-HK" sz="2200" smtClean="0"/>
          </a:p>
        </p:txBody>
      </p:sp>
      <p:sp>
        <p:nvSpPr>
          <p:cNvPr id="62471" name="Rectangle 4"/>
          <p:cNvSpPr>
            <a:spLocks noGrp="1" noChangeArrowheads="1"/>
          </p:cNvSpPr>
          <p:nvPr>
            <p:ph type="body" sz="half" idx="4294967295"/>
          </p:nvPr>
        </p:nvSpPr>
        <p:spPr>
          <a:xfrm>
            <a:off x="5791200" y="1752600"/>
            <a:ext cx="3352800" cy="4411663"/>
          </a:xfrm>
        </p:spPr>
        <p:txBody>
          <a:bodyPr/>
          <a:lstStyle/>
          <a:p>
            <a:pPr eaLnBrk="1" hangingPunct="1"/>
            <a:r>
              <a:rPr lang="en-US" altLang="zh-HK" sz="2200" smtClean="0"/>
              <a:t>So translation is found</a:t>
            </a:r>
          </a:p>
          <a:p>
            <a:pPr eaLnBrk="1" hangingPunct="1"/>
            <a:r>
              <a:rPr lang="en-US" altLang="zh-HK" sz="2200" smtClean="0"/>
              <a:t>t(x,y)=[3.67,6.67]</a:t>
            </a:r>
            <a:r>
              <a:rPr lang="en-US" altLang="zh-HK" sz="2200" baseline="30000" smtClean="0"/>
              <a:t> T</a:t>
            </a:r>
            <a:endParaRPr lang="en-US" altLang="zh-HK" sz="2200" smtClean="0"/>
          </a:p>
          <a:p>
            <a:pPr eaLnBrk="1" hangingPunct="1"/>
            <a:endParaRPr lang="en-US" altLang="zh-HK" sz="220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6349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9E8ACA2B-7B5E-4E83-A76A-5174B8FAFE65}" type="slidenum">
              <a:rPr lang="en-US" altLang="en-US" sz="1200" smtClean="0">
                <a:latin typeface="Arial" charset="0"/>
              </a:rPr>
              <a:pPr eaLnBrk="1" hangingPunct="1">
                <a:spcBef>
                  <a:spcPct val="0"/>
                </a:spcBef>
                <a:buFontTx/>
                <a:buNone/>
              </a:pPr>
              <a:t>61</a:t>
            </a:fld>
            <a:endParaRPr lang="en-US" altLang="en-US" sz="1200" smtClean="0">
              <a:latin typeface="Arial" charset="0"/>
            </a:endParaRPr>
          </a:p>
        </p:txBody>
      </p:sp>
      <p:sp>
        <p:nvSpPr>
          <p:cNvPr id="63492" name="Rectangle 5"/>
          <p:cNvSpPr>
            <a:spLocks noGrp="1" noChangeArrowheads="1"/>
          </p:cNvSpPr>
          <p:nvPr>
            <p:ph type="title" idx="4294967295"/>
          </p:nvPr>
        </p:nvSpPr>
        <p:spPr>
          <a:xfrm>
            <a:off x="0" y="274638"/>
            <a:ext cx="8229600" cy="1143000"/>
          </a:xfrm>
        </p:spPr>
        <p:txBody>
          <a:bodyPr/>
          <a:lstStyle/>
          <a:p>
            <a:pPr eaLnBrk="1" hangingPunct="1"/>
            <a:r>
              <a:rPr lang="en-US" altLang="zh-HK" sz="2700" smtClean="0"/>
              <a:t>After translation (t) is found</a:t>
            </a:r>
            <a:br>
              <a:rPr lang="en-US" altLang="zh-HK" sz="2700" smtClean="0"/>
            </a:br>
            <a:r>
              <a:rPr lang="en-US" altLang="zh-HK" sz="2700" smtClean="0"/>
              <a:t>Process input features to eliminate translation</a:t>
            </a:r>
          </a:p>
        </p:txBody>
      </p:sp>
      <p:graphicFrame>
        <p:nvGraphicFramePr>
          <p:cNvPr id="63493" name="Object 4"/>
          <p:cNvGraphicFramePr>
            <a:graphicFrameLocks noGrp="1" noChangeAspect="1"/>
          </p:cNvGraphicFramePr>
          <p:nvPr>
            <p:ph sz="half" idx="4294967295"/>
          </p:nvPr>
        </p:nvGraphicFramePr>
        <p:xfrm>
          <a:off x="0" y="2286000"/>
          <a:ext cx="3114675" cy="3011488"/>
        </p:xfrm>
        <a:graphic>
          <a:graphicData uri="http://schemas.openxmlformats.org/presentationml/2006/ole">
            <mc:AlternateContent xmlns:mc="http://schemas.openxmlformats.org/markup-compatibility/2006">
              <mc:Choice xmlns:v="urn:schemas-microsoft-com:vml" Requires="v">
                <p:oleObj spid="_x0000_s63511" name="Equation" r:id="rId3" imgW="1524000" imgH="1473200" progId="Equation.3">
                  <p:embed/>
                </p:oleObj>
              </mc:Choice>
              <mc:Fallback>
                <p:oleObj name="Equation" r:id="rId3" imgW="1524000" imgH="14732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86000"/>
                        <a:ext cx="3114675" cy="301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4" name="Rectangle 3"/>
          <p:cNvSpPr>
            <a:spLocks noGrp="1" noChangeArrowheads="1"/>
          </p:cNvSpPr>
          <p:nvPr>
            <p:ph sz="half" idx="4294967295"/>
          </p:nvPr>
        </p:nvSpPr>
        <p:spPr>
          <a:xfrm>
            <a:off x="5105400" y="1600200"/>
            <a:ext cx="4038600" cy="4525963"/>
          </a:xfrm>
        </p:spPr>
        <p:txBody>
          <a:bodyPr/>
          <a:lstStyle/>
          <a:p>
            <a:pPr eaLnBrk="1" hangingPunct="1">
              <a:lnSpc>
                <a:spcPct val="80000"/>
              </a:lnSpc>
            </a:pPr>
            <a:r>
              <a:rPr lang="en-US" altLang="zh-HK" sz="2200" smtClean="0"/>
              <a:t> </a:t>
            </a:r>
          </a:p>
        </p:txBody>
      </p:sp>
      <p:sp>
        <p:nvSpPr>
          <p:cNvPr id="63495" name="Rectangle 12"/>
          <p:cNvSpPr>
            <a:spLocks noGrp="1" noChangeArrowheads="1"/>
          </p:cNvSpPr>
          <p:nvPr>
            <p:ph type="body" sz="half" idx="4294967295"/>
          </p:nvPr>
        </p:nvSpPr>
        <p:spPr>
          <a:xfrm>
            <a:off x="4648200" y="1719263"/>
            <a:ext cx="4495800" cy="4411662"/>
          </a:xfrm>
          <a:noFill/>
        </p:spPr>
        <p:txBody>
          <a:bodyPr/>
          <a:lstStyle/>
          <a:p>
            <a:pPr eaLnBrk="1" hangingPunct="1">
              <a:lnSpc>
                <a:spcPct val="80000"/>
              </a:lnSpc>
            </a:pPr>
            <a:r>
              <a:rPr lang="en-US" altLang="zh-HK" sz="2200" smtClean="0"/>
              <a:t>At time i, features are xj</a:t>
            </a:r>
          </a:p>
          <a:p>
            <a:pPr eaLnBrk="1" hangingPunct="1">
              <a:lnSpc>
                <a:spcPct val="80000"/>
              </a:lnSpc>
            </a:pPr>
            <a:r>
              <a:rPr lang="en-US" altLang="zh-HK" sz="2200" smtClean="0"/>
              <a:t>x1=[4, 5]</a:t>
            </a:r>
          </a:p>
          <a:p>
            <a:pPr eaLnBrk="1" hangingPunct="1">
              <a:lnSpc>
                <a:spcPct val="80000"/>
              </a:lnSpc>
            </a:pPr>
            <a:r>
              <a:rPr lang="en-US" altLang="zh-HK" sz="2200" smtClean="0"/>
              <a:t>x2=[6,7]</a:t>
            </a:r>
          </a:p>
          <a:p>
            <a:pPr eaLnBrk="1" hangingPunct="1">
              <a:lnSpc>
                <a:spcPct val="80000"/>
              </a:lnSpc>
            </a:pPr>
            <a:r>
              <a:rPr lang="en-US" altLang="zh-HK" sz="2200" smtClean="0"/>
              <a:t>x3=[1, 8]</a:t>
            </a:r>
          </a:p>
          <a:p>
            <a:pPr eaLnBrk="1" hangingPunct="1">
              <a:lnSpc>
                <a:spcPct val="80000"/>
              </a:lnSpc>
            </a:pPr>
            <a:r>
              <a:rPr lang="en-US" altLang="zh-HK" sz="2200" smtClean="0"/>
              <a:t>Mean is [(4+6+1)/3, (5+7+8)/3]=[3.67,6.67]</a:t>
            </a:r>
          </a:p>
          <a:p>
            <a:pPr eaLnBrk="1" hangingPunct="1">
              <a:lnSpc>
                <a:spcPct val="80000"/>
              </a:lnSpc>
            </a:pPr>
            <a:r>
              <a:rPr lang="en-US" altLang="zh-HK" sz="2200" smtClean="0"/>
              <a:t>The new xj is xj’</a:t>
            </a:r>
          </a:p>
          <a:p>
            <a:pPr eaLnBrk="1" hangingPunct="1">
              <a:lnSpc>
                <a:spcPct val="80000"/>
              </a:lnSpc>
            </a:pPr>
            <a:r>
              <a:rPr lang="en-US" altLang="zh-HK" sz="2200" smtClean="0"/>
              <a:t>x1’=[4-3.67,5-6.67]=[0.33,0.33]</a:t>
            </a:r>
          </a:p>
          <a:p>
            <a:pPr eaLnBrk="1" hangingPunct="1">
              <a:lnSpc>
                <a:spcPct val="80000"/>
              </a:lnSpc>
            </a:pPr>
            <a:r>
              <a:rPr lang="en-US" altLang="zh-HK" sz="2200" smtClean="0"/>
              <a:t>x2’=[6-3.67,7-6.67]=[2.33,0.33]</a:t>
            </a:r>
          </a:p>
          <a:p>
            <a:pPr eaLnBrk="1" hangingPunct="1">
              <a:lnSpc>
                <a:spcPct val="80000"/>
              </a:lnSpc>
            </a:pPr>
            <a:r>
              <a:rPr lang="en-US" altLang="zh-HK" sz="2200" smtClean="0"/>
              <a:t>x3’=[1-3.67,8-6.67]=[-2,67,1.33]</a:t>
            </a:r>
          </a:p>
          <a:p>
            <a:pPr eaLnBrk="1" hangingPunct="1">
              <a:lnSpc>
                <a:spcPct val="80000"/>
              </a:lnSpc>
            </a:pPr>
            <a:endParaRPr lang="en-US" altLang="zh-HK" sz="2200" smtClean="0"/>
          </a:p>
          <a:p>
            <a:pPr eaLnBrk="1" hangingPunct="1">
              <a:lnSpc>
                <a:spcPct val="80000"/>
              </a:lnSpc>
            </a:pPr>
            <a:r>
              <a:rPr lang="en-US" altLang="zh-HK" sz="2200" smtClean="0"/>
              <a:t>So xj’ is now the input (instead of xj)</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64515"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E9FF22FC-F465-4D0B-BF88-66005EF5EF55}" type="slidenum">
              <a:rPr lang="en-US" altLang="en-US" sz="1200" smtClean="0">
                <a:latin typeface="Arial" charset="0"/>
              </a:rPr>
              <a:pPr eaLnBrk="1" hangingPunct="1">
                <a:spcBef>
                  <a:spcPct val="0"/>
                </a:spcBef>
                <a:buFontTx/>
                <a:buNone/>
              </a:pPr>
              <a:t>62</a:t>
            </a:fld>
            <a:endParaRPr lang="en-US" altLang="en-US" sz="1200" smtClean="0">
              <a:latin typeface="Arial" charset="0"/>
            </a:endParaRPr>
          </a:p>
        </p:txBody>
      </p:sp>
      <p:sp>
        <p:nvSpPr>
          <p:cNvPr id="64516" name="Rectangle 2"/>
          <p:cNvSpPr>
            <a:spLocks noGrp="1" noChangeArrowheads="1"/>
          </p:cNvSpPr>
          <p:nvPr>
            <p:ph type="title" idx="4294967295"/>
          </p:nvPr>
        </p:nvSpPr>
        <p:spPr>
          <a:xfrm>
            <a:off x="0" y="122238"/>
            <a:ext cx="7543800" cy="1295400"/>
          </a:xfrm>
        </p:spPr>
        <p:txBody>
          <a:bodyPr/>
          <a:lstStyle/>
          <a:p>
            <a:pPr eaLnBrk="1" hangingPunct="1"/>
            <a:r>
              <a:rPr lang="en-US" altLang="zh-HK" sz="2300" smtClean="0">
                <a:solidFill>
                  <a:srgbClr val="FF3399"/>
                </a:solidFill>
              </a:rPr>
              <a:t>Answer7:</a:t>
            </a:r>
            <a:r>
              <a:rPr lang="en-US" altLang="zh-HK" sz="2300" smtClean="0"/>
              <a:t>Exercise: indicate in the lower diagram where are the vectors: </a:t>
            </a:r>
            <a:r>
              <a:rPr lang="en-US" altLang="zh-HK" sz="2300" i="1" smtClean="0"/>
              <a:t>u1,u2,u3, v1,v2,v3</a:t>
            </a:r>
            <a:br>
              <a:rPr lang="en-US" altLang="zh-HK" sz="2300" i="1" smtClean="0"/>
            </a:br>
            <a:r>
              <a:rPr lang="en-US" altLang="zh-HK" sz="2300" smtClean="0"/>
              <a:t>Enforce rank3 constraint</a:t>
            </a:r>
          </a:p>
        </p:txBody>
      </p:sp>
      <p:sp>
        <p:nvSpPr>
          <p:cNvPr id="64517" name="Rectangle 3"/>
          <p:cNvSpPr>
            <a:spLocks noGrp="1" noChangeArrowheads="1"/>
          </p:cNvSpPr>
          <p:nvPr>
            <p:ph type="body" sz="half" idx="4294967295"/>
          </p:nvPr>
        </p:nvSpPr>
        <p:spPr>
          <a:xfrm>
            <a:off x="0" y="1719263"/>
            <a:ext cx="4038600" cy="4411662"/>
          </a:xfrm>
        </p:spPr>
        <p:txBody>
          <a:bodyPr/>
          <a:lstStyle/>
          <a:p>
            <a:pPr eaLnBrk="1" hangingPunct="1"/>
            <a:r>
              <a:rPr lang="en-US" altLang="zh-HK" sz="2600" smtClean="0"/>
              <a:t> </a:t>
            </a:r>
          </a:p>
        </p:txBody>
      </p:sp>
      <p:graphicFrame>
        <p:nvGraphicFramePr>
          <p:cNvPr id="64518" name="Object 9"/>
          <p:cNvGraphicFramePr>
            <a:graphicFrameLocks noGrp="1" noChangeAspect="1"/>
          </p:cNvGraphicFramePr>
          <p:nvPr>
            <p:ph sz="quarter" idx="4294967295"/>
          </p:nvPr>
        </p:nvGraphicFramePr>
        <p:xfrm>
          <a:off x="801688" y="1508125"/>
          <a:ext cx="5919787" cy="1768475"/>
        </p:xfrm>
        <a:graphic>
          <a:graphicData uri="http://schemas.openxmlformats.org/presentationml/2006/ole">
            <mc:AlternateContent xmlns:mc="http://schemas.openxmlformats.org/markup-compatibility/2006">
              <mc:Choice xmlns:v="urn:schemas-microsoft-com:vml" Requires="v">
                <p:oleObj spid="_x0000_s64601" name="Equation" r:id="rId3" imgW="3911600" imgH="1168400" progId="Equation.3">
                  <p:embed/>
                </p:oleObj>
              </mc:Choice>
              <mc:Fallback>
                <p:oleObj name="Equation" r:id="rId3" imgW="3911600" imgH="1168400" progId="Equation.3">
                  <p:embed/>
                  <p:pic>
                    <p:nvPicPr>
                      <p:cNvPr id="0" name="Object 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688" y="1508125"/>
                        <a:ext cx="5919787" cy="176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9" name="Object 8"/>
          <p:cNvGraphicFramePr>
            <a:graphicFrameLocks noGrp="1" noChangeAspect="1"/>
          </p:cNvGraphicFramePr>
          <p:nvPr>
            <p:ph sz="quarter" idx="4294967295"/>
          </p:nvPr>
        </p:nvGraphicFramePr>
        <p:xfrm>
          <a:off x="939800" y="3711575"/>
          <a:ext cx="4927600" cy="1719263"/>
        </p:xfrm>
        <a:graphic>
          <a:graphicData uri="http://schemas.openxmlformats.org/presentationml/2006/ole">
            <mc:AlternateContent xmlns:mc="http://schemas.openxmlformats.org/markup-compatibility/2006">
              <mc:Choice xmlns:v="urn:schemas-microsoft-com:vml" Requires="v">
                <p:oleObj spid="_x0000_s64602" name="Equation" r:id="rId5" imgW="3276600" imgH="1143000" progId="Equation.3">
                  <p:embed/>
                </p:oleObj>
              </mc:Choice>
              <mc:Fallback>
                <p:oleObj name="Equation" r:id="rId5" imgW="3276600" imgH="1143000" progId="Equation.3">
                  <p:embed/>
                  <p:pic>
                    <p:nvPicPr>
                      <p:cNvPr id="0" name="Object 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9800" y="3711575"/>
                        <a:ext cx="4927600" cy="171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20" name="Object 4"/>
          <p:cNvGraphicFramePr>
            <a:graphicFrameLocks noChangeAspect="1"/>
          </p:cNvGraphicFramePr>
          <p:nvPr/>
        </p:nvGraphicFramePr>
        <p:xfrm>
          <a:off x="228600" y="3200400"/>
          <a:ext cx="3282950" cy="542925"/>
        </p:xfrm>
        <a:graphic>
          <a:graphicData uri="http://schemas.openxmlformats.org/presentationml/2006/ole">
            <mc:AlternateContent xmlns:mc="http://schemas.openxmlformats.org/markup-compatibility/2006">
              <mc:Choice xmlns:v="urn:schemas-microsoft-com:vml" Requires="v">
                <p:oleObj spid="_x0000_s64603" name="Equation" r:id="rId7" imgW="1384300" imgH="228600" progId="Equation.3">
                  <p:embed/>
                </p:oleObj>
              </mc:Choice>
              <mc:Fallback>
                <p:oleObj name="Equation" r:id="rId7" imgW="138430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3200400"/>
                        <a:ext cx="328295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521" name="Object 5"/>
          <p:cNvGraphicFramePr>
            <a:graphicFrameLocks noChangeAspect="1"/>
          </p:cNvGraphicFramePr>
          <p:nvPr/>
        </p:nvGraphicFramePr>
        <p:xfrm>
          <a:off x="457200" y="6265863"/>
          <a:ext cx="8066088" cy="592137"/>
        </p:xfrm>
        <a:graphic>
          <a:graphicData uri="http://schemas.openxmlformats.org/presentationml/2006/ole">
            <mc:AlternateContent xmlns:mc="http://schemas.openxmlformats.org/markup-compatibility/2006">
              <mc:Choice xmlns:v="urn:schemas-microsoft-com:vml" Requires="v">
                <p:oleObj spid="_x0000_s64604" name="Equation" r:id="rId9" imgW="2768600" imgH="203200" progId="Equation.3">
                  <p:embed/>
                </p:oleObj>
              </mc:Choice>
              <mc:Fallback>
                <p:oleObj name="Equation" r:id="rId9" imgW="2768600" imgH="2032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6265863"/>
                        <a:ext cx="8066088" cy="59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522" name="Line 6"/>
          <p:cNvSpPr>
            <a:spLocks noChangeShapeType="1"/>
          </p:cNvSpPr>
          <p:nvPr/>
        </p:nvSpPr>
        <p:spPr bwMode="auto">
          <a:xfrm flipV="1">
            <a:off x="990600" y="4648200"/>
            <a:ext cx="762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3" name="Text Box 7"/>
          <p:cNvSpPr txBox="1">
            <a:spLocks noChangeArrowheads="1"/>
          </p:cNvSpPr>
          <p:nvPr/>
        </p:nvSpPr>
        <p:spPr bwMode="auto">
          <a:xfrm>
            <a:off x="1676400" y="60960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3</a:t>
            </a:r>
          </a:p>
        </p:txBody>
      </p:sp>
      <p:sp>
        <p:nvSpPr>
          <p:cNvPr id="64524" name="Line 10"/>
          <p:cNvSpPr>
            <a:spLocks noChangeShapeType="1"/>
          </p:cNvSpPr>
          <p:nvPr/>
        </p:nvSpPr>
        <p:spPr bwMode="auto">
          <a:xfrm>
            <a:off x="4038600" y="3276600"/>
            <a:ext cx="0" cy="533400"/>
          </a:xfrm>
          <a:prstGeom prst="line">
            <a:avLst/>
          </a:prstGeom>
          <a:noFill/>
          <a:ln w="76200" cmpd="tri">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5" name="Rectangle 11"/>
          <p:cNvSpPr>
            <a:spLocks noChangeArrowheads="1"/>
          </p:cNvSpPr>
          <p:nvPr/>
        </p:nvSpPr>
        <p:spPr bwMode="auto">
          <a:xfrm>
            <a:off x="2667000" y="3733800"/>
            <a:ext cx="1219200" cy="914400"/>
          </a:xfrm>
          <a:prstGeom prst="rect">
            <a:avLst/>
          </a:prstGeom>
          <a:solidFill>
            <a:schemeClr val="accent1">
              <a:alpha val="21176"/>
            </a:schemeClr>
          </a:solidFill>
          <a:ln w="9525">
            <a:solidFill>
              <a:srgbClr val="FF0000"/>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64526" name="Rectangle 12"/>
          <p:cNvSpPr>
            <a:spLocks noChangeArrowheads="1"/>
          </p:cNvSpPr>
          <p:nvPr/>
        </p:nvSpPr>
        <p:spPr bwMode="auto">
          <a:xfrm>
            <a:off x="4648200" y="3733800"/>
            <a:ext cx="1219200" cy="1066800"/>
          </a:xfrm>
          <a:prstGeom prst="rect">
            <a:avLst/>
          </a:prstGeom>
          <a:solidFill>
            <a:schemeClr val="accent1">
              <a:alpha val="21176"/>
            </a:schemeClr>
          </a:solidFill>
          <a:ln w="9525">
            <a:solidFill>
              <a:srgbClr val="FF0000"/>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64527" name="Rectangle 13"/>
          <p:cNvSpPr>
            <a:spLocks noChangeArrowheads="1"/>
          </p:cNvSpPr>
          <p:nvPr/>
        </p:nvSpPr>
        <p:spPr bwMode="auto">
          <a:xfrm>
            <a:off x="1447800" y="3733800"/>
            <a:ext cx="685800" cy="1600200"/>
          </a:xfrm>
          <a:prstGeom prst="rect">
            <a:avLst/>
          </a:prstGeom>
          <a:solidFill>
            <a:schemeClr val="accent1">
              <a:alpha val="21176"/>
            </a:schemeClr>
          </a:solidFill>
          <a:ln w="9525">
            <a:solidFill>
              <a:srgbClr val="FF0000"/>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64528" name="Line 14"/>
          <p:cNvSpPr>
            <a:spLocks noChangeShapeType="1"/>
          </p:cNvSpPr>
          <p:nvPr/>
        </p:nvSpPr>
        <p:spPr bwMode="auto">
          <a:xfrm>
            <a:off x="1447800" y="6019800"/>
            <a:ext cx="6858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9" name="Text Box 15"/>
          <p:cNvSpPr txBox="1">
            <a:spLocks noChangeArrowheads="1"/>
          </p:cNvSpPr>
          <p:nvPr/>
        </p:nvSpPr>
        <p:spPr bwMode="auto">
          <a:xfrm>
            <a:off x="7086600" y="3962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3</a:t>
            </a:r>
          </a:p>
        </p:txBody>
      </p:sp>
      <p:sp>
        <p:nvSpPr>
          <p:cNvPr id="64530" name="Line 16"/>
          <p:cNvSpPr>
            <a:spLocks noChangeShapeType="1"/>
          </p:cNvSpPr>
          <p:nvPr/>
        </p:nvSpPr>
        <p:spPr bwMode="auto">
          <a:xfrm flipH="1">
            <a:off x="7086600" y="3733800"/>
            <a:ext cx="0" cy="914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31" name="Text Box 17"/>
          <p:cNvSpPr txBox="1">
            <a:spLocks noChangeArrowheads="1"/>
          </p:cNvSpPr>
          <p:nvPr/>
        </p:nvSpPr>
        <p:spPr bwMode="auto">
          <a:xfrm>
            <a:off x="5318125" y="2170113"/>
            <a:ext cx="4302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i="1">
                <a:latin typeface="Arial" charset="0"/>
              </a:rPr>
              <a:t>V</a:t>
            </a:r>
            <a:r>
              <a:rPr lang="en-US" altLang="zh-HK" sz="1800" i="1" baseline="30000">
                <a:latin typeface="Arial" charset="0"/>
              </a:rPr>
              <a:t>T</a:t>
            </a:r>
          </a:p>
        </p:txBody>
      </p:sp>
      <p:sp>
        <p:nvSpPr>
          <p:cNvPr id="64532" name="Text Box 18"/>
          <p:cNvSpPr txBox="1">
            <a:spLocks noChangeArrowheads="1"/>
          </p:cNvSpPr>
          <p:nvPr/>
        </p:nvSpPr>
        <p:spPr bwMode="auto">
          <a:xfrm>
            <a:off x="1828800" y="220980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i="1">
                <a:latin typeface="Arial" charset="0"/>
              </a:rPr>
              <a:t>U</a:t>
            </a:r>
            <a:endParaRPr lang="en-US" altLang="zh-HK" sz="1800" i="1" baseline="30000">
              <a:latin typeface="Arial" charset="0"/>
            </a:endParaRPr>
          </a:p>
        </p:txBody>
      </p:sp>
      <p:sp>
        <p:nvSpPr>
          <p:cNvPr id="64533" name="Text Box 19"/>
          <p:cNvSpPr txBox="1">
            <a:spLocks noChangeArrowheads="1"/>
          </p:cNvSpPr>
          <p:nvPr/>
        </p:nvSpPr>
        <p:spPr bwMode="auto">
          <a:xfrm>
            <a:off x="6477000" y="3733800"/>
            <a:ext cx="4889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i="1">
                <a:latin typeface="Arial" charset="0"/>
              </a:rPr>
              <a:t>v1,</a:t>
            </a:r>
          </a:p>
          <a:p>
            <a:pPr eaLnBrk="1" hangingPunct="1">
              <a:spcBef>
                <a:spcPct val="0"/>
              </a:spcBef>
              <a:buFontTx/>
              <a:buNone/>
            </a:pPr>
            <a:r>
              <a:rPr lang="en-US" altLang="zh-HK" sz="1800" i="1">
                <a:latin typeface="Arial" charset="0"/>
              </a:rPr>
              <a:t>v2,</a:t>
            </a:r>
          </a:p>
          <a:p>
            <a:pPr eaLnBrk="1" hangingPunct="1">
              <a:spcBef>
                <a:spcPct val="0"/>
              </a:spcBef>
              <a:buFontTx/>
              <a:buNone/>
            </a:pPr>
            <a:r>
              <a:rPr lang="en-US" altLang="zh-HK" sz="1800" i="1">
                <a:latin typeface="Arial" charset="0"/>
              </a:rPr>
              <a:t>v3</a:t>
            </a:r>
          </a:p>
        </p:txBody>
      </p:sp>
      <p:sp>
        <p:nvSpPr>
          <p:cNvPr id="64534" name="Line 20"/>
          <p:cNvSpPr>
            <a:spLocks noChangeShapeType="1"/>
          </p:cNvSpPr>
          <p:nvPr/>
        </p:nvSpPr>
        <p:spPr bwMode="auto">
          <a:xfrm flipH="1">
            <a:off x="5943600" y="38862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35" name="Line 21"/>
          <p:cNvSpPr>
            <a:spLocks noChangeShapeType="1"/>
          </p:cNvSpPr>
          <p:nvPr/>
        </p:nvSpPr>
        <p:spPr bwMode="auto">
          <a:xfrm flipH="1">
            <a:off x="5943600" y="41910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36" name="Line 22"/>
          <p:cNvSpPr>
            <a:spLocks noChangeShapeType="1"/>
          </p:cNvSpPr>
          <p:nvPr/>
        </p:nvSpPr>
        <p:spPr bwMode="auto">
          <a:xfrm flipH="1">
            <a:off x="5943600" y="45720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37" name="Line 23"/>
          <p:cNvSpPr>
            <a:spLocks noChangeShapeType="1"/>
          </p:cNvSpPr>
          <p:nvPr/>
        </p:nvSpPr>
        <p:spPr bwMode="auto">
          <a:xfrm flipV="1">
            <a:off x="1524000" y="53340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38" name="Line 24"/>
          <p:cNvSpPr>
            <a:spLocks noChangeShapeType="1"/>
          </p:cNvSpPr>
          <p:nvPr/>
        </p:nvSpPr>
        <p:spPr bwMode="auto">
          <a:xfrm flipV="1">
            <a:off x="1752600" y="53340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39" name="Line 25"/>
          <p:cNvSpPr>
            <a:spLocks noChangeShapeType="1"/>
          </p:cNvSpPr>
          <p:nvPr/>
        </p:nvSpPr>
        <p:spPr bwMode="auto">
          <a:xfrm flipV="1">
            <a:off x="2057400" y="53340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40" name="Text Box 26"/>
          <p:cNvSpPr txBox="1">
            <a:spLocks noChangeArrowheads="1"/>
          </p:cNvSpPr>
          <p:nvPr/>
        </p:nvSpPr>
        <p:spPr bwMode="auto">
          <a:xfrm>
            <a:off x="1295400" y="5638800"/>
            <a:ext cx="1073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i="1">
                <a:latin typeface="Arial" charset="0"/>
              </a:rPr>
              <a:t>u1,u2,u3</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altLang="zh-CN" smtClean="0"/>
              <a:t>Factorization v6c</a:t>
            </a:r>
            <a:endParaRPr lang="en-US" altLang="zh-CN" dirty="0"/>
          </a:p>
        </p:txBody>
      </p:sp>
      <p:sp>
        <p:nvSpPr>
          <p:cNvPr id="65539"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ADF6FC87-6BBE-4FB3-BE7F-370300F9586C}" type="slidenum">
              <a:rPr lang="en-US" altLang="en-US" sz="1200" smtClean="0">
                <a:solidFill>
                  <a:srgbClr val="898989"/>
                </a:solidFill>
                <a:latin typeface="Arial" charset="0"/>
              </a:rPr>
              <a:pPr eaLnBrk="1" hangingPunct="1">
                <a:spcBef>
                  <a:spcPct val="0"/>
                </a:spcBef>
                <a:buFontTx/>
                <a:buNone/>
              </a:pPr>
              <a:t>63</a:t>
            </a:fld>
            <a:endParaRPr lang="en-US" altLang="en-US" sz="1200" smtClean="0">
              <a:solidFill>
                <a:srgbClr val="898989"/>
              </a:solidFill>
              <a:latin typeface="Arial" charset="0"/>
            </a:endParaRPr>
          </a:p>
        </p:txBody>
      </p:sp>
      <p:sp>
        <p:nvSpPr>
          <p:cNvPr id="65540" name="Text Placeholder 2"/>
          <p:cNvSpPr>
            <a:spLocks noGrp="1"/>
          </p:cNvSpPr>
          <p:nvPr>
            <p:ph type="body" sz="half" idx="4294967295"/>
          </p:nvPr>
        </p:nvSpPr>
        <p:spPr>
          <a:xfrm>
            <a:off x="0" y="4876800"/>
            <a:ext cx="3581400" cy="1524000"/>
          </a:xfrm>
        </p:spPr>
        <p:txBody>
          <a:bodyPr/>
          <a:lstStyle/>
          <a:p>
            <a:pPr eaLnBrk="1" hangingPunct="1"/>
            <a:r>
              <a:rPr lang="en-US" altLang="zh-HK" sz="1600" smtClean="0"/>
              <a:t>&gt;&gt;running result</a:t>
            </a:r>
          </a:p>
          <a:p>
            <a:pPr eaLnBrk="1" hangingPunct="1"/>
            <a:r>
              <a:rPr lang="en-US" altLang="zh-HK" sz="1600" smtClean="0"/>
              <a:t>rank(a) is     4</a:t>
            </a:r>
          </a:p>
          <a:p>
            <a:pPr eaLnBrk="1" hangingPunct="1"/>
            <a:r>
              <a:rPr lang="en-US" altLang="zh-HK" sz="1600" smtClean="0"/>
              <a:t>find svd : [u,s,v]=svd(a)</a:t>
            </a:r>
          </a:p>
          <a:p>
            <a:pPr eaLnBrk="1" hangingPunct="1"/>
            <a:endParaRPr lang="en-US" altLang="zh-HK" sz="1600" smtClean="0"/>
          </a:p>
          <a:p>
            <a:pPr eaLnBrk="1" hangingPunct="1"/>
            <a:endParaRPr lang="en-US" altLang="zh-HK" sz="1600" smtClean="0"/>
          </a:p>
        </p:txBody>
      </p:sp>
      <p:sp>
        <p:nvSpPr>
          <p:cNvPr id="62467" name="Content Placeholder 3"/>
          <p:cNvSpPr>
            <a:spLocks noGrp="1"/>
          </p:cNvSpPr>
          <p:nvPr>
            <p:ph sz="quarter" idx="4294967295"/>
          </p:nvPr>
        </p:nvSpPr>
        <p:spPr>
          <a:xfrm>
            <a:off x="3886200" y="76200"/>
            <a:ext cx="5257800" cy="5257800"/>
          </a:xfrm>
        </p:spPr>
        <p:txBody>
          <a:bodyPr rtlCol="0">
            <a:normAutofit fontScale="92500" lnSpcReduction="20000"/>
          </a:bodyPr>
          <a:lstStyle/>
          <a:p>
            <a:pPr eaLnBrk="1" fontAlgn="auto" hangingPunct="1">
              <a:spcAft>
                <a:spcPts val="0"/>
              </a:spcAft>
              <a:buFont typeface="Arial" pitchFamily="34" charset="0"/>
              <a:buChar char="•"/>
              <a:defRPr/>
            </a:pPr>
            <a:r>
              <a:rPr lang="en-US" sz="1200" dirty="0" smtClean="0"/>
              <a:t>u=-0.2861   -0.4365    0.3907    0.7582</a:t>
            </a:r>
          </a:p>
          <a:p>
            <a:pPr eaLnBrk="1" fontAlgn="auto" hangingPunct="1">
              <a:spcAft>
                <a:spcPts val="0"/>
              </a:spcAft>
              <a:buFont typeface="Arial" pitchFamily="34" charset="0"/>
              <a:buChar char="•"/>
              <a:defRPr/>
            </a:pPr>
            <a:r>
              <a:rPr lang="en-US" sz="1200" dirty="0" smtClean="0"/>
              <a:t>   -0.5835   -0.5352    0.1321   -0.5964</a:t>
            </a:r>
          </a:p>
          <a:p>
            <a:pPr eaLnBrk="1" fontAlgn="auto" hangingPunct="1">
              <a:spcAft>
                <a:spcPts val="0"/>
              </a:spcAft>
              <a:buFont typeface="Arial" pitchFamily="34" charset="0"/>
              <a:buChar char="•"/>
              <a:defRPr/>
            </a:pPr>
            <a:r>
              <a:rPr lang="en-US" sz="1200" dirty="0" smtClean="0"/>
              <a:t>   -0.7075    0.6956    0.0888    0.0877</a:t>
            </a:r>
          </a:p>
          <a:p>
            <a:pPr eaLnBrk="1" fontAlgn="auto" hangingPunct="1">
              <a:spcAft>
                <a:spcPts val="0"/>
              </a:spcAft>
              <a:buFont typeface="Arial" pitchFamily="34" charset="0"/>
              <a:buChar char="•"/>
              <a:defRPr/>
            </a:pPr>
            <a:r>
              <a:rPr lang="en-US" sz="1200" dirty="0" smtClean="0"/>
              <a:t>   -0.2776   -0.1980   -0.9066    0.2485</a:t>
            </a:r>
          </a:p>
          <a:p>
            <a:pPr eaLnBrk="1" fontAlgn="auto" hangingPunct="1">
              <a:spcAft>
                <a:spcPts val="0"/>
              </a:spcAft>
              <a:buFont typeface="Arial" pitchFamily="34" charset="0"/>
              <a:buChar char="•"/>
              <a:defRPr/>
            </a:pPr>
            <a:r>
              <a:rPr lang="en-US" sz="1200" dirty="0" smtClean="0"/>
              <a:t>s =   20.6985         0         0         0</a:t>
            </a:r>
          </a:p>
          <a:p>
            <a:pPr eaLnBrk="1" fontAlgn="auto" hangingPunct="1">
              <a:spcAft>
                <a:spcPts val="0"/>
              </a:spcAft>
              <a:buFont typeface="Arial" pitchFamily="34" charset="0"/>
              <a:buChar char="•"/>
              <a:defRPr/>
            </a:pPr>
            <a:r>
              <a:rPr lang="en-US" sz="1200" dirty="0" smtClean="0"/>
              <a:t>         0    9.6845         0         0</a:t>
            </a:r>
          </a:p>
          <a:p>
            <a:pPr eaLnBrk="1" fontAlgn="auto" hangingPunct="1">
              <a:spcAft>
                <a:spcPts val="0"/>
              </a:spcAft>
              <a:buFont typeface="Arial" pitchFamily="34" charset="0"/>
              <a:buChar char="•"/>
              <a:defRPr/>
            </a:pPr>
            <a:r>
              <a:rPr lang="en-US" sz="1200" dirty="0" smtClean="0"/>
              <a:t>         0         0    3.9981         0</a:t>
            </a:r>
          </a:p>
          <a:p>
            <a:pPr eaLnBrk="1" fontAlgn="auto" hangingPunct="1">
              <a:spcAft>
                <a:spcPts val="0"/>
              </a:spcAft>
              <a:buFont typeface="Arial" pitchFamily="34" charset="0"/>
              <a:buChar char="•"/>
              <a:defRPr/>
            </a:pPr>
            <a:r>
              <a:rPr lang="en-US" sz="1200" dirty="0" smtClean="0"/>
              <a:t>         0         0         0    1.6733</a:t>
            </a:r>
          </a:p>
          <a:p>
            <a:pPr eaLnBrk="1" fontAlgn="auto" hangingPunct="1">
              <a:spcAft>
                <a:spcPts val="0"/>
              </a:spcAft>
              <a:buFont typeface="Arial" pitchFamily="34" charset="0"/>
              <a:buChar char="•"/>
              <a:defRPr/>
            </a:pPr>
            <a:r>
              <a:rPr lang="en-US" sz="1200" dirty="0" smtClean="0"/>
              <a:t>v =   -0.7078    0.6946   -0.0844   -0.0972</a:t>
            </a:r>
          </a:p>
          <a:p>
            <a:pPr eaLnBrk="1" fontAlgn="auto" hangingPunct="1">
              <a:spcAft>
                <a:spcPts val="0"/>
              </a:spcAft>
              <a:buFont typeface="Arial" pitchFamily="34" charset="0"/>
              <a:buChar char="•"/>
              <a:defRPr/>
            </a:pPr>
            <a:r>
              <a:rPr lang="en-US" sz="1200" dirty="0" smtClean="0"/>
              <a:t>   -0.2578   -0.3908   -0.0377   -0.8828</a:t>
            </a:r>
          </a:p>
          <a:p>
            <a:pPr eaLnBrk="1" fontAlgn="auto" hangingPunct="1">
              <a:spcAft>
                <a:spcPts val="0"/>
              </a:spcAft>
              <a:buFont typeface="Arial" pitchFamily="34" charset="0"/>
              <a:buChar char="•"/>
              <a:defRPr/>
            </a:pPr>
            <a:r>
              <a:rPr lang="en-US" sz="1200" dirty="0" smtClean="0"/>
              <a:t>   -0.4356   -0.4743   -0.6719    0.3658</a:t>
            </a:r>
          </a:p>
          <a:p>
            <a:pPr eaLnBrk="1" fontAlgn="auto" hangingPunct="1">
              <a:spcAft>
                <a:spcPts val="0"/>
              </a:spcAft>
              <a:buFont typeface="Arial" pitchFamily="34" charset="0"/>
              <a:buChar char="•"/>
              <a:defRPr/>
            </a:pPr>
            <a:r>
              <a:rPr lang="en-US" sz="1200" dirty="0" smtClean="0"/>
              <a:t>   -0.4928   -0.3739    0.7349    0.2780</a:t>
            </a:r>
          </a:p>
          <a:p>
            <a:pPr eaLnBrk="1" fontAlgn="auto" hangingPunct="1">
              <a:spcAft>
                <a:spcPts val="0"/>
              </a:spcAft>
              <a:buFont typeface="Arial" pitchFamily="34" charset="0"/>
              <a:buChar char="•"/>
              <a:defRPr/>
            </a:pPr>
            <a:r>
              <a:rPr lang="en-US" sz="1200" dirty="0" err="1" smtClean="0"/>
              <a:t>a_same</a:t>
            </a:r>
            <a:r>
              <a:rPr lang="en-US" sz="1200" dirty="0" smtClean="0"/>
              <a:t> =1.0000    2.0000    4.0000    6.0000</a:t>
            </a:r>
          </a:p>
          <a:p>
            <a:pPr eaLnBrk="1" fontAlgn="auto" hangingPunct="1">
              <a:spcAft>
                <a:spcPts val="0"/>
              </a:spcAft>
              <a:buFont typeface="Arial" pitchFamily="34" charset="0"/>
              <a:buChar char="•"/>
              <a:defRPr/>
            </a:pPr>
            <a:r>
              <a:rPr lang="en-US" sz="1200" dirty="0" smtClean="0"/>
              <a:t>    5.0000    6.0000    7.0000    8.0000</a:t>
            </a:r>
          </a:p>
          <a:p>
            <a:pPr eaLnBrk="1" fontAlgn="auto" hangingPunct="1">
              <a:spcAft>
                <a:spcPts val="0"/>
              </a:spcAft>
              <a:buFont typeface="Arial" pitchFamily="34" charset="0"/>
              <a:buChar char="•"/>
              <a:defRPr/>
            </a:pPr>
            <a:r>
              <a:rPr lang="en-US" sz="1200" dirty="0" smtClean="0"/>
              <a:t>   15.0000    1.0000    3.0000    5.0000</a:t>
            </a:r>
          </a:p>
          <a:p>
            <a:pPr eaLnBrk="1" fontAlgn="auto" hangingPunct="1">
              <a:spcAft>
                <a:spcPts val="0"/>
              </a:spcAft>
              <a:buFont typeface="Arial" pitchFamily="34" charset="0"/>
              <a:buChar char="•"/>
              <a:defRPr/>
            </a:pPr>
            <a:r>
              <a:rPr lang="en-US" sz="1200" dirty="0" smtClean="0"/>
              <a:t>    3.0000    2.0000    6.0000    1.0000</a:t>
            </a:r>
          </a:p>
          <a:p>
            <a:pPr eaLnBrk="1" fontAlgn="auto" hangingPunct="1">
              <a:spcAft>
                <a:spcPts val="0"/>
              </a:spcAft>
              <a:buFont typeface="Arial" pitchFamily="34" charset="0"/>
              <a:buChar char="•"/>
              <a:defRPr/>
            </a:pPr>
            <a:r>
              <a:rPr lang="en-US" sz="1200" dirty="0" smtClean="0"/>
              <a:t>a =     1     2     4     6</a:t>
            </a:r>
          </a:p>
          <a:p>
            <a:pPr eaLnBrk="1" fontAlgn="auto" hangingPunct="1">
              <a:spcAft>
                <a:spcPts val="0"/>
              </a:spcAft>
              <a:buFont typeface="Arial" pitchFamily="34" charset="0"/>
              <a:buChar char="•"/>
              <a:defRPr/>
            </a:pPr>
            <a:r>
              <a:rPr lang="en-US" sz="1200" dirty="0" smtClean="0"/>
              <a:t>     5     6     7     8</a:t>
            </a:r>
          </a:p>
          <a:p>
            <a:pPr eaLnBrk="1" fontAlgn="auto" hangingPunct="1">
              <a:spcAft>
                <a:spcPts val="0"/>
              </a:spcAft>
              <a:buFont typeface="Arial" pitchFamily="34" charset="0"/>
              <a:buChar char="•"/>
              <a:defRPr/>
            </a:pPr>
            <a:r>
              <a:rPr lang="en-US" sz="1200" dirty="0" smtClean="0"/>
              <a:t>    15     1     3     5</a:t>
            </a:r>
          </a:p>
          <a:p>
            <a:pPr eaLnBrk="1" fontAlgn="auto" hangingPunct="1">
              <a:spcAft>
                <a:spcPts val="0"/>
              </a:spcAft>
              <a:buFont typeface="Arial" pitchFamily="34" charset="0"/>
              <a:buChar char="•"/>
              <a:defRPr/>
            </a:pPr>
            <a:r>
              <a:rPr lang="en-US" sz="1200" dirty="0" smtClean="0"/>
              <a:t>     3     2     6     1</a:t>
            </a:r>
          </a:p>
          <a:p>
            <a:pPr eaLnBrk="1" fontAlgn="auto" hangingPunct="1">
              <a:spcAft>
                <a:spcPts val="0"/>
              </a:spcAft>
              <a:buFont typeface="Arial" pitchFamily="34" charset="0"/>
              <a:buChar char="•"/>
              <a:defRPr/>
            </a:pPr>
            <a:r>
              <a:rPr lang="en-US" sz="1200" dirty="0" smtClean="0"/>
              <a:t>make it rank3 by setting </a:t>
            </a:r>
            <a:r>
              <a:rPr lang="en-US" sz="1200" dirty="0" err="1" smtClean="0"/>
              <a:t>ss</a:t>
            </a:r>
            <a:r>
              <a:rPr lang="en-US" sz="1200" dirty="0" smtClean="0"/>
              <a:t>(4,4)=0</a:t>
            </a:r>
          </a:p>
          <a:p>
            <a:pPr eaLnBrk="1" fontAlgn="auto" hangingPunct="1">
              <a:spcAft>
                <a:spcPts val="0"/>
              </a:spcAft>
              <a:buFont typeface="Arial" pitchFamily="34" charset="0"/>
              <a:buChar char="•"/>
              <a:defRPr/>
            </a:pPr>
            <a:r>
              <a:rPr lang="en-US" sz="1200" dirty="0" err="1" smtClean="0"/>
              <a:t>ss</a:t>
            </a:r>
            <a:r>
              <a:rPr lang="en-US" sz="1200" dirty="0" smtClean="0"/>
              <a:t> =   20.6985         0         0         0</a:t>
            </a:r>
          </a:p>
          <a:p>
            <a:pPr eaLnBrk="1" fontAlgn="auto" hangingPunct="1">
              <a:spcAft>
                <a:spcPts val="0"/>
              </a:spcAft>
              <a:buFont typeface="Arial" pitchFamily="34" charset="0"/>
              <a:buChar char="•"/>
              <a:defRPr/>
            </a:pPr>
            <a:r>
              <a:rPr lang="en-US" sz="1200" dirty="0" smtClean="0"/>
              <a:t>         0    9.6845         0         0</a:t>
            </a:r>
          </a:p>
          <a:p>
            <a:pPr eaLnBrk="1" fontAlgn="auto" hangingPunct="1">
              <a:spcAft>
                <a:spcPts val="0"/>
              </a:spcAft>
              <a:buFont typeface="Arial" pitchFamily="34" charset="0"/>
              <a:buChar char="•"/>
              <a:defRPr/>
            </a:pPr>
            <a:r>
              <a:rPr lang="en-US" sz="1200" dirty="0" smtClean="0"/>
              <a:t>         0         0    3.9981         0</a:t>
            </a:r>
          </a:p>
          <a:p>
            <a:pPr eaLnBrk="1" fontAlgn="auto" hangingPunct="1">
              <a:spcAft>
                <a:spcPts val="0"/>
              </a:spcAft>
              <a:buFont typeface="Arial" pitchFamily="34" charset="0"/>
              <a:buChar char="•"/>
              <a:defRPr/>
            </a:pPr>
            <a:r>
              <a:rPr lang="en-US" sz="1200" dirty="0" smtClean="0"/>
              <a:t>         0         0         0         0</a:t>
            </a:r>
          </a:p>
          <a:p>
            <a:pPr eaLnBrk="1" fontAlgn="auto" hangingPunct="1">
              <a:spcAft>
                <a:spcPts val="0"/>
              </a:spcAft>
              <a:buFont typeface="Arial" pitchFamily="34" charset="0"/>
              <a:buChar char="•"/>
              <a:defRPr/>
            </a:pPr>
            <a:r>
              <a:rPr lang="en-US" sz="1200" dirty="0" smtClean="0"/>
              <a:t>using the </a:t>
            </a:r>
            <a:r>
              <a:rPr lang="en-US" sz="1200" dirty="0" err="1" smtClean="0"/>
              <a:t>ss,find</a:t>
            </a:r>
            <a:r>
              <a:rPr lang="en-US" sz="1200" dirty="0" smtClean="0"/>
              <a:t>  </a:t>
            </a:r>
            <a:r>
              <a:rPr lang="en-US" sz="1200" dirty="0" err="1" smtClean="0"/>
              <a:t>aa</a:t>
            </a:r>
            <a:r>
              <a:rPr lang="en-US" sz="1200" dirty="0" smtClean="0"/>
              <a:t>=u*</a:t>
            </a:r>
            <a:r>
              <a:rPr lang="en-US" sz="1200" dirty="0" err="1" smtClean="0"/>
              <a:t>ss</a:t>
            </a:r>
            <a:r>
              <a:rPr lang="en-US" sz="1200" dirty="0" smtClean="0"/>
              <a:t>*</a:t>
            </a:r>
            <a:r>
              <a:rPr lang="en-US" sz="1200" dirty="0" err="1" smtClean="0"/>
              <a:t>vT</a:t>
            </a:r>
            <a:endParaRPr lang="en-US" sz="1200" dirty="0" smtClean="0"/>
          </a:p>
          <a:p>
            <a:pPr eaLnBrk="1" fontAlgn="auto" hangingPunct="1">
              <a:spcAft>
                <a:spcPts val="0"/>
              </a:spcAft>
              <a:buFont typeface="Arial" pitchFamily="34" charset="0"/>
              <a:buChar char="•"/>
              <a:defRPr/>
            </a:pPr>
            <a:r>
              <a:rPr lang="en-US" sz="1200" dirty="0" err="1" smtClean="0"/>
              <a:t>aa</a:t>
            </a:r>
            <a:r>
              <a:rPr lang="en-US" sz="1200" dirty="0" smtClean="0"/>
              <a:t> =1.1233    3.1201    3.5359    5.6473</a:t>
            </a:r>
          </a:p>
          <a:p>
            <a:pPr eaLnBrk="1" fontAlgn="auto" hangingPunct="1">
              <a:spcAft>
                <a:spcPts val="0"/>
              </a:spcAft>
              <a:buFont typeface="Arial" pitchFamily="34" charset="0"/>
              <a:buChar char="•"/>
              <a:defRPr/>
            </a:pPr>
            <a:r>
              <a:rPr lang="en-US" sz="1200" dirty="0" smtClean="0"/>
              <a:t>    4.9030    5.1190    7.3651    8.2775</a:t>
            </a:r>
          </a:p>
          <a:p>
            <a:pPr eaLnBrk="1" fontAlgn="auto" hangingPunct="1">
              <a:spcAft>
                <a:spcPts val="0"/>
              </a:spcAft>
              <a:buFont typeface="Arial" pitchFamily="34" charset="0"/>
              <a:buChar char="•"/>
              <a:defRPr/>
            </a:pPr>
            <a:r>
              <a:rPr lang="en-US" sz="1200" dirty="0" smtClean="0"/>
              <a:t>   15.0143    1.1296    2.9463    4.9592</a:t>
            </a:r>
          </a:p>
          <a:p>
            <a:pPr eaLnBrk="1" fontAlgn="auto" hangingPunct="1">
              <a:spcAft>
                <a:spcPts val="0"/>
              </a:spcAft>
              <a:buFont typeface="Arial" pitchFamily="34" charset="0"/>
              <a:buChar char="•"/>
              <a:defRPr/>
            </a:pPr>
            <a:r>
              <a:rPr lang="en-US" sz="1200" dirty="0" smtClean="0"/>
              <a:t>    3.0404    2.3671    5.8479    0.8844</a:t>
            </a:r>
          </a:p>
          <a:p>
            <a:pPr eaLnBrk="1" fontAlgn="auto" hangingPunct="1">
              <a:spcAft>
                <a:spcPts val="0"/>
              </a:spcAft>
              <a:buFont typeface="Arial" pitchFamily="34" charset="0"/>
              <a:buChar char="•"/>
              <a:defRPr/>
            </a:pPr>
            <a:r>
              <a:rPr lang="en-US" sz="1200" dirty="0" smtClean="0"/>
              <a:t>rank(</a:t>
            </a:r>
            <a:r>
              <a:rPr lang="en-US" sz="1200" dirty="0" err="1" smtClean="0"/>
              <a:t>aa</a:t>
            </a:r>
            <a:r>
              <a:rPr lang="en-US" sz="1200" dirty="0" smtClean="0"/>
              <a:t>), should be 3</a:t>
            </a:r>
          </a:p>
        </p:txBody>
      </p:sp>
      <p:sp>
        <p:nvSpPr>
          <p:cNvPr id="65542" name="Content Placeholder 4"/>
          <p:cNvSpPr>
            <a:spLocks noGrp="1"/>
          </p:cNvSpPr>
          <p:nvPr>
            <p:ph sz="quarter" idx="4294967295"/>
          </p:nvPr>
        </p:nvSpPr>
        <p:spPr>
          <a:xfrm>
            <a:off x="0" y="12700"/>
            <a:ext cx="3124200" cy="4635500"/>
          </a:xfrm>
          <a:ln>
            <a:solidFill>
              <a:schemeClr val="accent1"/>
            </a:solidFill>
            <a:miter lim="800000"/>
            <a:headEnd/>
            <a:tailEnd/>
          </a:ln>
        </p:spPr>
        <p:txBody>
          <a:bodyPr/>
          <a:lstStyle/>
          <a:p>
            <a:pPr eaLnBrk="1" hangingPunct="1"/>
            <a:r>
              <a:rPr lang="en-US" altLang="zh-HK" sz="1600" smtClean="0"/>
              <a:t>%svd_demo1.m</a:t>
            </a:r>
          </a:p>
          <a:p>
            <a:pPr eaLnBrk="1" hangingPunct="1"/>
            <a:r>
              <a:rPr lang="pt-BR" altLang="zh-HK" sz="1600" smtClean="0"/>
              <a:t>a=[1 2 4 6 ;</a:t>
            </a:r>
            <a:r>
              <a:rPr lang="en-US" altLang="zh-HK" sz="1600" smtClean="0"/>
              <a:t>5 6 7 8;…</a:t>
            </a:r>
          </a:p>
          <a:p>
            <a:pPr eaLnBrk="1" hangingPunct="1"/>
            <a:r>
              <a:rPr lang="en-US" altLang="zh-HK" sz="1600" smtClean="0"/>
              <a:t>  15 1 3 5; 3 2 6 1]</a:t>
            </a:r>
          </a:p>
          <a:p>
            <a:pPr eaLnBrk="1" hangingPunct="1"/>
            <a:r>
              <a:rPr lang="en-US" altLang="zh-HK" sz="1600" smtClean="0"/>
              <a:t>'rank(a) is '</a:t>
            </a:r>
          </a:p>
          <a:p>
            <a:pPr eaLnBrk="1" hangingPunct="1"/>
            <a:r>
              <a:rPr lang="en-US" altLang="zh-HK" sz="1600" smtClean="0"/>
              <a:t>rank(a)</a:t>
            </a:r>
          </a:p>
          <a:p>
            <a:pPr eaLnBrk="1" hangingPunct="1"/>
            <a:r>
              <a:rPr lang="en-US" altLang="zh-HK" sz="1600" smtClean="0"/>
              <a:t>'find svd : [u,s,v]=svd(a)'</a:t>
            </a:r>
          </a:p>
          <a:p>
            <a:pPr eaLnBrk="1" hangingPunct="1"/>
            <a:r>
              <a:rPr lang="en-US" altLang="zh-HK" sz="1600" smtClean="0"/>
              <a:t>[u,s,v]=svd(a)</a:t>
            </a:r>
          </a:p>
          <a:p>
            <a:pPr eaLnBrk="1" hangingPunct="1"/>
            <a:r>
              <a:rPr lang="en-US" altLang="zh-HK" sz="1600" smtClean="0"/>
              <a:t>a_same=u*s*v'</a:t>
            </a:r>
          </a:p>
          <a:p>
            <a:pPr eaLnBrk="1" hangingPunct="1"/>
            <a:r>
              <a:rPr lang="en-US" altLang="zh-HK" sz="1600" smtClean="0"/>
              <a:t>a</a:t>
            </a:r>
          </a:p>
          <a:p>
            <a:pPr eaLnBrk="1" hangingPunct="1"/>
            <a:r>
              <a:rPr lang="en-US" altLang="zh-HK" sz="1600" smtClean="0"/>
              <a:t> 'make it rank3 by ss(4,4)=0‘</a:t>
            </a:r>
          </a:p>
          <a:p>
            <a:pPr eaLnBrk="1" hangingPunct="1"/>
            <a:r>
              <a:rPr lang="en-US" altLang="zh-HK" sz="1600" smtClean="0"/>
              <a:t>ss=s, ss(4,4)=0</a:t>
            </a:r>
          </a:p>
          <a:p>
            <a:pPr eaLnBrk="1" hangingPunct="1"/>
            <a:r>
              <a:rPr lang="en-US" altLang="zh-HK" sz="1600" smtClean="0"/>
              <a:t>'using the ss,find  aa=u*ss*vT'</a:t>
            </a:r>
          </a:p>
          <a:p>
            <a:pPr eaLnBrk="1" hangingPunct="1"/>
            <a:r>
              <a:rPr lang="en-US" altLang="zh-HK" sz="1600" smtClean="0"/>
              <a:t>aa=u*ss*v'</a:t>
            </a:r>
          </a:p>
          <a:p>
            <a:pPr eaLnBrk="1" hangingPunct="1"/>
            <a:r>
              <a:rPr lang="en-US" altLang="zh-HK" sz="1600" smtClean="0"/>
              <a:t>'rank(aa), should be 3'</a:t>
            </a:r>
          </a:p>
          <a:p>
            <a:pPr eaLnBrk="1" hangingPunct="1"/>
            <a:r>
              <a:rPr lang="en-US" altLang="zh-HK" sz="1600" smtClean="0"/>
              <a:t>rank(aa)</a:t>
            </a:r>
          </a:p>
          <a:p>
            <a:pPr eaLnBrk="1" hangingPunct="1"/>
            <a:endParaRPr lang="en-US" altLang="zh-HK" smtClean="0"/>
          </a:p>
        </p:txBody>
      </p:sp>
      <p:sp>
        <p:nvSpPr>
          <p:cNvPr id="8" name="Oval 7"/>
          <p:cNvSpPr/>
          <p:nvPr/>
        </p:nvSpPr>
        <p:spPr>
          <a:xfrm>
            <a:off x="5332413" y="1219200"/>
            <a:ext cx="687387"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
        <p:nvSpPr>
          <p:cNvPr id="9" name="Oval 8"/>
          <p:cNvSpPr/>
          <p:nvPr/>
        </p:nvSpPr>
        <p:spPr>
          <a:xfrm>
            <a:off x="5486400" y="4151313"/>
            <a:ext cx="571500" cy="76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cxnSp>
        <p:nvCxnSpPr>
          <p:cNvPr id="11" name="Straight Arrow Connector 10"/>
          <p:cNvCxnSpPr>
            <a:stCxn id="8" idx="4"/>
          </p:cNvCxnSpPr>
          <p:nvPr/>
        </p:nvCxnSpPr>
        <p:spPr>
          <a:xfrm>
            <a:off x="5676900" y="1447800"/>
            <a:ext cx="36513" cy="2590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457200" y="638175"/>
            <a:ext cx="8229600" cy="1143000"/>
          </a:xfrm>
        </p:spPr>
        <p:txBody>
          <a:bodyPr rtlCol="0">
            <a:normAutofit fontScale="90000"/>
          </a:bodyPr>
          <a:lstStyle/>
          <a:p>
            <a:pPr eaLnBrk="1" fontAlgn="auto" hangingPunct="1">
              <a:spcAft>
                <a:spcPts val="0"/>
              </a:spcAft>
              <a:defRPr/>
            </a:pPr>
            <a:r>
              <a:rPr lang="en-US" altLang="zh-TW" sz="3500" dirty="0" smtClean="0"/>
              <a:t>Perspective </a:t>
            </a:r>
            <a:br>
              <a:rPr lang="en-US" altLang="zh-TW" sz="3500" dirty="0" smtClean="0"/>
            </a:br>
            <a:r>
              <a:rPr lang="en-US" altLang="zh-TW" sz="3500" dirty="0" smtClean="0"/>
              <a:t>Projective</a:t>
            </a:r>
          </a:p>
        </p:txBody>
      </p:sp>
      <p:sp>
        <p:nvSpPr>
          <p:cNvPr id="9219" name="Rectangle 3"/>
          <p:cNvSpPr>
            <a:spLocks noGrp="1" noChangeArrowheads="1"/>
          </p:cNvSpPr>
          <p:nvPr>
            <p:ph idx="1"/>
          </p:nvPr>
        </p:nvSpPr>
        <p:spPr/>
        <p:txBody>
          <a:bodyPr/>
          <a:lstStyle/>
          <a:p>
            <a:pPr eaLnBrk="1" hangingPunct="1"/>
            <a:r>
              <a:rPr lang="en-US" altLang="zh-TW" smtClean="0"/>
              <a:t> </a:t>
            </a:r>
          </a:p>
        </p:txBody>
      </p:sp>
      <p:sp>
        <p:nvSpPr>
          <p:cNvPr id="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922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B25320FB-1B83-47AB-A915-B30C2E28372D}" type="slidenum">
              <a:rPr lang="en-US" altLang="en-US" sz="1200" smtClean="0">
                <a:latin typeface="Arial" charset="0"/>
              </a:rPr>
              <a:pPr eaLnBrk="1" hangingPunct="1">
                <a:spcBef>
                  <a:spcPct val="0"/>
                </a:spcBef>
                <a:buFontTx/>
                <a:buNone/>
              </a:pPr>
              <a:t>7</a:t>
            </a:fld>
            <a:endParaRPr lang="en-US" altLang="en-US" sz="1200" smtClean="0">
              <a:latin typeface="Arial" charset="0"/>
            </a:endParaRPr>
          </a:p>
        </p:txBody>
      </p:sp>
      <p:sp>
        <p:nvSpPr>
          <p:cNvPr id="9222" name="Freeform 5"/>
          <p:cNvSpPr>
            <a:spLocks/>
          </p:cNvSpPr>
          <p:nvPr/>
        </p:nvSpPr>
        <p:spPr bwMode="auto">
          <a:xfrm>
            <a:off x="457200" y="2162175"/>
            <a:ext cx="1771650" cy="2608263"/>
          </a:xfrm>
          <a:custGeom>
            <a:avLst/>
            <a:gdLst>
              <a:gd name="T0" fmla="*/ 2147483647 w 1887"/>
              <a:gd name="T1" fmla="*/ 2147483647 h 2280"/>
              <a:gd name="T2" fmla="*/ 2147483647 w 1887"/>
              <a:gd name="T3" fmla="*/ 2147483647 h 2280"/>
              <a:gd name="T4" fmla="*/ 2147483647 w 1887"/>
              <a:gd name="T5" fmla="*/ 2147483647 h 2280"/>
              <a:gd name="T6" fmla="*/ 2147483647 w 1887"/>
              <a:gd name="T7" fmla="*/ 2147483647 h 2280"/>
              <a:gd name="T8" fmla="*/ 0 w 1887"/>
              <a:gd name="T9" fmla="*/ 2147483647 h 2280"/>
              <a:gd name="T10" fmla="*/ 2147483647 w 1887"/>
              <a:gd name="T11" fmla="*/ 2147483647 h 2280"/>
              <a:gd name="T12" fmla="*/ 2147483647 w 1887"/>
              <a:gd name="T13" fmla="*/ 2147483647 h 2280"/>
              <a:gd name="T14" fmla="*/ 2147483647 w 1887"/>
              <a:gd name="T15" fmla="*/ 2147483647 h 2280"/>
              <a:gd name="T16" fmla="*/ 2147483647 w 1887"/>
              <a:gd name="T17" fmla="*/ 2147483647 h 2280"/>
              <a:gd name="T18" fmla="*/ 2147483647 w 1887"/>
              <a:gd name="T19" fmla="*/ 2147483647 h 2280"/>
              <a:gd name="T20" fmla="*/ 2147483647 w 1887"/>
              <a:gd name="T21" fmla="*/ 2147483647 h 2280"/>
              <a:gd name="T22" fmla="*/ 2147483647 w 1887"/>
              <a:gd name="T23" fmla="*/ 2147483647 h 2280"/>
              <a:gd name="T24" fmla="*/ 2147483647 w 1887"/>
              <a:gd name="T25" fmla="*/ 2147483647 h 2280"/>
              <a:gd name="T26" fmla="*/ 2147483647 w 1887"/>
              <a:gd name="T27" fmla="*/ 2147483647 h 2280"/>
              <a:gd name="T28" fmla="*/ 2147483647 w 1887"/>
              <a:gd name="T29" fmla="*/ 2147483647 h 2280"/>
              <a:gd name="T30" fmla="*/ 2147483647 w 1887"/>
              <a:gd name="T31" fmla="*/ 2147483647 h 2280"/>
              <a:gd name="T32" fmla="*/ 2147483647 w 1887"/>
              <a:gd name="T33" fmla="*/ 2147483647 h 2280"/>
              <a:gd name="T34" fmla="*/ 2147483647 w 1887"/>
              <a:gd name="T35" fmla="*/ 2147483647 h 2280"/>
              <a:gd name="T36" fmla="*/ 2147483647 w 1887"/>
              <a:gd name="T37" fmla="*/ 2147483647 h 2280"/>
              <a:gd name="T38" fmla="*/ 2147483647 w 1887"/>
              <a:gd name="T39" fmla="*/ 2147483647 h 2280"/>
              <a:gd name="T40" fmla="*/ 2147483647 w 1887"/>
              <a:gd name="T41" fmla="*/ 2147483647 h 2280"/>
              <a:gd name="T42" fmla="*/ 2147483647 w 1887"/>
              <a:gd name="T43" fmla="*/ 2147483647 h 2280"/>
              <a:gd name="T44" fmla="*/ 2147483647 w 1887"/>
              <a:gd name="T45" fmla="*/ 2147483647 h 2280"/>
              <a:gd name="T46" fmla="*/ 2147483647 w 1887"/>
              <a:gd name="T47" fmla="*/ 2147483647 h 2280"/>
              <a:gd name="T48" fmla="*/ 2147483647 w 1887"/>
              <a:gd name="T49" fmla="*/ 2147483647 h 2280"/>
              <a:gd name="T50" fmla="*/ 2147483647 w 1887"/>
              <a:gd name="T51" fmla="*/ 2147483647 h 2280"/>
              <a:gd name="T52" fmla="*/ 2147483647 w 1887"/>
              <a:gd name="T53" fmla="*/ 2147483647 h 2280"/>
              <a:gd name="T54" fmla="*/ 2147483647 w 1887"/>
              <a:gd name="T55" fmla="*/ 2147483647 h 2280"/>
              <a:gd name="T56" fmla="*/ 2147483647 w 1887"/>
              <a:gd name="T57" fmla="*/ 2147483647 h 2280"/>
              <a:gd name="T58" fmla="*/ 2147483647 w 1887"/>
              <a:gd name="T59" fmla="*/ 2147483647 h 2280"/>
              <a:gd name="T60" fmla="*/ 2147483647 w 1887"/>
              <a:gd name="T61" fmla="*/ 2147483647 h 22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887"/>
              <a:gd name="T94" fmla="*/ 0 h 2280"/>
              <a:gd name="T95" fmla="*/ 1887 w 1887"/>
              <a:gd name="T96" fmla="*/ 2280 h 228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887" h="2280">
                <a:moveTo>
                  <a:pt x="360" y="636"/>
                </a:moveTo>
                <a:cubicBezTo>
                  <a:pt x="299" y="677"/>
                  <a:pt x="325" y="703"/>
                  <a:pt x="264" y="744"/>
                </a:cubicBezTo>
                <a:cubicBezTo>
                  <a:pt x="238" y="783"/>
                  <a:pt x="205" y="800"/>
                  <a:pt x="180" y="840"/>
                </a:cubicBezTo>
                <a:cubicBezTo>
                  <a:pt x="146" y="894"/>
                  <a:pt x="137" y="949"/>
                  <a:pt x="84" y="984"/>
                </a:cubicBezTo>
                <a:cubicBezTo>
                  <a:pt x="58" y="1023"/>
                  <a:pt x="26" y="1041"/>
                  <a:pt x="0" y="1080"/>
                </a:cubicBezTo>
                <a:cubicBezTo>
                  <a:pt x="13" y="1188"/>
                  <a:pt x="37" y="1295"/>
                  <a:pt x="48" y="1404"/>
                </a:cubicBezTo>
                <a:cubicBezTo>
                  <a:pt x="64" y="1556"/>
                  <a:pt x="67" y="1708"/>
                  <a:pt x="84" y="1860"/>
                </a:cubicBezTo>
                <a:cubicBezTo>
                  <a:pt x="97" y="1981"/>
                  <a:pt x="179" y="1998"/>
                  <a:pt x="264" y="2064"/>
                </a:cubicBezTo>
                <a:cubicBezTo>
                  <a:pt x="332" y="2116"/>
                  <a:pt x="416" y="2198"/>
                  <a:pt x="504" y="2220"/>
                </a:cubicBezTo>
                <a:cubicBezTo>
                  <a:pt x="611" y="2247"/>
                  <a:pt x="721" y="2253"/>
                  <a:pt x="828" y="2280"/>
                </a:cubicBezTo>
                <a:cubicBezTo>
                  <a:pt x="880" y="2272"/>
                  <a:pt x="936" y="2278"/>
                  <a:pt x="984" y="2256"/>
                </a:cubicBezTo>
                <a:cubicBezTo>
                  <a:pt x="1004" y="2247"/>
                  <a:pt x="1004" y="2217"/>
                  <a:pt x="1008" y="2196"/>
                </a:cubicBezTo>
                <a:cubicBezTo>
                  <a:pt x="1026" y="2104"/>
                  <a:pt x="994" y="1979"/>
                  <a:pt x="1068" y="1920"/>
                </a:cubicBezTo>
                <a:cubicBezTo>
                  <a:pt x="1181" y="1830"/>
                  <a:pt x="1328" y="1810"/>
                  <a:pt x="1464" y="1776"/>
                </a:cubicBezTo>
                <a:cubicBezTo>
                  <a:pt x="1519" y="1688"/>
                  <a:pt x="1584" y="1620"/>
                  <a:pt x="1644" y="1536"/>
                </a:cubicBezTo>
                <a:cubicBezTo>
                  <a:pt x="1708" y="1280"/>
                  <a:pt x="1627" y="1565"/>
                  <a:pt x="1704" y="1380"/>
                </a:cubicBezTo>
                <a:cubicBezTo>
                  <a:pt x="1745" y="1283"/>
                  <a:pt x="1748" y="1156"/>
                  <a:pt x="1824" y="1080"/>
                </a:cubicBezTo>
                <a:cubicBezTo>
                  <a:pt x="1844" y="1011"/>
                  <a:pt x="1887" y="869"/>
                  <a:pt x="1884" y="816"/>
                </a:cubicBezTo>
                <a:cubicBezTo>
                  <a:pt x="1879" y="714"/>
                  <a:pt x="1864" y="610"/>
                  <a:pt x="1824" y="516"/>
                </a:cubicBezTo>
                <a:cubicBezTo>
                  <a:pt x="1802" y="464"/>
                  <a:pt x="1744" y="436"/>
                  <a:pt x="1704" y="396"/>
                </a:cubicBezTo>
                <a:cubicBezTo>
                  <a:pt x="1603" y="295"/>
                  <a:pt x="1482" y="251"/>
                  <a:pt x="1344" y="216"/>
                </a:cubicBezTo>
                <a:cubicBezTo>
                  <a:pt x="1304" y="224"/>
                  <a:pt x="1263" y="229"/>
                  <a:pt x="1224" y="240"/>
                </a:cubicBezTo>
                <a:cubicBezTo>
                  <a:pt x="1203" y="246"/>
                  <a:pt x="1185" y="267"/>
                  <a:pt x="1164" y="264"/>
                </a:cubicBezTo>
                <a:cubicBezTo>
                  <a:pt x="988" y="243"/>
                  <a:pt x="894" y="96"/>
                  <a:pt x="744" y="36"/>
                </a:cubicBezTo>
                <a:cubicBezTo>
                  <a:pt x="557" y="111"/>
                  <a:pt x="839" y="0"/>
                  <a:pt x="600" y="84"/>
                </a:cubicBezTo>
                <a:cubicBezTo>
                  <a:pt x="547" y="102"/>
                  <a:pt x="444" y="144"/>
                  <a:pt x="444" y="144"/>
                </a:cubicBezTo>
                <a:cubicBezTo>
                  <a:pt x="436" y="156"/>
                  <a:pt x="430" y="170"/>
                  <a:pt x="420" y="180"/>
                </a:cubicBezTo>
                <a:cubicBezTo>
                  <a:pt x="410" y="190"/>
                  <a:pt x="390" y="191"/>
                  <a:pt x="384" y="204"/>
                </a:cubicBezTo>
                <a:cubicBezTo>
                  <a:pt x="330" y="335"/>
                  <a:pt x="349" y="485"/>
                  <a:pt x="324" y="624"/>
                </a:cubicBezTo>
                <a:cubicBezTo>
                  <a:pt x="296" y="783"/>
                  <a:pt x="300" y="581"/>
                  <a:pt x="300" y="684"/>
                </a:cubicBezTo>
                <a:lnTo>
                  <a:pt x="360" y="636"/>
                </a:lnTo>
                <a:close/>
              </a:path>
            </a:pathLst>
          </a:custGeom>
          <a:solidFill>
            <a:srgbClr val="FFFFFF"/>
          </a:solidFill>
          <a:ln w="9525">
            <a:solidFill>
              <a:srgbClr val="000000"/>
            </a:solidFill>
            <a:round/>
            <a:headEnd/>
            <a:tailEnd/>
          </a:ln>
        </p:spPr>
        <p:txBody>
          <a:bodyPr/>
          <a:lstStyle/>
          <a:p>
            <a:endParaRPr lang="en-US"/>
          </a:p>
        </p:txBody>
      </p:sp>
      <p:sp>
        <p:nvSpPr>
          <p:cNvPr id="9223" name="Freeform 6"/>
          <p:cNvSpPr>
            <a:spLocks/>
          </p:cNvSpPr>
          <p:nvPr/>
        </p:nvSpPr>
        <p:spPr bwMode="auto">
          <a:xfrm>
            <a:off x="4737100" y="2859088"/>
            <a:ext cx="1916113" cy="3019425"/>
          </a:xfrm>
          <a:custGeom>
            <a:avLst/>
            <a:gdLst>
              <a:gd name="T0" fmla="*/ 0 w 1800"/>
              <a:gd name="T1" fmla="*/ 2147483647 h 2280"/>
              <a:gd name="T2" fmla="*/ 0 w 1800"/>
              <a:gd name="T3" fmla="*/ 2147483647 h 2280"/>
              <a:gd name="T4" fmla="*/ 2147483647 w 1800"/>
              <a:gd name="T5" fmla="*/ 2147483647 h 2280"/>
              <a:gd name="T6" fmla="*/ 2147483647 w 1800"/>
              <a:gd name="T7" fmla="*/ 0 h 2280"/>
              <a:gd name="T8" fmla="*/ 0 w 1800"/>
              <a:gd name="T9" fmla="*/ 2147483647 h 2280"/>
              <a:gd name="T10" fmla="*/ 0 60000 65536"/>
              <a:gd name="T11" fmla="*/ 0 60000 65536"/>
              <a:gd name="T12" fmla="*/ 0 60000 65536"/>
              <a:gd name="T13" fmla="*/ 0 60000 65536"/>
              <a:gd name="T14" fmla="*/ 0 60000 65536"/>
              <a:gd name="T15" fmla="*/ 0 w 1800"/>
              <a:gd name="T16" fmla="*/ 0 h 2280"/>
              <a:gd name="T17" fmla="*/ 1800 w 1800"/>
              <a:gd name="T18" fmla="*/ 2280 h 2280"/>
            </a:gdLst>
            <a:ahLst/>
            <a:cxnLst>
              <a:cxn ang="T10">
                <a:pos x="T0" y="T1"/>
              </a:cxn>
              <a:cxn ang="T11">
                <a:pos x="T2" y="T3"/>
              </a:cxn>
              <a:cxn ang="T12">
                <a:pos x="T4" y="T5"/>
              </a:cxn>
              <a:cxn ang="T13">
                <a:pos x="T6" y="T7"/>
              </a:cxn>
              <a:cxn ang="T14">
                <a:pos x="T8" y="T9"/>
              </a:cxn>
            </a:cxnLst>
            <a:rect l="T15" t="T16" r="T17" b="T18"/>
            <a:pathLst>
              <a:path w="1800" h="2280">
                <a:moveTo>
                  <a:pt x="0" y="720"/>
                </a:moveTo>
                <a:lnTo>
                  <a:pt x="0" y="2280"/>
                </a:lnTo>
                <a:lnTo>
                  <a:pt x="1800" y="1680"/>
                </a:lnTo>
                <a:lnTo>
                  <a:pt x="1800" y="0"/>
                </a:lnTo>
                <a:lnTo>
                  <a:pt x="0" y="720"/>
                </a:lnTo>
                <a:close/>
              </a:path>
            </a:pathLst>
          </a:custGeom>
          <a:solidFill>
            <a:srgbClr val="FFFFFF"/>
          </a:solidFill>
          <a:ln w="9525">
            <a:solidFill>
              <a:srgbClr val="000000"/>
            </a:solidFill>
            <a:round/>
            <a:headEnd/>
            <a:tailEnd/>
          </a:ln>
        </p:spPr>
        <p:txBody>
          <a:bodyPr/>
          <a:lstStyle/>
          <a:p>
            <a:endParaRPr lang="en-US"/>
          </a:p>
        </p:txBody>
      </p:sp>
      <p:sp>
        <p:nvSpPr>
          <p:cNvPr id="9224" name="Line 7"/>
          <p:cNvSpPr>
            <a:spLocks noChangeShapeType="1"/>
          </p:cNvSpPr>
          <p:nvPr/>
        </p:nvSpPr>
        <p:spPr bwMode="auto">
          <a:xfrm>
            <a:off x="4059238" y="4357688"/>
            <a:ext cx="1689100" cy="169862"/>
          </a:xfrm>
          <a:prstGeom prst="line">
            <a:avLst/>
          </a:prstGeom>
          <a:noFill/>
          <a:ln w="28575">
            <a:solidFill>
              <a:srgbClr val="000000"/>
            </a:solidFill>
            <a:prstDash val="dash"/>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9225" name="Line 8"/>
          <p:cNvSpPr>
            <a:spLocks noChangeShapeType="1"/>
          </p:cNvSpPr>
          <p:nvPr/>
        </p:nvSpPr>
        <p:spPr bwMode="auto">
          <a:xfrm flipV="1">
            <a:off x="3721100" y="3978275"/>
            <a:ext cx="3154363" cy="1581150"/>
          </a:xfrm>
          <a:prstGeom prst="line">
            <a:avLst/>
          </a:prstGeom>
          <a:noFill/>
          <a:ln w="9525">
            <a:solidFill>
              <a:srgbClr val="000000"/>
            </a:solidFill>
            <a:prstDash val="dashDot"/>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9226" name="Line 9"/>
          <p:cNvSpPr>
            <a:spLocks noChangeShapeType="1"/>
          </p:cNvSpPr>
          <p:nvPr/>
        </p:nvSpPr>
        <p:spPr bwMode="auto">
          <a:xfrm>
            <a:off x="5748338" y="2881313"/>
            <a:ext cx="0" cy="2881312"/>
          </a:xfrm>
          <a:prstGeom prst="line">
            <a:avLst/>
          </a:prstGeom>
          <a:noFill/>
          <a:ln w="9525">
            <a:solidFill>
              <a:srgbClr val="000000"/>
            </a:solidFill>
            <a:prstDash val="dashDot"/>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9227" name="Oval 10"/>
          <p:cNvSpPr>
            <a:spLocks noChangeArrowheads="1"/>
          </p:cNvSpPr>
          <p:nvPr/>
        </p:nvSpPr>
        <p:spPr bwMode="auto">
          <a:xfrm>
            <a:off x="1693863" y="2881313"/>
            <a:ext cx="112712" cy="136525"/>
          </a:xfrm>
          <a:prstGeom prst="ellipse">
            <a:avLst/>
          </a:prstGeom>
          <a:solidFill>
            <a:srgbClr val="000000"/>
          </a:solidFill>
          <a:ln w="9525">
            <a:solidFill>
              <a:srgbClr val="000000"/>
            </a:solidFill>
            <a:round/>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9228" name="Line 11"/>
          <p:cNvSpPr>
            <a:spLocks noChangeShapeType="1"/>
          </p:cNvSpPr>
          <p:nvPr/>
        </p:nvSpPr>
        <p:spPr bwMode="auto">
          <a:xfrm>
            <a:off x="1806575" y="3016250"/>
            <a:ext cx="3603625" cy="10985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9" name="Line 12"/>
          <p:cNvSpPr>
            <a:spLocks noChangeShapeType="1"/>
          </p:cNvSpPr>
          <p:nvPr/>
        </p:nvSpPr>
        <p:spPr bwMode="auto">
          <a:xfrm>
            <a:off x="5410200" y="4116388"/>
            <a:ext cx="1690688" cy="549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0" name="Line 13"/>
          <p:cNvSpPr>
            <a:spLocks noChangeShapeType="1"/>
          </p:cNvSpPr>
          <p:nvPr/>
        </p:nvSpPr>
        <p:spPr bwMode="auto">
          <a:xfrm>
            <a:off x="5748338" y="4527550"/>
            <a:ext cx="1352550" cy="13811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1" name="Text Box 14"/>
          <p:cNvSpPr txBox="1">
            <a:spLocks noChangeArrowheads="1"/>
          </p:cNvSpPr>
          <p:nvPr/>
        </p:nvSpPr>
        <p:spPr bwMode="auto">
          <a:xfrm>
            <a:off x="2144713" y="2057400"/>
            <a:ext cx="2547937"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TW" sz="2000">
                <a:latin typeface="Times New Roman" pitchFamily="18" charset="0"/>
              </a:rPr>
              <a:t>Model </a:t>
            </a:r>
            <a:r>
              <a:rPr kumimoji="1" lang="en-US" altLang="zh-TW" sz="2000" i="1">
                <a:latin typeface="Times New Roman" pitchFamily="18" charset="0"/>
              </a:rPr>
              <a:t>M at t=1</a:t>
            </a:r>
          </a:p>
          <a:p>
            <a:pPr eaLnBrk="1" hangingPunct="1">
              <a:spcBef>
                <a:spcPct val="0"/>
              </a:spcBef>
              <a:buFontTx/>
              <a:buNone/>
            </a:pPr>
            <a:endParaRPr kumimoji="1" lang="en-US" altLang="zh-TW" sz="2000" i="1">
              <a:latin typeface="Times New Roman" pitchFamily="18" charset="0"/>
            </a:endParaRPr>
          </a:p>
          <a:p>
            <a:pPr eaLnBrk="1" hangingPunct="1">
              <a:spcBef>
                <a:spcPct val="0"/>
              </a:spcBef>
              <a:buFontTx/>
              <a:buNone/>
            </a:pPr>
            <a:endParaRPr kumimoji="1" lang="en-US" altLang="zh-TW" sz="2000">
              <a:latin typeface="Arial" charset="0"/>
            </a:endParaRPr>
          </a:p>
        </p:txBody>
      </p:sp>
      <p:sp>
        <p:nvSpPr>
          <p:cNvPr id="9232" name="Oval 15"/>
          <p:cNvSpPr>
            <a:spLocks noChangeArrowheads="1"/>
          </p:cNvSpPr>
          <p:nvPr/>
        </p:nvSpPr>
        <p:spPr bwMode="auto">
          <a:xfrm>
            <a:off x="5184775" y="3978275"/>
            <a:ext cx="112713" cy="138113"/>
          </a:xfrm>
          <a:prstGeom prst="ellipse">
            <a:avLst/>
          </a:prstGeom>
          <a:solidFill>
            <a:srgbClr val="000000"/>
          </a:solidFill>
          <a:ln w="9525">
            <a:solidFill>
              <a:srgbClr val="000000"/>
            </a:solidFill>
            <a:round/>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9233" name="Text Box 16"/>
          <p:cNvSpPr txBox="1">
            <a:spLocks noChangeArrowheads="1"/>
          </p:cNvSpPr>
          <p:nvPr/>
        </p:nvSpPr>
        <p:spPr bwMode="auto">
          <a:xfrm>
            <a:off x="5257800" y="4572000"/>
            <a:ext cx="19050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TW" sz="2000">
                <a:latin typeface="Times New Roman" pitchFamily="18" charset="0"/>
              </a:rPr>
              <a:t>c (Image center, o</a:t>
            </a:r>
            <a:r>
              <a:rPr kumimoji="1" lang="en-US" altLang="zh-TW" sz="2000" baseline="-25000">
                <a:latin typeface="Times New Roman" pitchFamily="18" charset="0"/>
              </a:rPr>
              <a:t>x</a:t>
            </a:r>
            <a:r>
              <a:rPr kumimoji="1" lang="en-US" altLang="zh-TW" sz="2000">
                <a:latin typeface="Times New Roman" pitchFamily="18" charset="0"/>
              </a:rPr>
              <a:t>,o</a:t>
            </a:r>
            <a:r>
              <a:rPr kumimoji="1" lang="en-US" altLang="zh-TW" sz="2000" baseline="-25000">
                <a:latin typeface="Times New Roman" pitchFamily="18" charset="0"/>
              </a:rPr>
              <a:t>y</a:t>
            </a:r>
            <a:r>
              <a:rPr kumimoji="1" lang="en-US" altLang="zh-TW" sz="2000">
                <a:latin typeface="Times New Roman" pitchFamily="18" charset="0"/>
              </a:rPr>
              <a:t>)</a:t>
            </a:r>
            <a:endParaRPr kumimoji="1" lang="en-US" altLang="zh-TW" sz="2000">
              <a:latin typeface="Arial" charset="0"/>
            </a:endParaRPr>
          </a:p>
        </p:txBody>
      </p:sp>
      <p:sp>
        <p:nvSpPr>
          <p:cNvPr id="9234" name="Line 17"/>
          <p:cNvSpPr>
            <a:spLocks noChangeShapeType="1"/>
          </p:cNvSpPr>
          <p:nvPr/>
        </p:nvSpPr>
        <p:spPr bwMode="auto">
          <a:xfrm flipV="1">
            <a:off x="5297488" y="4632325"/>
            <a:ext cx="1803400" cy="1235075"/>
          </a:xfrm>
          <a:prstGeom prst="line">
            <a:avLst/>
          </a:prstGeom>
          <a:noFill/>
          <a:ln w="28575">
            <a:solidFill>
              <a:srgbClr val="000000"/>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9235" name="Line 18"/>
          <p:cNvSpPr>
            <a:spLocks noChangeShapeType="1"/>
          </p:cNvSpPr>
          <p:nvPr/>
        </p:nvSpPr>
        <p:spPr bwMode="auto">
          <a:xfrm>
            <a:off x="4175125" y="5329238"/>
            <a:ext cx="1460500" cy="301625"/>
          </a:xfrm>
          <a:prstGeom prst="line">
            <a:avLst/>
          </a:prstGeom>
          <a:noFill/>
          <a:ln w="9525">
            <a:solidFill>
              <a:srgbClr val="000000"/>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9236" name="Text Box 19"/>
          <p:cNvSpPr txBox="1">
            <a:spLocks noChangeArrowheads="1"/>
          </p:cNvSpPr>
          <p:nvPr/>
        </p:nvSpPr>
        <p:spPr bwMode="auto">
          <a:xfrm>
            <a:off x="4059238" y="5559425"/>
            <a:ext cx="10128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TW" sz="2000" i="1">
                <a:latin typeface="Times New Roman" pitchFamily="18" charset="0"/>
              </a:rPr>
              <a:t>F</a:t>
            </a:r>
            <a:r>
              <a:rPr kumimoji="1" lang="en-US" altLang="zh-TW" sz="2000">
                <a:latin typeface="Times New Roman" pitchFamily="18" charset="0"/>
              </a:rPr>
              <a:t>=focal length</a:t>
            </a:r>
            <a:endParaRPr kumimoji="1" lang="en-US" altLang="zh-TW" sz="2000">
              <a:latin typeface="Arial" charset="0"/>
            </a:endParaRPr>
          </a:p>
        </p:txBody>
      </p:sp>
      <p:sp>
        <p:nvSpPr>
          <p:cNvPr id="9237" name="Text Box 20"/>
          <p:cNvSpPr txBox="1">
            <a:spLocks noChangeArrowheads="1"/>
          </p:cNvSpPr>
          <p:nvPr/>
        </p:nvSpPr>
        <p:spPr bwMode="auto">
          <a:xfrm>
            <a:off x="6199188" y="2403475"/>
            <a:ext cx="11271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TW" sz="2000">
                <a:latin typeface="Times New Roman" pitchFamily="18" charset="0"/>
              </a:rPr>
              <a:t>image</a:t>
            </a:r>
            <a:endParaRPr kumimoji="1" lang="en-US" altLang="zh-TW" sz="2000">
              <a:latin typeface="Arial" charset="0"/>
            </a:endParaRPr>
          </a:p>
        </p:txBody>
      </p:sp>
      <p:sp>
        <p:nvSpPr>
          <p:cNvPr id="9238" name="Text Box 21"/>
          <p:cNvSpPr txBox="1">
            <a:spLocks noChangeArrowheads="1"/>
          </p:cNvSpPr>
          <p:nvPr/>
        </p:nvSpPr>
        <p:spPr bwMode="auto">
          <a:xfrm>
            <a:off x="7162800" y="4724400"/>
            <a:ext cx="11271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TW" sz="2000" i="1">
                <a:latin typeface="Times New Roman" pitchFamily="18" charset="0"/>
              </a:rPr>
              <a:t>O</a:t>
            </a:r>
            <a:r>
              <a:rPr kumimoji="1" lang="en-US" altLang="zh-TW" sz="2000" i="1" baseline="-25000">
                <a:latin typeface="Times New Roman" pitchFamily="18" charset="0"/>
              </a:rPr>
              <a:t>c</a:t>
            </a:r>
            <a:r>
              <a:rPr kumimoji="1" lang="en-US" altLang="zh-TW" sz="2000" i="1">
                <a:latin typeface="Times New Roman" pitchFamily="18" charset="0"/>
              </a:rPr>
              <a:t>=</a:t>
            </a:r>
          </a:p>
          <a:p>
            <a:pPr eaLnBrk="1" hangingPunct="1">
              <a:spcBef>
                <a:spcPct val="0"/>
              </a:spcBef>
              <a:buFontTx/>
              <a:buNone/>
            </a:pPr>
            <a:r>
              <a:rPr kumimoji="1" lang="en-US" altLang="zh-TW" sz="2000" i="1">
                <a:latin typeface="Times New Roman" pitchFamily="18" charset="0"/>
              </a:rPr>
              <a:t>(0,0,0)</a:t>
            </a:r>
            <a:r>
              <a:rPr kumimoji="1" lang="en-US" altLang="zh-TW" sz="2000">
                <a:latin typeface="Times New Roman" pitchFamily="18" charset="0"/>
              </a:rPr>
              <a:t> </a:t>
            </a:r>
          </a:p>
          <a:p>
            <a:pPr eaLnBrk="1" hangingPunct="1">
              <a:spcBef>
                <a:spcPct val="0"/>
              </a:spcBef>
              <a:buFontTx/>
              <a:buNone/>
            </a:pPr>
            <a:r>
              <a:rPr kumimoji="1" lang="en-US" altLang="zh-TW" sz="2000">
                <a:latin typeface="Times New Roman" pitchFamily="18" charset="0"/>
              </a:rPr>
              <a:t>(Camera center)</a:t>
            </a:r>
          </a:p>
          <a:p>
            <a:pPr eaLnBrk="1" hangingPunct="1">
              <a:spcBef>
                <a:spcPct val="0"/>
              </a:spcBef>
              <a:buFontTx/>
              <a:buNone/>
            </a:pPr>
            <a:endParaRPr kumimoji="1" lang="en-US" altLang="zh-TW" sz="2000">
              <a:latin typeface="Arial" charset="0"/>
            </a:endParaRPr>
          </a:p>
        </p:txBody>
      </p:sp>
      <p:sp>
        <p:nvSpPr>
          <p:cNvPr id="9239" name="Line 22"/>
          <p:cNvSpPr>
            <a:spLocks noChangeShapeType="1"/>
          </p:cNvSpPr>
          <p:nvPr/>
        </p:nvSpPr>
        <p:spPr bwMode="auto">
          <a:xfrm flipV="1">
            <a:off x="7100888" y="3121025"/>
            <a:ext cx="0" cy="1509713"/>
          </a:xfrm>
          <a:prstGeom prst="line">
            <a:avLst/>
          </a:prstGeom>
          <a:noFill/>
          <a:ln w="2857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9240" name="Text Box 23"/>
          <p:cNvSpPr txBox="1">
            <a:spLocks noChangeArrowheads="1"/>
          </p:cNvSpPr>
          <p:nvPr/>
        </p:nvSpPr>
        <p:spPr bwMode="auto">
          <a:xfrm>
            <a:off x="7100888" y="2847975"/>
            <a:ext cx="10128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TW" sz="2000">
                <a:latin typeface="Times New Roman" pitchFamily="18" charset="0"/>
              </a:rPr>
              <a:t>Xc-axis</a:t>
            </a:r>
            <a:endParaRPr kumimoji="1" lang="en-US" altLang="zh-TW" sz="2000">
              <a:latin typeface="Arial" charset="0"/>
            </a:endParaRPr>
          </a:p>
        </p:txBody>
      </p:sp>
      <p:sp>
        <p:nvSpPr>
          <p:cNvPr id="9241" name="Text Box 24"/>
          <p:cNvSpPr txBox="1">
            <a:spLocks noChangeArrowheads="1"/>
          </p:cNvSpPr>
          <p:nvPr/>
        </p:nvSpPr>
        <p:spPr bwMode="auto">
          <a:xfrm>
            <a:off x="3833813" y="3944938"/>
            <a:ext cx="11255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TW" sz="2000">
                <a:latin typeface="Times New Roman" pitchFamily="18" charset="0"/>
              </a:rPr>
              <a:t>Zc-axis</a:t>
            </a:r>
            <a:endParaRPr kumimoji="1" lang="en-US" altLang="zh-TW" sz="2000">
              <a:latin typeface="Arial" charset="0"/>
            </a:endParaRPr>
          </a:p>
        </p:txBody>
      </p:sp>
      <p:sp>
        <p:nvSpPr>
          <p:cNvPr id="9242" name="Text Box 25"/>
          <p:cNvSpPr txBox="1">
            <a:spLocks noChangeArrowheads="1"/>
          </p:cNvSpPr>
          <p:nvPr/>
        </p:nvSpPr>
        <p:spPr bwMode="auto">
          <a:xfrm>
            <a:off x="5072063" y="6003925"/>
            <a:ext cx="11271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TW" sz="2000">
                <a:latin typeface="Times New Roman" pitchFamily="18" charset="0"/>
              </a:rPr>
              <a:t>Yc-axis</a:t>
            </a:r>
            <a:endParaRPr kumimoji="1" lang="en-US" altLang="zh-TW" sz="2000">
              <a:latin typeface="Arial" charset="0"/>
            </a:endParaRPr>
          </a:p>
        </p:txBody>
      </p:sp>
      <p:sp>
        <p:nvSpPr>
          <p:cNvPr id="9243" name="Text Box 26"/>
          <p:cNvSpPr txBox="1">
            <a:spLocks noChangeArrowheads="1"/>
          </p:cNvSpPr>
          <p:nvPr/>
        </p:nvSpPr>
        <p:spPr bwMode="auto">
          <a:xfrm>
            <a:off x="5519738" y="2540000"/>
            <a:ext cx="11271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TW" sz="2000">
                <a:latin typeface="Times New Roman" pitchFamily="18" charset="0"/>
              </a:rPr>
              <a:t>v-axis</a:t>
            </a:r>
            <a:endParaRPr kumimoji="1" lang="en-US" altLang="zh-TW" sz="2000">
              <a:latin typeface="Arial" charset="0"/>
            </a:endParaRPr>
          </a:p>
        </p:txBody>
      </p:sp>
      <p:sp>
        <p:nvSpPr>
          <p:cNvPr id="9244" name="Text Box 27"/>
          <p:cNvSpPr txBox="1">
            <a:spLocks noChangeArrowheads="1"/>
          </p:cNvSpPr>
          <p:nvPr/>
        </p:nvSpPr>
        <p:spPr bwMode="auto">
          <a:xfrm>
            <a:off x="3157538" y="5421313"/>
            <a:ext cx="9017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TW" sz="2000">
                <a:latin typeface="Times New Roman" pitchFamily="18" charset="0"/>
              </a:rPr>
              <a:t>u-axis</a:t>
            </a:r>
            <a:endParaRPr kumimoji="1" lang="en-US" altLang="zh-TW" sz="2000">
              <a:latin typeface="Arial" charset="0"/>
            </a:endParaRPr>
          </a:p>
        </p:txBody>
      </p:sp>
      <p:sp>
        <p:nvSpPr>
          <p:cNvPr id="9245" name="Text Box 28"/>
          <p:cNvSpPr txBox="1">
            <a:spLocks noChangeArrowheads="1"/>
          </p:cNvSpPr>
          <p:nvPr/>
        </p:nvSpPr>
        <p:spPr bwMode="auto">
          <a:xfrm>
            <a:off x="3889375" y="2582863"/>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kumimoji="1" lang="zh-HK" altLang="zh-HK" sz="2000">
              <a:latin typeface="Arial" charset="0"/>
            </a:endParaRPr>
          </a:p>
        </p:txBody>
      </p:sp>
      <p:sp>
        <p:nvSpPr>
          <p:cNvPr id="9246" name="Text Box 29"/>
          <p:cNvSpPr txBox="1">
            <a:spLocks noChangeArrowheads="1"/>
          </p:cNvSpPr>
          <p:nvPr/>
        </p:nvSpPr>
        <p:spPr bwMode="auto">
          <a:xfrm>
            <a:off x="5129213" y="3675063"/>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kumimoji="1" lang="zh-HK" altLang="zh-HK" sz="2000">
              <a:latin typeface="Arial" charset="0"/>
            </a:endParaRPr>
          </a:p>
        </p:txBody>
      </p:sp>
      <p:sp>
        <p:nvSpPr>
          <p:cNvPr id="9247" name="Text Box 30"/>
          <p:cNvSpPr txBox="1">
            <a:spLocks noChangeArrowheads="1"/>
          </p:cNvSpPr>
          <p:nvPr/>
        </p:nvSpPr>
        <p:spPr bwMode="auto">
          <a:xfrm>
            <a:off x="2727325" y="2601913"/>
            <a:ext cx="819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TW" sz="2000">
                <a:latin typeface="Arial" charset="0"/>
              </a:rPr>
              <a:t>X,Y,Z</a:t>
            </a:r>
          </a:p>
        </p:txBody>
      </p:sp>
      <p:sp>
        <p:nvSpPr>
          <p:cNvPr id="9248" name="Text Box 31"/>
          <p:cNvSpPr txBox="1">
            <a:spLocks noChangeArrowheads="1"/>
          </p:cNvSpPr>
          <p:nvPr/>
        </p:nvSpPr>
        <p:spPr bwMode="auto">
          <a:xfrm>
            <a:off x="5029200" y="3505200"/>
            <a:ext cx="690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TW" sz="2000">
                <a:latin typeface="Arial" charset="0"/>
              </a:rPr>
              <a:t>(u,v)</a:t>
            </a:r>
          </a:p>
        </p:txBody>
      </p:sp>
      <p:sp>
        <p:nvSpPr>
          <p:cNvPr id="9249" name="Line 32"/>
          <p:cNvSpPr>
            <a:spLocks noChangeShapeType="1"/>
          </p:cNvSpPr>
          <p:nvPr/>
        </p:nvSpPr>
        <p:spPr bwMode="auto">
          <a:xfrm flipV="1">
            <a:off x="7086600" y="47244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50" name="Text Box 33"/>
          <p:cNvSpPr txBox="1">
            <a:spLocks noChangeArrowheads="1"/>
          </p:cNvSpPr>
          <p:nvPr/>
        </p:nvSpPr>
        <p:spPr bwMode="auto">
          <a:xfrm>
            <a:off x="6705600" y="5980113"/>
            <a:ext cx="2708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HK" sz="1800">
                <a:latin typeface="Arial" charset="0"/>
              </a:rPr>
              <a:t>(0,0) of image plane</a:t>
            </a:r>
          </a:p>
        </p:txBody>
      </p:sp>
      <p:sp>
        <p:nvSpPr>
          <p:cNvPr id="9251" name="Text Box 44"/>
          <p:cNvSpPr txBox="1">
            <a:spLocks noChangeArrowheads="1"/>
          </p:cNvSpPr>
          <p:nvPr/>
        </p:nvSpPr>
        <p:spPr bwMode="auto">
          <a:xfrm>
            <a:off x="2514600" y="4191000"/>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TW" sz="1800">
                <a:latin typeface="Arial" charset="0"/>
              </a:rPr>
              <a:t>Principal axis</a:t>
            </a:r>
          </a:p>
        </p:txBody>
      </p:sp>
      <p:sp>
        <p:nvSpPr>
          <p:cNvPr id="9252" name="Freeform 46"/>
          <p:cNvSpPr>
            <a:spLocks/>
          </p:cNvSpPr>
          <p:nvPr/>
        </p:nvSpPr>
        <p:spPr bwMode="auto">
          <a:xfrm>
            <a:off x="6096000" y="2362200"/>
            <a:ext cx="2209800" cy="3886200"/>
          </a:xfrm>
          <a:custGeom>
            <a:avLst/>
            <a:gdLst>
              <a:gd name="T0" fmla="*/ 2147483647 w 1392"/>
              <a:gd name="T1" fmla="*/ 2147483647 h 2448"/>
              <a:gd name="T2" fmla="*/ 0 w 1392"/>
              <a:gd name="T3" fmla="*/ 2147483647 h 2448"/>
              <a:gd name="T4" fmla="*/ 0 w 1392"/>
              <a:gd name="T5" fmla="*/ 2147483647 h 2448"/>
              <a:gd name="T6" fmla="*/ 2147483647 w 1392"/>
              <a:gd name="T7" fmla="*/ 2147483647 h 2448"/>
              <a:gd name="T8" fmla="*/ 2147483647 w 1392"/>
              <a:gd name="T9" fmla="*/ 0 h 2448"/>
              <a:gd name="T10" fmla="*/ 2147483647 w 1392"/>
              <a:gd name="T11" fmla="*/ 2147483647 h 2448"/>
              <a:gd name="T12" fmla="*/ 0 60000 65536"/>
              <a:gd name="T13" fmla="*/ 0 60000 65536"/>
              <a:gd name="T14" fmla="*/ 0 60000 65536"/>
              <a:gd name="T15" fmla="*/ 0 60000 65536"/>
              <a:gd name="T16" fmla="*/ 0 60000 65536"/>
              <a:gd name="T17" fmla="*/ 0 60000 65536"/>
              <a:gd name="T18" fmla="*/ 0 w 1392"/>
              <a:gd name="T19" fmla="*/ 0 h 2448"/>
              <a:gd name="T20" fmla="*/ 1392 w 1392"/>
              <a:gd name="T21" fmla="*/ 2448 h 2448"/>
            </a:gdLst>
            <a:ahLst/>
            <a:cxnLst>
              <a:cxn ang="T12">
                <a:pos x="T0" y="T1"/>
              </a:cxn>
              <a:cxn ang="T13">
                <a:pos x="T2" y="T3"/>
              </a:cxn>
              <a:cxn ang="T14">
                <a:pos x="T4" y="T5"/>
              </a:cxn>
              <a:cxn ang="T15">
                <a:pos x="T6" y="T7"/>
              </a:cxn>
              <a:cxn ang="T16">
                <a:pos x="T8" y="T9"/>
              </a:cxn>
              <a:cxn ang="T17">
                <a:pos x="T10" y="T11"/>
              </a:cxn>
            </a:cxnLst>
            <a:rect l="T18" t="T19" r="T20" b="T21"/>
            <a:pathLst>
              <a:path w="1392" h="2448">
                <a:moveTo>
                  <a:pt x="1248" y="96"/>
                </a:moveTo>
                <a:lnTo>
                  <a:pt x="0" y="816"/>
                </a:lnTo>
                <a:lnTo>
                  <a:pt x="0" y="2448"/>
                </a:lnTo>
                <a:lnTo>
                  <a:pt x="1392" y="1392"/>
                </a:lnTo>
                <a:lnTo>
                  <a:pt x="1392" y="0"/>
                </a:lnTo>
                <a:lnTo>
                  <a:pt x="1248" y="96"/>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53" name="Text Box 47"/>
          <p:cNvSpPr txBox="1">
            <a:spLocks noChangeArrowheads="1"/>
          </p:cNvSpPr>
          <p:nvPr/>
        </p:nvSpPr>
        <p:spPr bwMode="auto">
          <a:xfrm>
            <a:off x="7543800" y="1752600"/>
            <a:ext cx="1060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Principal</a:t>
            </a:r>
          </a:p>
          <a:p>
            <a:pPr eaLnBrk="1" hangingPunct="1">
              <a:spcBef>
                <a:spcPct val="0"/>
              </a:spcBef>
              <a:buFontTx/>
              <a:buNone/>
            </a:pPr>
            <a:r>
              <a:rPr lang="en-US" altLang="zh-HK" sz="1800">
                <a:latin typeface="Arial" charset="0"/>
              </a:rPr>
              <a:t>plane</a:t>
            </a:r>
          </a:p>
        </p:txBody>
      </p:sp>
      <p:sp>
        <p:nvSpPr>
          <p:cNvPr id="38" name="Oval 37"/>
          <p:cNvSpPr/>
          <p:nvPr/>
        </p:nvSpPr>
        <p:spPr>
          <a:xfrm>
            <a:off x="1079500" y="152400"/>
            <a:ext cx="19685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HK" smtClean="0"/>
              <a:t>Some interesting fact</a:t>
            </a:r>
          </a:p>
        </p:txBody>
      </p:sp>
      <p:sp>
        <p:nvSpPr>
          <p:cNvPr id="10243" name="Rectangle 3"/>
          <p:cNvSpPr>
            <a:spLocks noGrp="1" noChangeArrowheads="1"/>
          </p:cNvSpPr>
          <p:nvPr>
            <p:ph type="body" sz="half" idx="1"/>
          </p:nvPr>
        </p:nvSpPr>
        <p:spPr>
          <a:xfrm>
            <a:off x="457200" y="1600200"/>
            <a:ext cx="7848600" cy="4411663"/>
          </a:xfrm>
        </p:spPr>
        <p:txBody>
          <a:bodyPr/>
          <a:lstStyle/>
          <a:p>
            <a:pPr eaLnBrk="1" hangingPunct="1"/>
            <a:r>
              <a:rPr lang="en-US" altLang="zh-HK" sz="2600" smtClean="0"/>
              <a:t>The principal plane is the vector </a:t>
            </a:r>
            <a:r>
              <a:rPr lang="en-US" altLang="zh-HK" sz="2600" i="1" smtClean="0"/>
              <a:t>P</a:t>
            </a:r>
            <a:r>
              <a:rPr lang="en-US" altLang="zh-HK" sz="2600" i="1" baseline="30000" smtClean="0"/>
              <a:t>3 </a:t>
            </a:r>
            <a:r>
              <a:rPr lang="en-US" altLang="zh-HK" sz="2600" i="1" smtClean="0"/>
              <a:t>(3</a:t>
            </a:r>
            <a:r>
              <a:rPr lang="en-US" altLang="zh-HK" sz="2600" i="1" baseline="30000" smtClean="0"/>
              <a:t>th</a:t>
            </a:r>
            <a:r>
              <a:rPr lang="en-US" altLang="zh-HK" sz="2600" i="1" smtClean="0"/>
              <a:t> row of P)</a:t>
            </a:r>
            <a:r>
              <a:rPr lang="en-US" altLang="zh-HK" sz="2600" smtClean="0"/>
              <a:t> </a:t>
            </a:r>
          </a:p>
          <a:p>
            <a:pPr lvl="1" eaLnBrk="1" hangingPunct="1"/>
            <a:endParaRPr lang="en-US" altLang="zh-HK" sz="2200" smtClean="0"/>
          </a:p>
          <a:p>
            <a:pPr eaLnBrk="1" hangingPunct="1"/>
            <a:endParaRPr lang="en-US" altLang="zh-HK" sz="2600" smtClean="0"/>
          </a:p>
          <a:p>
            <a:pPr eaLnBrk="1" hangingPunct="1"/>
            <a:endParaRPr lang="en-US" altLang="zh-HK" sz="2600" smtClean="0"/>
          </a:p>
          <a:p>
            <a:pPr eaLnBrk="1" hangingPunct="1"/>
            <a:endParaRPr lang="en-US" altLang="zh-HK" sz="2600" smtClean="0"/>
          </a:p>
        </p:txBody>
      </p:sp>
      <p:graphicFrame>
        <p:nvGraphicFramePr>
          <p:cNvPr id="10244" name="Object 4"/>
          <p:cNvGraphicFramePr>
            <a:graphicFrameLocks noGrp="1" noChangeAspect="1"/>
          </p:cNvGraphicFramePr>
          <p:nvPr>
            <p:ph sz="half" idx="2"/>
          </p:nvPr>
        </p:nvGraphicFramePr>
        <p:xfrm>
          <a:off x="874713" y="2008188"/>
          <a:ext cx="6583362" cy="4087812"/>
        </p:xfrm>
        <a:graphic>
          <a:graphicData uri="http://schemas.openxmlformats.org/presentationml/2006/ole">
            <mc:AlternateContent xmlns:mc="http://schemas.openxmlformats.org/markup-compatibility/2006">
              <mc:Choice xmlns:v="urn:schemas-microsoft-com:vml" Requires="v">
                <p:oleObj spid="_x0000_s10279" name="公式" r:id="rId3" imgW="4991100" imgH="3098800" progId="Equation.3">
                  <p:embed/>
                </p:oleObj>
              </mc:Choice>
              <mc:Fallback>
                <p:oleObj name="公式" r:id="rId3" imgW="4991100" imgH="30988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713" y="2008188"/>
                        <a:ext cx="6583362" cy="408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5"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1024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E92CDDC3-E0F8-4AED-868B-B6083AA77A55}" type="slidenum">
              <a:rPr lang="en-US" altLang="en-US" sz="1200" smtClean="0">
                <a:latin typeface="Arial" charset="0"/>
              </a:rPr>
              <a:pPr eaLnBrk="1" hangingPunct="1">
                <a:spcBef>
                  <a:spcPct val="0"/>
                </a:spcBef>
                <a:buFontTx/>
                <a:buNone/>
              </a:pPr>
              <a:t>8</a:t>
            </a:fld>
            <a:endParaRPr lang="en-US" altLang="en-US" sz="1200" smtClean="0">
              <a:latin typeface="Arial" charset="0"/>
            </a:endParaRPr>
          </a:p>
        </p:txBody>
      </p:sp>
      <p:sp>
        <p:nvSpPr>
          <p:cNvPr id="10247" name="Freeform 6"/>
          <p:cNvSpPr>
            <a:spLocks/>
          </p:cNvSpPr>
          <p:nvPr/>
        </p:nvSpPr>
        <p:spPr bwMode="auto">
          <a:xfrm>
            <a:off x="7239000" y="2514600"/>
            <a:ext cx="1371600" cy="2362200"/>
          </a:xfrm>
          <a:custGeom>
            <a:avLst/>
            <a:gdLst>
              <a:gd name="T0" fmla="*/ 2147483647 w 1392"/>
              <a:gd name="T1" fmla="*/ 2147483647 h 2448"/>
              <a:gd name="T2" fmla="*/ 0 w 1392"/>
              <a:gd name="T3" fmla="*/ 2147483647 h 2448"/>
              <a:gd name="T4" fmla="*/ 0 w 1392"/>
              <a:gd name="T5" fmla="*/ 2147483647 h 2448"/>
              <a:gd name="T6" fmla="*/ 2147483647 w 1392"/>
              <a:gd name="T7" fmla="*/ 2147483647 h 2448"/>
              <a:gd name="T8" fmla="*/ 2147483647 w 1392"/>
              <a:gd name="T9" fmla="*/ 0 h 2448"/>
              <a:gd name="T10" fmla="*/ 2147483647 w 1392"/>
              <a:gd name="T11" fmla="*/ 2147483647 h 2448"/>
              <a:gd name="T12" fmla="*/ 0 60000 65536"/>
              <a:gd name="T13" fmla="*/ 0 60000 65536"/>
              <a:gd name="T14" fmla="*/ 0 60000 65536"/>
              <a:gd name="T15" fmla="*/ 0 60000 65536"/>
              <a:gd name="T16" fmla="*/ 0 60000 65536"/>
              <a:gd name="T17" fmla="*/ 0 60000 65536"/>
              <a:gd name="T18" fmla="*/ 0 w 1392"/>
              <a:gd name="T19" fmla="*/ 0 h 2448"/>
              <a:gd name="T20" fmla="*/ 1392 w 1392"/>
              <a:gd name="T21" fmla="*/ 2448 h 2448"/>
            </a:gdLst>
            <a:ahLst/>
            <a:cxnLst>
              <a:cxn ang="T12">
                <a:pos x="T0" y="T1"/>
              </a:cxn>
              <a:cxn ang="T13">
                <a:pos x="T2" y="T3"/>
              </a:cxn>
              <a:cxn ang="T14">
                <a:pos x="T4" y="T5"/>
              </a:cxn>
              <a:cxn ang="T15">
                <a:pos x="T6" y="T7"/>
              </a:cxn>
              <a:cxn ang="T16">
                <a:pos x="T8" y="T9"/>
              </a:cxn>
              <a:cxn ang="T17">
                <a:pos x="T10" y="T11"/>
              </a:cxn>
            </a:cxnLst>
            <a:rect l="T18" t="T19" r="T20" b="T21"/>
            <a:pathLst>
              <a:path w="1392" h="2448">
                <a:moveTo>
                  <a:pt x="1248" y="96"/>
                </a:moveTo>
                <a:lnTo>
                  <a:pt x="0" y="816"/>
                </a:lnTo>
                <a:lnTo>
                  <a:pt x="0" y="2448"/>
                </a:lnTo>
                <a:lnTo>
                  <a:pt x="1392" y="1392"/>
                </a:lnTo>
                <a:lnTo>
                  <a:pt x="1392" y="0"/>
                </a:lnTo>
                <a:lnTo>
                  <a:pt x="1248" y="96"/>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48" name="Line 7"/>
          <p:cNvSpPr>
            <a:spLocks noChangeShapeType="1"/>
          </p:cNvSpPr>
          <p:nvPr/>
        </p:nvSpPr>
        <p:spPr bwMode="auto">
          <a:xfrm flipH="1">
            <a:off x="6096000" y="3733800"/>
            <a:ext cx="1905000" cy="317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9" name="Line 8"/>
          <p:cNvSpPr>
            <a:spLocks noChangeShapeType="1"/>
          </p:cNvSpPr>
          <p:nvPr/>
        </p:nvSpPr>
        <p:spPr bwMode="auto">
          <a:xfrm flipH="1" flipV="1">
            <a:off x="8001000" y="2209800"/>
            <a:ext cx="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0" name="Line 9"/>
          <p:cNvSpPr>
            <a:spLocks noChangeShapeType="1"/>
          </p:cNvSpPr>
          <p:nvPr/>
        </p:nvSpPr>
        <p:spPr bwMode="auto">
          <a:xfrm flipH="1">
            <a:off x="6781800" y="3733800"/>
            <a:ext cx="12192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1" name="Freeform 10"/>
          <p:cNvSpPr>
            <a:spLocks/>
          </p:cNvSpPr>
          <p:nvPr/>
        </p:nvSpPr>
        <p:spPr bwMode="auto">
          <a:xfrm>
            <a:off x="6248400" y="2514600"/>
            <a:ext cx="1371600" cy="2362200"/>
          </a:xfrm>
          <a:custGeom>
            <a:avLst/>
            <a:gdLst>
              <a:gd name="T0" fmla="*/ 2147483647 w 1392"/>
              <a:gd name="T1" fmla="*/ 2147483647 h 2448"/>
              <a:gd name="T2" fmla="*/ 0 w 1392"/>
              <a:gd name="T3" fmla="*/ 2147483647 h 2448"/>
              <a:gd name="T4" fmla="*/ 0 w 1392"/>
              <a:gd name="T5" fmla="*/ 2147483647 h 2448"/>
              <a:gd name="T6" fmla="*/ 2147483647 w 1392"/>
              <a:gd name="T7" fmla="*/ 2147483647 h 2448"/>
              <a:gd name="T8" fmla="*/ 2147483647 w 1392"/>
              <a:gd name="T9" fmla="*/ 0 h 2448"/>
              <a:gd name="T10" fmla="*/ 2147483647 w 1392"/>
              <a:gd name="T11" fmla="*/ 2147483647 h 2448"/>
              <a:gd name="T12" fmla="*/ 0 60000 65536"/>
              <a:gd name="T13" fmla="*/ 0 60000 65536"/>
              <a:gd name="T14" fmla="*/ 0 60000 65536"/>
              <a:gd name="T15" fmla="*/ 0 60000 65536"/>
              <a:gd name="T16" fmla="*/ 0 60000 65536"/>
              <a:gd name="T17" fmla="*/ 0 60000 65536"/>
              <a:gd name="T18" fmla="*/ 0 w 1392"/>
              <a:gd name="T19" fmla="*/ 0 h 2448"/>
              <a:gd name="T20" fmla="*/ 1392 w 1392"/>
              <a:gd name="T21" fmla="*/ 2448 h 2448"/>
            </a:gdLst>
            <a:ahLst/>
            <a:cxnLst>
              <a:cxn ang="T12">
                <a:pos x="T0" y="T1"/>
              </a:cxn>
              <a:cxn ang="T13">
                <a:pos x="T2" y="T3"/>
              </a:cxn>
              <a:cxn ang="T14">
                <a:pos x="T4" y="T5"/>
              </a:cxn>
              <a:cxn ang="T15">
                <a:pos x="T6" y="T7"/>
              </a:cxn>
              <a:cxn ang="T16">
                <a:pos x="T8" y="T9"/>
              </a:cxn>
              <a:cxn ang="T17">
                <a:pos x="T10" y="T11"/>
              </a:cxn>
            </a:cxnLst>
            <a:rect l="T18" t="T19" r="T20" b="T21"/>
            <a:pathLst>
              <a:path w="1392" h="2448">
                <a:moveTo>
                  <a:pt x="1248" y="96"/>
                </a:moveTo>
                <a:lnTo>
                  <a:pt x="0" y="816"/>
                </a:lnTo>
                <a:lnTo>
                  <a:pt x="0" y="2448"/>
                </a:lnTo>
                <a:lnTo>
                  <a:pt x="1392" y="1392"/>
                </a:lnTo>
                <a:lnTo>
                  <a:pt x="1392" y="0"/>
                </a:lnTo>
                <a:lnTo>
                  <a:pt x="1248" y="96"/>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52" name="Oval 11"/>
          <p:cNvSpPr>
            <a:spLocks noChangeArrowheads="1"/>
          </p:cNvSpPr>
          <p:nvPr/>
        </p:nvSpPr>
        <p:spPr bwMode="auto">
          <a:xfrm>
            <a:off x="7010400" y="3733800"/>
            <a:ext cx="76200" cy="76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10253" name="Text Box 12"/>
          <p:cNvSpPr txBox="1">
            <a:spLocks noChangeArrowheads="1"/>
          </p:cNvSpPr>
          <p:nvPr/>
        </p:nvSpPr>
        <p:spPr bwMode="auto">
          <a:xfrm>
            <a:off x="7451725" y="4608513"/>
            <a:ext cx="16986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Principal plane</a:t>
            </a:r>
          </a:p>
          <a:p>
            <a:pPr eaLnBrk="1" hangingPunct="1">
              <a:spcBef>
                <a:spcPct val="0"/>
              </a:spcBef>
              <a:buFontTx/>
              <a:buNone/>
            </a:pPr>
            <a:r>
              <a:rPr lang="en-US" altLang="zh-HK" sz="1800">
                <a:latin typeface="Arial" charset="0"/>
              </a:rPr>
              <a:t>Z=0, X,Y can </a:t>
            </a:r>
          </a:p>
          <a:p>
            <a:pPr eaLnBrk="1" hangingPunct="1">
              <a:spcBef>
                <a:spcPct val="0"/>
              </a:spcBef>
              <a:buFontTx/>
              <a:buNone/>
            </a:pPr>
            <a:r>
              <a:rPr lang="en-US" altLang="zh-HK" sz="1800">
                <a:latin typeface="Arial" charset="0"/>
              </a:rPr>
              <a:t>be values</a:t>
            </a:r>
          </a:p>
          <a:p>
            <a:pPr eaLnBrk="1" hangingPunct="1">
              <a:spcBef>
                <a:spcPct val="0"/>
              </a:spcBef>
              <a:buFontTx/>
              <a:buNone/>
            </a:pPr>
            <a:endParaRPr lang="en-US" altLang="zh-HK" sz="1800">
              <a:latin typeface="Arial" charset="0"/>
            </a:endParaRPr>
          </a:p>
        </p:txBody>
      </p:sp>
      <p:sp>
        <p:nvSpPr>
          <p:cNvPr id="10254" name="Oval 14"/>
          <p:cNvSpPr>
            <a:spLocks noChangeArrowheads="1"/>
          </p:cNvSpPr>
          <p:nvPr/>
        </p:nvSpPr>
        <p:spPr bwMode="auto">
          <a:xfrm>
            <a:off x="8001000" y="3657600"/>
            <a:ext cx="76200" cy="152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10255" name="Text Box 15"/>
          <p:cNvSpPr txBox="1">
            <a:spLocks noChangeArrowheads="1"/>
          </p:cNvSpPr>
          <p:nvPr/>
        </p:nvSpPr>
        <p:spPr bwMode="auto">
          <a:xfrm>
            <a:off x="7985125" y="3770313"/>
            <a:ext cx="996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Camera</a:t>
            </a:r>
          </a:p>
          <a:p>
            <a:pPr eaLnBrk="1" hangingPunct="1">
              <a:spcBef>
                <a:spcPct val="0"/>
              </a:spcBef>
              <a:buFontTx/>
              <a:buNone/>
            </a:pPr>
            <a:r>
              <a:rPr lang="en-US" altLang="zh-HK" sz="1800">
                <a:latin typeface="Arial" charset="0"/>
              </a:rPr>
              <a:t>center</a:t>
            </a:r>
          </a:p>
        </p:txBody>
      </p:sp>
      <p:sp>
        <p:nvSpPr>
          <p:cNvPr id="10256" name="Text Box 17"/>
          <p:cNvSpPr txBox="1">
            <a:spLocks noChangeArrowheads="1"/>
          </p:cNvSpPr>
          <p:nvPr/>
        </p:nvSpPr>
        <p:spPr bwMode="auto">
          <a:xfrm>
            <a:off x="6477000" y="3124200"/>
            <a:ext cx="882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Image </a:t>
            </a:r>
          </a:p>
          <a:p>
            <a:pPr eaLnBrk="1" hangingPunct="1">
              <a:spcBef>
                <a:spcPct val="0"/>
              </a:spcBef>
              <a:buFontTx/>
              <a:buNone/>
            </a:pPr>
            <a:r>
              <a:rPr lang="en-US" altLang="zh-HK" sz="1800">
                <a:latin typeface="Arial" charset="0"/>
              </a:rPr>
              <a:t>center</a:t>
            </a:r>
          </a:p>
        </p:txBody>
      </p:sp>
      <p:sp>
        <p:nvSpPr>
          <p:cNvPr id="10257" name="Text Box 18"/>
          <p:cNvSpPr txBox="1">
            <a:spLocks noChangeArrowheads="1"/>
          </p:cNvSpPr>
          <p:nvPr/>
        </p:nvSpPr>
        <p:spPr bwMode="auto">
          <a:xfrm>
            <a:off x="5943600" y="3694113"/>
            <a:ext cx="1295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Z Principal </a:t>
            </a:r>
          </a:p>
          <a:p>
            <a:pPr eaLnBrk="1" hangingPunct="1">
              <a:spcBef>
                <a:spcPct val="0"/>
              </a:spcBef>
              <a:buFontTx/>
              <a:buNone/>
            </a:pPr>
            <a:r>
              <a:rPr lang="en-US" altLang="zh-HK" sz="1800">
                <a:latin typeface="Arial" charset="0"/>
              </a:rPr>
              <a:t>axis</a:t>
            </a:r>
          </a:p>
          <a:p>
            <a:pPr eaLnBrk="1" hangingPunct="1">
              <a:spcBef>
                <a:spcPct val="0"/>
              </a:spcBef>
              <a:buFontTx/>
              <a:buNone/>
            </a:pPr>
            <a:endParaRPr lang="en-US" altLang="zh-HK" sz="1800">
              <a:latin typeface="Arial" charset="0"/>
            </a:endParaRPr>
          </a:p>
        </p:txBody>
      </p:sp>
      <p:sp>
        <p:nvSpPr>
          <p:cNvPr id="10258" name="Text Box 19"/>
          <p:cNvSpPr txBox="1">
            <a:spLocks noChangeArrowheads="1"/>
          </p:cNvSpPr>
          <p:nvPr/>
        </p:nvSpPr>
        <p:spPr bwMode="auto">
          <a:xfrm>
            <a:off x="8077200" y="2057400"/>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Y</a:t>
            </a:r>
          </a:p>
        </p:txBody>
      </p:sp>
      <p:sp>
        <p:nvSpPr>
          <p:cNvPr id="10259" name="Text Box 20"/>
          <p:cNvSpPr txBox="1">
            <a:spLocks noChangeArrowheads="1"/>
          </p:cNvSpPr>
          <p:nvPr/>
        </p:nvSpPr>
        <p:spPr bwMode="auto">
          <a:xfrm>
            <a:off x="6613525" y="4532313"/>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X</a:t>
            </a:r>
          </a:p>
        </p:txBody>
      </p:sp>
      <p:cxnSp>
        <p:nvCxnSpPr>
          <p:cNvPr id="3" name="Straight Arrow Connector 2"/>
          <p:cNvCxnSpPr/>
          <p:nvPr/>
        </p:nvCxnSpPr>
        <p:spPr>
          <a:xfrm flipH="1" flipV="1">
            <a:off x="7924800" y="4191000"/>
            <a:ext cx="152400" cy="5254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61" name="TextBox 3"/>
          <p:cNvSpPr txBox="1">
            <a:spLocks noChangeArrowheads="1"/>
          </p:cNvSpPr>
          <p:nvPr/>
        </p:nvSpPr>
        <p:spPr bwMode="auto">
          <a:xfrm>
            <a:off x="30163" y="3494088"/>
            <a:ext cx="96043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600">
                <a:latin typeface="Arial" charset="0"/>
              </a:rPr>
              <a:t>At the principal </a:t>
            </a:r>
          </a:p>
          <a:p>
            <a:pPr eaLnBrk="1" hangingPunct="1">
              <a:spcBef>
                <a:spcPct val="0"/>
              </a:spcBef>
              <a:buFontTx/>
              <a:buNone/>
            </a:pPr>
            <a:r>
              <a:rPr lang="en-US" altLang="zh-HK" sz="1600">
                <a:latin typeface="Arial" charset="0"/>
              </a:rPr>
              <a:t>Plane </a:t>
            </a:r>
          </a:p>
          <a:p>
            <a:pPr eaLnBrk="1" hangingPunct="1">
              <a:spcBef>
                <a:spcPct val="0"/>
              </a:spcBef>
              <a:buFontTx/>
              <a:buNone/>
            </a:pPr>
            <a:r>
              <a:rPr lang="en-US" altLang="zh-HK" sz="1600">
                <a:latin typeface="Arial" charset="0"/>
              </a:rPr>
              <a:t>Z=0</a:t>
            </a:r>
          </a:p>
        </p:txBody>
      </p:sp>
      <p:cxnSp>
        <p:nvCxnSpPr>
          <p:cNvPr id="6" name="Straight Arrow Connector 5"/>
          <p:cNvCxnSpPr/>
          <p:nvPr/>
        </p:nvCxnSpPr>
        <p:spPr>
          <a:xfrm flipV="1">
            <a:off x="471488" y="3665538"/>
            <a:ext cx="561975" cy="746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079500" y="152400"/>
            <a:ext cx="19685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565150"/>
            <a:ext cx="7543800" cy="487363"/>
          </a:xfrm>
        </p:spPr>
        <p:txBody>
          <a:bodyPr/>
          <a:lstStyle/>
          <a:p>
            <a:pPr algn="l" eaLnBrk="1" hangingPunct="1"/>
            <a:r>
              <a:rPr lang="en-US" altLang="zh-HK" sz="3200" smtClean="0"/>
              <a:t>Exercise 2: More interesting facts</a:t>
            </a:r>
          </a:p>
        </p:txBody>
      </p:sp>
      <p:sp>
        <p:nvSpPr>
          <p:cNvPr id="11267" name="Rectangle 3"/>
          <p:cNvSpPr>
            <a:spLocks noGrp="1" noChangeArrowheads="1"/>
          </p:cNvSpPr>
          <p:nvPr>
            <p:ph type="body" sz="half" idx="1"/>
          </p:nvPr>
        </p:nvSpPr>
        <p:spPr>
          <a:xfrm>
            <a:off x="838200" y="990600"/>
            <a:ext cx="7162800" cy="4202113"/>
          </a:xfrm>
        </p:spPr>
        <p:txBody>
          <a:bodyPr/>
          <a:lstStyle/>
          <a:p>
            <a:pPr eaLnBrk="1" hangingPunct="1"/>
            <a:r>
              <a:rPr lang="en-US" altLang="zh-HK" sz="2600" smtClean="0"/>
              <a:t>The principal axis is the vector m</a:t>
            </a:r>
            <a:r>
              <a:rPr lang="en-US" altLang="zh-HK" sz="2600" i="1" baseline="30000" smtClean="0"/>
              <a:t>3 </a:t>
            </a:r>
            <a:r>
              <a:rPr lang="en-US" altLang="zh-HK" sz="2600" i="1" smtClean="0"/>
              <a:t>(3</a:t>
            </a:r>
            <a:r>
              <a:rPr lang="en-US" altLang="zh-HK" sz="2600" i="1" baseline="30000" smtClean="0"/>
              <a:t>th</a:t>
            </a:r>
            <a:r>
              <a:rPr lang="en-US" altLang="zh-HK" sz="2600" i="1" smtClean="0"/>
              <a:t> row of M)</a:t>
            </a:r>
            <a:r>
              <a:rPr lang="en-US" altLang="zh-HK" sz="2600" smtClean="0"/>
              <a:t> </a:t>
            </a:r>
          </a:p>
          <a:p>
            <a:pPr marL="457200" lvl="1" indent="0" eaLnBrk="1" hangingPunct="1">
              <a:buFont typeface="Arial" charset="0"/>
              <a:buNone/>
            </a:pPr>
            <a:endParaRPr lang="en-US" altLang="zh-HK" sz="2200" smtClean="0"/>
          </a:p>
          <a:p>
            <a:pPr eaLnBrk="1" hangingPunct="1"/>
            <a:endParaRPr lang="en-US" altLang="zh-HK" sz="2600" smtClean="0"/>
          </a:p>
          <a:p>
            <a:pPr eaLnBrk="1" hangingPunct="1"/>
            <a:endParaRPr lang="en-US" altLang="zh-HK" sz="2600" smtClean="0"/>
          </a:p>
          <a:p>
            <a:pPr eaLnBrk="1" hangingPunct="1"/>
            <a:endParaRPr lang="en-US" altLang="zh-HK" sz="2600" smtClean="0"/>
          </a:p>
        </p:txBody>
      </p:sp>
      <p:graphicFrame>
        <p:nvGraphicFramePr>
          <p:cNvPr id="11268" name="Object 4"/>
          <p:cNvGraphicFramePr>
            <a:graphicFrameLocks noGrp="1" noChangeAspect="1"/>
          </p:cNvGraphicFramePr>
          <p:nvPr>
            <p:ph sz="half" idx="2"/>
          </p:nvPr>
        </p:nvGraphicFramePr>
        <p:xfrm>
          <a:off x="407988" y="1474788"/>
          <a:ext cx="6218237" cy="5230812"/>
        </p:xfrm>
        <a:graphic>
          <a:graphicData uri="http://schemas.openxmlformats.org/presentationml/2006/ole">
            <mc:AlternateContent xmlns:mc="http://schemas.openxmlformats.org/markup-compatibility/2006">
              <mc:Choice xmlns:v="urn:schemas-microsoft-com:vml" Requires="v">
                <p:oleObj spid="_x0000_s11304" name="公式" r:id="rId3" imgW="5041900" imgH="4241800" progId="Equation.3">
                  <p:embed/>
                </p:oleObj>
              </mc:Choice>
              <mc:Fallback>
                <p:oleObj name="公式" r:id="rId3" imgW="5041900" imgH="42418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88" y="1474788"/>
                        <a:ext cx="6218237" cy="5230812"/>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9" name="Footer Placeholder 5"/>
          <p:cNvSpPr>
            <a:spLocks noGrp="1"/>
          </p:cNvSpPr>
          <p:nvPr>
            <p:ph type="ftr" sz="quarter" idx="11"/>
          </p:nvPr>
        </p:nvSpPr>
        <p:spPr bwMode="auto">
          <a:xfrm>
            <a:off x="5143500" y="640080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v6c</a:t>
            </a:r>
          </a:p>
        </p:txBody>
      </p:sp>
      <p:sp>
        <p:nvSpPr>
          <p:cNvPr id="11270"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627BCD5E-2B23-4337-976B-68D708207877}" type="slidenum">
              <a:rPr lang="en-US" altLang="en-US" sz="1200" smtClean="0">
                <a:latin typeface="Arial" charset="0"/>
              </a:rPr>
              <a:pPr eaLnBrk="1" hangingPunct="1">
                <a:spcBef>
                  <a:spcPct val="0"/>
                </a:spcBef>
                <a:buFontTx/>
                <a:buNone/>
              </a:pPr>
              <a:t>9</a:t>
            </a:fld>
            <a:endParaRPr lang="en-US" altLang="en-US" sz="1200" smtClean="0">
              <a:latin typeface="Arial" charset="0"/>
            </a:endParaRPr>
          </a:p>
        </p:txBody>
      </p:sp>
      <p:grpSp>
        <p:nvGrpSpPr>
          <p:cNvPr id="11271" name="Group 19"/>
          <p:cNvGrpSpPr>
            <a:grpSpLocks/>
          </p:cNvGrpSpPr>
          <p:nvPr/>
        </p:nvGrpSpPr>
        <p:grpSpPr bwMode="auto">
          <a:xfrm>
            <a:off x="5334000" y="685800"/>
            <a:ext cx="3648075" cy="3460750"/>
            <a:chOff x="3456" y="1127"/>
            <a:chExt cx="2298" cy="2180"/>
          </a:xfrm>
        </p:grpSpPr>
        <p:sp>
          <p:nvSpPr>
            <p:cNvPr id="11275" name="Freeform 5"/>
            <p:cNvSpPr>
              <a:spLocks/>
            </p:cNvSpPr>
            <p:nvPr/>
          </p:nvSpPr>
          <p:spPr bwMode="auto">
            <a:xfrm>
              <a:off x="4560" y="1584"/>
              <a:ext cx="864" cy="1488"/>
            </a:xfrm>
            <a:custGeom>
              <a:avLst/>
              <a:gdLst>
                <a:gd name="T0" fmla="*/ 1 w 1392"/>
                <a:gd name="T1" fmla="*/ 1 h 2448"/>
                <a:gd name="T2" fmla="*/ 0 w 1392"/>
                <a:gd name="T3" fmla="*/ 1 h 2448"/>
                <a:gd name="T4" fmla="*/ 0 w 1392"/>
                <a:gd name="T5" fmla="*/ 1 h 2448"/>
                <a:gd name="T6" fmla="*/ 1 w 1392"/>
                <a:gd name="T7" fmla="*/ 1 h 2448"/>
                <a:gd name="T8" fmla="*/ 1 w 1392"/>
                <a:gd name="T9" fmla="*/ 0 h 2448"/>
                <a:gd name="T10" fmla="*/ 1 w 1392"/>
                <a:gd name="T11" fmla="*/ 1 h 2448"/>
                <a:gd name="T12" fmla="*/ 0 60000 65536"/>
                <a:gd name="T13" fmla="*/ 0 60000 65536"/>
                <a:gd name="T14" fmla="*/ 0 60000 65536"/>
                <a:gd name="T15" fmla="*/ 0 60000 65536"/>
                <a:gd name="T16" fmla="*/ 0 60000 65536"/>
                <a:gd name="T17" fmla="*/ 0 60000 65536"/>
                <a:gd name="T18" fmla="*/ 0 w 1392"/>
                <a:gd name="T19" fmla="*/ 0 h 2448"/>
                <a:gd name="T20" fmla="*/ 1392 w 1392"/>
                <a:gd name="T21" fmla="*/ 2448 h 2448"/>
              </a:gdLst>
              <a:ahLst/>
              <a:cxnLst>
                <a:cxn ang="T12">
                  <a:pos x="T0" y="T1"/>
                </a:cxn>
                <a:cxn ang="T13">
                  <a:pos x="T2" y="T3"/>
                </a:cxn>
                <a:cxn ang="T14">
                  <a:pos x="T4" y="T5"/>
                </a:cxn>
                <a:cxn ang="T15">
                  <a:pos x="T6" y="T7"/>
                </a:cxn>
                <a:cxn ang="T16">
                  <a:pos x="T8" y="T9"/>
                </a:cxn>
                <a:cxn ang="T17">
                  <a:pos x="T10" y="T11"/>
                </a:cxn>
              </a:cxnLst>
              <a:rect l="T18" t="T19" r="T20" b="T21"/>
              <a:pathLst>
                <a:path w="1392" h="2448">
                  <a:moveTo>
                    <a:pt x="1248" y="96"/>
                  </a:moveTo>
                  <a:lnTo>
                    <a:pt x="0" y="816"/>
                  </a:lnTo>
                  <a:lnTo>
                    <a:pt x="0" y="2448"/>
                  </a:lnTo>
                  <a:lnTo>
                    <a:pt x="1392" y="1392"/>
                  </a:lnTo>
                  <a:lnTo>
                    <a:pt x="1392" y="0"/>
                  </a:lnTo>
                  <a:lnTo>
                    <a:pt x="1248" y="96"/>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76" name="Line 6"/>
            <p:cNvSpPr>
              <a:spLocks noChangeShapeType="1"/>
            </p:cNvSpPr>
            <p:nvPr/>
          </p:nvSpPr>
          <p:spPr bwMode="auto">
            <a:xfrm flipH="1">
              <a:off x="3456" y="2352"/>
              <a:ext cx="15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7" name="Line 7"/>
            <p:cNvSpPr>
              <a:spLocks noChangeShapeType="1"/>
            </p:cNvSpPr>
            <p:nvPr/>
          </p:nvSpPr>
          <p:spPr bwMode="auto">
            <a:xfrm flipH="1" flipV="1">
              <a:off x="5040" y="1392"/>
              <a:ext cx="0"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8" name="Line 8"/>
            <p:cNvSpPr>
              <a:spLocks noChangeShapeType="1"/>
            </p:cNvSpPr>
            <p:nvPr/>
          </p:nvSpPr>
          <p:spPr bwMode="auto">
            <a:xfrm flipH="1">
              <a:off x="4272" y="2352"/>
              <a:ext cx="768"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9" name="Freeform 9"/>
            <p:cNvSpPr>
              <a:spLocks/>
            </p:cNvSpPr>
            <p:nvPr/>
          </p:nvSpPr>
          <p:spPr bwMode="auto">
            <a:xfrm>
              <a:off x="3936" y="1584"/>
              <a:ext cx="864" cy="1488"/>
            </a:xfrm>
            <a:custGeom>
              <a:avLst/>
              <a:gdLst>
                <a:gd name="T0" fmla="*/ 1 w 1392"/>
                <a:gd name="T1" fmla="*/ 1 h 2448"/>
                <a:gd name="T2" fmla="*/ 0 w 1392"/>
                <a:gd name="T3" fmla="*/ 1 h 2448"/>
                <a:gd name="T4" fmla="*/ 0 w 1392"/>
                <a:gd name="T5" fmla="*/ 1 h 2448"/>
                <a:gd name="T6" fmla="*/ 1 w 1392"/>
                <a:gd name="T7" fmla="*/ 1 h 2448"/>
                <a:gd name="T8" fmla="*/ 1 w 1392"/>
                <a:gd name="T9" fmla="*/ 0 h 2448"/>
                <a:gd name="T10" fmla="*/ 1 w 1392"/>
                <a:gd name="T11" fmla="*/ 1 h 2448"/>
                <a:gd name="T12" fmla="*/ 0 60000 65536"/>
                <a:gd name="T13" fmla="*/ 0 60000 65536"/>
                <a:gd name="T14" fmla="*/ 0 60000 65536"/>
                <a:gd name="T15" fmla="*/ 0 60000 65536"/>
                <a:gd name="T16" fmla="*/ 0 60000 65536"/>
                <a:gd name="T17" fmla="*/ 0 60000 65536"/>
                <a:gd name="T18" fmla="*/ 0 w 1392"/>
                <a:gd name="T19" fmla="*/ 0 h 2448"/>
                <a:gd name="T20" fmla="*/ 1392 w 1392"/>
                <a:gd name="T21" fmla="*/ 2448 h 2448"/>
              </a:gdLst>
              <a:ahLst/>
              <a:cxnLst>
                <a:cxn ang="T12">
                  <a:pos x="T0" y="T1"/>
                </a:cxn>
                <a:cxn ang="T13">
                  <a:pos x="T2" y="T3"/>
                </a:cxn>
                <a:cxn ang="T14">
                  <a:pos x="T4" y="T5"/>
                </a:cxn>
                <a:cxn ang="T15">
                  <a:pos x="T6" y="T7"/>
                </a:cxn>
                <a:cxn ang="T16">
                  <a:pos x="T8" y="T9"/>
                </a:cxn>
                <a:cxn ang="T17">
                  <a:pos x="T10" y="T11"/>
                </a:cxn>
              </a:cxnLst>
              <a:rect l="T18" t="T19" r="T20" b="T21"/>
              <a:pathLst>
                <a:path w="1392" h="2448">
                  <a:moveTo>
                    <a:pt x="1248" y="96"/>
                  </a:moveTo>
                  <a:lnTo>
                    <a:pt x="0" y="816"/>
                  </a:lnTo>
                  <a:lnTo>
                    <a:pt x="0" y="2448"/>
                  </a:lnTo>
                  <a:lnTo>
                    <a:pt x="1392" y="1392"/>
                  </a:lnTo>
                  <a:lnTo>
                    <a:pt x="1392" y="0"/>
                  </a:lnTo>
                  <a:lnTo>
                    <a:pt x="1248" y="96"/>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80" name="Oval 10"/>
            <p:cNvSpPr>
              <a:spLocks noChangeArrowheads="1"/>
            </p:cNvSpPr>
            <p:nvPr/>
          </p:nvSpPr>
          <p:spPr bwMode="auto">
            <a:xfrm>
              <a:off x="4416" y="2352"/>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11281" name="Text Box 11"/>
            <p:cNvSpPr txBox="1">
              <a:spLocks noChangeArrowheads="1"/>
            </p:cNvSpPr>
            <p:nvPr/>
          </p:nvSpPr>
          <p:spPr bwMode="auto">
            <a:xfrm>
              <a:off x="4694" y="2903"/>
              <a:ext cx="10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Principal plane</a:t>
              </a:r>
            </a:p>
            <a:p>
              <a:pPr eaLnBrk="1" hangingPunct="1">
                <a:spcBef>
                  <a:spcPct val="0"/>
                </a:spcBef>
                <a:buFontTx/>
                <a:buNone/>
              </a:pPr>
              <a:endParaRPr lang="en-US" altLang="zh-HK" sz="1800">
                <a:latin typeface="Arial" charset="0"/>
              </a:endParaRPr>
            </a:p>
          </p:txBody>
        </p:sp>
        <p:sp>
          <p:nvSpPr>
            <p:cNvPr id="11282" name="Text Box 12"/>
            <p:cNvSpPr txBox="1">
              <a:spLocks noChangeArrowheads="1"/>
            </p:cNvSpPr>
            <p:nvPr/>
          </p:nvSpPr>
          <p:spPr bwMode="auto">
            <a:xfrm>
              <a:off x="3456" y="1824"/>
              <a:ext cx="70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Principal </a:t>
              </a:r>
            </a:p>
            <a:p>
              <a:pPr eaLnBrk="1" hangingPunct="1">
                <a:spcBef>
                  <a:spcPct val="0"/>
                </a:spcBef>
                <a:buFontTx/>
                <a:buNone/>
              </a:pPr>
              <a:r>
                <a:rPr lang="en-US" altLang="zh-HK" sz="1800">
                  <a:latin typeface="Arial" charset="0"/>
                </a:rPr>
                <a:t>axis</a:t>
              </a:r>
            </a:p>
            <a:p>
              <a:pPr eaLnBrk="1" hangingPunct="1">
                <a:spcBef>
                  <a:spcPct val="0"/>
                </a:spcBef>
                <a:buFontTx/>
                <a:buNone/>
              </a:pPr>
              <a:endParaRPr lang="en-US" altLang="zh-HK" sz="1800">
                <a:latin typeface="Arial" charset="0"/>
              </a:endParaRPr>
            </a:p>
          </p:txBody>
        </p:sp>
        <p:sp>
          <p:nvSpPr>
            <p:cNvPr id="11283" name="Oval 13"/>
            <p:cNvSpPr>
              <a:spLocks noChangeArrowheads="1"/>
            </p:cNvSpPr>
            <p:nvPr/>
          </p:nvSpPr>
          <p:spPr bwMode="auto">
            <a:xfrm>
              <a:off x="5040" y="2304"/>
              <a:ext cx="48"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11284" name="Text Box 14"/>
            <p:cNvSpPr txBox="1">
              <a:spLocks noChangeArrowheads="1"/>
            </p:cNvSpPr>
            <p:nvPr/>
          </p:nvSpPr>
          <p:spPr bwMode="auto">
            <a:xfrm>
              <a:off x="5030" y="2375"/>
              <a:ext cx="6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Camera</a:t>
              </a:r>
            </a:p>
            <a:p>
              <a:pPr eaLnBrk="1" hangingPunct="1">
                <a:spcBef>
                  <a:spcPct val="0"/>
                </a:spcBef>
                <a:buFontTx/>
                <a:buNone/>
              </a:pPr>
              <a:r>
                <a:rPr lang="en-US" altLang="zh-HK" sz="1800">
                  <a:latin typeface="Arial" charset="0"/>
                </a:rPr>
                <a:t>center</a:t>
              </a:r>
            </a:p>
          </p:txBody>
        </p:sp>
        <p:sp>
          <p:nvSpPr>
            <p:cNvPr id="11285" name="Text Box 15"/>
            <p:cNvSpPr txBox="1">
              <a:spLocks noChangeArrowheads="1"/>
            </p:cNvSpPr>
            <p:nvPr/>
          </p:nvSpPr>
          <p:spPr bwMode="auto">
            <a:xfrm>
              <a:off x="4080" y="1968"/>
              <a:ext cx="5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Image </a:t>
              </a:r>
            </a:p>
            <a:p>
              <a:pPr eaLnBrk="1" hangingPunct="1">
                <a:spcBef>
                  <a:spcPct val="0"/>
                </a:spcBef>
                <a:buFontTx/>
                <a:buNone/>
              </a:pPr>
              <a:r>
                <a:rPr lang="en-US" altLang="zh-HK" sz="1800">
                  <a:latin typeface="Arial" charset="0"/>
                </a:rPr>
                <a:t>center</a:t>
              </a:r>
            </a:p>
          </p:txBody>
        </p:sp>
        <p:sp>
          <p:nvSpPr>
            <p:cNvPr id="11286" name="Text Box 16"/>
            <p:cNvSpPr txBox="1">
              <a:spLocks noChangeArrowheads="1"/>
            </p:cNvSpPr>
            <p:nvPr/>
          </p:nvSpPr>
          <p:spPr bwMode="auto">
            <a:xfrm>
              <a:off x="3494" y="2327"/>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Z</a:t>
              </a:r>
            </a:p>
          </p:txBody>
        </p:sp>
        <p:sp>
          <p:nvSpPr>
            <p:cNvPr id="11287" name="Text Box 17"/>
            <p:cNvSpPr txBox="1">
              <a:spLocks noChangeArrowheads="1"/>
            </p:cNvSpPr>
            <p:nvPr/>
          </p:nvSpPr>
          <p:spPr bwMode="auto">
            <a:xfrm>
              <a:off x="4838" y="1127"/>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Y</a:t>
              </a:r>
            </a:p>
          </p:txBody>
        </p:sp>
        <p:sp>
          <p:nvSpPr>
            <p:cNvPr id="11288" name="Text Box 18"/>
            <p:cNvSpPr txBox="1">
              <a:spLocks noChangeArrowheads="1"/>
            </p:cNvSpPr>
            <p:nvPr/>
          </p:nvSpPr>
          <p:spPr bwMode="auto">
            <a:xfrm>
              <a:off x="4166" y="2855"/>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X</a:t>
              </a:r>
            </a:p>
          </p:txBody>
        </p:sp>
      </p:grpSp>
      <p:sp>
        <p:nvSpPr>
          <p:cNvPr id="2" name="Rectangle 1"/>
          <p:cNvSpPr/>
          <p:nvPr/>
        </p:nvSpPr>
        <p:spPr>
          <a:xfrm>
            <a:off x="1744663" y="3659188"/>
            <a:ext cx="1273175" cy="2286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cxnSp>
        <p:nvCxnSpPr>
          <p:cNvPr id="4" name="Straight Arrow Connector 3"/>
          <p:cNvCxnSpPr/>
          <p:nvPr/>
        </p:nvCxnSpPr>
        <p:spPr>
          <a:xfrm flipH="1">
            <a:off x="2590800" y="1411288"/>
            <a:ext cx="304800" cy="2362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079500" y="152400"/>
            <a:ext cx="19685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4797</TotalTime>
  <Words>2652</Words>
  <Application>Microsoft Office PowerPoint</Application>
  <PresentationFormat>On-screen Show (4:3)</PresentationFormat>
  <Paragraphs>603</Paragraphs>
  <Slides>63</Slides>
  <Notes>3</Notes>
  <HiddenSlides>0</HiddenSlides>
  <MMClips>0</MMClips>
  <ScaleCrop>false</ScaleCrop>
  <HeadingPairs>
    <vt:vector size="6" baseType="variant">
      <vt:variant>
        <vt:lpstr>Theme</vt:lpstr>
      </vt:variant>
      <vt:variant>
        <vt:i4>2</vt:i4>
      </vt:variant>
      <vt:variant>
        <vt:lpstr>Embedded OLE Servers</vt:lpstr>
      </vt:variant>
      <vt:variant>
        <vt:i4>3</vt:i4>
      </vt:variant>
      <vt:variant>
        <vt:lpstr>Slide Titles</vt:lpstr>
      </vt:variant>
      <vt:variant>
        <vt:i4>63</vt:i4>
      </vt:variant>
    </vt:vector>
  </HeadingPairs>
  <TitlesOfParts>
    <vt:vector size="68" baseType="lpstr">
      <vt:lpstr>Office Theme</vt:lpstr>
      <vt:lpstr>Custom Design</vt:lpstr>
      <vt:lpstr>Equation</vt:lpstr>
      <vt:lpstr>公式</vt:lpstr>
      <vt:lpstr>Document</vt:lpstr>
      <vt:lpstr>Image processing and computer vision</vt:lpstr>
      <vt:lpstr>Methods</vt:lpstr>
      <vt:lpstr>Relate world 3D to camera 3D coordinates, see 156[1]</vt:lpstr>
      <vt:lpstr>Different camera models</vt:lpstr>
      <vt:lpstr>Exercise 1: Camera and world coordinates</vt:lpstr>
      <vt:lpstr>Perspective Camera: camera motion is R,T</vt:lpstr>
      <vt:lpstr>Perspective  Projective</vt:lpstr>
      <vt:lpstr>Some interesting fact</vt:lpstr>
      <vt:lpstr>Exercise 2: More interesting facts</vt:lpstr>
      <vt:lpstr>Affine camera model</vt:lpstr>
      <vt:lpstr>An affine camera is an approximation of the perspective camera</vt:lpstr>
      <vt:lpstr>Exercise 3:From perspective to affine if depth (Z) is large enough, a perspective camera is shown below</vt:lpstr>
      <vt:lpstr>Exercise 4: Perspective to Affine </vt:lpstr>
      <vt:lpstr>The proof showed that </vt:lpstr>
      <vt:lpstr>Example:Vertigo (film) Hitchcock, 1958 http://www.youtube.com/watch?v=GnpZN2HQ3OQ (around 2:05)</vt:lpstr>
      <vt:lpstr>Perspective V.s. orthographic</vt:lpstr>
      <vt:lpstr>Affine approximation</vt:lpstr>
      <vt:lpstr>Examples of affine cameras</vt:lpstr>
      <vt:lpstr>Orthographic paintings, sizes of objects do not depend on distances from  objects to the viewer</vt:lpstr>
      <vt:lpstr>Other approximated camera models: Weak perspective camera: A type of affine cameras</vt:lpstr>
      <vt:lpstr>Structure from motion (SFM)</vt:lpstr>
      <vt:lpstr>Exercise 5 : Structure from motion for affine cameras a) Discuss differences between the affine and perspective camera.  b) Which terms in an affine camera matrix govern affine rotation? c) Which terms in an affine camera matrix govern affine translation?  </vt:lpstr>
      <vt:lpstr>Tracking (Click picture to see movie)</vt:lpstr>
      <vt:lpstr>Factorization for Affine  Camera P.437[1]</vt:lpstr>
      <vt:lpstr>Factorization for Affine  Camera  P.437[1]</vt:lpstr>
      <vt:lpstr>Motion of the object</vt:lpstr>
      <vt:lpstr>Factorization for Affine  Camera</vt:lpstr>
      <vt:lpstr>Find translation (t) first: a simple task for affine cameras</vt:lpstr>
      <vt:lpstr>Exercise 6:</vt:lpstr>
      <vt:lpstr> </vt:lpstr>
      <vt:lpstr>Build the measurement matrix W from measurements x’ after translation ti is eliminated</vt:lpstr>
      <vt:lpstr>Construct the input data set </vt:lpstr>
      <vt:lpstr>Ideal W is Rank 3 </vt:lpstr>
      <vt:lpstr>Use SVD to set rank 3 constraint to W, (Note solution is not unique, See P438 [1])</vt:lpstr>
      <vt:lpstr>What is SVD? Singular Value Decomposition</vt:lpstr>
      <vt:lpstr>SVD (singular value decomposition)</vt:lpstr>
      <vt:lpstr>%demo the use of svd, khwong </vt:lpstr>
      <vt:lpstr>See how SVD can be used here</vt:lpstr>
      <vt:lpstr>The Factorization Algorithm (part 1)</vt:lpstr>
      <vt:lpstr>Exercise 7: indicate in the diagram below where are the vectors: U1,U2,U3, v1,v2,v3 that enforce the rank3 constraint</vt:lpstr>
      <vt:lpstr>The Factorization Algorithm (part 2): Metric upgrade</vt:lpstr>
      <vt:lpstr> </vt:lpstr>
      <vt:lpstr> </vt:lpstr>
      <vt:lpstr> </vt:lpstr>
      <vt:lpstr>Reconstruction result</vt:lpstr>
      <vt:lpstr>Bundle adjustment</vt:lpstr>
      <vt:lpstr>Summary</vt:lpstr>
      <vt:lpstr>Reference</vt:lpstr>
      <vt:lpstr>Appendices</vt:lpstr>
      <vt:lpstr>Appendix 1 More properties of SVD</vt:lpstr>
      <vt:lpstr>Appendix 2  Frobenius norm </vt:lpstr>
      <vt:lpstr>Appendix 3 Rank of  matrix http://en.wikipedia.org/wiki/Rank_(linear_algebra)</vt:lpstr>
      <vt:lpstr>PowerPoint Presentation</vt:lpstr>
      <vt:lpstr>Appendix 5</vt:lpstr>
      <vt:lpstr>Answer1: Camera and world coordinates</vt:lpstr>
      <vt:lpstr>Answer2: Exercise 2: More interesting fact</vt:lpstr>
      <vt:lpstr>Answer 3</vt:lpstr>
      <vt:lpstr>Answer 4: Perspective to Affine </vt:lpstr>
      <vt:lpstr>Ans:Exercise 5 : Structure from motion for affine cameras a) Discuss differences between the affine and perspective camera. Ans: Affine: last row is [0 0 0 1] b) Which terms in an affine camera matrix govern affine rotation? Ans: m11,m12,m13,m21,m21,m22 c) Which terms in an affine camera matrix govern affine translation? ans:T1 t2 </vt:lpstr>
      <vt:lpstr>Answer: Exercise 6 </vt:lpstr>
      <vt:lpstr>After translation (t) is found Process input features to eliminate translation</vt:lpstr>
      <vt:lpstr>Answer7:Exercise: indicate in the lower diagram where are the vectors: u1,u2,u3, v1,v2,v3 Enforce rank3 constraint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khwong</dc:creator>
  <cp:lastModifiedBy>khwong</cp:lastModifiedBy>
  <cp:revision>291</cp:revision>
  <cp:lastPrinted>2013-03-13T10:15:41Z</cp:lastPrinted>
  <dcterms:created xsi:type="dcterms:W3CDTF">1601-01-01T00:00:00Z</dcterms:created>
  <dcterms:modified xsi:type="dcterms:W3CDTF">2017-02-09T02:57:17Z</dcterms:modified>
</cp:coreProperties>
</file>