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92" r:id="rId2"/>
  </p:sldMasterIdLst>
  <p:notesMasterIdLst>
    <p:notesMasterId r:id="rId58"/>
  </p:notesMasterIdLst>
  <p:handoutMasterIdLst>
    <p:handoutMasterId r:id="rId59"/>
  </p:handoutMasterIdLst>
  <p:sldIdLst>
    <p:sldId id="256" r:id="rId3"/>
    <p:sldId id="463" r:id="rId4"/>
    <p:sldId id="462" r:id="rId5"/>
    <p:sldId id="461" r:id="rId6"/>
    <p:sldId id="257" r:id="rId7"/>
    <p:sldId id="384" r:id="rId8"/>
    <p:sldId id="385" r:id="rId9"/>
    <p:sldId id="383" r:id="rId10"/>
    <p:sldId id="456" r:id="rId11"/>
    <p:sldId id="466" r:id="rId12"/>
    <p:sldId id="365" r:id="rId13"/>
    <p:sldId id="281" r:id="rId14"/>
    <p:sldId id="476" r:id="rId15"/>
    <p:sldId id="347" r:id="rId16"/>
    <p:sldId id="348" r:id="rId17"/>
    <p:sldId id="390" r:id="rId18"/>
    <p:sldId id="473" r:id="rId19"/>
    <p:sldId id="471" r:id="rId20"/>
    <p:sldId id="392" r:id="rId21"/>
    <p:sldId id="402" r:id="rId22"/>
    <p:sldId id="442" r:id="rId23"/>
    <p:sldId id="403" r:id="rId24"/>
    <p:sldId id="480" r:id="rId25"/>
    <p:sldId id="394" r:id="rId26"/>
    <p:sldId id="400" r:id="rId27"/>
    <p:sldId id="418" r:id="rId28"/>
    <p:sldId id="434" r:id="rId29"/>
    <p:sldId id="435" r:id="rId30"/>
    <p:sldId id="460" r:id="rId31"/>
    <p:sldId id="397" r:id="rId32"/>
    <p:sldId id="398" r:id="rId33"/>
    <p:sldId id="420" r:id="rId34"/>
    <p:sldId id="454" r:id="rId35"/>
    <p:sldId id="430" r:id="rId36"/>
    <p:sldId id="407" r:id="rId37"/>
    <p:sldId id="474" r:id="rId38"/>
    <p:sldId id="455" r:id="rId39"/>
    <p:sldId id="453" r:id="rId40"/>
    <p:sldId id="431" r:id="rId41"/>
    <p:sldId id="438" r:id="rId42"/>
    <p:sldId id="439" r:id="rId43"/>
    <p:sldId id="437" r:id="rId44"/>
    <p:sldId id="478" r:id="rId45"/>
    <p:sldId id="479" r:id="rId46"/>
    <p:sldId id="465" r:id="rId47"/>
    <p:sldId id="412" r:id="rId48"/>
    <p:sldId id="450" r:id="rId49"/>
    <p:sldId id="477" r:id="rId50"/>
    <p:sldId id="445" r:id="rId51"/>
    <p:sldId id="464" r:id="rId52"/>
    <p:sldId id="458" r:id="rId53"/>
    <p:sldId id="448" r:id="rId54"/>
    <p:sldId id="449" r:id="rId55"/>
    <p:sldId id="470" r:id="rId56"/>
    <p:sldId id="451" r:id="rId57"/>
  </p:sldIdLst>
  <p:sldSz cx="9144000" cy="6858000" type="screen4x3"/>
  <p:notesSz cx="6799263" cy="9904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42052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5010" autoAdjust="0"/>
  </p:normalViewPr>
  <p:slideViewPr>
    <p:cSldViewPr>
      <p:cViewPr varScale="1">
        <p:scale>
          <a:sx n="127" d="100"/>
          <a:sy n="127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14" y="-90"/>
      </p:cViewPr>
      <p:guideLst>
        <p:guide orient="horz" pos="3119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07525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B270CF7-AB67-4605-AB52-8E453C7AA32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8012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3763"/>
            <a:ext cx="5440363" cy="445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07525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22E3C13E-2AC3-4DC6-9101-FF278D08BA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8369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3ADD262-39FF-48F0-8672-F58835283E49}" type="slidenum">
              <a:rPr lang="zh-TW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1937EA1-F058-4675-B371-15733D98D2C9}" type="slidenum">
              <a:rPr lang="zh-TW" altLang="en-US" smtClean="0"/>
              <a:pPr eaLnBrk="1" hangingPunct="1">
                <a:spcBef>
                  <a:spcPct val="0"/>
                </a:spcBef>
              </a:pPr>
              <a:t>52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649CB-559D-4B62-819B-AA3B8506F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55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500B9-D7FE-47A2-929D-B94FDEB88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85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0AECB-9678-4132-832E-FF3E63A7AC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1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A8939-AF1A-4E5D-B24D-872ADE755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73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0E9BB-6440-477A-8F03-0687789D5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893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52696-DC90-4DA9-8B7C-FDEB3DB2D0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331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1DF62-C79B-4C27-A18F-6EACFCC51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834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F7FA3-CF86-4849-BD83-7CF0E1BDE0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939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64A25-1A9C-4C61-810D-C702AB93CE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198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A2399-FB85-451F-9514-C84F72D376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863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596D0-5061-4300-BB3D-84F85FCB6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1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69556-27CC-4618-BA52-F984CB25EA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380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29EBF-8F6E-4557-9FE5-31CEB24E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759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EBA23-F840-4932-BF8B-03139D15C1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478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90BB2-47EF-4CAD-9302-A05A5B5284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485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CAB5-7688-42ED-90F2-B021EB0828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3222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47BAC-9F68-4282-86BE-25D6B37EE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7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146A1-7D93-4F91-8969-34E9FEF19B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40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2DBA9-6E9C-4C0A-908F-6716CD7B6E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78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93397-3028-4CE6-93D4-02D411E2A2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3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C3A8-8162-474C-8397-8658C4D1C9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58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6AB01-B99B-4EB2-AC16-D8259E984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69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833BD-86EA-499F-8094-15E96F326B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68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45D16-7F25-4080-9234-2A223224D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84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1E494CB-0AB7-424E-8966-B2C0FD9738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Box 1"/>
          <p:cNvSpPr txBox="1">
            <a:spLocks noChangeArrowheads="1"/>
          </p:cNvSpPr>
          <p:nvPr userDrawn="1"/>
        </p:nvSpPr>
        <p:spPr bwMode="auto">
          <a:xfrm>
            <a:off x="381000" y="152400"/>
            <a:ext cx="8458200" cy="369888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FF00"/>
                </a:solidFill>
              </a:rPr>
              <a:t>Intro. | Motivation |  Pose est.| Newton’s method | Iterative method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82D41F-F974-4496-8BFF-6C2776774A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wmf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grad.math.ubc.ca/coursedoc/math100/notes/approx/newton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jpeg"/><Relationship Id="rId5" Type="http://schemas.openxmlformats.org/officeDocument/2006/relationships/hyperlink" Target="file:///C:\Documents%20and%20Settings\khwong\Local%20Settings\Temp\features_house2.wmv" TargetMode="External"/><Relationship Id="rId10" Type="http://schemas.openxmlformats.org/officeDocument/2006/relationships/image" Target="../media/image40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0.wmf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grad.math.ubc.ca/coursedoc/math100/notes/approx/newton.html" TargetMode="Externa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hyperlink" Target="canyon2b.wmv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robot2.mpg" TargetMode="External"/><Relationship Id="rId5" Type="http://schemas.openxmlformats.org/officeDocument/2006/relationships/image" Target="../media/image12.png"/><Relationship Id="rId4" Type="http://schemas.openxmlformats.org/officeDocument/2006/relationships/hyperlink" Target="flask7.m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Image Processing and Computer Vision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/>
              <a:t>Chapter 10: Pose  estimation by the iterative method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/>
              <a:t>(restart at </a:t>
            </a:r>
            <a:r>
              <a:rPr lang="en-US" altLang="zh-TW" sz="2800" smtClean="0"/>
              <a:t>week </a:t>
            </a:r>
            <a:r>
              <a:rPr lang="en-US" altLang="zh-TW" sz="2800" smtClean="0"/>
              <a:t>9) </a:t>
            </a:r>
            <a:endParaRPr lang="en-US" altLang="zh-TW" sz="2800" dirty="0" smtClean="0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E9CF01-BB8C-43F2-A158-65710C7F307D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r>
              <a:rPr lang="en-US" altLang="en-US" sz="2800" smtClean="0"/>
              <a:t>Define SFM2: the structure estimation algorithm (assume poses are found or given) </a:t>
            </a:r>
            <a:br>
              <a:rPr lang="en-US" altLang="en-US" sz="2800" smtClean="0"/>
            </a:br>
            <a:r>
              <a:rPr lang="en-US" altLang="en-US" sz="2400" smtClean="0">
                <a:solidFill>
                  <a:srgbClr val="00B0F0"/>
                </a:solidFill>
              </a:rPr>
              <a:t>To be discussed in the next chapter : Bundle adjustment </a:t>
            </a: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200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altLang="en-US" smtClean="0"/>
              <a:t>Similar to pose estimation.</a:t>
            </a:r>
          </a:p>
          <a:p>
            <a:pPr lvl="1"/>
            <a:r>
              <a:rPr lang="en-US" altLang="en-US" smtClean="0"/>
              <a:t>In pose estimation: model is known, pose is unknown.</a:t>
            </a:r>
          </a:p>
          <a:p>
            <a:pPr lvl="1"/>
            <a:r>
              <a:rPr lang="en-US" altLang="en-US" smtClean="0"/>
              <a:t>Here (Model finding by the iterative method) Assume pose is known, model is unknown.</a:t>
            </a:r>
          </a:p>
          <a:p>
            <a:pPr lvl="1"/>
            <a:r>
              <a:rPr lang="en-US" altLang="en-US" smtClean="0"/>
              <a:t>The ideas of the algorithms are similar.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6F6C23-DFAB-469C-ADA6-9E63A066E926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SFM1 : find pose </a:t>
            </a:r>
            <a:r>
              <a:rPr lang="en-US" altLang="en-US" i="1" smtClean="0"/>
              <a:t>(R</a:t>
            </a:r>
            <a:r>
              <a:rPr lang="en-US" altLang="en-US" i="1" baseline="-25000" smtClean="0"/>
              <a:t>3x3</a:t>
            </a:r>
            <a:r>
              <a:rPr lang="en-US" altLang="en-US" i="1" smtClean="0"/>
              <a:t>,T</a:t>
            </a:r>
            <a:r>
              <a:rPr lang="en-US" altLang="en-US" i="1" baseline="-25000" smtClean="0"/>
              <a:t>3x1</a:t>
            </a:r>
            <a:r>
              <a:rPr lang="en-US" altLang="en-US" i="1" smtClean="0"/>
              <a:t>)</a:t>
            </a:r>
            <a:r>
              <a:rPr lang="en-US" altLang="en-US" i="1" baseline="-25000" smtClean="0"/>
              <a:t>t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Pose estimation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One image (taken at time t) is enough for finding the pose at time t, if the model is known.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73FF3F-DB21-4881-B732-CD94671BEEE2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6000" y="155575"/>
            <a:ext cx="1219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Problem setting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7D3EF9-1EE7-4927-BE4D-E70D9D666FDA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86000" y="155575"/>
            <a:ext cx="1219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34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38862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pic>
        <p:nvPicPr>
          <p:cNvPr id="14343" name="Picture 8" descr="D:\11temp\New Pictur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315200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46050" y="852488"/>
            <a:ext cx="8229600" cy="4527550"/>
          </a:xfrm>
        </p:spPr>
        <p:txBody>
          <a:bodyPr/>
          <a:lstStyle/>
          <a:p>
            <a:r>
              <a:rPr lang="en-US" altLang="en-US" sz="1400" smtClean="0"/>
              <a:t>% matlab: object rotation: cam is stationary at world center; object and cam are all in world coord;</a:t>
            </a:r>
          </a:p>
          <a:p>
            <a:r>
              <a:rPr lang="en-US" altLang="en-US" sz="1400" smtClean="0"/>
              <a:t>% object rotation center is the center of the object.</a:t>
            </a:r>
          </a:p>
          <a:p>
            <a:r>
              <a:rPr lang="en-US" altLang="en-US" sz="1400" smtClean="0"/>
              <a:t> %see http://inside.mines.edu/fs_home/gmurray/ArbitraryAxisRotation/</a:t>
            </a:r>
          </a:p>
          <a:p>
            <a:r>
              <a:rPr lang="en-US" altLang="en-US" sz="1400" smtClean="0"/>
              <a:t>%cos_x=cos(theta_x);cos_y=cos(theta_y);cos_z=cos(theta_z); theta_x = object rotate around x-axis etc.</a:t>
            </a:r>
          </a:p>
          <a:p>
            <a:r>
              <a:rPr lang="en-US" altLang="en-US" sz="1400" smtClean="0"/>
              <a:t>%sin_x=sin(theta_x);sin_y=cos(theta_y);sin_z=cos(theta_z);</a:t>
            </a:r>
          </a:p>
          <a:p>
            <a:r>
              <a:rPr lang="es-ES" altLang="en-US" sz="1400" smtClean="0"/>
              <a:t>syms Rx Ry Rz cos_x cos_y cos_z sin_x sin_y sin_z</a:t>
            </a:r>
          </a:p>
          <a:p>
            <a:r>
              <a:rPr lang="en-US" altLang="en-US" sz="1400" smtClean="0"/>
              <a:t>Rx=[	1       	0       	0 </a:t>
            </a:r>
          </a:p>
          <a:p>
            <a:r>
              <a:rPr lang="en-US" altLang="en-US" sz="1400" smtClean="0"/>
              <a:t>    	0       	cos_x   	-sin_x </a:t>
            </a:r>
          </a:p>
          <a:p>
            <a:r>
              <a:rPr lang="en-US" altLang="en-US" sz="1400" smtClean="0"/>
              <a:t> 	0       	sin_x   	cos_x];</a:t>
            </a:r>
          </a:p>
          <a:p>
            <a:endParaRPr lang="en-US" altLang="en-US" sz="1400" smtClean="0"/>
          </a:p>
          <a:p>
            <a:r>
              <a:rPr lang="en-US" altLang="en-US" sz="1400" smtClean="0"/>
              <a:t>Ry=[	cos_y   	0       	sin_y</a:t>
            </a:r>
          </a:p>
          <a:p>
            <a:r>
              <a:rPr lang="en-US" altLang="en-US" sz="1400" smtClean="0"/>
              <a:t> 	0     	1       	0</a:t>
            </a:r>
          </a:p>
          <a:p>
            <a:r>
              <a:rPr lang="en-US" altLang="en-US" sz="1400" smtClean="0"/>
              <a:t>     	-sin_y  	0       	cos_y];</a:t>
            </a:r>
          </a:p>
          <a:p>
            <a:endParaRPr lang="en-US" altLang="en-US" sz="1400" smtClean="0"/>
          </a:p>
          <a:p>
            <a:r>
              <a:rPr lang="en-US" altLang="en-US" sz="1400" smtClean="0"/>
              <a:t>Rz=[	cos_z   	-sin_z  	0 </a:t>
            </a:r>
          </a:p>
          <a:p>
            <a:r>
              <a:rPr lang="en-US" altLang="en-US" sz="1400" smtClean="0"/>
              <a:t>     	sin_z   	cos_z   	0</a:t>
            </a:r>
          </a:p>
          <a:p>
            <a:r>
              <a:rPr lang="en-US" altLang="en-US" sz="1400" smtClean="0"/>
              <a:t>    	0       	0       	1];</a:t>
            </a:r>
          </a:p>
          <a:p>
            <a:r>
              <a:rPr lang="en-US" altLang="en-US" sz="1400" smtClean="0"/>
              <a:t>‘R_object(rotates around x first, then y then z) =Rz*Ry*Rx='</a:t>
            </a:r>
          </a:p>
          <a:p>
            <a:r>
              <a:rPr lang="en-US" altLang="en-US" sz="1400" smtClean="0"/>
              <a:t>Rz*Ry*Rx</a:t>
            </a:r>
          </a:p>
          <a:p>
            <a:r>
              <a:rPr lang="es-ES" altLang="en-US" sz="1400" smtClean="0"/>
              <a:t>&gt;&gt;Answer in matlab: R_object=Rz*Ry*Rx= </a:t>
            </a:r>
          </a:p>
          <a:p>
            <a:r>
              <a:rPr lang="es-ES" altLang="en-US" sz="1400" smtClean="0"/>
              <a:t>[ cos_y*cos_z, cos_z*sin_x*sin_y - cos_x*sin_z, sin_x*sin_z + cos_x*cos_z*sin_y]</a:t>
            </a:r>
          </a:p>
          <a:p>
            <a:r>
              <a:rPr lang="es-ES" altLang="en-US" sz="1400" smtClean="0"/>
              <a:t>[ cos_y*sin_z, cos_x*cos_z + sin_x*sin_y*sin_z, cos_x*sin_y*sin_z - cos_z*sin_x]</a:t>
            </a:r>
          </a:p>
          <a:p>
            <a:r>
              <a:rPr lang="es-ES" altLang="en-US" sz="1400" smtClean="0"/>
              <a:t>[      -sin_y,                     cos_y*sin_x,                     cos_x*cos_y]</a:t>
            </a:r>
            <a:endParaRPr lang="en-US" altLang="en-US" sz="14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02288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Pose estimation  V6c</a:t>
            </a:r>
            <a:endParaRPr lang="en-US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D81CA1-4571-498A-911B-77408EB1D56D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5366" name="Picture 21" descr="D:\12temp\right_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3303588"/>
            <a:ext cx="12239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Line 6"/>
          <p:cNvSpPr>
            <a:spLocks noChangeShapeType="1"/>
          </p:cNvSpPr>
          <p:nvPr/>
        </p:nvSpPr>
        <p:spPr bwMode="auto">
          <a:xfrm flipH="1" flipV="1">
            <a:off x="7229475" y="3046413"/>
            <a:ext cx="0" cy="1041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H="1" flipV="1">
            <a:off x="6221413" y="3240088"/>
            <a:ext cx="1008062" cy="8477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H="1">
            <a:off x="6056313" y="4087813"/>
            <a:ext cx="1173162" cy="523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Text Box 16"/>
          <p:cNvSpPr txBox="1">
            <a:spLocks noChangeArrowheads="1"/>
          </p:cNvSpPr>
          <p:nvPr/>
        </p:nvSpPr>
        <p:spPr bwMode="auto">
          <a:xfrm>
            <a:off x="5476875" y="4087813"/>
            <a:ext cx="625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Verdana" pitchFamily="34" charset="0"/>
              </a:rPr>
              <a:t>X</a:t>
            </a:r>
            <a:r>
              <a:rPr lang="en-US" altLang="en-US" sz="2800" baseline="-25000">
                <a:latin typeface="Verdana" pitchFamily="34" charset="0"/>
              </a:rPr>
              <a:t>w</a:t>
            </a:r>
          </a:p>
        </p:txBody>
      </p:sp>
      <p:sp>
        <p:nvSpPr>
          <p:cNvPr id="15371" name="Text Box 17"/>
          <p:cNvSpPr txBox="1">
            <a:spLocks noChangeArrowheads="1"/>
          </p:cNvSpPr>
          <p:nvPr/>
        </p:nvSpPr>
        <p:spPr bwMode="auto">
          <a:xfrm>
            <a:off x="5602288" y="2716213"/>
            <a:ext cx="61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Verdana" pitchFamily="34" charset="0"/>
              </a:rPr>
              <a:t>Z</a:t>
            </a:r>
            <a:r>
              <a:rPr lang="en-US" altLang="en-US" sz="2800" baseline="-25000">
                <a:latin typeface="Verdana" pitchFamily="34" charset="0"/>
              </a:rPr>
              <a:t>w</a:t>
            </a:r>
          </a:p>
        </p:txBody>
      </p:sp>
      <p:sp>
        <p:nvSpPr>
          <p:cNvPr id="15372" name="Text Box 18"/>
          <p:cNvSpPr txBox="1">
            <a:spLocks noChangeArrowheads="1"/>
          </p:cNvSpPr>
          <p:nvPr/>
        </p:nvSpPr>
        <p:spPr bwMode="auto">
          <a:xfrm>
            <a:off x="7026275" y="25241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Verdana" pitchFamily="34" charset="0"/>
              </a:rPr>
              <a:t>Y</a:t>
            </a:r>
            <a:r>
              <a:rPr lang="en-US" altLang="en-US" sz="2800" baseline="-25000">
                <a:latin typeface="Verdana" pitchFamily="34" charset="0"/>
              </a:rPr>
              <a:t>w</a:t>
            </a:r>
          </a:p>
        </p:txBody>
      </p:sp>
      <p:sp>
        <p:nvSpPr>
          <p:cNvPr id="29" name="Freeform 28"/>
          <p:cNvSpPr/>
          <p:nvPr/>
        </p:nvSpPr>
        <p:spPr>
          <a:xfrm>
            <a:off x="6211888" y="4208463"/>
            <a:ext cx="373062" cy="476250"/>
          </a:xfrm>
          <a:custGeom>
            <a:avLst/>
            <a:gdLst>
              <a:gd name="connsiteX0" fmla="*/ 0 w 279619"/>
              <a:gd name="connsiteY0" fmla="*/ 386545 h 476891"/>
              <a:gd name="connsiteX1" fmla="*/ 159657 w 279619"/>
              <a:gd name="connsiteY1" fmla="*/ 473631 h 476891"/>
              <a:gd name="connsiteX2" fmla="*/ 275771 w 279619"/>
              <a:gd name="connsiteY2" fmla="*/ 284945 h 476891"/>
              <a:gd name="connsiteX3" fmla="*/ 232228 w 279619"/>
              <a:gd name="connsiteY3" fmla="*/ 23688 h 476891"/>
              <a:gd name="connsiteX4" fmla="*/ 43543 w 279619"/>
              <a:gd name="connsiteY4" fmla="*/ 23688 h 476891"/>
              <a:gd name="connsiteX5" fmla="*/ 0 w 279619"/>
              <a:gd name="connsiteY5" fmla="*/ 125288 h 47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619" h="476891">
                <a:moveTo>
                  <a:pt x="0" y="386545"/>
                </a:moveTo>
                <a:cubicBezTo>
                  <a:pt x="56847" y="438554"/>
                  <a:pt x="113695" y="490564"/>
                  <a:pt x="159657" y="473631"/>
                </a:cubicBezTo>
                <a:cubicBezTo>
                  <a:pt x="205619" y="456698"/>
                  <a:pt x="263676" y="359935"/>
                  <a:pt x="275771" y="284945"/>
                </a:cubicBezTo>
                <a:cubicBezTo>
                  <a:pt x="287866" y="209954"/>
                  <a:pt x="270933" y="67231"/>
                  <a:pt x="232228" y="23688"/>
                </a:cubicBezTo>
                <a:cubicBezTo>
                  <a:pt x="193523" y="-19855"/>
                  <a:pt x="82248" y="6755"/>
                  <a:pt x="43543" y="23688"/>
                </a:cubicBezTo>
                <a:cubicBezTo>
                  <a:pt x="4838" y="40621"/>
                  <a:pt x="2419" y="82954"/>
                  <a:pt x="0" y="125288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796088" y="2940050"/>
            <a:ext cx="776287" cy="306388"/>
          </a:xfrm>
          <a:custGeom>
            <a:avLst/>
            <a:gdLst>
              <a:gd name="connsiteX0" fmla="*/ 293390 w 776124"/>
              <a:gd name="connsiteY0" fmla="*/ 0 h 305404"/>
              <a:gd name="connsiteX1" fmla="*/ 90190 w 776124"/>
              <a:gd name="connsiteY1" fmla="*/ 58057 h 305404"/>
              <a:gd name="connsiteX2" fmla="*/ 3104 w 776124"/>
              <a:gd name="connsiteY2" fmla="*/ 188685 h 305404"/>
              <a:gd name="connsiteX3" fmla="*/ 191790 w 776124"/>
              <a:gd name="connsiteY3" fmla="*/ 275771 h 305404"/>
              <a:gd name="connsiteX4" fmla="*/ 424019 w 776124"/>
              <a:gd name="connsiteY4" fmla="*/ 304800 h 305404"/>
              <a:gd name="connsiteX5" fmla="*/ 656247 w 776124"/>
              <a:gd name="connsiteY5" fmla="*/ 290285 h 305404"/>
              <a:gd name="connsiteX6" fmla="*/ 757847 w 776124"/>
              <a:gd name="connsiteY6" fmla="*/ 232228 h 305404"/>
              <a:gd name="connsiteX7" fmla="*/ 772362 w 776124"/>
              <a:gd name="connsiteY7" fmla="*/ 145142 h 305404"/>
              <a:gd name="connsiteX8" fmla="*/ 714304 w 776124"/>
              <a:gd name="connsiteY8" fmla="*/ 72571 h 305404"/>
              <a:gd name="connsiteX9" fmla="*/ 627219 w 776124"/>
              <a:gd name="connsiteY9" fmla="*/ 14514 h 30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124" h="305404">
                <a:moveTo>
                  <a:pt x="293390" y="0"/>
                </a:moveTo>
                <a:cubicBezTo>
                  <a:pt x="215980" y="13305"/>
                  <a:pt x="138571" y="26610"/>
                  <a:pt x="90190" y="58057"/>
                </a:cubicBezTo>
                <a:cubicBezTo>
                  <a:pt x="41809" y="89504"/>
                  <a:pt x="-13829" y="152399"/>
                  <a:pt x="3104" y="188685"/>
                </a:cubicBezTo>
                <a:cubicBezTo>
                  <a:pt x="20037" y="224971"/>
                  <a:pt x="121637" y="256419"/>
                  <a:pt x="191790" y="275771"/>
                </a:cubicBezTo>
                <a:cubicBezTo>
                  <a:pt x="261942" y="295124"/>
                  <a:pt x="346610" y="302381"/>
                  <a:pt x="424019" y="304800"/>
                </a:cubicBezTo>
                <a:cubicBezTo>
                  <a:pt x="501428" y="307219"/>
                  <a:pt x="600609" y="302380"/>
                  <a:pt x="656247" y="290285"/>
                </a:cubicBezTo>
                <a:cubicBezTo>
                  <a:pt x="711885" y="278190"/>
                  <a:pt x="738495" y="256418"/>
                  <a:pt x="757847" y="232228"/>
                </a:cubicBezTo>
                <a:cubicBezTo>
                  <a:pt x="777199" y="208038"/>
                  <a:pt x="779619" y="171752"/>
                  <a:pt x="772362" y="145142"/>
                </a:cubicBezTo>
                <a:cubicBezTo>
                  <a:pt x="765105" y="118532"/>
                  <a:pt x="738495" y="94342"/>
                  <a:pt x="714304" y="72571"/>
                </a:cubicBezTo>
                <a:cubicBezTo>
                  <a:pt x="690114" y="50800"/>
                  <a:pt x="658666" y="32657"/>
                  <a:pt x="627219" y="14514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48425" y="3492500"/>
            <a:ext cx="481013" cy="393700"/>
          </a:xfrm>
          <a:custGeom>
            <a:avLst/>
            <a:gdLst>
              <a:gd name="connsiteX0" fmla="*/ 322036 w 481693"/>
              <a:gd name="connsiteY0" fmla="*/ 392192 h 394380"/>
              <a:gd name="connsiteX1" fmla="*/ 60779 w 481693"/>
              <a:gd name="connsiteY1" fmla="*/ 363164 h 394380"/>
              <a:gd name="connsiteX2" fmla="*/ 2722 w 481693"/>
              <a:gd name="connsiteY2" fmla="*/ 174478 h 394380"/>
              <a:gd name="connsiteX3" fmla="*/ 31750 w 481693"/>
              <a:gd name="connsiteY3" fmla="*/ 43849 h 394380"/>
              <a:gd name="connsiteX4" fmla="*/ 220436 w 481693"/>
              <a:gd name="connsiteY4" fmla="*/ 306 h 394380"/>
              <a:gd name="connsiteX5" fmla="*/ 438150 w 481693"/>
              <a:gd name="connsiteY5" fmla="*/ 29335 h 394380"/>
              <a:gd name="connsiteX6" fmla="*/ 467179 w 481693"/>
              <a:gd name="connsiteY6" fmla="*/ 116421 h 394380"/>
              <a:gd name="connsiteX7" fmla="*/ 481693 w 481693"/>
              <a:gd name="connsiteY7" fmla="*/ 159964 h 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693" h="394380">
                <a:moveTo>
                  <a:pt x="322036" y="392192"/>
                </a:moveTo>
                <a:cubicBezTo>
                  <a:pt x="218017" y="395821"/>
                  <a:pt x="113998" y="399450"/>
                  <a:pt x="60779" y="363164"/>
                </a:cubicBezTo>
                <a:cubicBezTo>
                  <a:pt x="7560" y="326878"/>
                  <a:pt x="7560" y="227697"/>
                  <a:pt x="2722" y="174478"/>
                </a:cubicBezTo>
                <a:cubicBezTo>
                  <a:pt x="-2116" y="121259"/>
                  <a:pt x="-4536" y="72878"/>
                  <a:pt x="31750" y="43849"/>
                </a:cubicBezTo>
                <a:cubicBezTo>
                  <a:pt x="68036" y="14820"/>
                  <a:pt x="152703" y="2725"/>
                  <a:pt x="220436" y="306"/>
                </a:cubicBezTo>
                <a:cubicBezTo>
                  <a:pt x="288169" y="-2113"/>
                  <a:pt x="397026" y="9982"/>
                  <a:pt x="438150" y="29335"/>
                </a:cubicBezTo>
                <a:cubicBezTo>
                  <a:pt x="479274" y="48687"/>
                  <a:pt x="467179" y="116421"/>
                  <a:pt x="467179" y="116421"/>
                </a:cubicBezTo>
                <a:lnTo>
                  <a:pt x="481693" y="159964"/>
                </a:ln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76" name="TextBox 34"/>
          <p:cNvSpPr txBox="1">
            <a:spLocks noChangeArrowheads="1"/>
          </p:cNvSpPr>
          <p:nvPr/>
        </p:nvSpPr>
        <p:spPr bwMode="auto">
          <a:xfrm>
            <a:off x="7577138" y="2905125"/>
            <a:ext cx="39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Verdana" pitchFamily="34" charset="0"/>
                <a:sym typeface="Symbol" pitchFamily="18" charset="2"/>
              </a:rPr>
              <a:t></a:t>
            </a:r>
            <a:r>
              <a:rPr lang="en-US" altLang="en-US" sz="1800" i="1" baseline="-25000">
                <a:latin typeface="Verdana" pitchFamily="34" charset="0"/>
              </a:rPr>
              <a:t>y</a:t>
            </a:r>
          </a:p>
        </p:txBody>
      </p:sp>
      <p:pic>
        <p:nvPicPr>
          <p:cNvPr id="15377" name="Picture 5" descr="C:\Users\khwong.PC91075\AppData\Local\Microsoft\Windows\Temporary Internet Files\Content.IE5\DHKTN6J3\webcam-150x15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7818">
            <a:off x="8556625" y="5319713"/>
            <a:ext cx="55086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8" name="TextBox 5"/>
          <p:cNvSpPr txBox="1">
            <a:spLocks noChangeArrowheads="1"/>
          </p:cNvSpPr>
          <p:nvPr/>
        </p:nvSpPr>
        <p:spPr bwMode="auto">
          <a:xfrm>
            <a:off x="5702300" y="1862138"/>
            <a:ext cx="3248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Object rotation R</a:t>
            </a:r>
            <a:r>
              <a:rPr lang="en-US" altLang="en-US" sz="1800" baseline="-25000">
                <a:latin typeface="Arial" charset="0"/>
              </a:rPr>
              <a:t>object</a:t>
            </a:r>
            <a:r>
              <a:rPr lang="en-US" altLang="en-US" sz="1800">
                <a:latin typeface="Arial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rotates around x first, then y, then 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9613" y="5124450"/>
            <a:ext cx="2479675" cy="3698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Cam is at world center</a:t>
            </a:r>
          </a:p>
        </p:txBody>
      </p:sp>
      <p:sp>
        <p:nvSpPr>
          <p:cNvPr id="15380" name="TextBox 34"/>
          <p:cNvSpPr txBox="1">
            <a:spLocks noChangeArrowheads="1"/>
          </p:cNvSpPr>
          <p:nvPr/>
        </p:nvSpPr>
        <p:spPr bwMode="auto">
          <a:xfrm>
            <a:off x="6002338" y="3505200"/>
            <a:ext cx="384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Verdana" pitchFamily="34" charset="0"/>
                <a:sym typeface="Symbol" pitchFamily="18" charset="2"/>
              </a:rPr>
              <a:t></a:t>
            </a:r>
            <a:r>
              <a:rPr lang="en-US" altLang="en-US" sz="1800" i="1" baseline="-25000">
                <a:latin typeface="Verdana" pitchFamily="34" charset="0"/>
              </a:rPr>
              <a:t>z</a:t>
            </a:r>
          </a:p>
        </p:txBody>
      </p:sp>
      <p:sp>
        <p:nvSpPr>
          <p:cNvPr id="15381" name="TextBox 34"/>
          <p:cNvSpPr txBox="1">
            <a:spLocks noChangeArrowheads="1"/>
          </p:cNvSpPr>
          <p:nvPr/>
        </p:nvSpPr>
        <p:spPr bwMode="auto">
          <a:xfrm>
            <a:off x="5895975" y="4611688"/>
            <a:ext cx="396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Verdana" pitchFamily="34" charset="0"/>
                <a:sym typeface="Symbol" pitchFamily="18" charset="2"/>
              </a:rPr>
              <a:t></a:t>
            </a:r>
            <a:r>
              <a:rPr lang="en-US" altLang="en-US" sz="1800" i="1" baseline="-25000">
                <a:latin typeface="Verdana" pitchFamily="34" charset="0"/>
              </a:rPr>
              <a:t>x</a:t>
            </a:r>
          </a:p>
        </p:txBody>
      </p:sp>
      <p:pic>
        <p:nvPicPr>
          <p:cNvPr id="15382" name="Picture 4" descr="C:\Users\khwong.PC91075\AppData\Local\Microsoft\Windows\Temporary Internet Files\Content.IE5\KP0P0EC5\large-Rubik-s-Cube-33.3-12669[1]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3825875"/>
            <a:ext cx="506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8950325" y="4208463"/>
            <a:ext cx="0" cy="1404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8077200" y="4795838"/>
            <a:ext cx="873125" cy="817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513763" y="5613400"/>
            <a:ext cx="436562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6" name="TextBox 14"/>
          <p:cNvSpPr txBox="1">
            <a:spLocks noChangeArrowheads="1"/>
          </p:cNvSpPr>
          <p:nvPr/>
        </p:nvSpPr>
        <p:spPr bwMode="auto">
          <a:xfrm>
            <a:off x="7326313" y="5832475"/>
            <a:ext cx="2039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World coord. sys.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305800" cy="639763"/>
          </a:xfrm>
        </p:spPr>
        <p:txBody>
          <a:bodyPr/>
          <a:lstStyle/>
          <a:p>
            <a:pPr algn="l" eaLnBrk="1" hangingPunct="1"/>
            <a:r>
              <a:rPr lang="en-US" altLang="zh-TW" sz="2400" smtClean="0"/>
              <a:t>Pose estimation problem definition (given model points and one image at t, find pose )</a:t>
            </a:r>
            <a:endParaRPr lang="en-US" altLang="en-US" sz="2400" smtClean="0">
              <a:ea typeface="新細明體" pitchFamily="18" charset="-12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3276600" cy="441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There are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3-D feature points on the model. The relative positions of the 3D features are known through measurements.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At time </a:t>
            </a:r>
            <a:r>
              <a:rPr lang="en-US" altLang="en-US" sz="2000" i="1" smtClean="0"/>
              <a:t>t</a:t>
            </a:r>
            <a:r>
              <a:rPr lang="en-US" altLang="en-US" sz="2000" smtClean="0"/>
              <a:t> (t=1,..m)there are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image features </a:t>
            </a:r>
            <a:r>
              <a:rPr lang="en-US" altLang="en-US" sz="2000" i="1" smtClean="0"/>
              <a:t>{q</a:t>
            </a:r>
            <a:r>
              <a:rPr lang="en-US" altLang="en-US" sz="2000" i="1" baseline="-25000" smtClean="0"/>
              <a:t>i=1..,N</a:t>
            </a:r>
            <a:r>
              <a:rPr lang="en-US" altLang="en-US" sz="2000" i="1" smtClean="0"/>
              <a:t> }</a:t>
            </a:r>
            <a:r>
              <a:rPr lang="en-US" altLang="en-US" sz="2000" i="1" baseline="-25000" smtClean="0"/>
              <a:t>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Assume you know the correspondences for all i=1,…,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, That means: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i="1" smtClean="0"/>
              <a:t>(X,Y,Z)</a:t>
            </a:r>
            <a:r>
              <a:rPr lang="en-US" altLang="en-US" sz="1800" i="1" baseline="-25000" smtClean="0"/>
              <a:t>i=1,..N</a:t>
            </a:r>
            <a:r>
              <a:rPr lang="en-US" altLang="en-US" sz="1800" i="1" smtClean="0">
                <a:sym typeface="Wingdings" pitchFamily="2" charset="2"/>
              </a:rPr>
              <a:t>  </a:t>
            </a:r>
            <a:r>
              <a:rPr lang="en-US" altLang="en-US" sz="1600" i="1" smtClean="0"/>
              <a:t>{q</a:t>
            </a:r>
            <a:r>
              <a:rPr lang="en-US" altLang="en-US" sz="1600" i="1" baseline="-25000" smtClean="0"/>
              <a:t>i=1..,N</a:t>
            </a:r>
            <a:r>
              <a:rPr lang="en-US" altLang="en-US" sz="1600" i="1" smtClean="0"/>
              <a:t> }</a:t>
            </a:r>
            <a:r>
              <a:rPr lang="en-US" altLang="en-US" sz="1600" i="1" baseline="-25000" smtClean="0"/>
              <a:t>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The target is to find </a:t>
            </a:r>
            <a:r>
              <a:rPr lang="en-US" altLang="en-US" sz="2000" i="1" smtClean="0"/>
              <a:t>R,T</a:t>
            </a:r>
            <a:r>
              <a:rPr lang="en-US" altLang="en-US" sz="2000" smtClean="0"/>
              <a:t> from </a:t>
            </a:r>
            <a:r>
              <a:rPr lang="en-US" altLang="en-US" sz="2000" i="1" smtClean="0"/>
              <a:t>{q</a:t>
            </a:r>
            <a:r>
              <a:rPr lang="en-US" altLang="en-US" sz="2000" i="1" baseline="-25000" smtClean="0"/>
              <a:t>i=1..,N</a:t>
            </a:r>
            <a:r>
              <a:rPr lang="en-US" altLang="en-US" sz="2000" i="1" smtClean="0"/>
              <a:t> }</a:t>
            </a:r>
            <a:r>
              <a:rPr lang="en-US" altLang="en-US" sz="2000" i="1" baseline="-25000" smtClean="0"/>
              <a:t>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Only one image at </a:t>
            </a:r>
            <a:r>
              <a:rPr lang="en-US" altLang="en-US" sz="2000" i="1" smtClean="0"/>
              <a:t>t</a:t>
            </a:r>
            <a:r>
              <a:rPr lang="en-US" altLang="en-US" sz="2000" smtClean="0"/>
              <a:t> is need.</a:t>
            </a:r>
          </a:p>
        </p:txBody>
      </p:sp>
      <p:graphicFrame>
        <p:nvGraphicFramePr>
          <p:cNvPr id="1638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038600" y="1524000"/>
          <a:ext cx="2532063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3" imgW="2400300" imgH="1727200" progId="Equation.3">
                  <p:embed/>
                </p:oleObj>
              </mc:Choice>
              <mc:Fallback>
                <p:oleObj name="Equation" r:id="rId3" imgW="2400300" imgH="17272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524000"/>
                        <a:ext cx="2532063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742113" y="6503988"/>
            <a:ext cx="2381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1639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55E314-CA0A-4A48-811B-C96197D8F7AE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16391" name="Picture 37" descr="MC900437565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2759" flipH="1">
            <a:off x="8191500" y="433387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AutoShape 10"/>
          <p:cNvSpPr>
            <a:spLocks noChangeArrowheads="1"/>
          </p:cNvSpPr>
          <p:nvPr/>
        </p:nvSpPr>
        <p:spPr bwMode="auto">
          <a:xfrm rot="-799528">
            <a:off x="5189538" y="4070350"/>
            <a:ext cx="838200" cy="6858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393" name="AutoShape 11"/>
          <p:cNvSpPr>
            <a:spLocks noChangeArrowheads="1"/>
          </p:cNvSpPr>
          <p:nvPr/>
        </p:nvSpPr>
        <p:spPr bwMode="auto">
          <a:xfrm>
            <a:off x="7627938" y="4070350"/>
            <a:ext cx="838200" cy="685800"/>
          </a:xfrm>
          <a:prstGeom prst="cube">
            <a:avLst>
              <a:gd name="adj" fmla="val 25000"/>
            </a:avLst>
          </a:prstGeom>
          <a:solidFill>
            <a:schemeClr val="accent1">
              <a:alpha val="3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Model</a:t>
            </a:r>
          </a:p>
        </p:txBody>
      </p:sp>
      <p:sp>
        <p:nvSpPr>
          <p:cNvPr id="16394" name="Text Box 13"/>
          <p:cNvSpPr txBox="1">
            <a:spLocks noChangeArrowheads="1"/>
          </p:cNvSpPr>
          <p:nvPr/>
        </p:nvSpPr>
        <p:spPr bwMode="auto">
          <a:xfrm>
            <a:off x="6180138" y="4222750"/>
            <a:ext cx="149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1800">
                <a:solidFill>
                  <a:srgbClr val="FF0000"/>
                </a:solidFill>
                <a:latin typeface="Times New Roman" pitchFamily="18" charset="0"/>
              </a:rPr>
              <a:t>R (rotation),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1800">
                <a:solidFill>
                  <a:srgbClr val="FF0000"/>
                </a:solidFill>
                <a:latin typeface="Times New Roman" pitchFamily="18" charset="0"/>
              </a:rPr>
              <a:t>T (translation)</a:t>
            </a:r>
          </a:p>
        </p:txBody>
      </p:sp>
      <p:sp>
        <p:nvSpPr>
          <p:cNvPr id="16395" name="Line 16"/>
          <p:cNvSpPr>
            <a:spLocks noChangeShapeType="1"/>
          </p:cNvSpPr>
          <p:nvPr/>
        </p:nvSpPr>
        <p:spPr bwMode="auto">
          <a:xfrm flipH="1">
            <a:off x="8085138" y="46037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 flipV="1">
            <a:off x="8466138" y="36893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8"/>
          <p:cNvSpPr>
            <a:spLocks noChangeShapeType="1"/>
          </p:cNvSpPr>
          <p:nvPr/>
        </p:nvSpPr>
        <p:spPr bwMode="auto">
          <a:xfrm flipH="1">
            <a:off x="7094538" y="46037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Text Box 19"/>
          <p:cNvSpPr txBox="1">
            <a:spLocks noChangeArrowheads="1"/>
          </p:cNvSpPr>
          <p:nvPr/>
        </p:nvSpPr>
        <p:spPr bwMode="auto">
          <a:xfrm>
            <a:off x="6865938" y="4984750"/>
            <a:ext cx="188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400" i="1">
                <a:latin typeface="Times New Roman" pitchFamily="18" charset="0"/>
              </a:rPr>
              <a:t>[X</a:t>
            </a:r>
            <a:r>
              <a:rPr kumimoji="1" lang="en-US" altLang="en-US" sz="2400" i="1" baseline="-25000">
                <a:latin typeface="Times New Roman" pitchFamily="18" charset="0"/>
              </a:rPr>
              <a:t>i=1</a:t>
            </a:r>
            <a:r>
              <a:rPr kumimoji="1" lang="en-US" altLang="en-US" sz="2400" i="1">
                <a:latin typeface="Times New Roman" pitchFamily="18" charset="0"/>
              </a:rPr>
              <a:t>,Y</a:t>
            </a:r>
            <a:r>
              <a:rPr kumimoji="1" lang="en-US" altLang="en-US" sz="1800" i="1" baseline="-25000">
                <a:latin typeface="Arial" charset="0"/>
              </a:rPr>
              <a:t>i=1</a:t>
            </a:r>
            <a:r>
              <a:rPr kumimoji="1" lang="en-US" altLang="en-US" sz="2400" i="1">
                <a:latin typeface="Times New Roman" pitchFamily="18" charset="0"/>
              </a:rPr>
              <a:t>,Z</a:t>
            </a:r>
            <a:r>
              <a:rPr kumimoji="1" lang="en-US" altLang="en-US" sz="1800" i="1" baseline="-25000">
                <a:latin typeface="Arial" charset="0"/>
              </a:rPr>
              <a:t>i=1</a:t>
            </a:r>
            <a:r>
              <a:rPr kumimoji="1" lang="en-US" altLang="en-US" sz="2400" i="1">
                <a:latin typeface="Arial" charset="0"/>
              </a:rPr>
              <a:t>]</a:t>
            </a:r>
            <a:r>
              <a:rPr kumimoji="1" lang="en-US" altLang="en-US" sz="2400" i="1" baseline="30000">
                <a:latin typeface="Times New Roman" pitchFamily="18" charset="0"/>
              </a:rPr>
              <a:t>T</a:t>
            </a:r>
          </a:p>
        </p:txBody>
      </p:sp>
      <p:sp>
        <p:nvSpPr>
          <p:cNvPr id="16399" name="Oval 20"/>
          <p:cNvSpPr>
            <a:spLocks noChangeArrowheads="1"/>
          </p:cNvSpPr>
          <p:nvPr/>
        </p:nvSpPr>
        <p:spPr bwMode="auto">
          <a:xfrm>
            <a:off x="7551738" y="46799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400" name="Line 21"/>
          <p:cNvSpPr>
            <a:spLocks noChangeShapeType="1"/>
          </p:cNvSpPr>
          <p:nvPr/>
        </p:nvSpPr>
        <p:spPr bwMode="auto">
          <a:xfrm flipV="1">
            <a:off x="7323138" y="47561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22"/>
          <p:cNvSpPr txBox="1">
            <a:spLocks noChangeArrowheads="1"/>
          </p:cNvSpPr>
          <p:nvPr/>
        </p:nvSpPr>
        <p:spPr bwMode="auto">
          <a:xfrm>
            <a:off x="7246938" y="2927350"/>
            <a:ext cx="192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400" i="1">
                <a:latin typeface="Times New Roman" pitchFamily="18" charset="0"/>
              </a:rPr>
              <a:t>[X</a:t>
            </a:r>
            <a:r>
              <a:rPr kumimoji="1" lang="en-US" altLang="en-US" sz="2400" i="1" baseline="-25000">
                <a:latin typeface="Times New Roman" pitchFamily="18" charset="0"/>
              </a:rPr>
              <a:t>i=2</a:t>
            </a:r>
            <a:r>
              <a:rPr kumimoji="1" lang="en-US" altLang="en-US" sz="2400" i="1">
                <a:latin typeface="Times New Roman" pitchFamily="18" charset="0"/>
              </a:rPr>
              <a:t>,Y</a:t>
            </a:r>
            <a:r>
              <a:rPr kumimoji="1" lang="en-US" altLang="en-US" sz="1800" i="1" baseline="-25000">
                <a:latin typeface="Arial" charset="0"/>
              </a:rPr>
              <a:t>i=2</a:t>
            </a:r>
            <a:r>
              <a:rPr kumimoji="1" lang="en-US" altLang="en-US" sz="2400" i="1">
                <a:latin typeface="Times New Roman" pitchFamily="18" charset="0"/>
              </a:rPr>
              <a:t>,Z</a:t>
            </a:r>
            <a:r>
              <a:rPr kumimoji="1" lang="en-US" altLang="en-US" sz="1800" i="1" baseline="-25000">
                <a:latin typeface="Arial" charset="0"/>
              </a:rPr>
              <a:t>i=2</a:t>
            </a:r>
            <a:r>
              <a:rPr kumimoji="1" lang="en-US" altLang="en-US" sz="2400" i="1">
                <a:latin typeface="Times New Roman" pitchFamily="18" charset="0"/>
              </a:rPr>
              <a:t>]</a:t>
            </a:r>
            <a:r>
              <a:rPr kumimoji="1" lang="en-US" altLang="en-US" sz="2400" i="1" baseline="30000">
                <a:latin typeface="Times New Roman" pitchFamily="18" charset="0"/>
              </a:rPr>
              <a:t>T</a:t>
            </a:r>
          </a:p>
        </p:txBody>
      </p:sp>
      <p:sp>
        <p:nvSpPr>
          <p:cNvPr id="16402" name="Line 23"/>
          <p:cNvSpPr>
            <a:spLocks noChangeShapeType="1"/>
          </p:cNvSpPr>
          <p:nvPr/>
        </p:nvSpPr>
        <p:spPr bwMode="auto">
          <a:xfrm flipH="1">
            <a:off x="7780338" y="338455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Text Box 24"/>
          <p:cNvSpPr txBox="1">
            <a:spLocks noChangeArrowheads="1"/>
          </p:cNvSpPr>
          <p:nvPr/>
        </p:nvSpPr>
        <p:spPr bwMode="auto">
          <a:xfrm>
            <a:off x="7704138" y="5441950"/>
            <a:ext cx="136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World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coordinates</a:t>
            </a:r>
          </a:p>
        </p:txBody>
      </p:sp>
      <p:sp>
        <p:nvSpPr>
          <p:cNvPr id="16404" name="Rectangle 25"/>
          <p:cNvSpPr>
            <a:spLocks noChangeArrowheads="1"/>
          </p:cNvSpPr>
          <p:nvPr/>
        </p:nvSpPr>
        <p:spPr bwMode="auto">
          <a:xfrm>
            <a:off x="5037138" y="4908550"/>
            <a:ext cx="174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1800" i="1">
                <a:latin typeface="Arial" charset="0"/>
              </a:rPr>
              <a:t>[X’</a:t>
            </a:r>
            <a:r>
              <a:rPr kumimoji="1" lang="en-US" altLang="en-US" sz="1800" i="1" baseline="-25000">
                <a:latin typeface="Arial" charset="0"/>
              </a:rPr>
              <a:t>i=1</a:t>
            </a:r>
            <a:r>
              <a:rPr kumimoji="1" lang="en-US" altLang="en-US" sz="1800" i="1">
                <a:latin typeface="Arial" charset="0"/>
              </a:rPr>
              <a:t>,Y’</a:t>
            </a:r>
            <a:r>
              <a:rPr kumimoji="1" lang="en-US" altLang="en-US" sz="1800" i="1" baseline="-25000">
                <a:latin typeface="Arial" charset="0"/>
              </a:rPr>
              <a:t>i=1</a:t>
            </a:r>
            <a:r>
              <a:rPr kumimoji="1" lang="en-US" altLang="en-US" sz="1800" i="1">
                <a:latin typeface="Arial" charset="0"/>
              </a:rPr>
              <a:t>,Z’</a:t>
            </a:r>
            <a:r>
              <a:rPr kumimoji="1" lang="en-US" altLang="en-US" sz="1800" i="1" baseline="-25000">
                <a:latin typeface="Arial" charset="0"/>
              </a:rPr>
              <a:t>i=1</a:t>
            </a:r>
            <a:r>
              <a:rPr kumimoji="1" lang="en-US" altLang="en-US" sz="1800" i="1">
                <a:latin typeface="Arial" charset="0"/>
              </a:rPr>
              <a:t>]</a:t>
            </a:r>
            <a:r>
              <a:rPr kumimoji="1" lang="en-US" altLang="en-US" sz="1800" i="1" baseline="30000">
                <a:latin typeface="Arial" charset="0"/>
              </a:rPr>
              <a:t>T</a:t>
            </a:r>
          </a:p>
        </p:txBody>
      </p:sp>
      <p:sp>
        <p:nvSpPr>
          <p:cNvPr id="16405" name="Text Box 26"/>
          <p:cNvSpPr txBox="1">
            <a:spLocks noChangeArrowheads="1"/>
          </p:cNvSpPr>
          <p:nvPr/>
        </p:nvSpPr>
        <p:spPr bwMode="auto">
          <a:xfrm>
            <a:off x="3741738" y="3765550"/>
            <a:ext cx="14700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400" i="1">
                <a:latin typeface="Times New Roman" pitchFamily="18" charset="0"/>
              </a:rPr>
              <a:t>i=1,</a:t>
            </a:r>
            <a:r>
              <a:rPr kumimoji="1" lang="en-US" altLang="en-US" sz="2400" i="1">
                <a:latin typeface="Arial" charset="0"/>
              </a:rPr>
              <a:t>…</a:t>
            </a:r>
            <a:r>
              <a:rPr kumimoji="1" lang="en-US" altLang="en-US" sz="2400" i="1">
                <a:latin typeface="Times New Roman" pitchFamily="18" charset="0"/>
              </a:rPr>
              <a:t>,N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400" i="1">
                <a:latin typeface="Times New Roman" pitchFamily="18" charset="0"/>
              </a:rPr>
              <a:t>Total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400" i="1">
                <a:latin typeface="Times New Roman" pitchFamily="18" charset="0"/>
              </a:rPr>
              <a:t>N-features</a:t>
            </a:r>
            <a:endParaRPr kumimoji="1" lang="en-US" altLang="en-US" sz="2400" i="1" baseline="30000">
              <a:latin typeface="Times New Roman" pitchFamily="18" charset="0"/>
            </a:endParaRPr>
          </a:p>
        </p:txBody>
      </p:sp>
      <p:sp>
        <p:nvSpPr>
          <p:cNvPr id="16406" name="Text Box 27"/>
          <p:cNvSpPr txBox="1">
            <a:spLocks noChangeArrowheads="1"/>
          </p:cNvSpPr>
          <p:nvPr/>
        </p:nvSpPr>
        <p:spPr bwMode="auto">
          <a:xfrm>
            <a:off x="5037138" y="3460750"/>
            <a:ext cx="211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400" i="1">
                <a:latin typeface="Times New Roman" pitchFamily="18" charset="0"/>
              </a:rPr>
              <a:t>[X</a:t>
            </a:r>
            <a:r>
              <a:rPr kumimoji="1" lang="en-US" altLang="en-US" sz="2400" i="1">
                <a:latin typeface="Arial" charset="0"/>
              </a:rPr>
              <a:t>’</a:t>
            </a:r>
            <a:r>
              <a:rPr kumimoji="1" lang="en-US" altLang="en-US" sz="2400" i="1" baseline="-25000">
                <a:latin typeface="Times New Roman" pitchFamily="18" charset="0"/>
              </a:rPr>
              <a:t>i=2</a:t>
            </a:r>
            <a:r>
              <a:rPr kumimoji="1" lang="en-US" altLang="en-US" sz="2400" i="1">
                <a:latin typeface="Times New Roman" pitchFamily="18" charset="0"/>
              </a:rPr>
              <a:t>,Y</a:t>
            </a:r>
            <a:r>
              <a:rPr kumimoji="1" lang="en-US" altLang="en-US" sz="2400" i="1">
                <a:latin typeface="Arial" charset="0"/>
              </a:rPr>
              <a:t>’</a:t>
            </a:r>
            <a:r>
              <a:rPr kumimoji="1" lang="en-US" altLang="en-US" sz="1800" i="1" baseline="-25000">
                <a:latin typeface="Arial" charset="0"/>
              </a:rPr>
              <a:t>i=2</a:t>
            </a:r>
            <a:r>
              <a:rPr kumimoji="1" lang="en-US" altLang="en-US" sz="1800" i="1">
                <a:latin typeface="Arial" charset="0"/>
              </a:rPr>
              <a:t>,</a:t>
            </a:r>
            <a:r>
              <a:rPr kumimoji="1" lang="en-US" altLang="en-US" sz="2400" i="1">
                <a:latin typeface="Times New Roman" pitchFamily="18" charset="0"/>
              </a:rPr>
              <a:t>Z</a:t>
            </a:r>
            <a:r>
              <a:rPr kumimoji="1" lang="en-US" altLang="en-US" sz="2400" i="1">
                <a:latin typeface="Arial" charset="0"/>
              </a:rPr>
              <a:t>’</a:t>
            </a:r>
            <a:r>
              <a:rPr kumimoji="1" lang="en-US" altLang="en-US" sz="1800" i="1" baseline="-25000">
                <a:latin typeface="Arial" charset="0"/>
              </a:rPr>
              <a:t>i=2</a:t>
            </a:r>
            <a:r>
              <a:rPr kumimoji="1" lang="en-US" altLang="en-US" sz="2400" i="1">
                <a:latin typeface="Times New Roman" pitchFamily="18" charset="0"/>
              </a:rPr>
              <a:t>]</a:t>
            </a:r>
            <a:r>
              <a:rPr kumimoji="1" lang="en-US" altLang="en-US" sz="2400" i="1" baseline="30000">
                <a:latin typeface="Times New Roman" pitchFamily="18" charset="0"/>
              </a:rPr>
              <a:t>T</a:t>
            </a:r>
          </a:p>
        </p:txBody>
      </p:sp>
      <p:sp>
        <p:nvSpPr>
          <p:cNvPr id="16407" name="Line 28"/>
          <p:cNvSpPr>
            <a:spLocks noChangeShapeType="1"/>
          </p:cNvSpPr>
          <p:nvPr/>
        </p:nvSpPr>
        <p:spPr bwMode="auto">
          <a:xfrm flipH="1">
            <a:off x="5265738" y="39179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Oval 39"/>
          <p:cNvSpPr>
            <a:spLocks noChangeArrowheads="1"/>
          </p:cNvSpPr>
          <p:nvPr/>
        </p:nvSpPr>
        <p:spPr bwMode="auto">
          <a:xfrm>
            <a:off x="7780338" y="3994150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409" name="Oval 42"/>
          <p:cNvSpPr>
            <a:spLocks noChangeArrowheads="1"/>
          </p:cNvSpPr>
          <p:nvPr/>
        </p:nvSpPr>
        <p:spPr bwMode="auto">
          <a:xfrm>
            <a:off x="8237538" y="467995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410" name="Oval 43"/>
          <p:cNvSpPr>
            <a:spLocks noChangeArrowheads="1"/>
          </p:cNvSpPr>
          <p:nvPr/>
        </p:nvSpPr>
        <p:spPr bwMode="auto">
          <a:xfrm>
            <a:off x="8237538" y="422275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411" name="Oval 44"/>
          <p:cNvSpPr>
            <a:spLocks noChangeArrowheads="1"/>
          </p:cNvSpPr>
          <p:nvPr/>
        </p:nvSpPr>
        <p:spPr bwMode="auto">
          <a:xfrm>
            <a:off x="7627938" y="42227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412" name="Oval 46"/>
          <p:cNvSpPr>
            <a:spLocks noChangeArrowheads="1"/>
          </p:cNvSpPr>
          <p:nvPr/>
        </p:nvSpPr>
        <p:spPr bwMode="auto">
          <a:xfrm>
            <a:off x="5722938" y="414655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413" name="Oval 47"/>
          <p:cNvSpPr>
            <a:spLocks noChangeArrowheads="1"/>
          </p:cNvSpPr>
          <p:nvPr/>
        </p:nvSpPr>
        <p:spPr bwMode="auto">
          <a:xfrm>
            <a:off x="5875338" y="467995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414" name="Oval 48"/>
          <p:cNvSpPr>
            <a:spLocks noChangeArrowheads="1"/>
          </p:cNvSpPr>
          <p:nvPr/>
        </p:nvSpPr>
        <p:spPr bwMode="auto">
          <a:xfrm>
            <a:off x="8389938" y="4070350"/>
            <a:ext cx="76200" cy="76200"/>
          </a:xfrm>
          <a:prstGeom prst="ellipse">
            <a:avLst/>
          </a:prstGeom>
          <a:solidFill>
            <a:srgbClr val="993366"/>
          </a:solidFill>
          <a:ln w="9525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415" name="Oval 49"/>
          <p:cNvSpPr>
            <a:spLocks noChangeArrowheads="1"/>
          </p:cNvSpPr>
          <p:nvPr/>
        </p:nvSpPr>
        <p:spPr bwMode="auto">
          <a:xfrm>
            <a:off x="5875338" y="3994150"/>
            <a:ext cx="76200" cy="76200"/>
          </a:xfrm>
          <a:prstGeom prst="ellipse">
            <a:avLst/>
          </a:prstGeom>
          <a:solidFill>
            <a:srgbClr val="993366"/>
          </a:solidFill>
          <a:ln w="9525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286000" y="155575"/>
            <a:ext cx="1219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16417" name="Object 1"/>
          <p:cNvGraphicFramePr>
            <a:graphicFrameLocks noChangeAspect="1"/>
          </p:cNvGraphicFramePr>
          <p:nvPr/>
        </p:nvGraphicFramePr>
        <p:xfrm>
          <a:off x="744538" y="5746750"/>
          <a:ext cx="599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公式" r:id="rId6" imgW="5994400" imgH="939800" progId="Equation.3">
                  <p:embed/>
                </p:oleObj>
              </mc:Choice>
              <mc:Fallback>
                <p:oleObj name="公式" r:id="rId6" imgW="5994400" imgH="93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5746750"/>
                        <a:ext cx="5994400" cy="939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85D8A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8" name="TextBox 1"/>
          <p:cNvSpPr txBox="1">
            <a:spLocks noChangeArrowheads="1"/>
          </p:cNvSpPr>
          <p:nvPr/>
        </p:nvSpPr>
        <p:spPr bwMode="auto">
          <a:xfrm>
            <a:off x="6604000" y="990600"/>
            <a:ext cx="2354263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The definition of R,T can be found in the appendix of chapter2 (camera models and parameters)</a:t>
            </a:r>
          </a:p>
        </p:txBody>
      </p:sp>
      <p:sp>
        <p:nvSpPr>
          <p:cNvPr id="2" name="Freeform 1"/>
          <p:cNvSpPr/>
          <p:nvPr/>
        </p:nvSpPr>
        <p:spPr>
          <a:xfrm>
            <a:off x="5341938" y="4108450"/>
            <a:ext cx="342900" cy="495300"/>
          </a:xfrm>
          <a:custGeom>
            <a:avLst/>
            <a:gdLst>
              <a:gd name="connsiteX0" fmla="*/ 303761 w 303761"/>
              <a:gd name="connsiteY0" fmla="*/ 0 h 449317"/>
              <a:gd name="connsiteX1" fmla="*/ 12099 w 303761"/>
              <a:gd name="connsiteY1" fmla="*/ 165538 h 449317"/>
              <a:gd name="connsiteX2" fmla="*/ 83044 w 303761"/>
              <a:gd name="connsiteY2" fmla="*/ 449317 h 44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761" h="449317">
                <a:moveTo>
                  <a:pt x="303761" y="0"/>
                </a:moveTo>
                <a:cubicBezTo>
                  <a:pt x="176323" y="45326"/>
                  <a:pt x="48885" y="90652"/>
                  <a:pt x="12099" y="165538"/>
                </a:cubicBezTo>
                <a:cubicBezTo>
                  <a:pt x="-24687" y="240424"/>
                  <a:pt x="29178" y="344870"/>
                  <a:pt x="83044" y="449317"/>
                </a:cubicBezTo>
              </a:path>
            </a:pathLst>
          </a:custGeom>
          <a:noFill/>
          <a:ln>
            <a:solidFill>
              <a:schemeClr val="bg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pose estimation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41148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We know the 3-D positions of the features on this box. (e.g. 4 points as shown, corners of a 10cm^3 cube)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In the image at time t, we know the correspondences of which corners appear in the image and their image positions. (image correspondences)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We can find R,T from this image at time t1.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477000" y="60960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17725E-57AD-4548-B280-3FE9A0FE6E26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38179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24400" y="4572000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416" name="TextBox 24"/>
          <p:cNvSpPr txBox="1">
            <a:spLocks noChangeArrowheads="1"/>
          </p:cNvSpPr>
          <p:nvPr/>
        </p:nvSpPr>
        <p:spPr bwMode="auto">
          <a:xfrm>
            <a:off x="5340350" y="6075363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Time t=0</a:t>
            </a:r>
            <a:endParaRPr lang="en-US" altLang="en-US" sz="1800" baseline="-25000">
              <a:latin typeface="Arial" charset="0"/>
            </a:endParaRPr>
          </a:p>
        </p:txBody>
      </p:sp>
      <p:sp>
        <p:nvSpPr>
          <p:cNvPr id="17417" name="TextBox 40"/>
          <p:cNvSpPr txBox="1">
            <a:spLocks noChangeArrowheads="1"/>
          </p:cNvSpPr>
          <p:nvPr/>
        </p:nvSpPr>
        <p:spPr bwMode="auto">
          <a:xfrm>
            <a:off x="7119938" y="6080125"/>
            <a:ext cx="11445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Time t=t1</a:t>
            </a:r>
            <a:endParaRPr lang="en-US" altLang="en-US" sz="1800" baseline="-25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58000" y="4572000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277" name="Rectangle 10276"/>
          <p:cNvSpPr/>
          <p:nvPr/>
        </p:nvSpPr>
        <p:spPr>
          <a:xfrm>
            <a:off x="8382000" y="609600"/>
            <a:ext cx="457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278" name="Cube 10277"/>
          <p:cNvSpPr/>
          <p:nvPr/>
        </p:nvSpPr>
        <p:spPr>
          <a:xfrm rot="868178">
            <a:off x="5445125" y="4867275"/>
            <a:ext cx="714375" cy="6858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4" name="Cube 123"/>
          <p:cNvSpPr/>
          <p:nvPr/>
        </p:nvSpPr>
        <p:spPr>
          <a:xfrm rot="246639">
            <a:off x="7448550" y="4951413"/>
            <a:ext cx="714375" cy="6858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 rot="20978461">
            <a:off x="7431088" y="5024438"/>
            <a:ext cx="84137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 rot="20978461">
            <a:off x="7951788" y="5116513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 rot="20978461">
            <a:off x="7916863" y="5611813"/>
            <a:ext cx="84137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1" name="Oval 130"/>
          <p:cNvSpPr/>
          <p:nvPr/>
        </p:nvSpPr>
        <p:spPr>
          <a:xfrm rot="20978461">
            <a:off x="8145463" y="4967288"/>
            <a:ext cx="82550" cy="87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 rot="20978461">
            <a:off x="5853113" y="5561013"/>
            <a:ext cx="84137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 rot="20978461">
            <a:off x="5951538" y="5075238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 rot="20978461">
            <a:off x="6192838" y="4921250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5" name="Oval 134"/>
          <p:cNvSpPr/>
          <p:nvPr/>
        </p:nvSpPr>
        <p:spPr>
          <a:xfrm rot="20978461">
            <a:off x="5492750" y="4921250"/>
            <a:ext cx="84138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280" name="Freeform 10279"/>
          <p:cNvSpPr/>
          <p:nvPr/>
        </p:nvSpPr>
        <p:spPr>
          <a:xfrm rot="2323936">
            <a:off x="7015163" y="5578475"/>
            <a:ext cx="452437" cy="93663"/>
          </a:xfrm>
          <a:custGeom>
            <a:avLst/>
            <a:gdLst>
              <a:gd name="connsiteX0" fmla="*/ 0 w 453421"/>
              <a:gd name="connsiteY0" fmla="*/ 0 h 92998"/>
              <a:gd name="connsiteX1" fmla="*/ 181369 w 453421"/>
              <a:gd name="connsiteY1" fmla="*/ 90685 h 92998"/>
              <a:gd name="connsiteX2" fmla="*/ 392965 w 453421"/>
              <a:gd name="connsiteY2" fmla="*/ 60457 h 92998"/>
              <a:gd name="connsiteX3" fmla="*/ 453421 w 453421"/>
              <a:gd name="connsiteY3" fmla="*/ 0 h 9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421" h="92998">
                <a:moveTo>
                  <a:pt x="0" y="0"/>
                </a:moveTo>
                <a:cubicBezTo>
                  <a:pt x="57937" y="40304"/>
                  <a:pt x="115875" y="80609"/>
                  <a:pt x="181369" y="90685"/>
                </a:cubicBezTo>
                <a:cubicBezTo>
                  <a:pt x="246863" y="100761"/>
                  <a:pt x="347623" y="75571"/>
                  <a:pt x="392965" y="60457"/>
                </a:cubicBezTo>
                <a:cubicBezTo>
                  <a:pt x="438307" y="45343"/>
                  <a:pt x="445864" y="22671"/>
                  <a:pt x="453421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31" name="TextBox 10282"/>
          <p:cNvSpPr txBox="1">
            <a:spLocks noChangeArrowheads="1"/>
          </p:cNvSpPr>
          <p:nvPr/>
        </p:nvSpPr>
        <p:spPr bwMode="auto">
          <a:xfrm>
            <a:off x="6916738" y="5710238"/>
            <a:ext cx="604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R,T</a:t>
            </a:r>
          </a:p>
        </p:txBody>
      </p:sp>
      <p:sp>
        <p:nvSpPr>
          <p:cNvPr id="17432" name="TextBox 10283"/>
          <p:cNvSpPr txBox="1">
            <a:spLocks noChangeArrowheads="1"/>
          </p:cNvSpPr>
          <p:nvPr/>
        </p:nvSpPr>
        <p:spPr bwMode="auto">
          <a:xfrm>
            <a:off x="4781550" y="4641850"/>
            <a:ext cx="782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i=1,t=0</a:t>
            </a:r>
          </a:p>
        </p:txBody>
      </p:sp>
      <p:sp>
        <p:nvSpPr>
          <p:cNvPr id="17433" name="TextBox 141"/>
          <p:cNvSpPr txBox="1">
            <a:spLocks noChangeArrowheads="1"/>
          </p:cNvSpPr>
          <p:nvPr/>
        </p:nvSpPr>
        <p:spPr bwMode="auto">
          <a:xfrm>
            <a:off x="5324475" y="5510213"/>
            <a:ext cx="782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i=2,t=0</a:t>
            </a:r>
          </a:p>
        </p:txBody>
      </p:sp>
      <p:sp>
        <p:nvSpPr>
          <p:cNvPr id="17434" name="TextBox 142"/>
          <p:cNvSpPr txBox="1">
            <a:spLocks noChangeArrowheads="1"/>
          </p:cNvSpPr>
          <p:nvPr/>
        </p:nvSpPr>
        <p:spPr bwMode="auto">
          <a:xfrm>
            <a:off x="7627938" y="5591175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i=2,t=t1</a:t>
            </a:r>
          </a:p>
        </p:txBody>
      </p:sp>
      <p:sp>
        <p:nvSpPr>
          <p:cNvPr id="17435" name="TextBox 143"/>
          <p:cNvSpPr txBox="1">
            <a:spLocks noChangeArrowheads="1"/>
          </p:cNvSpPr>
          <p:nvPr/>
        </p:nvSpPr>
        <p:spPr bwMode="auto">
          <a:xfrm>
            <a:off x="6970713" y="461645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i=1,t=t1</a:t>
            </a:r>
          </a:p>
        </p:txBody>
      </p:sp>
      <p:sp>
        <p:nvSpPr>
          <p:cNvPr id="28" name="Oval 27"/>
          <p:cNvSpPr/>
          <p:nvPr/>
        </p:nvSpPr>
        <p:spPr>
          <a:xfrm>
            <a:off x="2286000" y="155575"/>
            <a:ext cx="1219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839200" cy="808038"/>
          </a:xfrm>
        </p:spPr>
        <p:txBody>
          <a:bodyPr/>
          <a:lstStyle/>
          <a:p>
            <a:pPr algn="l"/>
            <a:r>
              <a:rPr lang="en-US" altLang="en-US" sz="3200" smtClean="0"/>
              <a:t>Exercise 0:Pose estimation &amp; image correspondence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18436" name="Content Placeholder 6"/>
          <p:cNvSpPr>
            <a:spLocks noGrp="1"/>
          </p:cNvSpPr>
          <p:nvPr>
            <p:ph sz="half" idx="2"/>
          </p:nvPr>
        </p:nvSpPr>
        <p:spPr>
          <a:xfrm>
            <a:off x="350838" y="1363663"/>
            <a:ext cx="4040187" cy="3951287"/>
          </a:xfrm>
        </p:spPr>
        <p:txBody>
          <a:bodyPr/>
          <a:lstStyle/>
          <a:p>
            <a:pPr marL="457200" indent="-457200">
              <a:buFont typeface="Calibri" pitchFamily="34" charset="0"/>
              <a:buAutoNum type="alphaLcParenR"/>
            </a:pPr>
            <a:r>
              <a:rPr lang="en-US" altLang="en-US" smtClean="0"/>
              <a:t>What are the input and output of a pose estimation algorithm?</a:t>
            </a:r>
          </a:p>
          <a:p>
            <a:pPr marL="457200" indent="-457200">
              <a:buFont typeface="Calibri" pitchFamily="34" charset="0"/>
              <a:buAutoNum type="alphaLcParenR"/>
            </a:pPr>
            <a:r>
              <a:rPr lang="en-US" altLang="en-US" smtClean="0"/>
              <a:t>How many images are enough for pose estimation?</a:t>
            </a:r>
          </a:p>
          <a:p>
            <a:pPr marL="457200" indent="-457200">
              <a:buFont typeface="Calibri" pitchFamily="34" charset="0"/>
              <a:buAutoNum type="alphaLcParenR"/>
            </a:pPr>
            <a:r>
              <a:rPr lang="en-US" altLang="en-US" smtClean="0"/>
              <a:t>Estimate the correspondences and Fill in the blanks </a:t>
            </a:r>
          </a:p>
        </p:txBody>
      </p:sp>
      <p:sp>
        <p:nvSpPr>
          <p:cNvPr id="18437" name="Text Placeholder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9725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 dirty="0"/>
          </a:p>
        </p:txBody>
      </p:sp>
      <p:sp>
        <p:nvSpPr>
          <p:cNvPr id="184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84D560-1769-40FD-8337-0BB34C46874C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3750" y="2576513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7350" y="2576513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Cube 9"/>
          <p:cNvSpPr/>
          <p:nvPr/>
        </p:nvSpPr>
        <p:spPr>
          <a:xfrm rot="868178">
            <a:off x="5322888" y="2871788"/>
            <a:ext cx="715962" cy="6858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" name="Cube 10"/>
          <p:cNvSpPr/>
          <p:nvPr/>
        </p:nvSpPr>
        <p:spPr>
          <a:xfrm rot="1787704">
            <a:off x="7326313" y="3159125"/>
            <a:ext cx="715962" cy="6858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 rot="20978461">
            <a:off x="7410450" y="3106738"/>
            <a:ext cx="82550" cy="87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 rot="20978461">
            <a:off x="7858125" y="3395663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 rot="20978461">
            <a:off x="7653338" y="3841750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 rot="20978461">
            <a:off x="8083550" y="3344863"/>
            <a:ext cx="82550" cy="87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 rot="20978461">
            <a:off x="5732463" y="3565525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 rot="20978461">
            <a:off x="5829300" y="3079750"/>
            <a:ext cx="84138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rot="20978461">
            <a:off x="6070600" y="2925763"/>
            <a:ext cx="84138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 rot="20978461">
            <a:off x="5372100" y="2925763"/>
            <a:ext cx="84138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 rot="2323936">
            <a:off x="6894513" y="3582988"/>
            <a:ext cx="452437" cy="93662"/>
          </a:xfrm>
          <a:custGeom>
            <a:avLst/>
            <a:gdLst>
              <a:gd name="connsiteX0" fmla="*/ 0 w 453421"/>
              <a:gd name="connsiteY0" fmla="*/ 0 h 92998"/>
              <a:gd name="connsiteX1" fmla="*/ 181369 w 453421"/>
              <a:gd name="connsiteY1" fmla="*/ 90685 h 92998"/>
              <a:gd name="connsiteX2" fmla="*/ 392965 w 453421"/>
              <a:gd name="connsiteY2" fmla="*/ 60457 h 92998"/>
              <a:gd name="connsiteX3" fmla="*/ 453421 w 453421"/>
              <a:gd name="connsiteY3" fmla="*/ 0 h 9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421" h="92998">
                <a:moveTo>
                  <a:pt x="0" y="0"/>
                </a:moveTo>
                <a:cubicBezTo>
                  <a:pt x="57937" y="40304"/>
                  <a:pt x="115875" y="80609"/>
                  <a:pt x="181369" y="90685"/>
                </a:cubicBezTo>
                <a:cubicBezTo>
                  <a:pt x="246863" y="100761"/>
                  <a:pt x="347623" y="75571"/>
                  <a:pt x="392965" y="60457"/>
                </a:cubicBezTo>
                <a:cubicBezTo>
                  <a:pt x="438307" y="45343"/>
                  <a:pt x="445864" y="22671"/>
                  <a:pt x="453421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53" name="TextBox 20"/>
          <p:cNvSpPr txBox="1">
            <a:spLocks noChangeArrowheads="1"/>
          </p:cNvSpPr>
          <p:nvPr/>
        </p:nvSpPr>
        <p:spPr bwMode="auto">
          <a:xfrm>
            <a:off x="6796088" y="3714750"/>
            <a:ext cx="604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R,T</a:t>
            </a:r>
          </a:p>
        </p:txBody>
      </p:sp>
      <p:sp>
        <p:nvSpPr>
          <p:cNvPr id="18454" name="TextBox 21"/>
          <p:cNvSpPr txBox="1">
            <a:spLocks noChangeArrowheads="1"/>
          </p:cNvSpPr>
          <p:nvPr/>
        </p:nvSpPr>
        <p:spPr bwMode="auto">
          <a:xfrm>
            <a:off x="4659313" y="2646363"/>
            <a:ext cx="782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i=1,t=0</a:t>
            </a:r>
          </a:p>
        </p:txBody>
      </p:sp>
      <p:sp>
        <p:nvSpPr>
          <p:cNvPr id="18455" name="TextBox 22"/>
          <p:cNvSpPr txBox="1">
            <a:spLocks noChangeArrowheads="1"/>
          </p:cNvSpPr>
          <p:nvPr/>
        </p:nvSpPr>
        <p:spPr bwMode="auto">
          <a:xfrm>
            <a:off x="5203825" y="3514725"/>
            <a:ext cx="782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i=2,t=0</a:t>
            </a:r>
          </a:p>
        </p:txBody>
      </p:sp>
      <p:sp>
        <p:nvSpPr>
          <p:cNvPr id="18456" name="TextBox 23"/>
          <p:cNvSpPr txBox="1">
            <a:spLocks noChangeArrowheads="1"/>
          </p:cNvSpPr>
          <p:nvPr/>
        </p:nvSpPr>
        <p:spPr bwMode="auto">
          <a:xfrm>
            <a:off x="7662863" y="3744913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i=2,t=t1</a:t>
            </a:r>
          </a:p>
        </p:txBody>
      </p:sp>
      <p:sp>
        <p:nvSpPr>
          <p:cNvPr id="18457" name="TextBox 24"/>
          <p:cNvSpPr txBox="1">
            <a:spLocks noChangeArrowheads="1"/>
          </p:cNvSpPr>
          <p:nvPr/>
        </p:nvSpPr>
        <p:spPr bwMode="auto">
          <a:xfrm>
            <a:off x="6850063" y="262096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i=1,t=t1</a:t>
            </a:r>
          </a:p>
        </p:txBody>
      </p:sp>
      <p:sp>
        <p:nvSpPr>
          <p:cNvPr id="18458" name="TextBox 25"/>
          <p:cNvSpPr txBox="1">
            <a:spLocks noChangeArrowheads="1"/>
          </p:cNvSpPr>
          <p:nvPr/>
        </p:nvSpPr>
        <p:spPr bwMode="auto">
          <a:xfrm>
            <a:off x="5024438" y="1930400"/>
            <a:ext cx="1146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 at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Time t=t</a:t>
            </a:r>
            <a:r>
              <a:rPr lang="en-US" altLang="en-US" sz="1800" baseline="-25000">
                <a:latin typeface="Arial" charset="0"/>
              </a:rPr>
              <a:t>0</a:t>
            </a:r>
          </a:p>
        </p:txBody>
      </p:sp>
      <p:sp>
        <p:nvSpPr>
          <p:cNvPr id="18459" name="TextBox 26"/>
          <p:cNvSpPr txBox="1">
            <a:spLocks noChangeArrowheads="1"/>
          </p:cNvSpPr>
          <p:nvPr/>
        </p:nvSpPr>
        <p:spPr bwMode="auto">
          <a:xfrm>
            <a:off x="7327900" y="1927225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 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Time t=t1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632325" y="2576513"/>
          <a:ext cx="2005013" cy="1466850"/>
        </p:xfrm>
        <a:graphic>
          <a:graphicData uri="http://schemas.openxmlformats.org/drawingml/2006/table">
            <a:tbl>
              <a:tblPr/>
              <a:tblGrid>
                <a:gridCol w="334963"/>
                <a:gridCol w="333375"/>
                <a:gridCol w="334962"/>
                <a:gridCol w="333375"/>
                <a:gridCol w="333375"/>
                <a:gridCol w="334963"/>
              </a:tblGrid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11" name="TextBox 42"/>
          <p:cNvSpPr txBox="1">
            <a:spLocks noChangeArrowheads="1"/>
          </p:cNvSpPr>
          <p:nvPr/>
        </p:nvSpPr>
        <p:spPr bwMode="auto">
          <a:xfrm>
            <a:off x="4348163" y="4100513"/>
            <a:ext cx="2371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  u=0  1   2    3   4   5</a:t>
            </a:r>
          </a:p>
        </p:txBody>
      </p:sp>
      <p:sp>
        <p:nvSpPr>
          <p:cNvPr id="18512" name="TextBox 43"/>
          <p:cNvSpPr txBox="1">
            <a:spLocks noChangeArrowheads="1"/>
          </p:cNvSpPr>
          <p:nvPr/>
        </p:nvSpPr>
        <p:spPr bwMode="auto">
          <a:xfrm>
            <a:off x="4338638" y="2292350"/>
            <a:ext cx="32067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aphicFrame>
        <p:nvGraphicFramePr>
          <p:cNvPr id="47" name="Content Placeholder 46"/>
          <p:cNvGraphicFramePr>
            <a:graphicFrameLocks noGrp="1"/>
          </p:cNvGraphicFramePr>
          <p:nvPr>
            <p:ph sz="quarter" idx="4"/>
          </p:nvPr>
        </p:nvGraphicFramePr>
        <p:xfrm>
          <a:off x="195263" y="5029200"/>
          <a:ext cx="4041775" cy="1754190"/>
        </p:xfrm>
        <a:graphic>
          <a:graphicData uri="http://schemas.openxmlformats.org/drawingml/2006/table">
            <a:tbl>
              <a:tblPr/>
              <a:tblGrid>
                <a:gridCol w="808037"/>
                <a:gridCol w="404813"/>
                <a:gridCol w="403225"/>
                <a:gridCol w="404812"/>
                <a:gridCol w="404813"/>
                <a:gridCol w="403225"/>
                <a:gridCol w="404812"/>
                <a:gridCol w="403225"/>
                <a:gridCol w="404813"/>
              </a:tblGrid>
              <a:tr h="640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t=t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t=t1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" name="Straight Connector 45"/>
          <p:cNvCxnSpPr/>
          <p:nvPr/>
        </p:nvCxnSpPr>
        <p:spPr>
          <a:xfrm>
            <a:off x="4800600" y="4084638"/>
            <a:ext cx="0" cy="10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6737350" y="2576513"/>
          <a:ext cx="2005013" cy="1466850"/>
        </p:xfrm>
        <a:graphic>
          <a:graphicData uri="http://schemas.openxmlformats.org/drawingml/2006/table">
            <a:tbl>
              <a:tblPr/>
              <a:tblGrid>
                <a:gridCol w="334963"/>
                <a:gridCol w="333375"/>
                <a:gridCol w="333375"/>
                <a:gridCol w="334962"/>
                <a:gridCol w="333375"/>
                <a:gridCol w="334963"/>
              </a:tblGrid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13" name="TextBox 58"/>
          <p:cNvSpPr txBox="1">
            <a:spLocks noChangeArrowheads="1"/>
          </p:cNvSpPr>
          <p:nvPr/>
        </p:nvSpPr>
        <p:spPr bwMode="auto">
          <a:xfrm>
            <a:off x="6608763" y="4100513"/>
            <a:ext cx="2306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u=0  1   2    3   4   5  </a:t>
            </a:r>
          </a:p>
        </p:txBody>
      </p:sp>
      <p:sp>
        <p:nvSpPr>
          <p:cNvPr id="18614" name="TextBox 59"/>
          <p:cNvSpPr txBox="1">
            <a:spLocks noChangeArrowheads="1"/>
          </p:cNvSpPr>
          <p:nvPr/>
        </p:nvSpPr>
        <p:spPr bwMode="auto">
          <a:xfrm>
            <a:off x="6170613" y="2830513"/>
            <a:ext cx="398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4</a:t>
            </a:r>
          </a:p>
        </p:txBody>
      </p:sp>
      <p:sp>
        <p:nvSpPr>
          <p:cNvPr id="18615" name="TextBox 60"/>
          <p:cNvSpPr txBox="1">
            <a:spLocks noChangeArrowheads="1"/>
          </p:cNvSpPr>
          <p:nvPr/>
        </p:nvSpPr>
        <p:spPr bwMode="auto">
          <a:xfrm>
            <a:off x="5707063" y="2643188"/>
            <a:ext cx="396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2286000" y="155575"/>
            <a:ext cx="1219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Exercise 1: Newton’s method (An itervative method 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An iterative method for finding the solution of a non-linear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Exercise 1.Find sqrt(5), same as find the non-linear function.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f(x)=x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-5=0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Taylor series (by definition)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f(x)=f(x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)+f’(x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)*(x-x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)=0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f’(x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)=2*x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, so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f(x)=f(x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)+2*x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*(x-x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)=0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365625" y="1270000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First guess, 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=2.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f(x)=f(x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)+ f’(x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 *(x-x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</a:t>
            </a:r>
            <a:r>
              <a:rPr lang="en-US" altLang="en-US" sz="2000" smtClean="0">
                <a:sym typeface="Symbol" pitchFamily="18" charset="2"/>
              </a:rPr>
              <a:t></a:t>
            </a:r>
            <a:r>
              <a:rPr lang="en-US" altLang="en-US" sz="2000" smtClean="0"/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0</a:t>
            </a:r>
            <a:r>
              <a:rPr lang="en-US" altLang="en-US" sz="2000" smtClean="0">
                <a:sym typeface="Symbol" pitchFamily="18" charset="2"/>
              </a:rPr>
              <a:t>  </a:t>
            </a:r>
            <a:r>
              <a:rPr lang="en-US" altLang="en-US" sz="2000" smtClean="0"/>
              <a:t>f(x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 + f’(x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 *(x-x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[0-f(x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)]/f’(x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 </a:t>
            </a:r>
            <a:r>
              <a:rPr lang="en-US" altLang="en-US" sz="2000" smtClean="0">
                <a:sym typeface="Symbol" pitchFamily="18" charset="2"/>
              </a:rPr>
              <a:t> </a:t>
            </a:r>
            <a:r>
              <a:rPr lang="en-US" altLang="en-US" sz="2000" smtClean="0"/>
              <a:t> (x-x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[0-(x</a:t>
            </a:r>
            <a:r>
              <a:rPr lang="en-US" altLang="en-US" sz="2000" baseline="-25000" smtClean="0"/>
              <a:t>0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-5)]/2*x</a:t>
            </a:r>
            <a:r>
              <a:rPr lang="en-US" altLang="en-US" sz="2000" baseline="-25000" smtClean="0"/>
              <a:t>0</a:t>
            </a:r>
            <a:r>
              <a:rPr lang="en-US" altLang="en-US" sz="2000" smtClean="0">
                <a:sym typeface="Symbol" pitchFamily="18" charset="2"/>
              </a:rPr>
              <a:t> = x </a:t>
            </a:r>
            <a:r>
              <a:rPr lang="en-US" altLang="en-US" sz="2000" smtClean="0"/>
              <a:t>(x-x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[0-(x</a:t>
            </a:r>
            <a:r>
              <a:rPr lang="en-US" altLang="en-US" sz="2000" baseline="-25000" smtClean="0"/>
              <a:t>0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-5)]/2*x</a:t>
            </a:r>
            <a:r>
              <a:rPr lang="en-US" altLang="en-US" sz="2000" baseline="-25000" smtClean="0"/>
              <a:t>0</a:t>
            </a:r>
            <a:r>
              <a:rPr lang="en-US" altLang="en-US" sz="2000" smtClean="0">
                <a:sym typeface="Symbol" pitchFamily="18" charset="2"/>
              </a:rPr>
              <a:t> = x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Take 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=2, [0-(2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-5)]/2*2</a:t>
            </a:r>
            <a:r>
              <a:rPr lang="en-US" altLang="en-US" sz="2000" smtClean="0">
                <a:sym typeface="Symbol" pitchFamily="18" charset="2"/>
              </a:rPr>
              <a:t> =  x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sym typeface="Symbol" pitchFamily="18" charset="2"/>
              </a:rPr>
              <a:t>¼= x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sym typeface="Symbol" pitchFamily="18" charset="2"/>
              </a:rPr>
              <a:t>Since x </a:t>
            </a:r>
            <a:r>
              <a:rPr lang="en-US" altLang="en-US" sz="2000" smtClean="0"/>
              <a:t>(x-x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x=new guess, 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=old_guess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sym typeface="Symbol" pitchFamily="18" charset="2"/>
              </a:rPr>
              <a:t>¼  x-2, x  2.25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sym typeface="Symbol" pitchFamily="18" charset="2"/>
              </a:rPr>
              <a:t>That means the next guess is x  x2.25.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Exercise: Complete the steps to find the solution.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 smtClean="0"/>
              <a:t>For your reference: sqrt(5)=2.2360679 (by calculator)</a:t>
            </a: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0" y="64389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1946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B8984D-FBEB-4314-B8DF-6053FDF0DB55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228600" y="5791200"/>
            <a:ext cx="441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en-US" sz="1400">
                <a:latin typeface="Arial" charset="0"/>
                <a:hlinkClick r:id="rId2"/>
              </a:rPr>
              <a:t>http://www.ugrad.math.ubc.ca/coursedoc/math100/notes/approx/newton.html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52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916738" y="1301750"/>
            <a:ext cx="1760537" cy="3575050"/>
          </a:xfrm>
          <a:custGeom>
            <a:avLst/>
            <a:gdLst>
              <a:gd name="connsiteX0" fmla="*/ 268941 w 1760185"/>
              <a:gd name="connsiteY0" fmla="*/ 3539219 h 3539219"/>
              <a:gd name="connsiteX1" fmla="*/ 1742739 w 1760185"/>
              <a:gd name="connsiteY1" fmla="*/ 2355878 h 3539219"/>
              <a:gd name="connsiteX2" fmla="*/ 1011219 w 1760185"/>
              <a:gd name="connsiteY2" fmla="*/ 258137 h 3539219"/>
              <a:gd name="connsiteX3" fmla="*/ 0 w 1760185"/>
              <a:gd name="connsiteY3" fmla="*/ 107530 h 353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185" h="3539219">
                <a:moveTo>
                  <a:pt x="268941" y="3539219"/>
                </a:moveTo>
                <a:cubicBezTo>
                  <a:pt x="943983" y="3220972"/>
                  <a:pt x="1619026" y="2902725"/>
                  <a:pt x="1742739" y="2355878"/>
                </a:cubicBezTo>
                <a:cubicBezTo>
                  <a:pt x="1866452" y="1809031"/>
                  <a:pt x="1301676" y="632862"/>
                  <a:pt x="1011219" y="258137"/>
                </a:cubicBezTo>
                <a:cubicBezTo>
                  <a:pt x="720762" y="-116588"/>
                  <a:pt x="360381" y="-4529"/>
                  <a:pt x="0" y="10753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main idea of Newton's method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altLang="en-US" sz="2400" smtClean="0"/>
              <a:t>We saw this formula before: f(x)=f(x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)+f’(x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)*(x-x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</a:t>
            </a:r>
            <a:r>
              <a:rPr lang="en-US" altLang="en-US" sz="2400" smtClean="0">
                <a:sym typeface="Symbol" pitchFamily="18" charset="2"/>
              </a:rPr>
              <a:t></a:t>
            </a:r>
            <a:r>
              <a:rPr lang="en-US" altLang="en-US" sz="2400" smtClean="0"/>
              <a:t>0 -----(i)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400" smtClean="0"/>
              <a:t>From f(x)=f(x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)+f’(x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)*(x-x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</a:t>
            </a:r>
            <a:r>
              <a:rPr lang="en-US" altLang="en-US" sz="2400" smtClean="0">
                <a:sym typeface="Symbol" pitchFamily="18" charset="2"/>
              </a:rPr>
              <a:t></a:t>
            </a:r>
            <a:r>
              <a:rPr lang="en-US" altLang="en-US" sz="2400" smtClean="0"/>
              <a:t>0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400" smtClean="0"/>
              <a:t>0 </a:t>
            </a:r>
            <a:r>
              <a:rPr lang="en-US" altLang="en-US" sz="2400" smtClean="0">
                <a:sym typeface="Symbol" pitchFamily="18" charset="2"/>
              </a:rPr>
              <a:t> </a:t>
            </a:r>
            <a:r>
              <a:rPr lang="en-US" altLang="en-US" sz="2400" smtClean="0"/>
              <a:t>f(x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)+f’(x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)*(x-x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400" smtClean="0"/>
              <a:t>0 -</a:t>
            </a:r>
            <a:r>
              <a:rPr lang="en-US" altLang="en-US" sz="2400" smtClean="0">
                <a:sym typeface="Symbol" pitchFamily="18" charset="2"/>
              </a:rPr>
              <a:t> </a:t>
            </a:r>
            <a:r>
              <a:rPr lang="en-US" altLang="en-US" sz="2400" smtClean="0"/>
              <a:t>f(x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)= f’(x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)*(x-x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400" smtClean="0"/>
              <a:t>[0 -</a:t>
            </a:r>
            <a:r>
              <a:rPr lang="en-US" altLang="en-US" sz="2400" smtClean="0">
                <a:sym typeface="Symbol" pitchFamily="18" charset="2"/>
              </a:rPr>
              <a:t> </a:t>
            </a:r>
            <a:r>
              <a:rPr lang="en-US" altLang="en-US" sz="2400" smtClean="0"/>
              <a:t>f(x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)]/ f’(x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)=</a:t>
            </a:r>
            <a:r>
              <a:rPr lang="en-US" altLang="en-US" sz="2400" smtClean="0">
                <a:sym typeface="Symbol" pitchFamily="18" charset="2"/>
              </a:rPr>
              <a:t>x=</a:t>
            </a:r>
            <a:r>
              <a:rPr lang="en-US" altLang="en-US" sz="2400" smtClean="0"/>
              <a:t>(x-x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400" smtClean="0"/>
              <a:t>We can compute </a:t>
            </a:r>
            <a:r>
              <a:rPr lang="en-US" altLang="en-US" sz="2400" smtClean="0">
                <a:sym typeface="Symbol" pitchFamily="18" charset="2"/>
              </a:rPr>
              <a:t>x=</a:t>
            </a:r>
            <a:r>
              <a:rPr lang="en-US" altLang="en-US" sz="2400" smtClean="0"/>
              <a:t>[0 -</a:t>
            </a:r>
            <a:r>
              <a:rPr lang="en-US" altLang="en-US" sz="2400" smtClean="0">
                <a:sym typeface="Symbol" pitchFamily="18" charset="2"/>
              </a:rPr>
              <a:t> </a:t>
            </a:r>
            <a:r>
              <a:rPr lang="en-US" altLang="en-US" sz="2400" smtClean="0"/>
              <a:t>f(x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)]/ f’(x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), then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400" smtClean="0">
                <a:sym typeface="Symbol" pitchFamily="18" charset="2"/>
              </a:rPr>
              <a:t>Since x=</a:t>
            </a:r>
            <a:r>
              <a:rPr lang="en-US" altLang="en-US" sz="2400" smtClean="0"/>
              <a:t>(x-x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), so x=x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+</a:t>
            </a:r>
            <a:r>
              <a:rPr lang="en-US" altLang="en-US" sz="2400" smtClean="0">
                <a:sym typeface="Symbol" pitchFamily="18" charset="2"/>
              </a:rPr>
              <a:t> x</a:t>
            </a:r>
            <a:endParaRPr lang="en-US" altLang="en-US" sz="2400" smtClean="0"/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400" smtClean="0"/>
              <a:t>That means: X</a:t>
            </a:r>
            <a:r>
              <a:rPr lang="en-US" altLang="en-US" sz="2400" baseline="-25000" smtClean="0"/>
              <a:t>new_guess</a:t>
            </a:r>
            <a:r>
              <a:rPr lang="en-US" altLang="en-US" sz="2400" smtClean="0"/>
              <a:t>=</a:t>
            </a:r>
            <a:r>
              <a:rPr lang="en-US" altLang="en-US" sz="2400" smtClean="0">
                <a:sym typeface="Symbol" pitchFamily="18" charset="2"/>
              </a:rPr>
              <a:t> x</a:t>
            </a:r>
            <a:r>
              <a:rPr lang="en-US" altLang="en-US" sz="2400" baseline="-25000" smtClean="0">
                <a:sym typeface="Symbol" pitchFamily="18" charset="2"/>
              </a:rPr>
              <a:t>0(old_guess) + </a:t>
            </a:r>
            <a:r>
              <a:rPr lang="en-US" altLang="en-US" sz="2400" smtClean="0">
                <a:sym typeface="Symbol" pitchFamily="18" charset="2"/>
              </a:rPr>
              <a:t>x</a:t>
            </a:r>
            <a:endParaRPr lang="en-US" altLang="en-US" sz="2400" baseline="-250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>
              <a:sym typeface="Symbol" pitchFamily="18" charset="2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427EAC-5909-4718-BB24-1D11A6FECD5E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69900" y="838200"/>
            <a:ext cx="8229600" cy="838200"/>
          </a:xfrm>
        </p:spPr>
        <p:txBody>
          <a:bodyPr/>
          <a:lstStyle/>
          <a:p>
            <a:r>
              <a:rPr lang="en-US" altLang="en-US" smtClean="0"/>
              <a:t>Pose estimation in 3D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21FE1B-8910-4B66-82BE-7309C44A2A40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7" name="Cube 6"/>
          <p:cNvSpPr/>
          <p:nvPr/>
        </p:nvSpPr>
        <p:spPr>
          <a:xfrm rot="868528">
            <a:off x="3543300" y="3117850"/>
            <a:ext cx="728663" cy="6858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20978461">
            <a:off x="3948113" y="3808413"/>
            <a:ext cx="84137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 rot="20978461">
            <a:off x="4046538" y="3322638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 rot="20978461">
            <a:off x="3779838" y="3043238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 rot="20978461">
            <a:off x="3473450" y="3652838"/>
            <a:ext cx="84138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514" name="TextBox 46"/>
          <p:cNvSpPr txBox="1">
            <a:spLocks noChangeArrowheads="1"/>
          </p:cNvSpPr>
          <p:nvPr/>
        </p:nvSpPr>
        <p:spPr bwMode="auto">
          <a:xfrm>
            <a:off x="2876550" y="288925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i=1,t0</a:t>
            </a:r>
          </a:p>
        </p:txBody>
      </p:sp>
      <p:sp>
        <p:nvSpPr>
          <p:cNvPr id="21515" name="TextBox 47"/>
          <p:cNvSpPr txBox="1">
            <a:spLocks noChangeArrowheads="1"/>
          </p:cNvSpPr>
          <p:nvPr/>
        </p:nvSpPr>
        <p:spPr bwMode="auto">
          <a:xfrm>
            <a:off x="3419475" y="3757613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i=2,t0</a:t>
            </a:r>
          </a:p>
        </p:txBody>
      </p:sp>
      <p:cxnSp>
        <p:nvCxnSpPr>
          <p:cNvPr id="14" name="Straight Connector 13"/>
          <p:cNvCxnSpPr>
            <a:stCxn id="37" idx="7"/>
          </p:cNvCxnSpPr>
          <p:nvPr/>
        </p:nvCxnSpPr>
        <p:spPr>
          <a:xfrm flipH="1">
            <a:off x="2106613" y="1995488"/>
            <a:ext cx="5129212" cy="165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030413" y="2743200"/>
            <a:ext cx="6199187" cy="909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030413" y="3652838"/>
            <a:ext cx="5878512" cy="47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030413" y="3652838"/>
            <a:ext cx="4287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0" name="TextBox 30"/>
          <p:cNvSpPr txBox="1">
            <a:spLocks noChangeArrowheads="1"/>
          </p:cNvSpPr>
          <p:nvPr/>
        </p:nvSpPr>
        <p:spPr bwMode="auto">
          <a:xfrm>
            <a:off x="808038" y="3263900"/>
            <a:ext cx="1069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Camera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center</a:t>
            </a:r>
          </a:p>
        </p:txBody>
      </p:sp>
      <p:sp>
        <p:nvSpPr>
          <p:cNvPr id="33" name="Cube 32"/>
          <p:cNvSpPr/>
          <p:nvPr/>
        </p:nvSpPr>
        <p:spPr>
          <a:xfrm rot="841173">
            <a:off x="6515100" y="2090738"/>
            <a:ext cx="2127250" cy="189071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 rot="20978461">
            <a:off x="6316663" y="3602038"/>
            <a:ext cx="84137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 rot="20978461">
            <a:off x="7867650" y="4033838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 rot="20978461">
            <a:off x="8245475" y="2700338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 rot="20978461">
            <a:off x="7169150" y="1987550"/>
            <a:ext cx="84138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6" name="Cube 45"/>
          <p:cNvSpPr/>
          <p:nvPr/>
        </p:nvSpPr>
        <p:spPr>
          <a:xfrm rot="305160">
            <a:off x="6713538" y="4498975"/>
            <a:ext cx="2127250" cy="189071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 rot="20978461">
            <a:off x="7192963" y="4403725"/>
            <a:ext cx="84137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 rot="20978461">
            <a:off x="6640513" y="6253163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 rot="20978461">
            <a:off x="8378825" y="5018088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 rot="20978461">
            <a:off x="6738938" y="4851400"/>
            <a:ext cx="84137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531" name="TextBox 43"/>
          <p:cNvSpPr txBox="1">
            <a:spLocks noChangeArrowheads="1"/>
          </p:cNvSpPr>
          <p:nvPr/>
        </p:nvSpPr>
        <p:spPr bwMode="auto">
          <a:xfrm>
            <a:off x="4921250" y="2138363"/>
            <a:ext cx="167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3D object at t</a:t>
            </a:r>
            <a:r>
              <a:rPr lang="en-US" altLang="en-US" sz="1800" baseline="-25000">
                <a:latin typeface="Arial" charset="0"/>
              </a:rPr>
              <a:t>0</a:t>
            </a:r>
          </a:p>
        </p:txBody>
      </p:sp>
      <p:sp>
        <p:nvSpPr>
          <p:cNvPr id="21532" name="TextBox 51"/>
          <p:cNvSpPr txBox="1">
            <a:spLocks noChangeArrowheads="1"/>
          </p:cNvSpPr>
          <p:nvPr/>
        </p:nvSpPr>
        <p:spPr bwMode="auto">
          <a:xfrm>
            <a:off x="4822825" y="5257800"/>
            <a:ext cx="1870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3D object at t=t</a:t>
            </a:r>
            <a:r>
              <a:rPr lang="en-US" altLang="en-US" sz="1800" baseline="-25000">
                <a:latin typeface="Arial" charset="0"/>
              </a:rPr>
              <a:t>1</a:t>
            </a:r>
          </a:p>
        </p:txBody>
      </p:sp>
      <p:sp>
        <p:nvSpPr>
          <p:cNvPr id="53" name="Cube 52"/>
          <p:cNvSpPr/>
          <p:nvPr/>
        </p:nvSpPr>
        <p:spPr>
          <a:xfrm rot="362644">
            <a:off x="3792538" y="3981450"/>
            <a:ext cx="758825" cy="6731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 rot="20978461">
            <a:off x="3694113" y="4548188"/>
            <a:ext cx="84137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 rot="20978461">
            <a:off x="3757613" y="4065588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 rot="20978461">
            <a:off x="3943350" y="3917950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 rot="20978461">
            <a:off x="4340225" y="4114800"/>
            <a:ext cx="84138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538" name="TextBox 46"/>
          <p:cNvSpPr txBox="1">
            <a:spLocks noChangeArrowheads="1"/>
          </p:cNvSpPr>
          <p:nvPr/>
        </p:nvSpPr>
        <p:spPr bwMode="auto">
          <a:xfrm>
            <a:off x="2641600" y="407670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i=1,t1</a:t>
            </a:r>
          </a:p>
        </p:txBody>
      </p:sp>
      <p:sp>
        <p:nvSpPr>
          <p:cNvPr id="21539" name="TextBox 47"/>
          <p:cNvSpPr txBox="1">
            <a:spLocks noChangeArrowheads="1"/>
          </p:cNvSpPr>
          <p:nvPr/>
        </p:nvSpPr>
        <p:spPr bwMode="auto">
          <a:xfrm>
            <a:off x="3297238" y="473075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i=2,t1</a:t>
            </a:r>
          </a:p>
        </p:txBody>
      </p:sp>
      <p:sp>
        <p:nvSpPr>
          <p:cNvPr id="60" name="Freeform 59"/>
          <p:cNvSpPr/>
          <p:nvPr/>
        </p:nvSpPr>
        <p:spPr>
          <a:xfrm>
            <a:off x="2463800" y="2130425"/>
            <a:ext cx="2349500" cy="3914775"/>
          </a:xfrm>
          <a:custGeom>
            <a:avLst/>
            <a:gdLst>
              <a:gd name="connsiteX0" fmla="*/ 0 w 2350235"/>
              <a:gd name="connsiteY0" fmla="*/ 0 h 3914539"/>
              <a:gd name="connsiteX1" fmla="*/ 2350235 w 2350235"/>
              <a:gd name="connsiteY1" fmla="*/ 944628 h 3914539"/>
              <a:gd name="connsiteX2" fmla="*/ 2214208 w 2350235"/>
              <a:gd name="connsiteY2" fmla="*/ 3914539 h 3914539"/>
              <a:gd name="connsiteX3" fmla="*/ 15114 w 2350235"/>
              <a:gd name="connsiteY3" fmla="*/ 2894340 h 3914539"/>
              <a:gd name="connsiteX4" fmla="*/ 0 w 2350235"/>
              <a:gd name="connsiteY4" fmla="*/ 0 h 391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235" h="3914539">
                <a:moveTo>
                  <a:pt x="0" y="0"/>
                </a:moveTo>
                <a:lnTo>
                  <a:pt x="2350235" y="944628"/>
                </a:lnTo>
                <a:lnTo>
                  <a:pt x="2214208" y="3914539"/>
                </a:lnTo>
                <a:lnTo>
                  <a:pt x="15114" y="289434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2055813" y="3660775"/>
            <a:ext cx="4695825" cy="124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2052638" y="3649663"/>
            <a:ext cx="4597400" cy="264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7" idx="1"/>
          </p:cNvCxnSpPr>
          <p:nvPr/>
        </p:nvCxnSpPr>
        <p:spPr>
          <a:xfrm flipH="1" flipV="1">
            <a:off x="2043113" y="3652838"/>
            <a:ext cx="5157787" cy="76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9" idx="7"/>
          </p:cNvCxnSpPr>
          <p:nvPr/>
        </p:nvCxnSpPr>
        <p:spPr>
          <a:xfrm flipH="1" flipV="1">
            <a:off x="2043113" y="3652838"/>
            <a:ext cx="6400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5" name="Content Placeholder 1"/>
          <p:cNvSpPr>
            <a:spLocks noGrp="1"/>
          </p:cNvSpPr>
          <p:nvPr>
            <p:ph idx="1"/>
          </p:nvPr>
        </p:nvSpPr>
        <p:spPr>
          <a:xfrm>
            <a:off x="6594475" y="6480175"/>
            <a:ext cx="1406525" cy="149225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3" name="Oval 42"/>
          <p:cNvSpPr/>
          <p:nvPr/>
        </p:nvSpPr>
        <p:spPr>
          <a:xfrm>
            <a:off x="3352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Overview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Define the terms</a:t>
            </a:r>
          </a:p>
          <a:p>
            <a:r>
              <a:rPr lang="en-US" altLang="en-US" smtClean="0"/>
              <a:t>Define </a:t>
            </a:r>
            <a:r>
              <a:rPr lang="en-US" altLang="en-US" u="sng" smtClean="0"/>
              <a:t>S</a:t>
            </a:r>
            <a:r>
              <a:rPr lang="en-US" altLang="en-US" smtClean="0"/>
              <a:t>tructure </a:t>
            </a:r>
            <a:r>
              <a:rPr lang="en-US" altLang="en-US" u="sng" smtClean="0"/>
              <a:t>F</a:t>
            </a:r>
            <a:r>
              <a:rPr lang="en-US" altLang="en-US" smtClean="0"/>
              <a:t>rom </a:t>
            </a:r>
            <a:r>
              <a:rPr lang="en-US" altLang="en-US" u="sng" smtClean="0"/>
              <a:t>M</a:t>
            </a:r>
            <a:r>
              <a:rPr lang="en-US" altLang="en-US" smtClean="0"/>
              <a:t>otion SFM</a:t>
            </a:r>
          </a:p>
          <a:p>
            <a:r>
              <a:rPr lang="en-US" altLang="en-US" smtClean="0"/>
              <a:t>Methods for SFM</a:t>
            </a:r>
          </a:p>
          <a:p>
            <a:r>
              <a:rPr lang="en-US" altLang="en-US" smtClean="0"/>
              <a:t>Define pose estimation, and why we need to study it</a:t>
            </a:r>
          </a:p>
          <a:p>
            <a:r>
              <a:rPr lang="en-US" altLang="en-US" smtClean="0"/>
              <a:t>Newton's method</a:t>
            </a:r>
          </a:p>
          <a:p>
            <a:r>
              <a:rPr lang="en-US" altLang="en-US" smtClean="0"/>
              <a:t>Iterative algorithm for pose estimation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7BCCCD-86EE-4450-B7F1-3A5950F6DF47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0563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zh-TW" sz="2800" smtClean="0"/>
              <a:t>Exercise 2</a:t>
            </a:r>
            <a:r>
              <a:rPr lang="en-US" altLang="zh-TW" sz="2200" smtClean="0">
                <a:solidFill>
                  <a:srgbClr val="FF0000"/>
                </a:solidFill>
              </a:rPr>
              <a:t/>
            </a:r>
            <a:br>
              <a:rPr lang="en-US" altLang="zh-TW" sz="2200" smtClean="0">
                <a:solidFill>
                  <a:srgbClr val="FF0000"/>
                </a:solidFill>
              </a:rPr>
            </a:br>
            <a:r>
              <a:rPr lang="en-US" altLang="zh-TW" sz="2200" smtClean="0"/>
              <a:t>From 3-D :</a:t>
            </a:r>
            <a:r>
              <a:rPr lang="en-US" altLang="zh-TW" sz="2200" i="1" smtClean="0"/>
              <a:t>P=[X,Y,Z]</a:t>
            </a:r>
            <a:r>
              <a:rPr lang="en-US" altLang="zh-TW" sz="2200" i="1" baseline="30000" smtClean="0"/>
              <a:t>T</a:t>
            </a:r>
            <a:r>
              <a:rPr lang="en-US" altLang="zh-TW" sz="2200" smtClean="0"/>
              <a:t> to </a:t>
            </a:r>
            <a:br>
              <a:rPr lang="en-US" altLang="zh-TW" sz="2200" smtClean="0"/>
            </a:br>
            <a:r>
              <a:rPr lang="en-US" altLang="zh-TW" sz="2200" smtClean="0"/>
              <a:t>2-D :</a:t>
            </a:r>
            <a:r>
              <a:rPr lang="en-US" altLang="zh-TW" sz="2200" i="1" smtClean="0"/>
              <a:t>q=[u,v]</a:t>
            </a:r>
            <a:r>
              <a:rPr lang="en-US" altLang="zh-TW" sz="2200" i="1" baseline="30000" smtClean="0"/>
              <a:t>T</a:t>
            </a:r>
            <a:r>
              <a:rPr lang="en-US" altLang="zh-TW" sz="2200" smtClean="0"/>
              <a:t> image </a:t>
            </a:r>
            <a:br>
              <a:rPr lang="en-US" altLang="zh-TW" sz="2200" smtClean="0"/>
            </a:br>
            <a:r>
              <a:rPr lang="en-US" altLang="zh-TW" sz="2200" smtClean="0"/>
              <a:t>projection</a:t>
            </a:r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52425" y="1766888"/>
          <a:ext cx="5057775" cy="473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3" imgW="4826000" imgH="4521200" progId="Equation.3">
                  <p:embed/>
                </p:oleObj>
              </mc:Choice>
              <mc:Fallback>
                <p:oleObj name="Equation" r:id="rId3" imgW="4826000" imgH="4521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766888"/>
                        <a:ext cx="5057775" cy="473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DCE979-E389-49E6-9C56-D62C8CAC5056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353050" y="3533775"/>
            <a:ext cx="34067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Here you relate pose (R,T)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model (X,Y,Z)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 with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 point (u,v)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4267200" y="3657600"/>
            <a:ext cx="1084263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5375" y="852488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5" name="Cube 34"/>
          <p:cNvSpPr/>
          <p:nvPr/>
        </p:nvSpPr>
        <p:spPr>
          <a:xfrm rot="491789">
            <a:off x="5626100" y="1147763"/>
            <a:ext cx="714375" cy="6858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 rot="20978461">
            <a:off x="6034088" y="1843088"/>
            <a:ext cx="84137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 rot="20978461">
            <a:off x="6132513" y="1357313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 rot="20978461">
            <a:off x="5529263" y="1682750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 rot="20978461">
            <a:off x="5832475" y="1076325"/>
            <a:ext cx="84138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42" name="TextBox 46"/>
          <p:cNvSpPr txBox="1">
            <a:spLocks noChangeArrowheads="1"/>
          </p:cNvSpPr>
          <p:nvPr/>
        </p:nvSpPr>
        <p:spPr bwMode="auto">
          <a:xfrm>
            <a:off x="4962525" y="922338"/>
            <a:ext cx="608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i=1,t</a:t>
            </a:r>
          </a:p>
        </p:txBody>
      </p:sp>
      <p:sp>
        <p:nvSpPr>
          <p:cNvPr id="22543" name="TextBox 47"/>
          <p:cNvSpPr txBox="1">
            <a:spLocks noChangeArrowheads="1"/>
          </p:cNvSpPr>
          <p:nvPr/>
        </p:nvSpPr>
        <p:spPr bwMode="auto">
          <a:xfrm>
            <a:off x="5505450" y="1792288"/>
            <a:ext cx="60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i=2,t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581400" y="661988"/>
            <a:ext cx="4257675" cy="101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581400" y="1106488"/>
            <a:ext cx="4497388" cy="56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0" idx="3"/>
          </p:cNvCxnSpPr>
          <p:nvPr/>
        </p:nvCxnSpPr>
        <p:spPr>
          <a:xfrm flipH="1" flipV="1">
            <a:off x="3581400" y="1681163"/>
            <a:ext cx="4254500" cy="31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581400" y="1676400"/>
            <a:ext cx="36703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50188" y="687388"/>
            <a:ext cx="533400" cy="1508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078788" y="825500"/>
            <a:ext cx="304800" cy="2809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80" idx="4"/>
          </p:cNvCxnSpPr>
          <p:nvPr/>
        </p:nvCxnSpPr>
        <p:spPr>
          <a:xfrm flipH="1">
            <a:off x="7867650" y="1106488"/>
            <a:ext cx="211138" cy="8985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7210425" y="825500"/>
            <a:ext cx="252413" cy="8604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80" idx="3"/>
          </p:cNvCxnSpPr>
          <p:nvPr/>
        </p:nvCxnSpPr>
        <p:spPr>
          <a:xfrm>
            <a:off x="7210425" y="1676400"/>
            <a:ext cx="625475" cy="3206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269288" y="852488"/>
            <a:ext cx="114300" cy="49688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80" idx="6"/>
          </p:cNvCxnSpPr>
          <p:nvPr/>
        </p:nvCxnSpPr>
        <p:spPr>
          <a:xfrm flipH="1">
            <a:off x="7900988" y="1349375"/>
            <a:ext cx="368300" cy="60483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467600" y="638175"/>
            <a:ext cx="392113" cy="1873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462838" y="838200"/>
            <a:ext cx="609600" cy="2682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 rot="20978461">
            <a:off x="7216775" y="1593850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 rot="20978461">
            <a:off x="7818438" y="1919288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 rot="20978461">
            <a:off x="8027988" y="1076325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 rot="20978461">
            <a:off x="7808913" y="644525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61" name="TextBox 62"/>
          <p:cNvSpPr txBox="1">
            <a:spLocks noChangeArrowheads="1"/>
          </p:cNvSpPr>
          <p:nvPr/>
        </p:nvSpPr>
        <p:spPr bwMode="auto">
          <a:xfrm>
            <a:off x="3352800" y="1035050"/>
            <a:ext cx="1069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Camera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center</a:t>
            </a:r>
          </a:p>
        </p:txBody>
      </p:sp>
      <p:sp>
        <p:nvSpPr>
          <p:cNvPr id="22562" name="TextBox 85"/>
          <p:cNvSpPr txBox="1">
            <a:spLocks noChangeArrowheads="1"/>
          </p:cNvSpPr>
          <p:nvPr/>
        </p:nvSpPr>
        <p:spPr bwMode="auto">
          <a:xfrm>
            <a:off x="7658100" y="2244725"/>
            <a:ext cx="1160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3D object</a:t>
            </a:r>
          </a:p>
        </p:txBody>
      </p:sp>
      <p:sp>
        <p:nvSpPr>
          <p:cNvPr id="36" name="Oval 35"/>
          <p:cNvSpPr/>
          <p:nvPr/>
        </p:nvSpPr>
        <p:spPr>
          <a:xfrm>
            <a:off x="3352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64" name="TextBox 3"/>
          <p:cNvSpPr txBox="1">
            <a:spLocks noChangeArrowheads="1"/>
          </p:cNvSpPr>
          <p:nvPr/>
        </p:nvSpPr>
        <p:spPr bwMode="auto">
          <a:xfrm>
            <a:off x="6073775" y="200501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3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153400" y="5791200"/>
            <a:ext cx="533400" cy="3349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7C68F3-EBD0-4CE2-A7AF-01243CEE4FBA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249238" y="1039813"/>
          <a:ext cx="8913812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公式" r:id="rId3" imgW="5994400" imgH="2095500" progId="Equation.3">
                  <p:embed/>
                </p:oleObj>
              </mc:Choice>
              <mc:Fallback>
                <p:oleObj name="公式" r:id="rId3" imgW="5994400" imgH="209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1039813"/>
                        <a:ext cx="8913812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352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128588"/>
            <a:ext cx="7543801" cy="838200"/>
          </a:xfrm>
        </p:spPr>
        <p:txBody>
          <a:bodyPr/>
          <a:lstStyle/>
          <a:p>
            <a:pPr algn="l" eaLnBrk="1" hangingPunct="1"/>
            <a:r>
              <a:rPr lang="en-US" altLang="zh-TW" sz="1400" smtClean="0">
                <a:solidFill>
                  <a:srgbClr val="00FF00"/>
                </a:solidFill>
              </a:rPr>
              <a:t/>
            </a:r>
            <a:br>
              <a:rPr lang="en-US" altLang="zh-TW" sz="1400" smtClean="0">
                <a:solidFill>
                  <a:srgbClr val="00FF00"/>
                </a:solidFill>
              </a:rPr>
            </a:br>
            <a:r>
              <a:rPr lang="en-US" altLang="zh-TW" sz="1400" smtClean="0"/>
              <a:t/>
            </a:r>
            <a:br>
              <a:rPr lang="en-US" altLang="zh-TW" sz="1400" smtClean="0"/>
            </a:br>
            <a:endParaRPr lang="en-US" altLang="zh-TW" sz="2600" smtClean="0"/>
          </a:p>
        </p:txBody>
      </p:sp>
      <p:graphicFrame>
        <p:nvGraphicFramePr>
          <p:cNvPr id="2457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66725" y="1193800"/>
          <a:ext cx="6867525" cy="519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公式" r:id="rId3" imgW="5943600" imgH="4495800" progId="Equation.3">
                  <p:embed/>
                </p:oleObj>
              </mc:Choice>
              <mc:Fallback>
                <p:oleObj name="公式" r:id="rId3" imgW="5943600" imgH="44958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193800"/>
                        <a:ext cx="6867525" cy="519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773738" y="6364288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393C7E-E3FC-4D61-A374-B8D82B381764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531813"/>
            <a:ext cx="4652962" cy="150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14288" y="609600"/>
            <a:ext cx="44767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Arial" charset="0"/>
              </a:rPr>
              <a:t>Using  Taylor series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http://www.fepress.org/files/math_primer_fe_taylor.pdf</a:t>
            </a:r>
          </a:p>
        </p:txBody>
      </p:sp>
      <p:sp>
        <p:nvSpPr>
          <p:cNvPr id="8" name="Oval 7"/>
          <p:cNvSpPr/>
          <p:nvPr/>
        </p:nvSpPr>
        <p:spPr>
          <a:xfrm>
            <a:off x="3352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34963"/>
          </a:xfrm>
        </p:spPr>
        <p:txBody>
          <a:bodyPr/>
          <a:lstStyle/>
          <a:p>
            <a:pPr algn="l"/>
            <a:r>
              <a:rPr lang="en-US" altLang="en-US" sz="3600" smtClean="0"/>
              <a:t>Exercise 4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229600" y="5791200"/>
            <a:ext cx="457200" cy="334963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Pose estimation  V6a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5549E8-19D2-4EB6-9F06-CF06D5B1AEC8}" type="slidenum">
              <a:rPr lang="en-US" altLang="en-US" sz="120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1141413" y="904875"/>
          <a:ext cx="7715250" cy="592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3" imgW="4000500" imgH="3073400" progId="Equation.3">
                  <p:embed/>
                </p:oleObj>
              </mc:Choice>
              <mc:Fallback>
                <p:oleObj name="Equation" r:id="rId3" imgW="4000500" imgH="307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904875"/>
                        <a:ext cx="7715250" cy="592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3352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7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258763"/>
          </a:xfrm>
        </p:spPr>
        <p:txBody>
          <a:bodyPr/>
          <a:lstStyle/>
          <a:p>
            <a:pPr algn="r"/>
            <a:r>
              <a:rPr lang="en-US" altLang="en-US" sz="2400" smtClean="0"/>
              <a:t>Continue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8600" y="5943600"/>
            <a:ext cx="8458200" cy="1825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24932A-7047-4480-8705-F448AC16280C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606425" y="723900"/>
          <a:ext cx="8016875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3" imgW="5765800" imgH="3746500" progId="Equation.3">
                  <p:embed/>
                </p:oleObj>
              </mc:Choice>
              <mc:Fallback>
                <p:oleObj name="Equation" r:id="rId3" imgW="5765800" imgH="3746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723900"/>
                        <a:ext cx="8016875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352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2514600"/>
            <a:ext cx="8001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4572000"/>
            <a:ext cx="8001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2400" smtClean="0"/>
              <a:t>Continue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A334ED-D9F9-4B69-99EB-F797B73F2E0D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143000" y="609600"/>
          <a:ext cx="5791200" cy="575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3" imgW="2400300" imgH="2387600" progId="Equation.3">
                  <p:embed/>
                </p:oleObj>
              </mc:Choice>
              <mc:Fallback>
                <p:oleObj name="公式" r:id="rId3" imgW="2400300" imgH="2387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09600"/>
                        <a:ext cx="5791200" cy="575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Content Placeholder 6"/>
          <p:cNvSpPr>
            <a:spLocks noGrp="1"/>
          </p:cNvSpPr>
          <p:nvPr>
            <p:ph idx="1"/>
          </p:nvPr>
        </p:nvSpPr>
        <p:spPr>
          <a:xfrm>
            <a:off x="7543800" y="5943600"/>
            <a:ext cx="1219200" cy="2587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288" y="990600"/>
            <a:ext cx="1890712" cy="1143000"/>
          </a:xfrm>
        </p:spPr>
        <p:txBody>
          <a:bodyPr/>
          <a:lstStyle/>
          <a:p>
            <a:r>
              <a:rPr lang="en-US" altLang="en-US" sz="2400" smtClean="0"/>
              <a:t>Find partial derivatives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848600" y="5715000"/>
            <a:ext cx="838200" cy="4111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1DE6D2-F729-400D-B985-2D19EF6809F0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8678" name="Object 1"/>
          <p:cNvGraphicFramePr>
            <a:graphicFrameLocks noChangeAspect="1"/>
          </p:cNvGraphicFramePr>
          <p:nvPr/>
        </p:nvGraphicFramePr>
        <p:xfrm>
          <a:off x="2057400" y="695325"/>
          <a:ext cx="6889750" cy="602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3" imgW="4851400" imgH="4241800" progId="Equation.3">
                  <p:embed/>
                </p:oleObj>
              </mc:Choice>
              <mc:Fallback>
                <p:oleObj name="Equation" r:id="rId3" imgW="4851400" imgH="424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95325"/>
                        <a:ext cx="6889750" cy="6027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352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239000" y="2971800"/>
            <a:ext cx="1752600" cy="381000"/>
          </a:xfrm>
        </p:spPr>
        <p:txBody>
          <a:bodyPr/>
          <a:lstStyle/>
          <a:p>
            <a:pPr algn="r"/>
            <a:r>
              <a:rPr lang="en-US" altLang="en-US" smtClean="0"/>
              <a:t>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943600" y="5105400"/>
            <a:ext cx="2590800" cy="11731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 dirty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965A08-288C-4560-9111-52E2291087C9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381000" y="685800"/>
          <a:ext cx="4648200" cy="58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公式" r:id="rId3" imgW="3098800" imgH="3886200" progId="Equation.3">
                  <p:embed/>
                </p:oleObj>
              </mc:Choice>
              <mc:Fallback>
                <p:oleObj name="公式" r:id="rId3" imgW="3098800" imgH="388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85800"/>
                        <a:ext cx="4648200" cy="582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"/>
          <p:cNvGraphicFramePr>
            <a:graphicFrameLocks noChangeAspect="1"/>
          </p:cNvGraphicFramePr>
          <p:nvPr/>
        </p:nvGraphicFramePr>
        <p:xfrm>
          <a:off x="5181600" y="609600"/>
          <a:ext cx="38100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公式" r:id="rId5" imgW="2286000" imgH="660400" progId="Equation.3">
                  <p:embed/>
                </p:oleObj>
              </mc:Choice>
              <mc:Fallback>
                <p:oleObj name="公式" r:id="rId5" imgW="2286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"/>
                        <a:ext cx="3810000" cy="1100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3352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943600" y="5105400"/>
            <a:ext cx="2590800" cy="11731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4E105A-B18D-4011-B44C-D96CCCF5EFB2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228600" y="838200"/>
          <a:ext cx="3810000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3" imgW="2882900" imgH="4013200" progId="Equation.3">
                  <p:embed/>
                </p:oleObj>
              </mc:Choice>
              <mc:Fallback>
                <p:oleObj name="公式" r:id="rId3" imgW="2882900" imgH="401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3810000" cy="530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"/>
          <p:cNvGraphicFramePr>
            <a:graphicFrameLocks noChangeAspect="1"/>
          </p:cNvGraphicFramePr>
          <p:nvPr/>
        </p:nvGraphicFramePr>
        <p:xfrm>
          <a:off x="4953000" y="685800"/>
          <a:ext cx="38100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公式" r:id="rId5" imgW="2286000" imgH="660400" progId="Equation.3">
                  <p:embed/>
                </p:oleObj>
              </mc:Choice>
              <mc:Fallback>
                <p:oleObj name="公式" r:id="rId5" imgW="2286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85800"/>
                        <a:ext cx="3810000" cy="1100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352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39725"/>
            <a:ext cx="8229600" cy="1143000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6363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 dirty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B77C84-F751-4CF6-ADCC-A263B68C0648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31750" name="Object 8"/>
          <p:cNvGraphicFramePr>
            <a:graphicFrameLocks noChangeAspect="1"/>
          </p:cNvGraphicFramePr>
          <p:nvPr/>
        </p:nvGraphicFramePr>
        <p:xfrm>
          <a:off x="1254125" y="1295400"/>
          <a:ext cx="3179763" cy="528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3" imgW="2324100" imgH="3860800" progId="Equation.3">
                  <p:embed/>
                </p:oleObj>
              </mc:Choice>
              <mc:Fallback>
                <p:oleObj name="Equation" r:id="rId3" imgW="2324100" imgH="3860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1295400"/>
                        <a:ext cx="3179763" cy="528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2"/>
          <p:cNvGraphicFramePr>
            <a:graphicFrameLocks noChangeAspect="1"/>
          </p:cNvGraphicFramePr>
          <p:nvPr/>
        </p:nvGraphicFramePr>
        <p:xfrm>
          <a:off x="5010150" y="1206500"/>
          <a:ext cx="3233738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5" imgW="2324100" imgH="3860800" progId="Equation.3">
                  <p:embed/>
                </p:oleObj>
              </mc:Choice>
              <mc:Fallback>
                <p:oleObj name="Equation" r:id="rId5" imgW="2324100" imgH="3860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1206500"/>
                        <a:ext cx="3233738" cy="5370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Box 5"/>
          <p:cNvSpPr txBox="1">
            <a:spLocks noChangeArrowheads="1"/>
          </p:cNvSpPr>
          <p:nvPr/>
        </p:nvSpPr>
        <p:spPr bwMode="auto">
          <a:xfrm>
            <a:off x="381000" y="468313"/>
            <a:ext cx="78295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Similarly, so we have the results for </a:t>
            </a:r>
            <a:r>
              <a:rPr lang="en-US" altLang="en-US" sz="1800" i="1">
                <a:latin typeface="Arial" charset="0"/>
              </a:rPr>
              <a:t>v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 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Arial" charset="0"/>
              </a:rPr>
              <a:t>Exercise 5: </a:t>
            </a:r>
            <a:r>
              <a:rPr lang="en-US" altLang="en-US" sz="1800">
                <a:latin typeface="Arial" charset="0"/>
              </a:rPr>
              <a:t>complete the proofs on the right hand side </a:t>
            </a:r>
            <a:endParaRPr lang="en-US" altLang="en-US" sz="1800" baseline="-25000"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52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Define the terms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6FEAE9-C365-4B11-A473-DF0C0552FD82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>
              <a:latin typeface="Arial" charset="0"/>
            </a:endParaRPr>
          </a:p>
        </p:txBody>
      </p:sp>
      <p:grpSp>
        <p:nvGrpSpPr>
          <p:cNvPr id="5124" name="Group 16"/>
          <p:cNvGrpSpPr>
            <a:grpSpLocks/>
          </p:cNvGrpSpPr>
          <p:nvPr/>
        </p:nvGrpSpPr>
        <p:grpSpPr bwMode="auto">
          <a:xfrm rot="1208904">
            <a:off x="5995988" y="2846388"/>
            <a:ext cx="1257300" cy="1409700"/>
            <a:chOff x="1200" y="1632"/>
            <a:chExt cx="792" cy="888"/>
          </a:xfrm>
        </p:grpSpPr>
        <p:sp>
          <p:nvSpPr>
            <p:cNvPr id="5140" name="Freeform 17"/>
            <p:cNvSpPr>
              <a:spLocks/>
            </p:cNvSpPr>
            <p:nvPr/>
          </p:nvSpPr>
          <p:spPr bwMode="auto">
            <a:xfrm>
              <a:off x="1200" y="1632"/>
              <a:ext cx="792" cy="888"/>
            </a:xfrm>
            <a:custGeom>
              <a:avLst/>
              <a:gdLst>
                <a:gd name="T0" fmla="*/ 312 w 792"/>
                <a:gd name="T1" fmla="*/ 240 h 888"/>
                <a:gd name="T2" fmla="*/ 168 w 792"/>
                <a:gd name="T3" fmla="*/ 480 h 888"/>
                <a:gd name="T4" fmla="*/ 24 w 792"/>
                <a:gd name="T5" fmla="*/ 768 h 888"/>
                <a:gd name="T6" fmla="*/ 312 w 792"/>
                <a:gd name="T7" fmla="*/ 720 h 888"/>
                <a:gd name="T8" fmla="*/ 600 w 792"/>
                <a:gd name="T9" fmla="*/ 864 h 888"/>
                <a:gd name="T10" fmla="*/ 792 w 792"/>
                <a:gd name="T11" fmla="*/ 576 h 888"/>
                <a:gd name="T12" fmla="*/ 600 w 792"/>
                <a:gd name="T13" fmla="*/ 384 h 888"/>
                <a:gd name="T14" fmla="*/ 696 w 792"/>
                <a:gd name="T15" fmla="*/ 96 h 888"/>
                <a:gd name="T16" fmla="*/ 504 w 792"/>
                <a:gd name="T17" fmla="*/ 0 h 888"/>
                <a:gd name="T18" fmla="*/ 312 w 792"/>
                <a:gd name="T19" fmla="*/ 96 h 888"/>
                <a:gd name="T20" fmla="*/ 312 w 792"/>
                <a:gd name="T21" fmla="*/ 240 h 8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2"/>
                <a:gd name="T34" fmla="*/ 0 h 888"/>
                <a:gd name="T35" fmla="*/ 792 w 792"/>
                <a:gd name="T36" fmla="*/ 888 h 8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2" h="888">
                  <a:moveTo>
                    <a:pt x="312" y="240"/>
                  </a:moveTo>
                  <a:cubicBezTo>
                    <a:pt x="288" y="304"/>
                    <a:pt x="216" y="392"/>
                    <a:pt x="168" y="480"/>
                  </a:cubicBezTo>
                  <a:cubicBezTo>
                    <a:pt x="120" y="568"/>
                    <a:pt x="0" y="728"/>
                    <a:pt x="24" y="768"/>
                  </a:cubicBezTo>
                  <a:cubicBezTo>
                    <a:pt x="48" y="808"/>
                    <a:pt x="216" y="704"/>
                    <a:pt x="312" y="720"/>
                  </a:cubicBezTo>
                  <a:cubicBezTo>
                    <a:pt x="408" y="736"/>
                    <a:pt x="520" y="888"/>
                    <a:pt x="600" y="864"/>
                  </a:cubicBezTo>
                  <a:cubicBezTo>
                    <a:pt x="680" y="840"/>
                    <a:pt x="792" y="656"/>
                    <a:pt x="792" y="576"/>
                  </a:cubicBezTo>
                  <a:cubicBezTo>
                    <a:pt x="792" y="496"/>
                    <a:pt x="616" y="464"/>
                    <a:pt x="600" y="384"/>
                  </a:cubicBezTo>
                  <a:cubicBezTo>
                    <a:pt x="584" y="304"/>
                    <a:pt x="712" y="160"/>
                    <a:pt x="696" y="96"/>
                  </a:cubicBezTo>
                  <a:cubicBezTo>
                    <a:pt x="680" y="32"/>
                    <a:pt x="568" y="0"/>
                    <a:pt x="504" y="0"/>
                  </a:cubicBezTo>
                  <a:cubicBezTo>
                    <a:pt x="440" y="0"/>
                    <a:pt x="344" y="56"/>
                    <a:pt x="312" y="96"/>
                  </a:cubicBezTo>
                  <a:cubicBezTo>
                    <a:pt x="280" y="136"/>
                    <a:pt x="336" y="176"/>
                    <a:pt x="312" y="24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Oval 18"/>
            <p:cNvSpPr>
              <a:spLocks noChangeArrowheads="1"/>
            </p:cNvSpPr>
            <p:nvPr/>
          </p:nvSpPr>
          <p:spPr bwMode="auto">
            <a:xfrm>
              <a:off x="1344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5142" name="Oval 19"/>
            <p:cNvSpPr>
              <a:spLocks noChangeArrowheads="1"/>
            </p:cNvSpPr>
            <p:nvPr/>
          </p:nvSpPr>
          <p:spPr bwMode="auto">
            <a:xfrm>
              <a:off x="1824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5143" name="Oval 20"/>
            <p:cNvSpPr>
              <a:spLocks noChangeArrowheads="1"/>
            </p:cNvSpPr>
            <p:nvPr/>
          </p:nvSpPr>
          <p:spPr bwMode="auto">
            <a:xfrm>
              <a:off x="1440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5144" name="Oval 21"/>
            <p:cNvSpPr>
              <a:spLocks noChangeArrowheads="1"/>
            </p:cNvSpPr>
            <p:nvPr/>
          </p:nvSpPr>
          <p:spPr bwMode="auto">
            <a:xfrm>
              <a:off x="1632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5145" name="Oval 22"/>
            <p:cNvSpPr>
              <a:spLocks noChangeArrowheads="1"/>
            </p:cNvSpPr>
            <p:nvPr/>
          </p:nvSpPr>
          <p:spPr bwMode="auto">
            <a:xfrm>
              <a:off x="1536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5146" name="Oval 23"/>
            <p:cNvSpPr>
              <a:spLocks noChangeArrowheads="1"/>
            </p:cNvSpPr>
            <p:nvPr/>
          </p:nvSpPr>
          <p:spPr bwMode="auto">
            <a:xfrm>
              <a:off x="1680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5147" name="Oval 24"/>
            <p:cNvSpPr>
              <a:spLocks noChangeArrowheads="1"/>
            </p:cNvSpPr>
            <p:nvPr/>
          </p:nvSpPr>
          <p:spPr bwMode="auto">
            <a:xfrm>
              <a:off x="1728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</p:grpSp>
      <p:sp>
        <p:nvSpPr>
          <p:cNvPr id="74" name="Oval 73"/>
          <p:cNvSpPr/>
          <p:nvPr/>
        </p:nvSpPr>
        <p:spPr>
          <a:xfrm>
            <a:off x="304800" y="150813"/>
            <a:ext cx="685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6" name="Content Placeholder 3"/>
          <p:cNvSpPr>
            <a:spLocks noGrp="1"/>
          </p:cNvSpPr>
          <p:nvPr>
            <p:ph idx="1"/>
          </p:nvPr>
        </p:nvSpPr>
        <p:spPr>
          <a:xfrm>
            <a:off x="304800" y="1138238"/>
            <a:ext cx="4419600" cy="5643562"/>
          </a:xfrm>
        </p:spPr>
        <p:txBody>
          <a:bodyPr/>
          <a:lstStyle/>
          <a:p>
            <a:r>
              <a:rPr lang="en-US" altLang="en-US" sz="2800" smtClean="0"/>
              <a:t>3D Model=</a:t>
            </a:r>
            <a:r>
              <a:rPr lang="en-US" altLang="en-US" sz="2800" b="1" i="1" smtClean="0"/>
              <a:t>X</a:t>
            </a:r>
            <a:r>
              <a:rPr lang="en-US" altLang="en-US" sz="2800" i="1" baseline="-25000" smtClean="0"/>
              <a:t>j </a:t>
            </a:r>
            <a:r>
              <a:rPr lang="en-US" altLang="en-US" sz="2800" i="1" smtClean="0"/>
              <a:t>=[X,Y,Z]</a:t>
            </a:r>
            <a:r>
              <a:rPr lang="en-US" altLang="en-US" sz="2800" i="1" baseline="30000" smtClean="0"/>
              <a:t>T</a:t>
            </a:r>
            <a:r>
              <a:rPr lang="en-US" altLang="en-US" sz="2800" smtClean="0"/>
              <a:t>: </a:t>
            </a:r>
            <a:r>
              <a:rPr lang="en-US" altLang="en-US" sz="2800" i="1" smtClean="0"/>
              <a:t>where  i=feature index =1,2…n</a:t>
            </a:r>
            <a:r>
              <a:rPr lang="en-US" altLang="en-US" sz="2800" smtClean="0"/>
              <a:t> features.</a:t>
            </a:r>
          </a:p>
          <a:p>
            <a:r>
              <a:rPr lang="en-US" altLang="en-US" sz="2800" b="1" smtClean="0"/>
              <a:t>X</a:t>
            </a:r>
            <a:r>
              <a:rPr lang="en-US" altLang="en-US" sz="2800" smtClean="0"/>
              <a:t> can found by manual measurement</a:t>
            </a:r>
          </a:p>
          <a:p>
            <a:r>
              <a:rPr lang="en-US" altLang="en-US" sz="2800" smtClean="0"/>
              <a:t>Pose </a:t>
            </a:r>
            <a:r>
              <a:rPr lang="en-US" altLang="en-US" sz="2800" i="1" smtClean="0">
                <a:sym typeface="Symbol" pitchFamily="18" charset="2"/>
              </a:rPr>
              <a:t></a:t>
            </a:r>
            <a:r>
              <a:rPr lang="en-US" altLang="en-US" sz="2800" i="1" baseline="-25000" smtClean="0">
                <a:sym typeface="Symbol" pitchFamily="18" charset="2"/>
              </a:rPr>
              <a:t> t</a:t>
            </a:r>
            <a:r>
              <a:rPr lang="en-US" altLang="en-US" sz="2800" i="1" smtClean="0">
                <a:sym typeface="Symbol" pitchFamily="18" charset="2"/>
              </a:rPr>
              <a:t>  </a:t>
            </a:r>
            <a:r>
              <a:rPr lang="en-US" altLang="en-US" sz="2800" smtClean="0"/>
              <a:t>is the Rotation (R) and Translation (T) of the object at a time t, where </a:t>
            </a:r>
            <a:r>
              <a:rPr lang="en-US" altLang="en-US" sz="2800" i="1" smtClean="0">
                <a:sym typeface="Symbol" pitchFamily="18" charset="2"/>
              </a:rPr>
              <a:t></a:t>
            </a:r>
            <a:r>
              <a:rPr lang="en-US" altLang="en-US" sz="2800" i="1" baseline="-25000" smtClean="0">
                <a:sym typeface="Symbol" pitchFamily="18" charset="2"/>
              </a:rPr>
              <a:t>t</a:t>
            </a:r>
            <a:r>
              <a:rPr lang="en-US" altLang="en-US" sz="2800" i="1" smtClean="0">
                <a:sym typeface="Symbol" pitchFamily="18" charset="2"/>
              </a:rPr>
              <a:t>={R</a:t>
            </a:r>
            <a:r>
              <a:rPr lang="en-US" altLang="en-US" sz="2800" i="1" baseline="-25000" smtClean="0">
                <a:sym typeface="Symbol" pitchFamily="18" charset="2"/>
              </a:rPr>
              <a:t>3x3</a:t>
            </a:r>
            <a:r>
              <a:rPr lang="en-US" altLang="en-US" sz="2800" i="1" smtClean="0">
                <a:sym typeface="Symbol" pitchFamily="18" charset="2"/>
              </a:rPr>
              <a:t>,T</a:t>
            </a:r>
            <a:r>
              <a:rPr lang="en-US" altLang="en-US" sz="2800" i="1" baseline="-25000" smtClean="0">
                <a:sym typeface="Symbol" pitchFamily="18" charset="2"/>
              </a:rPr>
              <a:t>3x1</a:t>
            </a:r>
            <a:r>
              <a:rPr lang="en-US" altLang="en-US" sz="2800" i="1" smtClean="0">
                <a:sym typeface="Symbol" pitchFamily="18" charset="2"/>
              </a:rPr>
              <a:t>}</a:t>
            </a:r>
            <a:r>
              <a:rPr lang="en-US" altLang="en-US" sz="2800" i="1" baseline="-25000" smtClean="0">
                <a:sym typeface="Symbol" pitchFamily="18" charset="2"/>
              </a:rPr>
              <a:t> t</a:t>
            </a:r>
          </a:p>
          <a:p>
            <a:r>
              <a:rPr lang="en-US" altLang="en-US" sz="2800" i="1" smtClean="0">
                <a:sym typeface="Symbol" pitchFamily="18" charset="2"/>
              </a:rPr>
              <a:t>q</a:t>
            </a:r>
            <a:r>
              <a:rPr lang="en-US" altLang="en-US" sz="2800" i="1" baseline="30000" smtClean="0">
                <a:sym typeface="Symbol" pitchFamily="18" charset="2"/>
              </a:rPr>
              <a:t>t</a:t>
            </a:r>
            <a:r>
              <a:rPr lang="en-US" altLang="en-US" sz="2800" i="1" baseline="-25000" smtClean="0">
                <a:sym typeface="Symbol" pitchFamily="18" charset="2"/>
              </a:rPr>
              <a:t>i</a:t>
            </a:r>
            <a:r>
              <a:rPr lang="en-US" altLang="en-US" sz="2800" smtClean="0">
                <a:sym typeface="Symbol" pitchFamily="18" charset="2"/>
              </a:rPr>
              <a:t> =</a:t>
            </a:r>
            <a:r>
              <a:rPr lang="en-US" altLang="en-US" sz="2800" i="1" smtClean="0">
                <a:sym typeface="Symbol" pitchFamily="18" charset="2"/>
              </a:rPr>
              <a:t> [u;v]</a:t>
            </a:r>
            <a:r>
              <a:rPr lang="en-US" altLang="en-US" sz="2800" i="1" baseline="30000" smtClean="0">
                <a:sym typeface="Symbol" pitchFamily="18" charset="2"/>
              </a:rPr>
              <a:t>t</a:t>
            </a:r>
            <a:r>
              <a:rPr lang="en-US" altLang="en-US" sz="2800" i="1" baseline="-25000" smtClean="0">
                <a:sym typeface="Symbol" pitchFamily="18" charset="2"/>
              </a:rPr>
              <a:t>i</a:t>
            </a:r>
            <a:r>
              <a:rPr lang="en-US" altLang="en-US" sz="2800" smtClean="0">
                <a:sym typeface="Symbol" pitchFamily="18" charset="2"/>
              </a:rPr>
              <a:t> is the image point of the </a:t>
            </a:r>
            <a:r>
              <a:rPr lang="en-US" altLang="en-US" sz="2800" i="1" smtClean="0">
                <a:sym typeface="Symbol" pitchFamily="18" charset="2"/>
              </a:rPr>
              <a:t>i</a:t>
            </a:r>
            <a:r>
              <a:rPr lang="en-US" altLang="en-US" sz="2800" i="1" baseline="30000" smtClean="0">
                <a:sym typeface="Symbol" pitchFamily="18" charset="2"/>
              </a:rPr>
              <a:t>th</a:t>
            </a:r>
            <a:r>
              <a:rPr lang="en-US" altLang="en-US" sz="2800" i="1" smtClean="0">
                <a:sym typeface="Symbol" pitchFamily="18" charset="2"/>
              </a:rPr>
              <a:t> </a:t>
            </a:r>
            <a:r>
              <a:rPr lang="en-US" altLang="en-US" sz="2800" smtClean="0">
                <a:sym typeface="Symbol" pitchFamily="18" charset="2"/>
              </a:rPr>
              <a:t>3D feature at time </a:t>
            </a:r>
            <a:r>
              <a:rPr lang="en-US" altLang="en-US" sz="2800" i="1" smtClean="0">
                <a:sym typeface="Symbol" pitchFamily="18" charset="2"/>
              </a:rPr>
              <a:t>t</a:t>
            </a:r>
            <a:endParaRPr lang="en-US" altLang="en-US" sz="2800" i="1" smtClean="0"/>
          </a:p>
          <a:p>
            <a:endParaRPr lang="en-US" altLang="en-US" smtClean="0"/>
          </a:p>
        </p:txBody>
      </p:sp>
      <p:sp>
        <p:nvSpPr>
          <p:cNvPr id="5127" name="TextBox 5"/>
          <p:cNvSpPr txBox="1">
            <a:spLocks noChangeArrowheads="1"/>
          </p:cNvSpPr>
          <p:nvPr/>
        </p:nvSpPr>
        <p:spPr bwMode="auto">
          <a:xfrm>
            <a:off x="4808538" y="2397125"/>
            <a:ext cx="1928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X</a:t>
            </a:r>
            <a:r>
              <a:rPr lang="en-US" altLang="en-US" sz="1800" i="1" baseline="-25000">
                <a:latin typeface="Arial" charset="0"/>
              </a:rPr>
              <a:t>i=1</a:t>
            </a:r>
            <a:r>
              <a:rPr lang="en-US" altLang="en-US" sz="1800">
                <a:latin typeface="Arial" charset="0"/>
              </a:rPr>
              <a:t>=[102,18,23]</a:t>
            </a:r>
            <a:r>
              <a:rPr lang="en-US" altLang="en-US" sz="1800" baseline="30000">
                <a:latin typeface="Arial" charset="0"/>
              </a:rPr>
              <a:t>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557963" y="2995613"/>
            <a:ext cx="0" cy="77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557963" y="3463925"/>
            <a:ext cx="75088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691188" y="3551238"/>
            <a:ext cx="866775" cy="217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135" idx="1"/>
            <a:endCxn id="5147" idx="0"/>
          </p:cNvCxnSpPr>
          <p:nvPr/>
        </p:nvCxnSpPr>
        <p:spPr>
          <a:xfrm>
            <a:off x="6915150" y="2020888"/>
            <a:ext cx="80963" cy="123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5443538" y="3208338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sp>
        <p:nvSpPr>
          <p:cNvPr id="5133" name="TextBox 84"/>
          <p:cNvSpPr txBox="1">
            <a:spLocks noChangeArrowheads="1"/>
          </p:cNvSpPr>
          <p:nvPr/>
        </p:nvSpPr>
        <p:spPr bwMode="auto">
          <a:xfrm>
            <a:off x="6265863" y="2784475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5134" name="TextBox 85"/>
          <p:cNvSpPr txBox="1">
            <a:spLocks noChangeArrowheads="1"/>
          </p:cNvSpPr>
          <p:nvPr/>
        </p:nvSpPr>
        <p:spPr bwMode="auto">
          <a:xfrm>
            <a:off x="7308850" y="3268663"/>
            <a:ext cx="32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Z</a:t>
            </a:r>
          </a:p>
        </p:txBody>
      </p:sp>
      <p:sp>
        <p:nvSpPr>
          <p:cNvPr id="5135" name="TextBox 87"/>
          <p:cNvSpPr txBox="1">
            <a:spLocks noChangeArrowheads="1"/>
          </p:cNvSpPr>
          <p:nvPr/>
        </p:nvSpPr>
        <p:spPr bwMode="auto">
          <a:xfrm>
            <a:off x="6915150" y="1836738"/>
            <a:ext cx="2058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X</a:t>
            </a:r>
            <a:r>
              <a:rPr lang="en-US" altLang="en-US" sz="1800" i="1" baseline="-25000">
                <a:latin typeface="Arial" charset="0"/>
              </a:rPr>
              <a:t>i=2</a:t>
            </a:r>
            <a:r>
              <a:rPr lang="en-US" altLang="en-US" sz="1800">
                <a:latin typeface="Arial" charset="0"/>
              </a:rPr>
              <a:t>=[92,126,209]</a:t>
            </a:r>
            <a:r>
              <a:rPr lang="en-US" altLang="en-US" sz="1800" baseline="30000">
                <a:latin typeface="Arial" charset="0"/>
              </a:rPr>
              <a:t>T</a:t>
            </a:r>
            <a:endParaRPr lang="en-US" altLang="en-US" sz="1800">
              <a:latin typeface="Arial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233988" y="2784475"/>
            <a:ext cx="1112837" cy="735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TextBox 26"/>
          <p:cNvSpPr txBox="1">
            <a:spLocks noChangeArrowheads="1"/>
          </p:cNvSpPr>
          <p:nvPr/>
        </p:nvSpPr>
        <p:spPr bwMode="auto">
          <a:xfrm>
            <a:off x="4751388" y="4648200"/>
            <a:ext cx="3190875" cy="646113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u= horizontal image position,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v=vertical image position</a:t>
            </a:r>
            <a:endParaRPr lang="en-US" altLang="en-US" sz="1800">
              <a:latin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33600" y="4972050"/>
            <a:ext cx="2617788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258763"/>
          </a:xfrm>
        </p:spPr>
        <p:txBody>
          <a:bodyPr/>
          <a:lstStyle/>
          <a:p>
            <a:pPr algn="l"/>
            <a:r>
              <a:rPr lang="en-US" altLang="en-US" sz="2400" smtClean="0"/>
              <a:t>Exercise 6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28600" y="5943600"/>
            <a:ext cx="8458200" cy="1825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16B144-9B84-4B96-9488-DEB9824846B6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457200" y="1066800"/>
          <a:ext cx="7686675" cy="505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4" imgW="5740400" imgH="3771900" progId="Equation.3">
                  <p:embed/>
                </p:oleObj>
              </mc:Choice>
              <mc:Fallback>
                <p:oleObj name="Equation" r:id="rId4" imgW="5740400" imgH="3771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686675" cy="505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53340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00113" y="457200"/>
            <a:ext cx="8229600" cy="411163"/>
          </a:xfrm>
        </p:spPr>
        <p:txBody>
          <a:bodyPr/>
          <a:lstStyle/>
          <a:p>
            <a:pPr algn="r"/>
            <a:r>
              <a:rPr lang="en-US" altLang="en-US" sz="2400" smtClean="0"/>
              <a:t>continue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62600" y="64849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 dirty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7539E3-F67F-4704-8FAC-F5793B90EBEA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33797" name="Object 6"/>
          <p:cNvGraphicFramePr>
            <a:graphicFrameLocks noChangeAspect="1"/>
          </p:cNvGraphicFramePr>
          <p:nvPr/>
        </p:nvGraphicFramePr>
        <p:xfrm>
          <a:off x="42863" y="561975"/>
          <a:ext cx="9078912" cy="603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3" imgW="6438900" imgH="4279900" progId="Equation.3">
                  <p:embed/>
                </p:oleObj>
              </mc:Choice>
              <mc:Fallback>
                <p:oleObj name="Equation" r:id="rId3" imgW="6438900" imgH="427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561975"/>
                        <a:ext cx="9078912" cy="603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Content Placeholder 7"/>
          <p:cNvSpPr>
            <a:spLocks noGrp="1"/>
          </p:cNvSpPr>
          <p:nvPr>
            <p:ph idx="1"/>
          </p:nvPr>
        </p:nvSpPr>
        <p:spPr>
          <a:xfrm>
            <a:off x="2209800" y="6400800"/>
            <a:ext cx="5029200" cy="106363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8" name="Oval 7"/>
          <p:cNvSpPr/>
          <p:nvPr/>
        </p:nvSpPr>
        <p:spPr>
          <a:xfrm>
            <a:off x="5257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590800"/>
            <a:ext cx="1211263" cy="3698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Measured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38200" y="2960688"/>
            <a:ext cx="228600" cy="3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8200" y="2960688"/>
            <a:ext cx="147638" cy="620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925" y="2159000"/>
            <a:ext cx="7966075" cy="3079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Guessed :have hats </a:t>
            </a:r>
            <a:r>
              <a:rPr lang="en-US" altLang="en-US" sz="1400" baseline="30000" smtClean="0">
                <a:sym typeface="Symbol" pitchFamily="18" charset="2"/>
              </a:rPr>
              <a:t></a:t>
            </a:r>
            <a:r>
              <a:rPr lang="en-US" altLang="en-US" sz="1400" smtClean="0">
                <a:sym typeface="Symbol" pitchFamily="18" charset="2"/>
              </a:rPr>
              <a:t>, when guessed pose</a:t>
            </a:r>
            <a:r>
              <a:rPr lang="en-US" altLang="en-US" sz="1400" i="1" smtClean="0">
                <a:sym typeface="Symbol" pitchFamily="18" charset="2"/>
              </a:rPr>
              <a:t> </a:t>
            </a:r>
            <a:r>
              <a:rPr lang="en-US" altLang="en-US" sz="1400" smtClean="0">
                <a:sym typeface="Symbol" pitchFamily="18" charset="2"/>
              </a:rPr>
              <a:t>is given, guessed u,v are found by equation 5(a),5(b) </a:t>
            </a:r>
            <a:endParaRPr lang="en-US" altLang="en-US" sz="1400" smtClean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47800" y="2528888"/>
            <a:ext cx="457200" cy="741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524000" y="2528888"/>
            <a:ext cx="381000" cy="105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86000" y="2528888"/>
            <a:ext cx="53340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4572000"/>
            <a:ext cx="2616200" cy="3698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en-US" smtClean="0"/>
              <a:t>To be found (</a:t>
            </a:r>
            <a:r>
              <a:rPr lang="en-US" altLang="en-US" i="1" smtClean="0">
                <a:sym typeface="Symbol" pitchFamily="18" charset="2"/>
              </a:rPr>
              <a:t></a:t>
            </a:r>
            <a:r>
              <a:rPr lang="en-US" altLang="en-US" i="1" baseline="-25000" smtClean="0">
                <a:sym typeface="Symbol" pitchFamily="18" charset="2"/>
              </a:rPr>
              <a:t>1,2,3</a:t>
            </a:r>
            <a:r>
              <a:rPr lang="en-US" altLang="en-US" i="1" smtClean="0">
                <a:sym typeface="Symbol" pitchFamily="18" charset="2"/>
              </a:rPr>
              <a:t>,T</a:t>
            </a:r>
            <a:r>
              <a:rPr lang="en-US" altLang="en-US" i="1" baseline="-25000" smtClean="0">
                <a:sym typeface="Symbol" pitchFamily="18" charset="2"/>
              </a:rPr>
              <a:t>1,2,3</a:t>
            </a:r>
            <a:r>
              <a:rPr lang="en-US" altLang="en-US" smtClean="0">
                <a:sym typeface="Symbol" pitchFamily="18" charset="2"/>
              </a:rPr>
              <a:t>)</a:t>
            </a:r>
            <a:endParaRPr lang="en-US" altLang="en-US" baseline="30000" smtClean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552700" y="4495800"/>
            <a:ext cx="57150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9700" y="4202113"/>
            <a:ext cx="2219325" cy="6461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en-US" smtClean="0"/>
              <a:t>Calculated from</a:t>
            </a:r>
          </a:p>
          <a:p>
            <a:pPr eaLnBrk="1" hangingPunct="1">
              <a:defRPr/>
            </a:pPr>
            <a:r>
              <a:rPr lang="en-US" altLang="en-US" smtClean="0"/>
              <a:t>guessed(</a:t>
            </a:r>
            <a:r>
              <a:rPr lang="en-US" altLang="en-US" i="1" smtClean="0">
                <a:sym typeface="Symbol" pitchFamily="18" charset="2"/>
              </a:rPr>
              <a:t></a:t>
            </a:r>
            <a:r>
              <a:rPr lang="en-US" altLang="en-US" i="1" baseline="-25000" smtClean="0">
                <a:sym typeface="Symbol" pitchFamily="18" charset="2"/>
              </a:rPr>
              <a:t>1,2,3</a:t>
            </a:r>
            <a:r>
              <a:rPr lang="en-US" altLang="en-US" i="1" smtClean="0">
                <a:sym typeface="Symbol" pitchFamily="18" charset="2"/>
              </a:rPr>
              <a:t>,T</a:t>
            </a:r>
            <a:r>
              <a:rPr lang="en-US" altLang="en-US" i="1" baseline="-25000" smtClean="0">
                <a:sym typeface="Symbol" pitchFamily="18" charset="2"/>
              </a:rPr>
              <a:t>1,2,3</a:t>
            </a:r>
            <a:r>
              <a:rPr lang="en-US" altLang="en-US" smtClean="0">
                <a:sym typeface="Symbol" pitchFamily="18" charset="2"/>
              </a:rPr>
              <a:t>)</a:t>
            </a:r>
            <a:endParaRPr lang="en-US" altLang="en-US" baseline="30000" smtClean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057400" y="3733800"/>
            <a:ext cx="76200" cy="468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1" name="TextBox 29"/>
          <p:cNvSpPr txBox="1">
            <a:spLocks noChangeArrowheads="1"/>
          </p:cNvSpPr>
          <p:nvPr/>
        </p:nvSpPr>
        <p:spPr bwMode="auto">
          <a:xfrm>
            <a:off x="4106863" y="6400800"/>
            <a:ext cx="48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j</a:t>
            </a:r>
            <a:r>
              <a:rPr lang="en-US" altLang="en-US" sz="1800" i="1" baseline="-25000">
                <a:latin typeface="Arial" charset="0"/>
              </a:rPr>
              <a:t>2x6</a:t>
            </a:r>
          </a:p>
        </p:txBody>
      </p:sp>
      <p:sp>
        <p:nvSpPr>
          <p:cNvPr id="31" name="Right Brace 30"/>
          <p:cNvSpPr/>
          <p:nvPr/>
        </p:nvSpPr>
        <p:spPr>
          <a:xfrm rot="5400000">
            <a:off x="4102100" y="3419475"/>
            <a:ext cx="228600" cy="586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727575" y="3384550"/>
            <a:ext cx="433388" cy="0"/>
          </a:xfrm>
          <a:prstGeom prst="straightConnector1">
            <a:avLst/>
          </a:prstGeom>
          <a:ln w="60325" cmpd="tri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4" name="TextBox 35"/>
          <p:cNvSpPr txBox="1">
            <a:spLocks noChangeArrowheads="1"/>
          </p:cNvSpPr>
          <p:nvPr/>
        </p:nvSpPr>
        <p:spPr bwMode="auto">
          <a:xfrm>
            <a:off x="5160963" y="3084513"/>
            <a:ext cx="3133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Important idea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Exercise 7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mtClean="0"/>
              <a:t>(7a) Referring to previous notes and write the answers  </a:t>
            </a:r>
          </a:p>
        </p:txBody>
      </p:sp>
      <p:sp>
        <p:nvSpPr>
          <p:cNvPr id="34820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4525963"/>
          </a:xfrm>
        </p:spPr>
        <p:txBody>
          <a:bodyPr/>
          <a:lstStyle/>
          <a:p>
            <a:r>
              <a:rPr lang="en-US" altLang="en-US" smtClean="0"/>
              <a:t>(7b) Rewrite equation 7(b) if measured ui=132,vi=215, </a:t>
            </a:r>
          </a:p>
          <a:p>
            <a:r>
              <a:rPr lang="en-US" altLang="en-US" smtClean="0"/>
              <a:t>Xi=100,Yi=200,Zi=300, focal length is 788 and guessed pose </a:t>
            </a:r>
            <a:r>
              <a:rPr lang="en-US" altLang="en-US" i="1" smtClean="0">
                <a:sym typeface="Symbol" pitchFamily="18" charset="2"/>
              </a:rPr>
              <a:t></a:t>
            </a:r>
            <a:r>
              <a:rPr lang="en-US" altLang="en-US" i="1" baseline="-25000" smtClean="0">
                <a:sym typeface="Symbol" pitchFamily="18" charset="2"/>
              </a:rPr>
              <a:t>t</a:t>
            </a:r>
            <a:r>
              <a:rPr lang="en-US" altLang="en-US" smtClean="0">
                <a:sym typeface="Symbol" pitchFamily="18" charset="2"/>
              </a:rPr>
              <a:t> </a:t>
            </a:r>
            <a:r>
              <a:rPr lang="en-US" altLang="en-US" smtClean="0"/>
              <a:t>is [0.1,0.2, 0.3, 1111,2222,3333]</a:t>
            </a:r>
            <a:r>
              <a:rPr lang="en-US" altLang="en-US" baseline="30000" smtClean="0"/>
              <a:t>T</a:t>
            </a:r>
            <a:r>
              <a:rPr lang="en-US" altLang="en-US" smtClean="0"/>
              <a:t>. Angles are in radian.</a:t>
            </a:r>
          </a:p>
          <a:p>
            <a:r>
              <a:rPr lang="en-US" altLang="en-US" smtClean="0"/>
              <a:t>After you put in the above values to equation 7(b) what are the unknowns left?</a:t>
            </a:r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 dirty="0"/>
          </a:p>
        </p:txBody>
      </p:sp>
      <p:sp>
        <p:nvSpPr>
          <p:cNvPr id="3482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07FBBA-DF9E-47D5-AF76-48ED4E759258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914400" y="2590800"/>
          <a:ext cx="1936750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公式" r:id="rId3" imgW="977900" imgH="1930400" progId="Equation.3">
                  <p:embed/>
                </p:oleObj>
              </mc:Choice>
              <mc:Fallback>
                <p:oleObj name="公式" r:id="rId3" imgW="977900" imgH="1930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1936750" cy="382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5257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CA20DD-110B-405C-9871-CB9193BA69BF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35845" name="Object 6"/>
          <p:cNvGraphicFramePr>
            <a:graphicFrameLocks noChangeAspect="1"/>
          </p:cNvGraphicFramePr>
          <p:nvPr/>
        </p:nvGraphicFramePr>
        <p:xfrm>
          <a:off x="228600" y="609600"/>
          <a:ext cx="6891338" cy="596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3" imgW="6553200" imgH="5664200" progId="Equation.3">
                  <p:embed/>
                </p:oleObj>
              </mc:Choice>
              <mc:Fallback>
                <p:oleObj name="Equation" r:id="rId3" imgW="6553200" imgH="566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09600"/>
                        <a:ext cx="6891338" cy="596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6" name="Picture 4" descr="untitled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91075"/>
            <a:ext cx="21336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TextBox 2"/>
          <p:cNvSpPr txBox="1">
            <a:spLocks noChangeArrowheads="1"/>
          </p:cNvSpPr>
          <p:nvPr/>
        </p:nvSpPr>
        <p:spPr bwMode="auto">
          <a:xfrm>
            <a:off x="7848600" y="4343400"/>
            <a:ext cx="1295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At time t, there are N features</a:t>
            </a:r>
          </a:p>
        </p:txBody>
      </p:sp>
      <p:graphicFrame>
        <p:nvGraphicFramePr>
          <p:cNvPr id="35848" name="Object 1"/>
          <p:cNvGraphicFramePr>
            <a:graphicFrameLocks noChangeAspect="1"/>
          </p:cNvGraphicFramePr>
          <p:nvPr/>
        </p:nvGraphicFramePr>
        <p:xfrm>
          <a:off x="292100" y="185738"/>
          <a:ext cx="6908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7" imgW="3632200" imgH="228600" progId="Equation.3">
                  <p:embed/>
                </p:oleObj>
              </mc:Choice>
              <mc:Fallback>
                <p:oleObj name="Equation" r:id="rId7" imgW="36322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185738"/>
                        <a:ext cx="6908800" cy="434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Box 7"/>
          <p:cNvSpPr txBox="1">
            <a:spLocks noChangeArrowheads="1"/>
          </p:cNvSpPr>
          <p:nvPr/>
        </p:nvSpPr>
        <p:spPr bwMode="auto">
          <a:xfrm>
            <a:off x="5791200" y="935038"/>
            <a:ext cx="3200400" cy="1754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</a:rPr>
              <a:t>The formulas apply to one frame at time t. There are 1=1,2,…N features.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each time t, </a:t>
            </a:r>
            <a:r>
              <a:rPr lang="en-US" alt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</a:t>
            </a:r>
            <a:r>
              <a:rPr lang="en-US" altLang="en-US" sz="1800" baseline="-250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t </a:t>
            </a:r>
            <a:r>
              <a:rPr lang="en-US" altLang="en-US" sz="1800">
                <a:latin typeface="Arial" charset="0"/>
                <a:sym typeface="Symbol" pitchFamily="18" charset="2"/>
              </a:rPr>
              <a:t>is found.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SFM1 will run  times, each time is independent.</a:t>
            </a:r>
          </a:p>
        </p:txBody>
      </p:sp>
      <p:sp>
        <p:nvSpPr>
          <p:cNvPr id="2" name="Oval 1"/>
          <p:cNvSpPr/>
          <p:nvPr/>
        </p:nvSpPr>
        <p:spPr>
          <a:xfrm>
            <a:off x="1447800" y="963613"/>
            <a:ext cx="1143000" cy="60166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01925" y="1162050"/>
            <a:ext cx="762000" cy="41910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63925" y="819150"/>
            <a:ext cx="762000" cy="15240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5853" name="TextBox 4"/>
          <p:cNvSpPr txBox="1">
            <a:spLocks noChangeArrowheads="1"/>
          </p:cNvSpPr>
          <p:nvPr/>
        </p:nvSpPr>
        <p:spPr bwMode="auto">
          <a:xfrm>
            <a:off x="76200" y="795338"/>
            <a:ext cx="13716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From Eq. 7b</a:t>
            </a:r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447800" y="819150"/>
            <a:ext cx="166688" cy="233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47800" y="795338"/>
            <a:ext cx="2016125" cy="33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01775" y="795338"/>
            <a:ext cx="1470025" cy="366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9438" y="3429000"/>
            <a:ext cx="46037" cy="76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08325" y="3657600"/>
            <a:ext cx="44450" cy="76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5859" name="Title 2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graphicFrame>
        <p:nvGraphicFramePr>
          <p:cNvPr id="35860" name="Object 38"/>
          <p:cNvGraphicFramePr>
            <a:graphicFrameLocks noChangeAspect="1"/>
          </p:cNvGraphicFramePr>
          <p:nvPr/>
        </p:nvGraphicFramePr>
        <p:xfrm>
          <a:off x="6477000" y="4495800"/>
          <a:ext cx="241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9" imgW="241091" imgH="177646" progId="Equation.3">
                  <p:embed/>
                </p:oleObj>
              </mc:Choice>
              <mc:Fallback>
                <p:oleObj name="Equation" r:id="rId9" imgW="241091" imgH="17764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95800"/>
                        <a:ext cx="241300" cy="17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85D8A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 flipV="1">
            <a:off x="6248400" y="43434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077200" cy="1295400"/>
          </a:xfrm>
        </p:spPr>
        <p:txBody>
          <a:bodyPr/>
          <a:lstStyle/>
          <a:p>
            <a:pPr algn="l" eaLnBrk="1" hangingPunct="1"/>
            <a:r>
              <a:rPr lang="en-US" altLang="en-US" sz="4000" smtClean="0">
                <a:solidFill>
                  <a:srgbClr val="FF0000"/>
                </a:solidFill>
              </a:rPr>
              <a:t/>
            </a:r>
            <a:br>
              <a:rPr lang="en-US" altLang="en-US" sz="4000" smtClean="0">
                <a:solidFill>
                  <a:srgbClr val="FF0000"/>
                </a:solidFill>
              </a:rPr>
            </a:br>
            <a:r>
              <a:rPr lang="en-US" altLang="en-US" sz="2400" smtClean="0"/>
              <a:t>The Jacobian (J) can also be written as follows (J can be found when guessed pose and model M are given)</a:t>
            </a:r>
            <a:endParaRPr lang="en-US" altLang="en-US" sz="400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848600" cy="4411662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 </a:t>
            </a: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1727200"/>
          <a:ext cx="647700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3" imgW="4978400" imgH="2984500" progId="Equation.3">
                  <p:embed/>
                </p:oleObj>
              </mc:Choice>
              <mc:Fallback>
                <p:oleObj name="Equation" r:id="rId3" imgW="4978400" imgH="29845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27200"/>
                        <a:ext cx="6477000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3687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F56C0A-4028-415D-A257-A0F4F75077D8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57800" y="150813"/>
            <a:ext cx="2057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43200" y="13716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1371600"/>
            <a:ext cx="3733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86300" y="1371600"/>
            <a:ext cx="20955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547688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Define terms for the iterative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5791200"/>
            <a:ext cx="2362200" cy="33972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 </a:t>
            </a:r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1905000"/>
          <a:ext cx="8361363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3" imgW="4521200" imgH="1854200" progId="Equation.3">
                  <p:embed/>
                </p:oleObj>
              </mc:Choice>
              <mc:Fallback>
                <p:oleObj name="Equation" r:id="rId3" imgW="4521200" imgH="1854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361363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3789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997AED-D3E2-498D-B26C-C0CD21A7CC0C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392738" y="79375"/>
            <a:ext cx="1846262" cy="455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Recall: The main idea of Newton's method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/>
              <a:t>We saw this formula before: f(x)=f(x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)+f’(x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)*(x-x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</a:t>
            </a:r>
            <a:r>
              <a:rPr lang="en-US" altLang="en-US" sz="2000" smtClean="0">
                <a:sym typeface="Symbol" pitchFamily="18" charset="2"/>
              </a:rPr>
              <a:t></a:t>
            </a:r>
            <a:r>
              <a:rPr lang="en-US" altLang="en-US" sz="2000" smtClean="0"/>
              <a:t>0 -----(i)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/>
              <a:t>From f(x)=f(x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)+f’(x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)*(x-x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</a:t>
            </a:r>
            <a:r>
              <a:rPr lang="en-US" altLang="en-US" sz="2000" smtClean="0">
                <a:sym typeface="Symbol" pitchFamily="18" charset="2"/>
              </a:rPr>
              <a:t></a:t>
            </a:r>
            <a:r>
              <a:rPr lang="en-US" altLang="en-US" sz="2000" smtClean="0"/>
              <a:t>0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/>
              <a:t>0 -</a:t>
            </a:r>
            <a:r>
              <a:rPr lang="en-US" altLang="en-US" sz="2000" smtClean="0">
                <a:sym typeface="Symbol" pitchFamily="18" charset="2"/>
              </a:rPr>
              <a:t> </a:t>
            </a:r>
            <a:r>
              <a:rPr lang="en-US" altLang="en-US" sz="2000" smtClean="0"/>
              <a:t>f(x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)= f’(x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)*(x-x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)----------------------(ii)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/>
              <a:t>[0 -</a:t>
            </a:r>
            <a:r>
              <a:rPr lang="en-US" altLang="en-US" sz="2000" smtClean="0">
                <a:sym typeface="Symbol" pitchFamily="18" charset="2"/>
              </a:rPr>
              <a:t> </a:t>
            </a:r>
            <a:r>
              <a:rPr lang="en-US" altLang="en-US" sz="2000" smtClean="0"/>
              <a:t>f(x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)]/ f’(x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)=</a:t>
            </a:r>
            <a:r>
              <a:rPr lang="en-US" altLang="en-US" sz="2000" smtClean="0">
                <a:sym typeface="Symbol" pitchFamily="18" charset="2"/>
              </a:rPr>
              <a:t>x=</a:t>
            </a:r>
            <a:r>
              <a:rPr lang="en-US" altLang="en-US" sz="2000" smtClean="0"/>
              <a:t>(x-x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/>
              <a:t>We can compute </a:t>
            </a:r>
            <a:r>
              <a:rPr lang="en-US" altLang="en-US" sz="2000" smtClean="0">
                <a:sym typeface="Symbol" pitchFamily="18" charset="2"/>
              </a:rPr>
              <a:t>x=</a:t>
            </a:r>
            <a:r>
              <a:rPr lang="en-US" altLang="en-US" sz="2000" smtClean="0"/>
              <a:t>[0 -</a:t>
            </a:r>
            <a:r>
              <a:rPr lang="en-US" altLang="en-US" sz="2000" smtClean="0">
                <a:sym typeface="Symbol" pitchFamily="18" charset="2"/>
              </a:rPr>
              <a:t> </a:t>
            </a:r>
            <a:r>
              <a:rPr lang="en-US" altLang="en-US" sz="2000" smtClean="0"/>
              <a:t>f(x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)]/ f’(x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), then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>
                <a:sym typeface="Symbol" pitchFamily="18" charset="2"/>
              </a:rPr>
              <a:t>Since x=</a:t>
            </a:r>
            <a:r>
              <a:rPr lang="en-US" altLang="en-US" sz="2000" smtClean="0"/>
              <a:t>(x-x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), so x=x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+</a:t>
            </a:r>
            <a:r>
              <a:rPr lang="en-US" altLang="en-US" sz="2000" smtClean="0">
                <a:sym typeface="Symbol" pitchFamily="18" charset="2"/>
              </a:rPr>
              <a:t> x</a:t>
            </a:r>
            <a:endParaRPr lang="en-US" altLang="en-US" sz="2000" smtClean="0"/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/>
              <a:t>That means: X</a:t>
            </a:r>
            <a:r>
              <a:rPr lang="en-US" altLang="en-US" sz="2000" baseline="-25000" smtClean="0"/>
              <a:t>new_guess</a:t>
            </a:r>
            <a:r>
              <a:rPr lang="en-US" altLang="en-US" sz="2000" smtClean="0"/>
              <a:t>=</a:t>
            </a:r>
            <a:r>
              <a:rPr lang="en-US" altLang="en-US" sz="2000" smtClean="0">
                <a:sym typeface="Symbol" pitchFamily="18" charset="2"/>
              </a:rPr>
              <a:t> x</a:t>
            </a:r>
            <a:r>
              <a:rPr lang="en-US" altLang="en-US" sz="2000" baseline="-25000" smtClean="0">
                <a:sym typeface="Symbol" pitchFamily="18" charset="2"/>
              </a:rPr>
              <a:t>0(old_guess) + </a:t>
            </a:r>
            <a:r>
              <a:rPr lang="en-US" altLang="en-US" sz="2000" smtClean="0">
                <a:sym typeface="Symbol" pitchFamily="18" charset="2"/>
              </a:rPr>
              <a:t>x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In our pose estimation algo. X becomes 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E=J* , J</a:t>
            </a:r>
            <a:r>
              <a:rPr lang="en-US" altLang="en-US" sz="2000" baseline="30000" smtClean="0">
                <a:solidFill>
                  <a:srgbClr val="FF0000"/>
                </a:solidFill>
                <a:sym typeface="Symbol" pitchFamily="18" charset="2"/>
              </a:rPr>
              <a:t>-1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*E= , this is similar to (ii) , </a:t>
            </a:r>
            <a:r>
              <a:rPr lang="en-US" altLang="en-US" sz="2000" smtClean="0">
                <a:solidFill>
                  <a:srgbClr val="FF0000"/>
                </a:solidFill>
              </a:rPr>
              <a:t>J</a:t>
            </a:r>
            <a:r>
              <a:rPr lang="en-US" altLang="en-US" sz="2000" baseline="30000" smtClean="0">
                <a:solidFill>
                  <a:srgbClr val="FF0000"/>
                </a:solidFill>
              </a:rPr>
              <a:t>-1</a:t>
            </a:r>
            <a:r>
              <a:rPr lang="en-US" altLang="en-US" sz="2000" smtClean="0">
                <a:solidFill>
                  <a:srgbClr val="FF0000"/>
                </a:solidFill>
                <a:sym typeface="Wingdings" pitchFamily="2" charset="2"/>
              </a:rPr>
              <a:t>1/</a:t>
            </a:r>
            <a:r>
              <a:rPr lang="en-US" altLang="en-US" sz="2000" smtClean="0">
                <a:solidFill>
                  <a:srgbClr val="FF0000"/>
                </a:solidFill>
              </a:rPr>
              <a:t>f’(x</a:t>
            </a:r>
            <a:r>
              <a:rPr lang="en-US" altLang="en-US" sz="2000" baseline="-25000" smtClean="0">
                <a:solidFill>
                  <a:srgbClr val="FF0000"/>
                </a:solidFill>
              </a:rPr>
              <a:t>0</a:t>
            </a:r>
            <a:r>
              <a:rPr lang="en-US" altLang="en-US" sz="2000" smtClean="0">
                <a:solidFill>
                  <a:srgbClr val="FF0000"/>
                </a:solidFill>
              </a:rPr>
              <a:t>), 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US" altLang="en-US" sz="200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en-US" sz="2000" smtClean="0">
                <a:solidFill>
                  <a:srgbClr val="FF0000"/>
                </a:solidFill>
              </a:rPr>
              <a:t>[0 -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000" smtClean="0">
                <a:solidFill>
                  <a:srgbClr val="FF0000"/>
                </a:solidFill>
              </a:rPr>
              <a:t>f(x</a:t>
            </a:r>
            <a:r>
              <a:rPr lang="en-US" altLang="en-US" sz="2000" baseline="-25000" smtClean="0">
                <a:solidFill>
                  <a:srgbClr val="FF0000"/>
                </a:solidFill>
              </a:rPr>
              <a:t>0</a:t>
            </a:r>
            <a:r>
              <a:rPr lang="en-US" altLang="en-US" sz="2000" smtClean="0">
                <a:solidFill>
                  <a:srgbClr val="FF0000"/>
                </a:solidFill>
              </a:rPr>
              <a:t>)] , 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x </a:t>
            </a:r>
            <a:r>
              <a:rPr lang="en-US" altLang="en-US" sz="200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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>
                <a:solidFill>
                  <a:srgbClr val="FF0000"/>
                </a:solidFill>
              </a:rPr>
              <a:t>E=[u</a:t>
            </a:r>
            <a:r>
              <a:rPr lang="en-US" altLang="en-US" sz="2000" baseline="-25000" smtClean="0">
                <a:solidFill>
                  <a:srgbClr val="FF0000"/>
                </a:solidFill>
              </a:rPr>
              <a:t>measure</a:t>
            </a:r>
            <a:r>
              <a:rPr lang="en-US" altLang="en-US" sz="2000" smtClean="0">
                <a:solidFill>
                  <a:srgbClr val="FF0000"/>
                </a:solidFill>
              </a:rPr>
              <a:t>-u</a:t>
            </a:r>
            <a:r>
              <a:rPr lang="en-US" altLang="en-US" sz="2000" baseline="-25000" smtClean="0">
                <a:solidFill>
                  <a:srgbClr val="FF0000"/>
                </a:solidFill>
              </a:rPr>
              <a:t>guess</a:t>
            </a:r>
            <a:r>
              <a:rPr lang="en-US" altLang="en-US" sz="2000" smtClean="0">
                <a:solidFill>
                  <a:srgbClr val="FF0000"/>
                </a:solidFill>
              </a:rPr>
              <a:t>]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J</a:t>
            </a:r>
            <a:r>
              <a:rPr lang="en-US" altLang="en-US" sz="2000" baseline="30000" smtClean="0">
                <a:solidFill>
                  <a:srgbClr val="FF0000"/>
                </a:solidFill>
                <a:sym typeface="Symbol" pitchFamily="18" charset="2"/>
              </a:rPr>
              <a:t>-1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*E==</a:t>
            </a:r>
            <a:r>
              <a:rPr lang="en-US" altLang="en-US" sz="2000" baseline="-25000" smtClean="0">
                <a:solidFill>
                  <a:srgbClr val="FF0000"/>
                </a:solidFill>
              </a:rPr>
              <a:t>(k+1 new_guess)</a:t>
            </a:r>
            <a:r>
              <a:rPr lang="en-US" altLang="en-US" sz="2000" smtClean="0">
                <a:solidFill>
                  <a:srgbClr val="FF0000"/>
                </a:solidFill>
              </a:rPr>
              <a:t>-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</a:t>
            </a:r>
            <a:r>
              <a:rPr lang="en-US" altLang="en-US" sz="2000" baseline="-25000" smtClean="0">
                <a:solidFill>
                  <a:srgbClr val="FF0000"/>
                </a:solidFill>
                <a:sym typeface="Symbol" pitchFamily="18" charset="2"/>
              </a:rPr>
              <a:t>(kth-old_guess) </a:t>
            </a:r>
            <a:endParaRPr lang="en-US" altLang="en-US" sz="2000" smtClean="0">
              <a:solidFill>
                <a:srgbClr val="FF0000"/>
              </a:solidFill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Use J</a:t>
            </a:r>
            <a:r>
              <a:rPr lang="en-US" altLang="en-US" sz="2000" baseline="30000" smtClean="0">
                <a:solidFill>
                  <a:srgbClr val="FF0000"/>
                </a:solidFill>
                <a:sym typeface="Symbol" pitchFamily="18" charset="2"/>
              </a:rPr>
              <a:t>-1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*E = to find 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since =</a:t>
            </a:r>
            <a:r>
              <a:rPr lang="en-US" altLang="en-US" sz="2000" baseline="-25000" smtClean="0">
                <a:solidFill>
                  <a:srgbClr val="FF0000"/>
                </a:solidFill>
              </a:rPr>
              <a:t>(k+1 new_guess)</a:t>
            </a:r>
            <a:r>
              <a:rPr lang="en-US" altLang="en-US" sz="2000" smtClean="0">
                <a:solidFill>
                  <a:srgbClr val="FF0000"/>
                </a:solidFill>
              </a:rPr>
              <a:t>-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</a:t>
            </a:r>
            <a:r>
              <a:rPr lang="en-US" altLang="en-US" sz="2000" baseline="-25000" smtClean="0">
                <a:solidFill>
                  <a:srgbClr val="FF0000"/>
                </a:solidFill>
                <a:sym typeface="Symbol" pitchFamily="18" charset="2"/>
              </a:rPr>
              <a:t>(kth-old_guess)</a:t>
            </a:r>
            <a:endParaRPr lang="en-US" altLang="en-US" sz="2000" smtClean="0">
              <a:solidFill>
                <a:srgbClr val="FF0000"/>
              </a:solidFill>
              <a:sym typeface="Symbol" pitchFamily="18" charset="2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</a:t>
            </a:r>
            <a:r>
              <a:rPr lang="en-US" altLang="en-US" sz="2000" baseline="-25000" smtClean="0">
                <a:solidFill>
                  <a:srgbClr val="FF0000"/>
                </a:solidFill>
              </a:rPr>
              <a:t>(k+1_new_guess)=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</a:t>
            </a:r>
            <a:r>
              <a:rPr lang="en-US" altLang="en-US" sz="2000" baseline="-25000" smtClean="0">
                <a:solidFill>
                  <a:srgbClr val="FF0000"/>
                </a:solidFill>
                <a:sym typeface="Symbol" pitchFamily="18" charset="2"/>
              </a:rPr>
              <a:t>(kth_old_guess)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+ , see next slide</a:t>
            </a:r>
            <a:endParaRPr lang="en-US" altLang="en-US" sz="2000" smtClean="0">
              <a:solidFill>
                <a:srgbClr val="FF0000"/>
              </a:solidFill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>
              <a:sym typeface="Symbol" pitchFamily="18" charset="2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pPr marL="342900" lvl="1" indent="-342900">
              <a:buFont typeface="Arial" charset="0"/>
              <a:buChar char="•"/>
            </a:pPr>
            <a:endParaRPr lang="en-US" altLang="en-US" sz="1800" smtClean="0"/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6C0B96-005E-458F-8329-F02CC91021DE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pPr algn="l"/>
            <a:r>
              <a:rPr lang="en-US" altLang="en-US" sz="2800" smtClean="0"/>
              <a:t>The iterative algorithm (SFM1)</a:t>
            </a:r>
            <a:endParaRPr lang="en-US" altLang="en-US" sz="3600" smtClean="0">
              <a:solidFill>
                <a:srgbClr val="FF0000"/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267200" y="5943600"/>
            <a:ext cx="4419600" cy="1825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BF5D3C-559E-4174-BBFB-012BEA7669F7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39942" name="Object 5"/>
          <p:cNvGraphicFramePr>
            <a:graphicFrameLocks noGrp="1" noChangeAspect="1"/>
          </p:cNvGraphicFramePr>
          <p:nvPr/>
        </p:nvGraphicFramePr>
        <p:xfrm>
          <a:off x="130175" y="1501775"/>
          <a:ext cx="5751513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公式" r:id="rId3" imgW="3530600" imgH="3162300" progId="Equation.3">
                  <p:embed/>
                </p:oleObj>
              </mc:Choice>
              <mc:Fallback>
                <p:oleObj name="公式" r:id="rId3" imgW="3530600" imgH="31623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501775"/>
                        <a:ext cx="5751513" cy="51514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1"/>
          <p:cNvGraphicFramePr>
            <a:graphicFrameLocks noChangeAspect="1"/>
          </p:cNvGraphicFramePr>
          <p:nvPr/>
        </p:nvGraphicFramePr>
        <p:xfrm>
          <a:off x="5805488" y="614363"/>
          <a:ext cx="2514600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5" imgW="2032000" imgH="2692400" progId="Equation.3">
                  <p:embed/>
                </p:oleObj>
              </mc:Choice>
              <mc:Fallback>
                <p:oleObj name="Equation" r:id="rId5" imgW="2032000" imgH="269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614363"/>
                        <a:ext cx="2514600" cy="3330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Box 7"/>
          <p:cNvSpPr txBox="1">
            <a:spLocks noChangeArrowheads="1"/>
          </p:cNvSpPr>
          <p:nvPr/>
        </p:nvSpPr>
        <p:spPr bwMode="auto">
          <a:xfrm>
            <a:off x="5781675" y="3962400"/>
            <a:ext cx="3200400" cy="2862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</a:rPr>
              <a:t>The formulas apply to one frame at time t. There are 1=1,2,…N features.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each time t, </a:t>
            </a:r>
            <a:r>
              <a:rPr lang="en-US" alt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</a:t>
            </a:r>
            <a:r>
              <a:rPr lang="en-US" altLang="en-US" sz="1800" baseline="-250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t </a:t>
            </a:r>
            <a:r>
              <a:rPr lang="en-US" altLang="en-US" sz="1800">
                <a:latin typeface="Arial" charset="0"/>
                <a:sym typeface="Symbol" pitchFamily="18" charset="2"/>
              </a:rPr>
              <a:t>is found.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SFM1 will  times, each time is independent.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In the end, </a:t>
            </a:r>
            <a:r>
              <a:rPr lang="en-US" altLang="en-US" sz="1800" baseline="-250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t=1</a:t>
            </a:r>
            <a:r>
              <a:rPr lang="en-US" alt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={R,T}</a:t>
            </a:r>
            <a:r>
              <a:rPr lang="en-US" altLang="en-US" sz="1800" baseline="-250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t=1</a:t>
            </a:r>
            <a:r>
              <a:rPr lang="en-US" alt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, </a:t>
            </a:r>
            <a:r>
              <a:rPr lang="en-US" altLang="en-US" sz="1800" baseline="-250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t=2</a:t>
            </a:r>
            <a:r>
              <a:rPr lang="en-US" alt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={R,T}</a:t>
            </a:r>
            <a:r>
              <a:rPr lang="en-US" altLang="en-US" sz="1800" baseline="-250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t=2</a:t>
            </a:r>
            <a:r>
              <a:rPr lang="en-US" alt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, …., </a:t>
            </a:r>
            <a:r>
              <a:rPr lang="en-US" altLang="en-US" sz="1800" baseline="-250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t=</a:t>
            </a:r>
            <a:r>
              <a:rPr lang="en-US" alt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={R,T}</a:t>
            </a:r>
            <a:r>
              <a:rPr lang="en-US" altLang="en-US" sz="1800" baseline="-250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t=  </a:t>
            </a:r>
            <a:r>
              <a:rPr lang="en-US" alt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poses are found</a:t>
            </a:r>
            <a:endParaRPr lang="en-US" altLang="en-US" sz="1800" i="1" u="sng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92738" y="79375"/>
            <a:ext cx="1846262" cy="455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946" name="TextBox 9"/>
          <p:cNvSpPr txBox="1">
            <a:spLocks noChangeArrowheads="1"/>
          </p:cNvSpPr>
          <p:nvPr/>
        </p:nvSpPr>
        <p:spPr bwMode="auto">
          <a:xfrm>
            <a:off x="2894013" y="1447800"/>
            <a:ext cx="2820987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SFM1: This algorithm is to find the pose </a:t>
            </a:r>
            <a:r>
              <a:rPr lang="en-US" altLang="en-US" sz="1800">
                <a:latin typeface="Arial" charset="0"/>
                <a:sym typeface="Symbol" pitchFamily="18" charset="2"/>
              </a:rPr>
              <a:t></a:t>
            </a:r>
            <a:endParaRPr lang="en-US" altLang="en-US" sz="18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Studied the iterative algorithm for pose estimation</a:t>
            </a:r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855F70-5465-45B9-AC51-209572494CDD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Appendix</a:t>
            </a:r>
          </a:p>
        </p:txBody>
      </p:sp>
      <p:sp>
        <p:nvSpPr>
          <p:cNvPr id="4198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ABEC2A-D311-4D9B-859B-2F9E7B0960EE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What is </a:t>
            </a:r>
            <a:r>
              <a:rPr lang="en-US" altLang="en-US" sz="4000" u="sng" smtClean="0"/>
              <a:t>S</a:t>
            </a:r>
            <a:r>
              <a:rPr lang="en-US" altLang="en-US" sz="4000" smtClean="0"/>
              <a:t>tructure </a:t>
            </a:r>
            <a:r>
              <a:rPr lang="en-US" altLang="en-US" sz="4000" u="sng" smtClean="0"/>
              <a:t>F</a:t>
            </a:r>
            <a:r>
              <a:rPr lang="en-US" altLang="en-US" sz="4000" smtClean="0"/>
              <a:t>rom </a:t>
            </a:r>
            <a:r>
              <a:rPr lang="en-US" altLang="en-US" sz="4000" u="sng" smtClean="0"/>
              <a:t>M</a:t>
            </a:r>
            <a:r>
              <a:rPr lang="en-US" altLang="en-US" sz="4000" smtClean="0"/>
              <a:t>otion SFM?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1255713"/>
            <a:ext cx="8229600" cy="44116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3D Model=</a:t>
            </a:r>
            <a:r>
              <a:rPr lang="en-US" altLang="en-US" sz="2800" i="1" smtClean="0"/>
              <a:t>X</a:t>
            </a:r>
            <a:r>
              <a:rPr lang="en-US" altLang="en-US" sz="2800" i="1" baseline="-25000" smtClean="0"/>
              <a:t>j </a:t>
            </a:r>
            <a:r>
              <a:rPr lang="en-US" altLang="en-US" sz="2800" smtClean="0"/>
              <a:t>: </a:t>
            </a:r>
            <a:r>
              <a:rPr lang="en-US" altLang="en-US" sz="2800" i="1" smtClean="0"/>
              <a:t>where  j=feature index =1,2…n</a:t>
            </a:r>
            <a:r>
              <a:rPr lang="en-US" altLang="en-US" sz="2800" smtClean="0"/>
              <a:t> features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179069-3E17-443C-B88D-41A697D8C976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6149" name="Picture 63" descr="MC90001293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64124">
            <a:off x="7479507" y="5233194"/>
            <a:ext cx="820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0" name="Group 69"/>
          <p:cNvGrpSpPr>
            <a:grpSpLocks/>
          </p:cNvGrpSpPr>
          <p:nvPr/>
        </p:nvGrpSpPr>
        <p:grpSpPr bwMode="auto">
          <a:xfrm>
            <a:off x="1143000" y="1892300"/>
            <a:ext cx="7829550" cy="2568575"/>
            <a:chOff x="720" y="1192"/>
            <a:chExt cx="4932" cy="1618"/>
          </a:xfrm>
        </p:grpSpPr>
        <p:grpSp>
          <p:nvGrpSpPr>
            <p:cNvPr id="6163" name="Group 15"/>
            <p:cNvGrpSpPr>
              <a:grpSpLocks/>
            </p:cNvGrpSpPr>
            <p:nvPr/>
          </p:nvGrpSpPr>
          <p:grpSpPr bwMode="auto">
            <a:xfrm>
              <a:off x="864" y="1922"/>
              <a:ext cx="792" cy="888"/>
              <a:chOff x="1200" y="1632"/>
              <a:chExt cx="792" cy="888"/>
            </a:xfrm>
          </p:grpSpPr>
          <p:sp>
            <p:nvSpPr>
              <p:cNvPr id="6204" name="Freeform 7"/>
              <p:cNvSpPr>
                <a:spLocks/>
              </p:cNvSpPr>
              <p:nvPr/>
            </p:nvSpPr>
            <p:spPr bwMode="auto">
              <a:xfrm>
                <a:off x="1200" y="1632"/>
                <a:ext cx="792" cy="888"/>
              </a:xfrm>
              <a:custGeom>
                <a:avLst/>
                <a:gdLst>
                  <a:gd name="T0" fmla="*/ 312 w 792"/>
                  <a:gd name="T1" fmla="*/ 240 h 888"/>
                  <a:gd name="T2" fmla="*/ 168 w 792"/>
                  <a:gd name="T3" fmla="*/ 480 h 888"/>
                  <a:gd name="T4" fmla="*/ 24 w 792"/>
                  <a:gd name="T5" fmla="*/ 768 h 888"/>
                  <a:gd name="T6" fmla="*/ 312 w 792"/>
                  <a:gd name="T7" fmla="*/ 720 h 888"/>
                  <a:gd name="T8" fmla="*/ 600 w 792"/>
                  <a:gd name="T9" fmla="*/ 864 h 888"/>
                  <a:gd name="T10" fmla="*/ 792 w 792"/>
                  <a:gd name="T11" fmla="*/ 576 h 888"/>
                  <a:gd name="T12" fmla="*/ 600 w 792"/>
                  <a:gd name="T13" fmla="*/ 384 h 888"/>
                  <a:gd name="T14" fmla="*/ 696 w 792"/>
                  <a:gd name="T15" fmla="*/ 96 h 888"/>
                  <a:gd name="T16" fmla="*/ 504 w 792"/>
                  <a:gd name="T17" fmla="*/ 0 h 888"/>
                  <a:gd name="T18" fmla="*/ 312 w 792"/>
                  <a:gd name="T19" fmla="*/ 96 h 888"/>
                  <a:gd name="T20" fmla="*/ 312 w 792"/>
                  <a:gd name="T21" fmla="*/ 240 h 88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2"/>
                  <a:gd name="T34" fmla="*/ 0 h 888"/>
                  <a:gd name="T35" fmla="*/ 792 w 792"/>
                  <a:gd name="T36" fmla="*/ 888 h 88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2" h="888">
                    <a:moveTo>
                      <a:pt x="312" y="240"/>
                    </a:moveTo>
                    <a:cubicBezTo>
                      <a:pt x="288" y="304"/>
                      <a:pt x="216" y="392"/>
                      <a:pt x="168" y="480"/>
                    </a:cubicBezTo>
                    <a:cubicBezTo>
                      <a:pt x="120" y="568"/>
                      <a:pt x="0" y="728"/>
                      <a:pt x="24" y="768"/>
                    </a:cubicBezTo>
                    <a:cubicBezTo>
                      <a:pt x="48" y="808"/>
                      <a:pt x="216" y="704"/>
                      <a:pt x="312" y="720"/>
                    </a:cubicBezTo>
                    <a:cubicBezTo>
                      <a:pt x="408" y="736"/>
                      <a:pt x="520" y="888"/>
                      <a:pt x="600" y="864"/>
                    </a:cubicBezTo>
                    <a:cubicBezTo>
                      <a:pt x="680" y="840"/>
                      <a:pt x="792" y="656"/>
                      <a:pt x="792" y="576"/>
                    </a:cubicBezTo>
                    <a:cubicBezTo>
                      <a:pt x="792" y="496"/>
                      <a:pt x="616" y="464"/>
                      <a:pt x="600" y="384"/>
                    </a:cubicBezTo>
                    <a:cubicBezTo>
                      <a:pt x="584" y="304"/>
                      <a:pt x="712" y="160"/>
                      <a:pt x="696" y="96"/>
                    </a:cubicBezTo>
                    <a:cubicBezTo>
                      <a:pt x="680" y="32"/>
                      <a:pt x="568" y="0"/>
                      <a:pt x="504" y="0"/>
                    </a:cubicBezTo>
                    <a:cubicBezTo>
                      <a:pt x="440" y="0"/>
                      <a:pt x="344" y="56"/>
                      <a:pt x="312" y="96"/>
                    </a:cubicBezTo>
                    <a:cubicBezTo>
                      <a:pt x="280" y="136"/>
                      <a:pt x="336" y="176"/>
                      <a:pt x="312" y="24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5" name="Oval 8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206" name="Oval 9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207" name="Oval 10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208" name="Oval 11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209" name="Oval 12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210" name="Oval 13"/>
              <p:cNvSpPr>
                <a:spLocks noChangeArrowheads="1"/>
              </p:cNvSpPr>
              <p:nvPr/>
            </p:nvSpPr>
            <p:spPr bwMode="auto">
              <a:xfrm>
                <a:off x="1680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211" name="Oval 14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grpSp>
          <p:nvGrpSpPr>
            <p:cNvPr id="6164" name="Group 16"/>
            <p:cNvGrpSpPr>
              <a:grpSpLocks/>
            </p:cNvGrpSpPr>
            <p:nvPr/>
          </p:nvGrpSpPr>
          <p:grpSpPr bwMode="auto">
            <a:xfrm rot="1208904">
              <a:off x="2688" y="1682"/>
              <a:ext cx="792" cy="888"/>
              <a:chOff x="1200" y="1632"/>
              <a:chExt cx="792" cy="888"/>
            </a:xfrm>
          </p:grpSpPr>
          <p:sp>
            <p:nvSpPr>
              <p:cNvPr id="6196" name="Freeform 17"/>
              <p:cNvSpPr>
                <a:spLocks/>
              </p:cNvSpPr>
              <p:nvPr/>
            </p:nvSpPr>
            <p:spPr bwMode="auto">
              <a:xfrm>
                <a:off x="1200" y="1632"/>
                <a:ext cx="792" cy="888"/>
              </a:xfrm>
              <a:custGeom>
                <a:avLst/>
                <a:gdLst>
                  <a:gd name="T0" fmla="*/ 312 w 792"/>
                  <a:gd name="T1" fmla="*/ 240 h 888"/>
                  <a:gd name="T2" fmla="*/ 168 w 792"/>
                  <a:gd name="T3" fmla="*/ 480 h 888"/>
                  <a:gd name="T4" fmla="*/ 24 w 792"/>
                  <a:gd name="T5" fmla="*/ 768 h 888"/>
                  <a:gd name="T6" fmla="*/ 312 w 792"/>
                  <a:gd name="T7" fmla="*/ 720 h 888"/>
                  <a:gd name="T8" fmla="*/ 600 w 792"/>
                  <a:gd name="T9" fmla="*/ 864 h 888"/>
                  <a:gd name="T10" fmla="*/ 792 w 792"/>
                  <a:gd name="T11" fmla="*/ 576 h 888"/>
                  <a:gd name="T12" fmla="*/ 600 w 792"/>
                  <a:gd name="T13" fmla="*/ 384 h 888"/>
                  <a:gd name="T14" fmla="*/ 696 w 792"/>
                  <a:gd name="T15" fmla="*/ 96 h 888"/>
                  <a:gd name="T16" fmla="*/ 504 w 792"/>
                  <a:gd name="T17" fmla="*/ 0 h 888"/>
                  <a:gd name="T18" fmla="*/ 312 w 792"/>
                  <a:gd name="T19" fmla="*/ 96 h 888"/>
                  <a:gd name="T20" fmla="*/ 312 w 792"/>
                  <a:gd name="T21" fmla="*/ 240 h 88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2"/>
                  <a:gd name="T34" fmla="*/ 0 h 888"/>
                  <a:gd name="T35" fmla="*/ 792 w 792"/>
                  <a:gd name="T36" fmla="*/ 888 h 88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2" h="888">
                    <a:moveTo>
                      <a:pt x="312" y="240"/>
                    </a:moveTo>
                    <a:cubicBezTo>
                      <a:pt x="288" y="304"/>
                      <a:pt x="216" y="392"/>
                      <a:pt x="168" y="480"/>
                    </a:cubicBezTo>
                    <a:cubicBezTo>
                      <a:pt x="120" y="568"/>
                      <a:pt x="0" y="728"/>
                      <a:pt x="24" y="768"/>
                    </a:cubicBezTo>
                    <a:cubicBezTo>
                      <a:pt x="48" y="808"/>
                      <a:pt x="216" y="704"/>
                      <a:pt x="312" y="720"/>
                    </a:cubicBezTo>
                    <a:cubicBezTo>
                      <a:pt x="408" y="736"/>
                      <a:pt x="520" y="888"/>
                      <a:pt x="600" y="864"/>
                    </a:cubicBezTo>
                    <a:cubicBezTo>
                      <a:pt x="680" y="840"/>
                      <a:pt x="792" y="656"/>
                      <a:pt x="792" y="576"/>
                    </a:cubicBezTo>
                    <a:cubicBezTo>
                      <a:pt x="792" y="496"/>
                      <a:pt x="616" y="464"/>
                      <a:pt x="600" y="384"/>
                    </a:cubicBezTo>
                    <a:cubicBezTo>
                      <a:pt x="584" y="304"/>
                      <a:pt x="712" y="160"/>
                      <a:pt x="696" y="96"/>
                    </a:cubicBezTo>
                    <a:cubicBezTo>
                      <a:pt x="680" y="32"/>
                      <a:pt x="568" y="0"/>
                      <a:pt x="504" y="0"/>
                    </a:cubicBezTo>
                    <a:cubicBezTo>
                      <a:pt x="440" y="0"/>
                      <a:pt x="344" y="56"/>
                      <a:pt x="312" y="96"/>
                    </a:cubicBezTo>
                    <a:cubicBezTo>
                      <a:pt x="280" y="136"/>
                      <a:pt x="336" y="176"/>
                      <a:pt x="312" y="24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7" name="Oval 18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98" name="Oval 19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99" name="Oval 20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200" name="Oval 21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201" name="Oval 22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202" name="Oval 23"/>
              <p:cNvSpPr>
                <a:spLocks noChangeArrowheads="1"/>
              </p:cNvSpPr>
              <p:nvPr/>
            </p:nvSpPr>
            <p:spPr bwMode="auto">
              <a:xfrm>
                <a:off x="1680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203" name="Oval 24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grpSp>
          <p:nvGrpSpPr>
            <p:cNvPr id="6165" name="Group 25"/>
            <p:cNvGrpSpPr>
              <a:grpSpLocks/>
            </p:cNvGrpSpPr>
            <p:nvPr/>
          </p:nvGrpSpPr>
          <p:grpSpPr bwMode="auto">
            <a:xfrm rot="2771266">
              <a:off x="1920" y="1296"/>
              <a:ext cx="792" cy="888"/>
              <a:chOff x="1200" y="1632"/>
              <a:chExt cx="792" cy="888"/>
            </a:xfrm>
          </p:grpSpPr>
          <p:sp>
            <p:nvSpPr>
              <p:cNvPr id="6188" name="Freeform 26"/>
              <p:cNvSpPr>
                <a:spLocks/>
              </p:cNvSpPr>
              <p:nvPr/>
            </p:nvSpPr>
            <p:spPr bwMode="auto">
              <a:xfrm>
                <a:off x="1200" y="1632"/>
                <a:ext cx="792" cy="888"/>
              </a:xfrm>
              <a:custGeom>
                <a:avLst/>
                <a:gdLst>
                  <a:gd name="T0" fmla="*/ 312 w 792"/>
                  <a:gd name="T1" fmla="*/ 240 h 888"/>
                  <a:gd name="T2" fmla="*/ 168 w 792"/>
                  <a:gd name="T3" fmla="*/ 480 h 888"/>
                  <a:gd name="T4" fmla="*/ 24 w 792"/>
                  <a:gd name="T5" fmla="*/ 768 h 888"/>
                  <a:gd name="T6" fmla="*/ 312 w 792"/>
                  <a:gd name="T7" fmla="*/ 720 h 888"/>
                  <a:gd name="T8" fmla="*/ 600 w 792"/>
                  <a:gd name="T9" fmla="*/ 864 h 888"/>
                  <a:gd name="T10" fmla="*/ 792 w 792"/>
                  <a:gd name="T11" fmla="*/ 576 h 888"/>
                  <a:gd name="T12" fmla="*/ 600 w 792"/>
                  <a:gd name="T13" fmla="*/ 384 h 888"/>
                  <a:gd name="T14" fmla="*/ 696 w 792"/>
                  <a:gd name="T15" fmla="*/ 96 h 888"/>
                  <a:gd name="T16" fmla="*/ 504 w 792"/>
                  <a:gd name="T17" fmla="*/ 0 h 888"/>
                  <a:gd name="T18" fmla="*/ 312 w 792"/>
                  <a:gd name="T19" fmla="*/ 96 h 888"/>
                  <a:gd name="T20" fmla="*/ 312 w 792"/>
                  <a:gd name="T21" fmla="*/ 240 h 88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2"/>
                  <a:gd name="T34" fmla="*/ 0 h 888"/>
                  <a:gd name="T35" fmla="*/ 792 w 792"/>
                  <a:gd name="T36" fmla="*/ 888 h 88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2" h="888">
                    <a:moveTo>
                      <a:pt x="312" y="240"/>
                    </a:moveTo>
                    <a:cubicBezTo>
                      <a:pt x="288" y="304"/>
                      <a:pt x="216" y="392"/>
                      <a:pt x="168" y="480"/>
                    </a:cubicBezTo>
                    <a:cubicBezTo>
                      <a:pt x="120" y="568"/>
                      <a:pt x="0" y="728"/>
                      <a:pt x="24" y="768"/>
                    </a:cubicBezTo>
                    <a:cubicBezTo>
                      <a:pt x="48" y="808"/>
                      <a:pt x="216" y="704"/>
                      <a:pt x="312" y="720"/>
                    </a:cubicBezTo>
                    <a:cubicBezTo>
                      <a:pt x="408" y="736"/>
                      <a:pt x="520" y="888"/>
                      <a:pt x="600" y="864"/>
                    </a:cubicBezTo>
                    <a:cubicBezTo>
                      <a:pt x="680" y="840"/>
                      <a:pt x="792" y="656"/>
                      <a:pt x="792" y="576"/>
                    </a:cubicBezTo>
                    <a:cubicBezTo>
                      <a:pt x="792" y="496"/>
                      <a:pt x="616" y="464"/>
                      <a:pt x="600" y="384"/>
                    </a:cubicBezTo>
                    <a:cubicBezTo>
                      <a:pt x="584" y="304"/>
                      <a:pt x="712" y="160"/>
                      <a:pt x="696" y="96"/>
                    </a:cubicBezTo>
                    <a:cubicBezTo>
                      <a:pt x="680" y="32"/>
                      <a:pt x="568" y="0"/>
                      <a:pt x="504" y="0"/>
                    </a:cubicBezTo>
                    <a:cubicBezTo>
                      <a:pt x="440" y="0"/>
                      <a:pt x="344" y="56"/>
                      <a:pt x="312" y="96"/>
                    </a:cubicBezTo>
                    <a:cubicBezTo>
                      <a:pt x="280" y="136"/>
                      <a:pt x="336" y="176"/>
                      <a:pt x="312" y="24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9" name="Oval 27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90" name="Oval 28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91" name="Oval 29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92" name="Oval 30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93" name="Oval 3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94" name="Oval 32"/>
              <p:cNvSpPr>
                <a:spLocks noChangeArrowheads="1"/>
              </p:cNvSpPr>
              <p:nvPr/>
            </p:nvSpPr>
            <p:spPr bwMode="auto">
              <a:xfrm>
                <a:off x="1680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95" name="Oval 33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grpSp>
          <p:nvGrpSpPr>
            <p:cNvPr id="6166" name="Group 34"/>
            <p:cNvGrpSpPr>
              <a:grpSpLocks/>
            </p:cNvGrpSpPr>
            <p:nvPr/>
          </p:nvGrpSpPr>
          <p:grpSpPr bwMode="auto">
            <a:xfrm rot="-1150106">
              <a:off x="4224" y="1730"/>
              <a:ext cx="792" cy="888"/>
              <a:chOff x="1200" y="1632"/>
              <a:chExt cx="792" cy="888"/>
            </a:xfrm>
          </p:grpSpPr>
          <p:sp>
            <p:nvSpPr>
              <p:cNvPr id="6180" name="Freeform 35"/>
              <p:cNvSpPr>
                <a:spLocks/>
              </p:cNvSpPr>
              <p:nvPr/>
            </p:nvSpPr>
            <p:spPr bwMode="auto">
              <a:xfrm>
                <a:off x="1200" y="1632"/>
                <a:ext cx="792" cy="888"/>
              </a:xfrm>
              <a:custGeom>
                <a:avLst/>
                <a:gdLst>
                  <a:gd name="T0" fmla="*/ 312 w 792"/>
                  <a:gd name="T1" fmla="*/ 240 h 888"/>
                  <a:gd name="T2" fmla="*/ 168 w 792"/>
                  <a:gd name="T3" fmla="*/ 480 h 888"/>
                  <a:gd name="T4" fmla="*/ 24 w 792"/>
                  <a:gd name="T5" fmla="*/ 768 h 888"/>
                  <a:gd name="T6" fmla="*/ 312 w 792"/>
                  <a:gd name="T7" fmla="*/ 720 h 888"/>
                  <a:gd name="T8" fmla="*/ 600 w 792"/>
                  <a:gd name="T9" fmla="*/ 864 h 888"/>
                  <a:gd name="T10" fmla="*/ 792 w 792"/>
                  <a:gd name="T11" fmla="*/ 576 h 888"/>
                  <a:gd name="T12" fmla="*/ 600 w 792"/>
                  <a:gd name="T13" fmla="*/ 384 h 888"/>
                  <a:gd name="T14" fmla="*/ 696 w 792"/>
                  <a:gd name="T15" fmla="*/ 96 h 888"/>
                  <a:gd name="T16" fmla="*/ 504 w 792"/>
                  <a:gd name="T17" fmla="*/ 0 h 888"/>
                  <a:gd name="T18" fmla="*/ 312 w 792"/>
                  <a:gd name="T19" fmla="*/ 96 h 888"/>
                  <a:gd name="T20" fmla="*/ 312 w 792"/>
                  <a:gd name="T21" fmla="*/ 240 h 88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2"/>
                  <a:gd name="T34" fmla="*/ 0 h 888"/>
                  <a:gd name="T35" fmla="*/ 792 w 792"/>
                  <a:gd name="T36" fmla="*/ 888 h 88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2" h="888">
                    <a:moveTo>
                      <a:pt x="312" y="240"/>
                    </a:moveTo>
                    <a:cubicBezTo>
                      <a:pt x="288" y="304"/>
                      <a:pt x="216" y="392"/>
                      <a:pt x="168" y="480"/>
                    </a:cubicBezTo>
                    <a:cubicBezTo>
                      <a:pt x="120" y="568"/>
                      <a:pt x="0" y="728"/>
                      <a:pt x="24" y="768"/>
                    </a:cubicBezTo>
                    <a:cubicBezTo>
                      <a:pt x="48" y="808"/>
                      <a:pt x="216" y="704"/>
                      <a:pt x="312" y="720"/>
                    </a:cubicBezTo>
                    <a:cubicBezTo>
                      <a:pt x="408" y="736"/>
                      <a:pt x="520" y="888"/>
                      <a:pt x="600" y="864"/>
                    </a:cubicBezTo>
                    <a:cubicBezTo>
                      <a:pt x="680" y="840"/>
                      <a:pt x="792" y="656"/>
                      <a:pt x="792" y="576"/>
                    </a:cubicBezTo>
                    <a:cubicBezTo>
                      <a:pt x="792" y="496"/>
                      <a:pt x="616" y="464"/>
                      <a:pt x="600" y="384"/>
                    </a:cubicBezTo>
                    <a:cubicBezTo>
                      <a:pt x="584" y="304"/>
                      <a:pt x="712" y="160"/>
                      <a:pt x="696" y="96"/>
                    </a:cubicBezTo>
                    <a:cubicBezTo>
                      <a:pt x="680" y="32"/>
                      <a:pt x="568" y="0"/>
                      <a:pt x="504" y="0"/>
                    </a:cubicBezTo>
                    <a:cubicBezTo>
                      <a:pt x="440" y="0"/>
                      <a:pt x="344" y="56"/>
                      <a:pt x="312" y="96"/>
                    </a:cubicBezTo>
                    <a:cubicBezTo>
                      <a:pt x="280" y="136"/>
                      <a:pt x="336" y="176"/>
                      <a:pt x="312" y="24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1" name="Oval 36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82" name="Oval 37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83" name="Oval 38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84" name="Oval 39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85" name="Oval 40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86" name="Oval 41"/>
              <p:cNvSpPr>
                <a:spLocks noChangeArrowheads="1"/>
              </p:cNvSpPr>
              <p:nvPr/>
            </p:nvSpPr>
            <p:spPr bwMode="auto">
              <a:xfrm>
                <a:off x="1680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6187" name="Oval 42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sp>
          <p:nvSpPr>
            <p:cNvPr id="6167" name="Line 45"/>
            <p:cNvSpPr>
              <a:spLocks noChangeShapeType="1"/>
            </p:cNvSpPr>
            <p:nvPr/>
          </p:nvSpPr>
          <p:spPr bwMode="auto">
            <a:xfrm flipV="1">
              <a:off x="720" y="259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6"/>
            <p:cNvSpPr>
              <a:spLocks noChangeShapeType="1"/>
            </p:cNvSpPr>
            <p:nvPr/>
          </p:nvSpPr>
          <p:spPr bwMode="auto">
            <a:xfrm>
              <a:off x="1008" y="182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8"/>
            <p:cNvSpPr>
              <a:spLocks noChangeShapeType="1"/>
            </p:cNvSpPr>
            <p:nvPr/>
          </p:nvSpPr>
          <p:spPr bwMode="auto">
            <a:xfrm>
              <a:off x="720" y="235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9"/>
            <p:cNvSpPr>
              <a:spLocks noChangeShapeType="1"/>
            </p:cNvSpPr>
            <p:nvPr/>
          </p:nvSpPr>
          <p:spPr bwMode="auto">
            <a:xfrm>
              <a:off x="864" y="1248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Text Box 50"/>
            <p:cNvSpPr txBox="1">
              <a:spLocks noChangeArrowheads="1"/>
            </p:cNvSpPr>
            <p:nvPr/>
          </p:nvSpPr>
          <p:spPr bwMode="auto">
            <a:xfrm>
              <a:off x="5040" y="1253"/>
              <a:ext cx="6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Time </a:t>
              </a:r>
              <a:r>
                <a:rPr lang="en-US" altLang="en-US" sz="1800" i="1">
                  <a:latin typeface="Arial" charset="0"/>
                </a:rPr>
                <a:t>(t)</a:t>
              </a:r>
            </a:p>
          </p:txBody>
        </p:sp>
        <p:sp>
          <p:nvSpPr>
            <p:cNvPr id="6172" name="Freeform 58"/>
            <p:cNvSpPr>
              <a:spLocks/>
            </p:cNvSpPr>
            <p:nvPr/>
          </p:nvSpPr>
          <p:spPr bwMode="auto">
            <a:xfrm>
              <a:off x="1392" y="1634"/>
              <a:ext cx="480" cy="192"/>
            </a:xfrm>
            <a:custGeom>
              <a:avLst/>
              <a:gdLst>
                <a:gd name="T0" fmla="*/ 0 w 480"/>
                <a:gd name="T1" fmla="*/ 192 h 192"/>
                <a:gd name="T2" fmla="*/ 192 w 480"/>
                <a:gd name="T3" fmla="*/ 48 h 192"/>
                <a:gd name="T4" fmla="*/ 480 w 480"/>
                <a:gd name="T5" fmla="*/ 0 h 192"/>
                <a:gd name="T6" fmla="*/ 0 60000 65536"/>
                <a:gd name="T7" fmla="*/ 0 60000 65536"/>
                <a:gd name="T8" fmla="*/ 0 60000 65536"/>
                <a:gd name="T9" fmla="*/ 0 w 480"/>
                <a:gd name="T10" fmla="*/ 0 h 192"/>
                <a:gd name="T11" fmla="*/ 480 w 48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92">
                  <a:moveTo>
                    <a:pt x="0" y="192"/>
                  </a:moveTo>
                  <a:cubicBezTo>
                    <a:pt x="56" y="136"/>
                    <a:pt x="112" y="80"/>
                    <a:pt x="192" y="48"/>
                  </a:cubicBezTo>
                  <a:cubicBezTo>
                    <a:pt x="272" y="16"/>
                    <a:pt x="376" y="8"/>
                    <a:pt x="48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60"/>
            <p:cNvSpPr>
              <a:spLocks/>
            </p:cNvSpPr>
            <p:nvPr/>
          </p:nvSpPr>
          <p:spPr bwMode="auto">
            <a:xfrm>
              <a:off x="3408" y="1962"/>
              <a:ext cx="288" cy="104"/>
            </a:xfrm>
            <a:custGeom>
              <a:avLst/>
              <a:gdLst>
                <a:gd name="T0" fmla="*/ 0 w 288"/>
                <a:gd name="T1" fmla="*/ 104 h 104"/>
                <a:gd name="T2" fmla="*/ 240 w 288"/>
                <a:gd name="T3" fmla="*/ 8 h 104"/>
                <a:gd name="T4" fmla="*/ 288 w 288"/>
                <a:gd name="T5" fmla="*/ 56 h 104"/>
                <a:gd name="T6" fmla="*/ 0 60000 65536"/>
                <a:gd name="T7" fmla="*/ 0 60000 65536"/>
                <a:gd name="T8" fmla="*/ 0 60000 65536"/>
                <a:gd name="T9" fmla="*/ 0 w 288"/>
                <a:gd name="T10" fmla="*/ 0 h 104"/>
                <a:gd name="T11" fmla="*/ 288 w 288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04">
                  <a:moveTo>
                    <a:pt x="0" y="104"/>
                  </a:moveTo>
                  <a:cubicBezTo>
                    <a:pt x="96" y="60"/>
                    <a:pt x="192" y="16"/>
                    <a:pt x="240" y="8"/>
                  </a:cubicBezTo>
                  <a:cubicBezTo>
                    <a:pt x="288" y="0"/>
                    <a:pt x="288" y="28"/>
                    <a:pt x="288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61"/>
            <p:cNvSpPr>
              <a:spLocks/>
            </p:cNvSpPr>
            <p:nvPr/>
          </p:nvSpPr>
          <p:spPr bwMode="auto">
            <a:xfrm>
              <a:off x="3840" y="2018"/>
              <a:ext cx="480" cy="192"/>
            </a:xfrm>
            <a:custGeom>
              <a:avLst/>
              <a:gdLst>
                <a:gd name="T0" fmla="*/ 0 w 480"/>
                <a:gd name="T1" fmla="*/ 0 h 192"/>
                <a:gd name="T2" fmla="*/ 384 w 480"/>
                <a:gd name="T3" fmla="*/ 96 h 192"/>
                <a:gd name="T4" fmla="*/ 480 w 480"/>
                <a:gd name="T5" fmla="*/ 192 h 192"/>
                <a:gd name="T6" fmla="*/ 0 60000 65536"/>
                <a:gd name="T7" fmla="*/ 0 60000 65536"/>
                <a:gd name="T8" fmla="*/ 0 60000 65536"/>
                <a:gd name="T9" fmla="*/ 0 w 480"/>
                <a:gd name="T10" fmla="*/ 0 h 192"/>
                <a:gd name="T11" fmla="*/ 480 w 48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92">
                  <a:moveTo>
                    <a:pt x="0" y="0"/>
                  </a:moveTo>
                  <a:cubicBezTo>
                    <a:pt x="152" y="32"/>
                    <a:pt x="304" y="64"/>
                    <a:pt x="384" y="96"/>
                  </a:cubicBezTo>
                  <a:cubicBezTo>
                    <a:pt x="464" y="128"/>
                    <a:pt x="472" y="160"/>
                    <a:pt x="48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62"/>
            <p:cNvSpPr>
              <a:spLocks noChangeShapeType="1"/>
            </p:cNvSpPr>
            <p:nvPr/>
          </p:nvSpPr>
          <p:spPr bwMode="auto">
            <a:xfrm>
              <a:off x="2640" y="192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65"/>
            <p:cNvSpPr>
              <a:spLocks noChangeShapeType="1"/>
            </p:cNvSpPr>
            <p:nvPr/>
          </p:nvSpPr>
          <p:spPr bwMode="auto">
            <a:xfrm>
              <a:off x="4685" y="1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Text Box 66"/>
            <p:cNvSpPr txBox="1">
              <a:spLocks noChangeArrowheads="1"/>
            </p:cNvSpPr>
            <p:nvPr/>
          </p:nvSpPr>
          <p:spPr bwMode="auto">
            <a:xfrm>
              <a:off x="4742" y="1221"/>
              <a:ext cx="2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  <a:sym typeface="Symbol" pitchFamily="18" charset="2"/>
                </a:rPr>
                <a:t></a:t>
              </a:r>
            </a:p>
          </p:txBody>
        </p:sp>
        <p:sp>
          <p:nvSpPr>
            <p:cNvPr id="6178" name="Line 67"/>
            <p:cNvSpPr>
              <a:spLocks noChangeShapeType="1"/>
            </p:cNvSpPr>
            <p:nvPr/>
          </p:nvSpPr>
          <p:spPr bwMode="auto">
            <a:xfrm>
              <a:off x="1248" y="12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Text Box 68"/>
            <p:cNvSpPr txBox="1">
              <a:spLocks noChangeArrowheads="1"/>
            </p:cNvSpPr>
            <p:nvPr/>
          </p:nvSpPr>
          <p:spPr bwMode="auto">
            <a:xfrm>
              <a:off x="1238" y="1271"/>
              <a:ext cx="25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t=1               t= 2                       t=3 …</a:t>
              </a:r>
            </a:p>
          </p:txBody>
        </p:sp>
      </p:grpSp>
      <p:sp>
        <p:nvSpPr>
          <p:cNvPr id="74" name="Oval 73"/>
          <p:cNvSpPr/>
          <p:nvPr/>
        </p:nvSpPr>
        <p:spPr>
          <a:xfrm>
            <a:off x="381000" y="150813"/>
            <a:ext cx="685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6152" name="Object 2"/>
          <p:cNvGraphicFramePr>
            <a:graphicFrameLocks noChangeAspect="1"/>
          </p:cNvGraphicFramePr>
          <p:nvPr/>
        </p:nvGraphicFramePr>
        <p:xfrm>
          <a:off x="1801813" y="4503738"/>
          <a:ext cx="15684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4503738"/>
                        <a:ext cx="15684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0"/>
          <p:cNvGraphicFramePr>
            <a:graphicFrameLocks noChangeAspect="1"/>
          </p:cNvGraphicFramePr>
          <p:nvPr/>
        </p:nvGraphicFramePr>
        <p:xfrm>
          <a:off x="631825" y="5013325"/>
          <a:ext cx="7970838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6" imgW="3937000" imgH="914400" progId="Equation.3">
                  <p:embed/>
                </p:oleObj>
              </mc:Choice>
              <mc:Fallback>
                <p:oleObj name="Equation" r:id="rId6" imgW="39370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5013325"/>
                        <a:ext cx="7970838" cy="1844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2"/>
          <p:cNvGraphicFramePr>
            <a:graphicFrameLocks noChangeAspect="1"/>
          </p:cNvGraphicFramePr>
          <p:nvPr/>
        </p:nvGraphicFramePr>
        <p:xfrm>
          <a:off x="244475" y="2998788"/>
          <a:ext cx="7588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8" imgW="253890" imgH="241195" progId="Equation.3">
                  <p:embed/>
                </p:oleObj>
              </mc:Choice>
              <mc:Fallback>
                <p:oleObj name="Equation" r:id="rId8" imgW="253890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2998788"/>
                        <a:ext cx="7588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3"/>
          <p:cNvGraphicFramePr>
            <a:graphicFrameLocks noChangeAspect="1"/>
          </p:cNvGraphicFramePr>
          <p:nvPr/>
        </p:nvGraphicFramePr>
        <p:xfrm>
          <a:off x="344488" y="4129088"/>
          <a:ext cx="7604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10" imgW="253890" imgH="241195" progId="Equation.3">
                  <p:embed/>
                </p:oleObj>
              </mc:Choice>
              <mc:Fallback>
                <p:oleObj name="Equation" r:id="rId10" imgW="253890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4129088"/>
                        <a:ext cx="7604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4"/>
          <p:cNvGraphicFramePr>
            <a:graphicFrameLocks noChangeAspect="1"/>
          </p:cNvGraphicFramePr>
          <p:nvPr/>
        </p:nvGraphicFramePr>
        <p:xfrm>
          <a:off x="871538" y="2316163"/>
          <a:ext cx="7588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12" imgW="253890" imgH="241195" progId="Equation.3">
                  <p:embed/>
                </p:oleObj>
              </mc:Choice>
              <mc:Fallback>
                <p:oleObj name="Equation" r:id="rId12" imgW="253890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316163"/>
                        <a:ext cx="7588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5"/>
          <p:cNvGraphicFramePr>
            <a:graphicFrameLocks noChangeAspect="1"/>
          </p:cNvGraphicFramePr>
          <p:nvPr/>
        </p:nvGraphicFramePr>
        <p:xfrm>
          <a:off x="7850188" y="2370138"/>
          <a:ext cx="8350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14" imgW="279279" imgH="241195" progId="Equation.3">
                  <p:embed/>
                </p:oleObj>
              </mc:Choice>
              <mc:Fallback>
                <p:oleObj name="Equation" r:id="rId14" imgW="279279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0188" y="2370138"/>
                        <a:ext cx="8350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Line 46"/>
          <p:cNvSpPr>
            <a:spLocks noChangeShapeType="1"/>
          </p:cNvSpPr>
          <p:nvPr/>
        </p:nvSpPr>
        <p:spPr bwMode="auto">
          <a:xfrm flipH="1">
            <a:off x="7469188" y="2692400"/>
            <a:ext cx="323850" cy="2047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9" name="Object 1"/>
          <p:cNvGraphicFramePr>
            <a:graphicFrameLocks noChangeAspect="1"/>
          </p:cNvGraphicFramePr>
          <p:nvPr/>
        </p:nvGraphicFramePr>
        <p:xfrm>
          <a:off x="2735263" y="3481388"/>
          <a:ext cx="15954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16" imgW="787400" imgH="228600" progId="Equation.3">
                  <p:embed/>
                </p:oleObj>
              </mc:Choice>
              <mc:Fallback>
                <p:oleObj name="Equation" r:id="rId16" imgW="7874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3481388"/>
                        <a:ext cx="15954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2"/>
          <p:cNvGraphicFramePr>
            <a:graphicFrameLocks noChangeAspect="1"/>
          </p:cNvGraphicFramePr>
          <p:nvPr/>
        </p:nvGraphicFramePr>
        <p:xfrm>
          <a:off x="4456113" y="4117975"/>
          <a:ext cx="15938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18" imgW="787400" imgH="228600" progId="Equation.3">
                  <p:embed/>
                </p:oleObj>
              </mc:Choice>
              <mc:Fallback>
                <p:oleObj name="Equation" r:id="rId18" imgW="7874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4117975"/>
                        <a:ext cx="15938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4"/>
          <p:cNvGraphicFramePr>
            <a:graphicFrameLocks noChangeAspect="1"/>
          </p:cNvGraphicFramePr>
          <p:nvPr/>
        </p:nvGraphicFramePr>
        <p:xfrm>
          <a:off x="6694488" y="4217988"/>
          <a:ext cx="16208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20" imgW="800100" imgH="228600" progId="Equation.3">
                  <p:embed/>
                </p:oleObj>
              </mc:Choice>
              <mc:Fallback>
                <p:oleObj name="Equation" r:id="rId20" imgW="800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4217988"/>
                        <a:ext cx="16208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229600" cy="457200"/>
          </a:xfrm>
        </p:spPr>
        <p:txBody>
          <a:bodyPr/>
          <a:lstStyle/>
          <a:p>
            <a:r>
              <a:rPr lang="en-US" altLang="zh-TW" sz="2800" smtClean="0"/>
              <a:t>Matlab for </a:t>
            </a:r>
            <a:r>
              <a:rPr lang="en-US" altLang="zh-TW" sz="2800" u="sng" smtClean="0"/>
              <a:t>pose</a:t>
            </a:r>
            <a:r>
              <a:rPr lang="en-US" altLang="zh-TW" sz="2800" smtClean="0"/>
              <a:t> Jacobian matrix (full)</a:t>
            </a:r>
            <a:r>
              <a:rPr lang="en-US" altLang="zh-TW" sz="4000" smtClean="0"/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/>
          <a:lstStyle/>
          <a:p>
            <a:r>
              <a:rPr lang="en-US" altLang="en-US" sz="1400" smtClean="0"/>
              <a:t>%********************feb 2013*** for  extended lowe******************************</a:t>
            </a:r>
          </a:p>
          <a:p>
            <a:r>
              <a:rPr lang="en-US" altLang="en-US" sz="1400" smtClean="0"/>
              <a:t>function TestJacobian</a:t>
            </a:r>
          </a:p>
          <a:p>
            <a:r>
              <a:rPr lang="en-US" altLang="en-US" sz="1400" smtClean="0"/>
              <a:t>% Try to solve the differentiate equations without simplification</a:t>
            </a:r>
          </a:p>
          <a:p>
            <a:r>
              <a:rPr lang="en-US" altLang="en-US" sz="1400" smtClean="0"/>
              <a:t>clc,clear;</a:t>
            </a:r>
          </a:p>
          <a:p>
            <a:r>
              <a:rPr lang="en-US" altLang="en-US" sz="1400" smtClean="0"/>
              <a:t>disp('TestJacobian');</a:t>
            </a:r>
          </a:p>
          <a:p>
            <a:r>
              <a:rPr lang="en-US" altLang="en-US" sz="1400" smtClean="0"/>
              <a:t> syms a b c; %yaw( around x axis), pitch(around y), roll(aroudn z) respectively</a:t>
            </a:r>
          </a:p>
          <a:p>
            <a:r>
              <a:rPr lang="fr-FR" altLang="en-US" sz="1400" smtClean="0"/>
              <a:t>syms f X Y Z T1 T2 T3;</a:t>
            </a:r>
          </a:p>
          <a:p>
            <a:r>
              <a:rPr lang="en-US" altLang="en-US" sz="1400" smtClean="0"/>
              <a:t>F = [</a:t>
            </a:r>
          </a:p>
          <a:p>
            <a:r>
              <a:rPr lang="en-US" altLang="en-US" sz="1400" smtClean="0"/>
              <a:t>%u</a:t>
            </a:r>
          </a:p>
          <a:p>
            <a:r>
              <a:rPr lang="es-ES" altLang="en-US" sz="1400" smtClean="0"/>
              <a:t>f*((cos(b)*cos(c)*X - cos(b)*sin(c)*Y + sin(b)*Z+ T1)...</a:t>
            </a:r>
          </a:p>
          <a:p>
            <a:r>
              <a:rPr lang="es-ES" altLang="en-US" sz="1400" smtClean="0"/>
              <a:t>/((-cos(a)*sin(b)*cos(c) + sin(a)*sin(c))*X ...</a:t>
            </a:r>
          </a:p>
          <a:p>
            <a:r>
              <a:rPr lang="es-ES" altLang="en-US" sz="1400" smtClean="0"/>
              <a:t>+ (cos(a)*sin(b)*sin(c)+ sin(a)*cos(c))*Y + cos(a)*cos(b)*Z + T3));</a:t>
            </a:r>
          </a:p>
          <a:p>
            <a:r>
              <a:rPr lang="en-US" altLang="en-US" sz="1400" smtClean="0"/>
              <a:t>%v</a:t>
            </a:r>
          </a:p>
          <a:p>
            <a:r>
              <a:rPr lang="es-ES" altLang="en-US" sz="1400" smtClean="0"/>
              <a:t>((sin(a)*sin(b)*cos(c)+ cos(a)*sin(c))*X ...</a:t>
            </a:r>
          </a:p>
          <a:p>
            <a:r>
              <a:rPr lang="es-ES" altLang="en-US" sz="1400" smtClean="0"/>
              <a:t>+ (-sin(a)*sin(b)*sin(c)+ cos(a)*cos(c))*Y - sin(a)*sin(b)*Z + T2)...</a:t>
            </a:r>
          </a:p>
          <a:p>
            <a:r>
              <a:rPr lang="es-ES" altLang="en-US" sz="1400" smtClean="0"/>
              <a:t>/((-cos(a)*sin(b)*cos(c) + sin(a)*sin(c))*X + (cos(a)*sin(b)*sin(c)...</a:t>
            </a:r>
          </a:p>
          <a:p>
            <a:r>
              <a:rPr lang="es-ES" altLang="en-US" sz="1400" smtClean="0"/>
              <a:t>+ sin(a)*cos(c))*Y + cos(a)*cos(b)*Z + T3)]</a:t>
            </a:r>
          </a:p>
          <a:p>
            <a:r>
              <a:rPr lang="en-US" altLang="en-US" sz="1400" smtClean="0"/>
              <a:t> V = [a,b,c];</a:t>
            </a:r>
          </a:p>
          <a:p>
            <a:r>
              <a:rPr lang="en-US" altLang="en-US" sz="1400" smtClean="0"/>
              <a:t>Fjaco = jacobian(F,V);</a:t>
            </a:r>
          </a:p>
          <a:p>
            <a:r>
              <a:rPr lang="en-US" altLang="en-US" sz="1400" smtClean="0"/>
              <a:t>disp('Fjaco =');</a:t>
            </a:r>
          </a:p>
          <a:p>
            <a:r>
              <a:rPr lang="en-US" altLang="en-US" sz="1400" smtClean="0"/>
              <a:t>disp(Fjaco);</a:t>
            </a:r>
          </a:p>
          <a:p>
            <a:r>
              <a:rPr lang="en-US" altLang="en-US" sz="1400" smtClean="0"/>
              <a:t>size(Fjaco)</a:t>
            </a:r>
          </a:p>
          <a:p>
            <a:r>
              <a:rPr lang="en-US" altLang="en-US" sz="1400" smtClean="0"/>
              <a:t>Fjaco(1,1)</a:t>
            </a:r>
          </a:p>
          <a:p>
            <a:r>
              <a:rPr lang="en-US" altLang="en-US" sz="1400" smtClean="0"/>
              <a:t>%************************</a:t>
            </a:r>
          </a:p>
          <a:p>
            <a:pPr>
              <a:lnSpc>
                <a:spcPct val="80000"/>
              </a:lnSpc>
            </a:pPr>
            <a:endParaRPr lang="en-US" altLang="zh-TW" sz="900" smtClean="0"/>
          </a:p>
          <a:p>
            <a:pPr>
              <a:lnSpc>
                <a:spcPct val="80000"/>
              </a:lnSpc>
            </a:pPr>
            <a:endParaRPr lang="zh-TW" altLang="en-US" sz="9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Pose estimation  V6c</a:t>
            </a:r>
            <a:endParaRPr lang="en-US" altLang="zh-CN"/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A2CA41-92F8-4BE1-B509-966278D956EE}" type="slidenum">
              <a:rPr lang="zh-TW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smtClean="0"/>
              <a:t/>
            </a:r>
            <a:br>
              <a:rPr lang="en-US" altLang="zh-TW" sz="2800" smtClean="0"/>
            </a:br>
            <a:r>
              <a:rPr lang="en-US" altLang="zh-TW" sz="2800" smtClean="0"/>
              <a:t>Matlab for </a:t>
            </a:r>
            <a:r>
              <a:rPr lang="en-US" altLang="zh-TW" sz="2800" u="sng" smtClean="0"/>
              <a:t>pose</a:t>
            </a:r>
            <a:r>
              <a:rPr lang="en-US" altLang="zh-TW" sz="2800" smtClean="0"/>
              <a:t> Jacobian matrix (approximation)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800" b="1" smtClean="0"/>
              <a:t>'===test jacobian for chang,wong ieee_mm 2 pass lowe=</a:t>
            </a:r>
            <a:r>
              <a:rPr lang="en-US" altLang="en-US" sz="1800" smtClean="0"/>
              <a:t> for lowe212.m</a:t>
            </a:r>
            <a:r>
              <a:rPr lang="en-US" altLang="zh-TW" sz="1800" b="1" smtClean="0"/>
              <a:t>======'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%use twist (small) angles  approximation. 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clear, clc;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 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syms R dR M TT XYZ ZZ x y z f u v a1 a2 a3 t1 t2 t3 aa1 aa2 aa3 tt1 tt2 tt3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R=[1 -aa3 aa2; aa3 1 -aa1; -aa2 aa1 1];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dR=[1 -a3 a2; a3 1 -a1; -a2 a1 1];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M=[x;y;z];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TT=[tt1;tt2;tt3];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dt=[t1;t2;t3]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XYZ=dR*R*M+TT+dt; % R is a matrix multiplication transform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u=f*XYZ(1)/XYZ(3);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v=f*XYZ(2)/XYZ(3);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 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r>
              <a:rPr lang="en-US" altLang="zh-TW" sz="1800" b="1" smtClean="0"/>
              <a:t>ja=jacobian([u ;v],[a1 a2 a3])</a:t>
            </a:r>
            <a:endParaRPr lang="en-US" altLang="zh-TW" sz="1800" smtClean="0"/>
          </a:p>
          <a:p>
            <a:pPr>
              <a:lnSpc>
                <a:spcPct val="80000"/>
              </a:lnSpc>
            </a:pPr>
            <a:endParaRPr lang="zh-TW" altLang="en-US" sz="16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Pose estimation  V6c</a:t>
            </a:r>
            <a:endParaRPr lang="en-US" altLang="zh-CN"/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9571A8-77F6-4463-840D-6995B1D13AD9}" type="slidenum">
              <a:rPr lang="zh-TW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3048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Alternative form: jacobian for chang,wong ieee_mm 2 pass lowe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'==========test jacobian for chang,wong ieee_mm 2 pass, for  lowe212.m===='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clear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% a1=yaw, a2=pitch, a3=roll,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% t1=translation in x, t2=translation in y, t3=translation in z,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syms R dR M TT XYZ ZZ x y z f u v a1 a2 a3 t1 t2 t3 aa1 aa2 aa3 tt1 tt2 tt3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R=[1 -aa3 aa2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   aa3 1 -aa1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   -aa2 aa1 1];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dR=[1 -a3 a2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    a3 1 -a1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    -a2 a1 1];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M=[x;y;z];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TT=[tt1;tt2;tt3];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dt=[t1;t2;t3]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% XX=(dR.*R)*M+TT; %not correct, becuase R is a matrix multiplication transform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 XYZ=dR*R*M+TT+dt; %correct, becuase R is a matrix multiplication transform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% XX=(dR+R)*M+TT; %not correct becuase R is not an addition transform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u=f*XYZ(1)/XYZ(3);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v=f*XYZ(2)/XYZ(3);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%diff (u,a3)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%diff (v,a3)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ja=jacobian([u ;v],[a1 a2 a3])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jt=jacobian([u ;v],[t1 t2 t3])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BBD167-0D64-4C58-92CE-2B70B2010574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r>
              <a:rPr lang="en-US" altLang="en-US" sz="2000" smtClean="0"/>
              <a:t>%Appendix: rpymat(angs)</a:t>
            </a:r>
          </a:p>
          <a:p>
            <a:endParaRPr lang="en-US" altLang="en-US" sz="1200" smtClean="0"/>
          </a:p>
          <a:p>
            <a:r>
              <a:rPr lang="en-US" altLang="en-US" sz="1200" smtClean="0"/>
              <a:t>% Author: Rodrigo Carceroni</a:t>
            </a:r>
          </a:p>
          <a:p>
            <a:r>
              <a:rPr lang="en-US" altLang="en-US" sz="1200" smtClean="0"/>
              <a:t>% Disclaimer: This code comes with no guarantee at all and its author</a:t>
            </a:r>
          </a:p>
          <a:p>
            <a:r>
              <a:rPr lang="en-US" altLang="en-US" sz="1200" smtClean="0"/>
              <a:t>%   is not liable for any damage that its utilization may cause.</a:t>
            </a:r>
          </a:p>
          <a:p>
            <a:r>
              <a:rPr lang="en-US" altLang="en-US" sz="1200" smtClean="0"/>
              <a:t>%khw added 3.3002 , input angs is a 1x3 matrix,</a:t>
            </a:r>
          </a:p>
          <a:p>
            <a:r>
              <a:rPr lang="en-US" altLang="en-US" sz="1200" smtClean="0"/>
              <a:t>%    angs(1) is yaw   angle about x-axis</a:t>
            </a:r>
          </a:p>
          <a:p>
            <a:r>
              <a:rPr lang="en-US" altLang="en-US" sz="1200" smtClean="0"/>
              <a:t>%    angs(2) is pitch angle about y-aixs</a:t>
            </a:r>
          </a:p>
          <a:p>
            <a:r>
              <a:rPr lang="en-US" altLang="en-US" sz="1200" smtClean="0"/>
              <a:t>%    angs(3) is roll  angle about z-axis</a:t>
            </a:r>
          </a:p>
          <a:p>
            <a:r>
              <a:rPr lang="en-US" altLang="en-US" sz="1200" smtClean="0"/>
              <a:t>%then X'=RX+T; X,T are 3X1 matrixes for [X,Y,Z]' 3D corrd. and translations.</a:t>
            </a:r>
          </a:p>
          <a:p>
            <a:r>
              <a:rPr lang="en-US" altLang="en-US" sz="1200" smtClean="0"/>
              <a:t>function R = rpyMat (angs)</a:t>
            </a:r>
          </a:p>
          <a:p>
            <a:r>
              <a:rPr lang="en-US" altLang="en-US" sz="1200" smtClean="0"/>
              <a:t> </a:t>
            </a:r>
          </a:p>
          <a:p>
            <a:r>
              <a:rPr lang="en-US" altLang="en-US" sz="1200" smtClean="0"/>
              <a:t>% Return the 3x3 rotation matrix described by a set of Roll, Pitch and Yaw</a:t>
            </a:r>
          </a:p>
          <a:p>
            <a:r>
              <a:rPr lang="en-US" altLang="en-US" sz="1200" smtClean="0"/>
              <a:t>% angles.</a:t>
            </a:r>
          </a:p>
          <a:p>
            <a:r>
              <a:rPr lang="en-US" altLang="en-US" sz="1200" smtClean="0"/>
              <a:t> </a:t>
            </a:r>
          </a:p>
          <a:p>
            <a:r>
              <a:rPr lang="en-US" altLang="en-US" sz="1200" smtClean="0"/>
              <a:t>cosA = cos (angs(3));</a:t>
            </a:r>
          </a:p>
          <a:p>
            <a:r>
              <a:rPr lang="en-US" altLang="en-US" sz="1200" smtClean="0"/>
              <a:t>sinA = sin (angs(3));</a:t>
            </a:r>
          </a:p>
          <a:p>
            <a:r>
              <a:rPr lang="en-US" altLang="en-US" sz="1200" smtClean="0"/>
              <a:t>cosB = cos (angs(2));</a:t>
            </a:r>
          </a:p>
          <a:p>
            <a:r>
              <a:rPr lang="en-US" altLang="en-US" sz="1200" smtClean="0"/>
              <a:t>sinB = sin (angs(2));</a:t>
            </a:r>
          </a:p>
          <a:p>
            <a:r>
              <a:rPr lang="en-US" altLang="en-US" sz="1200" smtClean="0"/>
              <a:t>cosC = cos (angs(1));</a:t>
            </a:r>
          </a:p>
          <a:p>
            <a:r>
              <a:rPr lang="en-US" altLang="en-US" sz="1200" smtClean="0"/>
              <a:t>sinC = sin (angs(1));</a:t>
            </a:r>
          </a:p>
          <a:p>
            <a:r>
              <a:rPr lang="en-US" altLang="en-US" sz="1200" smtClean="0"/>
              <a:t> </a:t>
            </a:r>
          </a:p>
          <a:p>
            <a:r>
              <a:rPr lang="en-US" altLang="en-US" sz="1200" smtClean="0"/>
              <a:t>cosAsinB = cosA .* sinB;</a:t>
            </a:r>
          </a:p>
          <a:p>
            <a:r>
              <a:rPr lang="en-US" altLang="en-US" sz="1200" smtClean="0"/>
              <a:t>sinAsinB = sinA .* sinB;</a:t>
            </a:r>
          </a:p>
          <a:p>
            <a:r>
              <a:rPr lang="en-US" altLang="en-US" sz="1200" smtClean="0"/>
              <a:t> </a:t>
            </a:r>
          </a:p>
          <a:p>
            <a:r>
              <a:rPr lang="en-US" altLang="en-US" sz="1200" smtClean="0"/>
              <a:t>R = [ cosA.*cosB  cosAsinB.*sinC-sinA.*cosC  cosAsinB.*cosC+sinA.*sinC ;</a:t>
            </a:r>
          </a:p>
          <a:p>
            <a:r>
              <a:rPr lang="en-US" altLang="en-US" sz="1200" smtClean="0"/>
              <a:t>      sinA.*cosB  sinAsinB.*sinC+cosA.*cosC  sinAsinB.*cosC-cosA.*sinC ;</a:t>
            </a:r>
          </a:p>
          <a:p>
            <a:r>
              <a:rPr lang="en-US" altLang="en-US" sz="1200" smtClean="0"/>
              <a:t>        -sinB            cosB.*sinC                 cosB.*cosC         ];</a:t>
            </a:r>
          </a:p>
          <a:p>
            <a:r>
              <a:rPr lang="en-US" altLang="en-US" sz="1200" smtClean="0"/>
              <a:t> 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 dirty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1924E9-5382-4D78-B93F-8DB0E3C41E65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Appendix: Two rotation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Scheme 1: stationary object, moving cam (</a:t>
            </a:r>
            <a:r>
              <a:rPr lang="en-US" sz="2000" dirty="0" err="1" smtClean="0"/>
              <a:t>Rcam</a:t>
            </a:r>
            <a:r>
              <a:rPr lang="en-US" sz="2000" dirty="0" smtClean="0"/>
              <a:t> in the world </a:t>
            </a:r>
            <a:r>
              <a:rPr lang="en-US" sz="2000" dirty="0" err="1" smtClean="0"/>
              <a:t>corrd</a:t>
            </a:r>
            <a:r>
              <a:rPr lang="en-US" sz="2000" dirty="0" smtClean="0"/>
              <a:t>. Sys.):</a:t>
            </a:r>
          </a:p>
          <a:p>
            <a:pPr lvl="1">
              <a:defRPr/>
            </a:pPr>
            <a:r>
              <a:rPr lang="en-US" sz="1800" dirty="0" smtClean="0"/>
              <a:t>E.g. in robot navigation, the camera is carried by the robot, the environment is in the world </a:t>
            </a:r>
            <a:r>
              <a:rPr lang="en-US" sz="1800" dirty="0" err="1" smtClean="0"/>
              <a:t>corrd</a:t>
            </a:r>
            <a:r>
              <a:rPr lang="en-US" sz="1800" dirty="0" smtClean="0"/>
              <a:t>. </a:t>
            </a:r>
            <a:r>
              <a:rPr lang="en-US" sz="1800" dirty="0"/>
              <a:t>s</a:t>
            </a:r>
            <a:r>
              <a:rPr lang="en-US" sz="1800" dirty="0" smtClean="0"/>
              <a:t>ys and is static .</a:t>
            </a:r>
          </a:p>
          <a:p>
            <a:pPr lvl="1">
              <a:defRPr/>
            </a:pPr>
            <a:r>
              <a:rPr lang="en-US" sz="1800" dirty="0" smtClean="0"/>
              <a:t>Use the formula described in ch2, i.e.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Pc=</a:t>
            </a:r>
            <a:r>
              <a:rPr lang="en-US" sz="1800" dirty="0" err="1" smtClean="0">
                <a:solidFill>
                  <a:srgbClr val="FF0000"/>
                </a:solidFill>
              </a:rPr>
              <a:t>Rc</a:t>
            </a:r>
            <a:r>
              <a:rPr lang="en-US" sz="1800" dirty="0" smtClean="0">
                <a:solidFill>
                  <a:srgbClr val="FF0000"/>
                </a:solidFill>
              </a:rPr>
              <a:t>*(Pw-Tc) -----(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 smtClean="0"/>
              <a:t>, </a:t>
            </a:r>
            <a:r>
              <a:rPr lang="en-US" sz="1800" dirty="0" err="1" smtClean="0"/>
              <a:t>Rc</a:t>
            </a:r>
            <a:r>
              <a:rPr lang="en-US" sz="1800" dirty="0" smtClean="0"/>
              <a:t>=(</a:t>
            </a:r>
            <a:r>
              <a:rPr lang="en-US" sz="1800" dirty="0" err="1" smtClean="0"/>
              <a:t>Rcam</a:t>
            </a:r>
            <a:r>
              <a:rPr lang="en-US" sz="1800" dirty="0" smtClean="0"/>
              <a:t>)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, Tc=</a:t>
            </a:r>
            <a:r>
              <a:rPr lang="en-US" sz="1800" dirty="0" err="1" smtClean="0"/>
              <a:t>Tcam</a:t>
            </a:r>
            <a:r>
              <a:rPr lang="en-US" sz="1800" dirty="0" smtClean="0"/>
              <a:t>=translation of the camera in the world </a:t>
            </a:r>
            <a:r>
              <a:rPr lang="en-US" sz="1800" dirty="0" err="1" smtClean="0"/>
              <a:t>corrd</a:t>
            </a:r>
            <a:r>
              <a:rPr lang="en-US" sz="1800" dirty="0" smtClean="0"/>
              <a:t>. sys.</a:t>
            </a:r>
            <a:endParaRPr lang="en-US" sz="1800" baseline="30000" dirty="0" smtClean="0"/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sz="2000" dirty="0" smtClean="0"/>
              <a:t>Scheme 2:stationary camera (camera </a:t>
            </a:r>
            <a:r>
              <a:rPr lang="en-US" sz="2000" dirty="0" err="1" smtClean="0"/>
              <a:t>coord</a:t>
            </a:r>
            <a:r>
              <a:rPr lang="en-US" sz="2000" dirty="0" smtClean="0"/>
              <a:t> sys is the same as the world </a:t>
            </a:r>
            <a:r>
              <a:rPr lang="en-US" sz="2000" dirty="0" err="1" smtClean="0"/>
              <a:t>coord</a:t>
            </a:r>
            <a:r>
              <a:rPr lang="en-US" sz="2000" dirty="0" smtClean="0"/>
              <a:t>. sys),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cam</a:t>
            </a:r>
            <a:r>
              <a:rPr lang="en-US" sz="2000" dirty="0" smtClean="0"/>
              <a:t>= (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=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c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=eye(3), so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cam</a:t>
            </a:r>
            <a:r>
              <a:rPr lang="en-US" sz="2000" dirty="0" smtClean="0"/>
              <a:t>=T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=0. The object is rotated (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obj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) around the center of the object, and translated by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obj</a:t>
            </a:r>
            <a:r>
              <a:rPr lang="en-US" sz="1800" dirty="0"/>
              <a:t> </a:t>
            </a:r>
            <a:r>
              <a:rPr lang="en-US" sz="2000" dirty="0" smtClean="0"/>
              <a:t>. The object is at </a:t>
            </a:r>
            <a:r>
              <a:rPr lang="en-US" sz="2000" dirty="0" err="1" smtClean="0"/>
              <a:t>Pw</a:t>
            </a:r>
            <a:r>
              <a:rPr lang="en-US" sz="2000" baseline="-25000" dirty="0" err="1" smtClean="0"/>
              <a:t>old</a:t>
            </a:r>
            <a:r>
              <a:rPr lang="en-US" sz="2000" dirty="0" smtClean="0"/>
              <a:t> and is moved to </a:t>
            </a:r>
            <a:r>
              <a:rPr lang="en-US" sz="2000" dirty="0" err="1" smtClean="0"/>
              <a:t>Pw</a:t>
            </a:r>
            <a:r>
              <a:rPr lang="en-US" sz="2000" baseline="-25000" dirty="0" err="1" smtClean="0"/>
              <a:t>new</a:t>
            </a:r>
            <a:r>
              <a:rPr lang="en-US" sz="2000" dirty="0" smtClean="0"/>
              <a:t> by 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obj</a:t>
            </a:r>
            <a:r>
              <a:rPr lang="en-US" sz="2000" dirty="0" err="1" smtClean="0"/>
              <a:t>,T</a:t>
            </a:r>
            <a:r>
              <a:rPr lang="en-US" sz="2000" baseline="-25000" dirty="0" err="1" smtClean="0"/>
              <a:t>obj</a:t>
            </a:r>
            <a:r>
              <a:rPr lang="en-US" sz="2000" dirty="0" smtClean="0"/>
              <a:t>.</a:t>
            </a:r>
          </a:p>
          <a:p>
            <a:pPr lvl="1">
              <a:defRPr/>
            </a:pPr>
            <a:r>
              <a:rPr lang="en-US" sz="1800" dirty="0" smtClean="0"/>
              <a:t>E.g. in  virtual reality applications, the user is holding an object Pw, you want to find the pose of the object after the motion of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obj</a:t>
            </a:r>
            <a:r>
              <a:rPr lang="en-US" sz="1800" dirty="0" err="1" smtClean="0"/>
              <a:t>,T</a:t>
            </a:r>
            <a:r>
              <a:rPr lang="en-US" sz="1800" baseline="-25000" dirty="0" err="1" smtClean="0"/>
              <a:t>obj</a:t>
            </a: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Use the formulas in ch10, pose estimation, i.e. </a:t>
            </a:r>
            <a:r>
              <a:rPr lang="en-US" sz="1800" dirty="0" err="1" smtClean="0">
                <a:solidFill>
                  <a:srgbClr val="FF0000"/>
                </a:solidFill>
              </a:rPr>
              <a:t>Pw</a:t>
            </a:r>
            <a:r>
              <a:rPr lang="en-US" sz="1800" baseline="-25000" dirty="0" err="1" smtClean="0">
                <a:solidFill>
                  <a:srgbClr val="FF0000"/>
                </a:solidFill>
              </a:rPr>
              <a:t>new</a:t>
            </a:r>
            <a:r>
              <a:rPr lang="en-US" sz="1800" dirty="0" smtClean="0">
                <a:solidFill>
                  <a:srgbClr val="FF0000"/>
                </a:solidFill>
              </a:rPr>
              <a:t>=</a:t>
            </a:r>
            <a:r>
              <a:rPr lang="en-US" sz="1800" dirty="0" err="1" smtClean="0">
                <a:solidFill>
                  <a:srgbClr val="FF0000"/>
                </a:solidFill>
              </a:rPr>
              <a:t>R</a:t>
            </a:r>
            <a:r>
              <a:rPr lang="en-US" sz="1800" baseline="-25000" dirty="0" err="1" smtClean="0">
                <a:solidFill>
                  <a:srgbClr val="FF0000"/>
                </a:solidFill>
              </a:rPr>
              <a:t>obj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</a:rPr>
              <a:t>Pw</a:t>
            </a:r>
            <a:r>
              <a:rPr lang="en-US" sz="1800" baseline="-25000" dirty="0" err="1" smtClean="0">
                <a:solidFill>
                  <a:srgbClr val="FF0000"/>
                </a:solidFill>
              </a:rPr>
              <a:t>old</a:t>
            </a:r>
            <a:r>
              <a:rPr lang="en-US" sz="1800" dirty="0" smtClean="0">
                <a:solidFill>
                  <a:srgbClr val="FF0000"/>
                </a:solidFill>
              </a:rPr>
              <a:t>)+</a:t>
            </a:r>
            <a:r>
              <a:rPr lang="en-US" sz="1800" dirty="0" err="1" smtClean="0">
                <a:solidFill>
                  <a:srgbClr val="FF0000"/>
                </a:solidFill>
              </a:rPr>
              <a:t>T</a:t>
            </a:r>
            <a:r>
              <a:rPr lang="en-US" sz="1800" baseline="-25000" dirty="0" err="1" smtClean="0">
                <a:solidFill>
                  <a:srgbClr val="FF0000"/>
                </a:solidFill>
              </a:rPr>
              <a:t>obj</a:t>
            </a:r>
            <a:r>
              <a:rPr lang="en-US" sz="1800" dirty="0" smtClean="0">
                <a:solidFill>
                  <a:srgbClr val="FF0000"/>
                </a:solidFill>
              </a:rPr>
              <a:t> ----(ii)</a:t>
            </a:r>
          </a:p>
          <a:p>
            <a:pPr>
              <a:defRPr/>
            </a:pPr>
            <a:r>
              <a:rPr lang="en-US" sz="2200" dirty="0" smtClean="0"/>
              <a:t>Relate scheme1 and 2:</a:t>
            </a:r>
          </a:p>
          <a:p>
            <a:pPr lvl="1">
              <a:defRPr/>
            </a:pPr>
            <a:r>
              <a:rPr lang="en-US" sz="1800" dirty="0" smtClean="0"/>
              <a:t>You may put (ii) back to (</a:t>
            </a:r>
            <a:r>
              <a:rPr lang="en-US" sz="1800" dirty="0" err="1" smtClean="0"/>
              <a:t>i</a:t>
            </a:r>
            <a:r>
              <a:rPr lang="en-US" sz="1800" dirty="0" smtClean="0"/>
              <a:t>) with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c</a:t>
            </a:r>
            <a:r>
              <a:rPr lang="en-US" sz="1800" dirty="0" smtClean="0"/>
              <a:t>=eye(3), Tc=[0 0 0 ]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, hence Pc=Pw, so Pc=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obj</a:t>
            </a:r>
            <a:r>
              <a:rPr lang="en-US" sz="1800" dirty="0" smtClean="0"/>
              <a:t>(</a:t>
            </a:r>
            <a:r>
              <a:rPr lang="en-US" sz="1800" dirty="0" err="1" smtClean="0"/>
              <a:t>Pw</a:t>
            </a:r>
            <a:r>
              <a:rPr lang="en-US" sz="1800" baseline="-25000" dirty="0" err="1" smtClean="0"/>
              <a:t>old</a:t>
            </a:r>
            <a:r>
              <a:rPr lang="en-US" sz="1800" dirty="0" smtClean="0"/>
              <a:t>)+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obj</a:t>
            </a:r>
            <a:endParaRPr lang="en-US" sz="1800" baseline="-25000" dirty="0" smtClean="0"/>
          </a:p>
          <a:p>
            <a:pPr lvl="1">
              <a:defRPr/>
            </a:pPr>
            <a:r>
              <a:rPr lang="en-US" sz="1800" dirty="0" smtClean="0"/>
              <a:t>Other schemes may exist e.g. moving object and camera , but seldom used.</a:t>
            </a:r>
          </a:p>
          <a:p>
            <a:pPr marL="457200" lvl="1" indent="0">
              <a:buFont typeface="Arial" charset="0"/>
              <a:buNone/>
              <a:defRPr/>
            </a:pPr>
            <a:endParaRPr lang="en-US" sz="1600" dirty="0"/>
          </a:p>
          <a:p>
            <a:pPr lvl="2">
              <a:defRPr/>
            </a:pPr>
            <a:endParaRPr lang="en-US" sz="1400" dirty="0" smtClean="0"/>
          </a:p>
          <a:p>
            <a:pPr lvl="1">
              <a:defRPr/>
            </a:pPr>
            <a:endParaRPr lang="en-US" sz="18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152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 dirty="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477000" y="152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C2662E1-2201-4741-9E62-A1D4AF71C1E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839200" cy="808038"/>
          </a:xfrm>
        </p:spPr>
        <p:txBody>
          <a:bodyPr/>
          <a:lstStyle/>
          <a:p>
            <a:pPr algn="l"/>
            <a:r>
              <a:rPr lang="en-US" altLang="en-US" sz="3200" smtClean="0">
                <a:solidFill>
                  <a:srgbClr val="FF0000"/>
                </a:solidFill>
              </a:rPr>
              <a:t>Answer0</a:t>
            </a:r>
            <a:r>
              <a:rPr lang="en-US" altLang="en-US" sz="3200" smtClean="0"/>
              <a:t>: Exercise 0:Pose estimation &amp; image correspondence</a:t>
            </a:r>
          </a:p>
        </p:txBody>
      </p:sp>
      <p:sp>
        <p:nvSpPr>
          <p:cNvPr id="48131" name="Text Placeholder 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8132" name="Content Placeholder 6"/>
          <p:cNvSpPr>
            <a:spLocks noGrp="1"/>
          </p:cNvSpPr>
          <p:nvPr>
            <p:ph sz="half" idx="2"/>
          </p:nvPr>
        </p:nvSpPr>
        <p:spPr>
          <a:xfrm>
            <a:off x="350838" y="1363663"/>
            <a:ext cx="4040187" cy="3951287"/>
          </a:xfrm>
        </p:spPr>
        <p:txBody>
          <a:bodyPr/>
          <a:lstStyle/>
          <a:p>
            <a:pPr marL="457200" indent="-457200">
              <a:buFont typeface="Calibri" pitchFamily="34" charset="0"/>
              <a:buAutoNum type="alphaLcParenR"/>
            </a:pPr>
            <a:r>
              <a:rPr lang="en-US" altLang="en-US" smtClean="0"/>
              <a:t>What are the input and output of a pose estimation algorithm?</a:t>
            </a:r>
          </a:p>
          <a:p>
            <a:pPr marL="457200" indent="-457200">
              <a:buFont typeface="Calibri" pitchFamily="34" charset="0"/>
              <a:buAutoNum type="alphaLcParenR"/>
            </a:pPr>
            <a:r>
              <a:rPr lang="en-US" altLang="en-US" smtClean="0"/>
              <a:t>How many images are enough for pose estimation?</a:t>
            </a:r>
          </a:p>
          <a:p>
            <a:pPr marL="457200" indent="-457200">
              <a:buFont typeface="Calibri" pitchFamily="34" charset="0"/>
              <a:buAutoNum type="alphaLcParenR"/>
            </a:pPr>
            <a:r>
              <a:rPr lang="en-US" altLang="en-US" smtClean="0"/>
              <a:t>Estimate the correspondences and fill in the blanks </a:t>
            </a:r>
          </a:p>
        </p:txBody>
      </p:sp>
      <p:sp>
        <p:nvSpPr>
          <p:cNvPr id="48133" name="Text Placeholder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9725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 dirty="0"/>
          </a:p>
        </p:txBody>
      </p:sp>
      <p:sp>
        <p:nvSpPr>
          <p:cNvPr id="481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054624-B7D1-4FA4-9087-5E70A1643AF2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3750" y="2576513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7350" y="2576513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Cube 9"/>
          <p:cNvSpPr/>
          <p:nvPr/>
        </p:nvSpPr>
        <p:spPr>
          <a:xfrm rot="868178">
            <a:off x="5322888" y="2871788"/>
            <a:ext cx="715962" cy="6858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" name="Cube 10"/>
          <p:cNvSpPr/>
          <p:nvPr/>
        </p:nvSpPr>
        <p:spPr>
          <a:xfrm rot="1787704">
            <a:off x="7326313" y="3159125"/>
            <a:ext cx="715962" cy="6858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 rot="20978461">
            <a:off x="7410450" y="3106738"/>
            <a:ext cx="82550" cy="87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 rot="20978461">
            <a:off x="7858125" y="3395663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 rot="20978461">
            <a:off x="7653338" y="3841750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 rot="20978461">
            <a:off x="8083550" y="3344863"/>
            <a:ext cx="82550" cy="87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 rot="20978461">
            <a:off x="5732463" y="3565525"/>
            <a:ext cx="82550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 rot="20978461">
            <a:off x="5829300" y="3079750"/>
            <a:ext cx="84138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rot="20978461">
            <a:off x="6070600" y="2925763"/>
            <a:ext cx="84138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 rot="20978461">
            <a:off x="5372100" y="2925763"/>
            <a:ext cx="84138" cy="85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 rot="2323936">
            <a:off x="6894513" y="3582988"/>
            <a:ext cx="452437" cy="93662"/>
          </a:xfrm>
          <a:custGeom>
            <a:avLst/>
            <a:gdLst>
              <a:gd name="connsiteX0" fmla="*/ 0 w 453421"/>
              <a:gd name="connsiteY0" fmla="*/ 0 h 92998"/>
              <a:gd name="connsiteX1" fmla="*/ 181369 w 453421"/>
              <a:gd name="connsiteY1" fmla="*/ 90685 h 92998"/>
              <a:gd name="connsiteX2" fmla="*/ 392965 w 453421"/>
              <a:gd name="connsiteY2" fmla="*/ 60457 h 92998"/>
              <a:gd name="connsiteX3" fmla="*/ 453421 w 453421"/>
              <a:gd name="connsiteY3" fmla="*/ 0 h 9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421" h="92998">
                <a:moveTo>
                  <a:pt x="0" y="0"/>
                </a:moveTo>
                <a:cubicBezTo>
                  <a:pt x="57937" y="40304"/>
                  <a:pt x="115875" y="80609"/>
                  <a:pt x="181369" y="90685"/>
                </a:cubicBezTo>
                <a:cubicBezTo>
                  <a:pt x="246863" y="100761"/>
                  <a:pt x="347623" y="75571"/>
                  <a:pt x="392965" y="60457"/>
                </a:cubicBezTo>
                <a:cubicBezTo>
                  <a:pt x="438307" y="45343"/>
                  <a:pt x="445864" y="22671"/>
                  <a:pt x="453421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149" name="TextBox 20"/>
          <p:cNvSpPr txBox="1">
            <a:spLocks noChangeArrowheads="1"/>
          </p:cNvSpPr>
          <p:nvPr/>
        </p:nvSpPr>
        <p:spPr bwMode="auto">
          <a:xfrm>
            <a:off x="6796088" y="3714750"/>
            <a:ext cx="604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R,T</a:t>
            </a:r>
          </a:p>
        </p:txBody>
      </p:sp>
      <p:sp>
        <p:nvSpPr>
          <p:cNvPr id="48150" name="TextBox 21"/>
          <p:cNvSpPr txBox="1">
            <a:spLocks noChangeArrowheads="1"/>
          </p:cNvSpPr>
          <p:nvPr/>
        </p:nvSpPr>
        <p:spPr bwMode="auto">
          <a:xfrm>
            <a:off x="4659313" y="2646363"/>
            <a:ext cx="782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i=1,t=0</a:t>
            </a:r>
          </a:p>
        </p:txBody>
      </p:sp>
      <p:sp>
        <p:nvSpPr>
          <p:cNvPr id="48151" name="TextBox 22"/>
          <p:cNvSpPr txBox="1">
            <a:spLocks noChangeArrowheads="1"/>
          </p:cNvSpPr>
          <p:nvPr/>
        </p:nvSpPr>
        <p:spPr bwMode="auto">
          <a:xfrm>
            <a:off x="5203825" y="3514725"/>
            <a:ext cx="782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i=2,t=0</a:t>
            </a:r>
          </a:p>
        </p:txBody>
      </p:sp>
      <p:sp>
        <p:nvSpPr>
          <p:cNvPr id="48152" name="TextBox 23"/>
          <p:cNvSpPr txBox="1">
            <a:spLocks noChangeArrowheads="1"/>
          </p:cNvSpPr>
          <p:nvPr/>
        </p:nvSpPr>
        <p:spPr bwMode="auto">
          <a:xfrm>
            <a:off x="7662863" y="3744913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i=2,t=t1</a:t>
            </a:r>
          </a:p>
        </p:txBody>
      </p:sp>
      <p:sp>
        <p:nvSpPr>
          <p:cNvPr id="48153" name="TextBox 24"/>
          <p:cNvSpPr txBox="1">
            <a:spLocks noChangeArrowheads="1"/>
          </p:cNvSpPr>
          <p:nvPr/>
        </p:nvSpPr>
        <p:spPr bwMode="auto">
          <a:xfrm>
            <a:off x="6850063" y="262096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i=1,t=t1</a:t>
            </a:r>
          </a:p>
        </p:txBody>
      </p:sp>
      <p:sp>
        <p:nvSpPr>
          <p:cNvPr id="48154" name="TextBox 25"/>
          <p:cNvSpPr txBox="1">
            <a:spLocks noChangeArrowheads="1"/>
          </p:cNvSpPr>
          <p:nvPr/>
        </p:nvSpPr>
        <p:spPr bwMode="auto">
          <a:xfrm>
            <a:off x="5024438" y="1930400"/>
            <a:ext cx="1146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 at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Time t=t</a:t>
            </a:r>
            <a:r>
              <a:rPr lang="en-US" altLang="en-US" sz="1800" baseline="-25000">
                <a:latin typeface="Arial" charset="0"/>
              </a:rPr>
              <a:t>0</a:t>
            </a:r>
          </a:p>
        </p:txBody>
      </p:sp>
      <p:sp>
        <p:nvSpPr>
          <p:cNvPr id="48155" name="TextBox 26"/>
          <p:cNvSpPr txBox="1">
            <a:spLocks noChangeArrowheads="1"/>
          </p:cNvSpPr>
          <p:nvPr/>
        </p:nvSpPr>
        <p:spPr bwMode="auto">
          <a:xfrm>
            <a:off x="7327900" y="1927225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 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Time t=t1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632325" y="2576513"/>
          <a:ext cx="2005013" cy="1466850"/>
        </p:xfrm>
        <a:graphic>
          <a:graphicData uri="http://schemas.openxmlformats.org/drawingml/2006/table">
            <a:tbl>
              <a:tblPr/>
              <a:tblGrid>
                <a:gridCol w="334963"/>
                <a:gridCol w="333375"/>
                <a:gridCol w="334962"/>
                <a:gridCol w="333375"/>
                <a:gridCol w="333375"/>
                <a:gridCol w="334963"/>
              </a:tblGrid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5" marR="9146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07" name="TextBox 42"/>
          <p:cNvSpPr txBox="1">
            <a:spLocks noChangeArrowheads="1"/>
          </p:cNvSpPr>
          <p:nvPr/>
        </p:nvSpPr>
        <p:spPr bwMode="auto">
          <a:xfrm>
            <a:off x="4348163" y="4100513"/>
            <a:ext cx="2371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  u=0  1   2    3   4   5</a:t>
            </a:r>
          </a:p>
        </p:txBody>
      </p:sp>
      <p:sp>
        <p:nvSpPr>
          <p:cNvPr id="48208" name="TextBox 43"/>
          <p:cNvSpPr txBox="1">
            <a:spLocks noChangeArrowheads="1"/>
          </p:cNvSpPr>
          <p:nvPr/>
        </p:nvSpPr>
        <p:spPr bwMode="auto">
          <a:xfrm>
            <a:off x="4338638" y="2292350"/>
            <a:ext cx="32067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aphicFrame>
        <p:nvGraphicFramePr>
          <p:cNvPr id="47" name="Content Placeholder 46"/>
          <p:cNvGraphicFramePr>
            <a:graphicFrameLocks noGrp="1"/>
          </p:cNvGraphicFramePr>
          <p:nvPr>
            <p:ph sz="quarter" idx="4"/>
          </p:nvPr>
        </p:nvGraphicFramePr>
        <p:xfrm>
          <a:off x="195263" y="5029200"/>
          <a:ext cx="4041775" cy="1754188"/>
        </p:xfrm>
        <a:graphic>
          <a:graphicData uri="http://schemas.openxmlformats.org/drawingml/2006/table">
            <a:tbl>
              <a:tblPr/>
              <a:tblGrid>
                <a:gridCol w="808037"/>
                <a:gridCol w="404813"/>
                <a:gridCol w="403225"/>
                <a:gridCol w="404812"/>
                <a:gridCol w="404813"/>
                <a:gridCol w="403225"/>
                <a:gridCol w="404812"/>
                <a:gridCol w="403225"/>
                <a:gridCol w="404813"/>
              </a:tblGrid>
              <a:tr h="640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t=t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t=t1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" name="Straight Connector 45"/>
          <p:cNvCxnSpPr/>
          <p:nvPr/>
        </p:nvCxnSpPr>
        <p:spPr>
          <a:xfrm>
            <a:off x="4800600" y="4084638"/>
            <a:ext cx="0" cy="10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6737350" y="2576513"/>
          <a:ext cx="2005013" cy="1466850"/>
        </p:xfrm>
        <a:graphic>
          <a:graphicData uri="http://schemas.openxmlformats.org/drawingml/2006/table">
            <a:tbl>
              <a:tblPr/>
              <a:tblGrid>
                <a:gridCol w="334963"/>
                <a:gridCol w="333375"/>
                <a:gridCol w="333375"/>
                <a:gridCol w="334962"/>
                <a:gridCol w="333375"/>
                <a:gridCol w="334963"/>
              </a:tblGrid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66" marR="9146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309" name="TextBox 58"/>
          <p:cNvSpPr txBox="1">
            <a:spLocks noChangeArrowheads="1"/>
          </p:cNvSpPr>
          <p:nvPr/>
        </p:nvSpPr>
        <p:spPr bwMode="auto">
          <a:xfrm>
            <a:off x="6608763" y="4100513"/>
            <a:ext cx="2306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u=0  1   2    3   4   5  </a:t>
            </a:r>
          </a:p>
        </p:txBody>
      </p:sp>
      <p:sp>
        <p:nvSpPr>
          <p:cNvPr id="48310" name="TextBox 59"/>
          <p:cNvSpPr txBox="1">
            <a:spLocks noChangeArrowheads="1"/>
          </p:cNvSpPr>
          <p:nvPr/>
        </p:nvSpPr>
        <p:spPr bwMode="auto">
          <a:xfrm>
            <a:off x="6170613" y="2830513"/>
            <a:ext cx="398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4</a:t>
            </a:r>
          </a:p>
        </p:txBody>
      </p:sp>
      <p:sp>
        <p:nvSpPr>
          <p:cNvPr id="48311" name="TextBox 60"/>
          <p:cNvSpPr txBox="1">
            <a:spLocks noChangeArrowheads="1"/>
          </p:cNvSpPr>
          <p:nvPr/>
        </p:nvSpPr>
        <p:spPr bwMode="auto">
          <a:xfrm>
            <a:off x="5707063" y="2643188"/>
            <a:ext cx="396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q</a:t>
            </a:r>
            <a:r>
              <a:rPr lang="en-US" altLang="en-US" sz="1800" i="1" baseline="-25000">
                <a:latin typeface="Arial" charset="0"/>
              </a:rPr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2286000" y="155575"/>
            <a:ext cx="1219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8313" name="TextBox 1"/>
          <p:cNvSpPr txBox="1">
            <a:spLocks noChangeArrowheads="1"/>
          </p:cNvSpPr>
          <p:nvPr/>
        </p:nvSpPr>
        <p:spPr bwMode="auto">
          <a:xfrm>
            <a:off x="4583113" y="4645025"/>
            <a:ext cx="4552950" cy="1754188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Answer (a): Inputs: model of the object, (X,Y,Z)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 of all i feature points, i=1,..,n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Output: R</a:t>
            </a:r>
            <a:r>
              <a:rPr lang="en-US" altLang="en-US" sz="1800" baseline="-25000">
                <a:latin typeface="Arial" charset="0"/>
              </a:rPr>
              <a:t>3x3</a:t>
            </a:r>
            <a:r>
              <a:rPr lang="en-US" altLang="en-US" sz="1800">
                <a:latin typeface="Arial" charset="0"/>
              </a:rPr>
              <a:t>,T</a:t>
            </a:r>
            <a:r>
              <a:rPr lang="en-US" altLang="en-US" sz="1800" baseline="-25000">
                <a:latin typeface="Arial" charset="0"/>
              </a:rPr>
              <a:t>3x1</a:t>
            </a:r>
            <a:r>
              <a:rPr lang="en-US" altLang="en-US" sz="1800">
                <a:latin typeface="Arial" charset="0"/>
              </a:rPr>
              <a:t> of the object at time 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Answer (b): One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Answer 1</a:t>
            </a:r>
            <a:r>
              <a:rPr lang="en-US" altLang="en-US" smtClean="0"/>
              <a:t>: Newton’s method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An iterative method for finding the solution of a non-linear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Exercise 1.Find sqrt(5), same as find the non-linear function. sqrt(5)=2.2360679 (by calculator)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f(x)=x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-5=0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Taylor series (by definition)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f(x)=f(x0)+f’(x0)*(x-x0)=0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f’(x0)=2*x0, so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f(x)=f(x0)+2*x0*(x-x0)=0</a:t>
            </a:r>
          </a:p>
        </p:txBody>
      </p:sp>
      <p:sp>
        <p:nvSpPr>
          <p:cNvPr id="4915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4915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85326A-7174-4E8F-87B0-1A1321339044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9158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Guess, x0=2.25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f(x)=f(x0)+2*x0*(x-x0)=0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f(x)=(x0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-5)+2*x0*(x-x0)=0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f(x)=(x0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-5)+2*x0*(x-x0)=0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(5.06-5)+2*2.25*(x-2.25)=0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0.06+4.5*(x-2.25)=0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X=((4.5*2.25)-0.06)/4.5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X=2.2366666 (temporally solution, but is good enough.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||Previous solution-current solution||2 =||2.25-2.2366666||2=0.013333 (small enough), continue if needed...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Otherwise the solution 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sqrt(5)=2.2366666.</a:t>
            </a:r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533400" y="6324600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en-US" sz="1400">
                <a:latin typeface="Arial" charset="0"/>
                <a:hlinkClick r:id="rId2"/>
              </a:rPr>
              <a:t>http://www.ugrad.math.ubc.ca/coursedoc/math100/notes/approx/newton.html</a:t>
            </a:r>
            <a:endParaRPr lang="en-US" altLang="en-US" sz="14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rgbClr val="FF0000"/>
                </a:solidFill>
              </a:rPr>
              <a:t>Answer2 for exercise 2</a:t>
            </a: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>Image Projection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 dirty="0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24FCCE-78A5-4020-AD74-69B27A6EBFC2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50182" name="Object 5"/>
          <p:cNvGraphicFramePr>
            <a:graphicFrameLocks noGrp="1" noChangeAspect="1"/>
          </p:cNvGraphicFramePr>
          <p:nvPr/>
        </p:nvGraphicFramePr>
        <p:xfrm>
          <a:off x="609600" y="927100"/>
          <a:ext cx="5943600" cy="590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公式" r:id="rId3" imgW="3657600" imgH="3632200" progId="Equation.3">
                  <p:embed/>
                </p:oleObj>
              </mc:Choice>
              <mc:Fallback>
                <p:oleObj name="公式" r:id="rId3" imgW="3657600" imgH="36322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27100"/>
                        <a:ext cx="5943600" cy="590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3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8153400" y="5791200"/>
            <a:ext cx="533400" cy="3349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90860A5-BB40-4AEA-9BC4-B7982FC260E9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51206" name="Object 5"/>
          <p:cNvGraphicFramePr>
            <a:graphicFrameLocks noChangeAspect="1"/>
          </p:cNvGraphicFramePr>
          <p:nvPr/>
        </p:nvGraphicFramePr>
        <p:xfrm>
          <a:off x="230188" y="1066800"/>
          <a:ext cx="8913812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公式" r:id="rId3" imgW="5994400" imgH="2095500" progId="Equation.3">
                  <p:embed/>
                </p:oleObj>
              </mc:Choice>
              <mc:Fallback>
                <p:oleObj name="公式" r:id="rId3" imgW="5994400" imgH="209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1066800"/>
                        <a:ext cx="8913812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Answer3 for </a:t>
            </a:r>
            <a:r>
              <a:rPr lang="en-US" altLang="en-US" smtClean="0"/>
              <a:t>exercise 3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8229600" y="5715000"/>
            <a:ext cx="457200" cy="4111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B10AB8-26D7-4DB1-8F6B-33B81D56AB1B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52230" name="Object 5"/>
          <p:cNvGraphicFramePr>
            <a:graphicFrameLocks noChangeAspect="1"/>
          </p:cNvGraphicFramePr>
          <p:nvPr/>
        </p:nvGraphicFramePr>
        <p:xfrm>
          <a:off x="609600" y="1066800"/>
          <a:ext cx="8437563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公式" r:id="rId3" imgW="5727700" imgH="3683000" progId="Equation.3">
                  <p:embed/>
                </p:oleObj>
              </mc:Choice>
              <mc:Fallback>
                <p:oleObj name="公式" r:id="rId3" imgW="5727700" imgH="368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8437563" cy="542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01000" cy="914400"/>
          </a:xfrm>
        </p:spPr>
        <p:txBody>
          <a:bodyPr/>
          <a:lstStyle/>
          <a:p>
            <a:pPr eaLnBrk="1" hangingPunct="1"/>
            <a:r>
              <a:rPr lang="en-US" altLang="zh-TW" sz="2800" u="sng" smtClean="0"/>
              <a:t>Methods of </a:t>
            </a:r>
            <a:r>
              <a:rPr lang="en-US" altLang="en-US" sz="2800" u="sng" smtClean="0"/>
              <a:t>Structure From Motion </a:t>
            </a:r>
            <a:r>
              <a:rPr lang="en-US" altLang="zh-TW" sz="2800" u="sng" smtClean="0"/>
              <a:t>SFM :3D reconstruction from N-frames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800" u="sng" smtClean="0"/>
              <a:t>Factorization</a:t>
            </a:r>
            <a:r>
              <a:rPr lang="en-US" altLang="zh-TW" sz="2800" smtClean="0"/>
              <a:t> (linear, fast, not too accurate)</a:t>
            </a:r>
          </a:p>
          <a:p>
            <a:pPr eaLnBrk="1" hangingPunct="1"/>
            <a:r>
              <a:rPr lang="en-US" altLang="zh-TW" sz="2800" u="sng" smtClean="0"/>
              <a:t>Bundle adjustment BA </a:t>
            </a:r>
            <a:r>
              <a:rPr lang="en-US" altLang="zh-TW" sz="2800" smtClean="0"/>
              <a:t>(slower but more accurate), can use factorization results as the first guess. </a:t>
            </a:r>
          </a:p>
          <a:p>
            <a:pPr lvl="1" eaLnBrk="1" hangingPunct="1"/>
            <a:r>
              <a:rPr lang="en-US" altLang="zh-TW" sz="2400" smtClean="0"/>
              <a:t>Non-linear iterative methods are more accurate than linear method, require first guess (e.g. From factorization).</a:t>
            </a:r>
          </a:p>
          <a:p>
            <a:pPr lvl="1" eaLnBrk="1" hangingPunct="1"/>
            <a:r>
              <a:rPr lang="en-US" altLang="zh-TW" sz="2400" smtClean="0"/>
              <a:t>Many different implementations, but the concept is the same.</a:t>
            </a:r>
          </a:p>
          <a:p>
            <a:pPr lvl="1" eaLnBrk="1" hangingPunct="1"/>
            <a:r>
              <a:rPr lang="en-US" altLang="zh-TW" sz="2400" smtClean="0"/>
              <a:t>Two-step Bundle Adjustment (a special form of </a:t>
            </a:r>
            <a:r>
              <a:rPr lang="en-US" altLang="zh-TW" sz="2400" u="sng" smtClean="0"/>
              <a:t>Bundle adjustment </a:t>
            </a:r>
            <a:r>
              <a:rPr lang="en-US" altLang="zh-TW" sz="2400" smtClean="0"/>
              <a:t>BA) </a:t>
            </a:r>
          </a:p>
          <a:p>
            <a:pPr lvl="2" eaLnBrk="1" hangingPunct="1"/>
            <a:r>
              <a:rPr lang="en-US" altLang="zh-TW" sz="2000" smtClean="0"/>
              <a:t>Iterative </a:t>
            </a:r>
            <a:r>
              <a:rPr lang="en-US" altLang="zh-TW" sz="2000" u="sng" smtClean="0"/>
              <a:t>pose</a:t>
            </a:r>
            <a:r>
              <a:rPr lang="en-US" altLang="zh-TW" sz="2000" smtClean="0"/>
              <a:t> estimation</a:t>
            </a:r>
          </a:p>
          <a:p>
            <a:pPr lvl="2" eaLnBrk="1" hangingPunct="1"/>
            <a:r>
              <a:rPr lang="en-US" altLang="zh-TW" sz="2000" smtClean="0"/>
              <a:t>Iterative structure reconstruction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FE824B-E971-4E3D-8614-81DA26DAE13F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81000" y="1524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34963"/>
          </a:xfrm>
        </p:spPr>
        <p:txBody>
          <a:bodyPr/>
          <a:lstStyle/>
          <a:p>
            <a:pPr algn="l"/>
            <a:r>
              <a:rPr lang="en-US" altLang="en-US" sz="3600" smtClean="0">
                <a:solidFill>
                  <a:srgbClr val="FF0000"/>
                </a:solidFill>
              </a:rPr>
              <a:t>Answer4: </a:t>
            </a:r>
            <a:r>
              <a:rPr lang="en-US" altLang="en-US" sz="3600" smtClean="0"/>
              <a:t>Exercise 4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229600" y="5791200"/>
            <a:ext cx="457200" cy="334963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CEC89D-5CE7-406F-8D5B-B5CCDFC56659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53254" name="Object 5"/>
          <p:cNvGraphicFramePr>
            <a:graphicFrameLocks noChangeAspect="1"/>
          </p:cNvGraphicFramePr>
          <p:nvPr/>
        </p:nvGraphicFramePr>
        <p:xfrm>
          <a:off x="990600" y="990600"/>
          <a:ext cx="5357813" cy="507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3" imgW="4102100" imgH="3886200" progId="Equation.3">
                  <p:embed/>
                </p:oleObj>
              </mc:Choice>
              <mc:Fallback>
                <p:oleObj name="Equation" r:id="rId3" imgW="4102100" imgH="388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5357813" cy="507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52462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 dirty="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98D41D-7F25-4F3D-B339-5F0E4E01CB1B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4278" name="TextBox 5"/>
          <p:cNvSpPr txBox="1">
            <a:spLocks noChangeArrowheads="1"/>
          </p:cNvSpPr>
          <p:nvPr/>
        </p:nvSpPr>
        <p:spPr bwMode="auto">
          <a:xfrm>
            <a:off x="609600" y="12700"/>
            <a:ext cx="58277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Similarly, so we have the results for </a:t>
            </a:r>
            <a:r>
              <a:rPr lang="en-US" altLang="en-US" sz="1800" i="1">
                <a:latin typeface="Arial" charset="0"/>
              </a:rPr>
              <a:t>v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 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??Answer5(left for student exercises):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Exercise 5: complete the proves for the right hand side </a:t>
            </a:r>
            <a:endParaRPr lang="en-US" altLang="en-US" sz="1800" baseline="-25000">
              <a:latin typeface="Arial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37313" y="714375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280" name="Object 1"/>
          <p:cNvGraphicFramePr>
            <a:graphicFrameLocks noChangeAspect="1"/>
          </p:cNvGraphicFramePr>
          <p:nvPr/>
        </p:nvGraphicFramePr>
        <p:xfrm>
          <a:off x="990600" y="858838"/>
          <a:ext cx="3443288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公式" r:id="rId3" imgW="2324100" imgH="3860800" progId="Equation.3">
                  <p:embed/>
                </p:oleObj>
              </mc:Choice>
              <mc:Fallback>
                <p:oleObj name="公式" r:id="rId3" imgW="2324100" imgH="3860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58838"/>
                        <a:ext cx="3443288" cy="571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1"/>
          <p:cNvGraphicFramePr>
            <a:graphicFrameLocks noChangeAspect="1"/>
          </p:cNvGraphicFramePr>
          <p:nvPr/>
        </p:nvGraphicFramePr>
        <p:xfrm>
          <a:off x="4800600" y="935038"/>
          <a:ext cx="3443288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公式" r:id="rId5" imgW="2324100" imgH="3860800" progId="Equation.3">
                  <p:embed/>
                </p:oleObj>
              </mc:Choice>
              <mc:Fallback>
                <p:oleObj name="公式" r:id="rId5" imgW="2324100" imgH="3860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35038"/>
                        <a:ext cx="3443288" cy="5718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2400" smtClean="0">
                <a:solidFill>
                  <a:srgbClr val="FF0000"/>
                </a:solidFill>
              </a:rPr>
              <a:t>Answer 6:</a:t>
            </a:r>
            <a:r>
              <a:rPr lang="en-US" altLang="en-US" sz="2400" smtClean="0"/>
              <a:t> exercise 6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7B0DDF-EA67-4011-9120-3EAC313AAFD5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55302" name="Object 5"/>
          <p:cNvGraphicFramePr>
            <a:graphicFrameLocks noChangeAspect="1"/>
          </p:cNvGraphicFramePr>
          <p:nvPr/>
        </p:nvGraphicFramePr>
        <p:xfrm>
          <a:off x="382588" y="736600"/>
          <a:ext cx="8089900" cy="500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公式" r:id="rId4" imgW="5753100" imgH="3556000" progId="Equation.3">
                  <p:embed/>
                </p:oleObj>
              </mc:Choice>
              <mc:Fallback>
                <p:oleObj name="公式" r:id="rId4" imgW="5753100" imgH="355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736600"/>
                        <a:ext cx="8089900" cy="500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Answer7a</a:t>
            </a:r>
            <a:r>
              <a:rPr lang="en-US" altLang="en-US" smtClean="0"/>
              <a:t>: Exercise 7a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mtClean="0"/>
              <a:t>Check the previous notes and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C12E56-D160-4818-B9E0-63FFCB04975C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4889500" y="1858963"/>
          <a:ext cx="2786063" cy="41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公式" r:id="rId3" imgW="1498600" imgH="2222500" progId="Equation.3">
                  <p:embed/>
                </p:oleObj>
              </mc:Choice>
              <mc:Fallback>
                <p:oleObj name="公式" r:id="rId3" imgW="1498600" imgH="2222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858963"/>
                        <a:ext cx="2786063" cy="413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752600" y="1905000"/>
          <a:ext cx="2244725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公式" r:id="rId5" imgW="977900" imgH="1930400" progId="Equation.3">
                  <p:embed/>
                </p:oleObj>
              </mc:Choice>
              <mc:Fallback>
                <p:oleObj name="公式" r:id="rId5" imgW="977900" imgH="1930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2244725" cy="443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Answer 7b</a:t>
            </a:r>
          </a:p>
        </p:txBody>
      </p:sp>
      <p:sp>
        <p:nvSpPr>
          <p:cNvPr id="57347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648200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/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ADA276-B566-4848-A1EA-F9B7EB809B62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57350" name="Object 8"/>
          <p:cNvGraphicFramePr>
            <a:graphicFrameLocks noChangeAspect="1"/>
          </p:cNvGraphicFramePr>
          <p:nvPr/>
        </p:nvGraphicFramePr>
        <p:xfrm>
          <a:off x="850900" y="1409700"/>
          <a:ext cx="67056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3" imgW="6705600" imgH="4953000" progId="Equation.3">
                  <p:embed/>
                </p:oleObj>
              </mc:Choice>
              <mc:Fallback>
                <p:oleObj name="Equation" r:id="rId3" imgW="6705600" imgH="495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409700"/>
                        <a:ext cx="67056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Answer8:</a:t>
            </a:r>
            <a:r>
              <a:rPr lang="en-US" altLang="en-US" smtClean="0"/>
              <a:t> exercise 8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 dirty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1F1507-25E7-4748-9E52-7A8FAFA3559A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554038" y="2798763"/>
          <a:ext cx="81534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公式" r:id="rId3" imgW="4457700" imgH="1422400" progId="Equation.3">
                  <p:embed/>
                </p:oleObj>
              </mc:Choice>
              <mc:Fallback>
                <p:oleObj name="公式" r:id="rId3" imgW="4457700" imgH="142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798763"/>
                        <a:ext cx="8153400" cy="2603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Motivation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order to understand bundle adjustment for 3-D model structure reconstruction from N-frames, we need to understand pose estimation first.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Pose </a:t>
            </a:r>
            <a:r>
              <a:rPr lang="en-US" dirty="0"/>
              <a:t>estimation problem </a:t>
            </a:r>
            <a:r>
              <a:rPr lang="en-US" dirty="0" smtClean="0"/>
              <a:t>definition: There are N features in a known 3D object 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take m pictures of the object at different views.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Input :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know the n model points of the object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Image sequence I</a:t>
            </a:r>
            <a:r>
              <a:rPr lang="en-US" baseline="-25000" dirty="0" smtClean="0"/>
              <a:t>1</a:t>
            </a:r>
            <a:r>
              <a:rPr lang="en-US" dirty="0" smtClean="0"/>
              <a:t>,I</a:t>
            </a:r>
            <a:r>
              <a:rPr lang="en-US" baseline="-25000" dirty="0" smtClean="0"/>
              <a:t>2</a:t>
            </a:r>
            <a:r>
              <a:rPr lang="en-US" dirty="0" smtClean="0"/>
              <a:t>,…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</a:t>
            </a:r>
            <a:r>
              <a:rPr lang="en-US" dirty="0" smtClean="0"/>
              <a:t>.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Each image has n image feature points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Output (structure=model, and motion=pose)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Pose (R-rotation, T-translation) of the object in 3-D at each image.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Model of the object (X, Y, Z of each of the n feature points on the object)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6912EE-947D-4E57-A94C-EBDF7FA62D8D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" y="152400"/>
            <a:ext cx="1219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473950" cy="1025525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Example: Bundle adjustment 3D reconstruction (see also http://www.cse.cuhk.edu.hk/khwong/demo/index.html)</a:t>
            </a:r>
            <a:br>
              <a:rPr lang="en-US" altLang="zh-TW" sz="2000" smtClean="0"/>
            </a:br>
            <a:endParaRPr lang="en-US" altLang="zh-TW" sz="2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3838" cy="4411662"/>
          </a:xfrm>
        </p:spPr>
        <p:txBody>
          <a:bodyPr/>
          <a:lstStyle/>
          <a:p>
            <a:pPr eaLnBrk="1" hangingPunct="1"/>
            <a:r>
              <a:rPr lang="en-US" altLang="zh-TW" sz="2600" smtClean="0"/>
              <a:t>Grand Canyon Demo</a:t>
            </a:r>
          </a:p>
          <a:p>
            <a:pPr eaLnBrk="1" hangingPunct="1"/>
            <a:r>
              <a:rPr lang="en-US" altLang="zh-TW" sz="2600" smtClean="0"/>
              <a:t>Flask</a:t>
            </a:r>
          </a:p>
          <a:p>
            <a:pPr eaLnBrk="1" hangingPunct="1"/>
            <a:r>
              <a:rPr lang="en-US" altLang="zh-TW" sz="2600" smtClean="0"/>
              <a:t>Robot</a:t>
            </a:r>
          </a:p>
        </p:txBody>
      </p:sp>
      <p:sp>
        <p:nvSpPr>
          <p:cNvPr id="922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922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9ACCA2-42C9-42A9-88D4-391D74B40D20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9222" name="Picture 4" descr="canyon1s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274320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 descr="flask7_000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 descr="robot2_first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0520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3276600" y="2971800"/>
            <a:ext cx="571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http://www.youtube.com/watch?v=2KLFRILlOjc</a:t>
            </a:r>
          </a:p>
        </p:txBody>
      </p:sp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0" y="6172200"/>
            <a:ext cx="5907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http://www.youtube.com/watch?v=4h1pN2DIs6g</a:t>
            </a:r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609600" y="5562600"/>
            <a:ext cx="582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http://www.youtube.com/watch?v=ONx4cyYYyrI</a:t>
            </a:r>
          </a:p>
        </p:txBody>
      </p:sp>
      <p:sp>
        <p:nvSpPr>
          <p:cNvPr id="9228" name="Text Box 10"/>
          <p:cNvSpPr txBox="1">
            <a:spLocks noChangeArrowheads="1"/>
          </p:cNvSpPr>
          <p:nvPr/>
        </p:nvSpPr>
        <p:spPr bwMode="auto">
          <a:xfrm>
            <a:off x="2971800" y="5329238"/>
            <a:ext cx="582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http://www.youtube.com/watch?v=xgCnV--wf2k</a:t>
            </a:r>
          </a:p>
        </p:txBody>
      </p:sp>
      <p:sp>
        <p:nvSpPr>
          <p:cNvPr id="14" name="Oval 13"/>
          <p:cNvSpPr/>
          <p:nvPr/>
        </p:nvSpPr>
        <p:spPr>
          <a:xfrm>
            <a:off x="1066800" y="152400"/>
            <a:ext cx="1219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458200" cy="838200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The iterative SFM alternating (2-step)bundle adjustment </a:t>
            </a: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9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Break down the system into two phases:</a:t>
            </a:r>
            <a:br>
              <a:rPr lang="en-US" altLang="en-US" sz="2400" smtClean="0"/>
            </a:br>
            <a:r>
              <a:rPr lang="en-US" altLang="en-US" sz="2400" smtClean="0"/>
              <a:t>--SFM1: find pose phase</a:t>
            </a:r>
            <a:br>
              <a:rPr lang="en-US" altLang="en-US" sz="2400" smtClean="0"/>
            </a:br>
            <a:r>
              <a:rPr lang="en-US" altLang="en-US" sz="2400" smtClean="0"/>
              <a:t>--SFM2: find model phase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Initialize first guess of model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 first guess is a flat model perpendicular to the image and is Zinit away (e.g. Zinit = 0.5 meters or any reasonable guess)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Iterative while ( Err is not small 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{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SFM1: find pose phase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SFM2: find model phase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Measurement error(Err) or(model and pose stabilized)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}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Pose estimation  V6c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28ED5C-7654-48A1-B779-793F6D6B19FC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" y="114300"/>
            <a:ext cx="1219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altLang="en-US" sz="2800" smtClean="0"/>
              <a:t>Define SFM1: the pose estimation algorithm </a:t>
            </a:r>
            <a:br>
              <a:rPr lang="en-US" altLang="en-US" sz="2800" smtClean="0"/>
            </a:br>
            <a:r>
              <a:rPr lang="en-US" altLang="en-US" sz="2800" smtClean="0"/>
              <a:t>(assume the model is found or given)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Use KLT (FeatureDetector interface (or lkdemo.c) in opencv, or http://www.cs.ubc.ca/~lowe/keypoints/) to obtain features in [u,v]</a:t>
            </a:r>
            <a:r>
              <a:rPr lang="en-US" altLang="en-US" sz="2000" baseline="30000" smtClean="0"/>
              <a:t>T</a:t>
            </a:r>
            <a:endParaRPr lang="en-US" altLang="en-US" sz="2000" smtClean="0"/>
          </a:p>
          <a:p>
            <a:r>
              <a:rPr lang="en-US" altLang="en-US" sz="2000" smtClean="0"/>
              <a:t>There are t=1,2,…,</a:t>
            </a:r>
            <a:r>
              <a:rPr lang="en-US" altLang="en-US" sz="2000" smtClean="0">
                <a:sym typeface="Symbol" pitchFamily="18" charset="2"/>
              </a:rPr>
              <a:t> </a:t>
            </a:r>
            <a:r>
              <a:rPr lang="en-US" altLang="en-US" sz="2000" smtClean="0"/>
              <a:t>image frames, </a:t>
            </a:r>
          </a:p>
          <a:p>
            <a:r>
              <a:rPr lang="en-US" altLang="en-US" sz="2000" smtClean="0"/>
              <a:t>So there are </a:t>
            </a:r>
            <a:r>
              <a:rPr lang="en-US" altLang="en-US" sz="2000" smtClean="0">
                <a:sym typeface="Symbol" pitchFamily="18" charset="2"/>
              </a:rPr>
              <a:t></a:t>
            </a:r>
            <a:r>
              <a:rPr lang="en-US" altLang="en-US" sz="2000" baseline="-25000" smtClean="0">
                <a:sym typeface="Symbol" pitchFamily="18" charset="2"/>
              </a:rPr>
              <a:t>t=1</a:t>
            </a:r>
            <a:r>
              <a:rPr lang="en-US" altLang="en-US" sz="2000" smtClean="0">
                <a:sym typeface="Symbol" pitchFamily="18" charset="2"/>
              </a:rPr>
              <a:t>={R,T}</a:t>
            </a:r>
            <a:r>
              <a:rPr lang="en-US" altLang="en-US" sz="2000" baseline="-25000" smtClean="0">
                <a:sym typeface="Symbol" pitchFamily="18" charset="2"/>
              </a:rPr>
              <a:t> t=1</a:t>
            </a:r>
            <a:r>
              <a:rPr lang="en-US" altLang="en-US" sz="2000" smtClean="0">
                <a:sym typeface="Symbol" pitchFamily="18" charset="2"/>
              </a:rPr>
              <a:t> , </a:t>
            </a:r>
            <a:r>
              <a:rPr lang="en-US" altLang="en-US" sz="2000" baseline="-25000" smtClean="0">
                <a:sym typeface="Symbol" pitchFamily="18" charset="2"/>
              </a:rPr>
              <a:t>t=2</a:t>
            </a:r>
            <a:r>
              <a:rPr lang="en-US" altLang="en-US" sz="2000" smtClean="0">
                <a:sym typeface="Symbol" pitchFamily="18" charset="2"/>
              </a:rPr>
              <a:t>={R,T}</a:t>
            </a:r>
            <a:r>
              <a:rPr lang="en-US" altLang="en-US" sz="2000" baseline="-25000" smtClean="0">
                <a:sym typeface="Symbol" pitchFamily="18" charset="2"/>
              </a:rPr>
              <a:t> t=2</a:t>
            </a:r>
            <a:r>
              <a:rPr lang="en-US" altLang="en-US" sz="2000" smtClean="0">
                <a:sym typeface="Symbol" pitchFamily="18" charset="2"/>
              </a:rPr>
              <a:t> , …., </a:t>
            </a:r>
            <a:r>
              <a:rPr lang="en-US" altLang="en-US" sz="2000" baseline="-25000" smtClean="0">
                <a:sym typeface="Symbol" pitchFamily="18" charset="2"/>
              </a:rPr>
              <a:t>t=</a:t>
            </a:r>
            <a:r>
              <a:rPr lang="en-US" altLang="en-US" sz="2000" smtClean="0">
                <a:sym typeface="Symbol" pitchFamily="18" charset="2"/>
              </a:rPr>
              <a:t>={R,T}</a:t>
            </a:r>
            <a:r>
              <a:rPr lang="en-US" altLang="en-US" sz="2000" baseline="-25000" smtClean="0">
                <a:sym typeface="Symbol" pitchFamily="18" charset="2"/>
              </a:rPr>
              <a:t> t=  </a:t>
            </a:r>
            <a:r>
              <a:rPr lang="en-US" altLang="en-US" sz="2000" smtClean="0">
                <a:sym typeface="Symbol" pitchFamily="18" charset="2"/>
              </a:rPr>
              <a:t> poses. </a:t>
            </a:r>
          </a:p>
          <a:p>
            <a:r>
              <a:rPr lang="en-US" altLang="en-US" sz="2000" smtClean="0"/>
              <a:t>Given: focal length f and one model </a:t>
            </a:r>
            <a:r>
              <a:rPr lang="en-US" altLang="en-US" sz="2000" i="1" smtClean="0"/>
              <a:t>M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=[X,Y,Z]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,with i=1,..,N </a:t>
            </a:r>
            <a:r>
              <a:rPr lang="en-US" altLang="en-US" sz="2000" smtClean="0"/>
              <a:t>features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Initialize first guess of model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The first guess is a flat model perpendicular to the image and is Zinit away (e.g. Zinit = 0.5 meters or any reasonable guess)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 </a:t>
            </a:r>
            <a:r>
              <a:rPr lang="en-US" altLang="en-US" sz="2000" i="1" smtClean="0">
                <a:solidFill>
                  <a:srgbClr val="FF0000"/>
                </a:solidFill>
              </a:rPr>
              <a:t>For (t=1; t&lt;</a:t>
            </a:r>
            <a:r>
              <a:rPr lang="en-US" altLang="en-US" sz="2000" i="1" smtClean="0">
                <a:solidFill>
                  <a:srgbClr val="FF0000"/>
                </a:solidFill>
                <a:sym typeface="Symbol" pitchFamily="18" charset="2"/>
              </a:rPr>
              <a:t>; t++)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smtClean="0">
                <a:solidFill>
                  <a:srgbClr val="FF0000"/>
                </a:solidFill>
                <a:sym typeface="Symbol" pitchFamily="18" charset="2"/>
              </a:rPr>
              <a:t> {(for every time frame t, use all N features, run SFM1 once);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smtClean="0">
                <a:solidFill>
                  <a:srgbClr val="FF0000"/>
                </a:solidFill>
                <a:sym typeface="Symbol" pitchFamily="18" charset="2"/>
              </a:rPr>
              <a:t> so SFM1 </a:t>
            </a:r>
            <a:r>
              <a:rPr lang="en-US" altLang="en-US" sz="2000" i="1" smtClean="0">
                <a:solidFill>
                  <a:srgbClr val="FF0000"/>
                </a:solidFill>
              </a:rPr>
              <a:t>{SFM1: find pose : to find</a:t>
            </a:r>
            <a:r>
              <a:rPr lang="en-US" altLang="en-US" sz="2000" i="1" smtClean="0">
                <a:solidFill>
                  <a:srgbClr val="FF0000"/>
                </a:solidFill>
                <a:sym typeface="Symbol" pitchFamily="18" charset="2"/>
              </a:rPr>
              <a:t> </a:t>
            </a:r>
            <a:r>
              <a:rPr lang="en-US" altLang="en-US" sz="2000" i="1" baseline="-25000" smtClean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en-US" sz="2000" i="1" smtClean="0">
                <a:solidFill>
                  <a:srgbClr val="FF0000"/>
                </a:solidFill>
              </a:rPr>
              <a:t> } </a:t>
            </a:r>
            <a:r>
              <a:rPr lang="en-US" altLang="en-US" sz="2000" i="1" smtClean="0">
                <a:solidFill>
                  <a:srgbClr val="FF0000"/>
                </a:solidFill>
                <a:sym typeface="Symbol" pitchFamily="18" charset="2"/>
              </a:rPr>
              <a:t>runs  times here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i="1" smtClean="0">
                <a:solidFill>
                  <a:srgbClr val="FF0000"/>
                </a:solidFill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After the above is run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</a:t>
            </a:r>
            <a:r>
              <a:rPr lang="en-US" altLang="en-US" sz="2000" baseline="-25000" smtClean="0">
                <a:sym typeface="Symbol" pitchFamily="18" charset="2"/>
              </a:rPr>
              <a:t>t=1</a:t>
            </a:r>
            <a:r>
              <a:rPr lang="en-US" altLang="en-US" sz="2000" smtClean="0">
                <a:sym typeface="Symbol" pitchFamily="18" charset="2"/>
              </a:rPr>
              <a:t>={R,T}</a:t>
            </a:r>
            <a:r>
              <a:rPr lang="en-US" altLang="en-US" sz="2000" baseline="-25000" smtClean="0">
                <a:sym typeface="Symbol" pitchFamily="18" charset="2"/>
              </a:rPr>
              <a:t> t=1</a:t>
            </a:r>
            <a:r>
              <a:rPr lang="en-US" altLang="en-US" sz="2000" smtClean="0">
                <a:sym typeface="Symbol" pitchFamily="18" charset="2"/>
              </a:rPr>
              <a:t> , </a:t>
            </a:r>
            <a:r>
              <a:rPr lang="en-US" altLang="en-US" sz="2000" baseline="-25000" smtClean="0">
                <a:sym typeface="Symbol" pitchFamily="18" charset="2"/>
              </a:rPr>
              <a:t>t=2</a:t>
            </a:r>
            <a:r>
              <a:rPr lang="en-US" altLang="en-US" sz="2000" smtClean="0">
                <a:sym typeface="Symbol" pitchFamily="18" charset="2"/>
              </a:rPr>
              <a:t>={R,T}</a:t>
            </a:r>
            <a:r>
              <a:rPr lang="en-US" altLang="en-US" sz="2000" baseline="-25000" smtClean="0">
                <a:sym typeface="Symbol" pitchFamily="18" charset="2"/>
              </a:rPr>
              <a:t> t=2</a:t>
            </a:r>
            <a:r>
              <a:rPr lang="en-US" altLang="en-US" sz="2000" smtClean="0">
                <a:sym typeface="Symbol" pitchFamily="18" charset="2"/>
              </a:rPr>
              <a:t> , …., </a:t>
            </a:r>
            <a:r>
              <a:rPr lang="en-US" altLang="en-US" sz="2000" baseline="-25000" smtClean="0">
                <a:sym typeface="Symbol" pitchFamily="18" charset="2"/>
              </a:rPr>
              <a:t>t=</a:t>
            </a:r>
            <a:r>
              <a:rPr lang="en-US" altLang="en-US" sz="2000" smtClean="0">
                <a:sym typeface="Symbol" pitchFamily="18" charset="2"/>
              </a:rPr>
              <a:t>={R,T}</a:t>
            </a:r>
            <a:r>
              <a:rPr lang="en-US" altLang="en-US" sz="2000" baseline="-25000" smtClean="0">
                <a:sym typeface="Symbol" pitchFamily="18" charset="2"/>
              </a:rPr>
              <a:t> t=  </a:t>
            </a:r>
            <a:r>
              <a:rPr lang="en-US" altLang="en-US" sz="2000" smtClean="0">
                <a:sym typeface="Symbol" pitchFamily="18" charset="2"/>
              </a:rPr>
              <a:t> poses are found</a:t>
            </a:r>
            <a:endParaRPr lang="en-US" altLang="en-US" sz="2000" i="1" u="sng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sz="1600" i="1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sz="2000" i="1" u="sng" smtClean="0">
              <a:solidFill>
                <a:srgbClr val="FF0000"/>
              </a:solidFill>
              <a:sym typeface="Symbol" pitchFamily="18" charset="2"/>
            </a:endParaRPr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Pose estimation  V6c</a:t>
            </a:r>
            <a:endParaRPr lang="en-US" altLang="en-US" dirty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CE237C-7005-4A82-AA74-CA2D7E031070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" y="152400"/>
            <a:ext cx="1219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15264</TotalTime>
  <Words>3590</Words>
  <Application>Microsoft Office PowerPoint</Application>
  <PresentationFormat>On-screen Show (4:3)</PresentationFormat>
  <Paragraphs>677</Paragraphs>
  <Slides>55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Office Theme</vt:lpstr>
      <vt:lpstr>1_Office Theme</vt:lpstr>
      <vt:lpstr>Equation</vt:lpstr>
      <vt:lpstr>公式</vt:lpstr>
      <vt:lpstr>Image Processing and Computer Vision</vt:lpstr>
      <vt:lpstr>Overview</vt:lpstr>
      <vt:lpstr>Define the terms</vt:lpstr>
      <vt:lpstr>What is Structure From Motion SFM?</vt:lpstr>
      <vt:lpstr>Methods of Structure From Motion SFM :3D reconstruction from N-frames</vt:lpstr>
      <vt:lpstr>Motivation </vt:lpstr>
      <vt:lpstr>Example: Bundle adjustment 3D reconstruction (see also http://www.cse.cuhk.edu.hk/khwong/demo/index.html) </vt:lpstr>
      <vt:lpstr>The iterative SFM alternating (2-step)bundle adjustment  </vt:lpstr>
      <vt:lpstr>Define SFM1: the pose estimation algorithm  (assume the model is found or given)</vt:lpstr>
      <vt:lpstr>Define SFM2: the structure estimation algorithm (assume poses are found or given)  To be discussed in the next chapter : Bundle adjustment  </vt:lpstr>
      <vt:lpstr>SFM1 : find pose (R3x3,T3x1)t</vt:lpstr>
      <vt:lpstr>Problem setting</vt:lpstr>
      <vt:lpstr> </vt:lpstr>
      <vt:lpstr>Pose estimation problem definition (given model points and one image at t, find pose )</vt:lpstr>
      <vt:lpstr>Example of pose estimation</vt:lpstr>
      <vt:lpstr>Exercise 0:Pose estimation &amp; image correspondence</vt:lpstr>
      <vt:lpstr>Exercise 1: Newton’s method (An itervative method )</vt:lpstr>
      <vt:lpstr>The main idea of Newton's method</vt:lpstr>
      <vt:lpstr>Pose estimation in 3D</vt:lpstr>
      <vt:lpstr>Exercise 2 From 3-D :P=[X,Y,Z]T to  2-D :q=[u,v]T image  projection</vt:lpstr>
      <vt:lpstr>Exercise 3</vt:lpstr>
      <vt:lpstr>  </vt:lpstr>
      <vt:lpstr>Exercise 4</vt:lpstr>
      <vt:lpstr>Continue</vt:lpstr>
      <vt:lpstr>Continue</vt:lpstr>
      <vt:lpstr>Find partial derivatives</vt:lpstr>
      <vt:lpstr> </vt:lpstr>
      <vt:lpstr>PowerPoint Presentation</vt:lpstr>
      <vt:lpstr> </vt:lpstr>
      <vt:lpstr>Exercise 6</vt:lpstr>
      <vt:lpstr>continue</vt:lpstr>
      <vt:lpstr>Exercise 7</vt:lpstr>
      <vt:lpstr> </vt:lpstr>
      <vt:lpstr> The Jacobian (J) can also be written as follows (J can be found when guessed pose and model M are given)</vt:lpstr>
      <vt:lpstr>Define terms for the iterative algorithm</vt:lpstr>
      <vt:lpstr>Recall: The main idea of Newton's method</vt:lpstr>
      <vt:lpstr>The iterative algorithm (SFM1)</vt:lpstr>
      <vt:lpstr>Summary</vt:lpstr>
      <vt:lpstr>Appendix</vt:lpstr>
      <vt:lpstr>Matlab for pose Jacobian matrix (full) </vt:lpstr>
      <vt:lpstr> Matlab for pose Jacobian matrix (approximation)</vt:lpstr>
      <vt:lpstr>Alternative form: jacobian for chang,wong ieee_mm 2 pass lowe</vt:lpstr>
      <vt:lpstr> </vt:lpstr>
      <vt:lpstr>Appendix: Two rotation schemes</vt:lpstr>
      <vt:lpstr>Answer0: Exercise 0:Pose estimation &amp; image correspondence</vt:lpstr>
      <vt:lpstr>Answer 1: Newton’s method</vt:lpstr>
      <vt:lpstr>Answer2 for exercise 2 Image Projection</vt:lpstr>
      <vt:lpstr>Exercise 3</vt:lpstr>
      <vt:lpstr>Answer3 for exercise 3</vt:lpstr>
      <vt:lpstr>Answer4: Exercise 4</vt:lpstr>
      <vt:lpstr> </vt:lpstr>
      <vt:lpstr>Answer 6: exercise 6</vt:lpstr>
      <vt:lpstr>Answer7a: Exercise 7a</vt:lpstr>
      <vt:lpstr>Answer 7b</vt:lpstr>
      <vt:lpstr>Answer8: exercise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khwong</dc:creator>
  <cp:lastModifiedBy>khwong</cp:lastModifiedBy>
  <cp:revision>386</cp:revision>
  <cp:lastPrinted>2014-03-26T07:31:27Z</cp:lastPrinted>
  <dcterms:created xsi:type="dcterms:W3CDTF">1601-01-01T00:00:00Z</dcterms:created>
  <dcterms:modified xsi:type="dcterms:W3CDTF">2017-02-09T02:57:25Z</dcterms:modified>
</cp:coreProperties>
</file>