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84" r:id="rId4"/>
    <p:sldId id="385" r:id="rId5"/>
    <p:sldId id="383" r:id="rId6"/>
    <p:sldId id="365" r:id="rId7"/>
    <p:sldId id="394" r:id="rId8"/>
    <p:sldId id="407" r:id="rId9"/>
    <p:sldId id="395" r:id="rId10"/>
    <p:sldId id="397" r:id="rId11"/>
    <p:sldId id="398" r:id="rId12"/>
    <p:sldId id="459" r:id="rId13"/>
    <p:sldId id="402" r:id="rId14"/>
    <p:sldId id="403" r:id="rId15"/>
    <p:sldId id="404" r:id="rId16"/>
    <p:sldId id="405" r:id="rId17"/>
    <p:sldId id="415" r:id="rId18"/>
    <p:sldId id="427" r:id="rId19"/>
    <p:sldId id="416" r:id="rId20"/>
    <p:sldId id="428" r:id="rId21"/>
    <p:sldId id="464" r:id="rId22"/>
    <p:sldId id="422" r:id="rId23"/>
    <p:sldId id="439" r:id="rId24"/>
    <p:sldId id="462" r:id="rId25"/>
    <p:sldId id="423" r:id="rId26"/>
    <p:sldId id="418" r:id="rId27"/>
    <p:sldId id="419" r:id="rId28"/>
    <p:sldId id="429" r:id="rId29"/>
    <p:sldId id="424" r:id="rId30"/>
    <p:sldId id="460" r:id="rId31"/>
    <p:sldId id="443" r:id="rId32"/>
    <p:sldId id="301" r:id="rId33"/>
    <p:sldId id="302" r:id="rId34"/>
    <p:sldId id="303" r:id="rId35"/>
    <p:sldId id="305" r:id="rId36"/>
    <p:sldId id="279" r:id="rId37"/>
    <p:sldId id="264" r:id="rId38"/>
    <p:sldId id="466" r:id="rId39"/>
    <p:sldId id="406" r:id="rId40"/>
    <p:sldId id="326" r:id="rId41"/>
    <p:sldId id="344" r:id="rId42"/>
    <p:sldId id="345" r:id="rId43"/>
    <p:sldId id="386" r:id="rId44"/>
    <p:sldId id="393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08" r:id="rId55"/>
    <p:sldId id="451" r:id="rId56"/>
    <p:sldId id="450" r:id="rId57"/>
    <p:sldId id="452" r:id="rId58"/>
    <p:sldId id="453" r:id="rId59"/>
    <p:sldId id="463" r:id="rId60"/>
    <p:sldId id="455" r:id="rId61"/>
    <p:sldId id="456" r:id="rId62"/>
    <p:sldId id="465" r:id="rId63"/>
    <p:sldId id="458" r:id="rId64"/>
  </p:sldIdLst>
  <p:sldSz cx="9144000" cy="6858000" type="screen4x3"/>
  <p:notesSz cx="6799263" cy="9904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052"/>
    <a:srgbClr val="FF0000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image" Target="../media/image1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07525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D31300FF-F3E1-46A4-97EA-FC6C8F8627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22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40363" cy="4456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07525"/>
            <a:ext cx="2946400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94A7943B-71EE-4ADB-BB17-E2CCF39EA4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4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8751AD4-57AA-47A1-82F0-7F00C2AE62D8}" type="slidenum">
              <a:rPr lang="zh-TW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6B16C-B916-4C9F-B86E-8854974D7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84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B20B9-257B-47F9-9139-E59984CB1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22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9D00-CC18-48FF-9217-561D44310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78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F3571-EA1E-4AB1-B388-BFF5BBD80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27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7E79-8EC9-43EC-9CF0-EAA5B6480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3BA5E-8524-43C3-804A-985C990A4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29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B2287-197E-4FF1-9F61-755FB2277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0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E416F-EAFD-48BB-81A7-765BE29A96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3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DD40B-5310-4AAD-8630-2DF63F4CB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7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7489E-0F06-4D63-B618-AFB3C58919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D4946-442A-4D60-B511-2A5586AD9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64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A5811-947F-4826-84F4-491660874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6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B7910-227D-4252-863E-52E99D67B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3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0AA5B1-5C8F-4D27-B07F-15B847A09B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file:///C:\Documents%20and%20Settings\khwong\Local%20Settings\Temp\features_house2.wm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jpeg"/><Relationship Id="rId5" Type="http://schemas.openxmlformats.org/officeDocument/2006/relationships/hyperlink" Target="file:///C:\Documents%20and%20Settings\khwong\Local%20Settings\Temp\features_house2.wmv" TargetMode="Externa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khwong\Local%20Settings\Temp\features_house2.wm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hyperlink" Target="canyon2b.wmv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robot2.mpg" TargetMode="External"/><Relationship Id="rId5" Type="http://schemas.openxmlformats.org/officeDocument/2006/relationships/image" Target="../media/image2.png"/><Relationship Id="rId4" Type="http://schemas.openxmlformats.org/officeDocument/2006/relationships/hyperlink" Target="flask7.mp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ic.nist.gov/vrml/cosmoplayer.html" TargetMode="External"/><Relationship Id="rId2" Type="http://schemas.openxmlformats.org/officeDocument/2006/relationships/hyperlink" Target="http://www.cortona3d.com/Products/Cortona-3D-Viewer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vaty-inc1.software.informer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5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cuhk.edu.hk/~khwong/j2004_IEEE_chang_MM_xlowe_draft.pd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hyperlink" Target="file:///C:\Documents%20and%20Settings\khwong\Local%20Settings\Temp\features_house2.wmv" TargetMode="Externa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990600"/>
            <a:ext cx="5011738" cy="2070100"/>
          </a:xfrm>
        </p:spPr>
        <p:txBody>
          <a:bodyPr/>
          <a:lstStyle/>
          <a:p>
            <a:pPr eaLnBrk="1" hangingPunct="1"/>
            <a:r>
              <a:rPr lang="en-US" altLang="zh-TW" smtClean="0"/>
              <a:t>Image Processing and Computer Vision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146800" cy="14859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Chapter 11: Bundle adjustment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Structure reconstruction SFM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from N-frames </a:t>
            </a:r>
            <a:endParaRPr lang="en-US" altLang="zh-TW" sz="28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smtClean="0"/>
              <a:t>Week 9/10</a:t>
            </a:r>
            <a:endParaRPr lang="en-US" altLang="zh-TW" sz="2800" dirty="0" smtClean="0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9C10F4-6BC2-4368-8FE6-1E292D7DFBD7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/>
          <a:lstStyle/>
          <a:p>
            <a:pPr algn="l"/>
            <a:r>
              <a:rPr lang="en-US" altLang="en-US" sz="2400" smtClean="0"/>
              <a:t>CMSC5711: Exercise11.1: 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315200" y="5791200"/>
            <a:ext cx="1371600" cy="3349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55D16A-FEAB-40E0-AF97-54FA2EB43E44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990600" y="685800"/>
          <a:ext cx="7485063" cy="592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3784600" imgH="2997200" progId="Equation.3">
                  <p:embed/>
                </p:oleObj>
              </mc:Choice>
              <mc:Fallback>
                <p:oleObj name="Equation" r:id="rId3" imgW="3784600" imgH="299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485063" cy="5926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4419600" cy="334963"/>
          </a:xfrm>
        </p:spPr>
        <p:txBody>
          <a:bodyPr/>
          <a:lstStyle/>
          <a:p>
            <a:pPr algn="l"/>
            <a:r>
              <a:rPr lang="en-US" altLang="en-US" sz="2400" smtClean="0"/>
              <a:t>Exercise11.2: proves all these partial derivatives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391400" y="6172200"/>
            <a:ext cx="990600" cy="563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180D4B-7B85-407B-ACD0-17015638A6A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457200" y="1014413"/>
          <a:ext cx="2314575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3" imgW="1409700" imgH="3302000" progId="Equation.3">
                  <p:embed/>
                </p:oleObj>
              </mc:Choice>
              <mc:Fallback>
                <p:oleObj name="公式" r:id="rId3" imgW="1409700" imgH="330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14413"/>
                        <a:ext cx="2314575" cy="5419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Recall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379AE3-9EB4-4610-B02A-E93C9276C1E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33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067800" cy="293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258763"/>
          </a:xfrm>
        </p:spPr>
        <p:txBody>
          <a:bodyPr/>
          <a:lstStyle/>
          <a:p>
            <a:pPr algn="r"/>
            <a:r>
              <a:rPr lang="en-US" altLang="en-US" sz="2400" smtClean="0"/>
              <a:t>Continue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467600" y="6477000"/>
            <a:ext cx="838200" cy="46038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DEF62A-94EC-4659-9809-B4C0EA64C5BF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30188" y="76200"/>
          <a:ext cx="6862762" cy="638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4343400" imgH="4038600" progId="Equation.3">
                  <p:embed/>
                </p:oleObj>
              </mc:Choice>
              <mc:Fallback>
                <p:oleObj name="Equation" r:id="rId3" imgW="4343400" imgH="403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76200"/>
                        <a:ext cx="6862762" cy="638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152400"/>
            <a:ext cx="4129087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924800" y="76200"/>
            <a:ext cx="990600" cy="411163"/>
          </a:xfrm>
        </p:spPr>
        <p:txBody>
          <a:bodyPr/>
          <a:lstStyle/>
          <a:p>
            <a:pPr algn="r"/>
            <a:r>
              <a:rPr lang="en-US" altLang="en-US" sz="1600" smtClean="0"/>
              <a:t>continue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229600" y="6553200"/>
            <a:ext cx="762000" cy="182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858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7BE4E2-EA69-4788-B467-D1FAD03DFE47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87338" y="304800"/>
          <a:ext cx="8199437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公式" r:id="rId3" imgW="6705360" imgH="5105160" progId="Equation.3">
                  <p:embed/>
                </p:oleObj>
              </mc:Choice>
              <mc:Fallback>
                <p:oleObj name="公式" r:id="rId3" imgW="6705360" imgH="510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04800"/>
                        <a:ext cx="8199437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altLang="en-US" sz="1800" smtClean="0"/>
              <a:t>SFM2: Iteration for finding the model point</a:t>
            </a:r>
            <a:r>
              <a:rPr lang="en-US" altLang="en-US" sz="1800" i="1" smtClean="0"/>
              <a:t> i</a:t>
            </a:r>
            <a:r>
              <a:rPr lang="en-US" altLang="en-US" sz="1800" smtClean="0"/>
              <a:t>: In this algorithm each point </a:t>
            </a:r>
            <a:r>
              <a:rPr lang="en-US" altLang="en-US" sz="1800" i="1" smtClean="0"/>
              <a:t>i (i=1,2,..N) </a:t>
            </a:r>
            <a:r>
              <a:rPr lang="en-US" altLang="en-US" sz="1800" smtClean="0"/>
              <a:t>is found independently , so the following algorithm will be run N times.</a:t>
            </a:r>
            <a:br>
              <a:rPr lang="en-US" altLang="en-US" sz="1800" smtClean="0"/>
            </a:br>
            <a:endParaRPr lang="en-US" altLang="en-US" sz="18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772400" y="6288088"/>
            <a:ext cx="838200" cy="563562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3FEB09-46E0-40BC-9306-77266BD33A59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6390" name="Object 5"/>
          <p:cNvGraphicFramePr>
            <a:graphicFrameLocks noGrp="1" noChangeAspect="1"/>
          </p:cNvGraphicFramePr>
          <p:nvPr/>
        </p:nvGraphicFramePr>
        <p:xfrm>
          <a:off x="685800" y="838200"/>
          <a:ext cx="75025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4064000" imgH="2971800" progId="Equation.3">
                  <p:embed/>
                </p:oleObj>
              </mc:Choice>
              <mc:Fallback>
                <p:oleObj name="Equation" r:id="rId3" imgW="4064000" imgH="2971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7502525" cy="548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6096000" y="1009650"/>
            <a:ext cx="16002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SFM2: This algorithm is to find the model </a:t>
            </a:r>
            <a:r>
              <a:rPr lang="en-US" altLang="en-US" sz="1800" i="1">
                <a:latin typeface="Arial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 smtClean="0"/>
              <a:t>The iterative SFM alternating bundle adjustment method</a:t>
            </a: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9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Break down the system into two phases:</a:t>
            </a:r>
            <a:br>
              <a:rPr lang="en-US" altLang="en-US" sz="2400" smtClean="0"/>
            </a:br>
            <a:r>
              <a:rPr lang="en-US" altLang="en-US" sz="2400" smtClean="0"/>
              <a:t>--SFM1: find pose phase</a:t>
            </a:r>
            <a:br>
              <a:rPr lang="en-US" altLang="en-US" sz="2400" smtClean="0"/>
            </a:br>
            <a:r>
              <a:rPr lang="en-US" altLang="en-US" sz="2400" smtClean="0"/>
              <a:t>--SFM2: find model phase  (method (A) or (B))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Initialize first guess of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 first guess is a flat model perpendicular to the image and is Zinit away (e.g. Zinit = 0.5 meters or any reasonable guess)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Iterative while ( Err is not small 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{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SFM1: find pose phase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SFM2: find model phase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Measurement error(Err) small or model and pose stabilized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838165-8765-4B93-8B7F-D54AD5968CE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Overall processing revisit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 Given: measurements </a:t>
            </a:r>
          </a:p>
          <a:p>
            <a:pPr lvl="1"/>
            <a:r>
              <a:rPr lang="en-US" altLang="en-US" smtClean="0"/>
              <a:t>Images of N frames</a:t>
            </a:r>
          </a:p>
          <a:p>
            <a:pPr lvl="2"/>
            <a:r>
              <a:rPr lang="en-US" altLang="en-US" smtClean="0"/>
              <a:t>Point feature tracked by KLT Kanade–Lucas–Tomasi_feature_tracker  or  SURF (Speeded Up Robust Features) methods</a:t>
            </a:r>
          </a:p>
          <a:p>
            <a:pPr lvl="2"/>
            <a:r>
              <a:rPr lang="en-US" altLang="en-US" smtClean="0"/>
              <a:t>Examples, demo</a:t>
            </a:r>
          </a:p>
          <a:p>
            <a:pPr lvl="2"/>
            <a:r>
              <a:rPr lang="en-US" altLang="en-US" sz="1800" smtClean="0"/>
              <a:t>http://www.youtube.com/watch?v=RXpX9TJlpd0</a:t>
            </a:r>
          </a:p>
          <a:p>
            <a:pPr lvl="2"/>
            <a:endParaRPr lang="en-US" altLang="en-US" sz="1600" smtClean="0"/>
          </a:p>
          <a:p>
            <a:pPr lvl="2"/>
            <a:endParaRPr lang="en-US" altLang="en-US" sz="1600" smtClean="0"/>
          </a:p>
          <a:p>
            <a:r>
              <a:rPr lang="en-US" altLang="en-US" smtClean="0"/>
              <a:t>To find pose (Rotation R,  translation T ) of every frame, and  the model  structure 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E6E550-5AED-44ED-8932-2710E10C7A25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8438" name="Picture 4" descr="untitled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2582863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Putting it altogether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Repeat the explanations </a:t>
            </a:r>
          </a:p>
          <a:p>
            <a:pPr>
              <a:defRPr/>
            </a:pPr>
            <a:r>
              <a:rPr lang="en-US" dirty="0" smtClean="0"/>
              <a:t>SFM1 (find pose phase) and </a:t>
            </a:r>
          </a:p>
          <a:p>
            <a:pPr>
              <a:defRPr/>
            </a:pPr>
            <a:r>
              <a:rPr lang="en-US" dirty="0" smtClean="0"/>
              <a:t>SFM2 (find model phase)  with implementation details.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E389AE-321D-45BE-AF8D-751AAA1C51D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 sz="4000" smtClean="0"/>
              <a:t>Putting it altogether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US" altLang="en-US" sz="2000" smtClean="0"/>
              <a:t> </a:t>
            </a:r>
            <a:r>
              <a:rPr lang="en-US" altLang="en-US" sz="1800" smtClean="0"/>
              <a:t>Use KLT (or SIFT, Harris then correlation) to obtain features in [u,v]</a:t>
            </a:r>
            <a:r>
              <a:rPr lang="en-US" altLang="en-US" sz="1800" baseline="30000" smtClean="0"/>
              <a:t>T</a:t>
            </a:r>
            <a:endParaRPr lang="en-US" altLang="en-US" sz="1800" smtClean="0"/>
          </a:p>
          <a:p>
            <a:r>
              <a:rPr lang="en-US" altLang="en-US" sz="1800" smtClean="0"/>
              <a:t>There are t=1,2,…,</a:t>
            </a:r>
            <a:r>
              <a:rPr lang="en-US" altLang="en-US" sz="1800" smtClean="0">
                <a:sym typeface="Symbol" pitchFamily="18" charset="2"/>
              </a:rPr>
              <a:t> </a:t>
            </a:r>
            <a:r>
              <a:rPr lang="en-US" altLang="en-US" sz="1800" smtClean="0"/>
              <a:t>image frames, </a:t>
            </a:r>
          </a:p>
          <a:p>
            <a:r>
              <a:rPr lang="en-US" altLang="en-US" sz="1800" smtClean="0"/>
              <a:t>So there are </a:t>
            </a:r>
            <a:r>
              <a:rPr lang="en-US" altLang="en-US" sz="1800" smtClean="0">
                <a:sym typeface="Symbol" pitchFamily="18" charset="2"/>
              </a:rPr>
              <a:t></a:t>
            </a:r>
            <a:r>
              <a:rPr lang="en-US" altLang="en-US" sz="1800" baseline="-25000" smtClean="0">
                <a:sym typeface="Symbol" pitchFamily="18" charset="2"/>
              </a:rPr>
              <a:t>t=1</a:t>
            </a:r>
            <a:r>
              <a:rPr lang="en-US" altLang="en-US" sz="1800" smtClean="0">
                <a:sym typeface="Symbol" pitchFamily="18" charset="2"/>
              </a:rPr>
              <a:t>={R,T}</a:t>
            </a:r>
            <a:r>
              <a:rPr lang="en-US" altLang="en-US" sz="1800" baseline="-25000" smtClean="0">
                <a:sym typeface="Symbol" pitchFamily="18" charset="2"/>
              </a:rPr>
              <a:t> t=1</a:t>
            </a:r>
            <a:r>
              <a:rPr lang="en-US" altLang="en-US" sz="1800" smtClean="0">
                <a:sym typeface="Symbol" pitchFamily="18" charset="2"/>
              </a:rPr>
              <a:t> , </a:t>
            </a:r>
            <a:r>
              <a:rPr lang="en-US" altLang="en-US" sz="1800" baseline="-25000" smtClean="0">
                <a:sym typeface="Symbol" pitchFamily="18" charset="2"/>
              </a:rPr>
              <a:t>t=2</a:t>
            </a:r>
            <a:r>
              <a:rPr lang="en-US" altLang="en-US" sz="1800" smtClean="0">
                <a:sym typeface="Symbol" pitchFamily="18" charset="2"/>
              </a:rPr>
              <a:t>={R,T}</a:t>
            </a:r>
            <a:r>
              <a:rPr lang="en-US" altLang="en-US" sz="1800" baseline="-25000" smtClean="0">
                <a:sym typeface="Symbol" pitchFamily="18" charset="2"/>
              </a:rPr>
              <a:t> t=2</a:t>
            </a:r>
            <a:r>
              <a:rPr lang="en-US" altLang="en-US" sz="1800" smtClean="0">
                <a:sym typeface="Symbol" pitchFamily="18" charset="2"/>
              </a:rPr>
              <a:t> , …., </a:t>
            </a:r>
            <a:r>
              <a:rPr lang="en-US" altLang="en-US" sz="1800" baseline="-25000" smtClean="0">
                <a:sym typeface="Symbol" pitchFamily="18" charset="2"/>
              </a:rPr>
              <a:t>t=</a:t>
            </a:r>
            <a:r>
              <a:rPr lang="en-US" altLang="en-US" sz="1800" smtClean="0">
                <a:sym typeface="Symbol" pitchFamily="18" charset="2"/>
              </a:rPr>
              <a:t>={R,T}</a:t>
            </a:r>
            <a:r>
              <a:rPr lang="en-US" altLang="en-US" sz="1800" baseline="-25000" smtClean="0">
                <a:sym typeface="Symbol" pitchFamily="18" charset="2"/>
              </a:rPr>
              <a:t> t=  </a:t>
            </a:r>
            <a:r>
              <a:rPr lang="en-US" altLang="en-US" sz="1800" smtClean="0">
                <a:sym typeface="Symbol" pitchFamily="18" charset="2"/>
              </a:rPr>
              <a:t> poses. </a:t>
            </a:r>
          </a:p>
          <a:p>
            <a:r>
              <a:rPr lang="en-US" altLang="en-US" sz="1800" smtClean="0"/>
              <a:t>There is only one model </a:t>
            </a:r>
            <a:r>
              <a:rPr lang="en-US" altLang="en-US" sz="1800" i="1" smtClean="0"/>
              <a:t>M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=[X,Y,Z]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,with i=1,..,N </a:t>
            </a:r>
            <a:r>
              <a:rPr lang="en-US" altLang="en-US" sz="1800" smtClean="0"/>
              <a:t>features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Initialize first guess of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The first guess is a flat model perpendicular to the image and is Zinit away (e.g. Zinit = 0.5 meters or any reasonable guess)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Iterative while ( Err is not small ){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///////////////  </a:t>
            </a:r>
            <a:r>
              <a:rPr lang="en-US" altLang="en-US" sz="1400" smtClean="0">
                <a:solidFill>
                  <a:srgbClr val="FF0000"/>
                </a:solidFill>
              </a:rPr>
              <a:t>SFM1: Pose finding </a:t>
            </a:r>
            <a:r>
              <a:rPr lang="en-US" altLang="en-US" sz="1400" smtClean="0"/>
              <a:t>////////////////////////////////////</a:t>
            </a:r>
          </a:p>
          <a:p>
            <a:pPr lvl="1"/>
            <a:r>
              <a:rPr lang="en-US" altLang="en-US" sz="1400" i="1" smtClean="0">
                <a:solidFill>
                  <a:srgbClr val="FF0000"/>
                </a:solidFill>
                <a:sym typeface="Symbol" pitchFamily="18" charset="2"/>
              </a:rPr>
              <a:t>//</a:t>
            </a:r>
            <a:r>
              <a:rPr lang="en-US" altLang="en-US" sz="1400" i="1" u="sng" smtClean="0">
                <a:solidFill>
                  <a:srgbClr val="FF0000"/>
                </a:solidFill>
                <a:sym typeface="Symbol" pitchFamily="18" charset="2"/>
              </a:rPr>
              <a:t>(for every time frame t, use all N features, run SFM1 once); so SFM1 runs  times here</a:t>
            </a:r>
          </a:p>
          <a:p>
            <a:pPr lvl="1"/>
            <a:r>
              <a:rPr lang="en-US" altLang="en-US" sz="1400" i="1" smtClean="0">
                <a:solidFill>
                  <a:srgbClr val="FF0000"/>
                </a:solidFill>
              </a:rPr>
              <a:t>For (t=1; t&lt;</a:t>
            </a:r>
            <a:r>
              <a:rPr lang="en-US" altLang="en-US" sz="1400" i="1" smtClean="0">
                <a:solidFill>
                  <a:srgbClr val="FF0000"/>
                </a:solidFill>
                <a:sym typeface="Symbol" pitchFamily="18" charset="2"/>
              </a:rPr>
              <a:t>; t++) </a:t>
            </a:r>
          </a:p>
          <a:p>
            <a:pPr lvl="1"/>
            <a:r>
              <a:rPr lang="en-US" altLang="en-US" sz="1400" i="1" smtClean="0">
                <a:solidFill>
                  <a:srgbClr val="FF0000"/>
                </a:solidFill>
                <a:sym typeface="Symbol" pitchFamily="18" charset="2"/>
              </a:rPr>
              <a:t>{  </a:t>
            </a:r>
            <a:r>
              <a:rPr lang="en-US" altLang="en-US" sz="1400" u="sng" smtClean="0">
                <a:solidFill>
                  <a:srgbClr val="FF0000"/>
                </a:solidFill>
              </a:rPr>
              <a:t>Inputs</a:t>
            </a:r>
            <a:r>
              <a:rPr lang="en-US" altLang="en-US" sz="1400" smtClean="0">
                <a:solidFill>
                  <a:srgbClr val="FF0000"/>
                </a:solidFill>
              </a:rPr>
              <a:t>: You have f(focal length), M</a:t>
            </a:r>
            <a:r>
              <a:rPr lang="en-US" altLang="en-US" sz="1400" baseline="-25000" smtClean="0">
                <a:solidFill>
                  <a:srgbClr val="FF0000"/>
                </a:solidFill>
              </a:rPr>
              <a:t>i</a:t>
            </a:r>
            <a:r>
              <a:rPr lang="en-US" altLang="en-US" sz="1400" smtClean="0">
                <a:solidFill>
                  <a:srgbClr val="FF0000"/>
                </a:solidFill>
              </a:rPr>
              <a:t>=[X,Y,Z]</a:t>
            </a:r>
            <a:r>
              <a:rPr lang="en-US" altLang="en-US" sz="1400" baseline="-25000" smtClean="0">
                <a:solidFill>
                  <a:srgbClr val="FF0000"/>
                </a:solidFill>
              </a:rPr>
              <a:t>i</a:t>
            </a:r>
          </a:p>
          <a:p>
            <a:pPr lvl="1"/>
            <a:r>
              <a:rPr lang="en-US" altLang="en-US" sz="1400" smtClean="0">
                <a:solidFill>
                  <a:srgbClr val="FF0000"/>
                </a:solidFill>
              </a:rPr>
              <a:t>   For each frame t, you have i=1,,,N, image feature points and measurements [u,v]</a:t>
            </a:r>
            <a:r>
              <a:rPr lang="en-US" altLang="en-US" sz="1400" baseline="30000" smtClean="0">
                <a:solidFill>
                  <a:srgbClr val="FF0000"/>
                </a:solidFill>
              </a:rPr>
              <a:t>T</a:t>
            </a:r>
            <a:r>
              <a:rPr lang="en-US" altLang="en-US" sz="1400" baseline="-25000" smtClean="0">
                <a:solidFill>
                  <a:srgbClr val="FF0000"/>
                </a:solidFill>
              </a:rPr>
              <a:t>i,t</a:t>
            </a:r>
            <a:endParaRPr lang="en-US" altLang="en-US" sz="1400" smtClean="0">
              <a:solidFill>
                <a:srgbClr val="FF0000"/>
              </a:solidFill>
            </a:endParaRPr>
          </a:p>
          <a:p>
            <a:pPr lvl="1"/>
            <a:r>
              <a:rPr lang="en-US" altLang="en-US" sz="1400" i="1" smtClean="0">
                <a:solidFill>
                  <a:srgbClr val="FF0000"/>
                </a:solidFill>
              </a:rPr>
              <a:t>   </a:t>
            </a:r>
            <a:r>
              <a:rPr lang="en-US" altLang="en-US" sz="1400" i="1" u="sng" smtClean="0">
                <a:solidFill>
                  <a:srgbClr val="FF0000"/>
                </a:solidFill>
              </a:rPr>
              <a:t>Output</a:t>
            </a:r>
            <a:r>
              <a:rPr lang="en-US" altLang="en-US" sz="1400" i="1" smtClean="0">
                <a:solidFill>
                  <a:srgbClr val="FF0000"/>
                </a:solidFill>
              </a:rPr>
              <a:t>: pose </a:t>
            </a:r>
            <a:r>
              <a:rPr lang="en-US" altLang="en-US" sz="1400" i="1" smtClean="0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en-US" sz="1400" i="1" baseline="-2500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en-US" sz="1400" baseline="-25000" smtClean="0">
                <a:sym typeface="Symbol" pitchFamily="18" charset="2"/>
              </a:rPr>
              <a:t> </a:t>
            </a:r>
            <a:endParaRPr lang="en-US" altLang="en-US" sz="1400" i="1" smtClean="0">
              <a:solidFill>
                <a:srgbClr val="FF0000"/>
              </a:solidFill>
            </a:endParaRPr>
          </a:p>
          <a:p>
            <a:pPr lvl="1"/>
            <a:r>
              <a:rPr lang="en-US" altLang="en-US" sz="1400" i="1" u="sng" smtClean="0">
                <a:solidFill>
                  <a:srgbClr val="FF0000"/>
                </a:solidFill>
                <a:sym typeface="Symbol" pitchFamily="18" charset="2"/>
              </a:rPr>
              <a:t>}</a:t>
            </a:r>
          </a:p>
          <a:p>
            <a:pPr lvl="1"/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After the above is run</a:t>
            </a:r>
          </a:p>
          <a:p>
            <a:pPr lvl="1"/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t=1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={R,T}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 t=1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 , 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t=2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={R,T}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 t=2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 , …., 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t=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={R,T}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 t=  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 poses are found</a:t>
            </a:r>
            <a:endParaRPr lang="en-US" altLang="en-US" sz="1800" i="1" u="sng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i="1" u="sng" smtClean="0">
                <a:solidFill>
                  <a:srgbClr val="00B0F0"/>
                </a:solidFill>
              </a:rPr>
              <a:t>//////////////////////   SFM2: model  finding //////////////////////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i="1" u="sng" smtClean="0">
                <a:solidFill>
                  <a:srgbClr val="00B0F0"/>
                </a:solidFill>
              </a:rPr>
              <a:t>(For i=1,i&lt;</a:t>
            </a:r>
            <a:r>
              <a:rPr lang="en-US" altLang="en-US" sz="1800" i="1" u="sng" smtClean="0">
                <a:solidFill>
                  <a:srgbClr val="00B0F0"/>
                </a:solidFill>
                <a:sym typeface="Symbol" pitchFamily="18" charset="2"/>
              </a:rPr>
              <a:t>N;i++) (for every feature, use all   frames, run SFM2 once; so  SFM2 runs N times here)</a:t>
            </a:r>
            <a:endParaRPr lang="en-US" altLang="en-US" sz="1800" i="1" u="sng" smtClean="0">
              <a:solidFill>
                <a:srgbClr val="00B0F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00B0F0"/>
                </a:solidFill>
              </a:rPr>
              <a:t>{SFM2: find model phase}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Measurement error(Err) small or model and pose stabilized}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096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5AA990-E9DC-4BB8-936B-8D505153A08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Reconstruction from N-frames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Factorization (linear, fast, not too accurate)</a:t>
            </a:r>
          </a:p>
          <a:p>
            <a:pPr eaLnBrk="1" hangingPunct="1"/>
            <a:r>
              <a:rPr lang="en-US" altLang="zh-TW" smtClean="0"/>
              <a:t>Bundle adjustment (slower but more accurate), can use factorization results as the first guess. </a:t>
            </a:r>
          </a:p>
          <a:p>
            <a:pPr lvl="1" eaLnBrk="1" hangingPunct="1"/>
            <a:r>
              <a:rPr lang="en-US" altLang="zh-TW" smtClean="0"/>
              <a:t>Non linear iterative methods are more accurate than linear method, require first guess (e.g. From factorization).</a:t>
            </a:r>
          </a:p>
          <a:p>
            <a:pPr lvl="1" eaLnBrk="1" hangingPunct="1"/>
            <a:r>
              <a:rPr lang="en-US" altLang="zh-TW" smtClean="0"/>
              <a:t>Many different implementations, but the concept is the same.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6BD6B3-61CD-4BE8-910B-A5583B253245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ctrTitle"/>
          </p:nvPr>
        </p:nvSpPr>
        <p:spPr>
          <a:xfrm>
            <a:off x="228600" y="0"/>
            <a:ext cx="7772400" cy="1470025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Recall: </a:t>
            </a:r>
            <a:r>
              <a:rPr lang="en-US" altLang="en-US" smtClean="0"/>
              <a:t>SFM1:Find Pose phase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1507" name="Subtitle 6"/>
          <p:cNvSpPr>
            <a:spLocks noGrp="1"/>
          </p:cNvSpPr>
          <p:nvPr>
            <p:ph type="subTitle" idx="1"/>
          </p:nvPr>
        </p:nvSpPr>
        <p:spPr>
          <a:xfrm>
            <a:off x="1295400" y="838200"/>
            <a:ext cx="7010400" cy="3886200"/>
          </a:xfrm>
        </p:spPr>
        <p:txBody>
          <a:bodyPr/>
          <a:lstStyle/>
          <a:p>
            <a:pPr algn="l"/>
            <a:r>
              <a:rPr lang="en-US" altLang="en-US" sz="2800" i="1" smtClean="0">
                <a:solidFill>
                  <a:srgbClr val="FF0000"/>
                </a:solidFill>
                <a:sym typeface="Symbol" pitchFamily="18" charset="2"/>
              </a:rPr>
              <a:t>//</a:t>
            </a:r>
            <a:r>
              <a:rPr lang="en-US" altLang="en-US" sz="2800" i="1" u="sng" smtClean="0">
                <a:solidFill>
                  <a:srgbClr val="FF0000"/>
                </a:solidFill>
                <a:sym typeface="Symbol" pitchFamily="18" charset="2"/>
              </a:rPr>
              <a:t>(for every time frame t, use all N features, run SFM1 once); so SFM1 runs  times here </a:t>
            </a:r>
          </a:p>
          <a:p>
            <a:pPr algn="l"/>
            <a:r>
              <a:rPr lang="en-US" altLang="en-US" sz="2800" i="1" smtClean="0">
                <a:solidFill>
                  <a:srgbClr val="FF0000"/>
                </a:solidFill>
              </a:rPr>
              <a:t>For (t=1; t&lt;</a:t>
            </a:r>
            <a:r>
              <a:rPr lang="en-US" altLang="en-US" sz="2800" i="1" smtClean="0">
                <a:solidFill>
                  <a:srgbClr val="FF0000"/>
                </a:solidFill>
                <a:sym typeface="Symbol" pitchFamily="18" charset="2"/>
              </a:rPr>
              <a:t>; t++)</a:t>
            </a:r>
          </a:p>
          <a:p>
            <a:pPr algn="l"/>
            <a:r>
              <a:rPr lang="en-US" altLang="en-US" sz="2800" i="1" smtClean="0">
                <a:solidFill>
                  <a:srgbClr val="FF0000"/>
                </a:solidFill>
                <a:sym typeface="Symbol" pitchFamily="18" charset="2"/>
              </a:rPr>
              <a:t>{   </a:t>
            </a:r>
            <a:r>
              <a:rPr lang="en-US" altLang="en-US" sz="2800" u="sng" smtClean="0">
                <a:solidFill>
                  <a:srgbClr val="FF0000"/>
                </a:solidFill>
              </a:rPr>
              <a:t>Inputs</a:t>
            </a:r>
            <a:r>
              <a:rPr lang="en-US" altLang="en-US" sz="2800" smtClean="0">
                <a:solidFill>
                  <a:srgbClr val="FF0000"/>
                </a:solidFill>
              </a:rPr>
              <a:t>: You have f(focal length), M</a:t>
            </a:r>
            <a:r>
              <a:rPr lang="en-US" altLang="en-US" sz="2800" baseline="-25000" smtClean="0">
                <a:solidFill>
                  <a:srgbClr val="FF0000"/>
                </a:solidFill>
              </a:rPr>
              <a:t>i</a:t>
            </a:r>
            <a:r>
              <a:rPr lang="en-US" altLang="en-US" sz="2800" smtClean="0">
                <a:solidFill>
                  <a:srgbClr val="FF0000"/>
                </a:solidFill>
              </a:rPr>
              <a:t>=[X,Y,Z]</a:t>
            </a:r>
            <a:r>
              <a:rPr lang="en-US" altLang="en-US" sz="2800" baseline="-25000" smtClean="0">
                <a:solidFill>
                  <a:srgbClr val="FF0000"/>
                </a:solidFill>
              </a:rPr>
              <a:t>i</a:t>
            </a:r>
          </a:p>
          <a:p>
            <a:pPr algn="l"/>
            <a:r>
              <a:rPr lang="en-US" altLang="en-US" sz="2800" smtClean="0">
                <a:solidFill>
                  <a:srgbClr val="FF0000"/>
                </a:solidFill>
              </a:rPr>
              <a:t>     For each frame t, you have i=1,,,N, image</a:t>
            </a:r>
          </a:p>
          <a:p>
            <a:pPr algn="l"/>
            <a:r>
              <a:rPr lang="en-US" altLang="en-US" sz="2800" smtClean="0">
                <a:solidFill>
                  <a:srgbClr val="FF0000"/>
                </a:solidFill>
              </a:rPr>
              <a:t>     feature points and measurements [u,v]</a:t>
            </a:r>
            <a:r>
              <a:rPr lang="en-US" altLang="en-US" sz="2800" baseline="30000" smtClean="0">
                <a:solidFill>
                  <a:srgbClr val="FF0000"/>
                </a:solidFill>
              </a:rPr>
              <a:t>T</a:t>
            </a:r>
            <a:r>
              <a:rPr lang="en-US" altLang="en-US" sz="2800" baseline="-25000" smtClean="0">
                <a:solidFill>
                  <a:srgbClr val="FF0000"/>
                </a:solidFill>
              </a:rPr>
              <a:t>i,t</a:t>
            </a:r>
            <a:r>
              <a:rPr lang="en-US" altLang="en-US" sz="2800" smtClean="0">
                <a:solidFill>
                  <a:srgbClr val="FF0000"/>
                </a:solidFill>
              </a:rPr>
              <a:t>}</a:t>
            </a:r>
          </a:p>
          <a:p>
            <a:pPr algn="l"/>
            <a:r>
              <a:rPr lang="en-US" altLang="en-US" sz="2800" i="1" smtClean="0">
                <a:solidFill>
                  <a:srgbClr val="FF0000"/>
                </a:solidFill>
              </a:rPr>
              <a:t>    </a:t>
            </a:r>
            <a:r>
              <a:rPr lang="en-US" altLang="en-US" sz="2800" i="1" u="sng" smtClean="0">
                <a:solidFill>
                  <a:srgbClr val="FF0000"/>
                </a:solidFill>
              </a:rPr>
              <a:t>Output</a:t>
            </a:r>
            <a:r>
              <a:rPr lang="en-US" altLang="en-US" sz="2800" i="1" smtClean="0">
                <a:solidFill>
                  <a:srgbClr val="FF0000"/>
                </a:solidFill>
              </a:rPr>
              <a:t>: pose </a:t>
            </a:r>
            <a:r>
              <a:rPr lang="en-US" altLang="en-US" sz="2800" i="1" smtClean="0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en-US" sz="2800" i="1" baseline="-2500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en-US" sz="2800" baseline="-25000" smtClean="0">
                <a:solidFill>
                  <a:srgbClr val="898989"/>
                </a:solidFill>
                <a:sym typeface="Symbol" pitchFamily="18" charset="2"/>
              </a:rPr>
              <a:t> </a:t>
            </a:r>
            <a:endParaRPr lang="en-US" altLang="en-US" sz="2800" i="1" smtClean="0">
              <a:solidFill>
                <a:srgbClr val="FF0000"/>
              </a:solidFill>
            </a:endParaRPr>
          </a:p>
          <a:p>
            <a:pPr algn="l"/>
            <a:r>
              <a:rPr lang="en-US" altLang="en-US" sz="2800" i="1" u="sng" smtClean="0">
                <a:solidFill>
                  <a:srgbClr val="FF0000"/>
                </a:solidFill>
                <a:sym typeface="Symbol" pitchFamily="18" charset="2"/>
              </a:rPr>
              <a:t>}</a:t>
            </a:r>
          </a:p>
          <a:p>
            <a:pPr lvl="2" algn="l" eaLnBrk="1" hangingPunct="1">
              <a:lnSpc>
                <a:spcPct val="80000"/>
              </a:lnSpc>
            </a:pPr>
            <a:endParaRPr lang="en-US" altLang="en-US" smtClean="0">
              <a:solidFill>
                <a:srgbClr val="FF0000"/>
              </a:solidFill>
              <a:sym typeface="Symbol" pitchFamily="18" charset="2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tx1"/>
                </a:solidFill>
                <a:sym typeface="Symbol" pitchFamily="18" charset="2"/>
              </a:rPr>
              <a:t>After the above is run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tx1"/>
                </a:solidFill>
                <a:sym typeface="Symbol" pitchFamily="18" charset="2"/>
              </a:rPr>
              <a:t></a:t>
            </a:r>
            <a:r>
              <a:rPr lang="en-US" altLang="en-US" sz="2800" baseline="-25000" smtClean="0">
                <a:solidFill>
                  <a:schemeClr val="tx1"/>
                </a:solidFill>
                <a:sym typeface="Symbol" pitchFamily="18" charset="2"/>
              </a:rPr>
              <a:t>t=1</a:t>
            </a:r>
            <a:r>
              <a:rPr lang="en-US" altLang="en-US" sz="2800" smtClean="0">
                <a:solidFill>
                  <a:schemeClr val="tx1"/>
                </a:solidFill>
                <a:sym typeface="Symbol" pitchFamily="18" charset="2"/>
              </a:rPr>
              <a:t>={R,T}</a:t>
            </a:r>
            <a:r>
              <a:rPr lang="en-US" altLang="en-US" sz="2800" baseline="-25000" smtClean="0">
                <a:solidFill>
                  <a:schemeClr val="tx1"/>
                </a:solidFill>
                <a:sym typeface="Symbol" pitchFamily="18" charset="2"/>
              </a:rPr>
              <a:t> t=1</a:t>
            </a:r>
            <a:r>
              <a:rPr lang="en-US" altLang="en-US" sz="2800" smtClean="0">
                <a:solidFill>
                  <a:schemeClr val="tx1"/>
                </a:solidFill>
                <a:sym typeface="Symbol" pitchFamily="18" charset="2"/>
              </a:rPr>
              <a:t> , </a:t>
            </a:r>
            <a:r>
              <a:rPr lang="en-US" altLang="en-US" sz="2800" baseline="-25000" smtClean="0">
                <a:solidFill>
                  <a:schemeClr val="tx1"/>
                </a:solidFill>
                <a:sym typeface="Symbol" pitchFamily="18" charset="2"/>
              </a:rPr>
              <a:t>t=2</a:t>
            </a:r>
            <a:r>
              <a:rPr lang="en-US" altLang="en-US" sz="2800" smtClean="0">
                <a:solidFill>
                  <a:schemeClr val="tx1"/>
                </a:solidFill>
                <a:sym typeface="Symbol" pitchFamily="18" charset="2"/>
              </a:rPr>
              <a:t>={R,T}</a:t>
            </a:r>
            <a:r>
              <a:rPr lang="en-US" altLang="en-US" sz="2800" baseline="-25000" smtClean="0">
                <a:solidFill>
                  <a:schemeClr val="tx1"/>
                </a:solidFill>
                <a:sym typeface="Symbol" pitchFamily="18" charset="2"/>
              </a:rPr>
              <a:t> t=2</a:t>
            </a:r>
            <a:r>
              <a:rPr lang="en-US" altLang="en-US" sz="2800" smtClean="0">
                <a:solidFill>
                  <a:schemeClr val="tx1"/>
                </a:solidFill>
                <a:sym typeface="Symbol" pitchFamily="18" charset="2"/>
              </a:rPr>
              <a:t> , …., </a:t>
            </a:r>
            <a:r>
              <a:rPr lang="en-US" altLang="en-US" sz="2800" baseline="-25000" smtClean="0">
                <a:solidFill>
                  <a:schemeClr val="tx1"/>
                </a:solidFill>
                <a:sym typeface="Symbol" pitchFamily="18" charset="2"/>
              </a:rPr>
              <a:t>t=</a:t>
            </a:r>
            <a:r>
              <a:rPr lang="en-US" altLang="en-US" sz="2800" smtClean="0">
                <a:solidFill>
                  <a:schemeClr val="tx1"/>
                </a:solidFill>
                <a:sym typeface="Symbol" pitchFamily="18" charset="2"/>
              </a:rPr>
              <a:t>={R,T}</a:t>
            </a:r>
            <a:r>
              <a:rPr lang="en-US" altLang="en-US" sz="2800" baseline="-25000" smtClean="0">
                <a:solidFill>
                  <a:schemeClr val="tx1"/>
                </a:solidFill>
                <a:sym typeface="Symbol" pitchFamily="18" charset="2"/>
              </a:rPr>
              <a:t> t=  </a:t>
            </a:r>
            <a:r>
              <a:rPr lang="en-US" altLang="en-US" sz="2800" smtClean="0">
                <a:solidFill>
                  <a:schemeClr val="tx1"/>
                </a:solidFill>
                <a:sym typeface="Symbol" pitchFamily="18" charset="2"/>
              </a:rPr>
              <a:t> poses are found</a:t>
            </a:r>
            <a:endParaRPr lang="en-US" altLang="en-US" sz="2800" i="1" u="sng" smtClean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80000"/>
              </a:lnSpc>
            </a:pPr>
            <a:endParaRPr lang="en-US" altLang="en-US" i="1" u="sng" smtClean="0">
              <a:solidFill>
                <a:srgbClr val="FF0000"/>
              </a:solidFill>
            </a:endParaRPr>
          </a:p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4B2E5D-08EC-46CD-B13E-72137CFEBA39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115300" cy="411163"/>
          </a:xfrm>
        </p:spPr>
        <p:txBody>
          <a:bodyPr/>
          <a:lstStyle/>
          <a:p>
            <a:pPr algn="l"/>
            <a:r>
              <a:rPr lang="en-US" altLang="en-US" sz="1800" smtClean="0">
                <a:solidFill>
                  <a:srgbClr val="FF0000"/>
                </a:solidFill>
              </a:rPr>
              <a:t>Recall in pose estimation SFM1:  </a:t>
            </a:r>
            <a:r>
              <a:rPr lang="en-US" altLang="en-US" sz="1800" smtClean="0"/>
              <a:t>a slide in ch.iv10: pose estimation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C96C97-DB9D-45B1-9AE4-6EC862C7584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142875" y="604838"/>
          <a:ext cx="7510463" cy="625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6553200" imgH="5448300" progId="Equation.3">
                  <p:embed/>
                </p:oleObj>
              </mc:Choice>
              <mc:Fallback>
                <p:oleObj name="Equation" r:id="rId3" imgW="6553200" imgH="544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604838"/>
                        <a:ext cx="7510463" cy="625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Content Placeholder 2"/>
          <p:cNvSpPr>
            <a:spLocks noGrp="1"/>
          </p:cNvSpPr>
          <p:nvPr>
            <p:ph idx="1"/>
          </p:nvPr>
        </p:nvSpPr>
        <p:spPr>
          <a:xfrm>
            <a:off x="8229600" y="5715000"/>
            <a:ext cx="457200" cy="411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22535" name="Picture 4" descr="untitled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53000"/>
            <a:ext cx="186213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Box 2"/>
          <p:cNvSpPr txBox="1">
            <a:spLocks noChangeArrowheads="1"/>
          </p:cNvSpPr>
          <p:nvPr/>
        </p:nvSpPr>
        <p:spPr bwMode="auto">
          <a:xfrm>
            <a:off x="7848600" y="4876800"/>
            <a:ext cx="129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At time t, there are N features</a:t>
            </a:r>
          </a:p>
        </p:txBody>
      </p:sp>
      <p:sp>
        <p:nvSpPr>
          <p:cNvPr id="22537" name="TextBox 7"/>
          <p:cNvSpPr txBox="1">
            <a:spLocks noChangeArrowheads="1"/>
          </p:cNvSpPr>
          <p:nvPr/>
        </p:nvSpPr>
        <p:spPr bwMode="auto">
          <a:xfrm>
            <a:off x="5638800" y="820738"/>
            <a:ext cx="3352800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</a:rPr>
              <a:t>The formulas apply to one frame at time t. There are </a:t>
            </a:r>
            <a:r>
              <a:rPr lang="en-US" altLang="en-US" sz="1800" i="1">
                <a:latin typeface="Arial" charset="0"/>
              </a:rPr>
              <a:t>i=1,2,…N </a:t>
            </a:r>
            <a:r>
              <a:rPr lang="en-US" altLang="en-US" sz="1800">
                <a:latin typeface="Arial" charset="0"/>
              </a:rPr>
              <a:t>features.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each time t, </a:t>
            </a:r>
            <a:r>
              <a:rPr lang="en-US" altLang="en-US" sz="1800" i="1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</a:t>
            </a:r>
            <a:r>
              <a:rPr lang="en-US" altLang="en-US" sz="1800" i="1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t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altLang="en-US" sz="1800">
                <a:latin typeface="Arial" charset="0"/>
                <a:sym typeface="Symbol" pitchFamily="18" charset="2"/>
              </a:rPr>
              <a:t>is found.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SFM1 will  times, each time is independent.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mtClean="0"/>
              <a:t> Exercise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0500"/>
            <a:ext cx="4038600" cy="4411663"/>
          </a:xfrm>
        </p:spPr>
        <p:txBody>
          <a:bodyPr/>
          <a:lstStyle/>
          <a:p>
            <a:r>
              <a:rPr lang="en-US" altLang="en-US" sz="2000" smtClean="0"/>
              <a:t>Exercise 11.3 : If the model is a checker board plane, each square is 1cm</a:t>
            </a:r>
            <a:r>
              <a:rPr lang="en-US" altLang="en-US" sz="2000" baseline="30000" smtClean="0"/>
              <a:t>2.</a:t>
            </a:r>
            <a:r>
              <a:rPr lang="en-US" altLang="en-US" sz="2000" smtClean="0"/>
              <a:t>. It is perpendicular to the camera principal axis and at Z=0.5 meters away from the camera center.  Pixel width is 5um.</a:t>
            </a:r>
          </a:p>
          <a:p>
            <a:r>
              <a:rPr lang="en-US" altLang="en-US" sz="2000" smtClean="0"/>
              <a:t>Find the 3D positions of X1,X2,X3 and X4 in pixels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4803775" y="1770063"/>
            <a:ext cx="4038600" cy="4411662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87C07E-32E3-4467-A92F-82D16A66C0A1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/>
        </p:nvGraphicFramePr>
        <p:xfrm>
          <a:off x="5475288" y="2590800"/>
          <a:ext cx="3135312" cy="3016250"/>
        </p:xfrm>
        <a:graphic>
          <a:graphicData uri="http://schemas.openxmlformats.org/drawingml/2006/table">
            <a:tbl>
              <a:tblPr/>
              <a:tblGrid>
                <a:gridCol w="784225"/>
                <a:gridCol w="784225"/>
                <a:gridCol w="782637"/>
                <a:gridCol w="784225"/>
              </a:tblGrid>
              <a:tr h="75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6" name="TextBox 7"/>
          <p:cNvSpPr txBox="1">
            <a:spLocks noChangeArrowheads="1"/>
          </p:cNvSpPr>
          <p:nvPr/>
        </p:nvSpPr>
        <p:spPr bwMode="auto">
          <a:xfrm>
            <a:off x="7065963" y="3460750"/>
            <a:ext cx="989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charset="0"/>
              </a:rPr>
              <a:t>x3</a:t>
            </a:r>
            <a:r>
              <a:rPr lang="en-US" altLang="en-US" sz="1600">
                <a:latin typeface="Arial" charset="0"/>
              </a:rPr>
              <a:t>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[0,0]</a:t>
            </a:r>
          </a:p>
        </p:txBody>
      </p:sp>
      <p:sp>
        <p:nvSpPr>
          <p:cNvPr id="9" name="Oval 8"/>
          <p:cNvSpPr/>
          <p:nvPr/>
        </p:nvSpPr>
        <p:spPr>
          <a:xfrm>
            <a:off x="7010400" y="4044950"/>
            <a:ext cx="77788" cy="61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3588" name="TextBox 12"/>
          <p:cNvSpPr txBox="1">
            <a:spLocks noChangeArrowheads="1"/>
          </p:cNvSpPr>
          <p:nvPr/>
        </p:nvSpPr>
        <p:spPr bwMode="auto">
          <a:xfrm>
            <a:off x="8324850" y="5619750"/>
            <a:ext cx="989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charset="0"/>
              </a:rPr>
              <a:t>X1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23589" name="TextBox 13"/>
          <p:cNvSpPr txBox="1">
            <a:spLocks noChangeArrowheads="1"/>
          </p:cNvSpPr>
          <p:nvPr/>
        </p:nvSpPr>
        <p:spPr bwMode="auto">
          <a:xfrm>
            <a:off x="5105400" y="2057400"/>
            <a:ext cx="989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charset="0"/>
              </a:rPr>
              <a:t>X4</a:t>
            </a:r>
            <a:endParaRPr lang="en-US" altLang="en-US" sz="1600"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48600" y="2514600"/>
            <a:ext cx="777875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1" name="TextBox 16"/>
          <p:cNvSpPr txBox="1">
            <a:spLocks noChangeArrowheads="1"/>
          </p:cNvSpPr>
          <p:nvPr/>
        </p:nvSpPr>
        <p:spPr bwMode="auto">
          <a:xfrm>
            <a:off x="7927975" y="2211388"/>
            <a:ext cx="62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1cm</a:t>
            </a:r>
          </a:p>
        </p:txBody>
      </p:sp>
      <p:sp>
        <p:nvSpPr>
          <p:cNvPr id="23592" name="TextBox 17"/>
          <p:cNvSpPr txBox="1">
            <a:spLocks noChangeArrowheads="1"/>
          </p:cNvSpPr>
          <p:nvPr/>
        </p:nvSpPr>
        <p:spPr bwMode="auto">
          <a:xfrm>
            <a:off x="8299450" y="4876800"/>
            <a:ext cx="989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charset="0"/>
              </a:rPr>
              <a:t>X2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48688" y="4816475"/>
            <a:ext cx="77787" cy="60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48688" y="5589588"/>
            <a:ext cx="77787" cy="60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10200" y="2590800"/>
            <a:ext cx="77788" cy="60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600700" y="6019800"/>
            <a:ext cx="2987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740775" y="2395538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458200" y="2590800"/>
            <a:ext cx="0" cy="76200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9" name="TextBox 28"/>
          <p:cNvSpPr txBox="1">
            <a:spLocks noChangeArrowheads="1"/>
          </p:cNvSpPr>
          <p:nvPr/>
        </p:nvSpPr>
        <p:spPr bwMode="auto">
          <a:xfrm>
            <a:off x="7888288" y="2892425"/>
            <a:ext cx="620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1cm</a:t>
            </a:r>
          </a:p>
        </p:txBody>
      </p:sp>
      <p:sp>
        <p:nvSpPr>
          <p:cNvPr id="23600" name="TextBox 31"/>
          <p:cNvSpPr txBox="1">
            <a:spLocks noChangeArrowheads="1"/>
          </p:cNvSpPr>
          <p:nvPr/>
        </p:nvSpPr>
        <p:spPr bwMode="auto">
          <a:xfrm>
            <a:off x="8553450" y="2057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23601" name="TextBox 32"/>
          <p:cNvSpPr txBox="1">
            <a:spLocks noChangeArrowheads="1"/>
          </p:cNvSpPr>
          <p:nvPr/>
        </p:nvSpPr>
        <p:spPr bwMode="auto">
          <a:xfrm>
            <a:off x="5149850" y="57927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:\Users\khwong\AppData\Local\Microsoft\Windows\Temporary Internet Files\Content.IE5\4D8SF44D\MC9002508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971800"/>
            <a:ext cx="106838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get the first guess of the model?</a:t>
            </a:r>
          </a:p>
        </p:txBody>
      </p:sp>
      <p:sp>
        <p:nvSpPr>
          <p:cNvPr id="24580" name="Content Placeholder 7"/>
          <p:cNvSpPr>
            <a:spLocks noGrp="1"/>
          </p:cNvSpPr>
          <p:nvPr>
            <p:ph idx="1"/>
          </p:nvPr>
        </p:nvSpPr>
        <p:spPr>
          <a:xfrm>
            <a:off x="457200" y="1363663"/>
            <a:ext cx="8229600" cy="4527550"/>
          </a:xfrm>
        </p:spPr>
        <p:txBody>
          <a:bodyPr/>
          <a:lstStyle/>
          <a:p>
            <a:r>
              <a:rPr lang="en-US" altLang="en-US" smtClean="0"/>
              <a:t> We have an image with [u,v]</a:t>
            </a:r>
            <a:r>
              <a:rPr lang="en-US" altLang="en-US" baseline="-25000" smtClean="0"/>
              <a:t>i=1,2,..,N</a:t>
            </a:r>
          </a:p>
          <a:p>
            <a:r>
              <a:rPr lang="en-US" altLang="en-US" smtClean="0"/>
              <a:t>Camera focal length is f</a:t>
            </a:r>
          </a:p>
          <a:p>
            <a:r>
              <a:rPr lang="en-US" altLang="en-US" smtClean="0"/>
              <a:t>In theory </a:t>
            </a:r>
          </a:p>
          <a:p>
            <a:pPr lvl="1"/>
            <a:r>
              <a:rPr lang="en-US" altLang="en-US" smtClean="0"/>
              <a:t>u</a:t>
            </a:r>
            <a:r>
              <a:rPr lang="en-US" altLang="en-US" baseline="-25000" smtClean="0"/>
              <a:t>i</a:t>
            </a:r>
            <a:r>
              <a:rPr lang="en-US" altLang="en-US" smtClean="0"/>
              <a:t>=f*X</a:t>
            </a:r>
            <a:r>
              <a:rPr lang="en-US" altLang="en-US" baseline="-25000" smtClean="0"/>
              <a:t>i</a:t>
            </a:r>
            <a:r>
              <a:rPr lang="en-US" altLang="en-US" smtClean="0"/>
              <a:t>/Z</a:t>
            </a:r>
            <a:r>
              <a:rPr lang="en-US" altLang="en-US" baseline="-25000" smtClean="0"/>
              <a:t>i</a:t>
            </a:r>
          </a:p>
          <a:p>
            <a:pPr lvl="1"/>
            <a:r>
              <a:rPr lang="en-US" altLang="en-US" smtClean="0"/>
              <a:t>v</a:t>
            </a:r>
            <a:r>
              <a:rPr lang="en-US" altLang="en-US" baseline="-25000" smtClean="0"/>
              <a:t>i</a:t>
            </a:r>
            <a:r>
              <a:rPr lang="en-US" altLang="en-US" smtClean="0"/>
              <a:t>=f*Y</a:t>
            </a:r>
            <a:r>
              <a:rPr lang="en-US" altLang="en-US" baseline="-25000" smtClean="0"/>
              <a:t>i</a:t>
            </a:r>
            <a:r>
              <a:rPr lang="en-US" altLang="en-US" smtClean="0"/>
              <a:t>/Z</a:t>
            </a:r>
            <a:r>
              <a:rPr lang="en-US" altLang="en-US" baseline="-25000" smtClean="0"/>
              <a:t>i</a:t>
            </a:r>
          </a:p>
          <a:p>
            <a:r>
              <a:rPr lang="en-US" altLang="en-US" smtClean="0"/>
              <a:t>First guess of the model is all points on a plane </a:t>
            </a:r>
          </a:p>
          <a:p>
            <a:r>
              <a:rPr lang="en-US" altLang="en-US" smtClean="0"/>
              <a:t>X’</a:t>
            </a:r>
            <a:r>
              <a:rPr lang="en-US" altLang="en-US" baseline="-25000" smtClean="0"/>
              <a:t>i</a:t>
            </a:r>
            <a:r>
              <a:rPr lang="en-US" altLang="en-US" smtClean="0"/>
              <a:t>=u</a:t>
            </a:r>
            <a:r>
              <a:rPr lang="en-US" altLang="en-US" baseline="-25000" smtClean="0"/>
              <a:t>i</a:t>
            </a:r>
            <a:r>
              <a:rPr lang="en-US" altLang="en-US" smtClean="0"/>
              <a:t>*Z</a:t>
            </a:r>
            <a:r>
              <a:rPr lang="en-US" altLang="en-US" baseline="-25000" smtClean="0"/>
              <a:t>guess</a:t>
            </a:r>
            <a:r>
              <a:rPr lang="en-US" altLang="en-US" smtClean="0"/>
              <a:t>/f, Y’</a:t>
            </a:r>
            <a:r>
              <a:rPr lang="en-US" altLang="en-US" baseline="-25000" smtClean="0"/>
              <a:t>i</a:t>
            </a:r>
            <a:r>
              <a:rPr lang="en-US" altLang="en-US" smtClean="0"/>
              <a:t>=v</a:t>
            </a:r>
            <a:r>
              <a:rPr lang="en-US" altLang="en-US" baseline="-25000" smtClean="0"/>
              <a:t>i</a:t>
            </a:r>
            <a:r>
              <a:rPr lang="en-US" altLang="en-US" smtClean="0"/>
              <a:t>*Z</a:t>
            </a:r>
            <a:r>
              <a:rPr lang="en-US" altLang="en-US" baseline="-25000" smtClean="0"/>
              <a:t>guess</a:t>
            </a:r>
            <a:r>
              <a:rPr lang="en-US" altLang="en-US" smtClean="0"/>
              <a:t>/f, </a:t>
            </a:r>
          </a:p>
          <a:p>
            <a:r>
              <a:rPr lang="en-US" altLang="en-US" smtClean="0"/>
              <a:t>Z’</a:t>
            </a:r>
            <a:r>
              <a:rPr lang="en-US" altLang="en-US" baseline="-25000" smtClean="0"/>
              <a:t>i</a:t>
            </a:r>
            <a:r>
              <a:rPr lang="en-US" altLang="en-US" smtClean="0"/>
              <a:t>=Z</a:t>
            </a:r>
            <a:r>
              <a:rPr lang="en-US" altLang="en-US" baseline="-25000" smtClean="0"/>
              <a:t>guess</a:t>
            </a:r>
            <a:r>
              <a:rPr lang="en-US" altLang="en-US" smtClean="0"/>
              <a:t>=0.5 meters (for example) </a:t>
            </a:r>
          </a:p>
          <a:p>
            <a:r>
              <a:rPr lang="en-US" altLang="en-US" smtClean="0"/>
              <a:t>So the guessed i-th 3D point  is at [X’</a:t>
            </a:r>
            <a:r>
              <a:rPr lang="en-US" altLang="en-US" baseline="-25000" smtClean="0"/>
              <a:t>I,</a:t>
            </a:r>
            <a:r>
              <a:rPr lang="en-US" altLang="en-US" smtClean="0"/>
              <a:t> Y’</a:t>
            </a:r>
            <a:r>
              <a:rPr lang="en-US" altLang="en-US" baseline="-25000" smtClean="0"/>
              <a:t>I,</a:t>
            </a:r>
            <a:r>
              <a:rPr lang="en-US" altLang="en-US" smtClean="0"/>
              <a:t> Z’</a:t>
            </a:r>
            <a:r>
              <a:rPr lang="en-US" altLang="en-US" baseline="-25000" smtClean="0"/>
              <a:t>i</a:t>
            </a:r>
            <a:r>
              <a:rPr lang="en-US" altLang="en-US" smtClean="0"/>
              <a:t>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51816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5A3519-B50E-473B-808D-6B0A64116C9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0" y="2971800"/>
            <a:ext cx="1143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19800" y="2971800"/>
            <a:ext cx="2133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67600" y="3352800"/>
            <a:ext cx="46038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2438400"/>
            <a:ext cx="1828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4587" name="TextBox 15"/>
          <p:cNvSpPr txBox="1">
            <a:spLocks noChangeArrowheads="1"/>
          </p:cNvSpPr>
          <p:nvPr/>
        </p:nvSpPr>
        <p:spPr bwMode="auto">
          <a:xfrm>
            <a:off x="6694488" y="2627313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</p:txBody>
      </p:sp>
      <p:sp>
        <p:nvSpPr>
          <p:cNvPr id="24588" name="TextBox 16"/>
          <p:cNvSpPr txBox="1">
            <a:spLocks noChangeArrowheads="1"/>
          </p:cNvSpPr>
          <p:nvPr/>
        </p:nvSpPr>
        <p:spPr bwMode="auto">
          <a:xfrm>
            <a:off x="7978775" y="3714750"/>
            <a:ext cx="100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center</a:t>
            </a:r>
          </a:p>
        </p:txBody>
      </p:sp>
      <p:sp>
        <p:nvSpPr>
          <p:cNvPr id="18" name="Oval 17"/>
          <p:cNvSpPr/>
          <p:nvPr/>
        </p:nvSpPr>
        <p:spPr>
          <a:xfrm>
            <a:off x="8153400" y="3581400"/>
            <a:ext cx="46038" cy="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4590" name="Picture 3" descr="D:\Users\khwong\AppData\Local\Microsoft\Windows\Temporary Internet Files\Content.IE5\4D8SF44D\MC9002508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11400"/>
            <a:ext cx="169068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6072188" y="4314825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2" name="TextBox 22"/>
          <p:cNvSpPr txBox="1">
            <a:spLocks noChangeArrowheads="1"/>
          </p:cNvSpPr>
          <p:nvPr/>
        </p:nvSpPr>
        <p:spPr bwMode="auto">
          <a:xfrm>
            <a:off x="6627813" y="4037013"/>
            <a:ext cx="688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-25000">
                <a:latin typeface="Arial" charset="0"/>
              </a:rPr>
              <a:t>Zguess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383463" y="4154488"/>
            <a:ext cx="7699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4" name="TextBox 26"/>
          <p:cNvSpPr txBox="1">
            <a:spLocks noChangeArrowheads="1"/>
          </p:cNvSpPr>
          <p:nvPr/>
        </p:nvSpPr>
        <p:spPr bwMode="auto">
          <a:xfrm>
            <a:off x="7808913" y="3946525"/>
            <a:ext cx="249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381000"/>
          </a:xfrm>
        </p:spPr>
        <p:txBody>
          <a:bodyPr/>
          <a:lstStyle/>
          <a:p>
            <a:pPr algn="l"/>
            <a:r>
              <a:rPr lang="en-US" altLang="en-US" sz="1800" smtClean="0"/>
              <a:t>Exercise 11.4 </a:t>
            </a:r>
            <a:r>
              <a:rPr lang="en-US" altLang="en-US" sz="1800" smtClean="0">
                <a:solidFill>
                  <a:srgbClr val="00B050"/>
                </a:solidFill>
              </a:rPr>
              <a:t>Revision for pose estimation SFM1</a:t>
            </a:r>
            <a:r>
              <a:rPr lang="en-US" altLang="en-US" sz="1800" smtClean="0"/>
              <a:t>: : Point out which are know variables and unknown variables in this page.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endParaRPr lang="en-US" alt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375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6DD758-7DD8-4496-A821-267ECB9EC3A3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idx="1"/>
          </p:nvPr>
        </p:nvSpPr>
        <p:spPr>
          <a:xfrm>
            <a:off x="8229600" y="5715000"/>
            <a:ext cx="457200" cy="411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25606" name="Picture 4" descr="untitled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53000"/>
            <a:ext cx="186213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2"/>
          <p:cNvSpPr txBox="1">
            <a:spLocks noChangeArrowheads="1"/>
          </p:cNvSpPr>
          <p:nvPr/>
        </p:nvSpPr>
        <p:spPr bwMode="auto">
          <a:xfrm>
            <a:off x="7848600" y="4876800"/>
            <a:ext cx="129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At time t, there are N features</a:t>
            </a:r>
          </a:p>
        </p:txBody>
      </p:sp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6172200" y="762000"/>
            <a:ext cx="2971800" cy="203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</a:rPr>
              <a:t>The formulas apply to one frame at time t. There are i=1,2,…N features.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each time t, 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</a:t>
            </a:r>
            <a:r>
              <a:rPr lang="en-US" altLang="en-US" sz="1800" baseline="-250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t </a:t>
            </a:r>
            <a:r>
              <a:rPr lang="en-US" altLang="en-US" sz="1800">
                <a:latin typeface="Arial" charset="0"/>
                <a:sym typeface="Symbol" pitchFamily="18" charset="2"/>
              </a:rPr>
              <a:t>is found.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SFM1 will  times, each time is independent.</a:t>
            </a:r>
          </a:p>
        </p:txBody>
      </p:sp>
      <p:graphicFrame>
        <p:nvGraphicFramePr>
          <p:cNvPr id="25609" name="Object 1"/>
          <p:cNvGraphicFramePr>
            <a:graphicFrameLocks noChangeAspect="1"/>
          </p:cNvGraphicFramePr>
          <p:nvPr/>
        </p:nvGraphicFramePr>
        <p:xfrm>
          <a:off x="331788" y="609600"/>
          <a:ext cx="732155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5" imgW="6553200" imgH="5448300" progId="Equation.3">
                  <p:embed/>
                </p:oleObj>
              </mc:Choice>
              <mc:Fallback>
                <p:oleObj name="Equation" r:id="rId5" imgW="6553200" imgH="5448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609600"/>
                        <a:ext cx="732155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11163"/>
          </a:xfrm>
        </p:spPr>
        <p:txBody>
          <a:bodyPr/>
          <a:lstStyle/>
          <a:p>
            <a:pPr algn="l"/>
            <a:r>
              <a:rPr lang="en-US" altLang="en-US" sz="2400" smtClean="0"/>
              <a:t>Exercise 11.5 </a:t>
            </a:r>
            <a:r>
              <a:rPr lang="en-US" altLang="en-US" sz="2400" smtClean="0">
                <a:solidFill>
                  <a:srgbClr val="00B050"/>
                </a:solidFill>
              </a:rPr>
              <a:t>Revision for pose estimation SFM1: </a:t>
            </a:r>
            <a:r>
              <a:rPr lang="en-US" altLang="en-US" sz="2400" smtClean="0"/>
              <a:t>: Explain why E is known here in the following formula.</a:t>
            </a:r>
            <a:br>
              <a:rPr lang="en-US" altLang="en-US" sz="2400" smtClean="0"/>
            </a:br>
            <a:r>
              <a:rPr lang="en-US" altLang="en-US" sz="2800" smtClean="0">
                <a:solidFill>
                  <a:srgbClr val="FF0000"/>
                </a:solidFill>
              </a:rPr>
              <a:t> </a:t>
            </a:r>
            <a:endParaRPr lang="en-US" altLang="en-US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106FF8-7E39-47D2-8933-F7F15FBF3BC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609600" y="990600"/>
          <a:ext cx="4778375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公式" r:id="rId3" imgW="4343400" imgH="1866900" progId="Equation.3">
                  <p:embed/>
                </p:oleObj>
              </mc:Choice>
              <mc:Fallback>
                <p:oleObj name="公式" r:id="rId3" imgW="4343400" imgH="186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4778375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Content Placeholder 2"/>
          <p:cNvSpPr>
            <a:spLocks noGrp="1"/>
          </p:cNvSpPr>
          <p:nvPr>
            <p:ph idx="1"/>
          </p:nvPr>
        </p:nvSpPr>
        <p:spPr>
          <a:xfrm>
            <a:off x="8229600" y="5715000"/>
            <a:ext cx="457200" cy="411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FF0000"/>
                </a:solidFill>
              </a:rPr>
              <a:t/>
            </a:r>
            <a:br>
              <a:rPr lang="en-US" altLang="en-US" sz="3600" smtClean="0">
                <a:solidFill>
                  <a:srgbClr val="FF0000"/>
                </a:solidFill>
              </a:rPr>
            </a:br>
            <a:r>
              <a:rPr lang="en-US" altLang="en-US" sz="1600" smtClean="0">
                <a:solidFill>
                  <a:srgbClr val="00B0F0"/>
                </a:solidFill>
              </a:rPr>
              <a:t>Revision for pose estimation SFM1: </a:t>
            </a:r>
            <a:r>
              <a:rPr lang="en-US" altLang="en-US" sz="1800" smtClean="0"/>
              <a:t> Explain why </a:t>
            </a:r>
            <a:r>
              <a:rPr lang="en-US" altLang="en-US" sz="1800" i="1" smtClean="0"/>
              <a:t>J</a:t>
            </a:r>
            <a:r>
              <a:rPr lang="en-US" altLang="en-US" sz="1800" smtClean="0"/>
              <a:t> is known here.</a:t>
            </a:r>
            <a:br>
              <a:rPr lang="en-US" altLang="en-US" sz="1800" smtClean="0"/>
            </a:br>
            <a:r>
              <a:rPr lang="en-US" altLang="en-US" sz="1800" smtClean="0"/>
              <a:t>Answer: </a:t>
            </a:r>
            <a:r>
              <a:rPr lang="en-US" altLang="en-US" sz="1800" smtClean="0">
                <a:solidFill>
                  <a:srgbClr val="FF0000"/>
                </a:solidFill>
              </a:rPr>
              <a:t>because guessed M, and guessed pose are known</a:t>
            </a: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>
              <a:solidFill>
                <a:srgbClr val="FF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0" y="5334000"/>
            <a:ext cx="381000" cy="4572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 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1981200"/>
          <a:ext cx="64770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公式" r:id="rId3" imgW="4978400" imgH="2984500" progId="Equation.3">
                  <p:embed/>
                </p:oleObj>
              </mc:Choice>
              <mc:Fallback>
                <p:oleObj name="公式" r:id="rId3" imgW="4978400" imgH="29845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64770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2765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90959E-B8AE-4C63-BE22-8639F44B61F8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pPr algn="l"/>
            <a:r>
              <a:rPr lang="en-US" altLang="en-US" sz="1800" smtClean="0"/>
              <a:t>Exercise 11.6 : </a:t>
            </a:r>
            <a:r>
              <a:rPr lang="en-US" altLang="en-US" sz="1800" smtClean="0">
                <a:solidFill>
                  <a:srgbClr val="00B050"/>
                </a:solidFill>
              </a:rPr>
              <a:t>Revision for pose estimation SFM1: </a:t>
            </a:r>
            <a:r>
              <a:rPr lang="en-US" altLang="en-US" sz="1800" smtClean="0"/>
              <a:t>Identify known variables  and unknown variables when k=0 and k=5 in this iterative pose estimation algorithm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400" smtClean="0">
              <a:solidFill>
                <a:srgbClr val="FF0000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421563" y="6477000"/>
            <a:ext cx="884237" cy="193675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E94FAF-F2A4-45D1-AA27-C3C700E42B7D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28678" name="Object 5"/>
          <p:cNvGraphicFramePr>
            <a:graphicFrameLocks noGrp="1" noChangeAspect="1"/>
          </p:cNvGraphicFramePr>
          <p:nvPr/>
        </p:nvGraphicFramePr>
        <p:xfrm>
          <a:off x="304800" y="1143000"/>
          <a:ext cx="5399088" cy="48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3" imgW="3314700" imgH="2946400" progId="Equation.3">
                  <p:embed/>
                </p:oleObj>
              </mc:Choice>
              <mc:Fallback>
                <p:oleObj name="公式" r:id="rId3" imgW="3314700" imgH="29464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5399088" cy="4802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"/>
          <p:cNvGraphicFramePr>
            <a:graphicFrameLocks noChangeAspect="1"/>
          </p:cNvGraphicFramePr>
          <p:nvPr/>
        </p:nvGraphicFramePr>
        <p:xfrm>
          <a:off x="5791200" y="1143000"/>
          <a:ext cx="2895600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5" imgW="2032000" imgH="2641600" progId="Equation.3">
                  <p:embed/>
                </p:oleObj>
              </mc:Choice>
              <mc:Fallback>
                <p:oleObj name="公式" r:id="rId5" imgW="2032000" imgH="2641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143000"/>
                        <a:ext cx="2895600" cy="3763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5791200" y="4953000"/>
            <a:ext cx="3200400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</a:rPr>
              <a:t>The formulas apply to one frame at time t. There are i=1,2,…N features.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SFM1 will  times, each time is independent,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28681" name="TextBox 8"/>
          <p:cNvSpPr txBox="1">
            <a:spLocks noChangeArrowheads="1"/>
          </p:cNvSpPr>
          <p:nvPr/>
        </p:nvSpPr>
        <p:spPr bwMode="auto">
          <a:xfrm>
            <a:off x="4267200" y="2514600"/>
            <a:ext cx="14478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SFM1: This algorithm is to find the pose </a:t>
            </a:r>
            <a:r>
              <a:rPr lang="en-US" altLang="en-US" sz="1800">
                <a:latin typeface="Arial" charset="0"/>
                <a:sym typeface="Symbol" pitchFamily="18" charset="2"/>
              </a:rPr>
              <a:t></a:t>
            </a:r>
            <a:endParaRPr lang="en-US" altLang="en-US" sz="18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SFM2: Find model phase</a:t>
            </a:r>
            <a:br>
              <a:rPr lang="en-US" altLang="en-US" smtClean="0"/>
            </a:br>
            <a:r>
              <a:rPr lang="en-US" altLang="en-US" smtClean="0"/>
              <a:t>Similar to SFM1 but pose is known, find model here.</a:t>
            </a:r>
            <a:r>
              <a:rPr lang="en-US" altLang="en-US" sz="4000" i="1" u="sng" smtClean="0">
                <a:solidFill>
                  <a:srgbClr val="00B0F0"/>
                </a:solidFill>
              </a:rPr>
              <a:t> </a:t>
            </a:r>
            <a:br>
              <a:rPr lang="en-US" altLang="en-US" sz="4000" i="1" u="sng" smtClean="0">
                <a:solidFill>
                  <a:srgbClr val="00B0F0"/>
                </a:solidFill>
              </a:rPr>
            </a:br>
            <a:endParaRPr lang="en-US" altLang="en-US" smtClean="0"/>
          </a:p>
        </p:txBody>
      </p:sp>
      <p:sp>
        <p:nvSpPr>
          <p:cNvPr id="29699" name="Subtitle 6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pPr algn="l"/>
            <a:r>
              <a:rPr lang="en-US" altLang="en-US" sz="2400" i="1" u="sng" smtClean="0">
                <a:solidFill>
                  <a:srgbClr val="00B0F0"/>
                </a:solidFill>
                <a:sym typeface="Symbol" pitchFamily="18" charset="2"/>
              </a:rPr>
              <a:t>(for every feature, use all   frames, run SFM2 once; so  SFM2 runs N times here) </a:t>
            </a:r>
          </a:p>
          <a:p>
            <a:pPr algn="l"/>
            <a:r>
              <a:rPr lang="en-US" altLang="en-US" sz="2400" i="1" u="sng" smtClean="0">
                <a:solidFill>
                  <a:srgbClr val="00B0F0"/>
                </a:solidFill>
              </a:rPr>
              <a:t>For i=1,i&lt;</a:t>
            </a:r>
            <a:r>
              <a:rPr lang="en-US" altLang="en-US" sz="2400" i="1" u="sng" smtClean="0">
                <a:solidFill>
                  <a:srgbClr val="00B0F0"/>
                </a:solidFill>
                <a:sym typeface="Symbol" pitchFamily="18" charset="2"/>
              </a:rPr>
              <a:t>N;i++</a:t>
            </a:r>
          </a:p>
          <a:p>
            <a:pPr algn="l"/>
            <a:r>
              <a:rPr lang="en-US" altLang="en-US" smtClean="0">
                <a:solidFill>
                  <a:srgbClr val="00B0F0"/>
                </a:solidFill>
              </a:rPr>
              <a:t>{  SFM2: find model phase</a:t>
            </a:r>
          </a:p>
          <a:p>
            <a:pPr algn="l"/>
            <a:r>
              <a:rPr lang="en-US" altLang="en-US" smtClean="0">
                <a:solidFill>
                  <a:srgbClr val="00B0F0"/>
                </a:solidFill>
              </a:rPr>
              <a:t>}</a:t>
            </a:r>
          </a:p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A1C7A6-7761-47D1-A7CD-19B98A9B0BEE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11163"/>
          </a:xfrm>
        </p:spPr>
        <p:txBody>
          <a:bodyPr/>
          <a:lstStyle/>
          <a:p>
            <a:pPr algn="l"/>
            <a:r>
              <a:rPr lang="en-US" altLang="en-US" sz="2000" smtClean="0"/>
              <a:t>Exercise11.7: Revision of SFM2: Identify which are known which are known here. Explain why </a:t>
            </a:r>
            <a:r>
              <a:rPr lang="en-US" altLang="en-US" sz="2000" i="1" smtClean="0"/>
              <a:t>J</a:t>
            </a:r>
            <a:r>
              <a:rPr lang="en-US" altLang="en-US" sz="2000" i="1" baseline="30000" smtClean="0"/>
              <a:t>(m)</a:t>
            </a:r>
            <a:r>
              <a:rPr lang="en-US" altLang="en-US" sz="2000" smtClean="0"/>
              <a:t> is known at this stage.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400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872413" y="5029200"/>
            <a:ext cx="762000" cy="182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27713" y="63246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3246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B59C6B-B797-4F8C-990A-6E2E3756479C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28600" y="1900238"/>
          <a:ext cx="8056563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3" imgW="8026400" imgH="4648200" progId="Equation.3">
                  <p:embed/>
                </p:oleObj>
              </mc:Choice>
              <mc:Fallback>
                <p:oleObj name="Equation" r:id="rId3" imgW="8026400" imgH="464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0238"/>
                        <a:ext cx="8056563" cy="466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6003925" y="990600"/>
            <a:ext cx="3200400" cy="203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</a:rPr>
              <a:t>The formulas apply to one feature (i) for all time frames t=1,2,…</a:t>
            </a:r>
            <a:r>
              <a:rPr lang="en-US" altLang="en-US" sz="1800">
                <a:latin typeface="Arial" charset="0"/>
                <a:sym typeface="Symbol" pitchFamily="18" charset="2"/>
              </a:rPr>
              <a:t>.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SFM2 will N times , each time is independent.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See next slide for the graphical illustration,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30728" name="TextBox 1"/>
          <p:cNvSpPr txBox="1">
            <a:spLocks noChangeArrowheads="1"/>
          </p:cNvSpPr>
          <p:nvPr/>
        </p:nvSpPr>
        <p:spPr bwMode="auto">
          <a:xfrm>
            <a:off x="158750" y="890588"/>
            <a:ext cx="1209675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Measured</a:t>
            </a:r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917575" y="1327150"/>
            <a:ext cx="49942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Result from the guessed model and given pose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3413" y="1258888"/>
            <a:ext cx="0" cy="87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38213" y="1600200"/>
            <a:ext cx="1804987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1511300" y="2895600"/>
            <a:ext cx="11080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Jacobian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368425" y="2438400"/>
            <a:ext cx="1428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5338" y="2743200"/>
            <a:ext cx="44926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Box 26"/>
          <p:cNvSpPr txBox="1">
            <a:spLocks noChangeArrowheads="1"/>
          </p:cNvSpPr>
          <p:nvPr/>
        </p:nvSpPr>
        <p:spPr bwMode="auto">
          <a:xfrm>
            <a:off x="5181600" y="3079750"/>
            <a:ext cx="2633663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Current Guessed model</a:t>
            </a:r>
          </a:p>
        </p:txBody>
      </p:sp>
      <p:sp>
        <p:nvSpPr>
          <p:cNvPr id="30736" name="TextBox 27"/>
          <p:cNvSpPr txBox="1">
            <a:spLocks noChangeArrowheads="1"/>
          </p:cNvSpPr>
          <p:nvPr/>
        </p:nvSpPr>
        <p:spPr bwMode="auto">
          <a:xfrm>
            <a:off x="3276600" y="2819400"/>
            <a:ext cx="1828800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New Guessed model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76800" y="26670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181600" y="2667000"/>
            <a:ext cx="30480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definition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are N features in the 3D object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take </a:t>
            </a:r>
            <a:r>
              <a:rPr lang="en-US" altLang="en-US" smtClean="0">
                <a:sym typeface="Symbol" pitchFamily="18" charset="2"/>
              </a:rPr>
              <a:t></a:t>
            </a:r>
            <a:r>
              <a:rPr lang="en-US" altLang="en-US" smtClean="0"/>
              <a:t> pictures of the object at different views.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Input 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Image sequence I</a:t>
            </a:r>
            <a:r>
              <a:rPr lang="en-US" altLang="en-US" baseline="-25000" smtClean="0"/>
              <a:t>1</a:t>
            </a:r>
            <a:r>
              <a:rPr lang="en-US" altLang="en-US" smtClean="0"/>
              <a:t>,I</a:t>
            </a:r>
            <a:r>
              <a:rPr lang="en-US" altLang="en-US" baseline="-25000" smtClean="0"/>
              <a:t>2</a:t>
            </a:r>
            <a:r>
              <a:rPr lang="en-US" altLang="en-US" smtClean="0"/>
              <a:t>,…I</a:t>
            </a: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baseline="-25000" smtClean="0">
                <a:sym typeface="Symbol" pitchFamily="18" charset="2"/>
              </a:rPr>
              <a:t></a:t>
            </a:r>
            <a:r>
              <a:rPr lang="en-US" altLang="en-US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Each image has n image feature 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Output (structure=model, and motion=pose)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3-D coordinates of all 3-D model points X</a:t>
            </a:r>
            <a:r>
              <a:rPr lang="en-US" altLang="en-US" baseline="-25000" smtClean="0"/>
              <a:t>1</a:t>
            </a:r>
            <a:r>
              <a:rPr lang="en-US" altLang="en-US" smtClean="0"/>
              <a:t>,X</a:t>
            </a:r>
            <a:r>
              <a:rPr lang="en-US" altLang="en-US" baseline="-25000" smtClean="0"/>
              <a:t>2</a:t>
            </a:r>
            <a:r>
              <a:rPr lang="en-US" altLang="en-US" smtClean="0"/>
              <a:t>,..,X</a:t>
            </a:r>
            <a:r>
              <a:rPr lang="en-US" altLang="en-US" baseline="-25000" smtClean="0"/>
              <a:t>N</a:t>
            </a:r>
            <a:r>
              <a:rPr lang="en-US" altLang="en-US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Camera pose for each image taken [R(t),T(t)] t=1,…</a:t>
            </a:r>
            <a:r>
              <a:rPr lang="en-US" altLang="en-US" smtClean="0">
                <a:sym typeface="Symbol" pitchFamily="18" charset="2"/>
              </a:rPr>
              <a:t> 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3AFA43-1513-4FB1-9362-7588995CA75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7543800" cy="4873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In SFM2, we handle a feature i, at one time. </a:t>
            </a:r>
            <a:endParaRPr lang="en-U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4116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formulas in the pervious slide apply to one feature (i) for all time farmes t=1,2,…</a:t>
            </a:r>
            <a:r>
              <a:rPr lang="en-US" altLang="en-US" sz="2400" smtClean="0">
                <a:sym typeface="Symbol" pitchFamily="18" charset="2"/>
              </a:rPr>
              <a:t></a:t>
            </a:r>
            <a:endParaRPr lang="en-US" altLang="en-US" sz="2400" smtClean="0"/>
          </a:p>
          <a:p>
            <a:pPr eaLnBrk="1" hangingPunct="1"/>
            <a:endParaRPr lang="en-US" altLang="en-US" sz="2200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6200" y="6491288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642100" y="54070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E816CB-2C70-4B5B-806B-F1A94C32983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 rot="1855890">
            <a:off x="1917700" y="2479675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 rot="1143814">
            <a:off x="2984500" y="3484563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 rot="-161178">
            <a:off x="4432300" y="3789363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…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 rot="233693">
            <a:off x="6032500" y="3560763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3822700" y="1808163"/>
            <a:ext cx="1282700" cy="12827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Freeform 10"/>
          <p:cNvSpPr>
            <a:spLocks/>
          </p:cNvSpPr>
          <p:nvPr/>
        </p:nvSpPr>
        <p:spPr bwMode="auto">
          <a:xfrm>
            <a:off x="1689100" y="4475163"/>
            <a:ext cx="5181600" cy="1231900"/>
          </a:xfrm>
          <a:custGeom>
            <a:avLst/>
            <a:gdLst>
              <a:gd name="T0" fmla="*/ 0 w 3264"/>
              <a:gd name="T1" fmla="*/ 0 h 776"/>
              <a:gd name="T2" fmla="*/ 2147483647 w 3264"/>
              <a:gd name="T3" fmla="*/ 2147483647 h 776"/>
              <a:gd name="T4" fmla="*/ 2147483647 w 3264"/>
              <a:gd name="T5" fmla="*/ 2147483647 h 776"/>
              <a:gd name="T6" fmla="*/ 2147483647 w 3264"/>
              <a:gd name="T7" fmla="*/ 2147483647 h 776"/>
              <a:gd name="T8" fmla="*/ 2147483647 w 3264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4"/>
              <a:gd name="T16" fmla="*/ 0 h 776"/>
              <a:gd name="T17" fmla="*/ 3264 w 3264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4" h="776">
                <a:moveTo>
                  <a:pt x="0" y="0"/>
                </a:moveTo>
                <a:cubicBezTo>
                  <a:pt x="168" y="132"/>
                  <a:pt x="336" y="264"/>
                  <a:pt x="528" y="384"/>
                </a:cubicBezTo>
                <a:cubicBezTo>
                  <a:pt x="720" y="504"/>
                  <a:pt x="784" y="664"/>
                  <a:pt x="1152" y="720"/>
                </a:cubicBezTo>
                <a:cubicBezTo>
                  <a:pt x="1520" y="776"/>
                  <a:pt x="2384" y="720"/>
                  <a:pt x="2736" y="720"/>
                </a:cubicBezTo>
                <a:cubicBezTo>
                  <a:pt x="3088" y="720"/>
                  <a:pt x="3176" y="720"/>
                  <a:pt x="3264" y="72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5778500" y="5680075"/>
            <a:ext cx="2901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Camera motion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</a:t>
            </a:r>
            <a:r>
              <a:rPr lang="en-US" altLang="en-US" sz="1800" baseline="-25000">
                <a:latin typeface="Arial" charset="0"/>
              </a:rPr>
              <a:t>t</a:t>
            </a:r>
            <a:r>
              <a:rPr lang="en-US" altLang="en-US" sz="1800">
                <a:latin typeface="Arial" charset="0"/>
              </a:rPr>
              <a:t>=camera center at time t</a:t>
            </a:r>
          </a:p>
        </p:txBody>
      </p:sp>
      <p:sp>
        <p:nvSpPr>
          <p:cNvPr id="31757" name="Freeform 12"/>
          <p:cNvSpPr>
            <a:spLocks/>
          </p:cNvSpPr>
          <p:nvPr/>
        </p:nvSpPr>
        <p:spPr bwMode="auto">
          <a:xfrm rot="838976">
            <a:off x="2127250" y="3024188"/>
            <a:ext cx="457200" cy="6731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Freeform 13"/>
          <p:cNvSpPr>
            <a:spLocks/>
          </p:cNvSpPr>
          <p:nvPr/>
        </p:nvSpPr>
        <p:spPr bwMode="auto">
          <a:xfrm rot="489672">
            <a:off x="3213100" y="3560763"/>
            <a:ext cx="457200" cy="8255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4"/>
          <p:cNvSpPr>
            <a:spLocks/>
          </p:cNvSpPr>
          <p:nvPr/>
        </p:nvSpPr>
        <p:spPr bwMode="auto">
          <a:xfrm rot="-250774">
            <a:off x="4660900" y="3941763"/>
            <a:ext cx="457200" cy="8255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5"/>
          <p:cNvSpPr>
            <a:spLocks/>
          </p:cNvSpPr>
          <p:nvPr/>
        </p:nvSpPr>
        <p:spPr bwMode="auto">
          <a:xfrm rot="-145356">
            <a:off x="6108700" y="3941763"/>
            <a:ext cx="457200" cy="8255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1673225" y="3521075"/>
            <a:ext cx="819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2832100" y="4551363"/>
            <a:ext cx="819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1763" name="Text Box 18"/>
          <p:cNvSpPr txBox="1">
            <a:spLocks noChangeArrowheads="1"/>
          </p:cNvSpPr>
          <p:nvPr/>
        </p:nvSpPr>
        <p:spPr bwMode="auto">
          <a:xfrm>
            <a:off x="4584700" y="4779963"/>
            <a:ext cx="819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5880100" y="4779963"/>
            <a:ext cx="854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</a:t>
            </a:r>
            <a:r>
              <a:rPr lang="en-US" altLang="en-US" sz="1800">
                <a:latin typeface="Arial" charset="0"/>
                <a:sym typeface="Symbol" pitchFamily="18" charset="2"/>
              </a:rPr>
              <a:t></a:t>
            </a: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 flipV="1">
            <a:off x="1689100" y="1489075"/>
            <a:ext cx="3505200" cy="2071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 flipV="1">
            <a:off x="2755900" y="1579563"/>
            <a:ext cx="19812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 flipH="1" flipV="1">
            <a:off x="4530725" y="1655763"/>
            <a:ext cx="587375" cy="381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Oval 23"/>
          <p:cNvSpPr>
            <a:spLocks noChangeArrowheads="1"/>
          </p:cNvSpPr>
          <p:nvPr/>
        </p:nvSpPr>
        <p:spPr bwMode="auto">
          <a:xfrm>
            <a:off x="2451100" y="30273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9" name="Oval 24"/>
          <p:cNvSpPr>
            <a:spLocks noChangeArrowheads="1"/>
          </p:cNvSpPr>
          <p:nvPr/>
        </p:nvSpPr>
        <p:spPr bwMode="auto">
          <a:xfrm>
            <a:off x="3441700" y="35607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0" name="Oval 25"/>
          <p:cNvSpPr>
            <a:spLocks noChangeArrowheads="1"/>
          </p:cNvSpPr>
          <p:nvPr/>
        </p:nvSpPr>
        <p:spPr bwMode="auto">
          <a:xfrm>
            <a:off x="4813300" y="39417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1" name="Oval 26"/>
          <p:cNvSpPr>
            <a:spLocks noChangeArrowheads="1"/>
          </p:cNvSpPr>
          <p:nvPr/>
        </p:nvSpPr>
        <p:spPr bwMode="auto">
          <a:xfrm>
            <a:off x="6337300" y="39417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2" name="Oval 27"/>
          <p:cNvSpPr>
            <a:spLocks noChangeArrowheads="1"/>
          </p:cNvSpPr>
          <p:nvPr/>
        </p:nvSpPr>
        <p:spPr bwMode="auto">
          <a:xfrm>
            <a:off x="4508500" y="18081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5407025" y="394176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…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968625" y="2301875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v1</a:t>
            </a:r>
          </a:p>
        </p:txBody>
      </p:sp>
      <p:sp>
        <p:nvSpPr>
          <p:cNvPr id="31775" name="Text Box 32"/>
          <p:cNvSpPr txBox="1">
            <a:spLocks noChangeArrowheads="1"/>
          </p:cNvSpPr>
          <p:nvPr/>
        </p:nvSpPr>
        <p:spPr bwMode="auto">
          <a:xfrm>
            <a:off x="3441700" y="279876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v2</a:t>
            </a:r>
          </a:p>
        </p:txBody>
      </p:sp>
      <p:sp>
        <p:nvSpPr>
          <p:cNvPr id="31776" name="Text Box 33"/>
          <p:cNvSpPr txBox="1">
            <a:spLocks noChangeArrowheads="1"/>
          </p:cNvSpPr>
          <p:nvPr/>
        </p:nvSpPr>
        <p:spPr bwMode="auto">
          <a:xfrm>
            <a:off x="4356100" y="302736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v3</a:t>
            </a:r>
          </a:p>
        </p:txBody>
      </p:sp>
      <p:sp>
        <p:nvSpPr>
          <p:cNvPr id="31777" name="Text Box 34"/>
          <p:cNvSpPr txBox="1">
            <a:spLocks noChangeArrowheads="1"/>
          </p:cNvSpPr>
          <p:nvPr/>
        </p:nvSpPr>
        <p:spPr bwMode="auto">
          <a:xfrm>
            <a:off x="6261100" y="3179763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vm</a:t>
            </a:r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 flipH="1" flipV="1">
            <a:off x="4356100" y="1655763"/>
            <a:ext cx="251460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Text Box 36"/>
          <p:cNvSpPr txBox="1">
            <a:spLocks noChangeArrowheads="1"/>
          </p:cNvSpPr>
          <p:nvPr/>
        </p:nvSpPr>
        <p:spPr bwMode="auto">
          <a:xfrm>
            <a:off x="4111625" y="16922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31780" name="Text Box 37"/>
          <p:cNvSpPr txBox="1">
            <a:spLocks noChangeArrowheads="1"/>
          </p:cNvSpPr>
          <p:nvPr/>
        </p:nvSpPr>
        <p:spPr bwMode="auto">
          <a:xfrm>
            <a:off x="3524250" y="3305175"/>
            <a:ext cx="1023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</a:t>
            </a:r>
            <a:r>
              <a:rPr lang="en-US" altLang="en-US" sz="1800" baseline="-25000">
                <a:latin typeface="Arial" charset="0"/>
              </a:rPr>
              <a:t> i,t=2</a:t>
            </a:r>
            <a:r>
              <a:rPr lang="en-US" altLang="en-US" sz="1800">
                <a:latin typeface="Arial" charset="0"/>
              </a:rPr>
              <a:t> </a:t>
            </a:r>
          </a:p>
        </p:txBody>
      </p:sp>
      <p:sp>
        <p:nvSpPr>
          <p:cNvPr id="31781" name="Text Box 38"/>
          <p:cNvSpPr txBox="1">
            <a:spLocks noChangeArrowheads="1"/>
          </p:cNvSpPr>
          <p:nvPr/>
        </p:nvSpPr>
        <p:spPr bwMode="auto">
          <a:xfrm>
            <a:off x="2500313" y="2749550"/>
            <a:ext cx="979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</a:t>
            </a:r>
            <a:r>
              <a:rPr lang="en-US" altLang="en-US" sz="1800" baseline="-25000">
                <a:latin typeface="Arial" charset="0"/>
              </a:rPr>
              <a:t>i,t=1</a:t>
            </a:r>
            <a:r>
              <a:rPr lang="en-US" altLang="en-US" sz="1800">
                <a:latin typeface="Arial" charset="0"/>
              </a:rPr>
              <a:t> </a:t>
            </a:r>
          </a:p>
        </p:txBody>
      </p:sp>
      <p:sp>
        <p:nvSpPr>
          <p:cNvPr id="31782" name="Text Box 39"/>
          <p:cNvSpPr txBox="1">
            <a:spLocks noChangeArrowheads="1"/>
          </p:cNvSpPr>
          <p:nvPr/>
        </p:nvSpPr>
        <p:spPr bwMode="auto">
          <a:xfrm>
            <a:off x="4862513" y="3619500"/>
            <a:ext cx="1022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</a:t>
            </a:r>
            <a:r>
              <a:rPr lang="en-US" altLang="en-US" sz="1800" baseline="-25000">
                <a:latin typeface="Arial" charset="0"/>
              </a:rPr>
              <a:t> i,t=3</a:t>
            </a:r>
            <a:r>
              <a:rPr lang="en-US" altLang="en-US" sz="1800">
                <a:latin typeface="Arial" charset="0"/>
              </a:rPr>
              <a:t> </a:t>
            </a:r>
          </a:p>
        </p:txBody>
      </p:sp>
      <p:sp>
        <p:nvSpPr>
          <p:cNvPr id="31783" name="Text Box 40"/>
          <p:cNvSpPr txBox="1">
            <a:spLocks noChangeArrowheads="1"/>
          </p:cNvSpPr>
          <p:nvPr/>
        </p:nvSpPr>
        <p:spPr bwMode="auto">
          <a:xfrm>
            <a:off x="6354763" y="3598863"/>
            <a:ext cx="1031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</a:t>
            </a:r>
            <a:r>
              <a:rPr lang="en-US" altLang="en-US" sz="1800" baseline="-25000">
                <a:latin typeface="Arial" charset="0"/>
              </a:rPr>
              <a:t> i,t=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</a:t>
            </a:r>
            <a:r>
              <a:rPr lang="en-US" altLang="en-US" sz="1800">
                <a:latin typeface="Arial" charset="0"/>
              </a:rPr>
              <a:t> </a:t>
            </a:r>
          </a:p>
        </p:txBody>
      </p:sp>
      <p:sp>
        <p:nvSpPr>
          <p:cNvPr id="31784" name="Oval 41"/>
          <p:cNvSpPr>
            <a:spLocks noChangeArrowheads="1"/>
          </p:cNvSpPr>
          <p:nvPr/>
        </p:nvSpPr>
        <p:spPr bwMode="auto">
          <a:xfrm>
            <a:off x="1612900" y="3484563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85" name="Oval 42"/>
          <p:cNvSpPr>
            <a:spLocks noChangeArrowheads="1"/>
          </p:cNvSpPr>
          <p:nvPr/>
        </p:nvSpPr>
        <p:spPr bwMode="auto">
          <a:xfrm>
            <a:off x="2679700" y="4856163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86" name="Oval 43"/>
          <p:cNvSpPr>
            <a:spLocks noChangeArrowheads="1"/>
          </p:cNvSpPr>
          <p:nvPr/>
        </p:nvSpPr>
        <p:spPr bwMode="auto">
          <a:xfrm>
            <a:off x="5118100" y="5389563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87" name="Oval 44"/>
          <p:cNvSpPr>
            <a:spLocks noChangeArrowheads="1"/>
          </p:cNvSpPr>
          <p:nvPr/>
        </p:nvSpPr>
        <p:spPr bwMode="auto">
          <a:xfrm>
            <a:off x="6870700" y="4703763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88" name="Text Box 45"/>
          <p:cNvSpPr txBox="1">
            <a:spLocks noChangeArrowheads="1"/>
          </p:cNvSpPr>
          <p:nvPr/>
        </p:nvSpPr>
        <p:spPr bwMode="auto">
          <a:xfrm>
            <a:off x="1216025" y="3521075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</a:t>
            </a:r>
            <a:r>
              <a:rPr lang="en-US" altLang="en-US" sz="1800" baseline="-25000">
                <a:latin typeface="Arial" charset="0"/>
              </a:rPr>
              <a:t>t=1</a:t>
            </a:r>
          </a:p>
        </p:txBody>
      </p:sp>
      <p:sp>
        <p:nvSpPr>
          <p:cNvPr id="31789" name="Text Box 52"/>
          <p:cNvSpPr txBox="1">
            <a:spLocks noChangeArrowheads="1"/>
          </p:cNvSpPr>
          <p:nvPr/>
        </p:nvSpPr>
        <p:spPr bwMode="auto">
          <a:xfrm>
            <a:off x="874713" y="3978275"/>
            <a:ext cx="1444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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t=1</a:t>
            </a:r>
            <a:r>
              <a:rPr lang="en-US" altLang="en-US" sz="1800">
                <a:latin typeface="Arial" charset="0"/>
                <a:sym typeface="Symbol" pitchFamily="18" charset="2"/>
              </a:rPr>
              <a:t>={</a:t>
            </a:r>
            <a:r>
              <a:rPr lang="en-US" altLang="en-US" sz="1800">
                <a:latin typeface="Arial" charset="0"/>
              </a:rPr>
              <a:t>R,T}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 t=1</a:t>
            </a:r>
            <a:endParaRPr lang="en-US" altLang="en-US" sz="1800" baseline="-25000">
              <a:latin typeface="Arial" charset="0"/>
            </a:endParaRPr>
          </a:p>
        </p:txBody>
      </p:sp>
      <p:sp>
        <p:nvSpPr>
          <p:cNvPr id="31790" name="Text Box 52"/>
          <p:cNvSpPr txBox="1">
            <a:spLocks noChangeArrowheads="1"/>
          </p:cNvSpPr>
          <p:nvPr/>
        </p:nvSpPr>
        <p:spPr bwMode="auto">
          <a:xfrm>
            <a:off x="2211388" y="5127625"/>
            <a:ext cx="1444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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t=2</a:t>
            </a:r>
            <a:r>
              <a:rPr lang="en-US" altLang="en-US" sz="1800">
                <a:latin typeface="Arial" charset="0"/>
                <a:sym typeface="Symbol" pitchFamily="18" charset="2"/>
              </a:rPr>
              <a:t>={</a:t>
            </a:r>
            <a:r>
              <a:rPr lang="en-US" altLang="en-US" sz="1800">
                <a:latin typeface="Arial" charset="0"/>
              </a:rPr>
              <a:t>R,T}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 t=2</a:t>
            </a:r>
            <a:endParaRPr lang="en-US" altLang="en-US" sz="1800" baseline="-25000">
              <a:latin typeface="Arial" charset="0"/>
            </a:endParaRPr>
          </a:p>
        </p:txBody>
      </p:sp>
      <p:sp>
        <p:nvSpPr>
          <p:cNvPr id="31791" name="Text Box 52"/>
          <p:cNvSpPr txBox="1">
            <a:spLocks noChangeArrowheads="1"/>
          </p:cNvSpPr>
          <p:nvPr/>
        </p:nvSpPr>
        <p:spPr bwMode="auto">
          <a:xfrm>
            <a:off x="4333875" y="5511800"/>
            <a:ext cx="1444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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t=3</a:t>
            </a:r>
            <a:r>
              <a:rPr lang="en-US" altLang="en-US" sz="1800">
                <a:latin typeface="Arial" charset="0"/>
                <a:sym typeface="Symbol" pitchFamily="18" charset="2"/>
              </a:rPr>
              <a:t>={</a:t>
            </a:r>
            <a:r>
              <a:rPr lang="en-US" altLang="en-US" sz="1800">
                <a:latin typeface="Arial" charset="0"/>
              </a:rPr>
              <a:t>R,T}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 t=3</a:t>
            </a:r>
            <a:endParaRPr lang="en-US" altLang="en-US" sz="1800" baseline="-25000">
              <a:latin typeface="Arial" charset="0"/>
            </a:endParaRPr>
          </a:p>
        </p:txBody>
      </p:sp>
      <p:sp>
        <p:nvSpPr>
          <p:cNvPr id="31792" name="Text Box 52"/>
          <p:cNvSpPr txBox="1">
            <a:spLocks noChangeArrowheads="1"/>
          </p:cNvSpPr>
          <p:nvPr/>
        </p:nvSpPr>
        <p:spPr bwMode="auto">
          <a:xfrm>
            <a:off x="6583363" y="5124450"/>
            <a:ext cx="1503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sym typeface="Symbol" pitchFamily="18" charset="2"/>
              </a:rPr>
              <a:t>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t=</a:t>
            </a:r>
            <a:r>
              <a:rPr lang="en-US" altLang="en-US" sz="1800">
                <a:latin typeface="Arial" charset="0"/>
                <a:sym typeface="Symbol" pitchFamily="18" charset="2"/>
              </a:rPr>
              <a:t>={</a:t>
            </a:r>
            <a:r>
              <a:rPr lang="en-US" altLang="en-US" sz="1800">
                <a:latin typeface="Arial" charset="0"/>
              </a:rPr>
              <a:t>R,T}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 t=</a:t>
            </a:r>
            <a:endParaRPr lang="en-US" altLang="en-US" sz="1800" baseline="-25000">
              <a:latin typeface="Arial" charset="0"/>
            </a:endParaRPr>
          </a:p>
        </p:txBody>
      </p:sp>
      <p:sp>
        <p:nvSpPr>
          <p:cNvPr id="31793" name="Text Box 45"/>
          <p:cNvSpPr txBox="1">
            <a:spLocks noChangeArrowheads="1"/>
          </p:cNvSpPr>
          <p:nvPr/>
        </p:nvSpPr>
        <p:spPr bwMode="auto">
          <a:xfrm>
            <a:off x="2208213" y="4797425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</a:t>
            </a:r>
            <a:r>
              <a:rPr lang="en-US" altLang="en-US" sz="1800" baseline="-25000">
                <a:latin typeface="Arial" charset="0"/>
              </a:rPr>
              <a:t>t=2</a:t>
            </a:r>
          </a:p>
        </p:txBody>
      </p:sp>
      <p:sp>
        <p:nvSpPr>
          <p:cNvPr id="31794" name="Text Box 45"/>
          <p:cNvSpPr txBox="1">
            <a:spLocks noChangeArrowheads="1"/>
          </p:cNvSpPr>
          <p:nvPr/>
        </p:nvSpPr>
        <p:spPr bwMode="auto">
          <a:xfrm>
            <a:off x="5135563" y="5205413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</a:t>
            </a:r>
            <a:r>
              <a:rPr lang="en-US" altLang="en-US" sz="1800" baseline="-25000">
                <a:latin typeface="Arial" charset="0"/>
              </a:rPr>
              <a:t>t=3</a:t>
            </a:r>
          </a:p>
        </p:txBody>
      </p:sp>
      <p:sp>
        <p:nvSpPr>
          <p:cNvPr id="31795" name="Text Box 45"/>
          <p:cNvSpPr txBox="1">
            <a:spLocks noChangeArrowheads="1"/>
          </p:cNvSpPr>
          <p:nvPr/>
        </p:nvSpPr>
        <p:spPr bwMode="auto">
          <a:xfrm>
            <a:off x="6870700" y="4711700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</a:t>
            </a:r>
            <a:r>
              <a:rPr lang="en-US" altLang="en-US" sz="1800" baseline="-25000">
                <a:latin typeface="Arial" charset="0"/>
              </a:rPr>
              <a:t>t=</a:t>
            </a:r>
            <a:r>
              <a:rPr lang="en-US" altLang="en-US" sz="1800" baseline="-25000">
                <a:latin typeface="Arial" charset="0"/>
                <a:sym typeface="Symbol" pitchFamily="18" charset="2"/>
              </a:rPr>
              <a:t></a:t>
            </a:r>
            <a:endParaRPr lang="en-US" altLang="en-US" sz="1800" baseline="-25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610600" cy="1143000"/>
          </a:xfrm>
        </p:spPr>
        <p:txBody>
          <a:bodyPr/>
          <a:lstStyle/>
          <a:p>
            <a:pPr algn="l"/>
            <a:r>
              <a:rPr lang="en-US" altLang="en-US" sz="2000" smtClean="0"/>
              <a:t>Exercise11.8 : </a:t>
            </a:r>
            <a:br>
              <a:rPr lang="en-US" altLang="en-US" sz="2000" smtClean="0"/>
            </a:br>
            <a:r>
              <a:rPr lang="en-US" altLang="en-US" sz="2000" smtClean="0"/>
              <a:t>SFM2: Algo. to find the </a:t>
            </a:r>
            <a:r>
              <a:rPr lang="en-US" altLang="en-US" sz="2000" i="1" smtClean="0"/>
              <a:t>i-th</a:t>
            </a:r>
            <a:r>
              <a:rPr lang="en-US" altLang="en-US" sz="2000" smtClean="0"/>
              <a:t> model point (repeat this N times to get all N points)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Identify which are known and unknown when K=0, K=5</a:t>
            </a:r>
            <a:br>
              <a:rPr lang="en-US" altLang="en-US" sz="2000" smtClean="0"/>
            </a:br>
            <a:r>
              <a:rPr lang="en-US" altLang="en-US" sz="3200" smtClean="0">
                <a:solidFill>
                  <a:srgbClr val="FF0000"/>
                </a:solidFill>
              </a:rPr>
              <a:t/>
            </a:r>
            <a:br>
              <a:rPr lang="en-US" altLang="en-US" sz="3200" smtClean="0">
                <a:solidFill>
                  <a:srgbClr val="FF0000"/>
                </a:solidFill>
              </a:rPr>
            </a:br>
            <a:r>
              <a:rPr lang="en-US" altLang="en-US" sz="3200" smtClean="0">
                <a:solidFill>
                  <a:srgbClr val="FF0000"/>
                </a:solidFill>
              </a:rPr>
              <a:t/>
            </a:r>
            <a:br>
              <a:rPr lang="en-US" altLang="en-US" sz="3200" smtClean="0">
                <a:solidFill>
                  <a:srgbClr val="FF0000"/>
                </a:solidFill>
              </a:rPr>
            </a:br>
            <a:endParaRPr lang="en-US" altLang="en-US" sz="3200" smtClean="0">
              <a:solidFill>
                <a:srgbClr val="FF0000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867400" y="6172200"/>
            <a:ext cx="838200" cy="563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485347-4A16-414A-BDB2-5D87B717CAF5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32774" name="Object 5"/>
          <p:cNvGraphicFramePr>
            <a:graphicFrameLocks noGrp="1" noChangeAspect="1"/>
          </p:cNvGraphicFramePr>
          <p:nvPr/>
        </p:nvGraphicFramePr>
        <p:xfrm>
          <a:off x="581025" y="1828800"/>
          <a:ext cx="5237163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3581400" imgH="2971800" progId="Equation.3">
                  <p:embed/>
                </p:oleObj>
              </mc:Choice>
              <mc:Fallback>
                <p:oleObj name="Equation" r:id="rId3" imgW="3581400" imgH="2971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828800"/>
                        <a:ext cx="5237163" cy="4346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"/>
          <p:cNvGraphicFramePr>
            <a:graphicFrameLocks noChangeAspect="1"/>
          </p:cNvGraphicFramePr>
          <p:nvPr/>
        </p:nvGraphicFramePr>
        <p:xfrm>
          <a:off x="6234113" y="1905000"/>
          <a:ext cx="28829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5" imgW="2882900" imgH="2286000" progId="Equation.3">
                  <p:embed/>
                </p:oleObj>
              </mc:Choice>
              <mc:Fallback>
                <p:oleObj name="公式" r:id="rId5" imgW="2882900" imgH="228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1905000"/>
                        <a:ext cx="2882900" cy="2286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Box 7"/>
          <p:cNvSpPr txBox="1">
            <a:spLocks noChangeArrowheads="1"/>
          </p:cNvSpPr>
          <p:nvPr/>
        </p:nvSpPr>
        <p:spPr bwMode="auto">
          <a:xfrm>
            <a:off x="5921375" y="4419600"/>
            <a:ext cx="3200400" cy="203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</a:rPr>
              <a:t>The formulas apply to one feature (i) for all time frames t=1,2,…</a:t>
            </a:r>
            <a:r>
              <a:rPr lang="en-US" altLang="en-US" sz="1800">
                <a:latin typeface="Arial" charset="0"/>
                <a:sym typeface="Symbol" pitchFamily="18" charset="2"/>
              </a:rPr>
              <a:t>.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SFM2 will N times , each time is independent.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See next slide for the graphical illustration,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4321175" y="1981200"/>
            <a:ext cx="1470025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SFM2: This algorithm is to find the model </a:t>
            </a:r>
            <a:r>
              <a:rPr lang="en-US" altLang="en-US" sz="1800" i="1">
                <a:latin typeface="Arial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[2] Result for rotation angles</a:t>
            </a:r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458200" cy="4478338"/>
          </a:xfrm>
        </p:spPr>
      </p:pic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DB63B9-37CB-4CBB-853D-0651286A2E7A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[2] Result for translations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524000"/>
            <a:ext cx="8458200" cy="4478338"/>
          </a:xfrm>
        </p:spPr>
      </p:pic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CCBCDF-1BEA-4B77-8FF2-EAC5B52DEC8D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From [2] </a:t>
            </a:r>
            <a:r>
              <a:rPr lang="en-US" altLang="zh-TW" sz="3500" smtClean="0"/>
              <a:t>Result: compare full/classical(+) and 2-pass algorithm (o)</a:t>
            </a: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600200"/>
            <a:ext cx="5076825" cy="4525963"/>
          </a:xfrm>
        </p:spPr>
      </p:pic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9DA2F1-5F28-4FB1-9C25-C531AEC57C1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From [2] </a:t>
            </a:r>
            <a:r>
              <a:rPr lang="en-US" altLang="zh-TW" sz="3500" smtClean="0"/>
              <a:t>Results for real images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33400"/>
            <a:ext cx="4303713" cy="5562600"/>
          </a:xfrm>
        </p:spPr>
      </p:pic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92AF94-FD5D-4B21-B315-449FD203A84D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3592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Conclusions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Bundle adjustment can be used for structure and motion SAM (model structure reconstruction and pose estimation).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Bundle adjustment is an accurate method for Structure from motion SFM.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It can made more efficient by using a two pass (pose finding step, model fining step)  algorithm</a:t>
            </a:r>
          </a:p>
          <a:p>
            <a:pPr eaLnBrk="1" hangingPunct="1">
              <a:lnSpc>
                <a:spcPct val="90000"/>
              </a:lnSpc>
            </a:pPr>
            <a:endParaRPr lang="zh-TW" altLang="en-US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41FB04-F4A0-4849-9242-BDB265CD60ED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Appendices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TW" altLang="en-US" smtClean="0"/>
              <a:t>  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B2A75C-F9E7-4987-B561-D12D05CFD9E0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 Newton's method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1100" smtClean="0"/>
              <a:t>function new_x=demo_newton1(x)</a:t>
            </a:r>
          </a:p>
          <a:p>
            <a:r>
              <a:rPr lang="en-US" altLang="en-US" sz="1100" smtClean="0"/>
              <a:t>%This is to solve x^3-2x=3 </a:t>
            </a:r>
          </a:p>
          <a:p>
            <a:r>
              <a:rPr lang="en-US" altLang="en-US" sz="1100" smtClean="0"/>
              <a:t>%assume x is the guessed x</a:t>
            </a:r>
          </a:p>
          <a:p>
            <a:r>
              <a:rPr lang="en-US" altLang="en-US" sz="1100" smtClean="0"/>
              <a:t>% 3= f(true_x)=f(x)+f'(x)(new_x-x)+ small_terms_ignored % Taylor series </a:t>
            </a:r>
          </a:p>
          <a:p>
            <a:r>
              <a:rPr lang="en-US" altLang="en-US" sz="1100" smtClean="0"/>
              <a:t>% 3-f(x)/f'(x)=new_x-x, or</a:t>
            </a:r>
          </a:p>
          <a:p>
            <a:r>
              <a:rPr lang="en-US" altLang="en-US" sz="1100" smtClean="0"/>
              <a:t>% new_x=x+((3-f(x))/f'(x))= new_x, until new_x not changed</a:t>
            </a:r>
          </a:p>
          <a:p>
            <a:r>
              <a:rPr lang="en-US" altLang="en-US" sz="1100" smtClean="0"/>
              <a:t>% so that</a:t>
            </a:r>
          </a:p>
          <a:p>
            <a:r>
              <a:rPr lang="en-US" altLang="en-US" sz="1100" smtClean="0"/>
              <a:t>% new_x=x+((3-f(x))/f'(x))</a:t>
            </a:r>
          </a:p>
          <a:p>
            <a:r>
              <a:rPr lang="en-US" altLang="en-US" sz="1100" smtClean="0"/>
              <a:t>% new_x=x+((3-(x^3-2*x))/(3*x^2-2));</a:t>
            </a:r>
          </a:p>
          <a:p>
            <a:r>
              <a:rPr lang="en-US" altLang="en-US" sz="1100" smtClean="0"/>
              <a:t>while (1)</a:t>
            </a:r>
          </a:p>
          <a:p>
            <a:r>
              <a:rPr lang="en-US" altLang="en-US" sz="1100" smtClean="0"/>
              <a:t>    new_x=x+((3-(x^3-2*x))/(3*x^2-2));</a:t>
            </a:r>
          </a:p>
          <a:p>
            <a:r>
              <a:rPr lang="en-US" altLang="en-US" sz="1100" smtClean="0"/>
              <a:t>    err=abs(x - new_x);</a:t>
            </a:r>
          </a:p>
          <a:p>
            <a:r>
              <a:rPr lang="en-US" altLang="en-US" sz="1100" smtClean="0"/>
              <a:t>    st=sprintf('new_x=%2.3f,err=%2.3f, err is still too big\n',new_x,err);</a:t>
            </a:r>
          </a:p>
          <a:p>
            <a:r>
              <a:rPr lang="en-US" altLang="en-US" sz="1100" smtClean="0"/>
              <a:t>    disp(st);</a:t>
            </a:r>
          </a:p>
          <a:p>
            <a:r>
              <a:rPr lang="en-US" altLang="en-US" sz="1100" smtClean="0"/>
              <a:t>    if (err &lt; 0.01) </a:t>
            </a:r>
          </a:p>
          <a:p>
            <a:r>
              <a:rPr lang="en-US" altLang="en-US" sz="1100" smtClean="0"/>
              <a:t>        break;</a:t>
            </a:r>
          </a:p>
          <a:p>
            <a:r>
              <a:rPr lang="en-US" altLang="en-US" sz="1100" smtClean="0"/>
              <a:t>    end</a:t>
            </a:r>
          </a:p>
          <a:p>
            <a:r>
              <a:rPr lang="en-US" altLang="en-US" sz="1100" smtClean="0"/>
              <a:t>    %'err still big, hit key to continue'</a:t>
            </a:r>
          </a:p>
          <a:p>
            <a:r>
              <a:rPr lang="en-US" altLang="en-US" sz="1100" smtClean="0"/>
              <a:t>    pause</a:t>
            </a:r>
          </a:p>
          <a:p>
            <a:r>
              <a:rPr lang="en-US" altLang="en-US" sz="1100" smtClean="0"/>
              <a:t>    x=new_x;</a:t>
            </a:r>
          </a:p>
          <a:p>
            <a:r>
              <a:rPr lang="en-US" altLang="en-US" sz="1100" smtClean="0"/>
              <a:t>end</a:t>
            </a:r>
          </a:p>
          <a:p>
            <a:r>
              <a:rPr lang="en-US" altLang="en-US" sz="1100" smtClean="0"/>
              <a:t>'err is small new_x is the solution'</a:t>
            </a:r>
          </a:p>
          <a:p>
            <a:r>
              <a:rPr lang="en-US" altLang="en-US" sz="1100" smtClean="0"/>
              <a:t>new_x</a:t>
            </a:r>
          </a:p>
          <a:p>
            <a:endParaRPr lang="en-US" altLang="en-US" sz="1100" smtClean="0"/>
          </a:p>
          <a:p>
            <a:endParaRPr lang="en-US" altLang="en-US" sz="1100" smtClean="0"/>
          </a:p>
          <a:p>
            <a:endParaRPr lang="en-US" altLang="en-US" smtClean="0"/>
          </a:p>
        </p:txBody>
      </p:sp>
      <p:sp>
        <p:nvSpPr>
          <p:cNvPr id="39940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1200" smtClean="0"/>
              <a:t>&gt;&gt; demo_newton1(1)</a:t>
            </a:r>
          </a:p>
          <a:p>
            <a:r>
              <a:rPr lang="en-US" altLang="en-US" sz="1200" smtClean="0"/>
              <a:t>new_x=5.000,err=4.000, err is still too big</a:t>
            </a:r>
          </a:p>
          <a:p>
            <a:endParaRPr lang="en-US" altLang="en-US" sz="1200" smtClean="0"/>
          </a:p>
          <a:p>
            <a:r>
              <a:rPr lang="en-US" altLang="en-US" sz="1200" smtClean="0"/>
              <a:t>new_x=3.466,err=1.534, err is still too big</a:t>
            </a:r>
          </a:p>
          <a:p>
            <a:endParaRPr lang="en-US" altLang="en-US" sz="1200" smtClean="0"/>
          </a:p>
          <a:p>
            <a:r>
              <a:rPr lang="en-US" altLang="en-US" sz="1200" smtClean="0"/>
              <a:t>new_x=2.534,err=0.931, err is still too big</a:t>
            </a:r>
          </a:p>
          <a:p>
            <a:endParaRPr lang="en-US" altLang="en-US" sz="1200" smtClean="0"/>
          </a:p>
          <a:p>
            <a:r>
              <a:rPr lang="en-US" altLang="en-US" sz="1200" smtClean="0"/>
              <a:t>new_x=2.059,err=0.475, err is still too big</a:t>
            </a:r>
          </a:p>
          <a:p>
            <a:endParaRPr lang="en-US" altLang="en-US" sz="1200" smtClean="0"/>
          </a:p>
          <a:p>
            <a:r>
              <a:rPr lang="en-US" altLang="en-US" sz="1200" smtClean="0"/>
              <a:t>new_x=1.909,err=0.150, err is still too big</a:t>
            </a:r>
          </a:p>
          <a:p>
            <a:endParaRPr lang="en-US" altLang="en-US" sz="1200" smtClean="0"/>
          </a:p>
          <a:p>
            <a:r>
              <a:rPr lang="en-US" altLang="en-US" sz="1200" smtClean="0"/>
              <a:t>new_x=1.893,err=0.015, err is still too big</a:t>
            </a:r>
          </a:p>
          <a:p>
            <a:endParaRPr lang="en-US" altLang="en-US" sz="1200" smtClean="0"/>
          </a:p>
          <a:p>
            <a:r>
              <a:rPr lang="en-US" altLang="en-US" sz="1200" smtClean="0"/>
              <a:t>new_x=1.893,err=0.000, </a:t>
            </a:r>
          </a:p>
          <a:p>
            <a:r>
              <a:rPr lang="en-US" altLang="en-US" sz="1200" smtClean="0"/>
              <a:t>ans =</a:t>
            </a:r>
          </a:p>
          <a:p>
            <a:r>
              <a:rPr lang="en-US" altLang="en-US" sz="1200" smtClean="0"/>
              <a:t>err is small new_x is the solution</a:t>
            </a:r>
          </a:p>
          <a:p>
            <a:r>
              <a:rPr lang="en-US" altLang="en-US" sz="1200" smtClean="0"/>
              <a:t>new_x =</a:t>
            </a:r>
          </a:p>
          <a:p>
            <a:r>
              <a:rPr lang="en-US" altLang="en-US" sz="1200" smtClean="0"/>
              <a:t>    1.8933</a:t>
            </a:r>
          </a:p>
          <a:p>
            <a:r>
              <a:rPr lang="en-US" altLang="en-US" sz="1200" smtClean="0"/>
              <a:t>ans =</a:t>
            </a:r>
          </a:p>
          <a:p>
            <a:r>
              <a:rPr lang="en-US" altLang="en-US" sz="1200" smtClean="0"/>
              <a:t>    1.8933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3994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C21091-A254-43BE-B998-2F088D1FEA97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Rotation matrix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E623DF-C17B-43A2-BED9-A6AC49E9DFD9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990600" y="1371600"/>
          <a:ext cx="7642225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公式" r:id="rId3" imgW="5943600" imgH="3302000" progId="Equation.3">
                  <p:embed/>
                </p:oleObj>
              </mc:Choice>
              <mc:Fallback>
                <p:oleObj name="公式" r:id="rId3" imgW="5943600" imgH="330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7642225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473950" cy="1025525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Example: Bundle adjustment 3D reconstruction (see also http://www.cse.cuhk.edu.hk/khwong/demo/index.html)</a:t>
            </a:r>
            <a:br>
              <a:rPr lang="en-US" altLang="zh-TW" sz="2000" smtClean="0"/>
            </a:br>
            <a:endParaRPr lang="en-US" altLang="zh-TW" sz="20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/>
          <a:lstStyle/>
          <a:p>
            <a:pPr eaLnBrk="1" hangingPunct="1"/>
            <a:r>
              <a:rPr lang="en-US" altLang="zh-TW" sz="2600" smtClean="0"/>
              <a:t>Grand Canyon Demo</a:t>
            </a:r>
          </a:p>
          <a:p>
            <a:pPr eaLnBrk="1" hangingPunct="1"/>
            <a:r>
              <a:rPr lang="en-US" altLang="zh-TW" sz="2600" smtClean="0"/>
              <a:t>Flask</a:t>
            </a:r>
          </a:p>
          <a:p>
            <a:pPr eaLnBrk="1" hangingPunct="1"/>
            <a:r>
              <a:rPr lang="en-US" altLang="zh-TW" sz="2600" smtClean="0"/>
              <a:t>Robot</a:t>
            </a:r>
          </a:p>
        </p:txBody>
      </p:sp>
      <p:sp>
        <p:nvSpPr>
          <p:cNvPr id="512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7D9392-225D-49BB-AE96-5C55D7763C5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5126" name="Picture 4" descr="canyon1s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27432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5" descr="flask7_000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6" descr="robot2_first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3276600" y="2971800"/>
            <a:ext cx="571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http://www.youtube.com/watch?v=2KLFRILlOjc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609600" y="5943600"/>
            <a:ext cx="5907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http://www.youtube.com/watch?v=4h1pN2DIs6g</a:t>
            </a:r>
          </a:p>
        </p:txBody>
      </p: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609600" y="5562600"/>
            <a:ext cx="582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http://www.youtube.com/watch?v=ONx4cyYYyrI</a:t>
            </a:r>
          </a:p>
        </p:txBody>
      </p:sp>
      <p:sp>
        <p:nvSpPr>
          <p:cNvPr id="5132" name="Text Box 10"/>
          <p:cNvSpPr txBox="1">
            <a:spLocks noChangeArrowheads="1"/>
          </p:cNvSpPr>
          <p:nvPr/>
        </p:nvSpPr>
        <p:spPr bwMode="auto">
          <a:xfrm>
            <a:off x="2971800" y="5329238"/>
            <a:ext cx="582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http://www.youtube.com/watch?v=xgCnV--wf2k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Jacobian for model :JacobM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305800" cy="6172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TW" sz="1400" smtClean="0"/>
              <a:t>% Jacobian for model :JacobM  %%%%%%%%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N = size(model,2);    %model=3,N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if N~=1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error('JacobM: model size must be 4*1');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end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T = size(rt,3);       %rt=3,4,T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J=zeros(2*T,3);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zh-TW" sz="1400" smtClean="0"/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for t=1:T             %index T vertical blocks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V = rt(:,:,t)*model;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X = V(1,:);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Y = V(2,:);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Z = V(3,:);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Z2 = Z.*Z;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XZ2 = X./Z2;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YZ2 = Y./Z2;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a11 = rt(1,1,t)./Z - rt(3,1,t).*XZ2;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a12 = rt(1,2,t)./Z - rt(3,2,t).*XZ2;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a13 = rt(1,3,t)./Z - rt(3,3,t).*XZ2;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a21 = rt(2,1,t)./Z - rt(3,1,t).*YZ2;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a22 = rt(2,2,t)./Z - rt(3,2,t).*YZ2;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a23 = rt(2,3,t)./Z - rt(3,3,t).*YZ2;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a1 = [a11' a12' a13'];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a2 = [a21' a22' a23'];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J(t,:) = a1;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    J(T+t,:) = a2;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end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1400" smtClean="0"/>
              <a:t>J = flen.*J;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D1A812-E21D-4C65-950E-D7F10FF372D5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Angles and R pose conversion</a:t>
            </a:r>
            <a:endParaRPr lang="en-US" altLang="en-US" smtClean="0"/>
          </a:p>
        </p:txBody>
      </p:sp>
      <p:graphicFrame>
        <p:nvGraphicFramePr>
          <p:cNvPr id="4301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28600" y="3657600"/>
          <a:ext cx="19161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3" imgW="1727200" imgH="914400" progId="Equation.DSMT4">
                  <p:embed/>
                </p:oleObj>
              </mc:Choice>
              <mc:Fallback>
                <p:oleObj name="Equation" r:id="rId3" imgW="1727200" imgH="9144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19161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47AD8B-0126-4013-A11B-B98F17FDD782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 smtClean="0">
              <a:latin typeface="Arial" charset="0"/>
            </a:endParaRPr>
          </a:p>
        </p:txBody>
      </p:sp>
      <p:pic>
        <p:nvPicPr>
          <p:cNvPr id="43014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28800"/>
            <a:ext cx="6375400" cy="1828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34963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jacobian for chang,wong ieee_mm 2 pass lowe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82296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'==========test jacobian for chang,wong ieee_mm 2 pass lowe=================='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clear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 a1=yaw, a2=pitch, a3=roll,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 t1=translation in x, t2=translation in y, t3=translation in z,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syms R dR M TT XYZ ZZ x y z f u v a1 a2 a3 t1 t2 t3 aa1 aa2 aa3 tt1 tt2 tt3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R=[1 -aa3 aa2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  aa3 1 -aa1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  -aa2 aa1 1];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dR=[1 -a3 a2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   a3 1 -a1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   -a2 a1 1];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M=[x;y;z];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TT=[tt1;tt2;tt3];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dt=[t1;t2;t3]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 XX=(dR.*R)*M+TT; %not correct, becuase R is a matrix multiplication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 XYZ=dR*R*M+TT+dt; %correct, becuase R is a matrix multiplication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 XX=(dR+R)*M+TT; %not correct becuase R is not an addition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u=f*XYZ(1)/XYZ(3);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v=f*XYZ(2)/XYZ(3);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%diff (u,a3)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%diff (v,a3)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ja=jacobian([u ;v],[a1 a2 a3])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jt=jacobian([u ;v],[t1 t2 t3])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B90174-5873-4010-A9A4-6C3810F92E57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Delaunay algorithm for generation of VRML files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VRML specifications</a:t>
            </a:r>
          </a:p>
          <a:p>
            <a:pPr lvl="1" eaLnBrk="1" hangingPunct="1"/>
            <a:r>
              <a:rPr lang="en-US" altLang="en-US" smtClean="0"/>
              <a:t>Viewers</a:t>
            </a:r>
          </a:p>
          <a:p>
            <a:pPr lvl="2" eaLnBrk="1" hangingPunct="1"/>
            <a:r>
              <a:rPr lang="en-US" altLang="en-US" smtClean="0">
                <a:hlinkClick r:id="rId2"/>
              </a:rPr>
              <a:t>Cortona3d</a:t>
            </a:r>
            <a:r>
              <a:rPr lang="en-US" altLang="en-US" smtClean="0"/>
              <a:t>,  </a:t>
            </a:r>
            <a:r>
              <a:rPr lang="en-US" altLang="en-US" smtClean="0">
                <a:hlinkClick r:id="rId3"/>
              </a:rPr>
              <a:t>Cosmoplayer,</a:t>
            </a:r>
            <a:r>
              <a:rPr lang="en-US" altLang="en-US" smtClean="0"/>
              <a:t>  </a:t>
            </a:r>
            <a:r>
              <a:rPr lang="en-US" altLang="en-US" smtClean="0">
                <a:hlinkClick r:id="rId4"/>
              </a:rPr>
              <a:t>Vivaty</a:t>
            </a:r>
            <a:br>
              <a:rPr lang="en-US" altLang="en-US" smtClean="0">
                <a:hlinkClick r:id="rId4"/>
              </a:rPr>
            </a:br>
            <a:endParaRPr lang="en-US" altLang="en-US" smtClean="0"/>
          </a:p>
          <a:p>
            <a:pPr lvl="2" eaLnBrk="1" hangingPunct="1"/>
            <a:r>
              <a:rPr lang="en-US" altLang="en-US" smtClean="0"/>
              <a:t>http://cic.nist.gov/vrml/vbdetect.html</a:t>
            </a:r>
          </a:p>
          <a:p>
            <a:pPr eaLnBrk="1" hangingPunct="1"/>
            <a:r>
              <a:rPr lang="en-US" altLang="en-US" smtClean="0"/>
              <a:t>Delaunay algorithm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2E5D14-AA83-421F-875A-8EC20B1807C0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method fro finding the model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find model by triangulation (not iterative method )</a:t>
            </a:r>
          </a:p>
          <a:p>
            <a:r>
              <a:rPr lang="en-US" altLang="en-US" smtClean="0"/>
              <a:t>It is faster but may be not very accurate.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E407AA-F9C2-4583-9221-CA2C4D076557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method for </a:t>
            </a:r>
            <a:br>
              <a:rPr lang="en-US" altLang="en-US" smtClean="0"/>
            </a:br>
            <a:r>
              <a:rPr lang="en-US" altLang="en-US" smtClean="0"/>
              <a:t>SFM2 : find model phase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sz="2200" smtClean="0">
                <a:solidFill>
                  <a:srgbClr val="898989"/>
                </a:solidFill>
              </a:rPr>
              <a:t>There are two methods: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2200" smtClean="0">
                <a:solidFill>
                  <a:srgbClr val="898989"/>
                </a:solidFill>
              </a:rPr>
              <a:t>(SFM2: method A) Direct triangulation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2200" smtClean="0">
                <a:solidFill>
                  <a:srgbClr val="898989"/>
                </a:solidFill>
              </a:rPr>
              <a:t>(SFM2: method B) Iterative method (in the main body of  this power point)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2200" smtClean="0">
                <a:solidFill>
                  <a:srgbClr val="898989"/>
                </a:solidFill>
              </a:rPr>
              <a:t>Either (A) or (B) can be used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smtClean="0">
              <a:solidFill>
                <a:srgbClr val="898989"/>
              </a:solidFill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2D4E11-A20B-44D1-A894-753BC9C6975B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SFM2(method A): direct triangulation model finding procedure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Assume you have m views, </a:t>
            </a:r>
          </a:p>
          <a:p>
            <a:pPr eaLnBrk="1" hangingPunct="1"/>
            <a:r>
              <a:rPr lang="en-US" altLang="en-US" sz="2000" smtClean="0"/>
              <a:t>Using the first view and each of the other views we can (m-1)pairs of images. </a:t>
            </a:r>
          </a:p>
          <a:p>
            <a:pPr eaLnBrk="1" hangingPunct="1"/>
            <a:r>
              <a:rPr lang="en-US" altLang="en-US" sz="2000" smtClean="0"/>
              <a:t>Each pair gives one version of X (using the triangulation method in the chapter on stereo (chapter iv08 http://www.cse.cuhk.edu.hk/%7Ekhwong/www2/cmsc5711/iv08_stereo.ppt)</a:t>
            </a:r>
          </a:p>
          <a:p>
            <a:pPr eaLnBrk="1" hangingPunct="1"/>
            <a:r>
              <a:rPr lang="en-US" altLang="en-US" sz="2000" smtClean="0"/>
              <a:t>So you have m-1 models X1, X2,… Xm-1 (all referring to the first camera coordinate system as reference)</a:t>
            </a:r>
          </a:p>
          <a:p>
            <a:pPr eaLnBrk="1" hangingPunct="1"/>
            <a:r>
              <a:rPr lang="en-US" altLang="en-US" sz="2000" smtClean="0"/>
              <a:t>The solution X=Xmean is the mean of all these (X1, X2,… Xm-1 ) </a:t>
            </a:r>
          </a:p>
          <a:p>
            <a:pPr eaLnBrk="1" hangingPunct="1"/>
            <a:r>
              <a:rPr lang="en-US" altLang="en-US" sz="2000" smtClean="0"/>
              <a:t>So a temporally model X is found at this stage.</a:t>
            </a:r>
          </a:p>
          <a:p>
            <a:pPr lvl="1" eaLnBrk="1" hangingPunct="1"/>
            <a:r>
              <a:rPr lang="en-US" altLang="en-US" sz="2200" smtClean="0"/>
              <a:t>Also measure the error:</a:t>
            </a:r>
          </a:p>
          <a:p>
            <a:pPr lvl="1" eaLnBrk="1" hangingPunct="1"/>
            <a:r>
              <a:rPr lang="en-US" altLang="en-US" sz="2200" smtClean="0"/>
              <a:t>Measurement error (Err)</a:t>
            </a:r>
          </a:p>
          <a:p>
            <a:pPr lvl="1" eaLnBrk="1" hangingPunct="1"/>
            <a:r>
              <a:rPr lang="en-US" altLang="en-US" sz="2200" smtClean="0"/>
              <a:t>Err=</a:t>
            </a:r>
            <a:r>
              <a:rPr lang="en-US" altLang="en-US" sz="2200" smtClean="0">
                <a:sym typeface="Symbol" pitchFamily="18" charset="2"/>
              </a:rPr>
              <a:t></a:t>
            </a:r>
            <a:r>
              <a:rPr lang="en-US" altLang="en-US" sz="2200" smtClean="0"/>
              <a:t>||(current model - previous model)||</a:t>
            </a:r>
            <a:r>
              <a:rPr lang="en-US" altLang="en-US" sz="2200" baseline="30000" smtClean="0"/>
              <a:t>2</a:t>
            </a:r>
            <a:endParaRPr lang="en-US" altLang="en-US" sz="2200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60D592-C6E9-4117-AAE1-96356476E50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SFM2 </a:t>
            </a:r>
            <a:r>
              <a:rPr lang="en-US" dirty="0" smtClean="0"/>
              <a:t>(</a:t>
            </a:r>
            <a:r>
              <a:rPr lang="en-US" dirty="0"/>
              <a:t>method </a:t>
            </a:r>
            <a:r>
              <a:rPr lang="en-US" dirty="0" smtClean="0"/>
              <a:t>B) :The iterative steps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Initialize first guess of model and pose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smtClean="0"/>
              <a:t>The first guess is a flat model perpendicular to the image and is Zinit away (e.g. Zinit = 0.5 meters or any reasonable guess)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Iterative while ( Err is small)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{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SFM1 find pose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SFM2 find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Measurement error (Err)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Err= </a:t>
            </a:r>
            <a:r>
              <a:rPr lang="en-US" altLang="en-US" sz="2200" smtClean="0">
                <a:sym typeface="Symbol" pitchFamily="18" charset="2"/>
              </a:rPr>
              <a:t></a:t>
            </a:r>
            <a:r>
              <a:rPr lang="en-US" altLang="en-US" sz="2200" smtClean="0"/>
              <a:t> ||(current model - previous model)||</a:t>
            </a:r>
            <a:r>
              <a:rPr lang="en-US" altLang="en-US" sz="2200" baseline="30000" smtClean="0"/>
              <a:t>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//If the model is stabilized, the solution is final.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}</a:t>
            </a: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873647-3AFB-42B8-A88D-BA974480EFEF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Pose estimation result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7315200" cy="4411663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Recall of SFM1 (pose estimation)</a:t>
            </a:r>
          </a:p>
          <a:p>
            <a:pPr lvl="1" eaLnBrk="1" hangingPunct="1"/>
            <a:r>
              <a:rPr lang="en-US" altLang="en-US" sz="2200" smtClean="0"/>
              <a:t>Input : </a:t>
            </a:r>
          </a:p>
          <a:p>
            <a:pPr lvl="2" eaLnBrk="1" hangingPunct="1"/>
            <a:r>
              <a:rPr lang="en-US" altLang="en-US" sz="2100" smtClean="0"/>
              <a:t>Image sequence I1,I2,…Im.</a:t>
            </a:r>
          </a:p>
          <a:p>
            <a:pPr lvl="2" eaLnBrk="1" hangingPunct="1"/>
            <a:r>
              <a:rPr lang="en-US" altLang="en-US" sz="2100" smtClean="0"/>
              <a:t>There are N features in the 3D object .</a:t>
            </a:r>
          </a:p>
          <a:p>
            <a:pPr lvl="2" eaLnBrk="1" hangingPunct="1"/>
            <a:r>
              <a:rPr lang="en-US" altLang="en-US" sz="2100" smtClean="0"/>
              <a:t>Each image has n image feature points</a:t>
            </a:r>
          </a:p>
          <a:p>
            <a:pPr lvl="1" eaLnBrk="1" hangingPunct="1"/>
            <a:r>
              <a:rPr lang="en-US" altLang="en-US" sz="2200" smtClean="0"/>
              <a:t>Output: pose [R(t),T(t)] t=1,…m</a:t>
            </a:r>
          </a:p>
          <a:p>
            <a:pPr lvl="1" eaLnBrk="1" hangingPunct="1"/>
            <a:endParaRPr lang="en-US" altLang="en-US" sz="2200" smtClean="0"/>
          </a:p>
          <a:p>
            <a:pPr lvl="1" eaLnBrk="1" hangingPunct="1"/>
            <a:r>
              <a:rPr lang="en-US" altLang="en-US" sz="2200" smtClean="0"/>
              <a:t>At time t, each image feature will give you a vector v</a:t>
            </a:r>
            <a:r>
              <a:rPr lang="en-US" altLang="en-US" sz="2200" baseline="-25000" smtClean="0"/>
              <a:t>t</a:t>
            </a:r>
            <a:r>
              <a:rPr lang="en-US" altLang="en-US" sz="2200" smtClean="0"/>
              <a:t> from the camera center O(t) to the 3D point in X passing the image point x</a:t>
            </a:r>
            <a:r>
              <a:rPr lang="en-US" altLang="en-US" sz="2200" baseline="-25000" smtClean="0"/>
              <a:t>i,t</a:t>
            </a:r>
          </a:p>
        </p:txBody>
      </p:sp>
      <p:graphicFrame>
        <p:nvGraphicFramePr>
          <p:cNvPr id="501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3657600"/>
          <a:ext cx="72707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3" imgW="3771900" imgH="241300" progId="Equation.3">
                  <p:embed/>
                </p:oleObj>
              </mc:Choice>
              <mc:Fallback>
                <p:oleObj name="Equation" r:id="rId3" imgW="3771900" imgH="2413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72707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5018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CAC704-6507-4B65-A1AB-2D79A579C097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4572000" y="5257800"/>
            <a:ext cx="1676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7947025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8159750" y="5065713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Xi in 3D</a:t>
            </a: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3603625" y="5257800"/>
            <a:ext cx="434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Oval 10"/>
          <p:cNvSpPr>
            <a:spLocks noChangeArrowheads="1"/>
          </p:cNvSpPr>
          <p:nvPr/>
        </p:nvSpPr>
        <p:spPr bwMode="auto">
          <a:xfrm>
            <a:off x="5280025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0188" name="Text Box 11"/>
          <p:cNvSpPr txBox="1">
            <a:spLocks noChangeArrowheads="1"/>
          </p:cNvSpPr>
          <p:nvPr/>
        </p:nvSpPr>
        <p:spPr bwMode="auto">
          <a:xfrm>
            <a:off x="4724400" y="5638800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  <a:r>
              <a:rPr lang="en-US" altLang="en-US" sz="1800" baseline="-25000">
                <a:latin typeface="Arial" charset="0"/>
              </a:rPr>
              <a:t>i,t</a:t>
            </a:r>
            <a:r>
              <a:rPr lang="en-US" altLang="en-US" sz="1800">
                <a:latin typeface="Arial" charset="0"/>
              </a:rPr>
              <a:t>=[u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,v</a:t>
            </a:r>
            <a:r>
              <a:rPr lang="en-US" altLang="en-US" sz="1800" baseline="-25000">
                <a:latin typeface="Arial" charset="0"/>
              </a:rPr>
              <a:t>i</a:t>
            </a:r>
            <a:r>
              <a:rPr lang="en-US" altLang="en-US" sz="1800">
                <a:latin typeface="Arial" charset="0"/>
              </a:rPr>
              <a:t>]</a:t>
            </a:r>
            <a:r>
              <a:rPr lang="en-US" altLang="en-US" sz="1800" baseline="-25000">
                <a:latin typeface="Arial" charset="0"/>
              </a:rPr>
              <a:t>t</a:t>
            </a:r>
            <a:r>
              <a:rPr lang="en-US" altLang="en-US" sz="1800" baseline="30000">
                <a:latin typeface="Arial" charset="0"/>
              </a:rPr>
              <a:t>T</a:t>
            </a:r>
          </a:p>
        </p:txBody>
      </p:sp>
      <p:sp>
        <p:nvSpPr>
          <p:cNvPr id="50189" name="Text Box 12"/>
          <p:cNvSpPr txBox="1">
            <a:spLocks noChangeArrowheads="1"/>
          </p:cNvSpPr>
          <p:nvPr/>
        </p:nvSpPr>
        <p:spPr bwMode="auto">
          <a:xfrm>
            <a:off x="2743200" y="5867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Camera center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O(t)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3603625" y="579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0191" name="Text Box 14"/>
          <p:cNvSpPr txBox="1">
            <a:spLocks noChangeArrowheads="1"/>
          </p:cNvSpPr>
          <p:nvPr/>
        </p:nvSpPr>
        <p:spPr bwMode="auto">
          <a:xfrm>
            <a:off x="6705600" y="5486400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</a:t>
            </a:r>
            <a:r>
              <a:rPr lang="en-US" altLang="en-US" sz="1800" baseline="-25000">
                <a:latin typeface="Arial" charset="0"/>
              </a:rPr>
              <a:t>t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5394325" y="63611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 smtClean="0"/>
              <a:t>After pose is found in SFM1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411663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We can use triangulation to find the model</a:t>
            </a:r>
          </a:p>
          <a:p>
            <a:pPr eaLnBrk="1" hangingPunct="1"/>
            <a:r>
              <a:rPr lang="en-US" altLang="en-US" sz="2200" smtClean="0"/>
              <a:t>Example fro an 3D feature X</a:t>
            </a:r>
          </a:p>
          <a:p>
            <a:pPr eaLnBrk="1" hangingPunct="1"/>
            <a:r>
              <a:rPr lang="en-US" altLang="en-US" sz="2200" smtClean="0"/>
              <a:t>After pose estimation SFM1, v1,v2,vm can be found</a:t>
            </a:r>
          </a:p>
          <a:p>
            <a:pPr eaLnBrk="1" hangingPunct="1"/>
            <a:r>
              <a:rPr lang="en-US" altLang="en-US" sz="2200" smtClean="0"/>
              <a:t>0t=camera centers at time t</a:t>
            </a:r>
          </a:p>
          <a:p>
            <a:pPr eaLnBrk="1" hangingPunct="1"/>
            <a:r>
              <a:rPr lang="en-US" altLang="en-US" sz="2200" smtClean="0"/>
              <a:t>R(t),T(t)=pose at time t</a:t>
            </a:r>
          </a:p>
          <a:p>
            <a:pPr eaLnBrk="1" hangingPunct="1"/>
            <a:endParaRPr lang="en-US" altLang="en-US" sz="2200" smtClean="0"/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7ADFC3-5A5A-4D0C-AF74-FEF38DF8F4A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 rot="1855890">
            <a:off x="1828800" y="3429000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 rot="1143814">
            <a:off x="2895600" y="4433888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208" name="Rectangle 6"/>
          <p:cNvSpPr>
            <a:spLocks noChangeArrowheads="1"/>
          </p:cNvSpPr>
          <p:nvPr/>
        </p:nvSpPr>
        <p:spPr bwMode="auto">
          <a:xfrm rot="-161178">
            <a:off x="4343400" y="4738688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…</a:t>
            </a:r>
          </a:p>
        </p:txBody>
      </p:sp>
      <p:sp>
        <p:nvSpPr>
          <p:cNvPr id="51209" name="Rectangle 7"/>
          <p:cNvSpPr>
            <a:spLocks noChangeArrowheads="1"/>
          </p:cNvSpPr>
          <p:nvPr/>
        </p:nvSpPr>
        <p:spPr bwMode="auto">
          <a:xfrm rot="233693">
            <a:off x="5943600" y="4510088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210" name="Freeform 9"/>
          <p:cNvSpPr>
            <a:spLocks/>
          </p:cNvSpPr>
          <p:nvPr/>
        </p:nvSpPr>
        <p:spPr bwMode="auto">
          <a:xfrm>
            <a:off x="3733800" y="2757488"/>
            <a:ext cx="1282700" cy="12827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Freeform 10"/>
          <p:cNvSpPr>
            <a:spLocks/>
          </p:cNvSpPr>
          <p:nvPr/>
        </p:nvSpPr>
        <p:spPr bwMode="auto">
          <a:xfrm>
            <a:off x="1600200" y="5424488"/>
            <a:ext cx="5181600" cy="1231900"/>
          </a:xfrm>
          <a:custGeom>
            <a:avLst/>
            <a:gdLst>
              <a:gd name="T0" fmla="*/ 0 w 3264"/>
              <a:gd name="T1" fmla="*/ 0 h 776"/>
              <a:gd name="T2" fmla="*/ 2147483647 w 3264"/>
              <a:gd name="T3" fmla="*/ 2147483647 h 776"/>
              <a:gd name="T4" fmla="*/ 2147483647 w 3264"/>
              <a:gd name="T5" fmla="*/ 2147483647 h 776"/>
              <a:gd name="T6" fmla="*/ 2147483647 w 3264"/>
              <a:gd name="T7" fmla="*/ 2147483647 h 776"/>
              <a:gd name="T8" fmla="*/ 2147483647 w 3264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4"/>
              <a:gd name="T16" fmla="*/ 0 h 776"/>
              <a:gd name="T17" fmla="*/ 3264 w 3264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4" h="776">
                <a:moveTo>
                  <a:pt x="0" y="0"/>
                </a:moveTo>
                <a:cubicBezTo>
                  <a:pt x="168" y="132"/>
                  <a:pt x="336" y="264"/>
                  <a:pt x="528" y="384"/>
                </a:cubicBezTo>
                <a:cubicBezTo>
                  <a:pt x="720" y="504"/>
                  <a:pt x="784" y="664"/>
                  <a:pt x="1152" y="720"/>
                </a:cubicBezTo>
                <a:cubicBezTo>
                  <a:pt x="1520" y="776"/>
                  <a:pt x="2384" y="720"/>
                  <a:pt x="2736" y="720"/>
                </a:cubicBezTo>
                <a:cubicBezTo>
                  <a:pt x="3088" y="720"/>
                  <a:pt x="3176" y="720"/>
                  <a:pt x="3264" y="72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7146925" y="64516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Camera motion</a:t>
            </a:r>
          </a:p>
        </p:txBody>
      </p:sp>
      <p:sp>
        <p:nvSpPr>
          <p:cNvPr id="51213" name="Freeform 12"/>
          <p:cNvSpPr>
            <a:spLocks/>
          </p:cNvSpPr>
          <p:nvPr/>
        </p:nvSpPr>
        <p:spPr bwMode="auto">
          <a:xfrm rot="838976">
            <a:off x="2038350" y="3973513"/>
            <a:ext cx="457200" cy="6731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4" name="Freeform 13"/>
          <p:cNvSpPr>
            <a:spLocks/>
          </p:cNvSpPr>
          <p:nvPr/>
        </p:nvSpPr>
        <p:spPr bwMode="auto">
          <a:xfrm rot="489672">
            <a:off x="3124200" y="4510088"/>
            <a:ext cx="457200" cy="8255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Freeform 14"/>
          <p:cNvSpPr>
            <a:spLocks/>
          </p:cNvSpPr>
          <p:nvPr/>
        </p:nvSpPr>
        <p:spPr bwMode="auto">
          <a:xfrm rot="-250774">
            <a:off x="4572000" y="4891088"/>
            <a:ext cx="457200" cy="8255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6" name="Freeform 15"/>
          <p:cNvSpPr>
            <a:spLocks/>
          </p:cNvSpPr>
          <p:nvPr/>
        </p:nvSpPr>
        <p:spPr bwMode="auto">
          <a:xfrm rot="-145356">
            <a:off x="6019800" y="4891088"/>
            <a:ext cx="457200" cy="8255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1584325" y="4470400"/>
            <a:ext cx="819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218" name="Text Box 17"/>
          <p:cNvSpPr txBox="1">
            <a:spLocks noChangeArrowheads="1"/>
          </p:cNvSpPr>
          <p:nvPr/>
        </p:nvSpPr>
        <p:spPr bwMode="auto">
          <a:xfrm>
            <a:off x="2743200" y="5500688"/>
            <a:ext cx="819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4495800" y="5729288"/>
            <a:ext cx="819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220" name="Text Box 19"/>
          <p:cNvSpPr txBox="1">
            <a:spLocks noChangeArrowheads="1"/>
          </p:cNvSpPr>
          <p:nvPr/>
        </p:nvSpPr>
        <p:spPr bwMode="auto">
          <a:xfrm>
            <a:off x="5791200" y="5729288"/>
            <a:ext cx="819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</a:t>
            </a:r>
            <a:r>
              <a:rPr lang="en-US" altLang="en-US" sz="1800">
                <a:latin typeface="Arial" charset="0"/>
                <a:sym typeface="Symbol" pitchFamily="18" charset="2"/>
              </a:rPr>
              <a:t>m</a:t>
            </a: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 flipV="1">
            <a:off x="1600200" y="2438400"/>
            <a:ext cx="3505200" cy="2071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 flipV="1">
            <a:off x="2667000" y="2528888"/>
            <a:ext cx="19812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22"/>
          <p:cNvSpPr>
            <a:spLocks noChangeShapeType="1"/>
          </p:cNvSpPr>
          <p:nvPr/>
        </p:nvSpPr>
        <p:spPr bwMode="auto">
          <a:xfrm flipH="1" flipV="1">
            <a:off x="4495800" y="2528888"/>
            <a:ext cx="533400" cy="388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Oval 23"/>
          <p:cNvSpPr>
            <a:spLocks noChangeArrowheads="1"/>
          </p:cNvSpPr>
          <p:nvPr/>
        </p:nvSpPr>
        <p:spPr bwMode="auto">
          <a:xfrm>
            <a:off x="2362200" y="39766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25" name="Oval 24"/>
          <p:cNvSpPr>
            <a:spLocks noChangeArrowheads="1"/>
          </p:cNvSpPr>
          <p:nvPr/>
        </p:nvSpPr>
        <p:spPr bwMode="auto">
          <a:xfrm>
            <a:off x="3352800" y="45100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26" name="Oval 25"/>
          <p:cNvSpPr>
            <a:spLocks noChangeArrowheads="1"/>
          </p:cNvSpPr>
          <p:nvPr/>
        </p:nvSpPr>
        <p:spPr bwMode="auto">
          <a:xfrm>
            <a:off x="4724400" y="48910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27" name="Oval 26"/>
          <p:cNvSpPr>
            <a:spLocks noChangeArrowheads="1"/>
          </p:cNvSpPr>
          <p:nvPr/>
        </p:nvSpPr>
        <p:spPr bwMode="auto">
          <a:xfrm>
            <a:off x="6248400" y="48910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28" name="Oval 27"/>
          <p:cNvSpPr>
            <a:spLocks noChangeArrowheads="1"/>
          </p:cNvSpPr>
          <p:nvPr/>
        </p:nvSpPr>
        <p:spPr bwMode="auto">
          <a:xfrm>
            <a:off x="4419600" y="27574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318125" y="4891088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…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879725" y="32512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v1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3352800" y="3748088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v2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4267200" y="3976688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v3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6172200" y="41290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vm</a:t>
            </a: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 flipH="1" flipV="1">
            <a:off x="4267200" y="2605088"/>
            <a:ext cx="251460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4022725" y="26416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2895600" y="4052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[u,v]2 </a:t>
            </a:r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1981200" y="35194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[u,v]1 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4038600" y="4433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[u,v]3 </a:t>
            </a:r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5562600" y="48148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[u,v]m </a:t>
            </a:r>
          </a:p>
        </p:txBody>
      </p:sp>
      <p:sp>
        <p:nvSpPr>
          <p:cNvPr id="51240" name="Oval 41"/>
          <p:cNvSpPr>
            <a:spLocks noChangeArrowheads="1"/>
          </p:cNvSpPr>
          <p:nvPr/>
        </p:nvSpPr>
        <p:spPr bwMode="auto">
          <a:xfrm>
            <a:off x="1524000" y="4433888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41" name="Oval 42"/>
          <p:cNvSpPr>
            <a:spLocks noChangeArrowheads="1"/>
          </p:cNvSpPr>
          <p:nvPr/>
        </p:nvSpPr>
        <p:spPr bwMode="auto">
          <a:xfrm>
            <a:off x="2590800" y="5805488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42" name="Oval 43"/>
          <p:cNvSpPr>
            <a:spLocks noChangeArrowheads="1"/>
          </p:cNvSpPr>
          <p:nvPr/>
        </p:nvSpPr>
        <p:spPr bwMode="auto">
          <a:xfrm>
            <a:off x="5029200" y="6338888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43" name="Oval 44"/>
          <p:cNvSpPr>
            <a:spLocks noChangeArrowheads="1"/>
          </p:cNvSpPr>
          <p:nvPr/>
        </p:nvSpPr>
        <p:spPr bwMode="auto">
          <a:xfrm>
            <a:off x="6781800" y="5653088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244" name="Text Box 45"/>
          <p:cNvSpPr txBox="1">
            <a:spLocks noChangeArrowheads="1"/>
          </p:cNvSpPr>
          <p:nvPr/>
        </p:nvSpPr>
        <p:spPr bwMode="auto">
          <a:xfrm>
            <a:off x="1127125" y="447040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O1</a:t>
            </a:r>
          </a:p>
        </p:txBody>
      </p:sp>
      <p:sp>
        <p:nvSpPr>
          <p:cNvPr id="51245" name="Text Box 46"/>
          <p:cNvSpPr txBox="1">
            <a:spLocks noChangeArrowheads="1"/>
          </p:cNvSpPr>
          <p:nvPr/>
        </p:nvSpPr>
        <p:spPr bwMode="auto">
          <a:xfrm>
            <a:off x="2209800" y="58054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O2</a:t>
            </a:r>
          </a:p>
        </p:txBody>
      </p:sp>
      <p:sp>
        <p:nvSpPr>
          <p:cNvPr id="51246" name="Text Box 47"/>
          <p:cNvSpPr txBox="1">
            <a:spLocks noChangeArrowheads="1"/>
          </p:cNvSpPr>
          <p:nvPr/>
        </p:nvSpPr>
        <p:spPr bwMode="auto">
          <a:xfrm>
            <a:off x="4495800" y="62626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O3</a:t>
            </a:r>
          </a:p>
        </p:txBody>
      </p:sp>
      <p:sp>
        <p:nvSpPr>
          <p:cNvPr id="51247" name="Text Box 48"/>
          <p:cNvSpPr txBox="1">
            <a:spLocks noChangeArrowheads="1"/>
          </p:cNvSpPr>
          <p:nvPr/>
        </p:nvSpPr>
        <p:spPr bwMode="auto">
          <a:xfrm>
            <a:off x="6705600" y="57292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Om</a:t>
            </a:r>
          </a:p>
        </p:txBody>
      </p:sp>
      <p:sp>
        <p:nvSpPr>
          <p:cNvPr id="51248" name="Text Box 49"/>
          <p:cNvSpPr txBox="1">
            <a:spLocks noChangeArrowheads="1"/>
          </p:cNvSpPr>
          <p:nvPr/>
        </p:nvSpPr>
        <p:spPr bwMode="auto">
          <a:xfrm>
            <a:off x="1981200" y="6262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R2,T2</a:t>
            </a:r>
          </a:p>
        </p:txBody>
      </p:sp>
      <p:sp>
        <p:nvSpPr>
          <p:cNvPr id="51249" name="Text Box 50"/>
          <p:cNvSpPr txBox="1">
            <a:spLocks noChangeArrowheads="1"/>
          </p:cNvSpPr>
          <p:nvPr/>
        </p:nvSpPr>
        <p:spPr bwMode="auto">
          <a:xfrm>
            <a:off x="4191000" y="64912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R3,T3</a:t>
            </a:r>
          </a:p>
        </p:txBody>
      </p:sp>
      <p:sp>
        <p:nvSpPr>
          <p:cNvPr id="51250" name="Text Box 51"/>
          <p:cNvSpPr txBox="1">
            <a:spLocks noChangeArrowheads="1"/>
          </p:cNvSpPr>
          <p:nvPr/>
        </p:nvSpPr>
        <p:spPr bwMode="auto">
          <a:xfrm>
            <a:off x="6705600" y="603408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Rm,Tm</a:t>
            </a:r>
          </a:p>
        </p:txBody>
      </p:sp>
      <p:sp>
        <p:nvSpPr>
          <p:cNvPr id="51251" name="Text Box 52"/>
          <p:cNvSpPr txBox="1">
            <a:spLocks noChangeArrowheads="1"/>
          </p:cNvSpPr>
          <p:nvPr/>
        </p:nvSpPr>
        <p:spPr bwMode="auto">
          <a:xfrm>
            <a:off x="990600" y="4814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R1,T1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 smtClean="0"/>
              <a:t>The iterative SFM alternating bundle adjustment method</a:t>
            </a: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9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Break down the system into two phases:</a:t>
            </a:r>
            <a:br>
              <a:rPr lang="en-US" altLang="en-US" sz="2400" smtClean="0"/>
            </a:br>
            <a:r>
              <a:rPr lang="en-US" altLang="en-US" sz="2400" smtClean="0"/>
              <a:t>--SFM1: find pose phase</a:t>
            </a:r>
            <a:br>
              <a:rPr lang="en-US" altLang="en-US" sz="2400" smtClean="0"/>
            </a:br>
            <a:r>
              <a:rPr lang="en-US" altLang="en-US" sz="2400" smtClean="0"/>
              <a:t>--SFM2: find model phase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Initialize first guess of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 first guess is a flat model perpendicular to the image and is Zinit away (e.g. Zinit = 0.5 meters or any reasonable guess)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Iterative while ( Err is not small 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{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SFM1: find pose phase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SFM2: find model phase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Measurement error(Err) or(model and pose stabilized)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12B9B6-9058-4976-94D8-9006D0BA01E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SFM2(method A): From vectors find the closes point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So you have v1,v2,..vm vectors in 3D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You want to find a point closes to this point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So hew to find the closest point between 2 vectors? Of the first sand second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Recall: we learned this in stereo 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We know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P1,P2 (projection matrices) of two cameras, (yes we know it here because we have guess solution R,T)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We know the 2D correspondences points (yes we know it here)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We can find the model point X in 3D 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smtClean="0"/>
          </a:p>
          <a:p>
            <a:pPr eaLnBrk="1" hangingPunct="1">
              <a:lnSpc>
                <a:spcPct val="90000"/>
              </a:lnSpc>
            </a:pPr>
            <a:endParaRPr lang="en-US" altLang="en-US" sz="2600" smtClean="0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6CDC45-38E4-441A-9D3F-E38E29257C7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SFM2(</a:t>
            </a:r>
            <a:r>
              <a:rPr lang="en-US" dirty="0"/>
              <a:t>method A</a:t>
            </a:r>
            <a:r>
              <a:rPr lang="en-US" dirty="0" smtClean="0"/>
              <a:t>): Just concentrate on the first two views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3886200" cy="4411662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Find X from 2 views</a:t>
            </a:r>
          </a:p>
          <a:p>
            <a:pPr lvl="1" eaLnBrk="1" hangingPunct="1"/>
            <a:r>
              <a:rPr lang="en-US" altLang="en-US" sz="2000" smtClean="0"/>
              <a:t>From RT found (SFM1 pose finding phase), we have P1,P2. </a:t>
            </a:r>
          </a:p>
          <a:p>
            <a:pPr lvl="1" eaLnBrk="1" hangingPunct="1"/>
            <a:r>
              <a:rPr lang="en-US" altLang="en-US" sz="2000" smtClean="0"/>
              <a:t>We also have 2D point correspondences: [u,v]1,[u,v]2 </a:t>
            </a:r>
          </a:p>
          <a:p>
            <a:pPr lvl="1" eaLnBrk="1" hangingPunct="1"/>
            <a:r>
              <a:rPr lang="en-US" altLang="en-US" sz="2000" smtClean="0"/>
              <a:t> We can find X, see the next two slides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BC61C3-4244-419A-8377-096E8B128934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 rot="1855890">
            <a:off x="5638800" y="2576513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 rot="1143814">
            <a:off x="6705600" y="3581400"/>
            <a:ext cx="1004888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56" name="Freeform 7"/>
          <p:cNvSpPr>
            <a:spLocks/>
          </p:cNvSpPr>
          <p:nvPr/>
        </p:nvSpPr>
        <p:spPr bwMode="auto">
          <a:xfrm>
            <a:off x="7543800" y="1905000"/>
            <a:ext cx="1282700" cy="12827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Freeform 8"/>
          <p:cNvSpPr>
            <a:spLocks/>
          </p:cNvSpPr>
          <p:nvPr/>
        </p:nvSpPr>
        <p:spPr bwMode="auto">
          <a:xfrm rot="838976">
            <a:off x="5848350" y="3121025"/>
            <a:ext cx="457200" cy="6731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8" name="Freeform 9"/>
          <p:cNvSpPr>
            <a:spLocks/>
          </p:cNvSpPr>
          <p:nvPr/>
        </p:nvSpPr>
        <p:spPr bwMode="auto">
          <a:xfrm rot="489672">
            <a:off x="6934200" y="3657600"/>
            <a:ext cx="457200" cy="825500"/>
          </a:xfrm>
          <a:custGeom>
            <a:avLst/>
            <a:gdLst>
              <a:gd name="T0" fmla="*/ 2147483647 w 808"/>
              <a:gd name="T1" fmla="*/ 2147483647 h 808"/>
              <a:gd name="T2" fmla="*/ 2147483647 w 808"/>
              <a:gd name="T3" fmla="*/ 2147483647 h 808"/>
              <a:gd name="T4" fmla="*/ 2147483647 w 808"/>
              <a:gd name="T5" fmla="*/ 2147483647 h 808"/>
              <a:gd name="T6" fmla="*/ 2147483647 w 808"/>
              <a:gd name="T7" fmla="*/ 2147483647 h 808"/>
              <a:gd name="T8" fmla="*/ 2147483647 w 808"/>
              <a:gd name="T9" fmla="*/ 2147483647 h 808"/>
              <a:gd name="T10" fmla="*/ 2147483647 w 808"/>
              <a:gd name="T11" fmla="*/ 2147483647 h 808"/>
              <a:gd name="T12" fmla="*/ 2147483647 w 808"/>
              <a:gd name="T13" fmla="*/ 2147483647 h 808"/>
              <a:gd name="T14" fmla="*/ 2147483647 w 808"/>
              <a:gd name="T15" fmla="*/ 2147483647 h 808"/>
              <a:gd name="T16" fmla="*/ 2147483647 w 808"/>
              <a:gd name="T17" fmla="*/ 2147483647 h 808"/>
              <a:gd name="T18" fmla="*/ 2147483647 w 808"/>
              <a:gd name="T19" fmla="*/ 2147483647 h 808"/>
              <a:gd name="T20" fmla="*/ 2147483647 w 808"/>
              <a:gd name="T21" fmla="*/ 2147483647 h 8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8"/>
              <a:gd name="T34" fmla="*/ 0 h 808"/>
              <a:gd name="T35" fmla="*/ 808 w 808"/>
              <a:gd name="T36" fmla="*/ 808 h 8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8" h="808">
                <a:moveTo>
                  <a:pt x="464" y="160"/>
                </a:moveTo>
                <a:cubicBezTo>
                  <a:pt x="432" y="216"/>
                  <a:pt x="344" y="320"/>
                  <a:pt x="272" y="352"/>
                </a:cubicBezTo>
                <a:cubicBezTo>
                  <a:pt x="200" y="384"/>
                  <a:pt x="64" y="304"/>
                  <a:pt x="32" y="352"/>
                </a:cubicBezTo>
                <a:cubicBezTo>
                  <a:pt x="0" y="400"/>
                  <a:pt x="16" y="600"/>
                  <a:pt x="80" y="640"/>
                </a:cubicBezTo>
                <a:cubicBezTo>
                  <a:pt x="144" y="680"/>
                  <a:pt x="320" y="568"/>
                  <a:pt x="416" y="592"/>
                </a:cubicBezTo>
                <a:cubicBezTo>
                  <a:pt x="512" y="616"/>
                  <a:pt x="592" y="808"/>
                  <a:pt x="656" y="784"/>
                </a:cubicBezTo>
                <a:cubicBezTo>
                  <a:pt x="720" y="760"/>
                  <a:pt x="792" y="528"/>
                  <a:pt x="800" y="448"/>
                </a:cubicBezTo>
                <a:cubicBezTo>
                  <a:pt x="808" y="368"/>
                  <a:pt x="720" y="368"/>
                  <a:pt x="704" y="304"/>
                </a:cubicBezTo>
                <a:cubicBezTo>
                  <a:pt x="688" y="240"/>
                  <a:pt x="744" y="112"/>
                  <a:pt x="704" y="64"/>
                </a:cubicBezTo>
                <a:cubicBezTo>
                  <a:pt x="664" y="16"/>
                  <a:pt x="512" y="0"/>
                  <a:pt x="464" y="16"/>
                </a:cubicBezTo>
                <a:cubicBezTo>
                  <a:pt x="416" y="32"/>
                  <a:pt x="496" y="104"/>
                  <a:pt x="464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5394325" y="3617913"/>
            <a:ext cx="819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553200" y="4648200"/>
            <a:ext cx="819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61" name="Line 14"/>
          <p:cNvSpPr>
            <a:spLocks noChangeShapeType="1"/>
          </p:cNvSpPr>
          <p:nvPr/>
        </p:nvSpPr>
        <p:spPr bwMode="auto">
          <a:xfrm flipV="1">
            <a:off x="5410200" y="1585913"/>
            <a:ext cx="3505200" cy="2071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 flipV="1">
            <a:off x="6477000" y="1676400"/>
            <a:ext cx="19812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Oval 17"/>
          <p:cNvSpPr>
            <a:spLocks noChangeArrowheads="1"/>
          </p:cNvSpPr>
          <p:nvPr/>
        </p:nvSpPr>
        <p:spPr bwMode="auto">
          <a:xfrm>
            <a:off x="61722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264" name="Oval 18"/>
          <p:cNvSpPr>
            <a:spLocks noChangeArrowheads="1"/>
          </p:cNvSpPr>
          <p:nvPr/>
        </p:nvSpPr>
        <p:spPr bwMode="auto">
          <a:xfrm>
            <a:off x="7162800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265" name="Oval 20"/>
          <p:cNvSpPr>
            <a:spLocks noChangeArrowheads="1"/>
          </p:cNvSpPr>
          <p:nvPr/>
        </p:nvSpPr>
        <p:spPr bwMode="auto">
          <a:xfrm>
            <a:off x="8229600" y="1905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266" name="Text Box 21"/>
          <p:cNvSpPr txBox="1">
            <a:spLocks noChangeArrowheads="1"/>
          </p:cNvSpPr>
          <p:nvPr/>
        </p:nvSpPr>
        <p:spPr bwMode="auto">
          <a:xfrm>
            <a:off x="6689725" y="239871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v1</a:t>
            </a:r>
          </a:p>
        </p:txBody>
      </p:sp>
      <p:sp>
        <p:nvSpPr>
          <p:cNvPr id="53267" name="Text Box 22"/>
          <p:cNvSpPr txBox="1">
            <a:spLocks noChangeArrowheads="1"/>
          </p:cNvSpPr>
          <p:nvPr/>
        </p:nvSpPr>
        <p:spPr bwMode="auto">
          <a:xfrm>
            <a:off x="7162800" y="28956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v2</a:t>
            </a:r>
          </a:p>
        </p:txBody>
      </p:sp>
      <p:sp>
        <p:nvSpPr>
          <p:cNvPr id="53268" name="Text Box 24"/>
          <p:cNvSpPr txBox="1">
            <a:spLocks noChangeArrowheads="1"/>
          </p:cNvSpPr>
          <p:nvPr/>
        </p:nvSpPr>
        <p:spPr bwMode="auto">
          <a:xfrm>
            <a:off x="7832725" y="1789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53269" name="Text Box 25"/>
          <p:cNvSpPr txBox="1">
            <a:spLocks noChangeArrowheads="1"/>
          </p:cNvSpPr>
          <p:nvPr/>
        </p:nvSpPr>
        <p:spPr bwMode="auto">
          <a:xfrm>
            <a:off x="6705600" y="3200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[u,v]2 </a:t>
            </a:r>
          </a:p>
        </p:txBody>
      </p:sp>
      <p:sp>
        <p:nvSpPr>
          <p:cNvPr id="53270" name="Text Box 26"/>
          <p:cNvSpPr txBox="1">
            <a:spLocks noChangeArrowheads="1"/>
          </p:cNvSpPr>
          <p:nvPr/>
        </p:nvSpPr>
        <p:spPr bwMode="auto">
          <a:xfrm>
            <a:off x="5791200" y="2667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[u,v]1 </a:t>
            </a:r>
          </a:p>
        </p:txBody>
      </p:sp>
      <p:sp>
        <p:nvSpPr>
          <p:cNvPr id="53271" name="Oval 28"/>
          <p:cNvSpPr>
            <a:spLocks noChangeArrowheads="1"/>
          </p:cNvSpPr>
          <p:nvPr/>
        </p:nvSpPr>
        <p:spPr bwMode="auto">
          <a:xfrm>
            <a:off x="5334000" y="3581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272" name="Oval 29"/>
          <p:cNvSpPr>
            <a:spLocks noChangeArrowheads="1"/>
          </p:cNvSpPr>
          <p:nvPr/>
        </p:nvSpPr>
        <p:spPr bwMode="auto">
          <a:xfrm>
            <a:off x="6400800" y="4953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273" name="Text Box 31"/>
          <p:cNvSpPr txBox="1">
            <a:spLocks noChangeArrowheads="1"/>
          </p:cNvSpPr>
          <p:nvPr/>
        </p:nvSpPr>
        <p:spPr bwMode="auto">
          <a:xfrm>
            <a:off x="4937125" y="3617913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O1</a:t>
            </a:r>
          </a:p>
        </p:txBody>
      </p:sp>
      <p:sp>
        <p:nvSpPr>
          <p:cNvPr id="53274" name="Text Box 32"/>
          <p:cNvSpPr txBox="1">
            <a:spLocks noChangeArrowheads="1"/>
          </p:cNvSpPr>
          <p:nvPr/>
        </p:nvSpPr>
        <p:spPr bwMode="auto">
          <a:xfrm>
            <a:off x="6019800" y="495300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O2</a:t>
            </a:r>
          </a:p>
        </p:txBody>
      </p:sp>
      <p:sp>
        <p:nvSpPr>
          <p:cNvPr id="53275" name="Text Box 34"/>
          <p:cNvSpPr txBox="1">
            <a:spLocks noChangeArrowheads="1"/>
          </p:cNvSpPr>
          <p:nvPr/>
        </p:nvSpPr>
        <p:spPr bwMode="auto">
          <a:xfrm>
            <a:off x="6477000" y="53959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R2,T2</a:t>
            </a:r>
          </a:p>
        </p:txBody>
      </p:sp>
      <p:sp>
        <p:nvSpPr>
          <p:cNvPr id="53276" name="Text Box 36"/>
          <p:cNvSpPr txBox="1">
            <a:spLocks noChangeArrowheads="1"/>
          </p:cNvSpPr>
          <p:nvPr/>
        </p:nvSpPr>
        <p:spPr bwMode="auto">
          <a:xfrm>
            <a:off x="48006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R1,T1</a:t>
            </a:r>
          </a:p>
        </p:txBody>
      </p:sp>
      <p:sp>
        <p:nvSpPr>
          <p:cNvPr id="53277" name="Text Box 37"/>
          <p:cNvSpPr txBox="1">
            <a:spLocks noChangeArrowheads="1"/>
          </p:cNvSpPr>
          <p:nvPr/>
        </p:nvSpPr>
        <p:spPr bwMode="auto">
          <a:xfrm>
            <a:off x="4403725" y="1865313"/>
            <a:ext cx="18954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Projection matrix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P1</a:t>
            </a:r>
          </a:p>
        </p:txBody>
      </p:sp>
      <p:sp>
        <p:nvSpPr>
          <p:cNvPr id="53278" name="Text Box 38"/>
          <p:cNvSpPr txBox="1">
            <a:spLocks noChangeArrowheads="1"/>
          </p:cNvSpPr>
          <p:nvPr/>
        </p:nvSpPr>
        <p:spPr bwMode="auto">
          <a:xfrm>
            <a:off x="4495800" y="5167313"/>
            <a:ext cx="18954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Projection matrix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411162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SFM2(method A): </a:t>
            </a:r>
            <a:r>
              <a:rPr lang="en-US" altLang="zh-TW" sz="2100" smtClean="0">
                <a:solidFill>
                  <a:srgbClr val="FF0000"/>
                </a:solidFill>
              </a:rPr>
              <a:t>Recall: </a:t>
            </a:r>
            <a:r>
              <a:rPr lang="en-US" altLang="zh-TW" sz="2100" smtClean="0"/>
              <a:t>Triangulation to find X</a:t>
            </a:r>
            <a:endParaRPr lang="en-US" altLang="zh-TW" sz="29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90663"/>
            <a:ext cx="8229600" cy="4411662"/>
          </a:xfrm>
        </p:spPr>
        <p:txBody>
          <a:bodyPr/>
          <a:lstStyle/>
          <a:p>
            <a:pPr eaLnBrk="1" hangingPunct="1"/>
            <a:r>
              <a:rPr lang="zh-TW" altLang="en-US" smtClean="0"/>
              <a:t> 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84938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72D600-B10B-4D54-9E38-430B152DAAD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4278" name="Oval 4"/>
          <p:cNvSpPr>
            <a:spLocks noChangeArrowheads="1"/>
          </p:cNvSpPr>
          <p:nvPr/>
        </p:nvSpPr>
        <p:spPr bwMode="auto">
          <a:xfrm>
            <a:off x="42672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14478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057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4281" name="Oval 7"/>
          <p:cNvSpPr>
            <a:spLocks noChangeArrowheads="1"/>
          </p:cNvSpPr>
          <p:nvPr/>
        </p:nvSpPr>
        <p:spPr bwMode="auto">
          <a:xfrm>
            <a:off x="6629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4282" name="Oval 8"/>
          <p:cNvSpPr>
            <a:spLocks noChangeArrowheads="1"/>
          </p:cNvSpPr>
          <p:nvPr/>
        </p:nvSpPr>
        <p:spPr bwMode="auto">
          <a:xfrm>
            <a:off x="73914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4283" name="Oval 9"/>
          <p:cNvSpPr>
            <a:spLocks noChangeArrowheads="1"/>
          </p:cNvSpPr>
          <p:nvPr/>
        </p:nvSpPr>
        <p:spPr bwMode="auto">
          <a:xfrm>
            <a:off x="2590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4284" name="Oval 10"/>
          <p:cNvSpPr>
            <a:spLocks noChangeArrowheads="1"/>
          </p:cNvSpPr>
          <p:nvPr/>
        </p:nvSpPr>
        <p:spPr bwMode="auto">
          <a:xfrm>
            <a:off x="6324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4285" name="Line 11"/>
          <p:cNvSpPr>
            <a:spLocks noChangeShapeType="1"/>
          </p:cNvSpPr>
          <p:nvPr/>
        </p:nvSpPr>
        <p:spPr bwMode="auto">
          <a:xfrm flipV="1">
            <a:off x="1524000" y="5029200"/>
            <a:ext cx="5867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12"/>
          <p:cNvSpPr>
            <a:spLocks noChangeShapeType="1"/>
          </p:cNvSpPr>
          <p:nvPr/>
        </p:nvSpPr>
        <p:spPr bwMode="auto">
          <a:xfrm flipV="1">
            <a:off x="1447800" y="1371600"/>
            <a:ext cx="335280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3"/>
          <p:cNvSpPr>
            <a:spLocks noChangeShapeType="1"/>
          </p:cNvSpPr>
          <p:nvPr/>
        </p:nvSpPr>
        <p:spPr bwMode="auto">
          <a:xfrm>
            <a:off x="3886200" y="1371600"/>
            <a:ext cx="35814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Freeform 14"/>
          <p:cNvSpPr>
            <a:spLocks/>
          </p:cNvSpPr>
          <p:nvPr/>
        </p:nvSpPr>
        <p:spPr bwMode="auto">
          <a:xfrm>
            <a:off x="1676400" y="3886200"/>
            <a:ext cx="1371600" cy="1676400"/>
          </a:xfrm>
          <a:custGeom>
            <a:avLst/>
            <a:gdLst>
              <a:gd name="T0" fmla="*/ 0 w 864"/>
              <a:gd name="T1" fmla="*/ 2147483647 h 1056"/>
              <a:gd name="T2" fmla="*/ 0 w 864"/>
              <a:gd name="T3" fmla="*/ 0 h 1056"/>
              <a:gd name="T4" fmla="*/ 2147483647 w 864"/>
              <a:gd name="T5" fmla="*/ 2147483647 h 1056"/>
              <a:gd name="T6" fmla="*/ 2147483647 w 864"/>
              <a:gd name="T7" fmla="*/ 2147483647 h 1056"/>
              <a:gd name="T8" fmla="*/ 0 w 864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056"/>
              <a:gd name="T17" fmla="*/ 864 w 864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056">
                <a:moveTo>
                  <a:pt x="0" y="672"/>
                </a:moveTo>
                <a:lnTo>
                  <a:pt x="0" y="0"/>
                </a:lnTo>
                <a:lnTo>
                  <a:pt x="864" y="384"/>
                </a:lnTo>
                <a:lnTo>
                  <a:pt x="816" y="1056"/>
                </a:lnTo>
                <a:lnTo>
                  <a:pt x="0" y="6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Freeform 15"/>
          <p:cNvSpPr>
            <a:spLocks/>
          </p:cNvSpPr>
          <p:nvPr/>
        </p:nvSpPr>
        <p:spPr bwMode="auto">
          <a:xfrm>
            <a:off x="6172200" y="3429000"/>
            <a:ext cx="1143000" cy="2057400"/>
          </a:xfrm>
          <a:custGeom>
            <a:avLst/>
            <a:gdLst>
              <a:gd name="T0" fmla="*/ 0 w 720"/>
              <a:gd name="T1" fmla="*/ 2147483647 h 1296"/>
              <a:gd name="T2" fmla="*/ 0 w 720"/>
              <a:gd name="T3" fmla="*/ 2147483647 h 1296"/>
              <a:gd name="T4" fmla="*/ 2147483647 w 720"/>
              <a:gd name="T5" fmla="*/ 0 h 1296"/>
              <a:gd name="T6" fmla="*/ 2147483647 w 720"/>
              <a:gd name="T7" fmla="*/ 2147483647 h 1296"/>
              <a:gd name="T8" fmla="*/ 0 w 720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1296"/>
              <a:gd name="T17" fmla="*/ 720 w 720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1296">
                <a:moveTo>
                  <a:pt x="0" y="1296"/>
                </a:moveTo>
                <a:lnTo>
                  <a:pt x="0" y="528"/>
                </a:lnTo>
                <a:lnTo>
                  <a:pt x="720" y="0"/>
                </a:lnTo>
                <a:lnTo>
                  <a:pt x="720" y="864"/>
                </a:lnTo>
                <a:lnTo>
                  <a:pt x="0" y="129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6"/>
          <p:cNvSpPr>
            <a:spLocks noChangeShapeType="1"/>
          </p:cNvSpPr>
          <p:nvPr/>
        </p:nvSpPr>
        <p:spPr bwMode="auto">
          <a:xfrm flipH="1" flipV="1">
            <a:off x="6629400" y="4191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Text Box 17"/>
          <p:cNvSpPr txBox="1">
            <a:spLocks noChangeArrowheads="1"/>
          </p:cNvSpPr>
          <p:nvPr/>
        </p:nvSpPr>
        <p:spPr bwMode="auto">
          <a:xfrm>
            <a:off x="4572000" y="1219200"/>
            <a:ext cx="3765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X is the point at a minimum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distance between two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{O1,(x1,y1)}  and </a:t>
            </a:r>
            <a:r>
              <a:rPr kumimoji="1" lang="en-US" altLang="zh-TW" sz="1800">
                <a:latin typeface="Arial" charset="0"/>
              </a:rPr>
              <a:t>{O2,(x2,y2)} </a:t>
            </a:r>
          </a:p>
        </p:txBody>
      </p:sp>
      <p:sp>
        <p:nvSpPr>
          <p:cNvPr id="54292" name="Text Box 18"/>
          <p:cNvSpPr txBox="1">
            <a:spLocks noChangeArrowheads="1"/>
          </p:cNvSpPr>
          <p:nvPr/>
        </p:nvSpPr>
        <p:spPr bwMode="auto">
          <a:xfrm>
            <a:off x="7527925" y="484187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O</a:t>
            </a:r>
            <a:r>
              <a:rPr kumimoji="1" lang="en-US" altLang="zh-TW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4293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O</a:t>
            </a:r>
            <a:r>
              <a:rPr kumimoji="1" lang="en-US" altLang="zh-TW" sz="2400" baseline="-25000">
                <a:latin typeface="Times New Roman" pitchFamily="18" charset="0"/>
              </a:rPr>
              <a:t>l</a:t>
            </a:r>
          </a:p>
        </p:txBody>
      </p:sp>
      <p:sp>
        <p:nvSpPr>
          <p:cNvPr id="54294" name="Text Box 20"/>
          <p:cNvSpPr txBox="1">
            <a:spLocks noChangeArrowheads="1"/>
          </p:cNvSpPr>
          <p:nvPr/>
        </p:nvSpPr>
        <p:spPr bwMode="auto">
          <a:xfrm>
            <a:off x="304800" y="3810000"/>
            <a:ext cx="1905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Left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Frame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plane1 </a:t>
            </a:r>
            <a:r>
              <a:rPr kumimoji="1" lang="en-US" altLang="zh-TW" sz="2400">
                <a:latin typeface="Times New Roman" pitchFamily="18" charset="0"/>
                <a:sym typeface="Symbol" pitchFamily="18" charset="2"/>
              </a:rPr>
              <a:t></a:t>
            </a:r>
            <a:r>
              <a:rPr kumimoji="1" lang="en-US" altLang="zh-TW" sz="2400" baseline="-2500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400">
              <a:latin typeface="Times New Roman" pitchFamily="18" charset="0"/>
            </a:endParaRPr>
          </a:p>
        </p:txBody>
      </p:sp>
      <p:sp>
        <p:nvSpPr>
          <p:cNvPr id="54295" name="Line 21"/>
          <p:cNvSpPr>
            <a:spLocks noChangeShapeType="1"/>
          </p:cNvSpPr>
          <p:nvPr/>
        </p:nvSpPr>
        <p:spPr bwMode="auto">
          <a:xfrm flipV="1">
            <a:off x="1447800" y="5181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22"/>
          <p:cNvSpPr>
            <a:spLocks noChangeShapeType="1"/>
          </p:cNvSpPr>
          <p:nvPr/>
        </p:nvSpPr>
        <p:spPr bwMode="auto">
          <a:xfrm flipH="1">
            <a:off x="6324600" y="5029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Text Box 23"/>
          <p:cNvSpPr txBox="1">
            <a:spLocks noChangeArrowheads="1"/>
          </p:cNvSpPr>
          <p:nvPr/>
        </p:nvSpPr>
        <p:spPr bwMode="auto">
          <a:xfrm>
            <a:off x="1889125" y="52228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e</a:t>
            </a:r>
            <a:r>
              <a:rPr kumimoji="1" lang="en-US" altLang="zh-TW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4298" name="Text Box 24"/>
          <p:cNvSpPr txBox="1">
            <a:spLocks noChangeArrowheads="1"/>
          </p:cNvSpPr>
          <p:nvPr/>
        </p:nvSpPr>
        <p:spPr bwMode="auto">
          <a:xfrm>
            <a:off x="6705600" y="5181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e</a:t>
            </a:r>
            <a:r>
              <a:rPr kumimoji="1" lang="en-US" altLang="zh-TW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4299" name="Rectangle 25"/>
          <p:cNvSpPr>
            <a:spLocks noChangeArrowheads="1"/>
          </p:cNvSpPr>
          <p:nvPr/>
        </p:nvSpPr>
        <p:spPr bwMode="auto">
          <a:xfrm>
            <a:off x="533400" y="3276600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Left epipolar line</a:t>
            </a:r>
            <a:endParaRPr kumimoji="1" lang="en-US" altLang="zh-TW" sz="2400" i="1" baseline="-25000">
              <a:latin typeface="Times New Roman" pitchFamily="18" charset="0"/>
            </a:endParaRPr>
          </a:p>
        </p:txBody>
      </p:sp>
      <p:sp>
        <p:nvSpPr>
          <p:cNvPr id="54300" name="Freeform 26"/>
          <p:cNvSpPr>
            <a:spLocks/>
          </p:cNvSpPr>
          <p:nvPr/>
        </p:nvSpPr>
        <p:spPr bwMode="auto">
          <a:xfrm>
            <a:off x="1524000" y="5334000"/>
            <a:ext cx="6324600" cy="1295400"/>
          </a:xfrm>
          <a:custGeom>
            <a:avLst/>
            <a:gdLst>
              <a:gd name="T0" fmla="*/ 0 w 3984"/>
              <a:gd name="T1" fmla="*/ 2147483647 h 816"/>
              <a:gd name="T2" fmla="*/ 2147483647 w 3984"/>
              <a:gd name="T3" fmla="*/ 2147483647 h 816"/>
              <a:gd name="T4" fmla="*/ 2147483647 w 3984"/>
              <a:gd name="T5" fmla="*/ 2147483647 h 816"/>
              <a:gd name="T6" fmla="*/ 2147483647 w 3984"/>
              <a:gd name="T7" fmla="*/ 2147483647 h 816"/>
              <a:gd name="T8" fmla="*/ 2147483647 w 3984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4"/>
              <a:gd name="T16" fmla="*/ 0 h 816"/>
              <a:gd name="T17" fmla="*/ 3984 w 3984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4" h="816">
                <a:moveTo>
                  <a:pt x="0" y="96"/>
                </a:moveTo>
                <a:cubicBezTo>
                  <a:pt x="44" y="360"/>
                  <a:pt x="88" y="624"/>
                  <a:pt x="432" y="720"/>
                </a:cubicBezTo>
                <a:cubicBezTo>
                  <a:pt x="776" y="816"/>
                  <a:pt x="1544" y="680"/>
                  <a:pt x="2064" y="672"/>
                </a:cubicBezTo>
                <a:cubicBezTo>
                  <a:pt x="2584" y="664"/>
                  <a:pt x="3232" y="784"/>
                  <a:pt x="3552" y="672"/>
                </a:cubicBezTo>
                <a:cubicBezTo>
                  <a:pt x="3872" y="560"/>
                  <a:pt x="3928" y="280"/>
                  <a:pt x="3984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Text Box 27"/>
          <p:cNvSpPr txBox="1">
            <a:spLocks noChangeArrowheads="1"/>
          </p:cNvSpPr>
          <p:nvPr/>
        </p:nvSpPr>
        <p:spPr bwMode="auto">
          <a:xfrm>
            <a:off x="4114800" y="5943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F</a:t>
            </a:r>
            <a:endParaRPr kumimoji="1" lang="en-US" altLang="zh-TW" sz="2400">
              <a:latin typeface="Times New Roman" pitchFamily="18" charset="0"/>
            </a:endParaRPr>
          </a:p>
        </p:txBody>
      </p:sp>
      <p:pic>
        <p:nvPicPr>
          <p:cNvPr id="54302" name="Picture 28" descr="j028353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477795">
            <a:off x="895350" y="5657850"/>
            <a:ext cx="476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3" name="Picture 29" descr="j028353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441378">
            <a:off x="8058150" y="5505450"/>
            <a:ext cx="476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Text Box 30"/>
          <p:cNvSpPr txBox="1">
            <a:spLocks noChangeArrowheads="1"/>
          </p:cNvSpPr>
          <p:nvPr/>
        </p:nvSpPr>
        <p:spPr bwMode="auto">
          <a:xfrm>
            <a:off x="6553200" y="38862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(x</a:t>
            </a:r>
            <a:r>
              <a:rPr kumimoji="1" lang="en-US" altLang="zh-TW" sz="2400" baseline="-25000">
                <a:latin typeface="Times New Roman" pitchFamily="18" charset="0"/>
              </a:rPr>
              <a:t>2</a:t>
            </a:r>
            <a:r>
              <a:rPr kumimoji="1" lang="en-US" altLang="zh-TW" sz="2400">
                <a:latin typeface="Times New Roman" pitchFamily="18" charset="0"/>
              </a:rPr>
              <a:t>,</a:t>
            </a:r>
            <a:r>
              <a:rPr kumimoji="1" lang="en-US" altLang="zh-CN" sz="2400">
                <a:latin typeface="Times New Roman" pitchFamily="18" charset="0"/>
              </a:rPr>
              <a:t>y</a:t>
            </a:r>
            <a:r>
              <a:rPr kumimoji="1" lang="en-US" altLang="zh-TW" sz="2400" baseline="-25000">
                <a:latin typeface="Times New Roman" pitchFamily="18" charset="0"/>
              </a:rPr>
              <a:t>2</a:t>
            </a:r>
            <a:r>
              <a:rPr kumimoji="1" lang="en-US" altLang="zh-TW" sz="2400">
                <a:latin typeface="Times New Roman" pitchFamily="18" charset="0"/>
              </a:rPr>
              <a:t>)</a:t>
            </a:r>
          </a:p>
        </p:txBody>
      </p:sp>
      <p:sp>
        <p:nvSpPr>
          <p:cNvPr id="54305" name="Text Box 31"/>
          <p:cNvSpPr txBox="1">
            <a:spLocks noChangeArrowheads="1"/>
          </p:cNvSpPr>
          <p:nvPr/>
        </p:nvSpPr>
        <p:spPr bwMode="auto">
          <a:xfrm>
            <a:off x="1524000" y="27432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(x</a:t>
            </a:r>
            <a:r>
              <a:rPr kumimoji="1" lang="en-US" altLang="zh-TW" sz="2400" baseline="-25000">
                <a:latin typeface="Times New Roman" pitchFamily="18" charset="0"/>
              </a:rPr>
              <a:t>1</a:t>
            </a:r>
            <a:r>
              <a:rPr kumimoji="1" lang="en-US" altLang="zh-TW" sz="2400">
                <a:latin typeface="Times New Roman" pitchFamily="18" charset="0"/>
              </a:rPr>
              <a:t>,y</a:t>
            </a:r>
            <a:r>
              <a:rPr kumimoji="1" lang="en-US" altLang="zh-TW" sz="2400" baseline="-25000">
                <a:latin typeface="Times New Roman" pitchFamily="18" charset="0"/>
              </a:rPr>
              <a:t>1</a:t>
            </a:r>
            <a:r>
              <a:rPr kumimoji="1" lang="en-US" altLang="zh-TW" sz="2400">
                <a:latin typeface="Times New Roman" pitchFamily="18" charset="0"/>
              </a:rPr>
              <a:t>)</a:t>
            </a:r>
          </a:p>
        </p:txBody>
      </p:sp>
      <p:sp>
        <p:nvSpPr>
          <p:cNvPr id="54306" name="Line 32"/>
          <p:cNvSpPr>
            <a:spLocks noChangeShapeType="1"/>
          </p:cNvSpPr>
          <p:nvPr/>
        </p:nvSpPr>
        <p:spPr bwMode="auto">
          <a:xfrm>
            <a:off x="1905000" y="32004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Text Box 33"/>
          <p:cNvSpPr txBox="1">
            <a:spLocks noChangeArrowheads="1"/>
          </p:cNvSpPr>
          <p:nvPr/>
        </p:nvSpPr>
        <p:spPr bwMode="auto">
          <a:xfrm>
            <a:off x="1905000" y="5715000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Epipole e</a:t>
            </a:r>
            <a:r>
              <a:rPr kumimoji="1" lang="en-US" altLang="zh-TW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4308" name="Text Box 34"/>
          <p:cNvSpPr txBox="1">
            <a:spLocks noChangeArrowheads="1"/>
          </p:cNvSpPr>
          <p:nvPr/>
        </p:nvSpPr>
        <p:spPr bwMode="auto">
          <a:xfrm>
            <a:off x="5943600" y="5562600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Epipole e</a:t>
            </a:r>
            <a:r>
              <a:rPr kumimoji="1" lang="en-US" altLang="zh-TW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4309" name="Line 35"/>
          <p:cNvSpPr>
            <a:spLocks noChangeShapeType="1"/>
          </p:cNvSpPr>
          <p:nvPr/>
        </p:nvSpPr>
        <p:spPr bwMode="auto">
          <a:xfrm flipV="1">
            <a:off x="2286000" y="525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0" name="Line 36"/>
          <p:cNvSpPr>
            <a:spLocks noChangeShapeType="1"/>
          </p:cNvSpPr>
          <p:nvPr/>
        </p:nvSpPr>
        <p:spPr bwMode="auto">
          <a:xfrm flipH="1" flipV="1">
            <a:off x="6477000" y="518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1" name="Text Box 37"/>
          <p:cNvSpPr txBox="1">
            <a:spLocks noChangeArrowheads="1"/>
          </p:cNvSpPr>
          <p:nvPr/>
        </p:nvSpPr>
        <p:spPr bwMode="auto">
          <a:xfrm>
            <a:off x="228600" y="5807075"/>
            <a:ext cx="2071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Focal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length=</a:t>
            </a:r>
            <a:r>
              <a:rPr kumimoji="1" lang="en-US" altLang="zh-TW" sz="2400" i="1">
                <a:latin typeface="Times New Roman" pitchFamily="18" charset="0"/>
              </a:rPr>
              <a:t>f</a:t>
            </a:r>
            <a:r>
              <a:rPr kumimoji="1" lang="en-US" altLang="zh-TW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4312" name="Text Box 38"/>
          <p:cNvSpPr txBox="1">
            <a:spLocks noChangeArrowheads="1"/>
          </p:cNvSpPr>
          <p:nvPr/>
        </p:nvSpPr>
        <p:spPr bwMode="auto">
          <a:xfrm>
            <a:off x="7300913" y="5807075"/>
            <a:ext cx="20716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Focal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itchFamily="18" charset="0"/>
              </a:rPr>
              <a:t>length=</a:t>
            </a:r>
            <a:r>
              <a:rPr kumimoji="1" lang="en-US" altLang="zh-TW" sz="2400" i="1">
                <a:latin typeface="Times New Roman" pitchFamily="18" charset="0"/>
              </a:rPr>
              <a:t>f</a:t>
            </a:r>
            <a:r>
              <a:rPr kumimoji="1" lang="en-US" altLang="zh-TW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4313" name="Line 39"/>
          <p:cNvSpPr>
            <a:spLocks noChangeShapeType="1"/>
          </p:cNvSpPr>
          <p:nvPr/>
        </p:nvSpPr>
        <p:spPr bwMode="auto">
          <a:xfrm flipH="1">
            <a:off x="1600200" y="3657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4" name="Text Box 40"/>
          <p:cNvSpPr txBox="1">
            <a:spLocks noChangeArrowheads="1"/>
          </p:cNvSpPr>
          <p:nvPr/>
        </p:nvSpPr>
        <p:spPr bwMode="auto">
          <a:xfrm>
            <a:off x="5622925" y="20970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4315" name="Line 41"/>
          <p:cNvSpPr>
            <a:spLocks noChangeShapeType="1"/>
          </p:cNvSpPr>
          <p:nvPr/>
        </p:nvSpPr>
        <p:spPr bwMode="auto">
          <a:xfrm>
            <a:off x="4267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SFM2(method A): </a:t>
            </a:r>
            <a:r>
              <a:rPr lang="en-US" altLang="zh-TW" sz="2600" smtClean="0">
                <a:solidFill>
                  <a:srgbClr val="FF0000"/>
                </a:solidFill>
              </a:rPr>
              <a:t>Recall:</a:t>
            </a:r>
            <a:br>
              <a:rPr lang="en-US" altLang="zh-TW" sz="2600" smtClean="0">
                <a:solidFill>
                  <a:srgbClr val="FF0000"/>
                </a:solidFill>
              </a:rPr>
            </a:br>
            <a:r>
              <a:rPr lang="en-US" altLang="zh-TW" sz="2600" smtClean="0"/>
              <a:t>3D reconstruction: from </a:t>
            </a:r>
            <a:r>
              <a:rPr lang="en-US" altLang="zh-TW" sz="2600" i="1" smtClean="0"/>
              <a:t>P</a:t>
            </a:r>
            <a:r>
              <a:rPr lang="en-US" altLang="zh-TW" sz="2600" i="1" baseline="-25000" smtClean="0"/>
              <a:t>1</a:t>
            </a:r>
            <a:r>
              <a:rPr lang="en-US" altLang="zh-TW" sz="2600" smtClean="0"/>
              <a:t> and </a:t>
            </a:r>
            <a:r>
              <a:rPr lang="en-US" altLang="zh-TW" sz="2600" i="1" smtClean="0"/>
              <a:t>P</a:t>
            </a:r>
            <a:r>
              <a:rPr lang="en-US" altLang="zh-TW" sz="2600" i="1" baseline="-25000" smtClean="0"/>
              <a:t>2</a:t>
            </a:r>
            <a:r>
              <a:rPr lang="en-US" altLang="zh-TW" sz="2600" smtClean="0"/>
              <a:t> find 3D points X by triangulation </a:t>
            </a:r>
            <a:r>
              <a:rPr lang="en-US" altLang="zh-TW" sz="2000" smtClean="0"/>
              <a:t>(p.312[1A],p297[1B])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/>
          <a:lstStyle/>
          <a:p>
            <a:pPr eaLnBrk="1" hangingPunct="1"/>
            <a:r>
              <a:rPr lang="en-US" altLang="zh-TW" sz="2600" smtClean="0"/>
              <a:t> </a:t>
            </a: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08763" y="2686050"/>
          <a:ext cx="12223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2686050"/>
                        <a:ext cx="12223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1763" y="1836738"/>
          <a:ext cx="5653087" cy="455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5" imgW="3276600" imgH="2641600" progId="Equation.3">
                  <p:embed/>
                </p:oleObj>
              </mc:Choice>
              <mc:Fallback>
                <p:oleObj name="Equation" r:id="rId5" imgW="3276600" imgH="26416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836738"/>
                        <a:ext cx="5653087" cy="455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5530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C39112-7B3A-4668-BD30-EBDD69181FC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smtClean="0">
              <a:latin typeface="Arial" charset="0"/>
            </a:endParaRPr>
          </a:p>
        </p:txBody>
      </p:sp>
      <p:graphicFrame>
        <p:nvGraphicFramePr>
          <p:cNvPr id="55304" name="Object 6"/>
          <p:cNvGraphicFramePr>
            <a:graphicFrameLocks noChangeAspect="1"/>
          </p:cNvGraphicFramePr>
          <p:nvPr/>
        </p:nvGraphicFramePr>
        <p:xfrm>
          <a:off x="6329363" y="1676400"/>
          <a:ext cx="2814637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7" imgW="2387600" imgH="2184400" progId="Equation.DSMT4">
                  <p:embed/>
                </p:oleObj>
              </mc:Choice>
              <mc:Fallback>
                <p:oleObj name="Equation" r:id="rId7" imgW="2387600" imgH="218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1676400"/>
                        <a:ext cx="2814637" cy="2574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smtClean="0"/>
              <a:t>D.G. Lowe, “Fitting Parameterized Three-Dimensional Models to Images”, IEEE Pattern Analysis and Machine Intelligence, Volume: 13 Issue: 5 , May 1991 Page(s): 441 -450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smtClean="0"/>
              <a:t>Michael Ming Yuen Chang and Kin Hong Wong, "</a:t>
            </a:r>
            <a:r>
              <a:rPr lang="en-US" altLang="en-US" smtClean="0">
                <a:hlinkClick r:id="rId2"/>
              </a:rPr>
              <a:t>Model reconstruction and pose acquisition using extended Lowe's method</a:t>
            </a:r>
            <a:r>
              <a:rPr lang="en-US" altLang="en-US" smtClean="0"/>
              <a:t>", IEEE Transactions on Multimedia, Volume: 7,   Issue: 2,  April 2005.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563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A6905F-FD4E-4D30-ACA8-42780614B4F1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Answers</a:t>
            </a:r>
          </a:p>
        </p:txBody>
      </p:sp>
      <p:sp>
        <p:nvSpPr>
          <p:cNvPr id="573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A07271-BE97-4AB6-AE27-F350E2E8F1DC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/>
          <a:lstStyle/>
          <a:p>
            <a:pPr algn="l"/>
            <a:r>
              <a:rPr lang="en-US" altLang="en-US" sz="2400" smtClean="0">
                <a:solidFill>
                  <a:srgbClr val="FF0000"/>
                </a:solidFill>
              </a:rPr>
              <a:t>Answer11.1: </a:t>
            </a:r>
            <a:r>
              <a:rPr lang="en-US" altLang="en-US" sz="2400" smtClean="0"/>
              <a:t>Exercise11.1:  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315200" y="5791200"/>
            <a:ext cx="1371600" cy="3349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F3B9B3-A094-45E7-89E6-775A40780EF2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728663" y="898525"/>
          <a:ext cx="8012112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公式" r:id="rId3" imgW="4051300" imgH="2133600" progId="Equation.3">
                  <p:embed/>
                </p:oleObj>
              </mc:Choice>
              <mc:Fallback>
                <p:oleObj name="公式" r:id="rId3" imgW="4051300" imgH="213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898525"/>
                        <a:ext cx="8012112" cy="4221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4419600" cy="334963"/>
          </a:xfrm>
        </p:spPr>
        <p:txBody>
          <a:bodyPr/>
          <a:lstStyle/>
          <a:p>
            <a:pPr algn="l"/>
            <a:r>
              <a:rPr lang="en-US" altLang="en-US" sz="1600" smtClean="0">
                <a:solidFill>
                  <a:srgbClr val="FF0000"/>
                </a:solidFill>
              </a:rPr>
              <a:t>Answer11.2: </a:t>
            </a:r>
            <a:r>
              <a:rPr lang="en-US" altLang="en-US" sz="1600" smtClean="0"/>
              <a:t>Exercise11.2: proves all these partial derivatives: </a:t>
            </a:r>
            <a:br>
              <a:rPr lang="en-US" altLang="en-US" sz="1600" smtClean="0"/>
            </a:br>
            <a:r>
              <a:rPr lang="en-US" altLang="en-US" sz="1600" smtClean="0"/>
              <a:t>Left for students’ exercises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7696200" y="5562600"/>
            <a:ext cx="990600" cy="563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176969-6241-4073-8666-EF6334172963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59398" name="Object 2"/>
          <p:cNvGraphicFramePr>
            <a:graphicFrameLocks noChangeAspect="1"/>
          </p:cNvGraphicFramePr>
          <p:nvPr/>
        </p:nvGraphicFramePr>
        <p:xfrm>
          <a:off x="457200" y="1014413"/>
          <a:ext cx="2314575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公式" r:id="rId3" imgW="1409700" imgH="3302000" progId="Equation.3">
                  <p:embed/>
                </p:oleObj>
              </mc:Choice>
              <mc:Fallback>
                <p:oleObj name="公式" r:id="rId3" imgW="1409700" imgH="330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14413"/>
                        <a:ext cx="2314575" cy="5419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mtClean="0"/>
              <a:t> Exercise</a:t>
            </a:r>
          </a:p>
        </p:txBody>
      </p:sp>
      <p:sp>
        <p:nvSpPr>
          <p:cNvPr id="60419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0500"/>
            <a:ext cx="4038600" cy="4411663"/>
          </a:xfrm>
        </p:spPr>
        <p:txBody>
          <a:bodyPr/>
          <a:lstStyle/>
          <a:p>
            <a:r>
              <a:rPr lang="en-US" altLang="en-US" sz="2000" smtClean="0">
                <a:solidFill>
                  <a:srgbClr val="FF0000"/>
                </a:solidFill>
              </a:rPr>
              <a:t>Answer 11.3: </a:t>
            </a:r>
            <a:r>
              <a:rPr lang="en-US" altLang="en-US" sz="2000" smtClean="0"/>
              <a:t>Exercise 11.3 : If the model is a checker plane, each square is 1cm</a:t>
            </a:r>
            <a:r>
              <a:rPr lang="en-US" altLang="en-US" sz="2000" baseline="30000" smtClean="0"/>
              <a:t>2.</a:t>
            </a:r>
            <a:r>
              <a:rPr lang="en-US" altLang="en-US" sz="2000" smtClean="0"/>
              <a:t>. It is perpendicular to the camera principal axis and at Z=0.5 meters away from the camera center.  Pixel width is 5um.</a:t>
            </a:r>
          </a:p>
          <a:p>
            <a:r>
              <a:rPr lang="en-US" altLang="en-US" sz="2000" smtClean="0"/>
              <a:t>Find the 3D positions of X1,X2,X3 and X4 in pixels</a:t>
            </a:r>
          </a:p>
          <a:p>
            <a:r>
              <a:rPr lang="en-US" altLang="en-US" sz="2000" smtClean="0">
                <a:solidFill>
                  <a:srgbClr val="FF0000"/>
                </a:solidFill>
              </a:rPr>
              <a:t>Answer:</a:t>
            </a:r>
          </a:p>
          <a:p>
            <a:r>
              <a:rPr lang="en-US" altLang="en-US" sz="2000" smtClean="0">
                <a:solidFill>
                  <a:srgbClr val="FF0000"/>
                </a:solidFill>
              </a:rPr>
              <a:t>All Z are the same Z=0.5meters/5um=100,000</a:t>
            </a:r>
          </a:p>
          <a:p>
            <a:r>
              <a:rPr lang="en-US" altLang="en-US" sz="2000" smtClean="0">
                <a:solidFill>
                  <a:srgbClr val="FF0000"/>
                </a:solidFill>
              </a:rPr>
              <a:t>X1(-2cm, -2cm,0.5 meters)= [-4000,-4000,100,000]</a:t>
            </a:r>
          </a:p>
          <a:p>
            <a:r>
              <a:rPr lang="en-US" altLang="en-US" sz="2000" smtClean="0">
                <a:solidFill>
                  <a:srgbClr val="FF0000"/>
                </a:solidFill>
              </a:rPr>
              <a:t>X2(-2cm, -1cm,0.5 meters)=[-4000,-2000,100,000]</a:t>
            </a:r>
          </a:p>
          <a:p>
            <a:r>
              <a:rPr lang="en-US" altLang="en-US" sz="2000" smtClean="0">
                <a:solidFill>
                  <a:srgbClr val="FF0000"/>
                </a:solidFill>
              </a:rPr>
              <a:t>X3(0,0,0.5 m)=[0,0,100,000]</a:t>
            </a:r>
          </a:p>
          <a:p>
            <a:r>
              <a:rPr lang="en-US" altLang="en-US" sz="2000" smtClean="0">
                <a:solidFill>
                  <a:srgbClr val="FF0000"/>
                </a:solidFill>
              </a:rPr>
              <a:t>X4(2cm,2cm,0.5m)=[4000,4000,100,000]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</p:txBody>
      </p:sp>
      <p:sp>
        <p:nvSpPr>
          <p:cNvPr id="60420" name="Content Placeholder 3"/>
          <p:cNvSpPr>
            <a:spLocks noGrp="1"/>
          </p:cNvSpPr>
          <p:nvPr>
            <p:ph sz="half" idx="2"/>
          </p:nvPr>
        </p:nvSpPr>
        <p:spPr>
          <a:xfrm>
            <a:off x="4803775" y="1770063"/>
            <a:ext cx="4038600" cy="4411662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07D21A-BF6F-4B0C-A9F5-C72CFD9DCB73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/>
        </p:nvGraphicFramePr>
        <p:xfrm>
          <a:off x="5475288" y="2590800"/>
          <a:ext cx="3135312" cy="3016250"/>
        </p:xfrm>
        <a:graphic>
          <a:graphicData uri="http://schemas.openxmlformats.org/drawingml/2006/table">
            <a:tbl>
              <a:tblPr/>
              <a:tblGrid>
                <a:gridCol w="784225"/>
                <a:gridCol w="784225"/>
                <a:gridCol w="782637"/>
                <a:gridCol w="784225"/>
              </a:tblGrid>
              <a:tr h="75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1431" marR="9143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50" name="TextBox 7"/>
          <p:cNvSpPr txBox="1">
            <a:spLocks noChangeArrowheads="1"/>
          </p:cNvSpPr>
          <p:nvPr/>
        </p:nvSpPr>
        <p:spPr bwMode="auto">
          <a:xfrm>
            <a:off x="7065963" y="3460750"/>
            <a:ext cx="989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charset="0"/>
              </a:rPr>
              <a:t>x3</a:t>
            </a:r>
            <a:r>
              <a:rPr lang="en-US" altLang="en-US" sz="1600">
                <a:latin typeface="Arial" charset="0"/>
              </a:rPr>
              <a:t>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[0,0]</a:t>
            </a:r>
          </a:p>
        </p:txBody>
      </p:sp>
      <p:sp>
        <p:nvSpPr>
          <p:cNvPr id="9" name="Oval 8"/>
          <p:cNvSpPr/>
          <p:nvPr/>
        </p:nvSpPr>
        <p:spPr>
          <a:xfrm>
            <a:off x="7010400" y="4044950"/>
            <a:ext cx="77788" cy="61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0452" name="TextBox 12"/>
          <p:cNvSpPr txBox="1">
            <a:spLocks noChangeArrowheads="1"/>
          </p:cNvSpPr>
          <p:nvPr/>
        </p:nvSpPr>
        <p:spPr bwMode="auto">
          <a:xfrm>
            <a:off x="8324850" y="5619750"/>
            <a:ext cx="989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charset="0"/>
              </a:rPr>
              <a:t>X1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60453" name="TextBox 13"/>
          <p:cNvSpPr txBox="1">
            <a:spLocks noChangeArrowheads="1"/>
          </p:cNvSpPr>
          <p:nvPr/>
        </p:nvSpPr>
        <p:spPr bwMode="auto">
          <a:xfrm>
            <a:off x="5105400" y="2057400"/>
            <a:ext cx="989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charset="0"/>
              </a:rPr>
              <a:t>X4</a:t>
            </a:r>
            <a:endParaRPr lang="en-US" altLang="en-US" sz="1600"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48600" y="2514600"/>
            <a:ext cx="777875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5" name="TextBox 16"/>
          <p:cNvSpPr txBox="1">
            <a:spLocks noChangeArrowheads="1"/>
          </p:cNvSpPr>
          <p:nvPr/>
        </p:nvSpPr>
        <p:spPr bwMode="auto">
          <a:xfrm>
            <a:off x="7927975" y="2211388"/>
            <a:ext cx="62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1cm</a:t>
            </a:r>
          </a:p>
        </p:txBody>
      </p:sp>
      <p:sp>
        <p:nvSpPr>
          <p:cNvPr id="60456" name="TextBox 17"/>
          <p:cNvSpPr txBox="1">
            <a:spLocks noChangeArrowheads="1"/>
          </p:cNvSpPr>
          <p:nvPr/>
        </p:nvSpPr>
        <p:spPr bwMode="auto">
          <a:xfrm>
            <a:off x="8299450" y="4876800"/>
            <a:ext cx="989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" charset="0"/>
              </a:rPr>
              <a:t>X2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48688" y="4816475"/>
            <a:ext cx="77787" cy="60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48688" y="5589588"/>
            <a:ext cx="77787" cy="60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10200" y="2590800"/>
            <a:ext cx="77788" cy="60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600700" y="6019800"/>
            <a:ext cx="2987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740775" y="2395538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458200" y="2590800"/>
            <a:ext cx="0" cy="76200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63" name="TextBox 28"/>
          <p:cNvSpPr txBox="1">
            <a:spLocks noChangeArrowheads="1"/>
          </p:cNvSpPr>
          <p:nvPr/>
        </p:nvSpPr>
        <p:spPr bwMode="auto">
          <a:xfrm>
            <a:off x="7888288" y="2892425"/>
            <a:ext cx="620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1cm</a:t>
            </a:r>
          </a:p>
        </p:txBody>
      </p:sp>
      <p:sp>
        <p:nvSpPr>
          <p:cNvPr id="60464" name="TextBox 31"/>
          <p:cNvSpPr txBox="1">
            <a:spLocks noChangeArrowheads="1"/>
          </p:cNvSpPr>
          <p:nvPr/>
        </p:nvSpPr>
        <p:spPr bwMode="auto">
          <a:xfrm>
            <a:off x="8553450" y="2057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60465" name="TextBox 32"/>
          <p:cNvSpPr txBox="1">
            <a:spLocks noChangeArrowheads="1"/>
          </p:cNvSpPr>
          <p:nvPr/>
        </p:nvSpPr>
        <p:spPr bwMode="auto">
          <a:xfrm>
            <a:off x="5149850" y="57927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381000"/>
          </a:xfrm>
        </p:spPr>
        <p:txBody>
          <a:bodyPr/>
          <a:lstStyle/>
          <a:p>
            <a:pPr algn="l"/>
            <a:r>
              <a:rPr lang="en-US" altLang="en-US" sz="1800" smtClean="0">
                <a:solidFill>
                  <a:srgbClr val="FF0000"/>
                </a:solidFill>
              </a:rPr>
              <a:t>Answer11.4: </a:t>
            </a:r>
            <a:r>
              <a:rPr lang="en-US" altLang="en-US" sz="1800" smtClean="0">
                <a:solidFill>
                  <a:srgbClr val="00B0F0"/>
                </a:solidFill>
              </a:rPr>
              <a:t>Revision for pose estimation SFM1</a:t>
            </a:r>
            <a:r>
              <a:rPr lang="en-US" altLang="en-US" sz="1800" smtClean="0"/>
              <a:t>:</a:t>
            </a:r>
            <a:r>
              <a:rPr lang="en-US" altLang="en-US" sz="1800" smtClean="0">
                <a:solidFill>
                  <a:srgbClr val="FF0000"/>
                </a:solidFill>
              </a:rPr>
              <a:t> </a:t>
            </a:r>
            <a:r>
              <a:rPr lang="en-US" altLang="en-US" sz="1800" smtClean="0"/>
              <a:t>Exercise 11.4 : Point out which are know variables and unknown variables in this page.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endParaRPr lang="en-US" alt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743F74-F4E0-456B-AD14-62167D38678A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8229600" y="5715000"/>
            <a:ext cx="457200" cy="411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61446" name="Picture 4" descr="untitled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53000"/>
            <a:ext cx="186213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Box 2"/>
          <p:cNvSpPr txBox="1">
            <a:spLocks noChangeArrowheads="1"/>
          </p:cNvSpPr>
          <p:nvPr/>
        </p:nvSpPr>
        <p:spPr bwMode="auto">
          <a:xfrm>
            <a:off x="7848600" y="4876800"/>
            <a:ext cx="129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At time t, there are N features</a:t>
            </a:r>
          </a:p>
        </p:txBody>
      </p:sp>
      <p:graphicFrame>
        <p:nvGraphicFramePr>
          <p:cNvPr id="61448" name="Object 1"/>
          <p:cNvGraphicFramePr>
            <a:graphicFrameLocks noChangeAspect="1"/>
          </p:cNvGraphicFramePr>
          <p:nvPr/>
        </p:nvGraphicFramePr>
        <p:xfrm>
          <a:off x="4953000" y="762000"/>
          <a:ext cx="39131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公式" r:id="rId5" imgW="3657600" imgH="1638300" progId="Equation.3">
                  <p:embed/>
                </p:oleObj>
              </mc:Choice>
              <mc:Fallback>
                <p:oleObj name="公式" r:id="rId5" imgW="3657600" imgH="1638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62000"/>
                        <a:ext cx="3913188" cy="175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1"/>
          <p:cNvGraphicFramePr>
            <a:graphicFrameLocks noChangeAspect="1"/>
          </p:cNvGraphicFramePr>
          <p:nvPr/>
        </p:nvGraphicFramePr>
        <p:xfrm>
          <a:off x="433388" y="550863"/>
          <a:ext cx="7510462" cy="625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公式" r:id="rId7" imgW="6553200" imgH="5448300" progId="Equation.3">
                  <p:embed/>
                </p:oleObj>
              </mc:Choice>
              <mc:Fallback>
                <p:oleObj name="公式" r:id="rId7" imgW="6553200" imgH="5448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50863"/>
                        <a:ext cx="7510462" cy="625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SFM1 : find pose phase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Pose estimation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discussed in the last chapter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Bundle adjustment– structure reconstruction V5a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671A31-79FA-4D38-923E-78D0FFDABBE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11163"/>
          </a:xfrm>
        </p:spPr>
        <p:txBody>
          <a:bodyPr/>
          <a:lstStyle/>
          <a:p>
            <a:pPr algn="l"/>
            <a:r>
              <a:rPr lang="en-US" altLang="en-US" sz="2400" smtClean="0">
                <a:solidFill>
                  <a:srgbClr val="FF0000"/>
                </a:solidFill>
              </a:rPr>
              <a:t>Answer 11.5 </a:t>
            </a:r>
            <a:r>
              <a:rPr lang="en-US" altLang="en-US" sz="2400" smtClean="0">
                <a:solidFill>
                  <a:srgbClr val="00B050"/>
                </a:solidFill>
              </a:rPr>
              <a:t>Revision for pose estimation SFM1: </a:t>
            </a:r>
            <a:r>
              <a:rPr lang="en-US" altLang="en-US" sz="2400" smtClean="0"/>
              <a:t>Exercise 11.5 : Explain why E is known here in the following formula.</a:t>
            </a:r>
            <a:br>
              <a:rPr lang="en-US" altLang="en-US" sz="2400" smtClean="0"/>
            </a:br>
            <a:r>
              <a:rPr lang="en-US" altLang="en-US" sz="2800" smtClean="0">
                <a:solidFill>
                  <a:srgbClr val="FF0000"/>
                </a:solidFill>
              </a:rPr>
              <a:t> </a:t>
            </a:r>
            <a:endParaRPr lang="en-US" altLang="en-US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6D524D-43FA-4438-88EA-7F42DB934CA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2469" name="Object 6"/>
          <p:cNvGraphicFramePr>
            <a:graphicFrameLocks noChangeAspect="1"/>
          </p:cNvGraphicFramePr>
          <p:nvPr/>
        </p:nvGraphicFramePr>
        <p:xfrm>
          <a:off x="609600" y="990600"/>
          <a:ext cx="4778375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公式" r:id="rId3" imgW="4343400" imgH="1866900" progId="Equation.3">
                  <p:embed/>
                </p:oleObj>
              </mc:Choice>
              <mc:Fallback>
                <p:oleObj name="公式" r:id="rId3" imgW="4343400" imgH="186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4778375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Content Placeholder 2"/>
          <p:cNvSpPr>
            <a:spLocks noGrp="1"/>
          </p:cNvSpPr>
          <p:nvPr>
            <p:ph idx="1"/>
          </p:nvPr>
        </p:nvSpPr>
        <p:spPr>
          <a:xfrm>
            <a:off x="8229600" y="5715000"/>
            <a:ext cx="457200" cy="4111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graphicFrame>
        <p:nvGraphicFramePr>
          <p:cNvPr id="62471" name="Object 1"/>
          <p:cNvGraphicFramePr>
            <a:graphicFrameLocks noChangeAspect="1"/>
          </p:cNvGraphicFramePr>
          <p:nvPr/>
        </p:nvGraphicFramePr>
        <p:xfrm>
          <a:off x="717550" y="2913063"/>
          <a:ext cx="5502275" cy="330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公式" r:id="rId5" imgW="5003800" imgH="2997200" progId="Equation.3">
                  <p:embed/>
                </p:oleObj>
              </mc:Choice>
              <mc:Fallback>
                <p:oleObj name="公式" r:id="rId5" imgW="5003800" imgH="299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913063"/>
                        <a:ext cx="5502275" cy="3300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"/>
          <p:cNvGraphicFramePr>
            <a:graphicFrameLocks noChangeAspect="1"/>
          </p:cNvGraphicFramePr>
          <p:nvPr/>
        </p:nvGraphicFramePr>
        <p:xfrm>
          <a:off x="4953000" y="1143000"/>
          <a:ext cx="39131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公式" r:id="rId7" imgW="3657600" imgH="1638300" progId="Equation.3">
                  <p:embed/>
                </p:oleObj>
              </mc:Choice>
              <mc:Fallback>
                <p:oleObj name="公式" r:id="rId7" imgW="3657600" imgH="1638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3913188" cy="175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477963"/>
          </a:xfrm>
        </p:spPr>
        <p:txBody>
          <a:bodyPr/>
          <a:lstStyle/>
          <a:p>
            <a:pPr algn="l"/>
            <a:r>
              <a:rPr lang="en-US" altLang="en-US" sz="1800" smtClean="0">
                <a:solidFill>
                  <a:srgbClr val="FF0000"/>
                </a:solidFill>
              </a:rPr>
              <a:t>Answer11.6</a:t>
            </a:r>
            <a:r>
              <a:rPr lang="en-US" altLang="en-US" sz="1800" smtClean="0"/>
              <a:t> : </a:t>
            </a:r>
            <a:r>
              <a:rPr lang="en-US" altLang="en-US" sz="1800" smtClean="0">
                <a:solidFill>
                  <a:srgbClr val="00B050"/>
                </a:solidFill>
              </a:rPr>
              <a:t>Revision for pose estimation SFM1: </a:t>
            </a:r>
            <a:r>
              <a:rPr lang="en-US" altLang="en-US" sz="1800" smtClean="0"/>
              <a:t>Identify known variables  and unknown variables when k=0 and k=5 in this iterative pose estimation algorithm</a:t>
            </a:r>
            <a:br>
              <a:rPr lang="en-US" altLang="en-US" sz="1800" smtClean="0"/>
            </a:br>
            <a:r>
              <a:rPr lang="en-US" altLang="en-US" sz="1800" smtClean="0">
                <a:solidFill>
                  <a:srgbClr val="FF0000"/>
                </a:solidFill>
              </a:rPr>
              <a:t>Ans: K=0, we initialize (GUESS) 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 k=0 </a:t>
            </a:r>
            <a:r>
              <a:rPr lang="en-US" altLang="en-US" sz="1800" smtClean="0">
                <a:solidFill>
                  <a:srgbClr val="FF0000"/>
                </a:solidFill>
              </a:rPr>
              <a:t>then E,J, can be  found. Then 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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k=0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 can be calculated, then the guessed 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k=1 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=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 k=0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+</a:t>
            </a:r>
            <a:r>
              <a:rPr lang="en-US" altLang="en-US" sz="1800" baseline="-25000" smtClean="0">
                <a:solidFill>
                  <a:srgbClr val="FF0000"/>
                </a:solidFill>
                <a:sym typeface="Symbol" pitchFamily="18" charset="2"/>
              </a:rPr>
              <a:t>k=0</a:t>
            </a: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 is found, which will be used in the iteration k=1.</a:t>
            </a:r>
            <a:b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en-US" sz="1800" smtClean="0">
                <a:solidFill>
                  <a:srgbClr val="FF0000"/>
                </a:solidFill>
                <a:sym typeface="Symbol" pitchFamily="18" charset="2"/>
              </a:rPr>
              <a:t>When </a:t>
            </a:r>
            <a:r>
              <a:rPr lang="en-US" altLang="en-US" sz="2000" smtClean="0">
                <a:solidFill>
                  <a:srgbClr val="FF0000"/>
                </a:solidFill>
              </a:rPr>
              <a:t>K=5, guessed 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 k=5 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is found during k=4 , then </a:t>
            </a:r>
            <a:r>
              <a:rPr lang="en-US" altLang="en-US" sz="2000" smtClean="0">
                <a:solidFill>
                  <a:srgbClr val="FF0000"/>
                </a:solidFill>
              </a:rPr>
              <a:t>E,J, 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 k=5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, are calculated, i.e. </a:t>
            </a:r>
            <a:b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 k=5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=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k=4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+ 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k=4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, when k=4. Then 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k=5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can be found and it will be used to find guessed 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 k=6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=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k=5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+ </a:t>
            </a:r>
            <a:r>
              <a:rPr lang="en-US" altLang="en-US" sz="2000" baseline="-25000" smtClean="0">
                <a:solidFill>
                  <a:srgbClr val="FF0000"/>
                </a:solidFill>
                <a:sym typeface="Symbol" pitchFamily="18" charset="2"/>
              </a:rPr>
              <a:t>k=5</a:t>
            </a:r>
            <a: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  <a:t> </a:t>
            </a:r>
            <a:br>
              <a:rPr lang="en-US" altLang="en-US" sz="2000" smtClean="0">
                <a:solidFill>
                  <a:srgbClr val="FF0000"/>
                </a:solidFill>
                <a:sym typeface="Symbol" pitchFamily="18" charset="2"/>
              </a:rPr>
            </a:br>
            <a:endParaRPr lang="en-US" altLang="en-US" sz="2000" smtClean="0">
              <a:solidFill>
                <a:srgbClr val="FF0000"/>
              </a:solidFill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267200" y="5943600"/>
            <a:ext cx="4419600" cy="182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C1F441-AB67-4888-865C-C915187E29C8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3494" name="Object 5"/>
          <p:cNvGraphicFramePr>
            <a:graphicFrameLocks noGrp="1" noChangeAspect="1"/>
          </p:cNvGraphicFramePr>
          <p:nvPr/>
        </p:nvGraphicFramePr>
        <p:xfrm>
          <a:off x="304800" y="2055813"/>
          <a:ext cx="5399088" cy="480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公式" r:id="rId3" imgW="3314700" imgH="2946400" progId="Equation.3">
                  <p:embed/>
                </p:oleObj>
              </mc:Choice>
              <mc:Fallback>
                <p:oleObj name="公式" r:id="rId3" imgW="3314700" imgH="29464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5813"/>
                        <a:ext cx="5399088" cy="4802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1"/>
          <p:cNvGraphicFramePr>
            <a:graphicFrameLocks noChangeAspect="1"/>
          </p:cNvGraphicFramePr>
          <p:nvPr/>
        </p:nvGraphicFramePr>
        <p:xfrm>
          <a:off x="6019800" y="2514600"/>
          <a:ext cx="2895600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公式" r:id="rId5" imgW="2032000" imgH="2641600" progId="Equation.3">
                  <p:embed/>
                </p:oleObj>
              </mc:Choice>
              <mc:Fallback>
                <p:oleObj name="公式" r:id="rId5" imgW="2032000" imgH="2641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14600"/>
                        <a:ext cx="2895600" cy="3763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Box 7"/>
          <p:cNvSpPr txBox="1">
            <a:spLocks noChangeArrowheads="1"/>
          </p:cNvSpPr>
          <p:nvPr/>
        </p:nvSpPr>
        <p:spPr bwMode="auto">
          <a:xfrm>
            <a:off x="4419600" y="3200400"/>
            <a:ext cx="1219200" cy="175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SFM1: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This algorithm is to find the pose </a:t>
            </a:r>
            <a:r>
              <a:rPr lang="en-US" altLang="en-US" sz="1800">
                <a:solidFill>
                  <a:srgbClr val="142052"/>
                </a:solidFill>
                <a:latin typeface="Arial" charset="0"/>
                <a:sym typeface="Symbol" pitchFamily="18" charset="2"/>
              </a:rPr>
              <a:t> </a:t>
            </a:r>
            <a:endParaRPr lang="en-US" altLang="en-US" sz="1800" i="1">
              <a:solidFill>
                <a:srgbClr val="14205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717550"/>
            <a:ext cx="8382000" cy="411163"/>
          </a:xfrm>
        </p:spPr>
        <p:txBody>
          <a:bodyPr/>
          <a:lstStyle/>
          <a:p>
            <a:pPr algn="l"/>
            <a:r>
              <a:rPr lang="en-US" altLang="en-US" sz="1600" smtClean="0"/>
              <a:t>Exercise11.7: </a:t>
            </a:r>
            <a:r>
              <a:rPr lang="en-US" altLang="en-US" sz="1600" smtClean="0">
                <a:solidFill>
                  <a:srgbClr val="FF0000"/>
                </a:solidFill>
              </a:rPr>
              <a:t>Answer11.7: At K=0:</a:t>
            </a:r>
            <a:r>
              <a:rPr lang="en-US" altLang="en-US" sz="1600" i="1" smtClean="0">
                <a:solidFill>
                  <a:srgbClr val="FF0000"/>
                </a:solidFill>
              </a:rPr>
              <a:t>[X,Y,Z]</a:t>
            </a:r>
            <a:r>
              <a:rPr lang="en-US" altLang="en-US" sz="1600" i="1" baseline="-25000" smtClean="0">
                <a:solidFill>
                  <a:srgbClr val="FF0000"/>
                </a:solidFill>
              </a:rPr>
              <a:t>i</a:t>
            </a:r>
            <a:r>
              <a:rPr lang="en-US" altLang="en-US" sz="1600" i="1" smtClean="0">
                <a:solidFill>
                  <a:srgbClr val="FF0000"/>
                </a:solidFill>
              </a:rPr>
              <a:t> </a:t>
            </a:r>
            <a:r>
              <a:rPr lang="en-US" altLang="en-US" sz="1600" smtClean="0">
                <a:solidFill>
                  <a:srgbClr val="FF0000"/>
                </a:solidFill>
              </a:rPr>
              <a:t>are unknown. Others are known, because pose is found by SFM1, Model </a:t>
            </a:r>
            <a:r>
              <a:rPr lang="en-US" altLang="en-US" sz="1600" smtClean="0">
                <a:solidFill>
                  <a:srgbClr val="FF0000"/>
                </a:solidFill>
                <a:sym typeface="Symbol" pitchFamily="18" charset="2"/>
              </a:rPr>
              <a:t></a:t>
            </a:r>
            <a:r>
              <a:rPr lang="en-US" altLang="en-US" sz="1600" smtClean="0">
                <a:solidFill>
                  <a:srgbClr val="FF0000"/>
                </a:solidFill>
              </a:rPr>
              <a:t>M</a:t>
            </a:r>
            <a:r>
              <a:rPr lang="en-US" altLang="en-US" sz="1600" baseline="-25000" smtClean="0">
                <a:solidFill>
                  <a:srgbClr val="FF0000"/>
                </a:solidFill>
              </a:rPr>
              <a:t>i</a:t>
            </a:r>
            <a:r>
              <a:rPr lang="en-US" altLang="en-US" sz="1600" smtClean="0">
                <a:solidFill>
                  <a:srgbClr val="FF0000"/>
                </a:solidFill>
              </a:rPr>
              <a:t> is guessed initially at k=0 (a plane) </a:t>
            </a:r>
            <a:br>
              <a:rPr lang="en-US" altLang="en-US" sz="1600" smtClean="0">
                <a:solidFill>
                  <a:srgbClr val="FF0000"/>
                </a:solidFill>
              </a:rPr>
            </a:br>
            <a:r>
              <a:rPr lang="en-US" altLang="en-US" sz="1600" smtClean="0">
                <a:solidFill>
                  <a:srgbClr val="FF0000"/>
                </a:solidFill>
              </a:rPr>
              <a:t>AT K=5: [X,Y,Z]</a:t>
            </a:r>
            <a:r>
              <a:rPr lang="en-US" altLang="en-US" sz="1600" baseline="-25000" smtClean="0">
                <a:solidFill>
                  <a:srgbClr val="FF0000"/>
                </a:solidFill>
              </a:rPr>
              <a:t>i</a:t>
            </a:r>
            <a:r>
              <a:rPr lang="en-US" altLang="en-US" sz="1600" smtClean="0">
                <a:solidFill>
                  <a:srgbClr val="FF0000"/>
                </a:solidFill>
              </a:rPr>
              <a:t> is unknown.Others are known,because pose is found by SFM1, Model(</a:t>
            </a:r>
            <a:r>
              <a:rPr lang="en-US" altLang="en-US" sz="1600" smtClean="0">
                <a:solidFill>
                  <a:srgbClr val="FF0000"/>
                </a:solidFill>
                <a:sym typeface="Symbol" pitchFamily="18" charset="2"/>
              </a:rPr>
              <a:t></a:t>
            </a:r>
            <a:r>
              <a:rPr lang="en-US" altLang="en-US" sz="1600" smtClean="0">
                <a:solidFill>
                  <a:srgbClr val="FF0000"/>
                </a:solidFill>
              </a:rPr>
              <a:t>M</a:t>
            </a:r>
            <a:r>
              <a:rPr lang="en-US" altLang="en-US" sz="1600" baseline="-25000" smtClean="0">
                <a:solidFill>
                  <a:srgbClr val="FF0000"/>
                </a:solidFill>
              </a:rPr>
              <a:t>i</a:t>
            </a:r>
            <a:r>
              <a:rPr lang="en-US" altLang="en-US" sz="1600" smtClean="0">
                <a:solidFill>
                  <a:srgbClr val="FF0000"/>
                </a:solidFill>
              </a:rPr>
              <a:t>(xi,y,zi)) is (a better guess) found  by the previous SFM2 phase</a:t>
            </a:r>
            <a:br>
              <a:rPr lang="en-US" altLang="en-US" sz="1600" smtClean="0">
                <a:solidFill>
                  <a:srgbClr val="FF0000"/>
                </a:solidFill>
              </a:rPr>
            </a:br>
            <a:r>
              <a:rPr lang="en-US" altLang="en-US" sz="2000" smtClean="0">
                <a:solidFill>
                  <a:srgbClr val="FF0000"/>
                </a:solidFill>
              </a:rPr>
              <a:t>J</a:t>
            </a:r>
            <a:r>
              <a:rPr lang="en-US" altLang="en-US" sz="2000" baseline="30000" smtClean="0">
                <a:solidFill>
                  <a:srgbClr val="FF0000"/>
                </a:solidFill>
              </a:rPr>
              <a:t>(m) depends on the guessed</a:t>
            </a:r>
            <a:r>
              <a:rPr lang="en-US" altLang="en-US" sz="1600" smtClean="0">
                <a:solidFill>
                  <a:srgbClr val="FF0000"/>
                </a:solidFill>
              </a:rPr>
              <a:t> model </a:t>
            </a:r>
            <a:r>
              <a:rPr lang="en-US" altLang="en-US" sz="1600" smtClean="0">
                <a:solidFill>
                  <a:srgbClr val="FF0000"/>
                </a:solidFill>
                <a:sym typeface="Symbol" pitchFamily="18" charset="2"/>
              </a:rPr>
              <a:t>M</a:t>
            </a:r>
            <a:r>
              <a:rPr lang="en-US" altLang="en-US" sz="1600" smtClean="0">
                <a:solidFill>
                  <a:srgbClr val="FF0000"/>
                </a:solidFill>
              </a:rPr>
              <a:t> </a:t>
            </a:r>
            <a:r>
              <a:rPr lang="en-US" altLang="en-US" sz="2000" baseline="30000" smtClean="0">
                <a:solidFill>
                  <a:srgbClr val="FF0000"/>
                </a:solidFill>
              </a:rPr>
              <a:t>and current pose (current pose is found by SFM1)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endParaRPr lang="en-US" altLang="en-US" sz="3200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7872413" y="5259388"/>
            <a:ext cx="762000" cy="182562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99200" y="6019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5547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35CD72-6627-422B-8777-951E51A3A7B1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58750" y="2157413"/>
          <a:ext cx="8056563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3" imgW="8026400" imgH="4648200" progId="Equation.3">
                  <p:embed/>
                </p:oleObj>
              </mc:Choice>
              <mc:Fallback>
                <p:oleObj name="Equation" r:id="rId3" imgW="8026400" imgH="464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157413"/>
                        <a:ext cx="8056563" cy="466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Box 6"/>
          <p:cNvSpPr txBox="1">
            <a:spLocks noChangeArrowheads="1"/>
          </p:cNvSpPr>
          <p:nvPr/>
        </p:nvSpPr>
        <p:spPr bwMode="auto">
          <a:xfrm>
            <a:off x="6003925" y="1220788"/>
            <a:ext cx="3200400" cy="203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</a:rPr>
              <a:t>The formulas apply to one feature (i) for all time frames t=1,2,…</a:t>
            </a:r>
            <a:r>
              <a:rPr lang="en-US" altLang="en-US" sz="1800">
                <a:latin typeface="Arial" charset="0"/>
                <a:sym typeface="Symbol" pitchFamily="18" charset="2"/>
              </a:rPr>
              <a:t>.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SFM2 will N times , each time is independent.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charset="0"/>
                <a:sym typeface="Symbol" pitchFamily="18" charset="2"/>
              </a:rPr>
              <a:t>See next slide for the graphical illustration,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64520" name="TextBox 1"/>
          <p:cNvSpPr txBox="1">
            <a:spLocks noChangeArrowheads="1"/>
          </p:cNvSpPr>
          <p:nvPr/>
        </p:nvSpPr>
        <p:spPr bwMode="auto">
          <a:xfrm>
            <a:off x="158750" y="1200150"/>
            <a:ext cx="1209675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Measured</a:t>
            </a:r>
          </a:p>
        </p:txBody>
      </p:sp>
      <p:sp>
        <p:nvSpPr>
          <p:cNvPr id="64521" name="TextBox 8"/>
          <p:cNvSpPr txBox="1">
            <a:spLocks noChangeArrowheads="1"/>
          </p:cNvSpPr>
          <p:nvPr/>
        </p:nvSpPr>
        <p:spPr bwMode="auto">
          <a:xfrm>
            <a:off x="917575" y="1557338"/>
            <a:ext cx="4994275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Result from the guessed model and given pose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3400" y="1568450"/>
            <a:ext cx="100013" cy="795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38200" y="1830388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4" name="TextBox 20"/>
          <p:cNvSpPr txBox="1">
            <a:spLocks noChangeArrowheads="1"/>
          </p:cNvSpPr>
          <p:nvPr/>
        </p:nvSpPr>
        <p:spPr bwMode="auto">
          <a:xfrm>
            <a:off x="1511300" y="3125788"/>
            <a:ext cx="1108075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Jacobian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368425" y="2668588"/>
            <a:ext cx="1428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5338" y="2973388"/>
            <a:ext cx="44926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7" name="TextBox 26"/>
          <p:cNvSpPr txBox="1">
            <a:spLocks noChangeArrowheads="1"/>
          </p:cNvSpPr>
          <p:nvPr/>
        </p:nvSpPr>
        <p:spPr bwMode="auto">
          <a:xfrm>
            <a:off x="5181600" y="3309938"/>
            <a:ext cx="2633663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Current Guessed model</a:t>
            </a:r>
          </a:p>
        </p:txBody>
      </p:sp>
      <p:sp>
        <p:nvSpPr>
          <p:cNvPr id="64528" name="TextBox 27"/>
          <p:cNvSpPr txBox="1">
            <a:spLocks noChangeArrowheads="1"/>
          </p:cNvSpPr>
          <p:nvPr/>
        </p:nvSpPr>
        <p:spPr bwMode="auto">
          <a:xfrm>
            <a:off x="3276600" y="3049588"/>
            <a:ext cx="182880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New Guessed model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76800" y="2897188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181600" y="2897188"/>
            <a:ext cx="30480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610600" cy="1143000"/>
          </a:xfrm>
        </p:spPr>
        <p:txBody>
          <a:bodyPr/>
          <a:lstStyle/>
          <a:p>
            <a:pPr algn="l"/>
            <a:r>
              <a:rPr lang="en-US" altLang="en-US" sz="2000" smtClean="0"/>
              <a:t>SFM2: Algorithm to find the </a:t>
            </a:r>
            <a:r>
              <a:rPr lang="en-US" altLang="en-US" sz="2000" i="1" smtClean="0"/>
              <a:t>i-th</a:t>
            </a:r>
            <a:r>
              <a:rPr lang="en-US" altLang="en-US" sz="2000" smtClean="0"/>
              <a:t> model point (repeat this N time to get all points)</a:t>
            </a:r>
            <a:br>
              <a:rPr lang="en-US" altLang="en-US" sz="2000" smtClean="0"/>
            </a:br>
            <a:r>
              <a:rPr lang="en-US" altLang="en-US" sz="2000" smtClean="0"/>
              <a:t>Exercise11.8 : identify which are known and unknown when K=0, K=5</a:t>
            </a:r>
            <a:br>
              <a:rPr lang="en-US" altLang="en-US" sz="2000" smtClean="0"/>
            </a:br>
            <a:r>
              <a:rPr lang="en-US" altLang="en-US" sz="2000" smtClean="0">
                <a:solidFill>
                  <a:srgbClr val="FF0000"/>
                </a:solidFill>
              </a:rPr>
              <a:t>Answer11.8: k=0,  Model [X,Y,Z]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i </a:t>
            </a:r>
            <a:r>
              <a:rPr lang="en-US" altLang="en-US" sz="2000" smtClean="0">
                <a:solidFill>
                  <a:srgbClr val="FF0000"/>
                </a:solidFill>
              </a:rPr>
              <a:t>is a point in a plane, pose (by SFM1) is known and the algorithm can find a better model.</a:t>
            </a:r>
            <a:br>
              <a:rPr lang="en-US" altLang="en-US" sz="2000" smtClean="0">
                <a:solidFill>
                  <a:srgbClr val="FF0000"/>
                </a:solidFill>
              </a:rPr>
            </a:br>
            <a:r>
              <a:rPr lang="en-US" altLang="en-US" sz="2000" smtClean="0">
                <a:solidFill>
                  <a:srgbClr val="FF0000"/>
                </a:solidFill>
              </a:rPr>
              <a:t>Answer: k=5,  Model [X,Y,Z]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i</a:t>
            </a:r>
            <a:r>
              <a:rPr lang="en-US" altLang="en-US" sz="2000" smtClean="0">
                <a:solidFill>
                  <a:srgbClr val="FF0000"/>
                </a:solidFill>
              </a:rPr>
              <a:t>is the model found in the previous SFM2 and pose is found by SFM1, the algorithm can find a better Model.</a:t>
            </a:r>
            <a:r>
              <a:rPr lang="en-US" altLang="en-US" sz="3200" smtClean="0">
                <a:solidFill>
                  <a:srgbClr val="FF0000"/>
                </a:solidFill>
              </a:rPr>
              <a:t/>
            </a:r>
            <a:br>
              <a:rPr lang="en-US" altLang="en-US" sz="3200" smtClean="0">
                <a:solidFill>
                  <a:srgbClr val="FF0000"/>
                </a:solidFill>
              </a:rPr>
            </a:br>
            <a:r>
              <a:rPr lang="en-US" altLang="en-US" sz="3200" smtClean="0">
                <a:solidFill>
                  <a:srgbClr val="FF0000"/>
                </a:solidFill>
              </a:rPr>
              <a:t/>
            </a:r>
            <a:br>
              <a:rPr lang="en-US" altLang="en-US" sz="3200" smtClean="0">
                <a:solidFill>
                  <a:srgbClr val="FF0000"/>
                </a:solidFill>
              </a:rPr>
            </a:br>
            <a:endParaRPr lang="en-US" altLang="en-US" sz="3200" smtClean="0">
              <a:solidFill>
                <a:srgbClr val="FF0000"/>
              </a:solidFill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7772400" y="5715000"/>
            <a:ext cx="838200" cy="5635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CBEC74-C4AD-4869-A639-00E394AD6FF5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5542" name="Object 5"/>
          <p:cNvGraphicFramePr>
            <a:graphicFrameLocks noGrp="1" noChangeAspect="1"/>
          </p:cNvGraphicFramePr>
          <p:nvPr/>
        </p:nvGraphicFramePr>
        <p:xfrm>
          <a:off x="228600" y="1828800"/>
          <a:ext cx="5943600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3" imgW="4064000" imgH="2971800" progId="Equation.3">
                  <p:embed/>
                </p:oleObj>
              </mc:Choice>
              <mc:Fallback>
                <p:oleObj name="Equation" r:id="rId3" imgW="4064000" imgH="2971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5943600" cy="4346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1"/>
          <p:cNvGraphicFramePr>
            <a:graphicFrameLocks noChangeAspect="1"/>
          </p:cNvGraphicFramePr>
          <p:nvPr/>
        </p:nvGraphicFramePr>
        <p:xfrm>
          <a:off x="6234113" y="1905000"/>
          <a:ext cx="28829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公式" r:id="rId5" imgW="2882900" imgH="2286000" progId="Equation.3">
                  <p:embed/>
                </p:oleObj>
              </mc:Choice>
              <mc:Fallback>
                <p:oleObj name="公式" r:id="rId5" imgW="2882900" imgH="228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1905000"/>
                        <a:ext cx="2882900" cy="2286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Box 1"/>
          <p:cNvSpPr txBox="1">
            <a:spLocks noChangeArrowheads="1"/>
          </p:cNvSpPr>
          <p:nvPr/>
        </p:nvSpPr>
        <p:spPr bwMode="auto">
          <a:xfrm>
            <a:off x="4495800" y="2209800"/>
            <a:ext cx="16002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SFM2: This algorithm is to find the model </a:t>
            </a:r>
            <a:r>
              <a:rPr lang="en-US" altLang="en-US" sz="1800" i="1">
                <a:latin typeface="Arial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SFM2: </a:t>
            </a:r>
            <a:br>
              <a:rPr lang="en-US" altLang="en-US" sz="4000" smtClean="0"/>
            </a:br>
            <a:r>
              <a:rPr lang="en-US" altLang="en-US" sz="4000" smtClean="0"/>
              <a:t>Model finding by the iterative method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Similar to pose estimation.</a:t>
            </a:r>
          </a:p>
          <a:p>
            <a:pPr lvl="1"/>
            <a:r>
              <a:rPr lang="en-US" altLang="en-US" smtClean="0"/>
              <a:t>In pose estimation: model is known, pose is unknown.</a:t>
            </a:r>
          </a:p>
          <a:p>
            <a:pPr lvl="1"/>
            <a:r>
              <a:rPr lang="en-US" altLang="en-US" smtClean="0"/>
              <a:t>Here (Model finding by the iterative method) Assume pose is known, model is unknown.</a:t>
            </a:r>
          </a:p>
          <a:p>
            <a:pPr lvl="1"/>
            <a:r>
              <a:rPr lang="en-US" altLang="en-US" smtClean="0"/>
              <a:t>The algorithms are similar.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ECA265-C04A-42D6-A262-E574ADB3A7A6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487363"/>
          </a:xfrm>
        </p:spPr>
        <p:txBody>
          <a:bodyPr/>
          <a:lstStyle/>
          <a:p>
            <a:pPr algn="r"/>
            <a:r>
              <a:rPr lang="en-US" altLang="en-US" sz="2000" u="sng" smtClean="0"/>
              <a:t>Problem </a:t>
            </a:r>
            <a:br>
              <a:rPr lang="en-US" altLang="en-US" sz="2000" u="sng" smtClean="0"/>
            </a:br>
            <a:r>
              <a:rPr lang="en-US" altLang="en-US" sz="2000" u="sng" smtClean="0"/>
              <a:t>Formulation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0" y="5791200"/>
            <a:ext cx="304800" cy="3349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73645F-D296-41CB-9132-514C9930B58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455613" y="204788"/>
          <a:ext cx="6619875" cy="626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4292600" imgH="4064000" progId="Equation.3">
                  <p:embed/>
                </p:oleObj>
              </mc:Choice>
              <mc:Fallback>
                <p:oleObj name="Equation" r:id="rId3" imgW="4292600" imgH="406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04788"/>
                        <a:ext cx="6619875" cy="626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17463"/>
            <a:ext cx="8229600" cy="258762"/>
          </a:xfrm>
        </p:spPr>
        <p:txBody>
          <a:bodyPr/>
          <a:lstStyle/>
          <a:p>
            <a:r>
              <a:rPr lang="en-US" altLang="en-US" sz="2000" smtClean="0"/>
              <a:t>Derivation for the model partial  derivatives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772400" y="6477000"/>
            <a:ext cx="457200" cy="1063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858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Bundle adjustment– structure reconstruction V5a</a:t>
            </a:r>
            <a:endParaRPr lang="en-US" altLang="en-US" dirty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1D4D01-90E4-433A-B338-063CF532AB8B}" type="slidenum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228600" y="319088"/>
          <a:ext cx="4321175" cy="63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4" imgW="3784600" imgH="5537200" progId="Equation.3">
                  <p:embed/>
                </p:oleObj>
              </mc:Choice>
              <mc:Fallback>
                <p:oleObj name="Equation" r:id="rId4" imgW="3784600" imgH="553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19088"/>
                        <a:ext cx="4321175" cy="6323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648200" y="425450"/>
          <a:ext cx="4321175" cy="604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6" imgW="3784600" imgH="5295900" progId="Equation.3">
                  <p:embed/>
                </p:oleObj>
              </mc:Choice>
              <mc:Fallback>
                <p:oleObj name="Equation" r:id="rId6" imgW="3784600" imgH="529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5450"/>
                        <a:ext cx="4321175" cy="6046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3653</Words>
  <Application>Microsoft Office PowerPoint</Application>
  <PresentationFormat>On-screen Show (4:3)</PresentationFormat>
  <Paragraphs>657</Paragraphs>
  <Slides>63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Office Theme</vt:lpstr>
      <vt:lpstr>Equation</vt:lpstr>
      <vt:lpstr>公式</vt:lpstr>
      <vt:lpstr>Image Processing and Computer Vision</vt:lpstr>
      <vt:lpstr>Reconstruction from N-frames</vt:lpstr>
      <vt:lpstr>Problem definition</vt:lpstr>
      <vt:lpstr>Example: Bundle adjustment 3D reconstruction (see also http://www.cse.cuhk.edu.hk/khwong/demo/index.html) </vt:lpstr>
      <vt:lpstr>The iterative SFM alternating bundle adjustment method </vt:lpstr>
      <vt:lpstr>SFM1 : find pose phase</vt:lpstr>
      <vt:lpstr>SFM2:  Model finding by the iterative method</vt:lpstr>
      <vt:lpstr>Problem  Formulation</vt:lpstr>
      <vt:lpstr>Derivation for the model partial  derivatives </vt:lpstr>
      <vt:lpstr>CMSC5711: Exercise11.1:  </vt:lpstr>
      <vt:lpstr>Exercise11.2: proves all these partial derivatives</vt:lpstr>
      <vt:lpstr>Recall </vt:lpstr>
      <vt:lpstr>Continue</vt:lpstr>
      <vt:lpstr>continue</vt:lpstr>
      <vt:lpstr>SFM2: Iteration for finding the model point i: In this algorithm each point i (i=1,2,..N) is found independently , so the following algorithm will be run N times. </vt:lpstr>
      <vt:lpstr>The iterative SFM alternating bundle adjustment method </vt:lpstr>
      <vt:lpstr>Overall processing revisit</vt:lpstr>
      <vt:lpstr>Putting it altogether </vt:lpstr>
      <vt:lpstr>Putting it altogether</vt:lpstr>
      <vt:lpstr>Recall: SFM1:Find Pose phase </vt:lpstr>
      <vt:lpstr>Recall in pose estimation SFM1:  a slide in ch.iv10: pose estimation</vt:lpstr>
      <vt:lpstr> Exercise</vt:lpstr>
      <vt:lpstr>How to get the first guess of the model?</vt:lpstr>
      <vt:lpstr>Exercise 11.4 Revision for pose estimation SFM1: : Point out which are know variables and unknown variables in this page. </vt:lpstr>
      <vt:lpstr>Exercise 11.5 Revision for pose estimation SFM1: : Explain why E is known here in the following formula.  </vt:lpstr>
      <vt:lpstr> Revision for pose estimation SFM1:  Explain why J is known here. Answer: because guessed M, and guessed pose are known </vt:lpstr>
      <vt:lpstr>Exercise 11.6 : Revision for pose estimation SFM1: Identify known variables  and unknown variables when k=0 and k=5 in this iterative pose estimation algorithm </vt:lpstr>
      <vt:lpstr>SFM2: Find model phase Similar to SFM1 but pose is known, find model here.  </vt:lpstr>
      <vt:lpstr>Exercise11.7: Revision of SFM2: Identify which are known which are known here. Explain why J(m) is known at this stage.  </vt:lpstr>
      <vt:lpstr>In SFM2, we handle a feature i, at one time. </vt:lpstr>
      <vt:lpstr>Exercise11.8 :  SFM2: Algo. to find the i-th model point (repeat this N times to get all N points)  Identify which are known and unknown when K=0, K=5   </vt:lpstr>
      <vt:lpstr>From [2] Result for rotation angles</vt:lpstr>
      <vt:lpstr>From [2] Result for translations</vt:lpstr>
      <vt:lpstr>From [2] Result: compare full/classical(+) and 2-pass algorithm (o)</vt:lpstr>
      <vt:lpstr>From [2] Results for real images</vt:lpstr>
      <vt:lpstr>Conclusions</vt:lpstr>
      <vt:lpstr>Appendices</vt:lpstr>
      <vt:lpstr>Demo Newton's method</vt:lpstr>
      <vt:lpstr>Rotation matrix</vt:lpstr>
      <vt:lpstr>Jacobian for model :JacobM</vt:lpstr>
      <vt:lpstr>Angles and R pose conversion</vt:lpstr>
      <vt:lpstr>jacobian for chang,wong ieee_mm 2 pass lowe</vt:lpstr>
      <vt:lpstr>Delaunay algorithm for generation of VRML files</vt:lpstr>
      <vt:lpstr>Alternative method fro finding the model</vt:lpstr>
      <vt:lpstr>Alternative method for  SFM2 : find model phase</vt:lpstr>
      <vt:lpstr>SFM2(method A): direct triangulation model finding procedure </vt:lpstr>
      <vt:lpstr>SFM2 (method B) :The iterative steps</vt:lpstr>
      <vt:lpstr>Pose estimation result</vt:lpstr>
      <vt:lpstr>After pose is found in SFM1</vt:lpstr>
      <vt:lpstr>SFM2(method A): From vectors find the closes point</vt:lpstr>
      <vt:lpstr>SFM2(method A): Just concentrate on the first two views</vt:lpstr>
      <vt:lpstr>SFM2(method A): Recall: Triangulation to find X</vt:lpstr>
      <vt:lpstr>SFM2(method A): Recall: 3D reconstruction: from P1 and P2 find 3D points X by triangulation (p.312[1A],p297[1B])</vt:lpstr>
      <vt:lpstr>References</vt:lpstr>
      <vt:lpstr>Answers</vt:lpstr>
      <vt:lpstr>Answer11.1: Exercise11.1:  </vt:lpstr>
      <vt:lpstr>Answer11.2: Exercise11.2: proves all these partial derivatives:  Left for students’ exercises</vt:lpstr>
      <vt:lpstr> Exercise</vt:lpstr>
      <vt:lpstr>Answer11.4: Revision for pose estimation SFM1: Exercise 11.4 : Point out which are know variables and unknown variables in this page. </vt:lpstr>
      <vt:lpstr>Answer 11.5 Revision for pose estimation SFM1: Exercise 11.5 : Explain why E is known here in the following formula.  </vt:lpstr>
      <vt:lpstr>Answer11.6 : Revision for pose estimation SFM1: Identify known variables  and unknown variables when k=0 and k=5 in this iterative pose estimation algorithm Ans: K=0, we initialize (GUESS)  k=0 then E,J, can be  found. Then k=0 can be calculated, then the guessed k=1 = k=0+k=0 is found, which will be used in the iteration k=1. When K=5, guessed  k=5 is found during k=4 , then E,J,  k=5, are calculated, i.e.   k=5 =k=4 + k=4 , when k=4. Then k=5 can be found and it will be used to find guessed  k=6 =k=5 + k=5  </vt:lpstr>
      <vt:lpstr>Exercise11.7: Answer11.7: At K=0:[X,Y,Z]i are unknown. Others are known, because pose is found by SFM1, Model Mi is guessed initially at k=0 (a plane)  AT K=5: [X,Y,Z]i is unknown.Others are known,because pose is found by SFM1, Model(Mi(xi,y,zi)) is (a better guess) found  by the previous SFM2 phase J(m) depends on the guessed model M and current pose (current pose is found by SFM1)  </vt:lpstr>
      <vt:lpstr>SFM2: Algorithm to find the i-th model point (repeat this N time to get all points) Exercise11.8 : identify which are known and unknown when K=0, K=5 Answer11.8: k=0,  Model [X,Y,Z]i is a point in a plane, pose (by SFM1) is known and the algorithm can find a better model. Answer: k=5,  Model [X,Y,Z]iis the model found in the previous SFM2 and pose is found by SFM1, the algorithm can find a better Model.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khwong</dc:creator>
  <cp:lastModifiedBy>khwong</cp:lastModifiedBy>
  <cp:revision>277</cp:revision>
  <cp:lastPrinted>2014-04-03T04:39:13Z</cp:lastPrinted>
  <dcterms:created xsi:type="dcterms:W3CDTF">1601-01-01T00:00:00Z</dcterms:created>
  <dcterms:modified xsi:type="dcterms:W3CDTF">2017-02-09T02:57:37Z</dcterms:modified>
</cp:coreProperties>
</file>