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6"/>
  </p:notesMasterIdLst>
  <p:handoutMasterIdLst>
    <p:handoutMasterId r:id="rId57"/>
  </p:handoutMasterIdLst>
  <p:sldIdLst>
    <p:sldId id="256" r:id="rId2"/>
    <p:sldId id="262" r:id="rId3"/>
    <p:sldId id="263" r:id="rId4"/>
    <p:sldId id="264" r:id="rId5"/>
    <p:sldId id="265" r:id="rId6"/>
    <p:sldId id="280" r:id="rId7"/>
    <p:sldId id="277" r:id="rId8"/>
    <p:sldId id="278" r:id="rId9"/>
    <p:sldId id="279" r:id="rId10"/>
    <p:sldId id="281" r:id="rId11"/>
    <p:sldId id="274" r:id="rId12"/>
    <p:sldId id="283" r:id="rId13"/>
    <p:sldId id="266" r:id="rId14"/>
    <p:sldId id="290" r:id="rId15"/>
    <p:sldId id="291" r:id="rId16"/>
    <p:sldId id="269" r:id="rId17"/>
    <p:sldId id="271" r:id="rId18"/>
    <p:sldId id="270" r:id="rId19"/>
    <p:sldId id="282" r:id="rId20"/>
    <p:sldId id="284" r:id="rId21"/>
    <p:sldId id="285" r:id="rId22"/>
    <p:sldId id="286" r:id="rId23"/>
    <p:sldId id="287" r:id="rId24"/>
    <p:sldId id="288" r:id="rId25"/>
    <p:sldId id="289" r:id="rId26"/>
    <p:sldId id="292" r:id="rId27"/>
    <p:sldId id="298" r:id="rId28"/>
    <p:sldId id="299" r:id="rId29"/>
    <p:sldId id="300" r:id="rId30"/>
    <p:sldId id="301" r:id="rId31"/>
    <p:sldId id="302" r:id="rId32"/>
    <p:sldId id="303" r:id="rId33"/>
    <p:sldId id="304" r:id="rId34"/>
    <p:sldId id="305" r:id="rId35"/>
    <p:sldId id="306" r:id="rId36"/>
    <p:sldId id="326" r:id="rId37"/>
    <p:sldId id="307" r:id="rId38"/>
    <p:sldId id="308" r:id="rId39"/>
    <p:sldId id="309" r:id="rId40"/>
    <p:sldId id="310" r:id="rId41"/>
    <p:sldId id="311" r:id="rId42"/>
    <p:sldId id="312" r:id="rId43"/>
    <p:sldId id="313" r:id="rId44"/>
    <p:sldId id="314" r:id="rId45"/>
    <p:sldId id="315" r:id="rId46"/>
    <p:sldId id="316" r:id="rId47"/>
    <p:sldId id="324" r:id="rId48"/>
    <p:sldId id="317" r:id="rId49"/>
    <p:sldId id="318" r:id="rId50"/>
    <p:sldId id="319" r:id="rId51"/>
    <p:sldId id="320" r:id="rId52"/>
    <p:sldId id="325" r:id="rId53"/>
    <p:sldId id="322" r:id="rId54"/>
    <p:sldId id="323"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66" y="-91"/>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712"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69FA58A-A0BE-45D6-9713-76891F91F6BB}" type="datetimeFigureOut">
              <a:rPr lang="en-US"/>
              <a:pPr>
                <a:defRPr/>
              </a:pPr>
              <a:t>1/12/2016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BC41A9-886E-4614-8ACA-2AC3EA77D3F4}" type="slidenum">
              <a:rPr lang="en-US"/>
              <a:pPr>
                <a:defRPr/>
              </a:pPr>
              <a:t>‹#›</a:t>
            </a:fld>
            <a:endParaRPr lang="en-US"/>
          </a:p>
        </p:txBody>
      </p:sp>
    </p:spTree>
    <p:extLst>
      <p:ext uri="{BB962C8B-B14F-4D97-AF65-F5344CB8AC3E}">
        <p14:creationId xmlns:p14="http://schemas.microsoft.com/office/powerpoint/2010/main" val="428359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en-US"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endParaRPr lang="en-US" altLang="en-US"/>
          </a:p>
        </p:txBody>
      </p:sp>
      <p:sp>
        <p:nvSpPr>
          <p:cNvPr id="57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en-US"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7AE9EDF8-F11B-4B0D-AD8F-86FF45CC2628}" type="slidenum">
              <a:rPr lang="en-US" altLang="en-US"/>
              <a:pPr>
                <a:defRPr/>
              </a:pPr>
              <a:t>‹#›</a:t>
            </a:fld>
            <a:endParaRPr lang="en-US" altLang="en-US"/>
          </a:p>
        </p:txBody>
      </p:sp>
    </p:spTree>
    <p:extLst>
      <p:ext uri="{BB962C8B-B14F-4D97-AF65-F5344CB8AC3E}">
        <p14:creationId xmlns:p14="http://schemas.microsoft.com/office/powerpoint/2010/main" val="3945710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altLang="en-US" smtClean="0"/>
          </a:p>
        </p:txBody>
      </p:sp>
      <p:sp>
        <p:nvSpPr>
          <p:cNvPr id="5837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4A968A1B-E24F-46B4-8200-845802D87393}" type="slidenum">
              <a:rPr lang="zh-TW" altLang="en-US" smtClean="0"/>
              <a:pPr eaLnBrk="1" hangingPunct="1">
                <a:spcBef>
                  <a:spcPct val="0"/>
                </a:spcBef>
              </a:pPr>
              <a:t>14</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endParaRPr lang="en-US" altLang="en-US" smtClean="0"/>
          </a:p>
        </p:txBody>
      </p:sp>
      <p:sp>
        <p:nvSpPr>
          <p:cNvPr id="59396" name="Slide Number Placeholder 3"/>
          <p:cNvSpPr>
            <a:spLocks noGrp="1"/>
          </p:cNvSpPr>
          <p:nvPr>
            <p:ph type="sldNum" sz="quarter" idx="5"/>
          </p:nvPr>
        </p:nvSpPr>
        <p:spPr>
          <a:noFill/>
        </p:spPr>
        <p:txBody>
          <a:bodyPr/>
          <a:lstStyle>
            <a:lvl1pPr defTabSz="912813" eaLnBrk="0" hangingPunct="0">
              <a:spcBef>
                <a:spcPct val="30000"/>
              </a:spcBef>
              <a:defRPr sz="1200">
                <a:solidFill>
                  <a:schemeClr val="tx1"/>
                </a:solidFill>
                <a:latin typeface="Arial" charset="0"/>
                <a:cs typeface="Arial" charset="0"/>
              </a:defRPr>
            </a:lvl1pPr>
            <a:lvl2pPr marL="701675" indent="-269875" defTabSz="912813" eaLnBrk="0" hangingPunct="0">
              <a:spcBef>
                <a:spcPct val="30000"/>
              </a:spcBef>
              <a:defRPr sz="1200">
                <a:solidFill>
                  <a:schemeClr val="tx1"/>
                </a:solidFill>
                <a:latin typeface="Arial" charset="0"/>
                <a:cs typeface="Arial" charset="0"/>
              </a:defRPr>
            </a:lvl2pPr>
            <a:lvl3pPr marL="1081088" indent="-215900" defTabSz="912813" eaLnBrk="0" hangingPunct="0">
              <a:spcBef>
                <a:spcPct val="30000"/>
              </a:spcBef>
              <a:defRPr sz="1200">
                <a:solidFill>
                  <a:schemeClr val="tx1"/>
                </a:solidFill>
                <a:latin typeface="Arial" charset="0"/>
                <a:cs typeface="Arial" charset="0"/>
              </a:defRPr>
            </a:lvl3pPr>
            <a:lvl4pPr marL="1512888" indent="-215900" defTabSz="912813" eaLnBrk="0" hangingPunct="0">
              <a:spcBef>
                <a:spcPct val="30000"/>
              </a:spcBef>
              <a:defRPr sz="1200">
                <a:solidFill>
                  <a:schemeClr val="tx1"/>
                </a:solidFill>
                <a:latin typeface="Arial" charset="0"/>
                <a:cs typeface="Arial" charset="0"/>
              </a:defRPr>
            </a:lvl4pPr>
            <a:lvl5pPr marL="1944688" indent="-215900" defTabSz="912813" eaLnBrk="0" hangingPunct="0">
              <a:spcBef>
                <a:spcPct val="30000"/>
              </a:spcBef>
              <a:defRPr sz="1200">
                <a:solidFill>
                  <a:schemeClr val="tx1"/>
                </a:solidFill>
                <a:latin typeface="Arial" charset="0"/>
                <a:cs typeface="Arial" charset="0"/>
              </a:defRPr>
            </a:lvl5pPr>
            <a:lvl6pPr marL="2401888" indent="-215900" defTabSz="912813" eaLnBrk="0" fontAlgn="base" hangingPunct="0">
              <a:spcBef>
                <a:spcPct val="30000"/>
              </a:spcBef>
              <a:spcAft>
                <a:spcPct val="0"/>
              </a:spcAft>
              <a:defRPr sz="1200">
                <a:solidFill>
                  <a:schemeClr val="tx1"/>
                </a:solidFill>
                <a:latin typeface="Arial" charset="0"/>
                <a:cs typeface="Arial" charset="0"/>
              </a:defRPr>
            </a:lvl6pPr>
            <a:lvl7pPr marL="2859088" indent="-215900" defTabSz="912813" eaLnBrk="0" fontAlgn="base" hangingPunct="0">
              <a:spcBef>
                <a:spcPct val="30000"/>
              </a:spcBef>
              <a:spcAft>
                <a:spcPct val="0"/>
              </a:spcAft>
              <a:defRPr sz="1200">
                <a:solidFill>
                  <a:schemeClr val="tx1"/>
                </a:solidFill>
                <a:latin typeface="Arial" charset="0"/>
                <a:cs typeface="Arial" charset="0"/>
              </a:defRPr>
            </a:lvl7pPr>
            <a:lvl8pPr marL="3316288" indent="-215900" defTabSz="912813" eaLnBrk="0" fontAlgn="base" hangingPunct="0">
              <a:spcBef>
                <a:spcPct val="30000"/>
              </a:spcBef>
              <a:spcAft>
                <a:spcPct val="0"/>
              </a:spcAft>
              <a:defRPr sz="1200">
                <a:solidFill>
                  <a:schemeClr val="tx1"/>
                </a:solidFill>
                <a:latin typeface="Arial" charset="0"/>
                <a:cs typeface="Arial" charset="0"/>
              </a:defRPr>
            </a:lvl8pPr>
            <a:lvl9pPr marL="3773488" indent="-215900" defTabSz="9128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99F65C38-C88C-487D-98CC-8F5DA36DC9D1}" type="slidenum">
              <a:rPr lang="en-US" altLang="zh-HK" sz="1100" smtClean="0"/>
              <a:pPr eaLnBrk="1" hangingPunct="1">
                <a:spcBef>
                  <a:spcPct val="0"/>
                </a:spcBef>
              </a:pPr>
              <a:t>48</a:t>
            </a:fld>
            <a:endParaRPr lang="en-US" altLang="zh-HK" sz="11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6" name="Slide Number Placeholder 5"/>
          <p:cNvSpPr>
            <a:spLocks noGrp="1"/>
          </p:cNvSpPr>
          <p:nvPr>
            <p:ph type="sldNum" sz="quarter" idx="12"/>
          </p:nvPr>
        </p:nvSpPr>
        <p:spPr/>
        <p:txBody>
          <a:bodyPr/>
          <a:lstStyle>
            <a:lvl1pPr>
              <a:defRPr/>
            </a:lvl1pPr>
          </a:lstStyle>
          <a:p>
            <a:pPr>
              <a:defRPr/>
            </a:pPr>
            <a:fld id="{2E59DB12-D30B-4DC5-B513-DB58576099DA}" type="slidenum">
              <a:rPr lang="en-US" altLang="en-US"/>
              <a:pPr>
                <a:defRPr/>
              </a:pPr>
              <a:t>‹#›</a:t>
            </a:fld>
            <a:endParaRPr lang="en-US" altLang="en-US"/>
          </a:p>
        </p:txBody>
      </p:sp>
    </p:spTree>
    <p:extLst>
      <p:ext uri="{BB962C8B-B14F-4D97-AF65-F5344CB8AC3E}">
        <p14:creationId xmlns:p14="http://schemas.microsoft.com/office/powerpoint/2010/main" val="157186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6" name="Slide Number Placeholder 5"/>
          <p:cNvSpPr>
            <a:spLocks noGrp="1"/>
          </p:cNvSpPr>
          <p:nvPr>
            <p:ph type="sldNum" sz="quarter" idx="12"/>
          </p:nvPr>
        </p:nvSpPr>
        <p:spPr/>
        <p:txBody>
          <a:bodyPr/>
          <a:lstStyle>
            <a:lvl1pPr>
              <a:defRPr/>
            </a:lvl1pPr>
          </a:lstStyle>
          <a:p>
            <a:pPr>
              <a:defRPr/>
            </a:pPr>
            <a:fld id="{9A649474-7CD9-43FC-B353-15C0B0330035}" type="slidenum">
              <a:rPr lang="en-US" altLang="en-US"/>
              <a:pPr>
                <a:defRPr/>
              </a:pPr>
              <a:t>‹#›</a:t>
            </a:fld>
            <a:endParaRPr lang="en-US" altLang="en-US"/>
          </a:p>
        </p:txBody>
      </p:sp>
    </p:spTree>
    <p:extLst>
      <p:ext uri="{BB962C8B-B14F-4D97-AF65-F5344CB8AC3E}">
        <p14:creationId xmlns:p14="http://schemas.microsoft.com/office/powerpoint/2010/main" val="16885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6" name="Slide Number Placeholder 5"/>
          <p:cNvSpPr>
            <a:spLocks noGrp="1"/>
          </p:cNvSpPr>
          <p:nvPr>
            <p:ph type="sldNum" sz="quarter" idx="12"/>
          </p:nvPr>
        </p:nvSpPr>
        <p:spPr/>
        <p:txBody>
          <a:bodyPr/>
          <a:lstStyle>
            <a:lvl1pPr>
              <a:defRPr/>
            </a:lvl1pPr>
          </a:lstStyle>
          <a:p>
            <a:pPr>
              <a:defRPr/>
            </a:pPr>
            <a:fld id="{7388F5F0-DFE9-4365-88B9-689FC949E02A}" type="slidenum">
              <a:rPr lang="en-US" altLang="en-US"/>
              <a:pPr>
                <a:defRPr/>
              </a:pPr>
              <a:t>‹#›</a:t>
            </a:fld>
            <a:endParaRPr lang="en-US" altLang="en-US"/>
          </a:p>
        </p:txBody>
      </p:sp>
    </p:spTree>
    <p:extLst>
      <p:ext uri="{BB962C8B-B14F-4D97-AF65-F5344CB8AC3E}">
        <p14:creationId xmlns:p14="http://schemas.microsoft.com/office/powerpoint/2010/main" val="367199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7" name="Slide Number Placeholder 5"/>
          <p:cNvSpPr>
            <a:spLocks noGrp="1"/>
          </p:cNvSpPr>
          <p:nvPr>
            <p:ph type="sldNum" sz="quarter" idx="12"/>
          </p:nvPr>
        </p:nvSpPr>
        <p:spPr/>
        <p:txBody>
          <a:bodyPr/>
          <a:lstStyle>
            <a:lvl1pPr>
              <a:defRPr/>
            </a:lvl1pPr>
          </a:lstStyle>
          <a:p>
            <a:pPr>
              <a:defRPr/>
            </a:pPr>
            <a:fld id="{4D5E13BA-F907-49E8-B148-53914A58685A}" type="slidenum">
              <a:rPr lang="en-US" altLang="en-US"/>
              <a:pPr>
                <a:defRPr/>
              </a:pPr>
              <a:t>‹#›</a:t>
            </a:fld>
            <a:endParaRPr lang="en-US" altLang="en-US"/>
          </a:p>
        </p:txBody>
      </p:sp>
    </p:spTree>
    <p:extLst>
      <p:ext uri="{BB962C8B-B14F-4D97-AF65-F5344CB8AC3E}">
        <p14:creationId xmlns:p14="http://schemas.microsoft.com/office/powerpoint/2010/main" val="1131810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8" name="Slide Number Placeholder 5"/>
          <p:cNvSpPr>
            <a:spLocks noGrp="1"/>
          </p:cNvSpPr>
          <p:nvPr>
            <p:ph type="sldNum" sz="quarter" idx="12"/>
          </p:nvPr>
        </p:nvSpPr>
        <p:spPr/>
        <p:txBody>
          <a:bodyPr/>
          <a:lstStyle>
            <a:lvl1pPr>
              <a:defRPr/>
            </a:lvl1pPr>
          </a:lstStyle>
          <a:p>
            <a:pPr>
              <a:defRPr/>
            </a:pPr>
            <a:fld id="{126D2DCB-EF25-4183-AF28-1F9BB09F4946}" type="slidenum">
              <a:rPr lang="en-US" altLang="en-US"/>
              <a:pPr>
                <a:defRPr/>
              </a:pPr>
              <a:t>‹#›</a:t>
            </a:fld>
            <a:endParaRPr lang="en-US" altLang="en-US"/>
          </a:p>
        </p:txBody>
      </p:sp>
    </p:spTree>
    <p:extLst>
      <p:ext uri="{BB962C8B-B14F-4D97-AF65-F5344CB8AC3E}">
        <p14:creationId xmlns:p14="http://schemas.microsoft.com/office/powerpoint/2010/main" val="254295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6" name="Slide Number Placeholder 5"/>
          <p:cNvSpPr>
            <a:spLocks noGrp="1"/>
          </p:cNvSpPr>
          <p:nvPr>
            <p:ph type="sldNum" sz="quarter" idx="12"/>
          </p:nvPr>
        </p:nvSpPr>
        <p:spPr/>
        <p:txBody>
          <a:bodyPr/>
          <a:lstStyle>
            <a:lvl1pPr>
              <a:defRPr/>
            </a:lvl1pPr>
          </a:lstStyle>
          <a:p>
            <a:pPr>
              <a:defRPr/>
            </a:pPr>
            <a:fld id="{7EE0BB48-B3FA-4301-8A9C-441BF62FCC40}" type="slidenum">
              <a:rPr lang="en-US" altLang="en-US"/>
              <a:pPr>
                <a:defRPr/>
              </a:pPr>
              <a:t>‹#›</a:t>
            </a:fld>
            <a:endParaRPr lang="en-US" altLang="en-US"/>
          </a:p>
        </p:txBody>
      </p:sp>
    </p:spTree>
    <p:extLst>
      <p:ext uri="{BB962C8B-B14F-4D97-AF65-F5344CB8AC3E}">
        <p14:creationId xmlns:p14="http://schemas.microsoft.com/office/powerpoint/2010/main" val="6525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6" name="Slide Number Placeholder 5"/>
          <p:cNvSpPr>
            <a:spLocks noGrp="1"/>
          </p:cNvSpPr>
          <p:nvPr>
            <p:ph type="sldNum" sz="quarter" idx="12"/>
          </p:nvPr>
        </p:nvSpPr>
        <p:spPr/>
        <p:txBody>
          <a:bodyPr/>
          <a:lstStyle>
            <a:lvl1pPr>
              <a:defRPr/>
            </a:lvl1pPr>
          </a:lstStyle>
          <a:p>
            <a:pPr>
              <a:defRPr/>
            </a:pPr>
            <a:fld id="{99ED4CEB-ECD2-442D-9CC4-35EE32FD137E}" type="slidenum">
              <a:rPr lang="en-US" altLang="en-US"/>
              <a:pPr>
                <a:defRPr/>
              </a:pPr>
              <a:t>‹#›</a:t>
            </a:fld>
            <a:endParaRPr lang="en-US" altLang="en-US"/>
          </a:p>
        </p:txBody>
      </p:sp>
    </p:spTree>
    <p:extLst>
      <p:ext uri="{BB962C8B-B14F-4D97-AF65-F5344CB8AC3E}">
        <p14:creationId xmlns:p14="http://schemas.microsoft.com/office/powerpoint/2010/main" val="410659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7" name="Slide Number Placeholder 5"/>
          <p:cNvSpPr>
            <a:spLocks noGrp="1"/>
          </p:cNvSpPr>
          <p:nvPr>
            <p:ph type="sldNum" sz="quarter" idx="12"/>
          </p:nvPr>
        </p:nvSpPr>
        <p:spPr/>
        <p:txBody>
          <a:bodyPr/>
          <a:lstStyle>
            <a:lvl1pPr>
              <a:defRPr/>
            </a:lvl1pPr>
          </a:lstStyle>
          <a:p>
            <a:pPr>
              <a:defRPr/>
            </a:pPr>
            <a:fld id="{CA8B6119-B900-4680-8EEA-A332D458A865}" type="slidenum">
              <a:rPr lang="en-US" altLang="en-US"/>
              <a:pPr>
                <a:defRPr/>
              </a:pPr>
              <a:t>‹#›</a:t>
            </a:fld>
            <a:endParaRPr lang="en-US" altLang="en-US"/>
          </a:p>
        </p:txBody>
      </p:sp>
    </p:spTree>
    <p:extLst>
      <p:ext uri="{BB962C8B-B14F-4D97-AF65-F5344CB8AC3E}">
        <p14:creationId xmlns:p14="http://schemas.microsoft.com/office/powerpoint/2010/main" val="315472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9" name="Slide Number Placeholder 5"/>
          <p:cNvSpPr>
            <a:spLocks noGrp="1"/>
          </p:cNvSpPr>
          <p:nvPr>
            <p:ph type="sldNum" sz="quarter" idx="12"/>
          </p:nvPr>
        </p:nvSpPr>
        <p:spPr/>
        <p:txBody>
          <a:bodyPr/>
          <a:lstStyle>
            <a:lvl1pPr>
              <a:defRPr/>
            </a:lvl1pPr>
          </a:lstStyle>
          <a:p>
            <a:pPr>
              <a:defRPr/>
            </a:pPr>
            <a:fld id="{B8704A92-C0BA-4B53-A811-1676DCF77580}" type="slidenum">
              <a:rPr lang="en-US" altLang="en-US"/>
              <a:pPr>
                <a:defRPr/>
              </a:pPr>
              <a:t>‹#›</a:t>
            </a:fld>
            <a:endParaRPr lang="en-US" altLang="en-US"/>
          </a:p>
        </p:txBody>
      </p:sp>
    </p:spTree>
    <p:extLst>
      <p:ext uri="{BB962C8B-B14F-4D97-AF65-F5344CB8AC3E}">
        <p14:creationId xmlns:p14="http://schemas.microsoft.com/office/powerpoint/2010/main" val="62576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5" name="Slide Number Placeholder 5"/>
          <p:cNvSpPr>
            <a:spLocks noGrp="1"/>
          </p:cNvSpPr>
          <p:nvPr>
            <p:ph type="sldNum" sz="quarter" idx="12"/>
          </p:nvPr>
        </p:nvSpPr>
        <p:spPr/>
        <p:txBody>
          <a:bodyPr/>
          <a:lstStyle>
            <a:lvl1pPr>
              <a:defRPr/>
            </a:lvl1pPr>
          </a:lstStyle>
          <a:p>
            <a:pPr>
              <a:defRPr/>
            </a:pPr>
            <a:fld id="{DF02E95D-D27F-4F81-90BB-CE3BD026BA82}" type="slidenum">
              <a:rPr lang="en-US" altLang="en-US"/>
              <a:pPr>
                <a:defRPr/>
              </a:pPr>
              <a:t>‹#›</a:t>
            </a:fld>
            <a:endParaRPr lang="en-US" altLang="en-US"/>
          </a:p>
        </p:txBody>
      </p:sp>
    </p:spTree>
    <p:extLst>
      <p:ext uri="{BB962C8B-B14F-4D97-AF65-F5344CB8AC3E}">
        <p14:creationId xmlns:p14="http://schemas.microsoft.com/office/powerpoint/2010/main" val="256451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4" name="Slide Number Placeholder 5"/>
          <p:cNvSpPr>
            <a:spLocks noGrp="1"/>
          </p:cNvSpPr>
          <p:nvPr>
            <p:ph type="sldNum" sz="quarter" idx="12"/>
          </p:nvPr>
        </p:nvSpPr>
        <p:spPr/>
        <p:txBody>
          <a:bodyPr/>
          <a:lstStyle>
            <a:lvl1pPr>
              <a:defRPr/>
            </a:lvl1pPr>
          </a:lstStyle>
          <a:p>
            <a:pPr>
              <a:defRPr/>
            </a:pPr>
            <a:fld id="{A2F5EADC-43B0-4802-ADAD-0691DE3A496F}" type="slidenum">
              <a:rPr lang="en-US" altLang="en-US"/>
              <a:pPr>
                <a:defRPr/>
              </a:pPr>
              <a:t>‹#›</a:t>
            </a:fld>
            <a:endParaRPr lang="en-US" altLang="en-US"/>
          </a:p>
        </p:txBody>
      </p:sp>
    </p:spTree>
    <p:extLst>
      <p:ext uri="{BB962C8B-B14F-4D97-AF65-F5344CB8AC3E}">
        <p14:creationId xmlns:p14="http://schemas.microsoft.com/office/powerpoint/2010/main" val="116910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7" name="Slide Number Placeholder 5"/>
          <p:cNvSpPr>
            <a:spLocks noGrp="1"/>
          </p:cNvSpPr>
          <p:nvPr>
            <p:ph type="sldNum" sz="quarter" idx="12"/>
          </p:nvPr>
        </p:nvSpPr>
        <p:spPr/>
        <p:txBody>
          <a:bodyPr/>
          <a:lstStyle>
            <a:lvl1pPr>
              <a:defRPr/>
            </a:lvl1pPr>
          </a:lstStyle>
          <a:p>
            <a:pPr>
              <a:defRPr/>
            </a:pPr>
            <a:fld id="{5BA4AF87-463B-461D-BD5E-C3E86C877F74}" type="slidenum">
              <a:rPr lang="en-US" altLang="en-US"/>
              <a:pPr>
                <a:defRPr/>
              </a:pPr>
              <a:t>‹#›</a:t>
            </a:fld>
            <a:endParaRPr lang="en-US" altLang="en-US"/>
          </a:p>
        </p:txBody>
      </p:sp>
    </p:spTree>
    <p:extLst>
      <p:ext uri="{BB962C8B-B14F-4D97-AF65-F5344CB8AC3E}">
        <p14:creationId xmlns:p14="http://schemas.microsoft.com/office/powerpoint/2010/main" val="46885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a:t>Face recognition &amp; detection using PCA v.5b</a:t>
            </a:r>
          </a:p>
        </p:txBody>
      </p:sp>
      <p:sp>
        <p:nvSpPr>
          <p:cNvPr id="7" name="Slide Number Placeholder 5"/>
          <p:cNvSpPr>
            <a:spLocks noGrp="1"/>
          </p:cNvSpPr>
          <p:nvPr>
            <p:ph type="sldNum" sz="quarter" idx="12"/>
          </p:nvPr>
        </p:nvSpPr>
        <p:spPr/>
        <p:txBody>
          <a:bodyPr/>
          <a:lstStyle>
            <a:lvl1pPr>
              <a:defRPr/>
            </a:lvl1pPr>
          </a:lstStyle>
          <a:p>
            <a:pPr>
              <a:defRPr/>
            </a:pPr>
            <a:fld id="{5E695022-12A9-4408-A5B2-E386C9941681}" type="slidenum">
              <a:rPr lang="en-US" altLang="en-US"/>
              <a:pPr>
                <a:defRPr/>
              </a:pPr>
              <a:t>‹#›</a:t>
            </a:fld>
            <a:endParaRPr lang="en-US" altLang="en-US"/>
          </a:p>
        </p:txBody>
      </p:sp>
    </p:spTree>
    <p:extLst>
      <p:ext uri="{BB962C8B-B14F-4D97-AF65-F5344CB8AC3E}">
        <p14:creationId xmlns:p14="http://schemas.microsoft.com/office/powerpoint/2010/main" val="213538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r>
              <a:rPr lang="en-US" altLang="zh-CN"/>
              <a:t>Face recognition &amp; detection using PCA v.5b</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60A7F98B-8675-4CB1-8148-92DA1D61AC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ath.hmc.edu/calculus/tutorials/eigenstuf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arndt-bruenner.de/mathe/scripts/engl_eigenwert2.htm"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ww.arndt-bruenner.de/mathe/scripts/engl_eigenwert2.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9.w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tattrek.com/matrix-algebra/variance.aspx" TargetMode="Externa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1.w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3" Type="http://schemas.openxmlformats.org/officeDocument/2006/relationships/hyperlink" Target="http://stattrek.com/help/glossary.aspx?Target=Matrix" TargetMode="External"/><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12.wmf"/><Relationship Id="rId5" Type="http://schemas.openxmlformats.org/officeDocument/2006/relationships/oleObject" Target="../embeddings/oleObject15.bin"/><Relationship Id="rId4" Type="http://schemas.openxmlformats.org/officeDocument/2006/relationships/hyperlink" Target="http://stattrek.com/matrix-algebra/variance.asp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14.wmf"/><Relationship Id="rId5" Type="http://schemas.openxmlformats.org/officeDocument/2006/relationships/oleObject" Target="../embeddings/oleObject17.bin"/><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1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 Id="rId9" Type="http://schemas.openxmlformats.org/officeDocument/2006/relationships/image" Target="../media/image25.wmf"/></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Math Tutorial</a:t>
            </a:r>
            <a:endParaRPr lang="en-US" altLang="en-US" smtClean="0"/>
          </a:p>
        </p:txBody>
      </p:sp>
      <p:sp>
        <p:nvSpPr>
          <p:cNvPr id="2051" name="Rectangle 3"/>
          <p:cNvSpPr>
            <a:spLocks noGrp="1" noChangeArrowheads="1"/>
          </p:cNvSpPr>
          <p:nvPr>
            <p:ph type="subTitle" idx="1"/>
          </p:nvPr>
        </p:nvSpPr>
        <p:spPr/>
        <p:txBody>
          <a:bodyPr/>
          <a:lstStyle/>
          <a:p>
            <a:pPr eaLnBrk="1" hangingPunct="1"/>
            <a:r>
              <a:rPr lang="en-US" altLang="zh-CN" smtClean="0">
                <a:solidFill>
                  <a:srgbClr val="898989"/>
                </a:solidFill>
              </a:rPr>
              <a:t>for computer vision</a:t>
            </a:r>
            <a:endParaRPr lang="en-US" altLang="en-US" smtClean="0">
              <a:solidFill>
                <a:srgbClr val="898989"/>
              </a:solidFill>
            </a:endParaRPr>
          </a:p>
        </p:txBody>
      </p:sp>
      <p:sp>
        <p:nvSpPr>
          <p:cNvPr id="205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05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5BFFBDA-1031-4972-A11B-5C67FFBA6D84}" type="slidenum">
              <a:rPr lang="en-US" altLang="en-US" sz="1200" smtClean="0">
                <a:latin typeface="Arial" charset="0"/>
                <a:cs typeface="Arial" charset="0"/>
              </a:rPr>
              <a:pPr eaLnBrk="1" hangingPunct="1">
                <a:spcBef>
                  <a:spcPct val="0"/>
                </a:spcBef>
                <a:buFontTx/>
                <a:buNone/>
              </a:pPr>
              <a:t>1</a:t>
            </a:fld>
            <a:endParaRPr lang="en-US" altLang="en-US" sz="1200" smtClean="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692150"/>
            <a:ext cx="8229600" cy="1143000"/>
          </a:xfrm>
        </p:spPr>
        <p:txBody>
          <a:bodyPr/>
          <a:lstStyle/>
          <a:p>
            <a:pPr eaLnBrk="1" hangingPunct="1"/>
            <a:r>
              <a:rPr lang="en-US" altLang="zh-CN" sz="2400" smtClean="0"/>
              <a:t>3D- 3 planes can meet at one point, if it exist, where is it?</a:t>
            </a:r>
            <a:endParaRPr lang="en-US" altLang="en-US" sz="2400" smtClean="0"/>
          </a:p>
        </p:txBody>
      </p:sp>
      <p:sp>
        <p:nvSpPr>
          <p:cNvPr id="11267" name="Rectangle 3"/>
          <p:cNvSpPr>
            <a:spLocks noGrp="1" noChangeArrowheads="1"/>
          </p:cNvSpPr>
          <p:nvPr>
            <p:ph idx="1"/>
          </p:nvPr>
        </p:nvSpPr>
        <p:spPr/>
        <p:txBody>
          <a:bodyPr/>
          <a:lstStyle/>
          <a:p>
            <a:pPr eaLnBrk="1" hangingPunct="1"/>
            <a:r>
              <a:rPr lang="en-US" altLang="zh-CN" smtClean="0"/>
              <a:t> </a:t>
            </a:r>
            <a:endParaRPr lang="en-US" altLang="en-US" smtClean="0"/>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5C5918E-B79F-47AE-ACF5-8DB952928CDB}" type="slidenum">
              <a:rPr lang="en-US" altLang="en-US" sz="1200" smtClean="0">
                <a:latin typeface="Arial" charset="0"/>
                <a:cs typeface="Arial" charset="0"/>
              </a:rPr>
              <a:pPr eaLnBrk="1" hangingPunct="1">
                <a:spcBef>
                  <a:spcPct val="0"/>
                </a:spcBef>
                <a:buFontTx/>
                <a:buNone/>
              </a:pPr>
              <a:t>10</a:t>
            </a:fld>
            <a:endParaRPr lang="en-US" altLang="en-US" sz="1200" smtClean="0">
              <a:latin typeface="Arial" charset="0"/>
              <a:cs typeface="Arial" charset="0"/>
            </a:endParaRPr>
          </a:p>
        </p:txBody>
      </p:sp>
      <p:cxnSp>
        <p:nvCxnSpPr>
          <p:cNvPr id="6" name="Straight Connector 5"/>
          <p:cNvCxnSpPr/>
          <p:nvPr/>
        </p:nvCxnSpPr>
        <p:spPr>
          <a:xfrm>
            <a:off x="1979613" y="549275"/>
            <a:ext cx="1368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620713"/>
            <a:ext cx="8229600" cy="1143000"/>
          </a:xfrm>
        </p:spPr>
        <p:txBody>
          <a:bodyPr/>
          <a:lstStyle/>
          <a:p>
            <a:pPr eaLnBrk="1" hangingPunct="1"/>
            <a:r>
              <a:rPr lang="en-US" altLang="zh-CN" smtClean="0"/>
              <a:t>Basic Matrix operation</a:t>
            </a:r>
            <a:endParaRPr lang="en-US" altLang="en-US" smtClean="0"/>
          </a:p>
        </p:txBody>
      </p:sp>
      <p:graphicFrame>
        <p:nvGraphicFramePr>
          <p:cNvPr id="12291" name="Object 4"/>
          <p:cNvGraphicFramePr>
            <a:graphicFrameLocks noGrp="1" noChangeAspect="1"/>
          </p:cNvGraphicFramePr>
          <p:nvPr>
            <p:ph idx="1"/>
          </p:nvPr>
        </p:nvGraphicFramePr>
        <p:xfrm>
          <a:off x="3067050" y="3170238"/>
          <a:ext cx="3009900" cy="1384300"/>
        </p:xfrm>
        <a:graphic>
          <a:graphicData uri="http://schemas.openxmlformats.org/presentationml/2006/ole">
            <mc:AlternateContent xmlns:mc="http://schemas.openxmlformats.org/markup-compatibility/2006">
              <mc:Choice xmlns:v="urn:schemas-microsoft-com:vml" Requires="v">
                <p:oleObj spid="_x0000_s12296" name="Equation" r:id="rId3" imgW="3009900" imgH="1384300" progId="Equation.3">
                  <p:embed/>
                </p:oleObj>
              </mc:Choice>
              <mc:Fallback>
                <p:oleObj name="Equation" r:id="rId3" imgW="3009900" imgH="1384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050" y="3170238"/>
                        <a:ext cx="3009900" cy="1384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22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DFB2470-7267-42B4-8A3B-F7E7F326E334}" type="slidenum">
              <a:rPr lang="en-US" altLang="en-US" sz="1200" smtClean="0">
                <a:latin typeface="Arial" charset="0"/>
                <a:cs typeface="Arial" charset="0"/>
              </a:rPr>
              <a:pPr eaLnBrk="1" hangingPunct="1">
                <a:spcBef>
                  <a:spcPct val="0"/>
                </a:spcBef>
                <a:buFontTx/>
                <a:buNone/>
              </a:pPr>
              <a:t>11</a:t>
            </a:fld>
            <a:endParaRPr lang="en-US" altLang="en-US" sz="1200" smtClean="0">
              <a:latin typeface="Arial" charset="0"/>
              <a:cs typeface="Arial" charset="0"/>
            </a:endParaRPr>
          </a:p>
        </p:txBody>
      </p:sp>
      <p:sp>
        <p:nvSpPr>
          <p:cNvPr id="12294" name="Rectangle 3"/>
          <p:cNvSpPr>
            <a:spLocks noGrp="1" noChangeArrowheads="1"/>
          </p:cNvSpPr>
          <p:nvPr>
            <p:ph type="body" sz="half" idx="4294967295"/>
          </p:nvPr>
        </p:nvSpPr>
        <p:spPr>
          <a:xfrm>
            <a:off x="0" y="1719263"/>
            <a:ext cx="4038600" cy="4411662"/>
          </a:xfrm>
        </p:spPr>
        <p:txBody>
          <a:bodyPr/>
          <a:lstStyle/>
          <a:p>
            <a:pPr eaLnBrk="1" hangingPunct="1"/>
            <a:r>
              <a:rPr lang="en-US" altLang="zh-CN" sz="2600" smtClean="0"/>
              <a:t>(AB)T=B</a:t>
            </a:r>
            <a:r>
              <a:rPr lang="en-US" altLang="zh-CN" sz="2600" baseline="30000" smtClean="0"/>
              <a:t>T</a:t>
            </a:r>
            <a:r>
              <a:rPr lang="en-US" altLang="zh-CN" sz="2600" smtClean="0"/>
              <a:t> A</a:t>
            </a:r>
            <a:r>
              <a:rPr lang="en-US" altLang="zh-CN" sz="2600" baseline="30000" smtClean="0"/>
              <a:t>T</a:t>
            </a:r>
          </a:p>
          <a:p>
            <a:pPr eaLnBrk="1" hangingPunct="1"/>
            <a:endParaRPr lang="en-US" altLang="zh-CN" sz="2600" baseline="30000" smtClean="0"/>
          </a:p>
        </p:txBody>
      </p:sp>
      <p:cxnSp>
        <p:nvCxnSpPr>
          <p:cNvPr id="7" name="Straight Connector 6"/>
          <p:cNvCxnSpPr/>
          <p:nvPr/>
        </p:nvCxnSpPr>
        <p:spPr>
          <a:xfrm>
            <a:off x="3492500" y="531813"/>
            <a:ext cx="1008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549275"/>
            <a:ext cx="8229600" cy="1143000"/>
          </a:xfrm>
        </p:spPr>
        <p:txBody>
          <a:bodyPr/>
          <a:lstStyle/>
          <a:p>
            <a:pPr eaLnBrk="1" hangingPunct="1"/>
            <a:r>
              <a:rPr lang="en-US" altLang="en-US" smtClean="0"/>
              <a:t>Rank of  matrix</a:t>
            </a:r>
            <a:br>
              <a:rPr lang="en-US" altLang="en-US" smtClean="0"/>
            </a:br>
            <a:r>
              <a:rPr lang="en-US" altLang="en-US" sz="2100" smtClean="0"/>
              <a:t>http://en.wikipedia.org/wiki/Rank_(linear_algebra)</a:t>
            </a:r>
          </a:p>
        </p:txBody>
      </p:sp>
      <p:sp>
        <p:nvSpPr>
          <p:cNvPr id="13315" name="Rectangle 3"/>
          <p:cNvSpPr>
            <a:spLocks noGrp="1" noChangeArrowheads="1"/>
          </p:cNvSpPr>
          <p:nvPr>
            <p:ph idx="1"/>
          </p:nvPr>
        </p:nvSpPr>
        <p:spPr/>
        <p:txBody>
          <a:bodyPr/>
          <a:lstStyle/>
          <a:p>
            <a:pPr eaLnBrk="1" hangingPunct="1"/>
            <a:r>
              <a:rPr lang="en-US" altLang="en-US" sz="2800" smtClean="0"/>
              <a:t>If A is of size m x n, Rank(A)&lt;min{m,n}</a:t>
            </a:r>
          </a:p>
          <a:p>
            <a:pPr eaLnBrk="1" hangingPunct="1"/>
            <a:r>
              <a:rPr lang="en-US" altLang="en-US" sz="2800" smtClean="0"/>
              <a:t>Rank(AB)&lt; min{rank(A), rank(B)}</a:t>
            </a:r>
          </a:p>
          <a:p>
            <a:pPr eaLnBrk="1" hangingPunct="1"/>
            <a:r>
              <a:rPr lang="en-US" altLang="en-US" sz="2800" smtClean="0"/>
              <a:t>Rank(A)= number of non zero singular values found using SVD.</a:t>
            </a:r>
          </a:p>
          <a:p>
            <a:pPr eaLnBrk="1" hangingPunct="1"/>
            <a:endParaRPr lang="en-US" altLang="en-US" sz="2800" smtClean="0"/>
          </a:p>
          <a:p>
            <a:pPr eaLnBrk="1" hangingPunct="1"/>
            <a:endParaRPr lang="en-US" altLang="en-US" i="1" smtClean="0"/>
          </a:p>
          <a:p>
            <a:pPr eaLnBrk="1" hangingPunct="1">
              <a:buFont typeface="Wingdings" pitchFamily="2" charset="2"/>
              <a:buNone/>
            </a:pPr>
            <a:endParaRPr lang="en-US" altLang="en-US" smtClean="0"/>
          </a:p>
          <a:p>
            <a:pPr eaLnBrk="1" hangingPunct="1"/>
            <a:endParaRPr lang="en-US" altLang="en-US" smtClean="0"/>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D5823E0-11D0-4130-8D00-43E3AA2B11BA}" type="slidenum">
              <a:rPr lang="en-US" altLang="en-US" sz="1200" smtClean="0">
                <a:latin typeface="Arial" charset="0"/>
                <a:cs typeface="Arial" charset="0"/>
              </a:rPr>
              <a:pPr eaLnBrk="1" hangingPunct="1">
                <a:spcBef>
                  <a:spcPct val="0"/>
                </a:spcBef>
                <a:buFontTx/>
                <a:buNone/>
              </a:pPr>
              <a:t>12</a:t>
            </a:fld>
            <a:endParaRPr lang="en-US" altLang="en-US" sz="1200" smtClean="0">
              <a:latin typeface="Arial" charset="0"/>
              <a:cs typeface="Arial" charset="0"/>
            </a:endParaRPr>
          </a:p>
        </p:txBody>
      </p:sp>
      <p:cxnSp>
        <p:nvCxnSpPr>
          <p:cNvPr id="7" name="Straight Connector 6"/>
          <p:cNvCxnSpPr>
            <a:endCxn id="13314" idx="0"/>
          </p:cNvCxnSpPr>
          <p:nvPr/>
        </p:nvCxnSpPr>
        <p:spPr>
          <a:xfrm>
            <a:off x="3563938" y="542925"/>
            <a:ext cx="1019175" cy="63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620713"/>
            <a:ext cx="8229600" cy="1143000"/>
          </a:xfrm>
        </p:spPr>
        <p:txBody>
          <a:bodyPr/>
          <a:lstStyle/>
          <a:p>
            <a:pPr eaLnBrk="1" hangingPunct="1"/>
            <a:r>
              <a:rPr lang="en-US" altLang="zh-CN" smtClean="0"/>
              <a:t>Linear least square problems</a:t>
            </a:r>
            <a:endParaRPr lang="en-US" altLang="en-US" smtClean="0"/>
          </a:p>
        </p:txBody>
      </p:sp>
      <p:sp>
        <p:nvSpPr>
          <p:cNvPr id="14339" name="Rectangle 3"/>
          <p:cNvSpPr>
            <a:spLocks noGrp="1" noChangeArrowheads="1"/>
          </p:cNvSpPr>
          <p:nvPr>
            <p:ph idx="1"/>
          </p:nvPr>
        </p:nvSpPr>
        <p:spPr/>
        <p:txBody>
          <a:bodyPr/>
          <a:lstStyle/>
          <a:p>
            <a:pPr eaLnBrk="1" hangingPunct="1"/>
            <a:r>
              <a:rPr lang="en-US" altLang="zh-CN" smtClean="0"/>
              <a:t>Eigen values and vectors</a:t>
            </a:r>
          </a:p>
          <a:p>
            <a:pPr eaLnBrk="1" hangingPunct="1"/>
            <a:r>
              <a:rPr lang="en-US" altLang="zh-CN" smtClean="0"/>
              <a:t>Two major problems </a:t>
            </a:r>
          </a:p>
          <a:p>
            <a:pPr lvl="1" eaLnBrk="1" hangingPunct="1"/>
            <a:r>
              <a:rPr lang="en-US" altLang="zh-CN" smtClean="0"/>
              <a:t>Ax=b</a:t>
            </a:r>
          </a:p>
          <a:p>
            <a:pPr lvl="1" eaLnBrk="1" hangingPunct="1"/>
            <a:r>
              <a:rPr lang="en-US" altLang="zh-CN" smtClean="0"/>
              <a:t>Ax=0</a:t>
            </a:r>
            <a:endParaRPr lang="en-US" altLang="en-US" smtClean="0"/>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675D0E6-550D-4DC2-8869-3240B4F1907D}" type="slidenum">
              <a:rPr lang="en-US" altLang="en-US" sz="1200" smtClean="0">
                <a:latin typeface="Arial" charset="0"/>
                <a:cs typeface="Arial" charset="0"/>
              </a:rPr>
              <a:pPr eaLnBrk="1" hangingPunct="1">
                <a:spcBef>
                  <a:spcPct val="0"/>
                </a:spcBef>
                <a:buFontTx/>
                <a:buNone/>
              </a:pPr>
              <a:t>13</a:t>
            </a:fld>
            <a:endParaRPr lang="en-US" altLang="en-US" sz="1200" smtClean="0">
              <a:latin typeface="Arial" charset="0"/>
              <a:cs typeface="Arial" charset="0"/>
            </a:endParaRPr>
          </a:p>
        </p:txBody>
      </p:sp>
      <p:cxnSp>
        <p:nvCxnSpPr>
          <p:cNvPr id="6" name="Straight Connector 5"/>
          <p:cNvCxnSpPr/>
          <p:nvPr/>
        </p:nvCxnSpPr>
        <p:spPr>
          <a:xfrm>
            <a:off x="4500563" y="531813"/>
            <a:ext cx="2159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9388" y="692150"/>
            <a:ext cx="8229600" cy="1143000"/>
          </a:xfrm>
        </p:spPr>
        <p:txBody>
          <a:bodyPr/>
          <a:lstStyle/>
          <a:p>
            <a:pPr algn="l" eaLnBrk="1" hangingPunct="1"/>
            <a:r>
              <a:rPr lang="en-US" altLang="en-US" u="sng" smtClean="0"/>
              <a:t>Eigen value tutorial </a:t>
            </a:r>
          </a:p>
        </p:txBody>
      </p:sp>
      <p:sp>
        <p:nvSpPr>
          <p:cNvPr id="15363" name="Content Placeholder 2"/>
          <p:cNvSpPr>
            <a:spLocks noGrp="1"/>
          </p:cNvSpPr>
          <p:nvPr>
            <p:ph idx="1"/>
          </p:nvPr>
        </p:nvSpPr>
        <p:spPr/>
        <p:txBody>
          <a:bodyPr/>
          <a:lstStyle/>
          <a:p>
            <a:pPr eaLnBrk="1" hangingPunct="1"/>
            <a:r>
              <a:rPr lang="en-US" altLang="en-US" sz="2000" smtClean="0"/>
              <a:t>A is an m x n matrix, Av=</a:t>
            </a:r>
            <a:r>
              <a:rPr lang="en-US" altLang="en-US" sz="2000" smtClean="0">
                <a:sym typeface="Symbol" pitchFamily="18" charset="2"/>
              </a:rPr>
              <a:t>v, where</a:t>
            </a:r>
          </a:p>
          <a:p>
            <a:pPr eaLnBrk="1" hangingPunct="1"/>
            <a:r>
              <a:rPr lang="en-US" altLang="en-US" sz="2000" smtClean="0"/>
              <a:t>v =[v1 v2….]</a:t>
            </a:r>
            <a:r>
              <a:rPr lang="en-US" altLang="en-US" sz="2000" baseline="30000" smtClean="0"/>
              <a:t>T</a:t>
            </a:r>
            <a:r>
              <a:rPr lang="en-US" altLang="en-US" sz="2000" smtClean="0"/>
              <a:t>is an nx1 vector , </a:t>
            </a:r>
          </a:p>
          <a:p>
            <a:pPr eaLnBrk="1" hangingPunct="1"/>
            <a:r>
              <a:rPr lang="en-US" altLang="en-US" sz="2000" smtClean="0">
                <a:sym typeface="Symbol" pitchFamily="18" charset="2"/>
              </a:rPr>
              <a:t> is a scalar (Eigen value)</a:t>
            </a:r>
          </a:p>
          <a:p>
            <a:pPr eaLnBrk="1" hangingPunct="1"/>
            <a:r>
              <a:rPr lang="en-US" altLang="en-US" sz="2000" smtClean="0">
                <a:sym typeface="Symbol" pitchFamily="18" charset="2"/>
              </a:rPr>
              <a:t>By definition (A- I)v=0, </a:t>
            </a:r>
          </a:p>
          <a:p>
            <a:pPr eaLnBrk="1" hangingPunct="1"/>
            <a:r>
              <a:rPr lang="en-US" altLang="en-US" sz="2000" smtClean="0">
                <a:sym typeface="Symbol" pitchFamily="18" charset="2"/>
              </a:rPr>
              <a:t>So, det (A-I)=0</a:t>
            </a:r>
            <a:endParaRPr lang="en-US" altLang="en-US" sz="2000" smtClean="0"/>
          </a:p>
          <a:p>
            <a:pPr eaLnBrk="1" hangingPunct="1"/>
            <a:r>
              <a:rPr lang="en-US" altLang="en-US" sz="2000" smtClean="0"/>
              <a:t>Example 1, A is 2 x2, so v =[v1 v2]</a:t>
            </a:r>
            <a:r>
              <a:rPr lang="en-US" altLang="en-US" sz="2000" baseline="30000" smtClean="0"/>
              <a:t>T</a:t>
            </a:r>
            <a:endParaRPr lang="en-US" altLang="en-US" sz="2000" smtClean="0"/>
          </a:p>
          <a:p>
            <a:pPr eaLnBrk="1" hangingPunct="1"/>
            <a:r>
              <a:rPr lang="en-US" altLang="en-US" sz="2000" smtClean="0"/>
              <a:t>A=[-3  -1 ]</a:t>
            </a:r>
          </a:p>
          <a:p>
            <a:pPr eaLnBrk="1" hangingPunct="1"/>
            <a:r>
              <a:rPr lang="en-US" altLang="en-US" sz="2000" smtClean="0"/>
              <a:t>     [</a:t>
            </a:r>
            <a:r>
              <a:rPr lang="zh-TW" altLang="en-US" sz="2000" smtClean="0"/>
              <a:t>  </a:t>
            </a:r>
            <a:r>
              <a:rPr lang="en-US" altLang="en-US" sz="2000" smtClean="0"/>
              <a:t>4    2</a:t>
            </a:r>
            <a:r>
              <a:rPr lang="zh-TW" altLang="en-US" sz="2000" smtClean="0"/>
              <a:t> </a:t>
            </a:r>
            <a:r>
              <a:rPr lang="en-US" altLang="en-US" sz="2000" smtClean="0"/>
              <a:t>], </a:t>
            </a:r>
          </a:p>
          <a:p>
            <a:pPr eaLnBrk="1" hangingPunct="1"/>
            <a:r>
              <a:rPr lang="en-US" altLang="en-US" sz="2000" smtClean="0"/>
              <a:t>Det[-3-</a:t>
            </a:r>
            <a:r>
              <a:rPr lang="en-US" altLang="en-US" sz="2000" smtClean="0">
                <a:sym typeface="Symbol" pitchFamily="18" charset="2"/>
              </a:rPr>
              <a:t>  , -1     ]</a:t>
            </a:r>
            <a:endParaRPr lang="en-US" altLang="en-US" sz="2000" smtClean="0"/>
          </a:p>
          <a:p>
            <a:pPr eaLnBrk="1" hangingPunct="1"/>
            <a:r>
              <a:rPr lang="en-US" altLang="en-US" sz="2000" smtClean="0"/>
              <a:t>      [     4    , 2-</a:t>
            </a:r>
            <a:r>
              <a:rPr lang="en-US" altLang="en-US" sz="2000" smtClean="0">
                <a:sym typeface="Symbol" pitchFamily="18" charset="2"/>
              </a:rPr>
              <a:t> </a:t>
            </a:r>
            <a:r>
              <a:rPr lang="en-US" altLang="en-US" sz="2000" smtClean="0"/>
              <a:t>]=0</a:t>
            </a:r>
          </a:p>
          <a:p>
            <a:pPr eaLnBrk="1" hangingPunct="1"/>
            <a:r>
              <a:rPr lang="en-US" altLang="en-US" sz="2000" smtClean="0"/>
              <a:t>-6+</a:t>
            </a:r>
            <a:r>
              <a:rPr lang="en-US" altLang="en-US" sz="2000" smtClean="0">
                <a:sym typeface="Symbol" pitchFamily="18" charset="2"/>
              </a:rPr>
              <a:t>  -2+ </a:t>
            </a:r>
            <a:r>
              <a:rPr lang="en-US" altLang="en-US" sz="2000" baseline="30000" smtClean="0">
                <a:sym typeface="Symbol" pitchFamily="18" charset="2"/>
              </a:rPr>
              <a:t>2</a:t>
            </a:r>
            <a:r>
              <a:rPr lang="en-US" altLang="en-US" sz="2000" smtClean="0">
                <a:sym typeface="Symbol" pitchFamily="18" charset="2"/>
              </a:rPr>
              <a:t>-4(-1)=0 </a:t>
            </a:r>
            <a:r>
              <a:rPr lang="en-US" altLang="en-US" sz="2000" smtClean="0">
                <a:sym typeface="Wingdings" pitchFamily="2" charset="2"/>
              </a:rPr>
              <a:t></a:t>
            </a:r>
            <a:r>
              <a:rPr lang="en-US" altLang="en-US" sz="2000" smtClean="0">
                <a:sym typeface="Symbol" pitchFamily="18" charset="2"/>
              </a:rPr>
              <a:t></a:t>
            </a:r>
            <a:r>
              <a:rPr lang="en-US" altLang="en-US" sz="2000" baseline="30000" smtClean="0">
                <a:sym typeface="Symbol" pitchFamily="18" charset="2"/>
              </a:rPr>
              <a:t>2</a:t>
            </a:r>
            <a:r>
              <a:rPr lang="en-US" altLang="en-US" sz="2000" smtClean="0"/>
              <a:t> -</a:t>
            </a:r>
            <a:r>
              <a:rPr lang="en-US" altLang="en-US" sz="2000" smtClean="0">
                <a:sym typeface="Symbol" pitchFamily="18" charset="2"/>
              </a:rPr>
              <a:t>-6=0</a:t>
            </a:r>
          </a:p>
          <a:p>
            <a:pPr eaLnBrk="1" hangingPunct="1"/>
            <a:r>
              <a:rPr lang="en-US" altLang="en-US" sz="2000" smtClean="0"/>
              <a:t>Solve for </a:t>
            </a:r>
            <a:r>
              <a:rPr lang="en-US" altLang="en-US" sz="2000" smtClean="0">
                <a:sym typeface="Symbol" pitchFamily="18" charset="2"/>
              </a:rPr>
              <a:t>, Eigen values: </a:t>
            </a:r>
            <a:r>
              <a:rPr lang="en-US" altLang="en-US" sz="2000" baseline="-25000" smtClean="0">
                <a:sym typeface="Symbol" pitchFamily="18" charset="2"/>
              </a:rPr>
              <a:t>1</a:t>
            </a:r>
            <a:r>
              <a:rPr lang="en-US" altLang="en-US" sz="2000" smtClean="0">
                <a:sym typeface="Symbol" pitchFamily="18" charset="2"/>
              </a:rPr>
              <a:t>=-2, </a:t>
            </a:r>
            <a:r>
              <a:rPr lang="en-US" altLang="en-US" sz="2000" baseline="-25000" smtClean="0">
                <a:sym typeface="Symbol" pitchFamily="18" charset="2"/>
              </a:rPr>
              <a:t>2</a:t>
            </a:r>
            <a:r>
              <a:rPr lang="en-US" altLang="en-US" sz="2000" smtClean="0">
                <a:sym typeface="Symbol" pitchFamily="18" charset="2"/>
              </a:rPr>
              <a:t>=1</a:t>
            </a:r>
            <a:endParaRPr lang="en-US" altLang="en-US" sz="2000" smtClean="0"/>
          </a:p>
          <a:p>
            <a:pPr eaLnBrk="1" hangingPunct="1"/>
            <a:endParaRPr lang="en-US" altLang="en-US" sz="1000" smtClean="0"/>
          </a:p>
          <a:p>
            <a:pPr eaLnBrk="1" hangingPunct="1"/>
            <a:endParaRPr lang="en-US" altLang="en-US" sz="1000" smtClean="0"/>
          </a:p>
          <a:p>
            <a:pPr eaLnBrk="1" hangingPunct="1"/>
            <a:endParaRPr lang="en-US" altLang="en-US" sz="1000" smtClean="0"/>
          </a:p>
          <a:p>
            <a:pPr eaLnBrk="1" hangingPunct="1"/>
            <a:endParaRPr lang="en-US" altLang="en-US" sz="1400" smtClean="0"/>
          </a:p>
          <a:p>
            <a:pPr eaLnBrk="1" hangingPunct="1"/>
            <a:endParaRPr lang="en-US" altLang="en-US" sz="1400" smtClean="0"/>
          </a:p>
          <a:p>
            <a:pPr eaLnBrk="1" hangingPunct="1"/>
            <a:endParaRPr lang="en-US" altLang="en-US" sz="2400" smtClean="0"/>
          </a:p>
        </p:txBody>
      </p:sp>
      <p:sp>
        <p:nvSpPr>
          <p:cNvPr id="15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smtClean="0">
                <a:latin typeface="Arial" charset="0"/>
              </a:rPr>
              <a:t>Face recognition &amp; detection using PCA v.5b</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F46ACFA-7FAF-47EA-A558-1EB9D70A0E54}" type="slidenum">
              <a:rPr lang="en-US" altLang="en-US" sz="1200" smtClean="0">
                <a:latin typeface="Arial" charset="0"/>
                <a:cs typeface="Arial" charset="0"/>
              </a:rPr>
              <a:pPr eaLnBrk="1" hangingPunct="1">
                <a:spcBef>
                  <a:spcPct val="0"/>
                </a:spcBef>
                <a:buFontTx/>
                <a:buNone/>
              </a:pPr>
              <a:t>14</a:t>
            </a:fld>
            <a:endParaRPr lang="en-US" altLang="en-US" sz="1200" smtClean="0">
              <a:latin typeface="Arial" charset="0"/>
              <a:cs typeface="Arial" charset="0"/>
            </a:endParaRPr>
          </a:p>
        </p:txBody>
      </p:sp>
      <p:sp>
        <p:nvSpPr>
          <p:cNvPr id="15366" name="Content Placeholder 6"/>
          <p:cNvSpPr>
            <a:spLocks noGrp="1"/>
          </p:cNvSpPr>
          <p:nvPr>
            <p:ph sz="half" idx="4294967295"/>
          </p:nvPr>
        </p:nvSpPr>
        <p:spPr>
          <a:xfrm>
            <a:off x="5105400" y="609600"/>
            <a:ext cx="4038600" cy="3916363"/>
          </a:xfrm>
        </p:spPr>
        <p:txBody>
          <a:bodyPr/>
          <a:lstStyle/>
          <a:p>
            <a:pPr eaLnBrk="1" hangingPunct="1">
              <a:lnSpc>
                <a:spcPct val="80000"/>
              </a:lnSpc>
            </a:pPr>
            <a:r>
              <a:rPr lang="en-US" altLang="en-US" sz="1500" smtClean="0"/>
              <a:t>For </a:t>
            </a:r>
            <a:r>
              <a:rPr lang="en-US" altLang="en-US" sz="1500" smtClean="0">
                <a:sym typeface="Symbol" pitchFamily="18" charset="2"/>
              </a:rPr>
              <a:t></a:t>
            </a:r>
            <a:r>
              <a:rPr lang="en-US" altLang="en-US" sz="1500" baseline="-25000" smtClean="0">
                <a:sym typeface="Symbol" pitchFamily="18" charset="2"/>
              </a:rPr>
              <a:t>1</a:t>
            </a:r>
            <a:r>
              <a:rPr lang="en-US" altLang="en-US" sz="1500" smtClean="0">
                <a:sym typeface="Symbol" pitchFamily="18" charset="2"/>
              </a:rPr>
              <a:t>=-2,</a:t>
            </a:r>
            <a:r>
              <a:rPr lang="en-US" altLang="en-US" sz="1500" smtClean="0"/>
              <a:t> </a:t>
            </a:r>
            <a:r>
              <a:rPr lang="en-US" altLang="en-US" sz="1500" smtClean="0">
                <a:sym typeface="Symbol" pitchFamily="18" charset="2"/>
              </a:rPr>
              <a:t>(A- </a:t>
            </a:r>
            <a:r>
              <a:rPr lang="en-US" altLang="en-US" sz="1500" baseline="-25000" smtClean="0">
                <a:sym typeface="Symbol" pitchFamily="18" charset="2"/>
              </a:rPr>
              <a:t>1</a:t>
            </a:r>
            <a:r>
              <a:rPr lang="en-US" altLang="en-US" sz="1500" smtClean="0">
                <a:sym typeface="Symbol" pitchFamily="18" charset="2"/>
              </a:rPr>
              <a:t>I)v=0, </a:t>
            </a:r>
          </a:p>
          <a:p>
            <a:pPr eaLnBrk="1" hangingPunct="1">
              <a:lnSpc>
                <a:spcPct val="80000"/>
              </a:lnSpc>
            </a:pPr>
            <a:r>
              <a:rPr lang="en-US" altLang="en-US" sz="1500" smtClean="0"/>
              <a:t>A=[-3-</a:t>
            </a:r>
            <a:r>
              <a:rPr lang="en-US" altLang="en-US" sz="1500" smtClean="0">
                <a:sym typeface="Symbol" pitchFamily="18" charset="2"/>
              </a:rPr>
              <a:t> </a:t>
            </a:r>
            <a:r>
              <a:rPr lang="en-US" altLang="en-US" sz="1500" baseline="-25000" smtClean="0">
                <a:sym typeface="Symbol" pitchFamily="18" charset="2"/>
              </a:rPr>
              <a:t>1</a:t>
            </a:r>
            <a:r>
              <a:rPr lang="en-US" altLang="en-US" sz="1500" smtClean="0"/>
              <a:t>  </a:t>
            </a:r>
            <a:r>
              <a:rPr lang="en-US" altLang="zh-TW" sz="1500" smtClean="0"/>
              <a:t>,</a:t>
            </a:r>
            <a:r>
              <a:rPr lang="zh-TW" altLang="en-US" sz="1500" smtClean="0"/>
              <a:t>  </a:t>
            </a:r>
            <a:r>
              <a:rPr lang="en-US" altLang="en-US" sz="1500" smtClean="0"/>
              <a:t>-1 </a:t>
            </a:r>
            <a:r>
              <a:rPr lang="zh-TW" altLang="en-US" sz="1500" smtClean="0"/>
              <a:t>      </a:t>
            </a:r>
            <a:r>
              <a:rPr lang="en-US" altLang="zh-TW" sz="1500" smtClean="0"/>
              <a:t>][v1]</a:t>
            </a:r>
            <a:endParaRPr lang="en-US" altLang="en-US" sz="1500" smtClean="0"/>
          </a:p>
          <a:p>
            <a:pPr eaLnBrk="1" hangingPunct="1">
              <a:lnSpc>
                <a:spcPct val="80000"/>
              </a:lnSpc>
            </a:pPr>
            <a:r>
              <a:rPr lang="en-US" altLang="en-US" sz="1500" smtClean="0"/>
              <a:t>     [4    </a:t>
            </a:r>
            <a:r>
              <a:rPr lang="zh-TW" altLang="en-US" sz="1500" smtClean="0"/>
              <a:t>      </a:t>
            </a:r>
            <a:r>
              <a:rPr lang="en-US" altLang="zh-TW" sz="1500" smtClean="0"/>
              <a:t>,</a:t>
            </a:r>
            <a:r>
              <a:rPr lang="zh-TW" altLang="en-US" sz="1500" smtClean="0"/>
              <a:t>   </a:t>
            </a:r>
            <a:r>
              <a:rPr lang="en-US" altLang="en-US" sz="1500" smtClean="0"/>
              <a:t>2-</a:t>
            </a:r>
            <a:r>
              <a:rPr lang="en-US" altLang="en-US" sz="1500" smtClean="0">
                <a:sym typeface="Symbol" pitchFamily="18" charset="2"/>
              </a:rPr>
              <a:t> </a:t>
            </a:r>
            <a:r>
              <a:rPr lang="en-US" altLang="en-US" sz="1500" baseline="-25000" smtClean="0">
                <a:sym typeface="Symbol" pitchFamily="18" charset="2"/>
              </a:rPr>
              <a:t>1 </a:t>
            </a:r>
            <a:r>
              <a:rPr lang="en-US" altLang="zh-TW" sz="1500" smtClean="0">
                <a:sym typeface="Symbol" pitchFamily="18" charset="2"/>
              </a:rPr>
              <a:t>]v2]=0</a:t>
            </a:r>
          </a:p>
          <a:p>
            <a:pPr eaLnBrk="1" hangingPunct="1">
              <a:lnSpc>
                <a:spcPct val="80000"/>
              </a:lnSpc>
            </a:pPr>
            <a:r>
              <a:rPr lang="en-US" altLang="zh-TW" sz="1500" smtClean="0">
                <a:sym typeface="Symbol" pitchFamily="18" charset="2"/>
              </a:rPr>
              <a:t>-v1-v2=0, and 4v1+4v2=0 (2 duplicated eqn.s)</a:t>
            </a:r>
          </a:p>
          <a:p>
            <a:pPr eaLnBrk="1" hangingPunct="1">
              <a:lnSpc>
                <a:spcPct val="80000"/>
              </a:lnSpc>
            </a:pPr>
            <a:r>
              <a:rPr lang="en-US" altLang="en-US" sz="1500" smtClean="0">
                <a:sym typeface="Symbol" pitchFamily="18" charset="2"/>
              </a:rPr>
              <a:t>V is a vector passing through 0,0, set v2=1,so</a:t>
            </a:r>
          </a:p>
          <a:p>
            <a:pPr eaLnBrk="1" hangingPunct="1">
              <a:lnSpc>
                <a:spcPct val="80000"/>
              </a:lnSpc>
            </a:pPr>
            <a:r>
              <a:rPr lang="en-US" altLang="en-US" sz="1500" smtClean="0">
                <a:sym typeface="Symbol" pitchFamily="18" charset="2"/>
              </a:rPr>
              <a:t>V1=-1, v2=1 is the direction of the vector v</a:t>
            </a:r>
          </a:p>
          <a:p>
            <a:pPr eaLnBrk="1" hangingPunct="1">
              <a:lnSpc>
                <a:spcPct val="80000"/>
              </a:lnSpc>
            </a:pPr>
            <a:r>
              <a:rPr lang="en-US" altLang="en-US" sz="1500" smtClean="0">
                <a:sym typeface="Symbol" pitchFamily="18" charset="2"/>
              </a:rPr>
              <a:t>The eignen vector for eigen value </a:t>
            </a:r>
            <a:r>
              <a:rPr lang="en-US" altLang="en-US" sz="1200" smtClean="0">
                <a:sym typeface="Symbol" pitchFamily="18" charset="2"/>
              </a:rPr>
              <a:t></a:t>
            </a:r>
            <a:r>
              <a:rPr lang="en-US" altLang="en-US" sz="1200" baseline="-25000" smtClean="0">
                <a:sym typeface="Symbol" pitchFamily="18" charset="2"/>
              </a:rPr>
              <a:t>1</a:t>
            </a:r>
            <a:r>
              <a:rPr lang="en-US" altLang="en-US" sz="1500" smtClean="0">
                <a:sym typeface="Symbol" pitchFamily="18" charset="2"/>
              </a:rPr>
              <a:t>=-2 is [v1=-1,v2=1]</a:t>
            </a:r>
            <a:endParaRPr lang="en-US" altLang="en-US" sz="1200" smtClean="0"/>
          </a:p>
          <a:p>
            <a:pPr eaLnBrk="1" hangingPunct="1">
              <a:lnSpc>
                <a:spcPct val="80000"/>
              </a:lnSpc>
            </a:pPr>
            <a:r>
              <a:rPr lang="en-US" altLang="en-US" sz="1500" smtClean="0"/>
              <a:t>--------------------------------------</a:t>
            </a:r>
          </a:p>
          <a:p>
            <a:pPr eaLnBrk="1" hangingPunct="1">
              <a:lnSpc>
                <a:spcPct val="80000"/>
              </a:lnSpc>
            </a:pPr>
            <a:r>
              <a:rPr lang="en-US" altLang="en-US" sz="1500" smtClean="0"/>
              <a:t>For </a:t>
            </a:r>
            <a:r>
              <a:rPr lang="en-US" altLang="en-US" sz="1500" smtClean="0">
                <a:sym typeface="Symbol" pitchFamily="18" charset="2"/>
              </a:rPr>
              <a:t></a:t>
            </a:r>
            <a:r>
              <a:rPr lang="en-US" altLang="en-US" sz="1500" baseline="-25000" smtClean="0">
                <a:sym typeface="Symbol" pitchFamily="18" charset="2"/>
              </a:rPr>
              <a:t>2</a:t>
            </a:r>
            <a:r>
              <a:rPr lang="en-US" altLang="en-US" sz="1500" smtClean="0">
                <a:sym typeface="Symbol" pitchFamily="18" charset="2"/>
              </a:rPr>
              <a:t>=1,</a:t>
            </a:r>
            <a:r>
              <a:rPr lang="en-US" altLang="en-US" sz="1500" smtClean="0"/>
              <a:t> </a:t>
            </a:r>
            <a:r>
              <a:rPr lang="en-US" altLang="en-US" sz="1500" smtClean="0">
                <a:sym typeface="Symbol" pitchFamily="18" charset="2"/>
              </a:rPr>
              <a:t>(A- </a:t>
            </a:r>
            <a:r>
              <a:rPr lang="en-US" altLang="en-US" sz="1500" baseline="-25000" smtClean="0">
                <a:sym typeface="Symbol" pitchFamily="18" charset="2"/>
              </a:rPr>
              <a:t>2</a:t>
            </a:r>
            <a:r>
              <a:rPr lang="en-US" altLang="en-US" sz="1500" smtClean="0">
                <a:sym typeface="Symbol" pitchFamily="18" charset="2"/>
              </a:rPr>
              <a:t>I)v=0, </a:t>
            </a:r>
          </a:p>
          <a:p>
            <a:pPr eaLnBrk="1" hangingPunct="1">
              <a:lnSpc>
                <a:spcPct val="80000"/>
              </a:lnSpc>
            </a:pPr>
            <a:r>
              <a:rPr lang="en-US" altLang="en-US" sz="1500" smtClean="0"/>
              <a:t>A=[-3-</a:t>
            </a:r>
            <a:r>
              <a:rPr lang="en-US" altLang="en-US" sz="1500" smtClean="0">
                <a:sym typeface="Symbol" pitchFamily="18" charset="2"/>
              </a:rPr>
              <a:t> </a:t>
            </a:r>
            <a:r>
              <a:rPr lang="en-US" altLang="en-US" sz="1500" baseline="-25000" smtClean="0">
                <a:sym typeface="Symbol" pitchFamily="18" charset="2"/>
              </a:rPr>
              <a:t>2</a:t>
            </a:r>
            <a:r>
              <a:rPr lang="en-US" altLang="en-US" sz="1500" smtClean="0"/>
              <a:t>  </a:t>
            </a:r>
            <a:r>
              <a:rPr lang="en-US" altLang="zh-TW" sz="1500" smtClean="0"/>
              <a:t>,</a:t>
            </a:r>
            <a:r>
              <a:rPr lang="zh-TW" altLang="en-US" sz="1500" smtClean="0"/>
              <a:t>  </a:t>
            </a:r>
            <a:r>
              <a:rPr lang="en-US" altLang="en-US" sz="1500" smtClean="0"/>
              <a:t>-1 </a:t>
            </a:r>
            <a:r>
              <a:rPr lang="zh-TW" altLang="en-US" sz="1500" smtClean="0"/>
              <a:t>      </a:t>
            </a:r>
            <a:r>
              <a:rPr lang="en-US" altLang="zh-TW" sz="1500" smtClean="0"/>
              <a:t>][v1]</a:t>
            </a:r>
            <a:endParaRPr lang="en-US" altLang="en-US" sz="1500" smtClean="0"/>
          </a:p>
          <a:p>
            <a:pPr eaLnBrk="1" hangingPunct="1">
              <a:lnSpc>
                <a:spcPct val="80000"/>
              </a:lnSpc>
            </a:pPr>
            <a:r>
              <a:rPr lang="en-US" altLang="en-US" sz="1500" smtClean="0"/>
              <a:t>     [4    </a:t>
            </a:r>
            <a:r>
              <a:rPr lang="zh-TW" altLang="en-US" sz="1500" smtClean="0"/>
              <a:t>      </a:t>
            </a:r>
            <a:r>
              <a:rPr lang="en-US" altLang="zh-TW" sz="1500" smtClean="0"/>
              <a:t>,</a:t>
            </a:r>
            <a:r>
              <a:rPr lang="zh-TW" altLang="en-US" sz="1500" smtClean="0"/>
              <a:t>   </a:t>
            </a:r>
            <a:r>
              <a:rPr lang="en-US" altLang="en-US" sz="1500" smtClean="0"/>
              <a:t>2-</a:t>
            </a:r>
            <a:r>
              <a:rPr lang="en-US" altLang="en-US" sz="1500" smtClean="0">
                <a:sym typeface="Symbol" pitchFamily="18" charset="2"/>
              </a:rPr>
              <a:t> </a:t>
            </a:r>
            <a:r>
              <a:rPr lang="en-US" altLang="en-US" sz="1500" baseline="-25000" smtClean="0">
                <a:sym typeface="Symbol" pitchFamily="18" charset="2"/>
              </a:rPr>
              <a:t>2</a:t>
            </a:r>
            <a:r>
              <a:rPr lang="en-US" altLang="zh-TW" sz="1500" smtClean="0">
                <a:sym typeface="Symbol" pitchFamily="18" charset="2"/>
              </a:rPr>
              <a:t>][v2]=0</a:t>
            </a:r>
          </a:p>
          <a:p>
            <a:pPr eaLnBrk="1" hangingPunct="1">
              <a:lnSpc>
                <a:spcPct val="80000"/>
              </a:lnSpc>
            </a:pPr>
            <a:r>
              <a:rPr lang="en-US" altLang="en-US" sz="1500" smtClean="0">
                <a:sym typeface="Symbol" pitchFamily="18" charset="2"/>
              </a:rPr>
              <a:t>-4v1-v2=0, and  4v1+v2=0, </a:t>
            </a:r>
            <a:r>
              <a:rPr lang="en-US" altLang="zh-TW" sz="1500" smtClean="0">
                <a:sym typeface="Symbol" pitchFamily="18" charset="2"/>
              </a:rPr>
              <a:t>(2 duplicated eqn.s)</a:t>
            </a:r>
            <a:endParaRPr lang="en-US" altLang="en-US" sz="1500" smtClean="0">
              <a:sym typeface="Symbol" pitchFamily="18" charset="2"/>
            </a:endParaRPr>
          </a:p>
          <a:p>
            <a:pPr eaLnBrk="1" hangingPunct="1">
              <a:lnSpc>
                <a:spcPct val="80000"/>
              </a:lnSpc>
            </a:pPr>
            <a:r>
              <a:rPr lang="en-US" altLang="en-US" sz="1500" smtClean="0">
                <a:sym typeface="Symbol" pitchFamily="18" charset="2"/>
              </a:rPr>
              <a:t>The eignen vector for eigen value </a:t>
            </a:r>
            <a:r>
              <a:rPr lang="en-US" altLang="en-US" sz="1200" smtClean="0">
                <a:sym typeface="Symbol" pitchFamily="18" charset="2"/>
              </a:rPr>
              <a:t></a:t>
            </a:r>
            <a:r>
              <a:rPr lang="en-US" altLang="en-US" sz="1500" baseline="-25000" smtClean="0">
                <a:sym typeface="Symbol" pitchFamily="18" charset="2"/>
              </a:rPr>
              <a:t>2</a:t>
            </a:r>
            <a:r>
              <a:rPr lang="en-US" altLang="en-US" sz="1500" smtClean="0">
                <a:sym typeface="Symbol" pitchFamily="18" charset="2"/>
              </a:rPr>
              <a:t>=1 is v1=-1,v2=4</a:t>
            </a:r>
            <a:endParaRPr lang="en-US" altLang="en-US" sz="1200" smtClean="0"/>
          </a:p>
          <a:p>
            <a:pPr eaLnBrk="1" hangingPunct="1">
              <a:lnSpc>
                <a:spcPct val="80000"/>
              </a:lnSpc>
            </a:pPr>
            <a:endParaRPr lang="en-US" altLang="en-US" sz="900" smtClean="0"/>
          </a:p>
        </p:txBody>
      </p:sp>
      <p:sp>
        <p:nvSpPr>
          <p:cNvPr id="15367" name="TextBox 5"/>
          <p:cNvSpPr txBox="1">
            <a:spLocks noChangeArrowheads="1"/>
          </p:cNvSpPr>
          <p:nvPr/>
        </p:nvSpPr>
        <p:spPr bwMode="auto">
          <a:xfrm>
            <a:off x="4716463" y="4581525"/>
            <a:ext cx="423068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Ref: </a:t>
            </a:r>
          </a:p>
          <a:p>
            <a:pPr eaLnBrk="1" hangingPunct="1">
              <a:spcBef>
                <a:spcPct val="0"/>
              </a:spcBef>
              <a:buFontTx/>
              <a:buNone/>
            </a:pPr>
            <a:r>
              <a:rPr lang="en-US" altLang="en-US" sz="1100">
                <a:latin typeface="Arial" charset="0"/>
                <a:hlinkClick r:id="rId3"/>
              </a:rPr>
              <a:t>http://www.math.hmc.edu/calculus/tutorials/eigenstuff/</a:t>
            </a:r>
            <a:endParaRPr lang="en-US" altLang="en-US" sz="1100">
              <a:latin typeface="Arial" charset="0"/>
            </a:endParaRPr>
          </a:p>
          <a:p>
            <a:pPr eaLnBrk="1" hangingPunct="1">
              <a:spcBef>
                <a:spcPct val="0"/>
              </a:spcBef>
              <a:buFontTx/>
              <a:buNone/>
            </a:pPr>
            <a:r>
              <a:rPr lang="en-US" altLang="en-US" sz="1100">
                <a:latin typeface="Arial" charset="0"/>
                <a:hlinkClick r:id="rId4"/>
              </a:rPr>
              <a:t>http://www.arndt-bruenner.de/mathe/scripts/engl_eigenwert2.htm</a:t>
            </a:r>
            <a:endParaRPr lang="en-US" altLang="en-US" sz="1100">
              <a:latin typeface="Arial" charset="0"/>
            </a:endParaRPr>
          </a:p>
          <a:p>
            <a:pPr eaLnBrk="1" hangingPunct="1">
              <a:spcBef>
                <a:spcPct val="0"/>
              </a:spcBef>
              <a:buFontTx/>
              <a:buNone/>
            </a:pPr>
            <a:endParaRPr lang="en-US" altLang="en-US" sz="1100">
              <a:latin typeface="Arial" charset="0"/>
            </a:endParaRPr>
          </a:p>
        </p:txBody>
      </p:sp>
      <p:cxnSp>
        <p:nvCxnSpPr>
          <p:cNvPr id="8" name="Straight Connector 7"/>
          <p:cNvCxnSpPr/>
          <p:nvPr/>
        </p:nvCxnSpPr>
        <p:spPr>
          <a:xfrm>
            <a:off x="4500563" y="531813"/>
            <a:ext cx="7921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Eigen value tutorial </a:t>
            </a:r>
          </a:p>
        </p:txBody>
      </p:sp>
      <p:sp>
        <p:nvSpPr>
          <p:cNvPr id="16387" name="Content Placeholder 2"/>
          <p:cNvSpPr>
            <a:spLocks noGrp="1"/>
          </p:cNvSpPr>
          <p:nvPr>
            <p:ph idx="1"/>
          </p:nvPr>
        </p:nvSpPr>
        <p:spPr/>
        <p:txBody>
          <a:bodyPr/>
          <a:lstStyle/>
          <a:p>
            <a:pPr eaLnBrk="1" hangingPunct="1">
              <a:lnSpc>
                <a:spcPct val="90000"/>
              </a:lnSpc>
            </a:pPr>
            <a:r>
              <a:rPr lang="en-US" altLang="en-US" sz="2000" smtClean="0"/>
              <a:t>Example 2,  m=2, n=2</a:t>
            </a:r>
          </a:p>
          <a:p>
            <a:pPr eaLnBrk="1" hangingPunct="1">
              <a:lnSpc>
                <a:spcPct val="90000"/>
              </a:lnSpc>
            </a:pPr>
            <a:r>
              <a:rPr lang="en-US" altLang="en-US" sz="2000" smtClean="0"/>
              <a:t>A=[1 13 </a:t>
            </a:r>
          </a:p>
          <a:p>
            <a:pPr eaLnBrk="1" hangingPunct="1">
              <a:lnSpc>
                <a:spcPct val="90000"/>
              </a:lnSpc>
            </a:pPr>
            <a:r>
              <a:rPr lang="en-US" altLang="en-US" sz="2000" smtClean="0"/>
              <a:t>     13 1], </a:t>
            </a:r>
          </a:p>
          <a:p>
            <a:pPr eaLnBrk="1" hangingPunct="1">
              <a:lnSpc>
                <a:spcPct val="90000"/>
              </a:lnSpc>
            </a:pPr>
            <a:r>
              <a:rPr lang="en-US" altLang="en-US" sz="2000" smtClean="0"/>
              <a:t>Det[1-</a:t>
            </a:r>
            <a:r>
              <a:rPr lang="en-US" altLang="en-US" sz="2000" smtClean="0">
                <a:sym typeface="Symbol" pitchFamily="18" charset="2"/>
              </a:rPr>
              <a:t>  , </a:t>
            </a:r>
            <a:r>
              <a:rPr lang="en-US" altLang="en-US" sz="2000" smtClean="0"/>
              <a:t>13</a:t>
            </a:r>
          </a:p>
          <a:p>
            <a:pPr eaLnBrk="1" hangingPunct="1">
              <a:lnSpc>
                <a:spcPct val="90000"/>
              </a:lnSpc>
            </a:pPr>
            <a:r>
              <a:rPr lang="en-US" altLang="en-US" sz="2000" smtClean="0"/>
              <a:t>       13     , 1-</a:t>
            </a:r>
            <a:r>
              <a:rPr lang="en-US" altLang="en-US" sz="2000" smtClean="0">
                <a:sym typeface="Symbol" pitchFamily="18" charset="2"/>
              </a:rPr>
              <a:t>  </a:t>
            </a:r>
            <a:r>
              <a:rPr lang="en-US" altLang="en-US" sz="2000" smtClean="0"/>
              <a:t>]=0</a:t>
            </a:r>
          </a:p>
          <a:p>
            <a:pPr eaLnBrk="1" hangingPunct="1">
              <a:lnSpc>
                <a:spcPct val="90000"/>
              </a:lnSpc>
            </a:pPr>
            <a:r>
              <a:rPr lang="en-US" altLang="en-US" sz="2000" smtClean="0"/>
              <a:t>(1-</a:t>
            </a:r>
            <a:r>
              <a:rPr lang="en-US" altLang="en-US" sz="2000" smtClean="0">
                <a:sym typeface="Symbol" pitchFamily="18" charset="2"/>
              </a:rPr>
              <a:t> )</a:t>
            </a:r>
            <a:r>
              <a:rPr lang="en-US" altLang="en-US" sz="2000" baseline="30000" smtClean="0">
                <a:sym typeface="Symbol" pitchFamily="18" charset="2"/>
              </a:rPr>
              <a:t>2</a:t>
            </a:r>
            <a:r>
              <a:rPr lang="en-US" altLang="en-US" sz="2000" smtClean="0">
                <a:sym typeface="Symbol" pitchFamily="18" charset="2"/>
              </a:rPr>
              <a:t>-2(1- )+13</a:t>
            </a:r>
            <a:r>
              <a:rPr lang="en-US" altLang="en-US" sz="2000" baseline="30000" smtClean="0">
                <a:sym typeface="Symbol" pitchFamily="18" charset="2"/>
              </a:rPr>
              <a:t>2</a:t>
            </a:r>
            <a:r>
              <a:rPr lang="en-US" altLang="en-US" sz="2000" smtClean="0"/>
              <a:t>=0</a:t>
            </a:r>
          </a:p>
          <a:p>
            <a:pPr eaLnBrk="1" hangingPunct="1">
              <a:lnSpc>
                <a:spcPct val="90000"/>
              </a:lnSpc>
            </a:pPr>
            <a:r>
              <a:rPr lang="en-US" altLang="en-US" sz="2000" smtClean="0"/>
              <a:t>Solve for </a:t>
            </a:r>
            <a:r>
              <a:rPr lang="en-US" altLang="en-US" sz="2000" smtClean="0">
                <a:sym typeface="Symbol" pitchFamily="18" charset="2"/>
              </a:rPr>
              <a:t>, solutions: </a:t>
            </a:r>
            <a:r>
              <a:rPr lang="en-US" altLang="en-US" sz="2000" baseline="-25000" smtClean="0">
                <a:sym typeface="Symbol" pitchFamily="18" charset="2"/>
              </a:rPr>
              <a:t>1</a:t>
            </a:r>
            <a:r>
              <a:rPr lang="en-US" altLang="en-US" sz="2000" smtClean="0">
                <a:sym typeface="Symbol" pitchFamily="18" charset="2"/>
              </a:rPr>
              <a:t>=-12, </a:t>
            </a:r>
            <a:r>
              <a:rPr lang="en-US" altLang="en-US" sz="2000" baseline="-25000" smtClean="0">
                <a:sym typeface="Symbol" pitchFamily="18" charset="2"/>
              </a:rPr>
              <a:t>2</a:t>
            </a:r>
            <a:r>
              <a:rPr lang="en-US" altLang="en-US" sz="2000" smtClean="0">
                <a:sym typeface="Symbol" pitchFamily="18" charset="2"/>
              </a:rPr>
              <a:t>=14</a:t>
            </a:r>
          </a:p>
          <a:p>
            <a:pPr eaLnBrk="1" hangingPunct="1">
              <a:lnSpc>
                <a:spcPct val="90000"/>
              </a:lnSpc>
            </a:pPr>
            <a:endParaRPr lang="nn-NO" altLang="en-US" sz="2000" smtClean="0"/>
          </a:p>
          <a:p>
            <a:pPr eaLnBrk="1" hangingPunct="1">
              <a:lnSpc>
                <a:spcPct val="90000"/>
              </a:lnSpc>
            </a:pPr>
            <a:r>
              <a:rPr lang="nn-NO" altLang="en-US" sz="2000" smtClean="0"/>
              <a:t> for Eigenvalue -12:</a:t>
            </a:r>
          </a:p>
          <a:p>
            <a:pPr eaLnBrk="1" hangingPunct="1">
              <a:lnSpc>
                <a:spcPct val="90000"/>
              </a:lnSpc>
            </a:pPr>
            <a:r>
              <a:rPr lang="nn-NO" altLang="en-US" sz="2000" smtClean="0"/>
              <a:t>  Eigenvector: [ -1 ; 1 ]</a:t>
            </a:r>
          </a:p>
          <a:p>
            <a:pPr eaLnBrk="1" hangingPunct="1">
              <a:lnSpc>
                <a:spcPct val="90000"/>
              </a:lnSpc>
            </a:pPr>
            <a:endParaRPr lang="nn-NO" altLang="en-US" sz="2000" smtClean="0"/>
          </a:p>
          <a:p>
            <a:pPr eaLnBrk="1" hangingPunct="1">
              <a:lnSpc>
                <a:spcPct val="90000"/>
              </a:lnSpc>
            </a:pPr>
            <a:r>
              <a:rPr lang="nn-NO" altLang="en-US" sz="2000" smtClean="0"/>
              <a:t> for Eigenvalue 14:</a:t>
            </a:r>
          </a:p>
          <a:p>
            <a:pPr eaLnBrk="1" hangingPunct="1">
              <a:lnSpc>
                <a:spcPct val="90000"/>
              </a:lnSpc>
            </a:pPr>
            <a:r>
              <a:rPr lang="nn-NO" altLang="en-US" sz="2000" smtClean="0"/>
              <a:t> Eigenvector:   [ 1 ; 1 ]</a:t>
            </a:r>
            <a:endParaRPr lang="en-US" altLang="en-US" sz="2000" smtClean="0"/>
          </a:p>
          <a:p>
            <a:pPr eaLnBrk="1" hangingPunct="1">
              <a:lnSpc>
                <a:spcPct val="90000"/>
              </a:lnSpc>
            </a:pPr>
            <a:endParaRPr lang="en-US" altLang="en-US" sz="2000" smtClean="0"/>
          </a:p>
          <a:p>
            <a:pPr eaLnBrk="1" hangingPunct="1">
              <a:lnSpc>
                <a:spcPct val="90000"/>
              </a:lnSpc>
            </a:pPr>
            <a:endParaRPr lang="en-US" altLang="en-US" sz="1100" smtClean="0"/>
          </a:p>
          <a:p>
            <a:pPr eaLnBrk="1" hangingPunct="1">
              <a:lnSpc>
                <a:spcPct val="90000"/>
              </a:lnSpc>
            </a:pPr>
            <a:endParaRPr lang="en-US" altLang="en-US" sz="1100" smtClean="0"/>
          </a:p>
          <a:p>
            <a:pPr eaLnBrk="1" hangingPunct="1">
              <a:lnSpc>
                <a:spcPct val="90000"/>
              </a:lnSpc>
            </a:pPr>
            <a:endParaRPr lang="en-US" altLang="en-US" sz="1100" smtClean="0"/>
          </a:p>
          <a:p>
            <a:pPr eaLnBrk="1" hangingPunct="1">
              <a:lnSpc>
                <a:spcPct val="90000"/>
              </a:lnSpc>
            </a:pPr>
            <a:endParaRPr lang="en-US" altLang="en-US" sz="1600" smtClean="0"/>
          </a:p>
          <a:p>
            <a:pPr eaLnBrk="1" hangingPunct="1">
              <a:lnSpc>
                <a:spcPct val="90000"/>
              </a:lnSpc>
            </a:pPr>
            <a:endParaRPr lang="en-US" altLang="en-US" sz="1600" smtClean="0"/>
          </a:p>
          <a:p>
            <a:pPr eaLnBrk="1" hangingPunct="1">
              <a:lnSpc>
                <a:spcPct val="90000"/>
              </a:lnSpc>
            </a:pPr>
            <a:endParaRPr lang="en-US" altLang="en-US" smtClean="0"/>
          </a:p>
        </p:txBody>
      </p:sp>
      <p:sp>
        <p:nvSpPr>
          <p:cNvPr id="163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smtClean="0">
                <a:latin typeface="Arial" charset="0"/>
              </a:rPr>
              <a:t>Face recognition &amp; detection using PCA v.5b</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5A862B4-166D-4B00-866F-5FE6248674AA}" type="slidenum">
              <a:rPr lang="en-US" altLang="en-US" sz="1200" smtClean="0">
                <a:latin typeface="Arial" charset="0"/>
                <a:cs typeface="Arial" charset="0"/>
              </a:rPr>
              <a:pPr eaLnBrk="1" hangingPunct="1">
                <a:spcBef>
                  <a:spcPct val="0"/>
                </a:spcBef>
                <a:buFontTx/>
                <a:buNone/>
              </a:pPr>
              <a:t>15</a:t>
            </a:fld>
            <a:endParaRPr lang="en-US" altLang="en-US" sz="1200" smtClean="0">
              <a:latin typeface="Arial" charset="0"/>
              <a:cs typeface="Arial" charset="0"/>
            </a:endParaRPr>
          </a:p>
        </p:txBody>
      </p:sp>
      <p:sp>
        <p:nvSpPr>
          <p:cNvPr id="16390" name="TextBox 7"/>
          <p:cNvSpPr txBox="1">
            <a:spLocks noChangeArrowheads="1"/>
          </p:cNvSpPr>
          <p:nvPr/>
        </p:nvSpPr>
        <p:spPr bwMode="auto">
          <a:xfrm>
            <a:off x="509588" y="5873750"/>
            <a:ext cx="42306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Ref: Check the answer using</a:t>
            </a:r>
          </a:p>
          <a:p>
            <a:pPr eaLnBrk="1" hangingPunct="1">
              <a:spcBef>
                <a:spcPct val="0"/>
              </a:spcBef>
              <a:buFontTx/>
              <a:buNone/>
            </a:pPr>
            <a:r>
              <a:rPr lang="en-US" altLang="en-US" sz="1100">
                <a:latin typeface="Arial" charset="0"/>
                <a:hlinkClick r:id="rId2"/>
              </a:rPr>
              <a:t>http://www.arndt-bruenner.de/mathe/scripts/engl_eigenwert2.htm</a:t>
            </a:r>
            <a:endParaRPr lang="en-US" altLang="en-US" sz="1100">
              <a:latin typeface="Arial" charset="0"/>
            </a:endParaRPr>
          </a:p>
          <a:p>
            <a:pPr eaLnBrk="1" hangingPunct="1">
              <a:spcBef>
                <a:spcPct val="0"/>
              </a:spcBef>
              <a:buFontTx/>
              <a:buNone/>
            </a:pPr>
            <a:endParaRPr lang="en-US" altLang="en-US" sz="1100">
              <a:latin typeface="Arial" charset="0"/>
            </a:endParaRPr>
          </a:p>
          <a:p>
            <a:pPr eaLnBrk="1" hangingPunct="1">
              <a:spcBef>
                <a:spcPct val="0"/>
              </a:spcBef>
              <a:buFontTx/>
              <a:buNone/>
            </a:pPr>
            <a:endParaRPr lang="en-US" altLang="en-US" sz="1800">
              <a:latin typeface="Arial" charset="0"/>
            </a:endParaRPr>
          </a:p>
        </p:txBody>
      </p:sp>
      <p:cxnSp>
        <p:nvCxnSpPr>
          <p:cNvPr id="7" name="Straight Connector 6"/>
          <p:cNvCxnSpPr/>
          <p:nvPr/>
        </p:nvCxnSpPr>
        <p:spPr>
          <a:xfrm>
            <a:off x="4500563" y="531813"/>
            <a:ext cx="7921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68313" y="620713"/>
            <a:ext cx="8229600" cy="1143000"/>
          </a:xfrm>
        </p:spPr>
        <p:txBody>
          <a:bodyPr>
            <a:normAutofit fontScale="90000"/>
          </a:bodyPr>
          <a:lstStyle/>
          <a:p>
            <a:pPr eaLnBrk="1" hangingPunct="1">
              <a:defRPr/>
            </a:pPr>
            <a:r>
              <a:rPr lang="en-US" altLang="zh-CN" sz="4000" smtClean="0"/>
              <a:t>Ax=b problem</a:t>
            </a:r>
            <a:br>
              <a:rPr lang="en-US" altLang="zh-CN" sz="4000" smtClean="0"/>
            </a:br>
            <a:r>
              <a:rPr lang="en-US" altLang="zh-CN" sz="4000" smtClean="0"/>
              <a:t> Case1 :if A is a square matrix</a:t>
            </a:r>
            <a:endParaRPr lang="en-US" altLang="en-US" sz="4000" smtClean="0"/>
          </a:p>
        </p:txBody>
      </p:sp>
      <p:sp>
        <p:nvSpPr>
          <p:cNvPr id="17411" name="Rectangle 3"/>
          <p:cNvSpPr>
            <a:spLocks noGrp="1" noChangeArrowheads="1"/>
          </p:cNvSpPr>
          <p:nvPr>
            <p:ph idx="1"/>
          </p:nvPr>
        </p:nvSpPr>
        <p:spPr/>
        <p:txBody>
          <a:bodyPr/>
          <a:lstStyle/>
          <a:p>
            <a:pPr eaLnBrk="1" hangingPunct="1"/>
            <a:r>
              <a:rPr lang="en-US" altLang="zh-CN" smtClean="0"/>
              <a:t>Ax=b, given A and b find x</a:t>
            </a:r>
          </a:p>
          <a:p>
            <a:pPr lvl="1" eaLnBrk="1" hangingPunct="1"/>
            <a:r>
              <a:rPr lang="en-US" altLang="zh-CN" smtClean="0"/>
              <a:t>Multiple A</a:t>
            </a:r>
            <a:r>
              <a:rPr lang="en-US" altLang="zh-CN" baseline="30000" smtClean="0"/>
              <a:t>-1</a:t>
            </a:r>
            <a:r>
              <a:rPr lang="en-US" altLang="zh-CN" smtClean="0"/>
              <a:t> on both sides: A</a:t>
            </a:r>
            <a:r>
              <a:rPr lang="en-US" altLang="zh-CN" baseline="30000" smtClean="0"/>
              <a:t>-1</a:t>
            </a:r>
            <a:r>
              <a:rPr lang="en-US" altLang="zh-CN" smtClean="0"/>
              <a:t> Ax= A</a:t>
            </a:r>
            <a:r>
              <a:rPr lang="en-US" altLang="zh-CN" baseline="30000" smtClean="0"/>
              <a:t>-1</a:t>
            </a:r>
            <a:r>
              <a:rPr lang="en-US" altLang="zh-CN" smtClean="0"/>
              <a:t> b</a:t>
            </a:r>
          </a:p>
          <a:p>
            <a:pPr lvl="1" eaLnBrk="1" hangingPunct="1"/>
            <a:r>
              <a:rPr lang="en-US" altLang="zh-CN" smtClean="0"/>
              <a:t>X= A</a:t>
            </a:r>
            <a:r>
              <a:rPr lang="en-US" altLang="zh-CN" baseline="30000" smtClean="0"/>
              <a:t>-1</a:t>
            </a:r>
            <a:r>
              <a:rPr lang="en-US" altLang="zh-CN" smtClean="0"/>
              <a:t> b is the solution.</a:t>
            </a:r>
          </a:p>
          <a:p>
            <a:pPr lvl="1" eaLnBrk="1" hangingPunct="1"/>
            <a:endParaRPr lang="en-US" altLang="zh-CN" smtClean="0"/>
          </a:p>
          <a:p>
            <a:pPr eaLnBrk="1" hangingPunct="1"/>
            <a:endParaRPr lang="en-US" altLang="zh-CN" smtClean="0"/>
          </a:p>
          <a:p>
            <a:pPr eaLnBrk="1" hangingPunct="1"/>
            <a:endParaRPr lang="en-US" altLang="en-US" smtClean="0"/>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6671060-809B-4940-A7E1-41F3C3F57028}" type="slidenum">
              <a:rPr lang="en-US" altLang="en-US" sz="1200" smtClean="0">
                <a:latin typeface="Arial" charset="0"/>
                <a:cs typeface="Arial" charset="0"/>
              </a:rPr>
              <a:pPr eaLnBrk="1" hangingPunct="1">
                <a:spcBef>
                  <a:spcPct val="0"/>
                </a:spcBef>
                <a:buFontTx/>
                <a:buNone/>
              </a:pPr>
              <a:t>16</a:t>
            </a:fld>
            <a:endParaRPr lang="en-US" altLang="en-US" sz="1200" smtClean="0">
              <a:latin typeface="Arial" charset="0"/>
              <a:cs typeface="Arial" charset="0"/>
            </a:endParaRPr>
          </a:p>
        </p:txBody>
      </p:sp>
      <p:cxnSp>
        <p:nvCxnSpPr>
          <p:cNvPr id="6" name="Straight Connector 5"/>
          <p:cNvCxnSpPr/>
          <p:nvPr/>
        </p:nvCxnSpPr>
        <p:spPr>
          <a:xfrm>
            <a:off x="5292725" y="531813"/>
            <a:ext cx="7191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620713"/>
            <a:ext cx="8229600" cy="1143000"/>
          </a:xfrm>
        </p:spPr>
        <p:txBody>
          <a:bodyPr/>
          <a:lstStyle/>
          <a:p>
            <a:pPr eaLnBrk="1" hangingPunct="1"/>
            <a:r>
              <a:rPr lang="en-US" altLang="zh-CN" sz="3200" smtClean="0"/>
              <a:t>Ax=b problem</a:t>
            </a:r>
            <a:br>
              <a:rPr lang="en-US" altLang="zh-CN" sz="3200" smtClean="0"/>
            </a:br>
            <a:r>
              <a:rPr lang="en-US" altLang="zh-CN" sz="3200" smtClean="0"/>
              <a:t> Case2 :if A is not a square matrix</a:t>
            </a:r>
            <a:endParaRPr lang="en-US" altLang="en-US" sz="3200" smtClean="0"/>
          </a:p>
        </p:txBody>
      </p:sp>
      <p:sp>
        <p:nvSpPr>
          <p:cNvPr id="18435" name="Rectangle 3"/>
          <p:cNvSpPr>
            <a:spLocks noGrp="1" noChangeArrowheads="1"/>
          </p:cNvSpPr>
          <p:nvPr>
            <p:ph idx="1"/>
          </p:nvPr>
        </p:nvSpPr>
        <p:spPr/>
        <p:txBody>
          <a:bodyPr/>
          <a:lstStyle/>
          <a:p>
            <a:pPr eaLnBrk="1" hangingPunct="1"/>
            <a:r>
              <a:rPr lang="en-US" altLang="zh-CN" smtClean="0"/>
              <a:t>Ax=b, given A and b find x</a:t>
            </a:r>
          </a:p>
          <a:p>
            <a:pPr lvl="1" eaLnBrk="1" hangingPunct="1"/>
            <a:r>
              <a:rPr lang="en-US" altLang="zh-CN" smtClean="0"/>
              <a:t>Multiple A</a:t>
            </a:r>
            <a:r>
              <a:rPr lang="en-US" altLang="zh-CN" baseline="30000" smtClean="0"/>
              <a:t>T</a:t>
            </a:r>
            <a:r>
              <a:rPr lang="en-US" altLang="zh-CN" smtClean="0"/>
              <a:t> on both sides: A</a:t>
            </a:r>
            <a:r>
              <a:rPr lang="en-US" altLang="zh-CN" baseline="30000" smtClean="0"/>
              <a:t>T</a:t>
            </a:r>
            <a:r>
              <a:rPr lang="en-US" altLang="zh-CN" smtClean="0"/>
              <a:t> Ax= A</a:t>
            </a:r>
            <a:r>
              <a:rPr lang="en-US" altLang="zh-CN" baseline="30000" smtClean="0"/>
              <a:t>T</a:t>
            </a:r>
            <a:r>
              <a:rPr lang="en-US" altLang="zh-CN" smtClean="0"/>
              <a:t> b</a:t>
            </a:r>
          </a:p>
          <a:p>
            <a:pPr lvl="1" eaLnBrk="1" hangingPunct="1"/>
            <a:r>
              <a:rPr lang="en-US" altLang="zh-CN" smtClean="0"/>
              <a:t>(A</a:t>
            </a:r>
            <a:r>
              <a:rPr lang="en-US" altLang="zh-CN" baseline="30000" smtClean="0"/>
              <a:t>T</a:t>
            </a:r>
            <a:r>
              <a:rPr lang="en-US" altLang="zh-CN" smtClean="0"/>
              <a:t> A)</a:t>
            </a:r>
            <a:r>
              <a:rPr lang="en-US" altLang="zh-CN" baseline="30000" smtClean="0"/>
              <a:t>-1</a:t>
            </a:r>
            <a:r>
              <a:rPr lang="en-US" altLang="zh-CN" smtClean="0"/>
              <a:t> (A</a:t>
            </a:r>
            <a:r>
              <a:rPr lang="en-US" altLang="zh-CN" baseline="30000" smtClean="0"/>
              <a:t>T</a:t>
            </a:r>
            <a:r>
              <a:rPr lang="en-US" altLang="zh-CN" smtClean="0"/>
              <a:t> A)x= (A</a:t>
            </a:r>
            <a:r>
              <a:rPr lang="en-US" altLang="zh-CN" baseline="30000" smtClean="0"/>
              <a:t>T</a:t>
            </a:r>
            <a:r>
              <a:rPr lang="en-US" altLang="zh-CN" smtClean="0"/>
              <a:t> A)</a:t>
            </a:r>
            <a:r>
              <a:rPr lang="en-US" altLang="zh-CN" baseline="30000" smtClean="0"/>
              <a:t>-1</a:t>
            </a:r>
            <a:r>
              <a:rPr lang="en-US" altLang="zh-CN" smtClean="0"/>
              <a:t> A</a:t>
            </a:r>
            <a:r>
              <a:rPr lang="en-US" altLang="zh-CN" baseline="30000" smtClean="0"/>
              <a:t>T</a:t>
            </a:r>
            <a:r>
              <a:rPr lang="en-US" altLang="zh-CN" smtClean="0"/>
              <a:t> b</a:t>
            </a:r>
          </a:p>
          <a:p>
            <a:pPr lvl="1" eaLnBrk="1" hangingPunct="1"/>
            <a:r>
              <a:rPr lang="en-US" altLang="zh-CN" smtClean="0"/>
              <a:t>X=(A</a:t>
            </a:r>
            <a:r>
              <a:rPr lang="en-US" altLang="zh-CN" baseline="30000" smtClean="0"/>
              <a:t>T</a:t>
            </a:r>
            <a:r>
              <a:rPr lang="en-US" altLang="zh-CN" smtClean="0"/>
              <a:t> A)</a:t>
            </a:r>
            <a:r>
              <a:rPr lang="en-US" altLang="zh-CN" baseline="30000" smtClean="0"/>
              <a:t>-1</a:t>
            </a:r>
            <a:r>
              <a:rPr lang="en-US" altLang="zh-CN" smtClean="0"/>
              <a:t> A</a:t>
            </a:r>
            <a:r>
              <a:rPr lang="en-US" altLang="zh-CN" baseline="30000" smtClean="0"/>
              <a:t>T</a:t>
            </a:r>
            <a:r>
              <a:rPr lang="en-US" altLang="zh-CN" smtClean="0"/>
              <a:t> b </a:t>
            </a:r>
          </a:p>
          <a:p>
            <a:pPr lvl="1" eaLnBrk="1" hangingPunct="1"/>
            <a:r>
              <a:rPr lang="en-US" altLang="zh-CN" smtClean="0"/>
              <a:t>is the solution</a:t>
            </a:r>
          </a:p>
          <a:p>
            <a:pPr lvl="1" eaLnBrk="1" hangingPunct="1"/>
            <a:endParaRPr lang="en-US" altLang="zh-CN" smtClean="0"/>
          </a:p>
          <a:p>
            <a:pPr eaLnBrk="1" hangingPunct="1"/>
            <a:endParaRPr lang="en-US" altLang="zh-CN" smtClean="0"/>
          </a:p>
          <a:p>
            <a:pPr eaLnBrk="1" hangingPunct="1"/>
            <a:endParaRPr lang="en-US" altLang="en-US" smtClean="0"/>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10BAE1E-67FC-47DA-A787-CD5BBFC2ACB0}" type="slidenum">
              <a:rPr lang="en-US" altLang="en-US" sz="1200" smtClean="0">
                <a:latin typeface="Arial" charset="0"/>
                <a:cs typeface="Arial" charset="0"/>
              </a:rPr>
              <a:pPr eaLnBrk="1" hangingPunct="1">
                <a:spcBef>
                  <a:spcPct val="0"/>
                </a:spcBef>
                <a:buFontTx/>
                <a:buNone/>
              </a:pPr>
              <a:t>17</a:t>
            </a:fld>
            <a:endParaRPr lang="en-US" altLang="en-US" sz="1200" smtClean="0">
              <a:latin typeface="Arial" charset="0"/>
              <a:cs typeface="Arial" charset="0"/>
            </a:endParaRPr>
          </a:p>
        </p:txBody>
      </p:sp>
      <p:cxnSp>
        <p:nvCxnSpPr>
          <p:cNvPr id="6" name="Straight Connector 5"/>
          <p:cNvCxnSpPr/>
          <p:nvPr/>
        </p:nvCxnSpPr>
        <p:spPr>
          <a:xfrm>
            <a:off x="5292725" y="522288"/>
            <a:ext cx="7191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577850"/>
            <a:ext cx="8229600" cy="1143000"/>
          </a:xfrm>
        </p:spPr>
        <p:txBody>
          <a:bodyPr/>
          <a:lstStyle/>
          <a:p>
            <a:pPr algn="l" eaLnBrk="1" hangingPunct="1"/>
            <a:r>
              <a:rPr lang="en-US" altLang="zh-CN" sz="2300" smtClean="0"/>
              <a:t>Ax=b problem</a:t>
            </a:r>
            <a:br>
              <a:rPr lang="en-US" altLang="zh-CN" sz="2300" smtClean="0"/>
            </a:br>
            <a:r>
              <a:rPr lang="en-US" altLang="zh-CN" sz="2300" smtClean="0"/>
              <a:t>Case2 :if A is not a square matrix</a:t>
            </a:r>
            <a:br>
              <a:rPr lang="en-US" altLang="zh-CN" sz="2300" smtClean="0"/>
            </a:br>
            <a:r>
              <a:rPr lang="en-US" altLang="zh-CN" sz="2300" smtClean="0"/>
              <a:t>Alternative proof</a:t>
            </a:r>
            <a:endParaRPr lang="en-US" altLang="en-US" sz="2300" smtClean="0"/>
          </a:p>
        </p:txBody>
      </p:sp>
      <p:graphicFrame>
        <p:nvGraphicFramePr>
          <p:cNvPr id="19459" name="Object 4"/>
          <p:cNvGraphicFramePr>
            <a:graphicFrameLocks noGrp="1"/>
          </p:cNvGraphicFramePr>
          <p:nvPr>
            <p:ph idx="1"/>
          </p:nvPr>
        </p:nvGraphicFramePr>
        <p:xfrm>
          <a:off x="3924300" y="2492375"/>
          <a:ext cx="4679950" cy="3816350"/>
        </p:xfrm>
        <a:graphic>
          <a:graphicData uri="http://schemas.openxmlformats.org/presentationml/2006/ole">
            <mc:AlternateContent xmlns:mc="http://schemas.openxmlformats.org/markup-compatibility/2006">
              <mc:Choice xmlns:v="urn:schemas-microsoft-com:vml" Requires="v">
                <p:oleObj spid="_x0000_s19465" name="Equation" r:id="rId3" imgW="3771900" imgH="2959100" progId="Equation.3">
                  <p:embed/>
                </p:oleObj>
              </mc:Choice>
              <mc:Fallback>
                <p:oleObj name="Equation" r:id="rId3" imgW="3771900" imgH="2959100" progId="Equation.3">
                  <p:embed/>
                  <p:pic>
                    <p:nvPicPr>
                      <p:cNvPr id="0" name="Object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492375"/>
                        <a:ext cx="46799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94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E7695D1-068A-406C-B29A-2E15AC9BA444}" type="slidenum">
              <a:rPr lang="en-US" altLang="en-US" sz="1200" smtClean="0">
                <a:latin typeface="Arial" charset="0"/>
                <a:cs typeface="Arial" charset="0"/>
              </a:rPr>
              <a:pPr eaLnBrk="1" hangingPunct="1">
                <a:spcBef>
                  <a:spcPct val="0"/>
                </a:spcBef>
                <a:buFontTx/>
                <a:buNone/>
              </a:pPr>
              <a:t>18</a:t>
            </a:fld>
            <a:endParaRPr lang="en-US" altLang="en-US" sz="1200" smtClean="0">
              <a:latin typeface="Arial" charset="0"/>
              <a:cs typeface="Arial" charset="0"/>
            </a:endParaRPr>
          </a:p>
        </p:txBody>
      </p:sp>
      <p:sp>
        <p:nvSpPr>
          <p:cNvPr id="19462" name="Rectangle 3"/>
          <p:cNvSpPr>
            <a:spLocks noGrp="1" noChangeArrowheads="1"/>
          </p:cNvSpPr>
          <p:nvPr>
            <p:ph type="body" sz="half" idx="4294967295"/>
          </p:nvPr>
        </p:nvSpPr>
        <p:spPr>
          <a:xfrm>
            <a:off x="395288" y="2420938"/>
            <a:ext cx="3313112" cy="3692525"/>
          </a:xfrm>
        </p:spPr>
        <p:txBody>
          <a:bodyPr/>
          <a:lstStyle/>
          <a:p>
            <a:pPr eaLnBrk="1" hangingPunct="1"/>
            <a:r>
              <a:rPr lang="en-US" altLang="zh-CN" sz="2600" smtClean="0"/>
              <a:t>Ax=b, given A</a:t>
            </a:r>
            <a:r>
              <a:rPr lang="en-US" altLang="zh-CN" sz="2600" baseline="-25000" smtClean="0"/>
              <a:t>mxn</a:t>
            </a:r>
            <a:r>
              <a:rPr lang="en-US" altLang="zh-CN" sz="2600" smtClean="0"/>
              <a:t> and b</a:t>
            </a:r>
            <a:r>
              <a:rPr lang="en-US" altLang="zh-CN" sz="2600" baseline="-25000" smtClean="0"/>
              <a:t>mx1</a:t>
            </a:r>
            <a:r>
              <a:rPr lang="en-US" altLang="zh-CN" sz="2600" smtClean="0"/>
              <a:t> find x</a:t>
            </a:r>
            <a:r>
              <a:rPr lang="en-US" altLang="zh-CN" sz="2600" baseline="-25000" smtClean="0"/>
              <a:t>nx1</a:t>
            </a:r>
            <a:endParaRPr lang="en-US" altLang="zh-CN" sz="2600" smtClean="0"/>
          </a:p>
          <a:p>
            <a:pPr eaLnBrk="1" hangingPunct="1"/>
            <a:endParaRPr lang="en-US" altLang="en-US" sz="2600" smtClean="0"/>
          </a:p>
        </p:txBody>
      </p:sp>
      <p:sp>
        <p:nvSpPr>
          <p:cNvPr id="19463" name="Text Box 6"/>
          <p:cNvSpPr txBox="1">
            <a:spLocks noChangeArrowheads="1"/>
          </p:cNvSpPr>
          <p:nvPr/>
        </p:nvSpPr>
        <p:spPr bwMode="auto">
          <a:xfrm>
            <a:off x="1187450" y="1538288"/>
            <a:ext cx="597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Numerical method and software</a:t>
            </a:r>
            <a:r>
              <a:rPr lang="en-US" altLang="zh-CN" sz="1800">
                <a:latin typeface="Arial" charset="0"/>
              </a:rPr>
              <a:t> by D Kahaner, Page 201</a:t>
            </a:r>
            <a:endParaRPr lang="en-US" altLang="en-US" sz="1800">
              <a:latin typeface="Arial" charset="0"/>
              <a:ea typeface="SimSun" pitchFamily="2" charset="-122"/>
            </a:endParaRPr>
          </a:p>
        </p:txBody>
      </p:sp>
      <p:cxnSp>
        <p:nvCxnSpPr>
          <p:cNvPr id="8" name="Straight Connector 7"/>
          <p:cNvCxnSpPr/>
          <p:nvPr/>
        </p:nvCxnSpPr>
        <p:spPr>
          <a:xfrm>
            <a:off x="5292725" y="522288"/>
            <a:ext cx="7921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68313" y="692150"/>
            <a:ext cx="8229600" cy="1143000"/>
          </a:xfrm>
        </p:spPr>
        <p:txBody>
          <a:bodyPr>
            <a:normAutofit fontScale="90000"/>
          </a:bodyPr>
          <a:lstStyle/>
          <a:p>
            <a:pPr eaLnBrk="1" hangingPunct="1">
              <a:defRPr/>
            </a:pPr>
            <a:r>
              <a:rPr lang="en-US" altLang="zh-CN" sz="4000" smtClean="0"/>
              <a:t>Nonlinear leave square</a:t>
            </a:r>
            <a:br>
              <a:rPr lang="en-US" altLang="zh-CN" sz="4000" smtClean="0"/>
            </a:br>
            <a:r>
              <a:rPr lang="en-US" altLang="zh-CN" sz="4000" smtClean="0"/>
              <a:t>Jacobian</a:t>
            </a:r>
            <a:endParaRPr lang="en-US" altLang="en-US" sz="4000" smtClean="0"/>
          </a:p>
        </p:txBody>
      </p:sp>
      <p:sp>
        <p:nvSpPr>
          <p:cNvPr id="20483" name="Rectangle 3"/>
          <p:cNvSpPr>
            <a:spLocks noGrp="1" noChangeArrowheads="1"/>
          </p:cNvSpPr>
          <p:nvPr>
            <p:ph idx="1"/>
          </p:nvPr>
        </p:nvSpPr>
        <p:spPr/>
        <p:txBody>
          <a:bodyPr/>
          <a:lstStyle/>
          <a:p>
            <a:pPr eaLnBrk="1" hangingPunct="1"/>
            <a:r>
              <a:rPr lang="en-US" altLang="zh-CN" smtClean="0"/>
              <a:t> </a:t>
            </a:r>
            <a:endParaRPr lang="en-US" altLang="en-US" smtClean="0"/>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D77E0D5-F5C8-4376-9D68-0E4CFC49159A}" type="slidenum">
              <a:rPr lang="en-US" altLang="en-US" sz="1200" smtClean="0">
                <a:latin typeface="Arial" charset="0"/>
                <a:cs typeface="Arial" charset="0"/>
              </a:rPr>
              <a:pPr eaLnBrk="1" hangingPunct="1">
                <a:spcBef>
                  <a:spcPct val="0"/>
                </a:spcBef>
                <a:buFontTx/>
                <a:buNone/>
              </a:pPr>
              <a:t>19</a:t>
            </a:fld>
            <a:endParaRPr lang="en-US" altLang="en-US" sz="1200" smtClean="0">
              <a:latin typeface="Arial" charset="0"/>
              <a:cs typeface="Arial" charset="0"/>
            </a:endParaRPr>
          </a:p>
        </p:txBody>
      </p:sp>
      <p:cxnSp>
        <p:nvCxnSpPr>
          <p:cNvPr id="6" name="Straight Connector 5"/>
          <p:cNvCxnSpPr/>
          <p:nvPr/>
        </p:nvCxnSpPr>
        <p:spPr>
          <a:xfrm>
            <a:off x="5292725" y="522288"/>
            <a:ext cx="7921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CN" smtClean="0"/>
              <a:t>Overview</a:t>
            </a:r>
            <a:endParaRPr lang="en-US" altLang="en-US" smtClean="0"/>
          </a:p>
        </p:txBody>
      </p:sp>
      <p:sp>
        <p:nvSpPr>
          <p:cNvPr id="3075" name="Rectangle 3"/>
          <p:cNvSpPr>
            <a:spLocks noGrp="1" noChangeArrowheads="1"/>
          </p:cNvSpPr>
          <p:nvPr>
            <p:ph idx="1"/>
          </p:nvPr>
        </p:nvSpPr>
        <p:spPr/>
        <p:txBody>
          <a:bodyPr/>
          <a:lstStyle/>
          <a:p>
            <a:pPr eaLnBrk="1" hangingPunct="1">
              <a:lnSpc>
                <a:spcPct val="90000"/>
              </a:lnSpc>
            </a:pPr>
            <a:r>
              <a:rPr lang="en-US" altLang="zh-CN" smtClean="0"/>
              <a:t>Basic geometry</a:t>
            </a:r>
          </a:p>
          <a:p>
            <a:pPr lvl="1" eaLnBrk="1" hangingPunct="1">
              <a:lnSpc>
                <a:spcPct val="90000"/>
              </a:lnSpc>
            </a:pPr>
            <a:r>
              <a:rPr lang="en-US" altLang="zh-CN" smtClean="0"/>
              <a:t>2D</a:t>
            </a:r>
          </a:p>
          <a:p>
            <a:pPr lvl="1" eaLnBrk="1" hangingPunct="1">
              <a:lnSpc>
                <a:spcPct val="90000"/>
              </a:lnSpc>
            </a:pPr>
            <a:r>
              <a:rPr lang="en-US" altLang="zh-CN" smtClean="0"/>
              <a:t>3D </a:t>
            </a:r>
          </a:p>
          <a:p>
            <a:pPr eaLnBrk="1" hangingPunct="1">
              <a:lnSpc>
                <a:spcPct val="90000"/>
              </a:lnSpc>
            </a:pPr>
            <a:r>
              <a:rPr lang="en-US" altLang="zh-CN" smtClean="0"/>
              <a:t>Linear Algebra</a:t>
            </a:r>
          </a:p>
          <a:p>
            <a:pPr lvl="1" eaLnBrk="1" hangingPunct="1">
              <a:lnSpc>
                <a:spcPct val="90000"/>
              </a:lnSpc>
            </a:pPr>
            <a:r>
              <a:rPr lang="en-US" altLang="zh-CN" smtClean="0"/>
              <a:t>Eigen values and vectors</a:t>
            </a:r>
          </a:p>
          <a:p>
            <a:pPr lvl="1" eaLnBrk="1" hangingPunct="1">
              <a:lnSpc>
                <a:spcPct val="90000"/>
              </a:lnSpc>
            </a:pPr>
            <a:r>
              <a:rPr lang="en-US" altLang="zh-CN" smtClean="0"/>
              <a:t>Ax=b</a:t>
            </a:r>
          </a:p>
          <a:p>
            <a:pPr lvl="1" eaLnBrk="1" hangingPunct="1">
              <a:lnSpc>
                <a:spcPct val="90000"/>
              </a:lnSpc>
            </a:pPr>
            <a:r>
              <a:rPr lang="en-US" altLang="zh-CN" smtClean="0"/>
              <a:t>Ax=b and SVD</a:t>
            </a:r>
          </a:p>
          <a:p>
            <a:pPr eaLnBrk="1" hangingPunct="1">
              <a:lnSpc>
                <a:spcPct val="90000"/>
              </a:lnSpc>
            </a:pPr>
            <a:r>
              <a:rPr lang="en-US" altLang="zh-CN" smtClean="0"/>
              <a:t>Non-linear optimization</a:t>
            </a:r>
          </a:p>
          <a:p>
            <a:pPr lvl="1" eaLnBrk="1" hangingPunct="1">
              <a:lnSpc>
                <a:spcPct val="90000"/>
              </a:lnSpc>
            </a:pPr>
            <a:r>
              <a:rPr lang="en-US" altLang="zh-CN" smtClean="0"/>
              <a:t>Jacobian</a:t>
            </a:r>
            <a:endParaRPr lang="en-US" altLang="en-US" smtClean="0"/>
          </a:p>
        </p:txBody>
      </p:sp>
      <p:sp>
        <p:nvSpPr>
          <p:cNvPr id="30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6D4C44E-520C-484B-BE74-812A9FE8168B}" type="slidenum">
              <a:rPr lang="en-US" altLang="en-US" sz="1200" smtClean="0">
                <a:latin typeface="Arial" charset="0"/>
                <a:cs typeface="Arial" charset="0"/>
              </a:rPr>
              <a:pPr eaLnBrk="1" hangingPunct="1">
                <a:spcBef>
                  <a:spcPct val="0"/>
                </a:spcBef>
                <a:buFontTx/>
                <a:buNone/>
              </a:pPr>
              <a:t>2</a:t>
            </a:fld>
            <a:endParaRPr lang="en-US" altLang="en-US" sz="1200" smtClean="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115888"/>
            <a:ext cx="7543800" cy="1295400"/>
          </a:xfrm>
        </p:spPr>
        <p:txBody>
          <a:bodyPr/>
          <a:lstStyle/>
          <a:p>
            <a:pPr eaLnBrk="1" hangingPunct="1"/>
            <a:r>
              <a:rPr lang="en-US" altLang="zh-CN" smtClean="0"/>
              <a:t>Solve Ax=0</a:t>
            </a:r>
            <a:endParaRPr lang="en-US" altLang="en-US" smtClean="0"/>
          </a:p>
        </p:txBody>
      </p:sp>
      <p:sp>
        <p:nvSpPr>
          <p:cNvPr id="21507" name="Rectangle 3"/>
          <p:cNvSpPr>
            <a:spLocks noGrp="1" noChangeArrowheads="1"/>
          </p:cNvSpPr>
          <p:nvPr>
            <p:ph idx="1"/>
          </p:nvPr>
        </p:nvSpPr>
        <p:spPr/>
        <p:txBody>
          <a:bodyPr/>
          <a:lstStyle/>
          <a:p>
            <a:pPr eaLnBrk="1" hangingPunct="1"/>
            <a:r>
              <a:rPr lang="en-US" altLang="zh-CN" smtClean="0"/>
              <a:t>To solve Ax=0, </a:t>
            </a:r>
            <a:r>
              <a:rPr lang="en-US" altLang="en-US" sz="2400" smtClean="0"/>
              <a:t>Homogeneous </a:t>
            </a:r>
            <a:r>
              <a:rPr lang="en-US" altLang="zh-CN" sz="2400" smtClean="0"/>
              <a:t>systems</a:t>
            </a:r>
            <a:endParaRPr lang="en-US" altLang="zh-CN" sz="1600" smtClean="0"/>
          </a:p>
          <a:p>
            <a:pPr lvl="1" eaLnBrk="1" hangingPunct="1"/>
            <a:r>
              <a:rPr lang="en-US" altLang="zh-CN" smtClean="0"/>
              <a:t>One solution is x=0, but it is trivial and no use.</a:t>
            </a:r>
          </a:p>
          <a:p>
            <a:pPr lvl="1" eaLnBrk="1" hangingPunct="1"/>
            <a:r>
              <a:rPr lang="en-US" altLang="zh-CN" smtClean="0"/>
              <a:t>We need another method, SVD (Singular value decomposition)</a:t>
            </a:r>
            <a:endParaRPr lang="en-US" altLang="en-US" smtClean="0">
              <a:ea typeface="SimSun" pitchFamily="2" charset="-122"/>
            </a:endParaRP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BF9357C-83FE-419D-8641-2A45F87C66FC}" type="slidenum">
              <a:rPr lang="en-US" altLang="en-US" sz="1200" smtClean="0">
                <a:latin typeface="Arial" charset="0"/>
                <a:cs typeface="Arial" charset="0"/>
              </a:rPr>
              <a:pPr eaLnBrk="1" hangingPunct="1">
                <a:spcBef>
                  <a:spcPct val="0"/>
                </a:spcBef>
                <a:buFontTx/>
                <a:buNone/>
              </a:pPr>
              <a:t>20</a:t>
            </a:fld>
            <a:endParaRPr lang="en-US" altLang="en-US" sz="1200" smtClean="0">
              <a:latin typeface="Arial" charset="0"/>
              <a:cs typeface="Arial" charset="0"/>
            </a:endParaRPr>
          </a:p>
        </p:txBody>
      </p:sp>
      <p:cxnSp>
        <p:nvCxnSpPr>
          <p:cNvPr id="6" name="Straight Connector 5"/>
          <p:cNvCxnSpPr/>
          <p:nvPr/>
        </p:nvCxnSpPr>
        <p:spPr>
          <a:xfrm>
            <a:off x="6084888" y="523875"/>
            <a:ext cx="574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468313" y="549275"/>
            <a:ext cx="8229600" cy="1143000"/>
          </a:xfrm>
        </p:spPr>
        <p:txBody>
          <a:bodyPr>
            <a:normAutofit fontScale="90000"/>
          </a:bodyPr>
          <a:lstStyle/>
          <a:p>
            <a:pPr eaLnBrk="1" hangingPunct="1">
              <a:defRPr/>
            </a:pPr>
            <a:r>
              <a:rPr lang="en-US" altLang="zh-CN" sz="4000" smtClean="0"/>
              <a:t>What is SVD?</a:t>
            </a:r>
            <a:br>
              <a:rPr lang="en-US" altLang="zh-CN" sz="4000" smtClean="0"/>
            </a:br>
            <a:r>
              <a:rPr lang="en-US" altLang="zh-CN" sz="4000" smtClean="0"/>
              <a:t>Singular value decomposition</a:t>
            </a:r>
            <a:endParaRPr lang="en-US" altLang="en-US" sz="4000" smtClean="0"/>
          </a:p>
        </p:txBody>
      </p:sp>
      <p:graphicFrame>
        <p:nvGraphicFramePr>
          <p:cNvPr id="22531" name="Object 5"/>
          <p:cNvGraphicFramePr>
            <a:graphicFrameLocks noGrp="1" noChangeAspect="1"/>
          </p:cNvGraphicFramePr>
          <p:nvPr>
            <p:ph idx="1"/>
          </p:nvPr>
        </p:nvGraphicFramePr>
        <p:xfrm>
          <a:off x="4284663" y="1989138"/>
          <a:ext cx="3009900" cy="1384300"/>
        </p:xfrm>
        <a:graphic>
          <a:graphicData uri="http://schemas.openxmlformats.org/presentationml/2006/ole">
            <mc:AlternateContent xmlns:mc="http://schemas.openxmlformats.org/markup-compatibility/2006">
              <mc:Choice xmlns:v="urn:schemas-microsoft-com:vml" Requires="v">
                <p:oleObj spid="_x0000_s22537" name="Equation" r:id="rId3" imgW="3009900" imgH="1384300" progId="Equation.3">
                  <p:embed/>
                </p:oleObj>
              </mc:Choice>
              <mc:Fallback>
                <p:oleObj name="Equation" r:id="rId3" imgW="3009900" imgH="13843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989138"/>
                        <a:ext cx="3009900" cy="1384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253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8C2FCD4-61DF-4284-B742-261196EEE578}" type="slidenum">
              <a:rPr lang="en-US" altLang="en-US" sz="1200" smtClean="0">
                <a:latin typeface="Arial" charset="0"/>
                <a:cs typeface="Arial" charset="0"/>
              </a:rPr>
              <a:pPr eaLnBrk="1" hangingPunct="1">
                <a:spcBef>
                  <a:spcPct val="0"/>
                </a:spcBef>
                <a:buFontTx/>
                <a:buNone/>
              </a:pPr>
              <a:t>21</a:t>
            </a:fld>
            <a:endParaRPr lang="en-US" altLang="en-US" sz="1200" smtClean="0">
              <a:latin typeface="Arial" charset="0"/>
              <a:cs typeface="Arial" charset="0"/>
            </a:endParaRPr>
          </a:p>
        </p:txBody>
      </p:sp>
      <p:sp>
        <p:nvSpPr>
          <p:cNvPr id="22534" name="Rectangle 3"/>
          <p:cNvSpPr>
            <a:spLocks noGrp="1" noChangeArrowheads="1"/>
          </p:cNvSpPr>
          <p:nvPr>
            <p:ph type="body" sz="half" idx="4294967295"/>
          </p:nvPr>
        </p:nvSpPr>
        <p:spPr>
          <a:xfrm>
            <a:off x="0" y="1719263"/>
            <a:ext cx="4038600" cy="4411662"/>
          </a:xfrm>
        </p:spPr>
        <p:txBody>
          <a:bodyPr/>
          <a:lstStyle/>
          <a:p>
            <a:pPr eaLnBrk="1" hangingPunct="1">
              <a:lnSpc>
                <a:spcPct val="80000"/>
              </a:lnSpc>
            </a:pPr>
            <a:r>
              <a:rPr lang="en-US" altLang="zh-CN" sz="2200" smtClean="0"/>
              <a:t>A is mxn, decompose it into 3 matrces: U, S, V</a:t>
            </a:r>
          </a:p>
          <a:p>
            <a:pPr eaLnBrk="1" hangingPunct="1">
              <a:lnSpc>
                <a:spcPct val="80000"/>
              </a:lnSpc>
            </a:pPr>
            <a:r>
              <a:rPr lang="en-US" altLang="zh-CN" sz="2200" smtClean="0"/>
              <a:t>U is mxm is an orthogonal matrix</a:t>
            </a:r>
          </a:p>
          <a:p>
            <a:pPr eaLnBrk="1" hangingPunct="1">
              <a:lnSpc>
                <a:spcPct val="80000"/>
              </a:lnSpc>
            </a:pPr>
            <a:r>
              <a:rPr lang="en-US" altLang="zh-CN" sz="2200" smtClean="0"/>
              <a:t>S is mxn (diagonal matrix)</a:t>
            </a:r>
          </a:p>
          <a:p>
            <a:pPr eaLnBrk="1" hangingPunct="1">
              <a:lnSpc>
                <a:spcPct val="80000"/>
              </a:lnSpc>
            </a:pPr>
            <a:r>
              <a:rPr lang="en-US" altLang="zh-CN" sz="2200" smtClean="0"/>
              <a:t>V is nxn is an orthogonal matrix</a:t>
            </a:r>
          </a:p>
          <a:p>
            <a:pPr eaLnBrk="1" hangingPunct="1">
              <a:lnSpc>
                <a:spcPct val="80000"/>
              </a:lnSpc>
            </a:pPr>
            <a:endParaRPr lang="en-US" altLang="zh-CN" sz="2200" smtClean="0">
              <a:sym typeface="Symbol" pitchFamily="18" charset="2"/>
            </a:endParaRPr>
          </a:p>
          <a:p>
            <a:pPr eaLnBrk="1" hangingPunct="1">
              <a:lnSpc>
                <a:spcPct val="80000"/>
              </a:lnSpc>
            </a:pPr>
            <a:r>
              <a:rPr lang="en-US" altLang="zh-CN" sz="2200" smtClean="0">
                <a:sym typeface="Symbol" pitchFamily="18" charset="2"/>
              </a:rPr>
              <a:t>1, 2, n, are </a:t>
            </a:r>
            <a:r>
              <a:rPr lang="en-US" altLang="zh-CN" sz="2200" u="sng" smtClean="0">
                <a:sym typeface="Symbol" pitchFamily="18" charset="2"/>
              </a:rPr>
              <a:t>singular values</a:t>
            </a:r>
          </a:p>
          <a:p>
            <a:pPr eaLnBrk="1" hangingPunct="1">
              <a:lnSpc>
                <a:spcPct val="80000"/>
              </a:lnSpc>
            </a:pPr>
            <a:r>
              <a:rPr lang="en-US" altLang="zh-CN" sz="2200" smtClean="0">
                <a:sym typeface="Symbol" pitchFamily="18" charset="2"/>
              </a:rPr>
              <a:t>Columns of vectors of U=</a:t>
            </a:r>
            <a:r>
              <a:rPr lang="en-US" altLang="zh-CN" sz="2200" u="sng" smtClean="0">
                <a:sym typeface="Symbol" pitchFamily="18" charset="2"/>
              </a:rPr>
              <a:t>left</a:t>
            </a:r>
            <a:r>
              <a:rPr lang="en-US" altLang="zh-CN" sz="2200" smtClean="0">
                <a:sym typeface="Symbol" pitchFamily="18" charset="2"/>
              </a:rPr>
              <a:t> singular vectors</a:t>
            </a:r>
          </a:p>
          <a:p>
            <a:pPr eaLnBrk="1" hangingPunct="1">
              <a:lnSpc>
                <a:spcPct val="80000"/>
              </a:lnSpc>
            </a:pPr>
            <a:r>
              <a:rPr lang="en-US" altLang="zh-CN" sz="2200" smtClean="0">
                <a:sym typeface="Symbol" pitchFamily="18" charset="2"/>
              </a:rPr>
              <a:t>Columns of vectors of V=</a:t>
            </a:r>
            <a:r>
              <a:rPr lang="en-US" altLang="zh-CN" sz="2200" u="sng" smtClean="0">
                <a:sym typeface="Symbol" pitchFamily="18" charset="2"/>
              </a:rPr>
              <a:t>right</a:t>
            </a:r>
            <a:r>
              <a:rPr lang="en-US" altLang="zh-CN" sz="2200" smtClean="0">
                <a:sym typeface="Symbol" pitchFamily="18" charset="2"/>
              </a:rPr>
              <a:t> singular vectors</a:t>
            </a:r>
          </a:p>
          <a:p>
            <a:pPr eaLnBrk="1" hangingPunct="1">
              <a:lnSpc>
                <a:spcPct val="80000"/>
              </a:lnSpc>
            </a:pPr>
            <a:endParaRPr lang="en-US" altLang="zh-CN" sz="2200" smtClean="0">
              <a:sym typeface="Symbol" pitchFamily="18" charset="2"/>
            </a:endParaRPr>
          </a:p>
          <a:p>
            <a:pPr eaLnBrk="1" hangingPunct="1">
              <a:lnSpc>
                <a:spcPct val="80000"/>
              </a:lnSpc>
            </a:pPr>
            <a:endParaRPr lang="en-US" altLang="en-US" sz="2200" smtClean="0"/>
          </a:p>
        </p:txBody>
      </p:sp>
      <p:graphicFrame>
        <p:nvGraphicFramePr>
          <p:cNvPr id="22535" name="Object 4"/>
          <p:cNvGraphicFramePr>
            <a:graphicFrameLocks noGrp="1" noChangeAspect="1"/>
          </p:cNvGraphicFramePr>
          <p:nvPr>
            <p:ph sz="quarter" idx="4294967295"/>
          </p:nvPr>
        </p:nvGraphicFramePr>
        <p:xfrm>
          <a:off x="7234238" y="3811588"/>
          <a:ext cx="1909762" cy="1970087"/>
        </p:xfrm>
        <a:graphic>
          <a:graphicData uri="http://schemas.openxmlformats.org/presentationml/2006/ole">
            <mc:AlternateContent xmlns:mc="http://schemas.openxmlformats.org/markup-compatibility/2006">
              <mc:Choice xmlns:v="urn:schemas-microsoft-com:vml" Requires="v">
                <p:oleObj spid="_x0000_s22538" name="Equation" r:id="rId5" imgW="1587500" imgH="1638300" progId="Equation.3">
                  <p:embed/>
                </p:oleObj>
              </mc:Choice>
              <mc:Fallback>
                <p:oleObj name="Equation" r:id="rId5" imgW="1587500" imgH="16383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3811588"/>
                        <a:ext cx="1909762"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 name="Straight Connector 7"/>
          <p:cNvCxnSpPr/>
          <p:nvPr/>
        </p:nvCxnSpPr>
        <p:spPr>
          <a:xfrm>
            <a:off x="5980113" y="522288"/>
            <a:ext cx="647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SVD (singular value decomposition)</a:t>
            </a:r>
          </a:p>
        </p:txBody>
      </p:sp>
      <p:graphicFrame>
        <p:nvGraphicFramePr>
          <p:cNvPr id="23555" name="Object 4"/>
          <p:cNvGraphicFramePr>
            <a:graphicFrameLocks noGrp="1" noChangeAspect="1"/>
          </p:cNvGraphicFramePr>
          <p:nvPr>
            <p:ph idx="1"/>
          </p:nvPr>
        </p:nvGraphicFramePr>
        <p:xfrm>
          <a:off x="1544638" y="2139950"/>
          <a:ext cx="6935787" cy="3665538"/>
        </p:xfrm>
        <a:graphic>
          <a:graphicData uri="http://schemas.openxmlformats.org/presentationml/2006/ole">
            <mc:AlternateContent xmlns:mc="http://schemas.openxmlformats.org/markup-compatibility/2006">
              <mc:Choice xmlns:v="urn:schemas-microsoft-com:vml" Requires="v">
                <p:oleObj spid="_x0000_s23578" name="Equation" r:id="rId3" imgW="4660900" imgH="2463800" progId="Equation.3">
                  <p:embed/>
                </p:oleObj>
              </mc:Choice>
              <mc:Fallback>
                <p:oleObj name="Equation" r:id="rId3" imgW="4660900" imgH="2463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2139950"/>
                        <a:ext cx="6935787"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355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304183C-C4B7-4702-82D4-F9023ED47D6A}" type="slidenum">
              <a:rPr lang="en-US" altLang="en-US" sz="1200" smtClean="0">
                <a:latin typeface="Arial" charset="0"/>
                <a:cs typeface="Arial" charset="0"/>
              </a:rPr>
              <a:pPr eaLnBrk="1" hangingPunct="1">
                <a:spcBef>
                  <a:spcPct val="0"/>
                </a:spcBef>
                <a:buFontTx/>
                <a:buNone/>
              </a:pPr>
              <a:t>22</a:t>
            </a:fld>
            <a:endParaRPr lang="en-US" altLang="en-US" sz="1200" smtClean="0">
              <a:latin typeface="Arial" charset="0"/>
              <a:cs typeface="Arial" charset="0"/>
            </a:endParaRPr>
          </a:p>
        </p:txBody>
      </p:sp>
      <p:sp>
        <p:nvSpPr>
          <p:cNvPr id="23558" name="Rectangle 3"/>
          <p:cNvSpPr>
            <a:spLocks noGrp="1" noChangeArrowheads="1"/>
          </p:cNvSpPr>
          <p:nvPr>
            <p:ph type="body" sz="half" idx="4294967295"/>
          </p:nvPr>
        </p:nvSpPr>
        <p:spPr>
          <a:xfrm>
            <a:off x="0" y="1719263"/>
            <a:ext cx="4038600" cy="4411662"/>
          </a:xfrm>
        </p:spPr>
        <p:txBody>
          <a:bodyPr/>
          <a:lstStyle/>
          <a:p>
            <a:pPr eaLnBrk="1" hangingPunct="1"/>
            <a:r>
              <a:rPr lang="en-US" altLang="en-US" sz="2600" smtClean="0"/>
              <a:t>SVD</a:t>
            </a:r>
          </a:p>
        </p:txBody>
      </p:sp>
      <p:sp>
        <p:nvSpPr>
          <p:cNvPr id="23559" name="Text Box 5"/>
          <p:cNvSpPr txBox="1">
            <a:spLocks noChangeArrowheads="1"/>
          </p:cNvSpPr>
          <p:nvPr/>
        </p:nvSpPr>
        <p:spPr bwMode="auto">
          <a:xfrm>
            <a:off x="1812925" y="1636713"/>
            <a:ext cx="238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ea typeface="PMingLiU" pitchFamily="18" charset="-120"/>
              </a:rPr>
              <a:t>Right singular vectors</a:t>
            </a:r>
          </a:p>
        </p:txBody>
      </p:sp>
      <p:sp>
        <p:nvSpPr>
          <p:cNvPr id="23560" name="Line 6"/>
          <p:cNvSpPr>
            <a:spLocks noChangeShapeType="1"/>
          </p:cNvSpPr>
          <p:nvPr/>
        </p:nvSpPr>
        <p:spPr bwMode="auto">
          <a:xfrm flipH="1">
            <a:off x="1676400" y="19050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7"/>
          <p:cNvSpPr>
            <a:spLocks noChangeShapeType="1"/>
          </p:cNvSpPr>
          <p:nvPr/>
        </p:nvSpPr>
        <p:spPr bwMode="auto">
          <a:xfrm flipH="1">
            <a:off x="2057400" y="198120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8"/>
          <p:cNvSpPr>
            <a:spLocks noChangeShapeType="1"/>
          </p:cNvSpPr>
          <p:nvPr/>
        </p:nvSpPr>
        <p:spPr bwMode="auto">
          <a:xfrm flipH="1">
            <a:off x="2362200" y="198120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Text Box 9"/>
          <p:cNvSpPr txBox="1">
            <a:spLocks noChangeArrowheads="1"/>
          </p:cNvSpPr>
          <p:nvPr/>
        </p:nvSpPr>
        <p:spPr bwMode="auto">
          <a:xfrm>
            <a:off x="2498725" y="18653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ea typeface="PMingLiU" pitchFamily="18" charset="-120"/>
              </a:rPr>
              <a:t>…</a:t>
            </a:r>
          </a:p>
        </p:txBody>
      </p:sp>
      <p:sp>
        <p:nvSpPr>
          <p:cNvPr id="23564" name="Oval 10"/>
          <p:cNvSpPr>
            <a:spLocks noChangeArrowheads="1"/>
          </p:cNvSpPr>
          <p:nvPr/>
        </p:nvSpPr>
        <p:spPr bwMode="auto">
          <a:xfrm>
            <a:off x="1447800" y="2133600"/>
            <a:ext cx="533400" cy="19050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3565" name="Oval 11"/>
          <p:cNvSpPr>
            <a:spLocks noChangeArrowheads="1"/>
          </p:cNvSpPr>
          <p:nvPr/>
        </p:nvSpPr>
        <p:spPr bwMode="auto">
          <a:xfrm>
            <a:off x="1828800" y="2133600"/>
            <a:ext cx="533400" cy="1905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3566" name="Oval 12"/>
          <p:cNvSpPr>
            <a:spLocks noChangeArrowheads="1"/>
          </p:cNvSpPr>
          <p:nvPr/>
        </p:nvSpPr>
        <p:spPr bwMode="auto">
          <a:xfrm>
            <a:off x="2057400" y="2133600"/>
            <a:ext cx="533400" cy="1905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3567" name="Oval 13"/>
          <p:cNvSpPr>
            <a:spLocks noChangeArrowheads="1"/>
          </p:cNvSpPr>
          <p:nvPr/>
        </p:nvSpPr>
        <p:spPr bwMode="auto">
          <a:xfrm>
            <a:off x="4953000" y="2133600"/>
            <a:ext cx="2209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3568" name="Text Box 14"/>
          <p:cNvSpPr txBox="1">
            <a:spLocks noChangeArrowheads="1"/>
          </p:cNvSpPr>
          <p:nvPr/>
        </p:nvSpPr>
        <p:spPr bwMode="auto">
          <a:xfrm>
            <a:off x="6172200" y="1676400"/>
            <a:ext cx="238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ea typeface="PMingLiU" pitchFamily="18" charset="-120"/>
              </a:rPr>
              <a:t>Right singular vectors</a:t>
            </a:r>
          </a:p>
        </p:txBody>
      </p:sp>
      <p:sp>
        <p:nvSpPr>
          <p:cNvPr id="23569" name="Line 15"/>
          <p:cNvSpPr>
            <a:spLocks noChangeShapeType="1"/>
          </p:cNvSpPr>
          <p:nvPr/>
        </p:nvSpPr>
        <p:spPr bwMode="auto">
          <a:xfrm flipH="1">
            <a:off x="7162800" y="21336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Oval 16"/>
          <p:cNvSpPr>
            <a:spLocks noChangeArrowheads="1"/>
          </p:cNvSpPr>
          <p:nvPr/>
        </p:nvSpPr>
        <p:spPr bwMode="auto">
          <a:xfrm>
            <a:off x="4724400" y="2514600"/>
            <a:ext cx="2209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3571" name="Oval 17"/>
          <p:cNvSpPr>
            <a:spLocks noChangeArrowheads="1"/>
          </p:cNvSpPr>
          <p:nvPr/>
        </p:nvSpPr>
        <p:spPr bwMode="auto">
          <a:xfrm>
            <a:off x="4800600" y="2895600"/>
            <a:ext cx="2209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3572" name="Line 18"/>
          <p:cNvSpPr>
            <a:spLocks noChangeShapeType="1"/>
          </p:cNvSpPr>
          <p:nvPr/>
        </p:nvSpPr>
        <p:spPr bwMode="auto">
          <a:xfrm flipH="1">
            <a:off x="6858000" y="22098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Line 19"/>
          <p:cNvSpPr>
            <a:spLocks noChangeShapeType="1"/>
          </p:cNvSpPr>
          <p:nvPr/>
        </p:nvSpPr>
        <p:spPr bwMode="auto">
          <a:xfrm flipH="1">
            <a:off x="6858000" y="2057400"/>
            <a:ext cx="990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Text Box 20"/>
          <p:cNvSpPr txBox="1">
            <a:spLocks noChangeArrowheads="1"/>
          </p:cNvSpPr>
          <p:nvPr/>
        </p:nvSpPr>
        <p:spPr bwMode="auto">
          <a:xfrm>
            <a:off x="4479925" y="1255713"/>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ea typeface="PMingLiU" pitchFamily="18" charset="-120"/>
              </a:rPr>
              <a:t>Singular values</a:t>
            </a:r>
          </a:p>
        </p:txBody>
      </p:sp>
      <p:sp>
        <p:nvSpPr>
          <p:cNvPr id="23575" name="Line 21"/>
          <p:cNvSpPr>
            <a:spLocks noChangeShapeType="1"/>
          </p:cNvSpPr>
          <p:nvPr/>
        </p:nvSpPr>
        <p:spPr bwMode="auto">
          <a:xfrm flipH="1">
            <a:off x="3581400" y="1600200"/>
            <a:ext cx="1066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Line 22"/>
          <p:cNvSpPr>
            <a:spLocks noChangeShapeType="1"/>
          </p:cNvSpPr>
          <p:nvPr/>
        </p:nvSpPr>
        <p:spPr bwMode="auto">
          <a:xfrm flipH="1">
            <a:off x="3962400" y="17526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6" name="Straight Connector 25"/>
          <p:cNvCxnSpPr/>
          <p:nvPr/>
        </p:nvCxnSpPr>
        <p:spPr>
          <a:xfrm>
            <a:off x="5980113" y="522288"/>
            <a:ext cx="647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More properties</a:t>
            </a:r>
            <a:endParaRPr lang="en-US" altLang="en-US" smtClean="0"/>
          </a:p>
        </p:txBody>
      </p:sp>
      <p:graphicFrame>
        <p:nvGraphicFramePr>
          <p:cNvPr id="24579" name="Object 4"/>
          <p:cNvGraphicFramePr>
            <a:graphicFrameLocks noGrp="1" noChangeAspect="1"/>
          </p:cNvGraphicFramePr>
          <p:nvPr>
            <p:ph idx="1"/>
          </p:nvPr>
        </p:nvGraphicFramePr>
        <p:xfrm>
          <a:off x="2000250" y="1628775"/>
          <a:ext cx="5572125" cy="4032250"/>
        </p:xfrm>
        <a:graphic>
          <a:graphicData uri="http://schemas.openxmlformats.org/presentationml/2006/ole">
            <mc:AlternateContent xmlns:mc="http://schemas.openxmlformats.org/markup-compatibility/2006">
              <mc:Choice xmlns:v="urn:schemas-microsoft-com:vml" Requires="v">
                <p:oleObj spid="_x0000_s24584" name="Equation" r:id="rId3" imgW="3263900" imgH="2362200" progId="Equation.3">
                  <p:embed/>
                </p:oleObj>
              </mc:Choice>
              <mc:Fallback>
                <p:oleObj name="Equation" r:id="rId3" imgW="3263900" imgH="2362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1628775"/>
                        <a:ext cx="55721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458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9029D5C-2471-40C6-B2A7-7A56A607D96D}" type="slidenum">
              <a:rPr lang="en-US" altLang="en-US" sz="1200" smtClean="0">
                <a:latin typeface="Arial" charset="0"/>
                <a:cs typeface="Arial" charset="0"/>
              </a:rPr>
              <a:pPr eaLnBrk="1" hangingPunct="1">
                <a:spcBef>
                  <a:spcPct val="0"/>
                </a:spcBef>
                <a:buFontTx/>
                <a:buNone/>
              </a:pPr>
              <a:t>23</a:t>
            </a:fld>
            <a:endParaRPr lang="en-US" altLang="en-US" sz="1200" smtClean="0">
              <a:latin typeface="Arial" charset="0"/>
              <a:cs typeface="Arial" charset="0"/>
            </a:endParaRPr>
          </a:p>
        </p:txBody>
      </p:sp>
      <p:sp>
        <p:nvSpPr>
          <p:cNvPr id="24582" name="Rectangle 3"/>
          <p:cNvSpPr>
            <a:spLocks noGrp="1" noChangeArrowheads="1"/>
          </p:cNvSpPr>
          <p:nvPr>
            <p:ph type="body" sz="half" idx="4294967295"/>
          </p:nvPr>
        </p:nvSpPr>
        <p:spPr>
          <a:xfrm>
            <a:off x="0" y="1700213"/>
            <a:ext cx="5554663" cy="4411662"/>
          </a:xfrm>
        </p:spPr>
        <p:txBody>
          <a:bodyPr/>
          <a:lstStyle/>
          <a:p>
            <a:pPr eaLnBrk="1" hangingPunct="1"/>
            <a:endParaRPr lang="en-US" altLang="zh-CN" sz="2600" smtClean="0">
              <a:sym typeface="Symbol" pitchFamily="18" charset="2"/>
            </a:endParaRPr>
          </a:p>
          <a:p>
            <a:pPr eaLnBrk="1" hangingPunct="1"/>
            <a:endParaRPr lang="en-US" altLang="en-US" sz="2600" smtClean="0"/>
          </a:p>
        </p:txBody>
      </p:sp>
      <p:cxnSp>
        <p:nvCxnSpPr>
          <p:cNvPr id="8" name="Straight Connector 7"/>
          <p:cNvCxnSpPr/>
          <p:nvPr/>
        </p:nvCxnSpPr>
        <p:spPr>
          <a:xfrm>
            <a:off x="5980113" y="522288"/>
            <a:ext cx="647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SVD for </a:t>
            </a:r>
            <a:r>
              <a:rPr lang="en-US" altLang="en-US" smtClean="0"/>
              <a:t>Homogeneous </a:t>
            </a:r>
            <a:r>
              <a:rPr lang="en-US" altLang="zh-CN" smtClean="0"/>
              <a:t>systems</a:t>
            </a:r>
            <a:endParaRPr lang="en-US" altLang="en-US" smtClean="0"/>
          </a:p>
        </p:txBody>
      </p:sp>
      <p:graphicFrame>
        <p:nvGraphicFramePr>
          <p:cNvPr id="25603" name="Object 6"/>
          <p:cNvGraphicFramePr>
            <a:graphicFrameLocks noGrp="1" noChangeAspect="1"/>
          </p:cNvGraphicFramePr>
          <p:nvPr>
            <p:ph idx="1"/>
          </p:nvPr>
        </p:nvGraphicFramePr>
        <p:xfrm>
          <a:off x="4284663" y="1614488"/>
          <a:ext cx="3606800" cy="3254375"/>
        </p:xfrm>
        <a:graphic>
          <a:graphicData uri="http://schemas.openxmlformats.org/presentationml/2006/ole">
            <mc:AlternateContent xmlns:mc="http://schemas.openxmlformats.org/markup-compatibility/2006">
              <mc:Choice xmlns:v="urn:schemas-microsoft-com:vml" Requires="v">
                <p:oleObj spid="_x0000_s25609" name="Equation" r:id="rId3" imgW="2082800" imgH="1879600" progId="Equation.3">
                  <p:embed/>
                </p:oleObj>
              </mc:Choice>
              <mc:Fallback>
                <p:oleObj name="Equation" r:id="rId3" imgW="2082800" imgH="18796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614488"/>
                        <a:ext cx="3606800" cy="325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560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8B576C6-755D-4AAA-BD99-40DA3A9DCC87}" type="slidenum">
              <a:rPr lang="en-US" altLang="en-US" sz="1200" smtClean="0">
                <a:latin typeface="Arial" charset="0"/>
                <a:cs typeface="Arial" charset="0"/>
              </a:rPr>
              <a:pPr eaLnBrk="1" hangingPunct="1">
                <a:spcBef>
                  <a:spcPct val="0"/>
                </a:spcBef>
                <a:buFontTx/>
                <a:buNone/>
              </a:pPr>
              <a:t>24</a:t>
            </a:fld>
            <a:endParaRPr lang="en-US" altLang="en-US" sz="1200" smtClean="0">
              <a:latin typeface="Arial" charset="0"/>
              <a:cs typeface="Arial" charset="0"/>
            </a:endParaRPr>
          </a:p>
        </p:txBody>
      </p:sp>
      <p:sp>
        <p:nvSpPr>
          <p:cNvPr id="25606" name="Rectangle 3"/>
          <p:cNvSpPr>
            <a:spLocks noGrp="1" noChangeArrowheads="1"/>
          </p:cNvSpPr>
          <p:nvPr>
            <p:ph type="body" sz="half" idx="4294967295"/>
          </p:nvPr>
        </p:nvSpPr>
        <p:spPr>
          <a:xfrm>
            <a:off x="0" y="1719263"/>
            <a:ext cx="4038600" cy="4411662"/>
          </a:xfrm>
        </p:spPr>
        <p:txBody>
          <a:bodyPr/>
          <a:lstStyle/>
          <a:p>
            <a:pPr eaLnBrk="1" hangingPunct="1"/>
            <a:r>
              <a:rPr lang="en-US" altLang="zh-CN" sz="2600" smtClean="0"/>
              <a:t>To solve Ax=0,</a:t>
            </a:r>
          </a:p>
          <a:p>
            <a:pPr eaLnBrk="1" hangingPunct="1"/>
            <a:r>
              <a:rPr lang="en-US" altLang="zh-CN" sz="1000" smtClean="0"/>
              <a:t>(</a:t>
            </a:r>
            <a:r>
              <a:rPr lang="en-US" altLang="en-US" sz="2000" smtClean="0"/>
              <a:t>Homogeneous </a:t>
            </a:r>
            <a:r>
              <a:rPr lang="en-US" altLang="zh-CN" sz="2000" smtClean="0"/>
              <a:t>systems</a:t>
            </a:r>
            <a:r>
              <a:rPr lang="en-US" altLang="zh-CN" sz="1000" b="1" smtClean="0"/>
              <a:t>)</a:t>
            </a:r>
            <a:r>
              <a:rPr lang="en-US" altLang="zh-CN" sz="1400" smtClean="0"/>
              <a:t> </a:t>
            </a:r>
          </a:p>
          <a:p>
            <a:pPr lvl="1" eaLnBrk="1" hangingPunct="1"/>
            <a:r>
              <a:rPr lang="en-US" altLang="zh-CN" sz="2200" smtClean="0"/>
              <a:t>One solution is x=0, but it is trivial and no usage.</a:t>
            </a:r>
          </a:p>
          <a:p>
            <a:pPr lvl="1" eaLnBrk="1" hangingPunct="1"/>
            <a:r>
              <a:rPr lang="en-US" altLang="zh-CN" sz="2200" smtClean="0"/>
              <a:t>If we set ||x||</a:t>
            </a:r>
            <a:r>
              <a:rPr lang="en-US" altLang="zh-CN" sz="2200" baseline="-25000" smtClean="0"/>
              <a:t>2</a:t>
            </a:r>
            <a:r>
              <a:rPr lang="en-US" altLang="zh-CN" sz="2200" smtClean="0"/>
              <a:t>=1, the solution will make sense. </a:t>
            </a:r>
          </a:p>
          <a:p>
            <a:pPr lvl="1" eaLnBrk="1" hangingPunct="1"/>
            <a:r>
              <a:rPr lang="en-US" altLang="zh-CN" sz="2200" smtClean="0"/>
              <a:t>So we ask a different question: find min(||Ax||) and  subject to ||x||</a:t>
            </a:r>
            <a:r>
              <a:rPr lang="en-US" altLang="zh-CN" sz="2200" baseline="-25000" smtClean="0"/>
              <a:t>2</a:t>
            </a:r>
            <a:r>
              <a:rPr lang="en-US" altLang="zh-CN" sz="2200" smtClean="0"/>
              <a:t>=1.</a:t>
            </a:r>
          </a:p>
          <a:p>
            <a:pPr lvl="1" eaLnBrk="1" hangingPunct="1"/>
            <a:r>
              <a:rPr lang="en-US" altLang="zh-CN" sz="2200" smtClean="0"/>
              <a:t>Note:||x||</a:t>
            </a:r>
            <a:r>
              <a:rPr lang="en-US" altLang="zh-CN" sz="2200" baseline="-25000" smtClean="0"/>
              <a:t>2</a:t>
            </a:r>
            <a:r>
              <a:rPr lang="en-US" altLang="zh-CN" sz="2200" smtClean="0"/>
              <a:t> is 2-norm of x</a:t>
            </a:r>
          </a:p>
        </p:txBody>
      </p:sp>
      <p:sp>
        <p:nvSpPr>
          <p:cNvPr id="25607" name="Text Box 5"/>
          <p:cNvSpPr txBox="1">
            <a:spLocks noChangeArrowheads="1"/>
          </p:cNvSpPr>
          <p:nvPr/>
        </p:nvSpPr>
        <p:spPr bwMode="auto">
          <a:xfrm>
            <a:off x="4959350" y="5157788"/>
            <a:ext cx="418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http://en.wikipedia.org/wiki/Matrix_norm</a:t>
            </a:r>
          </a:p>
        </p:txBody>
      </p:sp>
      <p:cxnSp>
        <p:nvCxnSpPr>
          <p:cNvPr id="9" name="Straight Connector 8"/>
          <p:cNvCxnSpPr/>
          <p:nvPr/>
        </p:nvCxnSpPr>
        <p:spPr>
          <a:xfrm>
            <a:off x="5980113" y="522288"/>
            <a:ext cx="647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692150"/>
            <a:ext cx="8229600" cy="1143000"/>
          </a:xfrm>
        </p:spPr>
        <p:txBody>
          <a:bodyPr/>
          <a:lstStyle/>
          <a:p>
            <a:pPr eaLnBrk="1" hangingPunct="1"/>
            <a:r>
              <a:rPr lang="en-US" altLang="zh-CN" sz="2700" smtClean="0"/>
              <a:t>Minimize ||Ax|| subject to ||x||</a:t>
            </a:r>
            <a:r>
              <a:rPr lang="en-US" altLang="zh-CN" sz="2700" baseline="-25000" smtClean="0"/>
              <a:t>2</a:t>
            </a:r>
            <a:r>
              <a:rPr lang="en-US" altLang="zh-CN" sz="2700" smtClean="0"/>
              <a:t>=1</a:t>
            </a:r>
            <a:br>
              <a:rPr lang="en-US" altLang="zh-CN" sz="2700" smtClean="0"/>
            </a:br>
            <a:endParaRPr lang="en-US" altLang="en-US" sz="2700" smtClean="0"/>
          </a:p>
        </p:txBody>
      </p:sp>
      <p:sp>
        <p:nvSpPr>
          <p:cNvPr id="26627" name="Rectangle 3"/>
          <p:cNvSpPr>
            <a:spLocks noGrp="1" noChangeArrowheads="1"/>
          </p:cNvSpPr>
          <p:nvPr>
            <p:ph idx="1"/>
          </p:nvPr>
        </p:nvSpPr>
        <p:spPr>
          <a:xfrm>
            <a:off x="457200" y="1600200"/>
            <a:ext cx="4330700" cy="4525963"/>
          </a:xfrm>
        </p:spPr>
        <p:txBody>
          <a:bodyPr/>
          <a:lstStyle/>
          <a:p>
            <a:pPr eaLnBrk="1" hangingPunct="1">
              <a:lnSpc>
                <a:spcPct val="80000"/>
              </a:lnSpc>
            </a:pPr>
            <a:r>
              <a:rPr lang="en-US" altLang="en-US" sz="1300" smtClean="0"/>
              <a:t>(’)=transpose</a:t>
            </a:r>
            <a:endParaRPr lang="en-US" altLang="zh-CN" sz="1300" smtClean="0"/>
          </a:p>
          <a:p>
            <a:pPr eaLnBrk="1" hangingPunct="1">
              <a:lnSpc>
                <a:spcPct val="80000"/>
              </a:lnSpc>
            </a:pPr>
            <a:r>
              <a:rPr lang="en-US" altLang="zh-CN" sz="1300" smtClean="0"/>
              <a:t>To minimize the 2-norm of ||</a:t>
            </a:r>
            <a:r>
              <a:rPr lang="en-US" altLang="en-US" sz="1300" smtClean="0"/>
              <a:t>Ax||</a:t>
            </a:r>
            <a:r>
              <a:rPr lang="en-US" altLang="en-US" sz="1300" baseline="-25000" smtClean="0"/>
              <a:t>2</a:t>
            </a:r>
            <a:r>
              <a:rPr lang="en-US" altLang="zh-CN" sz="1300" smtClean="0"/>
              <a:t>, since A=USV’</a:t>
            </a:r>
          </a:p>
          <a:p>
            <a:pPr eaLnBrk="1" hangingPunct="1">
              <a:lnSpc>
                <a:spcPct val="80000"/>
              </a:lnSpc>
            </a:pPr>
            <a:r>
              <a:rPr lang="en-US" altLang="en-US" sz="1300" smtClean="0"/>
              <a:t>||Ax||</a:t>
            </a:r>
            <a:r>
              <a:rPr lang="en-US" altLang="en-US" sz="1300" baseline="-25000" smtClean="0"/>
              <a:t>2 </a:t>
            </a:r>
            <a:r>
              <a:rPr lang="en-US" altLang="en-US" sz="1300" smtClean="0"/>
              <a:t>=||USV’x||</a:t>
            </a:r>
            <a:r>
              <a:rPr lang="en-US" altLang="en-US" sz="1300" baseline="-25000" smtClean="0"/>
              <a:t>2 </a:t>
            </a:r>
            <a:r>
              <a:rPr lang="en-US" altLang="en-US" sz="1300" smtClean="0"/>
              <a:t>= (USV’x)’ (USV’x) by definition 2-norm: ||Y||2=Y’Y</a:t>
            </a:r>
          </a:p>
          <a:p>
            <a:pPr eaLnBrk="1" hangingPunct="1">
              <a:lnSpc>
                <a:spcPct val="80000"/>
              </a:lnSpc>
            </a:pPr>
            <a:r>
              <a:rPr lang="en-US" altLang="en-US" sz="1300" smtClean="0"/>
              <a:t>So ||Ax||</a:t>
            </a:r>
            <a:r>
              <a:rPr lang="en-US" altLang="en-US" sz="1300" baseline="-25000" smtClean="0"/>
              <a:t>2 </a:t>
            </a:r>
            <a:r>
              <a:rPr lang="en-US" altLang="en-US" sz="1300" smtClean="0"/>
              <a:t>= (x’VS’U’)(USV’x) because (ABC)’=C’B’A’</a:t>
            </a:r>
          </a:p>
          <a:p>
            <a:pPr eaLnBrk="1" hangingPunct="1">
              <a:lnSpc>
                <a:spcPct val="80000"/>
              </a:lnSpc>
            </a:pPr>
            <a:r>
              <a:rPr lang="en-US" altLang="en-US" sz="1300" smtClean="0"/>
              <a:t>so||Ax||</a:t>
            </a:r>
            <a:r>
              <a:rPr lang="en-US" altLang="en-US" sz="1300" baseline="-25000" smtClean="0"/>
              <a:t>2 </a:t>
            </a:r>
            <a:r>
              <a:rPr lang="en-US" altLang="en-US" sz="1300" smtClean="0"/>
              <a:t>=(x’VS’SV’x)</a:t>
            </a:r>
            <a:r>
              <a:rPr lang="en-US" altLang="zh-CN" sz="1300" smtClean="0"/>
              <a:t>, since U is orthogonal and </a:t>
            </a:r>
            <a:r>
              <a:rPr lang="en-US" altLang="en-US" sz="1300" smtClean="0"/>
              <a:t>U’U</a:t>
            </a:r>
            <a:r>
              <a:rPr lang="en-US" altLang="zh-CN" sz="1300" smtClean="0"/>
              <a:t>=1 </a:t>
            </a:r>
            <a:endParaRPr lang="en-US" altLang="en-US" sz="1300" smtClean="0"/>
          </a:p>
          <a:p>
            <a:pPr eaLnBrk="1" hangingPunct="1">
              <a:lnSpc>
                <a:spcPct val="80000"/>
              </a:lnSpc>
            </a:pPr>
            <a:r>
              <a:rPr lang="en-US" altLang="zh-CN" sz="1300" smtClean="0"/>
              <a:t>Since </a:t>
            </a:r>
            <a:r>
              <a:rPr lang="en-US" altLang="en-US" sz="1300" smtClean="0"/>
              <a:t>x’VS’</a:t>
            </a:r>
            <a:r>
              <a:rPr lang="en-US" altLang="zh-CN" sz="1300" smtClean="0"/>
              <a:t>= </a:t>
            </a:r>
            <a:r>
              <a:rPr lang="en-US" altLang="en-US" sz="1300" smtClean="0"/>
              <a:t>(SV’x)’</a:t>
            </a:r>
            <a:r>
              <a:rPr lang="en-US" altLang="zh-CN" sz="1300" smtClean="0"/>
              <a:t> put back to the above formula, </a:t>
            </a:r>
          </a:p>
          <a:p>
            <a:pPr eaLnBrk="1" hangingPunct="1">
              <a:lnSpc>
                <a:spcPct val="80000"/>
              </a:lnSpc>
            </a:pPr>
            <a:r>
              <a:rPr lang="en-US" altLang="zh-CN" sz="1300" smtClean="0"/>
              <a:t>So </a:t>
            </a:r>
            <a:r>
              <a:rPr lang="en-US" altLang="en-US" sz="1300" smtClean="0"/>
              <a:t>||Ax||</a:t>
            </a:r>
            <a:r>
              <a:rPr lang="en-US" altLang="en-US" sz="1300" baseline="-25000" smtClean="0"/>
              <a:t>2 </a:t>
            </a:r>
            <a:r>
              <a:rPr lang="en-US" altLang="en-US" sz="1300" smtClean="0"/>
              <a:t>=(SV’x)’(SV’x) =||SV’x||</a:t>
            </a:r>
            <a:r>
              <a:rPr lang="en-US" altLang="en-US" sz="1300" baseline="-25000" smtClean="0"/>
              <a:t>2</a:t>
            </a:r>
            <a:endParaRPr lang="en-US" altLang="zh-CN" sz="1300" baseline="-25000" smtClean="0"/>
          </a:p>
          <a:p>
            <a:pPr eaLnBrk="1" hangingPunct="1">
              <a:lnSpc>
                <a:spcPct val="80000"/>
              </a:lnSpc>
            </a:pPr>
            <a:r>
              <a:rPr lang="en-US" altLang="zh-CN" sz="1300" smtClean="0"/>
              <a:t>To minimize ||Ax|| subject to ||x||=1</a:t>
            </a:r>
          </a:p>
          <a:p>
            <a:pPr eaLnBrk="1" hangingPunct="1">
              <a:lnSpc>
                <a:spcPct val="80000"/>
              </a:lnSpc>
            </a:pPr>
            <a:r>
              <a:rPr lang="en-US" altLang="zh-CN" sz="1300" smtClean="0"/>
              <a:t>Or minimize </a:t>
            </a:r>
            <a:r>
              <a:rPr lang="en-US" altLang="en-US" sz="1300" smtClean="0"/>
              <a:t>=||SV’x||</a:t>
            </a:r>
            <a:r>
              <a:rPr lang="en-US" altLang="en-US" sz="1300" baseline="-25000" smtClean="0"/>
              <a:t>2</a:t>
            </a:r>
            <a:r>
              <a:rPr lang="en-US" altLang="zh-CN" sz="1300" smtClean="0"/>
              <a:t> subject to </a:t>
            </a:r>
            <a:r>
              <a:rPr lang="en-US" altLang="en-US" sz="1300" smtClean="0"/>
              <a:t>||V’x||</a:t>
            </a:r>
            <a:r>
              <a:rPr lang="en-US" altLang="en-US" sz="1300" baseline="-25000" smtClean="0"/>
              <a:t>2</a:t>
            </a:r>
          </a:p>
          <a:p>
            <a:pPr eaLnBrk="1" hangingPunct="1">
              <a:lnSpc>
                <a:spcPct val="80000"/>
              </a:lnSpc>
            </a:pPr>
            <a:r>
              <a:rPr lang="en-US" altLang="zh-CN" sz="1300" smtClean="0"/>
              <a:t>=1 (see ** on the right)</a:t>
            </a:r>
          </a:p>
          <a:p>
            <a:pPr eaLnBrk="1" hangingPunct="1">
              <a:lnSpc>
                <a:spcPct val="80000"/>
              </a:lnSpc>
            </a:pPr>
            <a:r>
              <a:rPr lang="en-US" altLang="zh-CN" sz="1300" smtClean="0"/>
              <a:t>Set y=V’x</a:t>
            </a:r>
          </a:p>
          <a:p>
            <a:pPr eaLnBrk="1" hangingPunct="1">
              <a:lnSpc>
                <a:spcPct val="80000"/>
              </a:lnSpc>
            </a:pPr>
            <a:r>
              <a:rPr lang="en-US" altLang="zh-CN" sz="1300" smtClean="0"/>
              <a:t>We now minimize ||Sy|| subject to ||y||=1 </a:t>
            </a:r>
          </a:p>
          <a:p>
            <a:pPr eaLnBrk="1" hangingPunct="1">
              <a:lnSpc>
                <a:spcPct val="80000"/>
              </a:lnSpc>
            </a:pPr>
            <a:r>
              <a:rPr lang="en-US" altLang="zh-CN" sz="1300" smtClean="0"/>
              <a:t>Since S is diagonal and with descending entries</a:t>
            </a:r>
          </a:p>
          <a:p>
            <a:pPr eaLnBrk="1" hangingPunct="1">
              <a:lnSpc>
                <a:spcPct val="80000"/>
              </a:lnSpc>
            </a:pPr>
            <a:r>
              <a:rPr lang="en-US" altLang="zh-CN" sz="1300" smtClean="0"/>
              <a:t>The solution is y=[0 0 ..0 1]</a:t>
            </a:r>
            <a:r>
              <a:rPr lang="en-US" altLang="zh-CN" sz="1300" baseline="30000" smtClean="0"/>
              <a:t>T</a:t>
            </a:r>
            <a:r>
              <a:rPr lang="en-US" altLang="zh-CN" sz="1300" smtClean="0"/>
              <a:t> (reason: ||y||</a:t>
            </a:r>
            <a:r>
              <a:rPr lang="en-US" altLang="zh-CN" sz="1300" baseline="-25000" smtClean="0"/>
              <a:t>2</a:t>
            </a:r>
            <a:r>
              <a:rPr lang="en-US" altLang="zh-CN" sz="1300" smtClean="0"/>
              <a:t>=1, and just ||Sy|| is the smallest</a:t>
            </a:r>
          </a:p>
          <a:p>
            <a:pPr eaLnBrk="1" hangingPunct="1">
              <a:lnSpc>
                <a:spcPct val="80000"/>
              </a:lnSpc>
            </a:pPr>
            <a:endParaRPr lang="en-US" altLang="zh-CN" sz="1300" smtClean="0"/>
          </a:p>
          <a:p>
            <a:pPr eaLnBrk="1" hangingPunct="1">
              <a:lnSpc>
                <a:spcPct val="80000"/>
              </a:lnSpc>
            </a:pPr>
            <a:r>
              <a:rPr lang="en-US" altLang="zh-CN" sz="1300" smtClean="0"/>
              <a:t>Since V’x=y, so x=(V’)</a:t>
            </a:r>
            <a:r>
              <a:rPr lang="en-US" altLang="zh-CN" sz="1300" baseline="30000" smtClean="0"/>
              <a:t>-1</a:t>
            </a:r>
            <a:r>
              <a:rPr lang="en-US" altLang="zh-CN" sz="1300" smtClean="0"/>
              <a:t> y .</a:t>
            </a:r>
          </a:p>
          <a:p>
            <a:pPr eaLnBrk="1" hangingPunct="1">
              <a:lnSpc>
                <a:spcPct val="80000"/>
              </a:lnSpc>
            </a:pPr>
            <a:r>
              <a:rPr lang="en-US" altLang="zh-CN" sz="1300" smtClean="0"/>
              <a:t>V is orthogonal, (V’)</a:t>
            </a:r>
            <a:r>
              <a:rPr lang="en-US" altLang="zh-CN" sz="1300" baseline="30000" smtClean="0"/>
              <a:t>-1</a:t>
            </a:r>
            <a:r>
              <a:rPr lang="en-US" altLang="zh-CN" sz="1300" smtClean="0"/>
              <a:t>=V</a:t>
            </a:r>
          </a:p>
          <a:p>
            <a:pPr eaLnBrk="1" hangingPunct="1">
              <a:lnSpc>
                <a:spcPct val="80000"/>
              </a:lnSpc>
            </a:pPr>
            <a:r>
              <a:rPr lang="en-US" altLang="zh-CN" sz="1300" smtClean="0"/>
              <a:t>X</a:t>
            </a:r>
            <a:r>
              <a:rPr lang="en-US" altLang="zh-CN" sz="1300" baseline="-25000" smtClean="0"/>
              <a:t>solution</a:t>
            </a:r>
            <a:r>
              <a:rPr lang="en-US" altLang="zh-CN" sz="1300" smtClean="0"/>
              <a:t>=V[0 0 0.. 1]’=last column of V</a:t>
            </a:r>
          </a:p>
          <a:p>
            <a:pPr eaLnBrk="1" hangingPunct="1">
              <a:lnSpc>
                <a:spcPct val="80000"/>
              </a:lnSpc>
            </a:pPr>
            <a:endParaRPr lang="en-US" altLang="zh-CN" sz="1300" smtClean="0"/>
          </a:p>
          <a:p>
            <a:pPr eaLnBrk="1" hangingPunct="1">
              <a:lnSpc>
                <a:spcPct val="80000"/>
              </a:lnSpc>
            </a:pPr>
            <a:endParaRPr lang="en-US" altLang="en-US" sz="1300" smtClean="0"/>
          </a:p>
        </p:txBody>
      </p:sp>
      <p:sp>
        <p:nvSpPr>
          <p:cNvPr id="26628"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2662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0610BE2-AA11-4528-8DE7-6DEB7B4604FB}" type="slidenum">
              <a:rPr lang="en-US" altLang="en-US" sz="1200" smtClean="0">
                <a:latin typeface="Arial" charset="0"/>
                <a:cs typeface="Arial" charset="0"/>
              </a:rPr>
              <a:pPr eaLnBrk="1" hangingPunct="1">
                <a:spcBef>
                  <a:spcPct val="0"/>
                </a:spcBef>
                <a:buFontTx/>
                <a:buNone/>
              </a:pPr>
              <a:t>25</a:t>
            </a:fld>
            <a:endParaRPr lang="en-US" altLang="en-US" sz="1200" smtClean="0">
              <a:latin typeface="Arial" charset="0"/>
              <a:cs typeface="Arial" charset="0"/>
            </a:endParaRPr>
          </a:p>
        </p:txBody>
      </p:sp>
      <p:sp>
        <p:nvSpPr>
          <p:cNvPr id="26630" name="Rectangle 4"/>
          <p:cNvSpPr>
            <a:spLocks noGrp="1" noChangeArrowheads="1"/>
          </p:cNvSpPr>
          <p:nvPr>
            <p:ph sz="half" idx="4294967295"/>
          </p:nvPr>
        </p:nvSpPr>
        <p:spPr>
          <a:xfrm>
            <a:off x="5148263" y="1557338"/>
            <a:ext cx="3606800" cy="3690937"/>
          </a:xfrm>
        </p:spPr>
        <p:txBody>
          <a:bodyPr/>
          <a:lstStyle/>
          <a:p>
            <a:pPr eaLnBrk="1" hangingPunct="1">
              <a:lnSpc>
                <a:spcPct val="80000"/>
              </a:lnSpc>
            </a:pPr>
            <a:r>
              <a:rPr lang="en-US" altLang="zh-CN" sz="1300" smtClean="0"/>
              <a:t>** To show</a:t>
            </a:r>
            <a:endParaRPr lang="en-US" altLang="en-US" sz="1300" smtClean="0"/>
          </a:p>
          <a:p>
            <a:pPr eaLnBrk="1" hangingPunct="1">
              <a:lnSpc>
                <a:spcPct val="80000"/>
              </a:lnSpc>
            </a:pPr>
            <a:r>
              <a:rPr lang="en-US" altLang="en-US" sz="1300" smtClean="0"/>
              <a:t>||x||</a:t>
            </a:r>
            <a:r>
              <a:rPr lang="en-US" altLang="en-US" sz="1300" baseline="-25000" smtClean="0"/>
              <a:t>2</a:t>
            </a:r>
            <a:r>
              <a:rPr lang="en-US" altLang="en-US" sz="1300" smtClean="0"/>
              <a:t>=||V’x||</a:t>
            </a:r>
            <a:r>
              <a:rPr lang="en-US" altLang="en-US" sz="1300" baseline="-25000" smtClean="0"/>
              <a:t>2</a:t>
            </a:r>
          </a:p>
          <a:p>
            <a:pPr eaLnBrk="1" hangingPunct="1">
              <a:lnSpc>
                <a:spcPct val="80000"/>
              </a:lnSpc>
            </a:pPr>
            <a:r>
              <a:rPr lang="en-US" altLang="en-US" sz="1300" smtClean="0"/>
              <a:t>Proof:</a:t>
            </a:r>
          </a:p>
          <a:p>
            <a:pPr eaLnBrk="1" hangingPunct="1">
              <a:lnSpc>
                <a:spcPct val="80000"/>
              </a:lnSpc>
            </a:pPr>
            <a:r>
              <a:rPr lang="en-US" altLang="en-US" sz="1300" smtClean="0"/>
              <a:t>||V’x||</a:t>
            </a:r>
            <a:r>
              <a:rPr lang="en-US" altLang="en-US" sz="1300" baseline="-25000" smtClean="0"/>
              <a:t>2</a:t>
            </a:r>
            <a:r>
              <a:rPr lang="en-US" altLang="en-US" sz="1300" smtClean="0"/>
              <a:t>=(V’x)’ (V’x)</a:t>
            </a:r>
          </a:p>
          <a:p>
            <a:pPr eaLnBrk="1" hangingPunct="1">
              <a:lnSpc>
                <a:spcPct val="80000"/>
              </a:lnSpc>
            </a:pPr>
            <a:r>
              <a:rPr lang="en-US" altLang="en-US" sz="1300" smtClean="0"/>
              <a:t>=x’V(V’x)</a:t>
            </a:r>
          </a:p>
          <a:p>
            <a:pPr eaLnBrk="1" hangingPunct="1">
              <a:lnSpc>
                <a:spcPct val="80000"/>
              </a:lnSpc>
            </a:pPr>
            <a:r>
              <a:rPr lang="en-US" altLang="en-US" sz="1300" smtClean="0"/>
              <a:t>=x’x since VV’=I , </a:t>
            </a:r>
            <a:r>
              <a:rPr lang="en-US" altLang="zh-CN" sz="1300" smtClean="0"/>
              <a:t>(V</a:t>
            </a:r>
            <a:r>
              <a:rPr lang="en-US" altLang="en-US" sz="1300" smtClean="0"/>
              <a:t> is orthogonal</a:t>
            </a:r>
            <a:r>
              <a:rPr lang="en-US" altLang="zh-CN" sz="1300" smtClean="0"/>
              <a:t>)</a:t>
            </a:r>
            <a:endParaRPr lang="en-US" altLang="en-US" sz="1300" smtClean="0"/>
          </a:p>
          <a:p>
            <a:pPr eaLnBrk="1" hangingPunct="1">
              <a:lnSpc>
                <a:spcPct val="80000"/>
              </a:lnSpc>
            </a:pPr>
            <a:r>
              <a:rPr lang="en-US" altLang="en-US" sz="1300" smtClean="0"/>
              <a:t>=||x||</a:t>
            </a:r>
            <a:r>
              <a:rPr lang="en-US" altLang="en-US" sz="1300" baseline="-25000" smtClean="0"/>
              <a:t>2</a:t>
            </a:r>
            <a:r>
              <a:rPr lang="en-US" altLang="en-US" sz="1300" smtClean="0"/>
              <a:t>, done</a:t>
            </a:r>
          </a:p>
          <a:p>
            <a:pPr eaLnBrk="1" hangingPunct="1">
              <a:lnSpc>
                <a:spcPct val="80000"/>
              </a:lnSpc>
            </a:pPr>
            <a:r>
              <a:rPr lang="en-US" altLang="en-US" sz="1300" smtClean="0"/>
              <a:t>To be continued</a:t>
            </a:r>
          </a:p>
          <a:p>
            <a:pPr eaLnBrk="1" hangingPunct="1">
              <a:lnSpc>
                <a:spcPct val="80000"/>
              </a:lnSpc>
            </a:pPr>
            <a:endParaRPr lang="en-US" altLang="en-US" sz="1300" smtClean="0"/>
          </a:p>
        </p:txBody>
      </p:sp>
      <p:graphicFrame>
        <p:nvGraphicFramePr>
          <p:cNvPr id="26631" name="Object 5"/>
          <p:cNvGraphicFramePr>
            <a:graphicFrameLocks noChangeAspect="1"/>
          </p:cNvGraphicFramePr>
          <p:nvPr/>
        </p:nvGraphicFramePr>
        <p:xfrm>
          <a:off x="6372225" y="3644900"/>
          <a:ext cx="1870075" cy="1003300"/>
        </p:xfrm>
        <a:graphic>
          <a:graphicData uri="http://schemas.openxmlformats.org/presentationml/2006/ole">
            <mc:AlternateContent xmlns:mc="http://schemas.openxmlformats.org/markup-compatibility/2006">
              <mc:Choice xmlns:v="urn:schemas-microsoft-com:vml" Requires="v">
                <p:oleObj spid="_x0000_s26634" name="Equation" r:id="rId3" imgW="1231366" imgH="660113" progId="Equation.3">
                  <p:embed/>
                </p:oleObj>
              </mc:Choice>
              <mc:Fallback>
                <p:oleObj name="Equation" r:id="rId3" imgW="1231366" imgH="6601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644900"/>
                        <a:ext cx="1870075"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6"/>
          <p:cNvGraphicFramePr>
            <a:graphicFrameLocks noChangeAspect="1"/>
          </p:cNvGraphicFramePr>
          <p:nvPr/>
        </p:nvGraphicFramePr>
        <p:xfrm>
          <a:off x="5181600" y="4800600"/>
          <a:ext cx="2286000" cy="1682750"/>
        </p:xfrm>
        <a:graphic>
          <a:graphicData uri="http://schemas.openxmlformats.org/presentationml/2006/ole">
            <mc:AlternateContent xmlns:mc="http://schemas.openxmlformats.org/markup-compatibility/2006">
              <mc:Choice xmlns:v="urn:schemas-microsoft-com:vml" Requires="v">
                <p:oleObj spid="_x0000_s26635" name="Equation" r:id="rId5" imgW="1587500" imgH="1168400" progId="Equation.3">
                  <p:embed/>
                </p:oleObj>
              </mc:Choice>
              <mc:Fallback>
                <p:oleObj name="Equation" r:id="rId5" imgW="1587500" imgH="1168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800600"/>
                        <a:ext cx="22860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Straight Connector 9"/>
          <p:cNvCxnSpPr/>
          <p:nvPr/>
        </p:nvCxnSpPr>
        <p:spPr>
          <a:xfrm>
            <a:off x="5980113" y="522288"/>
            <a:ext cx="647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Non-linear optimization</a:t>
            </a:r>
          </a:p>
        </p:txBody>
      </p:sp>
      <p:sp>
        <p:nvSpPr>
          <p:cNvPr id="27651" name="Content Placeholder 2"/>
          <p:cNvSpPr>
            <a:spLocks noGrp="1"/>
          </p:cNvSpPr>
          <p:nvPr>
            <p:ph idx="1"/>
          </p:nvPr>
        </p:nvSpPr>
        <p:spPr/>
        <p:txBody>
          <a:bodyPr/>
          <a:lstStyle/>
          <a:p>
            <a:pPr eaLnBrk="1" hangingPunct="1"/>
            <a:r>
              <a:rPr lang="en-US" altLang="en-US" smtClean="0"/>
              <a:t>To be added</a:t>
            </a:r>
          </a:p>
        </p:txBody>
      </p:sp>
      <p:sp>
        <p:nvSpPr>
          <p:cNvPr id="4" name="Footer Placeholder 3"/>
          <p:cNvSpPr>
            <a:spLocks noGrp="1"/>
          </p:cNvSpPr>
          <p:nvPr>
            <p:ph type="ftr" sz="quarter" idx="11"/>
          </p:nvPr>
        </p:nvSpPr>
        <p:spPr/>
        <p:txBody>
          <a:bodyPr/>
          <a:lstStyle/>
          <a:p>
            <a:pPr>
              <a:defRPr/>
            </a:pPr>
            <a:r>
              <a:rPr lang="en-US" altLang="zh-CN"/>
              <a:t>Face recognition &amp; detection using PCA v.5b</a:t>
            </a:r>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E37605E-E63F-46B7-ACEF-40ED2353A1CA}" type="slidenum">
              <a:rPr lang="en-US" altLang="en-US" sz="1200" smtClean="0">
                <a:solidFill>
                  <a:srgbClr val="898989"/>
                </a:solidFill>
                <a:latin typeface="Arial" charset="0"/>
                <a:cs typeface="Arial" charset="0"/>
              </a:rPr>
              <a:pPr eaLnBrk="1" hangingPunct="1">
                <a:spcBef>
                  <a:spcPct val="0"/>
                </a:spcBef>
                <a:buFontTx/>
                <a:buNone/>
              </a:pPr>
              <a:t>26</a:t>
            </a:fld>
            <a:endParaRPr lang="en-US" altLang="en-US" sz="1200" smtClean="0">
              <a:solidFill>
                <a:srgbClr val="898989"/>
              </a:solidFill>
              <a:latin typeface="Arial"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Some math background on statistics</a:t>
            </a:r>
            <a:endParaRPr lang="en-US" altLang="zh-HK" smtClean="0"/>
          </a:p>
        </p:txBody>
      </p:sp>
      <p:sp>
        <p:nvSpPr>
          <p:cNvPr id="28675" name="Rectangle 3"/>
          <p:cNvSpPr>
            <a:spLocks noGrp="1" noChangeArrowheads="1"/>
          </p:cNvSpPr>
          <p:nvPr>
            <p:ph idx="1"/>
          </p:nvPr>
        </p:nvSpPr>
        <p:spPr/>
        <p:txBody>
          <a:bodyPr/>
          <a:lstStyle/>
          <a:p>
            <a:pPr marL="514350" indent="-514350" eaLnBrk="1" hangingPunct="1">
              <a:buFont typeface="Calibri" pitchFamily="34" charset="0"/>
              <a:buAutoNum type="arabicPeriod"/>
            </a:pPr>
            <a:r>
              <a:rPr lang="en-US" altLang="zh-CN" smtClean="0"/>
              <a:t>Mean, Variance/ standard deviation</a:t>
            </a:r>
          </a:p>
          <a:p>
            <a:pPr marL="514350" indent="-514350" eaLnBrk="1" hangingPunct="1">
              <a:buFont typeface="Calibri" pitchFamily="34" charset="0"/>
              <a:buAutoNum type="arabicPeriod"/>
            </a:pPr>
            <a:r>
              <a:rPr lang="en-US" altLang="zh-CN" smtClean="0"/>
              <a:t>Covariance and Covariance matrix</a:t>
            </a:r>
          </a:p>
          <a:p>
            <a:pPr marL="514350" indent="-514350" eaLnBrk="1" hangingPunct="1">
              <a:buFont typeface="Calibri" pitchFamily="34" charset="0"/>
              <a:buAutoNum type="arabicPeriod"/>
            </a:pPr>
            <a:r>
              <a:rPr lang="en-US" altLang="zh-HK" smtClean="0"/>
              <a:t>Eigen value and Eigen vector</a:t>
            </a:r>
          </a:p>
        </p:txBody>
      </p:sp>
      <p:sp>
        <p:nvSpPr>
          <p:cNvPr id="5" name="Footer Placeholder 4"/>
          <p:cNvSpPr>
            <a:spLocks noGrp="1"/>
          </p:cNvSpPr>
          <p:nvPr>
            <p:ph type="ftr" sz="quarter" idx="11"/>
          </p:nvPr>
        </p:nvSpPr>
        <p:spPr/>
        <p:txBody>
          <a:bodyPr/>
          <a:lstStyle/>
          <a:p>
            <a:pPr>
              <a:defRPr/>
            </a:pPr>
            <a:r>
              <a:rPr lang="en-US" altLang="en-US"/>
              <a:t>Face recognition &amp; detection using PCA v.5b</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713AD37-0BC3-4077-A2EA-C330859E9266}" type="slidenum">
              <a:rPr lang="en-US" altLang="en-US" sz="1200" smtClean="0">
                <a:latin typeface="Garamond" pitchFamily="18" charset="0"/>
                <a:cs typeface="Arial" charset="0"/>
              </a:rPr>
              <a:pPr eaLnBrk="1" hangingPunct="1">
                <a:spcBef>
                  <a:spcPct val="0"/>
                </a:spcBef>
                <a:buFontTx/>
                <a:buNone/>
              </a:pPr>
              <a:t>27</a:t>
            </a:fld>
            <a:endParaRPr lang="en-US" altLang="en-US" sz="1200" smtClean="0">
              <a:latin typeface="Garamond" pitchFamily="18" charset="0"/>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ctrTitle"/>
          </p:nvPr>
        </p:nvSpPr>
        <p:spPr/>
        <p:txBody>
          <a:bodyPr/>
          <a:lstStyle/>
          <a:p>
            <a:r>
              <a:rPr lang="en-US" altLang="en-US" smtClean="0"/>
              <a:t>Mathematical methods in Statistics 1.</a:t>
            </a:r>
          </a:p>
        </p:txBody>
      </p:sp>
      <p:sp>
        <p:nvSpPr>
          <p:cNvPr id="7" name="Subtitle 6"/>
          <p:cNvSpPr>
            <a:spLocks noGrp="1"/>
          </p:cNvSpPr>
          <p:nvPr>
            <p:ph type="subTitle" idx="1"/>
          </p:nvPr>
        </p:nvSpPr>
        <p:spPr/>
        <p:txBody>
          <a:bodyPr/>
          <a:lstStyle/>
          <a:p>
            <a:pPr>
              <a:defRPr/>
            </a:pPr>
            <a:r>
              <a:rPr lang="en-US" dirty="0" smtClean="0"/>
              <a:t>Mean</a:t>
            </a:r>
            <a:r>
              <a:rPr lang="en-US" altLang="zh-CN" dirty="0" smtClean="0"/>
              <a:t>, </a:t>
            </a:r>
            <a:r>
              <a:rPr lang="en-US" altLang="zh-CN" dirty="0"/>
              <a:t>variance (</a:t>
            </a:r>
            <a:r>
              <a:rPr lang="en-US" altLang="zh-CN" i="1" dirty="0" err="1"/>
              <a:t>var</a:t>
            </a:r>
            <a:r>
              <a:rPr lang="en-US" altLang="zh-CN" dirty="0"/>
              <a:t>) and </a:t>
            </a:r>
            <a:r>
              <a:rPr lang="en-US" altLang="zh-CN" dirty="0" err="1"/>
              <a:t>standard_deviation</a:t>
            </a:r>
            <a:r>
              <a:rPr lang="en-US" altLang="zh-CN" dirty="0"/>
              <a:t> (</a:t>
            </a:r>
            <a:r>
              <a:rPr lang="en-US" altLang="zh-CN" i="1" dirty="0" err="1"/>
              <a:t>std</a:t>
            </a:r>
            <a:r>
              <a:rPr lang="en-US" altLang="zh-CN" dirty="0"/>
              <a:t>)</a:t>
            </a: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altLang="en-US"/>
              <a:t>Face recognition &amp; detection using PCA v.5b</a:t>
            </a:r>
          </a:p>
        </p:txBody>
      </p:sp>
      <p:sp>
        <p:nvSpPr>
          <p:cNvPr id="29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BE90A86-0B96-47AB-8775-1F6791657BF6}" type="slidenum">
              <a:rPr lang="en-US" altLang="en-US" sz="1200" smtClean="0">
                <a:solidFill>
                  <a:srgbClr val="898989"/>
                </a:solidFill>
                <a:latin typeface="Arial" charset="0"/>
                <a:cs typeface="Arial" charset="0"/>
              </a:rPr>
              <a:pPr eaLnBrk="1" hangingPunct="1">
                <a:spcBef>
                  <a:spcPct val="0"/>
                </a:spcBef>
                <a:buFontTx/>
                <a:buNone/>
              </a:pPr>
              <a:t>28</a:t>
            </a:fld>
            <a:endParaRPr lang="en-US" altLang="en-US" sz="1200" smtClean="0">
              <a:solidFill>
                <a:srgbClr val="898989"/>
              </a:solidFill>
              <a:latin typeface="Arial"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7813"/>
            <a:ext cx="5638800" cy="1139825"/>
          </a:xfrm>
        </p:spPr>
        <p:txBody>
          <a:bodyPr/>
          <a:lstStyle/>
          <a:p>
            <a:pPr eaLnBrk="1" hangingPunct="1"/>
            <a:r>
              <a:rPr lang="en-US" altLang="zh-CN" sz="2800" smtClean="0"/>
              <a:t>Revision of basic statistical methods:</a:t>
            </a:r>
            <a:br>
              <a:rPr lang="en-US" altLang="zh-CN" sz="2800" smtClean="0"/>
            </a:br>
            <a:r>
              <a:rPr lang="en-US" altLang="zh-CN" sz="2800" smtClean="0"/>
              <a:t>Mean, variance (</a:t>
            </a:r>
            <a:r>
              <a:rPr lang="en-US" altLang="zh-CN" sz="2800" i="1" smtClean="0"/>
              <a:t>var</a:t>
            </a:r>
            <a:r>
              <a:rPr lang="en-US" altLang="zh-CN" sz="2800" smtClean="0"/>
              <a:t>) and standard_deviation (</a:t>
            </a:r>
            <a:r>
              <a:rPr lang="en-US" altLang="zh-CN" sz="2800" i="1" smtClean="0"/>
              <a:t>std</a:t>
            </a:r>
            <a:r>
              <a:rPr lang="en-US" altLang="zh-CN" sz="2800" smtClean="0"/>
              <a:t>)</a:t>
            </a:r>
            <a:endParaRPr lang="en-US" altLang="zh-HK" sz="2800" smtClean="0"/>
          </a:p>
        </p:txBody>
      </p:sp>
      <p:sp>
        <p:nvSpPr>
          <p:cNvPr id="30723" name="Rectangle 3"/>
          <p:cNvSpPr>
            <a:spLocks noGrp="1" noChangeArrowheads="1"/>
          </p:cNvSpPr>
          <p:nvPr>
            <p:ph type="body" sz="half" idx="1"/>
          </p:nvPr>
        </p:nvSpPr>
        <p:spPr>
          <a:xfrm>
            <a:off x="6019800" y="381000"/>
            <a:ext cx="3124200" cy="4530725"/>
          </a:xfrm>
        </p:spPr>
        <p:txBody>
          <a:bodyPr/>
          <a:lstStyle/>
          <a:p>
            <a:pPr eaLnBrk="1" hangingPunct="1">
              <a:lnSpc>
                <a:spcPct val="80000"/>
              </a:lnSpc>
            </a:pPr>
            <a:r>
              <a:rPr lang="en-US" altLang="zh-HK" sz="1500" smtClean="0"/>
              <a:t>x =</a:t>
            </a:r>
          </a:p>
          <a:p>
            <a:pPr eaLnBrk="1" hangingPunct="1">
              <a:lnSpc>
                <a:spcPct val="80000"/>
              </a:lnSpc>
            </a:pPr>
            <a:r>
              <a:rPr lang="en-US" altLang="zh-HK" sz="1500" smtClean="0"/>
              <a:t>    2.5000</a:t>
            </a:r>
          </a:p>
          <a:p>
            <a:pPr eaLnBrk="1" hangingPunct="1">
              <a:lnSpc>
                <a:spcPct val="80000"/>
              </a:lnSpc>
            </a:pPr>
            <a:r>
              <a:rPr lang="en-US" altLang="zh-HK" sz="1500" smtClean="0"/>
              <a:t>    0.5000</a:t>
            </a:r>
          </a:p>
          <a:p>
            <a:pPr eaLnBrk="1" hangingPunct="1">
              <a:lnSpc>
                <a:spcPct val="80000"/>
              </a:lnSpc>
            </a:pPr>
            <a:r>
              <a:rPr lang="en-US" altLang="zh-HK" sz="1500" smtClean="0"/>
              <a:t>    2.2000</a:t>
            </a:r>
          </a:p>
          <a:p>
            <a:pPr eaLnBrk="1" hangingPunct="1">
              <a:lnSpc>
                <a:spcPct val="80000"/>
              </a:lnSpc>
            </a:pPr>
            <a:r>
              <a:rPr lang="en-US" altLang="zh-HK" sz="1500" smtClean="0"/>
              <a:t>    1.9000</a:t>
            </a:r>
          </a:p>
          <a:p>
            <a:pPr eaLnBrk="1" hangingPunct="1">
              <a:lnSpc>
                <a:spcPct val="80000"/>
              </a:lnSpc>
            </a:pPr>
            <a:r>
              <a:rPr lang="en-US" altLang="zh-HK" sz="1500" smtClean="0"/>
              <a:t>    3.1000</a:t>
            </a:r>
          </a:p>
          <a:p>
            <a:pPr eaLnBrk="1" hangingPunct="1">
              <a:lnSpc>
                <a:spcPct val="80000"/>
              </a:lnSpc>
            </a:pPr>
            <a:r>
              <a:rPr lang="en-US" altLang="zh-HK" sz="1500" smtClean="0"/>
              <a:t>    2.3000</a:t>
            </a:r>
          </a:p>
          <a:p>
            <a:pPr eaLnBrk="1" hangingPunct="1">
              <a:lnSpc>
                <a:spcPct val="80000"/>
              </a:lnSpc>
            </a:pPr>
            <a:r>
              <a:rPr lang="en-US" altLang="zh-HK" sz="1500" smtClean="0"/>
              <a:t>    2.0000</a:t>
            </a:r>
          </a:p>
          <a:p>
            <a:pPr eaLnBrk="1" hangingPunct="1">
              <a:lnSpc>
                <a:spcPct val="80000"/>
              </a:lnSpc>
            </a:pPr>
            <a:r>
              <a:rPr lang="en-US" altLang="zh-HK" sz="1500" smtClean="0"/>
              <a:t>    1.0000</a:t>
            </a:r>
          </a:p>
          <a:p>
            <a:pPr eaLnBrk="1" hangingPunct="1">
              <a:lnSpc>
                <a:spcPct val="80000"/>
              </a:lnSpc>
            </a:pPr>
            <a:r>
              <a:rPr lang="en-US" altLang="zh-HK" sz="1500" smtClean="0"/>
              <a:t>    1.5000</a:t>
            </a:r>
          </a:p>
          <a:p>
            <a:pPr eaLnBrk="1" hangingPunct="1">
              <a:lnSpc>
                <a:spcPct val="80000"/>
              </a:lnSpc>
            </a:pPr>
            <a:r>
              <a:rPr lang="en-US" altLang="zh-HK" sz="1500" smtClean="0"/>
              <a:t>    1.1000</a:t>
            </a:r>
          </a:p>
          <a:p>
            <a:pPr eaLnBrk="1" hangingPunct="1">
              <a:lnSpc>
                <a:spcPct val="80000"/>
              </a:lnSpc>
            </a:pPr>
            <a:r>
              <a:rPr lang="en-US" altLang="zh-HK" sz="1500" u="sng" smtClean="0"/>
              <a:t>mean_x =    1.8100</a:t>
            </a:r>
          </a:p>
          <a:p>
            <a:pPr eaLnBrk="1" hangingPunct="1">
              <a:lnSpc>
                <a:spcPct val="80000"/>
              </a:lnSpc>
            </a:pPr>
            <a:r>
              <a:rPr lang="en-US" altLang="zh-HK" sz="1500" u="sng" smtClean="0"/>
              <a:t>var_x =    0.6166</a:t>
            </a:r>
            <a:endParaRPr lang="en-US" altLang="zh-CN" sz="1500" u="sng" smtClean="0"/>
          </a:p>
          <a:p>
            <a:pPr eaLnBrk="1" hangingPunct="1">
              <a:lnSpc>
                <a:spcPct val="80000"/>
              </a:lnSpc>
            </a:pPr>
            <a:r>
              <a:rPr lang="en-US" altLang="zh-HK" sz="1500" u="sng" smtClean="0"/>
              <a:t>std_x =    0.7852</a:t>
            </a:r>
          </a:p>
        </p:txBody>
      </p:sp>
      <p:graphicFrame>
        <p:nvGraphicFramePr>
          <p:cNvPr id="30724" name="Rectangle 5"/>
          <p:cNvGraphicFramePr>
            <a:graphicFrameLocks noGrp="1"/>
          </p:cNvGraphicFramePr>
          <p:nvPr>
            <p:ph sz="quarter" idx="2"/>
          </p:nvPr>
        </p:nvGraphicFramePr>
        <p:xfrm>
          <a:off x="6283325" y="3733800"/>
          <a:ext cx="1047750" cy="1047750"/>
        </p:xfrm>
        <a:graphic>
          <a:graphicData uri="http://schemas.openxmlformats.org/presentationml/2006/ole">
            <mc:AlternateContent xmlns:mc="http://schemas.openxmlformats.org/markup-compatibility/2006">
              <mc:Choice xmlns:v="urn:schemas-microsoft-com:vml" Requires="v">
                <p:oleObj spid="_x0000_s30732" name="Equation" r:id="rId3" imgW="0" imgH="0" progId="Equation.3">
                  <p:embed/>
                </p:oleObj>
              </mc:Choice>
              <mc:Fallback>
                <p:oleObj name="Equation" r:id="rId3" imgW="0" imgH="0" progId="Equation.3">
                  <p:embed/>
                  <p:pic>
                    <p:nvPicPr>
                      <p:cNvPr id="0" name="Rectangle 5"/>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283325" y="3733800"/>
                        <a:ext cx="1047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7"/>
          <p:cNvGraphicFramePr>
            <a:graphicFrameLocks noGrp="1" noChangeAspect="1"/>
          </p:cNvGraphicFramePr>
          <p:nvPr>
            <p:ph sz="quarter" idx="3"/>
          </p:nvPr>
        </p:nvGraphicFramePr>
        <p:xfrm>
          <a:off x="762000" y="1752600"/>
          <a:ext cx="2743200" cy="1882775"/>
        </p:xfrm>
        <a:graphic>
          <a:graphicData uri="http://schemas.openxmlformats.org/presentationml/2006/ole">
            <mc:AlternateContent xmlns:mc="http://schemas.openxmlformats.org/markup-compatibility/2006">
              <mc:Choice xmlns:v="urn:schemas-microsoft-com:vml" Requires="v">
                <p:oleObj spid="_x0000_s30733" name="公式" r:id="rId4" imgW="1739900" imgH="1193800" progId="Equation.3">
                  <p:embed/>
                </p:oleObj>
              </mc:Choice>
              <mc:Fallback>
                <p:oleObj name="公式" r:id="rId4" imgW="1739900" imgH="1193800" progId="Equation.3">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2743200" cy="18827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6"/>
          <p:cNvSpPr>
            <a:spLocks noGrp="1"/>
          </p:cNvSpPr>
          <p:nvPr>
            <p:ph type="ftr" sz="quarter" idx="11"/>
          </p:nvPr>
        </p:nvSpPr>
        <p:spPr/>
        <p:txBody>
          <a:bodyPr/>
          <a:lstStyle/>
          <a:p>
            <a:pPr>
              <a:defRPr/>
            </a:pPr>
            <a:r>
              <a:rPr lang="en-US" altLang="en-US"/>
              <a:t>Face recognition &amp; detection using PCA v.5b</a:t>
            </a:r>
          </a:p>
        </p:txBody>
      </p:sp>
      <p:sp>
        <p:nvSpPr>
          <p:cNvPr id="3072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888F6A8-5839-4215-AE03-A20477201FF8}" type="slidenum">
              <a:rPr lang="en-US" altLang="en-US" sz="1200" smtClean="0">
                <a:latin typeface="Garamond" pitchFamily="18" charset="0"/>
                <a:cs typeface="Arial" charset="0"/>
              </a:rPr>
              <a:pPr eaLnBrk="1" hangingPunct="1">
                <a:spcBef>
                  <a:spcPct val="0"/>
                </a:spcBef>
                <a:buFontTx/>
                <a:buNone/>
              </a:pPr>
              <a:t>29</a:t>
            </a:fld>
            <a:endParaRPr lang="en-US" altLang="en-US" sz="1200" smtClean="0">
              <a:latin typeface="Garamond" pitchFamily="18" charset="0"/>
              <a:cs typeface="Arial" charset="0"/>
            </a:endParaRPr>
          </a:p>
        </p:txBody>
      </p:sp>
      <p:sp>
        <p:nvSpPr>
          <p:cNvPr id="30728" name="Text Box 9"/>
          <p:cNvSpPr txBox="1">
            <a:spLocks noChangeArrowheads="1"/>
          </p:cNvSpPr>
          <p:nvPr/>
        </p:nvSpPr>
        <p:spPr bwMode="auto">
          <a:xfrm>
            <a:off x="609600" y="4114800"/>
            <a:ext cx="403066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%matlab code</a:t>
            </a:r>
          </a:p>
          <a:p>
            <a:pPr eaLnBrk="1" hangingPunct="1">
              <a:spcBef>
                <a:spcPct val="0"/>
              </a:spcBef>
              <a:buFontTx/>
              <a:buNone/>
            </a:pPr>
            <a:r>
              <a:rPr lang="en-US" altLang="zh-CN" sz="1800">
                <a:latin typeface="Arial" charset="0"/>
              </a:rPr>
              <a:t>x=[2.5 0.5 2.2 1.9 3.1 2.3 2 1 1.5 1.1]' </a:t>
            </a:r>
          </a:p>
          <a:p>
            <a:pPr eaLnBrk="1" hangingPunct="1">
              <a:spcBef>
                <a:spcPct val="0"/>
              </a:spcBef>
              <a:buFontTx/>
              <a:buNone/>
            </a:pPr>
            <a:r>
              <a:rPr lang="en-US" altLang="zh-CN" sz="1800">
                <a:solidFill>
                  <a:srgbClr val="FF0000"/>
                </a:solidFill>
                <a:latin typeface="Arial" charset="0"/>
              </a:rPr>
              <a:t>mean_x=mean(x)</a:t>
            </a:r>
          </a:p>
          <a:p>
            <a:pPr eaLnBrk="1" hangingPunct="1">
              <a:spcBef>
                <a:spcPct val="0"/>
              </a:spcBef>
              <a:buFontTx/>
              <a:buNone/>
            </a:pPr>
            <a:r>
              <a:rPr lang="en-US" altLang="zh-CN" sz="1800">
                <a:solidFill>
                  <a:srgbClr val="FF0000"/>
                </a:solidFill>
                <a:latin typeface="Arial" charset="0"/>
              </a:rPr>
              <a:t>var_x=var(x)</a:t>
            </a:r>
          </a:p>
          <a:p>
            <a:pPr eaLnBrk="1" hangingPunct="1">
              <a:spcBef>
                <a:spcPct val="0"/>
              </a:spcBef>
              <a:buFontTx/>
              <a:buNone/>
            </a:pPr>
            <a:r>
              <a:rPr lang="en-US" altLang="zh-CN" sz="1800">
                <a:solidFill>
                  <a:srgbClr val="FF0000"/>
                </a:solidFill>
                <a:latin typeface="Arial" charset="0"/>
              </a:rPr>
              <a:t>std_x=std(x)</a:t>
            </a:r>
          </a:p>
          <a:p>
            <a:pPr eaLnBrk="1" hangingPunct="1">
              <a:spcBef>
                <a:spcPct val="0"/>
              </a:spcBef>
              <a:buFontTx/>
              <a:buNone/>
            </a:pPr>
            <a:endParaRPr lang="en-US" altLang="zh-HK" sz="1800">
              <a:latin typeface="Arial" charset="0"/>
            </a:endParaRPr>
          </a:p>
        </p:txBody>
      </p:sp>
      <p:pic>
        <p:nvPicPr>
          <p:cNvPr id="30729" name="Picture 12" descr="B:\11Btemp\untitl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2413" y="4090988"/>
            <a:ext cx="285115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TextBox 1"/>
          <p:cNvSpPr txBox="1">
            <a:spLocks noChangeArrowheads="1"/>
          </p:cNvSpPr>
          <p:nvPr/>
        </p:nvSpPr>
        <p:spPr bwMode="auto">
          <a:xfrm>
            <a:off x="5181600" y="53340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sp>
        <p:nvSpPr>
          <p:cNvPr id="30731" name="Rectangle 2"/>
          <p:cNvSpPr>
            <a:spLocks noChangeArrowheads="1"/>
          </p:cNvSpPr>
          <p:nvPr/>
        </p:nvSpPr>
        <p:spPr bwMode="auto">
          <a:xfrm>
            <a:off x="6254750" y="6019800"/>
            <a:ext cx="1525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sample</a:t>
            </a:r>
          </a:p>
          <a:p>
            <a:pPr eaLnBrk="1" hangingPunct="1">
              <a:spcBef>
                <a:spcPct val="0"/>
              </a:spcBef>
              <a:buFontTx/>
              <a:buNone/>
            </a:pPr>
            <a:endParaRPr lang="en-US" altLang="zh-HK" sz="180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2D- Basic Geometry </a:t>
            </a:r>
            <a:endParaRPr lang="en-US" altLang="en-US" smtClean="0"/>
          </a:p>
        </p:txBody>
      </p:sp>
      <p:sp>
        <p:nvSpPr>
          <p:cNvPr id="4099" name="Rectangle 3"/>
          <p:cNvSpPr>
            <a:spLocks noGrp="1" noChangeArrowheads="1"/>
          </p:cNvSpPr>
          <p:nvPr>
            <p:ph idx="1"/>
          </p:nvPr>
        </p:nvSpPr>
        <p:spPr>
          <a:xfrm>
            <a:off x="468313" y="1700213"/>
            <a:ext cx="8229600" cy="4411662"/>
          </a:xfrm>
        </p:spPr>
        <p:txBody>
          <a:bodyPr/>
          <a:lstStyle/>
          <a:p>
            <a:pPr eaLnBrk="1" hangingPunct="1">
              <a:lnSpc>
                <a:spcPct val="90000"/>
              </a:lnSpc>
            </a:pPr>
            <a:r>
              <a:rPr lang="en-US" altLang="zh-CN" sz="2100" smtClean="0"/>
              <a:t>2D homogeneous representation</a:t>
            </a:r>
          </a:p>
          <a:p>
            <a:pPr lvl="1" eaLnBrk="1" hangingPunct="1">
              <a:lnSpc>
                <a:spcPct val="90000"/>
              </a:lnSpc>
            </a:pPr>
            <a:r>
              <a:rPr lang="en-US" altLang="zh-CN" sz="2000" smtClean="0"/>
              <a:t>A point x has x1,x2 components. To make it easier to operate, we use Homogenous representation.</a:t>
            </a:r>
          </a:p>
          <a:p>
            <a:pPr lvl="1" eaLnBrk="1" hangingPunct="1">
              <a:lnSpc>
                <a:spcPct val="90000"/>
              </a:lnSpc>
            </a:pPr>
            <a:r>
              <a:rPr lang="en-US" altLang="zh-CN" sz="2000" smtClean="0"/>
              <a:t>Homogeneous points, lines are in the form of 3x1 vectors.</a:t>
            </a:r>
          </a:p>
          <a:p>
            <a:pPr lvl="1" eaLnBrk="1" hangingPunct="1">
              <a:lnSpc>
                <a:spcPct val="90000"/>
              </a:lnSpc>
            </a:pPr>
            <a:r>
              <a:rPr lang="en-US" altLang="zh-CN" sz="2000" smtClean="0"/>
              <a:t>So a Point x=[x1,x2,1]’ , a line is L: [a,b,c]’ </a:t>
            </a:r>
          </a:p>
          <a:p>
            <a:pPr lvl="1" eaLnBrk="1" hangingPunct="1">
              <a:lnSpc>
                <a:spcPct val="90000"/>
              </a:lnSpc>
            </a:pPr>
            <a:r>
              <a:rPr lang="en-US" altLang="zh-CN" sz="2000" smtClean="0"/>
              <a:t>Properties of points and lines</a:t>
            </a:r>
          </a:p>
          <a:p>
            <a:pPr lvl="2" eaLnBrk="1" hangingPunct="1">
              <a:lnSpc>
                <a:spcPct val="90000"/>
              </a:lnSpc>
            </a:pPr>
            <a:r>
              <a:rPr lang="en-US" altLang="zh-CN" sz="1800" smtClean="0"/>
              <a:t>If point x is on the line L2</a:t>
            </a:r>
          </a:p>
          <a:p>
            <a:pPr lvl="3" eaLnBrk="1" hangingPunct="1">
              <a:lnSpc>
                <a:spcPct val="90000"/>
              </a:lnSpc>
            </a:pPr>
            <a:r>
              <a:rPr lang="en-US" altLang="zh-CN" sz="1600" smtClean="0"/>
              <a:t>x’*L=[x1,x2,1]*[a,b,c]’=0, see operation is a linear one, very easy.</a:t>
            </a:r>
          </a:p>
          <a:p>
            <a:pPr lvl="3" eaLnBrk="1" hangingPunct="1">
              <a:lnSpc>
                <a:spcPct val="90000"/>
              </a:lnSpc>
            </a:pPr>
            <a:r>
              <a:rPr lang="en-US" altLang="zh-CN" sz="1600" smtClean="0"/>
              <a:t>We can get back to the line form we all recognize: ax1+bx2+c=0.</a:t>
            </a:r>
          </a:p>
          <a:p>
            <a:pPr lvl="2" eaLnBrk="1" hangingPunct="1">
              <a:lnSpc>
                <a:spcPct val="90000"/>
              </a:lnSpc>
            </a:pPr>
            <a:r>
              <a:rPr lang="en-US" altLang="zh-CN" sz="1800" smtClean="0"/>
              <a:t>L1=[a,b,c]’ and L2=[e f g]’ intersects at Xc</a:t>
            </a:r>
          </a:p>
          <a:p>
            <a:pPr lvl="3" eaLnBrk="1" hangingPunct="1">
              <a:lnSpc>
                <a:spcPct val="90000"/>
              </a:lnSpc>
            </a:pPr>
            <a:r>
              <a:rPr lang="en-US" altLang="zh-CN" sz="1600" smtClean="0"/>
              <a:t>Xc=(L1 X L2), intersection point = cross product of the 2 lines.</a:t>
            </a:r>
          </a:p>
          <a:p>
            <a:pPr lvl="2" eaLnBrk="1" hangingPunct="1">
              <a:lnSpc>
                <a:spcPct val="90000"/>
              </a:lnSpc>
            </a:pPr>
            <a:r>
              <a:rPr lang="en-US" altLang="zh-CN" sz="1800" smtClean="0"/>
              <a:t>The line through two points a=[a1,a2,1]’, b=[b1,b2,1]’ is L=a X b</a:t>
            </a:r>
          </a:p>
          <a:p>
            <a:pPr eaLnBrk="1" hangingPunct="1">
              <a:lnSpc>
                <a:spcPct val="90000"/>
              </a:lnSpc>
            </a:pPr>
            <a:r>
              <a:rPr lang="en-US" altLang="zh-CN" sz="2100" smtClean="0"/>
              <a:t>Plane</a:t>
            </a:r>
          </a:p>
          <a:p>
            <a:pPr eaLnBrk="1" hangingPunct="1">
              <a:lnSpc>
                <a:spcPct val="90000"/>
              </a:lnSpc>
            </a:pPr>
            <a:endParaRPr lang="en-US" altLang="zh-CN" sz="2100" smtClean="0"/>
          </a:p>
          <a:p>
            <a:pPr eaLnBrk="1" hangingPunct="1">
              <a:lnSpc>
                <a:spcPct val="90000"/>
              </a:lnSpc>
            </a:pPr>
            <a:endParaRPr lang="en-US" altLang="en-US" sz="2100" smtClean="0"/>
          </a:p>
        </p:txBody>
      </p:sp>
      <p:sp>
        <p:nvSpPr>
          <p:cNvPr id="41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4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486DFD3-F83D-47B0-BA9B-A2E0EFD1806C}" type="slidenum">
              <a:rPr lang="en-US" altLang="en-US" sz="1200" smtClean="0">
                <a:latin typeface="Arial" charset="0"/>
                <a:cs typeface="Arial" charset="0"/>
              </a:rPr>
              <a:pPr eaLnBrk="1" hangingPunct="1">
                <a:spcBef>
                  <a:spcPct val="0"/>
                </a:spcBef>
                <a:buFontTx/>
                <a:buNone/>
              </a:pPr>
              <a:t>3</a:t>
            </a:fld>
            <a:endParaRPr lang="en-US" altLang="en-US" sz="1200" smtClean="0">
              <a:latin typeface="Arial" charset="0"/>
              <a:cs typeface="Arial" charset="0"/>
            </a:endParaRPr>
          </a:p>
        </p:txBody>
      </p:sp>
      <p:cxnSp>
        <p:nvCxnSpPr>
          <p:cNvPr id="6" name="Straight Connector 5"/>
          <p:cNvCxnSpPr/>
          <p:nvPr/>
        </p:nvCxnSpPr>
        <p:spPr>
          <a:xfrm>
            <a:off x="468313" y="549275"/>
            <a:ext cx="13668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zh-CN" sz="3800" i="1" dirty="0" smtClean="0"/>
              <a:t>n</a:t>
            </a:r>
            <a:r>
              <a:rPr lang="en-US" altLang="zh-CN" sz="3800" dirty="0" smtClean="0"/>
              <a:t> or </a:t>
            </a:r>
            <a:r>
              <a:rPr lang="en-US" altLang="zh-CN" sz="3800" i="1" dirty="0" smtClean="0"/>
              <a:t>n-1</a:t>
            </a:r>
            <a:r>
              <a:rPr lang="en-US" altLang="zh-CN" sz="3800" dirty="0" smtClean="0"/>
              <a:t> as denominator??</a:t>
            </a:r>
            <a:br>
              <a:rPr lang="en-US" altLang="zh-CN" sz="3800" dirty="0" smtClean="0"/>
            </a:br>
            <a:r>
              <a:rPr lang="en-US" altLang="zh-CN" sz="3800" dirty="0" smtClean="0"/>
              <a:t>see</a:t>
            </a:r>
            <a:br>
              <a:rPr lang="en-US" altLang="zh-CN" sz="3800" dirty="0" smtClean="0"/>
            </a:br>
            <a:r>
              <a:rPr lang="en-US" sz="2000" dirty="0" smtClean="0"/>
              <a:t>http://stackoverflow.com/questions/3256798/why-does-matlab-native-function-cov-covariance-matrix-computation-use-a-differe</a:t>
            </a:r>
          </a:p>
        </p:txBody>
      </p:sp>
      <p:sp>
        <p:nvSpPr>
          <p:cNvPr id="31747" name="Rectangle 3"/>
          <p:cNvSpPr>
            <a:spLocks noGrp="1" noChangeArrowheads="1"/>
          </p:cNvSpPr>
          <p:nvPr>
            <p:ph idx="1"/>
          </p:nvPr>
        </p:nvSpPr>
        <p:spPr>
          <a:xfrm>
            <a:off x="304800" y="2327275"/>
            <a:ext cx="8229600" cy="4530725"/>
          </a:xfrm>
        </p:spPr>
        <p:txBody>
          <a:bodyPr/>
          <a:lstStyle/>
          <a:p>
            <a:pPr eaLnBrk="1" hangingPunct="1"/>
            <a:r>
              <a:rPr lang="en-US" altLang="zh-CN" i="1" smtClean="0"/>
              <a:t>“</a:t>
            </a:r>
            <a:r>
              <a:rPr lang="en-US" altLang="zh-HK" i="1" smtClean="0"/>
              <a:t>n-1 is the correct denominator to use in computation of variance. It is what's known as Bessel's correction</a:t>
            </a:r>
            <a:r>
              <a:rPr lang="en-US" altLang="zh-CN" i="1" smtClean="0"/>
              <a:t>”</a:t>
            </a:r>
            <a:r>
              <a:rPr lang="en-US" altLang="zh-HK" i="1" smtClean="0"/>
              <a:t> (http://en.wikipedia.org/wiki/Bessel%27s_correction) Simply put, 1/(n-1) produces a more accurate expected estimate of the variance than 1/n </a:t>
            </a:r>
          </a:p>
        </p:txBody>
      </p:sp>
      <p:sp>
        <p:nvSpPr>
          <p:cNvPr id="5" name="Footer Placeholder 4"/>
          <p:cNvSpPr>
            <a:spLocks noGrp="1"/>
          </p:cNvSpPr>
          <p:nvPr>
            <p:ph type="ftr" sz="quarter" idx="11"/>
          </p:nvPr>
        </p:nvSpPr>
        <p:spPr/>
        <p:txBody>
          <a:bodyPr/>
          <a:lstStyle/>
          <a:p>
            <a:pPr>
              <a:defRPr/>
            </a:pPr>
            <a:r>
              <a:rPr lang="en-US" altLang="en-US"/>
              <a:t>Face recognition &amp; detection using PCA v.5b</a:t>
            </a:r>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AFC2C25-D7A1-437A-BD67-9ED91D8F9EEB}" type="slidenum">
              <a:rPr lang="en-US" altLang="en-US" sz="1200" smtClean="0">
                <a:latin typeface="Garamond" pitchFamily="18" charset="0"/>
                <a:cs typeface="Arial" charset="0"/>
              </a:rPr>
              <a:pPr eaLnBrk="1" hangingPunct="1">
                <a:spcBef>
                  <a:spcPct val="0"/>
                </a:spcBef>
                <a:buFontTx/>
                <a:buNone/>
              </a:pPr>
              <a:t>30</a:t>
            </a:fld>
            <a:endParaRPr lang="en-US" altLang="en-US" sz="1200" smtClean="0">
              <a:latin typeface="Garamond" pitchFamily="18"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7"/>
          <p:cNvSpPr>
            <a:spLocks noGrp="1"/>
          </p:cNvSpPr>
          <p:nvPr>
            <p:ph type="title"/>
          </p:nvPr>
        </p:nvSpPr>
        <p:spPr/>
        <p:txBody>
          <a:bodyPr/>
          <a:lstStyle/>
          <a:p>
            <a:pPr algn="l"/>
            <a:r>
              <a:rPr lang="en-US" altLang="zh-HK" smtClean="0"/>
              <a:t>Class exercise 1</a:t>
            </a:r>
          </a:p>
        </p:txBody>
      </p:sp>
      <p:sp>
        <p:nvSpPr>
          <p:cNvPr id="32771" name="Text Placeholder 11"/>
          <p:cNvSpPr>
            <a:spLocks noGrp="1"/>
          </p:cNvSpPr>
          <p:nvPr>
            <p:ph type="body" idx="1"/>
          </p:nvPr>
        </p:nvSpPr>
        <p:spPr/>
        <p:txBody>
          <a:bodyPr/>
          <a:lstStyle/>
          <a:p>
            <a:r>
              <a:rPr lang="en-US" altLang="zh-HK" smtClean="0"/>
              <a:t>By computer (Matlab)</a:t>
            </a:r>
          </a:p>
        </p:txBody>
      </p:sp>
      <p:sp>
        <p:nvSpPr>
          <p:cNvPr id="32772" name="Content Placeholder 8"/>
          <p:cNvSpPr>
            <a:spLocks noGrp="1"/>
          </p:cNvSpPr>
          <p:nvPr>
            <p:ph sz="half" idx="2"/>
          </p:nvPr>
        </p:nvSpPr>
        <p:spPr/>
        <p:txBody>
          <a:bodyPr/>
          <a:lstStyle/>
          <a:p>
            <a:r>
              <a:rPr lang="en-US" altLang="zh-HK" sz="1800" smtClean="0"/>
              <a:t>x=[1 3 5 10 12]'</a:t>
            </a:r>
          </a:p>
          <a:p>
            <a:r>
              <a:rPr lang="en-US" altLang="zh-HK" sz="1800" smtClean="0"/>
              <a:t>mean(x)</a:t>
            </a:r>
          </a:p>
          <a:p>
            <a:r>
              <a:rPr lang="en-US" altLang="zh-HK" sz="1800" smtClean="0"/>
              <a:t>var(x)</a:t>
            </a:r>
          </a:p>
          <a:p>
            <a:r>
              <a:rPr lang="en-US" altLang="zh-HK" sz="1800" smtClean="0"/>
              <a:t>std(x)</a:t>
            </a:r>
          </a:p>
          <a:p>
            <a:r>
              <a:rPr lang="fr-FR" altLang="zh-HK" sz="1800" smtClean="0"/>
              <a:t>Mean(x)</a:t>
            </a:r>
          </a:p>
          <a:p>
            <a:r>
              <a:rPr lang="fr-FR" altLang="zh-HK" sz="1800" smtClean="0"/>
              <a:t>=   6.2000</a:t>
            </a:r>
          </a:p>
          <a:p>
            <a:r>
              <a:rPr lang="fr-FR" altLang="zh-HK" sz="1800" smtClean="0"/>
              <a:t>Variance(x)=  21.7000</a:t>
            </a:r>
          </a:p>
          <a:p>
            <a:r>
              <a:rPr lang="fr-FR" altLang="zh-HK" sz="1800" smtClean="0"/>
              <a:t>Stand deviation = 4.6583</a:t>
            </a:r>
            <a:endParaRPr lang="en-US" altLang="zh-HK" sz="1800" smtClean="0"/>
          </a:p>
        </p:txBody>
      </p:sp>
      <p:sp>
        <p:nvSpPr>
          <p:cNvPr id="32773" name="Text Placeholder 12"/>
          <p:cNvSpPr>
            <a:spLocks noGrp="1"/>
          </p:cNvSpPr>
          <p:nvPr>
            <p:ph type="body" sz="quarter" idx="3"/>
          </p:nvPr>
        </p:nvSpPr>
        <p:spPr/>
        <p:txBody>
          <a:bodyPr/>
          <a:lstStyle/>
          <a:p>
            <a:r>
              <a:rPr lang="en-US" altLang="zh-HK" smtClean="0"/>
              <a:t>By and</a:t>
            </a:r>
          </a:p>
        </p:txBody>
      </p:sp>
      <p:sp>
        <p:nvSpPr>
          <p:cNvPr id="32774" name="Content Placeholder 13"/>
          <p:cNvSpPr>
            <a:spLocks noGrp="1"/>
          </p:cNvSpPr>
          <p:nvPr>
            <p:ph sz="quarter" idx="4"/>
          </p:nvPr>
        </p:nvSpPr>
        <p:spPr/>
        <p:txBody>
          <a:bodyPr/>
          <a:lstStyle/>
          <a:p>
            <a:r>
              <a:rPr lang="en-US" altLang="zh-HK" smtClean="0"/>
              <a:t>x=[1 3 5 10 12]'</a:t>
            </a:r>
          </a:p>
          <a:p>
            <a:r>
              <a:rPr lang="en-US" altLang="zh-HK" smtClean="0"/>
              <a:t> mean=</a:t>
            </a:r>
          </a:p>
          <a:p>
            <a:r>
              <a:rPr lang="en-US" altLang="zh-HK" smtClean="0"/>
              <a:t>Variance=</a:t>
            </a:r>
          </a:p>
          <a:p>
            <a:r>
              <a:rPr lang="en-US" altLang="zh-HK" smtClean="0"/>
              <a:t>Standard deviation=</a:t>
            </a:r>
          </a:p>
        </p:txBody>
      </p:sp>
      <p:sp>
        <p:nvSpPr>
          <p:cNvPr id="6" name="Footer Placeholder 5"/>
          <p:cNvSpPr>
            <a:spLocks noGrp="1"/>
          </p:cNvSpPr>
          <p:nvPr>
            <p:ph type="ftr" sz="quarter" idx="11"/>
          </p:nvPr>
        </p:nvSpPr>
        <p:spPr/>
        <p:txBody>
          <a:bodyPr/>
          <a:lstStyle/>
          <a:p>
            <a:pPr>
              <a:defRPr/>
            </a:pPr>
            <a:r>
              <a:rPr lang="en-US" altLang="en-US"/>
              <a:t>Face recognition &amp; detection using PCA v.5b</a:t>
            </a:r>
          </a:p>
        </p:txBody>
      </p:sp>
      <p:sp>
        <p:nvSpPr>
          <p:cNvPr id="32776" name="Slide Number Placeholder 6"/>
          <p:cNvSpPr>
            <a:spLocks noGrp="1"/>
          </p:cNvSpPr>
          <p:nvPr>
            <p:ph type="sldNum" sz="quarter" idx="12"/>
          </p:nvPr>
        </p:nvSpPr>
        <p:spPr bwMode="auto">
          <a:xfrm>
            <a:off x="7046913" y="5334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200" smtClean="0">
                <a:solidFill>
                  <a:srgbClr val="898989"/>
                </a:solidFill>
                <a:latin typeface="Arial" charset="0"/>
                <a:cs typeface="Arial" charset="0"/>
              </a:rPr>
              <a:t>%class exercise1</a:t>
            </a:r>
          </a:p>
          <a:p>
            <a:pPr eaLnBrk="1" hangingPunct="1">
              <a:spcBef>
                <a:spcPct val="0"/>
              </a:spcBef>
              <a:buFontTx/>
              <a:buNone/>
            </a:pPr>
            <a:r>
              <a:rPr lang="en-US" altLang="zh-HK" sz="1200" smtClean="0">
                <a:solidFill>
                  <a:srgbClr val="898989"/>
                </a:solidFill>
                <a:latin typeface="Arial" charset="0"/>
                <a:cs typeface="Arial" charset="0"/>
              </a:rPr>
              <a:t>x=[1 3 5 10 12]'</a:t>
            </a:r>
          </a:p>
          <a:p>
            <a:pPr eaLnBrk="1" hangingPunct="1">
              <a:spcBef>
                <a:spcPct val="0"/>
              </a:spcBef>
              <a:buFontTx/>
              <a:buNone/>
            </a:pPr>
            <a:r>
              <a:rPr lang="en-US" altLang="zh-HK" sz="1200" smtClean="0">
                <a:solidFill>
                  <a:srgbClr val="898989"/>
                </a:solidFill>
                <a:latin typeface="Arial" charset="0"/>
                <a:cs typeface="Arial" charset="0"/>
              </a:rPr>
              <a:t>mean(x)</a:t>
            </a:r>
          </a:p>
          <a:p>
            <a:pPr eaLnBrk="1" hangingPunct="1">
              <a:spcBef>
                <a:spcPct val="0"/>
              </a:spcBef>
              <a:buFontTx/>
              <a:buNone/>
            </a:pPr>
            <a:r>
              <a:rPr lang="en-US" altLang="zh-HK" sz="1200" smtClean="0">
                <a:solidFill>
                  <a:srgbClr val="898989"/>
                </a:solidFill>
                <a:latin typeface="Arial" charset="0"/>
                <a:cs typeface="Arial" charset="0"/>
              </a:rPr>
              <a:t>var(x)</a:t>
            </a:r>
          </a:p>
          <a:p>
            <a:pPr eaLnBrk="1" hangingPunct="1">
              <a:spcBef>
                <a:spcPct val="0"/>
              </a:spcBef>
              <a:buFontTx/>
              <a:buNone/>
            </a:pPr>
            <a:r>
              <a:rPr lang="en-US" altLang="zh-HK" sz="1200" smtClean="0">
                <a:solidFill>
                  <a:srgbClr val="898989"/>
                </a:solidFill>
                <a:latin typeface="Arial" charset="0"/>
                <a:cs typeface="Arial" charset="0"/>
              </a:rPr>
              <a:t>std(x)</a:t>
            </a:r>
          </a:p>
          <a:p>
            <a:pPr eaLnBrk="1" hangingPunct="1">
              <a:spcBef>
                <a:spcPct val="0"/>
              </a:spcBef>
              <a:buFontTx/>
              <a:buNone/>
            </a:pPr>
            <a:fld id="{40886220-B3D3-47FC-A32F-B9EBF349F565}" type="slidenum">
              <a:rPr lang="en-US" altLang="en-US" sz="1200" smtClean="0">
                <a:solidFill>
                  <a:srgbClr val="898989"/>
                </a:solidFill>
                <a:latin typeface="Arial" charset="0"/>
                <a:ea typeface="PMingLiU" pitchFamily="18" charset="-120"/>
                <a:cs typeface="Arial" charset="0"/>
              </a:rPr>
              <a:pPr eaLnBrk="1" hangingPunct="1">
                <a:spcBef>
                  <a:spcPct val="0"/>
                </a:spcBef>
                <a:buFontTx/>
                <a:buNone/>
              </a:pPr>
              <a:t>31</a:t>
            </a:fld>
            <a:endParaRPr lang="en-US" altLang="en-US" sz="1200" smtClean="0">
              <a:solidFill>
                <a:srgbClr val="898989"/>
              </a:solidFill>
              <a:latin typeface="Arial" charset="0"/>
              <a:ea typeface="PMingLiU" pitchFamily="18" charset="-120"/>
              <a:cs typeface="Arial" charset="0"/>
            </a:endParaRPr>
          </a:p>
        </p:txBody>
      </p:sp>
      <p:graphicFrame>
        <p:nvGraphicFramePr>
          <p:cNvPr id="32777" name="Object 14"/>
          <p:cNvGraphicFramePr>
            <a:graphicFrameLocks noGrp="1" noChangeAspect="1"/>
          </p:cNvGraphicFramePr>
          <p:nvPr/>
        </p:nvGraphicFramePr>
        <p:xfrm>
          <a:off x="6096000" y="152400"/>
          <a:ext cx="2743200" cy="1882775"/>
        </p:xfrm>
        <a:graphic>
          <a:graphicData uri="http://schemas.openxmlformats.org/presentationml/2006/ole">
            <mc:AlternateContent xmlns:mc="http://schemas.openxmlformats.org/markup-compatibility/2006">
              <mc:Choice xmlns:v="urn:schemas-microsoft-com:vml" Requires="v">
                <p:oleObj spid="_x0000_s32778" name="公式" r:id="rId3" imgW="1739900" imgH="1193800" progId="Equation.3">
                  <p:embed/>
                </p:oleObj>
              </mc:Choice>
              <mc:Fallback>
                <p:oleObj name="公式" r:id="rId3" imgW="1739900" imgH="1193800" progId="Equation.3">
                  <p:embed/>
                  <p:pic>
                    <p:nvPicPr>
                      <p:cNvPr id="0" name="Object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52400"/>
                        <a:ext cx="2743200"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7"/>
          <p:cNvSpPr>
            <a:spLocks noGrp="1"/>
          </p:cNvSpPr>
          <p:nvPr>
            <p:ph type="title"/>
          </p:nvPr>
        </p:nvSpPr>
        <p:spPr/>
        <p:txBody>
          <a:bodyPr/>
          <a:lstStyle/>
          <a:p>
            <a:pPr algn="l"/>
            <a:r>
              <a:rPr lang="en-US" altLang="zh-HK" smtClean="0">
                <a:solidFill>
                  <a:srgbClr val="FF0000"/>
                </a:solidFill>
              </a:rPr>
              <a:t>Answer1:</a:t>
            </a:r>
            <a:endParaRPr lang="en-US" altLang="zh-HK" smtClean="0"/>
          </a:p>
        </p:txBody>
      </p:sp>
      <p:sp>
        <p:nvSpPr>
          <p:cNvPr id="33795" name="Text Placeholder 11"/>
          <p:cNvSpPr>
            <a:spLocks noGrp="1"/>
          </p:cNvSpPr>
          <p:nvPr>
            <p:ph type="body" idx="1"/>
          </p:nvPr>
        </p:nvSpPr>
        <p:spPr/>
        <p:txBody>
          <a:bodyPr/>
          <a:lstStyle/>
          <a:p>
            <a:r>
              <a:rPr lang="en-US" altLang="zh-HK" smtClean="0"/>
              <a:t>By computer (Matlab)</a:t>
            </a:r>
          </a:p>
        </p:txBody>
      </p:sp>
      <p:sp>
        <p:nvSpPr>
          <p:cNvPr id="33796" name="Content Placeholder 8"/>
          <p:cNvSpPr>
            <a:spLocks noGrp="1"/>
          </p:cNvSpPr>
          <p:nvPr>
            <p:ph sz="half" idx="2"/>
          </p:nvPr>
        </p:nvSpPr>
        <p:spPr/>
        <p:txBody>
          <a:bodyPr/>
          <a:lstStyle/>
          <a:p>
            <a:r>
              <a:rPr lang="en-US" altLang="zh-HK" sz="1800" smtClean="0"/>
              <a:t>x=[1 3 5 10 12]'</a:t>
            </a:r>
          </a:p>
          <a:p>
            <a:r>
              <a:rPr lang="en-US" altLang="zh-HK" sz="1800" smtClean="0"/>
              <a:t>mean(x)</a:t>
            </a:r>
          </a:p>
          <a:p>
            <a:r>
              <a:rPr lang="en-US" altLang="zh-HK" sz="1800" smtClean="0"/>
              <a:t>var(x)</a:t>
            </a:r>
          </a:p>
          <a:p>
            <a:r>
              <a:rPr lang="en-US" altLang="zh-HK" sz="1800" smtClean="0"/>
              <a:t>std(x)</a:t>
            </a:r>
          </a:p>
          <a:p>
            <a:r>
              <a:rPr lang="fr-FR" altLang="zh-HK" sz="1800" smtClean="0"/>
              <a:t>Mean(x)</a:t>
            </a:r>
          </a:p>
          <a:p>
            <a:r>
              <a:rPr lang="fr-FR" altLang="zh-HK" sz="1800" smtClean="0"/>
              <a:t>=   6.2000</a:t>
            </a:r>
          </a:p>
          <a:p>
            <a:r>
              <a:rPr lang="fr-FR" altLang="zh-HK" sz="1800" smtClean="0"/>
              <a:t>Variance(x)=  21.7000</a:t>
            </a:r>
          </a:p>
          <a:p>
            <a:r>
              <a:rPr lang="fr-FR" altLang="zh-HK" sz="1800" smtClean="0"/>
              <a:t>Stand deviation = 4.6583</a:t>
            </a:r>
            <a:endParaRPr lang="en-US" altLang="zh-HK" sz="1800" smtClean="0"/>
          </a:p>
        </p:txBody>
      </p:sp>
      <p:sp>
        <p:nvSpPr>
          <p:cNvPr id="33797" name="Text Placeholder 12"/>
          <p:cNvSpPr>
            <a:spLocks noGrp="1"/>
          </p:cNvSpPr>
          <p:nvPr>
            <p:ph type="body" sz="quarter" idx="3"/>
          </p:nvPr>
        </p:nvSpPr>
        <p:spPr/>
        <p:txBody>
          <a:bodyPr/>
          <a:lstStyle/>
          <a:p>
            <a:r>
              <a:rPr lang="en-US" altLang="zh-HK" smtClean="0"/>
              <a:t>By and</a:t>
            </a:r>
          </a:p>
        </p:txBody>
      </p:sp>
      <p:sp>
        <p:nvSpPr>
          <p:cNvPr id="33798" name="Content Placeholder 13"/>
          <p:cNvSpPr>
            <a:spLocks noGrp="1"/>
          </p:cNvSpPr>
          <p:nvPr>
            <p:ph sz="quarter" idx="4"/>
          </p:nvPr>
        </p:nvSpPr>
        <p:spPr/>
        <p:txBody>
          <a:bodyPr/>
          <a:lstStyle/>
          <a:p>
            <a:r>
              <a:rPr lang="en-US" altLang="zh-HK" smtClean="0"/>
              <a:t>x=[1 3 5 10 12]'</a:t>
            </a:r>
          </a:p>
          <a:p>
            <a:r>
              <a:rPr lang="en-US" altLang="zh-HK" smtClean="0"/>
              <a:t> mean=(1+3+5+10+12)/5</a:t>
            </a:r>
          </a:p>
          <a:p>
            <a:r>
              <a:rPr lang="en-US" altLang="zh-HK" smtClean="0"/>
              <a:t>=6.2</a:t>
            </a:r>
          </a:p>
          <a:p>
            <a:r>
              <a:rPr lang="en-US" altLang="zh-HK" smtClean="0"/>
              <a:t>Variance=((1-6.2)^2+(3-6.2)^2+(5-6.2)^2+(10-6.2)^2+(12-6.2)^2)/(5-1)=21.7</a:t>
            </a:r>
          </a:p>
          <a:p>
            <a:r>
              <a:rPr lang="en-US" altLang="zh-HK" smtClean="0"/>
              <a:t>Standard deviation= sqrt(21.7)=</a:t>
            </a:r>
            <a:r>
              <a:rPr lang="fr-FR" altLang="zh-HK" smtClean="0"/>
              <a:t> 4.6583</a:t>
            </a:r>
            <a:endParaRPr lang="en-US" altLang="zh-HK" smtClean="0"/>
          </a:p>
          <a:p>
            <a:endParaRPr lang="en-US" altLang="zh-HK" smtClean="0"/>
          </a:p>
        </p:txBody>
      </p:sp>
      <p:sp>
        <p:nvSpPr>
          <p:cNvPr id="6" name="Footer Placeholder 5"/>
          <p:cNvSpPr>
            <a:spLocks noGrp="1"/>
          </p:cNvSpPr>
          <p:nvPr>
            <p:ph type="ftr" sz="quarter" idx="11"/>
          </p:nvPr>
        </p:nvSpPr>
        <p:spPr/>
        <p:txBody>
          <a:bodyPr/>
          <a:lstStyle/>
          <a:p>
            <a:pPr>
              <a:defRPr/>
            </a:pPr>
            <a:r>
              <a:rPr lang="en-US" altLang="en-US"/>
              <a:t>Face recognition &amp; detection using PCA v.5b</a:t>
            </a:r>
          </a:p>
        </p:txBody>
      </p:sp>
      <p:graphicFrame>
        <p:nvGraphicFramePr>
          <p:cNvPr id="33800" name="Object 1"/>
          <p:cNvGraphicFramePr>
            <a:graphicFrameLocks noGrp="1" noChangeAspect="1"/>
          </p:cNvGraphicFramePr>
          <p:nvPr/>
        </p:nvGraphicFramePr>
        <p:xfrm>
          <a:off x="6248400" y="28575"/>
          <a:ext cx="2743200" cy="1882775"/>
        </p:xfrm>
        <a:graphic>
          <a:graphicData uri="http://schemas.openxmlformats.org/presentationml/2006/ole">
            <mc:AlternateContent xmlns:mc="http://schemas.openxmlformats.org/markup-compatibility/2006">
              <mc:Choice xmlns:v="urn:schemas-microsoft-com:vml" Requires="v">
                <p:oleObj spid="_x0000_s33802" name="公式" r:id="rId3" imgW="1739900" imgH="1193800" progId="Equation.3">
                  <p:embed/>
                </p:oleObj>
              </mc:Choice>
              <mc:Fallback>
                <p:oleObj name="公式" r:id="rId3" imgW="1739900" imgH="1193800" progId="Equation.3">
                  <p:embed/>
                  <p:pic>
                    <p:nvPicPr>
                      <p:cNvPr id="0"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8575"/>
                        <a:ext cx="2743200"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C2E26B1-F460-40D6-BA33-A13E092784C3}" type="slidenum">
              <a:rPr lang="en-US" altLang="en-US" sz="1200" smtClean="0">
                <a:solidFill>
                  <a:srgbClr val="898989"/>
                </a:solidFill>
                <a:latin typeface="Arial" charset="0"/>
                <a:cs typeface="Arial" charset="0"/>
              </a:rPr>
              <a:pPr eaLnBrk="1" hangingPunct="1">
                <a:spcBef>
                  <a:spcPct val="0"/>
                </a:spcBef>
                <a:buFontTx/>
                <a:buNone/>
              </a:pPr>
              <a:t>32</a:t>
            </a:fld>
            <a:endParaRPr lang="en-US" altLang="en-US" sz="1200" smtClean="0">
              <a:solidFill>
                <a:srgbClr val="898989"/>
              </a:solidFill>
              <a:latin typeface="Arial" charset="0"/>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ctrTitle"/>
          </p:nvPr>
        </p:nvSpPr>
        <p:spPr/>
        <p:txBody>
          <a:bodyPr/>
          <a:lstStyle/>
          <a:p>
            <a:r>
              <a:rPr lang="en-US" altLang="en-US" smtClean="0"/>
              <a:t>Mathematical methods in Statistics 2.</a:t>
            </a:r>
          </a:p>
        </p:txBody>
      </p:sp>
      <p:sp>
        <p:nvSpPr>
          <p:cNvPr id="7" name="Subtitle 6"/>
          <p:cNvSpPr>
            <a:spLocks noGrp="1"/>
          </p:cNvSpPr>
          <p:nvPr>
            <p:ph type="subTitle" idx="1"/>
          </p:nvPr>
        </p:nvSpPr>
        <p:spPr>
          <a:xfrm>
            <a:off x="1371600" y="3886200"/>
            <a:ext cx="7543800" cy="1752600"/>
          </a:xfrm>
        </p:spPr>
        <p:txBody>
          <a:bodyPr/>
          <a:lstStyle/>
          <a:p>
            <a:pPr marL="514350" indent="-514350" algn="l">
              <a:buFont typeface="+mj-lt"/>
              <a:buAutoNum type="alphaLcParenR"/>
              <a:defRPr/>
            </a:pPr>
            <a:r>
              <a:rPr lang="en-US" dirty="0" smtClean="0"/>
              <a:t>Covariance</a:t>
            </a:r>
          </a:p>
          <a:p>
            <a:pPr marL="514350" indent="-514350" algn="l">
              <a:buFont typeface="+mj-lt"/>
              <a:buAutoNum type="alphaLcParenR"/>
              <a:defRPr/>
            </a:pPr>
            <a:r>
              <a:rPr lang="en-US" dirty="0" smtClean="0"/>
              <a:t>Covariance (variance-covariance) matrix</a:t>
            </a:r>
            <a:endParaRPr lang="en-US" dirty="0"/>
          </a:p>
          <a:p>
            <a:pPr>
              <a:defRPr/>
            </a:pPr>
            <a:endParaRPr lang="en-US" dirty="0"/>
          </a:p>
        </p:txBody>
      </p:sp>
      <p:sp>
        <p:nvSpPr>
          <p:cNvPr id="4" name="Footer Placeholder 3"/>
          <p:cNvSpPr>
            <a:spLocks noGrp="1"/>
          </p:cNvSpPr>
          <p:nvPr>
            <p:ph type="ftr" sz="quarter" idx="11"/>
          </p:nvPr>
        </p:nvSpPr>
        <p:spPr/>
        <p:txBody>
          <a:bodyPr/>
          <a:lstStyle/>
          <a:p>
            <a:pPr>
              <a:defRPr/>
            </a:pPr>
            <a:r>
              <a:rPr lang="en-US" altLang="en-US"/>
              <a:t>Face recognition &amp; detection using PCA v.5b</a:t>
            </a:r>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42B929A-E60A-4DB8-92E7-86533FF1BFDD}" type="slidenum">
              <a:rPr lang="en-US" altLang="en-US" sz="1200" smtClean="0">
                <a:solidFill>
                  <a:srgbClr val="898989"/>
                </a:solidFill>
                <a:latin typeface="Arial" charset="0"/>
                <a:cs typeface="Arial" charset="0"/>
              </a:rPr>
              <a:pPr eaLnBrk="1" hangingPunct="1">
                <a:spcBef>
                  <a:spcPct val="0"/>
                </a:spcBef>
                <a:buFontTx/>
                <a:buNone/>
              </a:pPr>
              <a:t>33</a:t>
            </a:fld>
            <a:endParaRPr lang="en-US" altLang="en-US" sz="1200" smtClean="0">
              <a:solidFill>
                <a:srgbClr val="898989"/>
              </a:solidFill>
              <a:latin typeface="Arial" charset="0"/>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2800" smtClean="0">
                <a:solidFill>
                  <a:srgbClr val="FF0000"/>
                </a:solidFill>
              </a:rPr>
              <a:t>Part 2a: Covariance </a:t>
            </a:r>
            <a:r>
              <a:rPr lang="en-US" altLang="zh-CN" sz="2800" smtClean="0"/>
              <a:t>[see wolfram mathworld]</a:t>
            </a:r>
            <a:br>
              <a:rPr lang="en-US" altLang="zh-CN" sz="2800" smtClean="0"/>
            </a:br>
            <a:r>
              <a:rPr lang="en-US" altLang="zh-CN" sz="2800" smtClean="0"/>
              <a:t>http://mathworld.wolfram.com/</a:t>
            </a:r>
            <a:r>
              <a:rPr lang="en-US" altLang="zh-CN" sz="3400" smtClean="0"/>
              <a:t/>
            </a:r>
            <a:br>
              <a:rPr lang="en-US" altLang="zh-CN" sz="3400" smtClean="0"/>
            </a:br>
            <a:endParaRPr lang="en-US" altLang="zh-HK" sz="3400" smtClean="0"/>
          </a:p>
        </p:txBody>
      </p:sp>
      <p:sp>
        <p:nvSpPr>
          <p:cNvPr id="35843" name="Rectangle 3"/>
          <p:cNvSpPr>
            <a:spLocks noGrp="1" noChangeArrowheads="1"/>
          </p:cNvSpPr>
          <p:nvPr>
            <p:ph type="body" sz="half" idx="1"/>
          </p:nvPr>
        </p:nvSpPr>
        <p:spPr>
          <a:xfrm>
            <a:off x="457200" y="1600200"/>
            <a:ext cx="8001000" cy="4530725"/>
          </a:xfrm>
        </p:spPr>
        <p:txBody>
          <a:bodyPr/>
          <a:lstStyle/>
          <a:p>
            <a:pPr eaLnBrk="1" hangingPunct="1"/>
            <a:r>
              <a:rPr lang="en-US" altLang="zh-CN" sz="2600" b="1" i="1" smtClean="0"/>
              <a:t>“</a:t>
            </a:r>
            <a:r>
              <a:rPr lang="en-US" altLang="zh-HK" sz="2600" b="1" i="1" smtClean="0"/>
              <a:t>Covariance</a:t>
            </a:r>
            <a:r>
              <a:rPr lang="en-US" altLang="zh-HK" sz="2600" i="1" smtClean="0"/>
              <a:t> is a measure of the extent to which corresponding elements from two sets of ordered data move in the same</a:t>
            </a:r>
            <a:r>
              <a:rPr lang="en-US" altLang="zh-CN" sz="2600" i="1" smtClean="0"/>
              <a:t> </a:t>
            </a:r>
            <a:r>
              <a:rPr lang="en-US" altLang="zh-HK" sz="2600" i="1" smtClean="0"/>
              <a:t>direction.</a:t>
            </a:r>
            <a:r>
              <a:rPr lang="en-US" altLang="zh-CN" sz="2600" i="1" smtClean="0"/>
              <a:t>”</a:t>
            </a:r>
            <a:r>
              <a:rPr lang="en-US" altLang="zh-HK" sz="2600" smtClean="0"/>
              <a:t> </a:t>
            </a:r>
            <a:endParaRPr lang="en-US" altLang="zh-CN" sz="2600" smtClean="0"/>
          </a:p>
          <a:p>
            <a:pPr eaLnBrk="1" hangingPunct="1"/>
            <a:r>
              <a:rPr lang="en-US" altLang="zh-CN" sz="2600" smtClean="0">
                <a:hlinkClick r:id="rId3"/>
              </a:rPr>
              <a:t>http://stattrek.com/matrix-algebra/variance.aspx</a:t>
            </a:r>
            <a:r>
              <a:rPr lang="en-US" altLang="zh-CN" sz="2600" smtClean="0"/>
              <a:t>  </a:t>
            </a:r>
          </a:p>
          <a:p>
            <a:pPr eaLnBrk="1" hangingPunct="1"/>
            <a:endParaRPr lang="en-US" altLang="zh-HK" sz="2600" smtClean="0"/>
          </a:p>
        </p:txBody>
      </p:sp>
      <p:graphicFrame>
        <p:nvGraphicFramePr>
          <p:cNvPr id="35844" name="Object 4"/>
          <p:cNvGraphicFramePr>
            <a:graphicFrameLocks noGrp="1" noChangeAspect="1"/>
          </p:cNvGraphicFramePr>
          <p:nvPr>
            <p:ph sz="half" idx="2"/>
          </p:nvPr>
        </p:nvGraphicFramePr>
        <p:xfrm>
          <a:off x="1600200" y="3505200"/>
          <a:ext cx="4875213" cy="2371725"/>
        </p:xfrm>
        <a:graphic>
          <a:graphicData uri="http://schemas.openxmlformats.org/presentationml/2006/ole">
            <mc:AlternateContent xmlns:mc="http://schemas.openxmlformats.org/markup-compatibility/2006">
              <mc:Choice xmlns:v="urn:schemas-microsoft-com:vml" Requires="v">
                <p:oleObj spid="_x0000_s35847" name="Equation" r:id="rId4" imgW="2349500" imgH="1143000" progId="Equation.3">
                  <p:embed/>
                </p:oleObj>
              </mc:Choice>
              <mc:Fallback>
                <p:oleObj name="Equation" r:id="rId4" imgW="2349500" imgH="11430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05200"/>
                        <a:ext cx="4875213" cy="237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en-US"/>
              <a:t>Face recognition &amp; detection using PCA v.5b</a:t>
            </a:r>
          </a:p>
        </p:txBody>
      </p:sp>
      <p:sp>
        <p:nvSpPr>
          <p:cNvPr id="3584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F3805BD-DC9F-4BE1-80F1-0FC93F434095}" type="slidenum">
              <a:rPr lang="en-US" altLang="en-US" sz="1200" smtClean="0">
                <a:latin typeface="Garamond" pitchFamily="18" charset="0"/>
                <a:cs typeface="Arial" charset="0"/>
              </a:rPr>
              <a:pPr eaLnBrk="1" hangingPunct="1">
                <a:spcBef>
                  <a:spcPct val="0"/>
                </a:spcBef>
                <a:buFontTx/>
                <a:buNone/>
              </a:pPr>
              <a:t>34</a:t>
            </a:fld>
            <a:endParaRPr lang="en-US" altLang="en-US" sz="1200" smtClean="0">
              <a:latin typeface="Garamond" pitchFamily="18" charset="0"/>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z="2800" smtClean="0">
                <a:solidFill>
                  <a:srgbClr val="FF0000"/>
                </a:solidFill>
              </a:rPr>
              <a:t>Part 2b: </a:t>
            </a:r>
            <a:r>
              <a:rPr lang="en-US" altLang="zh-CN" sz="2600" smtClean="0">
                <a:solidFill>
                  <a:srgbClr val="FF0000"/>
                </a:solidFill>
              </a:rPr>
              <a:t>Covariance (V</a:t>
            </a:r>
            <a:r>
              <a:rPr lang="en-US" altLang="zh-HK" sz="2600" smtClean="0">
                <a:solidFill>
                  <a:srgbClr val="FF0000"/>
                </a:solidFill>
              </a:rPr>
              <a:t>ariance-Covariance</a:t>
            </a:r>
            <a:r>
              <a:rPr lang="en-US" altLang="zh-CN" sz="2600" smtClean="0">
                <a:solidFill>
                  <a:srgbClr val="FF0000"/>
                </a:solidFill>
              </a:rPr>
              <a:t>) matrix</a:t>
            </a:r>
            <a:r>
              <a:rPr lang="en-US" altLang="zh-CN" sz="2600" smtClean="0"/>
              <a:t/>
            </a:r>
            <a:br>
              <a:rPr lang="en-US" altLang="zh-CN" sz="2600" smtClean="0"/>
            </a:br>
            <a:r>
              <a:rPr lang="en-US" altLang="zh-CN" sz="1400" i="1" smtClean="0"/>
              <a:t>”V</a:t>
            </a:r>
            <a:r>
              <a:rPr lang="en-US" altLang="zh-HK" sz="1400" i="1" smtClean="0"/>
              <a:t>ariance-Covariance Matrix</a:t>
            </a:r>
            <a:r>
              <a:rPr lang="en-US" altLang="zh-CN" sz="1400" i="1" smtClean="0"/>
              <a:t>: </a:t>
            </a:r>
            <a:r>
              <a:rPr lang="en-US" altLang="zh-HK" sz="1400" i="1" smtClean="0"/>
              <a:t>Variance and covariance are often displayed together in a variance-covariance </a:t>
            </a:r>
            <a:r>
              <a:rPr lang="en-US" altLang="zh-HK" sz="1400" i="1" smtClean="0">
                <a:hlinkClick r:id="rId3"/>
              </a:rPr>
              <a:t>matrix</a:t>
            </a:r>
            <a:r>
              <a:rPr lang="en-US" altLang="zh-HK" sz="1400" i="1" smtClean="0"/>
              <a:t>. The variances appear along the diagonal and covariances</a:t>
            </a:r>
            <a:r>
              <a:rPr lang="en-US" altLang="zh-CN" sz="1400" i="1" smtClean="0"/>
              <a:t> </a:t>
            </a:r>
            <a:r>
              <a:rPr lang="en-US" altLang="zh-HK" sz="1400" i="1" smtClean="0"/>
              <a:t>appear in the off-diagonal elements</a:t>
            </a:r>
            <a:r>
              <a:rPr lang="en-US" altLang="zh-CN" sz="1400" i="1" smtClean="0"/>
              <a:t>”</a:t>
            </a:r>
            <a:r>
              <a:rPr lang="en-US" altLang="zh-HK" sz="1400" smtClean="0"/>
              <a:t>,</a:t>
            </a:r>
            <a:r>
              <a:rPr lang="en-US" altLang="zh-CN" sz="1400" smtClean="0"/>
              <a:t> </a:t>
            </a:r>
            <a:r>
              <a:rPr lang="en-US" altLang="zh-HK" sz="1400" smtClean="0">
                <a:hlinkClick r:id="rId4"/>
              </a:rPr>
              <a:t>http://stattrek.com/matrix-algebra/variance.aspx</a:t>
            </a:r>
            <a:endParaRPr lang="en-US" altLang="zh-HK" sz="1400" smtClean="0"/>
          </a:p>
        </p:txBody>
      </p:sp>
      <p:sp>
        <p:nvSpPr>
          <p:cNvPr id="36867" name="Rectangle 3"/>
          <p:cNvSpPr>
            <a:spLocks noGrp="1" noChangeArrowheads="1"/>
          </p:cNvSpPr>
          <p:nvPr>
            <p:ph type="body" sz="half" idx="1"/>
          </p:nvPr>
        </p:nvSpPr>
        <p:spPr>
          <a:xfrm>
            <a:off x="7459663" y="6248400"/>
            <a:ext cx="381000" cy="415925"/>
          </a:xfrm>
        </p:spPr>
        <p:txBody>
          <a:bodyPr/>
          <a:lstStyle/>
          <a:p>
            <a:pPr eaLnBrk="1" hangingPunct="1"/>
            <a:r>
              <a:rPr lang="en-US" altLang="zh-CN" sz="2600" smtClean="0"/>
              <a:t> </a:t>
            </a:r>
            <a:endParaRPr lang="en-US" altLang="zh-HK" sz="2600" smtClean="0"/>
          </a:p>
        </p:txBody>
      </p:sp>
      <p:graphicFrame>
        <p:nvGraphicFramePr>
          <p:cNvPr id="36868" name="Object 4"/>
          <p:cNvGraphicFramePr>
            <a:graphicFrameLocks noGrp="1" noChangeAspect="1"/>
          </p:cNvGraphicFramePr>
          <p:nvPr>
            <p:ph sz="half" idx="2"/>
          </p:nvPr>
        </p:nvGraphicFramePr>
        <p:xfrm>
          <a:off x="234950" y="1679575"/>
          <a:ext cx="8826500" cy="4267200"/>
        </p:xfrm>
        <a:graphic>
          <a:graphicData uri="http://schemas.openxmlformats.org/presentationml/2006/ole">
            <mc:AlternateContent xmlns:mc="http://schemas.openxmlformats.org/markup-compatibility/2006">
              <mc:Choice xmlns:v="urn:schemas-microsoft-com:vml" Requires="v">
                <p:oleObj spid="_x0000_s36881" name="Equation" r:id="rId5" imgW="5359400" imgH="2590800" progId="Equation.3">
                  <p:embed/>
                </p:oleObj>
              </mc:Choice>
              <mc:Fallback>
                <p:oleObj name="Equation" r:id="rId5" imgW="5359400" imgH="25908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50" y="1679575"/>
                        <a:ext cx="88265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en-US"/>
              <a:t>Face recognition &amp; detection using PCA v.5b</a:t>
            </a:r>
          </a:p>
        </p:txBody>
      </p:sp>
      <p:sp>
        <p:nvSpPr>
          <p:cNvPr id="3687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9D32DCC-61EB-45F5-B8CE-48B5AD2DB92E}" type="slidenum">
              <a:rPr lang="en-US" altLang="en-US" sz="1200" smtClean="0">
                <a:latin typeface="Garamond" pitchFamily="18" charset="0"/>
                <a:cs typeface="Arial" charset="0"/>
              </a:rPr>
              <a:pPr eaLnBrk="1" hangingPunct="1">
                <a:spcBef>
                  <a:spcPct val="0"/>
                </a:spcBef>
                <a:buFontTx/>
                <a:buNone/>
              </a:pPr>
              <a:t>35</a:t>
            </a:fld>
            <a:endParaRPr lang="en-US" altLang="en-US" sz="1200" smtClean="0">
              <a:latin typeface="Garamond" pitchFamily="18" charset="0"/>
              <a:cs typeface="Arial" charset="0"/>
            </a:endParaRPr>
          </a:p>
        </p:txBody>
      </p:sp>
      <p:sp>
        <p:nvSpPr>
          <p:cNvPr id="2" name="Rectangle 1"/>
          <p:cNvSpPr/>
          <p:nvPr/>
        </p:nvSpPr>
        <p:spPr>
          <a:xfrm>
            <a:off x="5257800" y="2438400"/>
            <a:ext cx="4572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Xc</a:t>
            </a:r>
            <a:endParaRPr lang="en-US" dirty="0">
              <a:solidFill>
                <a:schemeClr val="tx1"/>
              </a:solidFill>
            </a:endParaRPr>
          </a:p>
        </p:txBody>
      </p:sp>
      <p:sp>
        <p:nvSpPr>
          <p:cNvPr id="8" name="Rectangle 7"/>
          <p:cNvSpPr/>
          <p:nvPr/>
        </p:nvSpPr>
        <p:spPr>
          <a:xfrm>
            <a:off x="5867400" y="2438400"/>
            <a:ext cx="3810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zh-HK" altLang="zh-HK" sz="1800" smtClean="0">
              <a:solidFill>
                <a:srgbClr val="FFFFFF"/>
              </a:solidFill>
              <a:cs typeface="Arial" pitchFamily="34" charset="0"/>
            </a:endParaRPr>
          </a:p>
        </p:txBody>
      </p:sp>
      <p:sp>
        <p:nvSpPr>
          <p:cNvPr id="9" name="Rectangle 8"/>
          <p:cNvSpPr/>
          <p:nvPr/>
        </p:nvSpPr>
        <p:spPr>
          <a:xfrm>
            <a:off x="7162800" y="2438400"/>
            <a:ext cx="487363" cy="11287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zh-HK" altLang="zh-HK" sz="1800" smtClean="0">
              <a:solidFill>
                <a:srgbClr val="FFFFFF"/>
              </a:solidFill>
              <a:cs typeface="Arial" pitchFamily="34" charset="0"/>
            </a:endParaRPr>
          </a:p>
        </p:txBody>
      </p:sp>
      <p:sp>
        <p:nvSpPr>
          <p:cNvPr id="3" name="Oval 2"/>
          <p:cNvSpPr/>
          <p:nvPr/>
        </p:nvSpPr>
        <p:spPr>
          <a:xfrm>
            <a:off x="6400800" y="2995613"/>
            <a:ext cx="152400"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zh-HK" altLang="zh-HK" sz="1800" smtClean="0">
              <a:solidFill>
                <a:srgbClr val="FFFFFF"/>
              </a:solidFill>
              <a:cs typeface="Arial" pitchFamily="34" charset="0"/>
            </a:endParaRPr>
          </a:p>
        </p:txBody>
      </p:sp>
      <p:sp>
        <p:nvSpPr>
          <p:cNvPr id="11" name="Oval 10"/>
          <p:cNvSpPr/>
          <p:nvPr/>
        </p:nvSpPr>
        <p:spPr>
          <a:xfrm>
            <a:off x="6711950" y="3009900"/>
            <a:ext cx="152400"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zh-HK" altLang="zh-HK" sz="1800" smtClean="0">
              <a:solidFill>
                <a:srgbClr val="FFFFFF"/>
              </a:solidFill>
              <a:cs typeface="Arial" pitchFamily="34" charset="0"/>
            </a:endParaRPr>
          </a:p>
        </p:txBody>
      </p:sp>
      <p:sp>
        <p:nvSpPr>
          <p:cNvPr id="36876" name="TextBox 3"/>
          <p:cNvSpPr txBox="1">
            <a:spLocks noChangeArrowheads="1"/>
          </p:cNvSpPr>
          <p:nvPr/>
        </p:nvSpPr>
        <p:spPr bwMode="auto">
          <a:xfrm>
            <a:off x="5272088" y="2068513"/>
            <a:ext cx="2449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c=1   c=2              c=C</a:t>
            </a:r>
          </a:p>
        </p:txBody>
      </p:sp>
      <p:sp>
        <p:nvSpPr>
          <p:cNvPr id="36877" name="TextBox 9"/>
          <p:cNvSpPr txBox="1">
            <a:spLocks noChangeArrowheads="1"/>
          </p:cNvSpPr>
          <p:nvPr/>
        </p:nvSpPr>
        <p:spPr bwMode="auto">
          <a:xfrm>
            <a:off x="4648200" y="3055938"/>
            <a:ext cx="35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N</a:t>
            </a:r>
          </a:p>
        </p:txBody>
      </p:sp>
      <p:sp>
        <p:nvSpPr>
          <p:cNvPr id="12" name="Left Brace 11"/>
          <p:cNvSpPr/>
          <p:nvPr/>
        </p:nvSpPr>
        <p:spPr>
          <a:xfrm>
            <a:off x="4999038" y="2438400"/>
            <a:ext cx="152400" cy="112871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zh-HK" altLang="zh-HK" sz="1800" smtClean="0">
              <a:cs typeface="Arial" pitchFamily="34" charset="0"/>
            </a:endParaRPr>
          </a:p>
        </p:txBody>
      </p:sp>
      <p:cxnSp>
        <p:nvCxnSpPr>
          <p:cNvPr id="14" name="Straight Arrow Connector 13"/>
          <p:cNvCxnSpPr/>
          <p:nvPr/>
        </p:nvCxnSpPr>
        <p:spPr>
          <a:xfrm>
            <a:off x="1447800" y="2254250"/>
            <a:ext cx="3946525" cy="412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0" name="TextBox 4"/>
          <p:cNvSpPr txBox="1">
            <a:spLocks noChangeArrowheads="1"/>
          </p:cNvSpPr>
          <p:nvPr/>
        </p:nvSpPr>
        <p:spPr bwMode="auto">
          <a:xfrm>
            <a:off x="323850" y="1320800"/>
            <a:ext cx="7859713" cy="368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Note: x has N samples (rows) of C variables (columns), cov(x)=(1/n-1)(x’*x)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z="3600" smtClean="0"/>
              <a:t>Find covariance matrix cov()  of an input data set</a:t>
            </a:r>
          </a:p>
        </p:txBody>
      </p:sp>
      <p:sp>
        <p:nvSpPr>
          <p:cNvPr id="5" name="Footer Placeholder 4"/>
          <p:cNvSpPr>
            <a:spLocks noGrp="1"/>
          </p:cNvSpPr>
          <p:nvPr>
            <p:ph type="ftr" sz="quarter" idx="11"/>
          </p:nvPr>
        </p:nvSpPr>
        <p:spPr/>
        <p:txBody>
          <a:bodyPr/>
          <a:lstStyle/>
          <a:p>
            <a:pPr>
              <a:defRPr/>
            </a:pPr>
            <a:r>
              <a:rPr lang="en-US" altLang="zh-CN" smtClean="0"/>
              <a:t>Face recognition &amp; detection using PCA v.5b</a:t>
            </a:r>
            <a:endParaRPr lang="en-US" altLang="zh-CN"/>
          </a:p>
        </p:txBody>
      </p:sp>
      <p:sp>
        <p:nvSpPr>
          <p:cNvPr id="378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9211C2-4F61-49BC-AAAF-1A9E90A4B79C}" type="slidenum">
              <a:rPr lang="en-US" altLang="en-US" smtClean="0">
                <a:solidFill>
                  <a:srgbClr val="898989"/>
                </a:solidFill>
              </a:rPr>
              <a:pPr eaLnBrk="1" hangingPunct="1"/>
              <a:t>36</a:t>
            </a:fld>
            <a:endParaRPr lang="en-US" altLang="en-US" smtClean="0">
              <a:solidFill>
                <a:srgbClr val="898989"/>
              </a:solidFill>
            </a:endParaRPr>
          </a:p>
        </p:txBody>
      </p:sp>
      <p:sp>
        <p:nvSpPr>
          <p:cNvPr id="37893" name="Content Placeholder 7"/>
          <p:cNvSpPr>
            <a:spLocks noGrp="1"/>
          </p:cNvSpPr>
          <p:nvPr>
            <p:ph idx="1"/>
          </p:nvPr>
        </p:nvSpPr>
        <p:spPr>
          <a:xfrm>
            <a:off x="684213" y="1268413"/>
            <a:ext cx="7343775" cy="5707062"/>
          </a:xfrm>
          <a:ln>
            <a:solidFill>
              <a:schemeClr val="accent1"/>
            </a:solidFill>
            <a:miter lim="800000"/>
            <a:headEnd/>
            <a:tailEnd/>
          </a:ln>
        </p:spPr>
        <p:txBody>
          <a:bodyPr>
            <a:spAutoFit/>
          </a:bodyPr>
          <a:lstStyle/>
          <a:p>
            <a:r>
              <a:rPr lang="en-US" altLang="en-US" sz="2400" smtClean="0"/>
              <a:t>Assume the measurements (x or y) have zero mean to simply the discussion</a:t>
            </a:r>
          </a:p>
          <a:p>
            <a:r>
              <a:rPr lang="en-US" altLang="en-US" sz="2400" smtClean="0"/>
              <a:t>Different people make their preferred format of measurement matrices, but</a:t>
            </a:r>
          </a:p>
          <a:p>
            <a:r>
              <a:rPr lang="en-US" altLang="en-US" sz="2400" smtClean="0"/>
              <a:t>If the measurement matrix (x</a:t>
            </a:r>
            <a:r>
              <a:rPr lang="en-US" altLang="en-US" sz="2400" baseline="-25000" smtClean="0"/>
              <a:t>(nxc)</a:t>
            </a:r>
            <a:r>
              <a:rPr lang="en-US" altLang="en-US" sz="2400" smtClean="0"/>
              <a:t>) has N samples (rows) of C variables (columns) then</a:t>
            </a:r>
          </a:p>
          <a:p>
            <a:pPr lvl="1"/>
            <a:r>
              <a:rPr lang="en-US" altLang="en-US" sz="2000" smtClean="0"/>
              <a:t>the covariance matrix of x is cov(x)</a:t>
            </a:r>
            <a:r>
              <a:rPr lang="en-US" altLang="en-US" sz="2000" baseline="-25000" smtClean="0"/>
              <a:t>(cxc)</a:t>
            </a:r>
            <a:r>
              <a:rPr lang="en-US" altLang="en-US" sz="2000" smtClean="0"/>
              <a:t>=(1/n-1)(x’*x)</a:t>
            </a:r>
          </a:p>
          <a:p>
            <a:r>
              <a:rPr lang="en-US" altLang="en-US" sz="2400" smtClean="0"/>
              <a:t>If the measurement matrix (y</a:t>
            </a:r>
            <a:r>
              <a:rPr lang="en-US" altLang="en-US" sz="2400" baseline="-25000" smtClean="0"/>
              <a:t>(cxn)</a:t>
            </a:r>
            <a:r>
              <a:rPr lang="en-US" altLang="en-US" sz="2400" smtClean="0"/>
              <a:t>) has N samples (columns) of C variables (rows) then </a:t>
            </a:r>
          </a:p>
          <a:p>
            <a:pPr lvl="1"/>
            <a:r>
              <a:rPr lang="en-US" altLang="en-US" sz="2000" smtClean="0"/>
              <a:t>the covariance matrix of y  is cov(y)</a:t>
            </a:r>
            <a:r>
              <a:rPr lang="en-US" altLang="en-US" sz="2000" baseline="-25000" smtClean="0"/>
              <a:t>(cxc)</a:t>
            </a:r>
            <a:r>
              <a:rPr lang="en-US" altLang="en-US" sz="2000" smtClean="0"/>
              <a:t> =(1/n-1)(y*y’)</a:t>
            </a:r>
          </a:p>
          <a:p>
            <a:r>
              <a:rPr lang="en-US" altLang="en-US" sz="2400" smtClean="0"/>
              <a:t>This is to make sure the covariance matrix is a square matrix of size cxc=</a:t>
            </a:r>
          </a:p>
          <a:p>
            <a:pPr lvl="1"/>
            <a:r>
              <a:rPr lang="en-US" altLang="en-US" sz="2000" smtClean="0"/>
              <a:t>number_of_variables x number_of_variables</a:t>
            </a:r>
          </a:p>
          <a:p>
            <a:pPr lvl="1"/>
            <a:endParaRPr lang="en-US" altLang="en-US" sz="24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p:cNvSpPr>
            <a:spLocks noGrp="1"/>
          </p:cNvSpPr>
          <p:nvPr>
            <p:ph type="title"/>
          </p:nvPr>
        </p:nvSpPr>
        <p:spPr/>
        <p:txBody>
          <a:bodyPr/>
          <a:lstStyle/>
          <a:p>
            <a:r>
              <a:rPr lang="en-US" altLang="en-US" smtClean="0"/>
              <a:t>Application of covariance matrix</a:t>
            </a:r>
          </a:p>
        </p:txBody>
      </p:sp>
      <p:sp>
        <p:nvSpPr>
          <p:cNvPr id="38915" name="Content Placeholder 7"/>
          <p:cNvSpPr>
            <a:spLocks noGrp="1"/>
          </p:cNvSpPr>
          <p:nvPr>
            <p:ph idx="1"/>
          </p:nvPr>
        </p:nvSpPr>
        <p:spPr>
          <a:xfrm>
            <a:off x="457200" y="1600200"/>
            <a:ext cx="8291513" cy="5141913"/>
          </a:xfrm>
        </p:spPr>
        <p:txBody>
          <a:bodyPr/>
          <a:lstStyle/>
          <a:p>
            <a:r>
              <a:rPr lang="en-US" altLang="en-US" sz="2400" smtClean="0"/>
              <a:t>You perform </a:t>
            </a:r>
            <a:r>
              <a:rPr lang="en-US" altLang="en-US" sz="2400" smtClean="0">
                <a:solidFill>
                  <a:srgbClr val="FF0000"/>
                </a:solidFill>
              </a:rPr>
              <a:t>M sets of measurements</a:t>
            </a:r>
            <a:r>
              <a:rPr lang="en-US" altLang="en-US" sz="2400" smtClean="0"/>
              <a:t>, each measurement has </a:t>
            </a:r>
            <a:r>
              <a:rPr lang="en-US" altLang="en-US" sz="2400" smtClean="0">
                <a:solidFill>
                  <a:srgbClr val="FF0000"/>
                </a:solidFill>
              </a:rPr>
              <a:t>n parameters (variables)</a:t>
            </a:r>
          </a:p>
          <a:p>
            <a:r>
              <a:rPr lang="en-US" altLang="en-US" sz="2400" smtClean="0"/>
              <a:t>E.g. Four days of temperature, rain-fall (in mm), wind-speed (km per hour)</a:t>
            </a:r>
          </a:p>
          <a:p>
            <a:r>
              <a:rPr lang="en-US" altLang="en-US" sz="2400" smtClean="0"/>
              <a:t>The data collected is placed in matrix A. E.g.</a:t>
            </a:r>
          </a:p>
          <a:p>
            <a:pPr eaLnBrk="1" hangingPunct="1">
              <a:lnSpc>
                <a:spcPct val="80000"/>
              </a:lnSpc>
            </a:pPr>
            <a:r>
              <a:rPr lang="en-US" altLang="zh-TW" sz="2400" smtClean="0"/>
              <a:t>Rows: each row is a measurement of different variables</a:t>
            </a:r>
          </a:p>
          <a:p>
            <a:pPr eaLnBrk="1" hangingPunct="1">
              <a:lnSpc>
                <a:spcPct val="80000"/>
              </a:lnSpc>
            </a:pPr>
            <a:r>
              <a:rPr lang="en-US" altLang="zh-TW" sz="2400" smtClean="0"/>
              <a:t>Columns: each column is a variable on different days</a:t>
            </a:r>
          </a:p>
          <a:p>
            <a:pPr eaLnBrk="1" hangingPunct="1">
              <a:lnSpc>
                <a:spcPct val="80000"/>
              </a:lnSpc>
            </a:pPr>
            <a:r>
              <a:rPr lang="en-US" altLang="zh-TW" sz="2400" smtClean="0"/>
              <a:t>A</a:t>
            </a:r>
            <a:r>
              <a:rPr lang="en-US" altLang="zh-TW" sz="2400" baseline="-25000" smtClean="0"/>
              <a:t>(Mxn)</a:t>
            </a:r>
            <a:r>
              <a:rPr lang="en-US" altLang="zh-TW" sz="2400" smtClean="0"/>
              <a:t> = [-1 1 2 ; </a:t>
            </a:r>
          </a:p>
          <a:p>
            <a:pPr eaLnBrk="1" hangingPunct="1">
              <a:lnSpc>
                <a:spcPct val="80000"/>
              </a:lnSpc>
            </a:pPr>
            <a:r>
              <a:rPr lang="en-US" altLang="zh-TW" sz="2400" smtClean="0"/>
              <a:t>               -2 3 1 ; </a:t>
            </a:r>
          </a:p>
          <a:p>
            <a:pPr eaLnBrk="1" hangingPunct="1">
              <a:lnSpc>
                <a:spcPct val="80000"/>
              </a:lnSpc>
            </a:pPr>
            <a:r>
              <a:rPr lang="en-US" altLang="zh-TW" sz="2400" smtClean="0"/>
              <a:t>                4 0 3 ;</a:t>
            </a:r>
          </a:p>
          <a:p>
            <a:pPr eaLnBrk="1" hangingPunct="1">
              <a:lnSpc>
                <a:spcPct val="80000"/>
              </a:lnSpc>
            </a:pPr>
            <a:r>
              <a:rPr lang="en-US" altLang="zh-TW" sz="2400" smtClean="0"/>
              <a:t>                1 2 0]</a:t>
            </a:r>
            <a:r>
              <a:rPr lang="en-US" altLang="zh-TW" sz="2400" baseline="-25000" smtClean="0"/>
              <a:t>(Mxn, or 4x3)</a:t>
            </a:r>
          </a:p>
          <a:p>
            <a:pPr eaLnBrk="1" hangingPunct="1">
              <a:lnSpc>
                <a:spcPct val="80000"/>
              </a:lnSpc>
            </a:pPr>
            <a:endParaRPr lang="en-US" altLang="zh-TW" sz="2800" baseline="-25000" smtClean="0"/>
          </a:p>
          <a:p>
            <a:endParaRPr lang="en-US" altLang="en-US" smtClean="0"/>
          </a:p>
          <a:p>
            <a:endParaRPr lang="en-US" altLang="en-US" smtClean="0"/>
          </a:p>
        </p:txBody>
      </p:sp>
      <p:sp>
        <p:nvSpPr>
          <p:cNvPr id="5" name="Footer Placeholder 4"/>
          <p:cNvSpPr>
            <a:spLocks noGrp="1"/>
          </p:cNvSpPr>
          <p:nvPr>
            <p:ph type="ftr" sz="quarter" idx="11"/>
          </p:nvPr>
        </p:nvSpPr>
        <p:spPr>
          <a:xfrm>
            <a:off x="2843213" y="6381750"/>
            <a:ext cx="2895600" cy="365125"/>
          </a:xfrm>
        </p:spPr>
        <p:txBody>
          <a:bodyPr/>
          <a:lstStyle/>
          <a:p>
            <a:pPr>
              <a:defRPr/>
            </a:pPr>
            <a:r>
              <a:rPr lang="en-US" altLang="en-US"/>
              <a:t>Face recognition &amp; detection using PCA v.5b</a:t>
            </a:r>
            <a:endParaRPr lang="en-US" altLang="en-US" dirty="0"/>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76E58EE-D663-4EEE-8CB9-C59933F32E3D}" type="slidenum">
              <a:rPr lang="en-US" altLang="en-US" sz="1200" smtClean="0">
                <a:solidFill>
                  <a:srgbClr val="898989"/>
                </a:solidFill>
                <a:latin typeface="Arial" charset="0"/>
                <a:cs typeface="Arial" charset="0"/>
              </a:rPr>
              <a:pPr eaLnBrk="1" hangingPunct="1">
                <a:spcBef>
                  <a:spcPct val="0"/>
                </a:spcBef>
                <a:buFontTx/>
                <a:buNone/>
              </a:pPr>
              <a:t>37</a:t>
            </a:fld>
            <a:endParaRPr lang="en-US" altLang="en-US" sz="1200" smtClean="0">
              <a:solidFill>
                <a:srgbClr val="898989"/>
              </a:solidFill>
              <a:latin typeface="Arial" charset="0"/>
              <a:cs typeface="Arial" charset="0"/>
            </a:endParaRPr>
          </a:p>
        </p:txBody>
      </p:sp>
      <p:cxnSp>
        <p:nvCxnSpPr>
          <p:cNvPr id="12" name="Straight Arrow Connector 11"/>
          <p:cNvCxnSpPr/>
          <p:nvPr/>
        </p:nvCxnSpPr>
        <p:spPr>
          <a:xfrm flipH="1" flipV="1">
            <a:off x="2555875" y="5341938"/>
            <a:ext cx="133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19" name="TextBox 12"/>
          <p:cNvSpPr txBox="1">
            <a:spLocks noChangeArrowheads="1"/>
          </p:cNvSpPr>
          <p:nvPr/>
        </p:nvSpPr>
        <p:spPr bwMode="auto">
          <a:xfrm>
            <a:off x="3886200" y="5157788"/>
            <a:ext cx="272415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Wind-speed is 3 on day3</a:t>
            </a:r>
          </a:p>
        </p:txBody>
      </p:sp>
      <p:sp>
        <p:nvSpPr>
          <p:cNvPr id="38920" name="TextBox 13"/>
          <p:cNvSpPr txBox="1">
            <a:spLocks noChangeArrowheads="1"/>
          </p:cNvSpPr>
          <p:nvPr/>
        </p:nvSpPr>
        <p:spPr bwMode="auto">
          <a:xfrm>
            <a:off x="3854450" y="4367213"/>
            <a:ext cx="2044700"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Temperature is -1 </a:t>
            </a:r>
          </a:p>
          <a:p>
            <a:pPr eaLnBrk="1" hangingPunct="1">
              <a:spcBef>
                <a:spcPct val="0"/>
              </a:spcBef>
              <a:buFontTx/>
              <a:buNone/>
            </a:pPr>
            <a:r>
              <a:rPr lang="en-US" altLang="en-US" sz="1800">
                <a:latin typeface="Arial" charset="0"/>
              </a:rPr>
              <a:t>on day1</a:t>
            </a:r>
          </a:p>
        </p:txBody>
      </p:sp>
      <p:cxnSp>
        <p:nvCxnSpPr>
          <p:cNvPr id="15" name="Straight Arrow Connector 14"/>
          <p:cNvCxnSpPr/>
          <p:nvPr/>
        </p:nvCxnSpPr>
        <p:spPr>
          <a:xfrm flipH="1">
            <a:off x="2195513" y="4367213"/>
            <a:ext cx="1658937" cy="141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5"/>
          <p:cNvSpPr>
            <a:spLocks noGrp="1"/>
          </p:cNvSpPr>
          <p:nvPr>
            <p:ph type="ftr" sz="quarter" idx="11"/>
          </p:nvPr>
        </p:nvSpPr>
        <p:spPr bwMode="auto">
          <a:xfrm>
            <a:off x="83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400" smtClean="0">
                <a:latin typeface="Times New Roman" pitchFamily="18" charset="0"/>
              </a:rPr>
              <a:t>Face recognition &amp; detection using PCA v.5b</a:t>
            </a:r>
          </a:p>
        </p:txBody>
      </p:sp>
      <p:sp>
        <p:nvSpPr>
          <p:cNvPr id="3993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03A90B5-614D-41BC-834E-4589418C4B83}" type="slidenum">
              <a:rPr lang="zh-TW" altLang="en-US" sz="1400" smtClean="0">
                <a:latin typeface="Times New Roman" pitchFamily="18" charset="0"/>
                <a:cs typeface="Arial" charset="0"/>
              </a:rPr>
              <a:pPr eaLnBrk="1" hangingPunct="1">
                <a:spcBef>
                  <a:spcPct val="0"/>
                </a:spcBef>
                <a:buFontTx/>
                <a:buNone/>
              </a:pPr>
              <a:t>38</a:t>
            </a:fld>
            <a:endParaRPr lang="en-US" altLang="zh-TW" sz="1400" smtClean="0">
              <a:latin typeface="Times New Roman" pitchFamily="18" charset="0"/>
              <a:cs typeface="Arial" charset="0"/>
            </a:endParaRPr>
          </a:p>
        </p:txBody>
      </p:sp>
      <p:sp>
        <p:nvSpPr>
          <p:cNvPr id="39940" name="Rectangle 2"/>
          <p:cNvSpPr>
            <a:spLocks noGrp="1" noChangeArrowheads="1"/>
          </p:cNvSpPr>
          <p:nvPr>
            <p:ph type="title"/>
          </p:nvPr>
        </p:nvSpPr>
        <p:spPr/>
        <p:txBody>
          <a:bodyPr/>
          <a:lstStyle/>
          <a:p>
            <a:pPr eaLnBrk="1" hangingPunct="1"/>
            <a:r>
              <a:rPr lang="en-US" altLang="zh-TW" smtClean="0"/>
              <a:t>Covariance matrix example1</a:t>
            </a:r>
            <a:br>
              <a:rPr lang="en-US" altLang="zh-TW" smtClean="0"/>
            </a:br>
            <a:r>
              <a:rPr lang="en-US" altLang="zh-TW" smtClean="0"/>
              <a:t>A is 4x3</a:t>
            </a:r>
          </a:p>
        </p:txBody>
      </p:sp>
      <p:sp>
        <p:nvSpPr>
          <p:cNvPr id="39941" name="Rectangle 3"/>
          <p:cNvSpPr>
            <a:spLocks noGrp="1" noChangeArrowheads="1"/>
          </p:cNvSpPr>
          <p:nvPr>
            <p:ph type="body" sz="half" idx="1"/>
          </p:nvPr>
        </p:nvSpPr>
        <p:spPr/>
        <p:txBody>
          <a:bodyPr/>
          <a:lstStyle/>
          <a:p>
            <a:pPr eaLnBrk="1" hangingPunct="1">
              <a:lnSpc>
                <a:spcPct val="80000"/>
              </a:lnSpc>
            </a:pPr>
            <a:r>
              <a:rPr lang="en-US" altLang="zh-TW" sz="1800" smtClean="0"/>
              <a:t>From Matlab &gt;help cov</a:t>
            </a:r>
          </a:p>
          <a:p>
            <a:pPr eaLnBrk="1" hangingPunct="1">
              <a:lnSpc>
                <a:spcPct val="80000"/>
              </a:lnSpc>
            </a:pPr>
            <a:r>
              <a:rPr lang="en-US" altLang="zh-TW" sz="1800" smtClean="0"/>
              <a:t>Consider </a:t>
            </a:r>
          </a:p>
          <a:p>
            <a:pPr eaLnBrk="1" hangingPunct="1">
              <a:lnSpc>
                <a:spcPct val="80000"/>
              </a:lnSpc>
            </a:pPr>
            <a:r>
              <a:rPr lang="en-US" altLang="zh-TW" sz="1800" smtClean="0"/>
              <a:t>A = [-1 1 2 ; </a:t>
            </a:r>
          </a:p>
          <a:p>
            <a:pPr eaLnBrk="1" hangingPunct="1">
              <a:lnSpc>
                <a:spcPct val="80000"/>
              </a:lnSpc>
            </a:pPr>
            <a:r>
              <a:rPr lang="en-US" altLang="zh-TW" sz="1800" smtClean="0"/>
              <a:t>         -2 3 1 ; </a:t>
            </a:r>
          </a:p>
          <a:p>
            <a:pPr eaLnBrk="1" hangingPunct="1">
              <a:lnSpc>
                <a:spcPct val="80000"/>
              </a:lnSpc>
            </a:pPr>
            <a:r>
              <a:rPr lang="en-US" altLang="zh-TW" sz="1800" smtClean="0"/>
              <a:t>          4 0 3 ;</a:t>
            </a:r>
          </a:p>
          <a:p>
            <a:pPr eaLnBrk="1" hangingPunct="1">
              <a:lnSpc>
                <a:spcPct val="80000"/>
              </a:lnSpc>
            </a:pPr>
            <a:r>
              <a:rPr lang="en-US" altLang="zh-TW" sz="1800" smtClean="0"/>
              <a:t>          1 2 0]</a:t>
            </a:r>
          </a:p>
          <a:p>
            <a:pPr eaLnBrk="1" hangingPunct="1">
              <a:lnSpc>
                <a:spcPct val="80000"/>
              </a:lnSpc>
            </a:pPr>
            <a:r>
              <a:rPr lang="en-US" altLang="zh-TW" sz="1800" smtClean="0"/>
              <a:t>To obtain a vector of variances for each column of A: </a:t>
            </a:r>
          </a:p>
          <a:p>
            <a:pPr eaLnBrk="1" hangingPunct="1">
              <a:lnSpc>
                <a:spcPct val="80000"/>
              </a:lnSpc>
            </a:pPr>
            <a:r>
              <a:rPr lang="en-US" altLang="zh-TW" sz="1800" smtClean="0"/>
              <a:t>v = diag(cov(A))'</a:t>
            </a:r>
          </a:p>
          <a:p>
            <a:pPr eaLnBrk="1" hangingPunct="1">
              <a:lnSpc>
                <a:spcPct val="80000"/>
              </a:lnSpc>
            </a:pPr>
            <a:r>
              <a:rPr lang="en-US" altLang="zh-TW" sz="1800" smtClean="0"/>
              <a:t>v =</a:t>
            </a:r>
          </a:p>
          <a:p>
            <a:pPr eaLnBrk="1" hangingPunct="1">
              <a:lnSpc>
                <a:spcPct val="80000"/>
              </a:lnSpc>
            </a:pPr>
            <a:r>
              <a:rPr lang="en-US" altLang="zh-TW" sz="1800" smtClean="0"/>
              <a:t>   7.0000    1.6667    1.6667</a:t>
            </a:r>
          </a:p>
          <a:p>
            <a:pPr eaLnBrk="1" hangingPunct="1">
              <a:lnSpc>
                <a:spcPct val="80000"/>
              </a:lnSpc>
            </a:pPr>
            <a:r>
              <a:rPr lang="en-US" altLang="zh-TW" sz="1800" smtClean="0"/>
              <a:t>Compare vector v with covariance C=cov(A);</a:t>
            </a:r>
          </a:p>
          <a:p>
            <a:pPr eaLnBrk="1" hangingPunct="1">
              <a:lnSpc>
                <a:spcPct val="80000"/>
              </a:lnSpc>
            </a:pPr>
            <a:r>
              <a:rPr lang="en-US" altLang="zh-TW" sz="1800" smtClean="0"/>
              <a:t>C=[7.0000   -2.6667    1.6667</a:t>
            </a:r>
          </a:p>
          <a:p>
            <a:pPr eaLnBrk="1" hangingPunct="1">
              <a:lnSpc>
                <a:spcPct val="80000"/>
              </a:lnSpc>
            </a:pPr>
            <a:r>
              <a:rPr lang="en-US" altLang="zh-TW" sz="1800" smtClean="0"/>
              <a:t>   -2.6667    1.6667   -1.3333</a:t>
            </a:r>
          </a:p>
          <a:p>
            <a:pPr eaLnBrk="1" hangingPunct="1">
              <a:lnSpc>
                <a:spcPct val="80000"/>
              </a:lnSpc>
            </a:pPr>
            <a:r>
              <a:rPr lang="en-US" altLang="zh-TW" sz="1800" smtClean="0"/>
              <a:t>    1.6667   -1.3333    1.6667]</a:t>
            </a:r>
          </a:p>
        </p:txBody>
      </p:sp>
      <p:sp>
        <p:nvSpPr>
          <p:cNvPr id="39942" name="Rectangle 4"/>
          <p:cNvSpPr>
            <a:spLocks noGrp="1" noChangeArrowheads="1"/>
          </p:cNvSpPr>
          <p:nvPr>
            <p:ph type="body" sz="half" idx="2"/>
          </p:nvPr>
        </p:nvSpPr>
        <p:spPr>
          <a:xfrm>
            <a:off x="4572000" y="1676400"/>
            <a:ext cx="4114800" cy="4114800"/>
          </a:xfrm>
        </p:spPr>
        <p:txBody>
          <a:bodyPr/>
          <a:lstStyle/>
          <a:p>
            <a:pPr eaLnBrk="1" hangingPunct="1">
              <a:lnSpc>
                <a:spcPct val="80000"/>
              </a:lnSpc>
            </a:pPr>
            <a:r>
              <a:rPr lang="en-US" altLang="zh-TW" sz="1600" smtClean="0"/>
              <a:t>Ie.  Take the first column of A</a:t>
            </a:r>
          </a:p>
          <a:p>
            <a:pPr eaLnBrk="1" hangingPunct="1">
              <a:lnSpc>
                <a:spcPct val="80000"/>
              </a:lnSpc>
            </a:pPr>
            <a:r>
              <a:rPr lang="en-US" altLang="zh-TW" sz="1600" smtClean="0"/>
              <a:t>a=[-1,-2,4,1]</a:t>
            </a:r>
            <a:r>
              <a:rPr lang="en-US" altLang="zh-TW" sz="1600" smtClean="0">
                <a:latin typeface="Arial" charset="0"/>
              </a:rPr>
              <a:t>’</a:t>
            </a:r>
          </a:p>
          <a:p>
            <a:pPr eaLnBrk="1" hangingPunct="1">
              <a:lnSpc>
                <a:spcPct val="80000"/>
              </a:lnSpc>
            </a:pPr>
            <a:r>
              <a:rPr lang="en-US" altLang="zh-TW" sz="1600" smtClean="0">
                <a:latin typeface="Arial" charset="0"/>
              </a:rPr>
              <a:t>a2=a-mean(a)</a:t>
            </a:r>
          </a:p>
          <a:p>
            <a:pPr eaLnBrk="1" hangingPunct="1">
              <a:lnSpc>
                <a:spcPct val="80000"/>
              </a:lnSpc>
            </a:pPr>
            <a:r>
              <a:rPr lang="en-US" altLang="zh-TW" sz="1600" smtClean="0"/>
              <a:t>a2=[-1,-2,4,1]</a:t>
            </a:r>
            <a:r>
              <a:rPr lang="en-US" altLang="zh-TW" sz="1600" smtClean="0">
                <a:latin typeface="Arial" charset="0"/>
              </a:rPr>
              <a:t>’-0.5=[-1.5000,-2.5000,    3.5000, 0.5000]’</a:t>
            </a:r>
          </a:p>
          <a:p>
            <a:pPr eaLnBrk="1" hangingPunct="1">
              <a:lnSpc>
                <a:spcPct val="80000"/>
              </a:lnSpc>
            </a:pPr>
            <a:r>
              <a:rPr lang="en-US" altLang="zh-TW" sz="1600" smtClean="0"/>
              <a:t>Cov([-1,-2,4,1]</a:t>
            </a:r>
            <a:r>
              <a:rPr lang="en-US" altLang="zh-TW" sz="1600" smtClean="0">
                <a:latin typeface="Arial" charset="0"/>
              </a:rPr>
              <a:t>’</a:t>
            </a:r>
            <a:r>
              <a:rPr lang="en-US" altLang="zh-TW" sz="1600" smtClean="0"/>
              <a:t>)=7</a:t>
            </a:r>
          </a:p>
          <a:p>
            <a:pPr eaLnBrk="1" hangingPunct="1">
              <a:lnSpc>
                <a:spcPct val="80000"/>
              </a:lnSpc>
            </a:pPr>
            <a:r>
              <a:rPr lang="en-US" altLang="zh-TW" sz="1600" smtClean="0">
                <a:latin typeface="Arial" charset="0"/>
              </a:rPr>
              <a:t>Cov(a)=7</a:t>
            </a:r>
          </a:p>
          <a:p>
            <a:pPr eaLnBrk="1" hangingPunct="1">
              <a:lnSpc>
                <a:spcPct val="80000"/>
              </a:lnSpc>
            </a:pPr>
            <a:r>
              <a:rPr lang="en-US" altLang="zh-TW" sz="1600" smtClean="0">
                <a:latin typeface="Arial" charset="0"/>
              </a:rPr>
              <a:t>a2’*a2/(N-1)=</a:t>
            </a:r>
          </a:p>
          <a:p>
            <a:pPr eaLnBrk="1" hangingPunct="1">
              <a:lnSpc>
                <a:spcPct val="80000"/>
              </a:lnSpc>
            </a:pPr>
            <a:r>
              <a:rPr lang="en-US" altLang="zh-TW" sz="1600" smtClean="0">
                <a:latin typeface="Arial" charset="0"/>
              </a:rPr>
              <a:t>[-1.5000,-2.5000,3.5000,0.5000]*</a:t>
            </a:r>
          </a:p>
          <a:p>
            <a:pPr eaLnBrk="1" hangingPunct="1">
              <a:lnSpc>
                <a:spcPct val="80000"/>
              </a:lnSpc>
            </a:pPr>
            <a:r>
              <a:rPr lang="en-US" altLang="zh-TW" sz="1600" smtClean="0">
                <a:latin typeface="Arial" charset="0"/>
              </a:rPr>
              <a:t>[-1.5000,-2.5000,3.5000,0.5000]’/(4-1)</a:t>
            </a:r>
          </a:p>
          <a:p>
            <a:pPr eaLnBrk="1" hangingPunct="1">
              <a:lnSpc>
                <a:spcPct val="80000"/>
              </a:lnSpc>
            </a:pPr>
            <a:r>
              <a:rPr lang="en-US" altLang="zh-TW" sz="1600" smtClean="0">
                <a:latin typeface="Arial" charset="0"/>
              </a:rPr>
              <a:t>=7</a:t>
            </a:r>
          </a:p>
          <a:p>
            <a:pPr eaLnBrk="1" hangingPunct="1">
              <a:lnSpc>
                <a:spcPct val="80000"/>
              </a:lnSpc>
            </a:pPr>
            <a:r>
              <a:rPr lang="en-US" altLang="zh-TW" sz="1600" smtClean="0"/>
              <a:t>Diagonals are variances of the columns</a:t>
            </a:r>
          </a:p>
          <a:p>
            <a:pPr eaLnBrk="1" hangingPunct="1">
              <a:lnSpc>
                <a:spcPct val="80000"/>
              </a:lnSpc>
            </a:pPr>
            <a:r>
              <a:rPr lang="en-US" altLang="zh-TW" sz="1600" smtClean="0"/>
              <a:t>Covariance of first and second column</a:t>
            </a:r>
          </a:p>
          <a:p>
            <a:pPr eaLnBrk="1" hangingPunct="1">
              <a:lnSpc>
                <a:spcPct val="80000"/>
              </a:lnSpc>
            </a:pPr>
            <a:r>
              <a:rPr lang="fr-FR" altLang="zh-TW" sz="1800" smtClean="0"/>
              <a:t>&gt;&gt; cov([-1,-2,4,1]',[1,3,0,2]')=</a:t>
            </a:r>
          </a:p>
          <a:p>
            <a:pPr eaLnBrk="1" hangingPunct="1">
              <a:lnSpc>
                <a:spcPct val="80000"/>
              </a:lnSpc>
            </a:pPr>
            <a:r>
              <a:rPr lang="fr-FR" altLang="zh-TW" sz="1800" smtClean="0"/>
              <a:t> 7.0000   -2.6667</a:t>
            </a:r>
          </a:p>
          <a:p>
            <a:pPr eaLnBrk="1" hangingPunct="1">
              <a:lnSpc>
                <a:spcPct val="80000"/>
              </a:lnSpc>
            </a:pPr>
            <a:r>
              <a:rPr lang="fr-FR" altLang="zh-TW" sz="1800" smtClean="0"/>
              <a:t>   -2.6667    1.6667 </a:t>
            </a:r>
          </a:p>
          <a:p>
            <a:pPr eaLnBrk="1" hangingPunct="1">
              <a:lnSpc>
                <a:spcPct val="80000"/>
              </a:lnSpc>
            </a:pPr>
            <a:r>
              <a:rPr lang="en-US" altLang="zh-TW" sz="1800" smtClean="0"/>
              <a:t>Also</a:t>
            </a:r>
          </a:p>
          <a:p>
            <a:pPr eaLnBrk="1" hangingPunct="1">
              <a:lnSpc>
                <a:spcPct val="80000"/>
              </a:lnSpc>
            </a:pPr>
            <a:r>
              <a:rPr lang="fr-FR" altLang="zh-TW" sz="1800" smtClean="0"/>
              <a:t>&gt;&gt; cov([1,3,0,2]',[2,1,3,0]') =</a:t>
            </a:r>
          </a:p>
          <a:p>
            <a:pPr eaLnBrk="1" hangingPunct="1">
              <a:lnSpc>
                <a:spcPct val="80000"/>
              </a:lnSpc>
            </a:pPr>
            <a:r>
              <a:rPr lang="fr-FR" altLang="zh-TW" sz="1800" smtClean="0"/>
              <a:t>    1.6667   -1.3333</a:t>
            </a:r>
          </a:p>
          <a:p>
            <a:pPr eaLnBrk="1" hangingPunct="1">
              <a:lnSpc>
                <a:spcPct val="80000"/>
              </a:lnSpc>
            </a:pPr>
            <a:r>
              <a:rPr lang="fr-FR" altLang="zh-TW" sz="1800" smtClean="0"/>
              <a:t>   -1.3333    1.6667</a:t>
            </a:r>
            <a:endParaRPr lang="en-US" altLang="zh-TW" sz="1800" smtClean="0"/>
          </a:p>
        </p:txBody>
      </p:sp>
      <p:cxnSp>
        <p:nvCxnSpPr>
          <p:cNvPr id="39943" name="Straight Arrow Connector 2"/>
          <p:cNvCxnSpPr>
            <a:cxnSpLocks noChangeShapeType="1"/>
          </p:cNvCxnSpPr>
          <p:nvPr/>
        </p:nvCxnSpPr>
        <p:spPr bwMode="auto">
          <a:xfrm flipV="1">
            <a:off x="1905000" y="4114800"/>
            <a:ext cx="3048000" cy="10668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bwMode="auto">
          <a:xfrm>
            <a:off x="83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400" smtClean="0">
                <a:latin typeface="Times New Roman" pitchFamily="18" charset="0"/>
              </a:rPr>
              <a:t>Face recognition &amp; detection using PCA v.5b</a:t>
            </a:r>
          </a:p>
        </p:txBody>
      </p:sp>
      <p:sp>
        <p:nvSpPr>
          <p:cNvPr id="4096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D2A7EF7-4011-4C2C-BA1B-DFBC4631A4D2}" type="slidenum">
              <a:rPr lang="zh-TW" altLang="en-US" sz="1400" smtClean="0">
                <a:latin typeface="Times New Roman" pitchFamily="18" charset="0"/>
                <a:cs typeface="Arial" charset="0"/>
              </a:rPr>
              <a:pPr eaLnBrk="1" hangingPunct="1">
                <a:spcBef>
                  <a:spcPct val="0"/>
                </a:spcBef>
                <a:buFontTx/>
                <a:buNone/>
              </a:pPr>
              <a:t>39</a:t>
            </a:fld>
            <a:endParaRPr lang="en-US" altLang="zh-TW" sz="1400" smtClean="0">
              <a:latin typeface="Times New Roman" pitchFamily="18" charset="0"/>
              <a:cs typeface="Arial" charset="0"/>
            </a:endParaRPr>
          </a:p>
        </p:txBody>
      </p:sp>
      <p:sp>
        <p:nvSpPr>
          <p:cNvPr id="40964" name="Rectangle 2"/>
          <p:cNvSpPr>
            <a:spLocks noGrp="1" noChangeArrowheads="1"/>
          </p:cNvSpPr>
          <p:nvPr>
            <p:ph type="title"/>
          </p:nvPr>
        </p:nvSpPr>
        <p:spPr/>
        <p:txBody>
          <a:bodyPr/>
          <a:lstStyle/>
          <a:p>
            <a:pPr eaLnBrk="1" hangingPunct="1"/>
            <a:r>
              <a:rPr lang="en-US" altLang="zh-TW" smtClean="0"/>
              <a:t>Covariance matrix example2</a:t>
            </a:r>
            <a:br>
              <a:rPr lang="en-US" altLang="zh-TW" smtClean="0"/>
            </a:br>
            <a:r>
              <a:rPr lang="en-US" altLang="zh-TW" smtClean="0"/>
              <a:t>A is 3x3</a:t>
            </a:r>
          </a:p>
        </p:txBody>
      </p:sp>
      <p:sp>
        <p:nvSpPr>
          <p:cNvPr id="40965" name="Rectangle 3"/>
          <p:cNvSpPr>
            <a:spLocks noGrp="1" noChangeArrowheads="1"/>
          </p:cNvSpPr>
          <p:nvPr>
            <p:ph type="body" sz="half" idx="1"/>
          </p:nvPr>
        </p:nvSpPr>
        <p:spPr/>
        <p:txBody>
          <a:bodyPr/>
          <a:lstStyle/>
          <a:p>
            <a:pPr eaLnBrk="1" hangingPunct="1">
              <a:lnSpc>
                <a:spcPct val="80000"/>
              </a:lnSpc>
            </a:pPr>
            <a:r>
              <a:rPr lang="en-US" altLang="zh-TW" sz="1800" smtClean="0"/>
              <a:t>From Matlab &gt;help cov</a:t>
            </a:r>
          </a:p>
          <a:p>
            <a:pPr eaLnBrk="1" hangingPunct="1">
              <a:lnSpc>
                <a:spcPct val="80000"/>
              </a:lnSpc>
            </a:pPr>
            <a:r>
              <a:rPr lang="en-US" altLang="zh-TW" sz="1800" smtClean="0"/>
              <a:t>Consider </a:t>
            </a:r>
          </a:p>
          <a:p>
            <a:pPr eaLnBrk="1" hangingPunct="1">
              <a:lnSpc>
                <a:spcPct val="80000"/>
              </a:lnSpc>
            </a:pPr>
            <a:r>
              <a:rPr lang="en-US" altLang="zh-TW" sz="1800" smtClean="0"/>
              <a:t>A = [-1 1 2 ; </a:t>
            </a:r>
          </a:p>
          <a:p>
            <a:pPr eaLnBrk="1" hangingPunct="1">
              <a:lnSpc>
                <a:spcPct val="80000"/>
              </a:lnSpc>
            </a:pPr>
            <a:r>
              <a:rPr lang="en-US" altLang="zh-TW" sz="1800" smtClean="0"/>
              <a:t>         -2 3 1 ; </a:t>
            </a:r>
          </a:p>
          <a:p>
            <a:pPr eaLnBrk="1" hangingPunct="1">
              <a:lnSpc>
                <a:spcPct val="80000"/>
              </a:lnSpc>
            </a:pPr>
            <a:r>
              <a:rPr lang="en-US" altLang="zh-TW" sz="1800" smtClean="0"/>
              <a:t>          4 0 3]. To obtain a vector of variances for each column of A: </a:t>
            </a:r>
          </a:p>
          <a:p>
            <a:pPr eaLnBrk="1" hangingPunct="1">
              <a:lnSpc>
                <a:spcPct val="80000"/>
              </a:lnSpc>
            </a:pPr>
            <a:r>
              <a:rPr lang="en-US" altLang="zh-TW" sz="1800" smtClean="0"/>
              <a:t>v = diag(cov(A))'</a:t>
            </a:r>
          </a:p>
          <a:p>
            <a:pPr eaLnBrk="1" hangingPunct="1">
              <a:lnSpc>
                <a:spcPct val="80000"/>
              </a:lnSpc>
            </a:pPr>
            <a:r>
              <a:rPr lang="en-US" altLang="zh-TW" sz="1800" smtClean="0"/>
              <a:t>v =</a:t>
            </a:r>
          </a:p>
          <a:p>
            <a:pPr eaLnBrk="1" hangingPunct="1">
              <a:lnSpc>
                <a:spcPct val="80000"/>
              </a:lnSpc>
            </a:pPr>
            <a:r>
              <a:rPr lang="en-US" altLang="zh-TW" sz="1800" smtClean="0"/>
              <a:t>   10.3333    2.3333    1.0000</a:t>
            </a:r>
          </a:p>
          <a:p>
            <a:pPr eaLnBrk="1" hangingPunct="1">
              <a:lnSpc>
                <a:spcPct val="80000"/>
              </a:lnSpc>
            </a:pPr>
            <a:r>
              <a:rPr lang="en-US" altLang="zh-TW" sz="1800" smtClean="0"/>
              <a:t>Compare vector v with covariance matrix C: </a:t>
            </a:r>
          </a:p>
          <a:p>
            <a:pPr eaLnBrk="1" hangingPunct="1">
              <a:lnSpc>
                <a:spcPct val="80000"/>
              </a:lnSpc>
            </a:pPr>
            <a:r>
              <a:rPr lang="en-US" altLang="zh-TW" sz="1800" smtClean="0"/>
              <a:t>C =</a:t>
            </a:r>
          </a:p>
          <a:p>
            <a:pPr eaLnBrk="1" hangingPunct="1">
              <a:lnSpc>
                <a:spcPct val="80000"/>
              </a:lnSpc>
            </a:pPr>
            <a:r>
              <a:rPr lang="en-US" altLang="zh-TW" sz="1800" smtClean="0"/>
              <a:t>   10.3333   -4.1667    3.0000</a:t>
            </a:r>
          </a:p>
          <a:p>
            <a:pPr eaLnBrk="1" hangingPunct="1">
              <a:lnSpc>
                <a:spcPct val="80000"/>
              </a:lnSpc>
            </a:pPr>
            <a:r>
              <a:rPr lang="en-US" altLang="zh-TW" sz="1800" smtClean="0"/>
              <a:t>   -4.1667    2.3333   -1.5000</a:t>
            </a:r>
          </a:p>
          <a:p>
            <a:pPr eaLnBrk="1" hangingPunct="1">
              <a:lnSpc>
                <a:spcPct val="80000"/>
              </a:lnSpc>
            </a:pPr>
            <a:r>
              <a:rPr lang="en-US" altLang="zh-TW" sz="1800" smtClean="0"/>
              <a:t>    3.0000   -1.5000    1.0000</a:t>
            </a:r>
          </a:p>
        </p:txBody>
      </p:sp>
      <p:sp>
        <p:nvSpPr>
          <p:cNvPr id="40966" name="Rectangle 4"/>
          <p:cNvSpPr>
            <a:spLocks noGrp="1" noChangeArrowheads="1"/>
          </p:cNvSpPr>
          <p:nvPr>
            <p:ph type="body" sz="half" idx="2"/>
          </p:nvPr>
        </p:nvSpPr>
        <p:spPr>
          <a:xfrm>
            <a:off x="4572000" y="1676400"/>
            <a:ext cx="3810000" cy="4114800"/>
          </a:xfrm>
        </p:spPr>
        <p:txBody>
          <a:bodyPr/>
          <a:lstStyle/>
          <a:p>
            <a:pPr eaLnBrk="1" hangingPunct="1">
              <a:lnSpc>
                <a:spcPct val="80000"/>
              </a:lnSpc>
            </a:pPr>
            <a:r>
              <a:rPr lang="en-US" altLang="zh-TW" sz="1600" smtClean="0"/>
              <a:t>Ie.  Take the first column of A</a:t>
            </a:r>
          </a:p>
          <a:p>
            <a:pPr eaLnBrk="1" hangingPunct="1">
              <a:lnSpc>
                <a:spcPct val="80000"/>
              </a:lnSpc>
            </a:pPr>
            <a:r>
              <a:rPr lang="en-US" altLang="zh-TW" sz="1600" smtClean="0"/>
              <a:t>a=[-1,-2,4]</a:t>
            </a:r>
            <a:r>
              <a:rPr lang="en-US" altLang="zh-TW" sz="1600" smtClean="0">
                <a:latin typeface="Arial" charset="0"/>
              </a:rPr>
              <a:t>’</a:t>
            </a:r>
          </a:p>
          <a:p>
            <a:pPr eaLnBrk="1" hangingPunct="1">
              <a:lnSpc>
                <a:spcPct val="80000"/>
              </a:lnSpc>
            </a:pPr>
            <a:r>
              <a:rPr lang="en-US" altLang="zh-TW" sz="1600" smtClean="0">
                <a:latin typeface="Arial" charset="0"/>
              </a:rPr>
              <a:t>a2=a-mean(a)</a:t>
            </a:r>
          </a:p>
          <a:p>
            <a:pPr eaLnBrk="1" hangingPunct="1">
              <a:lnSpc>
                <a:spcPct val="80000"/>
              </a:lnSpc>
            </a:pPr>
            <a:r>
              <a:rPr lang="en-US" altLang="zh-TW" sz="1600" smtClean="0"/>
              <a:t>a2=[-1,-2,4]</a:t>
            </a:r>
            <a:r>
              <a:rPr lang="en-US" altLang="zh-TW" sz="1600" smtClean="0">
                <a:latin typeface="Arial" charset="0"/>
              </a:rPr>
              <a:t>’-0.333=[-1.3333   -2.3333    3.6667]’</a:t>
            </a:r>
          </a:p>
          <a:p>
            <a:pPr eaLnBrk="1" hangingPunct="1">
              <a:lnSpc>
                <a:spcPct val="80000"/>
              </a:lnSpc>
            </a:pPr>
            <a:r>
              <a:rPr lang="en-US" altLang="zh-TW" sz="1600" smtClean="0"/>
              <a:t>Cov([-1,-2,4]</a:t>
            </a:r>
            <a:r>
              <a:rPr lang="en-US" altLang="zh-TW" sz="1600" smtClean="0">
                <a:latin typeface="Arial" charset="0"/>
              </a:rPr>
              <a:t>’</a:t>
            </a:r>
            <a:r>
              <a:rPr lang="en-US" altLang="zh-TW" sz="1600" smtClean="0"/>
              <a:t>)=</a:t>
            </a:r>
          </a:p>
          <a:p>
            <a:pPr eaLnBrk="1" hangingPunct="1">
              <a:lnSpc>
                <a:spcPct val="80000"/>
              </a:lnSpc>
            </a:pPr>
            <a:r>
              <a:rPr lang="en-US" altLang="zh-TW" sz="1600" smtClean="0">
                <a:latin typeface="Arial" charset="0"/>
              </a:rPr>
              <a:t>Cov(a)=</a:t>
            </a:r>
          </a:p>
          <a:p>
            <a:pPr eaLnBrk="1" hangingPunct="1">
              <a:lnSpc>
                <a:spcPct val="80000"/>
              </a:lnSpc>
            </a:pPr>
            <a:r>
              <a:rPr lang="en-US" altLang="zh-TW" sz="1600" smtClean="0">
                <a:latin typeface="Arial" charset="0"/>
              </a:rPr>
              <a:t>a2’*a2/(N-1)=</a:t>
            </a:r>
          </a:p>
          <a:p>
            <a:pPr eaLnBrk="1" hangingPunct="1">
              <a:lnSpc>
                <a:spcPct val="80000"/>
              </a:lnSpc>
            </a:pPr>
            <a:r>
              <a:rPr lang="en-US" altLang="zh-TW" sz="1600" smtClean="0">
                <a:latin typeface="Arial" charset="0"/>
              </a:rPr>
              <a:t>[-1.3333   -2.3333    3.6667]’</a:t>
            </a:r>
          </a:p>
          <a:p>
            <a:pPr eaLnBrk="1" hangingPunct="1">
              <a:lnSpc>
                <a:spcPct val="80000"/>
              </a:lnSpc>
            </a:pPr>
            <a:r>
              <a:rPr lang="en-US" altLang="zh-TW" sz="1600" smtClean="0">
                <a:latin typeface="Arial" charset="0"/>
              </a:rPr>
              <a:t>*[-1.3333   -2.3333    3.6667]/(3-1)</a:t>
            </a:r>
          </a:p>
          <a:p>
            <a:pPr eaLnBrk="1" hangingPunct="1">
              <a:lnSpc>
                <a:spcPct val="80000"/>
              </a:lnSpc>
            </a:pPr>
            <a:r>
              <a:rPr lang="en-US" altLang="zh-TW" sz="1600" smtClean="0">
                <a:latin typeface="Arial" charset="0"/>
              </a:rPr>
              <a:t>=</a:t>
            </a:r>
            <a:r>
              <a:rPr lang="en-US" altLang="zh-TW" sz="1600" smtClean="0"/>
              <a:t>10.333</a:t>
            </a:r>
          </a:p>
          <a:p>
            <a:pPr eaLnBrk="1" hangingPunct="1">
              <a:lnSpc>
                <a:spcPct val="80000"/>
              </a:lnSpc>
            </a:pPr>
            <a:r>
              <a:rPr lang="en-US" altLang="zh-TW" sz="1600" smtClean="0"/>
              <a:t>Diagonals are variances of the columns</a:t>
            </a:r>
          </a:p>
          <a:p>
            <a:pPr eaLnBrk="1" hangingPunct="1">
              <a:lnSpc>
                <a:spcPct val="80000"/>
              </a:lnSpc>
            </a:pPr>
            <a:r>
              <a:rPr lang="en-US" altLang="zh-TW" sz="1600" smtClean="0"/>
              <a:t>Covariance of first and second column</a:t>
            </a:r>
          </a:p>
          <a:p>
            <a:pPr eaLnBrk="1" hangingPunct="1">
              <a:lnSpc>
                <a:spcPct val="80000"/>
              </a:lnSpc>
            </a:pPr>
            <a:r>
              <a:rPr lang="fr-FR" altLang="zh-TW" sz="1800" smtClean="0"/>
              <a:t>&gt;&gt; cov([-1 -2 4]',[1 3 0]')=</a:t>
            </a:r>
          </a:p>
          <a:p>
            <a:pPr eaLnBrk="1" hangingPunct="1">
              <a:lnSpc>
                <a:spcPct val="80000"/>
              </a:lnSpc>
            </a:pPr>
            <a:r>
              <a:rPr lang="fr-FR" altLang="zh-TW" sz="1800" smtClean="0"/>
              <a:t>    10.3333   -4.1667</a:t>
            </a:r>
          </a:p>
          <a:p>
            <a:pPr eaLnBrk="1" hangingPunct="1">
              <a:lnSpc>
                <a:spcPct val="80000"/>
              </a:lnSpc>
            </a:pPr>
            <a:r>
              <a:rPr lang="fr-FR" altLang="zh-TW" sz="1800" smtClean="0"/>
              <a:t>    -4.1667    2.3333</a:t>
            </a:r>
          </a:p>
          <a:p>
            <a:pPr eaLnBrk="1" hangingPunct="1">
              <a:lnSpc>
                <a:spcPct val="80000"/>
              </a:lnSpc>
            </a:pPr>
            <a:r>
              <a:rPr lang="en-US" altLang="zh-TW" sz="1800" smtClean="0"/>
              <a:t>Also</a:t>
            </a:r>
          </a:p>
          <a:p>
            <a:pPr eaLnBrk="1" hangingPunct="1">
              <a:lnSpc>
                <a:spcPct val="80000"/>
              </a:lnSpc>
            </a:pPr>
            <a:r>
              <a:rPr lang="fr-FR" altLang="zh-TW" sz="1800" smtClean="0"/>
              <a:t>&gt;&gt; cov([1 3 0]',[2 1 3]') =</a:t>
            </a:r>
          </a:p>
          <a:p>
            <a:pPr eaLnBrk="1" hangingPunct="1">
              <a:lnSpc>
                <a:spcPct val="80000"/>
              </a:lnSpc>
            </a:pPr>
            <a:r>
              <a:rPr lang="fr-FR" altLang="zh-TW" sz="1800" smtClean="0"/>
              <a:t>    2.3333   -1.5000</a:t>
            </a:r>
          </a:p>
          <a:p>
            <a:pPr eaLnBrk="1" hangingPunct="1">
              <a:lnSpc>
                <a:spcPct val="80000"/>
              </a:lnSpc>
            </a:pPr>
            <a:r>
              <a:rPr lang="fr-FR" altLang="zh-TW" sz="1800" smtClean="0"/>
              <a:t>   -1.5000    1.0000</a:t>
            </a:r>
            <a:endParaRPr lang="en-US" altLang="zh-TW" sz="1800" smtClean="0"/>
          </a:p>
        </p:txBody>
      </p:sp>
      <p:cxnSp>
        <p:nvCxnSpPr>
          <p:cNvPr id="40967" name="Straight Arrow Connector 2"/>
          <p:cNvCxnSpPr>
            <a:cxnSpLocks noChangeShapeType="1"/>
          </p:cNvCxnSpPr>
          <p:nvPr/>
        </p:nvCxnSpPr>
        <p:spPr bwMode="auto">
          <a:xfrm flipV="1">
            <a:off x="1905000" y="4114800"/>
            <a:ext cx="3048000" cy="10668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115888"/>
            <a:ext cx="7543800" cy="1295400"/>
          </a:xfrm>
        </p:spPr>
        <p:txBody>
          <a:bodyPr/>
          <a:lstStyle/>
          <a:p>
            <a:pPr eaLnBrk="1" hangingPunct="1"/>
            <a:r>
              <a:rPr lang="en-US" altLang="zh-CN" sz="2400" smtClean="0"/>
              <a:t>2D- Advanced topics : Points and lines at infinity</a:t>
            </a:r>
            <a:endParaRPr lang="en-US" altLang="en-US" sz="2400" smtClean="0"/>
          </a:p>
        </p:txBody>
      </p:sp>
      <p:sp>
        <p:nvSpPr>
          <p:cNvPr id="5123" name="Rectangle 3"/>
          <p:cNvSpPr>
            <a:spLocks noGrp="1" noChangeArrowheads="1"/>
          </p:cNvSpPr>
          <p:nvPr>
            <p:ph idx="1"/>
          </p:nvPr>
        </p:nvSpPr>
        <p:spPr/>
        <p:txBody>
          <a:bodyPr/>
          <a:lstStyle/>
          <a:p>
            <a:pPr eaLnBrk="1" hangingPunct="1">
              <a:lnSpc>
                <a:spcPct val="80000"/>
              </a:lnSpc>
            </a:pPr>
            <a:r>
              <a:rPr lang="en-US" altLang="zh-CN" sz="1900" smtClean="0"/>
              <a:t>Point at infinity (ideal point) : Point of intersection of two parallel lines</a:t>
            </a:r>
          </a:p>
          <a:p>
            <a:pPr lvl="1" eaLnBrk="1" hangingPunct="1">
              <a:lnSpc>
                <a:spcPct val="80000"/>
              </a:lnSpc>
            </a:pPr>
            <a:r>
              <a:rPr lang="en-US" altLang="zh-CN" sz="1700" smtClean="0"/>
              <a:t>L1=(a,b,c), L2=(a.b.c’), L1 L2 have the same gradient</a:t>
            </a:r>
          </a:p>
          <a:p>
            <a:pPr lvl="1" eaLnBrk="1" hangingPunct="1">
              <a:lnSpc>
                <a:spcPct val="80000"/>
              </a:lnSpc>
            </a:pPr>
            <a:r>
              <a:rPr lang="en-US" altLang="zh-CN" sz="1700" smtClean="0"/>
              <a:t>Is [b,-a,0]’</a:t>
            </a:r>
          </a:p>
          <a:p>
            <a:pPr lvl="1" eaLnBrk="1" hangingPunct="1">
              <a:lnSpc>
                <a:spcPct val="80000"/>
              </a:lnSpc>
            </a:pPr>
            <a:r>
              <a:rPr lang="en-US" altLang="zh-CN" sz="1700" smtClean="0"/>
              <a:t>Proof</a:t>
            </a:r>
          </a:p>
          <a:p>
            <a:pPr lvl="2" eaLnBrk="1" hangingPunct="1">
              <a:lnSpc>
                <a:spcPct val="80000"/>
              </a:lnSpc>
            </a:pPr>
            <a:r>
              <a:rPr lang="en-US" altLang="zh-CN" sz="1600" smtClean="0"/>
              <a:t>Pintersect=L1</a:t>
            </a:r>
            <a:r>
              <a:rPr lang="en-US" altLang="zh-CN" sz="1600" smtClean="0">
                <a:sym typeface="Symbol" pitchFamily="18" charset="2"/>
              </a:rPr>
              <a:t>L2=</a:t>
            </a:r>
          </a:p>
          <a:p>
            <a:pPr lvl="2" eaLnBrk="1" hangingPunct="1">
              <a:lnSpc>
                <a:spcPct val="80000"/>
              </a:lnSpc>
            </a:pPr>
            <a:r>
              <a:rPr lang="es-ES" altLang="zh-CN" sz="1600" smtClean="0"/>
              <a:t>|x y z|</a:t>
            </a:r>
          </a:p>
          <a:p>
            <a:pPr lvl="2" eaLnBrk="1" hangingPunct="1">
              <a:lnSpc>
                <a:spcPct val="80000"/>
              </a:lnSpc>
            </a:pPr>
            <a:r>
              <a:rPr lang="es-ES" altLang="zh-CN" sz="1600" smtClean="0"/>
              <a:t>|a b c|</a:t>
            </a:r>
          </a:p>
          <a:p>
            <a:pPr lvl="2" eaLnBrk="1" hangingPunct="1">
              <a:lnSpc>
                <a:spcPct val="80000"/>
              </a:lnSpc>
            </a:pPr>
            <a:r>
              <a:rPr lang="es-ES" altLang="zh-CN" sz="1600" smtClean="0"/>
              <a:t>|a b c’|</a:t>
            </a:r>
          </a:p>
          <a:p>
            <a:pPr lvl="2" eaLnBrk="1" hangingPunct="1">
              <a:lnSpc>
                <a:spcPct val="80000"/>
              </a:lnSpc>
            </a:pPr>
            <a:r>
              <a:rPr lang="es-ES" altLang="zh-CN" sz="1600" smtClean="0"/>
              <a:t>Xbc’+acy+abz-abz-bcx-ac’y= xbc’–bcx+acy-ac’y=(c’-c)bx+(c’-c)(-a)y+0z</a:t>
            </a:r>
          </a:p>
          <a:p>
            <a:pPr lvl="2" eaLnBrk="1" hangingPunct="1">
              <a:lnSpc>
                <a:spcPct val="80000"/>
              </a:lnSpc>
            </a:pPr>
            <a:r>
              <a:rPr lang="en-US" altLang="zh-CN" sz="1600" smtClean="0"/>
              <a:t>Pintersect=</a:t>
            </a:r>
            <a:r>
              <a:rPr lang="es-ES" altLang="zh-CN" sz="1600" smtClean="0"/>
              <a:t>(c’-c)(b,-a,0)’, </a:t>
            </a:r>
          </a:p>
          <a:p>
            <a:pPr lvl="2" eaLnBrk="1" hangingPunct="1">
              <a:lnSpc>
                <a:spcPct val="80000"/>
              </a:lnSpc>
            </a:pPr>
            <a:r>
              <a:rPr lang="es-ES" altLang="zh-CN" sz="1600" smtClean="0"/>
              <a:t>Ignor the scale (c-c’), (b,-a,0)’ </a:t>
            </a:r>
            <a:r>
              <a:rPr lang="en-US" altLang="zh-CN" sz="1600" smtClean="0">
                <a:sym typeface="Symbol" pitchFamily="18" charset="2"/>
              </a:rPr>
              <a:t>Is a point in infinity, the third element is 0, if we convert it back to inhomogeneous coordinates: [x=b/0= , -a/0= ]</a:t>
            </a:r>
          </a:p>
          <a:p>
            <a:pPr eaLnBrk="1" hangingPunct="1">
              <a:lnSpc>
                <a:spcPct val="80000"/>
              </a:lnSpc>
            </a:pPr>
            <a:r>
              <a:rPr lang="en-US" altLang="zh-CN" sz="1900" smtClean="0"/>
              <a:t>Line at infinity (L</a:t>
            </a:r>
            <a:r>
              <a:rPr lang="en-US" altLang="zh-CN" sz="1900" smtClean="0">
                <a:sym typeface="Symbol" pitchFamily="18" charset="2"/>
              </a:rPr>
              <a:t></a:t>
            </a:r>
            <a:r>
              <a:rPr lang="en-US" altLang="zh-CN" sz="1900" smtClean="0"/>
              <a:t>): L</a:t>
            </a:r>
            <a:r>
              <a:rPr lang="en-US" altLang="zh-CN" sz="1900" smtClean="0">
                <a:sym typeface="Symbol" pitchFamily="18" charset="2"/>
              </a:rPr>
              <a:t></a:t>
            </a:r>
            <a:r>
              <a:rPr lang="en-US" altLang="zh-CN" sz="1900" smtClean="0"/>
              <a:t>=[0 0 1]’</a:t>
            </a:r>
            <a:r>
              <a:rPr lang="en-US" altLang="zh-TW" sz="1900" smtClean="0"/>
              <a:t>.</a:t>
            </a:r>
            <a:endParaRPr lang="en-US" altLang="zh-CN" sz="1900" smtClean="0"/>
          </a:p>
          <a:p>
            <a:pPr lvl="1" eaLnBrk="1" hangingPunct="1">
              <a:lnSpc>
                <a:spcPct val="80000"/>
              </a:lnSpc>
            </a:pPr>
            <a:r>
              <a:rPr lang="en-US" altLang="zh-TW" sz="1700" smtClean="0"/>
              <a:t>A line passing through these infinity points is at infinity</a:t>
            </a:r>
            <a:r>
              <a:rPr lang="en-US" altLang="zh-CN" sz="1700" smtClean="0"/>
              <a:t>. It </a:t>
            </a:r>
            <a:r>
              <a:rPr lang="en-US" altLang="zh-TW" sz="1700" smtClean="0"/>
              <a:t>is called</a:t>
            </a:r>
            <a:r>
              <a:rPr lang="en-US" altLang="zh-CN" sz="1700" smtClean="0"/>
              <a:t> L</a:t>
            </a:r>
            <a:r>
              <a:rPr lang="en-US" altLang="zh-CN" sz="1700" smtClean="0">
                <a:sym typeface="Symbol" pitchFamily="18" charset="2"/>
              </a:rPr>
              <a:t></a:t>
            </a:r>
            <a:r>
              <a:rPr lang="en-US" altLang="zh-CN" sz="1700" smtClean="0"/>
              <a:t> </a:t>
            </a:r>
            <a:r>
              <a:rPr lang="en-US" altLang="zh-TW" sz="1700" smtClean="0"/>
              <a:t>w</a:t>
            </a:r>
            <a:r>
              <a:rPr lang="en-US" altLang="zh-CN" sz="1700" smtClean="0"/>
              <a:t>hich</a:t>
            </a:r>
            <a:r>
              <a:rPr lang="en-US" altLang="zh-TW" sz="1700" smtClean="0"/>
              <a:t> satisf</a:t>
            </a:r>
            <a:r>
              <a:rPr lang="en-US" altLang="zh-CN" sz="1700" smtClean="0"/>
              <a:t>ies L</a:t>
            </a:r>
            <a:r>
              <a:rPr lang="en-US" altLang="zh-CN" sz="1700" smtClean="0">
                <a:sym typeface="Symbol" pitchFamily="18" charset="2"/>
              </a:rPr>
              <a:t></a:t>
            </a:r>
            <a:r>
              <a:rPr lang="en-US" altLang="zh-CN" sz="1700" smtClean="0"/>
              <a:t>’  </a:t>
            </a:r>
            <a:r>
              <a:rPr lang="en-US" altLang="zh-CN" sz="1700" smtClean="0">
                <a:sym typeface="Symbol" pitchFamily="18" charset="2"/>
              </a:rPr>
              <a:t></a:t>
            </a:r>
            <a:r>
              <a:rPr lang="en-US" altLang="zh-CN" sz="1700" smtClean="0"/>
              <a:t> x</a:t>
            </a:r>
            <a:r>
              <a:rPr lang="en-US" altLang="zh-CN" sz="1700" smtClean="0">
                <a:sym typeface="Symbol" pitchFamily="18" charset="2"/>
              </a:rPr>
              <a:t></a:t>
            </a:r>
            <a:r>
              <a:rPr lang="en-US" altLang="zh-CN" sz="1700" smtClean="0"/>
              <a:t>=0</a:t>
            </a:r>
            <a:r>
              <a:rPr lang="en-US" altLang="zh-TW" sz="1700" smtClean="0"/>
              <a:t>.  We can s</a:t>
            </a:r>
            <a:r>
              <a:rPr lang="en-US" altLang="zh-CN" sz="1700" smtClean="0"/>
              <a:t>ee</a:t>
            </a:r>
            <a:r>
              <a:rPr lang="en-US" altLang="zh-TW" sz="1700" smtClean="0"/>
              <a:t> that</a:t>
            </a:r>
            <a:r>
              <a:rPr lang="en-US" altLang="zh-CN" sz="1700" smtClean="0"/>
              <a:t> L</a:t>
            </a:r>
            <a:r>
              <a:rPr lang="en-US" altLang="zh-CN" sz="1700" smtClean="0">
                <a:sym typeface="Symbol" pitchFamily="18" charset="2"/>
              </a:rPr>
              <a:t></a:t>
            </a:r>
            <a:r>
              <a:rPr lang="en-US" altLang="zh-CN" sz="1700" smtClean="0"/>
              <a:t>=[0 0 1]’</a:t>
            </a:r>
            <a:r>
              <a:rPr lang="en-US" altLang="zh-TW" sz="1700" smtClean="0"/>
              <a:t>, since</a:t>
            </a:r>
            <a:r>
              <a:rPr lang="en-US" altLang="zh-CN" sz="1700" smtClean="0"/>
              <a:t> L</a:t>
            </a:r>
            <a:r>
              <a:rPr lang="en-US" altLang="zh-CN" sz="1700" smtClean="0">
                <a:sym typeface="Symbol" pitchFamily="18" charset="2"/>
              </a:rPr>
              <a:t></a:t>
            </a:r>
            <a:r>
              <a:rPr lang="en-US" altLang="zh-CN" sz="1700" smtClean="0"/>
              <a:t>=[0 0 1]’</a:t>
            </a:r>
            <a:r>
              <a:rPr lang="en-US" altLang="zh-CN" sz="1700" smtClean="0">
                <a:sym typeface="Symbol" pitchFamily="18" charset="2"/>
              </a:rPr>
              <a:t></a:t>
            </a:r>
            <a:r>
              <a:rPr lang="en-US" altLang="zh-CN" sz="1700" smtClean="0"/>
              <a:t> x</a:t>
            </a:r>
            <a:r>
              <a:rPr lang="en-US" altLang="zh-CN" sz="1700" smtClean="0">
                <a:sym typeface="Symbol" pitchFamily="18" charset="2"/>
              </a:rPr>
              <a:t></a:t>
            </a:r>
            <a:r>
              <a:rPr lang="en-US" altLang="zh-CN" sz="1700" smtClean="0"/>
              <a:t> = [0 0 1] </a:t>
            </a:r>
            <a:r>
              <a:rPr lang="en-US" altLang="zh-CN" sz="1700" smtClean="0">
                <a:sym typeface="Symbol" pitchFamily="18" charset="2"/>
              </a:rPr>
              <a:t></a:t>
            </a:r>
            <a:r>
              <a:rPr lang="en-US" altLang="zh-CN" sz="1700" smtClean="0"/>
              <a:t> [x1 x2 0]’=0. (</a:t>
            </a:r>
            <a:r>
              <a:rPr lang="en-US" altLang="zh-TW" sz="1700" smtClean="0"/>
              <a:t>*Note that </a:t>
            </a:r>
            <a:r>
              <a:rPr lang="en-US" altLang="zh-CN" sz="1700" smtClean="0"/>
              <a:t>if the dot product of the transpose of a point to a line  is 0, the point is on that line.)</a:t>
            </a:r>
            <a:endParaRPr lang="en-US" altLang="en-US" sz="1700" smtClean="0"/>
          </a:p>
        </p:txBody>
      </p:sp>
      <p:sp>
        <p:nvSpPr>
          <p:cNvPr id="51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5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528F1AF-212F-4CAD-9F83-D3D7B85878FB}" type="slidenum">
              <a:rPr lang="en-US" altLang="en-US" sz="1200" smtClean="0">
                <a:latin typeface="Arial" charset="0"/>
                <a:cs typeface="Arial" charset="0"/>
              </a:rPr>
              <a:pPr eaLnBrk="1" hangingPunct="1">
                <a:spcBef>
                  <a:spcPct val="0"/>
                </a:spcBef>
                <a:buFontTx/>
                <a:buNone/>
              </a:pPr>
              <a:t>4</a:t>
            </a:fld>
            <a:endParaRPr lang="en-US" altLang="en-US" sz="1200" smtClean="0">
              <a:latin typeface="Arial" charset="0"/>
              <a:cs typeface="Arial" charset="0"/>
            </a:endParaRPr>
          </a:p>
        </p:txBody>
      </p:sp>
      <p:cxnSp>
        <p:nvCxnSpPr>
          <p:cNvPr id="6" name="Straight Connector 5"/>
          <p:cNvCxnSpPr/>
          <p:nvPr/>
        </p:nvCxnSpPr>
        <p:spPr>
          <a:xfrm>
            <a:off x="468313" y="549275"/>
            <a:ext cx="13668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5"/>
          <p:cNvSpPr>
            <a:spLocks noGrp="1"/>
          </p:cNvSpPr>
          <p:nvPr>
            <p:ph type="ftr" sz="quarter" idx="11"/>
          </p:nvPr>
        </p:nvSpPr>
        <p:spPr bwMode="auto">
          <a:xfrm>
            <a:off x="838200" y="5468938"/>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400" smtClean="0">
                <a:latin typeface="Times New Roman" pitchFamily="18" charset="0"/>
              </a:rPr>
              <a:t>Face recognition &amp; detection using PCA v.5b</a:t>
            </a:r>
          </a:p>
        </p:txBody>
      </p:sp>
      <p:sp>
        <p:nvSpPr>
          <p:cNvPr id="41987" name="Slide Number Placeholder 6"/>
          <p:cNvSpPr>
            <a:spLocks noGrp="1"/>
          </p:cNvSpPr>
          <p:nvPr>
            <p:ph type="sldNum" sz="quarter" idx="12"/>
          </p:nvPr>
        </p:nvSpPr>
        <p:spPr bwMode="auto">
          <a:xfrm>
            <a:off x="6858000" y="55451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BCE467E-F7D0-499C-902C-644D40E533EA}" type="slidenum">
              <a:rPr lang="zh-TW" altLang="en-US" sz="1400" smtClean="0">
                <a:latin typeface="Times New Roman" pitchFamily="18" charset="0"/>
                <a:cs typeface="Arial" charset="0"/>
              </a:rPr>
              <a:pPr eaLnBrk="1" hangingPunct="1">
                <a:spcBef>
                  <a:spcPct val="0"/>
                </a:spcBef>
                <a:buFontTx/>
                <a:buNone/>
              </a:pPr>
              <a:t>40</a:t>
            </a:fld>
            <a:endParaRPr lang="en-US" altLang="zh-TW" sz="1400" smtClean="0">
              <a:latin typeface="Times New Roman" pitchFamily="18" charset="0"/>
              <a:cs typeface="Arial" charset="0"/>
            </a:endParaRPr>
          </a:p>
        </p:txBody>
      </p:sp>
      <p:sp>
        <p:nvSpPr>
          <p:cNvPr id="41988" name="Rectangle 2"/>
          <p:cNvSpPr>
            <a:spLocks noGrp="1" noChangeArrowheads="1"/>
          </p:cNvSpPr>
          <p:nvPr>
            <p:ph type="title"/>
          </p:nvPr>
        </p:nvSpPr>
        <p:spPr>
          <a:xfrm>
            <a:off x="609600" y="381000"/>
            <a:ext cx="7772400" cy="228600"/>
          </a:xfrm>
        </p:spPr>
        <p:txBody>
          <a:bodyPr/>
          <a:lstStyle/>
          <a:p>
            <a:pPr eaLnBrk="1" hangingPunct="1"/>
            <a:r>
              <a:rPr lang="en-US" altLang="zh-TW" smtClean="0"/>
              <a:t>Covariance matrix example</a:t>
            </a:r>
          </a:p>
        </p:txBody>
      </p:sp>
      <p:sp>
        <p:nvSpPr>
          <p:cNvPr id="41989" name="Rectangle 3"/>
          <p:cNvSpPr>
            <a:spLocks noGrp="1" noChangeArrowheads="1"/>
          </p:cNvSpPr>
          <p:nvPr>
            <p:ph type="body" sz="half" idx="1"/>
          </p:nvPr>
        </p:nvSpPr>
        <p:spPr>
          <a:xfrm>
            <a:off x="685800" y="1201738"/>
            <a:ext cx="3810000" cy="4114800"/>
          </a:xfrm>
        </p:spPr>
        <p:txBody>
          <a:bodyPr/>
          <a:lstStyle/>
          <a:p>
            <a:pPr eaLnBrk="1" hangingPunct="1">
              <a:lnSpc>
                <a:spcPct val="80000"/>
              </a:lnSpc>
            </a:pPr>
            <a:r>
              <a:rPr lang="en-US" altLang="zh-TW" sz="1800" smtClean="0"/>
              <a:t>From Matlab &gt;help cov</a:t>
            </a:r>
          </a:p>
          <a:p>
            <a:pPr eaLnBrk="1" hangingPunct="1">
              <a:lnSpc>
                <a:spcPct val="80000"/>
              </a:lnSpc>
            </a:pPr>
            <a:r>
              <a:rPr lang="en-US" altLang="zh-TW" sz="1800" smtClean="0"/>
              <a:t>Consider </a:t>
            </a:r>
          </a:p>
          <a:p>
            <a:pPr eaLnBrk="1" hangingPunct="1">
              <a:lnSpc>
                <a:spcPct val="80000"/>
              </a:lnSpc>
            </a:pPr>
            <a:r>
              <a:rPr lang="en-US" altLang="zh-TW" sz="1800" smtClean="0"/>
              <a:t>A = [-1 1 2 ; </a:t>
            </a:r>
          </a:p>
          <a:p>
            <a:pPr eaLnBrk="1" hangingPunct="1">
              <a:lnSpc>
                <a:spcPct val="80000"/>
              </a:lnSpc>
            </a:pPr>
            <a:r>
              <a:rPr lang="en-US" altLang="zh-TW" sz="1800" smtClean="0"/>
              <a:t>         -2 3 1 ; </a:t>
            </a:r>
          </a:p>
          <a:p>
            <a:pPr eaLnBrk="1" hangingPunct="1">
              <a:lnSpc>
                <a:spcPct val="80000"/>
              </a:lnSpc>
            </a:pPr>
            <a:r>
              <a:rPr lang="en-US" altLang="zh-TW" sz="1800" smtClean="0"/>
              <a:t>          4 0 3]. To obtain a vector of variances for each column of A: </a:t>
            </a:r>
          </a:p>
          <a:p>
            <a:pPr eaLnBrk="1" hangingPunct="1">
              <a:lnSpc>
                <a:spcPct val="80000"/>
              </a:lnSpc>
            </a:pPr>
            <a:r>
              <a:rPr lang="en-US" altLang="zh-TW" sz="1800" smtClean="0"/>
              <a:t>v = diag(cov(A))'</a:t>
            </a:r>
          </a:p>
          <a:p>
            <a:pPr eaLnBrk="1" hangingPunct="1">
              <a:lnSpc>
                <a:spcPct val="80000"/>
              </a:lnSpc>
            </a:pPr>
            <a:r>
              <a:rPr lang="en-US" altLang="zh-TW" sz="1800" smtClean="0"/>
              <a:t>v =</a:t>
            </a:r>
          </a:p>
          <a:p>
            <a:pPr eaLnBrk="1" hangingPunct="1">
              <a:lnSpc>
                <a:spcPct val="80000"/>
              </a:lnSpc>
            </a:pPr>
            <a:r>
              <a:rPr lang="en-US" altLang="zh-TW" sz="1800" smtClean="0"/>
              <a:t>   10.3333    2.3333    1.0000</a:t>
            </a:r>
          </a:p>
          <a:p>
            <a:pPr eaLnBrk="1" hangingPunct="1">
              <a:lnSpc>
                <a:spcPct val="80000"/>
              </a:lnSpc>
            </a:pPr>
            <a:r>
              <a:rPr lang="en-US" altLang="zh-TW" sz="1800" smtClean="0"/>
              <a:t>Compare vector v with covariance matrix C: </a:t>
            </a:r>
          </a:p>
          <a:p>
            <a:pPr eaLnBrk="1" hangingPunct="1">
              <a:lnSpc>
                <a:spcPct val="80000"/>
              </a:lnSpc>
            </a:pPr>
            <a:r>
              <a:rPr lang="en-US" altLang="zh-TW" sz="1800" smtClean="0"/>
              <a:t>C =</a:t>
            </a:r>
          </a:p>
          <a:p>
            <a:pPr eaLnBrk="1" hangingPunct="1">
              <a:lnSpc>
                <a:spcPct val="80000"/>
              </a:lnSpc>
            </a:pPr>
            <a:r>
              <a:rPr lang="en-US" altLang="zh-TW" sz="1800" smtClean="0"/>
              <a:t>   10.3333   -4.1667    3.0000</a:t>
            </a:r>
          </a:p>
          <a:p>
            <a:pPr eaLnBrk="1" hangingPunct="1">
              <a:lnSpc>
                <a:spcPct val="80000"/>
              </a:lnSpc>
            </a:pPr>
            <a:r>
              <a:rPr lang="en-US" altLang="zh-TW" sz="1800" smtClean="0"/>
              <a:t>   -4.1667    2.3333   -1.5000</a:t>
            </a:r>
          </a:p>
          <a:p>
            <a:pPr eaLnBrk="1" hangingPunct="1">
              <a:lnSpc>
                <a:spcPct val="80000"/>
              </a:lnSpc>
            </a:pPr>
            <a:r>
              <a:rPr lang="en-US" altLang="zh-TW" sz="1800" smtClean="0"/>
              <a:t>    3.0000   -1.5000    1.0000</a:t>
            </a:r>
          </a:p>
          <a:p>
            <a:pPr eaLnBrk="1" hangingPunct="1">
              <a:lnSpc>
                <a:spcPct val="80000"/>
              </a:lnSpc>
            </a:pPr>
            <a:r>
              <a:rPr lang="en-US" altLang="zh-TW" sz="1800" smtClean="0"/>
              <a:t>N=3, because A is 3x3</a:t>
            </a:r>
          </a:p>
        </p:txBody>
      </p:sp>
      <p:sp>
        <p:nvSpPr>
          <p:cNvPr id="41990" name="Rectangle 4"/>
          <p:cNvSpPr>
            <a:spLocks noGrp="1" noChangeArrowheads="1"/>
          </p:cNvSpPr>
          <p:nvPr>
            <p:ph type="body" sz="half" idx="2"/>
          </p:nvPr>
        </p:nvSpPr>
        <p:spPr>
          <a:xfrm>
            <a:off x="4572000" y="896938"/>
            <a:ext cx="3810000" cy="4114800"/>
          </a:xfrm>
        </p:spPr>
        <p:txBody>
          <a:bodyPr/>
          <a:lstStyle/>
          <a:p>
            <a:pPr eaLnBrk="1" hangingPunct="1">
              <a:lnSpc>
                <a:spcPct val="80000"/>
              </a:lnSpc>
            </a:pPr>
            <a:r>
              <a:rPr lang="en-US" altLang="zh-TW" sz="1600" smtClean="0"/>
              <a:t>Ie.  Take the first column of A</a:t>
            </a:r>
          </a:p>
          <a:p>
            <a:pPr eaLnBrk="1" hangingPunct="1">
              <a:lnSpc>
                <a:spcPct val="80000"/>
              </a:lnSpc>
            </a:pPr>
            <a:r>
              <a:rPr lang="en-US" altLang="zh-TW" sz="1600" smtClean="0"/>
              <a:t>a=[-1,-2,4]’</a:t>
            </a:r>
          </a:p>
          <a:p>
            <a:pPr eaLnBrk="1" hangingPunct="1">
              <a:lnSpc>
                <a:spcPct val="80000"/>
              </a:lnSpc>
            </a:pPr>
            <a:r>
              <a:rPr lang="en-US" altLang="zh-TW" sz="1600" smtClean="0"/>
              <a:t>a2=a-mean(a)</a:t>
            </a:r>
          </a:p>
          <a:p>
            <a:pPr eaLnBrk="1" hangingPunct="1">
              <a:lnSpc>
                <a:spcPct val="80000"/>
              </a:lnSpc>
            </a:pPr>
            <a:r>
              <a:rPr lang="en-US" altLang="zh-TW" sz="1600" smtClean="0"/>
              <a:t>a2=[-1,-2,4]’-0.333=[-1.3333   -2.3333    3.6667]’</a:t>
            </a:r>
          </a:p>
          <a:p>
            <a:pPr eaLnBrk="1" hangingPunct="1">
              <a:lnSpc>
                <a:spcPct val="80000"/>
              </a:lnSpc>
            </a:pPr>
            <a:r>
              <a:rPr lang="en-US" altLang="zh-TW" sz="1600" smtClean="0"/>
              <a:t>b=[1 3 0]’</a:t>
            </a:r>
          </a:p>
          <a:p>
            <a:pPr eaLnBrk="1" hangingPunct="1">
              <a:lnSpc>
                <a:spcPct val="80000"/>
              </a:lnSpc>
            </a:pPr>
            <a:r>
              <a:rPr lang="en-US" altLang="zh-TW" sz="1600" smtClean="0"/>
              <a:t>b2=[1 3 0]’-mean(b)=</a:t>
            </a:r>
          </a:p>
          <a:p>
            <a:pPr eaLnBrk="1" hangingPunct="1">
              <a:lnSpc>
                <a:spcPct val="80000"/>
              </a:lnSpc>
            </a:pPr>
            <a:r>
              <a:rPr lang="en-US" altLang="zh-TW" sz="1600" smtClean="0"/>
              <a:t>b2= [-0.3333 ,    1.6667,  -1.3333]’</a:t>
            </a:r>
          </a:p>
          <a:p>
            <a:pPr eaLnBrk="1" hangingPunct="1">
              <a:lnSpc>
                <a:spcPct val="80000"/>
              </a:lnSpc>
            </a:pPr>
            <a:r>
              <a:rPr lang="en-US" altLang="zh-TW" sz="1600" smtClean="0"/>
              <a:t>a2’*b2/(N-1)=[-1.3333   -2.3333    3.6667]*[-0.3333 ,    1.6667,  -1.3333]’</a:t>
            </a:r>
          </a:p>
          <a:p>
            <a:pPr eaLnBrk="1" hangingPunct="1">
              <a:lnSpc>
                <a:spcPct val="80000"/>
              </a:lnSpc>
            </a:pPr>
            <a:r>
              <a:rPr lang="en-US" altLang="zh-TW" sz="1600" smtClean="0"/>
              <a:t>= -4.1667</a:t>
            </a:r>
          </a:p>
          <a:p>
            <a:pPr eaLnBrk="1" hangingPunct="1">
              <a:lnSpc>
                <a:spcPct val="80000"/>
              </a:lnSpc>
            </a:pPr>
            <a:r>
              <a:rPr lang="en-US" altLang="zh-TW" sz="1600" smtClean="0"/>
              <a:t>------------------------------------------</a:t>
            </a:r>
          </a:p>
          <a:p>
            <a:pPr eaLnBrk="1" hangingPunct="1">
              <a:lnSpc>
                <a:spcPct val="80000"/>
              </a:lnSpc>
            </a:pPr>
            <a:r>
              <a:rPr lang="en-US" altLang="zh-TW" sz="1600" smtClean="0"/>
              <a:t>C=[2 1 3]’</a:t>
            </a:r>
          </a:p>
          <a:p>
            <a:pPr eaLnBrk="1" hangingPunct="1">
              <a:lnSpc>
                <a:spcPct val="80000"/>
              </a:lnSpc>
            </a:pPr>
            <a:r>
              <a:rPr lang="en-US" altLang="zh-TW" sz="1600" smtClean="0"/>
              <a:t>C2=[2 1 3]’-mean(c)</a:t>
            </a:r>
          </a:p>
          <a:p>
            <a:pPr eaLnBrk="1" hangingPunct="1">
              <a:lnSpc>
                <a:spcPct val="80000"/>
              </a:lnSpc>
            </a:pPr>
            <a:r>
              <a:rPr lang="en-US" altLang="zh-TW" sz="1600" smtClean="0"/>
              <a:t>C2=[2 1 3]’-2=[0 -1 1]’</a:t>
            </a:r>
          </a:p>
          <a:p>
            <a:pPr eaLnBrk="1" hangingPunct="1">
              <a:lnSpc>
                <a:spcPct val="80000"/>
              </a:lnSpc>
            </a:pPr>
            <a:r>
              <a:rPr lang="en-US" altLang="zh-TW" sz="1600" smtClean="0"/>
              <a:t>a2’*c2/(N-1)=[-1.3333   -2.3333    3.6667]*[0 -1 1]’/(3-1)=3</a:t>
            </a:r>
          </a:p>
          <a:p>
            <a:pPr eaLnBrk="1" hangingPunct="1">
              <a:lnSpc>
                <a:spcPct val="80000"/>
              </a:lnSpc>
            </a:pPr>
            <a:r>
              <a:rPr lang="en-US" altLang="zh-TW" sz="1600" smtClean="0"/>
              <a:t>-----------------------------------</a:t>
            </a:r>
          </a:p>
          <a:p>
            <a:pPr eaLnBrk="1" hangingPunct="1">
              <a:lnSpc>
                <a:spcPct val="80000"/>
              </a:lnSpc>
            </a:pPr>
            <a:r>
              <a:rPr lang="en-US" altLang="zh-TW" sz="1600" smtClean="0"/>
              <a:t>b2*b2’/(N-1)=[-0.3333 ,    1.6667,  -1.3333]*[-0.3333 ,    1.6667,  -1.3333]’/(3-1)=2.3333</a:t>
            </a:r>
          </a:p>
          <a:p>
            <a:pPr eaLnBrk="1" hangingPunct="1">
              <a:lnSpc>
                <a:spcPct val="80000"/>
              </a:lnSpc>
            </a:pPr>
            <a:r>
              <a:rPr lang="en-US" altLang="zh-TW" sz="1600" smtClean="0"/>
              <a:t>b2*c2/(N-1)= [-0.3333 ,    1.6667,  -1.3333]*[0 -1 1]’/(3-1)=-1.5</a:t>
            </a:r>
          </a:p>
          <a:p>
            <a:pPr eaLnBrk="1" hangingPunct="1">
              <a:lnSpc>
                <a:spcPct val="80000"/>
              </a:lnSpc>
            </a:pPr>
            <a:endParaRPr lang="en-US" altLang="zh-TW" sz="1600" smtClean="0"/>
          </a:p>
          <a:p>
            <a:pPr eaLnBrk="1" hangingPunct="1">
              <a:lnSpc>
                <a:spcPct val="80000"/>
              </a:lnSpc>
            </a:pPr>
            <a:endParaRPr lang="en-US" altLang="zh-TW" sz="1600" smtClean="0"/>
          </a:p>
          <a:p>
            <a:pPr eaLnBrk="1" hangingPunct="1">
              <a:lnSpc>
                <a:spcPct val="80000"/>
              </a:lnSpc>
            </a:pPr>
            <a:endParaRPr lang="en-US" altLang="zh-TW" sz="1600" smtClean="0"/>
          </a:p>
          <a:p>
            <a:pPr eaLnBrk="1" hangingPunct="1">
              <a:lnSpc>
                <a:spcPct val="80000"/>
              </a:lnSpc>
            </a:pPr>
            <a:endParaRPr lang="en-US" altLang="zh-TW" sz="1600" smtClean="0"/>
          </a:p>
        </p:txBody>
      </p:sp>
      <p:cxnSp>
        <p:nvCxnSpPr>
          <p:cNvPr id="41991" name="Straight Arrow Connector 2"/>
          <p:cNvCxnSpPr>
            <a:cxnSpLocks noChangeShapeType="1"/>
          </p:cNvCxnSpPr>
          <p:nvPr/>
        </p:nvCxnSpPr>
        <p:spPr bwMode="auto">
          <a:xfrm flipV="1">
            <a:off x="2590800" y="2725738"/>
            <a:ext cx="2362200" cy="16764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2" name="Straight Arrow Connector 5"/>
          <p:cNvCxnSpPr>
            <a:cxnSpLocks noChangeShapeType="1"/>
          </p:cNvCxnSpPr>
          <p:nvPr/>
        </p:nvCxnSpPr>
        <p:spPr bwMode="auto">
          <a:xfrm>
            <a:off x="3771900" y="4554538"/>
            <a:ext cx="11811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3" name="Straight Arrow Connector 11"/>
          <p:cNvCxnSpPr>
            <a:cxnSpLocks noChangeShapeType="1"/>
          </p:cNvCxnSpPr>
          <p:nvPr/>
        </p:nvCxnSpPr>
        <p:spPr bwMode="auto">
          <a:xfrm flipV="1">
            <a:off x="2057400" y="4554538"/>
            <a:ext cx="2895600" cy="4572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4" name="Straight Arrow Connector 14"/>
          <p:cNvCxnSpPr>
            <a:cxnSpLocks noChangeShapeType="1"/>
          </p:cNvCxnSpPr>
          <p:nvPr/>
        </p:nvCxnSpPr>
        <p:spPr bwMode="auto">
          <a:xfrm flipV="1">
            <a:off x="1828800" y="2725738"/>
            <a:ext cx="3124200" cy="19812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5" name="Straight Arrow Connector 12"/>
          <p:cNvCxnSpPr>
            <a:cxnSpLocks noChangeShapeType="1"/>
          </p:cNvCxnSpPr>
          <p:nvPr/>
        </p:nvCxnSpPr>
        <p:spPr bwMode="auto">
          <a:xfrm>
            <a:off x="2819400" y="4783138"/>
            <a:ext cx="2133600" cy="4572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6" name="Straight Arrow Connector 19"/>
          <p:cNvCxnSpPr>
            <a:cxnSpLocks noChangeShapeType="1"/>
          </p:cNvCxnSpPr>
          <p:nvPr/>
        </p:nvCxnSpPr>
        <p:spPr bwMode="auto">
          <a:xfrm>
            <a:off x="2438400" y="5181600"/>
            <a:ext cx="2514600" cy="6858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7" name="Straight Arrow Connector 22"/>
          <p:cNvCxnSpPr>
            <a:cxnSpLocks noChangeShapeType="1"/>
          </p:cNvCxnSpPr>
          <p:nvPr/>
        </p:nvCxnSpPr>
        <p:spPr bwMode="auto">
          <a:xfrm>
            <a:off x="3695700" y="4876800"/>
            <a:ext cx="1257300" cy="9906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ctrTitle"/>
          </p:nvPr>
        </p:nvSpPr>
        <p:spPr/>
        <p:txBody>
          <a:bodyPr/>
          <a:lstStyle/>
          <a:p>
            <a:r>
              <a:rPr lang="en-US" altLang="en-US" smtClean="0"/>
              <a:t>Mathematical methods in Statistics 3.</a:t>
            </a:r>
          </a:p>
        </p:txBody>
      </p:sp>
      <p:sp>
        <p:nvSpPr>
          <p:cNvPr id="7" name="Subtitle 6"/>
          <p:cNvSpPr>
            <a:spLocks noGrp="1"/>
          </p:cNvSpPr>
          <p:nvPr>
            <p:ph type="subTitle" idx="1"/>
          </p:nvPr>
        </p:nvSpPr>
        <p:spPr/>
        <p:txBody>
          <a:bodyPr/>
          <a:lstStyle/>
          <a:p>
            <a:pPr>
              <a:defRPr/>
            </a:pPr>
            <a:r>
              <a:rPr lang="en-US" dirty="0" smtClean="0"/>
              <a:t>Eigen value and </a:t>
            </a:r>
            <a:r>
              <a:rPr lang="en-US" dirty="0"/>
              <a:t>E</a:t>
            </a:r>
            <a:r>
              <a:rPr lang="en-US" dirty="0" smtClean="0"/>
              <a:t>igen vector</a:t>
            </a:r>
            <a:endParaRPr lang="en-US" dirty="0"/>
          </a:p>
        </p:txBody>
      </p:sp>
      <p:sp>
        <p:nvSpPr>
          <p:cNvPr id="4" name="Footer Placeholder 3"/>
          <p:cNvSpPr>
            <a:spLocks noGrp="1"/>
          </p:cNvSpPr>
          <p:nvPr>
            <p:ph type="ftr" sz="quarter" idx="11"/>
          </p:nvPr>
        </p:nvSpPr>
        <p:spPr/>
        <p:txBody>
          <a:bodyPr/>
          <a:lstStyle/>
          <a:p>
            <a:pPr>
              <a:defRPr/>
            </a:pPr>
            <a:r>
              <a:rPr lang="en-US" altLang="en-US"/>
              <a:t>Face recognition &amp; detection using PCA v.5b</a:t>
            </a:r>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10D6658-D556-4968-8137-E7F8A76714AB}" type="slidenum">
              <a:rPr lang="en-US" altLang="en-US" sz="1200" smtClean="0">
                <a:solidFill>
                  <a:srgbClr val="898989"/>
                </a:solidFill>
                <a:latin typeface="Arial" charset="0"/>
                <a:cs typeface="Arial" charset="0"/>
              </a:rPr>
              <a:pPr eaLnBrk="1" hangingPunct="1">
                <a:spcBef>
                  <a:spcPct val="0"/>
                </a:spcBef>
                <a:buFontTx/>
                <a:buNone/>
              </a:pPr>
              <a:t>41</a:t>
            </a:fld>
            <a:endParaRPr lang="en-US" altLang="en-US" sz="1200" smtClean="0">
              <a:solidFill>
                <a:srgbClr val="898989"/>
              </a:solidFill>
              <a:latin typeface="Arial" charset="0"/>
              <a:cs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04800"/>
            <a:ext cx="8229600" cy="1139825"/>
          </a:xfrm>
        </p:spPr>
        <p:txBody>
          <a:bodyPr/>
          <a:lstStyle/>
          <a:p>
            <a:pPr eaLnBrk="1" hangingPunct="1"/>
            <a:r>
              <a:rPr lang="en-US" altLang="zh-HK" sz="3800" smtClean="0"/>
              <a:t>Eigen vectors of a square matrix</a:t>
            </a:r>
            <a:br>
              <a:rPr lang="en-US" altLang="zh-HK" sz="3800" smtClean="0"/>
            </a:br>
            <a:endParaRPr lang="en-US" altLang="zh-HK" sz="2000" smtClean="0"/>
          </a:p>
        </p:txBody>
      </p:sp>
      <p:sp>
        <p:nvSpPr>
          <p:cNvPr id="44035" name="Rectangle 3"/>
          <p:cNvSpPr>
            <a:spLocks noGrp="1" noChangeArrowheads="1"/>
          </p:cNvSpPr>
          <p:nvPr>
            <p:ph idx="1"/>
          </p:nvPr>
        </p:nvSpPr>
        <p:spPr/>
        <p:txBody>
          <a:bodyPr/>
          <a:lstStyle/>
          <a:p>
            <a:pPr eaLnBrk="1" hangingPunct="1"/>
            <a:r>
              <a:rPr lang="en-US" altLang="zh-HK" smtClean="0"/>
              <a:t> </a:t>
            </a:r>
            <a:endParaRPr lang="en-US" altLang="zh-HK" smtClean="0">
              <a:solidFill>
                <a:srgbClr val="FF0000"/>
              </a:solidFill>
            </a:endParaRPr>
          </a:p>
        </p:txBody>
      </p:sp>
      <p:sp>
        <p:nvSpPr>
          <p:cNvPr id="10" name="Footer Placeholder 4"/>
          <p:cNvSpPr>
            <a:spLocks noGrp="1"/>
          </p:cNvSpPr>
          <p:nvPr>
            <p:ph type="ftr" sz="quarter" idx="11"/>
          </p:nvPr>
        </p:nvSpPr>
        <p:spPr/>
        <p:txBody>
          <a:bodyPr/>
          <a:lstStyle/>
          <a:p>
            <a:pPr>
              <a:defRPr/>
            </a:pPr>
            <a:r>
              <a:rPr lang="en-US" altLang="en-US"/>
              <a:t>Face recognition &amp; detection using PCA v.5b</a:t>
            </a:r>
          </a:p>
        </p:txBody>
      </p:sp>
      <p:sp>
        <p:nvSpPr>
          <p:cNvPr id="440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50CC307-2A85-43C2-BAED-2BE1E546FBFF}" type="slidenum">
              <a:rPr lang="en-US" altLang="en-US" sz="1200" smtClean="0">
                <a:latin typeface="Garamond" pitchFamily="18" charset="0"/>
                <a:cs typeface="Arial" charset="0"/>
              </a:rPr>
              <a:pPr eaLnBrk="1" hangingPunct="1">
                <a:spcBef>
                  <a:spcPct val="0"/>
                </a:spcBef>
                <a:buFontTx/>
                <a:buNone/>
              </a:pPr>
              <a:t>42</a:t>
            </a:fld>
            <a:endParaRPr lang="en-US" altLang="en-US" sz="1200" smtClean="0">
              <a:latin typeface="Garamond" pitchFamily="18" charset="0"/>
              <a:cs typeface="Arial" charset="0"/>
            </a:endParaRPr>
          </a:p>
        </p:txBody>
      </p:sp>
      <p:sp>
        <p:nvSpPr>
          <p:cNvPr id="44038" name="Text Box 4"/>
          <p:cNvSpPr txBox="1">
            <a:spLocks noChangeArrowheads="1"/>
          </p:cNvSpPr>
          <p:nvPr/>
        </p:nvSpPr>
        <p:spPr bwMode="auto">
          <a:xfrm>
            <a:off x="533400" y="2743200"/>
            <a:ext cx="2714625"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covariance</a:t>
            </a:r>
            <a:r>
              <a:rPr lang="en-US" altLang="zh-CN" sz="1800">
                <a:latin typeface="Arial" charset="0"/>
              </a:rPr>
              <a:t>_</a:t>
            </a:r>
            <a:r>
              <a:rPr lang="en-US" altLang="zh-HK" sz="1800">
                <a:latin typeface="Arial" charset="0"/>
              </a:rPr>
              <a:t>matrix of X =</a:t>
            </a:r>
          </a:p>
          <a:p>
            <a:pPr eaLnBrk="1" hangingPunct="1">
              <a:spcBef>
                <a:spcPct val="0"/>
              </a:spcBef>
              <a:buFontTx/>
              <a:buNone/>
            </a:pPr>
            <a:r>
              <a:rPr lang="en-US" altLang="zh-HK" sz="1800">
                <a:latin typeface="Arial" charset="0"/>
              </a:rPr>
              <a:t>cov_x=</a:t>
            </a:r>
          </a:p>
          <a:p>
            <a:pPr eaLnBrk="1" hangingPunct="1">
              <a:spcBef>
                <a:spcPct val="0"/>
              </a:spcBef>
              <a:buFontTx/>
              <a:buNone/>
            </a:pPr>
            <a:endParaRPr lang="en-US" altLang="zh-HK" sz="1800">
              <a:latin typeface="Arial" charset="0"/>
            </a:endParaRPr>
          </a:p>
          <a:p>
            <a:pPr eaLnBrk="1" hangingPunct="1">
              <a:spcBef>
                <a:spcPct val="0"/>
              </a:spcBef>
              <a:buFontTx/>
              <a:buNone/>
            </a:pPr>
            <a:r>
              <a:rPr lang="en-US" altLang="zh-HK" sz="1800">
                <a:latin typeface="Arial" charset="0"/>
              </a:rPr>
              <a:t>   [0.6166    0.6154]</a:t>
            </a:r>
          </a:p>
          <a:p>
            <a:pPr eaLnBrk="1" hangingPunct="1">
              <a:spcBef>
                <a:spcPct val="0"/>
              </a:spcBef>
              <a:buFontTx/>
              <a:buNone/>
            </a:pPr>
            <a:r>
              <a:rPr lang="en-US" altLang="zh-HK" sz="1800">
                <a:latin typeface="Arial" charset="0"/>
              </a:rPr>
              <a:t>   [0.6154    0.7166]</a:t>
            </a:r>
          </a:p>
          <a:p>
            <a:pPr eaLnBrk="1" hangingPunct="1">
              <a:spcBef>
                <a:spcPct val="0"/>
              </a:spcBef>
              <a:buFontTx/>
              <a:buNone/>
            </a:pPr>
            <a:endParaRPr lang="en-US" altLang="zh-HK" sz="1800">
              <a:latin typeface="Arial" charset="0"/>
            </a:endParaRPr>
          </a:p>
        </p:txBody>
      </p:sp>
      <p:sp>
        <p:nvSpPr>
          <p:cNvPr id="44039" name="Text Box 5"/>
          <p:cNvSpPr txBox="1">
            <a:spLocks noChangeArrowheads="1"/>
          </p:cNvSpPr>
          <p:nvPr/>
        </p:nvSpPr>
        <p:spPr bwMode="auto">
          <a:xfrm>
            <a:off x="5105400" y="2514600"/>
            <a:ext cx="2238375"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nl-NL" altLang="zh-HK" sz="1800">
                <a:latin typeface="Arial" charset="0"/>
              </a:rPr>
              <a:t>eigvect of cov_x =</a:t>
            </a:r>
          </a:p>
          <a:p>
            <a:pPr eaLnBrk="1" hangingPunct="1">
              <a:spcBef>
                <a:spcPct val="0"/>
              </a:spcBef>
              <a:buFontTx/>
              <a:buNone/>
            </a:pPr>
            <a:r>
              <a:rPr lang="nl-NL" altLang="zh-HK" sz="1800">
                <a:latin typeface="Arial" charset="0"/>
              </a:rPr>
              <a:t>   [-0.7352    0.6779]</a:t>
            </a:r>
          </a:p>
          <a:p>
            <a:pPr eaLnBrk="1" hangingPunct="1">
              <a:spcBef>
                <a:spcPct val="0"/>
              </a:spcBef>
              <a:buFontTx/>
              <a:buNone/>
            </a:pPr>
            <a:r>
              <a:rPr lang="nl-NL" altLang="zh-HK" sz="1800">
                <a:latin typeface="Arial" charset="0"/>
              </a:rPr>
              <a:t>   [ 0.6779    0.7352]</a:t>
            </a:r>
          </a:p>
          <a:p>
            <a:pPr eaLnBrk="1" hangingPunct="1">
              <a:spcBef>
                <a:spcPct val="0"/>
              </a:spcBef>
              <a:buFontTx/>
              <a:buNone/>
            </a:pPr>
            <a:endParaRPr lang="nl-NL" altLang="zh-HK" sz="1800">
              <a:latin typeface="Arial" charset="0"/>
            </a:endParaRPr>
          </a:p>
          <a:p>
            <a:pPr eaLnBrk="1" hangingPunct="1">
              <a:spcBef>
                <a:spcPct val="0"/>
              </a:spcBef>
              <a:buFontTx/>
              <a:buNone/>
            </a:pPr>
            <a:r>
              <a:rPr lang="nl-NL" altLang="zh-HK" sz="1800">
                <a:latin typeface="Arial" charset="0"/>
              </a:rPr>
              <a:t>eigval of cov_x =</a:t>
            </a:r>
          </a:p>
          <a:p>
            <a:pPr eaLnBrk="1" hangingPunct="1">
              <a:spcBef>
                <a:spcPct val="0"/>
              </a:spcBef>
              <a:buFontTx/>
              <a:buNone/>
            </a:pPr>
            <a:r>
              <a:rPr lang="nl-NL" altLang="zh-HK" sz="1800">
                <a:latin typeface="Arial" charset="0"/>
              </a:rPr>
              <a:t>    [0.0492         0]</a:t>
            </a:r>
          </a:p>
          <a:p>
            <a:pPr eaLnBrk="1" hangingPunct="1">
              <a:spcBef>
                <a:spcPct val="0"/>
              </a:spcBef>
              <a:buFontTx/>
              <a:buNone/>
            </a:pPr>
            <a:r>
              <a:rPr lang="nl-NL" altLang="zh-HK" sz="1800">
                <a:latin typeface="Arial" charset="0"/>
              </a:rPr>
              <a:t>    [     0    1.2840 ]</a:t>
            </a:r>
            <a:endParaRPr lang="en-US" altLang="zh-HK" sz="1800">
              <a:latin typeface="Arial" charset="0"/>
            </a:endParaRPr>
          </a:p>
        </p:txBody>
      </p:sp>
      <p:sp>
        <p:nvSpPr>
          <p:cNvPr id="44040" name="Line 6"/>
          <p:cNvSpPr>
            <a:spLocks noChangeShapeType="1"/>
          </p:cNvSpPr>
          <p:nvPr/>
        </p:nvSpPr>
        <p:spPr bwMode="auto">
          <a:xfrm>
            <a:off x="3352800" y="4267200"/>
            <a:ext cx="1752600" cy="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Text Box 7"/>
          <p:cNvSpPr txBox="1">
            <a:spLocks noChangeArrowheads="1"/>
          </p:cNvSpPr>
          <p:nvPr/>
        </p:nvSpPr>
        <p:spPr bwMode="auto">
          <a:xfrm>
            <a:off x="3352800" y="1219200"/>
            <a:ext cx="186055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Because A is </a:t>
            </a:r>
          </a:p>
          <a:p>
            <a:pPr eaLnBrk="1" hangingPunct="1">
              <a:spcBef>
                <a:spcPct val="0"/>
              </a:spcBef>
              <a:buFontTx/>
              <a:buNone/>
            </a:pPr>
            <a:r>
              <a:rPr lang="en-US" altLang="zh-HK" sz="1800">
                <a:latin typeface="Arial" charset="0"/>
              </a:rPr>
              <a:t>rank2 and is 2x2</a:t>
            </a:r>
          </a:p>
          <a:p>
            <a:pPr eaLnBrk="1" hangingPunct="1">
              <a:spcBef>
                <a:spcPct val="0"/>
              </a:spcBef>
              <a:buFontTx/>
              <a:buNone/>
            </a:pPr>
            <a:r>
              <a:rPr lang="en-US" altLang="zh-HK" sz="1800">
                <a:latin typeface="Arial" charset="0"/>
              </a:rPr>
              <a:t>cov_x * X= </a:t>
            </a:r>
            <a:r>
              <a:rPr lang="en-US" altLang="zh-HK" sz="1800">
                <a:latin typeface="Arial" charset="0"/>
                <a:sym typeface="Symbol" pitchFamily="18" charset="2"/>
              </a:rPr>
              <a:t></a:t>
            </a:r>
            <a:r>
              <a:rPr lang="en-US" altLang="zh-HK" sz="1800">
                <a:latin typeface="Arial" charset="0"/>
              </a:rPr>
              <a:t> X,</a:t>
            </a:r>
          </a:p>
          <a:p>
            <a:pPr eaLnBrk="1" hangingPunct="1">
              <a:spcBef>
                <a:spcPct val="0"/>
              </a:spcBef>
              <a:buFontTx/>
              <a:buNone/>
            </a:pPr>
            <a:r>
              <a:rPr lang="en-US" altLang="zh-HK" sz="1800">
                <a:latin typeface="Arial" charset="0"/>
              </a:rPr>
              <a:t>so cov_x has </a:t>
            </a:r>
          </a:p>
          <a:p>
            <a:pPr eaLnBrk="1" hangingPunct="1">
              <a:spcBef>
                <a:spcPct val="0"/>
              </a:spcBef>
              <a:buFontTx/>
              <a:buNone/>
            </a:pPr>
            <a:r>
              <a:rPr lang="en-US" altLang="zh-HK" sz="1800">
                <a:latin typeface="Arial" charset="0"/>
              </a:rPr>
              <a:t>2 eigen values </a:t>
            </a:r>
          </a:p>
          <a:p>
            <a:pPr eaLnBrk="1" hangingPunct="1">
              <a:spcBef>
                <a:spcPct val="0"/>
              </a:spcBef>
              <a:buFontTx/>
              <a:buNone/>
            </a:pPr>
            <a:r>
              <a:rPr lang="en-US" altLang="zh-HK" sz="1800">
                <a:latin typeface="Arial" charset="0"/>
              </a:rPr>
              <a:t>and 2 vectors</a:t>
            </a:r>
          </a:p>
          <a:p>
            <a:pPr eaLnBrk="1" hangingPunct="1">
              <a:spcBef>
                <a:spcPct val="0"/>
              </a:spcBef>
              <a:buFontTx/>
              <a:buNone/>
            </a:pPr>
            <a:r>
              <a:rPr lang="en-US" altLang="zh-HK" sz="1800">
                <a:latin typeface="Arial" charset="0"/>
              </a:rPr>
              <a:t>In Matlab</a:t>
            </a:r>
          </a:p>
          <a:p>
            <a:pPr eaLnBrk="1" hangingPunct="1">
              <a:spcBef>
                <a:spcPct val="0"/>
              </a:spcBef>
              <a:buFontTx/>
              <a:buNone/>
            </a:pPr>
            <a:r>
              <a:rPr lang="en-US" altLang="zh-HK" sz="1800">
                <a:latin typeface="Arial" charset="0"/>
              </a:rPr>
              <a:t>[eigvec,eigval]</a:t>
            </a:r>
          </a:p>
          <a:p>
            <a:pPr eaLnBrk="1" hangingPunct="1">
              <a:spcBef>
                <a:spcPct val="0"/>
              </a:spcBef>
              <a:buFontTx/>
              <a:buNone/>
            </a:pPr>
            <a:r>
              <a:rPr lang="en-US" altLang="zh-HK" sz="1800">
                <a:latin typeface="Arial" charset="0"/>
              </a:rPr>
              <a:t>=eign(cov_x)</a:t>
            </a:r>
          </a:p>
        </p:txBody>
      </p:sp>
      <p:sp>
        <p:nvSpPr>
          <p:cNvPr id="44042" name="Text Box 9"/>
          <p:cNvSpPr txBox="1">
            <a:spLocks noChangeArrowheads="1"/>
          </p:cNvSpPr>
          <p:nvPr/>
        </p:nvSpPr>
        <p:spPr bwMode="auto">
          <a:xfrm>
            <a:off x="2514600" y="4572000"/>
            <a:ext cx="3036888" cy="2308225"/>
          </a:xfrm>
          <a:prstGeom prst="rect">
            <a:avLst/>
          </a:prstGeom>
          <a:solidFill>
            <a:schemeClr val="bg1"/>
          </a:solidFill>
          <a:ln w="9525">
            <a:solidFill>
              <a:schemeClr val="tx1"/>
            </a:solidFill>
            <a:miter lim="800000"/>
            <a:headEnd/>
            <a:tailEnd/>
          </a:ln>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So</a:t>
            </a:r>
          </a:p>
          <a:p>
            <a:pPr eaLnBrk="1" hangingPunct="1">
              <a:spcBef>
                <a:spcPct val="0"/>
              </a:spcBef>
              <a:buFontTx/>
              <a:buNone/>
            </a:pPr>
            <a:r>
              <a:rPr lang="en-US" altLang="zh-HK" sz="1800">
                <a:latin typeface="Arial" charset="0"/>
              </a:rPr>
              <a:t>eigen value </a:t>
            </a:r>
            <a:r>
              <a:rPr lang="en-US" altLang="zh-HK" sz="1800">
                <a:latin typeface="Arial" charset="0"/>
                <a:sym typeface="Symbol" pitchFamily="18" charset="2"/>
              </a:rPr>
              <a:t></a:t>
            </a:r>
            <a:r>
              <a:rPr lang="en-US" altLang="zh-HK" sz="1800" baseline="-25000">
                <a:latin typeface="Arial" charset="0"/>
                <a:sym typeface="Symbol" pitchFamily="18" charset="2"/>
              </a:rPr>
              <a:t>1</a:t>
            </a:r>
            <a:r>
              <a:rPr lang="en-US" altLang="zh-HK" sz="1800">
                <a:latin typeface="Arial" charset="0"/>
                <a:sym typeface="Symbol" pitchFamily="18" charset="2"/>
              </a:rPr>
              <a:t>=</a:t>
            </a:r>
            <a:r>
              <a:rPr lang="en-US" altLang="zh-HK" sz="1800">
                <a:latin typeface="Arial" charset="0"/>
              </a:rPr>
              <a:t> 0.49, </a:t>
            </a:r>
          </a:p>
          <a:p>
            <a:pPr eaLnBrk="1" hangingPunct="1">
              <a:spcBef>
                <a:spcPct val="0"/>
              </a:spcBef>
              <a:buFontTx/>
              <a:buNone/>
            </a:pPr>
            <a:r>
              <a:rPr lang="en-US" altLang="zh-HK" sz="1800">
                <a:latin typeface="Arial" charset="0"/>
              </a:rPr>
              <a:t>its  eigen vector is [-0.7352 </a:t>
            </a:r>
          </a:p>
          <a:p>
            <a:pPr eaLnBrk="1" hangingPunct="1">
              <a:spcBef>
                <a:spcPct val="0"/>
              </a:spcBef>
              <a:buFontTx/>
              <a:buNone/>
            </a:pPr>
            <a:r>
              <a:rPr lang="en-US" altLang="zh-HK" sz="1800">
                <a:latin typeface="Arial" charset="0"/>
              </a:rPr>
              <a:t>                                0.6779]</a:t>
            </a:r>
            <a:endParaRPr lang="en-US" altLang="zh-HK" sz="1800" baseline="30000">
              <a:latin typeface="Arial" charset="0"/>
            </a:endParaRPr>
          </a:p>
          <a:p>
            <a:pPr eaLnBrk="1" hangingPunct="1">
              <a:spcBef>
                <a:spcPct val="0"/>
              </a:spcBef>
              <a:buFontTx/>
              <a:buNone/>
            </a:pPr>
            <a:r>
              <a:rPr lang="en-US" altLang="zh-HK" sz="1800">
                <a:latin typeface="Arial" charset="0"/>
              </a:rPr>
              <a:t>eigen value </a:t>
            </a:r>
            <a:r>
              <a:rPr lang="en-US" altLang="zh-HK" sz="1800">
                <a:latin typeface="Arial" charset="0"/>
                <a:sym typeface="Symbol" pitchFamily="18" charset="2"/>
              </a:rPr>
              <a:t></a:t>
            </a:r>
            <a:r>
              <a:rPr lang="en-US" altLang="zh-HK" sz="1800" baseline="-25000">
                <a:latin typeface="Arial" charset="0"/>
                <a:sym typeface="Symbol" pitchFamily="18" charset="2"/>
              </a:rPr>
              <a:t>2</a:t>
            </a:r>
            <a:r>
              <a:rPr lang="en-US" altLang="zh-HK" sz="1800">
                <a:latin typeface="Arial" charset="0"/>
                <a:sym typeface="Symbol" pitchFamily="18" charset="2"/>
              </a:rPr>
              <a:t>=</a:t>
            </a:r>
            <a:r>
              <a:rPr lang="en-US" altLang="zh-HK" sz="1800">
                <a:latin typeface="Arial" charset="0"/>
              </a:rPr>
              <a:t> 1.2840, </a:t>
            </a:r>
          </a:p>
          <a:p>
            <a:pPr eaLnBrk="1" hangingPunct="1">
              <a:spcBef>
                <a:spcPct val="0"/>
              </a:spcBef>
              <a:buFontTx/>
              <a:buNone/>
            </a:pPr>
            <a:r>
              <a:rPr lang="en-US" altLang="zh-HK" sz="1800">
                <a:latin typeface="Arial" charset="0"/>
              </a:rPr>
              <a:t>its  eigen vector is [0.6779 </a:t>
            </a:r>
          </a:p>
          <a:p>
            <a:pPr eaLnBrk="1" hangingPunct="1">
              <a:spcBef>
                <a:spcPct val="0"/>
              </a:spcBef>
              <a:buFontTx/>
              <a:buNone/>
            </a:pPr>
            <a:r>
              <a:rPr lang="en-US" altLang="zh-HK" sz="1800">
                <a:latin typeface="Arial" charset="0"/>
              </a:rPr>
              <a:t>                               0.7352]</a:t>
            </a:r>
            <a:endParaRPr lang="en-US" altLang="zh-HK" sz="1800" baseline="30000">
              <a:latin typeface="Arial" charset="0"/>
            </a:endParaRPr>
          </a:p>
          <a:p>
            <a:pPr eaLnBrk="1" hangingPunct="1">
              <a:spcBef>
                <a:spcPct val="0"/>
              </a:spcBef>
              <a:buFontTx/>
              <a:buNone/>
            </a:pPr>
            <a:endParaRPr lang="en-US" altLang="zh-HK" sz="1800">
              <a:latin typeface="Arial" charset="0"/>
            </a:endParaRPr>
          </a:p>
        </p:txBody>
      </p:sp>
      <p:sp>
        <p:nvSpPr>
          <p:cNvPr id="44043" name="TextBox 1"/>
          <p:cNvSpPr txBox="1">
            <a:spLocks noChangeArrowheads="1"/>
          </p:cNvSpPr>
          <p:nvPr/>
        </p:nvSpPr>
        <p:spPr bwMode="auto">
          <a:xfrm>
            <a:off x="1219200" y="1981200"/>
            <a:ext cx="162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Square matrix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HK" smtClean="0"/>
              <a:t>To find eigen values</a:t>
            </a:r>
          </a:p>
        </p:txBody>
      </p:sp>
      <p:sp>
        <p:nvSpPr>
          <p:cNvPr id="45059" name="Rectangle 3"/>
          <p:cNvSpPr>
            <a:spLocks noGrp="1" noChangeArrowheads="1"/>
          </p:cNvSpPr>
          <p:nvPr>
            <p:ph type="body" sz="half" idx="1"/>
          </p:nvPr>
        </p:nvSpPr>
        <p:spPr/>
        <p:txBody>
          <a:bodyPr/>
          <a:lstStyle/>
          <a:p>
            <a:pPr eaLnBrk="1" hangingPunct="1"/>
            <a:r>
              <a:rPr lang="en-US" altLang="zh-HK" sz="2600" smtClean="0"/>
              <a:t> </a:t>
            </a:r>
          </a:p>
          <a:p>
            <a:pPr eaLnBrk="1" hangingPunct="1"/>
            <a:r>
              <a:rPr lang="en-US" altLang="zh-HK" sz="2600" smtClean="0"/>
              <a:t>   </a:t>
            </a:r>
          </a:p>
        </p:txBody>
      </p:sp>
      <p:graphicFrame>
        <p:nvGraphicFramePr>
          <p:cNvPr id="45060" name="Object 6"/>
          <p:cNvGraphicFramePr>
            <a:graphicFrameLocks noGrp="1" noChangeAspect="1"/>
          </p:cNvGraphicFramePr>
          <p:nvPr>
            <p:ph sz="half" idx="2"/>
          </p:nvPr>
        </p:nvGraphicFramePr>
        <p:xfrm>
          <a:off x="3702050" y="1295400"/>
          <a:ext cx="4940300" cy="4160838"/>
        </p:xfrm>
        <a:graphic>
          <a:graphicData uri="http://schemas.openxmlformats.org/presentationml/2006/ole">
            <mc:AlternateContent xmlns:mc="http://schemas.openxmlformats.org/markup-compatibility/2006">
              <mc:Choice xmlns:v="urn:schemas-microsoft-com:vml" Requires="v">
                <p:oleObj spid="_x0000_s45064" name="公式" r:id="rId3" imgW="3860800" imgH="3251200" progId="Equation.3">
                  <p:embed/>
                </p:oleObj>
              </mc:Choice>
              <mc:Fallback>
                <p:oleObj name="公式" r:id="rId3" imgW="3860800" imgH="32512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050" y="1295400"/>
                        <a:ext cx="4940300" cy="416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ooter Placeholder 5"/>
          <p:cNvSpPr>
            <a:spLocks noGrp="1"/>
          </p:cNvSpPr>
          <p:nvPr>
            <p:ph type="ftr" sz="quarter" idx="11"/>
          </p:nvPr>
        </p:nvSpPr>
        <p:spPr/>
        <p:txBody>
          <a:bodyPr/>
          <a:lstStyle/>
          <a:p>
            <a:pPr>
              <a:defRPr/>
            </a:pPr>
            <a:r>
              <a:rPr lang="en-US" altLang="en-US"/>
              <a:t>Face recognition &amp; detection using PCA v.5b</a:t>
            </a:r>
          </a:p>
        </p:txBody>
      </p:sp>
      <p:sp>
        <p:nvSpPr>
          <p:cNvPr id="4506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26FAFC3-4E06-4A1A-8940-04333906ADBF}" type="slidenum">
              <a:rPr lang="en-US" altLang="en-US" sz="1200" smtClean="0">
                <a:latin typeface="Garamond" pitchFamily="18" charset="0"/>
                <a:cs typeface="Arial" charset="0"/>
              </a:rPr>
              <a:pPr eaLnBrk="1" hangingPunct="1">
                <a:spcBef>
                  <a:spcPct val="0"/>
                </a:spcBef>
                <a:buFontTx/>
                <a:buNone/>
              </a:pPr>
              <a:t>43</a:t>
            </a:fld>
            <a:endParaRPr lang="en-US" altLang="en-US" sz="1200" smtClean="0">
              <a:latin typeface="Garamond" pitchFamily="18" charset="0"/>
              <a:cs typeface="Arial" charset="0"/>
            </a:endParaRPr>
          </a:p>
        </p:txBody>
      </p:sp>
      <p:graphicFrame>
        <p:nvGraphicFramePr>
          <p:cNvPr id="45063" name="Object 4"/>
          <p:cNvGraphicFramePr>
            <a:graphicFrameLocks noChangeAspect="1"/>
          </p:cNvGraphicFramePr>
          <p:nvPr>
            <p:ph sz="half" idx="4294967295"/>
          </p:nvPr>
        </p:nvGraphicFramePr>
        <p:xfrm>
          <a:off x="304800" y="1143000"/>
          <a:ext cx="2598738" cy="5029200"/>
        </p:xfrm>
        <a:graphic>
          <a:graphicData uri="http://schemas.openxmlformats.org/presentationml/2006/ole">
            <mc:AlternateContent xmlns:mc="http://schemas.openxmlformats.org/markup-compatibility/2006">
              <mc:Choice xmlns:v="urn:schemas-microsoft-com:vml" Requires="v">
                <p:oleObj spid="_x0000_s45065" name="Equation" r:id="rId5" imgW="1549400" imgH="2997200" progId="Equation.3">
                  <p:embed/>
                </p:oleObj>
              </mc:Choice>
              <mc:Fallback>
                <p:oleObj name="Equation" r:id="rId5" imgW="1549400" imgH="299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143000"/>
                        <a:ext cx="2598738"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zh-HK" smtClean="0"/>
              <a:t>What is an Eigen vector?</a:t>
            </a:r>
          </a:p>
        </p:txBody>
      </p:sp>
      <p:sp>
        <p:nvSpPr>
          <p:cNvPr id="46083" name="Text Placeholder 2"/>
          <p:cNvSpPr>
            <a:spLocks noGrp="1"/>
          </p:cNvSpPr>
          <p:nvPr>
            <p:ph idx="1"/>
          </p:nvPr>
        </p:nvSpPr>
        <p:spPr/>
        <p:txBody>
          <a:bodyPr/>
          <a:lstStyle/>
          <a:p>
            <a:pPr eaLnBrk="1" hangingPunct="1"/>
            <a:r>
              <a:rPr lang="en-US" altLang="zh-HK" sz="2400" smtClean="0"/>
              <a:t>AX=</a:t>
            </a:r>
            <a:r>
              <a:rPr lang="en-US" altLang="zh-HK" sz="2400" smtClean="0">
                <a:sym typeface="Symbol" pitchFamily="18" charset="2"/>
              </a:rPr>
              <a:t>X (by definition)</a:t>
            </a:r>
          </a:p>
          <a:p>
            <a:pPr eaLnBrk="1" hangingPunct="1"/>
            <a:r>
              <a:rPr lang="en-US" altLang="zh-HK" sz="2400" smtClean="0">
                <a:sym typeface="Symbol" pitchFamily="18" charset="2"/>
              </a:rPr>
              <a:t>A=[a b </a:t>
            </a:r>
          </a:p>
          <a:p>
            <a:pPr eaLnBrk="1" hangingPunct="1"/>
            <a:r>
              <a:rPr lang="en-US" altLang="zh-HK" sz="2400" smtClean="0">
                <a:sym typeface="Symbol" pitchFamily="18" charset="2"/>
              </a:rPr>
              <a:t>      c d]</a:t>
            </a:r>
          </a:p>
          <a:p>
            <a:pPr eaLnBrk="1" hangingPunct="1"/>
            <a:r>
              <a:rPr lang="en-US" altLang="zh-HK" sz="2400" smtClean="0">
                <a:sym typeface="Symbol" pitchFamily="18" charset="2"/>
              </a:rPr>
              <a:t> is the Eigen value  and is a scalar.</a:t>
            </a:r>
          </a:p>
          <a:p>
            <a:pPr eaLnBrk="1" hangingPunct="1"/>
            <a:r>
              <a:rPr lang="en-US" altLang="zh-HK" sz="2400" smtClean="0">
                <a:sym typeface="Symbol" pitchFamily="18" charset="2"/>
              </a:rPr>
              <a:t>X=[x1 </a:t>
            </a:r>
          </a:p>
          <a:p>
            <a:pPr eaLnBrk="1" hangingPunct="1"/>
            <a:r>
              <a:rPr lang="en-US" altLang="zh-HK" sz="2400" smtClean="0">
                <a:sym typeface="Symbol" pitchFamily="18" charset="2"/>
              </a:rPr>
              <a:t>     x2]</a:t>
            </a:r>
          </a:p>
          <a:p>
            <a:pPr eaLnBrk="1" hangingPunct="1"/>
            <a:r>
              <a:rPr lang="en-US" altLang="zh-HK" sz="2400" smtClean="0"/>
              <a:t>The direction of Eigen vectors of A will not be changed by transformation A.</a:t>
            </a:r>
          </a:p>
          <a:p>
            <a:pPr eaLnBrk="1" hangingPunct="1"/>
            <a:r>
              <a:rPr lang="en-US" altLang="zh-HK" sz="2400" smtClean="0"/>
              <a:t>If A is 2 by 2, there are 2 Eigen values and 2 vectors.</a:t>
            </a:r>
          </a:p>
          <a:p>
            <a:pPr eaLnBrk="1" hangingPunct="1"/>
            <a:endParaRPr lang="en-US" altLang="zh-HK" smtClean="0"/>
          </a:p>
        </p:txBody>
      </p:sp>
      <p:sp>
        <p:nvSpPr>
          <p:cNvPr id="5" name="Footer Placeholder 4"/>
          <p:cNvSpPr>
            <a:spLocks noGrp="1"/>
          </p:cNvSpPr>
          <p:nvPr>
            <p:ph type="ftr" sz="quarter" idx="11"/>
          </p:nvPr>
        </p:nvSpPr>
        <p:spPr/>
        <p:txBody>
          <a:bodyPr/>
          <a:lstStyle/>
          <a:p>
            <a:pPr>
              <a:defRPr/>
            </a:pPr>
            <a:r>
              <a:rPr lang="en-US" altLang="en-US"/>
              <a:t>Face recognition &amp; detection using PCA v.5b</a:t>
            </a:r>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C2F84F1-8500-4F8C-95B8-BC7BA4DC2C30}" type="slidenum">
              <a:rPr lang="en-US" altLang="en-US" sz="1200" smtClean="0">
                <a:latin typeface="Garamond" pitchFamily="18" charset="0"/>
                <a:cs typeface="Arial" charset="0"/>
              </a:rPr>
              <a:pPr eaLnBrk="1" hangingPunct="1">
                <a:spcBef>
                  <a:spcPct val="0"/>
                </a:spcBef>
                <a:buFontTx/>
                <a:buNone/>
              </a:pPr>
              <a:t>44</a:t>
            </a:fld>
            <a:endParaRPr lang="en-US" altLang="en-US" sz="1200" smtClean="0">
              <a:latin typeface="Garamond" pitchFamily="18" charset="0"/>
              <a:cs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HK" sz="3200" smtClean="0"/>
              <a:t>Find eigen vectors from eigen values</a:t>
            </a:r>
            <a:br>
              <a:rPr lang="en-US" altLang="zh-HK" sz="3200" smtClean="0"/>
            </a:br>
            <a:r>
              <a:rPr lang="en-US" altLang="zh-HK" sz="3200" smtClean="0">
                <a:sym typeface="Symbol" pitchFamily="18" charset="2"/>
              </a:rPr>
              <a:t>1=0.0492, 2=1.2840, for 1 </a:t>
            </a:r>
            <a:endParaRPr lang="en-US" altLang="zh-HK" sz="3200" smtClean="0"/>
          </a:p>
        </p:txBody>
      </p:sp>
      <p:graphicFrame>
        <p:nvGraphicFramePr>
          <p:cNvPr id="47107" name="Object 4"/>
          <p:cNvGraphicFramePr>
            <a:graphicFrameLocks noGrp="1" noChangeAspect="1"/>
          </p:cNvGraphicFramePr>
          <p:nvPr>
            <p:ph sz="half" idx="1"/>
          </p:nvPr>
        </p:nvGraphicFramePr>
        <p:xfrm>
          <a:off x="685800" y="1693863"/>
          <a:ext cx="5857875" cy="4306887"/>
        </p:xfrm>
        <a:graphic>
          <a:graphicData uri="http://schemas.openxmlformats.org/presentationml/2006/ole">
            <mc:AlternateContent xmlns:mc="http://schemas.openxmlformats.org/markup-compatibility/2006">
              <mc:Choice xmlns:v="urn:schemas-microsoft-com:vml" Requires="v">
                <p:oleObj spid="_x0000_s47111" name="公式" r:id="rId3" imgW="5181600" imgH="3810000" progId="Equation.3">
                  <p:embed/>
                </p:oleObj>
              </mc:Choice>
              <mc:Fallback>
                <p:oleObj name="公式" r:id="rId3" imgW="5181600" imgH="3810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93863"/>
                        <a:ext cx="5857875" cy="430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7108" name="Rectangle 3"/>
          <p:cNvSpPr>
            <a:spLocks noGrp="1" noChangeArrowheads="1"/>
          </p:cNvSpPr>
          <p:nvPr>
            <p:ph sz="half" idx="2"/>
          </p:nvPr>
        </p:nvSpPr>
        <p:spPr/>
        <p:txBody>
          <a:bodyPr/>
          <a:lstStyle/>
          <a:p>
            <a:pPr eaLnBrk="1" hangingPunct="1"/>
            <a:r>
              <a:rPr lang="en-US" altLang="zh-HK" sz="2600" smtClean="0"/>
              <a:t>  </a:t>
            </a:r>
          </a:p>
        </p:txBody>
      </p:sp>
      <p:sp>
        <p:nvSpPr>
          <p:cNvPr id="7" name="Footer Placeholder 5"/>
          <p:cNvSpPr>
            <a:spLocks noGrp="1"/>
          </p:cNvSpPr>
          <p:nvPr>
            <p:ph type="ftr" sz="quarter" idx="11"/>
          </p:nvPr>
        </p:nvSpPr>
        <p:spPr/>
        <p:txBody>
          <a:bodyPr/>
          <a:lstStyle/>
          <a:p>
            <a:pPr>
              <a:defRPr/>
            </a:pPr>
            <a:r>
              <a:rPr lang="en-US" altLang="en-US"/>
              <a:t>Face recognition &amp; detection using PCA v.5b</a:t>
            </a:r>
          </a:p>
        </p:txBody>
      </p:sp>
      <p:sp>
        <p:nvSpPr>
          <p:cNvPr id="4711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FEAB30B-E39A-4637-8C97-0B7DABE38EC7}" type="slidenum">
              <a:rPr lang="en-US" altLang="en-US" sz="1200" smtClean="0">
                <a:latin typeface="Garamond" pitchFamily="18" charset="0"/>
                <a:cs typeface="Arial" charset="0"/>
              </a:rPr>
              <a:pPr eaLnBrk="1" hangingPunct="1">
                <a:spcBef>
                  <a:spcPct val="0"/>
                </a:spcBef>
                <a:buFontTx/>
                <a:buNone/>
              </a:pPr>
              <a:t>45</a:t>
            </a:fld>
            <a:endParaRPr lang="en-US" altLang="en-US" sz="1200" smtClean="0">
              <a:latin typeface="Garamond" pitchFamily="18" charset="0"/>
              <a:cs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HK" sz="3200" smtClean="0"/>
              <a:t>Find eigen vectors from eigen values</a:t>
            </a:r>
            <a:br>
              <a:rPr lang="en-US" altLang="zh-HK" sz="3200" smtClean="0"/>
            </a:br>
            <a:r>
              <a:rPr lang="en-US" altLang="zh-HK" sz="3200" smtClean="0">
                <a:sym typeface="Symbol" pitchFamily="18" charset="2"/>
              </a:rPr>
              <a:t>1=0.0492, 2=1.2840, for 2</a:t>
            </a:r>
            <a:endParaRPr lang="en-US" altLang="zh-HK" sz="3200" smtClean="0"/>
          </a:p>
        </p:txBody>
      </p:sp>
      <p:sp>
        <p:nvSpPr>
          <p:cNvPr id="48131" name="Content Placeholder 3"/>
          <p:cNvSpPr>
            <a:spLocks noGrp="1"/>
          </p:cNvSpPr>
          <p:nvPr>
            <p:ph sz="half" idx="1"/>
          </p:nvPr>
        </p:nvSpPr>
        <p:spPr>
          <a:xfrm>
            <a:off x="381000" y="2971800"/>
            <a:ext cx="4038600" cy="4530725"/>
          </a:xfrm>
        </p:spPr>
        <p:txBody>
          <a:bodyPr/>
          <a:lstStyle/>
          <a:p>
            <a:pPr eaLnBrk="1" hangingPunct="1"/>
            <a:r>
              <a:rPr lang="en-US" altLang="zh-HK" smtClean="0"/>
              <a:t> </a:t>
            </a:r>
          </a:p>
        </p:txBody>
      </p:sp>
      <p:sp>
        <p:nvSpPr>
          <p:cNvPr id="48132" name="Rectangle 3"/>
          <p:cNvSpPr>
            <a:spLocks noGrp="1" noChangeArrowheads="1"/>
          </p:cNvSpPr>
          <p:nvPr>
            <p:ph sz="half" idx="2"/>
          </p:nvPr>
        </p:nvSpPr>
        <p:spPr/>
        <p:txBody>
          <a:bodyPr/>
          <a:lstStyle/>
          <a:p>
            <a:pPr eaLnBrk="1" hangingPunct="1"/>
            <a:r>
              <a:rPr lang="en-US" altLang="zh-HK" sz="2600" smtClean="0"/>
              <a:t>  </a:t>
            </a:r>
          </a:p>
        </p:txBody>
      </p:sp>
      <p:sp>
        <p:nvSpPr>
          <p:cNvPr id="7" name="Footer Placeholder 5"/>
          <p:cNvSpPr>
            <a:spLocks noGrp="1"/>
          </p:cNvSpPr>
          <p:nvPr>
            <p:ph type="ftr" sz="quarter" idx="11"/>
          </p:nvPr>
        </p:nvSpPr>
        <p:spPr/>
        <p:txBody>
          <a:bodyPr/>
          <a:lstStyle/>
          <a:p>
            <a:pPr>
              <a:defRPr/>
            </a:pPr>
            <a:r>
              <a:rPr lang="en-US" altLang="en-US"/>
              <a:t>Face recognition &amp; detection using PCA v.5b</a:t>
            </a:r>
          </a:p>
        </p:txBody>
      </p:sp>
      <p:sp>
        <p:nvSpPr>
          <p:cNvPr id="4813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88B5A03-82CF-467D-B7E2-139812FEF94E}" type="slidenum">
              <a:rPr lang="en-US" altLang="en-US" sz="1200" smtClean="0">
                <a:latin typeface="Garamond" pitchFamily="18" charset="0"/>
                <a:cs typeface="Arial" charset="0"/>
              </a:rPr>
              <a:pPr eaLnBrk="1" hangingPunct="1">
                <a:spcBef>
                  <a:spcPct val="0"/>
                </a:spcBef>
                <a:buFontTx/>
                <a:buNone/>
              </a:pPr>
              <a:t>46</a:t>
            </a:fld>
            <a:endParaRPr lang="en-US" altLang="en-US" sz="1200" smtClean="0">
              <a:latin typeface="Garamond" pitchFamily="18" charset="0"/>
              <a:cs typeface="Arial" charset="0"/>
            </a:endParaRPr>
          </a:p>
        </p:txBody>
      </p:sp>
      <p:graphicFrame>
        <p:nvGraphicFramePr>
          <p:cNvPr id="48135" name="Object 1"/>
          <p:cNvGraphicFramePr>
            <a:graphicFrameLocks noGrp="1" noChangeAspect="1"/>
          </p:cNvGraphicFramePr>
          <p:nvPr/>
        </p:nvGraphicFramePr>
        <p:xfrm>
          <a:off x="277813" y="1371600"/>
          <a:ext cx="6530975" cy="4605338"/>
        </p:xfrm>
        <a:graphic>
          <a:graphicData uri="http://schemas.openxmlformats.org/presentationml/2006/ole">
            <mc:AlternateContent xmlns:mc="http://schemas.openxmlformats.org/markup-compatibility/2006">
              <mc:Choice xmlns:v="urn:schemas-microsoft-com:vml" Requires="v">
                <p:oleObj spid="_x0000_s48136" name="公式" r:id="rId3" imgW="5080000" imgH="3581400" progId="Equation.3">
                  <p:embed/>
                </p:oleObj>
              </mc:Choice>
              <mc:Fallback>
                <p:oleObj name="公式" r:id="rId3" imgW="5080000" imgH="3581400" progId="Equation.3">
                  <p:embed/>
                  <p:pic>
                    <p:nvPicPr>
                      <p:cNvPr id="0"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3" y="1371600"/>
                        <a:ext cx="65309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HK" smtClean="0"/>
              <a:t>Eigen vectors of a square matrix, example2</a:t>
            </a:r>
            <a:endParaRPr lang="en-US" altLang="en-US" smtClean="0"/>
          </a:p>
        </p:txBody>
      </p:sp>
      <p:sp>
        <p:nvSpPr>
          <p:cNvPr id="49155" name="Content Placeholder 2"/>
          <p:cNvSpPr>
            <a:spLocks noGrp="1"/>
          </p:cNvSpPr>
          <p:nvPr>
            <p:ph sz="half" idx="1"/>
          </p:nvPr>
        </p:nvSpPr>
        <p:spPr/>
        <p:txBody>
          <a:bodyPr/>
          <a:lstStyle/>
          <a:p>
            <a:r>
              <a:rPr lang="en-US" altLang="en-US" smtClean="0"/>
              <a:t>Example when  A is 3x3</a:t>
            </a:r>
          </a:p>
          <a:p>
            <a:r>
              <a:rPr lang="en-US" altLang="en-US" smtClean="0"/>
              <a:t>To be added, we should have 3 Eigen values and 3 Eigen vectors</a:t>
            </a:r>
          </a:p>
        </p:txBody>
      </p:sp>
      <p:sp>
        <p:nvSpPr>
          <p:cNvPr id="49156" name="Content Placeholder 3"/>
          <p:cNvSpPr>
            <a:spLocks noGrp="1"/>
          </p:cNvSpPr>
          <p:nvPr>
            <p:ph sz="half" idx="2"/>
          </p:nvPr>
        </p:nvSpPr>
        <p:spPr/>
        <p:txBody>
          <a:bodyPr/>
          <a:lstStyle/>
          <a:p>
            <a:endParaRPr lang="en-US" altLang="en-US" smtClean="0"/>
          </a:p>
        </p:txBody>
      </p:sp>
      <p:sp>
        <p:nvSpPr>
          <p:cNvPr id="5" name="Footer Placeholder 4"/>
          <p:cNvSpPr>
            <a:spLocks noGrp="1"/>
          </p:cNvSpPr>
          <p:nvPr>
            <p:ph type="ftr" sz="quarter" idx="11"/>
          </p:nvPr>
        </p:nvSpPr>
        <p:spPr/>
        <p:txBody>
          <a:bodyPr/>
          <a:lstStyle/>
          <a:p>
            <a:pPr>
              <a:defRPr/>
            </a:pPr>
            <a:r>
              <a:rPr lang="en-US" altLang="en-US"/>
              <a:t>Face recognition &amp; detection using PCA v.5b</a:t>
            </a:r>
          </a:p>
        </p:txBody>
      </p:sp>
      <p:sp>
        <p:nvSpPr>
          <p:cNvPr id="491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E91101C-732C-4321-884E-52E9743CDC39}" type="slidenum">
              <a:rPr lang="en-US" altLang="en-US" sz="1200" smtClean="0">
                <a:solidFill>
                  <a:srgbClr val="898989"/>
                </a:solidFill>
                <a:latin typeface="Arial" charset="0"/>
                <a:cs typeface="Arial" charset="0"/>
              </a:rPr>
              <a:pPr eaLnBrk="1" hangingPunct="1">
                <a:spcBef>
                  <a:spcPct val="0"/>
                </a:spcBef>
                <a:buFontTx/>
                <a:buNone/>
              </a:pPr>
              <a:t>47</a:t>
            </a:fld>
            <a:endParaRPr lang="en-US" altLang="en-US" sz="1200" smtClean="0">
              <a:solidFill>
                <a:srgbClr val="898989"/>
              </a:solidFill>
              <a:latin typeface="Arial" charset="0"/>
              <a:cs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6"/>
          <p:cNvSpPr>
            <a:spLocks noGrp="1"/>
          </p:cNvSpPr>
          <p:nvPr>
            <p:ph type="title"/>
          </p:nvPr>
        </p:nvSpPr>
        <p:spPr>
          <a:xfrm>
            <a:off x="457200" y="-20638"/>
            <a:ext cx="8229600" cy="630238"/>
          </a:xfrm>
        </p:spPr>
        <p:txBody>
          <a:bodyPr/>
          <a:lstStyle/>
          <a:p>
            <a:r>
              <a:rPr lang="en-US" altLang="en-US" sz="3200" smtClean="0"/>
              <a:t>Covariance matrix calculation</a:t>
            </a:r>
          </a:p>
        </p:txBody>
      </p:sp>
      <p:sp>
        <p:nvSpPr>
          <p:cNvPr id="50179" name="Content Placeholder 7"/>
          <p:cNvSpPr>
            <a:spLocks noGrp="1"/>
          </p:cNvSpPr>
          <p:nvPr>
            <p:ph idx="1"/>
          </p:nvPr>
        </p:nvSpPr>
        <p:spPr>
          <a:xfrm>
            <a:off x="533400" y="457200"/>
            <a:ext cx="8534400" cy="4525963"/>
          </a:xfrm>
        </p:spPr>
        <p:txBody>
          <a:bodyPr/>
          <a:lstStyle/>
          <a:p>
            <a:pPr eaLnBrk="1" hangingPunct="1">
              <a:spcBef>
                <a:spcPct val="0"/>
              </a:spcBef>
              <a:buFontTx/>
              <a:buNone/>
            </a:pPr>
            <a:r>
              <a:rPr lang="en-US" altLang="zh-HK" sz="1800" smtClean="0">
                <a:latin typeface="Arial" charset="0"/>
              </a:rPr>
              <a:t>%cut and paste the followings to MATLAB and run</a:t>
            </a:r>
          </a:p>
          <a:p>
            <a:pPr eaLnBrk="1" hangingPunct="1">
              <a:spcBef>
                <a:spcPct val="0"/>
              </a:spcBef>
              <a:buFontTx/>
              <a:buNone/>
            </a:pPr>
            <a:r>
              <a:rPr lang="en-US" altLang="zh-HK" sz="1800" smtClean="0">
                <a:latin typeface="Arial" charset="0"/>
              </a:rPr>
              <a:t>% MATLAB demo:  this exercise has 10 measurements , each with 2 variables</a:t>
            </a:r>
          </a:p>
          <a:p>
            <a:pPr eaLnBrk="1" hangingPunct="1">
              <a:spcBef>
                <a:spcPct val="0"/>
              </a:spcBef>
              <a:buFontTx/>
              <a:buNone/>
            </a:pPr>
            <a:r>
              <a:rPr lang="en-US" altLang="zh-HK" sz="1800" smtClean="0">
                <a:latin typeface="Arial" charset="0"/>
              </a:rPr>
              <a:t>x= [2.5000    2.4000</a:t>
            </a:r>
          </a:p>
          <a:p>
            <a:pPr eaLnBrk="1" hangingPunct="1">
              <a:spcBef>
                <a:spcPct val="0"/>
              </a:spcBef>
              <a:buFontTx/>
              <a:buNone/>
            </a:pPr>
            <a:r>
              <a:rPr lang="en-US" altLang="zh-HK" sz="1800" smtClean="0">
                <a:latin typeface="Arial" charset="0"/>
              </a:rPr>
              <a:t>    0.5000    0.7000</a:t>
            </a:r>
          </a:p>
          <a:p>
            <a:pPr eaLnBrk="1" hangingPunct="1">
              <a:spcBef>
                <a:spcPct val="0"/>
              </a:spcBef>
              <a:buFontTx/>
              <a:buNone/>
            </a:pPr>
            <a:r>
              <a:rPr lang="en-US" altLang="zh-HK" sz="1800" smtClean="0">
                <a:latin typeface="Arial" charset="0"/>
              </a:rPr>
              <a:t>    2.2000    2.9000</a:t>
            </a:r>
          </a:p>
          <a:p>
            <a:pPr eaLnBrk="1" hangingPunct="1">
              <a:spcBef>
                <a:spcPct val="0"/>
              </a:spcBef>
              <a:buFontTx/>
              <a:buNone/>
            </a:pPr>
            <a:r>
              <a:rPr lang="en-US" altLang="zh-HK" sz="1800" smtClean="0">
                <a:latin typeface="Arial" charset="0"/>
              </a:rPr>
              <a:t>    1.9000    2.2000</a:t>
            </a:r>
          </a:p>
          <a:p>
            <a:pPr eaLnBrk="1" hangingPunct="1">
              <a:spcBef>
                <a:spcPct val="0"/>
              </a:spcBef>
              <a:buFontTx/>
              <a:buNone/>
            </a:pPr>
            <a:r>
              <a:rPr lang="en-US" altLang="zh-HK" sz="1800" smtClean="0">
                <a:latin typeface="Arial" charset="0"/>
              </a:rPr>
              <a:t>    3.1000    3.0000</a:t>
            </a:r>
          </a:p>
          <a:p>
            <a:pPr eaLnBrk="1" hangingPunct="1">
              <a:spcBef>
                <a:spcPct val="0"/>
              </a:spcBef>
              <a:buFontTx/>
              <a:buNone/>
            </a:pPr>
            <a:r>
              <a:rPr lang="en-US" altLang="zh-HK" sz="1800" smtClean="0">
                <a:latin typeface="Arial" charset="0"/>
              </a:rPr>
              <a:t>    2.3000    2.7000</a:t>
            </a:r>
          </a:p>
          <a:p>
            <a:pPr eaLnBrk="1" hangingPunct="1">
              <a:spcBef>
                <a:spcPct val="0"/>
              </a:spcBef>
              <a:buFontTx/>
              <a:buNone/>
            </a:pPr>
            <a:r>
              <a:rPr lang="en-US" altLang="zh-HK" sz="1800" smtClean="0">
                <a:latin typeface="Arial" charset="0"/>
              </a:rPr>
              <a:t>    2.0000    1.6000</a:t>
            </a:r>
          </a:p>
          <a:p>
            <a:pPr eaLnBrk="1" hangingPunct="1">
              <a:spcBef>
                <a:spcPct val="0"/>
              </a:spcBef>
              <a:buFontTx/>
              <a:buNone/>
            </a:pPr>
            <a:r>
              <a:rPr lang="en-US" altLang="zh-HK" sz="1800" smtClean="0">
                <a:latin typeface="Arial" charset="0"/>
              </a:rPr>
              <a:t>    1.0000    1.1000</a:t>
            </a:r>
          </a:p>
          <a:p>
            <a:pPr eaLnBrk="1" hangingPunct="1">
              <a:spcBef>
                <a:spcPct val="0"/>
              </a:spcBef>
              <a:buFontTx/>
              <a:buNone/>
            </a:pPr>
            <a:r>
              <a:rPr lang="en-US" altLang="zh-HK" sz="1800" smtClean="0">
                <a:latin typeface="Arial" charset="0"/>
              </a:rPr>
              <a:t>    1.5000    1.6000</a:t>
            </a:r>
          </a:p>
          <a:p>
            <a:pPr eaLnBrk="1" hangingPunct="1">
              <a:spcBef>
                <a:spcPct val="0"/>
              </a:spcBef>
              <a:buFontTx/>
              <a:buNone/>
            </a:pPr>
            <a:r>
              <a:rPr lang="en-US" altLang="zh-HK" sz="1800" smtClean="0">
                <a:latin typeface="Arial" charset="0"/>
              </a:rPr>
              <a:t>    1.1000   0.9000]</a:t>
            </a:r>
          </a:p>
          <a:p>
            <a:pPr eaLnBrk="1" hangingPunct="1">
              <a:spcBef>
                <a:spcPct val="0"/>
              </a:spcBef>
              <a:buFont typeface="Arial" charset="0"/>
              <a:buNone/>
            </a:pPr>
            <a:r>
              <a:rPr lang="en-US" altLang="zh-HK" sz="1800" smtClean="0">
                <a:latin typeface="Arial" charset="0"/>
              </a:rPr>
              <a:t>cov(x)</a:t>
            </a:r>
          </a:p>
          <a:p>
            <a:pPr eaLnBrk="1" hangingPunct="1">
              <a:spcBef>
                <a:spcPct val="0"/>
              </a:spcBef>
              <a:buFontTx/>
              <a:buNone/>
            </a:pPr>
            <a:r>
              <a:rPr lang="en-US" altLang="zh-HK" sz="1800" smtClean="0">
                <a:latin typeface="Arial" charset="0"/>
              </a:rPr>
              <a:t>% It is the same as </a:t>
            </a:r>
          </a:p>
          <a:p>
            <a:pPr eaLnBrk="1" hangingPunct="1">
              <a:spcBef>
                <a:spcPct val="0"/>
              </a:spcBef>
              <a:buFontTx/>
              <a:buNone/>
            </a:pPr>
            <a:r>
              <a:rPr lang="en-US" altLang="zh-HK" sz="1800" smtClean="0">
                <a:latin typeface="Arial" charset="0"/>
              </a:rPr>
              <a:t>xx=x-repmat(mean(x),10,1) ;% subtract measurements by the mean of each variable.</a:t>
            </a:r>
          </a:p>
          <a:p>
            <a:pPr eaLnBrk="1" hangingPunct="1">
              <a:spcBef>
                <a:spcPct val="0"/>
              </a:spcBef>
              <a:buFontTx/>
              <a:buNone/>
            </a:pPr>
            <a:r>
              <a:rPr lang="en-US" altLang="zh-HK" sz="1800" smtClean="0">
                <a:latin typeface="Arial" charset="0"/>
              </a:rPr>
              <a:t>cov_x= xx' *xx/(length(xx)-1) % using n-1 variance method , </a:t>
            </a:r>
          </a:p>
          <a:p>
            <a:pPr eaLnBrk="1" hangingPunct="1">
              <a:spcBef>
                <a:spcPct val="0"/>
              </a:spcBef>
              <a:buFontTx/>
              <a:buNone/>
            </a:pPr>
            <a:r>
              <a:rPr lang="en-US" altLang="zh-HK" sz="1800" smtClean="0">
                <a:latin typeface="Arial" charset="0"/>
              </a:rPr>
              <a:t>%you should see that cov_x is the same as cov(x), a 2x2 matrix, because the covariance matrix is of size = number_of_variables x number_of_variables </a:t>
            </a:r>
          </a:p>
          <a:p>
            <a:pPr eaLnBrk="1" hangingPunct="1">
              <a:spcBef>
                <a:spcPct val="0"/>
              </a:spcBef>
              <a:buFontTx/>
              <a:buNone/>
            </a:pPr>
            <a:r>
              <a:rPr lang="en-US" altLang="zh-HK" sz="1800" smtClean="0">
                <a:latin typeface="Arial" charset="0"/>
              </a:rPr>
              <a:t>% Here, each measurement (totally 10 measurements) is a row of 2 variables. So we use cov_x= xx' *xx/(length(xx)-1) </a:t>
            </a:r>
          </a:p>
          <a:p>
            <a:pPr eaLnBrk="1" hangingPunct="1">
              <a:spcBef>
                <a:spcPct val="0"/>
              </a:spcBef>
              <a:buFont typeface="Arial" charset="0"/>
              <a:buNone/>
            </a:pPr>
            <a:r>
              <a:rPr lang="en-US" altLang="zh-HK" sz="1800" smtClean="0">
                <a:latin typeface="Arial" charset="0"/>
              </a:rPr>
              <a:t>%Note: some people make x by placing each measurement as a column in x, hence, you should use cov_x= xx*xx'/(length(xx)-1) </a:t>
            </a:r>
          </a:p>
          <a:p>
            <a:pPr eaLnBrk="1" hangingPunct="1">
              <a:spcBef>
                <a:spcPct val="0"/>
              </a:spcBef>
              <a:buFontTx/>
              <a:buNone/>
            </a:pPr>
            <a:endParaRPr lang="en-US" altLang="zh-HK" sz="1600" smtClean="0">
              <a:latin typeface="Arial" charset="0"/>
            </a:endParaRPr>
          </a:p>
          <a:p>
            <a:pPr eaLnBrk="1" hangingPunct="1">
              <a:spcBef>
                <a:spcPct val="0"/>
              </a:spcBef>
              <a:buFontTx/>
              <a:buNone/>
            </a:pPr>
            <a:endParaRPr lang="en-US" altLang="zh-HK" sz="1600" smtClean="0">
              <a:latin typeface="Arial" charset="0"/>
            </a:endParaRPr>
          </a:p>
          <a:p>
            <a:pPr eaLnBrk="1" hangingPunct="1">
              <a:spcBef>
                <a:spcPct val="0"/>
              </a:spcBef>
              <a:buFontTx/>
              <a:buNone/>
            </a:pPr>
            <a:endParaRPr lang="en-US" altLang="zh-HK" sz="1600" smtClean="0">
              <a:latin typeface="Arial" charset="0"/>
            </a:endParaRPr>
          </a:p>
          <a:p>
            <a:pPr eaLnBrk="1" hangingPunct="1">
              <a:spcBef>
                <a:spcPct val="0"/>
              </a:spcBef>
              <a:buFontTx/>
              <a:buNone/>
            </a:pPr>
            <a:endParaRPr lang="en-US" altLang="zh-HK" sz="1600" smtClean="0">
              <a:latin typeface="Arial" charset="0"/>
            </a:endParaRPr>
          </a:p>
          <a:p>
            <a:pPr eaLnBrk="1" hangingPunct="1">
              <a:spcBef>
                <a:spcPct val="0"/>
              </a:spcBef>
              <a:buFontTx/>
              <a:buNone/>
            </a:pPr>
            <a:endParaRPr lang="en-US" altLang="zh-HK" sz="1600" smtClean="0">
              <a:latin typeface="Arial" charset="0"/>
            </a:endParaRPr>
          </a:p>
          <a:p>
            <a:pPr eaLnBrk="1" hangingPunct="1">
              <a:spcBef>
                <a:spcPct val="0"/>
              </a:spcBef>
              <a:buFontTx/>
              <a:buNone/>
            </a:pPr>
            <a:endParaRPr lang="en-US" altLang="zh-HK" sz="1600" smtClean="0">
              <a:latin typeface="Arial" charset="0"/>
            </a:endParaRPr>
          </a:p>
          <a:p>
            <a:endParaRPr lang="en-US" altLang="en-US" sz="2400" smtClean="0"/>
          </a:p>
        </p:txBody>
      </p:sp>
      <p:sp>
        <p:nvSpPr>
          <p:cNvPr id="5" name="Footer Placeholder 4"/>
          <p:cNvSpPr>
            <a:spLocks noGrp="1"/>
          </p:cNvSpPr>
          <p:nvPr>
            <p:ph type="ftr" sz="quarter" idx="11"/>
          </p:nvPr>
        </p:nvSpPr>
        <p:spPr>
          <a:xfrm>
            <a:off x="5943600" y="6492875"/>
            <a:ext cx="2895600" cy="365125"/>
          </a:xfrm>
        </p:spPr>
        <p:txBody>
          <a:bodyPr/>
          <a:lstStyle/>
          <a:p>
            <a:pPr>
              <a:defRPr/>
            </a:pPr>
            <a:r>
              <a:rPr lang="en-US" altLang="en-US"/>
              <a:t>Face recognition &amp; detection using PCA v.5b</a:t>
            </a:r>
            <a:endParaRPr lang="en-US" altLang="en-US" dirty="0"/>
          </a:p>
        </p:txBody>
      </p:sp>
      <p:sp>
        <p:nvSpPr>
          <p:cNvPr id="501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smtClean="0">
                <a:solidFill>
                  <a:srgbClr val="898989"/>
                </a:solidFill>
                <a:latin typeface="Arial" charset="0"/>
                <a:cs typeface="Arial" charset="0"/>
              </a:rPr>
              <a:t>a</a:t>
            </a:r>
            <a:fld id="{7B2F7AB3-4418-476F-8DC2-087E16CB91E4}" type="slidenum">
              <a:rPr lang="en-US" altLang="en-US" sz="1200" smtClean="0">
                <a:solidFill>
                  <a:srgbClr val="898989"/>
                </a:solidFill>
                <a:latin typeface="Arial" charset="0"/>
                <a:cs typeface="Arial" charset="0"/>
              </a:rPr>
              <a:pPr eaLnBrk="1" hangingPunct="1">
                <a:spcBef>
                  <a:spcPct val="0"/>
                </a:spcBef>
                <a:buFontTx/>
                <a:buNone/>
              </a:pPr>
              <a:t>48</a:t>
            </a:fld>
            <a:endParaRPr lang="en-US" altLang="en-US" sz="1200" smtClean="0">
              <a:solidFill>
                <a:srgbClr val="898989"/>
              </a:solidFill>
              <a:latin typeface="Arial" charset="0"/>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419100" y="76200"/>
            <a:ext cx="2324100" cy="762000"/>
          </a:xfrm>
        </p:spPr>
        <p:txBody>
          <a:bodyPr rtlCol="0">
            <a:normAutofit fontScale="90000"/>
          </a:bodyPr>
          <a:lstStyle/>
          <a:p>
            <a:pPr eaLnBrk="1" fontAlgn="auto" hangingPunct="1">
              <a:spcAft>
                <a:spcPts val="0"/>
              </a:spcAft>
              <a:defRPr/>
            </a:pPr>
            <a:r>
              <a:rPr lang="en-US" sz="1800" dirty="0" err="1" smtClean="0"/>
              <a:t>Cov</a:t>
            </a:r>
            <a:r>
              <a:rPr lang="en-US" sz="1800" dirty="0" smtClean="0"/>
              <a:t> numerical </a:t>
            </a:r>
            <a:br>
              <a:rPr lang="en-US" sz="1800" dirty="0" smtClean="0"/>
            </a:br>
            <a:r>
              <a:rPr lang="en-US" sz="1800" dirty="0" smtClean="0"/>
              <a:t>example (pca_test1.m, in appendix) </a:t>
            </a:r>
          </a:p>
        </p:txBody>
      </p:sp>
      <p:sp>
        <p:nvSpPr>
          <p:cNvPr id="51203" name="Rectangle 7"/>
          <p:cNvSpPr>
            <a:spLocks noGrp="1" noChangeArrowheads="1"/>
          </p:cNvSpPr>
          <p:nvPr>
            <p:ph sz="half" idx="1"/>
          </p:nvPr>
        </p:nvSpPr>
        <p:spPr/>
        <p:txBody>
          <a:bodyPr/>
          <a:lstStyle/>
          <a:p>
            <a:pPr eaLnBrk="1" hangingPunct="1">
              <a:lnSpc>
                <a:spcPct val="80000"/>
              </a:lnSpc>
            </a:pPr>
            <a:r>
              <a:rPr lang="en-US" altLang="zh-HK" sz="2000" smtClean="0"/>
              <a:t> </a:t>
            </a:r>
          </a:p>
        </p:txBody>
      </p:sp>
      <p:sp>
        <p:nvSpPr>
          <p:cNvPr id="51204" name="Rectangle 5"/>
          <p:cNvSpPr>
            <a:spLocks noGrp="1" noChangeArrowheads="1"/>
          </p:cNvSpPr>
          <p:nvPr>
            <p:ph sz="half" idx="2"/>
          </p:nvPr>
        </p:nvSpPr>
        <p:spPr>
          <a:xfrm>
            <a:off x="6400800" y="533400"/>
            <a:ext cx="2362200" cy="3124200"/>
          </a:xfrm>
          <a:ln>
            <a:solidFill>
              <a:schemeClr val="tx1"/>
            </a:solidFill>
            <a:miter lim="800000"/>
            <a:headEnd/>
            <a:tailEnd/>
          </a:ln>
        </p:spPr>
        <p:txBody>
          <a:bodyPr/>
          <a:lstStyle/>
          <a:p>
            <a:pPr eaLnBrk="1" hangingPunct="1">
              <a:lnSpc>
                <a:spcPct val="80000"/>
              </a:lnSpc>
              <a:buFont typeface="Wingdings" pitchFamily="2" charset="2"/>
              <a:buNone/>
            </a:pPr>
            <a:r>
              <a:rPr lang="en-US" altLang="zh-HK" sz="1300" smtClean="0"/>
              <a:t>Step2:</a:t>
            </a:r>
          </a:p>
          <a:p>
            <a:pPr eaLnBrk="1" hangingPunct="1">
              <a:lnSpc>
                <a:spcPct val="80000"/>
              </a:lnSpc>
            </a:pPr>
            <a:r>
              <a:rPr lang="en-US" altLang="zh-HK" sz="1300" smtClean="0"/>
              <a:t>X_data_adj =</a:t>
            </a:r>
          </a:p>
          <a:p>
            <a:pPr eaLnBrk="1" hangingPunct="1">
              <a:lnSpc>
                <a:spcPct val="80000"/>
              </a:lnSpc>
            </a:pPr>
            <a:r>
              <a:rPr lang="en-US" altLang="zh-HK" sz="1300" smtClean="0"/>
              <a:t>X=Xo-mean(Xo)=</a:t>
            </a:r>
          </a:p>
          <a:p>
            <a:pPr eaLnBrk="1" hangingPunct="1">
              <a:lnSpc>
                <a:spcPct val="80000"/>
              </a:lnSpc>
            </a:pPr>
            <a:r>
              <a:rPr lang="en-US" altLang="zh-HK" sz="1300" smtClean="0"/>
              <a:t>   =[x1        x2]= </a:t>
            </a:r>
          </a:p>
          <a:p>
            <a:pPr eaLnBrk="1" hangingPunct="1">
              <a:lnSpc>
                <a:spcPct val="80000"/>
              </a:lnSpc>
            </a:pPr>
            <a:r>
              <a:rPr lang="en-US" altLang="zh-HK" sz="1300" smtClean="0"/>
              <a:t>   [0.6900    0.4900</a:t>
            </a:r>
          </a:p>
          <a:p>
            <a:pPr eaLnBrk="1" hangingPunct="1">
              <a:lnSpc>
                <a:spcPct val="80000"/>
              </a:lnSpc>
            </a:pPr>
            <a:r>
              <a:rPr lang="en-US" altLang="zh-HK" sz="1300" smtClean="0"/>
              <a:t>   -1.3100   -1.2100</a:t>
            </a:r>
          </a:p>
          <a:p>
            <a:pPr eaLnBrk="1" hangingPunct="1">
              <a:lnSpc>
                <a:spcPct val="80000"/>
              </a:lnSpc>
            </a:pPr>
            <a:r>
              <a:rPr lang="en-US" altLang="zh-HK" sz="1300" smtClean="0"/>
              <a:t>    0.3900    0.9900</a:t>
            </a:r>
          </a:p>
          <a:p>
            <a:pPr eaLnBrk="1" hangingPunct="1">
              <a:lnSpc>
                <a:spcPct val="80000"/>
              </a:lnSpc>
            </a:pPr>
            <a:r>
              <a:rPr lang="en-US" altLang="zh-HK" sz="1300" smtClean="0"/>
              <a:t>    0.0900    0.2900</a:t>
            </a:r>
          </a:p>
          <a:p>
            <a:pPr eaLnBrk="1" hangingPunct="1">
              <a:lnSpc>
                <a:spcPct val="80000"/>
              </a:lnSpc>
            </a:pPr>
            <a:r>
              <a:rPr lang="en-US" altLang="zh-HK" sz="1300" smtClean="0"/>
              <a:t>    1.2900    1.0900</a:t>
            </a:r>
          </a:p>
          <a:p>
            <a:pPr eaLnBrk="1" hangingPunct="1">
              <a:lnSpc>
                <a:spcPct val="80000"/>
              </a:lnSpc>
            </a:pPr>
            <a:r>
              <a:rPr lang="en-US" altLang="zh-HK" sz="1300" smtClean="0"/>
              <a:t>    0.4900    0.7900</a:t>
            </a:r>
          </a:p>
          <a:p>
            <a:pPr eaLnBrk="1" hangingPunct="1">
              <a:lnSpc>
                <a:spcPct val="80000"/>
              </a:lnSpc>
            </a:pPr>
            <a:r>
              <a:rPr lang="en-US" altLang="zh-HK" sz="1300" smtClean="0"/>
              <a:t>    0.1900   -0.3100</a:t>
            </a:r>
          </a:p>
          <a:p>
            <a:pPr eaLnBrk="1" hangingPunct="1">
              <a:lnSpc>
                <a:spcPct val="80000"/>
              </a:lnSpc>
            </a:pPr>
            <a:r>
              <a:rPr lang="en-US" altLang="zh-HK" sz="1300" smtClean="0"/>
              <a:t>   -0.8100   -0.8100</a:t>
            </a:r>
          </a:p>
          <a:p>
            <a:pPr eaLnBrk="1" hangingPunct="1">
              <a:lnSpc>
                <a:spcPct val="80000"/>
              </a:lnSpc>
            </a:pPr>
            <a:r>
              <a:rPr lang="en-US" altLang="zh-HK" sz="1300" smtClean="0"/>
              <a:t>   -0.3100   -0.3100</a:t>
            </a:r>
          </a:p>
          <a:p>
            <a:pPr eaLnBrk="1" hangingPunct="1">
              <a:lnSpc>
                <a:spcPct val="80000"/>
              </a:lnSpc>
            </a:pPr>
            <a:r>
              <a:rPr lang="en-US" altLang="zh-HK" sz="1300" smtClean="0"/>
              <a:t>   -0.7100   -1.0100]</a:t>
            </a:r>
          </a:p>
          <a:p>
            <a:pPr eaLnBrk="1" hangingPunct="1">
              <a:lnSpc>
                <a:spcPct val="80000"/>
              </a:lnSpc>
            </a:pPr>
            <a:r>
              <a:rPr lang="en-US" altLang="zh-HK" sz="1300" smtClean="0"/>
              <a:t>Mean is (0,0)</a:t>
            </a:r>
          </a:p>
        </p:txBody>
      </p:sp>
      <p:sp>
        <p:nvSpPr>
          <p:cNvPr id="21" name="Footer Placeholder 5"/>
          <p:cNvSpPr>
            <a:spLocks noGrp="1"/>
          </p:cNvSpPr>
          <p:nvPr>
            <p:ph type="ftr" sz="quarter" idx="11"/>
          </p:nvPr>
        </p:nvSpPr>
        <p:spPr>
          <a:xfrm>
            <a:off x="5562600" y="6492875"/>
            <a:ext cx="2895600" cy="365125"/>
          </a:xfrm>
        </p:spPr>
        <p:txBody>
          <a:bodyPr/>
          <a:lstStyle/>
          <a:p>
            <a:pPr>
              <a:defRPr/>
            </a:pPr>
            <a:r>
              <a:rPr lang="en-US" altLang="en-US"/>
              <a:t>Face recognition &amp; detection using PCA v.5b</a:t>
            </a:r>
            <a:endParaRPr lang="en-US" altLang="en-US" dirty="0"/>
          </a:p>
        </p:txBody>
      </p:sp>
      <p:sp>
        <p:nvSpPr>
          <p:cNvPr id="512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C971198-2A7A-460B-967E-100307D2AA66}" type="slidenum">
              <a:rPr lang="en-US" altLang="en-US" sz="1200" smtClean="0">
                <a:latin typeface="Garamond" pitchFamily="18" charset="0"/>
                <a:cs typeface="Arial" charset="0"/>
              </a:rPr>
              <a:pPr eaLnBrk="1" hangingPunct="1">
                <a:spcBef>
                  <a:spcPct val="0"/>
                </a:spcBef>
                <a:buFontTx/>
                <a:buNone/>
              </a:pPr>
              <a:t>49</a:t>
            </a:fld>
            <a:endParaRPr lang="en-US" altLang="en-US" sz="1200" smtClean="0">
              <a:latin typeface="Garamond" pitchFamily="18" charset="0"/>
              <a:cs typeface="Arial" charset="0"/>
            </a:endParaRPr>
          </a:p>
        </p:txBody>
      </p:sp>
      <p:sp>
        <p:nvSpPr>
          <p:cNvPr id="51207" name="Text Box 8"/>
          <p:cNvSpPr txBox="1">
            <a:spLocks noChangeArrowheads="1"/>
          </p:cNvSpPr>
          <p:nvPr/>
        </p:nvSpPr>
        <p:spPr bwMode="auto">
          <a:xfrm>
            <a:off x="457200" y="1120775"/>
            <a:ext cx="2208213" cy="3108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400">
                <a:latin typeface="Arial" charset="0"/>
              </a:rPr>
              <a:t>Step1: </a:t>
            </a:r>
          </a:p>
          <a:p>
            <a:pPr eaLnBrk="1" hangingPunct="1">
              <a:spcBef>
                <a:spcPct val="0"/>
              </a:spcBef>
              <a:buFontTx/>
              <a:buNone/>
            </a:pPr>
            <a:r>
              <a:rPr lang="en-US" altLang="zh-HK" sz="1400">
                <a:latin typeface="Arial" charset="0"/>
              </a:rPr>
              <a:t>Original data =</a:t>
            </a:r>
          </a:p>
          <a:p>
            <a:pPr eaLnBrk="1" hangingPunct="1">
              <a:spcBef>
                <a:spcPct val="0"/>
              </a:spcBef>
              <a:buFontTx/>
              <a:buNone/>
            </a:pPr>
            <a:r>
              <a:rPr lang="en-US" altLang="zh-HK" sz="1400">
                <a:latin typeface="Arial" charset="0"/>
              </a:rPr>
              <a:t>Xo=[ xo1      xo2]=</a:t>
            </a:r>
          </a:p>
          <a:p>
            <a:pPr eaLnBrk="1" hangingPunct="1">
              <a:spcBef>
                <a:spcPct val="0"/>
              </a:spcBef>
              <a:buFontTx/>
              <a:buNone/>
            </a:pPr>
            <a:r>
              <a:rPr lang="en-US" altLang="zh-HK" sz="1400">
                <a:latin typeface="Arial" charset="0"/>
              </a:rPr>
              <a:t>    [2.5000    2.4000</a:t>
            </a:r>
          </a:p>
          <a:p>
            <a:pPr eaLnBrk="1" hangingPunct="1">
              <a:spcBef>
                <a:spcPct val="0"/>
              </a:spcBef>
              <a:buFontTx/>
              <a:buNone/>
            </a:pPr>
            <a:r>
              <a:rPr lang="en-US" altLang="zh-HK" sz="1400">
                <a:latin typeface="Arial" charset="0"/>
              </a:rPr>
              <a:t>    0.5000    0.7000</a:t>
            </a:r>
          </a:p>
          <a:p>
            <a:pPr eaLnBrk="1" hangingPunct="1">
              <a:spcBef>
                <a:spcPct val="0"/>
              </a:spcBef>
              <a:buFontTx/>
              <a:buNone/>
            </a:pPr>
            <a:r>
              <a:rPr lang="en-US" altLang="zh-HK" sz="1400">
                <a:latin typeface="Arial" charset="0"/>
              </a:rPr>
              <a:t>    2.2000    2.9000</a:t>
            </a:r>
          </a:p>
          <a:p>
            <a:pPr eaLnBrk="1" hangingPunct="1">
              <a:spcBef>
                <a:spcPct val="0"/>
              </a:spcBef>
              <a:buFontTx/>
              <a:buNone/>
            </a:pPr>
            <a:r>
              <a:rPr lang="en-US" altLang="zh-HK" sz="1400">
                <a:latin typeface="Arial" charset="0"/>
              </a:rPr>
              <a:t>    1.9000    2.2000</a:t>
            </a:r>
          </a:p>
          <a:p>
            <a:pPr eaLnBrk="1" hangingPunct="1">
              <a:spcBef>
                <a:spcPct val="0"/>
              </a:spcBef>
              <a:buFontTx/>
              <a:buNone/>
            </a:pPr>
            <a:r>
              <a:rPr lang="en-US" altLang="zh-HK" sz="1400">
                <a:latin typeface="Arial" charset="0"/>
              </a:rPr>
              <a:t>    3.1000    3.0000</a:t>
            </a:r>
          </a:p>
          <a:p>
            <a:pPr eaLnBrk="1" hangingPunct="1">
              <a:spcBef>
                <a:spcPct val="0"/>
              </a:spcBef>
              <a:buFontTx/>
              <a:buNone/>
            </a:pPr>
            <a:r>
              <a:rPr lang="en-US" altLang="zh-HK" sz="1400">
                <a:latin typeface="Arial" charset="0"/>
              </a:rPr>
              <a:t>    2.3000    2.7000</a:t>
            </a:r>
          </a:p>
          <a:p>
            <a:pPr eaLnBrk="1" hangingPunct="1">
              <a:spcBef>
                <a:spcPct val="0"/>
              </a:spcBef>
              <a:buFontTx/>
              <a:buNone/>
            </a:pPr>
            <a:r>
              <a:rPr lang="en-US" altLang="zh-HK" sz="1400">
                <a:latin typeface="Arial" charset="0"/>
              </a:rPr>
              <a:t>    2.0000    1.6000</a:t>
            </a:r>
          </a:p>
          <a:p>
            <a:pPr eaLnBrk="1" hangingPunct="1">
              <a:spcBef>
                <a:spcPct val="0"/>
              </a:spcBef>
              <a:buFontTx/>
              <a:buNone/>
            </a:pPr>
            <a:r>
              <a:rPr lang="en-US" altLang="zh-HK" sz="1400">
                <a:latin typeface="Arial" charset="0"/>
              </a:rPr>
              <a:t>    1.0000    1.1000</a:t>
            </a:r>
          </a:p>
          <a:p>
            <a:pPr eaLnBrk="1" hangingPunct="1">
              <a:spcBef>
                <a:spcPct val="0"/>
              </a:spcBef>
              <a:buFontTx/>
              <a:buNone/>
            </a:pPr>
            <a:r>
              <a:rPr lang="en-US" altLang="zh-HK" sz="1400">
                <a:latin typeface="Arial" charset="0"/>
              </a:rPr>
              <a:t>    1.5000    1.6000</a:t>
            </a:r>
          </a:p>
          <a:p>
            <a:pPr eaLnBrk="1" hangingPunct="1">
              <a:spcBef>
                <a:spcPct val="0"/>
              </a:spcBef>
              <a:buFontTx/>
              <a:buNone/>
            </a:pPr>
            <a:r>
              <a:rPr lang="en-US" altLang="zh-HK" sz="1400">
                <a:latin typeface="Arial" charset="0"/>
              </a:rPr>
              <a:t>    1.1000   0.9000]</a:t>
            </a:r>
          </a:p>
          <a:p>
            <a:pPr eaLnBrk="1" hangingPunct="1">
              <a:spcBef>
                <a:spcPct val="0"/>
              </a:spcBef>
              <a:buFontTx/>
              <a:buNone/>
            </a:pPr>
            <a:r>
              <a:rPr lang="en-US" altLang="zh-HK" sz="1400">
                <a:latin typeface="Arial" charset="0"/>
              </a:rPr>
              <a:t>Mean 1.81   1.91(Not 0,0)</a:t>
            </a:r>
          </a:p>
        </p:txBody>
      </p:sp>
      <p:sp>
        <p:nvSpPr>
          <p:cNvPr id="51208" name="Text Box 16"/>
          <p:cNvSpPr txBox="1">
            <a:spLocks noChangeArrowheads="1"/>
          </p:cNvSpPr>
          <p:nvPr/>
        </p:nvSpPr>
        <p:spPr bwMode="auto">
          <a:xfrm>
            <a:off x="6934200" y="3962400"/>
            <a:ext cx="20002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Eigen vector with </a:t>
            </a:r>
          </a:p>
          <a:p>
            <a:pPr eaLnBrk="1" hangingPunct="1">
              <a:spcBef>
                <a:spcPct val="0"/>
              </a:spcBef>
              <a:buFontTx/>
              <a:buNone/>
            </a:pPr>
            <a:r>
              <a:rPr lang="en-US" altLang="zh-HK" sz="1800" u="sng">
                <a:latin typeface="Arial" charset="0"/>
              </a:rPr>
              <a:t>small</a:t>
            </a:r>
            <a:r>
              <a:rPr lang="en-US" altLang="zh-HK" sz="1800">
                <a:latin typeface="Arial" charset="0"/>
              </a:rPr>
              <a:t> eigen value</a:t>
            </a:r>
          </a:p>
          <a:p>
            <a:pPr eaLnBrk="1" hangingPunct="1">
              <a:spcBef>
                <a:spcPct val="0"/>
              </a:spcBef>
              <a:buFontTx/>
              <a:buNone/>
            </a:pPr>
            <a:endParaRPr lang="en-US" altLang="zh-HK" sz="1800">
              <a:latin typeface="Arial" charset="0"/>
            </a:endParaRPr>
          </a:p>
          <a:p>
            <a:pPr eaLnBrk="1" hangingPunct="1">
              <a:spcBef>
                <a:spcPct val="0"/>
              </a:spcBef>
              <a:buFontTx/>
              <a:buNone/>
            </a:pPr>
            <a:r>
              <a:rPr lang="en-US" altLang="zh-HK" sz="1800">
                <a:latin typeface="Arial" charset="0"/>
              </a:rPr>
              <a:t>Eigen vector with </a:t>
            </a:r>
          </a:p>
          <a:p>
            <a:pPr eaLnBrk="1" hangingPunct="1">
              <a:spcBef>
                <a:spcPct val="0"/>
              </a:spcBef>
              <a:buFontTx/>
              <a:buNone/>
            </a:pPr>
            <a:r>
              <a:rPr lang="en-US" altLang="zh-HK" sz="1800" u="sng">
                <a:latin typeface="Arial" charset="0"/>
              </a:rPr>
              <a:t>Large</a:t>
            </a:r>
            <a:r>
              <a:rPr lang="en-US" altLang="zh-HK" sz="1800">
                <a:latin typeface="Arial" charset="0"/>
              </a:rPr>
              <a:t> eigen value</a:t>
            </a:r>
          </a:p>
          <a:p>
            <a:pPr eaLnBrk="1" hangingPunct="1">
              <a:spcBef>
                <a:spcPct val="0"/>
              </a:spcBef>
              <a:buFontTx/>
              <a:buNone/>
            </a:pPr>
            <a:endParaRPr lang="en-US" altLang="zh-HK" sz="1800">
              <a:latin typeface="Arial" charset="0"/>
            </a:endParaRPr>
          </a:p>
        </p:txBody>
      </p:sp>
      <p:sp>
        <p:nvSpPr>
          <p:cNvPr id="51209" name="Text Box 12"/>
          <p:cNvSpPr txBox="1">
            <a:spLocks noChangeArrowheads="1"/>
          </p:cNvSpPr>
          <p:nvPr/>
        </p:nvSpPr>
        <p:spPr bwMode="auto">
          <a:xfrm>
            <a:off x="4572000" y="4114800"/>
            <a:ext cx="2152650" cy="2308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nl-NL" altLang="zh-HK" sz="1800">
                <a:latin typeface="Arial" charset="0"/>
              </a:rPr>
              <a:t>Step4:</a:t>
            </a:r>
          </a:p>
          <a:p>
            <a:pPr eaLnBrk="1" hangingPunct="1">
              <a:spcBef>
                <a:spcPct val="0"/>
              </a:spcBef>
              <a:buFontTx/>
              <a:buNone/>
            </a:pPr>
            <a:r>
              <a:rPr lang="nl-NL" altLang="zh-HK" sz="1800">
                <a:latin typeface="Arial" charset="0"/>
              </a:rPr>
              <a:t>eigvects of cov_x =</a:t>
            </a:r>
          </a:p>
          <a:p>
            <a:pPr eaLnBrk="1" hangingPunct="1">
              <a:spcBef>
                <a:spcPct val="0"/>
              </a:spcBef>
              <a:buFontTx/>
              <a:buNone/>
            </a:pPr>
            <a:r>
              <a:rPr lang="nl-NL" altLang="zh-HK" sz="1800">
                <a:latin typeface="Arial" charset="0"/>
              </a:rPr>
              <a:t>   -0.7352    0.6779</a:t>
            </a:r>
          </a:p>
          <a:p>
            <a:pPr eaLnBrk="1" hangingPunct="1">
              <a:spcBef>
                <a:spcPct val="0"/>
              </a:spcBef>
              <a:buFontTx/>
              <a:buNone/>
            </a:pPr>
            <a:r>
              <a:rPr lang="nl-NL" altLang="zh-HK" sz="1800">
                <a:latin typeface="Arial" charset="0"/>
              </a:rPr>
              <a:t>    0.6779    0.7352</a:t>
            </a:r>
          </a:p>
          <a:p>
            <a:pPr eaLnBrk="1" hangingPunct="1">
              <a:spcBef>
                <a:spcPct val="0"/>
              </a:spcBef>
              <a:buFontTx/>
              <a:buNone/>
            </a:pPr>
            <a:endParaRPr lang="nl-NL" altLang="zh-HK" sz="1800">
              <a:latin typeface="Arial" charset="0"/>
            </a:endParaRPr>
          </a:p>
          <a:p>
            <a:pPr eaLnBrk="1" hangingPunct="1">
              <a:spcBef>
                <a:spcPct val="0"/>
              </a:spcBef>
              <a:buFontTx/>
              <a:buNone/>
            </a:pPr>
            <a:r>
              <a:rPr lang="nl-NL" altLang="zh-HK" sz="1800">
                <a:latin typeface="Arial" charset="0"/>
              </a:rPr>
              <a:t>eigval of cov_x =</a:t>
            </a:r>
          </a:p>
          <a:p>
            <a:pPr eaLnBrk="1" hangingPunct="1">
              <a:spcBef>
                <a:spcPct val="0"/>
              </a:spcBef>
              <a:buFontTx/>
              <a:buNone/>
            </a:pPr>
            <a:r>
              <a:rPr lang="nl-NL" altLang="zh-HK" sz="1800">
                <a:latin typeface="Arial" charset="0"/>
              </a:rPr>
              <a:t>    0.0492         0</a:t>
            </a:r>
          </a:p>
          <a:p>
            <a:pPr eaLnBrk="1" hangingPunct="1">
              <a:spcBef>
                <a:spcPct val="0"/>
              </a:spcBef>
              <a:buFontTx/>
              <a:buNone/>
            </a:pPr>
            <a:r>
              <a:rPr lang="nl-NL" altLang="zh-HK" sz="1800">
                <a:latin typeface="Arial" charset="0"/>
              </a:rPr>
              <a:t>         0    1.2840 </a:t>
            </a:r>
            <a:endParaRPr lang="en-US" altLang="zh-HK" sz="1800">
              <a:latin typeface="Arial" charset="0"/>
            </a:endParaRPr>
          </a:p>
        </p:txBody>
      </p:sp>
      <p:sp>
        <p:nvSpPr>
          <p:cNvPr id="51210" name="Text Box 13"/>
          <p:cNvSpPr txBox="1">
            <a:spLocks noChangeArrowheads="1"/>
          </p:cNvSpPr>
          <p:nvPr/>
        </p:nvSpPr>
        <p:spPr bwMode="auto">
          <a:xfrm>
            <a:off x="6918325" y="5751513"/>
            <a:ext cx="200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u="sng">
                <a:latin typeface="Arial" charset="0"/>
              </a:rPr>
              <a:t>Small</a:t>
            </a:r>
            <a:r>
              <a:rPr lang="en-US" altLang="zh-HK" sz="1800">
                <a:latin typeface="Arial" charset="0"/>
              </a:rPr>
              <a:t> eigen value</a:t>
            </a:r>
          </a:p>
          <a:p>
            <a:pPr eaLnBrk="1" hangingPunct="1">
              <a:spcBef>
                <a:spcPct val="0"/>
              </a:spcBef>
              <a:buFontTx/>
              <a:buNone/>
            </a:pPr>
            <a:r>
              <a:rPr lang="en-US" altLang="zh-HK" sz="1800" u="sng">
                <a:latin typeface="Arial" charset="0"/>
              </a:rPr>
              <a:t>Large</a:t>
            </a:r>
            <a:r>
              <a:rPr lang="en-US" altLang="zh-HK" sz="1800">
                <a:latin typeface="Arial" charset="0"/>
              </a:rPr>
              <a:t> eigen value</a:t>
            </a:r>
          </a:p>
        </p:txBody>
      </p:sp>
      <p:sp>
        <p:nvSpPr>
          <p:cNvPr id="51211" name="Line 14"/>
          <p:cNvSpPr>
            <a:spLocks noChangeShapeType="1"/>
          </p:cNvSpPr>
          <p:nvPr/>
        </p:nvSpPr>
        <p:spPr bwMode="auto">
          <a:xfrm flipH="1">
            <a:off x="5715000" y="5867400"/>
            <a:ext cx="1295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Line 15"/>
          <p:cNvSpPr>
            <a:spLocks noChangeShapeType="1"/>
          </p:cNvSpPr>
          <p:nvPr/>
        </p:nvSpPr>
        <p:spPr bwMode="auto">
          <a:xfrm flipH="1" flipV="1">
            <a:off x="6324600" y="6172200"/>
            <a:ext cx="609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3" name="Line 17"/>
          <p:cNvSpPr>
            <a:spLocks noChangeShapeType="1"/>
          </p:cNvSpPr>
          <p:nvPr/>
        </p:nvSpPr>
        <p:spPr bwMode="auto">
          <a:xfrm flipH="1">
            <a:off x="5715000" y="4114800"/>
            <a:ext cx="1295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4" name="Line 18"/>
          <p:cNvSpPr>
            <a:spLocks noChangeShapeType="1"/>
          </p:cNvSpPr>
          <p:nvPr/>
        </p:nvSpPr>
        <p:spPr bwMode="auto">
          <a:xfrm flipH="1">
            <a:off x="6705600" y="4953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AutoShape 19"/>
          <p:cNvSpPr>
            <a:spLocks/>
          </p:cNvSpPr>
          <p:nvPr/>
        </p:nvSpPr>
        <p:spPr bwMode="auto">
          <a:xfrm>
            <a:off x="6629400" y="4800600"/>
            <a:ext cx="76200" cy="4572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1216" name="AutoShape 20"/>
          <p:cNvSpPr>
            <a:spLocks/>
          </p:cNvSpPr>
          <p:nvPr/>
        </p:nvSpPr>
        <p:spPr bwMode="auto">
          <a:xfrm>
            <a:off x="5638800" y="4800600"/>
            <a:ext cx="76200" cy="381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1217" name="Text Box 21"/>
          <p:cNvSpPr txBox="1">
            <a:spLocks noChangeArrowheads="1"/>
          </p:cNvSpPr>
          <p:nvPr/>
        </p:nvSpPr>
        <p:spPr bwMode="auto">
          <a:xfrm>
            <a:off x="914400" y="4343400"/>
            <a:ext cx="3563938" cy="20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Step3:</a:t>
            </a:r>
          </a:p>
          <a:p>
            <a:pPr eaLnBrk="1" hangingPunct="1">
              <a:spcBef>
                <a:spcPct val="0"/>
              </a:spcBef>
              <a:buFontTx/>
              <a:buNone/>
            </a:pPr>
            <a:r>
              <a:rPr lang="en-US" altLang="zh-HK" sz="1800">
                <a:latin typeface="Arial" charset="0"/>
              </a:rPr>
              <a:t>[eigvects, eigval)]=eig(cov(x))</a:t>
            </a:r>
          </a:p>
          <a:p>
            <a:pPr eaLnBrk="1" hangingPunct="1">
              <a:spcBef>
                <a:spcPct val="0"/>
              </a:spcBef>
              <a:buFontTx/>
              <a:buNone/>
            </a:pPr>
            <a:r>
              <a:rPr lang="en-US" altLang="zh-HK" sz="1800">
                <a:latin typeface="Arial" charset="0"/>
              </a:rPr>
              <a:t>Covariance</a:t>
            </a:r>
            <a:r>
              <a:rPr lang="en-US" altLang="zh-CN" sz="1800">
                <a:latin typeface="Arial" charset="0"/>
              </a:rPr>
              <a:t>_</a:t>
            </a:r>
            <a:r>
              <a:rPr lang="en-US" altLang="zh-HK" sz="1800">
                <a:latin typeface="Arial" charset="0"/>
              </a:rPr>
              <a:t>matrix of X =</a:t>
            </a:r>
          </a:p>
          <a:p>
            <a:pPr eaLnBrk="1" hangingPunct="1">
              <a:spcBef>
                <a:spcPct val="0"/>
              </a:spcBef>
              <a:buFontTx/>
              <a:buNone/>
            </a:pPr>
            <a:r>
              <a:rPr lang="en-US" altLang="zh-HK" sz="1800">
                <a:latin typeface="Arial" charset="0"/>
              </a:rPr>
              <a:t>cov_x=</a:t>
            </a:r>
          </a:p>
          <a:p>
            <a:pPr eaLnBrk="1" hangingPunct="1">
              <a:spcBef>
                <a:spcPct val="0"/>
              </a:spcBef>
              <a:buFontTx/>
              <a:buNone/>
            </a:pPr>
            <a:endParaRPr lang="en-US" altLang="zh-HK" sz="1800">
              <a:latin typeface="Arial" charset="0"/>
            </a:endParaRPr>
          </a:p>
          <a:p>
            <a:pPr eaLnBrk="1" hangingPunct="1">
              <a:spcBef>
                <a:spcPct val="0"/>
              </a:spcBef>
              <a:buFontTx/>
              <a:buNone/>
            </a:pPr>
            <a:r>
              <a:rPr lang="en-US" altLang="zh-HK" sz="1800">
                <a:latin typeface="Arial" charset="0"/>
              </a:rPr>
              <a:t>    0.6166    0.6154</a:t>
            </a:r>
          </a:p>
          <a:p>
            <a:pPr eaLnBrk="1" hangingPunct="1">
              <a:spcBef>
                <a:spcPct val="0"/>
              </a:spcBef>
              <a:buFontTx/>
              <a:buNone/>
            </a:pPr>
            <a:r>
              <a:rPr lang="en-US" altLang="zh-HK" sz="1800">
                <a:latin typeface="Arial" charset="0"/>
              </a:rPr>
              <a:t>    0.6154    0.7166</a:t>
            </a:r>
          </a:p>
        </p:txBody>
      </p:sp>
      <p:pic>
        <p:nvPicPr>
          <p:cNvPr id="51218"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0"/>
            <a:ext cx="3048000" cy="270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9" name="Text Box 26"/>
          <p:cNvSpPr txBox="1">
            <a:spLocks noChangeArrowheads="1"/>
          </p:cNvSpPr>
          <p:nvPr/>
        </p:nvSpPr>
        <p:spPr bwMode="auto">
          <a:xfrm>
            <a:off x="2667000" y="2895600"/>
            <a:ext cx="3429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600">
                <a:latin typeface="Arial" charset="0"/>
              </a:rPr>
              <a:t>Data is biased in this 2D space (not random) so PCA for data reduction  will work. We will show X can be approximated in a 1-D space with small data lost.</a:t>
            </a:r>
          </a:p>
        </p:txBody>
      </p:sp>
      <p:sp>
        <p:nvSpPr>
          <p:cNvPr id="51220" name="Oval 28"/>
          <p:cNvSpPr>
            <a:spLocks noChangeArrowheads="1"/>
          </p:cNvSpPr>
          <p:nvPr/>
        </p:nvSpPr>
        <p:spPr bwMode="auto">
          <a:xfrm rot="-2115634">
            <a:off x="3657600" y="990600"/>
            <a:ext cx="1676400" cy="609600"/>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1221" name="Line 29"/>
          <p:cNvSpPr>
            <a:spLocks noChangeShapeType="1"/>
          </p:cNvSpPr>
          <p:nvPr/>
        </p:nvSpPr>
        <p:spPr bwMode="auto">
          <a:xfrm flipV="1">
            <a:off x="3810000" y="1828800"/>
            <a:ext cx="457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2" name="TextBox 1"/>
          <p:cNvSpPr txBox="1">
            <a:spLocks noChangeArrowheads="1"/>
          </p:cNvSpPr>
          <p:nvPr/>
        </p:nvSpPr>
        <p:spPr bwMode="auto">
          <a:xfrm>
            <a:off x="5257800" y="1843088"/>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x1</a:t>
            </a:r>
          </a:p>
        </p:txBody>
      </p:sp>
      <p:sp>
        <p:nvSpPr>
          <p:cNvPr id="51223" name="TextBox 22"/>
          <p:cNvSpPr txBox="1">
            <a:spLocks noChangeArrowheads="1"/>
          </p:cNvSpPr>
          <p:nvPr/>
        </p:nvSpPr>
        <p:spPr bwMode="auto">
          <a:xfrm>
            <a:off x="3421063" y="5619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x2</a:t>
            </a:r>
          </a:p>
        </p:txBody>
      </p:sp>
      <p:cxnSp>
        <p:nvCxnSpPr>
          <p:cNvPr id="4" name="Straight Arrow Connector 3"/>
          <p:cNvCxnSpPr/>
          <p:nvPr/>
        </p:nvCxnSpPr>
        <p:spPr>
          <a:xfrm flipV="1">
            <a:off x="3635375" y="747713"/>
            <a:ext cx="1684338" cy="1281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25" name="TextBox 25"/>
          <p:cNvSpPr txBox="1">
            <a:spLocks noChangeArrowheads="1"/>
          </p:cNvSpPr>
          <p:nvPr/>
        </p:nvSpPr>
        <p:spPr bwMode="auto">
          <a:xfrm>
            <a:off x="5248275" y="566738"/>
            <a:ext cx="48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x’1</a:t>
            </a:r>
          </a:p>
        </p:txBody>
      </p:sp>
      <p:sp>
        <p:nvSpPr>
          <p:cNvPr id="51226" name="Rectangle 4"/>
          <p:cNvSpPr>
            <a:spLocks noChangeArrowheads="1"/>
          </p:cNvSpPr>
          <p:nvPr/>
        </p:nvSpPr>
        <p:spPr bwMode="auto">
          <a:xfrm>
            <a:off x="3181350" y="1568450"/>
            <a:ext cx="479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x’2</a:t>
            </a:r>
          </a:p>
        </p:txBody>
      </p:sp>
      <p:cxnSp>
        <p:nvCxnSpPr>
          <p:cNvPr id="7" name="Straight Arrow Connector 6"/>
          <p:cNvCxnSpPr/>
          <p:nvPr/>
        </p:nvCxnSpPr>
        <p:spPr>
          <a:xfrm flipH="1" flipV="1">
            <a:off x="3505200" y="1752600"/>
            <a:ext cx="130175"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2800" smtClean="0"/>
              <a:t>2D- Ideal points: (points at infinity)</a:t>
            </a:r>
            <a:endParaRPr lang="en-US" altLang="en-US" sz="2800" smtClean="0"/>
          </a:p>
        </p:txBody>
      </p:sp>
      <p:sp>
        <p:nvSpPr>
          <p:cNvPr id="6147" name="Rectangle 3"/>
          <p:cNvSpPr>
            <a:spLocks noGrp="1" noChangeArrowheads="1"/>
          </p:cNvSpPr>
          <p:nvPr>
            <p:ph idx="1"/>
          </p:nvPr>
        </p:nvSpPr>
        <p:spPr/>
        <p:txBody>
          <a:bodyPr/>
          <a:lstStyle/>
          <a:p>
            <a:pPr eaLnBrk="1" hangingPunct="1">
              <a:lnSpc>
                <a:spcPct val="80000"/>
              </a:lnSpc>
            </a:pPr>
            <a:r>
              <a:rPr lang="en-US" altLang="zh-CN" sz="2600" smtClean="0"/>
              <a:t>Pideal (</a:t>
            </a:r>
            <a:r>
              <a:rPr lang="en-US" altLang="zh-TW" sz="2600" smtClean="0"/>
              <a:t>ideal point</a:t>
            </a:r>
            <a:r>
              <a:rPr lang="en-US" altLang="zh-CN" sz="2600" smtClean="0"/>
              <a:t>)</a:t>
            </a:r>
            <a:r>
              <a:rPr lang="en-US" altLang="zh-TW" sz="2600" smtClean="0"/>
              <a:t> </a:t>
            </a:r>
            <a:r>
              <a:rPr lang="en-US" altLang="zh-CN" sz="2600" smtClean="0"/>
              <a:t>= [a,-b,0]’ is </a:t>
            </a:r>
            <a:r>
              <a:rPr lang="en-US" altLang="zh-TW" sz="2600" smtClean="0"/>
              <a:t>the point where </a:t>
            </a:r>
            <a:r>
              <a:rPr lang="en-US" altLang="zh-CN" sz="2600" smtClean="0"/>
              <a:t>a</a:t>
            </a:r>
            <a:r>
              <a:rPr lang="en-US" altLang="zh-TW" sz="2600" smtClean="0"/>
              <a:t> line</a:t>
            </a:r>
            <a:r>
              <a:rPr lang="en-US" altLang="zh-CN" sz="2600" smtClean="0"/>
              <a:t> L1=[a,b,c]’</a:t>
            </a:r>
            <a:r>
              <a:rPr lang="en-US" altLang="zh-TW" sz="2600" smtClean="0"/>
              <a:t>  and the line at infinity</a:t>
            </a:r>
            <a:r>
              <a:rPr lang="en-US" altLang="zh-CN" sz="2600" smtClean="0"/>
              <a:t> L</a:t>
            </a:r>
            <a:r>
              <a:rPr lang="en-US" altLang="zh-CN" sz="2600" smtClean="0">
                <a:sym typeface="Symbol" pitchFamily="18" charset="2"/>
              </a:rPr>
              <a:t></a:t>
            </a:r>
            <a:r>
              <a:rPr lang="en-US" altLang="zh-CN" sz="2600" smtClean="0"/>
              <a:t>=[0 0 1]’</a:t>
            </a:r>
            <a:r>
              <a:rPr lang="en-US" altLang="zh-TW" sz="2600" smtClean="0"/>
              <a:t> meets.</a:t>
            </a:r>
            <a:r>
              <a:rPr lang="en-US" altLang="zh-CN" sz="2600" smtClean="0"/>
              <a:t> </a:t>
            </a:r>
          </a:p>
          <a:p>
            <a:pPr eaLnBrk="1" hangingPunct="1">
              <a:lnSpc>
                <a:spcPct val="80000"/>
              </a:lnSpc>
            </a:pPr>
            <a:r>
              <a:rPr lang="en-US" altLang="zh-CN" sz="2600" smtClean="0"/>
              <a:t>Proof</a:t>
            </a:r>
          </a:p>
          <a:p>
            <a:pPr lvl="1" eaLnBrk="1" hangingPunct="1">
              <a:lnSpc>
                <a:spcPct val="80000"/>
              </a:lnSpc>
            </a:pPr>
            <a:r>
              <a:rPr lang="en-US" altLang="zh-CN" sz="2200" smtClean="0"/>
              <a:t>(Note :  the point of intersection of lines L1, L2 = L1</a:t>
            </a:r>
            <a:r>
              <a:rPr lang="en-US" altLang="zh-CN" sz="2200" smtClean="0">
                <a:sym typeface="Symbol" pitchFamily="18" charset="2"/>
              </a:rPr>
              <a:t></a:t>
            </a:r>
            <a:r>
              <a:rPr lang="en-US" altLang="zh-CN" sz="2200" smtClean="0"/>
              <a:t> L2.)</a:t>
            </a:r>
            <a:endParaRPr lang="en-US" altLang="zh-TW" sz="2200" smtClean="0"/>
          </a:p>
          <a:p>
            <a:pPr lvl="1" eaLnBrk="1" hangingPunct="1">
              <a:lnSpc>
                <a:spcPct val="80000"/>
              </a:lnSpc>
            </a:pPr>
            <a:r>
              <a:rPr lang="en-US" altLang="zh-CN" sz="2200" smtClean="0"/>
              <a:t>Pideal=L1 </a:t>
            </a:r>
            <a:r>
              <a:rPr lang="en-US" altLang="zh-CN" sz="2200" smtClean="0">
                <a:sym typeface="Symbol" pitchFamily="18" charset="2"/>
              </a:rPr>
              <a:t></a:t>
            </a:r>
            <a:r>
              <a:rPr lang="en-US" altLang="zh-CN" sz="2200" smtClean="0"/>
              <a:t> L</a:t>
            </a:r>
            <a:r>
              <a:rPr lang="en-US" altLang="zh-CN" sz="2200" smtClean="0">
                <a:sym typeface="Symbol" pitchFamily="18" charset="2"/>
              </a:rPr>
              <a:t></a:t>
            </a:r>
            <a:r>
              <a:rPr lang="en-US" altLang="zh-CN" sz="2200" smtClean="0"/>
              <a:t>=</a:t>
            </a:r>
            <a:endParaRPr lang="es-ES" altLang="zh-CN" sz="2200" smtClean="0"/>
          </a:p>
          <a:p>
            <a:pPr lvl="1" eaLnBrk="1" hangingPunct="1">
              <a:lnSpc>
                <a:spcPct val="80000"/>
              </a:lnSpc>
            </a:pPr>
            <a:r>
              <a:rPr lang="es-ES" altLang="zh-CN" sz="2200" smtClean="0"/>
              <a:t>|x y z|</a:t>
            </a:r>
          </a:p>
          <a:p>
            <a:pPr lvl="1" eaLnBrk="1" hangingPunct="1">
              <a:lnSpc>
                <a:spcPct val="80000"/>
              </a:lnSpc>
            </a:pPr>
            <a:r>
              <a:rPr lang="es-ES" altLang="zh-CN" sz="2200" smtClean="0"/>
              <a:t>|a b c|=xb-ay+0z=a point at [b –a 0]</a:t>
            </a:r>
          </a:p>
          <a:p>
            <a:pPr lvl="1" eaLnBrk="1" hangingPunct="1">
              <a:lnSpc>
                <a:spcPct val="80000"/>
              </a:lnSpc>
            </a:pPr>
            <a:r>
              <a:rPr lang="es-ES" altLang="zh-CN" sz="2200" smtClean="0"/>
              <a:t>|0 0 1|</a:t>
            </a:r>
          </a:p>
          <a:p>
            <a:pPr lvl="1" eaLnBrk="1" hangingPunct="1">
              <a:lnSpc>
                <a:spcPct val="80000"/>
              </a:lnSpc>
            </a:pPr>
            <a:r>
              <a:rPr lang="es-ES" altLang="zh-CN" sz="2200" smtClean="0"/>
              <a:t>Hence Pideal=[ b –a 0], no c involved.</a:t>
            </a:r>
          </a:p>
          <a:p>
            <a:pPr lvl="1" eaLnBrk="1" hangingPunct="1">
              <a:lnSpc>
                <a:spcPct val="80000"/>
              </a:lnSpc>
            </a:pPr>
            <a:r>
              <a:rPr lang="en-US" altLang="zh-TW" sz="2200" smtClean="0"/>
              <a:t>It doesn’t depend on c, so any lines parallel to</a:t>
            </a:r>
            <a:r>
              <a:rPr lang="en-US" altLang="zh-CN" sz="2200" smtClean="0"/>
              <a:t> L1</a:t>
            </a:r>
            <a:r>
              <a:rPr lang="en-US" altLang="zh-TW" sz="2200" smtClean="0"/>
              <a:t> will meet</a:t>
            </a:r>
            <a:r>
              <a:rPr lang="en-US" altLang="zh-CN" sz="2200" smtClean="0"/>
              <a:t> L</a:t>
            </a:r>
            <a:r>
              <a:rPr lang="en-US" altLang="zh-CN" sz="2200" smtClean="0">
                <a:sym typeface="Symbol" pitchFamily="18" charset="2"/>
              </a:rPr>
              <a:t></a:t>
            </a:r>
            <a:r>
              <a:rPr lang="en-US" altLang="zh-TW" sz="2200" smtClean="0"/>
              <a:t> at</a:t>
            </a:r>
            <a:r>
              <a:rPr lang="en-US" altLang="zh-CN" sz="2200" smtClean="0"/>
              <a:t> Pideal</a:t>
            </a:r>
            <a:r>
              <a:rPr lang="en-US" altLang="zh-TW" sz="2200" smtClean="0"/>
              <a:t>.</a:t>
            </a:r>
            <a:endParaRPr lang="en-US" altLang="zh-CN" sz="2200" smtClean="0"/>
          </a:p>
          <a:p>
            <a:pPr eaLnBrk="1" hangingPunct="1">
              <a:lnSpc>
                <a:spcPct val="80000"/>
              </a:lnSpc>
            </a:pPr>
            <a:endParaRPr lang="en-US" altLang="en-US" sz="2600" smtClean="0"/>
          </a:p>
        </p:txBody>
      </p:sp>
      <p:sp>
        <p:nvSpPr>
          <p:cNvPr id="61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6853AE-B127-4B77-A392-3D32F4E01FA5}" type="slidenum">
              <a:rPr lang="en-US" altLang="en-US" sz="1200" smtClean="0">
                <a:latin typeface="Arial" charset="0"/>
                <a:cs typeface="Arial" charset="0"/>
              </a:rPr>
              <a:pPr eaLnBrk="1" hangingPunct="1">
                <a:spcBef>
                  <a:spcPct val="0"/>
                </a:spcBef>
                <a:buFontTx/>
                <a:buNone/>
              </a:pPr>
              <a:t>5</a:t>
            </a:fld>
            <a:endParaRPr lang="en-US" altLang="en-US" sz="1200" smtClean="0">
              <a:latin typeface="Arial" charset="0"/>
              <a:cs typeface="Arial" charset="0"/>
            </a:endParaRPr>
          </a:p>
        </p:txBody>
      </p:sp>
      <p:cxnSp>
        <p:nvCxnSpPr>
          <p:cNvPr id="6" name="Straight Connector 5"/>
          <p:cNvCxnSpPr/>
          <p:nvPr/>
        </p:nvCxnSpPr>
        <p:spPr>
          <a:xfrm>
            <a:off x="468313" y="549275"/>
            <a:ext cx="13668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HK" sz="1700" smtClean="0"/>
              <a:t>Step 5:Choosing eigen vector (large feature component) with large eigen value</a:t>
            </a:r>
            <a:br>
              <a:rPr lang="en-US" altLang="zh-HK" sz="1700" smtClean="0"/>
            </a:br>
            <a:r>
              <a:rPr lang="en-US" altLang="zh-HK" sz="1700" smtClean="0"/>
              <a:t>for transformation to reduce data</a:t>
            </a:r>
          </a:p>
        </p:txBody>
      </p:sp>
      <p:sp>
        <p:nvSpPr>
          <p:cNvPr id="52227"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52228" name="Object 4"/>
          <p:cNvGraphicFramePr>
            <a:graphicFrameLocks noGrp="1" noChangeAspect="1"/>
          </p:cNvGraphicFramePr>
          <p:nvPr>
            <p:ph sz="half" idx="2"/>
          </p:nvPr>
        </p:nvGraphicFramePr>
        <p:xfrm>
          <a:off x="2303463" y="3508375"/>
          <a:ext cx="6046787" cy="3224213"/>
        </p:xfrm>
        <a:graphic>
          <a:graphicData uri="http://schemas.openxmlformats.org/presentationml/2006/ole">
            <mc:AlternateContent xmlns:mc="http://schemas.openxmlformats.org/markup-compatibility/2006">
              <mc:Choice xmlns:v="urn:schemas-microsoft-com:vml" Requires="v">
                <p:oleObj spid="_x0000_s52245" name="公式" r:id="rId3" imgW="5715000" imgH="3048000" progId="Equation.3">
                  <p:embed/>
                </p:oleObj>
              </mc:Choice>
              <mc:Fallback>
                <p:oleObj name="公式" r:id="rId3" imgW="5715000" imgH="3048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3508375"/>
                        <a:ext cx="6046787" cy="322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Footer Placeholder 5"/>
          <p:cNvSpPr>
            <a:spLocks noGrp="1"/>
          </p:cNvSpPr>
          <p:nvPr>
            <p:ph type="ftr" sz="quarter" idx="11"/>
          </p:nvPr>
        </p:nvSpPr>
        <p:spPr>
          <a:xfrm>
            <a:off x="5402263" y="6443663"/>
            <a:ext cx="2895600" cy="365125"/>
          </a:xfrm>
        </p:spPr>
        <p:txBody>
          <a:bodyPr/>
          <a:lstStyle/>
          <a:p>
            <a:pPr>
              <a:defRPr/>
            </a:pPr>
            <a:r>
              <a:rPr lang="en-US" altLang="en-US"/>
              <a:t>Face recognition &amp; detection using PCA v.5b</a:t>
            </a:r>
            <a:endParaRPr lang="en-US" altLang="en-US" dirty="0"/>
          </a:p>
        </p:txBody>
      </p:sp>
      <p:sp>
        <p:nvSpPr>
          <p:cNvPr id="5223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9B4D4DB-0C1D-45B4-9E67-B33D9C111F2E}" type="slidenum">
              <a:rPr lang="en-US" altLang="en-US" sz="1200" smtClean="0">
                <a:latin typeface="Garamond" pitchFamily="18" charset="0"/>
                <a:cs typeface="Arial" charset="0"/>
              </a:rPr>
              <a:pPr eaLnBrk="1" hangingPunct="1">
                <a:spcBef>
                  <a:spcPct val="0"/>
                </a:spcBef>
                <a:buFontTx/>
                <a:buNone/>
              </a:pPr>
              <a:t>50</a:t>
            </a:fld>
            <a:endParaRPr lang="en-US" altLang="en-US" sz="1200" smtClean="0">
              <a:latin typeface="Garamond" pitchFamily="18" charset="0"/>
              <a:cs typeface="Arial" charset="0"/>
            </a:endParaRPr>
          </a:p>
        </p:txBody>
      </p:sp>
      <p:sp>
        <p:nvSpPr>
          <p:cNvPr id="52231" name="Text Box 6"/>
          <p:cNvSpPr txBox="1">
            <a:spLocks noChangeArrowheads="1"/>
          </p:cNvSpPr>
          <p:nvPr/>
        </p:nvSpPr>
        <p:spPr bwMode="auto">
          <a:xfrm>
            <a:off x="3352800" y="1447800"/>
            <a:ext cx="2178050" cy="20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nl-NL" altLang="zh-HK" sz="1800">
                <a:latin typeface="Arial" charset="0"/>
              </a:rPr>
              <a:t>eigvects of cov(x) =</a:t>
            </a:r>
          </a:p>
          <a:p>
            <a:pPr eaLnBrk="1" hangingPunct="1">
              <a:spcBef>
                <a:spcPct val="0"/>
              </a:spcBef>
              <a:buFontTx/>
              <a:buNone/>
            </a:pPr>
            <a:r>
              <a:rPr lang="nl-NL" altLang="zh-HK" sz="1800">
                <a:latin typeface="Arial" charset="0"/>
              </a:rPr>
              <a:t>   -0.7352    0.6779</a:t>
            </a:r>
          </a:p>
          <a:p>
            <a:pPr eaLnBrk="1" hangingPunct="1">
              <a:spcBef>
                <a:spcPct val="0"/>
              </a:spcBef>
              <a:buFontTx/>
              <a:buNone/>
            </a:pPr>
            <a:r>
              <a:rPr lang="nl-NL" altLang="zh-HK" sz="1800">
                <a:latin typeface="Arial" charset="0"/>
              </a:rPr>
              <a:t>    0.6779    0.7352</a:t>
            </a:r>
          </a:p>
          <a:p>
            <a:pPr eaLnBrk="1" hangingPunct="1">
              <a:spcBef>
                <a:spcPct val="0"/>
              </a:spcBef>
              <a:buFontTx/>
              <a:buNone/>
            </a:pPr>
            <a:endParaRPr lang="nl-NL" altLang="zh-HK" sz="1800">
              <a:latin typeface="Arial" charset="0"/>
            </a:endParaRPr>
          </a:p>
          <a:p>
            <a:pPr eaLnBrk="1" hangingPunct="1">
              <a:spcBef>
                <a:spcPct val="0"/>
              </a:spcBef>
              <a:buFontTx/>
              <a:buNone/>
            </a:pPr>
            <a:r>
              <a:rPr lang="nl-NL" altLang="zh-HK" sz="1800">
                <a:latin typeface="Arial" charset="0"/>
              </a:rPr>
              <a:t>eigvals of cov(x) =</a:t>
            </a:r>
          </a:p>
          <a:p>
            <a:pPr eaLnBrk="1" hangingPunct="1">
              <a:spcBef>
                <a:spcPct val="0"/>
              </a:spcBef>
              <a:buFontTx/>
              <a:buNone/>
            </a:pPr>
            <a:r>
              <a:rPr lang="nl-NL" altLang="zh-HK" sz="1800">
                <a:latin typeface="Arial" charset="0"/>
              </a:rPr>
              <a:t>    0.0492         0</a:t>
            </a:r>
          </a:p>
          <a:p>
            <a:pPr eaLnBrk="1" hangingPunct="1">
              <a:spcBef>
                <a:spcPct val="0"/>
              </a:spcBef>
              <a:buFontTx/>
              <a:buNone/>
            </a:pPr>
            <a:r>
              <a:rPr lang="nl-NL" altLang="zh-HK" sz="1800">
                <a:latin typeface="Arial" charset="0"/>
              </a:rPr>
              <a:t>         0    1.2840 </a:t>
            </a:r>
            <a:endParaRPr lang="en-US" altLang="zh-HK" sz="1800">
              <a:latin typeface="Arial" charset="0"/>
            </a:endParaRPr>
          </a:p>
        </p:txBody>
      </p:sp>
      <p:sp>
        <p:nvSpPr>
          <p:cNvPr id="52232" name="Text Box 7"/>
          <p:cNvSpPr txBox="1">
            <a:spLocks noChangeArrowheads="1"/>
          </p:cNvSpPr>
          <p:nvPr/>
        </p:nvSpPr>
        <p:spPr bwMode="auto">
          <a:xfrm>
            <a:off x="5699125" y="3084513"/>
            <a:ext cx="200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u="sng">
                <a:latin typeface="Arial" charset="0"/>
              </a:rPr>
              <a:t>Small</a:t>
            </a:r>
            <a:r>
              <a:rPr lang="en-US" altLang="zh-HK" sz="1800">
                <a:latin typeface="Arial" charset="0"/>
              </a:rPr>
              <a:t> eigen value</a:t>
            </a:r>
          </a:p>
          <a:p>
            <a:pPr eaLnBrk="1" hangingPunct="1">
              <a:spcBef>
                <a:spcPct val="0"/>
              </a:spcBef>
              <a:buFontTx/>
              <a:buNone/>
            </a:pPr>
            <a:r>
              <a:rPr lang="en-US" altLang="zh-HK" sz="1800" u="sng">
                <a:latin typeface="Arial" charset="0"/>
              </a:rPr>
              <a:t>Large</a:t>
            </a:r>
            <a:r>
              <a:rPr lang="en-US" altLang="zh-HK" sz="1800">
                <a:latin typeface="Arial" charset="0"/>
              </a:rPr>
              <a:t> eigen value</a:t>
            </a:r>
          </a:p>
        </p:txBody>
      </p:sp>
      <p:sp>
        <p:nvSpPr>
          <p:cNvPr id="52233" name="Line 8"/>
          <p:cNvSpPr>
            <a:spLocks noChangeShapeType="1"/>
          </p:cNvSpPr>
          <p:nvPr/>
        </p:nvSpPr>
        <p:spPr bwMode="auto">
          <a:xfrm flipH="1" flipV="1">
            <a:off x="4495800" y="2971800"/>
            <a:ext cx="1295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Line 9"/>
          <p:cNvSpPr>
            <a:spLocks noChangeShapeType="1"/>
          </p:cNvSpPr>
          <p:nvPr/>
        </p:nvSpPr>
        <p:spPr bwMode="auto">
          <a:xfrm flipH="1" flipV="1">
            <a:off x="5105400" y="33528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Text Box 10"/>
          <p:cNvSpPr txBox="1">
            <a:spLocks noChangeArrowheads="1"/>
          </p:cNvSpPr>
          <p:nvPr/>
        </p:nvSpPr>
        <p:spPr bwMode="auto">
          <a:xfrm>
            <a:off x="5867400" y="1219200"/>
            <a:ext cx="20002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Eigen vector with </a:t>
            </a:r>
          </a:p>
          <a:p>
            <a:pPr eaLnBrk="1" hangingPunct="1">
              <a:spcBef>
                <a:spcPct val="0"/>
              </a:spcBef>
              <a:buFontTx/>
              <a:buNone/>
            </a:pPr>
            <a:r>
              <a:rPr lang="en-US" altLang="zh-HK" sz="1800" u="sng">
                <a:latin typeface="Arial" charset="0"/>
              </a:rPr>
              <a:t>small</a:t>
            </a:r>
            <a:r>
              <a:rPr lang="en-US" altLang="zh-HK" sz="1800">
                <a:latin typeface="Arial" charset="0"/>
              </a:rPr>
              <a:t> eigen value</a:t>
            </a:r>
          </a:p>
          <a:p>
            <a:pPr eaLnBrk="1" hangingPunct="1">
              <a:spcBef>
                <a:spcPct val="0"/>
              </a:spcBef>
              <a:buFontTx/>
              <a:buNone/>
            </a:pPr>
            <a:endParaRPr lang="en-US" altLang="zh-HK" sz="1800">
              <a:latin typeface="Arial" charset="0"/>
            </a:endParaRPr>
          </a:p>
          <a:p>
            <a:pPr eaLnBrk="1" hangingPunct="1">
              <a:spcBef>
                <a:spcPct val="0"/>
              </a:spcBef>
              <a:buFontTx/>
              <a:buNone/>
            </a:pPr>
            <a:r>
              <a:rPr lang="en-US" altLang="zh-HK" sz="1800">
                <a:latin typeface="Arial" charset="0"/>
              </a:rPr>
              <a:t>Eigen vector with </a:t>
            </a:r>
          </a:p>
          <a:p>
            <a:pPr eaLnBrk="1" hangingPunct="1">
              <a:spcBef>
                <a:spcPct val="0"/>
              </a:spcBef>
              <a:buFontTx/>
              <a:buNone/>
            </a:pPr>
            <a:r>
              <a:rPr lang="en-US" altLang="zh-HK" sz="1800" u="sng">
                <a:latin typeface="Arial" charset="0"/>
              </a:rPr>
              <a:t>Large</a:t>
            </a:r>
            <a:r>
              <a:rPr lang="en-US" altLang="zh-HK" sz="1800">
                <a:latin typeface="Arial" charset="0"/>
              </a:rPr>
              <a:t> eigen value</a:t>
            </a:r>
          </a:p>
          <a:p>
            <a:pPr eaLnBrk="1" hangingPunct="1">
              <a:spcBef>
                <a:spcPct val="0"/>
              </a:spcBef>
              <a:buFontTx/>
              <a:buNone/>
            </a:pPr>
            <a:endParaRPr lang="en-US" altLang="zh-HK" sz="1800">
              <a:latin typeface="Arial" charset="0"/>
            </a:endParaRPr>
          </a:p>
        </p:txBody>
      </p:sp>
      <p:sp>
        <p:nvSpPr>
          <p:cNvPr id="52236" name="Line 11"/>
          <p:cNvSpPr>
            <a:spLocks noChangeShapeType="1"/>
          </p:cNvSpPr>
          <p:nvPr/>
        </p:nvSpPr>
        <p:spPr bwMode="auto">
          <a:xfrm flipH="1">
            <a:off x="4495800" y="1447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Line 12"/>
          <p:cNvSpPr>
            <a:spLocks noChangeShapeType="1"/>
          </p:cNvSpPr>
          <p:nvPr/>
        </p:nvSpPr>
        <p:spPr bwMode="auto">
          <a:xfrm flipH="1">
            <a:off x="5486400" y="17526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AutoShape 13"/>
          <p:cNvSpPr>
            <a:spLocks/>
          </p:cNvSpPr>
          <p:nvPr/>
        </p:nvSpPr>
        <p:spPr bwMode="auto">
          <a:xfrm>
            <a:off x="5410200" y="1828800"/>
            <a:ext cx="76200" cy="4572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2239" name="AutoShape 14"/>
          <p:cNvSpPr>
            <a:spLocks/>
          </p:cNvSpPr>
          <p:nvPr/>
        </p:nvSpPr>
        <p:spPr bwMode="auto">
          <a:xfrm>
            <a:off x="4419600" y="1828800"/>
            <a:ext cx="76200" cy="381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2240" name="Text Box 16"/>
          <p:cNvSpPr txBox="1">
            <a:spLocks noChangeArrowheads="1"/>
          </p:cNvSpPr>
          <p:nvPr/>
        </p:nvSpPr>
        <p:spPr bwMode="auto">
          <a:xfrm>
            <a:off x="762000" y="1524000"/>
            <a:ext cx="2505075"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Covariance matrix of X</a:t>
            </a:r>
          </a:p>
          <a:p>
            <a:pPr eaLnBrk="1" hangingPunct="1">
              <a:spcBef>
                <a:spcPct val="0"/>
              </a:spcBef>
              <a:buFontTx/>
              <a:buNone/>
            </a:pPr>
            <a:r>
              <a:rPr lang="en-US" altLang="zh-HK" sz="1800">
                <a:latin typeface="Arial" charset="0"/>
              </a:rPr>
              <a:t>Cov(x) =</a:t>
            </a:r>
          </a:p>
          <a:p>
            <a:pPr eaLnBrk="1" hangingPunct="1">
              <a:spcBef>
                <a:spcPct val="0"/>
              </a:spcBef>
              <a:buFontTx/>
              <a:buNone/>
            </a:pPr>
            <a:endParaRPr lang="en-US" altLang="zh-HK" sz="1800">
              <a:latin typeface="Arial" charset="0"/>
            </a:endParaRPr>
          </a:p>
          <a:p>
            <a:pPr eaLnBrk="1" hangingPunct="1">
              <a:spcBef>
                <a:spcPct val="0"/>
              </a:spcBef>
              <a:buFontTx/>
              <a:buNone/>
            </a:pPr>
            <a:r>
              <a:rPr lang="en-US" altLang="zh-HK" sz="1800">
                <a:latin typeface="Arial" charset="0"/>
              </a:rPr>
              <a:t>    0.6166    0.6154</a:t>
            </a:r>
          </a:p>
          <a:p>
            <a:pPr eaLnBrk="1" hangingPunct="1">
              <a:spcBef>
                <a:spcPct val="0"/>
              </a:spcBef>
              <a:buFontTx/>
              <a:buNone/>
            </a:pPr>
            <a:r>
              <a:rPr lang="en-US" altLang="zh-HK" sz="1800">
                <a:latin typeface="Arial" charset="0"/>
              </a:rPr>
              <a:t>    0.6154    0.7166</a:t>
            </a:r>
          </a:p>
        </p:txBody>
      </p:sp>
      <p:sp>
        <p:nvSpPr>
          <p:cNvPr id="52241" name="Text Box 17"/>
          <p:cNvSpPr txBox="1">
            <a:spLocks noChangeArrowheads="1"/>
          </p:cNvSpPr>
          <p:nvPr/>
        </p:nvSpPr>
        <p:spPr bwMode="auto">
          <a:xfrm>
            <a:off x="0" y="3276600"/>
            <a:ext cx="19812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Fully reconstruction case:</a:t>
            </a:r>
          </a:p>
          <a:p>
            <a:pPr eaLnBrk="1" hangingPunct="1">
              <a:spcBef>
                <a:spcPct val="0"/>
              </a:spcBef>
              <a:buFontTx/>
              <a:buNone/>
            </a:pPr>
            <a:r>
              <a:rPr lang="en-US" altLang="zh-HK" sz="1800">
                <a:latin typeface="Arial" charset="0"/>
              </a:rPr>
              <a:t>For comparison </a:t>
            </a:r>
          </a:p>
          <a:p>
            <a:pPr eaLnBrk="1" hangingPunct="1">
              <a:spcBef>
                <a:spcPct val="0"/>
              </a:spcBef>
              <a:buFontTx/>
              <a:buNone/>
            </a:pPr>
            <a:r>
              <a:rPr lang="en-US" altLang="zh-HK" sz="1800">
                <a:latin typeface="Arial" charset="0"/>
              </a:rPr>
              <a:t>only, no data lost</a:t>
            </a:r>
          </a:p>
        </p:txBody>
      </p:sp>
      <p:sp>
        <p:nvSpPr>
          <p:cNvPr id="52242" name="Text Box 18"/>
          <p:cNvSpPr txBox="1">
            <a:spLocks noChangeArrowheads="1"/>
          </p:cNvSpPr>
          <p:nvPr/>
        </p:nvSpPr>
        <p:spPr bwMode="auto">
          <a:xfrm>
            <a:off x="0" y="4876800"/>
            <a:ext cx="2047875"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PCA algorithm </a:t>
            </a:r>
          </a:p>
          <a:p>
            <a:pPr eaLnBrk="1" hangingPunct="1">
              <a:spcBef>
                <a:spcPct val="0"/>
              </a:spcBef>
              <a:buFontTx/>
              <a:buNone/>
            </a:pPr>
            <a:r>
              <a:rPr lang="en-US" altLang="zh-HK" sz="1800">
                <a:latin typeface="Arial" charset="0"/>
              </a:rPr>
              <a:t>will select this </a:t>
            </a:r>
          </a:p>
          <a:p>
            <a:pPr eaLnBrk="1" hangingPunct="1">
              <a:spcBef>
                <a:spcPct val="0"/>
              </a:spcBef>
              <a:buFontTx/>
              <a:buNone/>
            </a:pPr>
            <a:r>
              <a:rPr lang="en-US" altLang="zh-HK" sz="1800">
                <a:latin typeface="Arial" charset="0"/>
              </a:rPr>
              <a:t>Approximate </a:t>
            </a:r>
          </a:p>
          <a:p>
            <a:pPr eaLnBrk="1" hangingPunct="1">
              <a:spcBef>
                <a:spcPct val="0"/>
              </a:spcBef>
              <a:buFontTx/>
              <a:buNone/>
            </a:pPr>
            <a:r>
              <a:rPr lang="en-US" altLang="zh-HK" sz="1800">
                <a:latin typeface="Arial" charset="0"/>
              </a:rPr>
              <a:t>Transform </a:t>
            </a:r>
          </a:p>
          <a:p>
            <a:pPr eaLnBrk="1" hangingPunct="1">
              <a:spcBef>
                <a:spcPct val="0"/>
              </a:spcBef>
              <a:buFontTx/>
              <a:buNone/>
            </a:pPr>
            <a:r>
              <a:rPr lang="en-US" altLang="zh-HK" sz="1800">
                <a:latin typeface="Arial" charset="0"/>
              </a:rPr>
              <a:t>P_approx_rec</a:t>
            </a:r>
          </a:p>
          <a:p>
            <a:pPr eaLnBrk="1" hangingPunct="1">
              <a:spcBef>
                <a:spcPct val="0"/>
              </a:spcBef>
              <a:buFontTx/>
              <a:buNone/>
            </a:pPr>
            <a:r>
              <a:rPr lang="en-US" altLang="zh-HK" sz="1800">
                <a:latin typeface="Arial" charset="0"/>
              </a:rPr>
              <a:t>For data reduction</a:t>
            </a:r>
          </a:p>
        </p:txBody>
      </p:sp>
      <p:sp>
        <p:nvSpPr>
          <p:cNvPr id="52243" name="Line 19"/>
          <p:cNvSpPr>
            <a:spLocks noChangeShapeType="1"/>
          </p:cNvSpPr>
          <p:nvPr/>
        </p:nvSpPr>
        <p:spPr bwMode="auto">
          <a:xfrm>
            <a:off x="1981200" y="45720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Line 20"/>
          <p:cNvSpPr>
            <a:spLocks noChangeShapeType="1"/>
          </p:cNvSpPr>
          <p:nvPr/>
        </p:nvSpPr>
        <p:spPr bwMode="auto">
          <a:xfrm>
            <a:off x="2057400" y="57912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altLang="zh-HK" smtClean="0"/>
              <a:t> </a:t>
            </a:r>
          </a:p>
        </p:txBody>
      </p:sp>
      <p:sp>
        <p:nvSpPr>
          <p:cNvPr id="53251" name="Rectangle 3"/>
          <p:cNvSpPr>
            <a:spLocks noGrp="1" noChangeArrowheads="1"/>
          </p:cNvSpPr>
          <p:nvPr>
            <p:ph sz="half" idx="1"/>
          </p:nvPr>
        </p:nvSpPr>
        <p:spPr>
          <a:xfrm>
            <a:off x="304800" y="2332038"/>
            <a:ext cx="4038600" cy="4525962"/>
          </a:xfrm>
        </p:spPr>
        <p:txBody>
          <a:bodyPr/>
          <a:lstStyle/>
          <a:p>
            <a:pPr eaLnBrk="1" hangingPunct="1">
              <a:lnSpc>
                <a:spcPct val="80000"/>
              </a:lnSpc>
            </a:pPr>
            <a:r>
              <a:rPr lang="en-US" altLang="zh-HK" sz="1700" smtClean="0"/>
              <a:t>X’_Fully_reconstructed </a:t>
            </a:r>
          </a:p>
          <a:p>
            <a:pPr eaLnBrk="1" hangingPunct="1">
              <a:lnSpc>
                <a:spcPct val="80000"/>
              </a:lnSpc>
            </a:pPr>
            <a:r>
              <a:rPr lang="en-US" altLang="zh-HK" sz="1700" smtClean="0"/>
              <a:t>(use 2 eignen vectors) </a:t>
            </a:r>
          </a:p>
          <a:p>
            <a:pPr eaLnBrk="1" hangingPunct="1">
              <a:lnSpc>
                <a:spcPct val="80000"/>
              </a:lnSpc>
            </a:pPr>
            <a:r>
              <a:rPr lang="en-US" altLang="zh-HK" sz="1700" smtClean="0"/>
              <a:t> X’_full=P_fully_rec_X</a:t>
            </a:r>
            <a:r>
              <a:rPr lang="fr-FR" altLang="zh-HK" sz="1700" smtClean="0"/>
              <a:t> </a:t>
            </a:r>
          </a:p>
          <a:p>
            <a:pPr eaLnBrk="1" hangingPunct="1">
              <a:lnSpc>
                <a:spcPct val="80000"/>
              </a:lnSpc>
            </a:pPr>
            <a:r>
              <a:rPr lang="fr-FR" altLang="zh-HK" sz="1700" smtClean="0"/>
              <a:t>(two columns are filled)= </a:t>
            </a:r>
          </a:p>
          <a:p>
            <a:pPr eaLnBrk="1" hangingPunct="1">
              <a:lnSpc>
                <a:spcPct val="80000"/>
              </a:lnSpc>
            </a:pPr>
            <a:r>
              <a:rPr lang="fr-FR" altLang="zh-HK" sz="1700" smtClean="0"/>
              <a:t>    0.8280   -0.1751</a:t>
            </a:r>
          </a:p>
          <a:p>
            <a:pPr eaLnBrk="1" hangingPunct="1">
              <a:lnSpc>
                <a:spcPct val="80000"/>
              </a:lnSpc>
            </a:pPr>
            <a:r>
              <a:rPr lang="fr-FR" altLang="zh-HK" sz="1700" smtClean="0"/>
              <a:t>   -1.7776    0.1429</a:t>
            </a:r>
          </a:p>
          <a:p>
            <a:pPr eaLnBrk="1" hangingPunct="1">
              <a:lnSpc>
                <a:spcPct val="80000"/>
              </a:lnSpc>
            </a:pPr>
            <a:r>
              <a:rPr lang="fr-FR" altLang="zh-HK" sz="1700" smtClean="0"/>
              <a:t>    0.9922    0.3844</a:t>
            </a:r>
          </a:p>
          <a:p>
            <a:pPr eaLnBrk="1" hangingPunct="1">
              <a:lnSpc>
                <a:spcPct val="80000"/>
              </a:lnSpc>
            </a:pPr>
            <a:r>
              <a:rPr lang="fr-FR" altLang="zh-HK" sz="1700" smtClean="0"/>
              <a:t>    0.2742    0.1304</a:t>
            </a:r>
          </a:p>
          <a:p>
            <a:pPr eaLnBrk="1" hangingPunct="1">
              <a:lnSpc>
                <a:spcPct val="80000"/>
              </a:lnSpc>
            </a:pPr>
            <a:r>
              <a:rPr lang="fr-FR" altLang="zh-HK" sz="1700" smtClean="0"/>
              <a:t>    1.6758   -0.2095</a:t>
            </a:r>
          </a:p>
          <a:p>
            <a:pPr eaLnBrk="1" hangingPunct="1">
              <a:lnSpc>
                <a:spcPct val="80000"/>
              </a:lnSpc>
            </a:pPr>
            <a:r>
              <a:rPr lang="fr-FR" altLang="zh-HK" sz="1700" smtClean="0"/>
              <a:t>    0.9129    0.1753</a:t>
            </a:r>
          </a:p>
          <a:p>
            <a:pPr eaLnBrk="1" hangingPunct="1">
              <a:lnSpc>
                <a:spcPct val="80000"/>
              </a:lnSpc>
            </a:pPr>
            <a:r>
              <a:rPr lang="fr-FR" altLang="zh-HK" sz="1700" smtClean="0"/>
              <a:t>   -0.0991   -0.3498</a:t>
            </a:r>
          </a:p>
          <a:p>
            <a:pPr eaLnBrk="1" hangingPunct="1">
              <a:lnSpc>
                <a:spcPct val="80000"/>
              </a:lnSpc>
            </a:pPr>
            <a:r>
              <a:rPr lang="fr-FR" altLang="zh-HK" sz="1700" smtClean="0"/>
              <a:t>   -1.1446    0.0464</a:t>
            </a:r>
          </a:p>
          <a:p>
            <a:pPr eaLnBrk="1" hangingPunct="1">
              <a:lnSpc>
                <a:spcPct val="80000"/>
              </a:lnSpc>
            </a:pPr>
            <a:r>
              <a:rPr lang="fr-FR" altLang="zh-HK" sz="1700" smtClean="0"/>
              <a:t>   -0.4380    0.0178</a:t>
            </a:r>
          </a:p>
          <a:p>
            <a:pPr eaLnBrk="1" hangingPunct="1">
              <a:lnSpc>
                <a:spcPct val="80000"/>
              </a:lnSpc>
            </a:pPr>
            <a:r>
              <a:rPr lang="fr-FR" altLang="zh-HK" sz="1700" smtClean="0"/>
              <a:t>   -1.2238   -0.1627</a:t>
            </a:r>
          </a:p>
          <a:p>
            <a:pPr eaLnBrk="1" hangingPunct="1">
              <a:lnSpc>
                <a:spcPct val="80000"/>
              </a:lnSpc>
            </a:pPr>
            <a:r>
              <a:rPr lang="fr-FR" altLang="zh-HK" sz="1700" u="sng" smtClean="0"/>
              <a:t>{No data lost, for comparaison only}</a:t>
            </a:r>
            <a:endParaRPr lang="en-US" altLang="zh-HK" sz="1700" u="sng" smtClean="0"/>
          </a:p>
        </p:txBody>
      </p:sp>
      <p:sp>
        <p:nvSpPr>
          <p:cNvPr id="53252" name="Rectangle 5"/>
          <p:cNvSpPr>
            <a:spLocks noGrp="1" noChangeArrowheads="1"/>
          </p:cNvSpPr>
          <p:nvPr>
            <p:ph sz="half" idx="2"/>
          </p:nvPr>
        </p:nvSpPr>
        <p:spPr>
          <a:xfrm>
            <a:off x="4876800" y="2332038"/>
            <a:ext cx="4038600" cy="4525962"/>
          </a:xfrm>
        </p:spPr>
        <p:txBody>
          <a:bodyPr/>
          <a:lstStyle/>
          <a:p>
            <a:pPr eaLnBrk="1" hangingPunct="1">
              <a:lnSpc>
                <a:spcPct val="80000"/>
              </a:lnSpc>
            </a:pPr>
            <a:r>
              <a:rPr lang="en-US" altLang="zh-HK" sz="1700" smtClean="0"/>
              <a:t>X’_Approximate_reconstructed </a:t>
            </a:r>
          </a:p>
          <a:p>
            <a:pPr eaLnBrk="1" hangingPunct="1">
              <a:lnSpc>
                <a:spcPct val="80000"/>
              </a:lnSpc>
            </a:pPr>
            <a:r>
              <a:rPr lang="en-US" altLang="zh-HK" sz="1700" smtClean="0"/>
              <a:t>(use 1 eignen vector) </a:t>
            </a:r>
          </a:p>
          <a:p>
            <a:pPr eaLnBrk="1" hangingPunct="1">
              <a:lnSpc>
                <a:spcPct val="80000"/>
              </a:lnSpc>
            </a:pPr>
            <a:r>
              <a:rPr lang="en-US" altLang="zh-HK" sz="1700" smtClean="0"/>
              <a:t> X’_approx=P_approx_rec_X</a:t>
            </a:r>
            <a:r>
              <a:rPr lang="fr-FR" altLang="zh-HK" sz="1700" smtClean="0"/>
              <a:t> (the second column is 0) =</a:t>
            </a:r>
          </a:p>
          <a:p>
            <a:pPr eaLnBrk="1" hangingPunct="1">
              <a:lnSpc>
                <a:spcPct val="80000"/>
              </a:lnSpc>
            </a:pPr>
            <a:r>
              <a:rPr lang="fr-FR" altLang="zh-HK" sz="1700" smtClean="0"/>
              <a:t>    0.8280         0</a:t>
            </a:r>
          </a:p>
          <a:p>
            <a:pPr eaLnBrk="1" hangingPunct="1">
              <a:lnSpc>
                <a:spcPct val="80000"/>
              </a:lnSpc>
            </a:pPr>
            <a:r>
              <a:rPr lang="fr-FR" altLang="zh-HK" sz="1700" smtClean="0"/>
              <a:t>   -1.7776         0</a:t>
            </a:r>
          </a:p>
          <a:p>
            <a:pPr eaLnBrk="1" hangingPunct="1">
              <a:lnSpc>
                <a:spcPct val="80000"/>
              </a:lnSpc>
            </a:pPr>
            <a:r>
              <a:rPr lang="fr-FR" altLang="zh-HK" sz="1700" smtClean="0"/>
              <a:t>    0.9922         0</a:t>
            </a:r>
          </a:p>
          <a:p>
            <a:pPr eaLnBrk="1" hangingPunct="1">
              <a:lnSpc>
                <a:spcPct val="80000"/>
              </a:lnSpc>
            </a:pPr>
            <a:r>
              <a:rPr lang="fr-FR" altLang="zh-HK" sz="1700" smtClean="0"/>
              <a:t>    0.2742         0</a:t>
            </a:r>
          </a:p>
          <a:p>
            <a:pPr eaLnBrk="1" hangingPunct="1">
              <a:lnSpc>
                <a:spcPct val="80000"/>
              </a:lnSpc>
            </a:pPr>
            <a:r>
              <a:rPr lang="fr-FR" altLang="zh-HK" sz="1700" smtClean="0"/>
              <a:t>    1.6758         0</a:t>
            </a:r>
          </a:p>
          <a:p>
            <a:pPr eaLnBrk="1" hangingPunct="1">
              <a:lnSpc>
                <a:spcPct val="80000"/>
              </a:lnSpc>
            </a:pPr>
            <a:r>
              <a:rPr lang="fr-FR" altLang="zh-HK" sz="1700" smtClean="0"/>
              <a:t>    0.9129         0</a:t>
            </a:r>
          </a:p>
          <a:p>
            <a:pPr eaLnBrk="1" hangingPunct="1">
              <a:lnSpc>
                <a:spcPct val="80000"/>
              </a:lnSpc>
            </a:pPr>
            <a:r>
              <a:rPr lang="fr-FR" altLang="zh-HK" sz="1700" smtClean="0"/>
              <a:t>   -0.0991         0</a:t>
            </a:r>
          </a:p>
          <a:p>
            <a:pPr eaLnBrk="1" hangingPunct="1">
              <a:lnSpc>
                <a:spcPct val="80000"/>
              </a:lnSpc>
            </a:pPr>
            <a:r>
              <a:rPr lang="fr-FR" altLang="zh-HK" sz="1700" smtClean="0"/>
              <a:t>   -1.1446         0</a:t>
            </a:r>
          </a:p>
          <a:p>
            <a:pPr eaLnBrk="1" hangingPunct="1">
              <a:lnSpc>
                <a:spcPct val="80000"/>
              </a:lnSpc>
            </a:pPr>
            <a:r>
              <a:rPr lang="fr-FR" altLang="zh-HK" sz="1700" smtClean="0"/>
              <a:t>   -0.4380         0</a:t>
            </a:r>
          </a:p>
          <a:p>
            <a:pPr eaLnBrk="1" hangingPunct="1">
              <a:lnSpc>
                <a:spcPct val="80000"/>
              </a:lnSpc>
            </a:pPr>
            <a:r>
              <a:rPr lang="fr-FR" altLang="zh-HK" sz="1700" smtClean="0"/>
              <a:t>   -1.2238         0</a:t>
            </a:r>
          </a:p>
          <a:p>
            <a:pPr eaLnBrk="1" hangingPunct="1">
              <a:lnSpc>
                <a:spcPct val="80000"/>
              </a:lnSpc>
            </a:pPr>
            <a:r>
              <a:rPr lang="fr-FR" altLang="zh-HK" sz="1700" u="sng" smtClean="0"/>
              <a:t>{data reduction 2D </a:t>
            </a:r>
            <a:r>
              <a:rPr lang="fr-FR" altLang="zh-HK" sz="1700" u="sng" smtClean="0">
                <a:sym typeface="Wingdings" pitchFamily="2" charset="2"/>
              </a:rPr>
              <a:t> 1 D, </a:t>
            </a:r>
            <a:r>
              <a:rPr lang="fr-FR" altLang="zh-HK" sz="1700" u="sng" smtClean="0"/>
              <a:t>data lost exist}</a:t>
            </a:r>
            <a:endParaRPr lang="en-US" altLang="zh-HK" sz="1700" u="sng" smtClean="0"/>
          </a:p>
          <a:p>
            <a:pPr eaLnBrk="1" hangingPunct="1">
              <a:lnSpc>
                <a:spcPct val="80000"/>
              </a:lnSpc>
            </a:pPr>
            <a:endParaRPr lang="en-US" altLang="zh-HK" sz="1700" smtClean="0"/>
          </a:p>
        </p:txBody>
      </p:sp>
      <p:sp>
        <p:nvSpPr>
          <p:cNvPr id="7" name="Footer Placeholder 5"/>
          <p:cNvSpPr>
            <a:spLocks noGrp="1"/>
          </p:cNvSpPr>
          <p:nvPr>
            <p:ph type="ftr" sz="quarter" idx="11"/>
          </p:nvPr>
        </p:nvSpPr>
        <p:spPr/>
        <p:txBody>
          <a:bodyPr/>
          <a:lstStyle/>
          <a:p>
            <a:pPr>
              <a:defRPr/>
            </a:pPr>
            <a:r>
              <a:rPr lang="en-US" altLang="en-US"/>
              <a:t>Face recognition &amp; detection using PCA v.5b</a:t>
            </a:r>
          </a:p>
        </p:txBody>
      </p:sp>
      <p:sp>
        <p:nvSpPr>
          <p:cNvPr id="532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4625D3-0971-49A8-9A75-61D9445CA55B}" type="slidenum">
              <a:rPr lang="en-US" altLang="en-US" sz="1200" smtClean="0">
                <a:latin typeface="Garamond" pitchFamily="18" charset="0"/>
                <a:cs typeface="Arial" charset="0"/>
              </a:rPr>
              <a:pPr eaLnBrk="1" hangingPunct="1">
                <a:spcBef>
                  <a:spcPct val="0"/>
                </a:spcBef>
                <a:buFontTx/>
                <a:buNone/>
              </a:pPr>
              <a:t>51</a:t>
            </a:fld>
            <a:endParaRPr lang="en-US" altLang="en-US" sz="1200" smtClean="0">
              <a:latin typeface="Garamond" pitchFamily="18" charset="0"/>
              <a:cs typeface="Arial" charset="0"/>
            </a:endParaRPr>
          </a:p>
        </p:txBody>
      </p:sp>
      <p:graphicFrame>
        <p:nvGraphicFramePr>
          <p:cNvPr id="53255" name="Object 7"/>
          <p:cNvGraphicFramePr>
            <a:graphicFrameLocks noChangeAspect="1"/>
          </p:cNvGraphicFramePr>
          <p:nvPr/>
        </p:nvGraphicFramePr>
        <p:xfrm>
          <a:off x="950913" y="125413"/>
          <a:ext cx="5792787" cy="2141537"/>
        </p:xfrm>
        <a:graphic>
          <a:graphicData uri="http://schemas.openxmlformats.org/presentationml/2006/ole">
            <mc:AlternateContent xmlns:mc="http://schemas.openxmlformats.org/markup-compatibility/2006">
              <mc:Choice xmlns:v="urn:schemas-microsoft-com:vml" Requires="v">
                <p:oleObj spid="_x0000_s53256" name="公式" r:id="rId3" imgW="5702300" imgH="2108200" progId="Equation.3">
                  <p:embed/>
                </p:oleObj>
              </mc:Choice>
              <mc:Fallback>
                <p:oleObj name="公式" r:id="rId3" imgW="5702300" imgH="2108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125413"/>
                        <a:ext cx="5792787" cy="21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p:txBody>
          <a:bodyPr rtlCol="0">
            <a:normAutofit fontScale="90000"/>
          </a:bodyPr>
          <a:lstStyle/>
          <a:p>
            <a:pPr algn="l" eaLnBrk="1" fontAlgn="auto" hangingPunct="1">
              <a:spcAft>
                <a:spcPts val="0"/>
              </a:spcAft>
              <a:defRPr/>
            </a:pPr>
            <a:r>
              <a:rPr lang="en-US" dirty="0" smtClean="0"/>
              <a:t>What is the meaning of reconstruction?</a:t>
            </a:r>
          </a:p>
        </p:txBody>
      </p:sp>
      <p:sp>
        <p:nvSpPr>
          <p:cNvPr id="54275" name="Content Placeholder 7"/>
          <p:cNvSpPr>
            <a:spLocks noGrp="1"/>
          </p:cNvSpPr>
          <p:nvPr>
            <p:ph idx="1"/>
          </p:nvPr>
        </p:nvSpPr>
        <p:spPr>
          <a:xfrm>
            <a:off x="63500" y="1600200"/>
            <a:ext cx="3505200" cy="4530725"/>
          </a:xfrm>
        </p:spPr>
        <p:txBody>
          <a:bodyPr/>
          <a:lstStyle/>
          <a:p>
            <a:pPr eaLnBrk="1" hangingPunct="1">
              <a:lnSpc>
                <a:spcPct val="80000"/>
              </a:lnSpc>
            </a:pPr>
            <a:r>
              <a:rPr lang="en-US" altLang="zh-HK" smtClean="0"/>
              <a:t> </a:t>
            </a:r>
            <a:r>
              <a:rPr lang="fr-FR" altLang="zh-HK" smtClean="0"/>
              <a:t> </a:t>
            </a:r>
            <a:endParaRPr lang="en-US" altLang="zh-HK" sz="1400" smtClean="0"/>
          </a:p>
        </p:txBody>
      </p:sp>
      <p:sp>
        <p:nvSpPr>
          <p:cNvPr id="5" name="Footer Placeholder 4"/>
          <p:cNvSpPr>
            <a:spLocks noGrp="1"/>
          </p:cNvSpPr>
          <p:nvPr>
            <p:ph type="ftr" sz="quarter" idx="11"/>
          </p:nvPr>
        </p:nvSpPr>
        <p:spPr/>
        <p:txBody>
          <a:bodyPr/>
          <a:lstStyle/>
          <a:p>
            <a:pPr>
              <a:defRPr/>
            </a:pPr>
            <a:r>
              <a:rPr lang="en-US" altLang="en-US"/>
              <a:t>Face recognition &amp; detection using PCA v.5b</a:t>
            </a:r>
            <a:endParaRPr lang="en-US" altLang="en-US" dirty="0"/>
          </a:p>
        </p:txBody>
      </p:sp>
      <p:sp>
        <p:nvSpPr>
          <p:cNvPr id="542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AAFC259-67D9-4348-B0DC-DC9C9C11DFC6}" type="slidenum">
              <a:rPr lang="en-US" altLang="en-US" sz="1200" smtClean="0">
                <a:latin typeface="Garamond" pitchFamily="18" charset="0"/>
                <a:cs typeface="Arial" charset="0"/>
              </a:rPr>
              <a:pPr eaLnBrk="1" hangingPunct="1">
                <a:spcBef>
                  <a:spcPct val="0"/>
                </a:spcBef>
                <a:buFontTx/>
                <a:buNone/>
              </a:pPr>
              <a:t>52</a:t>
            </a:fld>
            <a:endParaRPr lang="en-US" altLang="en-US" sz="1200" smtClean="0">
              <a:latin typeface="Garamond" pitchFamily="18" charset="0"/>
              <a:cs typeface="Arial" charset="0"/>
            </a:endParaRPr>
          </a:p>
        </p:txBody>
      </p:sp>
      <p:sp>
        <p:nvSpPr>
          <p:cNvPr id="54278" name="TextBox 8"/>
          <p:cNvSpPr txBox="1">
            <a:spLocks noChangeArrowheads="1"/>
          </p:cNvSpPr>
          <p:nvPr/>
        </p:nvSpPr>
        <p:spPr bwMode="auto">
          <a:xfrm>
            <a:off x="76200" y="1906588"/>
            <a:ext cx="2587625" cy="31956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FontTx/>
              <a:buNone/>
            </a:pPr>
            <a:r>
              <a:rPr lang="fr-FR" altLang="zh-HK" sz="1800">
                <a:latin typeface="Arial" charset="0"/>
              </a:rPr>
              <a:t>‘+’=Transformed values</a:t>
            </a:r>
          </a:p>
          <a:p>
            <a:pPr eaLnBrk="1" hangingPunct="1">
              <a:lnSpc>
                <a:spcPct val="80000"/>
              </a:lnSpc>
              <a:spcBef>
                <a:spcPct val="0"/>
              </a:spcBef>
              <a:buFontTx/>
              <a:buNone/>
            </a:pPr>
            <a:r>
              <a:rPr lang="fr-FR" altLang="zh-HK" sz="1800">
                <a:latin typeface="Arial" charset="0"/>
              </a:rPr>
              <a:t>X=T_approx*X’</a:t>
            </a:r>
          </a:p>
          <a:p>
            <a:pPr eaLnBrk="1" hangingPunct="1">
              <a:lnSpc>
                <a:spcPct val="80000"/>
              </a:lnSpc>
              <a:spcBef>
                <a:spcPct val="0"/>
              </a:spcBef>
              <a:buFontTx/>
              <a:buNone/>
            </a:pPr>
            <a:endParaRPr lang="fr-FR" altLang="zh-HK" sz="1800">
              <a:latin typeface="Arial" charset="0"/>
            </a:endParaRPr>
          </a:p>
          <a:p>
            <a:pPr eaLnBrk="1" hangingPunct="1">
              <a:lnSpc>
                <a:spcPct val="80000"/>
              </a:lnSpc>
              <a:spcBef>
                <a:spcPct val="0"/>
              </a:spcBef>
              <a:buFontTx/>
              <a:buNone/>
            </a:pPr>
            <a:r>
              <a:rPr lang="fr-FR" altLang="zh-HK" sz="1800">
                <a:latin typeface="Arial" charset="0"/>
              </a:rPr>
              <a:t>x’1           x’2  </a:t>
            </a:r>
          </a:p>
          <a:p>
            <a:pPr eaLnBrk="1" hangingPunct="1">
              <a:lnSpc>
                <a:spcPct val="80000"/>
              </a:lnSpc>
              <a:spcBef>
                <a:spcPct val="0"/>
              </a:spcBef>
              <a:buFontTx/>
              <a:buNone/>
            </a:pPr>
            <a:r>
              <a:rPr lang="fr-FR" altLang="zh-HK" sz="1800">
                <a:latin typeface="Arial" charset="0"/>
              </a:rPr>
              <a:t>0.8280    -0.1751</a:t>
            </a:r>
          </a:p>
          <a:p>
            <a:pPr eaLnBrk="1" hangingPunct="1">
              <a:lnSpc>
                <a:spcPct val="80000"/>
              </a:lnSpc>
              <a:spcBef>
                <a:spcPct val="0"/>
              </a:spcBef>
              <a:buFontTx/>
              <a:buNone/>
            </a:pPr>
            <a:r>
              <a:rPr lang="fr-FR" altLang="zh-HK" sz="1800">
                <a:latin typeface="Arial" charset="0"/>
              </a:rPr>
              <a:t>-1.7776    0.1429</a:t>
            </a:r>
          </a:p>
          <a:p>
            <a:pPr eaLnBrk="1" hangingPunct="1">
              <a:lnSpc>
                <a:spcPct val="80000"/>
              </a:lnSpc>
              <a:spcBef>
                <a:spcPct val="0"/>
              </a:spcBef>
              <a:buFontTx/>
              <a:buNone/>
            </a:pPr>
            <a:r>
              <a:rPr lang="fr-FR" altLang="zh-HK" sz="1800">
                <a:latin typeface="Arial" charset="0"/>
              </a:rPr>
              <a:t> 0.9922    0.3844</a:t>
            </a:r>
          </a:p>
          <a:p>
            <a:pPr eaLnBrk="1" hangingPunct="1">
              <a:lnSpc>
                <a:spcPct val="80000"/>
              </a:lnSpc>
              <a:spcBef>
                <a:spcPct val="0"/>
              </a:spcBef>
              <a:buFontTx/>
              <a:buNone/>
            </a:pPr>
            <a:r>
              <a:rPr lang="fr-FR" altLang="zh-HK" sz="1800">
                <a:latin typeface="Arial" charset="0"/>
              </a:rPr>
              <a:t> 0.2742    0.1304</a:t>
            </a:r>
          </a:p>
          <a:p>
            <a:pPr eaLnBrk="1" hangingPunct="1">
              <a:lnSpc>
                <a:spcPct val="80000"/>
              </a:lnSpc>
              <a:spcBef>
                <a:spcPct val="0"/>
              </a:spcBef>
              <a:buFontTx/>
              <a:buNone/>
            </a:pPr>
            <a:r>
              <a:rPr lang="fr-FR" altLang="zh-HK" sz="1800">
                <a:latin typeface="Arial" charset="0"/>
              </a:rPr>
              <a:t> 1.6758   -0.2095</a:t>
            </a:r>
          </a:p>
          <a:p>
            <a:pPr eaLnBrk="1" hangingPunct="1">
              <a:lnSpc>
                <a:spcPct val="80000"/>
              </a:lnSpc>
              <a:spcBef>
                <a:spcPct val="0"/>
              </a:spcBef>
              <a:buFontTx/>
              <a:buNone/>
            </a:pPr>
            <a:r>
              <a:rPr lang="fr-FR" altLang="zh-HK" sz="1800">
                <a:latin typeface="Arial" charset="0"/>
              </a:rPr>
              <a:t> 0.9129    0.1753</a:t>
            </a:r>
          </a:p>
          <a:p>
            <a:pPr eaLnBrk="1" hangingPunct="1">
              <a:lnSpc>
                <a:spcPct val="80000"/>
              </a:lnSpc>
              <a:spcBef>
                <a:spcPct val="0"/>
              </a:spcBef>
              <a:buFontTx/>
              <a:buNone/>
            </a:pPr>
            <a:r>
              <a:rPr lang="fr-FR" altLang="zh-HK" sz="1800">
                <a:latin typeface="Arial" charset="0"/>
              </a:rPr>
              <a:t>-0.0991   -0.3498</a:t>
            </a:r>
          </a:p>
          <a:p>
            <a:pPr eaLnBrk="1" hangingPunct="1">
              <a:lnSpc>
                <a:spcPct val="80000"/>
              </a:lnSpc>
              <a:spcBef>
                <a:spcPct val="0"/>
              </a:spcBef>
              <a:buFontTx/>
              <a:buNone/>
            </a:pPr>
            <a:r>
              <a:rPr lang="fr-FR" altLang="zh-HK" sz="1800">
                <a:latin typeface="Arial" charset="0"/>
              </a:rPr>
              <a:t>-1.1446    0.0464</a:t>
            </a:r>
          </a:p>
          <a:p>
            <a:pPr eaLnBrk="1" hangingPunct="1">
              <a:lnSpc>
                <a:spcPct val="80000"/>
              </a:lnSpc>
              <a:spcBef>
                <a:spcPct val="0"/>
              </a:spcBef>
              <a:buFontTx/>
              <a:buNone/>
            </a:pPr>
            <a:r>
              <a:rPr lang="fr-FR" altLang="zh-HK" sz="1800">
                <a:latin typeface="Arial" charset="0"/>
              </a:rPr>
              <a:t>-0.4380    0.0178</a:t>
            </a:r>
          </a:p>
          <a:p>
            <a:pPr eaLnBrk="1" hangingPunct="1">
              <a:lnSpc>
                <a:spcPct val="80000"/>
              </a:lnSpc>
              <a:spcBef>
                <a:spcPct val="0"/>
              </a:spcBef>
              <a:buFontTx/>
              <a:buNone/>
            </a:pPr>
            <a:r>
              <a:rPr lang="fr-FR" altLang="zh-HK" sz="1800">
                <a:latin typeface="Arial" charset="0"/>
              </a:rPr>
              <a:t>-1.2238   -0.1627</a:t>
            </a:r>
            <a:endParaRPr lang="en-US" altLang="zh-HK" sz="1800">
              <a:latin typeface="Arial" charset="0"/>
            </a:endParaRPr>
          </a:p>
        </p:txBody>
      </p:sp>
      <p:pic>
        <p:nvPicPr>
          <p:cNvPr id="542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2562225"/>
            <a:ext cx="35814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280" name="Object 12"/>
          <p:cNvGraphicFramePr>
            <a:graphicFrameLocks noChangeAspect="1"/>
          </p:cNvGraphicFramePr>
          <p:nvPr/>
        </p:nvGraphicFramePr>
        <p:xfrm>
          <a:off x="2517775" y="1524000"/>
          <a:ext cx="2133600" cy="914400"/>
        </p:xfrm>
        <a:graphic>
          <a:graphicData uri="http://schemas.openxmlformats.org/presentationml/2006/ole">
            <mc:AlternateContent xmlns:mc="http://schemas.openxmlformats.org/markup-compatibility/2006">
              <mc:Choice xmlns:v="urn:schemas-microsoft-com:vml" Requires="v">
                <p:oleObj spid="_x0000_s54297" name="公式" r:id="rId4" imgW="2133600" imgH="914400" progId="Equation.3">
                  <p:embed/>
                </p:oleObj>
              </mc:Choice>
              <mc:Fallback>
                <p:oleObj name="公式" r:id="rId4" imgW="2133600" imgH="9144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7775" y="1524000"/>
                        <a:ext cx="213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Object 14"/>
          <p:cNvGraphicFramePr>
            <a:graphicFrameLocks noChangeAspect="1"/>
          </p:cNvGraphicFramePr>
          <p:nvPr/>
        </p:nvGraphicFramePr>
        <p:xfrm>
          <a:off x="4800600" y="1066800"/>
          <a:ext cx="2006600" cy="1143000"/>
        </p:xfrm>
        <a:graphic>
          <a:graphicData uri="http://schemas.openxmlformats.org/presentationml/2006/ole">
            <mc:AlternateContent xmlns:mc="http://schemas.openxmlformats.org/markup-compatibility/2006">
              <mc:Choice xmlns:v="urn:schemas-microsoft-com:vml" Requires="v">
                <p:oleObj spid="_x0000_s54298" name="公式" r:id="rId6" imgW="2006600" imgH="1143000" progId="Equation.3">
                  <p:embed/>
                </p:oleObj>
              </mc:Choice>
              <mc:Fallback>
                <p:oleObj name="公式" r:id="rId6" imgW="2006600" imgH="11430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066800"/>
                        <a:ext cx="200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Straight Arrow Connector 16"/>
          <p:cNvCxnSpPr/>
          <p:nvPr/>
        </p:nvCxnSpPr>
        <p:spPr>
          <a:xfrm>
            <a:off x="3733800" y="1676400"/>
            <a:ext cx="990600" cy="2012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81600" y="1676400"/>
            <a:ext cx="1905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284" name="TextBox 19"/>
          <p:cNvSpPr txBox="1">
            <a:spLocks noChangeArrowheads="1"/>
          </p:cNvSpPr>
          <p:nvPr/>
        </p:nvSpPr>
        <p:spPr bwMode="auto">
          <a:xfrm>
            <a:off x="4000500" y="4797425"/>
            <a:ext cx="198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‘o’ are original</a:t>
            </a:r>
          </a:p>
          <a:p>
            <a:pPr eaLnBrk="1" hangingPunct="1">
              <a:spcBef>
                <a:spcPct val="0"/>
              </a:spcBef>
              <a:buFontTx/>
              <a:buNone/>
            </a:pPr>
            <a:r>
              <a:rPr lang="en-US" altLang="zh-HK" sz="1800">
                <a:latin typeface="Arial" charset="0"/>
              </a:rPr>
              <a:t>true values</a:t>
            </a:r>
          </a:p>
          <a:p>
            <a:pPr eaLnBrk="1" hangingPunct="1">
              <a:spcBef>
                <a:spcPct val="0"/>
              </a:spcBef>
              <a:buFontTx/>
              <a:buNone/>
            </a:pPr>
            <a:r>
              <a:rPr lang="en-US" altLang="zh-HK" sz="1800">
                <a:latin typeface="Arial" charset="0"/>
              </a:rPr>
              <a:t>‘o’ and + overlapped 100%</a:t>
            </a:r>
          </a:p>
        </p:txBody>
      </p:sp>
      <p:cxnSp>
        <p:nvCxnSpPr>
          <p:cNvPr id="22" name="Straight Arrow Connector 21"/>
          <p:cNvCxnSpPr/>
          <p:nvPr/>
        </p:nvCxnSpPr>
        <p:spPr>
          <a:xfrm flipV="1">
            <a:off x="4419600" y="4038600"/>
            <a:ext cx="533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286" name="TextBox 24"/>
          <p:cNvSpPr txBox="1">
            <a:spLocks noChangeArrowheads="1"/>
          </p:cNvSpPr>
          <p:nvPr/>
        </p:nvSpPr>
        <p:spPr bwMode="auto">
          <a:xfrm>
            <a:off x="5567363" y="479742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x1</a:t>
            </a:r>
          </a:p>
        </p:txBody>
      </p:sp>
      <p:sp>
        <p:nvSpPr>
          <p:cNvPr id="54287" name="TextBox 25"/>
          <p:cNvSpPr txBox="1">
            <a:spLocks noChangeArrowheads="1"/>
          </p:cNvSpPr>
          <p:nvPr/>
        </p:nvSpPr>
        <p:spPr bwMode="auto">
          <a:xfrm>
            <a:off x="3319463" y="331946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x2</a:t>
            </a:r>
          </a:p>
        </p:txBody>
      </p:sp>
      <p:sp>
        <p:nvSpPr>
          <p:cNvPr id="54288" name="TextBox 26"/>
          <p:cNvSpPr txBox="1">
            <a:spLocks noChangeArrowheads="1"/>
          </p:cNvSpPr>
          <p:nvPr/>
        </p:nvSpPr>
        <p:spPr bwMode="auto">
          <a:xfrm>
            <a:off x="5492750" y="3241675"/>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x’1</a:t>
            </a:r>
          </a:p>
        </p:txBody>
      </p:sp>
      <p:sp>
        <p:nvSpPr>
          <p:cNvPr id="54289" name="TextBox 27"/>
          <p:cNvSpPr txBox="1">
            <a:spLocks noChangeArrowheads="1"/>
          </p:cNvSpPr>
          <p:nvPr/>
        </p:nvSpPr>
        <p:spPr bwMode="auto">
          <a:xfrm>
            <a:off x="3105150" y="4273550"/>
            <a:ext cx="479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x’2</a:t>
            </a:r>
          </a:p>
        </p:txBody>
      </p:sp>
      <p:cxnSp>
        <p:nvCxnSpPr>
          <p:cNvPr id="30" name="Straight Arrow Connector 29"/>
          <p:cNvCxnSpPr>
            <a:endCxn id="54289" idx="2"/>
          </p:cNvCxnSpPr>
          <p:nvPr/>
        </p:nvCxnSpPr>
        <p:spPr>
          <a:xfrm flipH="1" flipV="1">
            <a:off x="3344863" y="4641850"/>
            <a:ext cx="188912" cy="339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533775" y="3427413"/>
            <a:ext cx="1958975" cy="1554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292" name="TextBox 32"/>
          <p:cNvSpPr txBox="1">
            <a:spLocks noChangeArrowheads="1"/>
          </p:cNvSpPr>
          <p:nvPr/>
        </p:nvSpPr>
        <p:spPr bwMode="auto">
          <a:xfrm>
            <a:off x="6248400" y="3529013"/>
            <a:ext cx="2198688" cy="31956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FontTx/>
              <a:buNone/>
            </a:pPr>
            <a:r>
              <a:rPr lang="en-US" altLang="zh-HK" sz="1800">
                <a:latin typeface="Arial" charset="0"/>
              </a:rPr>
              <a:t>X_data_adj =</a:t>
            </a:r>
          </a:p>
          <a:p>
            <a:pPr eaLnBrk="1" hangingPunct="1">
              <a:lnSpc>
                <a:spcPct val="80000"/>
              </a:lnSpc>
              <a:spcBef>
                <a:spcPct val="0"/>
              </a:spcBef>
              <a:buFontTx/>
              <a:buNone/>
            </a:pPr>
            <a:r>
              <a:rPr lang="en-US" altLang="zh-HK" sz="1800">
                <a:latin typeface="Arial" charset="0"/>
              </a:rPr>
              <a:t>X=Xo-mean(Xo)=</a:t>
            </a:r>
          </a:p>
          <a:p>
            <a:pPr eaLnBrk="1" hangingPunct="1">
              <a:lnSpc>
                <a:spcPct val="80000"/>
              </a:lnSpc>
              <a:spcBef>
                <a:spcPct val="0"/>
              </a:spcBef>
              <a:buFontTx/>
              <a:buNone/>
            </a:pPr>
            <a:r>
              <a:rPr lang="en-US" altLang="zh-HK" sz="1800">
                <a:latin typeface="Arial" charset="0"/>
              </a:rPr>
              <a:t>   =[x1        x2]= </a:t>
            </a:r>
          </a:p>
          <a:p>
            <a:pPr eaLnBrk="1" hangingPunct="1">
              <a:lnSpc>
                <a:spcPct val="80000"/>
              </a:lnSpc>
              <a:spcBef>
                <a:spcPct val="0"/>
              </a:spcBef>
              <a:buFontTx/>
              <a:buNone/>
            </a:pPr>
            <a:r>
              <a:rPr lang="en-US" altLang="zh-HK" sz="1800">
                <a:latin typeface="Arial" charset="0"/>
              </a:rPr>
              <a:t>   [0.6900    0.4900</a:t>
            </a:r>
          </a:p>
          <a:p>
            <a:pPr eaLnBrk="1" hangingPunct="1">
              <a:lnSpc>
                <a:spcPct val="80000"/>
              </a:lnSpc>
              <a:spcBef>
                <a:spcPct val="0"/>
              </a:spcBef>
              <a:buFontTx/>
              <a:buNone/>
            </a:pPr>
            <a:r>
              <a:rPr lang="en-US" altLang="zh-HK" sz="1800">
                <a:latin typeface="Arial" charset="0"/>
              </a:rPr>
              <a:t>   -1.3100   -1.2100</a:t>
            </a:r>
          </a:p>
          <a:p>
            <a:pPr eaLnBrk="1" hangingPunct="1">
              <a:lnSpc>
                <a:spcPct val="80000"/>
              </a:lnSpc>
              <a:spcBef>
                <a:spcPct val="0"/>
              </a:spcBef>
              <a:buFontTx/>
              <a:buNone/>
            </a:pPr>
            <a:r>
              <a:rPr lang="en-US" altLang="zh-HK" sz="1800">
                <a:latin typeface="Arial" charset="0"/>
              </a:rPr>
              <a:t>    0.3900    0.9900</a:t>
            </a:r>
          </a:p>
          <a:p>
            <a:pPr eaLnBrk="1" hangingPunct="1">
              <a:lnSpc>
                <a:spcPct val="80000"/>
              </a:lnSpc>
              <a:spcBef>
                <a:spcPct val="0"/>
              </a:spcBef>
              <a:buFontTx/>
              <a:buNone/>
            </a:pPr>
            <a:r>
              <a:rPr lang="en-US" altLang="zh-HK" sz="1800">
                <a:latin typeface="Arial" charset="0"/>
              </a:rPr>
              <a:t>    0.0900    0.2900</a:t>
            </a:r>
          </a:p>
          <a:p>
            <a:pPr eaLnBrk="1" hangingPunct="1">
              <a:lnSpc>
                <a:spcPct val="80000"/>
              </a:lnSpc>
              <a:spcBef>
                <a:spcPct val="0"/>
              </a:spcBef>
              <a:buFontTx/>
              <a:buNone/>
            </a:pPr>
            <a:r>
              <a:rPr lang="en-US" altLang="zh-HK" sz="1800">
                <a:latin typeface="Arial" charset="0"/>
              </a:rPr>
              <a:t>    1.2900    1.0900</a:t>
            </a:r>
          </a:p>
          <a:p>
            <a:pPr eaLnBrk="1" hangingPunct="1">
              <a:lnSpc>
                <a:spcPct val="80000"/>
              </a:lnSpc>
              <a:spcBef>
                <a:spcPct val="0"/>
              </a:spcBef>
              <a:buFontTx/>
              <a:buNone/>
            </a:pPr>
            <a:r>
              <a:rPr lang="en-US" altLang="zh-HK" sz="1800">
                <a:latin typeface="Arial" charset="0"/>
              </a:rPr>
              <a:t>    0.4900    0.7900</a:t>
            </a:r>
          </a:p>
          <a:p>
            <a:pPr eaLnBrk="1" hangingPunct="1">
              <a:lnSpc>
                <a:spcPct val="80000"/>
              </a:lnSpc>
              <a:spcBef>
                <a:spcPct val="0"/>
              </a:spcBef>
              <a:buFontTx/>
              <a:buNone/>
            </a:pPr>
            <a:r>
              <a:rPr lang="en-US" altLang="zh-HK" sz="1800">
                <a:latin typeface="Arial" charset="0"/>
              </a:rPr>
              <a:t>    0.1900   -0.3100</a:t>
            </a:r>
          </a:p>
          <a:p>
            <a:pPr eaLnBrk="1" hangingPunct="1">
              <a:lnSpc>
                <a:spcPct val="80000"/>
              </a:lnSpc>
              <a:spcBef>
                <a:spcPct val="0"/>
              </a:spcBef>
              <a:buFontTx/>
              <a:buNone/>
            </a:pPr>
            <a:r>
              <a:rPr lang="en-US" altLang="zh-HK" sz="1800">
                <a:latin typeface="Arial" charset="0"/>
              </a:rPr>
              <a:t>   -0.8100   -0.8100</a:t>
            </a:r>
          </a:p>
          <a:p>
            <a:pPr eaLnBrk="1" hangingPunct="1">
              <a:lnSpc>
                <a:spcPct val="80000"/>
              </a:lnSpc>
              <a:spcBef>
                <a:spcPct val="0"/>
              </a:spcBef>
              <a:buFontTx/>
              <a:buNone/>
            </a:pPr>
            <a:r>
              <a:rPr lang="en-US" altLang="zh-HK" sz="1800">
                <a:latin typeface="Arial" charset="0"/>
              </a:rPr>
              <a:t>   -0.3100   -0.3100</a:t>
            </a:r>
          </a:p>
          <a:p>
            <a:pPr eaLnBrk="1" hangingPunct="1">
              <a:lnSpc>
                <a:spcPct val="80000"/>
              </a:lnSpc>
              <a:spcBef>
                <a:spcPct val="0"/>
              </a:spcBef>
              <a:buFontTx/>
              <a:buNone/>
            </a:pPr>
            <a:r>
              <a:rPr lang="en-US" altLang="zh-HK" sz="1800">
                <a:latin typeface="Arial" charset="0"/>
              </a:rPr>
              <a:t>   -0.7100   -1.0100]</a:t>
            </a:r>
          </a:p>
          <a:p>
            <a:pPr eaLnBrk="1" hangingPunct="1">
              <a:lnSpc>
                <a:spcPct val="80000"/>
              </a:lnSpc>
              <a:spcBef>
                <a:spcPct val="0"/>
              </a:spcBef>
              <a:buFontTx/>
              <a:buNone/>
            </a:pPr>
            <a:r>
              <a:rPr lang="en-US" altLang="zh-HK" sz="1800">
                <a:latin typeface="Arial" charset="0"/>
              </a:rPr>
              <a:t>Mean is (0,0)</a:t>
            </a:r>
          </a:p>
        </p:txBody>
      </p:sp>
      <p:sp>
        <p:nvSpPr>
          <p:cNvPr id="54293" name="TextBox 33"/>
          <p:cNvSpPr txBox="1">
            <a:spLocks noChangeArrowheads="1"/>
          </p:cNvSpPr>
          <p:nvPr/>
        </p:nvSpPr>
        <p:spPr bwMode="auto">
          <a:xfrm>
            <a:off x="6781800" y="79375"/>
            <a:ext cx="2214563" cy="3416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FontTx/>
              <a:buNone/>
            </a:pPr>
            <a:r>
              <a:rPr lang="fr-FR" altLang="zh-HK" sz="1800">
                <a:latin typeface="Arial" charset="0"/>
              </a:rPr>
              <a:t>Squares=</a:t>
            </a:r>
          </a:p>
          <a:p>
            <a:pPr eaLnBrk="1" hangingPunct="1">
              <a:lnSpc>
                <a:spcPct val="80000"/>
              </a:lnSpc>
              <a:spcBef>
                <a:spcPct val="0"/>
              </a:spcBef>
              <a:buFontTx/>
              <a:buNone/>
            </a:pPr>
            <a:r>
              <a:rPr lang="fr-FR" altLang="zh-HK" sz="1800">
                <a:latin typeface="Arial" charset="0"/>
              </a:rPr>
              <a:t>Transformed values</a:t>
            </a:r>
          </a:p>
          <a:p>
            <a:pPr eaLnBrk="1" hangingPunct="1">
              <a:lnSpc>
                <a:spcPct val="80000"/>
              </a:lnSpc>
              <a:spcBef>
                <a:spcPct val="0"/>
              </a:spcBef>
              <a:buFontTx/>
              <a:buNone/>
            </a:pPr>
            <a:r>
              <a:rPr lang="fr-FR" altLang="zh-HK" sz="1800">
                <a:latin typeface="Arial" charset="0"/>
              </a:rPr>
              <a:t>X=T_approx*X’</a:t>
            </a:r>
          </a:p>
          <a:p>
            <a:pPr eaLnBrk="1" hangingPunct="1">
              <a:lnSpc>
                <a:spcPct val="80000"/>
              </a:lnSpc>
              <a:spcBef>
                <a:spcPct val="0"/>
              </a:spcBef>
              <a:buFontTx/>
              <a:buNone/>
            </a:pPr>
            <a:endParaRPr lang="fr-FR" altLang="zh-HK" sz="1800">
              <a:latin typeface="Arial" charset="0"/>
            </a:endParaRPr>
          </a:p>
          <a:p>
            <a:pPr eaLnBrk="1" hangingPunct="1">
              <a:lnSpc>
                <a:spcPct val="80000"/>
              </a:lnSpc>
              <a:spcBef>
                <a:spcPct val="0"/>
              </a:spcBef>
              <a:buFontTx/>
              <a:buNone/>
            </a:pPr>
            <a:r>
              <a:rPr lang="fr-FR" altLang="zh-HK" sz="1800">
                <a:latin typeface="Arial" charset="0"/>
              </a:rPr>
              <a:t>x’1           x’2   </a:t>
            </a:r>
          </a:p>
          <a:p>
            <a:pPr eaLnBrk="1" hangingPunct="1">
              <a:lnSpc>
                <a:spcPct val="80000"/>
              </a:lnSpc>
              <a:spcBef>
                <a:spcPct val="0"/>
              </a:spcBef>
              <a:buFontTx/>
              <a:buNone/>
            </a:pPr>
            <a:r>
              <a:rPr lang="fr-FR" altLang="zh-HK" sz="1800">
                <a:latin typeface="Arial" charset="0"/>
              </a:rPr>
              <a:t> 0.8280         0</a:t>
            </a:r>
          </a:p>
          <a:p>
            <a:pPr eaLnBrk="1" hangingPunct="1">
              <a:lnSpc>
                <a:spcPct val="80000"/>
              </a:lnSpc>
              <a:spcBef>
                <a:spcPct val="0"/>
              </a:spcBef>
              <a:buFontTx/>
              <a:buNone/>
            </a:pPr>
            <a:r>
              <a:rPr lang="fr-FR" altLang="zh-HK" sz="1800">
                <a:latin typeface="Arial" charset="0"/>
              </a:rPr>
              <a:t>-1.7776         0</a:t>
            </a:r>
          </a:p>
          <a:p>
            <a:pPr eaLnBrk="1" hangingPunct="1">
              <a:lnSpc>
                <a:spcPct val="80000"/>
              </a:lnSpc>
              <a:spcBef>
                <a:spcPct val="0"/>
              </a:spcBef>
              <a:buFontTx/>
              <a:buNone/>
            </a:pPr>
            <a:r>
              <a:rPr lang="fr-FR" altLang="zh-HK" sz="1800">
                <a:latin typeface="Arial" charset="0"/>
              </a:rPr>
              <a:t> 0.9922         0</a:t>
            </a:r>
          </a:p>
          <a:p>
            <a:pPr eaLnBrk="1" hangingPunct="1">
              <a:lnSpc>
                <a:spcPct val="80000"/>
              </a:lnSpc>
              <a:spcBef>
                <a:spcPct val="0"/>
              </a:spcBef>
              <a:buFontTx/>
              <a:buNone/>
            </a:pPr>
            <a:r>
              <a:rPr lang="fr-FR" altLang="zh-HK" sz="1800">
                <a:latin typeface="Arial" charset="0"/>
              </a:rPr>
              <a:t> 0.2742         0</a:t>
            </a:r>
          </a:p>
          <a:p>
            <a:pPr eaLnBrk="1" hangingPunct="1">
              <a:lnSpc>
                <a:spcPct val="80000"/>
              </a:lnSpc>
              <a:spcBef>
                <a:spcPct val="0"/>
              </a:spcBef>
              <a:buFontTx/>
              <a:buNone/>
            </a:pPr>
            <a:r>
              <a:rPr lang="fr-FR" altLang="zh-HK" sz="1800">
                <a:latin typeface="Arial" charset="0"/>
              </a:rPr>
              <a:t> 1.6758         0</a:t>
            </a:r>
          </a:p>
          <a:p>
            <a:pPr eaLnBrk="1" hangingPunct="1">
              <a:lnSpc>
                <a:spcPct val="80000"/>
              </a:lnSpc>
              <a:spcBef>
                <a:spcPct val="0"/>
              </a:spcBef>
              <a:buFontTx/>
              <a:buNone/>
            </a:pPr>
            <a:r>
              <a:rPr lang="fr-FR" altLang="zh-HK" sz="1800">
                <a:latin typeface="Arial" charset="0"/>
              </a:rPr>
              <a:t> 0.9129         0</a:t>
            </a:r>
          </a:p>
          <a:p>
            <a:pPr eaLnBrk="1" hangingPunct="1">
              <a:lnSpc>
                <a:spcPct val="80000"/>
              </a:lnSpc>
              <a:spcBef>
                <a:spcPct val="0"/>
              </a:spcBef>
              <a:buFontTx/>
              <a:buNone/>
            </a:pPr>
            <a:r>
              <a:rPr lang="fr-FR" altLang="zh-HK" sz="1800">
                <a:latin typeface="Arial" charset="0"/>
              </a:rPr>
              <a:t>-0.0991         0</a:t>
            </a:r>
          </a:p>
          <a:p>
            <a:pPr eaLnBrk="1" hangingPunct="1">
              <a:lnSpc>
                <a:spcPct val="80000"/>
              </a:lnSpc>
              <a:spcBef>
                <a:spcPct val="0"/>
              </a:spcBef>
              <a:buFontTx/>
              <a:buNone/>
            </a:pPr>
            <a:r>
              <a:rPr lang="fr-FR" altLang="zh-HK" sz="1800">
                <a:latin typeface="Arial" charset="0"/>
              </a:rPr>
              <a:t>-1.1446         0</a:t>
            </a:r>
          </a:p>
          <a:p>
            <a:pPr eaLnBrk="1" hangingPunct="1">
              <a:lnSpc>
                <a:spcPct val="80000"/>
              </a:lnSpc>
              <a:spcBef>
                <a:spcPct val="0"/>
              </a:spcBef>
              <a:buFontTx/>
              <a:buNone/>
            </a:pPr>
            <a:r>
              <a:rPr lang="fr-FR" altLang="zh-HK" sz="1800">
                <a:latin typeface="Arial" charset="0"/>
              </a:rPr>
              <a:t>-0.4380         0</a:t>
            </a:r>
          </a:p>
          <a:p>
            <a:pPr eaLnBrk="1" hangingPunct="1">
              <a:lnSpc>
                <a:spcPct val="80000"/>
              </a:lnSpc>
              <a:spcBef>
                <a:spcPct val="0"/>
              </a:spcBef>
              <a:buFontTx/>
              <a:buNone/>
            </a:pPr>
            <a:r>
              <a:rPr lang="fr-FR" altLang="zh-HK" sz="1800">
                <a:latin typeface="Arial" charset="0"/>
              </a:rPr>
              <a:t>-1.2238         0</a:t>
            </a:r>
          </a:p>
        </p:txBody>
      </p:sp>
      <p:sp>
        <p:nvSpPr>
          <p:cNvPr id="54294" name="TextBox 1"/>
          <p:cNvSpPr txBox="1">
            <a:spLocks noChangeArrowheads="1"/>
          </p:cNvSpPr>
          <p:nvPr/>
        </p:nvSpPr>
        <p:spPr bwMode="auto">
          <a:xfrm>
            <a:off x="152400" y="5189538"/>
            <a:ext cx="210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FF0000"/>
                </a:solidFill>
                <a:latin typeface="Arial" charset="0"/>
              </a:rPr>
              <a:t>Original data</a:t>
            </a:r>
          </a:p>
          <a:p>
            <a:pPr eaLnBrk="1" hangingPunct="1">
              <a:spcBef>
                <a:spcPct val="0"/>
              </a:spcBef>
              <a:buFontTx/>
              <a:buNone/>
            </a:pPr>
            <a:r>
              <a:rPr lang="en-US" altLang="en-US" sz="1800">
                <a:solidFill>
                  <a:srgbClr val="FF0000"/>
                </a:solidFill>
                <a:latin typeface="Arial" charset="0"/>
              </a:rPr>
              <a:t>2 columns</a:t>
            </a:r>
          </a:p>
          <a:p>
            <a:pPr eaLnBrk="1" hangingPunct="1">
              <a:spcBef>
                <a:spcPct val="0"/>
              </a:spcBef>
              <a:buFontTx/>
              <a:buNone/>
            </a:pPr>
            <a:r>
              <a:rPr lang="en-US" altLang="en-US" sz="1800">
                <a:solidFill>
                  <a:srgbClr val="FF0000"/>
                </a:solidFill>
                <a:latin typeface="Arial" charset="0"/>
              </a:rPr>
              <a:t>Coordinates: x1,x2</a:t>
            </a:r>
          </a:p>
        </p:txBody>
      </p:sp>
      <p:sp>
        <p:nvSpPr>
          <p:cNvPr id="54295" name="TextBox 2"/>
          <p:cNvSpPr txBox="1">
            <a:spLocks noChangeArrowheads="1"/>
          </p:cNvSpPr>
          <p:nvPr/>
        </p:nvSpPr>
        <p:spPr bwMode="auto">
          <a:xfrm>
            <a:off x="7697788" y="2503488"/>
            <a:ext cx="16208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FF0000"/>
                </a:solidFill>
                <a:latin typeface="Arial" charset="0"/>
              </a:rPr>
              <a:t>Reduced data</a:t>
            </a:r>
          </a:p>
          <a:p>
            <a:pPr eaLnBrk="1" hangingPunct="1">
              <a:spcBef>
                <a:spcPct val="0"/>
              </a:spcBef>
              <a:buFontTx/>
              <a:buNone/>
            </a:pPr>
            <a:r>
              <a:rPr lang="en-US" altLang="en-US" sz="1800">
                <a:solidFill>
                  <a:srgbClr val="FF0000"/>
                </a:solidFill>
                <a:latin typeface="Arial" charset="0"/>
              </a:rPr>
              <a:t>( 1 column)</a:t>
            </a:r>
          </a:p>
          <a:p>
            <a:pPr eaLnBrk="1" hangingPunct="1">
              <a:spcBef>
                <a:spcPct val="0"/>
              </a:spcBef>
              <a:buFont typeface="Arial" charset="0"/>
              <a:buNone/>
            </a:pPr>
            <a:r>
              <a:rPr lang="en-US" altLang="en-US" sz="1800">
                <a:solidFill>
                  <a:srgbClr val="FF0000"/>
                </a:solidFill>
                <a:latin typeface="Arial" charset="0"/>
              </a:rPr>
              <a:t>Coordinates: </a:t>
            </a:r>
          </a:p>
          <a:p>
            <a:pPr eaLnBrk="1" hangingPunct="1">
              <a:spcBef>
                <a:spcPct val="0"/>
              </a:spcBef>
              <a:buFont typeface="Arial" charset="0"/>
              <a:buNone/>
            </a:pPr>
            <a:r>
              <a:rPr lang="en-US" altLang="en-US" sz="1800">
                <a:solidFill>
                  <a:srgbClr val="FF0000"/>
                </a:solidFill>
                <a:latin typeface="Arial" charset="0"/>
              </a:rPr>
              <a:t>x’1,x’2</a:t>
            </a:r>
          </a:p>
          <a:p>
            <a:pPr eaLnBrk="1" hangingPunct="1">
              <a:spcBef>
                <a:spcPct val="0"/>
              </a:spcBef>
              <a:buFontTx/>
              <a:buNone/>
            </a:pPr>
            <a:endParaRPr lang="en-US" altLang="en-US" sz="1800">
              <a:solidFill>
                <a:srgbClr val="FF0000"/>
              </a:solidFill>
              <a:latin typeface="Arial" charset="0"/>
            </a:endParaRPr>
          </a:p>
        </p:txBody>
      </p:sp>
      <p:sp>
        <p:nvSpPr>
          <p:cNvPr id="54296" name="TextBox 23"/>
          <p:cNvSpPr txBox="1">
            <a:spLocks noChangeArrowheads="1"/>
          </p:cNvSpPr>
          <p:nvPr/>
        </p:nvSpPr>
        <p:spPr bwMode="auto">
          <a:xfrm>
            <a:off x="8278813" y="4552950"/>
            <a:ext cx="8778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FF0000"/>
                </a:solidFill>
                <a:latin typeface="Arial" charset="0"/>
              </a:rPr>
              <a:t>Error</a:t>
            </a:r>
          </a:p>
          <a:p>
            <a:pPr eaLnBrk="1" hangingPunct="1">
              <a:spcBef>
                <a:spcPct val="0"/>
              </a:spcBef>
              <a:buFontTx/>
              <a:buNone/>
            </a:pPr>
            <a:r>
              <a:rPr lang="en-US" altLang="en-US" sz="1800">
                <a:solidFill>
                  <a:srgbClr val="FF0000"/>
                </a:solidFill>
                <a:latin typeface="Arial" charset="0"/>
              </a:rPr>
              <a:t>(small)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HK" smtClean="0"/>
              <a:t> </a:t>
            </a:r>
          </a:p>
        </p:txBody>
      </p:sp>
      <p:sp>
        <p:nvSpPr>
          <p:cNvPr id="55299"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55300" name="Object 24"/>
          <p:cNvGraphicFramePr>
            <a:graphicFrameLocks noGrp="1" noChangeAspect="1"/>
          </p:cNvGraphicFramePr>
          <p:nvPr>
            <p:ph sz="quarter" idx="2"/>
          </p:nvPr>
        </p:nvGraphicFramePr>
        <p:xfrm>
          <a:off x="1703388" y="152400"/>
          <a:ext cx="6040437" cy="2528888"/>
        </p:xfrm>
        <a:graphic>
          <a:graphicData uri="http://schemas.openxmlformats.org/presentationml/2006/ole">
            <mc:AlternateContent xmlns:mc="http://schemas.openxmlformats.org/markup-compatibility/2006">
              <mc:Choice xmlns:v="urn:schemas-microsoft-com:vml" Requires="v">
                <p:oleObj spid="_x0000_s55317" name="公式" r:id="rId3" imgW="5702300" imgH="2387600" progId="Equation.3">
                  <p:embed/>
                </p:oleObj>
              </mc:Choice>
              <mc:Fallback>
                <p:oleObj name="公式" r:id="rId3" imgW="5702300" imgH="2387600" progId="Equation.3">
                  <p:embed/>
                  <p:pic>
                    <p:nvPicPr>
                      <p:cNvPr id="0" name="Object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152400"/>
                        <a:ext cx="6040437"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1" name="Object 19"/>
          <p:cNvGraphicFramePr>
            <a:graphicFrameLocks noGrp="1" noChangeAspect="1"/>
          </p:cNvGraphicFramePr>
          <p:nvPr>
            <p:ph sz="quarter" idx="3"/>
          </p:nvPr>
        </p:nvGraphicFramePr>
        <p:xfrm>
          <a:off x="228600" y="4191000"/>
          <a:ext cx="2743200" cy="663575"/>
        </p:xfrm>
        <a:graphic>
          <a:graphicData uri="http://schemas.openxmlformats.org/presentationml/2006/ole">
            <mc:AlternateContent xmlns:mc="http://schemas.openxmlformats.org/markup-compatibility/2006">
              <mc:Choice xmlns:v="urn:schemas-microsoft-com:vml" Requires="v">
                <p:oleObj spid="_x0000_s55318" name="Equation" r:id="rId5" imgW="1892300" imgH="457200" progId="Equation.3">
                  <p:embed/>
                </p:oleObj>
              </mc:Choice>
              <mc:Fallback>
                <p:oleObj name="Equation" r:id="rId5" imgW="1892300" imgH="457200" progId="Equation.3">
                  <p:embed/>
                  <p:pic>
                    <p:nvPicPr>
                      <p:cNvPr id="0" name="Object 1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91000"/>
                        <a:ext cx="2743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Footer Placeholder 6"/>
          <p:cNvSpPr>
            <a:spLocks noGrp="1"/>
          </p:cNvSpPr>
          <p:nvPr>
            <p:ph type="ftr" sz="quarter" idx="11"/>
          </p:nvPr>
        </p:nvSpPr>
        <p:spPr>
          <a:xfrm>
            <a:off x="5638800" y="6481763"/>
            <a:ext cx="2895600" cy="365125"/>
          </a:xfrm>
        </p:spPr>
        <p:txBody>
          <a:bodyPr/>
          <a:lstStyle/>
          <a:p>
            <a:pPr>
              <a:defRPr/>
            </a:pPr>
            <a:r>
              <a:rPr lang="en-US" altLang="en-US"/>
              <a:t>Face recognition &amp; detection using PCA v.5b</a:t>
            </a:r>
            <a:endParaRPr lang="en-US" altLang="en-US" dirty="0"/>
          </a:p>
        </p:txBody>
      </p:sp>
      <p:sp>
        <p:nvSpPr>
          <p:cNvPr id="5530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76CAFA3-933E-45E6-A98A-EE6373B6BFBC}" type="slidenum">
              <a:rPr lang="en-US" altLang="en-US" sz="1200" smtClean="0">
                <a:latin typeface="Garamond" pitchFamily="18" charset="0"/>
                <a:cs typeface="Arial" charset="0"/>
              </a:rPr>
              <a:pPr eaLnBrk="1" hangingPunct="1">
                <a:spcBef>
                  <a:spcPct val="0"/>
                </a:spcBef>
                <a:buFontTx/>
                <a:buNone/>
              </a:pPr>
              <a:t>53</a:t>
            </a:fld>
            <a:endParaRPr lang="en-US" altLang="en-US" sz="1200" smtClean="0">
              <a:latin typeface="Garamond" pitchFamily="18" charset="0"/>
              <a:cs typeface="Arial" charset="0"/>
            </a:endParaRPr>
          </a:p>
        </p:txBody>
      </p:sp>
      <p:pic>
        <p:nvPicPr>
          <p:cNvPr id="5530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895600"/>
            <a:ext cx="35814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5" name="Text Box 5"/>
          <p:cNvSpPr txBox="1">
            <a:spLocks noChangeArrowheads="1"/>
          </p:cNvSpPr>
          <p:nvPr/>
        </p:nvSpPr>
        <p:spPr bwMode="auto">
          <a:xfrm>
            <a:off x="1143000" y="6216650"/>
            <a:ext cx="39624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eigen vector with small eigen value (blue, too small to be seen)</a:t>
            </a:r>
          </a:p>
        </p:txBody>
      </p:sp>
      <p:sp>
        <p:nvSpPr>
          <p:cNvPr id="55306" name="Line 6"/>
          <p:cNvSpPr>
            <a:spLocks noChangeShapeType="1"/>
          </p:cNvSpPr>
          <p:nvPr/>
        </p:nvSpPr>
        <p:spPr bwMode="auto">
          <a:xfrm flipH="1" flipV="1">
            <a:off x="4114800" y="5181600"/>
            <a:ext cx="1143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Text Box 7"/>
          <p:cNvSpPr txBox="1">
            <a:spLocks noChangeArrowheads="1"/>
          </p:cNvSpPr>
          <p:nvPr/>
        </p:nvSpPr>
        <p:spPr bwMode="auto">
          <a:xfrm>
            <a:off x="7239000" y="3048000"/>
            <a:ext cx="1692275"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‘+’=Recovered using all Eigen vectors</a:t>
            </a:r>
          </a:p>
          <a:p>
            <a:pPr eaLnBrk="1" hangingPunct="1">
              <a:spcBef>
                <a:spcPct val="0"/>
              </a:spcBef>
              <a:buFontTx/>
              <a:buNone/>
            </a:pPr>
            <a:endParaRPr lang="en-US" altLang="zh-HK" sz="1800">
              <a:latin typeface="Arial" charset="0"/>
            </a:endParaRPr>
          </a:p>
          <a:p>
            <a:pPr eaLnBrk="1" hangingPunct="1">
              <a:spcBef>
                <a:spcPct val="0"/>
              </a:spcBef>
              <a:buFontTx/>
              <a:buNone/>
            </a:pPr>
            <a:endParaRPr lang="en-US" altLang="zh-HK" sz="1800">
              <a:latin typeface="Arial" charset="0"/>
              <a:sym typeface="Wingdings" pitchFamily="2" charset="2"/>
            </a:endParaRPr>
          </a:p>
          <a:p>
            <a:pPr eaLnBrk="1" hangingPunct="1">
              <a:spcBef>
                <a:spcPct val="0"/>
              </a:spcBef>
              <a:buFontTx/>
              <a:buNone/>
            </a:pPr>
            <a:endParaRPr lang="en-US" altLang="zh-HK" sz="1800">
              <a:latin typeface="Arial" charset="0"/>
              <a:sym typeface="Wingdings" pitchFamily="2" charset="2"/>
            </a:endParaRPr>
          </a:p>
          <a:p>
            <a:pPr eaLnBrk="1" hangingPunct="1">
              <a:spcBef>
                <a:spcPct val="0"/>
              </a:spcBef>
              <a:buFontTx/>
              <a:buNone/>
            </a:pPr>
            <a:r>
              <a:rPr lang="en-US" altLang="zh-HK" sz="1800">
                <a:latin typeface="Arial" charset="0"/>
                <a:sym typeface="Wingdings" pitchFamily="2" charset="2"/>
              </a:rPr>
              <a:t> Same as original , so n</a:t>
            </a:r>
            <a:r>
              <a:rPr lang="en-US" altLang="zh-HK" sz="1800">
                <a:latin typeface="Arial" charset="0"/>
              </a:rPr>
              <a:t>o lost of information</a:t>
            </a:r>
          </a:p>
          <a:p>
            <a:pPr eaLnBrk="1" hangingPunct="1">
              <a:spcBef>
                <a:spcPct val="0"/>
              </a:spcBef>
              <a:buFontTx/>
              <a:buNone/>
            </a:pPr>
            <a:endParaRPr lang="en-US" altLang="zh-HK" sz="1800">
              <a:latin typeface="Arial" charset="0"/>
            </a:endParaRPr>
          </a:p>
        </p:txBody>
      </p:sp>
      <p:sp>
        <p:nvSpPr>
          <p:cNvPr id="55308" name="Line 8"/>
          <p:cNvSpPr>
            <a:spLocks noChangeShapeType="1"/>
          </p:cNvSpPr>
          <p:nvPr/>
        </p:nvSpPr>
        <p:spPr bwMode="auto">
          <a:xfrm flipH="1">
            <a:off x="5715000" y="3276600"/>
            <a:ext cx="1676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9" name="Line 9"/>
          <p:cNvSpPr>
            <a:spLocks noChangeShapeType="1"/>
          </p:cNvSpPr>
          <p:nvPr/>
        </p:nvSpPr>
        <p:spPr bwMode="auto">
          <a:xfrm flipH="1">
            <a:off x="5410200" y="3276600"/>
            <a:ext cx="1981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Text Box 10"/>
          <p:cNvSpPr txBox="1">
            <a:spLocks noChangeArrowheads="1"/>
          </p:cNvSpPr>
          <p:nvPr/>
        </p:nvSpPr>
        <p:spPr bwMode="auto">
          <a:xfrm>
            <a:off x="152400" y="3016250"/>
            <a:ext cx="28194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sym typeface="Symbol" pitchFamily="18" charset="2"/>
              </a:rPr>
              <a:t>‘’=</a:t>
            </a:r>
            <a:r>
              <a:rPr lang="en-US" altLang="zh-HK" sz="1800">
                <a:latin typeface="Arial" charset="0"/>
              </a:rPr>
              <a:t>Recovered using one eigen vector that has the biggest eigen value</a:t>
            </a:r>
          </a:p>
          <a:p>
            <a:pPr eaLnBrk="1" hangingPunct="1">
              <a:spcBef>
                <a:spcPct val="0"/>
              </a:spcBef>
              <a:buFontTx/>
              <a:buNone/>
            </a:pPr>
            <a:r>
              <a:rPr lang="en-US" altLang="zh-HK" sz="1800">
                <a:latin typeface="Arial" charset="0"/>
              </a:rPr>
              <a:t>(principal component)</a:t>
            </a:r>
          </a:p>
          <a:p>
            <a:pPr eaLnBrk="1" hangingPunct="1">
              <a:spcBef>
                <a:spcPct val="0"/>
              </a:spcBef>
              <a:buFontTx/>
              <a:buNone/>
            </a:pPr>
            <a:endParaRPr lang="en-US" altLang="zh-HK" sz="1800">
              <a:latin typeface="Arial" charset="0"/>
            </a:endParaRPr>
          </a:p>
          <a:p>
            <a:pPr eaLnBrk="1" hangingPunct="1">
              <a:spcBef>
                <a:spcPct val="0"/>
              </a:spcBef>
              <a:buFontTx/>
              <a:buNone/>
            </a:pPr>
            <a:endParaRPr lang="en-US" altLang="zh-HK" sz="1800">
              <a:latin typeface="Arial" charset="0"/>
            </a:endParaRPr>
          </a:p>
          <a:p>
            <a:pPr eaLnBrk="1" hangingPunct="1">
              <a:spcBef>
                <a:spcPct val="0"/>
              </a:spcBef>
              <a:buFontTx/>
              <a:buNone/>
            </a:pPr>
            <a:endParaRPr lang="en-US" altLang="zh-HK" sz="1800">
              <a:latin typeface="Arial" charset="0"/>
            </a:endParaRPr>
          </a:p>
          <a:p>
            <a:pPr eaLnBrk="1" hangingPunct="1">
              <a:spcBef>
                <a:spcPct val="0"/>
              </a:spcBef>
              <a:buFontTx/>
              <a:buNone/>
            </a:pPr>
            <a:endParaRPr lang="en-US" altLang="zh-HK" sz="1800">
              <a:latin typeface="Arial" charset="0"/>
            </a:endParaRPr>
          </a:p>
          <a:p>
            <a:pPr eaLnBrk="1" hangingPunct="1">
              <a:spcBef>
                <a:spcPct val="0"/>
              </a:spcBef>
              <a:buFontTx/>
              <a:buNone/>
            </a:pPr>
            <a:r>
              <a:rPr lang="en-US" altLang="zh-HK" sz="1800">
                <a:latin typeface="Arial" charset="0"/>
              </a:rPr>
              <a:t>Some lost of information</a:t>
            </a:r>
          </a:p>
        </p:txBody>
      </p:sp>
      <p:sp>
        <p:nvSpPr>
          <p:cNvPr id="55311" name="Line 11"/>
          <p:cNvSpPr>
            <a:spLocks noChangeShapeType="1"/>
          </p:cNvSpPr>
          <p:nvPr/>
        </p:nvSpPr>
        <p:spPr bwMode="auto">
          <a:xfrm>
            <a:off x="2743200" y="3352800"/>
            <a:ext cx="2514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Text Box 13"/>
          <p:cNvSpPr txBox="1">
            <a:spLocks noChangeArrowheads="1"/>
          </p:cNvSpPr>
          <p:nvPr/>
        </p:nvSpPr>
        <p:spPr bwMode="auto">
          <a:xfrm>
            <a:off x="3870325" y="2595563"/>
            <a:ext cx="189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‘O’=Original data</a:t>
            </a:r>
          </a:p>
        </p:txBody>
      </p:sp>
      <p:sp>
        <p:nvSpPr>
          <p:cNvPr id="55313" name="Line 14"/>
          <p:cNvSpPr>
            <a:spLocks noChangeShapeType="1"/>
          </p:cNvSpPr>
          <p:nvPr/>
        </p:nvSpPr>
        <p:spPr bwMode="auto">
          <a:xfrm flipH="1">
            <a:off x="5219700" y="3016250"/>
            <a:ext cx="38100" cy="946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Text Box 15"/>
          <p:cNvSpPr txBox="1">
            <a:spLocks noChangeArrowheads="1"/>
          </p:cNvSpPr>
          <p:nvPr/>
        </p:nvSpPr>
        <p:spPr bwMode="auto">
          <a:xfrm>
            <a:off x="5257800" y="5791200"/>
            <a:ext cx="2759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eigen vector with large eigen value (red)</a:t>
            </a:r>
          </a:p>
          <a:p>
            <a:pPr eaLnBrk="1" hangingPunct="1">
              <a:spcBef>
                <a:spcPct val="0"/>
              </a:spcBef>
              <a:buFontTx/>
              <a:buNone/>
            </a:pPr>
            <a:endParaRPr lang="en-US" altLang="zh-HK" sz="1800">
              <a:latin typeface="Arial" charset="0"/>
            </a:endParaRPr>
          </a:p>
        </p:txBody>
      </p:sp>
      <p:sp>
        <p:nvSpPr>
          <p:cNvPr id="55315" name="Line 16"/>
          <p:cNvSpPr>
            <a:spLocks noChangeShapeType="1"/>
          </p:cNvSpPr>
          <p:nvPr/>
        </p:nvSpPr>
        <p:spPr bwMode="auto">
          <a:xfrm flipV="1">
            <a:off x="2590800" y="5334000"/>
            <a:ext cx="1295400" cy="958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5316" name="Object 21"/>
          <p:cNvGraphicFramePr>
            <a:graphicFrameLocks noChangeAspect="1"/>
          </p:cNvGraphicFramePr>
          <p:nvPr/>
        </p:nvGraphicFramePr>
        <p:xfrm>
          <a:off x="6710363" y="3962400"/>
          <a:ext cx="2278062" cy="647700"/>
        </p:xfrm>
        <a:graphic>
          <a:graphicData uri="http://schemas.openxmlformats.org/presentationml/2006/ole">
            <mc:AlternateContent xmlns:mc="http://schemas.openxmlformats.org/markup-compatibility/2006">
              <mc:Choice xmlns:v="urn:schemas-microsoft-com:vml" Requires="v">
                <p:oleObj spid="_x0000_s55319" name="Equation" r:id="rId8" imgW="1600200" imgH="457200" progId="Equation.3">
                  <p:embed/>
                </p:oleObj>
              </mc:Choice>
              <mc:Fallback>
                <p:oleObj name="Equation" r:id="rId8" imgW="1600200" imgH="4572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0363" y="3962400"/>
                        <a:ext cx="22780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zh-HK" sz="1400" smtClean="0"/>
              <a:t>Some other test results using pca_test1.m (see appendix)</a:t>
            </a:r>
            <a:br>
              <a:rPr lang="en-US" altLang="zh-HK" sz="1400" smtClean="0"/>
            </a:br>
            <a:r>
              <a:rPr lang="en-US" altLang="zh-HK" sz="1300" smtClean="0"/>
              <a:t>Left) When x,y change together, first Eigen vector is larger than the second one.</a:t>
            </a:r>
            <a:br>
              <a:rPr lang="en-US" altLang="zh-HK" sz="1300" smtClean="0"/>
            </a:br>
            <a:r>
              <a:rPr lang="en-US" altLang="zh-HK" sz="1300" smtClean="0"/>
              <a:t>Right) Similar to the left case, however, a slight difference at (x=5.0, y=7.8) make the second Eigen vector a little bigger</a:t>
            </a:r>
            <a:br>
              <a:rPr lang="en-US" altLang="zh-HK" sz="1300" smtClean="0"/>
            </a:br>
            <a:r>
              <a:rPr lang="en-US" altLang="zh-HK" sz="1400" smtClean="0"/>
              <a:t/>
            </a:r>
            <a:br>
              <a:rPr lang="en-US" altLang="zh-HK" sz="1400" smtClean="0"/>
            </a:br>
            <a:endParaRPr lang="en-US" altLang="zh-HK" sz="1400" smtClean="0"/>
          </a:p>
        </p:txBody>
      </p:sp>
      <p:sp>
        <p:nvSpPr>
          <p:cNvPr id="56323" name="Content Placeholder 2"/>
          <p:cNvSpPr>
            <a:spLocks noGrp="1"/>
          </p:cNvSpPr>
          <p:nvPr>
            <p:ph sz="half" idx="1"/>
          </p:nvPr>
        </p:nvSpPr>
        <p:spPr>
          <a:xfrm>
            <a:off x="457200" y="1600200"/>
            <a:ext cx="3276600" cy="4530725"/>
          </a:xfrm>
        </p:spPr>
        <p:txBody>
          <a:bodyPr/>
          <a:lstStyle/>
          <a:p>
            <a:pPr eaLnBrk="1" hangingPunct="1"/>
            <a:r>
              <a:rPr lang="es-ES" altLang="zh-HK" sz="1400" smtClean="0"/>
              <a:t>x=[1.0 3.0 5.0 7.0 9.0 10.0]’</a:t>
            </a:r>
          </a:p>
          <a:p>
            <a:pPr eaLnBrk="1" hangingPunct="1"/>
            <a:r>
              <a:rPr lang="es-ES" altLang="zh-HK" sz="1400" smtClean="0"/>
              <a:t>y=[1.1 3.2 5.8 6.8 9.3 10.3]'</a:t>
            </a:r>
          </a:p>
          <a:p>
            <a:pPr eaLnBrk="1" hangingPunct="1"/>
            <a:endParaRPr lang="en-US" altLang="zh-HK" smtClean="0"/>
          </a:p>
        </p:txBody>
      </p:sp>
      <p:sp>
        <p:nvSpPr>
          <p:cNvPr id="56324" name="Content Placeholder 3"/>
          <p:cNvSpPr>
            <a:spLocks noGrp="1"/>
          </p:cNvSpPr>
          <p:nvPr>
            <p:ph sz="half" idx="2"/>
          </p:nvPr>
        </p:nvSpPr>
        <p:spPr>
          <a:xfrm>
            <a:off x="3657600" y="1641475"/>
            <a:ext cx="4038600" cy="4530725"/>
          </a:xfrm>
        </p:spPr>
        <p:txBody>
          <a:bodyPr/>
          <a:lstStyle/>
          <a:p>
            <a:pPr eaLnBrk="1" hangingPunct="1"/>
            <a:r>
              <a:rPr lang="es-ES" altLang="zh-HK" sz="1400" smtClean="0"/>
              <a:t>x=[1.0 3.0 5.0 7.0 9.0 10.0]' </a:t>
            </a:r>
          </a:p>
          <a:p>
            <a:pPr eaLnBrk="1" hangingPunct="1"/>
            <a:r>
              <a:rPr lang="es-ES" altLang="zh-HK" sz="1400" smtClean="0"/>
              <a:t>y=[1.1 3.2 7.8 6.8 9.3 10.3]' </a:t>
            </a:r>
            <a:endParaRPr lang="en-US" altLang="zh-HK" smtClean="0"/>
          </a:p>
        </p:txBody>
      </p:sp>
      <p:sp>
        <p:nvSpPr>
          <p:cNvPr id="5" name="Footer Placeholder 4"/>
          <p:cNvSpPr>
            <a:spLocks noGrp="1"/>
          </p:cNvSpPr>
          <p:nvPr>
            <p:ph type="ftr" sz="quarter" idx="11"/>
          </p:nvPr>
        </p:nvSpPr>
        <p:spPr/>
        <p:txBody>
          <a:bodyPr/>
          <a:lstStyle/>
          <a:p>
            <a:pPr>
              <a:defRPr/>
            </a:pPr>
            <a:r>
              <a:rPr lang="en-US" altLang="en-US"/>
              <a:t>Face recognition &amp; detection using PCA v.5b</a:t>
            </a:r>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BD4A3A1-E7B0-49A1-97C5-50B633002DA2}" type="slidenum">
              <a:rPr lang="en-US" altLang="en-US" sz="1200" smtClean="0">
                <a:latin typeface="Garamond" pitchFamily="18" charset="0"/>
                <a:cs typeface="Arial" charset="0"/>
              </a:rPr>
              <a:pPr eaLnBrk="1" hangingPunct="1">
                <a:spcBef>
                  <a:spcPct val="0"/>
                </a:spcBef>
                <a:buFontTx/>
                <a:buNone/>
              </a:pPr>
              <a:t>54</a:t>
            </a:fld>
            <a:endParaRPr lang="en-US" altLang="en-US" sz="1200" smtClean="0">
              <a:latin typeface="Garamond" pitchFamily="18" charset="0"/>
              <a:cs typeface="Arial" charset="0"/>
            </a:endParaRPr>
          </a:p>
        </p:txBody>
      </p:sp>
      <p:pic>
        <p:nvPicPr>
          <p:cNvPr id="56327" name="Picture 2" descr="B:\11Btemp\small ch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3313113"/>
            <a:ext cx="3609975"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3" descr="B:\11Btemp\medium ch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663" y="3444875"/>
            <a:ext cx="34321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3989388" y="1514475"/>
            <a:ext cx="322262"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zh-HK" altLang="zh-HK" sz="1800" smtClean="0">
              <a:solidFill>
                <a:srgbClr val="FFFFFF"/>
              </a:solidFill>
              <a:cs typeface="Arial" pitchFamily="34" charset="0"/>
            </a:endParaRPr>
          </a:p>
        </p:txBody>
      </p:sp>
      <p:cxnSp>
        <p:nvCxnSpPr>
          <p:cNvPr id="9" name="Straight Arrow Connector 8"/>
          <p:cNvCxnSpPr>
            <a:stCxn id="7" idx="4"/>
          </p:cNvCxnSpPr>
          <p:nvPr/>
        </p:nvCxnSpPr>
        <p:spPr>
          <a:xfrm>
            <a:off x="4151313" y="2428875"/>
            <a:ext cx="1335087" cy="1685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038600" y="2470150"/>
            <a:ext cx="125413" cy="294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332" name="TextBox 7"/>
          <p:cNvSpPr txBox="1">
            <a:spLocks noChangeArrowheads="1"/>
          </p:cNvSpPr>
          <p:nvPr/>
        </p:nvSpPr>
        <p:spPr bwMode="auto">
          <a:xfrm>
            <a:off x="2743200" y="596423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sp>
        <p:nvSpPr>
          <p:cNvPr id="56333" name="TextBox 12"/>
          <p:cNvSpPr txBox="1">
            <a:spLocks noChangeArrowheads="1"/>
          </p:cNvSpPr>
          <p:nvPr/>
        </p:nvSpPr>
        <p:spPr bwMode="auto">
          <a:xfrm>
            <a:off x="5867400" y="58420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sp>
        <p:nvSpPr>
          <p:cNvPr id="56334" name="TextBox 13"/>
          <p:cNvSpPr txBox="1">
            <a:spLocks noChangeArrowheads="1"/>
          </p:cNvSpPr>
          <p:nvPr/>
        </p:nvSpPr>
        <p:spPr bwMode="auto">
          <a:xfrm>
            <a:off x="304800" y="29670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56335" name="TextBox 14"/>
          <p:cNvSpPr txBox="1">
            <a:spLocks noChangeArrowheads="1"/>
          </p:cNvSpPr>
          <p:nvPr/>
        </p:nvSpPr>
        <p:spPr bwMode="auto">
          <a:xfrm>
            <a:off x="6324600" y="31527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pic>
        <p:nvPicPr>
          <p:cNvPr id="56336" name="Picture 16" descr="B:\11Btemp\rand ch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688" y="367665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7" name="TextBox 3"/>
          <p:cNvSpPr txBox="1">
            <a:spLocks noChangeArrowheads="1"/>
          </p:cNvSpPr>
          <p:nvPr/>
        </p:nvSpPr>
        <p:spPr bwMode="auto">
          <a:xfrm>
            <a:off x="6985000" y="1504950"/>
            <a:ext cx="1435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zh-HK" sz="1800">
                <a:latin typeface="Arial" charset="0"/>
              </a:rPr>
              <a:t>x=rand(6,1);</a:t>
            </a:r>
          </a:p>
          <a:p>
            <a:pPr eaLnBrk="1" hangingPunct="1">
              <a:spcBef>
                <a:spcPct val="0"/>
              </a:spcBef>
              <a:buFontTx/>
              <a:buNone/>
            </a:pPr>
            <a:r>
              <a:rPr lang="es-ES" altLang="zh-HK" sz="1800">
                <a:latin typeface="Arial" charset="0"/>
              </a:rPr>
              <a:t>y=rand(6,1);</a:t>
            </a:r>
          </a:p>
          <a:p>
            <a:pPr eaLnBrk="1" hangingPunct="1">
              <a:spcBef>
                <a:spcPct val="0"/>
              </a:spcBef>
              <a:buFontTx/>
              <a:buNone/>
            </a:pPr>
            <a:endParaRPr lang="en-US" altLang="zh-HK" sz="1800">
              <a:latin typeface="Arial" charset="0"/>
            </a:endParaRPr>
          </a:p>
        </p:txBody>
      </p:sp>
      <p:sp>
        <p:nvSpPr>
          <p:cNvPr id="56338" name="TextBox 12"/>
          <p:cNvSpPr txBox="1">
            <a:spLocks noChangeArrowheads="1"/>
          </p:cNvSpPr>
          <p:nvPr/>
        </p:nvSpPr>
        <p:spPr bwMode="auto">
          <a:xfrm>
            <a:off x="8269288" y="57785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sp>
        <p:nvSpPr>
          <p:cNvPr id="56339" name="TextBox 13"/>
          <p:cNvSpPr txBox="1">
            <a:spLocks noChangeArrowheads="1"/>
          </p:cNvSpPr>
          <p:nvPr/>
        </p:nvSpPr>
        <p:spPr bwMode="auto">
          <a:xfrm>
            <a:off x="3421063" y="3151188"/>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56340" name="TextBox 7"/>
          <p:cNvSpPr txBox="1">
            <a:spLocks noChangeArrowheads="1"/>
          </p:cNvSpPr>
          <p:nvPr/>
        </p:nvSpPr>
        <p:spPr bwMode="auto">
          <a:xfrm>
            <a:off x="7086600" y="3367088"/>
            <a:ext cx="1658938" cy="1201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Random data, </a:t>
            </a:r>
          </a:p>
          <a:p>
            <a:pPr eaLnBrk="1" hangingPunct="1">
              <a:spcBef>
                <a:spcPct val="0"/>
              </a:spcBef>
              <a:buFontTx/>
              <a:buNone/>
            </a:pPr>
            <a:r>
              <a:rPr lang="en-US" altLang="zh-HK" sz="1800">
                <a:latin typeface="Arial" charset="0"/>
              </a:rPr>
              <a:t>Two Eigen vectors have similar lengths</a:t>
            </a:r>
          </a:p>
        </p:txBody>
      </p:sp>
      <p:sp>
        <p:nvSpPr>
          <p:cNvPr id="56341" name="TextBox 22"/>
          <p:cNvSpPr txBox="1">
            <a:spLocks noChangeArrowheads="1"/>
          </p:cNvSpPr>
          <p:nvPr/>
        </p:nvSpPr>
        <p:spPr bwMode="auto">
          <a:xfrm>
            <a:off x="685800" y="2276475"/>
            <a:ext cx="1658938"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400">
                <a:latin typeface="Arial" charset="0"/>
              </a:rPr>
              <a:t>Correlated data , one Eigen vector is much larger than the second one (the second one is too small to be seen)</a:t>
            </a:r>
          </a:p>
        </p:txBody>
      </p:sp>
      <p:cxnSp>
        <p:nvCxnSpPr>
          <p:cNvPr id="11" name="Straight Arrow Connector 10"/>
          <p:cNvCxnSpPr/>
          <p:nvPr/>
        </p:nvCxnSpPr>
        <p:spPr>
          <a:xfrm>
            <a:off x="1371600" y="3967163"/>
            <a:ext cx="457200" cy="601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14400" y="3967163"/>
            <a:ext cx="457200" cy="1443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344" name="TextBox 29"/>
          <p:cNvSpPr txBox="1">
            <a:spLocks noChangeArrowheads="1"/>
          </p:cNvSpPr>
          <p:nvPr/>
        </p:nvSpPr>
        <p:spPr bwMode="auto">
          <a:xfrm>
            <a:off x="3735388" y="2667000"/>
            <a:ext cx="16589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400">
                <a:latin typeface="Arial" charset="0"/>
              </a:rPr>
              <a:t>Correlated data , with some noise: one Eigen vector is larger than the second one</a:t>
            </a:r>
          </a:p>
        </p:txBody>
      </p:sp>
      <p:cxnSp>
        <p:nvCxnSpPr>
          <p:cNvPr id="19" name="Straight Arrow Connector 18"/>
          <p:cNvCxnSpPr/>
          <p:nvPr/>
        </p:nvCxnSpPr>
        <p:spPr>
          <a:xfrm flipH="1">
            <a:off x="7239000" y="4568825"/>
            <a:ext cx="1524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781800" y="4568825"/>
            <a:ext cx="609600" cy="612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3D- homogeneous point </a:t>
            </a:r>
            <a:endParaRPr lang="en-US" altLang="en-US" smtClean="0">
              <a:ea typeface="SimSun" pitchFamily="2" charset="-122"/>
            </a:endParaRPr>
          </a:p>
        </p:txBody>
      </p:sp>
      <p:sp>
        <p:nvSpPr>
          <p:cNvPr id="7171" name="Rectangle 3"/>
          <p:cNvSpPr>
            <a:spLocks noGrp="1" noChangeArrowheads="1"/>
          </p:cNvSpPr>
          <p:nvPr>
            <p:ph idx="1"/>
          </p:nvPr>
        </p:nvSpPr>
        <p:spPr/>
        <p:txBody>
          <a:bodyPr/>
          <a:lstStyle/>
          <a:p>
            <a:pPr eaLnBrk="1" hangingPunct="1"/>
            <a:r>
              <a:rPr lang="en-US" altLang="zh-CN" smtClean="0"/>
              <a:t>A homogeneous point in 3D is X=[x1,x2,x3,x4]’</a:t>
            </a:r>
            <a:endParaRPr lang="en-US" altLang="en-US" smtClean="0"/>
          </a:p>
        </p:txBody>
      </p:sp>
      <p:sp>
        <p:nvSpPr>
          <p:cNvPr id="71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CA919E2-BF37-411B-84BC-A1EDDDDEE1F1}" type="slidenum">
              <a:rPr lang="en-US" altLang="en-US" sz="1200" smtClean="0">
                <a:latin typeface="Arial" charset="0"/>
                <a:cs typeface="Arial" charset="0"/>
              </a:rPr>
              <a:pPr eaLnBrk="1" hangingPunct="1">
                <a:spcBef>
                  <a:spcPct val="0"/>
                </a:spcBef>
                <a:buFontTx/>
                <a:buNone/>
              </a:pPr>
              <a:t>6</a:t>
            </a:fld>
            <a:endParaRPr lang="en-US" altLang="en-US" sz="1200" smtClean="0">
              <a:latin typeface="Arial" charset="0"/>
              <a:cs typeface="Arial" charset="0"/>
            </a:endParaRPr>
          </a:p>
        </p:txBody>
      </p:sp>
      <p:cxnSp>
        <p:nvCxnSpPr>
          <p:cNvPr id="6" name="Straight Connector 5"/>
          <p:cNvCxnSpPr/>
          <p:nvPr/>
        </p:nvCxnSpPr>
        <p:spPr>
          <a:xfrm>
            <a:off x="1979613" y="549275"/>
            <a:ext cx="1368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15888"/>
            <a:ext cx="7543800" cy="1295400"/>
          </a:xfrm>
        </p:spPr>
        <p:txBody>
          <a:bodyPr/>
          <a:lstStyle/>
          <a:p>
            <a:pPr eaLnBrk="1" hangingPunct="1"/>
            <a:r>
              <a:rPr lang="en-US" altLang="zh-CN" sz="2800" smtClean="0"/>
              <a:t>3D- </a:t>
            </a:r>
            <a:r>
              <a:rPr lang="en-US" altLang="zh-TW" sz="2800" smtClean="0"/>
              <a:t>Homogenous representation of a plane</a:t>
            </a:r>
            <a:endParaRPr lang="en-US" altLang="en-US" sz="2800" smtClean="0"/>
          </a:p>
        </p:txBody>
      </p:sp>
      <p:sp>
        <p:nvSpPr>
          <p:cNvPr id="8195" name="Rectangle 3"/>
          <p:cNvSpPr>
            <a:spLocks noGrp="1" noChangeArrowheads="1"/>
          </p:cNvSpPr>
          <p:nvPr>
            <p:ph idx="1"/>
          </p:nvPr>
        </p:nvSpPr>
        <p:spPr/>
        <p:txBody>
          <a:bodyPr/>
          <a:lstStyle/>
          <a:p>
            <a:pPr eaLnBrk="1" hangingPunct="1"/>
            <a:r>
              <a:rPr lang="en-US" altLang="zh-TW" smtClean="0"/>
              <a:t>The homogenous representation of a plane </a:t>
            </a:r>
            <a:r>
              <a:rPr lang="en-US" altLang="zh-CN" smtClean="0">
                <a:sym typeface="Symbol" pitchFamily="18" charset="2"/>
              </a:rPr>
              <a:t></a:t>
            </a:r>
            <a:r>
              <a:rPr lang="en-US" altLang="zh-TW" smtClean="0"/>
              <a:t> is represented by  </a:t>
            </a:r>
            <a:r>
              <a:rPr lang="en-US" altLang="zh-CN" smtClean="0"/>
              <a:t>Ax1+Bx2+Cx3+Dx4=0 </a:t>
            </a:r>
            <a:r>
              <a:rPr lang="en-US" altLang="zh-TW" smtClean="0"/>
              <a:t>or</a:t>
            </a:r>
            <a:r>
              <a:rPr lang="en-US" altLang="zh-CN" smtClean="0"/>
              <a:t> </a:t>
            </a:r>
            <a:r>
              <a:rPr lang="en-US" altLang="zh-CN" smtClean="0">
                <a:sym typeface="Symbol" pitchFamily="18" charset="2"/>
              </a:rPr>
              <a:t></a:t>
            </a:r>
            <a:r>
              <a:rPr lang="en-US" altLang="zh-CN" smtClean="0"/>
              <a:t>’x=0 where </a:t>
            </a:r>
            <a:r>
              <a:rPr lang="en-US" altLang="zh-CN" smtClean="0">
                <a:sym typeface="Symbol" pitchFamily="18" charset="2"/>
              </a:rPr>
              <a:t></a:t>
            </a:r>
            <a:r>
              <a:rPr lang="en-US" altLang="zh-CN" smtClean="0"/>
              <a:t>’=[A,B,C,D] and x=[x1,x2,x3,x4]’ </a:t>
            </a:r>
            <a:r>
              <a:rPr lang="en-US" altLang="zh-TW" smtClean="0"/>
              <a:t>. And the inhomogeneous coordinates can be obtained by</a:t>
            </a:r>
            <a:endParaRPr lang="en-US" altLang="zh-CN" smtClean="0"/>
          </a:p>
          <a:p>
            <a:pPr lvl="1" eaLnBrk="1" hangingPunct="1"/>
            <a:r>
              <a:rPr lang="en-US" altLang="zh-CN" smtClean="0"/>
              <a:t>X=x1/x4</a:t>
            </a:r>
          </a:p>
          <a:p>
            <a:pPr lvl="1" eaLnBrk="1" hangingPunct="1"/>
            <a:r>
              <a:rPr lang="en-US" altLang="zh-CN" smtClean="0"/>
              <a:t>Y=x2/x4</a:t>
            </a:r>
          </a:p>
          <a:p>
            <a:pPr lvl="1" eaLnBrk="1" hangingPunct="1"/>
            <a:r>
              <a:rPr lang="en-US" altLang="zh-CN" smtClean="0"/>
              <a:t>Z=x3/x4</a:t>
            </a:r>
          </a:p>
        </p:txBody>
      </p:sp>
      <p:sp>
        <p:nvSpPr>
          <p:cNvPr id="81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8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2555330-4D76-47B7-A1A5-457E8A2798C7}" type="slidenum">
              <a:rPr lang="en-US" altLang="en-US" sz="1200" smtClean="0">
                <a:latin typeface="Arial" charset="0"/>
                <a:cs typeface="Arial" charset="0"/>
              </a:rPr>
              <a:pPr eaLnBrk="1" hangingPunct="1">
                <a:spcBef>
                  <a:spcPct val="0"/>
                </a:spcBef>
                <a:buFontTx/>
                <a:buNone/>
              </a:pPr>
              <a:t>7</a:t>
            </a:fld>
            <a:endParaRPr lang="en-US" altLang="en-US" sz="1200" smtClean="0">
              <a:latin typeface="Arial" charset="0"/>
              <a:cs typeface="Arial" charset="0"/>
            </a:endParaRPr>
          </a:p>
        </p:txBody>
      </p:sp>
      <p:cxnSp>
        <p:nvCxnSpPr>
          <p:cNvPr id="6" name="Straight Connector 5"/>
          <p:cNvCxnSpPr/>
          <p:nvPr/>
        </p:nvCxnSpPr>
        <p:spPr>
          <a:xfrm>
            <a:off x="1979613" y="549275"/>
            <a:ext cx="1368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z="2800" smtClean="0"/>
              <a:t>3D- </a:t>
            </a:r>
            <a:r>
              <a:rPr lang="en-US" altLang="en-US" sz="2800" smtClean="0"/>
              <a:t>Normal and distance from the origin to a plane</a:t>
            </a:r>
          </a:p>
        </p:txBody>
      </p:sp>
      <p:sp>
        <p:nvSpPr>
          <p:cNvPr id="9219" name="Rectangle 3"/>
          <p:cNvSpPr>
            <a:spLocks noGrp="1" noChangeArrowheads="1"/>
          </p:cNvSpPr>
          <p:nvPr>
            <p:ph idx="1"/>
          </p:nvPr>
        </p:nvSpPr>
        <p:spPr/>
        <p:txBody>
          <a:bodyPr/>
          <a:lstStyle/>
          <a:p>
            <a:pPr eaLnBrk="1" hangingPunct="1"/>
            <a:r>
              <a:rPr lang="en-US" altLang="zh-TW" sz="2600" smtClean="0"/>
              <a:t>The inhomogeneous representation of the plane can be written as </a:t>
            </a:r>
            <a:r>
              <a:rPr lang="en-US" altLang="zh-CN" sz="2600" smtClean="0"/>
              <a:t>[</a:t>
            </a:r>
            <a:r>
              <a:rPr lang="en-US" altLang="zh-CN" sz="2600" smtClean="0">
                <a:sym typeface="Symbol" pitchFamily="18" charset="2"/>
              </a:rPr>
              <a:t></a:t>
            </a:r>
            <a:r>
              <a:rPr lang="en-US" altLang="zh-CN" sz="2600" smtClean="0"/>
              <a:t>1,</a:t>
            </a:r>
            <a:r>
              <a:rPr lang="en-US" altLang="zh-CN" sz="2600" smtClean="0">
                <a:sym typeface="Symbol" pitchFamily="18" charset="2"/>
              </a:rPr>
              <a:t></a:t>
            </a:r>
            <a:r>
              <a:rPr lang="en-US" altLang="zh-CN" sz="2600" smtClean="0"/>
              <a:t>2,</a:t>
            </a:r>
            <a:r>
              <a:rPr lang="en-US" altLang="zh-CN" sz="2600" smtClean="0">
                <a:sym typeface="Symbol" pitchFamily="18" charset="2"/>
              </a:rPr>
              <a:t></a:t>
            </a:r>
            <a:r>
              <a:rPr lang="en-US" altLang="zh-CN" sz="2600" smtClean="0"/>
              <a:t>3]</a:t>
            </a:r>
            <a:r>
              <a:rPr lang="en-US" altLang="zh-CN" sz="2600" smtClean="0">
                <a:sym typeface="Symbol" pitchFamily="18" charset="2"/>
              </a:rPr>
              <a:t></a:t>
            </a:r>
            <a:r>
              <a:rPr lang="en-US" altLang="zh-CN" sz="2600" smtClean="0"/>
              <a:t>[X,Y,Z]’+d=0</a:t>
            </a:r>
            <a:r>
              <a:rPr lang="en-US" altLang="zh-TW" sz="2600" smtClean="0"/>
              <a:t>, where</a:t>
            </a:r>
            <a:r>
              <a:rPr lang="en-US" altLang="zh-CN" sz="2600" smtClean="0"/>
              <a:t> n=[</a:t>
            </a:r>
            <a:r>
              <a:rPr lang="en-US" altLang="zh-CN" sz="2600" smtClean="0">
                <a:sym typeface="Symbol" pitchFamily="18" charset="2"/>
              </a:rPr>
              <a:t></a:t>
            </a:r>
            <a:r>
              <a:rPr lang="en-US" altLang="zh-CN" sz="2600" smtClean="0"/>
              <a:t>1,</a:t>
            </a:r>
            <a:r>
              <a:rPr lang="en-US" altLang="zh-CN" sz="2600" smtClean="0">
                <a:sym typeface="Symbol" pitchFamily="18" charset="2"/>
              </a:rPr>
              <a:t></a:t>
            </a:r>
            <a:r>
              <a:rPr lang="en-US" altLang="zh-CN" sz="2600" smtClean="0"/>
              <a:t>2,</a:t>
            </a:r>
            <a:r>
              <a:rPr lang="en-US" altLang="zh-CN" sz="2600" smtClean="0">
                <a:sym typeface="Symbol" pitchFamily="18" charset="2"/>
              </a:rPr>
              <a:t></a:t>
            </a:r>
            <a:r>
              <a:rPr lang="en-US" altLang="zh-CN" sz="2600" smtClean="0"/>
              <a:t>3]’ </a:t>
            </a:r>
            <a:r>
              <a:rPr lang="en-US" altLang="zh-TW" sz="2600" smtClean="0"/>
              <a:t> is a vector normal to the plane and  is the distant from the origin to the plane along the normal. Comparing it with the homogeneous representation we can map the presentations as follows.</a:t>
            </a:r>
          </a:p>
          <a:p>
            <a:pPr eaLnBrk="1" hangingPunct="1"/>
            <a:r>
              <a:rPr lang="en-US" altLang="zh-TW" sz="2600" smtClean="0"/>
              <a:t>The normal to the plane is</a:t>
            </a:r>
            <a:r>
              <a:rPr lang="en-US" altLang="zh-CN" sz="2600" smtClean="0"/>
              <a:t> n=[</a:t>
            </a:r>
            <a:r>
              <a:rPr lang="en-US" altLang="zh-CN" sz="2600" smtClean="0">
                <a:sym typeface="Symbol" pitchFamily="18" charset="2"/>
              </a:rPr>
              <a:t></a:t>
            </a:r>
            <a:r>
              <a:rPr lang="en-US" altLang="zh-CN" sz="2600" smtClean="0"/>
              <a:t>1, </a:t>
            </a:r>
            <a:r>
              <a:rPr lang="en-US" altLang="zh-CN" sz="2600" smtClean="0">
                <a:sym typeface="Symbol" pitchFamily="18" charset="2"/>
              </a:rPr>
              <a:t></a:t>
            </a:r>
            <a:r>
              <a:rPr lang="en-US" altLang="zh-CN" sz="2600" smtClean="0"/>
              <a:t>2, </a:t>
            </a:r>
            <a:r>
              <a:rPr lang="en-US" altLang="zh-CN" sz="2600" smtClean="0">
                <a:sym typeface="Symbol" pitchFamily="18" charset="2"/>
              </a:rPr>
              <a:t></a:t>
            </a:r>
            <a:r>
              <a:rPr lang="en-US" altLang="zh-CN" sz="2600" smtClean="0"/>
              <a:t>3]’</a:t>
            </a:r>
            <a:endParaRPr lang="en-US" altLang="zh-TW" sz="2600" smtClean="0"/>
          </a:p>
          <a:p>
            <a:pPr eaLnBrk="1" hangingPunct="1"/>
            <a:r>
              <a:rPr lang="en-US" altLang="zh-TW" sz="2600" smtClean="0"/>
              <a:t>The distance from the origin to the plane is</a:t>
            </a:r>
            <a:r>
              <a:rPr lang="en-US" altLang="zh-CN" sz="2600" smtClean="0"/>
              <a:t> d=</a:t>
            </a:r>
            <a:r>
              <a:rPr lang="en-US" altLang="zh-CN" sz="2600" smtClean="0">
                <a:sym typeface="Symbol" pitchFamily="18" charset="2"/>
              </a:rPr>
              <a:t></a:t>
            </a:r>
            <a:r>
              <a:rPr lang="en-US" altLang="zh-CN" sz="2600" smtClean="0"/>
              <a:t>4</a:t>
            </a:r>
            <a:r>
              <a:rPr lang="en-US" altLang="zh-TW" sz="2600" smtClean="0"/>
              <a:t>.</a:t>
            </a:r>
          </a:p>
          <a:p>
            <a:pPr eaLnBrk="1" hangingPunct="1"/>
            <a:endParaRPr lang="en-US" altLang="en-US" sz="2600" smtClean="0"/>
          </a:p>
        </p:txBody>
      </p:sp>
      <p:sp>
        <p:nvSpPr>
          <p:cNvPr id="92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5AB745D-FA10-49BB-ABFB-96D81ED25048}" type="slidenum">
              <a:rPr lang="en-US" altLang="en-US" sz="1200" smtClean="0">
                <a:latin typeface="Arial" charset="0"/>
                <a:cs typeface="Arial" charset="0"/>
              </a:rPr>
              <a:pPr eaLnBrk="1" hangingPunct="1">
                <a:spcBef>
                  <a:spcPct val="0"/>
                </a:spcBef>
                <a:buFontTx/>
                <a:buNone/>
              </a:pPr>
              <a:t>8</a:t>
            </a:fld>
            <a:endParaRPr lang="en-US" altLang="en-US" sz="1200" smtClean="0">
              <a:latin typeface="Arial" charset="0"/>
              <a:cs typeface="Arial" charset="0"/>
            </a:endParaRPr>
          </a:p>
        </p:txBody>
      </p:sp>
      <p:cxnSp>
        <p:nvCxnSpPr>
          <p:cNvPr id="6" name="Straight Connector 5"/>
          <p:cNvCxnSpPr/>
          <p:nvPr/>
        </p:nvCxnSpPr>
        <p:spPr>
          <a:xfrm>
            <a:off x="1979613" y="549275"/>
            <a:ext cx="1368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3D- Three points define a plane</a:t>
            </a:r>
            <a:endParaRPr lang="en-US" altLang="en-US" smtClean="0"/>
          </a:p>
        </p:txBody>
      </p:sp>
      <p:sp>
        <p:nvSpPr>
          <p:cNvPr id="10243" name="Rectangle 3"/>
          <p:cNvSpPr>
            <a:spLocks noGrp="1" noChangeArrowheads="1"/>
          </p:cNvSpPr>
          <p:nvPr>
            <p:ph idx="1"/>
          </p:nvPr>
        </p:nvSpPr>
        <p:spPr/>
        <p:txBody>
          <a:bodyPr/>
          <a:lstStyle/>
          <a:p>
            <a:pPr eaLnBrk="1" hangingPunct="1"/>
            <a:r>
              <a:rPr lang="en-US" altLang="zh-TW" smtClean="0"/>
              <a:t>Three homogeneous 3D points </a:t>
            </a:r>
            <a:endParaRPr lang="pt-BR" altLang="zh-CN" smtClean="0"/>
          </a:p>
          <a:p>
            <a:pPr eaLnBrk="1" hangingPunct="1"/>
            <a:r>
              <a:rPr lang="pt-BR" altLang="zh-CN" smtClean="0"/>
              <a:t>A=[a1, a2, a3, a4]’</a:t>
            </a:r>
            <a:endParaRPr lang="en-US" altLang="zh-CN" smtClean="0"/>
          </a:p>
          <a:p>
            <a:pPr eaLnBrk="1" hangingPunct="1"/>
            <a:r>
              <a:rPr lang="en-US" altLang="zh-CN" smtClean="0"/>
              <a:t>B=[b1, b2, b3, b4]’</a:t>
            </a:r>
          </a:p>
          <a:p>
            <a:pPr eaLnBrk="1" hangingPunct="1"/>
            <a:r>
              <a:rPr lang="en-US" altLang="zh-CN" smtClean="0"/>
              <a:t>C=[c1, c2, c3,c4]’</a:t>
            </a:r>
          </a:p>
          <a:p>
            <a:pPr eaLnBrk="1" hangingPunct="1"/>
            <a:r>
              <a:rPr lang="en-US" altLang="zh-CN" smtClean="0"/>
              <a:t>If they lie on a plane </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1,</a:t>
            </a:r>
            <a:r>
              <a:rPr lang="en-US" altLang="zh-CN" smtClean="0">
                <a:sym typeface="Symbol" pitchFamily="18" charset="2"/>
              </a:rPr>
              <a:t></a:t>
            </a:r>
            <a:r>
              <a:rPr lang="en-US" altLang="zh-CN" smtClean="0"/>
              <a:t>2,</a:t>
            </a:r>
            <a:r>
              <a:rPr lang="en-US" altLang="zh-CN" smtClean="0">
                <a:sym typeface="Symbol" pitchFamily="18" charset="2"/>
              </a:rPr>
              <a:t></a:t>
            </a:r>
            <a:r>
              <a:rPr lang="en-US" altLang="zh-CN" smtClean="0"/>
              <a:t>3,</a:t>
            </a:r>
            <a:r>
              <a:rPr lang="en-US" altLang="zh-CN" smtClean="0">
                <a:sym typeface="Symbol" pitchFamily="18" charset="2"/>
              </a:rPr>
              <a:t></a:t>
            </a:r>
            <a:r>
              <a:rPr lang="en-US" altLang="zh-CN" smtClean="0"/>
              <a:t>4]’</a:t>
            </a:r>
          </a:p>
          <a:p>
            <a:pPr eaLnBrk="1" hangingPunct="1"/>
            <a:r>
              <a:rPr lang="en-US" altLang="zh-CN" smtClean="0"/>
              <a:t>[A’,B’,C’]’</a:t>
            </a:r>
            <a:r>
              <a:rPr lang="en-US" altLang="zh-CN" smtClean="0">
                <a:sym typeface="Symbol" pitchFamily="18" charset="2"/>
              </a:rPr>
              <a:t></a:t>
            </a:r>
            <a:r>
              <a:rPr lang="en-US" altLang="zh-CN" smtClean="0"/>
              <a:t>=0</a:t>
            </a:r>
            <a:endParaRPr lang="en-US" altLang="en-US" smtClean="0"/>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rPr>
              <a:t>Face recognition &amp; detection using PCA v.5b</a:t>
            </a: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0CE8B69-DF0B-41CF-986B-40C05D832BE3}" type="slidenum">
              <a:rPr lang="en-US" altLang="en-US" sz="1200" smtClean="0">
                <a:latin typeface="Arial" charset="0"/>
                <a:cs typeface="Arial" charset="0"/>
              </a:rPr>
              <a:pPr eaLnBrk="1" hangingPunct="1">
                <a:spcBef>
                  <a:spcPct val="0"/>
                </a:spcBef>
                <a:buFontTx/>
                <a:buNone/>
              </a:pPr>
              <a:t>9</a:t>
            </a:fld>
            <a:endParaRPr lang="en-US" altLang="en-US" sz="1200" smtClean="0">
              <a:latin typeface="Arial" charset="0"/>
              <a:cs typeface="Arial" charset="0"/>
            </a:endParaRPr>
          </a:p>
        </p:txBody>
      </p:sp>
      <p:cxnSp>
        <p:nvCxnSpPr>
          <p:cNvPr id="6" name="Straight Connector 5"/>
          <p:cNvCxnSpPr/>
          <p:nvPr/>
        </p:nvCxnSpPr>
        <p:spPr>
          <a:xfrm>
            <a:off x="1979613" y="549275"/>
            <a:ext cx="1368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TotalTime>
  <Words>4612</Words>
  <Application>Microsoft Office PowerPoint</Application>
  <PresentationFormat>On-screen Show (4:3)</PresentationFormat>
  <Paragraphs>813</Paragraphs>
  <Slides>54</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5" baseType="lpstr">
      <vt:lpstr>Arial</vt:lpstr>
      <vt:lpstr>Calibri</vt:lpstr>
      <vt:lpstr>SimSun</vt:lpstr>
      <vt:lpstr>Symbol</vt:lpstr>
      <vt:lpstr>PMingLiU</vt:lpstr>
      <vt:lpstr>Wingdings</vt:lpstr>
      <vt:lpstr>Garamond</vt:lpstr>
      <vt:lpstr>Times New Roman</vt:lpstr>
      <vt:lpstr>Office Theme</vt:lpstr>
      <vt:lpstr>Microsoft Equation 3.0</vt:lpstr>
      <vt:lpstr>Microsoft 公式 3.0</vt:lpstr>
      <vt:lpstr>Math Tutorial</vt:lpstr>
      <vt:lpstr>Overview</vt:lpstr>
      <vt:lpstr>2D- Basic Geometry </vt:lpstr>
      <vt:lpstr>2D- Advanced topics : Points and lines at infinity</vt:lpstr>
      <vt:lpstr>2D- Ideal points: (points at infinity)</vt:lpstr>
      <vt:lpstr>3D- homogeneous point </vt:lpstr>
      <vt:lpstr>3D- Homogenous representation of a plane</vt:lpstr>
      <vt:lpstr>3D- Normal and distance from the origin to a plane</vt:lpstr>
      <vt:lpstr>3D- Three points define a plane</vt:lpstr>
      <vt:lpstr>3D- 3 planes can meet at one point, if it exist, where is it?</vt:lpstr>
      <vt:lpstr>Basic Matrix operation</vt:lpstr>
      <vt:lpstr>Rank of  matrix http://en.wikipedia.org/wiki/Rank_(linear_algebra)</vt:lpstr>
      <vt:lpstr>Linear least square problems</vt:lpstr>
      <vt:lpstr>Eigen value tutorial </vt:lpstr>
      <vt:lpstr>Eigen value tutorial </vt:lpstr>
      <vt:lpstr>Ax=b problem  Case1 :if A is a square matrix</vt:lpstr>
      <vt:lpstr>Ax=b problem  Case2 :if A is not a square matrix</vt:lpstr>
      <vt:lpstr>Ax=b problem Case2 :if A is not a square matrix Alternative proof</vt:lpstr>
      <vt:lpstr>Nonlinear leave square Jacobian</vt:lpstr>
      <vt:lpstr>Solve Ax=0</vt:lpstr>
      <vt:lpstr>What is SVD? Singular value decomposition</vt:lpstr>
      <vt:lpstr>SVD (singular value decomposition)</vt:lpstr>
      <vt:lpstr>More properties</vt:lpstr>
      <vt:lpstr>SVD for Homogeneous systems</vt:lpstr>
      <vt:lpstr>Minimize ||Ax|| subject to ||x||2=1 </vt:lpstr>
      <vt:lpstr>Non-linear optimization</vt:lpstr>
      <vt:lpstr>Some math background on statistics</vt:lpstr>
      <vt:lpstr>Mathematical methods in Statistics 1.</vt:lpstr>
      <vt:lpstr>Revision of basic statistical methods: Mean, variance (var) and standard_deviation (std)</vt:lpstr>
      <vt:lpstr>n or n-1 as denominator?? see http://stackoverflow.com/questions/3256798/why-does-matlab-native-function-cov-covariance-matrix-computation-use-a-differe</vt:lpstr>
      <vt:lpstr>Class exercise 1</vt:lpstr>
      <vt:lpstr>Answer1:</vt:lpstr>
      <vt:lpstr>Mathematical methods in Statistics 2.</vt:lpstr>
      <vt:lpstr>Part 2a: Covariance [see wolfram mathworld] http://mathworld.wolfram.com/ </vt:lpstr>
      <vt:lpstr>Part 2b: Covariance (Variance-Covariance) matrix ”Variance-Covariance Matrix: Variance and covariance are often displayed together in a variance-covariance matrix. The variances appear along the diagonal and covariances appear in the off-diagonal elements”, http://stattrek.com/matrix-algebra/variance.aspx</vt:lpstr>
      <vt:lpstr>Find covariance matrix cov()  of an input data set</vt:lpstr>
      <vt:lpstr>Application of covariance matrix</vt:lpstr>
      <vt:lpstr>Covariance matrix example1 A is 4x3</vt:lpstr>
      <vt:lpstr>Covariance matrix example2 A is 3x3</vt:lpstr>
      <vt:lpstr>Covariance matrix example</vt:lpstr>
      <vt:lpstr>Mathematical methods in Statistics 3.</vt:lpstr>
      <vt:lpstr>Eigen vectors of a square matrix </vt:lpstr>
      <vt:lpstr>To find eigen values</vt:lpstr>
      <vt:lpstr>What is an Eigen vector?</vt:lpstr>
      <vt:lpstr>Find eigen vectors from eigen values 1=0.0492, 2=1.2840, for 1 </vt:lpstr>
      <vt:lpstr>Find eigen vectors from eigen values 1=0.0492, 2=1.2840, for 2</vt:lpstr>
      <vt:lpstr>Eigen vectors of a square matrix, example2</vt:lpstr>
      <vt:lpstr>Covariance matrix calculation</vt:lpstr>
      <vt:lpstr>Cov numerical  example (pca_test1.m, in appendix) </vt:lpstr>
      <vt:lpstr>Step 5:Choosing eigen vector (large feature component) with large eigen value for transformation to reduce data</vt:lpstr>
      <vt:lpstr> </vt:lpstr>
      <vt:lpstr>What is the meaning of reconstruction?</vt:lpstr>
      <vt:lpstr> </vt:lpstr>
      <vt:lpstr>Some other test results using pca_test1.m (see appendix) Left) When x,y change together, first Eigen vector is larger than the second one. Right) Similar to the left case, however, a slight difference at (x=5.0, y=7.8) make the second Eigen vector a little bigger  </vt:lpstr>
    </vt:vector>
  </TitlesOfParts>
  <Company>CUHK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Tutorial</dc:title>
  <dc:creator>khwong</dc:creator>
  <cp:lastModifiedBy>khwong</cp:lastModifiedBy>
  <cp:revision>53</cp:revision>
  <dcterms:created xsi:type="dcterms:W3CDTF">2010-11-06T03:22:15Z</dcterms:created>
  <dcterms:modified xsi:type="dcterms:W3CDTF">2016-01-12T03:45:13Z</dcterms:modified>
</cp:coreProperties>
</file>