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	<Relationship Id="rId33" Type="http://schemas.openxmlformats.org/officeDocument/2006/relationships/slide" Target="slides/slide28.xml" />
	<Relationship Id="rId34" Type="http://schemas.openxmlformats.org/officeDocument/2006/relationships/slide" Target="slides/slide29.xml" />
	<Relationship Id="rId35" Type="http://schemas.openxmlformats.org/officeDocument/2006/relationships/slide" Target="slides/slide30.xml" />
	<Relationship Id="rId36" Type="http://schemas.openxmlformats.org/officeDocument/2006/relationships/slide" Target="slides/slide31.xml" />
	<Relationship Id="rId37" Type="http://schemas.openxmlformats.org/officeDocument/2006/relationships/slide" Target="slides/slide32.xml" />
	<Relationship Id="rId38" Type="http://schemas.openxmlformats.org/officeDocument/2006/relationships/slide" Target="slides/slide33.xml" />
	<Relationship Id="rId39" Type="http://schemas.openxmlformats.org/officeDocument/2006/relationships/slide" Target="slides/slide34.xml" />
	<Relationship Id="rId40" Type="http://schemas.openxmlformats.org/officeDocument/2006/relationships/slide" Target="slides/slide35.xml" />
	<Relationship Id="rId41" Type="http://schemas.openxmlformats.org/officeDocument/2006/relationships/slide" Target="slides/slide36.xml" />
	<Relationship Id="rId42" Type="http://schemas.openxmlformats.org/officeDocument/2006/relationships/slide" Target="slides/slide37.xml" />
	<Relationship Id="rId43" Type="http://schemas.openxmlformats.org/officeDocument/2006/relationships/slide" Target="slides/slide38.xml" />
	<Relationship Id="rId44" Type="http://schemas.openxmlformats.org/officeDocument/2006/relationships/slide" Target="slides/slide39.xml" />
	<Relationship Id="rId45" Type="http://schemas.openxmlformats.org/officeDocument/2006/relationships/slide" Target="slides/slide40.xml" />
	<Relationship Id="rId46" Type="http://schemas.openxmlformats.org/officeDocument/2006/relationships/slide" Target="slides/slide41.xml" />
	<Relationship Id="rId47" Type="http://schemas.openxmlformats.org/officeDocument/2006/relationships/slide" Target="slides/slide42.xml" />
	<Relationship Id="rId48" Type="http://schemas.openxmlformats.org/officeDocument/2006/relationships/slide" Target="slides/slide43.xml" />
	<Relationship Id="rId49" Type="http://schemas.openxmlformats.org/officeDocument/2006/relationships/slide" Target="slides/slide44.xml" />
	<Relationship Id="rId50" Type="http://schemas.openxmlformats.org/officeDocument/2006/relationships/slide" Target="slides/slide4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	<Relationship Id="rId3" Type="http://schemas.openxmlformats.org/officeDocument/2006/relationships/image" Target="../media/image9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	<Relationship Id="rId4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	<Relationship Id="rId3" Type="http://schemas.openxmlformats.org/officeDocument/2006/relationships/image" Target="../media/image15.jpeg" />
	<Relationship Id="rId4" Type="http://schemas.openxmlformats.org/officeDocument/2006/relationships/image" Target="../media/image16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	<Relationship Id="rId4" Type="http://schemas.openxmlformats.org/officeDocument/2006/relationships/image" Target="../media/image19.jpeg" />
	<Relationship Id="rId5" Type="http://schemas.openxmlformats.org/officeDocument/2006/relationships/image" Target="../media/image20.jpeg" />
	<Relationship Id="rId6" Type="http://schemas.openxmlformats.org/officeDocument/2006/relationships/image" Target="../media/image21.jpeg" />
	<Relationship Id="rId7" Type="http://schemas.openxmlformats.org/officeDocument/2006/relationships/image" Target="../media/image22.jpeg" />
	<Relationship Id="rId8" Type="http://schemas.openxmlformats.org/officeDocument/2006/relationships/image" Target="../media/image23.jpeg" />
	<Relationship Id="rId9" Type="http://schemas.openxmlformats.org/officeDocument/2006/relationships/image" Target="../media/image24.jpeg" />
	<Relationship Id="rId10" Type="http://schemas.openxmlformats.org/officeDocument/2006/relationships/image" Target="../media/image25.jpeg" />
	<Relationship Id="rId11" Type="http://schemas.openxmlformats.org/officeDocument/2006/relationships/image" Target="../media/image26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	<Relationship Id="rId3" Type="http://schemas.openxmlformats.org/officeDocument/2006/relationships/image" Target="../media/image31.jpeg" />
	<Relationship Id="rId4" Type="http://schemas.openxmlformats.org/officeDocument/2006/relationships/image" Target="../media/image32.jpeg" />
	<Relationship Id="rId5" Type="http://schemas.openxmlformats.org/officeDocument/2006/relationships/image" Target="../media/image33.jpeg" />
	<Relationship Id="rId6" Type="http://schemas.openxmlformats.org/officeDocument/2006/relationships/image" Target="../media/image34.jpeg" />
	<Relationship Id="rId7" Type="http://schemas.openxmlformats.org/officeDocument/2006/relationships/image" Target="../media/image35.jpeg" />
	<Relationship Id="rId8" Type="http://schemas.openxmlformats.org/officeDocument/2006/relationships/image" Target="../media/image36.jpeg" />
	<Relationship Id="rId9" Type="http://schemas.openxmlformats.org/officeDocument/2006/relationships/image" Target="../media/image37.jpeg" />
	<Relationship Id="rId10" Type="http://schemas.openxmlformats.org/officeDocument/2006/relationships/image" Target="../media/image38.jpeg" />
	<Relationship Id="rId11" Type="http://schemas.openxmlformats.org/officeDocument/2006/relationships/image" Target="../media/image39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0.jpeg" />
	<Relationship Id="rId3" Type="http://schemas.openxmlformats.org/officeDocument/2006/relationships/image" Target="../media/image41.jpeg" />
	<Relationship Id="rId4" Type="http://schemas.openxmlformats.org/officeDocument/2006/relationships/image" Target="../media/image42.jpeg" />
	<Relationship Id="rId5" Type="http://schemas.openxmlformats.org/officeDocument/2006/relationships/image" Target="../media/image43.jpeg" />
	<Relationship Id="rId6" Type="http://schemas.openxmlformats.org/officeDocument/2006/relationships/image" Target="../media/image44.jpeg" />
	<Relationship Id="rId7" Type="http://schemas.openxmlformats.org/officeDocument/2006/relationships/image" Target="../media/image45.jpeg" />
	<Relationship Id="rId8" Type="http://schemas.openxmlformats.org/officeDocument/2006/relationships/image" Target="../media/image46.jpeg" />
	<Relationship Id="rId9" Type="http://schemas.openxmlformats.org/officeDocument/2006/relationships/image" Target="../media/image47.jpeg" />
	<Relationship Id="rId10" Type="http://schemas.openxmlformats.org/officeDocument/2006/relationships/image" Target="../media/image48.jpeg" />
	<Relationship Id="rId11" Type="http://schemas.openxmlformats.org/officeDocument/2006/relationships/image" Target="../media/image49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	<Relationship Id="rId3" Type="http://schemas.openxmlformats.org/officeDocument/2006/relationships/image" Target="../media/image51.jpeg" />
	<Relationship Id="rId4" Type="http://schemas.openxmlformats.org/officeDocument/2006/relationships/image" Target="../media/image52.jpeg" />
	<Relationship Id="rId5" Type="http://schemas.openxmlformats.org/officeDocument/2006/relationships/image" Target="../media/image53.jpeg" />
	<Relationship Id="rId6" Type="http://schemas.openxmlformats.org/officeDocument/2006/relationships/image" Target="../media/image54.jpeg" />
	<Relationship Id="rId7" Type="http://schemas.openxmlformats.org/officeDocument/2006/relationships/image" Target="../media/image55.jpeg" />
	<Relationship Id="rId8" Type="http://schemas.openxmlformats.org/officeDocument/2006/relationships/image" Target="../media/image56.jpeg" />
	<Relationship Id="rId9" Type="http://schemas.openxmlformats.org/officeDocument/2006/relationships/image" Target="../media/image57.jpeg" />
	<Relationship Id="rId10" Type="http://schemas.openxmlformats.org/officeDocument/2006/relationships/image" Target="../media/image58.jpeg" />
	<Relationship Id="rId11" Type="http://schemas.openxmlformats.org/officeDocument/2006/relationships/image" Target="../media/image59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0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1.jpeg" />
</Relationships>
</file>

<file path=ppt/slides/_rels/slide2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2.jpeg" />
</Relationships>
</file>

<file path=ppt/slides/_rels/slide2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3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4.jpeg" />
</Relationships>
</file>

<file path=ppt/slides/_rels/slide3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5.jpeg" />
</Relationships>
</file>

<file path=ppt/slides/_rels/slide3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6.jpeg" />
	<Relationship Id="rId3" Type="http://schemas.openxmlformats.org/officeDocument/2006/relationships/image" Target="../media/image67.jpeg" />
</Relationships>
</file>

<file path=ppt/slides/_rels/slide3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8.jpeg" />
</Relationships>
</file>

<file path=ppt/slides/_rels/slide3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9.jpeg" />
</Relationships>
</file>

<file path=ppt/slides/_rels/slide3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0.jpeg" />
</Relationships>
</file>

<file path=ppt/slides/_rels/slide3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1.jpeg" />
</Relationships>
</file>

<file path=ppt/slides/_rels/slide3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2.jpeg" />
	<Relationship Id="rId3" Type="http://schemas.openxmlformats.org/officeDocument/2006/relationships/image" Target="../media/image73.jpeg" />
</Relationships>
</file>

<file path=ppt/slides/_rels/slide3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4.jpeg" />
</Relationships>
</file>

<file path=ppt/slides/_rels/slide3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4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5.jpeg" />
</Relationships>
</file>

<file path=ppt/slides/_rels/slide4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384800"/>
            <a:ext cx="4521200" cy="1028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4300" y="5702300"/>
            <a:ext cx="24003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70000" y="1384300"/>
            <a:ext cx="67437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                <a:tab pos="190500" algn="l"/>
              </a:tabLst>
            </a:pP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effective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Outbreak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Detection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5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3340100"/>
            <a:ext cx="2514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Jure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Leskovec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4127500"/>
            <a:ext cx="5664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03200" algn="l"/>
              </a:tabLst>
            </a:pP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Joint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work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Andreas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Krause,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Carlos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3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Guestrin,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Christos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Faloutsos,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Jeanne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4965700"/>
            <a:ext cx="4495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VanBriesen,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Natalie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Glance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995671" y="4953000"/>
            <a:ext cx="2086356" cy="319277"/>
          </a:xfrm>
          <a:custGeom>
            <a:avLst/>
            <a:gdLst>
              <a:gd name="connsiteX0" fmla="*/ 2086356 w 2086356"/>
              <a:gd name="connsiteY0" fmla="*/ 761 h 319277"/>
              <a:gd name="connsiteX1" fmla="*/ 2086356 w 2086356"/>
              <a:gd name="connsiteY1" fmla="*/ 8382 h 319277"/>
              <a:gd name="connsiteX2" fmla="*/ 2085594 w 2086356"/>
              <a:gd name="connsiteY2" fmla="*/ 16764 h 319277"/>
              <a:gd name="connsiteX3" fmla="*/ 1956816 w 2086356"/>
              <a:gd name="connsiteY3" fmla="*/ 166877 h 319277"/>
              <a:gd name="connsiteX4" fmla="*/ 1155954 w 2086356"/>
              <a:gd name="connsiteY4" fmla="*/ 166877 h 319277"/>
              <a:gd name="connsiteX5" fmla="*/ 1048512 w 2086356"/>
              <a:gd name="connsiteY5" fmla="*/ 291083 h 319277"/>
              <a:gd name="connsiteX6" fmla="*/ 1047750 w 2086356"/>
              <a:gd name="connsiteY6" fmla="*/ 297941 h 319277"/>
              <a:gd name="connsiteX7" fmla="*/ 1047750 w 2086356"/>
              <a:gd name="connsiteY7" fmla="*/ 305561 h 319277"/>
              <a:gd name="connsiteX8" fmla="*/ 1033272 w 2086356"/>
              <a:gd name="connsiteY8" fmla="*/ 319277 h 319277"/>
              <a:gd name="connsiteX9" fmla="*/ 1018794 w 2086356"/>
              <a:gd name="connsiteY9" fmla="*/ 305561 h 319277"/>
              <a:gd name="connsiteX10" fmla="*/ 1018794 w 2086356"/>
              <a:gd name="connsiteY10" fmla="*/ 290321 h 319277"/>
              <a:gd name="connsiteX11" fmla="*/ 915924 w 2086356"/>
              <a:gd name="connsiteY11" fmla="*/ 166877 h 319277"/>
              <a:gd name="connsiteX12" fmla="*/ 137160 w 2086356"/>
              <a:gd name="connsiteY12" fmla="*/ 166877 h 319277"/>
              <a:gd name="connsiteX13" fmla="*/ 762 w 2086356"/>
              <a:gd name="connsiteY13" fmla="*/ 17526 h 319277"/>
              <a:gd name="connsiteX14" fmla="*/ 0 w 2086356"/>
              <a:gd name="connsiteY14" fmla="*/ 9144 h 319277"/>
              <a:gd name="connsiteX15" fmla="*/ 0 w 2086356"/>
              <a:gd name="connsiteY15" fmla="*/ 761 h 319277"/>
              <a:gd name="connsiteX16" fmla="*/ 28956 w 2086356"/>
              <a:gd name="connsiteY16" fmla="*/ 0 h 319277"/>
              <a:gd name="connsiteX17" fmla="*/ 28956 w 2086356"/>
              <a:gd name="connsiteY17" fmla="*/ 14477 h 319277"/>
              <a:gd name="connsiteX18" fmla="*/ 131064 w 2086356"/>
              <a:gd name="connsiteY18" fmla="*/ 137921 h 319277"/>
              <a:gd name="connsiteX19" fmla="*/ 137160 w 2086356"/>
              <a:gd name="connsiteY19" fmla="*/ 138683 h 319277"/>
              <a:gd name="connsiteX20" fmla="*/ 911352 w 2086356"/>
              <a:gd name="connsiteY20" fmla="*/ 138683 h 319277"/>
              <a:gd name="connsiteX21" fmla="*/ 1046988 w 2086356"/>
              <a:gd name="connsiteY21" fmla="*/ 288797 h 319277"/>
              <a:gd name="connsiteX22" fmla="*/ 1047750 w 2086356"/>
              <a:gd name="connsiteY22" fmla="*/ 297179 h 319277"/>
              <a:gd name="connsiteX23" fmla="*/ 1047750 w 2086356"/>
              <a:gd name="connsiteY23" fmla="*/ 304800 h 319277"/>
              <a:gd name="connsiteX24" fmla="*/ 1018794 w 2086356"/>
              <a:gd name="connsiteY24" fmla="*/ 304800 h 319277"/>
              <a:gd name="connsiteX25" fmla="*/ 1019556 w 2086356"/>
              <a:gd name="connsiteY25" fmla="*/ 296417 h 319277"/>
              <a:gd name="connsiteX26" fmla="*/ 1019556 w 2086356"/>
              <a:gd name="connsiteY26" fmla="*/ 288035 h 319277"/>
              <a:gd name="connsiteX27" fmla="*/ 1149096 w 2086356"/>
              <a:gd name="connsiteY27" fmla="*/ 138683 h 319277"/>
              <a:gd name="connsiteX28" fmla="*/ 1948434 w 2086356"/>
              <a:gd name="connsiteY28" fmla="*/ 138683 h 319277"/>
              <a:gd name="connsiteX29" fmla="*/ 2056638 w 2086356"/>
              <a:gd name="connsiteY29" fmla="*/ 15240 h 319277"/>
              <a:gd name="connsiteX30" fmla="*/ 2057400 w 2086356"/>
              <a:gd name="connsiteY30" fmla="*/ 7620 h 319277"/>
              <a:gd name="connsiteX31" fmla="*/ 2057400 w 2086356"/>
              <a:gd name="connsiteY31" fmla="*/ 0 h 319277"/>
              <a:gd name="connsiteX32" fmla="*/ 2086356 w 2086356"/>
              <a:gd name="connsiteY32" fmla="*/ 761 h 319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086356" h="319277">
                <a:moveTo>
                  <a:pt x="2086356" y="761"/>
                </a:moveTo>
                <a:lnTo>
                  <a:pt x="2086356" y="8382"/>
                </a:lnTo>
                <a:lnTo>
                  <a:pt x="2085594" y="16764"/>
                </a:lnTo>
                <a:cubicBezTo>
                  <a:pt x="2079726" y="88048"/>
                  <a:pt x="2033016" y="160845"/>
                  <a:pt x="1956816" y="166877"/>
                </a:cubicBezTo>
                <a:lnTo>
                  <a:pt x="1155954" y="166877"/>
                </a:lnTo>
                <a:cubicBezTo>
                  <a:pt x="1092390" y="168224"/>
                  <a:pt x="1051763" y="232181"/>
                  <a:pt x="1048512" y="291083"/>
                </a:cubicBezTo>
                <a:lnTo>
                  <a:pt x="1047750" y="297941"/>
                </a:lnTo>
                <a:lnTo>
                  <a:pt x="1047750" y="305561"/>
                </a:lnTo>
                <a:cubicBezTo>
                  <a:pt x="1047750" y="313182"/>
                  <a:pt x="1040892" y="319277"/>
                  <a:pt x="1033272" y="319277"/>
                </a:cubicBezTo>
                <a:cubicBezTo>
                  <a:pt x="1025652" y="319277"/>
                  <a:pt x="1019556" y="313182"/>
                  <a:pt x="1018794" y="305561"/>
                </a:cubicBezTo>
                <a:lnTo>
                  <a:pt x="1018794" y="290321"/>
                </a:lnTo>
                <a:cubicBezTo>
                  <a:pt x="1013752" y="232854"/>
                  <a:pt x="977582" y="172592"/>
                  <a:pt x="915924" y="166877"/>
                </a:cubicBezTo>
                <a:lnTo>
                  <a:pt x="137160" y="166877"/>
                </a:lnTo>
                <a:cubicBezTo>
                  <a:pt x="58966" y="167754"/>
                  <a:pt x="5689" y="89458"/>
                  <a:pt x="762" y="17526"/>
                </a:cubicBezTo>
                <a:lnTo>
                  <a:pt x="0" y="9144"/>
                </a:lnTo>
                <a:lnTo>
                  <a:pt x="0" y="761"/>
                </a:lnTo>
                <a:lnTo>
                  <a:pt x="28956" y="0"/>
                </a:lnTo>
                <a:lnTo>
                  <a:pt x="28956" y="14477"/>
                </a:lnTo>
                <a:cubicBezTo>
                  <a:pt x="33147" y="69951"/>
                  <a:pt x="70282" y="134378"/>
                  <a:pt x="131064" y="137921"/>
                </a:cubicBezTo>
                <a:lnTo>
                  <a:pt x="137160" y="138683"/>
                </a:lnTo>
                <a:lnTo>
                  <a:pt x="911352" y="138683"/>
                </a:lnTo>
                <a:cubicBezTo>
                  <a:pt x="989203" y="138607"/>
                  <a:pt x="1043127" y="215988"/>
                  <a:pt x="1046988" y="288797"/>
                </a:cubicBezTo>
                <a:lnTo>
                  <a:pt x="1047750" y="297179"/>
                </a:lnTo>
                <a:lnTo>
                  <a:pt x="1047750" y="304800"/>
                </a:lnTo>
                <a:lnTo>
                  <a:pt x="1018794" y="304800"/>
                </a:lnTo>
                <a:lnTo>
                  <a:pt x="1019556" y="296417"/>
                </a:lnTo>
                <a:lnTo>
                  <a:pt x="1019556" y="288035"/>
                </a:lnTo>
                <a:cubicBezTo>
                  <a:pt x="1026045" y="216458"/>
                  <a:pt x="1072603" y="144208"/>
                  <a:pt x="1149096" y="138683"/>
                </a:cubicBezTo>
                <a:lnTo>
                  <a:pt x="1948434" y="138683"/>
                </a:lnTo>
                <a:cubicBezTo>
                  <a:pt x="2012683" y="137414"/>
                  <a:pt x="2052611" y="74510"/>
                  <a:pt x="2056638" y="15240"/>
                </a:cubicBezTo>
                <a:lnTo>
                  <a:pt x="2057400" y="7620"/>
                </a:lnTo>
                <a:lnTo>
                  <a:pt x="2057400" y="0"/>
                </a:lnTo>
                <a:lnTo>
                  <a:pt x="2086356" y="761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4483100"/>
            <a:ext cx="5702300" cy="965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127000"/>
            <a:ext cx="14986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736600"/>
            <a:ext cx="7010400" cy="383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dirty="0" smtClean="0"/>
              <a:t>		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Problem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Setting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graph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G(V,E)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budget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sensors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network: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T(i,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u)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subset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maximize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  <a:tab pos="1866900" algn="l"/>
              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expected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511800"/>
            <a:ext cx="3162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subject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cost(A)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20100" y="6604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5410200"/>
            <a:ext cx="1993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41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343400" y="4572000"/>
            <a:ext cx="244602" cy="244602"/>
          </a:xfrm>
          <a:custGeom>
            <a:avLst/>
            <a:gdLst>
              <a:gd name="connsiteX0" fmla="*/ 0 w 244602"/>
              <a:gd name="connsiteY0" fmla="*/ 122682 h 244602"/>
              <a:gd name="connsiteX1" fmla="*/ 122682 w 244602"/>
              <a:gd name="connsiteY1" fmla="*/ 0 h 244602"/>
              <a:gd name="connsiteX2" fmla="*/ 244602 w 244602"/>
              <a:gd name="connsiteY2" fmla="*/ 122682 h 244602"/>
              <a:gd name="connsiteX3" fmla="*/ 122682 w 244602"/>
              <a:gd name="connsiteY3" fmla="*/ 244602 h 244602"/>
              <a:gd name="connsiteX4" fmla="*/ 0 w 244602"/>
              <a:gd name="connsiteY4" fmla="*/ 122682 h 244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602" h="244602">
                <a:moveTo>
                  <a:pt x="0" y="122682"/>
                </a:moveTo>
                <a:cubicBezTo>
                  <a:pt x="0" y="54864"/>
                  <a:pt x="54864" y="0"/>
                  <a:pt x="122682" y="0"/>
                </a:cubicBezTo>
                <a:cubicBezTo>
                  <a:pt x="189738" y="0"/>
                  <a:pt x="244602" y="54864"/>
                  <a:pt x="244602" y="122682"/>
                </a:cubicBezTo>
                <a:cubicBezTo>
                  <a:pt x="244602" y="189738"/>
                  <a:pt x="189738" y="244602"/>
                  <a:pt x="122682" y="244602"/>
                </a:cubicBezTo>
                <a:cubicBezTo>
                  <a:pt x="54864" y="244602"/>
                  <a:pt x="0" y="189738"/>
                  <a:pt x="0" y="122682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3400" y="4572000"/>
            <a:ext cx="244602" cy="244602"/>
          </a:xfrm>
          <a:custGeom>
            <a:avLst/>
            <a:gdLst>
              <a:gd name="connsiteX0" fmla="*/ 0 w 244602"/>
              <a:gd name="connsiteY0" fmla="*/ 122682 h 244602"/>
              <a:gd name="connsiteX1" fmla="*/ 122682 w 244602"/>
              <a:gd name="connsiteY1" fmla="*/ 0 h 244602"/>
              <a:gd name="connsiteX2" fmla="*/ 244602 w 244602"/>
              <a:gd name="connsiteY2" fmla="*/ 122682 h 244602"/>
              <a:gd name="connsiteX3" fmla="*/ 122682 w 244602"/>
              <a:gd name="connsiteY3" fmla="*/ 244602 h 244602"/>
              <a:gd name="connsiteX4" fmla="*/ 0 w 244602"/>
              <a:gd name="connsiteY4" fmla="*/ 122682 h 244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4602" h="244602">
                <a:moveTo>
                  <a:pt x="0" y="122682"/>
                </a:moveTo>
                <a:cubicBezTo>
                  <a:pt x="0" y="54864"/>
                  <a:pt x="54864" y="0"/>
                  <a:pt x="122682" y="0"/>
                </a:cubicBezTo>
                <a:cubicBezTo>
                  <a:pt x="189738" y="0"/>
                  <a:pt x="244602" y="54864"/>
                  <a:pt x="244602" y="122682"/>
                </a:cubicBezTo>
                <a:cubicBezTo>
                  <a:pt x="244602" y="189738"/>
                  <a:pt x="189738" y="244602"/>
                  <a:pt x="122682" y="244602"/>
                </a:cubicBezTo>
                <a:cubicBezTo>
                  <a:pt x="54864" y="244602"/>
                  <a:pt x="0" y="189738"/>
                  <a:pt x="0" y="122682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4025900"/>
            <a:ext cx="2336800" cy="2070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0700" y="4559300"/>
            <a:ext cx="2794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5800" y="4152900"/>
            <a:ext cx="1879600" cy="210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711200"/>
            <a:ext cx="64897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14300" algn="l"/>
                <a:tab pos="863600" algn="l"/>
              </a:tabLst>
            </a:pPr>
            <a:r>
              <a:rPr lang="en-US" altLang="zh-CN" dirty="0" smtClean="0"/>
              <a:t>	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Structure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Problem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114300" algn="l"/>
                <a:tab pos="8636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Solving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exactly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NP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hard</a:t>
            </a:r>
          </a:p>
          <a:p>
            <a:pPr>
              <a:lnSpc>
                <a:spcPts val="3700"/>
              </a:lnSpc>
              <a:tabLst>
                <a:tab pos="114300" algn="l"/>
                <a:tab pos="863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vertex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114300" algn="l"/>
                <a:tab pos="8636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Observation: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Diminishing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returns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318000"/>
            <a:ext cx="13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4292600"/>
            <a:ext cx="11430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84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sensor:</a:t>
            </a:r>
          </a:p>
          <a:p>
            <a:pPr>
              <a:lnSpc>
                <a:spcPts val="2200"/>
              </a:lnSpc>
              <a:tabLst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5461000"/>
            <a:ext cx="20066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S’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lot</a:t>
            </a:r>
          </a:p>
          <a:p>
            <a:pPr>
              <a:lnSpc>
                <a:spcPts val="1600"/>
              </a:lnSpc>
              <a:tabLst>
                <a:tab pos="152400" algn="l"/>
                <a:tab pos="9525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  <a:tab pos="952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A={S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5003800"/>
            <a:ext cx="13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4483100"/>
            <a:ext cx="1397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613400"/>
            <a:ext cx="2463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112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S’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helps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                <a:tab pos="7112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very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9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3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little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11200" algn="l"/>
                <a:tab pos="965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B={S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24100" y="3263900"/>
            <a:ext cx="50038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6200000">
            <a:off x="1016000" y="4584700"/>
            <a:ext cx="1358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1079500" y="4584700"/>
            <a:ext cx="2082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(covered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698500"/>
            <a:ext cx="7518400" cy="265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14300" algn="l"/>
                <a:tab pos="393700" algn="l"/>
                <a:tab pos="2768600" algn="l"/>
              </a:tabLst>
            </a:pPr>
            <a:r>
              <a:rPr lang="en-US" altLang="zh-CN" dirty="0" smtClean="0"/>
              <a:t>		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4300" algn="l"/>
                <a:tab pos="393700" algn="l"/>
                <a:tab pos="2768600" algn="l"/>
              </a:tabLst>
            </a:pPr>
            <a:r>
              <a:rPr lang="en-US" altLang="zh-CN" sz="30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Analysis:</a:t>
            </a:r>
            <a:r>
              <a:rPr lang="en-US" altLang="zh-CN" sz="3000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diminishing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individual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600"/>
              </a:lnSpc>
              <a:tabLst>
                <a:tab pos="114300" algn="l"/>
                <a:tab pos="393700" algn="l"/>
                <a:tab pos="27686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implies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diminishing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returns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“global”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level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393700" algn="l"/>
                <a:tab pos="2768600" algn="l"/>
              </a:tabLst>
            </a:pPr>
            <a:r>
              <a:rPr lang="en-US" altLang="zh-CN" dirty="0" smtClean="0"/>
              <a:t>	</a:t>
            </a: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Covered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area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grows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slower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slower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100"/>
              </a:lnSpc>
              <a:tabLst>
                <a:tab pos="114300" algn="l"/>
                <a:tab pos="393700" algn="l"/>
                <a:tab pos="2768600" algn="l"/>
              </a:tabLst>
            </a:pPr>
            <a:r>
              <a:rPr lang="en-US" altLang="zh-CN" dirty="0" smtClean="0"/>
              <a:t>		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6388100"/>
            <a:ext cx="2730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57277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Δ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32300" y="57531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Δ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752600" y="622300"/>
            <a:ext cx="5626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Approximation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Result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00200"/>
            <a:ext cx="6781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Diminishing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returns: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Covered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grows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slower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slower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819400"/>
            <a:ext cx="5041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submodular: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379" dirty="0" smtClean="0">
                <a:solidFill>
                  <a:srgbClr val="c00000"/>
                </a:solidFill>
                <a:latin typeface="Symbol" pitchFamily="18" charset="0"/>
                <a:cs typeface="Symbol" pitchFamily="18" charset="0"/>
              </a:rPr>
              <a:t>⊆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416300"/>
            <a:ext cx="58039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R(A</a:t>
            </a:r>
            <a:r>
              <a:rPr lang="en-US" altLang="zh-CN" sz="3379" dirty="0" smtClean="0">
                <a:solidFill>
                  <a:srgbClr val="c00000"/>
                </a:solidFill>
                <a:latin typeface="Symbol" pitchFamily="18" charset="0"/>
                <a:cs typeface="Symbol" pitchFamily="18" charset="0"/>
              </a:rPr>
              <a:t>∪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{x})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R(A)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 ≥  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R(B</a:t>
            </a:r>
            <a:r>
              <a:rPr lang="en-US" altLang="zh-CN" sz="3379" dirty="0" smtClean="0">
                <a:solidFill>
                  <a:srgbClr val="c00000"/>
                </a:solidFill>
                <a:latin typeface="Symbol" pitchFamily="18" charset="0"/>
                <a:cs typeface="Symbol" pitchFamily="18" charset="0"/>
              </a:rPr>
              <a:t>∪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{x})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i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R(B)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457700"/>
            <a:ext cx="7315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u="sng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Theorem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[Nehmhauser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al.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‘78]: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                            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4876800"/>
            <a:ext cx="5499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monotone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321300"/>
            <a:ext cx="6832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submodular,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step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produces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f(S)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within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1/e)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72083" y="2586989"/>
            <a:ext cx="3685794" cy="319277"/>
          </a:xfrm>
          <a:custGeom>
            <a:avLst/>
            <a:gdLst>
              <a:gd name="connsiteX0" fmla="*/ 3685794 w 3685794"/>
              <a:gd name="connsiteY0" fmla="*/ 0 h 319277"/>
              <a:gd name="connsiteX1" fmla="*/ 3685794 w 3685794"/>
              <a:gd name="connsiteY1" fmla="*/ 8382 h 319277"/>
              <a:gd name="connsiteX2" fmla="*/ 3685031 w 3685794"/>
              <a:gd name="connsiteY2" fmla="*/ 16764 h 319277"/>
              <a:gd name="connsiteX3" fmla="*/ 3557016 w 3685794"/>
              <a:gd name="connsiteY3" fmla="*/ 166877 h 319277"/>
              <a:gd name="connsiteX4" fmla="*/ 1948433 w 3685794"/>
              <a:gd name="connsiteY4" fmla="*/ 166877 h 319277"/>
              <a:gd name="connsiteX5" fmla="*/ 1840229 w 3685794"/>
              <a:gd name="connsiteY5" fmla="*/ 291083 h 319277"/>
              <a:gd name="connsiteX6" fmla="*/ 1840229 w 3685794"/>
              <a:gd name="connsiteY6" fmla="*/ 304800 h 319277"/>
              <a:gd name="connsiteX7" fmla="*/ 1825751 w 3685794"/>
              <a:gd name="connsiteY7" fmla="*/ 319277 h 319277"/>
              <a:gd name="connsiteX8" fmla="*/ 1811273 w 3685794"/>
              <a:gd name="connsiteY8" fmla="*/ 304800 h 319277"/>
              <a:gd name="connsiteX9" fmla="*/ 1811273 w 3685794"/>
              <a:gd name="connsiteY9" fmla="*/ 297179 h 319277"/>
              <a:gd name="connsiteX10" fmla="*/ 1810511 w 3685794"/>
              <a:gd name="connsiteY10" fmla="*/ 290322 h 319277"/>
              <a:gd name="connsiteX11" fmla="*/ 1707642 w 3685794"/>
              <a:gd name="connsiteY11" fmla="*/ 166877 h 319277"/>
              <a:gd name="connsiteX12" fmla="*/ 136398 w 3685794"/>
              <a:gd name="connsiteY12" fmla="*/ 166877 h 319277"/>
              <a:gd name="connsiteX13" fmla="*/ 762 w 3685794"/>
              <a:gd name="connsiteY13" fmla="*/ 17526 h 319277"/>
              <a:gd name="connsiteX14" fmla="*/ 0 w 3685794"/>
              <a:gd name="connsiteY14" fmla="*/ 9144 h 319277"/>
              <a:gd name="connsiteX15" fmla="*/ 0 w 3685794"/>
              <a:gd name="connsiteY15" fmla="*/ 0 h 319277"/>
              <a:gd name="connsiteX16" fmla="*/ 28194 w 3685794"/>
              <a:gd name="connsiteY16" fmla="*/ 0 h 319277"/>
              <a:gd name="connsiteX17" fmla="*/ 28194 w 3685794"/>
              <a:gd name="connsiteY17" fmla="*/ 6857 h 319277"/>
              <a:gd name="connsiteX18" fmla="*/ 28956 w 3685794"/>
              <a:gd name="connsiteY18" fmla="*/ 14477 h 319277"/>
              <a:gd name="connsiteX19" fmla="*/ 131063 w 3685794"/>
              <a:gd name="connsiteY19" fmla="*/ 137922 h 319277"/>
              <a:gd name="connsiteX20" fmla="*/ 1703070 w 3685794"/>
              <a:gd name="connsiteY20" fmla="*/ 137922 h 319277"/>
              <a:gd name="connsiteX21" fmla="*/ 1839467 w 3685794"/>
              <a:gd name="connsiteY21" fmla="*/ 288798 h 319277"/>
              <a:gd name="connsiteX22" fmla="*/ 1839467 w 3685794"/>
              <a:gd name="connsiteY22" fmla="*/ 297179 h 319277"/>
              <a:gd name="connsiteX23" fmla="*/ 1840229 w 3685794"/>
              <a:gd name="connsiteY23" fmla="*/ 304800 h 319277"/>
              <a:gd name="connsiteX24" fmla="*/ 1811273 w 3685794"/>
              <a:gd name="connsiteY24" fmla="*/ 304800 h 319277"/>
              <a:gd name="connsiteX25" fmla="*/ 1811273 w 3685794"/>
              <a:gd name="connsiteY25" fmla="*/ 296417 h 319277"/>
              <a:gd name="connsiteX26" fmla="*/ 1812036 w 3685794"/>
              <a:gd name="connsiteY26" fmla="*/ 288035 h 319277"/>
              <a:gd name="connsiteX27" fmla="*/ 1941576 w 3685794"/>
              <a:gd name="connsiteY27" fmla="*/ 138683 h 319277"/>
              <a:gd name="connsiteX28" fmla="*/ 1948433 w 3685794"/>
              <a:gd name="connsiteY28" fmla="*/ 137922 h 319277"/>
              <a:gd name="connsiteX29" fmla="*/ 3548633 w 3685794"/>
              <a:gd name="connsiteY29" fmla="*/ 137922 h 319277"/>
              <a:gd name="connsiteX30" fmla="*/ 3656837 w 3685794"/>
              <a:gd name="connsiteY30" fmla="*/ 14477 h 319277"/>
              <a:gd name="connsiteX31" fmla="*/ 3657600 w 3685794"/>
              <a:gd name="connsiteY31" fmla="*/ 7620 h 319277"/>
              <a:gd name="connsiteX32" fmla="*/ 3657600 w 3685794"/>
              <a:gd name="connsiteY32" fmla="*/ 0 h 319277"/>
              <a:gd name="connsiteX33" fmla="*/ 3685794 w 3685794"/>
              <a:gd name="connsiteY33" fmla="*/ 0 h 319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3685794" h="319277">
                <a:moveTo>
                  <a:pt x="3685794" y="0"/>
                </a:moveTo>
                <a:lnTo>
                  <a:pt x="3685794" y="8382"/>
                </a:lnTo>
                <a:lnTo>
                  <a:pt x="3685031" y="16764"/>
                </a:lnTo>
                <a:cubicBezTo>
                  <a:pt x="3680472" y="88468"/>
                  <a:pt x="3632390" y="159702"/>
                  <a:pt x="3557016" y="166877"/>
                </a:cubicBezTo>
                <a:lnTo>
                  <a:pt x="1948433" y="166877"/>
                </a:lnTo>
                <a:cubicBezTo>
                  <a:pt x="1884768" y="166966"/>
                  <a:pt x="1843836" y="233146"/>
                  <a:pt x="1840229" y="291083"/>
                </a:cubicBezTo>
                <a:lnTo>
                  <a:pt x="1840229" y="304800"/>
                </a:lnTo>
                <a:cubicBezTo>
                  <a:pt x="1839467" y="313182"/>
                  <a:pt x="1833372" y="319277"/>
                  <a:pt x="1825751" y="319277"/>
                </a:cubicBezTo>
                <a:cubicBezTo>
                  <a:pt x="1818132" y="319277"/>
                  <a:pt x="1811273" y="313182"/>
                  <a:pt x="1811273" y="304800"/>
                </a:cubicBezTo>
                <a:lnTo>
                  <a:pt x="1811273" y="297179"/>
                </a:lnTo>
                <a:lnTo>
                  <a:pt x="1810511" y="290322"/>
                </a:lnTo>
                <a:cubicBezTo>
                  <a:pt x="1806727" y="234276"/>
                  <a:pt x="1768601" y="170789"/>
                  <a:pt x="1707642" y="166877"/>
                </a:cubicBezTo>
                <a:lnTo>
                  <a:pt x="136398" y="166877"/>
                </a:lnTo>
                <a:cubicBezTo>
                  <a:pt x="57912" y="165455"/>
                  <a:pt x="5626" y="91274"/>
                  <a:pt x="762" y="17526"/>
                </a:cubicBezTo>
                <a:lnTo>
                  <a:pt x="0" y="9144"/>
                </a:lnTo>
                <a:lnTo>
                  <a:pt x="0" y="0"/>
                </a:lnTo>
                <a:lnTo>
                  <a:pt x="28194" y="0"/>
                </a:lnTo>
                <a:lnTo>
                  <a:pt x="28194" y="6857"/>
                </a:lnTo>
                <a:lnTo>
                  <a:pt x="28956" y="14477"/>
                </a:lnTo>
                <a:cubicBezTo>
                  <a:pt x="33121" y="70307"/>
                  <a:pt x="70205" y="133832"/>
                  <a:pt x="131063" y="137922"/>
                </a:cubicBezTo>
                <a:lnTo>
                  <a:pt x="1703070" y="137922"/>
                </a:lnTo>
                <a:cubicBezTo>
                  <a:pt x="1782267" y="139204"/>
                  <a:pt x="1834248" y="215201"/>
                  <a:pt x="1839467" y="288798"/>
                </a:cubicBezTo>
                <a:lnTo>
                  <a:pt x="1839467" y="297179"/>
                </a:lnTo>
                <a:lnTo>
                  <a:pt x="1840229" y="304800"/>
                </a:lnTo>
                <a:lnTo>
                  <a:pt x="1811273" y="304800"/>
                </a:lnTo>
                <a:lnTo>
                  <a:pt x="1811273" y="296417"/>
                </a:lnTo>
                <a:lnTo>
                  <a:pt x="1812036" y="288035"/>
                </a:lnTo>
                <a:cubicBezTo>
                  <a:pt x="1816455" y="218147"/>
                  <a:pt x="1866430" y="142252"/>
                  <a:pt x="1941576" y="138683"/>
                </a:cubicBezTo>
                <a:lnTo>
                  <a:pt x="1948433" y="137922"/>
                </a:lnTo>
                <a:lnTo>
                  <a:pt x="3548633" y="137922"/>
                </a:lnTo>
                <a:cubicBezTo>
                  <a:pt x="3611600" y="139014"/>
                  <a:pt x="3653688" y="72415"/>
                  <a:pt x="3656837" y="14477"/>
                </a:cubicBezTo>
                <a:lnTo>
                  <a:pt x="3657600" y="7620"/>
                </a:lnTo>
                <a:lnTo>
                  <a:pt x="3657600" y="0"/>
                </a:lnTo>
                <a:lnTo>
                  <a:pt x="3685794" y="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1684" y="2579370"/>
            <a:ext cx="3533394" cy="319277"/>
          </a:xfrm>
          <a:custGeom>
            <a:avLst/>
            <a:gdLst>
              <a:gd name="connsiteX0" fmla="*/ 3533394 w 3533394"/>
              <a:gd name="connsiteY0" fmla="*/ 761 h 319277"/>
              <a:gd name="connsiteX1" fmla="*/ 3533394 w 3533394"/>
              <a:gd name="connsiteY1" fmla="*/ 8382 h 319277"/>
              <a:gd name="connsiteX2" fmla="*/ 3532632 w 3533394"/>
              <a:gd name="connsiteY2" fmla="*/ 16763 h 319277"/>
              <a:gd name="connsiteX3" fmla="*/ 3404615 w 3533394"/>
              <a:gd name="connsiteY3" fmla="*/ 166877 h 319277"/>
              <a:gd name="connsiteX4" fmla="*/ 1872996 w 3533394"/>
              <a:gd name="connsiteY4" fmla="*/ 166877 h 319277"/>
              <a:gd name="connsiteX5" fmla="*/ 1764791 w 3533394"/>
              <a:gd name="connsiteY5" fmla="*/ 291083 h 319277"/>
              <a:gd name="connsiteX6" fmla="*/ 1764791 w 3533394"/>
              <a:gd name="connsiteY6" fmla="*/ 297941 h 319277"/>
              <a:gd name="connsiteX7" fmla="*/ 1764029 w 3533394"/>
              <a:gd name="connsiteY7" fmla="*/ 305561 h 319277"/>
              <a:gd name="connsiteX8" fmla="*/ 1750313 w 3533394"/>
              <a:gd name="connsiteY8" fmla="*/ 319277 h 319277"/>
              <a:gd name="connsiteX9" fmla="*/ 1735835 w 3533394"/>
              <a:gd name="connsiteY9" fmla="*/ 305561 h 319277"/>
              <a:gd name="connsiteX10" fmla="*/ 1735835 w 3533394"/>
              <a:gd name="connsiteY10" fmla="*/ 297179 h 319277"/>
              <a:gd name="connsiteX11" fmla="*/ 1735073 w 3533394"/>
              <a:gd name="connsiteY11" fmla="*/ 290322 h 319277"/>
              <a:gd name="connsiteX12" fmla="*/ 1632203 w 3533394"/>
              <a:gd name="connsiteY12" fmla="*/ 166877 h 319277"/>
              <a:gd name="connsiteX13" fmla="*/ 136397 w 3533394"/>
              <a:gd name="connsiteY13" fmla="*/ 166877 h 319277"/>
              <a:gd name="connsiteX14" fmla="*/ 761 w 3533394"/>
              <a:gd name="connsiteY14" fmla="*/ 17526 h 319277"/>
              <a:gd name="connsiteX15" fmla="*/ 0 w 3533394"/>
              <a:gd name="connsiteY15" fmla="*/ 9144 h 319277"/>
              <a:gd name="connsiteX16" fmla="*/ 0 w 3533394"/>
              <a:gd name="connsiteY16" fmla="*/ 761 h 319277"/>
              <a:gd name="connsiteX17" fmla="*/ 28194 w 3533394"/>
              <a:gd name="connsiteY17" fmla="*/ 0 h 319277"/>
              <a:gd name="connsiteX18" fmla="*/ 28194 w 3533394"/>
              <a:gd name="connsiteY18" fmla="*/ 6857 h 319277"/>
              <a:gd name="connsiteX19" fmla="*/ 28955 w 3533394"/>
              <a:gd name="connsiteY19" fmla="*/ 14477 h 319277"/>
              <a:gd name="connsiteX20" fmla="*/ 131063 w 3533394"/>
              <a:gd name="connsiteY20" fmla="*/ 137922 h 319277"/>
              <a:gd name="connsiteX21" fmla="*/ 136397 w 3533394"/>
              <a:gd name="connsiteY21" fmla="*/ 138683 h 319277"/>
              <a:gd name="connsiteX22" fmla="*/ 1627632 w 3533394"/>
              <a:gd name="connsiteY22" fmla="*/ 138683 h 319277"/>
              <a:gd name="connsiteX23" fmla="*/ 1764029 w 3533394"/>
              <a:gd name="connsiteY23" fmla="*/ 288797 h 319277"/>
              <a:gd name="connsiteX24" fmla="*/ 1764029 w 3533394"/>
              <a:gd name="connsiteY24" fmla="*/ 304800 h 319277"/>
              <a:gd name="connsiteX25" fmla="*/ 1735835 w 3533394"/>
              <a:gd name="connsiteY25" fmla="*/ 304800 h 319277"/>
              <a:gd name="connsiteX26" fmla="*/ 1735835 w 3533394"/>
              <a:gd name="connsiteY26" fmla="*/ 296417 h 319277"/>
              <a:gd name="connsiteX27" fmla="*/ 1736597 w 3533394"/>
              <a:gd name="connsiteY27" fmla="*/ 288035 h 319277"/>
              <a:gd name="connsiteX28" fmla="*/ 1866137 w 3533394"/>
              <a:gd name="connsiteY28" fmla="*/ 138683 h 319277"/>
              <a:gd name="connsiteX29" fmla="*/ 3396234 w 3533394"/>
              <a:gd name="connsiteY29" fmla="*/ 138683 h 319277"/>
              <a:gd name="connsiteX30" fmla="*/ 3504437 w 3533394"/>
              <a:gd name="connsiteY30" fmla="*/ 15239 h 319277"/>
              <a:gd name="connsiteX31" fmla="*/ 3505199 w 3533394"/>
              <a:gd name="connsiteY31" fmla="*/ 7619 h 319277"/>
              <a:gd name="connsiteX32" fmla="*/ 3505199 w 3533394"/>
              <a:gd name="connsiteY32" fmla="*/ 0 h 319277"/>
              <a:gd name="connsiteX33" fmla="*/ 3533394 w 3533394"/>
              <a:gd name="connsiteY33" fmla="*/ 761 h 319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3533394" h="319277">
                <a:moveTo>
                  <a:pt x="3533394" y="761"/>
                </a:moveTo>
                <a:lnTo>
                  <a:pt x="3533394" y="8382"/>
                </a:lnTo>
                <a:lnTo>
                  <a:pt x="3532632" y="16763"/>
                </a:lnTo>
                <a:cubicBezTo>
                  <a:pt x="3528275" y="88176"/>
                  <a:pt x="3479863" y="160147"/>
                  <a:pt x="3404615" y="166877"/>
                </a:cubicBezTo>
                <a:lnTo>
                  <a:pt x="1872996" y="166877"/>
                </a:lnTo>
                <a:cubicBezTo>
                  <a:pt x="1808314" y="167881"/>
                  <a:pt x="1769122" y="231990"/>
                  <a:pt x="1764791" y="291083"/>
                </a:cubicBezTo>
                <a:lnTo>
                  <a:pt x="1764791" y="297941"/>
                </a:lnTo>
                <a:lnTo>
                  <a:pt x="1764029" y="305561"/>
                </a:lnTo>
                <a:cubicBezTo>
                  <a:pt x="1764029" y="313182"/>
                  <a:pt x="1757934" y="319277"/>
                  <a:pt x="1750313" y="319277"/>
                </a:cubicBezTo>
                <a:cubicBezTo>
                  <a:pt x="1741932" y="319277"/>
                  <a:pt x="1735835" y="313182"/>
                  <a:pt x="1735835" y="305561"/>
                </a:cubicBezTo>
                <a:lnTo>
                  <a:pt x="1735835" y="297179"/>
                </a:lnTo>
                <a:lnTo>
                  <a:pt x="1735073" y="290322"/>
                </a:lnTo>
                <a:cubicBezTo>
                  <a:pt x="1731251" y="233997"/>
                  <a:pt x="1693138" y="171043"/>
                  <a:pt x="1632203" y="166877"/>
                </a:cubicBezTo>
                <a:lnTo>
                  <a:pt x="136397" y="166877"/>
                </a:lnTo>
                <a:cubicBezTo>
                  <a:pt x="58915" y="166763"/>
                  <a:pt x="4698" y="89674"/>
                  <a:pt x="761" y="17526"/>
                </a:cubicBezTo>
                <a:lnTo>
                  <a:pt x="0" y="9144"/>
                </a:lnTo>
                <a:lnTo>
                  <a:pt x="0" y="761"/>
                </a:lnTo>
                <a:lnTo>
                  <a:pt x="28194" y="0"/>
                </a:lnTo>
                <a:lnTo>
                  <a:pt x="28194" y="6857"/>
                </a:lnTo>
                <a:lnTo>
                  <a:pt x="28955" y="14477"/>
                </a:lnTo>
                <a:cubicBezTo>
                  <a:pt x="32918" y="70027"/>
                  <a:pt x="70815" y="134518"/>
                  <a:pt x="131063" y="137922"/>
                </a:cubicBezTo>
                <a:lnTo>
                  <a:pt x="136397" y="138683"/>
                </a:lnTo>
                <a:lnTo>
                  <a:pt x="1627632" y="138683"/>
                </a:lnTo>
                <a:cubicBezTo>
                  <a:pt x="1706269" y="138518"/>
                  <a:pt x="1758492" y="215036"/>
                  <a:pt x="1764029" y="288797"/>
                </a:cubicBezTo>
                <a:lnTo>
                  <a:pt x="1764029" y="304800"/>
                </a:lnTo>
                <a:lnTo>
                  <a:pt x="1735835" y="304800"/>
                </a:lnTo>
                <a:lnTo>
                  <a:pt x="1735835" y="296417"/>
                </a:lnTo>
                <a:lnTo>
                  <a:pt x="1736597" y="288035"/>
                </a:lnTo>
                <a:cubicBezTo>
                  <a:pt x="1742211" y="215823"/>
                  <a:pt x="1789950" y="144030"/>
                  <a:pt x="1866137" y="138683"/>
                </a:cubicBezTo>
                <a:lnTo>
                  <a:pt x="3396234" y="138683"/>
                </a:lnTo>
                <a:cubicBezTo>
                  <a:pt x="3460444" y="136690"/>
                  <a:pt x="3499929" y="74828"/>
                  <a:pt x="3504437" y="15239"/>
                </a:cubicBezTo>
                <a:lnTo>
                  <a:pt x="3505199" y="7619"/>
                </a:lnTo>
                <a:lnTo>
                  <a:pt x="3505199" y="0"/>
                </a:lnTo>
                <a:lnTo>
                  <a:pt x="3533394" y="761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108200"/>
            <a:ext cx="79502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1300" y="5054600"/>
            <a:ext cx="27051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5359400"/>
            <a:ext cx="3403600" cy="149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60400"/>
            <a:ext cx="77978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functions: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Submodularity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41300" algn="l"/>
              </a:tabLst>
            </a:pPr>
            <a:r>
              <a:rPr lang="en-US" altLang="zh-CN" sz="31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must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 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5930900"/>
            <a:ext cx="3175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R(S)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568700"/>
            <a:ext cx="80137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know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submodular,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&gt;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∑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186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also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</a:t>
            </a:r>
          </a:p>
          <a:p>
            <a:pPr>
              <a:lnSpc>
                <a:spcPts val="35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2)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Natural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…,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6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64600" y="5918200"/>
            <a:ext cx="165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2882900"/>
            <a:ext cx="2882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60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2882900"/>
            <a:ext cx="2882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73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adding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673100" y="622300"/>
            <a:ext cx="7785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Submodular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01800"/>
            <a:ext cx="73279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Objective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Battle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competition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[Ostfeld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al]: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6162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009900"/>
            <a:ext cx="529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does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352800"/>
            <a:ext cx="3644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(DL)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746500"/>
            <a:ext cx="4495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contaminations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02100"/>
            <a:ext cx="3581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Population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(PA)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483100"/>
            <a:ext cx="499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people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drank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contaminated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864100"/>
            <a:ext cx="3073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u="sng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submodular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05989" y="3059429"/>
            <a:ext cx="465582" cy="466344"/>
          </a:xfrm>
          <a:custGeom>
            <a:avLst/>
            <a:gdLst>
              <a:gd name="connsiteX0" fmla="*/ 465582 w 465582"/>
              <a:gd name="connsiteY0" fmla="*/ 9144 h 466344"/>
              <a:gd name="connsiteX1" fmla="*/ 8382 w 465582"/>
              <a:gd name="connsiteY1" fmla="*/ 466344 h 466344"/>
              <a:gd name="connsiteX2" fmla="*/ 0 w 465582"/>
              <a:gd name="connsiteY2" fmla="*/ 457200 h 466344"/>
              <a:gd name="connsiteX3" fmla="*/ 457200 w 465582"/>
              <a:gd name="connsiteY3" fmla="*/ 0 h 466344"/>
              <a:gd name="connsiteX4" fmla="*/ 465582 w 465582"/>
              <a:gd name="connsiteY4" fmla="*/ 9144 h 466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82" h="466344">
                <a:moveTo>
                  <a:pt x="465582" y="9144"/>
                </a:moveTo>
                <a:lnTo>
                  <a:pt x="8382" y="466344"/>
                </a:lnTo>
                <a:lnTo>
                  <a:pt x="0" y="457200"/>
                </a:lnTo>
                <a:lnTo>
                  <a:pt x="457200" y="0"/>
                </a:lnTo>
                <a:lnTo>
                  <a:pt x="465582" y="914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3066" y="3595115"/>
            <a:ext cx="240029" cy="538734"/>
          </a:xfrm>
          <a:custGeom>
            <a:avLst/>
            <a:gdLst>
              <a:gd name="connsiteX0" fmla="*/ 240029 w 240029"/>
              <a:gd name="connsiteY0" fmla="*/ 5334 h 538734"/>
              <a:gd name="connsiteX1" fmla="*/ 11429 w 240029"/>
              <a:gd name="connsiteY1" fmla="*/ 538734 h 538734"/>
              <a:gd name="connsiteX2" fmla="*/ 0 w 240029"/>
              <a:gd name="connsiteY2" fmla="*/ 533400 h 538734"/>
              <a:gd name="connsiteX3" fmla="*/ 228600 w 240029"/>
              <a:gd name="connsiteY3" fmla="*/ 0 h 538734"/>
              <a:gd name="connsiteX4" fmla="*/ 240029 w 240029"/>
              <a:gd name="connsiteY4" fmla="*/ 5334 h 538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029" h="538734">
                <a:moveTo>
                  <a:pt x="240029" y="5334"/>
                </a:moveTo>
                <a:lnTo>
                  <a:pt x="11429" y="538734"/>
                </a:lnTo>
                <a:lnTo>
                  <a:pt x="0" y="533400"/>
                </a:lnTo>
                <a:lnTo>
                  <a:pt x="228600" y="0"/>
                </a:lnTo>
                <a:lnTo>
                  <a:pt x="240029" y="53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0904" y="3064001"/>
            <a:ext cx="12954" cy="533400"/>
          </a:xfrm>
          <a:custGeom>
            <a:avLst/>
            <a:gdLst>
              <a:gd name="connsiteX0" fmla="*/ 6476 w 12954"/>
              <a:gd name="connsiteY0" fmla="*/ 0 h 533400"/>
              <a:gd name="connsiteX1" fmla="*/ 6476 w 12954"/>
              <a:gd name="connsiteY1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533400">
                <a:moveTo>
                  <a:pt x="6476" y="0"/>
                </a:moveTo>
                <a:lnTo>
                  <a:pt x="6476" y="533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3951" y="3592067"/>
            <a:ext cx="387857" cy="239267"/>
          </a:xfrm>
          <a:custGeom>
            <a:avLst/>
            <a:gdLst>
              <a:gd name="connsiteX0" fmla="*/ 381000 w 387857"/>
              <a:gd name="connsiteY0" fmla="*/ 239267 h 239267"/>
              <a:gd name="connsiteX1" fmla="*/ 0 w 387857"/>
              <a:gd name="connsiteY1" fmla="*/ 10667 h 239267"/>
              <a:gd name="connsiteX2" fmla="*/ 6857 w 387857"/>
              <a:gd name="connsiteY2" fmla="*/ 0 h 239267"/>
              <a:gd name="connsiteX3" fmla="*/ 387857 w 387857"/>
              <a:gd name="connsiteY3" fmla="*/ 228600 h 239267"/>
              <a:gd name="connsiteX4" fmla="*/ 381000 w 387857"/>
              <a:gd name="connsiteY4" fmla="*/ 239267 h 23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857" h="239267">
                <a:moveTo>
                  <a:pt x="381000" y="239267"/>
                </a:moveTo>
                <a:lnTo>
                  <a:pt x="0" y="10667"/>
                </a:lnTo>
                <a:lnTo>
                  <a:pt x="6857" y="0"/>
                </a:lnTo>
                <a:lnTo>
                  <a:pt x="387857" y="228600"/>
                </a:lnTo>
                <a:lnTo>
                  <a:pt x="381000" y="2392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9038" y="3515105"/>
            <a:ext cx="459485" cy="89154"/>
          </a:xfrm>
          <a:custGeom>
            <a:avLst/>
            <a:gdLst>
              <a:gd name="connsiteX0" fmla="*/ 457200 w 459485"/>
              <a:gd name="connsiteY0" fmla="*/ 89154 h 89154"/>
              <a:gd name="connsiteX1" fmla="*/ 0 w 459485"/>
              <a:gd name="connsiteY1" fmla="*/ 12954 h 89154"/>
              <a:gd name="connsiteX2" fmla="*/ 2285 w 459485"/>
              <a:gd name="connsiteY2" fmla="*/ 0 h 89154"/>
              <a:gd name="connsiteX3" fmla="*/ 459485 w 459485"/>
              <a:gd name="connsiteY3" fmla="*/ 76200 h 89154"/>
              <a:gd name="connsiteX4" fmla="*/ 457200 w 459485"/>
              <a:gd name="connsiteY4" fmla="*/ 89154 h 89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485" h="89154">
                <a:moveTo>
                  <a:pt x="457200" y="89154"/>
                </a:moveTo>
                <a:lnTo>
                  <a:pt x="0" y="12954"/>
                </a:lnTo>
                <a:lnTo>
                  <a:pt x="2285" y="0"/>
                </a:lnTo>
                <a:lnTo>
                  <a:pt x="459485" y="76200"/>
                </a:lnTo>
                <a:lnTo>
                  <a:pt x="457200" y="8915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800" y="29878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89" y="0"/>
                  <a:pt x="76200" y="0"/>
                </a:cubicBezTo>
                <a:cubicBezTo>
                  <a:pt x="118872" y="0"/>
                  <a:pt x="152400" y="34289"/>
                  <a:pt x="152400" y="76200"/>
                </a:cubicBezTo>
                <a:cubicBezTo>
                  <a:pt x="152400" y="118872"/>
                  <a:pt x="118872" y="152400"/>
                  <a:pt x="76200" y="152400"/>
                </a:cubicBezTo>
                <a:cubicBezTo>
                  <a:pt x="34289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800" y="3521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89" y="0"/>
                  <a:pt x="76200" y="0"/>
                </a:cubicBezTo>
                <a:cubicBezTo>
                  <a:pt x="118872" y="0"/>
                  <a:pt x="152400" y="34290"/>
                  <a:pt x="152400" y="76200"/>
                </a:cubicBezTo>
                <a:cubicBezTo>
                  <a:pt x="152400" y="118872"/>
                  <a:pt x="118872" y="152400"/>
                  <a:pt x="76200" y="152400"/>
                </a:cubicBezTo>
                <a:cubicBezTo>
                  <a:pt x="34289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3600" y="34450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89" y="0"/>
                  <a:pt x="76200" y="0"/>
                </a:cubicBezTo>
                <a:cubicBezTo>
                  <a:pt x="118872" y="0"/>
                  <a:pt x="152400" y="34290"/>
                  <a:pt x="152400" y="76200"/>
                </a:cubicBezTo>
                <a:cubicBezTo>
                  <a:pt x="152400" y="118872"/>
                  <a:pt x="118872" y="152400"/>
                  <a:pt x="76200" y="152400"/>
                </a:cubicBezTo>
                <a:cubicBezTo>
                  <a:pt x="34289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200" y="40546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89" y="0"/>
                  <a:pt x="76200" y="0"/>
                </a:cubicBezTo>
                <a:cubicBezTo>
                  <a:pt x="118872" y="0"/>
                  <a:pt x="152400" y="34290"/>
                  <a:pt x="152400" y="76200"/>
                </a:cubicBezTo>
                <a:cubicBezTo>
                  <a:pt x="152400" y="118872"/>
                  <a:pt x="118872" y="152400"/>
                  <a:pt x="76200" y="152400"/>
                </a:cubicBezTo>
                <a:cubicBezTo>
                  <a:pt x="34289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800" y="37498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89" y="0"/>
                  <a:pt x="76200" y="0"/>
                </a:cubicBezTo>
                <a:cubicBezTo>
                  <a:pt x="118872" y="0"/>
                  <a:pt x="152400" y="34290"/>
                  <a:pt x="152400" y="76200"/>
                </a:cubicBezTo>
                <a:cubicBezTo>
                  <a:pt x="152400" y="118872"/>
                  <a:pt x="118872" y="152400"/>
                  <a:pt x="76200" y="152400"/>
                </a:cubicBezTo>
                <a:cubicBezTo>
                  <a:pt x="34289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5058" y="4343400"/>
            <a:ext cx="541019" cy="381000"/>
          </a:xfrm>
          <a:custGeom>
            <a:avLst/>
            <a:gdLst>
              <a:gd name="connsiteX0" fmla="*/ 0 w 541019"/>
              <a:gd name="connsiteY0" fmla="*/ 0 h 381000"/>
              <a:gd name="connsiteX1" fmla="*/ 0 w 541019"/>
              <a:gd name="connsiteY1" fmla="*/ 381000 h 381000"/>
              <a:gd name="connsiteX2" fmla="*/ 541019 w 541019"/>
              <a:gd name="connsiteY2" fmla="*/ 381000 h 381000"/>
              <a:gd name="connsiteX3" fmla="*/ 541019 w 541019"/>
              <a:gd name="connsiteY3" fmla="*/ 0 h 381000"/>
              <a:gd name="connsiteX4" fmla="*/ 0 w 541019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19" h="381000">
                <a:moveTo>
                  <a:pt x="0" y="0"/>
                </a:moveTo>
                <a:lnTo>
                  <a:pt x="0" y="381000"/>
                </a:lnTo>
                <a:lnTo>
                  <a:pt x="541019" y="381000"/>
                </a:lnTo>
                <a:lnTo>
                  <a:pt x="541019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2677" y="2743200"/>
            <a:ext cx="671322" cy="381000"/>
          </a:xfrm>
          <a:custGeom>
            <a:avLst/>
            <a:gdLst>
              <a:gd name="connsiteX0" fmla="*/ 0 w 671322"/>
              <a:gd name="connsiteY0" fmla="*/ 0 h 381000"/>
              <a:gd name="connsiteX1" fmla="*/ 0 w 671322"/>
              <a:gd name="connsiteY1" fmla="*/ 381000 h 381000"/>
              <a:gd name="connsiteX2" fmla="*/ 671322 w 671322"/>
              <a:gd name="connsiteY2" fmla="*/ 381000 h 381000"/>
              <a:gd name="connsiteX3" fmla="*/ 671322 w 671322"/>
              <a:gd name="connsiteY3" fmla="*/ 0 h 381000"/>
              <a:gd name="connsiteX4" fmla="*/ 0 w 671322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322" h="381000">
                <a:moveTo>
                  <a:pt x="0" y="0"/>
                </a:moveTo>
                <a:lnTo>
                  <a:pt x="0" y="381000"/>
                </a:lnTo>
                <a:lnTo>
                  <a:pt x="671322" y="381000"/>
                </a:lnTo>
                <a:lnTo>
                  <a:pt x="671322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2677" y="3276600"/>
            <a:ext cx="366522" cy="381000"/>
          </a:xfrm>
          <a:custGeom>
            <a:avLst/>
            <a:gdLst>
              <a:gd name="connsiteX0" fmla="*/ 0 w 366522"/>
              <a:gd name="connsiteY0" fmla="*/ 0 h 381000"/>
              <a:gd name="connsiteX1" fmla="*/ 0 w 366522"/>
              <a:gd name="connsiteY1" fmla="*/ 381000 h 381000"/>
              <a:gd name="connsiteX2" fmla="*/ 366522 w 366522"/>
              <a:gd name="connsiteY2" fmla="*/ 381000 h 381000"/>
              <a:gd name="connsiteX3" fmla="*/ 366522 w 366522"/>
              <a:gd name="connsiteY3" fmla="*/ 0 h 381000"/>
              <a:gd name="connsiteX4" fmla="*/ 0 w 366522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522" h="381000">
                <a:moveTo>
                  <a:pt x="0" y="0"/>
                </a:moveTo>
                <a:lnTo>
                  <a:pt x="0" y="381000"/>
                </a:lnTo>
                <a:lnTo>
                  <a:pt x="366522" y="381000"/>
                </a:lnTo>
                <a:lnTo>
                  <a:pt x="366522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2677" y="3810000"/>
            <a:ext cx="152400" cy="381000"/>
          </a:xfrm>
          <a:custGeom>
            <a:avLst/>
            <a:gdLst>
              <a:gd name="connsiteX0" fmla="*/ 0 w 152400"/>
              <a:gd name="connsiteY0" fmla="*/ 0 h 381000"/>
              <a:gd name="connsiteX1" fmla="*/ 0 w 152400"/>
              <a:gd name="connsiteY1" fmla="*/ 381000 h 381000"/>
              <a:gd name="connsiteX2" fmla="*/ 152400 w 152400"/>
              <a:gd name="connsiteY2" fmla="*/ 381000 h 381000"/>
              <a:gd name="connsiteX3" fmla="*/ 152400 w 152400"/>
              <a:gd name="connsiteY3" fmla="*/ 0 h 381000"/>
              <a:gd name="connsiteX4" fmla="*/ 0 w 1524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381000">
                <a:moveTo>
                  <a:pt x="0" y="0"/>
                </a:move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800" y="3519678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89" y="0"/>
                  <a:pt x="76200" y="0"/>
                </a:cubicBezTo>
                <a:cubicBezTo>
                  <a:pt x="118872" y="0"/>
                  <a:pt x="152400" y="34289"/>
                  <a:pt x="152400" y="76200"/>
                </a:cubicBezTo>
                <a:cubicBezTo>
                  <a:pt x="152400" y="118109"/>
                  <a:pt x="118872" y="152400"/>
                  <a:pt x="76200" y="152400"/>
                </a:cubicBezTo>
                <a:cubicBezTo>
                  <a:pt x="34289" y="152400"/>
                  <a:pt x="0" y="118109"/>
                  <a:pt x="0" y="76200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27432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3600" y="3441954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89" y="0"/>
                  <a:pt x="76200" y="0"/>
                </a:cubicBezTo>
                <a:cubicBezTo>
                  <a:pt x="118872" y="0"/>
                  <a:pt x="152400" y="34289"/>
                  <a:pt x="152400" y="76200"/>
                </a:cubicBezTo>
                <a:cubicBezTo>
                  <a:pt x="152400" y="118109"/>
                  <a:pt x="118872" y="152400"/>
                  <a:pt x="76200" y="152400"/>
                </a:cubicBezTo>
                <a:cubicBezTo>
                  <a:pt x="34289" y="152400"/>
                  <a:pt x="0" y="118109"/>
                  <a:pt x="0" y="76200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3533" y="4876800"/>
            <a:ext cx="299466" cy="381000"/>
          </a:xfrm>
          <a:custGeom>
            <a:avLst/>
            <a:gdLst>
              <a:gd name="connsiteX0" fmla="*/ 0 w 299466"/>
              <a:gd name="connsiteY0" fmla="*/ 0 h 381000"/>
              <a:gd name="connsiteX1" fmla="*/ 0 w 299466"/>
              <a:gd name="connsiteY1" fmla="*/ 381000 h 381000"/>
              <a:gd name="connsiteX2" fmla="*/ 299466 w 299466"/>
              <a:gd name="connsiteY2" fmla="*/ 381000 h 381000"/>
              <a:gd name="connsiteX3" fmla="*/ 299466 w 299466"/>
              <a:gd name="connsiteY3" fmla="*/ 0 h 381000"/>
              <a:gd name="connsiteX4" fmla="*/ 0 w 299466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466" h="381000">
                <a:moveTo>
                  <a:pt x="0" y="0"/>
                </a:moveTo>
                <a:lnTo>
                  <a:pt x="0" y="381000"/>
                </a:lnTo>
                <a:lnTo>
                  <a:pt x="299466" y="381000"/>
                </a:lnTo>
                <a:lnTo>
                  <a:pt x="299466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0486" y="4343400"/>
            <a:ext cx="541019" cy="381000"/>
          </a:xfrm>
          <a:custGeom>
            <a:avLst/>
            <a:gdLst>
              <a:gd name="connsiteX0" fmla="*/ 0 w 541019"/>
              <a:gd name="connsiteY0" fmla="*/ 0 h 381000"/>
              <a:gd name="connsiteX1" fmla="*/ 0 w 541019"/>
              <a:gd name="connsiteY1" fmla="*/ 381000 h 381000"/>
              <a:gd name="connsiteX2" fmla="*/ 541019 w 541019"/>
              <a:gd name="connsiteY2" fmla="*/ 381000 h 381000"/>
              <a:gd name="connsiteX3" fmla="*/ 541019 w 541019"/>
              <a:gd name="connsiteY3" fmla="*/ 0 h 381000"/>
              <a:gd name="connsiteX4" fmla="*/ 0 w 541019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19" h="381000">
                <a:moveTo>
                  <a:pt x="0" y="0"/>
                </a:moveTo>
                <a:lnTo>
                  <a:pt x="0" y="381000"/>
                </a:lnTo>
                <a:lnTo>
                  <a:pt x="541019" y="381000"/>
                </a:lnTo>
                <a:lnTo>
                  <a:pt x="541019" y="0"/>
                </a:lnTo>
                <a:lnTo>
                  <a:pt x="0" y="0"/>
                </a:lnTo>
              </a:path>
            </a:pathLst>
          </a:custGeom>
          <a:solidFill>
            <a:srgbClr val="c6d9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105" y="3276600"/>
            <a:ext cx="366522" cy="381000"/>
          </a:xfrm>
          <a:custGeom>
            <a:avLst/>
            <a:gdLst>
              <a:gd name="connsiteX0" fmla="*/ 0 w 366522"/>
              <a:gd name="connsiteY0" fmla="*/ 0 h 381000"/>
              <a:gd name="connsiteX1" fmla="*/ 0 w 366522"/>
              <a:gd name="connsiteY1" fmla="*/ 381000 h 381000"/>
              <a:gd name="connsiteX2" fmla="*/ 366522 w 366522"/>
              <a:gd name="connsiteY2" fmla="*/ 381000 h 381000"/>
              <a:gd name="connsiteX3" fmla="*/ 366522 w 366522"/>
              <a:gd name="connsiteY3" fmla="*/ 0 h 381000"/>
              <a:gd name="connsiteX4" fmla="*/ 0 w 366522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522" h="381000">
                <a:moveTo>
                  <a:pt x="0" y="0"/>
                </a:moveTo>
                <a:lnTo>
                  <a:pt x="0" y="381000"/>
                </a:lnTo>
                <a:lnTo>
                  <a:pt x="366522" y="381000"/>
                </a:lnTo>
                <a:lnTo>
                  <a:pt x="366522" y="0"/>
                </a:lnTo>
                <a:lnTo>
                  <a:pt x="0" y="0"/>
                </a:lnTo>
              </a:path>
            </a:pathLst>
          </a:custGeom>
          <a:solidFill>
            <a:srgbClr val="c6d9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8011" y="3810000"/>
            <a:ext cx="152400" cy="381000"/>
          </a:xfrm>
          <a:custGeom>
            <a:avLst/>
            <a:gdLst>
              <a:gd name="connsiteX0" fmla="*/ 0 w 152400"/>
              <a:gd name="connsiteY0" fmla="*/ 0 h 381000"/>
              <a:gd name="connsiteX1" fmla="*/ 0 w 152400"/>
              <a:gd name="connsiteY1" fmla="*/ 381000 h 381000"/>
              <a:gd name="connsiteX2" fmla="*/ 152400 w 152400"/>
              <a:gd name="connsiteY2" fmla="*/ 381000 h 381000"/>
              <a:gd name="connsiteX3" fmla="*/ 152400 w 152400"/>
              <a:gd name="connsiteY3" fmla="*/ 0 h 381000"/>
              <a:gd name="connsiteX4" fmla="*/ 0 w 1524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381000">
                <a:moveTo>
                  <a:pt x="0" y="0"/>
                </a:move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c6d9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4876800"/>
            <a:ext cx="300227" cy="381000"/>
          </a:xfrm>
          <a:custGeom>
            <a:avLst/>
            <a:gdLst>
              <a:gd name="connsiteX0" fmla="*/ 0 w 300227"/>
              <a:gd name="connsiteY0" fmla="*/ 0 h 381000"/>
              <a:gd name="connsiteX1" fmla="*/ 0 w 300227"/>
              <a:gd name="connsiteY1" fmla="*/ 381000 h 381000"/>
              <a:gd name="connsiteX2" fmla="*/ 300227 w 300227"/>
              <a:gd name="connsiteY2" fmla="*/ 381000 h 381000"/>
              <a:gd name="connsiteX3" fmla="*/ 300227 w 300227"/>
              <a:gd name="connsiteY3" fmla="*/ 0 h 381000"/>
              <a:gd name="connsiteX4" fmla="*/ 0 w 300227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227" h="381000">
                <a:moveTo>
                  <a:pt x="0" y="0"/>
                </a:moveTo>
                <a:lnTo>
                  <a:pt x="0" y="381000"/>
                </a:lnTo>
                <a:lnTo>
                  <a:pt x="300227" y="381000"/>
                </a:lnTo>
                <a:lnTo>
                  <a:pt x="300227" y="0"/>
                </a:lnTo>
                <a:lnTo>
                  <a:pt x="0" y="0"/>
                </a:lnTo>
              </a:path>
            </a:pathLst>
          </a:custGeom>
          <a:solidFill>
            <a:srgbClr val="c6d9f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4343400"/>
            <a:ext cx="228600" cy="381000"/>
          </a:xfrm>
          <a:custGeom>
            <a:avLst/>
            <a:gdLst>
              <a:gd name="connsiteX0" fmla="*/ 0 w 228600"/>
              <a:gd name="connsiteY0" fmla="*/ 0 h 381000"/>
              <a:gd name="connsiteX1" fmla="*/ 0 w 228600"/>
              <a:gd name="connsiteY1" fmla="*/ 381000 h 381000"/>
              <a:gd name="connsiteX2" fmla="*/ 228600 w 228600"/>
              <a:gd name="connsiteY2" fmla="*/ 381000 h 381000"/>
              <a:gd name="connsiteX3" fmla="*/ 228600 w 228600"/>
              <a:gd name="connsiteY3" fmla="*/ 0 h 381000"/>
              <a:gd name="connsiteX4" fmla="*/ 0 w 2286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867" y="3276600"/>
            <a:ext cx="339852" cy="381000"/>
          </a:xfrm>
          <a:custGeom>
            <a:avLst/>
            <a:gdLst>
              <a:gd name="connsiteX0" fmla="*/ 0 w 339852"/>
              <a:gd name="connsiteY0" fmla="*/ 0 h 381000"/>
              <a:gd name="connsiteX1" fmla="*/ 0 w 339852"/>
              <a:gd name="connsiteY1" fmla="*/ 381000 h 381000"/>
              <a:gd name="connsiteX2" fmla="*/ 339852 w 339852"/>
              <a:gd name="connsiteY2" fmla="*/ 381000 h 381000"/>
              <a:gd name="connsiteX3" fmla="*/ 339852 w 339852"/>
              <a:gd name="connsiteY3" fmla="*/ 0 h 381000"/>
              <a:gd name="connsiteX4" fmla="*/ 0 w 339852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9852" h="381000">
                <a:moveTo>
                  <a:pt x="0" y="0"/>
                </a:moveTo>
                <a:lnTo>
                  <a:pt x="0" y="381000"/>
                </a:lnTo>
                <a:lnTo>
                  <a:pt x="339852" y="381000"/>
                </a:lnTo>
                <a:lnTo>
                  <a:pt x="339852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8867" y="3810000"/>
            <a:ext cx="76200" cy="381000"/>
          </a:xfrm>
          <a:custGeom>
            <a:avLst/>
            <a:gdLst>
              <a:gd name="connsiteX0" fmla="*/ 0 w 76200"/>
              <a:gd name="connsiteY0" fmla="*/ 0 h 381000"/>
              <a:gd name="connsiteX1" fmla="*/ 0 w 76200"/>
              <a:gd name="connsiteY1" fmla="*/ 381000 h 381000"/>
              <a:gd name="connsiteX2" fmla="*/ 76200 w 76200"/>
              <a:gd name="connsiteY2" fmla="*/ 381000 h 381000"/>
              <a:gd name="connsiteX3" fmla="*/ 76200 w 76200"/>
              <a:gd name="connsiteY3" fmla="*/ 0 h 381000"/>
              <a:gd name="connsiteX4" fmla="*/ 0 w 762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81000">
                <a:moveTo>
                  <a:pt x="0" y="0"/>
                </a:moveTo>
                <a:lnTo>
                  <a:pt x="0" y="381000"/>
                </a:lnTo>
                <a:lnTo>
                  <a:pt x="76200" y="3810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200" y="4876800"/>
            <a:ext cx="154686" cy="381000"/>
          </a:xfrm>
          <a:custGeom>
            <a:avLst/>
            <a:gdLst>
              <a:gd name="connsiteX0" fmla="*/ 0 w 154686"/>
              <a:gd name="connsiteY0" fmla="*/ 0 h 381000"/>
              <a:gd name="connsiteX1" fmla="*/ 0 w 154686"/>
              <a:gd name="connsiteY1" fmla="*/ 381000 h 381000"/>
              <a:gd name="connsiteX2" fmla="*/ 154686 w 154686"/>
              <a:gd name="connsiteY2" fmla="*/ 381000 h 381000"/>
              <a:gd name="connsiteX3" fmla="*/ 154686 w 154686"/>
              <a:gd name="connsiteY3" fmla="*/ 0 h 381000"/>
              <a:gd name="connsiteX4" fmla="*/ 0 w 154686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686" h="381000">
                <a:moveTo>
                  <a:pt x="0" y="0"/>
                </a:moveTo>
                <a:lnTo>
                  <a:pt x="0" y="381000"/>
                </a:lnTo>
                <a:lnTo>
                  <a:pt x="154686" y="381000"/>
                </a:lnTo>
                <a:lnTo>
                  <a:pt x="154686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2103" y="3276600"/>
            <a:ext cx="358140" cy="381000"/>
          </a:xfrm>
          <a:custGeom>
            <a:avLst/>
            <a:gdLst>
              <a:gd name="connsiteX0" fmla="*/ 0 w 358140"/>
              <a:gd name="connsiteY0" fmla="*/ 0 h 381000"/>
              <a:gd name="connsiteX1" fmla="*/ 0 w 358140"/>
              <a:gd name="connsiteY1" fmla="*/ 381000 h 381000"/>
              <a:gd name="connsiteX2" fmla="*/ 358140 w 358140"/>
              <a:gd name="connsiteY2" fmla="*/ 381000 h 381000"/>
              <a:gd name="connsiteX3" fmla="*/ 358140 w 358140"/>
              <a:gd name="connsiteY3" fmla="*/ 0 h 381000"/>
              <a:gd name="connsiteX4" fmla="*/ 0 w 35814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8140" h="381000">
                <a:moveTo>
                  <a:pt x="0" y="0"/>
                </a:moveTo>
                <a:lnTo>
                  <a:pt x="0" y="381000"/>
                </a:lnTo>
                <a:lnTo>
                  <a:pt x="358140" y="381000"/>
                </a:lnTo>
                <a:lnTo>
                  <a:pt x="358140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3533" y="4343400"/>
            <a:ext cx="228600" cy="381000"/>
          </a:xfrm>
          <a:custGeom>
            <a:avLst/>
            <a:gdLst>
              <a:gd name="connsiteX0" fmla="*/ 0 w 228600"/>
              <a:gd name="connsiteY0" fmla="*/ 0 h 381000"/>
              <a:gd name="connsiteX1" fmla="*/ 0 w 228600"/>
              <a:gd name="connsiteY1" fmla="*/ 381000 h 381000"/>
              <a:gd name="connsiteX2" fmla="*/ 228600 w 228600"/>
              <a:gd name="connsiteY2" fmla="*/ 381000 h 381000"/>
              <a:gd name="connsiteX3" fmla="*/ 228600 w 228600"/>
              <a:gd name="connsiteY3" fmla="*/ 0 h 381000"/>
              <a:gd name="connsiteX4" fmla="*/ 0 w 2286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ffe6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3439" y="3810000"/>
            <a:ext cx="76200" cy="381000"/>
          </a:xfrm>
          <a:custGeom>
            <a:avLst/>
            <a:gdLst>
              <a:gd name="connsiteX0" fmla="*/ 0 w 76200"/>
              <a:gd name="connsiteY0" fmla="*/ 0 h 381000"/>
              <a:gd name="connsiteX1" fmla="*/ 0 w 76200"/>
              <a:gd name="connsiteY1" fmla="*/ 381000 h 381000"/>
              <a:gd name="connsiteX2" fmla="*/ 76200 w 76200"/>
              <a:gd name="connsiteY2" fmla="*/ 381000 h 381000"/>
              <a:gd name="connsiteX3" fmla="*/ 76200 w 76200"/>
              <a:gd name="connsiteY3" fmla="*/ 0 h 381000"/>
              <a:gd name="connsiteX4" fmla="*/ 0 w 762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381000">
                <a:moveTo>
                  <a:pt x="0" y="0"/>
                </a:moveTo>
                <a:lnTo>
                  <a:pt x="0" y="381000"/>
                </a:lnTo>
                <a:lnTo>
                  <a:pt x="76200" y="3810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ffe6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3533" y="4876800"/>
            <a:ext cx="153924" cy="381000"/>
          </a:xfrm>
          <a:custGeom>
            <a:avLst/>
            <a:gdLst>
              <a:gd name="connsiteX0" fmla="*/ 0 w 153924"/>
              <a:gd name="connsiteY0" fmla="*/ 0 h 381000"/>
              <a:gd name="connsiteX1" fmla="*/ 0 w 153924"/>
              <a:gd name="connsiteY1" fmla="*/ 381000 h 381000"/>
              <a:gd name="connsiteX2" fmla="*/ 153924 w 153924"/>
              <a:gd name="connsiteY2" fmla="*/ 381000 h 381000"/>
              <a:gd name="connsiteX3" fmla="*/ 153924 w 153924"/>
              <a:gd name="connsiteY3" fmla="*/ 0 h 381000"/>
              <a:gd name="connsiteX4" fmla="*/ 0 w 153924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924" h="381000">
                <a:moveTo>
                  <a:pt x="0" y="0"/>
                </a:moveTo>
                <a:lnTo>
                  <a:pt x="0" y="381000"/>
                </a:lnTo>
                <a:lnTo>
                  <a:pt x="153924" y="381000"/>
                </a:lnTo>
                <a:lnTo>
                  <a:pt x="153924" y="0"/>
                </a:lnTo>
                <a:lnTo>
                  <a:pt x="0" y="0"/>
                </a:lnTo>
              </a:path>
            </a:pathLst>
          </a:custGeom>
          <a:solidFill>
            <a:srgbClr val="ffe6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27305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3263900"/>
            <a:ext cx="8255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5500" y="37973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43307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48641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0900" y="34290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349500" y="40386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8100" y="29718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78100" y="35052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59100" y="3733800"/>
            <a:ext cx="190500" cy="19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647700"/>
            <a:ext cx="80772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2857500" algn="l"/>
              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Background: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Submodular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8575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know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about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optimizing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1917700"/>
            <a:ext cx="331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submodular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functions?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2425700"/>
            <a:ext cx="5041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i.e.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greedy)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near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2857500"/>
            <a:ext cx="4787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1-1/e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(~63%)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optimal)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3441700"/>
            <a:ext cx="50673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1)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works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(each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sensor/location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slow</a:t>
            </a:r>
          </a:p>
          <a:p>
            <a:pPr>
              <a:lnSpc>
                <a:spcPts val="2800"/>
              </a:lnSpc>
              <a:tabLst>
                <a:tab pos="114300" algn="l"/>
                <a:tab pos="3937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At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iteration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5448300"/>
            <a:ext cx="148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gains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5816600"/>
            <a:ext cx="2209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scales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O(|V|B)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2819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06700" y="34036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251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089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2781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2413000"/>
            <a:ext cx="64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441700"/>
            <a:ext cx="1143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3924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" y="1930400"/>
            <a:ext cx="1536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5740400"/>
            <a:ext cx="227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826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Add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highest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5537200"/>
            <a:ext cx="5676900" cy="95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51000" y="622300"/>
            <a:ext cx="5816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Towards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27200"/>
            <a:ext cx="7581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algorithm: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ignoring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cost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260600"/>
            <a:ext cx="72009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Repeatedly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highest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Ignore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276600"/>
            <a:ext cx="6997700" cy="184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always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prefers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expensive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cheaper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  <a:r>
              <a:rPr lang="en-US" altLang="zh-CN" sz="30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‐ε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→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fail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arbitrarily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badly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b="1" u="sng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Idea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207000"/>
            <a:ext cx="5499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optimize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91539" y="2914650"/>
            <a:ext cx="1309116" cy="25145"/>
          </a:xfrm>
          <a:custGeom>
            <a:avLst/>
            <a:gdLst>
              <a:gd name="connsiteX0" fmla="*/ 0 w 1309116"/>
              <a:gd name="connsiteY0" fmla="*/ 12572 h 25145"/>
              <a:gd name="connsiteX1" fmla="*/ 1309116 w 1309116"/>
              <a:gd name="connsiteY1" fmla="*/ 12572 h 25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9116" h="25145">
                <a:moveTo>
                  <a:pt x="0" y="12572"/>
                </a:moveTo>
                <a:lnTo>
                  <a:pt x="1309116" y="125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6400" y="3352800"/>
            <a:ext cx="4800600" cy="1323594"/>
          </a:xfrm>
          <a:custGeom>
            <a:avLst/>
            <a:gdLst>
              <a:gd name="connsiteX0" fmla="*/ 0 w 4800600"/>
              <a:gd name="connsiteY0" fmla="*/ 0 h 1323594"/>
              <a:gd name="connsiteX1" fmla="*/ 0 w 4800600"/>
              <a:gd name="connsiteY1" fmla="*/ 1323594 h 1323594"/>
              <a:gd name="connsiteX2" fmla="*/ 4800600 w 4800600"/>
              <a:gd name="connsiteY2" fmla="*/ 1323594 h 1323594"/>
              <a:gd name="connsiteX3" fmla="*/ 4800600 w 4800600"/>
              <a:gd name="connsiteY3" fmla="*/ 0 h 1323594"/>
              <a:gd name="connsiteX4" fmla="*/ 0 w 4800600"/>
              <a:gd name="connsiteY4" fmla="*/ 0 h 13235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0600" h="1323594">
                <a:moveTo>
                  <a:pt x="0" y="0"/>
                </a:moveTo>
                <a:lnTo>
                  <a:pt x="0" y="1323594"/>
                </a:lnTo>
                <a:lnTo>
                  <a:pt x="4800600" y="1323594"/>
                </a:lnTo>
                <a:lnTo>
                  <a:pt x="48006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3314700"/>
            <a:ext cx="4876800" cy="139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55800" y="3492500"/>
            <a:ext cx="4330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take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622300"/>
            <a:ext cx="6565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Cost: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Problems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89100"/>
            <a:ext cx="67945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Bad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news: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Optimizing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fail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arbitrarily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badly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590800"/>
            <a:ext cx="5803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Example: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budget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consider: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086100"/>
            <a:ext cx="30226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locations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73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73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492500"/>
            <a:ext cx="2616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Costs: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ε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860800"/>
            <a:ext cx="535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reward: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)=2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ε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673600"/>
            <a:ext cx="2590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bc(s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)=2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bc(s</a:t>
            </a:r>
            <a:r>
              <a:rPr lang="en-US" altLang="zh-CN" sz="146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2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)=1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054600"/>
            <a:ext cx="6438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So,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first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73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afford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  <a:r>
              <a:rPr lang="en-US" altLang="zh-CN" sz="1734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486400"/>
            <a:ext cx="4305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→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ε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instead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930900"/>
            <a:ext cx="5676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ε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arbitrarily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4102100"/>
            <a:ext cx="2197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ratio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14800"/>
            <a:ext cx="4927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both</a:t>
            </a:r>
            <a:r>
              <a:rPr lang="en-US" altLang="zh-CN" sz="40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0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39140" y="5342382"/>
            <a:ext cx="1490472" cy="26670"/>
          </a:xfrm>
          <a:custGeom>
            <a:avLst/>
            <a:gdLst>
              <a:gd name="connsiteX0" fmla="*/ 0 w 1490472"/>
              <a:gd name="connsiteY0" fmla="*/ 13335 h 26670"/>
              <a:gd name="connsiteX1" fmla="*/ 1490471 w 1490472"/>
              <a:gd name="connsiteY1" fmla="*/ 13335 h 266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90472" h="26670">
                <a:moveTo>
                  <a:pt x="0" y="13335"/>
                </a:moveTo>
                <a:lnTo>
                  <a:pt x="1490471" y="1333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622300"/>
            <a:ext cx="5600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Solution: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701800"/>
            <a:ext cx="7150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effective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lazy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forward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greedy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730500"/>
            <a:ext cx="5156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(solution)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greedy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(solution)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greedy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543300"/>
            <a:ext cx="5092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solution: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argmax(R(A),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R(B))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4267200"/>
            <a:ext cx="8255000" cy="115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far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(unknown)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optimal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solution?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Theorem: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near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optimal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5524500"/>
            <a:ext cx="6769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achieves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½(1-1/e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factor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approximation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6007100"/>
            <a:ext cx="7670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faster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standard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300" y="1663700"/>
            <a:ext cx="4241800" cy="284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358900"/>
            <a:ext cx="3911600" cy="320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97000" y="622300"/>
            <a:ext cx="632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800600"/>
            <a:ext cx="7442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disease,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recommendations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791200"/>
            <a:ext cx="309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which?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☺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612900" y="622300"/>
            <a:ext cx="5892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solution?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27200"/>
            <a:ext cx="5562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Traditional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bound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1/e)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tells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362200"/>
            <a:ext cx="69469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far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optimal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even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before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seeing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running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algorithm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better?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Yes!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356100"/>
            <a:ext cx="7112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develop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tighter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bound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Intuition: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940300"/>
            <a:ext cx="7708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gains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decreasing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tighter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89476" y="3581400"/>
            <a:ext cx="541782" cy="381000"/>
          </a:xfrm>
          <a:custGeom>
            <a:avLst/>
            <a:gdLst>
              <a:gd name="connsiteX0" fmla="*/ 0 w 541782"/>
              <a:gd name="connsiteY0" fmla="*/ 0 h 381000"/>
              <a:gd name="connsiteX1" fmla="*/ 0 w 541782"/>
              <a:gd name="connsiteY1" fmla="*/ 381000 h 381000"/>
              <a:gd name="connsiteX2" fmla="*/ 541782 w 541782"/>
              <a:gd name="connsiteY2" fmla="*/ 381000 h 381000"/>
              <a:gd name="connsiteX3" fmla="*/ 541782 w 541782"/>
              <a:gd name="connsiteY3" fmla="*/ 0 h 381000"/>
              <a:gd name="connsiteX4" fmla="*/ 0 w 541782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782" h="381000">
                <a:moveTo>
                  <a:pt x="0" y="0"/>
                </a:moveTo>
                <a:lnTo>
                  <a:pt x="0" y="381000"/>
                </a:lnTo>
                <a:lnTo>
                  <a:pt x="541782" y="381000"/>
                </a:lnTo>
                <a:lnTo>
                  <a:pt x="541782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3379" y="3581400"/>
            <a:ext cx="228600" cy="381000"/>
          </a:xfrm>
          <a:custGeom>
            <a:avLst/>
            <a:gdLst>
              <a:gd name="connsiteX0" fmla="*/ 0 w 228600"/>
              <a:gd name="connsiteY0" fmla="*/ 0 h 381000"/>
              <a:gd name="connsiteX1" fmla="*/ 0 w 228600"/>
              <a:gd name="connsiteY1" fmla="*/ 381000 h 381000"/>
              <a:gd name="connsiteX2" fmla="*/ 228600 w 228600"/>
              <a:gd name="connsiteY2" fmla="*/ 381000 h 381000"/>
              <a:gd name="connsiteX3" fmla="*/ 228600 w 228600"/>
              <a:gd name="connsiteY3" fmla="*/ 0 h 381000"/>
              <a:gd name="connsiteX4" fmla="*/ 0 w 2286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381000">
                <a:moveTo>
                  <a:pt x="0" y="0"/>
                </a:moveTo>
                <a:lnTo>
                  <a:pt x="0" y="381000"/>
                </a:lnTo>
                <a:lnTo>
                  <a:pt x="228600" y="381000"/>
                </a:lnTo>
                <a:lnTo>
                  <a:pt x="2286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5600" y="3568700"/>
            <a:ext cx="8128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63700" y="622300"/>
            <a:ext cx="5791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Scaling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algorithm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76400"/>
            <a:ext cx="2120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Observation: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235200"/>
            <a:ext cx="6743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Submodularity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decrease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size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686300"/>
            <a:ext cx="6426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Idea: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exploit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submodularity,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lazy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evaluations!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626100"/>
            <a:ext cx="7137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(considered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Robertazzi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al.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3695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03700" y="3225800"/>
            <a:ext cx="64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844790" y="2830829"/>
            <a:ext cx="465581" cy="466344"/>
          </a:xfrm>
          <a:custGeom>
            <a:avLst/>
            <a:gdLst>
              <a:gd name="connsiteX0" fmla="*/ 465581 w 465581"/>
              <a:gd name="connsiteY0" fmla="*/ 9144 h 466344"/>
              <a:gd name="connsiteX1" fmla="*/ 8381 w 465581"/>
              <a:gd name="connsiteY1" fmla="*/ 466344 h 466344"/>
              <a:gd name="connsiteX2" fmla="*/ 0 w 465581"/>
              <a:gd name="connsiteY2" fmla="*/ 457200 h 466344"/>
              <a:gd name="connsiteX3" fmla="*/ 457200 w 465581"/>
              <a:gd name="connsiteY3" fmla="*/ 0 h 466344"/>
              <a:gd name="connsiteX4" fmla="*/ 465581 w 465581"/>
              <a:gd name="connsiteY4" fmla="*/ 9144 h 466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81" h="466344">
                <a:moveTo>
                  <a:pt x="465581" y="9144"/>
                </a:moveTo>
                <a:lnTo>
                  <a:pt x="8381" y="466344"/>
                </a:lnTo>
                <a:lnTo>
                  <a:pt x="0" y="457200"/>
                </a:lnTo>
                <a:lnTo>
                  <a:pt x="457200" y="0"/>
                </a:lnTo>
                <a:lnTo>
                  <a:pt x="465581" y="914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71866" y="3366515"/>
            <a:ext cx="240030" cy="538734"/>
          </a:xfrm>
          <a:custGeom>
            <a:avLst/>
            <a:gdLst>
              <a:gd name="connsiteX0" fmla="*/ 240029 w 240030"/>
              <a:gd name="connsiteY0" fmla="*/ 5334 h 538734"/>
              <a:gd name="connsiteX1" fmla="*/ 11429 w 240030"/>
              <a:gd name="connsiteY1" fmla="*/ 538734 h 538734"/>
              <a:gd name="connsiteX2" fmla="*/ 0 w 240030"/>
              <a:gd name="connsiteY2" fmla="*/ 533400 h 538734"/>
              <a:gd name="connsiteX3" fmla="*/ 228600 w 240030"/>
              <a:gd name="connsiteY3" fmla="*/ 0 h 538734"/>
              <a:gd name="connsiteX4" fmla="*/ 240029 w 240030"/>
              <a:gd name="connsiteY4" fmla="*/ 5334 h 538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030" h="538734">
                <a:moveTo>
                  <a:pt x="240029" y="5334"/>
                </a:moveTo>
                <a:lnTo>
                  <a:pt x="11429" y="538734"/>
                </a:lnTo>
                <a:lnTo>
                  <a:pt x="0" y="533400"/>
                </a:lnTo>
                <a:lnTo>
                  <a:pt x="228600" y="0"/>
                </a:lnTo>
                <a:lnTo>
                  <a:pt x="240029" y="53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9704" y="2835401"/>
            <a:ext cx="12954" cy="533400"/>
          </a:xfrm>
          <a:custGeom>
            <a:avLst/>
            <a:gdLst>
              <a:gd name="connsiteX0" fmla="*/ 6477 w 12954"/>
              <a:gd name="connsiteY0" fmla="*/ 0 h 533400"/>
              <a:gd name="connsiteX1" fmla="*/ 6477 w 12954"/>
              <a:gd name="connsiteY1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533400">
                <a:moveTo>
                  <a:pt x="6477" y="0"/>
                </a:moveTo>
                <a:lnTo>
                  <a:pt x="6477" y="533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2752" y="3363467"/>
            <a:ext cx="387857" cy="239267"/>
          </a:xfrm>
          <a:custGeom>
            <a:avLst/>
            <a:gdLst>
              <a:gd name="connsiteX0" fmla="*/ 381000 w 387857"/>
              <a:gd name="connsiteY0" fmla="*/ 239267 h 239267"/>
              <a:gd name="connsiteX1" fmla="*/ 0 w 387857"/>
              <a:gd name="connsiteY1" fmla="*/ 10667 h 239267"/>
              <a:gd name="connsiteX2" fmla="*/ 6857 w 387857"/>
              <a:gd name="connsiteY2" fmla="*/ 0 h 239267"/>
              <a:gd name="connsiteX3" fmla="*/ 387857 w 387857"/>
              <a:gd name="connsiteY3" fmla="*/ 228600 h 239267"/>
              <a:gd name="connsiteX4" fmla="*/ 381000 w 387857"/>
              <a:gd name="connsiteY4" fmla="*/ 239267 h 23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857" h="239267">
                <a:moveTo>
                  <a:pt x="381000" y="239267"/>
                </a:moveTo>
                <a:lnTo>
                  <a:pt x="0" y="10667"/>
                </a:lnTo>
                <a:lnTo>
                  <a:pt x="6857" y="0"/>
                </a:lnTo>
                <a:lnTo>
                  <a:pt x="387857" y="228600"/>
                </a:lnTo>
                <a:lnTo>
                  <a:pt x="381000" y="2392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7838" y="3286505"/>
            <a:ext cx="459485" cy="89154"/>
          </a:xfrm>
          <a:custGeom>
            <a:avLst/>
            <a:gdLst>
              <a:gd name="connsiteX0" fmla="*/ 457200 w 459485"/>
              <a:gd name="connsiteY0" fmla="*/ 89154 h 89154"/>
              <a:gd name="connsiteX1" fmla="*/ 0 w 459485"/>
              <a:gd name="connsiteY1" fmla="*/ 12954 h 89154"/>
              <a:gd name="connsiteX2" fmla="*/ 2285 w 459485"/>
              <a:gd name="connsiteY2" fmla="*/ 0 h 89154"/>
              <a:gd name="connsiteX3" fmla="*/ 459485 w 459485"/>
              <a:gd name="connsiteY3" fmla="*/ 76200 h 89154"/>
              <a:gd name="connsiteX4" fmla="*/ 457200 w 459485"/>
              <a:gd name="connsiteY4" fmla="*/ 89154 h 89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485" h="89154">
                <a:moveTo>
                  <a:pt x="457200" y="89154"/>
                </a:moveTo>
                <a:lnTo>
                  <a:pt x="0" y="12954"/>
                </a:lnTo>
                <a:lnTo>
                  <a:pt x="2285" y="0"/>
                </a:lnTo>
                <a:lnTo>
                  <a:pt x="459485" y="76200"/>
                </a:lnTo>
                <a:lnTo>
                  <a:pt x="457200" y="8915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2759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26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400" y="3216401"/>
            <a:ext cx="152400" cy="152399"/>
          </a:xfrm>
          <a:custGeom>
            <a:avLst/>
            <a:gdLst>
              <a:gd name="connsiteX0" fmla="*/ 0 w 152400"/>
              <a:gd name="connsiteY0" fmla="*/ 76199 h 152399"/>
              <a:gd name="connsiteX1" fmla="*/ 76200 w 152400"/>
              <a:gd name="connsiteY1" fmla="*/ 0 h 152399"/>
              <a:gd name="connsiteX2" fmla="*/ 152400 w 152400"/>
              <a:gd name="connsiteY2" fmla="*/ 76199 h 152399"/>
              <a:gd name="connsiteX3" fmla="*/ 76200 w 152400"/>
              <a:gd name="connsiteY3" fmla="*/ 152399 h 152399"/>
              <a:gd name="connsiteX4" fmla="*/ 0 w 152400"/>
              <a:gd name="connsiteY4" fmla="*/ 76199 h 15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399">
                <a:moveTo>
                  <a:pt x="0" y="76199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199"/>
                </a:cubicBezTo>
                <a:cubicBezTo>
                  <a:pt x="152400" y="118872"/>
                  <a:pt x="118871" y="152399"/>
                  <a:pt x="76200" y="152399"/>
                </a:cubicBezTo>
                <a:cubicBezTo>
                  <a:pt x="34290" y="152399"/>
                  <a:pt x="0" y="118872"/>
                  <a:pt x="0" y="76199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1000" y="38260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0600" y="3521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3858" y="4114800"/>
            <a:ext cx="541020" cy="381000"/>
          </a:xfrm>
          <a:custGeom>
            <a:avLst/>
            <a:gdLst>
              <a:gd name="connsiteX0" fmla="*/ 0 w 541020"/>
              <a:gd name="connsiteY0" fmla="*/ 0 h 381000"/>
              <a:gd name="connsiteX1" fmla="*/ 0 w 541020"/>
              <a:gd name="connsiteY1" fmla="*/ 381000 h 381000"/>
              <a:gd name="connsiteX2" fmla="*/ 541020 w 541020"/>
              <a:gd name="connsiteY2" fmla="*/ 381000 h 381000"/>
              <a:gd name="connsiteX3" fmla="*/ 541020 w 541020"/>
              <a:gd name="connsiteY3" fmla="*/ 0 h 381000"/>
              <a:gd name="connsiteX4" fmla="*/ 0 w 54102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" h="381000">
                <a:moveTo>
                  <a:pt x="0" y="0"/>
                </a:moveTo>
                <a:lnTo>
                  <a:pt x="0" y="381000"/>
                </a:lnTo>
                <a:lnTo>
                  <a:pt x="541020" y="381000"/>
                </a:lnTo>
                <a:lnTo>
                  <a:pt x="54102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2514600"/>
            <a:ext cx="671321" cy="381000"/>
          </a:xfrm>
          <a:custGeom>
            <a:avLst/>
            <a:gdLst>
              <a:gd name="connsiteX0" fmla="*/ 0 w 671321"/>
              <a:gd name="connsiteY0" fmla="*/ 0 h 381000"/>
              <a:gd name="connsiteX1" fmla="*/ 0 w 671321"/>
              <a:gd name="connsiteY1" fmla="*/ 381000 h 381000"/>
              <a:gd name="connsiteX2" fmla="*/ 671321 w 671321"/>
              <a:gd name="connsiteY2" fmla="*/ 381000 h 381000"/>
              <a:gd name="connsiteX3" fmla="*/ 671321 w 671321"/>
              <a:gd name="connsiteY3" fmla="*/ 0 h 381000"/>
              <a:gd name="connsiteX4" fmla="*/ 0 w 67132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321" h="381000">
                <a:moveTo>
                  <a:pt x="0" y="0"/>
                </a:moveTo>
                <a:lnTo>
                  <a:pt x="0" y="381000"/>
                </a:lnTo>
                <a:lnTo>
                  <a:pt x="671321" y="381000"/>
                </a:lnTo>
                <a:lnTo>
                  <a:pt x="67132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3048000"/>
            <a:ext cx="366521" cy="381000"/>
          </a:xfrm>
          <a:custGeom>
            <a:avLst/>
            <a:gdLst>
              <a:gd name="connsiteX0" fmla="*/ 0 w 366521"/>
              <a:gd name="connsiteY0" fmla="*/ 0 h 381000"/>
              <a:gd name="connsiteX1" fmla="*/ 0 w 366521"/>
              <a:gd name="connsiteY1" fmla="*/ 381000 h 381000"/>
              <a:gd name="connsiteX2" fmla="*/ 366521 w 366521"/>
              <a:gd name="connsiteY2" fmla="*/ 381000 h 381000"/>
              <a:gd name="connsiteX3" fmla="*/ 366521 w 366521"/>
              <a:gd name="connsiteY3" fmla="*/ 0 h 381000"/>
              <a:gd name="connsiteX4" fmla="*/ 0 w 36652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521" h="381000">
                <a:moveTo>
                  <a:pt x="0" y="0"/>
                </a:moveTo>
                <a:lnTo>
                  <a:pt x="0" y="381000"/>
                </a:lnTo>
                <a:lnTo>
                  <a:pt x="366521" y="381000"/>
                </a:lnTo>
                <a:lnTo>
                  <a:pt x="36652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3581400"/>
            <a:ext cx="152400" cy="381000"/>
          </a:xfrm>
          <a:custGeom>
            <a:avLst/>
            <a:gdLst>
              <a:gd name="connsiteX0" fmla="*/ 0 w 152400"/>
              <a:gd name="connsiteY0" fmla="*/ 0 h 381000"/>
              <a:gd name="connsiteX1" fmla="*/ 0 w 152400"/>
              <a:gd name="connsiteY1" fmla="*/ 381000 h 381000"/>
              <a:gd name="connsiteX2" fmla="*/ 152400 w 152400"/>
              <a:gd name="connsiteY2" fmla="*/ 381000 h 381000"/>
              <a:gd name="connsiteX3" fmla="*/ 152400 w 152400"/>
              <a:gd name="connsiteY3" fmla="*/ 0 h 381000"/>
              <a:gd name="connsiteX4" fmla="*/ 0 w 1524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381000">
                <a:moveTo>
                  <a:pt x="0" y="0"/>
                </a:move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2334" y="4648200"/>
            <a:ext cx="299465" cy="381000"/>
          </a:xfrm>
          <a:custGeom>
            <a:avLst/>
            <a:gdLst>
              <a:gd name="connsiteX0" fmla="*/ 0 w 299465"/>
              <a:gd name="connsiteY0" fmla="*/ 0 h 381000"/>
              <a:gd name="connsiteX1" fmla="*/ 0 w 299465"/>
              <a:gd name="connsiteY1" fmla="*/ 381000 h 381000"/>
              <a:gd name="connsiteX2" fmla="*/ 299465 w 299465"/>
              <a:gd name="connsiteY2" fmla="*/ 381000 h 381000"/>
              <a:gd name="connsiteX3" fmla="*/ 299465 w 299465"/>
              <a:gd name="connsiteY3" fmla="*/ 0 h 381000"/>
              <a:gd name="connsiteX4" fmla="*/ 0 w 299465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465" h="381000">
                <a:moveTo>
                  <a:pt x="0" y="0"/>
                </a:moveTo>
                <a:lnTo>
                  <a:pt x="0" y="381000"/>
                </a:lnTo>
                <a:lnTo>
                  <a:pt x="299465" y="381000"/>
                </a:lnTo>
                <a:lnTo>
                  <a:pt x="299465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1078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200"/>
                </a:cubicBezTo>
                <a:cubicBezTo>
                  <a:pt x="152400" y="118109"/>
                  <a:pt x="118871" y="152400"/>
                  <a:pt x="76200" y="152400"/>
                </a:cubicBezTo>
                <a:cubicBezTo>
                  <a:pt x="34290" y="152400"/>
                  <a:pt x="0" y="118109"/>
                  <a:pt x="0" y="76200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7000" y="2514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4300" y="25019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353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5687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4300" y="41021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4300" y="46355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9700" y="32004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88300" y="38100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16900" y="27432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16900" y="32766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97900" y="3505200"/>
            <a:ext cx="190500" cy="19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660400"/>
            <a:ext cx="54102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9431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Scaling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943100" algn="l"/>
              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336800"/>
            <a:ext cx="49657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7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02100"/>
            <a:ext cx="2895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2628900"/>
            <a:ext cx="1143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31750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3022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3860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2552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2184400"/>
            <a:ext cx="64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4241800"/>
            <a:ext cx="114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36957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844790" y="2830829"/>
            <a:ext cx="465581" cy="466344"/>
          </a:xfrm>
          <a:custGeom>
            <a:avLst/>
            <a:gdLst>
              <a:gd name="connsiteX0" fmla="*/ 465581 w 465581"/>
              <a:gd name="connsiteY0" fmla="*/ 9144 h 466344"/>
              <a:gd name="connsiteX1" fmla="*/ 8381 w 465581"/>
              <a:gd name="connsiteY1" fmla="*/ 466344 h 466344"/>
              <a:gd name="connsiteX2" fmla="*/ 0 w 465581"/>
              <a:gd name="connsiteY2" fmla="*/ 457200 h 466344"/>
              <a:gd name="connsiteX3" fmla="*/ 457200 w 465581"/>
              <a:gd name="connsiteY3" fmla="*/ 0 h 466344"/>
              <a:gd name="connsiteX4" fmla="*/ 465581 w 465581"/>
              <a:gd name="connsiteY4" fmla="*/ 9144 h 466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81" h="466344">
                <a:moveTo>
                  <a:pt x="465581" y="9144"/>
                </a:moveTo>
                <a:lnTo>
                  <a:pt x="8381" y="466344"/>
                </a:lnTo>
                <a:lnTo>
                  <a:pt x="0" y="457200"/>
                </a:lnTo>
                <a:lnTo>
                  <a:pt x="457200" y="0"/>
                </a:lnTo>
                <a:lnTo>
                  <a:pt x="465581" y="914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71866" y="3366515"/>
            <a:ext cx="240030" cy="538734"/>
          </a:xfrm>
          <a:custGeom>
            <a:avLst/>
            <a:gdLst>
              <a:gd name="connsiteX0" fmla="*/ 240029 w 240030"/>
              <a:gd name="connsiteY0" fmla="*/ 5334 h 538734"/>
              <a:gd name="connsiteX1" fmla="*/ 11429 w 240030"/>
              <a:gd name="connsiteY1" fmla="*/ 538734 h 538734"/>
              <a:gd name="connsiteX2" fmla="*/ 0 w 240030"/>
              <a:gd name="connsiteY2" fmla="*/ 533400 h 538734"/>
              <a:gd name="connsiteX3" fmla="*/ 228600 w 240030"/>
              <a:gd name="connsiteY3" fmla="*/ 0 h 538734"/>
              <a:gd name="connsiteX4" fmla="*/ 240029 w 240030"/>
              <a:gd name="connsiteY4" fmla="*/ 5334 h 538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030" h="538734">
                <a:moveTo>
                  <a:pt x="240029" y="5334"/>
                </a:moveTo>
                <a:lnTo>
                  <a:pt x="11429" y="538734"/>
                </a:lnTo>
                <a:lnTo>
                  <a:pt x="0" y="533400"/>
                </a:lnTo>
                <a:lnTo>
                  <a:pt x="228600" y="0"/>
                </a:lnTo>
                <a:lnTo>
                  <a:pt x="240029" y="53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9704" y="2835401"/>
            <a:ext cx="12954" cy="533400"/>
          </a:xfrm>
          <a:custGeom>
            <a:avLst/>
            <a:gdLst>
              <a:gd name="connsiteX0" fmla="*/ 6477 w 12954"/>
              <a:gd name="connsiteY0" fmla="*/ 0 h 533400"/>
              <a:gd name="connsiteX1" fmla="*/ 6477 w 12954"/>
              <a:gd name="connsiteY1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533400">
                <a:moveTo>
                  <a:pt x="6477" y="0"/>
                </a:moveTo>
                <a:lnTo>
                  <a:pt x="6477" y="533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2752" y="3363467"/>
            <a:ext cx="387857" cy="239267"/>
          </a:xfrm>
          <a:custGeom>
            <a:avLst/>
            <a:gdLst>
              <a:gd name="connsiteX0" fmla="*/ 381000 w 387857"/>
              <a:gd name="connsiteY0" fmla="*/ 239267 h 239267"/>
              <a:gd name="connsiteX1" fmla="*/ 0 w 387857"/>
              <a:gd name="connsiteY1" fmla="*/ 10667 h 239267"/>
              <a:gd name="connsiteX2" fmla="*/ 6857 w 387857"/>
              <a:gd name="connsiteY2" fmla="*/ 0 h 239267"/>
              <a:gd name="connsiteX3" fmla="*/ 387857 w 387857"/>
              <a:gd name="connsiteY3" fmla="*/ 228600 h 239267"/>
              <a:gd name="connsiteX4" fmla="*/ 381000 w 387857"/>
              <a:gd name="connsiteY4" fmla="*/ 239267 h 23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857" h="239267">
                <a:moveTo>
                  <a:pt x="381000" y="239267"/>
                </a:moveTo>
                <a:lnTo>
                  <a:pt x="0" y="10667"/>
                </a:lnTo>
                <a:lnTo>
                  <a:pt x="6857" y="0"/>
                </a:lnTo>
                <a:lnTo>
                  <a:pt x="387857" y="228600"/>
                </a:lnTo>
                <a:lnTo>
                  <a:pt x="381000" y="2392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7838" y="3286505"/>
            <a:ext cx="459485" cy="89154"/>
          </a:xfrm>
          <a:custGeom>
            <a:avLst/>
            <a:gdLst>
              <a:gd name="connsiteX0" fmla="*/ 457200 w 459485"/>
              <a:gd name="connsiteY0" fmla="*/ 89154 h 89154"/>
              <a:gd name="connsiteX1" fmla="*/ 0 w 459485"/>
              <a:gd name="connsiteY1" fmla="*/ 12954 h 89154"/>
              <a:gd name="connsiteX2" fmla="*/ 2285 w 459485"/>
              <a:gd name="connsiteY2" fmla="*/ 0 h 89154"/>
              <a:gd name="connsiteX3" fmla="*/ 459485 w 459485"/>
              <a:gd name="connsiteY3" fmla="*/ 76200 h 89154"/>
              <a:gd name="connsiteX4" fmla="*/ 457200 w 459485"/>
              <a:gd name="connsiteY4" fmla="*/ 89154 h 89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485" h="89154">
                <a:moveTo>
                  <a:pt x="457200" y="89154"/>
                </a:moveTo>
                <a:lnTo>
                  <a:pt x="0" y="12954"/>
                </a:lnTo>
                <a:lnTo>
                  <a:pt x="2285" y="0"/>
                </a:lnTo>
                <a:lnTo>
                  <a:pt x="459485" y="76200"/>
                </a:lnTo>
                <a:lnTo>
                  <a:pt x="457200" y="8915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2759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26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400" y="3216401"/>
            <a:ext cx="152400" cy="152399"/>
          </a:xfrm>
          <a:custGeom>
            <a:avLst/>
            <a:gdLst>
              <a:gd name="connsiteX0" fmla="*/ 0 w 152400"/>
              <a:gd name="connsiteY0" fmla="*/ 76199 h 152399"/>
              <a:gd name="connsiteX1" fmla="*/ 76200 w 152400"/>
              <a:gd name="connsiteY1" fmla="*/ 0 h 152399"/>
              <a:gd name="connsiteX2" fmla="*/ 152400 w 152400"/>
              <a:gd name="connsiteY2" fmla="*/ 76199 h 152399"/>
              <a:gd name="connsiteX3" fmla="*/ 76200 w 152400"/>
              <a:gd name="connsiteY3" fmla="*/ 152399 h 152399"/>
              <a:gd name="connsiteX4" fmla="*/ 0 w 152400"/>
              <a:gd name="connsiteY4" fmla="*/ 76199 h 15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399">
                <a:moveTo>
                  <a:pt x="0" y="76199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199"/>
                </a:cubicBezTo>
                <a:cubicBezTo>
                  <a:pt x="152400" y="118872"/>
                  <a:pt x="118871" y="152399"/>
                  <a:pt x="76200" y="152399"/>
                </a:cubicBezTo>
                <a:cubicBezTo>
                  <a:pt x="34290" y="152399"/>
                  <a:pt x="0" y="118872"/>
                  <a:pt x="0" y="76199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1000" y="38260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0600" y="3521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3858" y="4114800"/>
            <a:ext cx="541020" cy="381000"/>
          </a:xfrm>
          <a:custGeom>
            <a:avLst/>
            <a:gdLst>
              <a:gd name="connsiteX0" fmla="*/ 0 w 541020"/>
              <a:gd name="connsiteY0" fmla="*/ 0 h 381000"/>
              <a:gd name="connsiteX1" fmla="*/ 0 w 541020"/>
              <a:gd name="connsiteY1" fmla="*/ 381000 h 381000"/>
              <a:gd name="connsiteX2" fmla="*/ 541020 w 541020"/>
              <a:gd name="connsiteY2" fmla="*/ 381000 h 381000"/>
              <a:gd name="connsiteX3" fmla="*/ 541020 w 541020"/>
              <a:gd name="connsiteY3" fmla="*/ 0 h 381000"/>
              <a:gd name="connsiteX4" fmla="*/ 0 w 54102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020" h="381000">
                <a:moveTo>
                  <a:pt x="0" y="0"/>
                </a:moveTo>
                <a:lnTo>
                  <a:pt x="0" y="381000"/>
                </a:lnTo>
                <a:lnTo>
                  <a:pt x="541020" y="381000"/>
                </a:lnTo>
                <a:lnTo>
                  <a:pt x="54102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2514600"/>
            <a:ext cx="671321" cy="381000"/>
          </a:xfrm>
          <a:custGeom>
            <a:avLst/>
            <a:gdLst>
              <a:gd name="connsiteX0" fmla="*/ 0 w 671321"/>
              <a:gd name="connsiteY0" fmla="*/ 0 h 381000"/>
              <a:gd name="connsiteX1" fmla="*/ 0 w 671321"/>
              <a:gd name="connsiteY1" fmla="*/ 381000 h 381000"/>
              <a:gd name="connsiteX2" fmla="*/ 671321 w 671321"/>
              <a:gd name="connsiteY2" fmla="*/ 381000 h 381000"/>
              <a:gd name="connsiteX3" fmla="*/ 671321 w 671321"/>
              <a:gd name="connsiteY3" fmla="*/ 0 h 381000"/>
              <a:gd name="connsiteX4" fmla="*/ 0 w 67132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321" h="381000">
                <a:moveTo>
                  <a:pt x="0" y="0"/>
                </a:moveTo>
                <a:lnTo>
                  <a:pt x="0" y="381000"/>
                </a:lnTo>
                <a:lnTo>
                  <a:pt x="671321" y="381000"/>
                </a:lnTo>
                <a:lnTo>
                  <a:pt x="67132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3048000"/>
            <a:ext cx="366521" cy="381000"/>
          </a:xfrm>
          <a:custGeom>
            <a:avLst/>
            <a:gdLst>
              <a:gd name="connsiteX0" fmla="*/ 0 w 366521"/>
              <a:gd name="connsiteY0" fmla="*/ 0 h 381000"/>
              <a:gd name="connsiteX1" fmla="*/ 0 w 366521"/>
              <a:gd name="connsiteY1" fmla="*/ 381000 h 381000"/>
              <a:gd name="connsiteX2" fmla="*/ 366521 w 366521"/>
              <a:gd name="connsiteY2" fmla="*/ 381000 h 381000"/>
              <a:gd name="connsiteX3" fmla="*/ 366521 w 366521"/>
              <a:gd name="connsiteY3" fmla="*/ 0 h 381000"/>
              <a:gd name="connsiteX4" fmla="*/ 0 w 36652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521" h="381000">
                <a:moveTo>
                  <a:pt x="0" y="0"/>
                </a:moveTo>
                <a:lnTo>
                  <a:pt x="0" y="381000"/>
                </a:lnTo>
                <a:lnTo>
                  <a:pt x="366521" y="381000"/>
                </a:lnTo>
                <a:lnTo>
                  <a:pt x="36652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3581400"/>
            <a:ext cx="152400" cy="381000"/>
          </a:xfrm>
          <a:custGeom>
            <a:avLst/>
            <a:gdLst>
              <a:gd name="connsiteX0" fmla="*/ 0 w 152400"/>
              <a:gd name="connsiteY0" fmla="*/ 0 h 381000"/>
              <a:gd name="connsiteX1" fmla="*/ 0 w 152400"/>
              <a:gd name="connsiteY1" fmla="*/ 381000 h 381000"/>
              <a:gd name="connsiteX2" fmla="*/ 152400 w 152400"/>
              <a:gd name="connsiteY2" fmla="*/ 381000 h 381000"/>
              <a:gd name="connsiteX3" fmla="*/ 152400 w 152400"/>
              <a:gd name="connsiteY3" fmla="*/ 0 h 381000"/>
              <a:gd name="connsiteX4" fmla="*/ 0 w 1524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381000">
                <a:moveTo>
                  <a:pt x="0" y="0"/>
                </a:move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2334" y="4648200"/>
            <a:ext cx="299465" cy="381000"/>
          </a:xfrm>
          <a:custGeom>
            <a:avLst/>
            <a:gdLst>
              <a:gd name="connsiteX0" fmla="*/ 0 w 299465"/>
              <a:gd name="connsiteY0" fmla="*/ 0 h 381000"/>
              <a:gd name="connsiteX1" fmla="*/ 0 w 299465"/>
              <a:gd name="connsiteY1" fmla="*/ 381000 h 381000"/>
              <a:gd name="connsiteX2" fmla="*/ 299465 w 299465"/>
              <a:gd name="connsiteY2" fmla="*/ 381000 h 381000"/>
              <a:gd name="connsiteX3" fmla="*/ 299465 w 299465"/>
              <a:gd name="connsiteY3" fmla="*/ 0 h 381000"/>
              <a:gd name="connsiteX4" fmla="*/ 0 w 299465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9465" h="381000">
                <a:moveTo>
                  <a:pt x="0" y="0"/>
                </a:moveTo>
                <a:lnTo>
                  <a:pt x="0" y="381000"/>
                </a:lnTo>
                <a:lnTo>
                  <a:pt x="299465" y="381000"/>
                </a:lnTo>
                <a:lnTo>
                  <a:pt x="299465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1078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200"/>
                </a:cubicBezTo>
                <a:cubicBezTo>
                  <a:pt x="152400" y="118109"/>
                  <a:pt x="118871" y="152400"/>
                  <a:pt x="76200" y="152400"/>
                </a:cubicBezTo>
                <a:cubicBezTo>
                  <a:pt x="34290" y="152400"/>
                  <a:pt x="0" y="118109"/>
                  <a:pt x="0" y="76200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7000" y="2514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4300" y="25019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0353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5687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4300" y="41021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64300" y="4635500"/>
            <a:ext cx="8001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9700" y="32004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88300" y="38100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16900" y="27432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16900" y="32766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97900" y="3505200"/>
            <a:ext cx="190500" cy="19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660400"/>
            <a:ext cx="54102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9431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Scaling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943100" algn="l"/>
              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336800"/>
            <a:ext cx="49657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7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02100"/>
            <a:ext cx="2895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31750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3022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3860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2552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2628900"/>
            <a:ext cx="1143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2184400"/>
            <a:ext cx="64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4241800"/>
            <a:ext cx="114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36957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844790" y="2830829"/>
            <a:ext cx="465581" cy="466344"/>
          </a:xfrm>
          <a:custGeom>
            <a:avLst/>
            <a:gdLst>
              <a:gd name="connsiteX0" fmla="*/ 465581 w 465581"/>
              <a:gd name="connsiteY0" fmla="*/ 9144 h 466344"/>
              <a:gd name="connsiteX1" fmla="*/ 8381 w 465581"/>
              <a:gd name="connsiteY1" fmla="*/ 466344 h 466344"/>
              <a:gd name="connsiteX2" fmla="*/ 0 w 465581"/>
              <a:gd name="connsiteY2" fmla="*/ 457200 h 466344"/>
              <a:gd name="connsiteX3" fmla="*/ 457200 w 465581"/>
              <a:gd name="connsiteY3" fmla="*/ 0 h 466344"/>
              <a:gd name="connsiteX4" fmla="*/ 465581 w 465581"/>
              <a:gd name="connsiteY4" fmla="*/ 9144 h 4663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81" h="466344">
                <a:moveTo>
                  <a:pt x="465581" y="9144"/>
                </a:moveTo>
                <a:lnTo>
                  <a:pt x="8381" y="466344"/>
                </a:lnTo>
                <a:lnTo>
                  <a:pt x="0" y="457200"/>
                </a:lnTo>
                <a:lnTo>
                  <a:pt x="457200" y="0"/>
                </a:lnTo>
                <a:lnTo>
                  <a:pt x="465581" y="914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71866" y="3366515"/>
            <a:ext cx="240030" cy="538734"/>
          </a:xfrm>
          <a:custGeom>
            <a:avLst/>
            <a:gdLst>
              <a:gd name="connsiteX0" fmla="*/ 240029 w 240030"/>
              <a:gd name="connsiteY0" fmla="*/ 5334 h 538734"/>
              <a:gd name="connsiteX1" fmla="*/ 11429 w 240030"/>
              <a:gd name="connsiteY1" fmla="*/ 538734 h 538734"/>
              <a:gd name="connsiteX2" fmla="*/ 0 w 240030"/>
              <a:gd name="connsiteY2" fmla="*/ 533400 h 538734"/>
              <a:gd name="connsiteX3" fmla="*/ 228600 w 240030"/>
              <a:gd name="connsiteY3" fmla="*/ 0 h 538734"/>
              <a:gd name="connsiteX4" fmla="*/ 240029 w 240030"/>
              <a:gd name="connsiteY4" fmla="*/ 5334 h 5387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0030" h="538734">
                <a:moveTo>
                  <a:pt x="240029" y="5334"/>
                </a:moveTo>
                <a:lnTo>
                  <a:pt x="11429" y="538734"/>
                </a:lnTo>
                <a:lnTo>
                  <a:pt x="0" y="533400"/>
                </a:lnTo>
                <a:lnTo>
                  <a:pt x="228600" y="0"/>
                </a:lnTo>
                <a:lnTo>
                  <a:pt x="240029" y="533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9704" y="2835401"/>
            <a:ext cx="12954" cy="533400"/>
          </a:xfrm>
          <a:custGeom>
            <a:avLst/>
            <a:gdLst>
              <a:gd name="connsiteX0" fmla="*/ 6477 w 12954"/>
              <a:gd name="connsiteY0" fmla="*/ 0 h 533400"/>
              <a:gd name="connsiteX1" fmla="*/ 6477 w 12954"/>
              <a:gd name="connsiteY1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954" h="533400">
                <a:moveTo>
                  <a:pt x="6477" y="0"/>
                </a:moveTo>
                <a:lnTo>
                  <a:pt x="6477" y="533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02752" y="3363467"/>
            <a:ext cx="387857" cy="239267"/>
          </a:xfrm>
          <a:custGeom>
            <a:avLst/>
            <a:gdLst>
              <a:gd name="connsiteX0" fmla="*/ 381000 w 387857"/>
              <a:gd name="connsiteY0" fmla="*/ 239267 h 239267"/>
              <a:gd name="connsiteX1" fmla="*/ 0 w 387857"/>
              <a:gd name="connsiteY1" fmla="*/ 10667 h 239267"/>
              <a:gd name="connsiteX2" fmla="*/ 6857 w 387857"/>
              <a:gd name="connsiteY2" fmla="*/ 0 h 239267"/>
              <a:gd name="connsiteX3" fmla="*/ 387857 w 387857"/>
              <a:gd name="connsiteY3" fmla="*/ 228600 h 239267"/>
              <a:gd name="connsiteX4" fmla="*/ 381000 w 387857"/>
              <a:gd name="connsiteY4" fmla="*/ 239267 h 23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857" h="239267">
                <a:moveTo>
                  <a:pt x="381000" y="239267"/>
                </a:moveTo>
                <a:lnTo>
                  <a:pt x="0" y="10667"/>
                </a:lnTo>
                <a:lnTo>
                  <a:pt x="6857" y="0"/>
                </a:lnTo>
                <a:lnTo>
                  <a:pt x="387857" y="228600"/>
                </a:lnTo>
                <a:lnTo>
                  <a:pt x="381000" y="2392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47838" y="3286505"/>
            <a:ext cx="459485" cy="89154"/>
          </a:xfrm>
          <a:custGeom>
            <a:avLst/>
            <a:gdLst>
              <a:gd name="connsiteX0" fmla="*/ 457200 w 459485"/>
              <a:gd name="connsiteY0" fmla="*/ 89154 h 89154"/>
              <a:gd name="connsiteX1" fmla="*/ 0 w 459485"/>
              <a:gd name="connsiteY1" fmla="*/ 12954 h 89154"/>
              <a:gd name="connsiteX2" fmla="*/ 2285 w 459485"/>
              <a:gd name="connsiteY2" fmla="*/ 0 h 89154"/>
              <a:gd name="connsiteX3" fmla="*/ 459485 w 459485"/>
              <a:gd name="connsiteY3" fmla="*/ 76200 h 89154"/>
              <a:gd name="connsiteX4" fmla="*/ 457200 w 459485"/>
              <a:gd name="connsiteY4" fmla="*/ 89154 h 89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9485" h="89154">
                <a:moveTo>
                  <a:pt x="457200" y="89154"/>
                </a:moveTo>
                <a:lnTo>
                  <a:pt x="0" y="12954"/>
                </a:lnTo>
                <a:lnTo>
                  <a:pt x="2285" y="0"/>
                </a:lnTo>
                <a:lnTo>
                  <a:pt x="459485" y="76200"/>
                </a:lnTo>
                <a:lnTo>
                  <a:pt x="457200" y="8915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2759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26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400" y="3216401"/>
            <a:ext cx="152400" cy="152399"/>
          </a:xfrm>
          <a:custGeom>
            <a:avLst/>
            <a:gdLst>
              <a:gd name="connsiteX0" fmla="*/ 0 w 152400"/>
              <a:gd name="connsiteY0" fmla="*/ 76199 h 152399"/>
              <a:gd name="connsiteX1" fmla="*/ 76200 w 152400"/>
              <a:gd name="connsiteY1" fmla="*/ 0 h 152399"/>
              <a:gd name="connsiteX2" fmla="*/ 152400 w 152400"/>
              <a:gd name="connsiteY2" fmla="*/ 76199 h 152399"/>
              <a:gd name="connsiteX3" fmla="*/ 76200 w 152400"/>
              <a:gd name="connsiteY3" fmla="*/ 152399 h 152399"/>
              <a:gd name="connsiteX4" fmla="*/ 0 w 152400"/>
              <a:gd name="connsiteY4" fmla="*/ 76199 h 15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399">
                <a:moveTo>
                  <a:pt x="0" y="76199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199"/>
                </a:cubicBezTo>
                <a:cubicBezTo>
                  <a:pt x="152400" y="118872"/>
                  <a:pt x="118871" y="152399"/>
                  <a:pt x="76200" y="152399"/>
                </a:cubicBezTo>
                <a:cubicBezTo>
                  <a:pt x="34290" y="152399"/>
                  <a:pt x="0" y="118872"/>
                  <a:pt x="0" y="76199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1000" y="38260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10600" y="3521201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4290"/>
                  <a:pt x="34290" y="0"/>
                  <a:pt x="76200" y="0"/>
                </a:cubicBezTo>
                <a:cubicBezTo>
                  <a:pt x="118871" y="0"/>
                  <a:pt x="152400" y="34290"/>
                  <a:pt x="152400" y="76200"/>
                </a:cubicBezTo>
                <a:cubicBezTo>
                  <a:pt x="152400" y="118872"/>
                  <a:pt x="118871" y="152400"/>
                  <a:pt x="76200" y="152400"/>
                </a:cubicBezTo>
                <a:cubicBezTo>
                  <a:pt x="34290" y="152400"/>
                  <a:pt x="0" y="118872"/>
                  <a:pt x="0" y="76200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476" y="3064001"/>
            <a:ext cx="541781" cy="381000"/>
          </a:xfrm>
          <a:custGeom>
            <a:avLst/>
            <a:gdLst>
              <a:gd name="connsiteX0" fmla="*/ 0 w 541781"/>
              <a:gd name="connsiteY0" fmla="*/ 0 h 381000"/>
              <a:gd name="connsiteX1" fmla="*/ 0 w 541781"/>
              <a:gd name="connsiteY1" fmla="*/ 381000 h 381000"/>
              <a:gd name="connsiteX2" fmla="*/ 541781 w 541781"/>
              <a:gd name="connsiteY2" fmla="*/ 381000 h 381000"/>
              <a:gd name="connsiteX3" fmla="*/ 541781 w 541781"/>
              <a:gd name="connsiteY3" fmla="*/ 0 h 381000"/>
              <a:gd name="connsiteX4" fmla="*/ 0 w 54178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781" h="381000">
                <a:moveTo>
                  <a:pt x="0" y="0"/>
                </a:moveTo>
                <a:lnTo>
                  <a:pt x="0" y="381000"/>
                </a:lnTo>
                <a:lnTo>
                  <a:pt x="541781" y="381000"/>
                </a:lnTo>
                <a:lnTo>
                  <a:pt x="54178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1478" y="2514600"/>
            <a:ext cx="671321" cy="381000"/>
          </a:xfrm>
          <a:custGeom>
            <a:avLst/>
            <a:gdLst>
              <a:gd name="connsiteX0" fmla="*/ 0 w 671321"/>
              <a:gd name="connsiteY0" fmla="*/ 0 h 381000"/>
              <a:gd name="connsiteX1" fmla="*/ 0 w 671321"/>
              <a:gd name="connsiteY1" fmla="*/ 381000 h 381000"/>
              <a:gd name="connsiteX2" fmla="*/ 671321 w 671321"/>
              <a:gd name="connsiteY2" fmla="*/ 381000 h 381000"/>
              <a:gd name="connsiteX3" fmla="*/ 671321 w 671321"/>
              <a:gd name="connsiteY3" fmla="*/ 0 h 381000"/>
              <a:gd name="connsiteX4" fmla="*/ 0 w 671321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321" h="381000">
                <a:moveTo>
                  <a:pt x="0" y="0"/>
                </a:moveTo>
                <a:lnTo>
                  <a:pt x="0" y="381000"/>
                </a:lnTo>
                <a:lnTo>
                  <a:pt x="671321" y="381000"/>
                </a:lnTo>
                <a:lnTo>
                  <a:pt x="671321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476" y="3581400"/>
            <a:ext cx="367283" cy="381000"/>
          </a:xfrm>
          <a:custGeom>
            <a:avLst/>
            <a:gdLst>
              <a:gd name="connsiteX0" fmla="*/ 0 w 367283"/>
              <a:gd name="connsiteY0" fmla="*/ 0 h 381000"/>
              <a:gd name="connsiteX1" fmla="*/ 0 w 367283"/>
              <a:gd name="connsiteY1" fmla="*/ 381000 h 381000"/>
              <a:gd name="connsiteX2" fmla="*/ 367283 w 367283"/>
              <a:gd name="connsiteY2" fmla="*/ 381000 h 381000"/>
              <a:gd name="connsiteX3" fmla="*/ 367283 w 367283"/>
              <a:gd name="connsiteY3" fmla="*/ 0 h 381000"/>
              <a:gd name="connsiteX4" fmla="*/ 0 w 367283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283" h="381000">
                <a:moveTo>
                  <a:pt x="0" y="0"/>
                </a:moveTo>
                <a:lnTo>
                  <a:pt x="0" y="381000"/>
                </a:lnTo>
                <a:lnTo>
                  <a:pt x="367283" y="381000"/>
                </a:lnTo>
                <a:lnTo>
                  <a:pt x="367283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476" y="4572000"/>
            <a:ext cx="152400" cy="381000"/>
          </a:xfrm>
          <a:custGeom>
            <a:avLst/>
            <a:gdLst>
              <a:gd name="connsiteX0" fmla="*/ 0 w 152400"/>
              <a:gd name="connsiteY0" fmla="*/ 0 h 381000"/>
              <a:gd name="connsiteX1" fmla="*/ 0 w 152400"/>
              <a:gd name="connsiteY1" fmla="*/ 381000 h 381000"/>
              <a:gd name="connsiteX2" fmla="*/ 152400 w 152400"/>
              <a:gd name="connsiteY2" fmla="*/ 381000 h 381000"/>
              <a:gd name="connsiteX3" fmla="*/ 152400 w 152400"/>
              <a:gd name="connsiteY3" fmla="*/ 0 h 381000"/>
              <a:gd name="connsiteX4" fmla="*/ 0 w 1524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381000">
                <a:moveTo>
                  <a:pt x="0" y="0"/>
                </a:moveTo>
                <a:lnTo>
                  <a:pt x="0" y="381000"/>
                </a:lnTo>
                <a:lnTo>
                  <a:pt x="152400" y="381000"/>
                </a:lnTo>
                <a:lnTo>
                  <a:pt x="15240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29600" y="3291078"/>
            <a:ext cx="152400" cy="152400"/>
          </a:xfrm>
          <a:custGeom>
            <a:avLst/>
            <a:gdLst>
              <a:gd name="connsiteX0" fmla="*/ 0 w 152400"/>
              <a:gd name="connsiteY0" fmla="*/ 76200 h 152400"/>
              <a:gd name="connsiteX1" fmla="*/ 76200 w 152400"/>
              <a:gd name="connsiteY1" fmla="*/ 0 h 152400"/>
              <a:gd name="connsiteX2" fmla="*/ 152400 w 152400"/>
              <a:gd name="connsiteY2" fmla="*/ 76200 h 152400"/>
              <a:gd name="connsiteX3" fmla="*/ 76200 w 152400"/>
              <a:gd name="connsiteY3" fmla="*/ 152400 h 152400"/>
              <a:gd name="connsiteX4" fmla="*/ 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0" y="76200"/>
                </a:moveTo>
                <a:cubicBezTo>
                  <a:pt x="0" y="33527"/>
                  <a:pt x="34290" y="0"/>
                  <a:pt x="76200" y="0"/>
                </a:cubicBezTo>
                <a:cubicBezTo>
                  <a:pt x="118871" y="0"/>
                  <a:pt x="152400" y="33527"/>
                  <a:pt x="152400" y="76200"/>
                </a:cubicBezTo>
                <a:cubicBezTo>
                  <a:pt x="152400" y="118109"/>
                  <a:pt x="118871" y="152400"/>
                  <a:pt x="76200" y="152400"/>
                </a:cubicBezTo>
                <a:cubicBezTo>
                  <a:pt x="34290" y="152400"/>
                  <a:pt x="0" y="118109"/>
                  <a:pt x="0" y="76200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9379" y="3064001"/>
            <a:ext cx="160020" cy="381000"/>
          </a:xfrm>
          <a:custGeom>
            <a:avLst/>
            <a:gdLst>
              <a:gd name="connsiteX0" fmla="*/ 0 w 160020"/>
              <a:gd name="connsiteY0" fmla="*/ 0 h 381000"/>
              <a:gd name="connsiteX1" fmla="*/ 0 w 160020"/>
              <a:gd name="connsiteY1" fmla="*/ 381000 h 381000"/>
              <a:gd name="connsiteX2" fmla="*/ 160020 w 160020"/>
              <a:gd name="connsiteY2" fmla="*/ 381000 h 381000"/>
              <a:gd name="connsiteX3" fmla="*/ 160020 w 160020"/>
              <a:gd name="connsiteY3" fmla="*/ 0 h 381000"/>
              <a:gd name="connsiteX4" fmla="*/ 0 w 16002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" h="381000">
                <a:moveTo>
                  <a:pt x="0" y="0"/>
                </a:moveTo>
                <a:lnTo>
                  <a:pt x="0" y="381000"/>
                </a:lnTo>
                <a:lnTo>
                  <a:pt x="160020" y="381000"/>
                </a:lnTo>
                <a:lnTo>
                  <a:pt x="16002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9379" y="3064001"/>
            <a:ext cx="381000" cy="381000"/>
          </a:xfrm>
          <a:custGeom>
            <a:avLst/>
            <a:gdLst>
              <a:gd name="connsiteX0" fmla="*/ 0 w 381000"/>
              <a:gd name="connsiteY0" fmla="*/ 0 h 381000"/>
              <a:gd name="connsiteX1" fmla="*/ 0 w 381000"/>
              <a:gd name="connsiteY1" fmla="*/ 381000 h 381000"/>
              <a:gd name="connsiteX2" fmla="*/ 381000 w 381000"/>
              <a:gd name="connsiteY2" fmla="*/ 381000 h 381000"/>
              <a:gd name="connsiteX3" fmla="*/ 381000 w 381000"/>
              <a:gd name="connsiteY3" fmla="*/ 0 h 381000"/>
              <a:gd name="connsiteX4" fmla="*/ 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0"/>
                </a:moveTo>
                <a:lnTo>
                  <a:pt x="0" y="381000"/>
                </a:ln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7000" y="2514600"/>
            <a:ext cx="685800" cy="381000"/>
          </a:xfrm>
          <a:custGeom>
            <a:avLst/>
            <a:gdLst>
              <a:gd name="connsiteX0" fmla="*/ 0 w 685800"/>
              <a:gd name="connsiteY0" fmla="*/ 0 h 381000"/>
              <a:gd name="connsiteX1" fmla="*/ 0 w 685800"/>
              <a:gd name="connsiteY1" fmla="*/ 381000 h 381000"/>
              <a:gd name="connsiteX2" fmla="*/ 685800 w 685800"/>
              <a:gd name="connsiteY2" fmla="*/ 381000 h 381000"/>
              <a:gd name="connsiteX3" fmla="*/ 685800 w 685800"/>
              <a:gd name="connsiteY3" fmla="*/ 0 h 381000"/>
              <a:gd name="connsiteX4" fmla="*/ 0 w 6858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0903" y="3060954"/>
            <a:ext cx="377189" cy="381000"/>
          </a:xfrm>
          <a:custGeom>
            <a:avLst/>
            <a:gdLst>
              <a:gd name="connsiteX0" fmla="*/ 0 w 377189"/>
              <a:gd name="connsiteY0" fmla="*/ 0 h 381000"/>
              <a:gd name="connsiteX1" fmla="*/ 0 w 377189"/>
              <a:gd name="connsiteY1" fmla="*/ 380999 h 381000"/>
              <a:gd name="connsiteX2" fmla="*/ 377189 w 377189"/>
              <a:gd name="connsiteY2" fmla="*/ 380999 h 381000"/>
              <a:gd name="connsiteX3" fmla="*/ 377189 w 377189"/>
              <a:gd name="connsiteY3" fmla="*/ 0 h 381000"/>
              <a:gd name="connsiteX4" fmla="*/ 0 w 377189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189" h="381000">
                <a:moveTo>
                  <a:pt x="0" y="0"/>
                </a:moveTo>
                <a:lnTo>
                  <a:pt x="0" y="380999"/>
                </a:lnTo>
                <a:lnTo>
                  <a:pt x="377189" y="380999"/>
                </a:lnTo>
                <a:lnTo>
                  <a:pt x="377189" y="0"/>
                </a:lnTo>
                <a:lnTo>
                  <a:pt x="0" y="0"/>
                </a:ln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400" y="3216401"/>
            <a:ext cx="152400" cy="152399"/>
          </a:xfrm>
          <a:custGeom>
            <a:avLst/>
            <a:gdLst>
              <a:gd name="connsiteX0" fmla="*/ 0 w 152400"/>
              <a:gd name="connsiteY0" fmla="*/ 76199 h 152399"/>
              <a:gd name="connsiteX1" fmla="*/ 76200 w 152400"/>
              <a:gd name="connsiteY1" fmla="*/ 0 h 152399"/>
              <a:gd name="connsiteX2" fmla="*/ 152400 w 152400"/>
              <a:gd name="connsiteY2" fmla="*/ 76199 h 152399"/>
              <a:gd name="connsiteX3" fmla="*/ 76200 w 152400"/>
              <a:gd name="connsiteY3" fmla="*/ 152399 h 152399"/>
              <a:gd name="connsiteX4" fmla="*/ 0 w 152400"/>
              <a:gd name="connsiteY4" fmla="*/ 76199 h 15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399">
                <a:moveTo>
                  <a:pt x="0" y="76199"/>
                </a:moveTo>
                <a:cubicBezTo>
                  <a:pt x="0" y="34289"/>
                  <a:pt x="34290" y="0"/>
                  <a:pt x="76200" y="0"/>
                </a:cubicBezTo>
                <a:cubicBezTo>
                  <a:pt x="118871" y="0"/>
                  <a:pt x="152400" y="34289"/>
                  <a:pt x="152400" y="76199"/>
                </a:cubicBezTo>
                <a:cubicBezTo>
                  <a:pt x="152400" y="118872"/>
                  <a:pt x="118871" y="152399"/>
                  <a:pt x="76200" y="152399"/>
                </a:cubicBezTo>
                <a:cubicBezTo>
                  <a:pt x="34290" y="152399"/>
                  <a:pt x="0" y="118872"/>
                  <a:pt x="0" y="76199"/>
                </a:cubicBezTo>
              </a:path>
            </a:pathLst>
          </a:custGeom>
          <a:solidFill>
            <a:srgbClr val="ff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5476" y="4062984"/>
            <a:ext cx="300228" cy="381000"/>
          </a:xfrm>
          <a:custGeom>
            <a:avLst/>
            <a:gdLst>
              <a:gd name="connsiteX0" fmla="*/ 0 w 300228"/>
              <a:gd name="connsiteY0" fmla="*/ 0 h 381000"/>
              <a:gd name="connsiteX1" fmla="*/ 0 w 300228"/>
              <a:gd name="connsiteY1" fmla="*/ 381000 h 381000"/>
              <a:gd name="connsiteX2" fmla="*/ 300228 w 300228"/>
              <a:gd name="connsiteY2" fmla="*/ 381000 h 381000"/>
              <a:gd name="connsiteX3" fmla="*/ 300228 w 300228"/>
              <a:gd name="connsiteY3" fmla="*/ 0 h 381000"/>
              <a:gd name="connsiteX4" fmla="*/ 0 w 300228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0228" h="381000">
                <a:moveTo>
                  <a:pt x="0" y="0"/>
                </a:moveTo>
                <a:lnTo>
                  <a:pt x="0" y="381000"/>
                </a:lnTo>
                <a:lnTo>
                  <a:pt x="300228" y="381000"/>
                </a:lnTo>
                <a:lnTo>
                  <a:pt x="300228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4300" y="25019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600" y="3035300"/>
            <a:ext cx="8128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1600" y="35687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1600" y="40386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51600" y="4559300"/>
            <a:ext cx="8128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59700" y="32004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88300" y="38100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16900" y="27432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216900" y="3276600"/>
            <a:ext cx="1905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597900" y="3505200"/>
            <a:ext cx="190500" cy="19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660400"/>
            <a:ext cx="54102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9431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Scaling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CELF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943100" algn="l"/>
              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336800"/>
            <a:ext cx="49657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Keep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marginal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7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benefits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previous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iteration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6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only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102100"/>
            <a:ext cx="2895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79400" algn="l"/>
              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sort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prune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45500" y="31750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3009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3860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31200" y="2552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2628900"/>
            <a:ext cx="1143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02400" y="2184400"/>
            <a:ext cx="64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4191000"/>
            <a:ext cx="88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12200" y="36957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384300" y="622300"/>
            <a:ext cx="6350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Experiments: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Studies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76400"/>
            <a:ext cx="5054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propagation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197100"/>
            <a:ext cx="2286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2654300"/>
            <a:ext cx="3644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crawled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048000"/>
            <a:ext cx="643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identified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temporal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propagation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3378200"/>
            <a:ext cx="1460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information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797300"/>
            <a:ext cx="4305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254500"/>
            <a:ext cx="4762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city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4660900"/>
            <a:ext cx="650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Realistic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simulator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consumption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provided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89100" y="4991100"/>
            <a:ext cx="4889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Agency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876800" y="2743200"/>
            <a:ext cx="1536953" cy="523494"/>
          </a:xfrm>
          <a:custGeom>
            <a:avLst/>
            <a:gdLst>
              <a:gd name="connsiteX0" fmla="*/ 0 w 1536953"/>
              <a:gd name="connsiteY0" fmla="*/ 0 h 523494"/>
              <a:gd name="connsiteX1" fmla="*/ 0 w 1536953"/>
              <a:gd name="connsiteY1" fmla="*/ 523494 h 523494"/>
              <a:gd name="connsiteX2" fmla="*/ 1536953 w 1536953"/>
              <a:gd name="connsiteY2" fmla="*/ 523494 h 523494"/>
              <a:gd name="connsiteX3" fmla="*/ 1536953 w 1536953"/>
              <a:gd name="connsiteY3" fmla="*/ 0 h 523494"/>
              <a:gd name="connsiteX4" fmla="*/ 0 w 1536953"/>
              <a:gd name="connsiteY4" fmla="*/ 0 h 5234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6953" h="523494">
                <a:moveTo>
                  <a:pt x="0" y="0"/>
                </a:moveTo>
                <a:lnTo>
                  <a:pt x="0" y="523494"/>
                </a:lnTo>
                <a:lnTo>
                  <a:pt x="1536953" y="523494"/>
                </a:lnTo>
                <a:lnTo>
                  <a:pt x="1536953" y="0"/>
                </a:lnTo>
                <a:lnTo>
                  <a:pt x="0" y="0"/>
                </a:ln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43800" y="1219200"/>
            <a:ext cx="912876" cy="585216"/>
          </a:xfrm>
          <a:custGeom>
            <a:avLst/>
            <a:gdLst>
              <a:gd name="connsiteX0" fmla="*/ 0 w 912876"/>
              <a:gd name="connsiteY0" fmla="*/ 0 h 585216"/>
              <a:gd name="connsiteX1" fmla="*/ 0 w 912876"/>
              <a:gd name="connsiteY1" fmla="*/ 585216 h 585216"/>
              <a:gd name="connsiteX2" fmla="*/ 912876 w 912876"/>
              <a:gd name="connsiteY2" fmla="*/ 585216 h 585216"/>
              <a:gd name="connsiteX3" fmla="*/ 912876 w 912876"/>
              <a:gd name="connsiteY3" fmla="*/ 0 h 585216"/>
              <a:gd name="connsiteX4" fmla="*/ 0 w 912876"/>
              <a:gd name="connsiteY4" fmla="*/ 0 h 585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2876" h="585216">
                <a:moveTo>
                  <a:pt x="0" y="0"/>
                </a:moveTo>
                <a:lnTo>
                  <a:pt x="0" y="585216"/>
                </a:lnTo>
                <a:lnTo>
                  <a:pt x="912876" y="585216"/>
                </a:lnTo>
                <a:lnTo>
                  <a:pt x="912876" y="0"/>
                </a:lnTo>
                <a:lnTo>
                  <a:pt x="0" y="0"/>
                </a:ln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19400" y="3200400"/>
            <a:ext cx="1405128" cy="400811"/>
          </a:xfrm>
          <a:custGeom>
            <a:avLst/>
            <a:gdLst>
              <a:gd name="connsiteX0" fmla="*/ 0 w 1405128"/>
              <a:gd name="connsiteY0" fmla="*/ 0 h 400811"/>
              <a:gd name="connsiteX1" fmla="*/ 0 w 1405128"/>
              <a:gd name="connsiteY1" fmla="*/ 400811 h 400811"/>
              <a:gd name="connsiteX2" fmla="*/ 1405128 w 1405128"/>
              <a:gd name="connsiteY2" fmla="*/ 400811 h 400811"/>
              <a:gd name="connsiteX3" fmla="*/ 1405128 w 1405128"/>
              <a:gd name="connsiteY3" fmla="*/ 0 h 400811"/>
              <a:gd name="connsiteX4" fmla="*/ 0 w 1405128"/>
              <a:gd name="connsiteY4" fmla="*/ 0 h 400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5128" h="400811">
                <a:moveTo>
                  <a:pt x="0" y="0"/>
                </a:moveTo>
                <a:lnTo>
                  <a:pt x="0" y="400811"/>
                </a:lnTo>
                <a:lnTo>
                  <a:pt x="1405128" y="400811"/>
                </a:lnTo>
                <a:lnTo>
                  <a:pt x="1405128" y="0"/>
                </a:lnTo>
                <a:lnTo>
                  <a:pt x="0" y="0"/>
                </a:ln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29634" y="4058411"/>
            <a:ext cx="1152905" cy="400050"/>
          </a:xfrm>
          <a:custGeom>
            <a:avLst/>
            <a:gdLst>
              <a:gd name="connsiteX0" fmla="*/ 0 w 1152905"/>
              <a:gd name="connsiteY0" fmla="*/ 0 h 400050"/>
              <a:gd name="connsiteX1" fmla="*/ 0 w 1152905"/>
              <a:gd name="connsiteY1" fmla="*/ 400050 h 400050"/>
              <a:gd name="connsiteX2" fmla="*/ 1152905 w 1152905"/>
              <a:gd name="connsiteY2" fmla="*/ 400050 h 400050"/>
              <a:gd name="connsiteX3" fmla="*/ 1152905 w 1152905"/>
              <a:gd name="connsiteY3" fmla="*/ 0 h 400050"/>
              <a:gd name="connsiteX4" fmla="*/ 0 w 1152905"/>
              <a:gd name="connsiteY4" fmla="*/ 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905" h="400050">
                <a:moveTo>
                  <a:pt x="0" y="0"/>
                </a:moveTo>
                <a:lnTo>
                  <a:pt x="0" y="400050"/>
                </a:lnTo>
                <a:lnTo>
                  <a:pt x="1152905" y="400050"/>
                </a:lnTo>
                <a:lnTo>
                  <a:pt x="1152905" y="0"/>
                </a:lnTo>
                <a:lnTo>
                  <a:pt x="0" y="0"/>
                </a:ln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400" y="5257800"/>
            <a:ext cx="4953000" cy="1200911"/>
          </a:xfrm>
          <a:custGeom>
            <a:avLst/>
            <a:gdLst>
              <a:gd name="connsiteX0" fmla="*/ 0 w 4953000"/>
              <a:gd name="connsiteY0" fmla="*/ 0 h 1200911"/>
              <a:gd name="connsiteX1" fmla="*/ 0 w 4953000"/>
              <a:gd name="connsiteY1" fmla="*/ 1200911 h 1200911"/>
              <a:gd name="connsiteX2" fmla="*/ 4953000 w 4953000"/>
              <a:gd name="connsiteY2" fmla="*/ 1200911 h 1200911"/>
              <a:gd name="connsiteX3" fmla="*/ 4953000 w 4953000"/>
              <a:gd name="connsiteY3" fmla="*/ 0 h 1200911"/>
              <a:gd name="connsiteX4" fmla="*/ 0 w 4953000"/>
              <a:gd name="connsiteY4" fmla="*/ 0 h 1200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53000" h="1200911">
                <a:moveTo>
                  <a:pt x="0" y="0"/>
                </a:moveTo>
                <a:lnTo>
                  <a:pt x="0" y="1200911"/>
                </a:lnTo>
                <a:lnTo>
                  <a:pt x="4953000" y="1200911"/>
                </a:lnTo>
                <a:lnTo>
                  <a:pt x="4953000" y="0"/>
                </a:lnTo>
                <a:lnTo>
                  <a:pt x="0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1193800"/>
            <a:ext cx="7505700" cy="566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28700" y="622300"/>
            <a:ext cx="7073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study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1: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Cascades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2857500"/>
            <a:ext cx="1333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1346200"/>
            <a:ext cx="711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3302000"/>
            <a:ext cx="1193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stamp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4152900"/>
            <a:ext cx="952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hyperlink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5359400"/>
            <a:ext cx="4762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follow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hyperlinks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obtain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5727700"/>
            <a:ext cx="3911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cascades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(traces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6096000"/>
            <a:ext cx="1587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propagation)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344161" y="2570987"/>
            <a:ext cx="377952" cy="406146"/>
          </a:xfrm>
          <a:custGeom>
            <a:avLst/>
            <a:gdLst>
              <a:gd name="connsiteX0" fmla="*/ 0 w 377952"/>
              <a:gd name="connsiteY0" fmla="*/ 202692 h 406146"/>
              <a:gd name="connsiteX1" fmla="*/ 188976 w 377952"/>
              <a:gd name="connsiteY1" fmla="*/ 0 h 406146"/>
              <a:gd name="connsiteX2" fmla="*/ 377952 w 377952"/>
              <a:gd name="connsiteY2" fmla="*/ 202692 h 406146"/>
              <a:gd name="connsiteX3" fmla="*/ 188976 w 377952"/>
              <a:gd name="connsiteY3" fmla="*/ 406146 h 406146"/>
              <a:gd name="connsiteX4" fmla="*/ 0 w 377952"/>
              <a:gd name="connsiteY4" fmla="*/ 202692 h 406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952" h="406146">
                <a:moveTo>
                  <a:pt x="0" y="202692"/>
                </a:moveTo>
                <a:cubicBezTo>
                  <a:pt x="0" y="90677"/>
                  <a:pt x="84582" y="0"/>
                  <a:pt x="188976" y="0"/>
                </a:cubicBezTo>
                <a:cubicBezTo>
                  <a:pt x="293370" y="0"/>
                  <a:pt x="377952" y="90677"/>
                  <a:pt x="377952" y="202692"/>
                </a:cubicBezTo>
                <a:cubicBezTo>
                  <a:pt x="377952" y="314706"/>
                  <a:pt x="293370" y="406146"/>
                  <a:pt x="188976" y="406146"/>
                </a:cubicBezTo>
                <a:cubicBezTo>
                  <a:pt x="84582" y="406146"/>
                  <a:pt x="0" y="314706"/>
                  <a:pt x="0" y="202692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2789" y="2119122"/>
            <a:ext cx="377952" cy="405384"/>
          </a:xfrm>
          <a:custGeom>
            <a:avLst/>
            <a:gdLst>
              <a:gd name="connsiteX0" fmla="*/ 0 w 377952"/>
              <a:gd name="connsiteY0" fmla="*/ 202692 h 405384"/>
              <a:gd name="connsiteX1" fmla="*/ 188976 w 377952"/>
              <a:gd name="connsiteY1" fmla="*/ 0 h 405384"/>
              <a:gd name="connsiteX2" fmla="*/ 377952 w 377952"/>
              <a:gd name="connsiteY2" fmla="*/ 202692 h 405384"/>
              <a:gd name="connsiteX3" fmla="*/ 188976 w 377952"/>
              <a:gd name="connsiteY3" fmla="*/ 405384 h 405384"/>
              <a:gd name="connsiteX4" fmla="*/ 0 w 377952"/>
              <a:gd name="connsiteY4" fmla="*/ 202692 h 405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952" h="405384">
                <a:moveTo>
                  <a:pt x="0" y="202692"/>
                </a:moveTo>
                <a:cubicBezTo>
                  <a:pt x="0" y="90677"/>
                  <a:pt x="84582" y="0"/>
                  <a:pt x="188976" y="0"/>
                </a:cubicBezTo>
                <a:cubicBezTo>
                  <a:pt x="293370" y="0"/>
                  <a:pt x="377952" y="90677"/>
                  <a:pt x="377952" y="202692"/>
                </a:cubicBezTo>
                <a:cubicBezTo>
                  <a:pt x="377952" y="314706"/>
                  <a:pt x="293370" y="405384"/>
                  <a:pt x="188976" y="405384"/>
                </a:cubicBezTo>
                <a:cubicBezTo>
                  <a:pt x="84582" y="405384"/>
                  <a:pt x="0" y="314706"/>
                  <a:pt x="0" y="202692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0664" y="3480053"/>
            <a:ext cx="377952" cy="405383"/>
          </a:xfrm>
          <a:custGeom>
            <a:avLst/>
            <a:gdLst>
              <a:gd name="connsiteX0" fmla="*/ 0 w 377952"/>
              <a:gd name="connsiteY0" fmla="*/ 202691 h 405383"/>
              <a:gd name="connsiteX1" fmla="*/ 188976 w 377952"/>
              <a:gd name="connsiteY1" fmla="*/ 0 h 405383"/>
              <a:gd name="connsiteX2" fmla="*/ 377952 w 377952"/>
              <a:gd name="connsiteY2" fmla="*/ 202691 h 405383"/>
              <a:gd name="connsiteX3" fmla="*/ 188976 w 377952"/>
              <a:gd name="connsiteY3" fmla="*/ 405384 h 405383"/>
              <a:gd name="connsiteX4" fmla="*/ 0 w 377952"/>
              <a:gd name="connsiteY4" fmla="*/ 202691 h 405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952" h="405383">
                <a:moveTo>
                  <a:pt x="0" y="202691"/>
                </a:moveTo>
                <a:cubicBezTo>
                  <a:pt x="0" y="90678"/>
                  <a:pt x="84582" y="0"/>
                  <a:pt x="188976" y="0"/>
                </a:cubicBezTo>
                <a:cubicBezTo>
                  <a:pt x="293370" y="0"/>
                  <a:pt x="377952" y="90678"/>
                  <a:pt x="377952" y="202691"/>
                </a:cubicBezTo>
                <a:cubicBezTo>
                  <a:pt x="377952" y="314705"/>
                  <a:pt x="293370" y="405384"/>
                  <a:pt x="188976" y="405384"/>
                </a:cubicBezTo>
                <a:cubicBezTo>
                  <a:pt x="84582" y="405384"/>
                  <a:pt x="0" y="314705"/>
                  <a:pt x="0" y="202691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2421" y="3534917"/>
            <a:ext cx="377952" cy="405384"/>
          </a:xfrm>
          <a:custGeom>
            <a:avLst/>
            <a:gdLst>
              <a:gd name="connsiteX0" fmla="*/ 0 w 377952"/>
              <a:gd name="connsiteY0" fmla="*/ 202692 h 405384"/>
              <a:gd name="connsiteX1" fmla="*/ 188976 w 377952"/>
              <a:gd name="connsiteY1" fmla="*/ 0 h 405384"/>
              <a:gd name="connsiteX2" fmla="*/ 377952 w 377952"/>
              <a:gd name="connsiteY2" fmla="*/ 202692 h 405384"/>
              <a:gd name="connsiteX3" fmla="*/ 188976 w 377952"/>
              <a:gd name="connsiteY3" fmla="*/ 405384 h 405384"/>
              <a:gd name="connsiteX4" fmla="*/ 0 w 377952"/>
              <a:gd name="connsiteY4" fmla="*/ 202692 h 405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952" h="405384">
                <a:moveTo>
                  <a:pt x="0" y="202692"/>
                </a:moveTo>
                <a:cubicBezTo>
                  <a:pt x="0" y="90678"/>
                  <a:pt x="84582" y="0"/>
                  <a:pt x="188976" y="0"/>
                </a:cubicBezTo>
                <a:cubicBezTo>
                  <a:pt x="293370" y="0"/>
                  <a:pt x="377952" y="90678"/>
                  <a:pt x="377952" y="202692"/>
                </a:cubicBezTo>
                <a:cubicBezTo>
                  <a:pt x="377952" y="314705"/>
                  <a:pt x="293370" y="405384"/>
                  <a:pt x="188976" y="405384"/>
                </a:cubicBezTo>
                <a:cubicBezTo>
                  <a:pt x="84582" y="405384"/>
                  <a:pt x="0" y="314705"/>
                  <a:pt x="0" y="202692"/>
                </a:cubicBezTo>
              </a:path>
            </a:pathLst>
          </a:custGeom>
          <a:solidFill>
            <a:srgbClr val="9900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498600"/>
            <a:ext cx="6134100" cy="290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603500" y="622300"/>
            <a:ext cx="3911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851400"/>
            <a:ext cx="2133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435600"/>
            <a:ext cx="5791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crawled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45,000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year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million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posts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350,000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2273300"/>
            <a:ext cx="48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Blogs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1384300"/>
            <a:ext cx="48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Posts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3670300"/>
            <a:ext cx="508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18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41400" y="3949700"/>
            <a:ext cx="787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ordered</a:t>
            </a:r>
            <a:r>
              <a:rPr lang="en-US" altLang="zh-CN" sz="18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4216400"/>
            <a:ext cx="93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hyperlinks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2832100"/>
            <a:ext cx="114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9a009a"/>
                </a:solidFill>
                <a:latin typeface="Calibri" pitchFamily="18" charset="0"/>
                <a:cs typeface="Calibri" pitchFamily="18" charset="0"/>
              </a:rPr>
              <a:t>Information</a:t>
            </a:r>
            <a:r>
              <a:rPr lang="en-US" altLang="zh-CN" sz="1800" dirty="0" smtClean="0">
                <a:solidFill>
                  <a:srgbClr val="9a009a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3111500"/>
            <a:ext cx="723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9a009a"/>
                </a:solidFill>
                <a:latin typeface="Calibri" pitchFamily="18" charset="0"/>
                <a:cs typeface="Calibri" pitchFamily="18" charset="0"/>
              </a:rPr>
              <a:t>cascade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00" y="2755900"/>
            <a:ext cx="5207000" cy="388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6057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Q1: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Quality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27200"/>
            <a:ext cx="4343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bound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tighter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286000"/>
            <a:ext cx="3098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13%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instead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37%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3149600"/>
            <a:ext cx="1295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bound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4229100"/>
            <a:ext cx="1333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bound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CELF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425700"/>
            <a:ext cx="4889500" cy="3835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85800"/>
            <a:ext cx="55118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Q2: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cost: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picks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3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popular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300"/>
              </a:lnSpc>
              <a:tabLst>
                <a:tab pos="342900" algn="l"/>
                <a:tab pos="4572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instapundit.com,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933700"/>
            <a:ext cx="25908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michellemalkin.com</a:t>
            </a:r>
          </a:p>
          <a:p>
            <a:pPr>
              <a:lnSpc>
                <a:spcPts val="3500"/>
              </a:lnSpc>
              <a:tabLst>
                <a:tab pos="114300" algn="l"/>
                <a:tab pos="3937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cost:</a:t>
            </a:r>
          </a:p>
          <a:p>
            <a:pPr>
              <a:lnSpc>
                <a:spcPts val="23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proportional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19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900"/>
              </a:lnSpc>
              <a:tabLst>
                <a:tab pos="114300" algn="l"/>
                <a:tab pos="3937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19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19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9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posts</a:t>
            </a:r>
          </a:p>
          <a:p>
            <a:pPr>
              <a:lnSpc>
                <a:spcPts val="3300"/>
              </a:lnSpc>
              <a:tabLst>
                <a:tab pos="114300" algn="l"/>
                <a:tab pos="3937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better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600"/>
              </a:lnSpc>
              <a:tabLst>
                <a:tab pos="114300" algn="l"/>
                <a:tab pos="3937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2882900"/>
            <a:ext cx="15748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921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cost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Unit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cost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397000" y="622300"/>
            <a:ext cx="632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76400"/>
            <a:ext cx="5918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fundamental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networks: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133600"/>
            <a:ext cx="69088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Behaviors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cascade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from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node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like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7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epidemic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933700"/>
            <a:ext cx="6108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opinions,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rumors,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fads,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urban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legends,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340100"/>
            <a:ext cx="755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mouth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rise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670300"/>
            <a:ext cx="2946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free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services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076700"/>
            <a:ext cx="35433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Virus,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disease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propagation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470400"/>
            <a:ext cx="586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Change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priorities: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smoking,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recycling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902200"/>
            <a:ext cx="74168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Saturation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coverage: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topic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among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bloggers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Internet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energized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political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campaigns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Cascading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failures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financial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6083300"/>
            <a:ext cx="698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Localized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effects: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riots,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people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walking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700" y="1955800"/>
            <a:ext cx="4813300" cy="3619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5511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Q2: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89100"/>
            <a:ext cx="28067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But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picks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lots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small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451100"/>
            <a:ext cx="3149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participate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365500"/>
            <a:ext cx="31623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pick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interpolates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costs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good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few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posts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5854700"/>
            <a:ext cx="3441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Each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curve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represents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solutions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6121400"/>
            <a:ext cx="1651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same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1333500"/>
            <a:ext cx="5359400" cy="408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662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Q4: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Heuristic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Selection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511800"/>
            <a:ext cx="5168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Heuristics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6096000"/>
            <a:ext cx="680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really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optimization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1435100"/>
            <a:ext cx="4127500" cy="312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0" y="1435100"/>
            <a:ext cx="4305300" cy="327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066800" y="622300"/>
            <a:ext cx="6997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Generalization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Future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775200"/>
            <a:ext cx="74549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generalize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well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(unknown)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600700"/>
            <a:ext cx="66675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Limiting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bigger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improves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1739900"/>
            <a:ext cx="4597400" cy="356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4686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Q5: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Scalability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2006600"/>
            <a:ext cx="2298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runs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b="1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700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2489200"/>
            <a:ext cx="2882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faster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2997200"/>
            <a:ext cx="32766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simple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7565" y="3721608"/>
            <a:ext cx="406908" cy="2387346"/>
          </a:xfrm>
          <a:custGeom>
            <a:avLst/>
            <a:gdLst>
              <a:gd name="connsiteX0" fmla="*/ 406145 w 406908"/>
              <a:gd name="connsiteY0" fmla="*/ 2387346 h 2387346"/>
              <a:gd name="connsiteX1" fmla="*/ 386333 w 406908"/>
              <a:gd name="connsiteY1" fmla="*/ 2386583 h 2387346"/>
              <a:gd name="connsiteX2" fmla="*/ 365759 w 406908"/>
              <a:gd name="connsiteY2" fmla="*/ 2385059 h 2387346"/>
              <a:gd name="connsiteX3" fmla="*/ 761 w 406908"/>
              <a:gd name="connsiteY3" fmla="*/ 2002535 h 2387346"/>
              <a:gd name="connsiteX4" fmla="*/ 0 w 406908"/>
              <a:gd name="connsiteY4" fmla="*/ 1981200 h 2387346"/>
              <a:gd name="connsiteX5" fmla="*/ 0 w 406908"/>
              <a:gd name="connsiteY5" fmla="*/ 406146 h 2387346"/>
              <a:gd name="connsiteX6" fmla="*/ 364997 w 406908"/>
              <a:gd name="connsiteY6" fmla="*/ 2285 h 2387346"/>
              <a:gd name="connsiteX7" fmla="*/ 385572 w 406908"/>
              <a:gd name="connsiteY7" fmla="*/ 0 h 2387346"/>
              <a:gd name="connsiteX8" fmla="*/ 406145 w 406908"/>
              <a:gd name="connsiteY8" fmla="*/ 0 h 2387346"/>
              <a:gd name="connsiteX9" fmla="*/ 406908 w 406908"/>
              <a:gd name="connsiteY9" fmla="*/ 25146 h 2387346"/>
              <a:gd name="connsiteX10" fmla="*/ 387095 w 406908"/>
              <a:gd name="connsiteY10" fmla="*/ 25908 h 2387346"/>
              <a:gd name="connsiteX11" fmla="*/ 368045 w 406908"/>
              <a:gd name="connsiteY11" fmla="*/ 27432 h 2387346"/>
              <a:gd name="connsiteX12" fmla="*/ 25907 w 406908"/>
              <a:gd name="connsiteY12" fmla="*/ 386333 h 2387346"/>
              <a:gd name="connsiteX13" fmla="*/ 25907 w 406908"/>
              <a:gd name="connsiteY13" fmla="*/ 1980438 h 2387346"/>
              <a:gd name="connsiteX14" fmla="*/ 367283 w 406908"/>
              <a:gd name="connsiteY14" fmla="*/ 2359914 h 2387346"/>
              <a:gd name="connsiteX15" fmla="*/ 386333 w 406908"/>
              <a:gd name="connsiteY15" fmla="*/ 2361438 h 2387346"/>
              <a:gd name="connsiteX16" fmla="*/ 406908 w 406908"/>
              <a:gd name="connsiteY16" fmla="*/ 2362200 h 2387346"/>
              <a:gd name="connsiteX17" fmla="*/ 406145 w 406908"/>
              <a:gd name="connsiteY17" fmla="*/ 2387346 h 2387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406908" h="2387346">
                <a:moveTo>
                  <a:pt x="406145" y="2387346"/>
                </a:moveTo>
                <a:lnTo>
                  <a:pt x="386333" y="2386583"/>
                </a:lnTo>
                <a:lnTo>
                  <a:pt x="365759" y="2385059"/>
                </a:lnTo>
                <a:cubicBezTo>
                  <a:pt x="167703" y="2366530"/>
                  <a:pt x="10032" y="2201113"/>
                  <a:pt x="761" y="2002535"/>
                </a:cubicBezTo>
                <a:lnTo>
                  <a:pt x="0" y="1981200"/>
                </a:lnTo>
                <a:lnTo>
                  <a:pt x="0" y="406146"/>
                </a:lnTo>
                <a:cubicBezTo>
                  <a:pt x="-342" y="198615"/>
                  <a:pt x="158445" y="22491"/>
                  <a:pt x="364997" y="2285"/>
                </a:cubicBezTo>
                <a:lnTo>
                  <a:pt x="385572" y="0"/>
                </a:lnTo>
                <a:lnTo>
                  <a:pt x="406145" y="0"/>
                </a:lnTo>
                <a:lnTo>
                  <a:pt x="406908" y="25146"/>
                </a:lnTo>
                <a:lnTo>
                  <a:pt x="387095" y="25908"/>
                </a:lnTo>
                <a:lnTo>
                  <a:pt x="368045" y="27432"/>
                </a:lnTo>
                <a:cubicBezTo>
                  <a:pt x="181762" y="44919"/>
                  <a:pt x="35420" y="199897"/>
                  <a:pt x="25907" y="386333"/>
                </a:cubicBezTo>
                <a:lnTo>
                  <a:pt x="25907" y="1980438"/>
                </a:lnTo>
                <a:cubicBezTo>
                  <a:pt x="24091" y="2174709"/>
                  <a:pt x="174205" y="2340698"/>
                  <a:pt x="367283" y="2359914"/>
                </a:cubicBezTo>
                <a:lnTo>
                  <a:pt x="386333" y="2361438"/>
                </a:lnTo>
                <a:lnTo>
                  <a:pt x="406908" y="2362200"/>
                </a:lnTo>
                <a:lnTo>
                  <a:pt x="406145" y="2387346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9445" y="3721608"/>
            <a:ext cx="406908" cy="2387346"/>
          </a:xfrm>
          <a:custGeom>
            <a:avLst/>
            <a:gdLst>
              <a:gd name="connsiteX0" fmla="*/ 761 w 406908"/>
              <a:gd name="connsiteY0" fmla="*/ 0 h 2387346"/>
              <a:gd name="connsiteX1" fmla="*/ 21335 w 406908"/>
              <a:gd name="connsiteY1" fmla="*/ 0 h 2387346"/>
              <a:gd name="connsiteX2" fmla="*/ 41909 w 406908"/>
              <a:gd name="connsiteY2" fmla="*/ 2285 h 2387346"/>
              <a:gd name="connsiteX3" fmla="*/ 406146 w 406908"/>
              <a:gd name="connsiteY3" fmla="*/ 384809 h 2387346"/>
              <a:gd name="connsiteX4" fmla="*/ 406908 w 406908"/>
              <a:gd name="connsiteY4" fmla="*/ 406146 h 2387346"/>
              <a:gd name="connsiteX5" fmla="*/ 406908 w 406908"/>
              <a:gd name="connsiteY5" fmla="*/ 1981200 h 2387346"/>
              <a:gd name="connsiteX6" fmla="*/ 42672 w 406908"/>
              <a:gd name="connsiteY6" fmla="*/ 2385059 h 2387346"/>
              <a:gd name="connsiteX7" fmla="*/ 22097 w 406908"/>
              <a:gd name="connsiteY7" fmla="*/ 2386583 h 2387346"/>
              <a:gd name="connsiteX8" fmla="*/ 761 w 406908"/>
              <a:gd name="connsiteY8" fmla="*/ 2387346 h 2387346"/>
              <a:gd name="connsiteX9" fmla="*/ 0 w 406908"/>
              <a:gd name="connsiteY9" fmla="*/ 2362200 h 2387346"/>
              <a:gd name="connsiteX10" fmla="*/ 19811 w 406908"/>
              <a:gd name="connsiteY10" fmla="*/ 2361438 h 2387346"/>
              <a:gd name="connsiteX11" fmla="*/ 39623 w 406908"/>
              <a:gd name="connsiteY11" fmla="*/ 2359914 h 2387346"/>
              <a:gd name="connsiteX12" fmla="*/ 381000 w 406908"/>
              <a:gd name="connsiteY12" fmla="*/ 2001011 h 2387346"/>
              <a:gd name="connsiteX13" fmla="*/ 381761 w 406908"/>
              <a:gd name="connsiteY13" fmla="*/ 1981200 h 2387346"/>
              <a:gd name="connsiteX14" fmla="*/ 381761 w 406908"/>
              <a:gd name="connsiteY14" fmla="*/ 406908 h 2387346"/>
              <a:gd name="connsiteX15" fmla="*/ 39623 w 406908"/>
              <a:gd name="connsiteY15" fmla="*/ 27432 h 2387346"/>
              <a:gd name="connsiteX16" fmla="*/ 20573 w 406908"/>
              <a:gd name="connsiteY16" fmla="*/ 25908 h 2387346"/>
              <a:gd name="connsiteX17" fmla="*/ 0 w 406908"/>
              <a:gd name="connsiteY17" fmla="*/ 25146 h 2387346"/>
              <a:gd name="connsiteX18" fmla="*/ 761 w 406908"/>
              <a:gd name="connsiteY18" fmla="*/ 0 h 2387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6908" h="2387346">
                <a:moveTo>
                  <a:pt x="761" y="0"/>
                </a:moveTo>
                <a:lnTo>
                  <a:pt x="21335" y="0"/>
                </a:lnTo>
                <a:lnTo>
                  <a:pt x="41909" y="2285"/>
                </a:lnTo>
                <a:cubicBezTo>
                  <a:pt x="239445" y="20548"/>
                  <a:pt x="397509" y="186563"/>
                  <a:pt x="406146" y="384809"/>
                </a:cubicBezTo>
                <a:lnTo>
                  <a:pt x="406908" y="406146"/>
                </a:lnTo>
                <a:lnTo>
                  <a:pt x="406908" y="1981200"/>
                </a:lnTo>
                <a:cubicBezTo>
                  <a:pt x="406882" y="2189378"/>
                  <a:pt x="249491" y="2364193"/>
                  <a:pt x="42672" y="2385059"/>
                </a:cubicBezTo>
                <a:lnTo>
                  <a:pt x="22097" y="2386583"/>
                </a:lnTo>
                <a:lnTo>
                  <a:pt x="761" y="2387346"/>
                </a:lnTo>
                <a:lnTo>
                  <a:pt x="0" y="2362200"/>
                </a:lnTo>
                <a:lnTo>
                  <a:pt x="19811" y="2361438"/>
                </a:lnTo>
                <a:lnTo>
                  <a:pt x="39623" y="2359914"/>
                </a:lnTo>
                <a:cubicBezTo>
                  <a:pt x="226428" y="2341917"/>
                  <a:pt x="371335" y="2187333"/>
                  <a:pt x="381000" y="2001011"/>
                </a:cubicBezTo>
                <a:lnTo>
                  <a:pt x="381761" y="1981200"/>
                </a:lnTo>
                <a:lnTo>
                  <a:pt x="381761" y="406908"/>
                </a:lnTo>
                <a:cubicBezTo>
                  <a:pt x="382244" y="211175"/>
                  <a:pt x="233819" y="47396"/>
                  <a:pt x="39623" y="27432"/>
                </a:cubicBezTo>
                <a:lnTo>
                  <a:pt x="20573" y="25908"/>
                </a:lnTo>
                <a:lnTo>
                  <a:pt x="0" y="25146"/>
                </a:lnTo>
                <a:lnTo>
                  <a:pt x="761" y="0"/>
                </a:lnTo>
              </a:path>
            </a:pathLst>
          </a:custGeom>
          <a:solidFill>
            <a:srgbClr val="c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9900" y="1511300"/>
            <a:ext cx="26162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70000" y="622300"/>
            <a:ext cx="6591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study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2: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651000"/>
            <a:ext cx="3860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metropolitan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527300"/>
            <a:ext cx="2768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21,000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25,000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pipes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835400"/>
            <a:ext cx="67437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cluster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month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Simulate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3.6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million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epidemic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scenarios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(152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GB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epidemic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270500"/>
            <a:ext cx="6578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exploiting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sparsity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memory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(16GB)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1587500"/>
            <a:ext cx="4495800" cy="344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5308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Quality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5257800"/>
            <a:ext cx="7670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bound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estimate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quality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1854200"/>
            <a:ext cx="1295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18" charset="0"/>
                <a:cs typeface="Calibri" pitchFamily="18" charset="0"/>
              </a:rPr>
              <a:t>bound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2552700"/>
            <a:ext cx="1333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Our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bound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CELF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2800" y="1358900"/>
            <a:ext cx="4864100" cy="3759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3700" y="622300"/>
            <a:ext cx="6197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Heuristic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Placement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219700"/>
            <a:ext cx="71628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Heuristics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perform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worse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really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consider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epidemics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" y="2730500"/>
            <a:ext cx="3683000" cy="293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1700" y="2679700"/>
            <a:ext cx="3721100" cy="297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73100"/>
            <a:ext cx="70612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Placement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Visualization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functions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placements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918200"/>
            <a:ext cx="2413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Population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affected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5892800"/>
            <a:ext cx="247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likelihood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1511300"/>
            <a:ext cx="4457700" cy="3403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22300"/>
            <a:ext cx="6324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Scalability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181600"/>
            <a:ext cx="68961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magnitude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faster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hill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climbing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648581" y="1219580"/>
          <a:ext cx="4343400" cy="5623559"/>
        </p:xfrm>
        <a:graphic>
          <a:graphicData uri="http://schemas.openxmlformats.org/drawingml/2006/table">
            <a:tbl>
              <a:tblPr/>
              <a:tblGrid>
                <a:gridCol w="2093976"/>
                <a:gridCol w="2249423"/>
              </a:tblGrid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Author</a:t>
                      </a:r>
                      <a:endParaRPr lang="zh-CN" altLang="en-US" sz="1902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#non</a:t>
                      </a:r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‐</a:t>
                      </a:r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dominated</a:t>
                      </a:r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endParaRPr lang="zh-CN" altLang="en-US" sz="1902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(out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of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30)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b="1" dirty="0" smtClean="0">
                          <a:solidFill>
                            <a:srgbClr val="c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CELF</a:t>
                      </a:r>
                      <a:endParaRPr lang="zh-CN" altLang="en-US" sz="1902" b="1" dirty="0" smtClean="0">
                        <a:solidFill>
                          <a:srgbClr val="c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b="1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26</a:t>
                      </a:r>
                      <a:endParaRPr lang="zh-CN" altLang="en-US" sz="1902" b="1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Berry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21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Dorini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20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Wu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Walski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19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Ostfeld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14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Propato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12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Eliades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11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Huang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7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Guan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4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Ghimire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et.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al.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Trachtman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Gueli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2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Preis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and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 </a:t>
                      </a:r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Ostfeld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>
                          <a:solidFill>
                            <a:srgbClr val="898989"/>
                          </a:solidFill>
                          <a:latin typeface="Calibri" pitchFamily="18" charset="0"/>
                          <a:cs typeface="Calibri" pitchFamily="18" charset="0"/>
                        </a:rPr>
                        <a:t>39</a:t>
                      </a:r>
                      <a:endParaRPr lang="zh-CN" altLang="en-US" sz="1200" dirty="0" smtClean="0">
                        <a:solidFill>
                          <a:srgbClr val="898989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ctr"/>
                      <a:r>
                        <a:rPr lang="en-US" altLang="zh-CN" sz="1902" dirty="0" smtClean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endParaRPr lang="zh-CN" altLang="en-US" sz="1902" dirty="0" smtClean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244600" y="622300"/>
            <a:ext cx="662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Results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BWSN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competition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765300"/>
            <a:ext cx="2832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Battle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3197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competition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3289300"/>
            <a:ext cx="2438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[Ostfeld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al]: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3810000"/>
            <a:ext cx="28575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count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dominated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244600" y="622300"/>
            <a:ext cx="6629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Empirical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Studies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727200"/>
            <a:ext cx="7886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Experimental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studies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have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long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history: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247900"/>
            <a:ext cx="7594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agricultural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practices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[Ryan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Gross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1943]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2717800"/>
            <a:ext cx="7505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Adoption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hybrid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corn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259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farmers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Iowa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Classical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study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diffusion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3505200"/>
            <a:ext cx="734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Interpersonal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plays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important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role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adoption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            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848100"/>
            <a:ext cx="3073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process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4267200"/>
            <a:ext cx="7467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medical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practices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[Coleman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1966]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737100"/>
            <a:ext cx="7353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Studied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adoption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drug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between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doctors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Illinois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Clinical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studies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scientific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evaluations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were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sufficient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5461000"/>
            <a:ext cx="2349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convince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doctors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5854700"/>
            <a:ext cx="6134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c0504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It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was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power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peers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led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adoption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3086100" y="622300"/>
            <a:ext cx="2959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results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27200"/>
            <a:ext cx="31750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details: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286000"/>
            <a:ext cx="458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Fractional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819400"/>
            <a:ext cx="59309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Generalization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future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unseen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Multi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criterion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optimization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848100"/>
            <a:ext cx="670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show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triggering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Kempe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special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setting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32800" y="66167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3327400" y="622300"/>
            <a:ext cx="2476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14500"/>
            <a:ext cx="73279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methodology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outbreaks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Results: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175000"/>
            <a:ext cx="391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Submodularity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observation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657600"/>
            <a:ext cx="7162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Variable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algorithm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with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optimality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guarantee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Tighter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bound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4584700"/>
            <a:ext cx="4635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Significant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speed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(700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067300"/>
            <a:ext cx="6769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Evaluation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datasets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(150GB)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5588000"/>
            <a:ext cx="31750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CELF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consistently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32800" y="6616700"/>
            <a:ext cx="15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358900" y="622300"/>
            <a:ext cx="6527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Conclusion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Connections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27200"/>
            <a:ext cx="3009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Topics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311400"/>
            <a:ext cx="67437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notions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rank?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340100"/>
            <a:ext cx="394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Incentives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Diffusion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3924300"/>
            <a:ext cx="7048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Using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design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line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systems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Connections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game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theory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953000"/>
            <a:ext cx="7124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When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will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overtake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other?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2247900" y="622300"/>
            <a:ext cx="4635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Further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Connections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638300"/>
            <a:ext cx="7632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topics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[Gruhl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‘04,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Adar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et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‘04]: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095500"/>
            <a:ext cx="71374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stories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bloggers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track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stories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rank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sources?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2908300"/>
            <a:ext cx="5829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Recommendation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incentive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[Leskovec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Adamic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Huberman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‘07]: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695700"/>
            <a:ext cx="7899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needed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make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“work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4013200"/>
            <a:ext cx="2628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mouth”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success?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4432300"/>
            <a:ext cx="8013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Query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incentive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networks</a:t>
            </a:r>
            <a:r>
              <a:rPr lang="en-US" altLang="zh-CN" sz="3000" dirty="0" smtClean="0">
                <a:solidFill>
                  <a:srgbClr val="c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[Kleinberg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Raghavan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‘05]: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4889500"/>
            <a:ext cx="73279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neighbors;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answer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Neighbors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pass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request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offering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(smaller)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5588000"/>
            <a:ext cx="939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5981700"/>
            <a:ext cx="7251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much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needed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produce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5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answer?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58900"/>
            <a:ext cx="5422900" cy="336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622300"/>
            <a:ext cx="8102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Topic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what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read?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953000"/>
            <a:ext cx="5867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discussion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spreads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via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diffusion: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5384800"/>
            <a:ext cx="753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Political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different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than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technological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5803900"/>
            <a:ext cx="5676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Suggests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ranking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measures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for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7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3314700" y="622300"/>
            <a:ext cx="2489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422400"/>
            <a:ext cx="67310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Kempe,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Kleinberg,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Tardos.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Maximizing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Influence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through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Social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ACM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KDD,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2003.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019300"/>
            <a:ext cx="7340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Leskovec,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Lada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Adamic,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Bernardo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Huberman.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Dynamics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Viral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Marketing.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ACM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TWEB,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2007.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641600"/>
            <a:ext cx="66929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Leskovec,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Mary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McGlohon,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Christos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Faloutsos,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Natalie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Glance,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Matthew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Hurst.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Cascading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Behavior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Large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Graphs.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SIAM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Mining,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2007.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505200"/>
            <a:ext cx="72009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Leskovec,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Ajit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Singh,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Kleinberg.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Patterns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Influence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Recommendation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PAKDD,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2006.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114800"/>
            <a:ext cx="68580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Jure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Leskovec,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Andreas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Krause,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Carlos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Guestrin,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Christos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Faloutsos,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Jeanne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VanBriesen,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Natalie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Glance.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‐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effective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Outbreak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Detection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Networks.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ACM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KDD,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2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2007.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70582" y="5976366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776"/>
                  <a:pt x="111251" y="0"/>
                  <a:pt x="248411" y="0"/>
                </a:cubicBezTo>
                <a:cubicBezTo>
                  <a:pt x="385572" y="0"/>
                  <a:pt x="496823" y="112776"/>
                  <a:pt x="496823" y="250697"/>
                </a:cubicBezTo>
                <a:cubicBezTo>
                  <a:pt x="496823" y="388619"/>
                  <a:pt x="385572" y="500633"/>
                  <a:pt x="248411" y="500633"/>
                </a:cubicBezTo>
                <a:cubicBezTo>
                  <a:pt x="111251" y="500633"/>
                  <a:pt x="0" y="388619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1700" y="4474464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776"/>
                  <a:pt x="111251" y="0"/>
                  <a:pt x="248411" y="0"/>
                </a:cubicBezTo>
                <a:cubicBezTo>
                  <a:pt x="385572" y="0"/>
                  <a:pt x="496823" y="112776"/>
                  <a:pt x="496823" y="250697"/>
                </a:cubicBezTo>
                <a:cubicBezTo>
                  <a:pt x="496823" y="388619"/>
                  <a:pt x="385572" y="500633"/>
                  <a:pt x="248411" y="500633"/>
                </a:cubicBezTo>
                <a:cubicBezTo>
                  <a:pt x="111251" y="500633"/>
                  <a:pt x="0" y="388619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6582" y="4674870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3"/>
                  <a:pt x="111252" y="0"/>
                  <a:pt x="248411" y="0"/>
                </a:cubicBezTo>
                <a:cubicBezTo>
                  <a:pt x="385571" y="0"/>
                  <a:pt x="496823" y="112013"/>
                  <a:pt x="496823" y="250697"/>
                </a:cubicBezTo>
                <a:cubicBezTo>
                  <a:pt x="496823" y="388619"/>
                  <a:pt x="385571" y="500633"/>
                  <a:pt x="248411" y="500633"/>
                </a:cubicBezTo>
                <a:cubicBezTo>
                  <a:pt x="111252" y="500633"/>
                  <a:pt x="0" y="388619"/>
                  <a:pt x="0" y="250697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63289" y="3373373"/>
            <a:ext cx="497586" cy="500633"/>
          </a:xfrm>
          <a:custGeom>
            <a:avLst/>
            <a:gdLst>
              <a:gd name="connsiteX0" fmla="*/ 0 w 497586"/>
              <a:gd name="connsiteY0" fmla="*/ 250697 h 500633"/>
              <a:gd name="connsiteX1" fmla="*/ 249174 w 497586"/>
              <a:gd name="connsiteY1" fmla="*/ 0 h 500633"/>
              <a:gd name="connsiteX2" fmla="*/ 497586 w 497586"/>
              <a:gd name="connsiteY2" fmla="*/ 250697 h 500633"/>
              <a:gd name="connsiteX3" fmla="*/ 249174 w 497586"/>
              <a:gd name="connsiteY3" fmla="*/ 500634 h 500633"/>
              <a:gd name="connsiteX4" fmla="*/ 0 w 497586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7586" h="500633">
                <a:moveTo>
                  <a:pt x="0" y="250697"/>
                </a:moveTo>
                <a:cubicBezTo>
                  <a:pt x="0" y="112014"/>
                  <a:pt x="111252" y="0"/>
                  <a:pt x="249174" y="0"/>
                </a:cubicBezTo>
                <a:cubicBezTo>
                  <a:pt x="386334" y="0"/>
                  <a:pt x="497586" y="112014"/>
                  <a:pt x="497586" y="250697"/>
                </a:cubicBezTo>
                <a:cubicBezTo>
                  <a:pt x="497586" y="388620"/>
                  <a:pt x="386334" y="500634"/>
                  <a:pt x="249174" y="500634"/>
                </a:cubicBezTo>
                <a:cubicBezTo>
                  <a:pt x="111252" y="500634"/>
                  <a:pt x="0" y="388620"/>
                  <a:pt x="0" y="250697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51170" y="3473196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776"/>
                  <a:pt x="111252" y="0"/>
                  <a:pt x="248411" y="0"/>
                </a:cubicBezTo>
                <a:cubicBezTo>
                  <a:pt x="385571" y="0"/>
                  <a:pt x="496823" y="112776"/>
                  <a:pt x="496823" y="250697"/>
                </a:cubicBezTo>
                <a:cubicBezTo>
                  <a:pt x="496823" y="388619"/>
                  <a:pt x="385571" y="500633"/>
                  <a:pt x="248411" y="500633"/>
                </a:cubicBezTo>
                <a:cubicBezTo>
                  <a:pt x="111252" y="500633"/>
                  <a:pt x="0" y="388619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61054" y="5676138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3"/>
                  <a:pt x="111251" y="0"/>
                  <a:pt x="248411" y="0"/>
                </a:cubicBezTo>
                <a:cubicBezTo>
                  <a:pt x="385571" y="0"/>
                  <a:pt x="496823" y="112013"/>
                  <a:pt x="496823" y="250697"/>
                </a:cubicBezTo>
                <a:cubicBezTo>
                  <a:pt x="496823" y="388619"/>
                  <a:pt x="385571" y="500633"/>
                  <a:pt x="248411" y="500633"/>
                </a:cubicBezTo>
                <a:cubicBezTo>
                  <a:pt x="111251" y="500633"/>
                  <a:pt x="0" y="388619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4229" y="4575047"/>
            <a:ext cx="496823" cy="500634"/>
          </a:xfrm>
          <a:custGeom>
            <a:avLst/>
            <a:gdLst>
              <a:gd name="connsiteX0" fmla="*/ 0 w 496823"/>
              <a:gd name="connsiteY0" fmla="*/ 249936 h 500634"/>
              <a:gd name="connsiteX1" fmla="*/ 248411 w 496823"/>
              <a:gd name="connsiteY1" fmla="*/ 0 h 500634"/>
              <a:gd name="connsiteX2" fmla="*/ 496823 w 496823"/>
              <a:gd name="connsiteY2" fmla="*/ 249936 h 500634"/>
              <a:gd name="connsiteX3" fmla="*/ 248411 w 496823"/>
              <a:gd name="connsiteY3" fmla="*/ 500634 h 500634"/>
              <a:gd name="connsiteX4" fmla="*/ 0 w 496823"/>
              <a:gd name="connsiteY4" fmla="*/ 249936 h 5006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4">
                <a:moveTo>
                  <a:pt x="0" y="249936"/>
                </a:moveTo>
                <a:cubicBezTo>
                  <a:pt x="0" y="112014"/>
                  <a:pt x="111252" y="0"/>
                  <a:pt x="248411" y="0"/>
                </a:cubicBezTo>
                <a:cubicBezTo>
                  <a:pt x="385571" y="0"/>
                  <a:pt x="496823" y="112014"/>
                  <a:pt x="496823" y="249936"/>
                </a:cubicBezTo>
                <a:cubicBezTo>
                  <a:pt x="496823" y="388620"/>
                  <a:pt x="385571" y="500634"/>
                  <a:pt x="248411" y="500634"/>
                </a:cubicBezTo>
                <a:cubicBezTo>
                  <a:pt x="111252" y="500634"/>
                  <a:pt x="0" y="388620"/>
                  <a:pt x="0" y="249936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7994" y="4875276"/>
            <a:ext cx="496824" cy="500633"/>
          </a:xfrm>
          <a:custGeom>
            <a:avLst/>
            <a:gdLst>
              <a:gd name="connsiteX0" fmla="*/ 0 w 496824"/>
              <a:gd name="connsiteY0" fmla="*/ 250697 h 500633"/>
              <a:gd name="connsiteX1" fmla="*/ 248411 w 496824"/>
              <a:gd name="connsiteY1" fmla="*/ 0 h 500633"/>
              <a:gd name="connsiteX2" fmla="*/ 496824 w 496824"/>
              <a:gd name="connsiteY2" fmla="*/ 250697 h 500633"/>
              <a:gd name="connsiteX3" fmla="*/ 248411 w 496824"/>
              <a:gd name="connsiteY3" fmla="*/ 500633 h 500633"/>
              <a:gd name="connsiteX4" fmla="*/ 0 w 496824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4" h="500633">
                <a:moveTo>
                  <a:pt x="0" y="250697"/>
                </a:moveTo>
                <a:cubicBezTo>
                  <a:pt x="0" y="112013"/>
                  <a:pt x="111252" y="0"/>
                  <a:pt x="248411" y="0"/>
                </a:cubicBezTo>
                <a:cubicBezTo>
                  <a:pt x="385571" y="0"/>
                  <a:pt x="496824" y="112013"/>
                  <a:pt x="496824" y="250697"/>
                </a:cubicBezTo>
                <a:cubicBezTo>
                  <a:pt x="496824" y="388619"/>
                  <a:pt x="385571" y="500633"/>
                  <a:pt x="248411" y="500633"/>
                </a:cubicBezTo>
                <a:cubicBezTo>
                  <a:pt x="111252" y="500633"/>
                  <a:pt x="0" y="388619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53405" y="5876544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4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4"/>
                  <a:pt x="111252" y="0"/>
                  <a:pt x="248411" y="0"/>
                </a:cubicBezTo>
                <a:cubicBezTo>
                  <a:pt x="385571" y="0"/>
                  <a:pt x="496823" y="112014"/>
                  <a:pt x="496823" y="250697"/>
                </a:cubicBezTo>
                <a:cubicBezTo>
                  <a:pt x="496823" y="388620"/>
                  <a:pt x="385571" y="500634"/>
                  <a:pt x="248411" y="500634"/>
                </a:cubicBezTo>
                <a:cubicBezTo>
                  <a:pt x="111252" y="500634"/>
                  <a:pt x="0" y="388620"/>
                  <a:pt x="0" y="250697"/>
                </a:cubicBez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5835" y="3471672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3"/>
                  <a:pt x="111252" y="0"/>
                  <a:pt x="248411" y="0"/>
                </a:cubicBezTo>
                <a:cubicBezTo>
                  <a:pt x="385571" y="0"/>
                  <a:pt x="496823" y="112013"/>
                  <a:pt x="496823" y="250697"/>
                </a:cubicBezTo>
                <a:cubicBezTo>
                  <a:pt x="496823" y="388619"/>
                  <a:pt x="385571" y="500633"/>
                  <a:pt x="248411" y="500633"/>
                </a:cubicBezTo>
                <a:cubicBezTo>
                  <a:pt x="111252" y="500633"/>
                  <a:pt x="0" y="388619"/>
                  <a:pt x="0" y="250697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1944" y="4581144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4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4"/>
                  <a:pt x="111252" y="0"/>
                  <a:pt x="248411" y="0"/>
                </a:cubicBezTo>
                <a:cubicBezTo>
                  <a:pt x="385571" y="0"/>
                  <a:pt x="496823" y="112014"/>
                  <a:pt x="496823" y="250697"/>
                </a:cubicBezTo>
                <a:cubicBezTo>
                  <a:pt x="496823" y="388620"/>
                  <a:pt x="385571" y="500634"/>
                  <a:pt x="248411" y="500634"/>
                </a:cubicBezTo>
                <a:cubicBezTo>
                  <a:pt x="111252" y="500634"/>
                  <a:pt x="0" y="388620"/>
                  <a:pt x="0" y="250697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1344" y="5970270"/>
            <a:ext cx="496823" cy="500633"/>
          </a:xfrm>
          <a:custGeom>
            <a:avLst/>
            <a:gdLst>
              <a:gd name="connsiteX0" fmla="*/ 0 w 496823"/>
              <a:gd name="connsiteY0" fmla="*/ 250697 h 500633"/>
              <a:gd name="connsiteX1" fmla="*/ 248411 w 496823"/>
              <a:gd name="connsiteY1" fmla="*/ 0 h 500633"/>
              <a:gd name="connsiteX2" fmla="*/ 496823 w 496823"/>
              <a:gd name="connsiteY2" fmla="*/ 250697 h 500633"/>
              <a:gd name="connsiteX3" fmla="*/ 248411 w 496823"/>
              <a:gd name="connsiteY3" fmla="*/ 500633 h 500633"/>
              <a:gd name="connsiteX4" fmla="*/ 0 w 496823"/>
              <a:gd name="connsiteY4" fmla="*/ 250697 h 500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6823" h="500633">
                <a:moveTo>
                  <a:pt x="0" y="250697"/>
                </a:moveTo>
                <a:cubicBezTo>
                  <a:pt x="0" y="112013"/>
                  <a:pt x="111251" y="0"/>
                  <a:pt x="248411" y="0"/>
                </a:cubicBezTo>
                <a:cubicBezTo>
                  <a:pt x="385572" y="0"/>
                  <a:pt x="496823" y="112013"/>
                  <a:pt x="496823" y="250697"/>
                </a:cubicBezTo>
                <a:cubicBezTo>
                  <a:pt x="496823" y="388619"/>
                  <a:pt x="385572" y="500633"/>
                  <a:pt x="248411" y="500633"/>
                </a:cubicBezTo>
                <a:cubicBezTo>
                  <a:pt x="111251" y="500633"/>
                  <a:pt x="0" y="388619"/>
                  <a:pt x="0" y="250697"/>
                </a:cubicBezTo>
              </a:path>
            </a:pathLst>
          </a:custGeom>
          <a:solidFill>
            <a:srgbClr val="f8964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3352800"/>
            <a:ext cx="4419600" cy="3149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0" y="698500"/>
            <a:ext cx="70739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Diffusion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2319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Initially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some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2319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Active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their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influence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800"/>
              </a:lnSpc>
              <a:tabLst>
                <a:tab pos="12319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nodes,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46355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48260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35306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58293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5029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6032500"/>
            <a:ext cx="5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36322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4737100"/>
            <a:ext cx="63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61214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0" y="1600200"/>
            <a:ext cx="6591300" cy="4800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060700" y="4140200"/>
            <a:ext cx="977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by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4546600"/>
            <a:ext cx="26035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Environmental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Protection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Agency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552700"/>
            <a:ext cx="163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749300"/>
            <a:ext cx="67310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Scenario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1: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real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city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water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44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distribution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23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data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how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contaminants</a:t>
            </a:r>
          </a:p>
          <a:p>
            <a:pPr>
              <a:lnSpc>
                <a:spcPts val="30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all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600"/>
              </a:lnSpc>
              <a:tabLst>
                <a:tab pos="6223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Problem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posed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contaminations?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4838700"/>
            <a:ext cx="10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447800" y="2895600"/>
            <a:ext cx="6172200" cy="1797558"/>
          </a:xfrm>
          <a:custGeom>
            <a:avLst/>
            <a:gdLst>
              <a:gd name="connsiteX0" fmla="*/ 0 w 6172200"/>
              <a:gd name="connsiteY0" fmla="*/ 0 h 1797558"/>
              <a:gd name="connsiteX1" fmla="*/ 0 w 6172200"/>
              <a:gd name="connsiteY1" fmla="*/ 1797558 h 1797558"/>
              <a:gd name="connsiteX2" fmla="*/ 6172200 w 6172200"/>
              <a:gd name="connsiteY2" fmla="*/ 1797558 h 1797558"/>
              <a:gd name="connsiteX3" fmla="*/ 6172200 w 6172200"/>
              <a:gd name="connsiteY3" fmla="*/ 0 h 1797558"/>
              <a:gd name="connsiteX4" fmla="*/ 0 w 6172200"/>
              <a:gd name="connsiteY4" fmla="*/ 0 h 1797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72200" h="1797558">
                <a:moveTo>
                  <a:pt x="0" y="0"/>
                </a:moveTo>
                <a:lnTo>
                  <a:pt x="0" y="1797558"/>
                </a:lnTo>
                <a:lnTo>
                  <a:pt x="6172200" y="1797558"/>
                </a:lnTo>
                <a:lnTo>
                  <a:pt x="6172200" y="0"/>
                </a:lnTo>
                <a:lnTo>
                  <a:pt x="0" y="0"/>
                </a:lnTo>
              </a:path>
            </a:pathLst>
          </a:custGeom>
          <a:solidFill>
            <a:srgbClr val="ffcc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00" y="1384300"/>
            <a:ext cx="8674100" cy="5232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27200" y="622300"/>
            <a:ext cx="5664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Scenario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2: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Online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media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060700"/>
            <a:ext cx="58293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Which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websites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should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4300"/>
              </a:lnSpc>
              <a:tabLst>
                <a:tab pos="2032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one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stories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38400" y="4140200"/>
            <a:ext cx="4178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quickly</a:t>
            </a:r>
            <a:r>
              <a:rPr lang="en-US" altLang="zh-CN" sz="3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possible?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419100" y="622300"/>
            <a:ext cx="82931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Cascade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Detection: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General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52600"/>
            <a:ext cx="7683500" cy="373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Given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dynamic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spreading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over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143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We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want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nodes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detect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</a:p>
          <a:p>
            <a:pPr>
              <a:lnSpc>
                <a:spcPts val="3000"/>
              </a:lnSpc>
              <a:tabLst>
                <a:tab pos="114300" algn="l"/>
              </a:tabLst>
            </a:pP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process</a:t>
            </a:r>
            <a:r>
              <a:rPr lang="en-US" altLang="zh-CN" sz="3197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u="sng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effectively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Many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other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3197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applications: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Epidemics</a:t>
            </a:r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Network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0">
            <a:off x="1689100" y="622300"/>
            <a:ext cx="5740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Two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Parts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the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4397" dirty="0" smtClean="0">
                <a:solidFill>
                  <a:srgbClr val="008000"/>
                </a:solidFill>
                <a:latin typeface="Calibri" pitchFamily="18" charset="0"/>
                <a:cs typeface="Calibri" pitchFamily="18" charset="0"/>
              </a:rPr>
              <a:t>Problem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714500"/>
            <a:ext cx="1879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Reward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e.g.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209800"/>
            <a:ext cx="394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Minimize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detection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2667000"/>
            <a:ext cx="60071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Maximize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detected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propagations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3)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Minimize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number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of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infected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people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3987800"/>
            <a:ext cx="3835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cc0000"/>
                </a:solidFill>
                <a:latin typeface="Calibri" pitchFamily="18" charset="0"/>
                <a:cs typeface="Calibri" pitchFamily="18" charset="0"/>
              </a:rPr>
              <a:t>Cost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(location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8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dependent):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470400"/>
            <a:ext cx="546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Reading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blogs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more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time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consuming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03300" y="4914900"/>
            <a:ext cx="6350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1f497c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Placing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sensor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remote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location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is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expensive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