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31"/>
  </p:notesMasterIdLst>
  <p:sldIdLst>
    <p:sldId id="256" r:id="rId2"/>
    <p:sldId id="257" r:id="rId3"/>
    <p:sldId id="298" r:id="rId4"/>
    <p:sldId id="258" r:id="rId5"/>
    <p:sldId id="259" r:id="rId6"/>
    <p:sldId id="260" r:id="rId7"/>
    <p:sldId id="278" r:id="rId8"/>
    <p:sldId id="261" r:id="rId9"/>
    <p:sldId id="280" r:id="rId10"/>
    <p:sldId id="281" r:id="rId11"/>
    <p:sldId id="286" r:id="rId12"/>
    <p:sldId id="284" r:id="rId13"/>
    <p:sldId id="263" r:id="rId14"/>
    <p:sldId id="287" r:id="rId15"/>
    <p:sldId id="288" r:id="rId16"/>
    <p:sldId id="289" r:id="rId17"/>
    <p:sldId id="290" r:id="rId18"/>
    <p:sldId id="293" r:id="rId19"/>
    <p:sldId id="294" r:id="rId20"/>
    <p:sldId id="295" r:id="rId21"/>
    <p:sldId id="292" r:id="rId22"/>
    <p:sldId id="271" r:id="rId23"/>
    <p:sldId id="299" r:id="rId24"/>
    <p:sldId id="296" r:id="rId25"/>
    <p:sldId id="300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8" autoAdjust="0"/>
    <p:restoredTop sz="94660"/>
  </p:normalViewPr>
  <p:slideViewPr>
    <p:cSldViewPr>
      <p:cViewPr>
        <p:scale>
          <a:sx n="100" d="100"/>
          <a:sy n="100" d="100"/>
        </p:scale>
        <p:origin x="136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C307-3CCC-4CF6-8A62-A7CCEF0E548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2053E-E51C-4819-9289-717C214FB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7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2053E-E51C-4819-9289-717C214FB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2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2053E-E51C-4819-9289-717C214FB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9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2053E-E51C-4819-9289-717C214FB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4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0" y="1676400"/>
            <a:ext cx="6880089" cy="4971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804" b="1" dirty="0" smtClean="0">
                <a:latin typeface="Times New Roman" pitchFamily="18" charset="0"/>
                <a:cs typeface="Times New Roman" pitchFamily="18" charset="0"/>
              </a:rPr>
              <a:t>Efficient Influence Maximization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717800" y="2260600"/>
            <a:ext cx="3901709" cy="4971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804" b="1" dirty="0" smtClean="0">
                <a:latin typeface="Times New Roman" pitchFamily="18" charset="0"/>
                <a:cs typeface="Times New Roman" pitchFamily="18" charset="0"/>
              </a:rPr>
              <a:t>in Social Networks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2000" y="5105400"/>
            <a:ext cx="754379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Wei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Chen,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al,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“Efficient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Maximization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”,KDD09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"/>
          <p:cNvSpPr txBox="1"/>
          <p:nvPr/>
        </p:nvSpPr>
        <p:spPr>
          <a:xfrm>
            <a:off x="558800" y="482600"/>
            <a:ext cx="8356600" cy="11618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Statement: </a:t>
            </a:r>
            <a:r>
              <a:rPr lang="en-US" altLang="zh-CN" sz="3204" b="1" i="1" dirty="0" smtClean="0">
                <a:latin typeface="Times New Roman" pitchFamily="18" charset="0"/>
                <a:cs typeface="Times New Roman" pitchFamily="18" charset="0"/>
              </a:rPr>
              <a:t>submodular function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en-US" altLang="zh-CN" sz="3204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1"/>
          <p:cNvSpPr txBox="1"/>
          <p:nvPr/>
        </p:nvSpPr>
        <p:spPr>
          <a:xfrm>
            <a:off x="535940" y="1471681"/>
            <a:ext cx="4571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2000" y="13625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set function   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 submodular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if  satisfies :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70733"/>
              </p:ext>
            </p:extLst>
          </p:nvPr>
        </p:nvGraphicFramePr>
        <p:xfrm>
          <a:off x="2209800" y="1356750"/>
          <a:ext cx="1447800" cy="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56750"/>
                        <a:ext cx="1447800" cy="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12193"/>
              </p:ext>
            </p:extLst>
          </p:nvPr>
        </p:nvGraphicFramePr>
        <p:xfrm>
          <a:off x="1944290" y="2093305"/>
          <a:ext cx="4112419" cy="85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5" imgW="2158920" imgH="431640" progId="Equation.DSMT4">
                  <p:embed/>
                </p:oleObj>
              </mc:Choice>
              <mc:Fallback>
                <p:oleObj name="Equation" r:id="rId5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290" y="2093305"/>
                        <a:ext cx="4112419" cy="850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1"/>
          <p:cNvSpPr txBox="1"/>
          <p:nvPr/>
        </p:nvSpPr>
        <p:spPr>
          <a:xfrm>
            <a:off x="535940" y="5705485"/>
            <a:ext cx="4571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5638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Important properties: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linear function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Submodular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 is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Submodular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 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2200" y="3305381"/>
            <a:ext cx="3433911" cy="1862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9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558800" y="482600"/>
            <a:ext cx="8356600" cy="11618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Statement: </a:t>
            </a:r>
            <a:r>
              <a:rPr lang="en-US" altLang="zh-CN" sz="3204" b="1" i="1" dirty="0" smtClean="0">
                <a:latin typeface="Times New Roman" pitchFamily="18" charset="0"/>
                <a:cs typeface="Times New Roman" pitchFamily="18" charset="0"/>
              </a:rPr>
              <a:t>submodular function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en-US" altLang="zh-CN" sz="3204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4335" y="1524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Monte Carlo  : influence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estimated with R repeated simulations, we may determine first whether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 , v)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selected for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propagation 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not, and remove all edges not for propagation from G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obtain 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 graph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G’.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11" name="TextBox 1"/>
          <p:cNvSpPr txBox="1"/>
          <p:nvPr/>
        </p:nvSpPr>
        <p:spPr>
          <a:xfrm>
            <a:off x="558800" y="1595916"/>
            <a:ext cx="4571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5670" y="2775358"/>
            <a:ext cx="4571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44334" y="2709303"/>
                <a:ext cx="723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expected number of active nodes at the end of the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process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4" y="2709303"/>
                <a:ext cx="723286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44334" y="3276765"/>
                <a:ext cx="7385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: the number of nodes that v can reach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4" y="3276765"/>
                <a:ext cx="7385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"/>
          <p:cNvSpPr txBox="1"/>
          <p:nvPr/>
        </p:nvSpPr>
        <p:spPr>
          <a:xfrm>
            <a:off x="568529" y="3343450"/>
            <a:ext cx="4571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40215" y="5334000"/>
                <a:ext cx="4719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15" y="5334000"/>
                <a:ext cx="471975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15026" y="3958815"/>
                <a:ext cx="5962594" cy="409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𝐺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  <a:cs typeface="Times New Roman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the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nodes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in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but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𝐺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6" y="3958815"/>
                <a:ext cx="5962594" cy="409407"/>
              </a:xfrm>
              <a:prstGeom prst="rect">
                <a:avLst/>
              </a:prstGeom>
              <a:blipFill rotWithShape="0">
                <a:blip r:embed="rId6"/>
                <a:stretch>
                  <a:fillRect t="-7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50196" y="4695884"/>
                <a:ext cx="7074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the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nodes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itchFamily="18" charset="0"/>
                      </a:rPr>
                      <m:t>in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but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𝐺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96" y="4695884"/>
                <a:ext cx="7074604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"/>
          <p:cNvSpPr txBox="1"/>
          <p:nvPr/>
        </p:nvSpPr>
        <p:spPr>
          <a:xfrm>
            <a:off x="568529" y="4025500"/>
            <a:ext cx="4571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14248" y="4814156"/>
            <a:ext cx="45719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90600" y="5334000"/>
                <a:ext cx="1803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34000"/>
                <a:ext cx="180376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21" idx="3"/>
            <a:endCxn id="16" idx="1"/>
          </p:cNvCxnSpPr>
          <p:nvPr/>
        </p:nvCxnSpPr>
        <p:spPr>
          <a:xfrm>
            <a:off x="2794363" y="5518666"/>
            <a:ext cx="445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90599" y="5943600"/>
                <a:ext cx="723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Because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𝑢𝑡𝑐𝑜𝑚𝑒𝑠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S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submodular  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5943600"/>
                <a:ext cx="7238999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4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58800" y="482600"/>
            <a:ext cx="8356600" cy="11618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Statement: </a:t>
            </a:r>
            <a:r>
              <a:rPr lang="en-US" altLang="zh-CN" sz="3204" b="1" i="1" dirty="0" smtClean="0">
                <a:latin typeface="Times New Roman" pitchFamily="18" charset="0"/>
                <a:cs typeface="Times New Roman" pitchFamily="18" charset="0"/>
              </a:rPr>
              <a:t>submodular function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en-US" altLang="zh-CN" sz="3204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1447800"/>
            <a:ext cx="6172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Bad News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submodular function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 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f only takes non-negative value, and is monotone, finding a k-element set S for which f(S) is maximized is an NP-hard optimization problem. </a:t>
            </a:r>
          </a:p>
        </p:txBody>
      </p:sp>
      <p:sp>
        <p:nvSpPr>
          <p:cNvPr id="6" name="矩形 5"/>
          <p:cNvSpPr/>
          <p:nvPr/>
        </p:nvSpPr>
        <p:spPr>
          <a:xfrm>
            <a:off x="1049215" y="2971800"/>
            <a:ext cx="72565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News 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use Greedy Algorithm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 Start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with an empty set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 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iterations: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Add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node v to S that maximizes f(S +v) - f(S).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1" y="4800600"/>
            <a:ext cx="7239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is?</a:t>
            </a:r>
          </a:p>
          <a:p>
            <a:pPr lvl="1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greedy algorithm is a (1 – 1/e) approximation.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resulting set S activates at least (1- 1/e) &gt; 63% of the number of nodes that any size-k set S could activate.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"/>
          <p:cNvSpPr txBox="1"/>
          <p:nvPr/>
        </p:nvSpPr>
        <p:spPr>
          <a:xfrm>
            <a:off x="1608497" y="482600"/>
            <a:ext cx="1894749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95797" y="1564338"/>
            <a:ext cx="138018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•   Problem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94288" y="2357673"/>
            <a:ext cx="230101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  Previous Work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595797" y="4027309"/>
            <a:ext cx="373820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Degree Discount Heuristics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95797" y="4903609"/>
            <a:ext cx="153407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Summary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595797" y="5716409"/>
            <a:ext cx="170399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References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594288" y="3151009"/>
            <a:ext cx="190276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New Greedy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558800" y="482600"/>
            <a:ext cx="8356600" cy="4213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" y="1143000"/>
            <a:ext cx="8153400" cy="3795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“Maximizing the Spread of Influence Through a Social Network”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57200" y="1759331"/>
                <a:ext cx="8686800" cy="499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3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Independent Cascade Model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Case 1: edge from v to ω has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1−(1−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𝑣𝑤</m:t>
                            </m:r>
                          </m:sub>
                        </m:sSub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of activating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ω.</a:t>
                </a: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spcBef>
                    <a:spcPct val="30000"/>
                  </a:spcBef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Case 2: edge from v to ω 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𝑣𝑤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activating ω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1">
                  <a:spcBef>
                    <a:spcPct val="30000"/>
                  </a:spcBef>
                </a:pP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ct val="3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Linear 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Threshold Model: multiplicity of edges as weights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weight(v → ω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, weight(ω → v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𝑣𝑤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spcBef>
                    <a:spcPct val="30000"/>
                  </a:spcBef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Simulate the process 10000 times for each targeted set, re-choosing thresholds or edge outcomes pseudo-randomly from [0, 1] every time</a:t>
                </a:r>
              </a:p>
              <a:p>
                <a:pPr lvl="1">
                  <a:spcBef>
                    <a:spcPct val="30000"/>
                  </a:spcBef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ct val="3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Compare 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with other 3 common heuristics 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degree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centrality, distance centrality, random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nodes.</a:t>
                </a:r>
              </a:p>
              <a:p>
                <a:pPr lvl="1">
                  <a:spcBef>
                    <a:spcPct val="30000"/>
                  </a:spcBef>
                </a:pP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spcBef>
                    <a:spcPct val="3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Greedy Algorithm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Poor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,15000 nodes take a few days to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compete</a:t>
                </a: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9331"/>
                <a:ext cx="8686800" cy="4999638"/>
              </a:xfrm>
              <a:prstGeom prst="rect">
                <a:avLst/>
              </a:prstGeom>
              <a:blipFill rotWithShape="0">
                <a:blip r:embed="rId2"/>
                <a:stretch>
                  <a:fillRect l="-632" t="-732"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7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558800" y="482600"/>
            <a:ext cx="8356600" cy="4213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" y="1143000"/>
            <a:ext cx="8153400" cy="3795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“Cost-effective Outbreak Detection in Networks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57200" y="1759331"/>
                <a:ext cx="8534400" cy="528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3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Cost-effective Lazy Forward algorithm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: The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CELF optimization utilizes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submodularity of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influence spread function to greatly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reduce.</a:t>
                </a:r>
              </a:p>
              <a:p>
                <a:pPr marL="342900" indent="-342900">
                  <a:spcBef>
                    <a:spcPct val="30000"/>
                  </a:spcBef>
                  <a:buFont typeface="Wingdings" panose="05000000000000000000" pitchFamily="2" charset="2"/>
                  <a:buChar char="Ø"/>
                </a:pP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>
                  <a:spcBef>
                    <a:spcPct val="30000"/>
                  </a:spcBef>
                  <a:buFont typeface="+mj-lt"/>
                  <a:buAutoNum type="romanUcPeriod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The first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step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: select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the first seed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node(choose the most influential nodes </a:t>
                </a:r>
                <a:r>
                  <a:rPr lang="en-US" altLang="zh-CN" sz="2000" i="1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altLang="zh-CN" sz="2000" i="1" dirty="0">
                    <a:latin typeface="Times New Roman" pitchFamily="18" charset="0"/>
                    <a:cs typeface="Times New Roman" pitchFamily="18" charset="0"/>
                  </a:rPr>
                  <a:t>all nodes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>
                  <a:spcBef>
                    <a:spcPct val="30000"/>
                  </a:spcBef>
                  <a:buFont typeface="+mj-lt"/>
                  <a:buAutoNum type="romanUcPeriod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second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step : select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the remaining seeds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node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 node(choose the most influential nodes </a:t>
                </a:r>
                <a:r>
                  <a:rPr lang="en-US" altLang="zh-CN" sz="2000" i="1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altLang="zh-CN" sz="2000" i="1" dirty="0" smtClean="0">
                    <a:latin typeface="Times New Roman" pitchFamily="18" charset="0"/>
                    <a:cs typeface="Times New Roman" pitchFamily="18" charset="0"/>
                  </a:rPr>
                  <a:t>some </a:t>
                </a:r>
                <a:r>
                  <a:rPr lang="en-US" altLang="zh-CN" sz="2000" i="1" dirty="0">
                    <a:latin typeface="Times New Roman" pitchFamily="18" charset="0"/>
                    <a:cs typeface="Times New Roman" pitchFamily="18" charset="0"/>
                  </a:rPr>
                  <a:t>nodes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spcBef>
                    <a:spcPct val="30000"/>
                  </a:spcBef>
                </a:pP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ct val="30000"/>
                  </a:spcBef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Greedy Algorithm</a:t>
                </a: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approximately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700 times fast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than original greedy algorithm, but still hours to finish.</a:t>
                </a:r>
              </a:p>
              <a:p>
                <a:pPr>
                  <a:spcBef>
                    <a:spcPct val="30000"/>
                  </a:spcBef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	Original Greedy Algorithm : 1-1/e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≈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0.632</a:t>
                </a:r>
              </a:p>
              <a:p>
                <a:pPr>
                  <a:spcBef>
                    <a:spcPct val="30000"/>
                  </a:spcBef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	CELF 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1−1/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</m:ra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≈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0.795</a:t>
                </a:r>
              </a:p>
              <a:p>
                <a:pPr>
                  <a:spcBef>
                    <a:spcPct val="30000"/>
                  </a:spcBef>
                </a:pP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ct val="30000"/>
                  </a:spcBef>
                </a:pP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9331"/>
                <a:ext cx="8534400" cy="5288499"/>
              </a:xfrm>
              <a:prstGeom prst="rect">
                <a:avLst/>
              </a:prstGeom>
              <a:blipFill rotWithShape="0">
                <a:blip r:embed="rId3"/>
                <a:stretch>
                  <a:fillRect l="-714" t="-692" r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4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"/>
          <p:cNvSpPr txBox="1"/>
          <p:nvPr/>
        </p:nvSpPr>
        <p:spPr>
          <a:xfrm>
            <a:off x="1608497" y="482600"/>
            <a:ext cx="1894749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95797" y="1564338"/>
            <a:ext cx="138018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•   Problem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94288" y="2357673"/>
            <a:ext cx="216270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Previous Work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595797" y="4027309"/>
            <a:ext cx="373820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Degree Discount Heuristics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95797" y="4903609"/>
            <a:ext cx="153407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Summary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595797" y="5716409"/>
            <a:ext cx="170399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References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594288" y="3151009"/>
            <a:ext cx="196451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  New Greedy</a:t>
            </a:r>
          </a:p>
        </p:txBody>
      </p:sp>
    </p:spTree>
    <p:extLst>
      <p:ext uri="{BB962C8B-B14F-4D97-AF65-F5344CB8AC3E}">
        <p14:creationId xmlns:p14="http://schemas.microsoft.com/office/powerpoint/2010/main" val="3312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2172646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Greedy</a:t>
            </a:r>
            <a:endParaRPr lang="en-US" altLang="zh-CN" sz="3204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59910" y="995425"/>
                <a:ext cx="4059690" cy="4333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Algorithm 1 General Greedy(G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k)</a:t>
                </a:r>
                <a:b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initialize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 = ∅ and R = 20000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 i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to k do</a:t>
                </a:r>
              </a:p>
              <a:p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for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each vertex v ∈ V \ S do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cs typeface="Times New Roman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0.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for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to R do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cs typeface="Times New Roman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+=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𝑅𝑎𝑛𝐶𝑎𝑠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 ∪ {v})|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end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/R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end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S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S ∪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\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{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}}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end for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output S.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zh-CN" altLang="en-US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0" y="995425"/>
                <a:ext cx="4059690" cy="4333750"/>
              </a:xfrm>
              <a:prstGeom prst="rect">
                <a:avLst/>
              </a:prstGeom>
              <a:blipFill rotWithShape="0">
                <a:blip r:embed="rId2"/>
                <a:stretch>
                  <a:fillRect l="-1502" t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428893" y="995425"/>
                <a:ext cx="4724400" cy="5732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Algorithm 2 New Greedy(G, k)</a:t>
                </a:r>
                <a:br>
                  <a:rPr lang="en-US" altLang="zh-CN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initialize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 = ∅ and R = 20000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 i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to k do</a:t>
                </a:r>
              </a:p>
              <a:p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set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0 for all v ∈ V \ S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for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 = 1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to R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cs typeface="Times New Roman" pitchFamily="18" charset="0"/>
                  </a:rPr>
                  <a:t>   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compute G’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by removing each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edge</a:t>
                </a:r>
              </a:p>
              <a:p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from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 with probability 1 − p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compute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zh-CN" altLang="en-US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|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 all v ∈ V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for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each vertex v ∈ V \ S do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if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then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+= |</a:t>
                </a:r>
                <a:r>
                  <a:rPr lang="zh-CN" altLang="en-US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end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end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end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set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 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 all v ∈ V \ S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S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S ∪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\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{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𝑆𝑣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}}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end for</a:t>
                </a:r>
                <a:b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output S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93" y="995425"/>
                <a:ext cx="4724400" cy="5732851"/>
              </a:xfrm>
              <a:prstGeom prst="rect">
                <a:avLst/>
              </a:prstGeom>
              <a:blipFill rotWithShape="0">
                <a:blip r:embed="rId3"/>
                <a:stretch>
                  <a:fillRect l="-1419" t="-531" b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"/>
          <p:cNvSpPr txBox="1"/>
          <p:nvPr/>
        </p:nvSpPr>
        <p:spPr>
          <a:xfrm>
            <a:off x="1608497" y="482600"/>
            <a:ext cx="1894749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95797" y="1564338"/>
            <a:ext cx="138018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•   Problem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94288" y="2357673"/>
            <a:ext cx="216270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Previous Work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595797" y="4027309"/>
            <a:ext cx="390414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  Degree Discount Heuristics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95797" y="4903609"/>
            <a:ext cx="153407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Summary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595797" y="5716409"/>
            <a:ext cx="170399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References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594288" y="3151009"/>
            <a:ext cx="196451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Greedy</a:t>
            </a:r>
          </a:p>
        </p:txBody>
      </p:sp>
    </p:spTree>
    <p:extLst>
      <p:ext uri="{BB962C8B-B14F-4D97-AF65-F5344CB8AC3E}">
        <p14:creationId xmlns:p14="http://schemas.microsoft.com/office/powerpoint/2010/main" val="3783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4764702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Degree Discount Heuristics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295400"/>
            <a:ext cx="2085507" cy="341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•    Basic Idea: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080315"/>
            <a:ext cx="1957267" cy="341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•    Conclude: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41574" y="1648101"/>
                <a:ext cx="77482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consider edge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𝑢𝑣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, with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u in the seed set S and v being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considered .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Since u is in the seed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set ,by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taking network effect into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consideration ,we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should not count edge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𝑢𝑣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towders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v's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degree.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74" y="1648101"/>
                <a:ext cx="774825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29" t="-3289" r="-125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90600" y="3496270"/>
                <a:ext cx="7162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For a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vertex v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neighbors already selected as seeds, we should</a:t>
                </a:r>
                <a:b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discount v's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degree by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+(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dv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*p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</a:b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496270"/>
                <a:ext cx="71628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766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8497" y="482600"/>
            <a:ext cx="1894749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595797" y="1564338"/>
            <a:ext cx="1459567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  Problem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594288" y="2357673"/>
            <a:ext cx="216270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Previous Work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95797" y="4027309"/>
            <a:ext cx="373820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Degree Discount Heuristics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95797" y="4903609"/>
            <a:ext cx="153407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Summary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95797" y="5716409"/>
            <a:ext cx="170399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References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94288" y="3151009"/>
            <a:ext cx="190276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New Greedy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4764702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Degree Discount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19200" y="1143000"/>
                <a:ext cx="4572000" cy="48320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Algorithm 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Degree Discount (G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, k)</a:t>
                </a:r>
                <a:b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initialize S = ∅</a:t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each vertex v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do</a:t>
                </a:r>
              </a:p>
              <a:p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compute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its degree dv</a:t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end for</a:t>
                </a:r>
              </a:p>
              <a:p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for  i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= 1 to k do</a:t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select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u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{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𝑑𝑑𝑣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\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S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= S ∪ {u}</a:t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for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each neighbor v of u and v ∈ V \ S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do</a:t>
                </a:r>
                <a:b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+ 1</a:t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− 2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*p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   end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for</a:t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end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for</a:t>
                </a:r>
                <a:b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output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dirty="0">
                    <a:solidFill>
                      <a:srgbClr val="231F20"/>
                    </a:solidFill>
                    <a:latin typeface="CMR9"/>
                  </a:rPr>
                  <a:t/>
                </a:r>
                <a:br>
                  <a:rPr lang="en-US" altLang="zh-CN" dirty="0">
                    <a:solidFill>
                      <a:srgbClr val="231F20"/>
                    </a:solidFill>
                    <a:latin typeface="CMR9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143000"/>
                <a:ext cx="4572000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4764702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Degree Discount Heuristics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295400"/>
            <a:ext cx="2466253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 High Efficiency: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1663700"/>
            <a:ext cx="7356566" cy="2096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Amazingly reduces the running time by over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magnitude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3.5%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879600"/>
            <a:ext cx="2325958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degradation in performance.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01900"/>
            <a:ext cx="1865895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 Motivation: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2870200"/>
            <a:ext cx="770082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Conventional degree/centrality based heuristics perform poorly in practical scenarios because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086100"/>
            <a:ext cx="2501069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ignore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340100"/>
            <a:ext cx="7958782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Important Fact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: Since many of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most central nodes may be clustered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targeting all of them is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3556000"/>
            <a:ext cx="1610505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not at all necessary.</a:t>
            </a:r>
          </a:p>
        </p:txBody>
      </p:sp>
    </p:spTree>
    <p:extLst>
      <p:ext uri="{BB962C8B-B14F-4D97-AF65-F5344CB8AC3E}">
        <p14:creationId xmlns:p14="http://schemas.microsoft.com/office/powerpoint/2010/main" val="2697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4764702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Degree Discount Heuristics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676400"/>
            <a:ext cx="3018455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•    Evaluations on NetHEPT: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3" y="2286000"/>
            <a:ext cx="8649907" cy="33151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093" y="5882468"/>
            <a:ext cx="903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Single Discount heuristic : reduced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approximately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half of the gap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between Greedy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Degree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interesting result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Degree Discount heuristic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4764702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Degree Discount Heuristics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676400"/>
            <a:ext cx="2879443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•    Evaluations on NetPHY: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98" y="2286000"/>
            <a:ext cx="8611802" cy="33723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593467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Degree Discount heuristic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it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very close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CELF (only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3.4% lower for k = 50).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"/>
          <p:cNvSpPr txBox="1"/>
          <p:nvPr/>
        </p:nvSpPr>
        <p:spPr>
          <a:xfrm>
            <a:off x="1608497" y="482600"/>
            <a:ext cx="1894749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95797" y="1564338"/>
            <a:ext cx="138018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•   Problem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94288" y="2357673"/>
            <a:ext cx="216270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Previous Work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595797" y="4027309"/>
            <a:ext cx="373820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Degree Discount Heuristics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95797" y="4903609"/>
            <a:ext cx="1638269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  Summary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595797" y="5716409"/>
            <a:ext cx="170399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References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594288" y="3151009"/>
            <a:ext cx="196451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New Greedy</a:t>
            </a:r>
          </a:p>
        </p:txBody>
      </p:sp>
    </p:spTree>
    <p:extLst>
      <p:ext uri="{BB962C8B-B14F-4D97-AF65-F5344CB8AC3E}">
        <p14:creationId xmlns:p14="http://schemas.microsoft.com/office/powerpoint/2010/main" val="40411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1737655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25075" y="2133600"/>
            <a:ext cx="67450" cy="18415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1866900"/>
            <a:ext cx="79248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short running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important, we should choose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Single Discount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Degree Discount.</a:t>
            </a: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When running time is not a major concern but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guaranteed influence spread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is essential, we can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use CELF or Mixed Greedy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algorithms for seed selection.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1737655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866900"/>
            <a:ext cx="80150" cy="33804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930400"/>
            <a:ext cx="8043740" cy="38420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The current influence maximization problem is simplified, without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considering other features in social networks, such as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community structures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small-world phenomenon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 author suggests that we should focus our research efforts on searching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more effective heuristics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for different influence cascade model in real life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influence maximization anpplications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sophisticated heuristics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are promising, such as taking into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consideration multiple links between nodes,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higher-order influences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, cross-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neighborhood structure…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1894749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854200"/>
            <a:ext cx="138018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•   Problem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730500"/>
            <a:ext cx="2162708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Previous Work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3606800"/>
            <a:ext cx="373820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Degree Discount Heuristics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4483100"/>
            <a:ext cx="153407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•   Summary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5295900"/>
            <a:ext cx="1767343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 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1911357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2222500"/>
            <a:ext cx="72136" cy="1392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2222500"/>
            <a:ext cx="7264400" cy="17517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Kempe,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Kleinberg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Tardos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“Maximizing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  Social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Network”,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KDD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2003</a:t>
            </a:r>
          </a:p>
          <a:p>
            <a:pPr>
              <a:lnSpc>
                <a:spcPts val="1700"/>
              </a:lnSpc>
              <a:tabLst/>
            </a:pP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00"/>
              </a:lnSpc>
              <a:tabLst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00"/>
              </a:lnSpc>
              <a:tabLst/>
            </a:pP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00"/>
              </a:lnSpc>
              <a:tabLst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Leskovec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A. Krause, C.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Guestrin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Faloutsos,J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VanBriesen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and N. S. Glance.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Cost-effective outbreak detection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networks”. KDD 2007</a:t>
            </a:r>
            <a:endParaRPr lang="en-US" altLang="zh-CN" sz="2400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2300" y="3314700"/>
            <a:ext cx="3148298" cy="5270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4800" b="1" i="1" dirty="0" smtClean="0">
                <a:latin typeface="Times New Roman" pitchFamily="18" charset="0"/>
                <a:cs typeface="Times New Roman" pitchFamily="18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2836289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Setting</a:t>
            </a:r>
          </a:p>
        </p:txBody>
      </p:sp>
      <p:sp>
        <p:nvSpPr>
          <p:cNvPr id="7" name="AutoShape 3"/>
          <p:cNvSpPr txBox="1">
            <a:spLocks noChangeAspect="1" noChangeArrowheads="1"/>
          </p:cNvSpPr>
          <p:nvPr/>
        </p:nvSpPr>
        <p:spPr>
          <a:xfrm>
            <a:off x="914400" y="1676400"/>
            <a:ext cx="8229600" cy="4683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</a:p>
          <a:p>
            <a:pPr marL="342900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802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2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limited budget B for initial advertising (e.g. </a:t>
            </a:r>
            <a:r>
              <a:rPr lang="en-US" altLang="zh-CN" sz="1802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altLang="zh-CN" sz="1802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samples of </a:t>
            </a:r>
            <a:r>
              <a:rPr lang="en-US" altLang="zh-CN" sz="1802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product)</a:t>
            </a:r>
          </a:p>
          <a:p>
            <a:pPr marL="342900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802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estimates </a:t>
            </a:r>
            <a:r>
              <a:rPr lang="en-US" altLang="zh-CN" sz="1802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influence between individuals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2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trigger </a:t>
            </a:r>
            <a:r>
              <a:rPr lang="en-US" altLang="zh-CN" sz="1802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large cascade of influence (e.g. further adoptions of a product)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</a:p>
          <a:p>
            <a:pPr marL="342900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1802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altLang="zh-CN" sz="1802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of individuals should B target at</a:t>
            </a:r>
            <a:r>
              <a:rPr lang="en-US" altLang="zh-CN" sz="1802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zh-CN" sz="1802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58800" y="1752600"/>
            <a:ext cx="51777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58800" y="3048000"/>
            <a:ext cx="51777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0292" y="3866638"/>
            <a:ext cx="51777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6872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3384516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879600"/>
            <a:ext cx="80150" cy="18928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1930400"/>
            <a:ext cx="6713376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Find a small subset of nodes in a social network that could maximize 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spread of influences.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Known as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Maximization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A.k.a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Viral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which makes use of “word-of-mouth marketing”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properties of social network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2743200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82600"/>
            <a:ext cx="3384516" cy="4213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803400"/>
            <a:ext cx="80150" cy="1238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63600" y="1866900"/>
            <a:ext cx="6450484" cy="2008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Optimization problem first introduced by Domingos and Rechardson,</a:t>
            </a:r>
          </a:p>
          <a:p>
            <a:pPr>
              <a:lnSpc>
                <a:spcPts val="21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KDD2001,  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NP-hard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raph formulation introduced by Kempe, et al, KDD2003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0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graph G(V, E):</a:t>
            </a:r>
          </a:p>
          <a:p>
            <a:pPr>
              <a:lnSpc>
                <a:spcPts val="17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--Vertices: individuals in social network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55800" y="3873500"/>
            <a:ext cx="522579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--Edges: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14600" y="3873500"/>
            <a:ext cx="1803121" cy="1872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connection or relationship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4102100"/>
            <a:ext cx="110608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latin typeface="Wingdings" pitchFamily="18" charset="0"/>
                <a:cs typeface="Wingdings" pitchFamily="18" charset="0"/>
              </a:rPr>
              <a:t>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27200" y="4102100"/>
            <a:ext cx="1593385" cy="2037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, size of output seeds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89000" y="4356100"/>
            <a:ext cx="6822380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cascade model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: LTM, ICM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a set of seeds (nodes) that maximize the expected number of nodes active in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890000" cy="11618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altLang="zh-CN" sz="3204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4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4" b="1" i="1" dirty="0" smtClean="0">
                <a:latin typeface="Times New Roman" pitchFamily="18" charset="0"/>
                <a:cs typeface="Times New Roman" pitchFamily="18" charset="0"/>
              </a:rPr>
              <a:t>ndependent 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Cascade Model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3600" b="1" dirty="0"/>
              <a:t/>
            </a:r>
            <a:br>
              <a:rPr lang="en-US" altLang="zh-CN" sz="3600" b="1" dirty="0"/>
            </a:br>
            <a:endParaRPr lang="en-US" altLang="zh-CN" sz="3204" b="1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32112" y="1803400"/>
                <a:ext cx="805468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When node v becomes active, it has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single chance 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of activating each currently inactive neighbor w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The activation attempt succeeds with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𝑣𝑤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2" y="1803400"/>
                <a:ext cx="8054688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211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"/>
          <p:cNvSpPr txBox="1"/>
          <p:nvPr/>
        </p:nvSpPr>
        <p:spPr>
          <a:xfrm>
            <a:off x="551962" y="1981200"/>
            <a:ext cx="80150" cy="1238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480509"/>
            <a:ext cx="8813800" cy="11618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altLang="zh-CN" sz="3204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4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4" b="1" i="1" dirty="0" smtClean="0">
                <a:latin typeface="Times New Roman" pitchFamily="18" charset="0"/>
                <a:cs typeface="Times New Roman" pitchFamily="18" charset="0"/>
              </a:rPr>
              <a:t>ndependent 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Cascade Model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3600" b="1" dirty="0"/>
              <a:t/>
            </a:r>
            <a:br>
              <a:rPr lang="en-US" altLang="zh-CN" sz="3600" b="1" dirty="0"/>
            </a:br>
            <a:endParaRPr lang="en-US" altLang="zh-CN" sz="3204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351088" y="4770438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698750" y="4921250"/>
            <a:ext cx="191928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711450" y="3675063"/>
            <a:ext cx="1979613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2503488" y="3692525"/>
            <a:ext cx="28575" cy="1042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2684463" y="3536950"/>
            <a:ext cx="191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960438" y="2163763"/>
            <a:ext cx="1447800" cy="26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079500" y="2117725"/>
            <a:ext cx="1254125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2633663" y="2173288"/>
            <a:ext cx="1154112" cy="1169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098550" y="1995488"/>
            <a:ext cx="26162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960813" y="2160588"/>
            <a:ext cx="74930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797425" y="3736975"/>
            <a:ext cx="14288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370388" y="5078413"/>
            <a:ext cx="3143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300" b="1" i="1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716088" y="4686300"/>
            <a:ext cx="3444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300" b="1" i="1"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282950" y="459263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0.5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243263" y="39814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0.3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14888" y="40957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0.2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2486025" y="396875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0.5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343275" y="321151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157288" y="33528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0.4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601788" y="24257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0.3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689225" y="234156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2232025" y="154146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0.6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303713" y="23558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0.2</a:t>
            </a:r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4629150" y="4783138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752475" y="1808163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3697288" y="1820863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317750" y="3357563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637088" y="3398838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110288" y="1703388"/>
            <a:ext cx="2500312" cy="3421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896100" y="201295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ea typeface="宋体" panose="02010600030101010101" pitchFamily="2" charset="-122"/>
              </a:rPr>
              <a:t>Inactive Node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6872288" y="2509838"/>
            <a:ext cx="14335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700" b="1">
                <a:ea typeface="宋体" panose="02010600030101010101" pitchFamily="2" charset="-122"/>
              </a:rPr>
              <a:t>Active Node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856413" y="3021013"/>
            <a:ext cx="1544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700" b="1">
                <a:ea typeface="宋体" panose="02010600030101010101" pitchFamily="2" charset="-122"/>
              </a:rPr>
              <a:t>Newly active </a:t>
            </a:r>
          </a:p>
          <a:p>
            <a:pPr eaLnBrk="0" hangingPunct="0"/>
            <a:r>
              <a:rPr lang="en-US" altLang="zh-CN" sz="1700" b="1"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872288" y="3679825"/>
            <a:ext cx="1387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700" b="1">
                <a:ea typeface="宋体" panose="02010600030101010101" pitchFamily="2" charset="-122"/>
              </a:rPr>
              <a:t>Successful </a:t>
            </a:r>
          </a:p>
          <a:p>
            <a:pPr eaLnBrk="0" hangingPunct="0"/>
            <a:r>
              <a:rPr lang="en-US" altLang="zh-CN" sz="1700" b="1">
                <a:ea typeface="宋体" panose="02010600030101010101" pitchFamily="2" charset="-122"/>
              </a:rPr>
              <a:t>attempt</a:t>
            </a: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6340475" y="1993900"/>
            <a:ext cx="366713" cy="3349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6340475" y="2540000"/>
            <a:ext cx="366713" cy="3349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6340475" y="3135313"/>
            <a:ext cx="366713" cy="3349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6242050" y="3976688"/>
            <a:ext cx="5080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6238875" y="4629150"/>
            <a:ext cx="508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6829425" y="4316413"/>
            <a:ext cx="1590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700" b="1">
                <a:ea typeface="宋体" panose="02010600030101010101" pitchFamily="2" charset="-122"/>
              </a:rPr>
              <a:t>Unsuccessful</a:t>
            </a:r>
          </a:p>
          <a:p>
            <a:pPr eaLnBrk="0" hangingPunct="0"/>
            <a:r>
              <a:rPr lang="en-US" altLang="zh-CN" sz="1700" b="1">
                <a:ea typeface="宋体" panose="02010600030101010101" pitchFamily="2" charset="-122"/>
              </a:rPr>
              <a:t>attempt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2789238" y="5589588"/>
            <a:ext cx="13033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000" b="1" i="1">
                <a:ea typeface="宋体" panose="02010600030101010101" pitchFamily="2" charset="-122"/>
              </a:rPr>
              <a:t>Stop!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4829175" y="311785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2667000" y="3124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ea typeface="宋体" panose="02010600030101010101" pitchFamily="2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896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46100" y="1505957"/>
            <a:ext cx="80150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435100"/>
            <a:ext cx="6872138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 node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has random threshold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U[0,1]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 node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is influenced by each neighbor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according to a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witch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2438400"/>
            <a:ext cx="807913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satisfies: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22700"/>
            <a:ext cx="80150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3822700"/>
            <a:ext cx="6429709" cy="321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 node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becomes active when at least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fraction of its neighbors are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4140200"/>
            <a:ext cx="551433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active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58800" y="482600"/>
            <a:ext cx="8356600" cy="153375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altLang="zh-CN" sz="3204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4" b="1" i="1" dirty="0" smtClean="0">
                <a:latin typeface="Times New Roman" pitchFamily="18" charset="0"/>
                <a:cs typeface="Times New Roman" pitchFamily="18" charset="0"/>
              </a:rPr>
              <a:t>Linear Threshold Model</a:t>
            </a:r>
          </a:p>
          <a:p>
            <a:pPr>
              <a:lnSpc>
                <a:spcPts val="2900"/>
              </a:lnSpc>
            </a:pPr>
            <a:endParaRPr lang="en-US" altLang="zh-CN" sz="36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900"/>
              </a:lnSpc>
              <a:tabLst/>
            </a:pPr>
            <a:r>
              <a:rPr lang="en-US" altLang="zh-CN" sz="3600" b="1" dirty="0"/>
              <a:t/>
            </a:r>
            <a:br>
              <a:rPr lang="en-US" altLang="zh-CN" sz="3600" b="1" dirty="0"/>
            </a:br>
            <a:endParaRPr lang="en-US" altLang="zh-CN" sz="3204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64749"/>
              </p:ext>
            </p:extLst>
          </p:nvPr>
        </p:nvGraphicFramePr>
        <p:xfrm>
          <a:off x="2514759" y="2658298"/>
          <a:ext cx="2209642" cy="79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1041120" imgH="355320" progId="Equation.DSMT4">
                  <p:embed/>
                </p:oleObj>
              </mc:Choice>
              <mc:Fallback>
                <p:oleObj name="Equation" r:id="rId3" imgW="1041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759" y="2658298"/>
                        <a:ext cx="2209642" cy="790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647071"/>
              </p:ext>
            </p:extLst>
          </p:nvPr>
        </p:nvGraphicFramePr>
        <p:xfrm>
          <a:off x="2209800" y="4572000"/>
          <a:ext cx="2895600" cy="80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1346040" imgH="355320" progId="Equation.DSMT4">
                  <p:embed/>
                </p:oleObj>
              </mc:Choice>
              <mc:Fallback>
                <p:oleObj name="Equation" r:id="rId5" imgW="1346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2895600" cy="800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052638" y="3794125"/>
            <a:ext cx="658812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486400" y="1371600"/>
            <a:ext cx="3276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564313" y="165735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ea typeface="宋体" panose="02010600030101010101" pitchFamily="2" charset="-122"/>
              </a:rPr>
              <a:t>Inactive Node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540500" y="23241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ea typeface="宋体" panose="02010600030101010101" pitchFamily="2" charset="-122"/>
              </a:rPr>
              <a:t>Active Node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535738" y="2894013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ea typeface="宋体" panose="02010600030101010101" pitchFamily="2" charset="-122"/>
              </a:rPr>
              <a:t>Threshold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569075" y="340836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ea typeface="宋体" panose="02010600030101010101" pitchFamily="2" charset="-122"/>
              </a:rPr>
              <a:t>Active neighbors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103438" y="5160963"/>
            <a:ext cx="628650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4616450" y="3778250"/>
            <a:ext cx="628650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4638675" y="5191125"/>
            <a:ext cx="628650" cy="509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5673725" y="1546225"/>
            <a:ext cx="493713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5708650" y="2273300"/>
            <a:ext cx="493713" cy="5095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FF00"/>
              </a:solidFill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832475" y="2916238"/>
            <a:ext cx="239713" cy="3460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5853113" y="3417888"/>
            <a:ext cx="239712" cy="346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614363" y="2198688"/>
            <a:ext cx="612775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3616325" y="2174875"/>
            <a:ext cx="673100" cy="509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>
            <a:off x="2713038" y="5486400"/>
            <a:ext cx="191928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V="1">
            <a:off x="2652713" y="4167188"/>
            <a:ext cx="1979612" cy="1049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V="1">
            <a:off x="2487613" y="4316413"/>
            <a:ext cx="0" cy="839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H="1">
            <a:off x="2698750" y="3971925"/>
            <a:ext cx="191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974725" y="2728913"/>
            <a:ext cx="1273175" cy="2532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1093788" y="2682875"/>
            <a:ext cx="1109662" cy="115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 flipV="1">
            <a:off x="2517775" y="2622550"/>
            <a:ext cx="1154113" cy="1169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 flipV="1">
            <a:off x="1228725" y="2459038"/>
            <a:ext cx="23685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4017963" y="2638425"/>
            <a:ext cx="7191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841875" y="4302125"/>
            <a:ext cx="142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200650" y="5260975"/>
            <a:ext cx="3143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300" b="1" i="1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1730375" y="5251450"/>
            <a:ext cx="3444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300" b="1" i="1"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297238" y="515778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0.5</a:t>
            </a: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3141663" y="44450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0.3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4829175" y="466090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0.2</a:t>
            </a:r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2443163" y="450373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0.5</a:t>
            </a: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3357563" y="3617913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0.1</a:t>
            </a: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1171575" y="391795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0.4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1616075" y="299085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0.3</a:t>
            </a: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703513" y="2906713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0.2</a:t>
            </a: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2246313" y="2106613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0.6</a:t>
            </a: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4318000" y="292100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0.2</a:t>
            </a: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4724400" y="5334000"/>
            <a:ext cx="222250" cy="227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42"/>
          <p:cNvSpPr>
            <a:spLocks noChangeArrowheads="1"/>
          </p:cNvSpPr>
          <p:nvPr/>
        </p:nvSpPr>
        <p:spPr bwMode="auto">
          <a:xfrm>
            <a:off x="3716338" y="2324100"/>
            <a:ext cx="222250" cy="1809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43"/>
          <p:cNvSpPr>
            <a:spLocks noChangeArrowheads="1"/>
          </p:cNvSpPr>
          <p:nvPr/>
        </p:nvSpPr>
        <p:spPr bwMode="auto">
          <a:xfrm>
            <a:off x="2132013" y="3963988"/>
            <a:ext cx="222250" cy="150812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4711700" y="3979863"/>
            <a:ext cx="222250" cy="1206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2184400" y="5454650"/>
            <a:ext cx="252413" cy="444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661988" y="2433638"/>
            <a:ext cx="252412" cy="444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2452688" y="5365750"/>
            <a:ext cx="269875" cy="120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4964113" y="4038600"/>
            <a:ext cx="211137" cy="603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49"/>
          <p:cNvSpPr>
            <a:spLocks noChangeArrowheads="1"/>
          </p:cNvSpPr>
          <p:nvPr/>
        </p:nvSpPr>
        <p:spPr bwMode="auto">
          <a:xfrm>
            <a:off x="2373313" y="3995738"/>
            <a:ext cx="239712" cy="120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50"/>
          <p:cNvSpPr>
            <a:spLocks noChangeArrowheads="1"/>
          </p:cNvSpPr>
          <p:nvPr/>
        </p:nvSpPr>
        <p:spPr bwMode="auto">
          <a:xfrm>
            <a:off x="4953000" y="3962400"/>
            <a:ext cx="239713" cy="1508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Rectangle 51"/>
          <p:cNvSpPr>
            <a:spLocks noChangeArrowheads="1"/>
          </p:cNvSpPr>
          <p:nvPr/>
        </p:nvSpPr>
        <p:spPr bwMode="auto">
          <a:xfrm>
            <a:off x="2373313" y="3914775"/>
            <a:ext cx="238125" cy="201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52"/>
          <p:cNvSpPr>
            <a:spLocks noChangeArrowheads="1"/>
          </p:cNvSpPr>
          <p:nvPr/>
        </p:nvSpPr>
        <p:spPr bwMode="auto">
          <a:xfrm>
            <a:off x="3959225" y="2427288"/>
            <a:ext cx="238125" cy="809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53"/>
          <p:cNvSpPr txBox="1">
            <a:spLocks noChangeArrowheads="1"/>
          </p:cNvSpPr>
          <p:nvPr/>
        </p:nvSpPr>
        <p:spPr bwMode="auto">
          <a:xfrm>
            <a:off x="6070600" y="4557713"/>
            <a:ext cx="13033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000" b="1" i="1">
                <a:ea typeface="宋体" panose="02010600030101010101" pitchFamily="2" charset="-122"/>
              </a:rPr>
              <a:t>Stop!</a:t>
            </a:r>
          </a:p>
        </p:txBody>
      </p: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5313363" y="3989388"/>
            <a:ext cx="398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66" name="Rectangle 55"/>
          <p:cNvSpPr>
            <a:spLocks noChangeArrowheads="1"/>
          </p:cNvSpPr>
          <p:nvPr/>
        </p:nvSpPr>
        <p:spPr bwMode="auto">
          <a:xfrm>
            <a:off x="3962400" y="2371725"/>
            <a:ext cx="23812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2743200" y="3505200"/>
            <a:ext cx="39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68" name="TextBox 1"/>
          <p:cNvSpPr txBox="1"/>
          <p:nvPr/>
        </p:nvSpPr>
        <p:spPr>
          <a:xfrm>
            <a:off x="558800" y="482600"/>
            <a:ext cx="8356600" cy="153375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3204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altLang="zh-CN" sz="3204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4" b="1" i="1" dirty="0">
                <a:latin typeface="Times New Roman" pitchFamily="18" charset="0"/>
                <a:cs typeface="Times New Roman" pitchFamily="18" charset="0"/>
              </a:rPr>
              <a:t>Linear Threshold Model</a:t>
            </a:r>
          </a:p>
          <a:p>
            <a:pPr>
              <a:lnSpc>
                <a:spcPts val="2900"/>
              </a:lnSpc>
            </a:pPr>
            <a:endParaRPr lang="en-US" altLang="zh-CN" sz="36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900"/>
              </a:lnSpc>
              <a:tabLst/>
            </a:pPr>
            <a:r>
              <a:rPr lang="en-US" altLang="zh-CN" sz="3600" b="1" dirty="0"/>
              <a:t/>
            </a:r>
            <a:br>
              <a:rPr lang="en-US" altLang="zh-CN" sz="3600" b="1" dirty="0"/>
            </a:br>
            <a:endParaRPr lang="en-US" altLang="zh-CN" sz="3204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4" grpId="0"/>
      <p:bldP spid="6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1002</Words>
  <Application>Microsoft Office PowerPoint</Application>
  <PresentationFormat>全屏显示(4:3)</PresentationFormat>
  <Paragraphs>352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CMR9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Wingdings 3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用户</cp:lastModifiedBy>
  <cp:revision>61</cp:revision>
  <dcterms:created xsi:type="dcterms:W3CDTF">2006-08-16T00:00:00Z</dcterms:created>
  <dcterms:modified xsi:type="dcterms:W3CDTF">2016-01-27T08:53:46Z</dcterms:modified>
</cp:coreProperties>
</file>