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	<Relationship Id="rId3" Type="http://schemas.openxmlformats.org/officeDocument/2006/relationships/image" Target="../media/image13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	<Relationship Id="rId3" Type="http://schemas.openxmlformats.org/officeDocument/2006/relationships/image" Target="../media/image17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	<Relationship Id="rId3" Type="http://schemas.openxmlformats.org/officeDocument/2006/relationships/image" Target="../media/image19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	<Relationship Id="rId3" Type="http://schemas.openxmlformats.org/officeDocument/2006/relationships/image" Target="../media/image21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2.jpeg" />
	<Relationship Id="rId3" Type="http://schemas.openxmlformats.org/officeDocument/2006/relationships/image" Target="../media/image23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	<Relationship Id="rId3" Type="http://schemas.openxmlformats.org/officeDocument/2006/relationships/image" Target="../media/image25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7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8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9.jpeg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0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	<Relationship Id="rId3" Type="http://schemas.openxmlformats.org/officeDocument/2006/relationships/image" Target="../media/image4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	<Relationship Id="rId3" Type="http://schemas.openxmlformats.org/officeDocument/2006/relationships/image" Target="../media/image11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33500" y="1676400"/>
            <a:ext cx="67437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8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Efficient</a:t>
            </a:r>
            <a:r>
              <a:rPr lang="en-US" altLang="zh-CN" sz="3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Influence</a:t>
            </a:r>
            <a:r>
              <a:rPr lang="en-US" altLang="zh-CN" sz="3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Maximization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17800" y="2260600"/>
            <a:ext cx="39624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8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3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en-US" altLang="zh-CN" sz="3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24400" y="4152900"/>
            <a:ext cx="3149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Presented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WAN,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Pengfei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86300" y="4508500"/>
            <a:ext cx="2197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Dept.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ECE,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HKUST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5130800"/>
            <a:ext cx="6134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403" i="1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Wei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Chen,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al,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“Efficient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Influence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Maximization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Networks”,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KDD09</a:t>
            </a:r>
            <a:r>
              <a:rPr lang="en-US" altLang="zh-CN" sz="1800" i="1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4900" y="3606800"/>
            <a:ext cx="2692400" cy="146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152400"/>
            <a:ext cx="2057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469900"/>
            <a:ext cx="6527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“Cost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effective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Outbreak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Networks”,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KDD07’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778000"/>
            <a:ext cx="5041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J.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Leskovec,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Krause,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438400"/>
            <a:ext cx="4686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Cost-effective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Lazy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algorithm: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2844800"/>
            <a:ext cx="7124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CELF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utilizes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submodularity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influence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greatly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reduce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035300"/>
            <a:ext cx="7975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evaluations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vertices,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original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greedy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algorithm.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054600"/>
            <a:ext cx="1498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Efficiency: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5461000"/>
            <a:ext cx="648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approximately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700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times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fast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original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greedy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algorithm,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still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hours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finish.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543300"/>
            <a:ext cx="30353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800100" algn="l"/>
              </a:tabLst>
            </a:pPr>
            <a:r>
              <a:rPr lang="en-US" altLang="zh-CN" sz="2004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Submodularity: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</a:t>
            </a:r>
            <a:r>
              <a:rPr lang="en-US" altLang="zh-CN" sz="2004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</a:t>
            </a:r>
            <a:r>
              <a:rPr lang="en-US" altLang="zh-CN" sz="2004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</a:t>
            </a:r>
            <a:r>
              <a:rPr lang="en-US" altLang="zh-CN" sz="2004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2004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altLang="zh-CN" sz="2004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4432300"/>
            <a:ext cx="3060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04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004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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004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482600"/>
            <a:ext cx="17526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854200"/>
            <a:ext cx="1473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2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730500"/>
            <a:ext cx="2324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606800"/>
            <a:ext cx="4025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Discount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Heuristics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483100"/>
            <a:ext cx="163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295900"/>
            <a:ext cx="1892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482600"/>
            <a:ext cx="4914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Discount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Heuristics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778000"/>
            <a:ext cx="7823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W.Chen,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Y.Wang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S.Yang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MSRA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Tsinghua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501900"/>
            <a:ext cx="2095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Efficiency: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2870200"/>
            <a:ext cx="6908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Amazingly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reduces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running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orders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magnitude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less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3.5%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086100"/>
            <a:ext cx="2209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degradation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performance.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708400"/>
            <a:ext cx="1562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Motivation: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4076700"/>
            <a:ext cx="7327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Conventional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degree/centrality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heuristics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poorly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practical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scenarios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because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292600"/>
            <a:ext cx="2374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ignore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effect</a:t>
            </a:r>
            <a:r>
              <a:rPr lang="en-US" altLang="zh-CN" sz="14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4546600"/>
            <a:ext cx="7429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Important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Fact: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central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clustered,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targeting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762500"/>
            <a:ext cx="157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necessary.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1333500"/>
            <a:ext cx="8255000" cy="4546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482600"/>
            <a:ext cx="4914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Discount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Heuristics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1333500"/>
            <a:ext cx="8255000" cy="5130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482600"/>
            <a:ext cx="4914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Discount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Heuristics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2120900"/>
            <a:ext cx="5130800" cy="3695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482600"/>
            <a:ext cx="4914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Discount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Heuristics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676400"/>
            <a:ext cx="1485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Algorithm: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97100"/>
            <a:ext cx="9144000" cy="4051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482600"/>
            <a:ext cx="4914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Discount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Heuristics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676400"/>
            <a:ext cx="3225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Evaluations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NetHEPT: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97100"/>
            <a:ext cx="9144000" cy="3835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482600"/>
            <a:ext cx="4914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Discount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Heuristics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676400"/>
            <a:ext cx="3060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Evaluations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NetPHY: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482600"/>
            <a:ext cx="17526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854200"/>
            <a:ext cx="1473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2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730500"/>
            <a:ext cx="2324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606800"/>
            <a:ext cx="4025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Discount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Heuristics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483100"/>
            <a:ext cx="163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295900"/>
            <a:ext cx="1892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482600"/>
            <a:ext cx="17272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866900"/>
            <a:ext cx="76200" cy="332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930400"/>
            <a:ext cx="7645400" cy="382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influence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maximization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simplified,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without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considering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networks,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community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structures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small-world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phenomenon.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author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suggests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focus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efforts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searching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effective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heuristics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influence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cascade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real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life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influence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maximization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anpplications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sophisticated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heuristics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promising,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taking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consideration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links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nodes,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higher-order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influences,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cross-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neighborhood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structure…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482600"/>
            <a:ext cx="17526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854200"/>
            <a:ext cx="1473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730500"/>
            <a:ext cx="2324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606800"/>
            <a:ext cx="4025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Discount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Heuristics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483100"/>
            <a:ext cx="163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295900"/>
            <a:ext cx="1892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482600"/>
            <a:ext cx="17526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854200"/>
            <a:ext cx="1473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2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730500"/>
            <a:ext cx="2324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606800"/>
            <a:ext cx="4025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Discount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Heuristics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483100"/>
            <a:ext cx="163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295900"/>
            <a:ext cx="1892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482600"/>
            <a:ext cx="2070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222500"/>
            <a:ext cx="635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59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2222500"/>
            <a:ext cx="77216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W.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Chen,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Y.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Wang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S.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Yang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,“Efficient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Influence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Maximization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Networks”,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KDD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Kempe,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J.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Kleinberg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E.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Tardos,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“Maximizing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Influence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Network”,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KDD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2003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62300" y="3314700"/>
            <a:ext cx="2514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8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Thank</a:t>
            </a:r>
            <a:r>
              <a:rPr lang="en-US" altLang="zh-CN" sz="38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38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8500" y="3771900"/>
            <a:ext cx="2336800" cy="1968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482600"/>
            <a:ext cx="3467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879600"/>
            <a:ext cx="76200" cy="184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930400"/>
            <a:ext cx="7315200" cy="207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small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subset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could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maximize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influences.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Known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Influence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Maximization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A.k.a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Viral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Marketing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makes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“word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-of-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mouth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marketing”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482600"/>
            <a:ext cx="3467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803400"/>
            <a:ext cx="762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3600" y="1866900"/>
            <a:ext cx="69342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5400" algn="l"/>
                <a:tab pos="5969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introduced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Domingos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Rechardson,</a:t>
            </a:r>
          </a:p>
          <a:p>
            <a:pPr>
              <a:lnSpc>
                <a:spcPts val="2100"/>
              </a:lnSpc>
              <a:tabLst>
                <a:tab pos="25400" algn="l"/>
                <a:tab pos="5969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KDD01’/02’,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NP-hard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solve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5969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Elegant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formulation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introduced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Kempe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al,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KDD03’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596900" algn="l"/>
                <a:tab pos="1092200" algn="l"/>
              </a:tabLst>
            </a:pP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00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000"/>
              </a:lnSpc>
              <a:tabLst>
                <a:tab pos="25400" algn="l"/>
                <a:tab pos="596900" algn="l"/>
                <a:tab pos="10922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993300"/>
                </a:solidFill>
                <a:latin typeface="Wingdings" pitchFamily="18" charset="0"/>
                <a:cs typeface="Wingdings" pitchFamily="18" charset="0"/>
              </a:rPr>
              <a:t>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G(V,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E):</a:t>
            </a:r>
          </a:p>
          <a:p>
            <a:pPr>
              <a:lnSpc>
                <a:spcPts val="1700"/>
              </a:lnSpc>
              <a:tabLst>
                <a:tab pos="25400" algn="l"/>
                <a:tab pos="596900" algn="l"/>
                <a:tab pos="10922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--Vertices: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individuals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55800" y="3873500"/>
            <a:ext cx="571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--Edges: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05100" y="3873500"/>
            <a:ext cx="172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relationship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4102100"/>
            <a:ext cx="101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103" dirty="0" smtClean="0">
                <a:solidFill>
                  <a:srgbClr val="993300"/>
                </a:solidFill>
                <a:latin typeface="Wingdings" pitchFamily="18" charset="0"/>
                <a:cs typeface="Wingdings" pitchFamily="18" charset="0"/>
              </a:rPr>
              <a:t>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27200" y="4102100"/>
            <a:ext cx="1765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k,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seeds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4356100"/>
            <a:ext cx="74930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993300"/>
                </a:solidFill>
                <a:latin typeface="Wingdings" pitchFamily="18" charset="0"/>
                <a:cs typeface="Wingdings" pitchFamily="18" charset="0"/>
              </a:rPr>
              <a:t>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cascade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model: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LTM,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ICM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71500" algn="l"/>
              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004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3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seeds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(nodes)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maximize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expected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482600"/>
            <a:ext cx="6515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Statement: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Cascade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854200"/>
            <a:ext cx="76200" cy="288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905000"/>
            <a:ext cx="4470400" cy="284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influences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propagate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Threshold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(LTM)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Independent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Cascade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(ICM)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Analogous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Epidemic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SIS,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SIR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482600"/>
            <a:ext cx="42545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Threshold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435100"/>
            <a:ext cx="762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435100"/>
            <a:ext cx="74295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threshold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1200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U[0,1]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influenced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neighbor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according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weight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200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witch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2438400"/>
            <a:ext cx="876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satisfies: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822700"/>
            <a:ext cx="76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3822700"/>
            <a:ext cx="7061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becomes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least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1200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fraction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neighbors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4140200"/>
            <a:ext cx="596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active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02100" y="2603500"/>
            <a:ext cx="1104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43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407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4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407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3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3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43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16200" y="2527300"/>
            <a:ext cx="14224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364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</a:t>
            </a:r>
          </a:p>
          <a:p>
            <a:pPr>
              <a:lnSpc>
                <a:spcPts val="1200"/>
              </a:lnSpc>
              <a:tabLst>
                <a:tab pos="508000" algn="l"/>
              </a:tabLst>
            </a:pPr>
            <a:r>
              <a:rPr lang="en-US" altLang="zh-CN" sz="14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neighbor</a:t>
            </a:r>
            <a:r>
              <a:rPr lang="en-US" altLang="zh-CN" sz="14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41800" y="4368800"/>
            <a:ext cx="11303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243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407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4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407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3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</a:t>
            </a:r>
            <a:r>
              <a:rPr lang="en-US" altLang="zh-CN" sz="263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</a:t>
            </a:r>
            <a:r>
              <a:rPr lang="en-US" altLang="zh-CN" sz="1407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24100" y="4318000"/>
            <a:ext cx="18669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364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</a:t>
            </a:r>
          </a:p>
          <a:p>
            <a:pPr>
              <a:lnSpc>
                <a:spcPts val="1200"/>
              </a:lnSpc>
              <a:tabLst>
                <a:tab pos="736600" algn="l"/>
              </a:tabLst>
            </a:pPr>
            <a:r>
              <a:rPr lang="en-US" altLang="zh-CN" sz="14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altLang="zh-CN" sz="14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neighbor</a:t>
            </a:r>
            <a:r>
              <a:rPr lang="en-US" altLang="zh-CN" sz="14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482600"/>
            <a:ext cx="51816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Cascade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841500"/>
            <a:ext cx="762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879600"/>
            <a:ext cx="7162800" cy="245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becomes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active,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chance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activating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currently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inactive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neighbor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v.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activation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attempt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succeeds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202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altLang="zh-CN" sz="1802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LTM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ICM,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never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deactivate.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482600"/>
            <a:ext cx="17526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854200"/>
            <a:ext cx="1473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2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730500"/>
            <a:ext cx="2324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606800"/>
            <a:ext cx="4025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Discount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Heuristics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483100"/>
            <a:ext cx="163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295900"/>
            <a:ext cx="1892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1333500"/>
            <a:ext cx="8255000" cy="4546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152400"/>
            <a:ext cx="2057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469900"/>
            <a:ext cx="63373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“Maximizing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Influence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Network”,KDD03’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