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notesMasterIdLst>
    <p:notesMasterId r:id="rId26"/>
  </p:notesMasterIdLst>
  <p:sldIdLst>
    <p:sldId id="256" r:id="rId2"/>
    <p:sldId id="257" r:id="rId3"/>
    <p:sldId id="258" r:id="rId4"/>
    <p:sldId id="260" r:id="rId5"/>
    <p:sldId id="261" r:id="rId6"/>
    <p:sldId id="262" r:id="rId7"/>
    <p:sldId id="263" r:id="rId8"/>
    <p:sldId id="279" r:id="rId9"/>
    <p:sldId id="264" r:id="rId10"/>
    <p:sldId id="265" r:id="rId11"/>
    <p:sldId id="283" r:id="rId12"/>
    <p:sldId id="280" r:id="rId13"/>
    <p:sldId id="281" r:id="rId14"/>
    <p:sldId id="266" r:id="rId15"/>
    <p:sldId id="282" r:id="rId16"/>
    <p:sldId id="267" r:id="rId17"/>
    <p:sldId id="268" r:id="rId18"/>
    <p:sldId id="269" r:id="rId19"/>
    <p:sldId id="271" r:id="rId20"/>
    <p:sldId id="289" r:id="rId21"/>
    <p:sldId id="284" r:id="rId22"/>
    <p:sldId id="285" r:id="rId23"/>
    <p:sldId id="286" r:id="rId24"/>
    <p:sldId id="27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8"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22327-7E8D-4835-A0B5-C7242B8DA2E5}" type="datetimeFigureOut">
              <a:rPr lang="zh-CN" altLang="en-US" smtClean="0"/>
              <a:t>2016/1/25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EB8F1-9866-42B5-AC6C-0795D43F0071}" type="slidenum">
              <a:rPr lang="zh-CN" altLang="en-US" smtClean="0"/>
              <a:t>‹#›</a:t>
            </a:fld>
            <a:endParaRPr lang="zh-CN" altLang="en-US"/>
          </a:p>
        </p:txBody>
      </p:sp>
    </p:spTree>
    <p:extLst>
      <p:ext uri="{BB962C8B-B14F-4D97-AF65-F5344CB8AC3E}">
        <p14:creationId xmlns:p14="http://schemas.microsoft.com/office/powerpoint/2010/main" val="1491652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DEB8F1-9866-42B5-AC6C-0795D43F0071}" type="slidenum">
              <a:rPr lang="zh-CN" altLang="en-US" smtClean="0"/>
              <a:t>14</a:t>
            </a:fld>
            <a:endParaRPr lang="zh-CN" altLang="en-US"/>
          </a:p>
        </p:txBody>
      </p:sp>
    </p:spTree>
    <p:extLst>
      <p:ext uri="{BB962C8B-B14F-4D97-AF65-F5344CB8AC3E}">
        <p14:creationId xmlns:p14="http://schemas.microsoft.com/office/powerpoint/2010/main" val="3321916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DEB8F1-9866-42B5-AC6C-0795D43F0071}" type="slidenum">
              <a:rPr lang="zh-CN" altLang="en-US" smtClean="0"/>
              <a:t>21</a:t>
            </a:fld>
            <a:endParaRPr lang="zh-CN" altLang="en-US"/>
          </a:p>
        </p:txBody>
      </p:sp>
    </p:spTree>
    <p:extLst>
      <p:ext uri="{BB962C8B-B14F-4D97-AF65-F5344CB8AC3E}">
        <p14:creationId xmlns:p14="http://schemas.microsoft.com/office/powerpoint/2010/main" val="2523712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0BB235B-C698-4A8C-B805-4DB25E5E336F}" type="datetimeFigureOut">
              <a:rPr lang="zh-CN" altLang="en-US" smtClean="0"/>
              <a:t>2016/1/25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2BCEC2-F14B-4C2F-9BCD-79F1D097C348}" type="slidenum">
              <a:rPr lang="zh-CN" altLang="en-US" smtClean="0"/>
              <a:t>‹#›</a:t>
            </a:fld>
            <a:endParaRPr lang="zh-CN" altLang="en-US"/>
          </a:p>
        </p:txBody>
      </p:sp>
    </p:spTree>
    <p:extLst>
      <p:ext uri="{BB962C8B-B14F-4D97-AF65-F5344CB8AC3E}">
        <p14:creationId xmlns:p14="http://schemas.microsoft.com/office/powerpoint/2010/main" val="3393498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0BB235B-C698-4A8C-B805-4DB25E5E336F}" type="datetimeFigureOut">
              <a:rPr lang="zh-CN" altLang="en-US" smtClean="0"/>
              <a:t>2016/1/25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2BCEC2-F14B-4C2F-9BCD-79F1D097C348}" type="slidenum">
              <a:rPr lang="zh-CN" altLang="en-US" smtClean="0"/>
              <a:t>‹#›</a:t>
            </a:fld>
            <a:endParaRPr lang="zh-CN" altLang="en-US"/>
          </a:p>
        </p:txBody>
      </p:sp>
    </p:spTree>
    <p:extLst>
      <p:ext uri="{BB962C8B-B14F-4D97-AF65-F5344CB8AC3E}">
        <p14:creationId xmlns:p14="http://schemas.microsoft.com/office/powerpoint/2010/main" val="12416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0BB235B-C698-4A8C-B805-4DB25E5E336F}" type="datetimeFigureOut">
              <a:rPr lang="zh-CN" altLang="en-US" smtClean="0"/>
              <a:t>2016/1/25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2BCEC2-F14B-4C2F-9BCD-79F1D097C348}" type="slidenum">
              <a:rPr lang="zh-CN" altLang="en-US" smtClean="0"/>
              <a:t>‹#›</a:t>
            </a:fld>
            <a:endParaRPr lang="zh-CN" altLang="en-US"/>
          </a:p>
        </p:txBody>
      </p:sp>
    </p:spTree>
    <p:extLst>
      <p:ext uri="{BB962C8B-B14F-4D97-AF65-F5344CB8AC3E}">
        <p14:creationId xmlns:p14="http://schemas.microsoft.com/office/powerpoint/2010/main" val="1720843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0BB235B-C698-4A8C-B805-4DB25E5E336F}" type="datetimeFigureOut">
              <a:rPr lang="zh-CN" altLang="en-US" smtClean="0"/>
              <a:t>2016/1/25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2BCEC2-F14B-4C2F-9BCD-79F1D097C348}"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1171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0BB235B-C698-4A8C-B805-4DB25E5E336F}" type="datetimeFigureOut">
              <a:rPr lang="zh-CN" altLang="en-US" smtClean="0"/>
              <a:t>2016/1/25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2BCEC2-F14B-4C2F-9BCD-79F1D097C348}" type="slidenum">
              <a:rPr lang="zh-CN" altLang="en-US" smtClean="0"/>
              <a:t>‹#›</a:t>
            </a:fld>
            <a:endParaRPr lang="zh-CN" altLang="en-US"/>
          </a:p>
        </p:txBody>
      </p:sp>
    </p:spTree>
    <p:extLst>
      <p:ext uri="{BB962C8B-B14F-4D97-AF65-F5344CB8AC3E}">
        <p14:creationId xmlns:p14="http://schemas.microsoft.com/office/powerpoint/2010/main" val="3816967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20BB235B-C698-4A8C-B805-4DB25E5E336F}" type="datetimeFigureOut">
              <a:rPr lang="zh-CN" altLang="en-US" smtClean="0"/>
              <a:t>2016/1/25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B2BCEC2-F14B-4C2F-9BCD-79F1D097C348}" type="slidenum">
              <a:rPr lang="zh-CN" altLang="en-US" smtClean="0"/>
              <a:t>‹#›</a:t>
            </a:fld>
            <a:endParaRPr lang="zh-CN" altLang="en-US"/>
          </a:p>
        </p:txBody>
      </p:sp>
    </p:spTree>
    <p:extLst>
      <p:ext uri="{BB962C8B-B14F-4D97-AF65-F5344CB8AC3E}">
        <p14:creationId xmlns:p14="http://schemas.microsoft.com/office/powerpoint/2010/main" val="1627854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20BB235B-C698-4A8C-B805-4DB25E5E336F}" type="datetimeFigureOut">
              <a:rPr lang="zh-CN" altLang="en-US" smtClean="0"/>
              <a:t>2016/1/25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B2BCEC2-F14B-4C2F-9BCD-79F1D097C348}" type="slidenum">
              <a:rPr lang="zh-CN" altLang="en-US" smtClean="0"/>
              <a:t>‹#›</a:t>
            </a:fld>
            <a:endParaRPr lang="zh-CN" altLang="en-US"/>
          </a:p>
        </p:txBody>
      </p:sp>
    </p:spTree>
    <p:extLst>
      <p:ext uri="{BB962C8B-B14F-4D97-AF65-F5344CB8AC3E}">
        <p14:creationId xmlns:p14="http://schemas.microsoft.com/office/powerpoint/2010/main" val="3796264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0BB235B-C698-4A8C-B805-4DB25E5E336F}" type="datetimeFigureOut">
              <a:rPr lang="zh-CN" altLang="en-US" smtClean="0"/>
              <a:t>2016/1/25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2BCEC2-F14B-4C2F-9BCD-79F1D097C348}" type="slidenum">
              <a:rPr lang="zh-CN" altLang="en-US" smtClean="0"/>
              <a:t>‹#›</a:t>
            </a:fld>
            <a:endParaRPr lang="zh-CN" altLang="en-US"/>
          </a:p>
        </p:txBody>
      </p:sp>
    </p:spTree>
    <p:extLst>
      <p:ext uri="{BB962C8B-B14F-4D97-AF65-F5344CB8AC3E}">
        <p14:creationId xmlns:p14="http://schemas.microsoft.com/office/powerpoint/2010/main" val="669195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0BB235B-C698-4A8C-B805-4DB25E5E336F}" type="datetimeFigureOut">
              <a:rPr lang="zh-CN" altLang="en-US" smtClean="0"/>
              <a:t>2016/1/25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2BCEC2-F14B-4C2F-9BCD-79F1D097C348}" type="slidenum">
              <a:rPr lang="zh-CN" altLang="en-US" smtClean="0"/>
              <a:t>‹#›</a:t>
            </a:fld>
            <a:endParaRPr lang="zh-CN" altLang="en-US"/>
          </a:p>
        </p:txBody>
      </p:sp>
    </p:spTree>
    <p:extLst>
      <p:ext uri="{BB962C8B-B14F-4D97-AF65-F5344CB8AC3E}">
        <p14:creationId xmlns:p14="http://schemas.microsoft.com/office/powerpoint/2010/main" val="349874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0BB235B-C698-4A8C-B805-4DB25E5E336F}" type="datetimeFigureOut">
              <a:rPr lang="zh-CN" altLang="en-US" smtClean="0"/>
              <a:t>2016/1/25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2BCEC2-F14B-4C2F-9BCD-79F1D097C348}" type="slidenum">
              <a:rPr lang="zh-CN" altLang="en-US" smtClean="0"/>
              <a:t>‹#›</a:t>
            </a:fld>
            <a:endParaRPr lang="zh-CN" altLang="en-US"/>
          </a:p>
        </p:txBody>
      </p:sp>
    </p:spTree>
    <p:extLst>
      <p:ext uri="{BB962C8B-B14F-4D97-AF65-F5344CB8AC3E}">
        <p14:creationId xmlns:p14="http://schemas.microsoft.com/office/powerpoint/2010/main" val="2429699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BB235B-C698-4A8C-B805-4DB25E5E336F}" type="datetimeFigureOut">
              <a:rPr lang="zh-CN" altLang="en-US" smtClean="0"/>
              <a:t>2016/1/25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2BCEC2-F14B-4C2F-9BCD-79F1D097C348}" type="slidenum">
              <a:rPr lang="zh-CN" altLang="en-US" smtClean="0"/>
              <a:t>‹#›</a:t>
            </a:fld>
            <a:endParaRPr lang="zh-CN" altLang="en-US"/>
          </a:p>
        </p:txBody>
      </p:sp>
    </p:spTree>
    <p:extLst>
      <p:ext uri="{BB962C8B-B14F-4D97-AF65-F5344CB8AC3E}">
        <p14:creationId xmlns:p14="http://schemas.microsoft.com/office/powerpoint/2010/main" val="303629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0BB235B-C698-4A8C-B805-4DB25E5E336F}" type="datetimeFigureOut">
              <a:rPr lang="zh-CN" altLang="en-US" smtClean="0"/>
              <a:t>2016/1/25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2BCEC2-F14B-4C2F-9BCD-79F1D097C348}" type="slidenum">
              <a:rPr lang="zh-CN" altLang="en-US" smtClean="0"/>
              <a:t>‹#›</a:t>
            </a:fld>
            <a:endParaRPr lang="zh-CN" altLang="en-US"/>
          </a:p>
        </p:txBody>
      </p:sp>
    </p:spTree>
    <p:extLst>
      <p:ext uri="{BB962C8B-B14F-4D97-AF65-F5344CB8AC3E}">
        <p14:creationId xmlns:p14="http://schemas.microsoft.com/office/powerpoint/2010/main" val="420089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0BB235B-C698-4A8C-B805-4DB25E5E336F}" type="datetimeFigureOut">
              <a:rPr lang="zh-CN" altLang="en-US" smtClean="0"/>
              <a:t>2016/1/25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B2BCEC2-F14B-4C2F-9BCD-79F1D097C348}" type="slidenum">
              <a:rPr lang="zh-CN" altLang="en-US" smtClean="0"/>
              <a:t>‹#›</a:t>
            </a:fld>
            <a:endParaRPr lang="zh-CN" altLang="en-US"/>
          </a:p>
        </p:txBody>
      </p:sp>
    </p:spTree>
    <p:extLst>
      <p:ext uri="{BB962C8B-B14F-4D97-AF65-F5344CB8AC3E}">
        <p14:creationId xmlns:p14="http://schemas.microsoft.com/office/powerpoint/2010/main" val="2008461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0BB235B-C698-4A8C-B805-4DB25E5E336F}" type="datetimeFigureOut">
              <a:rPr lang="zh-CN" altLang="en-US" smtClean="0"/>
              <a:t>2016/1/25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B2BCEC2-F14B-4C2F-9BCD-79F1D097C348}" type="slidenum">
              <a:rPr lang="zh-CN" altLang="en-US" smtClean="0"/>
              <a:t>‹#›</a:t>
            </a:fld>
            <a:endParaRPr lang="zh-CN" altLang="en-US"/>
          </a:p>
        </p:txBody>
      </p:sp>
    </p:spTree>
    <p:extLst>
      <p:ext uri="{BB962C8B-B14F-4D97-AF65-F5344CB8AC3E}">
        <p14:creationId xmlns:p14="http://schemas.microsoft.com/office/powerpoint/2010/main" val="3976448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0BB235B-C698-4A8C-B805-4DB25E5E336F}" type="datetimeFigureOut">
              <a:rPr lang="zh-CN" altLang="en-US" smtClean="0"/>
              <a:t>2016/1/25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B2BCEC2-F14B-4C2F-9BCD-79F1D097C348}" type="slidenum">
              <a:rPr lang="zh-CN" altLang="en-US" smtClean="0"/>
              <a:t>‹#›</a:t>
            </a:fld>
            <a:endParaRPr lang="zh-CN" altLang="en-US"/>
          </a:p>
        </p:txBody>
      </p:sp>
    </p:spTree>
    <p:extLst>
      <p:ext uri="{BB962C8B-B14F-4D97-AF65-F5344CB8AC3E}">
        <p14:creationId xmlns:p14="http://schemas.microsoft.com/office/powerpoint/2010/main" val="458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0BB235B-C698-4A8C-B805-4DB25E5E336F}" type="datetimeFigureOut">
              <a:rPr lang="zh-CN" altLang="en-US" smtClean="0"/>
              <a:t>2016/1/25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2BCEC2-F14B-4C2F-9BCD-79F1D097C348}" type="slidenum">
              <a:rPr lang="zh-CN" altLang="en-US" smtClean="0"/>
              <a:t>‹#›</a:t>
            </a:fld>
            <a:endParaRPr lang="zh-CN" altLang="en-US"/>
          </a:p>
        </p:txBody>
      </p:sp>
    </p:spTree>
    <p:extLst>
      <p:ext uri="{BB962C8B-B14F-4D97-AF65-F5344CB8AC3E}">
        <p14:creationId xmlns:p14="http://schemas.microsoft.com/office/powerpoint/2010/main" val="343051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0BB235B-C698-4A8C-B805-4DB25E5E336F}" type="datetimeFigureOut">
              <a:rPr lang="zh-CN" altLang="en-US" smtClean="0"/>
              <a:t>2016/1/25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2BCEC2-F14B-4C2F-9BCD-79F1D097C348}" type="slidenum">
              <a:rPr lang="zh-CN" altLang="en-US" smtClean="0"/>
              <a:t>‹#›</a:t>
            </a:fld>
            <a:endParaRPr lang="zh-CN" altLang="en-US"/>
          </a:p>
        </p:txBody>
      </p:sp>
    </p:spTree>
    <p:extLst>
      <p:ext uri="{BB962C8B-B14F-4D97-AF65-F5344CB8AC3E}">
        <p14:creationId xmlns:p14="http://schemas.microsoft.com/office/powerpoint/2010/main" val="4169090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0BB235B-C698-4A8C-B805-4DB25E5E336F}" type="datetimeFigureOut">
              <a:rPr lang="zh-CN" altLang="en-US" smtClean="0"/>
              <a:t>2016/1/25</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B2BCEC2-F14B-4C2F-9BCD-79F1D097C348}" type="slidenum">
              <a:rPr lang="zh-CN" altLang="en-US" smtClean="0"/>
              <a:t>‹#›</a:t>
            </a:fld>
            <a:endParaRPr lang="zh-CN" altLang="en-US"/>
          </a:p>
        </p:txBody>
      </p:sp>
    </p:spTree>
    <p:extLst>
      <p:ext uri="{BB962C8B-B14F-4D97-AF65-F5344CB8AC3E}">
        <p14:creationId xmlns:p14="http://schemas.microsoft.com/office/powerpoint/2010/main" val="3013359140"/>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22.png"/><Relationship Id="rId5" Type="http://schemas.openxmlformats.org/officeDocument/2006/relationships/image" Target="../media/image19.png"/><Relationship Id="rId4" Type="http://schemas.openxmlformats.org/officeDocument/2006/relationships/image" Target="../media/image18.tmp"/></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12922" y="764498"/>
            <a:ext cx="11158780" cy="6001643"/>
          </a:xfrm>
          <a:prstGeom prst="rect">
            <a:avLst/>
          </a:prstGeom>
          <a:noFill/>
        </p:spPr>
        <p:txBody>
          <a:bodyPr wrap="square" rtlCol="0">
            <a:spAutoFit/>
          </a:bodyPr>
          <a:lstStyle/>
          <a:p>
            <a:r>
              <a:rPr lang="zh-CN" altLang="en-US" sz="3200" dirty="0" smtClean="0"/>
              <a:t>社会影响力的研究在社会科学和市场学领域</a:t>
            </a:r>
            <a:r>
              <a:rPr lang="zh-CN" altLang="en-US" sz="3200" dirty="0"/>
              <a:t>已有较长的</a:t>
            </a:r>
            <a:r>
              <a:rPr lang="zh-CN" altLang="en-US" sz="3200" dirty="0" smtClean="0"/>
              <a:t>历史：</a:t>
            </a:r>
            <a:endParaRPr lang="en-US" altLang="zh-CN" sz="3200" dirty="0" smtClean="0"/>
          </a:p>
          <a:p>
            <a:endParaRPr lang="en-US" altLang="zh-CN" sz="3200" dirty="0" smtClean="0"/>
          </a:p>
          <a:p>
            <a:r>
              <a:rPr lang="zh-CN" altLang="en-US" sz="3200" dirty="0" smtClean="0"/>
              <a:t>举</a:t>
            </a:r>
            <a:r>
              <a:rPr lang="zh-CN" altLang="en-US" sz="3200" dirty="0"/>
              <a:t>两</a:t>
            </a:r>
            <a:r>
              <a:rPr lang="zh-CN" altLang="en-US" sz="3200" dirty="0" smtClean="0"/>
              <a:t>个例子：</a:t>
            </a:r>
            <a:endParaRPr lang="en-US" altLang="zh-CN" sz="3200" dirty="0" smtClean="0"/>
          </a:p>
          <a:p>
            <a:pPr marL="457200" indent="-457200">
              <a:buFont typeface="Wingdings" panose="05000000000000000000" pitchFamily="2" charset="2"/>
              <a:buChar char="Ø"/>
            </a:pPr>
            <a:r>
              <a:rPr lang="en-US" altLang="zh-CN" sz="3200" dirty="0"/>
              <a:t>Christakis</a:t>
            </a:r>
            <a:r>
              <a:rPr lang="zh-CN" altLang="en-US" sz="3200" dirty="0"/>
              <a:t>和</a:t>
            </a:r>
            <a:r>
              <a:rPr lang="en-US" altLang="zh-CN" sz="3200" dirty="0"/>
              <a:t>Fowler</a:t>
            </a:r>
            <a:r>
              <a:rPr lang="zh-CN" altLang="en-US" sz="3200" dirty="0"/>
              <a:t>利用美国一个城市</a:t>
            </a:r>
            <a:r>
              <a:rPr lang="zh-CN" altLang="en-US" sz="3200" dirty="0" smtClean="0"/>
              <a:t>上万</a:t>
            </a:r>
            <a:r>
              <a:rPr lang="zh-CN" altLang="en-US" sz="3200" dirty="0"/>
              <a:t>人跨</a:t>
            </a:r>
            <a:r>
              <a:rPr lang="en-US" altLang="zh-CN" sz="3200" dirty="0"/>
              <a:t>32</a:t>
            </a:r>
            <a:r>
              <a:rPr lang="zh-CN" altLang="en-US" sz="3200" dirty="0"/>
              <a:t>年的医疗记录数据验证了</a:t>
            </a:r>
            <a:r>
              <a:rPr lang="zh-CN" altLang="en-US" sz="3200" dirty="0" smtClean="0"/>
              <a:t>肥胖症和</a:t>
            </a:r>
            <a:r>
              <a:rPr lang="zh-CN" altLang="en-US" sz="3200" dirty="0"/>
              <a:t>吸烟行为会在社交网络中相互影响和</a:t>
            </a:r>
            <a:r>
              <a:rPr lang="zh-CN" altLang="en-US" sz="3200" dirty="0" smtClean="0"/>
              <a:t>传播。</a:t>
            </a:r>
            <a:endParaRPr lang="en-US" altLang="zh-CN" sz="3200" dirty="0" smtClean="0"/>
          </a:p>
          <a:p>
            <a:pPr marL="457200" indent="-457200">
              <a:buFont typeface="Wingdings" panose="05000000000000000000" pitchFamily="2" charset="2"/>
              <a:buChar char="Ø"/>
            </a:pPr>
            <a:endParaRPr lang="en-US" altLang="zh-CN" sz="3200" dirty="0" smtClean="0"/>
          </a:p>
          <a:p>
            <a:pPr marL="457200" indent="-457200">
              <a:buFont typeface="Wingdings" panose="05000000000000000000" pitchFamily="2" charset="2"/>
              <a:buChar char="Ø"/>
            </a:pPr>
            <a:r>
              <a:rPr lang="zh-CN" altLang="en-US" sz="3200" dirty="0" smtClean="0"/>
              <a:t>基于著名的社交网站</a:t>
            </a:r>
            <a:r>
              <a:rPr lang="en-US" altLang="zh-CN" sz="3200" dirty="0" smtClean="0"/>
              <a:t>Facebook</a:t>
            </a:r>
            <a:r>
              <a:rPr lang="zh-CN" altLang="en-US" sz="3200" dirty="0" smtClean="0"/>
              <a:t>平台的两项研究，都通过在线随机试验方式分别验证了影响力在选举意愿和应用选择中的存在性及其决定性因素。</a:t>
            </a:r>
            <a:r>
              <a:rPr lang="zh-CN" altLang="en-US" sz="3200" dirty="0"/>
              <a:t/>
            </a:r>
            <a:br>
              <a:rPr lang="zh-CN" altLang="en-US" sz="3200" dirty="0"/>
            </a:br>
            <a:r>
              <a:rPr lang="zh-CN" altLang="en-US" sz="3200" dirty="0"/>
              <a:t/>
            </a:r>
            <a:br>
              <a:rPr lang="zh-CN" altLang="en-US" sz="3200" dirty="0"/>
            </a:br>
            <a:endParaRPr lang="zh-CN" altLang="en-US" sz="3200" dirty="0"/>
          </a:p>
        </p:txBody>
      </p:sp>
    </p:spTree>
    <p:extLst>
      <p:ext uri="{BB962C8B-B14F-4D97-AF65-F5344CB8AC3E}">
        <p14:creationId xmlns:p14="http://schemas.microsoft.com/office/powerpoint/2010/main" val="240359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标题 3"/>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子模函数</m:t>
                      </m:r>
                    </m:oMath>
                  </m:oMathPara>
                </a14:m>
                <a:endParaRPr lang="zh-CN" altLang="en-US" dirty="0"/>
              </a:p>
            </p:txBody>
          </p:sp>
        </mc:Choice>
        <mc:Fallback xmlns="">
          <p:sp>
            <p:nvSpPr>
              <p:cNvPr id="4" name="标题 3"/>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内容占位符 4"/>
              <p:cNvSpPr>
                <a:spLocks noGrp="1"/>
              </p:cNvSpPr>
              <p:nvPr>
                <p:ph sz="quarter" idx="13"/>
              </p:nvPr>
            </p:nvSpPr>
            <p:spPr/>
            <p:txBody>
              <a:bodyPr>
                <a:normAutofit fontScale="85000" lnSpcReduction="10000"/>
              </a:bodyPr>
              <a:lstStyle/>
              <a:p>
                <a:pPr marL="0" indent="0">
                  <a:buNone/>
                </a:pPr>
                <a:r>
                  <a:rPr lang="zh-CN" altLang="en-US" dirty="0" smtClean="0"/>
                  <a:t>子模函数的定义：</a:t>
                </a:r>
                <a:endParaRPr lang="en-US" altLang="zh-CN" dirty="0" smtClean="0"/>
              </a:p>
              <a:p>
                <a:pPr marL="0" indent="0">
                  <a:buNone/>
                </a:pPr>
                <a:r>
                  <a:rPr lang="zh-CN" altLang="en-US" dirty="0"/>
                  <a:t>首先定义一个任意的</a:t>
                </a:r>
                <a:r>
                  <a:rPr lang="zh-CN" altLang="en-US" dirty="0" smtClean="0"/>
                  <a:t>函数</a:t>
                </a:r>
                <a:r>
                  <a:rPr lang="en-US" altLang="zh-CN" cap="none" dirty="0" smtClean="0"/>
                  <a:t>f</a:t>
                </a:r>
                <a:r>
                  <a:rPr lang="en-US" altLang="zh-CN" dirty="0" smtClean="0"/>
                  <a:t>()</a:t>
                </a:r>
                <a:r>
                  <a:rPr lang="zh-CN" altLang="en-US" dirty="0" smtClean="0"/>
                  <a:t>，它</a:t>
                </a:r>
                <a:r>
                  <a:rPr lang="zh-CN" altLang="en-US" dirty="0"/>
                  <a:t>将一个有限集合的</a:t>
                </a:r>
                <a:r>
                  <a:rPr lang="zh-CN" altLang="en-US" dirty="0" smtClean="0"/>
                  <a:t>子集</a:t>
                </a:r>
                <a:r>
                  <a:rPr lang="en-US" altLang="zh-CN" dirty="0" smtClean="0"/>
                  <a:t>U</a:t>
                </a:r>
                <a:r>
                  <a:rPr lang="zh-CN" altLang="en-US" dirty="0" smtClean="0"/>
                  <a:t>映射</a:t>
                </a:r>
                <a:r>
                  <a:rPr lang="zh-CN" altLang="en-US" dirty="0"/>
                  <a:t>为非负实数。</a:t>
                </a:r>
                <a:r>
                  <a:rPr lang="zh-CN" altLang="en-US" dirty="0" smtClean="0"/>
                  <a:t>如果</a:t>
                </a:r>
                <a:r>
                  <a:rPr lang="en-US" altLang="zh-CN" cap="none" dirty="0"/>
                  <a:t>f</a:t>
                </a:r>
                <a:r>
                  <a:rPr lang="en-US" altLang="zh-CN" dirty="0"/>
                  <a:t>()</a:t>
                </a:r>
                <a:r>
                  <a:rPr lang="zh-CN" altLang="en-US" dirty="0" smtClean="0"/>
                  <a:t>满足“收益递减”的属性，那么</a:t>
                </a:r>
                <a:r>
                  <a:rPr lang="zh-CN" altLang="en-US" dirty="0"/>
                  <a:t>就</a:t>
                </a:r>
                <a:r>
                  <a:rPr lang="zh-CN" altLang="en-US" dirty="0" smtClean="0"/>
                  <a:t>认为</a:t>
                </a:r>
                <a:r>
                  <a:rPr lang="en-US" altLang="zh-CN" cap="none" dirty="0"/>
                  <a:t>f</a:t>
                </a:r>
                <a:r>
                  <a:rPr lang="en-US" altLang="zh-CN" dirty="0"/>
                  <a:t>()</a:t>
                </a:r>
                <a:r>
                  <a:rPr lang="zh-CN" altLang="en-US" dirty="0" smtClean="0"/>
                  <a:t>是</a:t>
                </a:r>
                <a:r>
                  <a:rPr lang="zh-CN" altLang="en-US" dirty="0"/>
                  <a:t>子模函数</a:t>
                </a:r>
                <a:r>
                  <a:rPr lang="zh-CN" altLang="en-US" dirty="0" smtClean="0"/>
                  <a:t>。</a:t>
                </a:r>
                <a:endParaRPr lang="en-US" altLang="zh-CN" dirty="0" smtClean="0"/>
              </a:p>
              <a:p>
                <a:pPr marL="0" indent="0">
                  <a:buNone/>
                </a:pPr>
                <a:r>
                  <a:rPr lang="zh-CN" altLang="en-US" dirty="0" smtClean="0"/>
                  <a:t>添加一</a:t>
                </a:r>
                <a:r>
                  <a:rPr lang="zh-CN" altLang="en-US" dirty="0"/>
                  <a:t>个</a:t>
                </a:r>
                <a:r>
                  <a:rPr lang="zh-CN" altLang="en-US" dirty="0" smtClean="0"/>
                  <a:t>元素</a:t>
                </a:r>
                <a:r>
                  <a:rPr lang="en-US" altLang="zh-CN" cap="none" dirty="0" smtClean="0"/>
                  <a:t>v</a:t>
                </a:r>
                <a:r>
                  <a:rPr lang="zh-CN" altLang="en-US" cap="none" dirty="0" smtClean="0"/>
                  <a:t>到</a:t>
                </a:r>
                <a:r>
                  <a:rPr lang="zh-CN" altLang="en-US" dirty="0" smtClean="0"/>
                  <a:t>集合</a:t>
                </a:r>
                <a:r>
                  <a:rPr lang="en-US" altLang="zh-CN" dirty="0" smtClean="0"/>
                  <a:t>S</a:t>
                </a:r>
                <a:r>
                  <a:rPr lang="zh-CN" altLang="en-US" dirty="0" smtClean="0"/>
                  <a:t>中</a:t>
                </a:r>
                <a:r>
                  <a:rPr lang="zh-CN" altLang="en-US" dirty="0"/>
                  <a:t>所获得的边际</a:t>
                </a:r>
                <a:r>
                  <a:rPr lang="zh-CN" altLang="en-US" dirty="0" smtClean="0"/>
                  <a:t>收益</a:t>
                </a:r>
                <a:r>
                  <a:rPr lang="en-US" altLang="zh-CN" dirty="0" smtClean="0"/>
                  <a:t>(</a:t>
                </a:r>
                <a:r>
                  <a:rPr lang="en-US" altLang="zh-CN" cap="none" dirty="0" smtClean="0"/>
                  <a:t>Marginal gain</a:t>
                </a:r>
                <a:r>
                  <a:rPr lang="en-US" altLang="zh-CN" dirty="0" smtClean="0"/>
                  <a:t>)</a:t>
                </a:r>
                <a:r>
                  <a:rPr lang="zh-CN" altLang="en-US" dirty="0" smtClean="0"/>
                  <a:t>不能</a:t>
                </a:r>
                <a:r>
                  <a:rPr lang="zh-CN" altLang="en-US" dirty="0"/>
                  <a:t>小于添加相同的元素</a:t>
                </a:r>
                <a:r>
                  <a:rPr lang="zh-CN" altLang="en-US" dirty="0" smtClean="0"/>
                  <a:t>到</a:t>
                </a:r>
                <a:r>
                  <a:rPr lang="en-US" altLang="zh-CN" dirty="0" smtClean="0"/>
                  <a:t>S</a:t>
                </a:r>
                <a:r>
                  <a:rPr lang="zh-CN" altLang="en-US" dirty="0" smtClean="0"/>
                  <a:t>的</a:t>
                </a:r>
                <a:r>
                  <a:rPr lang="zh-CN" altLang="en-US" dirty="0"/>
                  <a:t>父</a:t>
                </a:r>
                <a:r>
                  <a:rPr lang="zh-CN" altLang="en-US" dirty="0" smtClean="0"/>
                  <a:t>集合</a:t>
                </a:r>
                <a:r>
                  <a:rPr lang="en-US" altLang="zh-CN" dirty="0" smtClean="0"/>
                  <a:t>T</a:t>
                </a:r>
                <a:r>
                  <a:rPr lang="zh-CN" altLang="en-US" dirty="0" smtClean="0"/>
                  <a:t>所</a:t>
                </a:r>
                <a:r>
                  <a:rPr lang="zh-CN" altLang="en-US" dirty="0"/>
                  <a:t>获得的边际收益。用公式表示</a:t>
                </a:r>
                <a:r>
                  <a:rPr lang="zh-CN" altLang="en-US" dirty="0" smtClean="0"/>
                  <a:t>就是：</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𝑣</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𝑇</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𝑣</m:t>
                              </m:r>
                            </m:e>
                          </m:d>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𝑇</m:t>
                          </m:r>
                        </m:e>
                      </m:d>
                    </m:oMath>
                  </m:oMathPara>
                </a14:m>
                <a:endParaRPr lang="en-US" altLang="zh-CN" dirty="0" smtClean="0"/>
              </a:p>
              <a:p>
                <a:pPr marL="0" indent="0">
                  <a:buNone/>
                </a:pPr>
                <a:endParaRPr lang="en-US" altLang="zh-CN" dirty="0"/>
              </a:p>
              <a:p>
                <a:pPr marL="0" indent="0">
                  <a:buNone/>
                </a:pPr>
                <a:r>
                  <a:rPr lang="zh-CN" altLang="en-US" dirty="0"/>
                  <a:t>很多图覆盖问题都具有</a:t>
                </a:r>
                <a:r>
                  <a:rPr lang="zh-CN" altLang="en-US" dirty="0" smtClean="0"/>
                  <a:t>子模性</a:t>
                </a:r>
                <a:r>
                  <a:rPr lang="zh-CN" altLang="en-US" dirty="0"/>
                  <a:t>，因为覆盖的重叠现象会造成边界</a:t>
                </a:r>
                <a:r>
                  <a:rPr lang="zh-CN" altLang="en-US" dirty="0" smtClean="0"/>
                  <a:t>效用递减</a:t>
                </a:r>
                <a:r>
                  <a:rPr lang="zh-CN" altLang="en-US" dirty="0"/>
                  <a:t>。重要的是，影响力延展度作为种</a:t>
                </a:r>
                <a:r>
                  <a:rPr lang="zh-CN" altLang="en-US" dirty="0" smtClean="0"/>
                  <a:t>子集合</a:t>
                </a:r>
                <a:r>
                  <a:rPr lang="zh-CN" altLang="en-US" dirty="0"/>
                  <a:t>的函数</a:t>
                </a:r>
                <a14:m>
                  <m:oMath xmlns:m="http://schemas.openxmlformats.org/officeDocument/2006/math">
                    <m:r>
                      <a:rPr lang="zh-CN" altLang="en-US" i="1">
                        <a:latin typeface="Cambria Math" panose="02040503050406030204" pitchFamily="18" charset="0"/>
                      </a:rPr>
                      <m:t>𝜎</m:t>
                    </m:r>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S</m:t>
                        </m:r>
                      </m:e>
                    </m:d>
                  </m:oMath>
                </a14:m>
                <a:r>
                  <a:rPr lang="zh-CN" altLang="en-US" dirty="0"/>
                  <a:t>已被证明在独立级联和</a:t>
                </a:r>
                <a:r>
                  <a:rPr lang="zh-CN" altLang="en-US" dirty="0" smtClean="0"/>
                  <a:t>线性</a:t>
                </a:r>
                <a:r>
                  <a:rPr lang="zh-CN" altLang="en-US" dirty="0"/>
                  <a:t>阈值模型以及它们的很多扩展模型下</a:t>
                </a:r>
                <a:r>
                  <a:rPr lang="zh-CN" altLang="en-US" dirty="0" smtClean="0"/>
                  <a:t>都满足子模性。</a:t>
                </a:r>
                <a:endParaRPr lang="en-US" altLang="zh-CN" dirty="0" smtClean="0"/>
              </a:p>
              <a:p>
                <a:pPr marL="0" indent="0">
                  <a:buNone/>
                </a:pPr>
                <a:endParaRPr lang="zh-CN" altLang="en-US" dirty="0" smtClean="0"/>
              </a:p>
              <a:p>
                <a:pPr marL="0" indent="0">
                  <a:buNone/>
                </a:pPr>
                <a:endParaRPr lang="zh-CN" altLang="en-US" dirty="0"/>
              </a:p>
              <a:p>
                <a:pPr marL="0" indent="0">
                  <a:buNone/>
                </a:pPr>
                <a:endParaRPr lang="zh-CN" altLang="en-US" dirty="0"/>
              </a:p>
            </p:txBody>
          </p:sp>
        </mc:Choice>
        <mc:Fallback xmlns="">
          <p:sp>
            <p:nvSpPr>
              <p:cNvPr id="5" name="内容占位符 4"/>
              <p:cNvSpPr>
                <a:spLocks noGrp="1" noRot="1" noChangeAspect="1" noMove="1" noResize="1" noEditPoints="1" noAdjustHandles="1" noChangeArrowheads="1" noChangeShapeType="1" noTextEdit="1"/>
              </p:cNvSpPr>
              <p:nvPr>
                <p:ph sz="quarter" idx="13"/>
              </p:nvPr>
            </p:nvSpPr>
            <p:spPr>
              <a:blipFill rotWithShape="0">
                <a:blip r:embed="rId3"/>
                <a:stretch>
                  <a:fillRect l="-412" t="-712" r="-7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5091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蒙特卡洛抽样</a:t>
            </a:r>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p:txBody>
              <a:bodyPr/>
              <a:lstStyle/>
              <a:p>
                <a:r>
                  <a:rPr lang="zh-CN" altLang="en-US" dirty="0" smtClean="0"/>
                  <a:t>由于只知道传播的概率，而不知道具体传播过程，因此</a:t>
                </a:r>
                <a14:m>
                  <m:oMath xmlns:m="http://schemas.openxmlformats.org/officeDocument/2006/math">
                    <m:r>
                      <a:rPr lang="zh-CN" altLang="en-US" i="1">
                        <a:latin typeface="Cambria Math" panose="02040503050406030204" pitchFamily="18" charset="0"/>
                      </a:rPr>
                      <m:t>𝜎</m:t>
                    </m:r>
                    <m:r>
                      <a:rPr lang="en-US" altLang="zh-CN" i="1">
                        <a:latin typeface="Cambria Math" panose="02040503050406030204" pitchFamily="18" charset="0"/>
                      </a:rPr>
                      <m:t>(</m:t>
                    </m:r>
                    <m:r>
                      <m:rPr>
                        <m:sty m:val="p"/>
                      </m:rPr>
                      <a:rPr lang="en-US" altLang="zh-CN" i="1">
                        <a:latin typeface="Cambria Math" panose="02040503050406030204" pitchFamily="18" charset="0"/>
                      </a:rPr>
                      <m:t>S</m:t>
                    </m:r>
                    <m:r>
                      <a:rPr lang="en-US" altLang="zh-CN" i="1">
                        <a:latin typeface="Cambria Math" panose="02040503050406030204" pitchFamily="18" charset="0"/>
                      </a:rPr>
                      <m:t>) </m:t>
                    </m:r>
                  </m:oMath>
                </a14:m>
                <a:r>
                  <a:rPr lang="zh-CN" altLang="en-US" dirty="0" smtClean="0"/>
                  <a:t>无法计算，利用其概率进行随机抽样得到具体的传播过程，用统计方法把模型的数字特征</a:t>
                </a:r>
                <a14:m>
                  <m:oMath xmlns:m="http://schemas.openxmlformats.org/officeDocument/2006/math">
                    <m:r>
                      <a:rPr lang="zh-CN" altLang="en-US" i="1">
                        <a:latin typeface="Cambria Math" panose="02040503050406030204" pitchFamily="18" charset="0"/>
                      </a:rPr>
                      <m:t>𝜎</m:t>
                    </m:r>
                    <m:r>
                      <a:rPr lang="en-US" altLang="zh-CN" i="1">
                        <a:latin typeface="Cambria Math" panose="02040503050406030204" pitchFamily="18" charset="0"/>
                      </a:rPr>
                      <m:t>(</m:t>
                    </m:r>
                    <m:r>
                      <m:rPr>
                        <m:sty m:val="p"/>
                      </m:rPr>
                      <a:rPr lang="en-US" altLang="zh-CN" i="1">
                        <a:latin typeface="Cambria Math" panose="02040503050406030204" pitchFamily="18" charset="0"/>
                      </a:rPr>
                      <m:t>S</m:t>
                    </m:r>
                    <m:r>
                      <a:rPr lang="en-US" altLang="zh-CN" i="1">
                        <a:latin typeface="Cambria Math" panose="02040503050406030204" pitchFamily="18" charset="0"/>
                      </a:rPr>
                      <m:t>)</m:t>
                    </m:r>
                  </m:oMath>
                </a14:m>
                <a:r>
                  <a:rPr lang="zh-CN" altLang="en-US" dirty="0" smtClean="0"/>
                  <a:t>估计出来，这就是蒙特卡洛抽样。</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blipFill rotWithShape="0">
                <a:blip r:embed="rId2"/>
                <a:stretch>
                  <a:fillRect l="-529" t="-534" r="-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8691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蒙特卡洛抽样</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p:txBody>
              <a:bodyPr>
                <a:normAutofit lnSpcReduction="10000"/>
              </a:bodyPr>
              <a:lstStyle/>
              <a:p>
                <a:pPr marL="0" indent="0">
                  <a:buNone/>
                </a:pPr>
                <a:r>
                  <a:rPr lang="zh-CN" altLang="en-US" dirty="0" smtClean="0"/>
                  <a:t>对于独立级联模型：</a:t>
                </a:r>
                <a:endParaRPr lang="zh-CN" altLang="en-US" dirty="0"/>
              </a:p>
              <a:p>
                <a:pPr>
                  <a:buFont typeface="Wingdings" panose="05000000000000000000" pitchFamily="2" charset="2"/>
                  <a:buChar char="Ø"/>
                </a:pPr>
                <a:r>
                  <a:rPr lang="zh-CN" altLang="en-US" dirty="0" smtClean="0"/>
                  <a:t>将</a:t>
                </a:r>
                <a:r>
                  <a:rPr lang="zh-CN" altLang="en-US" dirty="0"/>
                  <a:t>以概率</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𝑢𝑣</m:t>
                        </m:r>
                      </m:sub>
                    </m:sSub>
                  </m:oMath>
                </a14:m>
                <a:r>
                  <a:rPr lang="zh-CN" altLang="en-US" dirty="0"/>
                  <a:t>激活一个节点看做是一个概率有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𝑢𝑣</m:t>
                        </m:r>
                      </m:sub>
                    </m:sSub>
                  </m:oMath>
                </a14:m>
                <a:r>
                  <a:rPr lang="zh-CN" altLang="en-US" dirty="0"/>
                  <a:t>偏差的抛硬币</a:t>
                </a:r>
                <a:r>
                  <a:rPr lang="zh-CN" altLang="en-US" dirty="0" smtClean="0"/>
                  <a:t>问题，而对于</a:t>
                </a:r>
                <a:r>
                  <a:rPr lang="zh-CN" altLang="en-US" dirty="0"/>
                  <a:t>所有的节点对</a:t>
                </a:r>
                <a:r>
                  <a:rPr lang="zh-CN" altLang="en-US" dirty="0" smtClean="0"/>
                  <a:t>之间何时</a:t>
                </a:r>
                <a:r>
                  <a:rPr lang="zh-CN" altLang="en-US" dirty="0"/>
                  <a:t>“抛硬币”则并不影响最后的</a:t>
                </a:r>
                <a:r>
                  <a:rPr lang="zh-CN" altLang="en-US" dirty="0" smtClean="0"/>
                  <a:t>结果，因此，假设</a:t>
                </a:r>
                <a:r>
                  <a:rPr lang="zh-CN" altLang="en-US" dirty="0"/>
                  <a:t>在传播开始时所有“硬币”都抛</a:t>
                </a:r>
                <a:r>
                  <a:rPr lang="zh-CN" altLang="en-US" dirty="0" smtClean="0"/>
                  <a:t>完了，并且</a:t>
                </a:r>
                <a:r>
                  <a:rPr lang="zh-CN" altLang="en-US" dirty="0"/>
                  <a:t>结果被保存下来。</a:t>
                </a:r>
              </a:p>
              <a:p>
                <a:pPr>
                  <a:buFont typeface="Wingdings" panose="05000000000000000000" pitchFamily="2" charset="2"/>
                  <a:buChar char="Ø"/>
                </a:pPr>
                <a:r>
                  <a:rPr lang="zh-CN" altLang="en-US" dirty="0" smtClean="0"/>
                  <a:t>将</a:t>
                </a:r>
                <a:r>
                  <a:rPr lang="zh-CN" altLang="en-US" dirty="0"/>
                  <a:t>上面抛硬币成功对应的边看作是通路</a:t>
                </a:r>
                <a:r>
                  <a:rPr lang="zh-CN" altLang="en-US" dirty="0" smtClean="0"/>
                  <a:t>边，剩下</a:t>
                </a:r>
                <a:r>
                  <a:rPr lang="zh-CN" altLang="en-US" dirty="0"/>
                  <a:t>的边被</a:t>
                </a:r>
                <a:r>
                  <a:rPr lang="zh-CN" altLang="en-US" dirty="0" smtClean="0"/>
                  <a:t>看作是</a:t>
                </a:r>
                <a:r>
                  <a:rPr lang="zh-CN" altLang="en-US" dirty="0"/>
                  <a:t>阻路边。</a:t>
                </a:r>
              </a:p>
              <a:p>
                <a:pPr>
                  <a:buFont typeface="Wingdings" panose="05000000000000000000" pitchFamily="2" charset="2"/>
                  <a:buChar char="Ø"/>
                </a:pPr>
                <a:r>
                  <a:rPr lang="zh-CN" altLang="en-US" dirty="0" smtClean="0"/>
                  <a:t>确定</a:t>
                </a:r>
                <a:r>
                  <a:rPr lang="zh-CN" altLang="en-US" dirty="0"/>
                  <a:t>了影响力初始</a:t>
                </a:r>
                <a:r>
                  <a:rPr lang="zh-CN" altLang="en-US" dirty="0" smtClean="0"/>
                  <a:t>集后，所有</a:t>
                </a:r>
                <a:r>
                  <a:rPr lang="zh-CN" altLang="en-US" dirty="0"/>
                  <a:t>能通过通路边到达的</a:t>
                </a:r>
                <a:r>
                  <a:rPr lang="zh-CN" altLang="en-US" dirty="0" smtClean="0"/>
                  <a:t>节点</a:t>
                </a:r>
                <a:r>
                  <a:rPr lang="zh-CN" altLang="en-US" dirty="0"/>
                  <a:t>，</a:t>
                </a:r>
                <a:r>
                  <a:rPr lang="zh-CN" altLang="en-US" dirty="0" smtClean="0"/>
                  <a:t>都是</a:t>
                </a:r>
                <a:r>
                  <a:rPr lang="zh-CN" altLang="en-US" dirty="0"/>
                  <a:t>被激活的</a:t>
                </a:r>
                <a:r>
                  <a:rPr lang="zh-CN" altLang="en-US" dirty="0" smtClean="0"/>
                  <a:t>节点，这样</a:t>
                </a:r>
                <a:r>
                  <a:rPr lang="zh-CN" altLang="en-US" dirty="0"/>
                  <a:t>就得到了的影响力</a:t>
                </a:r>
                <a:r>
                  <a:rPr lang="zh-CN" altLang="en-US" dirty="0" smtClean="0"/>
                  <a:t>结果。</a:t>
                </a:r>
                <a:endParaRPr lang="en-US" altLang="zh-CN" dirty="0" smtClean="0"/>
              </a:p>
              <a:p>
                <a:pPr marL="0" indent="0">
                  <a:buNone/>
                </a:pPr>
                <a:r>
                  <a:rPr lang="zh-CN" altLang="en-US" dirty="0" smtClean="0"/>
                  <a:t>进行</a:t>
                </a:r>
                <a:r>
                  <a:rPr lang="en-US" altLang="zh-CN" dirty="0" smtClean="0"/>
                  <a:t>2000</a:t>
                </a:r>
                <a:r>
                  <a:rPr lang="zh-CN" altLang="en-US" dirty="0" smtClean="0"/>
                  <a:t>次这种抽样，一个样本空间，这就是么蒙特卡洛抽样</a:t>
                </a:r>
                <a:endParaRPr lang="zh-CN" altLang="en-US"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blipFill rotWithShape="0">
                <a:blip r:embed="rId2"/>
                <a:stretch>
                  <a:fillRect l="-647" t="-1246" r="-3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9412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蒙特卡洛抽样</a:t>
            </a:r>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p:txBody>
              <a:bodyPr/>
              <a:lstStyle/>
              <a:p>
                <a:pPr marL="0" indent="0">
                  <a:buNone/>
                </a:pPr>
                <a:r>
                  <a:rPr lang="zh-CN" altLang="en-US" dirty="0" smtClean="0"/>
                  <a:t>对于线性阈值模型：</a:t>
                </a:r>
                <a:endParaRPr lang="en-US" altLang="zh-CN" dirty="0" smtClean="0"/>
              </a:p>
              <a:p>
                <a:pPr>
                  <a:buFont typeface="Wingdings" panose="05000000000000000000" pitchFamily="2" charset="2"/>
                  <a:buChar char="Ø"/>
                </a:pPr>
                <a:r>
                  <a:rPr lang="zh-CN" altLang="en-US" dirty="0"/>
                  <a:t>每个节点都有一个来自其邻居节点的影响力权值</a:t>
                </a:r>
                <a14:m>
                  <m:oMath xmlns:m="http://schemas.openxmlformats.org/officeDocument/2006/math">
                    <m:r>
                      <a:rPr lang="en-US" altLang="zh-CN" i="1">
                        <a:latin typeface="Cambria Math" panose="02040503050406030204" pitchFamily="18" charset="0"/>
                      </a:rPr>
                      <m:t>𝑏</m:t>
                    </m:r>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a:rPr lang="zh-CN" altLang="en-US" b="0" i="1" smtClean="0">
                        <a:latin typeface="Cambria Math" panose="02040503050406030204" pitchFamily="18" charset="0"/>
                      </a:rPr>
                      <m:t>，</m:t>
                    </m:r>
                  </m:oMath>
                </a14:m>
                <a:r>
                  <a:rPr lang="zh-CN" altLang="en-US" dirty="0" smtClean="0"/>
                  <a:t>并且有</a:t>
                </a:r>
                <a14:m>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i="1">
                            <a:latin typeface="Cambria Math" panose="02040503050406030204" pitchFamily="18" charset="0"/>
                          </a:rPr>
                          <m:t>𝑢</m:t>
                        </m:r>
                        <m:r>
                          <a:rPr lang="zh-CN" altLang="en-US" i="1">
                            <a:latin typeface="Cambria Math" panose="02040503050406030204" pitchFamily="18" charset="0"/>
                          </a:rPr>
                          <m:t>𝜖</m:t>
                        </m:r>
                        <m:r>
                          <a:rPr lang="en-US" altLang="zh-CN" i="1">
                            <a:latin typeface="Cambria Math" panose="02040503050406030204" pitchFamily="18" charset="0"/>
                          </a:rPr>
                          <m:t>𝑁</m:t>
                        </m:r>
                        <m:d>
                          <m:dPr>
                            <m:ctrlPr>
                              <a:rPr lang="en-US" altLang="zh-CN" i="1">
                                <a:latin typeface="Cambria Math" panose="02040503050406030204" pitchFamily="18" charset="0"/>
                              </a:rPr>
                            </m:ctrlPr>
                          </m:dPr>
                          <m:e>
                            <m:r>
                              <m:rPr>
                                <m:brk m:alnAt="7"/>
                              </m:rPr>
                              <a:rPr lang="en-US" altLang="zh-CN" i="1">
                                <a:latin typeface="Cambria Math" panose="02040503050406030204" pitchFamily="18" charset="0"/>
                              </a:rPr>
                              <m:t>𝑣</m:t>
                            </m:r>
                          </m:e>
                        </m:d>
                        <m:r>
                          <m:rPr>
                            <m:brk m:alnAt="7"/>
                          </m:rP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𝑡</m:t>
                            </m:r>
                            <m:r>
                              <a:rPr lang="en-US" altLang="zh-CN" i="1">
                                <a:latin typeface="Cambria Math" panose="02040503050406030204" pitchFamily="18" charset="0"/>
                                <a:ea typeface="Cambria Math" panose="02040503050406030204" pitchFamily="18" charset="0"/>
                              </a:rPr>
                              <m:t>−1</m:t>
                            </m:r>
                          </m:sub>
                        </m:sSub>
                      </m:sub>
                      <m:sup/>
                      <m:e>
                        <m:r>
                          <a:rPr lang="en-US" altLang="zh-CN" i="1">
                            <a:latin typeface="Cambria Math" panose="02040503050406030204" pitchFamily="18" charset="0"/>
                          </a:rPr>
                          <m:t>𝑏</m:t>
                        </m:r>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a:rPr lang="en-US" altLang="zh-CN" b="0" i="1" smtClean="0">
                            <a:latin typeface="Cambria Math" panose="02040503050406030204" pitchFamily="18" charset="0"/>
                          </a:rPr>
                          <m:t>≤1</m:t>
                        </m:r>
                      </m:e>
                    </m:nary>
                  </m:oMath>
                </a14:m>
                <a:r>
                  <a:rPr lang="zh-CN" altLang="en-US" dirty="0" smtClean="0"/>
                  <a:t>的</a:t>
                </a:r>
                <a:r>
                  <a:rPr lang="zh-CN" altLang="en-US" dirty="0"/>
                  <a:t>限制</a:t>
                </a:r>
                <a:r>
                  <a:rPr lang="zh-CN" altLang="en-US" dirty="0" smtClean="0"/>
                  <a:t>。</a:t>
                </a:r>
                <a:endParaRPr lang="en-US" altLang="zh-CN" dirty="0" smtClean="0"/>
              </a:p>
              <a:p>
                <a:pPr>
                  <a:buFont typeface="Wingdings" panose="05000000000000000000" pitchFamily="2" charset="2"/>
                  <a:buChar char="Ø"/>
                </a:pPr>
                <a:r>
                  <a:rPr lang="zh-CN" altLang="en-US" dirty="0"/>
                  <a:t>假设最多只随机选择一条与某个邻居</a:t>
                </a:r>
                <a:r>
                  <a:rPr lang="zh-CN" altLang="en-US" dirty="0" smtClean="0"/>
                  <a:t>节点</a:t>
                </a:r>
                <a:r>
                  <a:rPr lang="en-US" altLang="zh-CN" cap="none" dirty="0"/>
                  <a:t>u</a:t>
                </a:r>
                <a:r>
                  <a:rPr lang="zh-CN" altLang="en-US" dirty="0" smtClean="0"/>
                  <a:t>的边</a:t>
                </a:r>
                <a:r>
                  <a:rPr lang="zh-CN" altLang="en-US" dirty="0"/>
                  <a:t>，</a:t>
                </a:r>
                <a:r>
                  <a:rPr lang="zh-CN" altLang="en-US" dirty="0" smtClean="0"/>
                  <a:t>则</a:t>
                </a:r>
                <a:r>
                  <a:rPr lang="zh-CN" altLang="en-US" dirty="0"/>
                  <a:t>选中的概率是</a:t>
                </a:r>
                <a14:m>
                  <m:oMath xmlns:m="http://schemas.openxmlformats.org/officeDocument/2006/math">
                    <m:r>
                      <a:rPr lang="en-US" altLang="zh-CN" i="1">
                        <a:latin typeface="Cambria Math" panose="02040503050406030204" pitchFamily="18" charset="0"/>
                      </a:rPr>
                      <m:t>𝑏</m:t>
                    </m:r>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a:rPr lang="zh-CN" altLang="en-US" b="0" i="1" smtClean="0">
                        <a:latin typeface="Cambria Math" panose="02040503050406030204" pitchFamily="18" charset="0"/>
                      </a:rPr>
                      <m:t>，</m:t>
                    </m:r>
                  </m:oMath>
                </a14:m>
                <a:r>
                  <a:rPr lang="zh-CN" altLang="en-US" dirty="0" smtClean="0"/>
                  <a:t>没有</a:t>
                </a:r>
                <a:r>
                  <a:rPr lang="zh-CN" altLang="en-US" dirty="0"/>
                  <a:t>任何边被选中的概率</a:t>
                </a:r>
                <a:r>
                  <a:rPr lang="zh-CN" altLang="en-US" dirty="0" smtClean="0"/>
                  <a:t>是</a:t>
                </a:r>
                <a:r>
                  <a:rPr lang="en-US" altLang="zh-CN" dirty="0" smtClean="0"/>
                  <a:t>1- </a:t>
                </a:r>
                <a14:m>
                  <m:oMath xmlns:m="http://schemas.openxmlformats.org/officeDocument/2006/math">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𝑢</m:t>
                        </m:r>
                        <m:r>
                          <a:rPr lang="zh-CN" altLang="en-US" i="1">
                            <a:latin typeface="Cambria Math" panose="02040503050406030204" pitchFamily="18" charset="0"/>
                          </a:rPr>
                          <m:t>𝜖</m:t>
                        </m:r>
                        <m:r>
                          <a:rPr lang="en-US" altLang="zh-CN" i="1">
                            <a:latin typeface="Cambria Math" panose="02040503050406030204" pitchFamily="18" charset="0"/>
                          </a:rPr>
                          <m:t>𝑁</m:t>
                        </m:r>
                        <m:d>
                          <m:dPr>
                            <m:ctrlPr>
                              <a:rPr lang="en-US" altLang="zh-CN" i="1">
                                <a:latin typeface="Cambria Math" panose="02040503050406030204" pitchFamily="18" charset="0"/>
                              </a:rPr>
                            </m:ctrlPr>
                          </m:dPr>
                          <m:e>
                            <m:r>
                              <m:rPr>
                                <m:brk m:alnAt="7"/>
                              </m:rPr>
                              <a:rPr lang="en-US" altLang="zh-CN" i="1">
                                <a:latin typeface="Cambria Math" panose="02040503050406030204" pitchFamily="18" charset="0"/>
                              </a:rPr>
                              <m:t>𝑣</m:t>
                            </m:r>
                          </m:e>
                        </m:d>
                        <m:r>
                          <m:rPr>
                            <m:brk m:alnAt="7"/>
                          </m:rP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𝑡</m:t>
                            </m:r>
                            <m:r>
                              <a:rPr lang="en-US" altLang="zh-CN" i="1">
                                <a:latin typeface="Cambria Math" panose="02040503050406030204" pitchFamily="18" charset="0"/>
                                <a:ea typeface="Cambria Math" panose="02040503050406030204" pitchFamily="18" charset="0"/>
                              </a:rPr>
                              <m:t>−1</m:t>
                            </m:r>
                          </m:sub>
                        </m:sSub>
                      </m:sub>
                      <m:sup/>
                      <m:e>
                        <m:r>
                          <a:rPr lang="en-US" altLang="zh-CN" i="1">
                            <a:latin typeface="Cambria Math" panose="02040503050406030204" pitchFamily="18" charset="0"/>
                          </a:rPr>
                          <m:t>𝑏</m:t>
                        </m:r>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e>
                    </m:nary>
                  </m:oMath>
                </a14:m>
                <a:endParaRPr lang="en-US" altLang="zh-CN" dirty="0" smtClean="0"/>
              </a:p>
              <a:p>
                <a:pPr>
                  <a:buFont typeface="Wingdings" panose="05000000000000000000" pitchFamily="2" charset="2"/>
                  <a:buChar char="Ø"/>
                </a:pPr>
                <a:r>
                  <a:rPr lang="zh-CN" altLang="en-US" dirty="0"/>
                  <a:t>被选中的边被视为通路</a:t>
                </a:r>
                <a:r>
                  <a:rPr lang="zh-CN" altLang="en-US" dirty="0" smtClean="0"/>
                  <a:t>边，未</a:t>
                </a:r>
                <a:r>
                  <a:rPr lang="zh-CN" altLang="en-US" dirty="0"/>
                  <a:t>被选中的边被视为阻</a:t>
                </a:r>
                <a:r>
                  <a:rPr lang="zh-CN" altLang="en-US" dirty="0" smtClean="0"/>
                  <a:t>路边，接下来</a:t>
                </a:r>
                <a:r>
                  <a:rPr lang="zh-CN" altLang="en-US" dirty="0"/>
                  <a:t>计算</a:t>
                </a:r>
                <a:r>
                  <a:rPr lang="zh-CN" altLang="en-US" dirty="0" smtClean="0"/>
                  <a:t>影响力</a:t>
                </a:r>
                <a:r>
                  <a:rPr lang="zh-CN" altLang="en-US" dirty="0"/>
                  <a:t>与模型</a:t>
                </a:r>
                <a:r>
                  <a:rPr lang="zh-CN" altLang="en-US" dirty="0" smtClean="0"/>
                  <a:t>相同。</a:t>
                </a:r>
                <a:endParaRPr lang="en-US" altLang="zh-CN" dirty="0"/>
              </a:p>
              <a:p>
                <a:pPr>
                  <a:buFont typeface="Wingdings" panose="05000000000000000000" pitchFamily="2" charset="2"/>
                  <a:buChar char="Ø"/>
                </a:pPr>
                <a:endParaRPr lang="en-US" altLang="zh-CN" dirty="0"/>
              </a:p>
              <a:p>
                <a:pPr marL="0" indent="0">
                  <a:buNone/>
                </a:pPr>
                <a:endParaRPr lang="zh-CN" altLang="en-US" dirty="0"/>
              </a:p>
              <a:p>
                <a:pPr marL="0" indent="0">
                  <a:buNone/>
                </a:pP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blipFill rotWithShape="0">
                <a:blip r:embed="rId2"/>
                <a:stretch>
                  <a:fillRect l="-647" t="-534" r="-5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038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标题 3"/>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𝜎</m:t>
                          </m:r>
                        </m:e>
                        <m:sub>
                          <m:r>
                            <a:rPr lang="en-US" altLang="zh-CN" i="1">
                              <a:latin typeface="Cambria Math" panose="02040503050406030204" pitchFamily="18" charset="0"/>
                            </a:rPr>
                            <m:t>𝑋</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S</m:t>
                          </m:r>
                        </m:e>
                      </m:d>
                      <m:r>
                        <a:rPr lang="zh-CN" altLang="en-US" i="1" dirty="0">
                          <a:latin typeface="Cambria Math" panose="02040503050406030204" pitchFamily="18" charset="0"/>
                        </a:rPr>
                        <m:t>子模性</m:t>
                      </m:r>
                    </m:oMath>
                  </m:oMathPara>
                </a14:m>
                <a:endParaRPr lang="zh-CN" altLang="en-US" dirty="0"/>
              </a:p>
            </p:txBody>
          </p:sp>
        </mc:Choice>
        <mc:Fallback xmlns="">
          <p:sp>
            <p:nvSpPr>
              <p:cNvPr id="4" name="标题 3"/>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内容占位符 4"/>
              <p:cNvSpPr>
                <a:spLocks noGrp="1"/>
              </p:cNvSpPr>
              <p:nvPr>
                <p:ph sz="quarter" idx="13"/>
              </p:nvPr>
            </p:nvSpPr>
            <p:spPr>
              <a:xfrm>
                <a:off x="913775" y="2010631"/>
                <a:ext cx="10363826" cy="4490908"/>
              </a:xfrm>
            </p:spPr>
            <p:txBody>
              <a:bodyPr>
                <a:normAutofit fontScale="92500" lnSpcReduction="10000"/>
              </a:bodyPr>
              <a:lstStyle/>
              <a:p>
                <a:pPr marL="0" indent="0">
                  <a:buNone/>
                </a:pPr>
                <a:r>
                  <a:rPr lang="zh-CN" altLang="en-US" dirty="0" smtClean="0"/>
                  <a:t>证明：</a:t>
                </a:r>
                <a:endParaRPr lang="en-US" altLang="zh-CN" dirty="0"/>
              </a:p>
              <a:p>
                <a:pPr marL="0" indent="0">
                  <a:buNone/>
                </a:pPr>
                <a:r>
                  <a:rPr lang="zh-CN" altLang="en-US" dirty="0"/>
                  <a:t>首先取得样本空间中的一个样本</a:t>
                </a:r>
                <a:r>
                  <a:rPr lang="en-US" altLang="zh-CN" dirty="0"/>
                  <a:t>X</a:t>
                </a:r>
                <a:r>
                  <a:rPr lang="zh-CN" altLang="en-US" dirty="0"/>
                  <a:t>（将所有边采取“抛硬币”方式获取一个只有通路边的图）</a:t>
                </a:r>
                <a:endParaRPr lang="en-US" altLang="zh-CN" dirty="0"/>
              </a:p>
              <a:p>
                <a:pPr marL="0" indent="0">
                  <a:buNone/>
                </a:pPr>
                <a:r>
                  <a:rPr lang="en-US" altLang="zh-CN" dirty="0"/>
                  <a:t>R(</a:t>
                </a:r>
                <a14:m>
                  <m:oMath xmlns:m="http://schemas.openxmlformats.org/officeDocument/2006/math">
                    <m:r>
                      <a:rPr lang="en-US" altLang="zh-CN">
                        <a:latin typeface="Cambria Math" panose="02040503050406030204" pitchFamily="18" charset="0"/>
                      </a:rPr>
                      <m:t>𝑣</m:t>
                    </m:r>
                  </m:oMath>
                </a14:m>
                <a:r>
                  <a:rPr lang="en-US" altLang="zh-CN" dirty="0"/>
                  <a:t>,X):</a:t>
                </a:r>
                <a:r>
                  <a:rPr lang="zh-CN" altLang="en-US" dirty="0"/>
                  <a:t>从</a:t>
                </a:r>
                <a14:m>
                  <m:oMath xmlns:m="http://schemas.openxmlformats.org/officeDocument/2006/math">
                    <m:r>
                      <a:rPr lang="en-US" altLang="zh-CN">
                        <a:latin typeface="Cambria Math" panose="02040503050406030204" pitchFamily="18" charset="0"/>
                      </a:rPr>
                      <m:t>𝑣</m:t>
                    </m:r>
                  </m:oMath>
                </a14:m>
                <a:r>
                  <a:rPr lang="zh-CN" altLang="en-US" dirty="0"/>
                  <a:t>出发，所能到达的节点集合；</a:t>
                </a:r>
                <a:endParaRPr lang="en-US" altLang="zh-CN" dirty="0"/>
              </a:p>
              <a:p>
                <a:pPr marL="0" indent="0">
                  <a:buNone/>
                </a:pP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𝜎</m:t>
                        </m:r>
                      </m:e>
                      <m:sub>
                        <m:r>
                          <a:rPr lang="en-US" altLang="zh-CN" b="0" i="1" smtClean="0">
                            <a:latin typeface="Cambria Math" panose="02040503050406030204" pitchFamily="18" charset="0"/>
                          </a:rPr>
                          <m:t>𝑋</m:t>
                        </m:r>
                      </m:sub>
                    </m:sSub>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S</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𝑣</m:t>
                            </m:r>
                          </m:e>
                        </m:d>
                      </m:e>
                    </m:d>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𝜎</m:t>
                        </m:r>
                      </m:e>
                      <m:sub>
                        <m:r>
                          <a:rPr lang="en-US" altLang="zh-CN" i="1">
                            <a:latin typeface="Cambria Math" panose="02040503050406030204" pitchFamily="18" charset="0"/>
                          </a:rPr>
                          <m:t>𝑋</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S</m:t>
                        </m:r>
                      </m:e>
                    </m:d>
                    <m:r>
                      <a:rPr lang="zh-CN" altLang="en-US" b="0" i="1" smtClean="0">
                        <a:latin typeface="Cambria Math" panose="02040503050406030204" pitchFamily="18" charset="0"/>
                        <a:ea typeface="Cambria Math" panose="02040503050406030204" pitchFamily="18" charset="0"/>
                      </a:rPr>
                      <m:t>：</m:t>
                    </m:r>
                  </m:oMath>
                </a14:m>
                <a:r>
                  <a:rPr lang="zh-CN" altLang="en-US" dirty="0" smtClean="0"/>
                  <a:t>表示</a:t>
                </a:r>
                <a:r>
                  <a:rPr lang="en-US" altLang="zh-CN" i="1" dirty="0" smtClean="0">
                    <a:latin typeface="Cambria Math" panose="02040503050406030204" pitchFamily="18" charset="0"/>
                  </a:rPr>
                  <a:t>R</a:t>
                </a:r>
                <a:r>
                  <a:rPr lang="en-US" altLang="zh-CN" i="1" dirty="0">
                    <a:latin typeface="Cambria Math" panose="02040503050406030204" pitchFamily="18" charset="0"/>
                  </a:rPr>
                  <a:t>(</a:t>
                </a:r>
                <a14:m>
                  <m:oMath xmlns:m="http://schemas.openxmlformats.org/officeDocument/2006/math">
                    <m:r>
                      <a:rPr lang="en-US" altLang="zh-CN" i="1">
                        <a:latin typeface="Cambria Math" panose="02040503050406030204" pitchFamily="18" charset="0"/>
                        <a:ea typeface="Cambria Math" panose="02040503050406030204" pitchFamily="18" charset="0"/>
                      </a:rPr>
                      <m:t>𝑣</m:t>
                    </m:r>
                  </m:oMath>
                </a14:m>
                <a:r>
                  <a:rPr lang="en-US" altLang="zh-CN" i="1" dirty="0">
                    <a:latin typeface="Cambria Math" panose="02040503050406030204" pitchFamily="18" charset="0"/>
                  </a:rPr>
                  <a:t>,X</a:t>
                </a:r>
                <a:r>
                  <a:rPr lang="en-US" altLang="zh-CN" i="1" dirty="0" smtClean="0">
                    <a:latin typeface="Cambria Math" panose="02040503050406030204" pitchFamily="18" charset="0"/>
                  </a:rPr>
                  <a:t>)</a:t>
                </a:r>
                <a:r>
                  <a:rPr lang="zh-CN" altLang="en-US" i="1" dirty="0" smtClean="0">
                    <a:latin typeface="Cambria Math" panose="02040503050406030204" pitchFamily="18" charset="0"/>
                  </a:rPr>
                  <a:t>中还未加入到</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𝜎</m:t>
                        </m:r>
                      </m:e>
                      <m:sub>
                        <m:r>
                          <a:rPr lang="en-US" altLang="zh-CN" i="1">
                            <a:latin typeface="Cambria Math" panose="02040503050406030204" pitchFamily="18" charset="0"/>
                          </a:rPr>
                          <m:t>𝑋</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S</m:t>
                        </m:r>
                      </m:e>
                    </m:d>
                    <m:r>
                      <a:rPr lang="en-US" altLang="zh-CN" b="0" i="0" smtClean="0">
                        <a:latin typeface="Cambria Math" panose="02040503050406030204" pitchFamily="18" charset="0"/>
                      </a:rPr>
                      <m:t> </m:t>
                    </m:r>
                    <m:r>
                      <a:rPr lang="zh-CN" altLang="en-US" b="0" i="1" smtClean="0">
                        <a:latin typeface="Cambria Math" panose="02040503050406030204" pitchFamily="18" charset="0"/>
                      </a:rPr>
                      <m:t>的</m:t>
                    </m:r>
                    <m:r>
                      <a:rPr lang="zh-CN" altLang="en-US" i="1">
                        <a:latin typeface="Cambria Math" panose="02040503050406030204" pitchFamily="18" charset="0"/>
                      </a:rPr>
                      <m:t>节点集合</m:t>
                    </m:r>
                    <m:r>
                      <a:rPr lang="zh-CN" altLang="en-US" b="0" i="1" smtClean="0">
                        <a:latin typeface="Cambria Math" panose="02040503050406030204" pitchFamily="18" charset="0"/>
                      </a:rPr>
                      <m:t>；</m:t>
                    </m:r>
                    <m:r>
                      <a:rPr lang="en-US" altLang="zh-CN" b="0" i="0" smtClean="0">
                        <a:latin typeface="Cambria Math" panose="02040503050406030204" pitchFamily="18" charset="0"/>
                      </a:rPr>
                      <m:t>                            </m:t>
                    </m:r>
                  </m:oMath>
                </a14:m>
                <a:endParaRPr lang="en-US" altLang="zh-CN" b="0" i="0" dirty="0" smtClean="0">
                  <a:latin typeface="Cambria Math" panose="02040503050406030204" pitchFamily="18" charset="0"/>
                </a:endParaRPr>
              </a:p>
              <a:p>
                <a:pPr marL="0" indent="0">
                  <a:buNone/>
                </a:pPr>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𝜎</m:t>
                        </m:r>
                      </m:e>
                      <m:sub>
                        <m:r>
                          <a:rPr lang="en-US" altLang="zh-CN" i="1">
                            <a:latin typeface="Cambria Math" panose="02040503050406030204" pitchFamily="18" charset="0"/>
                          </a:rPr>
                          <m:t>𝑋</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𝑇</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𝑣</m:t>
                            </m:r>
                          </m:e>
                        </m:d>
                      </m:e>
                    </m:d>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𝜎</m:t>
                        </m:r>
                      </m:e>
                      <m:sub>
                        <m:r>
                          <a:rPr lang="en-US" altLang="zh-CN" i="1">
                            <a:latin typeface="Cambria Math" panose="02040503050406030204" pitchFamily="18" charset="0"/>
                          </a:rPr>
                          <m:t>𝑋</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𝑇</m:t>
                        </m:r>
                      </m:e>
                    </m:d>
                  </m:oMath>
                </a14:m>
                <a:r>
                  <a:rPr lang="zh-CN" altLang="en-US" dirty="0" smtClean="0"/>
                  <a:t>：</a:t>
                </a:r>
                <a:r>
                  <a:rPr lang="zh-CN" altLang="en-US" dirty="0"/>
                  <a:t>表示</a:t>
                </a:r>
                <a:r>
                  <a:rPr lang="en-US" altLang="zh-CN" i="1" dirty="0">
                    <a:latin typeface="Cambria Math" panose="02040503050406030204" pitchFamily="18" charset="0"/>
                  </a:rPr>
                  <a:t>R(</a:t>
                </a:r>
                <a14:m>
                  <m:oMath xmlns:m="http://schemas.openxmlformats.org/officeDocument/2006/math">
                    <m:r>
                      <a:rPr lang="en-US" altLang="zh-CN" i="1">
                        <a:latin typeface="Cambria Math" panose="02040503050406030204" pitchFamily="18" charset="0"/>
                        <a:ea typeface="Cambria Math" panose="02040503050406030204" pitchFamily="18" charset="0"/>
                      </a:rPr>
                      <m:t>𝑣</m:t>
                    </m:r>
                  </m:oMath>
                </a14:m>
                <a:r>
                  <a:rPr lang="en-US" altLang="zh-CN" i="1" dirty="0">
                    <a:latin typeface="Cambria Math" panose="02040503050406030204" pitchFamily="18" charset="0"/>
                  </a:rPr>
                  <a:t>,X</a:t>
                </a:r>
                <a:r>
                  <a:rPr lang="en-US" altLang="zh-CN" i="1" dirty="0" smtClean="0">
                    <a:latin typeface="Cambria Math" panose="02040503050406030204" pitchFamily="18" charset="0"/>
                  </a:rPr>
                  <a:t>)</a:t>
                </a:r>
                <a:r>
                  <a:rPr lang="zh-CN" altLang="en-US" i="1" dirty="0" smtClean="0">
                    <a:latin typeface="Cambria Math" panose="02040503050406030204" pitchFamily="18" charset="0"/>
                  </a:rPr>
                  <a:t>中</a:t>
                </a:r>
                <a:r>
                  <a:rPr lang="zh-CN" altLang="en-US" i="1" dirty="0">
                    <a:latin typeface="Cambria Math" panose="02040503050406030204" pitchFamily="18" charset="0"/>
                  </a:rPr>
                  <a:t>还未加入到</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𝜎</m:t>
                        </m:r>
                      </m:e>
                      <m:sub>
                        <m:r>
                          <a:rPr lang="en-US" altLang="zh-CN" i="1">
                            <a:latin typeface="Cambria Math" panose="02040503050406030204" pitchFamily="18" charset="0"/>
                          </a:rPr>
                          <m:t>𝑋</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𝑇</m:t>
                        </m:r>
                      </m:e>
                    </m:d>
                    <m:r>
                      <a:rPr lang="en-US" altLang="zh-CN">
                        <a:latin typeface="Cambria Math" panose="02040503050406030204" pitchFamily="18" charset="0"/>
                      </a:rPr>
                      <m:t> </m:t>
                    </m:r>
                  </m:oMath>
                </a14:m>
                <a:r>
                  <a:rPr lang="zh-CN" altLang="en-US" dirty="0" smtClean="0"/>
                  <a:t>的节点集合；</a:t>
                </a:r>
                <a:endParaRPr lang="en-US" altLang="zh-CN" dirty="0" smtClean="0"/>
              </a:p>
              <a:p>
                <a:pPr marL="0" indent="0">
                  <a:buNone/>
                </a:pPr>
                <a:r>
                  <a:rPr lang="zh-CN" altLang="en-US" dirty="0"/>
                  <a:t>由于</a:t>
                </a:r>
                <a14:m>
                  <m:oMath xmlns:m="http://schemas.openxmlformats.org/officeDocument/2006/math">
                    <m:sSub>
                      <m:sSubPr>
                        <m:ctrlPr>
                          <a:rPr lang="en-US" altLang="zh-CN" i="1">
                            <a:latin typeface="Cambria Math" panose="02040503050406030204" pitchFamily="18" charset="0"/>
                          </a:rPr>
                        </m:ctrlPr>
                      </m:sSubPr>
                      <m:e>
                        <m:r>
                          <a:rPr lang="zh-CN" altLang="en-US" b="0" i="1" smtClean="0">
                            <a:latin typeface="Cambria Math" panose="02040503050406030204" pitchFamily="18" charset="0"/>
                          </a:rPr>
                          <m:t>：</m:t>
                        </m:r>
                        <m:r>
                          <a:rPr lang="zh-CN" altLang="en-US" i="1">
                            <a:latin typeface="Cambria Math" panose="02040503050406030204" pitchFamily="18" charset="0"/>
                          </a:rPr>
                          <m:t>𝜎</m:t>
                        </m:r>
                      </m:e>
                      <m:sub>
                        <m:r>
                          <a:rPr lang="en-US" altLang="zh-CN" i="1">
                            <a:latin typeface="Cambria Math" panose="02040503050406030204" pitchFamily="18" charset="0"/>
                          </a:rPr>
                          <m:t>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𝑇</m:t>
                        </m:r>
                      </m:e>
                    </m:d>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𝜎</m:t>
                        </m:r>
                      </m:e>
                      <m:sub>
                        <m:r>
                          <a:rPr lang="en-US" altLang="zh-CN" i="1">
                            <a:latin typeface="Cambria Math" panose="02040503050406030204" pitchFamily="18" charset="0"/>
                          </a:rPr>
                          <m:t>𝑋</m:t>
                        </m:r>
                      </m:sub>
                    </m:sSub>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𝑆</m:t>
                        </m:r>
                      </m:e>
                    </m:d>
                  </m:oMath>
                </a14:m>
                <a:endParaRPr lang="en-US" altLang="zh-CN" dirty="0" smtClean="0"/>
              </a:p>
              <a:p>
                <a:pPr marL="0" indent="0">
                  <a:buNone/>
                </a:pPr>
                <a:r>
                  <a:rPr lang="zh-CN" altLang="en-US" dirty="0" smtClean="0"/>
                  <a:t>因此</a:t>
                </a:r>
                <a:r>
                  <a:rPr lang="zh-CN" altLang="en-US" dirty="0" smtClean="0"/>
                  <a:t>：</a:t>
                </a:r>
                <a:endParaRPr lang="en-US" altLang="zh-CN" i="1" dirty="0" smtClean="0">
                  <a:latin typeface="Cambria Math" panose="02040503050406030204" pitchFamily="18" charset="0"/>
                </a:endParaRPr>
              </a:p>
              <a:p>
                <a:pPr marL="0" indent="0">
                  <a:buNone/>
                </a:pPr>
                <a:r>
                  <a:rPr lang="zh-CN" altLang="en-US" i="1" dirty="0" smtClean="0">
                    <a:latin typeface="Cambria Math" panose="02040503050406030204" pitchFamily="18" charset="0"/>
                  </a:rPr>
                  <a:t>即</a:t>
                </a:r>
                <a14:m>
                  <m:oMath xmlns:m="http://schemas.openxmlformats.org/officeDocument/2006/math">
                    <m:r>
                      <a:rPr lang="zh-CN" altLang="en-US" i="1">
                        <a:latin typeface="Cambria Math" panose="02040503050406030204" pitchFamily="18" charset="0"/>
                      </a:rPr>
                      <m:t>𝜎</m:t>
                    </m:r>
                    <m:d>
                      <m:dPr>
                        <m:ctrlPr>
                          <a:rPr lang="en-US" altLang="zh-CN" i="1" smtClean="0">
                            <a:latin typeface="Cambria Math" panose="02040503050406030204" pitchFamily="18" charset="0"/>
                          </a:rPr>
                        </m:ctrlPr>
                      </m:dPr>
                      <m:e>
                        <m:r>
                          <m:rPr>
                            <m:sty m:val="p"/>
                          </m:rPr>
                          <a:rPr lang="en-US" altLang="zh-CN" i="1">
                            <a:latin typeface="Cambria Math" panose="02040503050406030204" pitchFamily="18" charset="0"/>
                          </a:rPr>
                          <m:t>S</m:t>
                        </m:r>
                      </m:e>
                    </m:d>
                    <m:r>
                      <a:rPr lang="zh-CN" altLang="en-US" b="0" i="1" smtClean="0">
                        <a:latin typeface="Cambria Math" panose="02040503050406030204" pitchFamily="18" charset="0"/>
                      </a:rPr>
                      <m:t>是</m:t>
                    </m:r>
                    <m:r>
                      <a:rPr lang="zh-CN" altLang="en-US" i="1">
                        <a:latin typeface="Cambria Math" panose="02040503050406030204" pitchFamily="18" charset="0"/>
                      </a:rPr>
                      <m:t>子模函数</m:t>
                    </m:r>
                    <m:r>
                      <a:rPr lang="zh-CN" altLang="en-US" b="0" i="1" smtClean="0">
                        <a:latin typeface="Cambria Math" panose="02040503050406030204" pitchFamily="18" charset="0"/>
                      </a:rPr>
                      <m:t>。</m:t>
                    </m:r>
                  </m:oMath>
                </a14:m>
                <a:endParaRPr lang="en-US" altLang="zh-CN" i="1" dirty="0" smtClean="0">
                  <a:latin typeface="Cambria Math" panose="02040503050406030204" pitchFamily="18" charset="0"/>
                </a:endParaRPr>
              </a:p>
              <a:p>
                <a:pPr marL="0" indent="0">
                  <a:buNone/>
                </a:pPr>
                <a:endParaRPr lang="en-US" altLang="zh-CN" i="1" dirty="0">
                  <a:latin typeface="Cambria Math" panose="02040503050406030204" pitchFamily="18" charset="0"/>
                </a:endParaRPr>
              </a:p>
              <a:p>
                <a:pPr marL="0" indent="0">
                  <a:buNone/>
                </a:pPr>
                <a:r>
                  <a:rPr lang="zh-CN" altLang="en-US" dirty="0"/>
                  <a:t>很多图覆盖问题都具有子模性，因为覆盖的重叠现象会造成边界效用递减。</a:t>
                </a:r>
                <a:endParaRPr lang="en-US" altLang="zh-CN" i="1" dirty="0" smtClean="0">
                  <a:latin typeface="Cambria Math" panose="02040503050406030204" pitchFamily="18" charset="0"/>
                </a:endParaRPr>
              </a:p>
            </p:txBody>
          </p:sp>
        </mc:Choice>
        <mc:Fallback>
          <p:sp>
            <p:nvSpPr>
              <p:cNvPr id="5" name="内容占位符 4"/>
              <p:cNvSpPr>
                <a:spLocks noGrp="1" noRot="1" noChangeAspect="1" noMove="1" noResize="1" noEditPoints="1" noAdjustHandles="1" noChangeArrowheads="1" noChangeShapeType="1" noTextEdit="1"/>
              </p:cNvSpPr>
              <p:nvPr>
                <p:ph sz="quarter" idx="13"/>
              </p:nvPr>
            </p:nvSpPr>
            <p:spPr>
              <a:xfrm>
                <a:off x="913775" y="2010631"/>
                <a:ext cx="10363826" cy="4490908"/>
              </a:xfrm>
              <a:blipFill rotWithShape="0">
                <a:blip r:embed="rId4"/>
                <a:stretch>
                  <a:fillRect l="-588" t="-9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9838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𝜎</m:t>
                      </m:r>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S</m:t>
                          </m:r>
                        </m:e>
                      </m:d>
                      <m:r>
                        <a:rPr lang="zh-CN" altLang="en-US" i="1" dirty="0">
                          <a:latin typeface="Cambria Math" panose="02040503050406030204" pitchFamily="18" charset="0"/>
                        </a:rPr>
                        <m:t>子模性</m:t>
                      </m:r>
                    </m:oMath>
                  </m:oMathPara>
                </a14:m>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内容占位符 2"/>
              <p:cNvSpPr>
                <a:spLocks noGrp="1"/>
              </p:cNvSpPr>
              <p:nvPr>
                <p:ph sz="quarter" idx="13"/>
              </p:nvPr>
            </p:nvSpPr>
            <p:spPr/>
            <p:txBody>
              <a:bodyPr/>
              <a:lstStyle/>
              <a:p>
                <a:r>
                  <a:rPr lang="zh-CN" altLang="en-US" dirty="0" smtClean="0"/>
                  <a:t>因为</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𝜎</m:t>
                        </m:r>
                      </m:e>
                      <m:sub>
                        <m:r>
                          <a:rPr lang="en-US" altLang="zh-CN" i="1">
                            <a:latin typeface="Cambria Math" panose="02040503050406030204" pitchFamily="18" charset="0"/>
                          </a:rPr>
                          <m:t>𝑋</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S</m:t>
                        </m:r>
                      </m:e>
                    </m:d>
                  </m:oMath>
                </a14:m>
                <a:r>
                  <a:rPr lang="zh-CN" altLang="en-US" dirty="0" smtClean="0"/>
                  <a:t>是子模函数，子模函数的一个重要特性是：子模函数的线性函数也是子模函数，而</a:t>
                </a:r>
                <a14:m>
                  <m:oMath xmlns:m="http://schemas.openxmlformats.org/officeDocument/2006/math">
                    <m:r>
                      <a:rPr lang="zh-CN" altLang="en-US" i="1">
                        <a:latin typeface="Cambria Math" panose="02040503050406030204" pitchFamily="18" charset="0"/>
                      </a:rPr>
                      <m:t>𝜎</m:t>
                    </m:r>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S</m:t>
                        </m:r>
                      </m:e>
                    </m:d>
                  </m:oMath>
                </a14:m>
                <a:r>
                  <a:rPr lang="zh-CN" altLang="en-US" dirty="0" smtClean="0"/>
                  <a:t>是</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2000</m:t>
                        </m:r>
                        <m:r>
                          <a:rPr lang="zh-CN" altLang="en-US" b="0" i="1" smtClean="0">
                            <a:latin typeface="Cambria Math" panose="02040503050406030204" pitchFamily="18" charset="0"/>
                          </a:rPr>
                          <m:t>个</m:t>
                        </m:r>
                        <m:r>
                          <a:rPr lang="zh-CN" altLang="en-US" i="1">
                            <a:latin typeface="Cambria Math" panose="02040503050406030204" pitchFamily="18" charset="0"/>
                          </a:rPr>
                          <m:t>样本</m:t>
                        </m:r>
                        <m:r>
                          <a:rPr lang="zh-CN" altLang="en-US" i="1" smtClean="0">
                            <a:latin typeface="Cambria Math" panose="02040503050406030204" pitchFamily="18" charset="0"/>
                          </a:rPr>
                          <m:t>空间</m:t>
                        </m:r>
                        <m:r>
                          <a:rPr lang="zh-CN" altLang="en-US" i="1">
                            <a:latin typeface="Cambria Math" panose="02040503050406030204" pitchFamily="18" charset="0"/>
                          </a:rPr>
                          <m:t>𝜎</m:t>
                        </m:r>
                      </m:e>
                      <m:sub>
                        <m:r>
                          <a:rPr lang="en-US" altLang="zh-CN" i="1">
                            <a:latin typeface="Cambria Math" panose="02040503050406030204" pitchFamily="18" charset="0"/>
                          </a:rPr>
                          <m:t>𝑋</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S</m:t>
                        </m:r>
                      </m:e>
                    </m:d>
                  </m:oMath>
                </a14:m>
                <a:r>
                  <a:rPr lang="zh-CN" altLang="en-US" dirty="0" smtClean="0"/>
                  <a:t>的线性加权和，因此</a:t>
                </a:r>
                <a14:m>
                  <m:oMath xmlns:m="http://schemas.openxmlformats.org/officeDocument/2006/math">
                    <m:r>
                      <a:rPr lang="zh-CN" altLang="en-US" i="1">
                        <a:latin typeface="Cambria Math" panose="02040503050406030204" pitchFamily="18" charset="0"/>
                      </a:rPr>
                      <m:t>𝜎</m:t>
                    </m:r>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S</m:t>
                        </m:r>
                      </m:e>
                    </m:d>
                  </m:oMath>
                </a14:m>
                <a:r>
                  <a:rPr lang="zh-CN" altLang="en-US" dirty="0" smtClean="0"/>
                  <a:t>也是子模函数</a:t>
                </a:r>
                <a:r>
                  <a:rPr lang="zh-CN" altLang="en-US" dirty="0" smtClean="0"/>
                  <a:t>。</a:t>
                </a:r>
                <a:endParaRPr lang="en-US" altLang="zh-CN" dirty="0" smtClean="0"/>
              </a:p>
              <a:p>
                <a:pPr marL="0" indent="0">
                  <a:buNone/>
                </a:pPr>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sz="quarter" idx="13"/>
              </p:nvPr>
            </p:nvSpPr>
            <p:spPr>
              <a:blipFill rotWithShape="0">
                <a:blip r:embed="rId3"/>
                <a:stretch>
                  <a:fillRect l="-529" t="-534" r="-3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1942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标题 3"/>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子模性</m:t>
                      </m:r>
                    </m:oMath>
                  </m:oMathPara>
                </a14:m>
                <a:endParaRPr lang="zh-CN" altLang="en-US" dirty="0"/>
              </a:p>
            </p:txBody>
          </p:sp>
        </mc:Choice>
        <mc:Fallback xmlns="">
          <p:sp>
            <p:nvSpPr>
              <p:cNvPr id="4" name="标题 3"/>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内容占位符 4"/>
              <p:cNvSpPr>
                <a:spLocks noGrp="1"/>
              </p:cNvSpPr>
              <p:nvPr>
                <p:ph sz="quarter" idx="13"/>
              </p:nvPr>
            </p:nvSpPr>
            <p:spPr>
              <a:xfrm>
                <a:off x="913774" y="2030278"/>
                <a:ext cx="10363826" cy="4494508"/>
              </a:xfrm>
            </p:spPr>
            <p:txBody>
              <a:bodyPr>
                <a:normAutofit fontScale="92500" lnSpcReduction="20000"/>
              </a:bodyPr>
              <a:lstStyle/>
              <a:p>
                <a:pPr marL="0" indent="0">
                  <a:buNone/>
                </a:pPr>
                <a:r>
                  <a:rPr lang="zh-CN" altLang="en-US" cap="none" dirty="0" smtClean="0"/>
                  <a:t>一个单调子模函数的重要性质是：可以用如下的贪心算法得到函数最大值的近似解。</a:t>
                </a:r>
                <a:br>
                  <a:rPr lang="zh-CN" altLang="en-US" cap="none" dirty="0" smtClean="0"/>
                </a:br>
                <a:r>
                  <a:rPr lang="zh-CN" altLang="en-US" cap="none" dirty="0" smtClean="0"/>
                  <a:t>算法：单调子模函数的贪心算法。</a:t>
                </a:r>
                <a:br>
                  <a:rPr lang="zh-CN" altLang="en-US" cap="none" dirty="0" smtClean="0"/>
                </a:br>
                <a:r>
                  <a:rPr lang="zh-CN" altLang="en-US" cap="none" dirty="0" smtClean="0"/>
                  <a:t>输入：单调子模函数 </a:t>
                </a:r>
                <a:r>
                  <a:rPr lang="en-US" altLang="zh-CN" cap="none" dirty="0" smtClean="0"/>
                  <a:t>f</a:t>
                </a:r>
                <a:r>
                  <a:rPr lang="zh-CN" altLang="en-US" cap="none" dirty="0" smtClean="0"/>
                  <a:t>，预算</a:t>
                </a:r>
                <a:r>
                  <a:rPr lang="en-US" altLang="zh-CN" cap="none" dirty="0" smtClean="0"/>
                  <a:t>k</a:t>
                </a:r>
                <a:r>
                  <a:rPr lang="zh-CN" altLang="en-US" cap="none" dirty="0" smtClean="0"/>
                  <a:t>。</a:t>
                </a:r>
                <a:br>
                  <a:rPr lang="zh-CN" altLang="en-US" cap="none" dirty="0" smtClean="0"/>
                </a:br>
                <a:r>
                  <a:rPr lang="zh-CN" altLang="en-US" cap="none" dirty="0" smtClean="0"/>
                  <a:t>输出：大小为</a:t>
                </a:r>
                <a:r>
                  <a:rPr lang="en-US" altLang="zh-CN" cap="none" dirty="0" smtClean="0"/>
                  <a:t>k</a:t>
                </a:r>
                <a:r>
                  <a:rPr lang="zh-CN" altLang="en-US" cap="none" dirty="0" smtClean="0"/>
                  <a:t>的子集</a:t>
                </a:r>
                <a:r>
                  <a:rPr lang="en-US" altLang="zh-CN" cap="none" dirty="0" smtClean="0"/>
                  <a:t>s</a:t>
                </a:r>
                <a:r>
                  <a:rPr lang="zh-CN" altLang="en-US" cap="none" dirty="0" smtClean="0"/>
                  <a:t>。</a:t>
                </a:r>
                <a:br>
                  <a:rPr lang="zh-CN" altLang="en-US" cap="none" dirty="0" smtClean="0"/>
                </a:br>
                <a:r>
                  <a:rPr lang="zh-CN" altLang="en-US" cap="none" dirty="0" smtClean="0"/>
                  <a:t>初始化： </a:t>
                </a:r>
                <a:r>
                  <a:rPr lang="en-US" altLang="zh-CN" cap="none" dirty="0"/>
                  <a:t>S</a:t>
                </a:r>
                <a:r>
                  <a:rPr lang="en-US" altLang="zh-CN" cap="none" dirty="0" smtClean="0"/>
                  <a:t>=</a:t>
                </a:r>
                <a:r>
                  <a:rPr lang="el-GR" altLang="zh-CN" cap="none" dirty="0" smtClean="0"/>
                  <a:t>φ</a:t>
                </a:r>
                <a:br>
                  <a:rPr lang="el-GR" altLang="zh-CN" cap="none" dirty="0" smtClean="0"/>
                </a:br>
                <a:r>
                  <a:rPr lang="en-US" altLang="zh-CN" cap="none" dirty="0" smtClean="0"/>
                  <a:t>for </a:t>
                </a:r>
                <a:r>
                  <a:rPr lang="en-US" altLang="zh-CN" cap="none" dirty="0" err="1" smtClean="0"/>
                  <a:t>i</a:t>
                </a:r>
                <a:r>
                  <a:rPr lang="en-US" altLang="zh-CN" cap="none" dirty="0" smtClean="0"/>
                  <a:t> =1 to k do</a:t>
                </a:r>
                <a:br>
                  <a:rPr lang="en-US" altLang="zh-CN" cap="none" dirty="0" smtClean="0"/>
                </a:br>
                <a:r>
                  <a:rPr lang="en-US" altLang="zh-CN" cap="none" dirty="0" smtClean="0"/>
                  <a:t>v=</a:t>
                </a:r>
                <a14:m>
                  <m:oMath xmlns:m="http://schemas.openxmlformats.org/officeDocument/2006/math">
                    <m:sSub>
                      <m:sSubPr>
                        <m:ctrlPr>
                          <a:rPr lang="en-US" altLang="zh-CN" i="1">
                            <a:latin typeface="Cambria Math" panose="02040503050406030204" pitchFamily="18" charset="0"/>
                          </a:rPr>
                        </m:ctrlPr>
                      </m:sSubPr>
                      <m:e>
                        <m:r>
                          <m:rPr>
                            <m:nor/>
                          </m:rPr>
                          <a:rPr lang="en-US" altLang="zh-CN" cap="none" dirty="0"/>
                          <m:t>argmax</m:t>
                        </m:r>
                      </m:e>
                      <m:sub>
                        <m:r>
                          <a:rPr lang="en-US" altLang="zh-CN" b="0" i="1" cap="none" dirty="0" smtClean="0">
                            <a:latin typeface="Cambria Math" panose="02040503050406030204" pitchFamily="18" charset="0"/>
                          </a:rPr>
                          <m:t>𝑢</m:t>
                        </m:r>
                        <m:r>
                          <a:rPr lang="en-US" altLang="zh-CN" b="0" i="1" cap="none" dirty="0" smtClean="0">
                            <a:latin typeface="Cambria Math" panose="02040503050406030204" pitchFamily="18" charset="0"/>
                            <a:ea typeface="Cambria Math" panose="02040503050406030204" pitchFamily="18" charset="0"/>
                          </a:rPr>
                          <m:t>∈</m:t>
                        </m:r>
                        <m:r>
                          <a:rPr lang="en-US" altLang="zh-CN" b="0" i="1" cap="none" dirty="0" smtClean="0">
                            <a:latin typeface="Cambria Math" panose="02040503050406030204" pitchFamily="18" charset="0"/>
                            <a:ea typeface="Cambria Math" panose="02040503050406030204" pitchFamily="18" charset="0"/>
                          </a:rPr>
                          <m:t>𝑉</m:t>
                        </m:r>
                        <m:r>
                          <a:rPr lang="en-US" altLang="zh-CN" b="0" i="1" cap="none" dirty="0" smtClean="0">
                            <a:latin typeface="Cambria Math" panose="02040503050406030204" pitchFamily="18" charset="0"/>
                            <a:ea typeface="Cambria Math" panose="02040503050406030204" pitchFamily="18" charset="0"/>
                          </a:rPr>
                          <m:t>\</m:t>
                        </m:r>
                        <m:r>
                          <m:rPr>
                            <m:sty m:val="p"/>
                          </m:rPr>
                          <a:rPr lang="en-US" altLang="zh-CN" b="0" i="1" cap="none" dirty="0" smtClean="0">
                            <a:latin typeface="Cambria Math" panose="02040503050406030204" pitchFamily="18" charset="0"/>
                            <a:ea typeface="Cambria Math" panose="02040503050406030204" pitchFamily="18" charset="0"/>
                          </a:rPr>
                          <m:t>S</m:t>
                        </m:r>
                      </m:sub>
                    </m:s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𝑢</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e>
                    </m:d>
                  </m:oMath>
                </a14:m>
                <a:endParaRPr lang="en-US" altLang="zh-CN" dirty="0" smtClean="0"/>
              </a:p>
              <a:p>
                <a:pPr marL="0" indent="0">
                  <a:buNone/>
                </a:pPr>
                <a:r>
                  <a:rPr lang="en-US" altLang="zh-CN" cap="none" dirty="0" smtClean="0"/>
                  <a:t>S=S∪{v}</a:t>
                </a:r>
                <a:br>
                  <a:rPr lang="en-US" altLang="zh-CN" cap="none" dirty="0" smtClean="0"/>
                </a:br>
                <a:r>
                  <a:rPr lang="en-US" altLang="zh-CN" cap="none" dirty="0" smtClean="0"/>
                  <a:t>end for</a:t>
                </a:r>
                <a:br>
                  <a:rPr lang="en-US" altLang="zh-CN" cap="none" dirty="0" smtClean="0"/>
                </a:br>
                <a:r>
                  <a:rPr lang="zh-CN" altLang="en-US" cap="none" dirty="0" smtClean="0"/>
                  <a:t>返回</a:t>
                </a:r>
                <a:r>
                  <a:rPr lang="en-US" altLang="zh-CN" cap="none" dirty="0" smtClean="0"/>
                  <a:t>S</a:t>
                </a:r>
              </a:p>
              <a:p>
                <a:pPr marL="0" indent="0">
                  <a:buNone/>
                </a:pPr>
                <a:r>
                  <a:rPr lang="en-US" altLang="zh-CN" cap="none" dirty="0" smtClean="0"/>
                  <a:t/>
                </a:r>
                <a:br>
                  <a:rPr lang="en-US" altLang="zh-CN" cap="none" dirty="0" smtClean="0"/>
                </a:br>
                <a:r>
                  <a:rPr lang="zh-CN" altLang="en-US" cap="none" dirty="0" smtClean="0"/>
                  <a:t>如果</a:t>
                </a:r>
                <a:r>
                  <a:rPr lang="en-US" altLang="zh-CN" cap="none" dirty="0" smtClean="0"/>
                  <a:t>f</a:t>
                </a:r>
                <a:r>
                  <a:rPr lang="zh-CN" altLang="en-US" cap="none" dirty="0" smtClean="0"/>
                  <a:t>是单调子模的，且</a:t>
                </a:r>
                <a:r>
                  <a:rPr lang="en-US" altLang="zh-CN" cap="none" dirty="0" smtClean="0"/>
                  <a:t>f</a:t>
                </a:r>
                <a:r>
                  <a:rPr lang="zh-CN" altLang="en-US" cap="none" dirty="0" smtClean="0"/>
                  <a:t>（ </a:t>
                </a:r>
                <a:r>
                  <a:rPr lang="en-US" altLang="zh-CN" cap="none" dirty="0" smtClean="0"/>
                  <a:t>φ</a:t>
                </a:r>
                <a:r>
                  <a:rPr lang="zh-CN" altLang="en-US" cap="none" dirty="0" smtClean="0"/>
                  <a:t>）</a:t>
                </a:r>
                <a:r>
                  <a:rPr lang="en-US" altLang="zh-CN" cap="none" dirty="0" smtClean="0"/>
                  <a:t>=0</a:t>
                </a:r>
                <a:r>
                  <a:rPr lang="zh-CN" altLang="en-US" cap="none" dirty="0" smtClean="0"/>
                  <a:t>，则贪心算法找到的贪心解保证至少是最优解的（</a:t>
                </a:r>
                <a:r>
                  <a:rPr lang="en-US" altLang="zh-CN" cap="none" dirty="0" smtClean="0"/>
                  <a:t>1-1/e</a:t>
                </a:r>
                <a:r>
                  <a:rPr lang="zh-CN" altLang="en-US" cap="none" dirty="0" smtClean="0"/>
                  <a:t>），即大约</a:t>
                </a:r>
                <a:r>
                  <a:rPr lang="en-US" altLang="zh-CN" cap="none" dirty="0" smtClean="0"/>
                  <a:t>63%</a:t>
                </a:r>
                <a:r>
                  <a:rPr lang="zh-CN" altLang="en-US" cap="none" dirty="0" smtClean="0"/>
                  <a:t>。所以贪心算法是单调子模函数最大化的（</a:t>
                </a:r>
                <a:r>
                  <a:rPr lang="en-US" altLang="zh-CN" cap="none" dirty="0" smtClean="0"/>
                  <a:t>1-1/e</a:t>
                </a:r>
                <a:r>
                  <a:rPr lang="zh-CN" altLang="en-US" cap="none" dirty="0" smtClean="0"/>
                  <a:t>）的近似算法。</a:t>
                </a:r>
                <a:br>
                  <a:rPr lang="zh-CN" altLang="en-US" cap="none" dirty="0" smtClean="0"/>
                </a:br>
                <a:endParaRPr lang="zh-CN" altLang="en-US" cap="none" dirty="0"/>
              </a:p>
            </p:txBody>
          </p:sp>
        </mc:Choice>
        <mc:Fallback xmlns="">
          <p:sp>
            <p:nvSpPr>
              <p:cNvPr id="5" name="内容占位符 4"/>
              <p:cNvSpPr>
                <a:spLocks noGrp="1" noRot="1" noChangeAspect="1" noMove="1" noResize="1" noEditPoints="1" noAdjustHandles="1" noChangeArrowheads="1" noChangeShapeType="1" noTextEdit="1"/>
              </p:cNvSpPr>
              <p:nvPr>
                <p:ph sz="quarter" idx="13"/>
              </p:nvPr>
            </p:nvSpPr>
            <p:spPr>
              <a:xfrm>
                <a:off x="913774" y="2030278"/>
                <a:ext cx="10363826" cy="4494508"/>
              </a:xfrm>
              <a:blipFill rotWithShape="0">
                <a:blip r:embed="rId3"/>
                <a:stretch>
                  <a:fillRect l="-588" t="-10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5960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b="1" cap="none" dirty="0" smtClean="0"/>
              <a:t>Efficient Influence Maximization In Social Networks</a:t>
            </a:r>
            <a:r>
              <a:rPr lang="en-US" altLang="zh-CN" cap="none" dirty="0" smtClean="0"/>
              <a:t/>
            </a:r>
            <a:br>
              <a:rPr lang="en-US" altLang="zh-CN" cap="none" dirty="0" smtClean="0"/>
            </a:br>
            <a:endParaRPr lang="zh-CN" altLang="en-US" cap="none" dirty="0"/>
          </a:p>
        </p:txBody>
      </p:sp>
      <p:sp>
        <p:nvSpPr>
          <p:cNvPr id="5" name="内容占位符 4"/>
          <p:cNvSpPr>
            <a:spLocks noGrp="1"/>
          </p:cNvSpPr>
          <p:nvPr>
            <p:ph sz="quarter" idx="13"/>
          </p:nvPr>
        </p:nvSpPr>
        <p:spPr/>
        <p:txBody>
          <a:bodyPr/>
          <a:lstStyle/>
          <a:p>
            <a:r>
              <a:rPr lang="en-US" altLang="zh-CN" cap="none" dirty="0" smtClean="0"/>
              <a:t>Author:</a:t>
            </a:r>
            <a:r>
              <a:rPr lang="zh-CN" altLang="en-US" cap="none" dirty="0" smtClean="0"/>
              <a:t>陈卫</a:t>
            </a:r>
            <a:endParaRPr lang="en-US" altLang="zh-CN" cap="none" dirty="0" smtClean="0"/>
          </a:p>
          <a:p>
            <a:pPr marL="0" indent="0">
              <a:buNone/>
            </a:pPr>
            <a:r>
              <a:rPr lang="zh-CN" altLang="en-US" cap="none" dirty="0"/>
              <a:t>他</a:t>
            </a:r>
            <a:r>
              <a:rPr lang="zh-CN" altLang="en-US" cap="none" dirty="0" smtClean="0"/>
              <a:t>是微软亚洲研究院理论组的一名高级研究员。主要研究的领域包括：社交网络，信息网络，在线学习，博弈论，分布式计算等等。</a:t>
            </a:r>
            <a:endParaRPr lang="en-US" altLang="zh-CN" cap="none" dirty="0" smtClean="0"/>
          </a:p>
          <a:p>
            <a:r>
              <a:rPr lang="en-US" altLang="zh-CN" cap="none" dirty="0"/>
              <a:t>Published </a:t>
            </a:r>
            <a:r>
              <a:rPr lang="en-US" altLang="zh-CN" cap="none" dirty="0" smtClean="0"/>
              <a:t>In : proceedings Of The 15th ACM SIGKDD International Conference On Knowledge Discovery And Data Mining </a:t>
            </a:r>
            <a:r>
              <a:rPr lang="zh-CN" altLang="en-US" cap="none" dirty="0" smtClean="0"/>
              <a:t>（</a:t>
            </a:r>
            <a:r>
              <a:rPr lang="en-US" altLang="zh-CN" cap="none" dirty="0" smtClean="0"/>
              <a:t>2009 KDD</a:t>
            </a:r>
            <a:r>
              <a:rPr lang="zh-CN" altLang="en-US" cap="none" dirty="0" smtClean="0"/>
              <a:t>）</a:t>
            </a:r>
            <a:endParaRPr lang="en-US" altLang="zh-CN" cap="none" dirty="0" smtClean="0"/>
          </a:p>
          <a:p>
            <a:endParaRPr lang="zh-CN" altLang="en-US" cap="none" dirty="0"/>
          </a:p>
        </p:txBody>
      </p:sp>
    </p:spTree>
    <p:extLst>
      <p:ext uri="{BB962C8B-B14F-4D97-AF65-F5344CB8AC3E}">
        <p14:creationId xmlns:p14="http://schemas.microsoft.com/office/powerpoint/2010/main" val="1373259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cap="none" dirty="0" smtClean="0"/>
              <a:t>What is the problem the paper is trying to solve?</a:t>
            </a:r>
            <a:endParaRPr lang="zh-CN" altLang="en-US" cap="none" dirty="0"/>
          </a:p>
        </p:txBody>
      </p:sp>
      <p:sp>
        <p:nvSpPr>
          <p:cNvPr id="5" name="内容占位符 4"/>
          <p:cNvSpPr>
            <a:spLocks noGrp="1"/>
          </p:cNvSpPr>
          <p:nvPr>
            <p:ph sz="quarter" idx="13"/>
          </p:nvPr>
        </p:nvSpPr>
        <p:spPr/>
        <p:txBody>
          <a:bodyPr/>
          <a:lstStyle/>
          <a:p>
            <a:r>
              <a:rPr lang="zh-CN" altLang="en-US" dirty="0"/>
              <a:t>这</a:t>
            </a:r>
            <a:r>
              <a:rPr lang="zh-CN" altLang="en-US" dirty="0" smtClean="0"/>
              <a:t>篇论文主要解决影响力传播最大化问题</a:t>
            </a:r>
            <a:endParaRPr lang="en-US" altLang="zh-CN" dirty="0" smtClean="0"/>
          </a:p>
          <a:p>
            <a:endParaRPr lang="zh-CN" altLang="en-US" dirty="0"/>
          </a:p>
        </p:txBody>
      </p:sp>
    </p:spTree>
    <p:extLst>
      <p:ext uri="{BB962C8B-B14F-4D97-AF65-F5344CB8AC3E}">
        <p14:creationId xmlns:p14="http://schemas.microsoft.com/office/powerpoint/2010/main" val="806540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cap="none" dirty="0" smtClean="0"/>
              <a:t>What is the key contribution to literature</a:t>
            </a:r>
            <a:r>
              <a:rPr lang="zh-CN" altLang="en-US" cap="none" dirty="0" smtClean="0"/>
              <a:t>？</a:t>
            </a:r>
            <a:endParaRPr lang="zh-CN" altLang="en-US" cap="none" dirty="0"/>
          </a:p>
        </p:txBody>
      </p:sp>
      <p:sp>
        <p:nvSpPr>
          <p:cNvPr id="5" name="内容占位符 4"/>
          <p:cNvSpPr>
            <a:spLocks noGrp="1"/>
          </p:cNvSpPr>
          <p:nvPr>
            <p:ph sz="quarter" idx="13"/>
          </p:nvPr>
        </p:nvSpPr>
        <p:spPr/>
        <p:txBody>
          <a:bodyPr/>
          <a:lstStyle/>
          <a:p>
            <a:r>
              <a:rPr lang="zh-CN" altLang="en-US" b="1" dirty="0" smtClean="0">
                <a:solidFill>
                  <a:srgbClr val="FF0000"/>
                </a:solidFill>
              </a:rPr>
              <a:t>本文第一个研究点</a:t>
            </a:r>
            <a:r>
              <a:rPr lang="zh-CN" altLang="en-US" b="1" dirty="0">
                <a:solidFill>
                  <a:srgbClr val="FF0000"/>
                </a:solidFill>
              </a:rPr>
              <a:t>：</a:t>
            </a:r>
            <a:r>
              <a:rPr lang="zh-CN" altLang="en-US" dirty="0" smtClean="0"/>
              <a:t>在基础贪心算法上做了一定的改进，在时间复杂度上比</a:t>
            </a:r>
            <a:r>
              <a:rPr lang="en-US" altLang="zh-CN" dirty="0" smtClean="0"/>
              <a:t>CELF</a:t>
            </a:r>
            <a:r>
              <a:rPr lang="zh-CN" altLang="en-US" dirty="0" smtClean="0"/>
              <a:t>要好，但是精确度上，二者差不多。</a:t>
            </a:r>
            <a:endParaRPr lang="en-US" altLang="zh-CN" dirty="0" smtClean="0"/>
          </a:p>
          <a:p>
            <a:r>
              <a:rPr lang="zh-CN" altLang="en-US" b="1" dirty="0" smtClean="0">
                <a:solidFill>
                  <a:srgbClr val="FF0000"/>
                </a:solidFill>
              </a:rPr>
              <a:t>本文的第二个研究点：</a:t>
            </a:r>
            <a:r>
              <a:rPr lang="zh-CN" altLang="en-US" dirty="0" smtClean="0"/>
              <a:t>提出了一个启发式算法，在精确度上，比前两个算法要差一点点，但是时间复杂度较</a:t>
            </a:r>
            <a:r>
              <a:rPr lang="en-US" altLang="zh-CN" dirty="0" smtClean="0"/>
              <a:t>CELF</a:t>
            </a:r>
            <a:r>
              <a:rPr lang="zh-CN" altLang="en-US" dirty="0" smtClean="0"/>
              <a:t>要低</a:t>
            </a:r>
            <a:r>
              <a:rPr lang="en-US" altLang="zh-CN" dirty="0" smtClean="0"/>
              <a:t>6</a:t>
            </a:r>
            <a:r>
              <a:rPr lang="zh-CN" altLang="en-US" dirty="0" smtClean="0"/>
              <a:t>个数量级。这给了我们一个启发，一直去改进贪心算法所得到的性能提升有限，但是提出一个合适的启发式算法可能会有很惊喜的效果。而目前的大部分研究都是在做贪心算法的改进。</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3287689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4517" y="989352"/>
            <a:ext cx="10610241" cy="5262979"/>
          </a:xfrm>
          <a:prstGeom prst="rect">
            <a:avLst/>
          </a:prstGeom>
          <a:noFill/>
        </p:spPr>
        <p:txBody>
          <a:bodyPr wrap="square" rtlCol="0">
            <a:spAutoFit/>
          </a:bodyPr>
          <a:lstStyle/>
          <a:p>
            <a:r>
              <a:rPr lang="zh-CN" altLang="en-US" sz="2400" dirty="0"/>
              <a:t>但在计算机科学中</a:t>
            </a:r>
            <a:r>
              <a:rPr lang="zh-CN" altLang="en-US" sz="2400" dirty="0" smtClean="0"/>
              <a:t>基于</a:t>
            </a:r>
            <a:r>
              <a:rPr lang="zh-CN" altLang="en-US" sz="2400" dirty="0"/>
              <a:t>计算和大数据的社交网络影响力传播</a:t>
            </a:r>
            <a:r>
              <a:rPr lang="zh-CN" altLang="en-US" sz="2400" dirty="0" smtClean="0"/>
              <a:t>模型</a:t>
            </a:r>
            <a:r>
              <a:rPr lang="zh-CN" altLang="en-US" sz="2400" dirty="0"/>
              <a:t>的研究还是</a:t>
            </a:r>
            <a:r>
              <a:rPr lang="en-US" altLang="zh-CN" sz="2400" dirty="0"/>
              <a:t>21</a:t>
            </a:r>
            <a:r>
              <a:rPr lang="zh-CN" altLang="en-US" sz="2400" dirty="0"/>
              <a:t>世纪之后的事情</a:t>
            </a:r>
            <a:r>
              <a:rPr lang="zh-CN" altLang="en-US" sz="2400" dirty="0" smtClean="0"/>
              <a:t>。</a:t>
            </a:r>
            <a:endParaRPr lang="en-US" altLang="zh-CN" sz="2400" dirty="0" smtClean="0"/>
          </a:p>
          <a:p>
            <a:r>
              <a:rPr lang="zh-CN" altLang="en-US" sz="2400" dirty="0"/>
              <a:t/>
            </a:r>
            <a:br>
              <a:rPr lang="zh-CN" altLang="en-US" sz="2400" dirty="0"/>
            </a:br>
            <a:r>
              <a:rPr lang="en-US" altLang="zh-CN" sz="2400" dirty="0" smtClean="0"/>
              <a:t>2001 </a:t>
            </a:r>
            <a:r>
              <a:rPr lang="zh-CN" altLang="en-US" sz="2400" dirty="0" smtClean="0"/>
              <a:t>，</a:t>
            </a:r>
            <a:r>
              <a:rPr lang="en-US" altLang="zh-CN" sz="2400" dirty="0" err="1" smtClean="0"/>
              <a:t>Domingos</a:t>
            </a:r>
            <a:r>
              <a:rPr lang="zh-CN" altLang="en-US" sz="2400" dirty="0" smtClean="0"/>
              <a:t>和 </a:t>
            </a:r>
            <a:r>
              <a:rPr lang="en-US" altLang="zh-CN" sz="2400" dirty="0" smtClean="0"/>
              <a:t>Richardson</a:t>
            </a:r>
            <a:r>
              <a:rPr lang="zh-CN" altLang="en-US" sz="2400" dirty="0" smtClean="0"/>
              <a:t>首先提出了</a:t>
            </a:r>
            <a:r>
              <a:rPr lang="zh-CN" altLang="en-US" sz="2400" dirty="0"/>
              <a:t>基于马尔科夫</a:t>
            </a:r>
            <a:r>
              <a:rPr lang="zh-CN" altLang="en-US" sz="2400" dirty="0" smtClean="0"/>
              <a:t>随机场（</a:t>
            </a:r>
            <a:r>
              <a:rPr lang="en-US" altLang="zh-CN" sz="2400" dirty="0" smtClean="0"/>
              <a:t>Markov Random </a:t>
            </a:r>
            <a:r>
              <a:rPr lang="en-US" altLang="zh-CN" sz="2400" dirty="0"/>
              <a:t>F</a:t>
            </a:r>
            <a:r>
              <a:rPr lang="en-US" altLang="zh-CN" sz="2400" dirty="0" smtClean="0"/>
              <a:t>ield</a:t>
            </a:r>
            <a:r>
              <a:rPr lang="zh-CN" altLang="en-US" sz="2400" dirty="0" smtClean="0"/>
              <a:t>）的</a:t>
            </a:r>
            <a:r>
              <a:rPr lang="zh-CN" altLang="en-US" sz="2400" dirty="0"/>
              <a:t>社交网络影响力</a:t>
            </a:r>
            <a:r>
              <a:rPr lang="zh-CN" altLang="en-US" sz="2400" dirty="0" smtClean="0"/>
              <a:t>模型。这个</a:t>
            </a:r>
            <a:r>
              <a:rPr lang="zh-CN" altLang="en-US" sz="2400" dirty="0"/>
              <a:t>模型是关于图中节点被激活的</a:t>
            </a:r>
            <a:r>
              <a:rPr lang="zh-CN" altLang="en-US" sz="2400" dirty="0" smtClean="0"/>
              <a:t>相关性</a:t>
            </a:r>
            <a:r>
              <a:rPr lang="zh-CN" altLang="en-US" sz="2400" dirty="0"/>
              <a:t>模型，而不</a:t>
            </a:r>
            <a:r>
              <a:rPr lang="zh-CN" altLang="en-US" sz="2400" dirty="0" smtClean="0"/>
              <a:t>直接表达 </a:t>
            </a:r>
            <a:r>
              <a:rPr lang="zh-CN" altLang="en-US" sz="2400" dirty="0"/>
              <a:t>影响力传播</a:t>
            </a:r>
            <a:r>
              <a:rPr lang="zh-CN" altLang="en-US" sz="2400" dirty="0" smtClean="0"/>
              <a:t>的因果关系。</a:t>
            </a:r>
            <a:r>
              <a:rPr lang="zh-CN" altLang="en-US" sz="2400" dirty="0"/>
              <a:t/>
            </a:r>
            <a:br>
              <a:rPr lang="zh-CN" altLang="en-US" sz="2400" dirty="0"/>
            </a:br>
            <a:endParaRPr lang="en-US" altLang="zh-CN" sz="2400" dirty="0" smtClean="0"/>
          </a:p>
          <a:p>
            <a:r>
              <a:rPr lang="en-US" altLang="zh-CN" sz="2400" dirty="0"/>
              <a:t>2003</a:t>
            </a:r>
            <a:r>
              <a:rPr lang="zh-CN" altLang="en-US" sz="2400" dirty="0"/>
              <a:t>年，</a:t>
            </a:r>
            <a:r>
              <a:rPr lang="en-US" altLang="zh-CN" sz="2400" dirty="0"/>
              <a:t>Kempe</a:t>
            </a:r>
            <a:r>
              <a:rPr lang="zh-CN" altLang="en-US" sz="2400" dirty="0"/>
              <a:t>、</a:t>
            </a:r>
            <a:r>
              <a:rPr lang="en-US" altLang="zh-CN" sz="2400" dirty="0" smtClean="0"/>
              <a:t>Kleinberg</a:t>
            </a:r>
            <a:r>
              <a:rPr lang="zh-CN" altLang="en-US" sz="2400" dirty="0" smtClean="0"/>
              <a:t>和 </a:t>
            </a:r>
            <a:r>
              <a:rPr lang="en-US" altLang="zh-CN" sz="2400" dirty="0" err="1" smtClean="0"/>
              <a:t>Tardos</a:t>
            </a:r>
            <a:r>
              <a:rPr lang="zh-CN" altLang="en-US" sz="2400" dirty="0" smtClean="0"/>
              <a:t>提出</a:t>
            </a:r>
            <a:r>
              <a:rPr lang="zh-CN" altLang="en-US" sz="2400" dirty="0"/>
              <a:t>了独立级联</a:t>
            </a:r>
            <a:r>
              <a:rPr lang="zh-CN" altLang="en-US" sz="2400" dirty="0" smtClean="0"/>
              <a:t>（</a:t>
            </a:r>
            <a:r>
              <a:rPr lang="en-US" altLang="zh-CN" sz="2400" dirty="0"/>
              <a:t>I</a:t>
            </a:r>
            <a:r>
              <a:rPr lang="en-US" altLang="zh-CN" sz="2400" dirty="0" smtClean="0"/>
              <a:t>ndependent Cascade</a:t>
            </a:r>
            <a:r>
              <a:rPr lang="zh-CN" altLang="en-US" sz="2400" dirty="0"/>
              <a:t>）和线性阈值</a:t>
            </a:r>
            <a:r>
              <a:rPr lang="zh-CN" altLang="en-US" sz="2400" dirty="0" smtClean="0"/>
              <a:t>（</a:t>
            </a:r>
            <a:r>
              <a:rPr lang="en-US" altLang="zh-CN" sz="2400" dirty="0"/>
              <a:t>L</a:t>
            </a:r>
            <a:r>
              <a:rPr lang="en-US" altLang="zh-CN" sz="2400" dirty="0" smtClean="0"/>
              <a:t>inear Threshold</a:t>
            </a:r>
            <a:r>
              <a:rPr lang="zh-CN" altLang="en-US" sz="2400" dirty="0" smtClean="0"/>
              <a:t>）等</a:t>
            </a:r>
            <a:r>
              <a:rPr lang="zh-CN" altLang="en-US" sz="2400" dirty="0"/>
              <a:t>离散时间递进性传播模型和它们的</a:t>
            </a:r>
            <a:r>
              <a:rPr lang="zh-CN" altLang="en-US" sz="2400" dirty="0" smtClean="0"/>
              <a:t>若干拓展模型。</a:t>
            </a:r>
            <a:endParaRPr lang="en-US" altLang="zh-CN" sz="2400" dirty="0" smtClean="0"/>
          </a:p>
          <a:p>
            <a:r>
              <a:rPr lang="zh-CN" altLang="en-US" sz="2400" dirty="0"/>
              <a:t>这些模型总结了前人在</a:t>
            </a:r>
            <a:r>
              <a:rPr lang="zh-CN" altLang="en-US" sz="2400" dirty="0" smtClean="0"/>
              <a:t>社会心理学</a:t>
            </a:r>
            <a:r>
              <a:rPr lang="zh-CN" altLang="en-US" sz="2400" dirty="0"/>
              <a:t>、市场学及统计物理方面的模型，</a:t>
            </a:r>
            <a:r>
              <a:rPr lang="zh-CN" altLang="en-US" sz="2400" dirty="0" smtClean="0"/>
              <a:t>简单</a:t>
            </a:r>
            <a:r>
              <a:rPr lang="zh-CN" altLang="en-US" sz="2400" dirty="0"/>
              <a:t>直观，基本符合人们对影响力传播的</a:t>
            </a:r>
            <a:r>
              <a:rPr lang="zh-CN" altLang="en-US" sz="2400" dirty="0" smtClean="0"/>
              <a:t>直觉</a:t>
            </a:r>
            <a:r>
              <a:rPr lang="zh-CN" altLang="en-US" sz="2400" dirty="0"/>
              <a:t>理解，同时模型具有较好的性质，</a:t>
            </a:r>
            <a:r>
              <a:rPr lang="zh-CN" altLang="en-US" sz="2400" dirty="0" smtClean="0"/>
              <a:t>便于进一步</a:t>
            </a:r>
            <a:r>
              <a:rPr lang="zh-CN" altLang="en-US" sz="2400" dirty="0"/>
              <a:t>分析和计算。</a:t>
            </a:r>
            <a:br>
              <a:rPr lang="zh-CN" altLang="en-US" sz="2400" dirty="0"/>
            </a:br>
            <a:endParaRPr lang="zh-CN" altLang="en-US" sz="2400" dirty="0"/>
          </a:p>
        </p:txBody>
      </p:sp>
    </p:spTree>
    <p:extLst>
      <p:ext uri="{BB962C8B-B14F-4D97-AF65-F5344CB8AC3E}">
        <p14:creationId xmlns:p14="http://schemas.microsoft.com/office/powerpoint/2010/main" val="3889852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cap="none" dirty="0"/>
              <a:t>Important variables used in the paper.</a:t>
            </a:r>
            <a:br>
              <a:rPr lang="en-US" altLang="zh-CN" cap="none" dirty="0"/>
            </a:br>
            <a:endParaRPr lang="zh-CN" altLang="en-US" cap="none" dirty="0"/>
          </a:p>
        </p:txBody>
      </p:sp>
      <p:pic>
        <p:nvPicPr>
          <p:cNvPr id="7" name="内容占位符 6" descr="屏幕剪辑"/>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22206" y="1947081"/>
            <a:ext cx="7306153" cy="4169939"/>
          </a:xfrm>
        </p:spPr>
      </p:pic>
    </p:spTree>
    <p:extLst>
      <p:ext uri="{BB962C8B-B14F-4D97-AF65-F5344CB8AC3E}">
        <p14:creationId xmlns:p14="http://schemas.microsoft.com/office/powerpoint/2010/main" val="3179541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smtClean="0"/>
              <a:t>Algorithm1——General Greedy</a:t>
            </a:r>
            <a:endParaRPr lang="zh-CN" altLang="en-US" cap="none" dirty="0"/>
          </a:p>
        </p:txBody>
      </p:sp>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775" y="2214694"/>
            <a:ext cx="4045109" cy="3606653"/>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5232903" y="3140857"/>
                <a:ext cx="6509442" cy="2585323"/>
              </a:xfrm>
              <a:prstGeom prst="rect">
                <a:avLst/>
              </a:prstGeom>
              <a:noFill/>
            </p:spPr>
            <p:txBody>
              <a:bodyPr wrap="square" rtlCol="0">
                <a:spAutoFit/>
              </a:bodyPr>
              <a:lstStyle/>
              <a:p>
                <a:r>
                  <a:rPr lang="zh-CN" altLang="en-US" b="1" dirty="0" smtClean="0"/>
                  <a:t>时间复杂度：</a:t>
                </a:r>
                <a:endParaRPr lang="en-US" altLang="zh-CN" b="1" dirty="0" smtClean="0"/>
              </a:p>
              <a:p>
                <a:pPr marL="285750" indent="-285750">
                  <a:buFont typeface="Wingdings" panose="05000000000000000000" pitchFamily="2" charset="2"/>
                  <a:buChar char="Ø"/>
                </a:pPr>
                <a:r>
                  <a:rPr lang="zh-CN" altLang="en-US" dirty="0"/>
                  <a:t>第一层</a:t>
                </a:r>
                <a:r>
                  <a:rPr lang="zh-CN" altLang="en-US" dirty="0" smtClean="0"/>
                  <a:t>循环</a:t>
                </a:r>
                <a:r>
                  <a:rPr lang="en-US" altLang="zh-CN" dirty="0" smtClean="0"/>
                  <a:t>——</a:t>
                </a:r>
                <a:r>
                  <a:rPr lang="zh-CN" altLang="en-US" dirty="0" smtClean="0"/>
                  <a:t>寻找</a:t>
                </a:r>
                <a:r>
                  <a:rPr lang="en-US" altLang="zh-CN" dirty="0" smtClean="0"/>
                  <a:t>k</a:t>
                </a:r>
                <a:r>
                  <a:rPr lang="zh-CN" altLang="en-US" dirty="0" smtClean="0"/>
                  <a:t>个点是</a:t>
                </a:r>
                <a:r>
                  <a:rPr lang="en-US" altLang="zh-CN" dirty="0" smtClean="0"/>
                  <a:t>O(k)</a:t>
                </a:r>
              </a:p>
              <a:p>
                <a:pPr marL="285750" indent="-285750">
                  <a:buFont typeface="Wingdings" panose="05000000000000000000" pitchFamily="2" charset="2"/>
                  <a:buChar char="Ø"/>
                </a:pPr>
                <a:r>
                  <a:rPr lang="zh-CN" altLang="en-US" dirty="0" smtClean="0"/>
                  <a:t>第二层循环</a:t>
                </a:r>
                <a:r>
                  <a:rPr lang="en-US" altLang="zh-CN" dirty="0" smtClean="0"/>
                  <a:t>——</a:t>
                </a:r>
                <a:r>
                  <a:rPr lang="zh-CN" altLang="en-US" dirty="0" smtClean="0"/>
                  <a:t>遍历每个点求</a:t>
                </a:r>
                <a:r>
                  <a:rPr lang="en-US" altLang="zh-CN" dirty="0" err="1" smtClean="0"/>
                  <a:t>RanCas</a:t>
                </a:r>
                <a14:m>
                  <m:oMath xmlns:m="http://schemas.openxmlformats.org/officeDocument/2006/math">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S</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𝑣</m:t>
                            </m:r>
                          </m:e>
                        </m:d>
                      </m:e>
                    </m:d>
                  </m:oMath>
                </a14:m>
                <a:r>
                  <a:rPr lang="zh-CN" altLang="en-US" dirty="0" smtClean="0"/>
                  <a:t>是</a:t>
                </a:r>
                <a:r>
                  <a:rPr lang="en-US" altLang="zh-CN" dirty="0" smtClean="0"/>
                  <a:t>O(n)</a:t>
                </a:r>
              </a:p>
              <a:p>
                <a:pPr marL="285750" indent="-285750">
                  <a:buFont typeface="Wingdings" panose="05000000000000000000" pitchFamily="2" charset="2"/>
                  <a:buChar char="Ø"/>
                </a:pPr>
                <a:r>
                  <a:rPr lang="zh-CN" altLang="en-US" dirty="0" smtClean="0"/>
                  <a:t>第三层循环</a:t>
                </a:r>
                <a:r>
                  <a:rPr lang="en-US" altLang="zh-CN" dirty="0" smtClean="0"/>
                  <a:t>——</a:t>
                </a:r>
                <a:r>
                  <a:rPr lang="zh-CN" altLang="en-US" dirty="0" smtClean="0"/>
                  <a:t>遍历</a:t>
                </a:r>
                <a:r>
                  <a:rPr lang="en-US" altLang="zh-CN" dirty="0" smtClean="0"/>
                  <a:t>R</a:t>
                </a:r>
                <a:r>
                  <a:rPr lang="zh-CN" altLang="en-US" dirty="0" smtClean="0"/>
                  <a:t>个样本空间并且每个样本遍历所有的边，需要花费</a:t>
                </a:r>
                <a:r>
                  <a:rPr lang="en-US" altLang="zh-CN" dirty="0" smtClean="0"/>
                  <a:t> O(R</a:t>
                </a:r>
                <a:r>
                  <a:rPr lang="zh-CN" altLang="en-US" dirty="0" smtClean="0"/>
                  <a:t>*</a:t>
                </a:r>
                <a:r>
                  <a:rPr lang="en-US" altLang="zh-CN" dirty="0" smtClean="0"/>
                  <a:t>m)</a:t>
                </a:r>
              </a:p>
              <a:p>
                <a:endParaRPr lang="en-US" altLang="zh-CN" dirty="0" smtClean="0"/>
              </a:p>
              <a:p>
                <a:r>
                  <a:rPr lang="zh-CN" altLang="en-US" dirty="0" smtClean="0"/>
                  <a:t>总的时间复杂度是</a:t>
                </a:r>
                <a:r>
                  <a:rPr lang="en-US" altLang="zh-CN" dirty="0" smtClean="0"/>
                  <a:t>O(k*n*R*m</a:t>
                </a:r>
                <a:r>
                  <a:rPr lang="en-US" altLang="zh-CN" dirty="0" smtClean="0"/>
                  <a:t>)</a:t>
                </a:r>
              </a:p>
              <a:p>
                <a:endParaRPr lang="en-US" altLang="zh-CN" dirty="0"/>
              </a:p>
              <a:p>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5232903" y="3140857"/>
                <a:ext cx="6509442" cy="2585323"/>
              </a:xfrm>
              <a:prstGeom prst="rect">
                <a:avLst/>
              </a:prstGeom>
              <a:blipFill rotWithShape="0">
                <a:blip r:embed="rId5"/>
                <a:stretch>
                  <a:fillRect l="-749" t="-18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232903" y="2214694"/>
                <a:ext cx="6020555" cy="646331"/>
              </a:xfrm>
              <a:prstGeom prst="rect">
                <a:avLst/>
              </a:prstGeom>
              <a:noFill/>
            </p:spPr>
            <p:txBody>
              <a:bodyPr wrap="square" rtlCol="0">
                <a:spAutoFit/>
              </a:bodyPr>
              <a:lstStyle/>
              <a:p>
                <a:r>
                  <a:rPr lang="en-US" altLang="zh-CN" dirty="0" err="1" smtClean="0"/>
                  <a:t>RanCas</a:t>
                </a:r>
                <a:r>
                  <a:rPr lang="en-US" altLang="zh-CN" dirty="0" smtClean="0"/>
                  <a:t>(S):</a:t>
                </a:r>
                <a:r>
                  <a:rPr lang="zh-CN" altLang="en-US" dirty="0" smtClean="0"/>
                  <a:t>求</a:t>
                </a:r>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𝜎</m:t>
                        </m:r>
                      </m:e>
                      <m:sub>
                        <m:r>
                          <a:rPr lang="en-US" altLang="zh-CN" i="1">
                            <a:latin typeface="Cambria Math" panose="02040503050406030204" pitchFamily="18" charset="0"/>
                          </a:rPr>
                          <m:t>𝑋</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S</m:t>
                        </m:r>
                      </m:e>
                    </m:d>
                    <m:r>
                      <a:rPr lang="zh-CN" altLang="en-US" b="0" i="1" smtClean="0">
                        <a:latin typeface="Cambria Math" panose="02040503050406030204" pitchFamily="18" charset="0"/>
                      </a:rPr>
                      <m:t>的</m:t>
                    </m:r>
                    <m:r>
                      <a:rPr lang="zh-CN" altLang="en-US" i="1">
                        <a:latin typeface="Cambria Math" panose="02040503050406030204" pitchFamily="18" charset="0"/>
                      </a:rPr>
                      <m:t>函数</m:t>
                    </m:r>
                    <m:r>
                      <a:rPr lang="zh-CN" altLang="en-US" b="0" i="1" smtClean="0">
                        <a:latin typeface="Cambria Math" panose="02040503050406030204" pitchFamily="18" charset="0"/>
                      </a:rPr>
                      <m:t>，</m:t>
                    </m:r>
                    <m:r>
                      <a:rPr lang="zh-CN" altLang="en-US" i="1">
                        <a:latin typeface="Cambria Math" panose="02040503050406030204" pitchFamily="18" charset="0"/>
                      </a:rPr>
                      <m:t>对每个</m:t>
                    </m:r>
                    <m:r>
                      <a:rPr lang="zh-CN" altLang="en-US" i="1" smtClean="0">
                        <a:latin typeface="Cambria Math" panose="02040503050406030204" pitchFamily="18" charset="0"/>
                      </a:rPr>
                      <m:t>样本</m:t>
                    </m:r>
                    <m:r>
                      <a:rPr lang="en-US" altLang="zh-CN" b="0" i="1" smtClean="0">
                        <a:latin typeface="Cambria Math" panose="02040503050406030204" pitchFamily="18" charset="0"/>
                      </a:rPr>
                      <m:t>𝑋</m:t>
                    </m:r>
                    <m:r>
                      <a:rPr lang="zh-CN" altLang="en-US" b="0" i="1" smtClean="0">
                        <a:latin typeface="Cambria Math" panose="02040503050406030204" pitchFamily="18" charset="0"/>
                      </a:rPr>
                      <m:t>求</m:t>
                    </m:r>
                    <m:r>
                      <a:rPr lang="zh-CN" altLang="en-US" i="1">
                        <a:latin typeface="Cambria Math" panose="02040503050406030204" pitchFamily="18" charset="0"/>
                      </a:rPr>
                      <m:t>影响力</m:t>
                    </m:r>
                    <m:r>
                      <a:rPr lang="zh-CN" altLang="en-US" i="1" smtClean="0">
                        <a:latin typeface="Cambria Math" panose="02040503050406030204" pitchFamily="18" charset="0"/>
                      </a:rPr>
                      <m:t>延展度</m:t>
                    </m:r>
                  </m:oMath>
                </a14:m>
                <a:endParaRPr lang="en-US" altLang="zh-CN" dirty="0" smtClean="0"/>
              </a:p>
              <a:p>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232903" y="2214694"/>
                <a:ext cx="6020555" cy="646331"/>
              </a:xfrm>
              <a:prstGeom prst="rect">
                <a:avLst/>
              </a:prstGeom>
              <a:blipFill rotWithShape="0">
                <a:blip r:embed="rId6"/>
                <a:stretch>
                  <a:fillRect l="-810" t="-75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28191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smtClean="0"/>
              <a:t>Algorithm2——</a:t>
            </a:r>
            <a:r>
              <a:rPr lang="en-US" altLang="zh-CN" cap="none" dirty="0" err="1" smtClean="0"/>
              <a:t>NewGreedyIC</a:t>
            </a:r>
            <a:endParaRPr lang="zh-CN" altLang="en-US" dirty="0"/>
          </a:p>
        </p:txBody>
      </p:sp>
      <p:pic>
        <p:nvPicPr>
          <p:cNvPr id="4" name="内容占位符 3" descr="屏幕剪辑"/>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65212" y="2321696"/>
            <a:ext cx="3943903" cy="3424237"/>
          </a:xfrm>
        </p:spPr>
      </p:pic>
      <mc:AlternateContent xmlns:mc="http://schemas.openxmlformats.org/markup-compatibility/2006" xmlns:a14="http://schemas.microsoft.com/office/drawing/2010/main">
        <mc:Choice Requires="a14">
          <p:sp>
            <p:nvSpPr>
              <p:cNvPr id="6" name="文本框 5"/>
              <p:cNvSpPr txBox="1"/>
              <p:nvPr/>
            </p:nvSpPr>
            <p:spPr>
              <a:xfrm>
                <a:off x="4952245" y="2318291"/>
                <a:ext cx="7161292" cy="2593531"/>
              </a:xfrm>
              <a:prstGeom prst="rect">
                <a:avLst/>
              </a:prstGeom>
              <a:noFill/>
            </p:spPr>
            <p:txBody>
              <a:bodyPr wrap="square" rtlCol="0">
                <a:spAutoFit/>
              </a:bodyPr>
              <a:lstStyle/>
              <a:p>
                <a:r>
                  <a:rPr lang="zh-CN" altLang="en-US" b="1" dirty="0" smtClean="0"/>
                  <a:t>时间复杂度：</a:t>
                </a:r>
                <a:endParaRPr lang="en-US" altLang="zh-CN" b="1" dirty="0" smtClean="0"/>
              </a:p>
              <a:p>
                <a:pPr marL="285750" indent="-285750">
                  <a:buFont typeface="Wingdings" panose="05000000000000000000" pitchFamily="2" charset="2"/>
                  <a:buChar char="Ø"/>
                </a:pPr>
                <a:r>
                  <a:rPr lang="zh-CN" altLang="en-US" dirty="0"/>
                  <a:t>第一层</a:t>
                </a:r>
                <a:r>
                  <a:rPr lang="zh-CN" altLang="en-US" dirty="0" smtClean="0"/>
                  <a:t>循环</a:t>
                </a:r>
                <a:r>
                  <a:rPr lang="en-US" altLang="zh-CN" dirty="0" smtClean="0"/>
                  <a:t>——</a:t>
                </a:r>
                <a:r>
                  <a:rPr lang="zh-CN" altLang="en-US" dirty="0" smtClean="0"/>
                  <a:t>寻找</a:t>
                </a:r>
                <a:r>
                  <a:rPr lang="en-US" altLang="zh-CN" dirty="0" smtClean="0"/>
                  <a:t>k</a:t>
                </a:r>
                <a:r>
                  <a:rPr lang="zh-CN" altLang="en-US" dirty="0" smtClean="0"/>
                  <a:t>个点是</a:t>
                </a:r>
                <a:r>
                  <a:rPr lang="en-US" altLang="zh-CN" dirty="0" smtClean="0"/>
                  <a:t>O(k)</a:t>
                </a:r>
              </a:p>
              <a:p>
                <a:pPr marL="285750" indent="-285750">
                  <a:buFont typeface="Wingdings" panose="05000000000000000000" pitchFamily="2" charset="2"/>
                  <a:buChar char="Ø"/>
                </a:pPr>
                <a:r>
                  <a:rPr lang="zh-CN" altLang="en-US" dirty="0" smtClean="0"/>
                  <a:t>第二层循环</a:t>
                </a:r>
                <a:r>
                  <a:rPr lang="en-US" altLang="zh-CN" dirty="0" smtClean="0"/>
                  <a:t>——</a:t>
                </a:r>
                <a:r>
                  <a:rPr lang="zh-CN" altLang="en-US" dirty="0" smtClean="0"/>
                  <a:t>遍历</a:t>
                </a:r>
                <a:r>
                  <a:rPr lang="en-US" altLang="zh-CN" dirty="0" smtClean="0"/>
                  <a:t>R</a:t>
                </a:r>
                <a:r>
                  <a:rPr lang="zh-CN" altLang="en-US" dirty="0" smtClean="0"/>
                  <a:t>个样本空间，因此时间复杂度是</a:t>
                </a:r>
                <a:r>
                  <a:rPr lang="en-US" altLang="zh-CN" dirty="0" smtClean="0"/>
                  <a:t>O(R)</a:t>
                </a:r>
              </a:p>
              <a:p>
                <a:pPr marL="285750" indent="-285750">
                  <a:buFont typeface="Wingdings" panose="05000000000000000000" pitchFamily="2" charset="2"/>
                  <a:buChar char="Ø"/>
                </a:pPr>
                <a:r>
                  <a:rPr lang="zh-CN" altLang="en-US" dirty="0" smtClean="0"/>
                  <a:t>第三层循环</a:t>
                </a:r>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当</m:t>
                        </m:r>
                        <m:r>
                          <a:rPr lang="zh-CN" altLang="en-US" i="1" smtClean="0">
                            <a:latin typeface="Cambria Math" panose="02040503050406030204" pitchFamily="18" charset="0"/>
                          </a:rPr>
                          <m:t>线性</m:t>
                        </m:r>
                        <m:r>
                          <a:rPr lang="zh-CN" altLang="en-US" i="1">
                            <a:latin typeface="Cambria Math" panose="02040503050406030204" pitchFamily="18" charset="0"/>
                          </a:rPr>
                          <m:t>扫描</m:t>
                        </m:r>
                        <m:sSup>
                          <m:sSupPr>
                            <m:ctrlPr>
                              <a:rPr lang="en-US" altLang="zh-CN" i="1">
                                <a:latin typeface="Cambria Math" panose="02040503050406030204" pitchFamily="18" charset="0"/>
                              </a:rPr>
                            </m:ctrlPr>
                          </m:sSupPr>
                          <m:e>
                            <m:r>
                              <a:rPr lang="en-US" altLang="zh-CN" i="1">
                                <a:latin typeface="Cambria Math" panose="02040503050406030204" pitchFamily="18" charset="0"/>
                              </a:rPr>
                              <m:t>𝐺</m:t>
                            </m:r>
                          </m:e>
                          <m:sup>
                            <m:r>
                              <a:rPr lang="en-US" altLang="zh-CN" i="1">
                                <a:latin typeface="Cambria Math" panose="02040503050406030204" pitchFamily="18" charset="0"/>
                              </a:rPr>
                              <m:t>′</m:t>
                            </m:r>
                          </m:sup>
                        </m:sSup>
                        <m:r>
                          <a:rPr lang="zh-CN" altLang="en-US" i="1">
                            <a:latin typeface="Cambria Math" panose="02040503050406030204" pitchFamily="18" charset="0"/>
                          </a:rPr>
                          <m:t>时</m:t>
                        </m:r>
                        <m:r>
                          <m:rPr>
                            <m:nor/>
                          </m:rPr>
                          <a:rPr lang="zh-CN" altLang="en-US" i="1" dirty="0">
                            <a:latin typeface="Cambria Math" panose="02040503050406030204" pitchFamily="18" charset="0"/>
                          </a:rPr>
                          <m:t>求</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𝐺</m:t>
                                </m:r>
                              </m:e>
                              <m:sup>
                                <m:r>
                                  <a:rPr lang="en-US" altLang="zh-CN" i="1">
                                    <a:latin typeface="Cambria Math" panose="02040503050406030204" pitchFamily="18" charset="0"/>
                                  </a:rPr>
                                  <m:t>′</m:t>
                                </m:r>
                              </m:sup>
                            </m:sSup>
                          </m:sub>
                        </m:sSub>
                        <m:d>
                          <m:dPr>
                            <m:ctrlPr>
                              <a:rPr lang="en-US" altLang="zh-CN" i="1">
                                <a:latin typeface="Cambria Math" panose="02040503050406030204" pitchFamily="18" charset="0"/>
                              </a:rPr>
                            </m:ctrlPr>
                          </m:dPr>
                          <m:e>
                            <m:r>
                              <a:rPr lang="en-US" altLang="zh-CN" i="1">
                                <a:latin typeface="Cambria Math" panose="02040503050406030204" pitchFamily="18" charset="0"/>
                              </a:rPr>
                              <m:t>𝑠</m:t>
                            </m:r>
                          </m:e>
                        </m:d>
                        <m:r>
                          <m:rPr>
                            <m:nor/>
                          </m:rPr>
                          <a:rPr lang="zh-CN" altLang="en-US" i="1" dirty="0">
                            <a:latin typeface="Cambria Math" panose="02040503050406030204" pitchFamily="18" charset="0"/>
                          </a:rPr>
                          <m:t>，</m:t>
                        </m:r>
                        <m:r>
                          <a:rPr lang="zh-CN" altLang="en-US" i="1">
                            <a:latin typeface="Cambria Math" panose="02040503050406030204" pitchFamily="18" charset="0"/>
                          </a:rPr>
                          <m:t>也求出了每个节点的</m:t>
                        </m:r>
                        <m:r>
                          <a:rPr lang="en-US" altLang="zh-CN" i="1">
                            <a:latin typeface="Cambria Math" panose="02040503050406030204" pitchFamily="18" charset="0"/>
                          </a:rPr>
                          <m:t>𝑅</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𝐺</m:t>
                            </m:r>
                          </m:e>
                          <m:sup>
                            <m:r>
                              <a:rPr lang="en-US" altLang="zh-CN" i="1">
                                <a:latin typeface="Cambria Math" panose="02040503050406030204" pitchFamily="18" charset="0"/>
                              </a:rPr>
                              <m:t>′</m:t>
                            </m:r>
                          </m:sup>
                        </m:sSup>
                      </m:sub>
                    </m:sSub>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e>
                    </m:d>
                    <m:r>
                      <a:rPr lang="zh-CN" altLang="en-US" i="1">
                        <a:latin typeface="Cambria Math" panose="02040503050406030204" pitchFamily="18" charset="0"/>
                      </a:rPr>
                      <m:t>和</m:t>
                    </m:r>
                    <m:r>
                      <a:rPr lang="en-US" altLang="zh-CN" i="1">
                        <a:latin typeface="Cambria Math" panose="02040503050406030204" pitchFamily="18" charset="0"/>
                      </a:rPr>
                      <m:t>𝑆𝑣</m:t>
                    </m:r>
                  </m:oMath>
                </a14:m>
                <a:r>
                  <a:rPr lang="zh-CN" altLang="en-US" dirty="0" smtClean="0"/>
                  <a:t>，遍历所有的边，需要花费</a:t>
                </a:r>
                <a:r>
                  <a:rPr lang="en-US" altLang="zh-CN" dirty="0" smtClean="0"/>
                  <a:t> O(m)</a:t>
                </a:r>
              </a:p>
              <a:p>
                <a:endParaRPr lang="en-US" altLang="zh-CN" dirty="0" smtClean="0"/>
              </a:p>
              <a:p>
                <a:r>
                  <a:rPr lang="zh-CN" altLang="en-US" dirty="0" smtClean="0"/>
                  <a:t>总的时间复杂度是</a:t>
                </a:r>
                <a:r>
                  <a:rPr lang="en-US" altLang="zh-CN" dirty="0" smtClean="0"/>
                  <a:t>O(k*R*m)</a:t>
                </a:r>
                <a:r>
                  <a:rPr lang="zh-CN" altLang="en-US" dirty="0" smtClean="0"/>
                  <a:t>，比基本的贪心算法提高了</a:t>
                </a:r>
                <a:r>
                  <a:rPr lang="en-US" altLang="zh-CN" dirty="0" smtClean="0"/>
                  <a:t>O(n)</a:t>
                </a:r>
                <a:r>
                  <a:rPr lang="zh-CN" altLang="en-US" dirty="0" smtClean="0"/>
                  <a:t>的效率</a:t>
                </a:r>
                <a:endParaRPr lang="en-US" altLang="zh-CN" dirty="0" smtClean="0"/>
              </a:p>
              <a:p>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4952245" y="2318291"/>
                <a:ext cx="7161292" cy="2593531"/>
              </a:xfrm>
              <a:prstGeom prst="rect">
                <a:avLst/>
              </a:prstGeom>
              <a:blipFill rotWithShape="0">
                <a:blip r:embed="rId3"/>
                <a:stretch>
                  <a:fillRect l="-681" t="-18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9471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072055"/>
            <a:ext cx="10364451" cy="1142639"/>
          </a:xfrm>
        </p:spPr>
        <p:txBody>
          <a:bodyPr/>
          <a:lstStyle/>
          <a:p>
            <a:r>
              <a:rPr lang="en-US" altLang="zh-CN" cap="none" dirty="0" smtClean="0"/>
              <a:t>Algorithm4——</a:t>
            </a:r>
            <a:r>
              <a:rPr lang="en-US" altLang="zh-CN" cap="none" dirty="0" err="1" smtClean="0"/>
              <a:t>DegreeDiscountIC</a:t>
            </a:r>
            <a:r>
              <a:rPr lang="en-US" altLang="zh-CN" cap="none" dirty="0"/>
              <a:t/>
            </a:r>
            <a:br>
              <a:rPr lang="en-US" altLang="zh-CN" cap="none" dirty="0"/>
            </a:br>
            <a:endParaRPr lang="zh-CN" altLang="en-US" dirty="0"/>
          </a:p>
        </p:txBody>
      </p:sp>
      <p:pic>
        <p:nvPicPr>
          <p:cNvPr id="4" name="内容占位符 3" descr="屏幕剪辑"/>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3776" y="2123126"/>
            <a:ext cx="4074684" cy="3642698"/>
          </a:xfrm>
        </p:spPr>
      </p:pic>
      <p:sp>
        <p:nvSpPr>
          <p:cNvPr id="5" name="文本框 4"/>
          <p:cNvSpPr txBox="1"/>
          <p:nvPr/>
        </p:nvSpPr>
        <p:spPr>
          <a:xfrm>
            <a:off x="5151421" y="2214694"/>
            <a:ext cx="7161292" cy="2585323"/>
          </a:xfrm>
          <a:prstGeom prst="rect">
            <a:avLst/>
          </a:prstGeom>
          <a:noFill/>
        </p:spPr>
        <p:txBody>
          <a:bodyPr wrap="square" rtlCol="0">
            <a:spAutoFit/>
          </a:bodyPr>
          <a:lstStyle/>
          <a:p>
            <a:r>
              <a:rPr lang="zh-CN" altLang="en-US" b="1" dirty="0" smtClean="0"/>
              <a:t>时间复杂度：</a:t>
            </a:r>
            <a:endParaRPr lang="en-US" altLang="zh-CN" b="1" dirty="0" smtClean="0"/>
          </a:p>
          <a:p>
            <a:pPr marL="285750" indent="-285750">
              <a:buFont typeface="Wingdings" panose="05000000000000000000" pitchFamily="2" charset="2"/>
              <a:buChar char="Ø"/>
            </a:pPr>
            <a:r>
              <a:rPr lang="zh-CN" altLang="en-US" dirty="0" smtClean="0"/>
              <a:t>第一个循环</a:t>
            </a:r>
            <a:r>
              <a:rPr lang="en-US" altLang="zh-CN" dirty="0" smtClean="0"/>
              <a:t>——</a:t>
            </a:r>
            <a:r>
              <a:rPr lang="zh-CN" altLang="en-US" dirty="0" smtClean="0"/>
              <a:t>求每个节点的度</a:t>
            </a:r>
            <a:r>
              <a:rPr lang="en-US" altLang="zh-CN" dirty="0" smtClean="0"/>
              <a:t>O(n)</a:t>
            </a:r>
          </a:p>
          <a:p>
            <a:pPr marL="285750" indent="-285750">
              <a:buFont typeface="Wingdings" panose="05000000000000000000" pitchFamily="2" charset="2"/>
              <a:buChar char="Ø"/>
            </a:pPr>
            <a:r>
              <a:rPr lang="zh-CN" altLang="en-US" dirty="0" smtClean="0"/>
              <a:t>第二个循环（外）</a:t>
            </a:r>
            <a:r>
              <a:rPr lang="en-US" altLang="zh-CN" dirty="0" smtClean="0"/>
              <a:t>——</a:t>
            </a:r>
            <a:r>
              <a:rPr lang="zh-CN" altLang="en-US" dirty="0" smtClean="0"/>
              <a:t>寻找</a:t>
            </a:r>
            <a:r>
              <a:rPr lang="en-US" altLang="zh-CN" dirty="0" smtClean="0"/>
              <a:t>k</a:t>
            </a:r>
            <a:r>
              <a:rPr lang="zh-CN" altLang="en-US" dirty="0" smtClean="0"/>
              <a:t>个点是</a:t>
            </a:r>
            <a:r>
              <a:rPr lang="en-US" altLang="zh-CN" dirty="0" smtClean="0"/>
              <a:t>O(k)</a:t>
            </a:r>
          </a:p>
          <a:p>
            <a:pPr marL="285750" indent="-285750">
              <a:buFont typeface="Wingdings" panose="05000000000000000000" pitchFamily="2" charset="2"/>
              <a:buChar char="Ø"/>
            </a:pPr>
            <a:r>
              <a:rPr lang="zh-CN" altLang="en-US" dirty="0" smtClean="0"/>
              <a:t>第二层循环（内）</a:t>
            </a:r>
            <a:r>
              <a:rPr lang="en-US" altLang="zh-CN" dirty="0" smtClean="0"/>
              <a:t>——</a:t>
            </a:r>
            <a:r>
              <a:rPr lang="zh-CN" altLang="en-US" dirty="0" smtClean="0"/>
              <a:t>度最大的节点利用公式</a:t>
            </a:r>
            <a:endParaRPr lang="en-US" altLang="zh-CN" dirty="0"/>
          </a:p>
          <a:p>
            <a:r>
              <a:rPr lang="en-US" altLang="zh-CN" dirty="0" smtClean="0"/>
              <a:t>		           </a:t>
            </a:r>
            <a:r>
              <a:rPr lang="en-US" altLang="zh-CN" dirty="0" err="1" smtClean="0"/>
              <a:t>ddv</a:t>
            </a:r>
            <a:r>
              <a:rPr lang="en-US" altLang="zh-CN" dirty="0" smtClean="0"/>
              <a:t> </a:t>
            </a:r>
            <a:r>
              <a:rPr lang="en-US" altLang="zh-CN" dirty="0"/>
              <a:t>= dv − 2tv − (dv − </a:t>
            </a:r>
            <a:r>
              <a:rPr lang="en-US" altLang="zh-CN" dirty="0" err="1"/>
              <a:t>tv</a:t>
            </a:r>
            <a:r>
              <a:rPr lang="en-US" altLang="zh-CN" dirty="0"/>
              <a:t>)</a:t>
            </a:r>
            <a:r>
              <a:rPr lang="en-US" altLang="zh-CN" dirty="0" err="1"/>
              <a:t>tvp</a:t>
            </a:r>
            <a:r>
              <a:rPr lang="zh-CN" altLang="en-US" dirty="0" smtClean="0"/>
              <a:t>重新赋值，</a:t>
            </a:r>
            <a:endParaRPr lang="en-US" altLang="zh-CN" dirty="0" smtClean="0"/>
          </a:p>
          <a:p>
            <a:r>
              <a:rPr lang="en-US" altLang="zh-CN" dirty="0"/>
              <a:t>	</a:t>
            </a:r>
            <a:r>
              <a:rPr lang="en-US" altLang="zh-CN" dirty="0" smtClean="0"/>
              <a:t>	            </a:t>
            </a:r>
            <a:r>
              <a:rPr lang="zh-CN" altLang="en-US" dirty="0" smtClean="0"/>
              <a:t>求每个邻居所花的时间是</a:t>
            </a:r>
            <a:r>
              <a:rPr lang="en-US" altLang="zh-CN" dirty="0" smtClean="0"/>
              <a:t>O(</a:t>
            </a:r>
            <a:r>
              <a:rPr lang="en-US" altLang="zh-CN" dirty="0" err="1" smtClean="0"/>
              <a:t>logn</a:t>
            </a:r>
            <a:r>
              <a:rPr lang="en-US" altLang="zh-CN" dirty="0" smtClean="0"/>
              <a:t>)</a:t>
            </a:r>
            <a:r>
              <a:rPr lang="en-US" altLang="zh-CN" dirty="0"/>
              <a:t/>
            </a:r>
            <a:br>
              <a:rPr lang="en-US" altLang="zh-CN" dirty="0"/>
            </a:br>
            <a:endParaRPr lang="en-US" altLang="zh-CN" dirty="0" smtClean="0"/>
          </a:p>
          <a:p>
            <a:r>
              <a:rPr lang="zh-CN" altLang="en-US" dirty="0" smtClean="0"/>
              <a:t>总的时间复杂度是</a:t>
            </a:r>
            <a:r>
              <a:rPr lang="en-US" altLang="zh-CN" dirty="0" smtClean="0"/>
              <a:t>O(</a:t>
            </a:r>
            <a:r>
              <a:rPr lang="en-US" altLang="zh-CN" dirty="0" err="1" smtClean="0"/>
              <a:t>klogn+m</a:t>
            </a:r>
            <a:r>
              <a:rPr lang="en-US" altLang="zh-CN" dirty="0" smtClean="0"/>
              <a:t>)</a:t>
            </a:r>
          </a:p>
          <a:p>
            <a:endParaRPr lang="zh-CN" altLang="en-US" dirty="0"/>
          </a:p>
        </p:txBody>
      </p:sp>
    </p:spTree>
    <p:extLst>
      <p:ext uri="{BB962C8B-B14F-4D97-AF65-F5344CB8AC3E}">
        <p14:creationId xmlns:p14="http://schemas.microsoft.com/office/powerpoint/2010/main" val="958570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cap="none" dirty="0" smtClean="0"/>
              <a:t>Does the paper solve the problem well?</a:t>
            </a:r>
            <a:endParaRPr lang="zh-CN" altLang="en-US" cap="none" dirty="0"/>
          </a:p>
        </p:txBody>
      </p:sp>
      <p:sp>
        <p:nvSpPr>
          <p:cNvPr id="5" name="内容占位符 4"/>
          <p:cNvSpPr>
            <a:spLocks noGrp="1"/>
          </p:cNvSpPr>
          <p:nvPr>
            <p:ph sz="quarter" idx="13"/>
          </p:nvPr>
        </p:nvSpPr>
        <p:spPr/>
        <p:txBody>
          <a:bodyPr/>
          <a:lstStyle/>
          <a:p>
            <a:r>
              <a:rPr lang="zh-CN" altLang="en-US" dirty="0" smtClean="0"/>
              <a:t>这个文章在解决影响力最大化问题上</a:t>
            </a:r>
            <a:endParaRPr lang="en-US" altLang="zh-CN" dirty="0" smtClean="0"/>
          </a:p>
          <a:p>
            <a:pPr marL="0" indent="0">
              <a:buNone/>
            </a:pPr>
            <a:r>
              <a:rPr lang="zh-CN" altLang="en-US" b="1" dirty="0" smtClean="0"/>
              <a:t>在保证精度不下降的情况下</a:t>
            </a:r>
            <a:r>
              <a:rPr lang="zh-CN" altLang="en-US" dirty="0" smtClean="0"/>
              <a:t>：运行时间较</a:t>
            </a:r>
            <a:r>
              <a:rPr lang="en-US" altLang="zh-CN" dirty="0" smtClean="0"/>
              <a:t>CELF</a:t>
            </a:r>
            <a:r>
              <a:rPr lang="zh-CN" altLang="en-US" dirty="0" smtClean="0"/>
              <a:t>下降了</a:t>
            </a:r>
            <a:r>
              <a:rPr lang="en-US" altLang="zh-CN" dirty="0" smtClean="0"/>
              <a:t>15%</a:t>
            </a:r>
            <a:r>
              <a:rPr lang="zh-CN" altLang="en-US" dirty="0" smtClean="0"/>
              <a:t>到</a:t>
            </a:r>
            <a:r>
              <a:rPr lang="en-US" altLang="zh-CN" dirty="0" smtClean="0"/>
              <a:t>34%</a:t>
            </a:r>
            <a:r>
              <a:rPr lang="zh-CN" altLang="en-US" dirty="0" smtClean="0"/>
              <a:t>，这对于大规模社交网络的影响力传播最大化研究是很有意义的。但是在精确度上，没有任何改进。</a:t>
            </a:r>
            <a:endParaRPr lang="en-US" altLang="zh-CN" dirty="0" smtClean="0"/>
          </a:p>
          <a:p>
            <a:pPr marL="0" indent="0">
              <a:buNone/>
            </a:pPr>
            <a:r>
              <a:rPr lang="zh-CN" altLang="en-US" b="1" dirty="0" smtClean="0"/>
              <a:t>在允许精度略微下降的情况下</a:t>
            </a:r>
            <a:r>
              <a:rPr lang="zh-CN" altLang="en-US" dirty="0" smtClean="0"/>
              <a:t>（</a:t>
            </a:r>
            <a:r>
              <a:rPr lang="en-US" altLang="zh-CN" dirty="0" smtClean="0"/>
              <a:t>3.5%</a:t>
            </a:r>
            <a:r>
              <a:rPr lang="zh-CN" altLang="en-US" dirty="0" smtClean="0"/>
              <a:t>）：程序的运行时间比</a:t>
            </a:r>
            <a:r>
              <a:rPr lang="en-US" altLang="zh-CN" dirty="0" smtClean="0"/>
              <a:t>CELF</a:t>
            </a:r>
            <a:r>
              <a:rPr lang="zh-CN" altLang="en-US" dirty="0" smtClean="0"/>
              <a:t>要低</a:t>
            </a:r>
            <a:r>
              <a:rPr lang="en-US" altLang="zh-CN" dirty="0" smtClean="0"/>
              <a:t>6</a:t>
            </a:r>
            <a:r>
              <a:rPr lang="zh-CN" altLang="en-US" dirty="0" smtClean="0"/>
              <a:t>个数量级，且提出了一个新的思路，一个合适的启发式算法远比改进贪心算法要带来更好的效果。</a:t>
            </a:r>
            <a:endParaRPr lang="zh-CN" altLang="en-US" dirty="0"/>
          </a:p>
        </p:txBody>
      </p:sp>
    </p:spTree>
    <p:extLst>
      <p:ext uri="{BB962C8B-B14F-4D97-AF65-F5344CB8AC3E}">
        <p14:creationId xmlns:p14="http://schemas.microsoft.com/office/powerpoint/2010/main" val="461741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社会影响力传播研究的三大支柱</a:t>
            </a:r>
            <a:br>
              <a:rPr lang="zh-CN" altLang="en-US" dirty="0"/>
            </a:br>
            <a:endParaRPr lang="zh-CN" altLang="en-US" dirty="0"/>
          </a:p>
        </p:txBody>
      </p:sp>
      <p:sp>
        <p:nvSpPr>
          <p:cNvPr id="10" name="圆角矩形 9"/>
          <p:cNvSpPr/>
          <p:nvPr/>
        </p:nvSpPr>
        <p:spPr>
          <a:xfrm>
            <a:off x="4287187" y="1712523"/>
            <a:ext cx="3043003" cy="1004341"/>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cap="all" dirty="0">
                <a:solidFill>
                  <a:schemeClr val="tx1"/>
                </a:solidFill>
                <a:latin typeface="+mj-lt"/>
                <a:ea typeface="+mj-ea"/>
                <a:cs typeface="+mj-cs"/>
              </a:rPr>
              <a:t>影响力传播研究</a:t>
            </a:r>
          </a:p>
        </p:txBody>
      </p:sp>
      <p:sp>
        <p:nvSpPr>
          <p:cNvPr id="11" name="圆角矩形 10"/>
          <p:cNvSpPr/>
          <p:nvPr/>
        </p:nvSpPr>
        <p:spPr>
          <a:xfrm>
            <a:off x="1051810" y="3259008"/>
            <a:ext cx="3043003" cy="2782029"/>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cap="all" dirty="0">
                <a:solidFill>
                  <a:schemeClr val="tx1"/>
                </a:solidFill>
                <a:latin typeface="+mj-lt"/>
                <a:ea typeface="+mj-ea"/>
                <a:cs typeface="+mj-cs"/>
              </a:rPr>
              <a:t>影响力</a:t>
            </a:r>
            <a:r>
              <a:rPr lang="zh-CN" altLang="en-US" sz="2400" cap="all" dirty="0" smtClean="0">
                <a:solidFill>
                  <a:schemeClr val="tx1"/>
                </a:solidFill>
                <a:latin typeface="+mj-lt"/>
                <a:ea typeface="+mj-ea"/>
                <a:cs typeface="+mj-cs"/>
              </a:rPr>
              <a:t>传播模型</a:t>
            </a:r>
            <a:r>
              <a:rPr lang="zh-CN" altLang="en-US" sz="2400" cap="all" dirty="0">
                <a:solidFill>
                  <a:schemeClr val="tx1"/>
                </a:solidFill>
                <a:latin typeface="+mj-lt"/>
                <a:ea typeface="+mj-ea"/>
                <a:cs typeface="+mj-cs"/>
              </a:rPr>
              <a:t>：</a:t>
            </a:r>
            <a:endParaRPr lang="en-US" altLang="zh-CN" sz="2400" cap="all" dirty="0">
              <a:solidFill>
                <a:schemeClr val="tx1"/>
              </a:solidFill>
              <a:latin typeface="+mj-lt"/>
              <a:ea typeface="+mj-ea"/>
              <a:cs typeface="+mj-cs"/>
            </a:endParaRPr>
          </a:p>
          <a:p>
            <a:endParaRPr lang="en-US" altLang="zh-CN" sz="2400" cap="all" dirty="0">
              <a:solidFill>
                <a:schemeClr val="tx1"/>
              </a:solidFill>
              <a:latin typeface="+mj-lt"/>
              <a:ea typeface="+mj-ea"/>
              <a:cs typeface="+mj-cs"/>
            </a:endParaRPr>
          </a:p>
          <a:p>
            <a:r>
              <a:rPr lang="zh-CN" altLang="en-US" sz="2400" cap="all" dirty="0">
                <a:solidFill>
                  <a:schemeClr val="tx1"/>
                </a:solidFill>
                <a:latin typeface="+mj-lt"/>
                <a:ea typeface="+mj-ea"/>
                <a:cs typeface="+mj-cs"/>
              </a:rPr>
              <a:t>离散</a:t>
            </a:r>
            <a:r>
              <a:rPr lang="en-US" altLang="zh-CN" sz="2400" cap="all" dirty="0">
                <a:solidFill>
                  <a:schemeClr val="tx1"/>
                </a:solidFill>
                <a:latin typeface="+mj-lt"/>
                <a:ea typeface="+mj-ea"/>
                <a:cs typeface="+mj-cs"/>
              </a:rPr>
              <a:t>/</a:t>
            </a:r>
            <a:r>
              <a:rPr lang="zh-CN" altLang="en-US" sz="2400" cap="all" dirty="0">
                <a:solidFill>
                  <a:schemeClr val="tx1"/>
                </a:solidFill>
                <a:latin typeface="+mj-lt"/>
                <a:ea typeface="+mj-ea"/>
                <a:cs typeface="+mj-cs"/>
              </a:rPr>
              <a:t>连续时间</a:t>
            </a:r>
            <a:endParaRPr lang="en-US" altLang="zh-CN" sz="2400" cap="all" dirty="0">
              <a:solidFill>
                <a:schemeClr val="tx1"/>
              </a:solidFill>
              <a:latin typeface="+mj-lt"/>
              <a:ea typeface="+mj-ea"/>
              <a:cs typeface="+mj-cs"/>
            </a:endParaRPr>
          </a:p>
          <a:p>
            <a:r>
              <a:rPr lang="zh-CN" altLang="en-US" sz="2400" cap="all" dirty="0">
                <a:solidFill>
                  <a:schemeClr val="tx1"/>
                </a:solidFill>
                <a:latin typeface="+mj-lt"/>
                <a:ea typeface="+mj-ea"/>
                <a:cs typeface="+mj-cs"/>
              </a:rPr>
              <a:t>递进</a:t>
            </a:r>
            <a:r>
              <a:rPr lang="en-US" altLang="zh-CN" sz="2400" cap="all" dirty="0">
                <a:solidFill>
                  <a:schemeClr val="tx1"/>
                </a:solidFill>
                <a:latin typeface="+mj-lt"/>
                <a:ea typeface="+mj-ea"/>
                <a:cs typeface="+mj-cs"/>
              </a:rPr>
              <a:t>/</a:t>
            </a:r>
            <a:r>
              <a:rPr lang="zh-CN" altLang="en-US" sz="2400" cap="all" dirty="0">
                <a:solidFill>
                  <a:schemeClr val="tx1"/>
                </a:solidFill>
                <a:latin typeface="+mj-lt"/>
                <a:ea typeface="+mj-ea"/>
                <a:cs typeface="+mj-cs"/>
              </a:rPr>
              <a:t>非递进</a:t>
            </a:r>
            <a:endParaRPr lang="en-US" altLang="zh-CN" sz="2400" cap="all" dirty="0">
              <a:solidFill>
                <a:schemeClr val="tx1"/>
              </a:solidFill>
              <a:latin typeface="+mj-lt"/>
              <a:ea typeface="+mj-ea"/>
              <a:cs typeface="+mj-cs"/>
            </a:endParaRPr>
          </a:p>
          <a:p>
            <a:r>
              <a:rPr lang="zh-CN" altLang="en-US" sz="2400" cap="all" dirty="0">
                <a:solidFill>
                  <a:schemeClr val="tx1"/>
                </a:solidFill>
                <a:latin typeface="+mj-lt"/>
                <a:ea typeface="+mj-ea"/>
                <a:cs typeface="+mj-cs"/>
              </a:rPr>
              <a:t>竞争</a:t>
            </a:r>
            <a:r>
              <a:rPr lang="en-US" altLang="zh-CN" sz="2400" cap="all" dirty="0">
                <a:solidFill>
                  <a:schemeClr val="tx1"/>
                </a:solidFill>
                <a:latin typeface="+mj-lt"/>
                <a:ea typeface="+mj-ea"/>
                <a:cs typeface="+mj-cs"/>
              </a:rPr>
              <a:t>/</a:t>
            </a:r>
            <a:r>
              <a:rPr lang="zh-CN" altLang="en-US" sz="2400" cap="all" dirty="0">
                <a:solidFill>
                  <a:schemeClr val="tx1"/>
                </a:solidFill>
                <a:latin typeface="+mj-lt"/>
                <a:ea typeface="+mj-ea"/>
                <a:cs typeface="+mj-cs"/>
              </a:rPr>
              <a:t>互补</a:t>
            </a:r>
          </a:p>
        </p:txBody>
      </p:sp>
      <p:sp>
        <p:nvSpPr>
          <p:cNvPr id="12" name="圆角矩形 11"/>
          <p:cNvSpPr/>
          <p:nvPr/>
        </p:nvSpPr>
        <p:spPr>
          <a:xfrm>
            <a:off x="4305924" y="3259007"/>
            <a:ext cx="3043003" cy="278203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altLang="zh-CN" sz="2800" cap="all" dirty="0" smtClean="0">
              <a:solidFill>
                <a:schemeClr val="tx1"/>
              </a:solidFill>
              <a:latin typeface="+mj-lt"/>
              <a:ea typeface="+mj-ea"/>
              <a:cs typeface="+mj-cs"/>
            </a:endParaRPr>
          </a:p>
          <a:p>
            <a:r>
              <a:rPr lang="zh-CN" altLang="en-US" sz="2400" cap="all" dirty="0" smtClean="0">
                <a:solidFill>
                  <a:schemeClr val="tx1"/>
                </a:solidFill>
                <a:latin typeface="+mj-lt"/>
                <a:ea typeface="+mj-ea"/>
                <a:cs typeface="+mj-cs"/>
              </a:rPr>
              <a:t>影响力</a:t>
            </a:r>
            <a:r>
              <a:rPr lang="zh-CN" altLang="en-US" sz="2400" cap="all" dirty="0">
                <a:solidFill>
                  <a:schemeClr val="tx1"/>
                </a:solidFill>
                <a:latin typeface="+mj-lt"/>
                <a:ea typeface="+mj-ea"/>
                <a:cs typeface="+mj-cs"/>
              </a:rPr>
              <a:t>传播学习：</a:t>
            </a:r>
            <a:endParaRPr lang="en-US" altLang="zh-CN" sz="2400" cap="all" dirty="0">
              <a:solidFill>
                <a:schemeClr val="tx1"/>
              </a:solidFill>
              <a:latin typeface="+mj-lt"/>
              <a:ea typeface="+mj-ea"/>
              <a:cs typeface="+mj-cs"/>
            </a:endParaRPr>
          </a:p>
          <a:p>
            <a:endParaRPr lang="en-US" altLang="zh-CN" sz="2400" cap="all" dirty="0">
              <a:solidFill>
                <a:schemeClr val="tx1"/>
              </a:solidFill>
              <a:latin typeface="+mj-lt"/>
              <a:ea typeface="+mj-ea"/>
              <a:cs typeface="+mj-cs"/>
            </a:endParaRPr>
          </a:p>
          <a:p>
            <a:r>
              <a:rPr lang="zh-CN" altLang="en-US" sz="2400" cap="all" dirty="0">
                <a:solidFill>
                  <a:schemeClr val="tx1"/>
                </a:solidFill>
                <a:latin typeface="+mj-lt"/>
                <a:ea typeface="+mj-ea"/>
                <a:cs typeface="+mj-cs"/>
              </a:rPr>
              <a:t>影响力权重学习</a:t>
            </a:r>
            <a:endParaRPr lang="en-US" altLang="zh-CN" sz="2400" cap="all" dirty="0">
              <a:solidFill>
                <a:schemeClr val="tx1"/>
              </a:solidFill>
              <a:latin typeface="+mj-lt"/>
              <a:ea typeface="+mj-ea"/>
              <a:cs typeface="+mj-cs"/>
            </a:endParaRPr>
          </a:p>
          <a:p>
            <a:r>
              <a:rPr lang="zh-CN" altLang="en-US" sz="2400" cap="all" dirty="0">
                <a:solidFill>
                  <a:schemeClr val="tx1"/>
                </a:solidFill>
                <a:latin typeface="+mj-lt"/>
                <a:ea typeface="+mj-ea"/>
                <a:cs typeface="+mj-cs"/>
              </a:rPr>
              <a:t>节点对相关学习</a:t>
            </a:r>
            <a:endParaRPr lang="en-US" altLang="zh-CN" sz="2400" cap="all" dirty="0">
              <a:solidFill>
                <a:schemeClr val="tx1"/>
              </a:solidFill>
              <a:latin typeface="+mj-lt"/>
              <a:ea typeface="+mj-ea"/>
              <a:cs typeface="+mj-cs"/>
            </a:endParaRPr>
          </a:p>
          <a:p>
            <a:r>
              <a:rPr lang="zh-CN" altLang="en-US" sz="2400" cap="all" dirty="0">
                <a:solidFill>
                  <a:schemeClr val="tx1"/>
                </a:solidFill>
                <a:latin typeface="+mj-lt"/>
                <a:ea typeface="+mj-ea"/>
                <a:cs typeface="+mj-cs"/>
              </a:rPr>
              <a:t>话题相关学习</a:t>
            </a:r>
            <a:endParaRPr lang="en-US" altLang="zh-CN" sz="2400" cap="all" dirty="0">
              <a:solidFill>
                <a:schemeClr val="tx1"/>
              </a:solidFill>
              <a:latin typeface="+mj-lt"/>
              <a:ea typeface="+mj-ea"/>
              <a:cs typeface="+mj-cs"/>
            </a:endParaRPr>
          </a:p>
          <a:p>
            <a:endParaRPr lang="zh-CN" altLang="en-US" sz="2800" cap="all" dirty="0">
              <a:solidFill>
                <a:schemeClr val="tx1"/>
              </a:solidFill>
              <a:latin typeface="+mj-lt"/>
              <a:ea typeface="+mj-ea"/>
              <a:cs typeface="+mj-cs"/>
            </a:endParaRPr>
          </a:p>
        </p:txBody>
      </p:sp>
      <p:sp>
        <p:nvSpPr>
          <p:cNvPr id="13" name="圆角矩形 12"/>
          <p:cNvSpPr/>
          <p:nvPr/>
        </p:nvSpPr>
        <p:spPr>
          <a:xfrm>
            <a:off x="7560038" y="3259007"/>
            <a:ext cx="3043003" cy="278203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cap="all" dirty="0">
                <a:solidFill>
                  <a:schemeClr val="tx1"/>
                </a:solidFill>
                <a:latin typeface="+mj-lt"/>
                <a:ea typeface="+mj-ea"/>
                <a:cs typeface="+mj-cs"/>
              </a:rPr>
              <a:t>影响力传播研究：</a:t>
            </a:r>
            <a:endParaRPr lang="en-US" altLang="zh-CN" sz="2400" cap="all" dirty="0">
              <a:solidFill>
                <a:schemeClr val="tx1"/>
              </a:solidFill>
              <a:latin typeface="+mj-lt"/>
              <a:ea typeface="+mj-ea"/>
              <a:cs typeface="+mj-cs"/>
            </a:endParaRPr>
          </a:p>
          <a:p>
            <a:endParaRPr lang="en-US" altLang="zh-CN" sz="2400" cap="all" dirty="0">
              <a:solidFill>
                <a:schemeClr val="tx1"/>
              </a:solidFill>
              <a:latin typeface="+mj-lt"/>
              <a:ea typeface="+mj-ea"/>
              <a:cs typeface="+mj-cs"/>
            </a:endParaRPr>
          </a:p>
          <a:p>
            <a:r>
              <a:rPr lang="zh-CN" altLang="en-US" sz="2400" cap="all" dirty="0">
                <a:solidFill>
                  <a:schemeClr val="tx1"/>
                </a:solidFill>
                <a:latin typeface="+mj-lt"/>
                <a:ea typeface="+mj-ea"/>
                <a:cs typeface="+mj-cs"/>
              </a:rPr>
              <a:t>影响力最大化</a:t>
            </a:r>
            <a:endParaRPr lang="en-US" altLang="zh-CN" sz="2400" cap="all" dirty="0">
              <a:solidFill>
                <a:schemeClr val="tx1"/>
              </a:solidFill>
              <a:latin typeface="+mj-lt"/>
              <a:ea typeface="+mj-ea"/>
              <a:cs typeface="+mj-cs"/>
            </a:endParaRPr>
          </a:p>
          <a:p>
            <a:r>
              <a:rPr lang="zh-CN" altLang="en-US" sz="2400" cap="all" dirty="0">
                <a:solidFill>
                  <a:schemeClr val="tx1"/>
                </a:solidFill>
                <a:latin typeface="+mj-lt"/>
                <a:ea typeface="+mj-ea"/>
                <a:cs typeface="+mj-cs"/>
              </a:rPr>
              <a:t>影响力监控</a:t>
            </a:r>
            <a:endParaRPr lang="en-US" altLang="zh-CN" sz="2400" cap="all" dirty="0">
              <a:solidFill>
                <a:schemeClr val="tx1"/>
              </a:solidFill>
              <a:latin typeface="+mj-lt"/>
              <a:ea typeface="+mj-ea"/>
              <a:cs typeface="+mj-cs"/>
            </a:endParaRPr>
          </a:p>
          <a:p>
            <a:r>
              <a:rPr lang="zh-CN" altLang="en-US" sz="2400" cap="all" dirty="0">
                <a:solidFill>
                  <a:schemeClr val="tx1"/>
                </a:solidFill>
                <a:latin typeface="+mj-lt"/>
                <a:ea typeface="+mj-ea"/>
                <a:cs typeface="+mj-cs"/>
              </a:rPr>
              <a:t>影响力控制</a:t>
            </a:r>
            <a:endParaRPr lang="en-US" altLang="zh-CN" sz="2400" cap="all" dirty="0">
              <a:solidFill>
                <a:schemeClr val="tx1"/>
              </a:solidFill>
              <a:latin typeface="+mj-lt"/>
              <a:ea typeface="+mj-ea"/>
              <a:cs typeface="+mj-cs"/>
            </a:endParaRPr>
          </a:p>
        </p:txBody>
      </p:sp>
      <p:cxnSp>
        <p:nvCxnSpPr>
          <p:cNvPr id="14" name="直接箭头连接符 13"/>
          <p:cNvCxnSpPr>
            <a:stCxn id="10" idx="2"/>
            <a:endCxn id="11" idx="0"/>
          </p:cNvCxnSpPr>
          <p:nvPr/>
        </p:nvCxnSpPr>
        <p:spPr>
          <a:xfrm flipH="1">
            <a:off x="2573312" y="2716864"/>
            <a:ext cx="3235377" cy="542144"/>
          </a:xfrm>
          <a:prstGeom prst="straightConnector1">
            <a:avLst/>
          </a:prstGeom>
          <a:ln w="28575">
            <a:prstDash val="solid"/>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10" idx="2"/>
          </p:cNvCxnSpPr>
          <p:nvPr/>
        </p:nvCxnSpPr>
        <p:spPr>
          <a:xfrm>
            <a:off x="5808689" y="2716864"/>
            <a:ext cx="3450236" cy="542142"/>
          </a:xfrm>
          <a:prstGeom prst="straightConnector1">
            <a:avLst/>
          </a:prstGeom>
          <a:ln w="28575">
            <a:prstDash val="solid"/>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10" idx="2"/>
            <a:endCxn id="12" idx="0"/>
          </p:cNvCxnSpPr>
          <p:nvPr/>
        </p:nvCxnSpPr>
        <p:spPr>
          <a:xfrm>
            <a:off x="5808689" y="2716864"/>
            <a:ext cx="18737" cy="542143"/>
          </a:xfrm>
          <a:prstGeom prst="straightConnector1">
            <a:avLst/>
          </a:prstGeom>
          <a:ln w="28575">
            <a:prstDash val="soli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64625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影响力传播模型</a:t>
            </a:r>
          </a:p>
        </p:txBody>
      </p:sp>
      <p:sp>
        <p:nvSpPr>
          <p:cNvPr id="5" name="内容占位符 4"/>
          <p:cNvSpPr>
            <a:spLocks noGrp="1"/>
          </p:cNvSpPr>
          <p:nvPr>
            <p:ph sz="quarter" idx="13"/>
          </p:nvPr>
        </p:nvSpPr>
        <p:spPr>
          <a:xfrm>
            <a:off x="913774" y="2092271"/>
            <a:ext cx="10363826" cy="4571999"/>
          </a:xfrm>
        </p:spPr>
        <p:txBody>
          <a:bodyPr>
            <a:noAutofit/>
          </a:bodyPr>
          <a:lstStyle/>
          <a:p>
            <a:r>
              <a:rPr lang="zh-CN" altLang="en-US" sz="2400" cap="none" dirty="0" smtClean="0"/>
              <a:t>独立级联模型（</a:t>
            </a:r>
            <a:r>
              <a:rPr lang="en-US" altLang="zh-CN" sz="2400" cap="none" dirty="0"/>
              <a:t>I</a:t>
            </a:r>
            <a:r>
              <a:rPr lang="en-US" altLang="zh-CN" sz="2400" cap="none" dirty="0" smtClean="0"/>
              <a:t>ndependent Cascade</a:t>
            </a:r>
            <a:r>
              <a:rPr lang="zh-CN" altLang="en-US" sz="2400" cap="none" dirty="0" smtClean="0"/>
              <a:t>）</a:t>
            </a:r>
            <a:endParaRPr lang="en-US" altLang="zh-CN" sz="2400" cap="none" dirty="0" smtClean="0"/>
          </a:p>
          <a:p>
            <a:pPr marL="0" indent="0">
              <a:buNone/>
            </a:pPr>
            <a:r>
              <a:rPr lang="zh-CN" altLang="en-US" sz="2400" cap="none" dirty="0" smtClean="0"/>
              <a:t>它通过边上的概率来描述人与人之间发生影响的可能性和强度。在基于实际数据的影响力学习中被初步验证是有效的。所以独立级联模型是目前研究最广泛、最深入的模型。</a:t>
            </a:r>
            <a:br>
              <a:rPr lang="zh-CN" altLang="en-US" sz="2400" cap="none" dirty="0" smtClean="0"/>
            </a:br>
            <a:endParaRPr lang="en-US" altLang="zh-CN" sz="2400" cap="none" dirty="0" smtClean="0"/>
          </a:p>
          <a:p>
            <a:r>
              <a:rPr lang="zh-CN" altLang="en-US" sz="2400" cap="none" dirty="0" smtClean="0"/>
              <a:t>线性阈值模型（</a:t>
            </a:r>
            <a:r>
              <a:rPr lang="en-US" altLang="zh-CN" sz="2400" cap="none" dirty="0"/>
              <a:t>L</a:t>
            </a:r>
            <a:r>
              <a:rPr lang="en-US" altLang="zh-CN" sz="2400" cap="none" dirty="0" smtClean="0"/>
              <a:t>inear Threshold</a:t>
            </a:r>
            <a:r>
              <a:rPr lang="zh-CN" altLang="en-US" sz="2400" cap="none" dirty="0" smtClean="0"/>
              <a:t>）</a:t>
            </a:r>
            <a:endParaRPr lang="en-US" altLang="zh-CN" sz="2400" cap="none" dirty="0" smtClean="0"/>
          </a:p>
          <a:p>
            <a:pPr marL="0" indent="0">
              <a:buNone/>
            </a:pPr>
            <a:r>
              <a:rPr lang="zh-CN" altLang="en-US" sz="2400" cap="none" dirty="0" smtClean="0"/>
              <a:t>每个不活跃节点都需要依据它所有已激活的入邻居到它的线性加权和是否已达到它的被影响值 来判断是否被激活。而由于对阈值选取的不了解，导致线性阈值模型不如独立级联模型。</a:t>
            </a:r>
            <a:br>
              <a:rPr lang="zh-CN" altLang="en-US" sz="2400" cap="none" dirty="0" smtClean="0"/>
            </a:br>
            <a:r>
              <a:rPr lang="zh-CN" altLang="en-US" sz="2400" cap="none" dirty="0" smtClean="0"/>
              <a:t/>
            </a:r>
            <a:br>
              <a:rPr lang="zh-CN" altLang="en-US" sz="2400" cap="none" dirty="0" smtClean="0"/>
            </a:br>
            <a:r>
              <a:rPr lang="zh-CN" altLang="en-US" sz="2400" cap="none" dirty="0" smtClean="0"/>
              <a:t/>
            </a:r>
            <a:br>
              <a:rPr lang="zh-CN" altLang="en-US" sz="2400" cap="none" dirty="0" smtClean="0"/>
            </a:br>
            <a:endParaRPr lang="zh-CN" altLang="en-US" sz="2400" cap="none" dirty="0"/>
          </a:p>
        </p:txBody>
      </p:sp>
    </p:spTree>
    <p:extLst>
      <p:ext uri="{BB962C8B-B14F-4D97-AF65-F5344CB8AC3E}">
        <p14:creationId xmlns:p14="http://schemas.microsoft.com/office/powerpoint/2010/main" val="1455371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descr="屏幕剪辑"/>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891252" y="1981200"/>
            <a:ext cx="3847300" cy="3536197"/>
          </a:xfrm>
        </p:spPr>
      </p:pic>
      <p:sp>
        <p:nvSpPr>
          <p:cNvPr id="4" name="标题 3"/>
          <p:cNvSpPr>
            <a:spLocks noGrp="1"/>
          </p:cNvSpPr>
          <p:nvPr>
            <p:ph type="title"/>
          </p:nvPr>
        </p:nvSpPr>
        <p:spPr/>
        <p:txBody>
          <a:bodyPr/>
          <a:lstStyle/>
          <a:p>
            <a:r>
              <a:rPr lang="zh-CN" altLang="en-US" dirty="0"/>
              <a:t>独立级联模型</a:t>
            </a:r>
            <a:r>
              <a:rPr lang="zh-CN" altLang="en-US" dirty="0" smtClean="0"/>
              <a:t>（</a:t>
            </a:r>
            <a:r>
              <a:rPr lang="en-US" altLang="zh-CN" cap="none" dirty="0" smtClean="0"/>
              <a:t>Independent Cascade</a:t>
            </a:r>
            <a:r>
              <a:rPr lang="zh-CN" altLang="en-US" dirty="0" smtClean="0"/>
              <a:t>）</a:t>
            </a:r>
            <a:r>
              <a:rPr lang="en-US" altLang="zh-CN" dirty="0"/>
              <a:t/>
            </a:r>
            <a:br>
              <a:rPr lang="en-US" altLang="zh-CN" dirty="0"/>
            </a:br>
            <a:endParaRPr lang="zh-CN" altLang="en-US" dirty="0"/>
          </a:p>
        </p:txBody>
      </p:sp>
      <mc:AlternateContent xmlns:mc="http://schemas.openxmlformats.org/markup-compatibility/2006" xmlns:a14="http://schemas.microsoft.com/office/drawing/2010/main">
        <mc:Choice Requires="a14">
          <p:sp>
            <p:nvSpPr>
              <p:cNvPr id="9" name="文本框 8"/>
              <p:cNvSpPr txBox="1"/>
              <p:nvPr/>
            </p:nvSpPr>
            <p:spPr>
              <a:xfrm>
                <a:off x="561314" y="1981200"/>
                <a:ext cx="6869612" cy="3416320"/>
              </a:xfrm>
              <a:prstGeom prst="rect">
                <a:avLst/>
              </a:prstGeom>
              <a:noFill/>
            </p:spPr>
            <p:txBody>
              <a:bodyPr wrap="square" rtlCol="0">
                <a:spAutoFit/>
              </a:bodyPr>
              <a:lstStyle/>
              <a:p>
                <a:pPr marL="342900" indent="-342900">
                  <a:buFont typeface="+mj-ea"/>
                  <a:buAutoNum type="circleNumDbPlain"/>
                </a:pPr>
                <a:r>
                  <a:rPr lang="zh-CN" altLang="en-US" dirty="0" smtClean="0"/>
                  <a:t>在网络中</a:t>
                </a:r>
                <a:r>
                  <a:rPr lang="zh-CN" altLang="en-US" dirty="0"/>
                  <a:t>，</a:t>
                </a:r>
                <a:r>
                  <a:rPr lang="zh-CN" altLang="en-US" dirty="0" smtClean="0"/>
                  <a:t>每个节点只有活跃和不活跃两种状态</a:t>
                </a:r>
                <a:r>
                  <a:rPr lang="zh-CN" altLang="en-US" dirty="0"/>
                  <a:t>，</a:t>
                </a:r>
                <a:r>
                  <a:rPr lang="zh-CN" altLang="en-US" dirty="0" smtClean="0"/>
                  <a:t>节点只能由未激活状态变成激活状态</a:t>
                </a:r>
                <a:r>
                  <a:rPr lang="zh-CN" altLang="en-US" dirty="0"/>
                  <a:t>，</a:t>
                </a:r>
                <a:r>
                  <a:rPr lang="zh-CN" altLang="en-US" dirty="0" smtClean="0"/>
                  <a:t>不再有其它的转变方式。</a:t>
                </a:r>
              </a:p>
              <a:p>
                <a:pPr marL="342900" indent="-342900">
                  <a:buFont typeface="+mj-ea"/>
                  <a:buAutoNum type="circleNumDbPlain"/>
                </a:pPr>
                <a:r>
                  <a:rPr lang="zh-CN" altLang="en-US" dirty="0" smtClean="0"/>
                  <a:t>在时间</a:t>
                </a:r>
                <a:r>
                  <a:rPr lang="en-US" altLang="zh-CN" dirty="0"/>
                  <a:t>t</a:t>
                </a:r>
                <a:r>
                  <a:rPr lang="en-US" altLang="zh-CN" dirty="0" smtClean="0"/>
                  <a:t>,</a:t>
                </a:r>
                <a:r>
                  <a:rPr lang="zh-CN" altLang="en-US" dirty="0" smtClean="0"/>
                  <a:t>某一节点的</a:t>
                </a:r>
                <a:r>
                  <a:rPr lang="en-US" altLang="zh-CN" dirty="0" smtClean="0"/>
                  <a:t>v</a:t>
                </a:r>
                <a:r>
                  <a:rPr lang="zh-CN" altLang="en-US" dirty="0" smtClean="0"/>
                  <a:t>邻居节点</a:t>
                </a:r>
                <a:r>
                  <a:rPr lang="en-US" altLang="zh-CN" dirty="0"/>
                  <a:t>u</a:t>
                </a:r>
                <a:r>
                  <a:rPr lang="zh-CN" altLang="en-US" dirty="0" smtClean="0"/>
                  <a:t>变成活跃状态</a:t>
                </a:r>
                <a:r>
                  <a:rPr lang="zh-CN" altLang="en-US" dirty="0"/>
                  <a:t>，</a:t>
                </a:r>
                <a:r>
                  <a:rPr lang="zh-CN" altLang="en-US" dirty="0" smtClean="0"/>
                  <a:t>此时它有使处在未激活状态的节点</a:t>
                </a:r>
                <a:r>
                  <a:rPr lang="en-US" altLang="zh-CN" dirty="0" smtClean="0"/>
                  <a:t>v</a:t>
                </a:r>
                <a:r>
                  <a:rPr lang="zh-CN" altLang="en-US" dirty="0" smtClean="0"/>
                  <a:t>变成活跃状态的可能</a:t>
                </a:r>
                <a:r>
                  <a:rPr lang="zh-CN" altLang="en-US" dirty="0"/>
                  <a:t>，</a:t>
                </a:r>
                <a:r>
                  <a:rPr lang="zh-CN" altLang="en-US" dirty="0" smtClean="0"/>
                  <a:t>这个成功的概率是</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𝑢𝑣</m:t>
                        </m:r>
                      </m:sub>
                    </m:sSub>
                    <m:r>
                      <a:rPr lang="zh-CN" altLang="en-US" b="0" i="1" smtClean="0">
                        <a:latin typeface="Cambria Math" panose="02040503050406030204" pitchFamily="18" charset="0"/>
                      </a:rPr>
                      <m:t>，</m:t>
                    </m:r>
                  </m:oMath>
                </a14:m>
                <a:r>
                  <a:rPr lang="zh-CN" altLang="en-US" dirty="0" smtClean="0"/>
                  <a:t>如果节点周围有多个已被激活的邻居节点，则邻居们对节点的影响顺序是任意的</a:t>
                </a:r>
                <a:r>
                  <a:rPr lang="en-US" altLang="zh-CN" dirty="0" smtClean="0"/>
                  <a:t>,</a:t>
                </a:r>
                <a:r>
                  <a:rPr lang="zh-CN" altLang="en-US" dirty="0" smtClean="0"/>
                  <a:t>但受影响的程度受概率</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𝑢𝑣</m:t>
                        </m:r>
                      </m:sub>
                    </m:sSub>
                  </m:oMath>
                </a14:m>
                <a:r>
                  <a:rPr lang="zh-CN" altLang="en-US" dirty="0" smtClean="0"/>
                  <a:t>大小的影响</a:t>
                </a:r>
                <a:r>
                  <a:rPr lang="zh-CN" altLang="en-US" dirty="0"/>
                  <a:t>，</a:t>
                </a:r>
                <a:r>
                  <a:rPr lang="zh-CN" altLang="en-US" dirty="0" smtClean="0"/>
                  <a:t>这个概率越大，</a:t>
                </a:r>
                <a:r>
                  <a:rPr lang="en-US" altLang="zh-CN" dirty="0" smtClean="0"/>
                  <a:t>v</a:t>
                </a:r>
                <a:r>
                  <a:rPr lang="zh-CN" altLang="en-US" dirty="0" smtClean="0"/>
                  <a:t>越容易被激活。</a:t>
                </a:r>
              </a:p>
              <a:p>
                <a:pPr marL="342900" indent="-342900">
                  <a:buFont typeface="+mj-ea"/>
                  <a:buAutoNum type="circleNumDbPlain"/>
                </a:pPr>
                <a:r>
                  <a:rPr lang="zh-CN" altLang="en-US" dirty="0" smtClean="0"/>
                  <a:t>如果</a:t>
                </a:r>
                <a:r>
                  <a:rPr lang="en-US" altLang="zh-CN" dirty="0" smtClean="0"/>
                  <a:t>v</a:t>
                </a:r>
                <a:r>
                  <a:rPr lang="zh-CN" altLang="en-US" dirty="0" smtClean="0"/>
                  <a:t>变成激活状态</a:t>
                </a:r>
                <a:r>
                  <a:rPr lang="en-US" altLang="zh-CN" dirty="0" smtClean="0"/>
                  <a:t>,</a:t>
                </a:r>
                <a:r>
                  <a:rPr lang="zh-CN" altLang="en-US" dirty="0" smtClean="0"/>
                  <a:t>它又会对它</a:t>
                </a:r>
                <a:r>
                  <a:rPr lang="zh-CN" altLang="en-US" dirty="0"/>
                  <a:t>的</a:t>
                </a:r>
                <a:r>
                  <a:rPr lang="zh-CN" altLang="en-US" dirty="0" smtClean="0"/>
                  <a:t>邻居节点产生影响。</a:t>
                </a:r>
              </a:p>
              <a:p>
                <a:pPr marL="342900" indent="-342900">
                  <a:buFont typeface="+mj-ea"/>
                  <a:buAutoNum type="circleNumDbPlain"/>
                </a:pPr>
                <a:r>
                  <a:rPr lang="zh-CN" altLang="en-US" dirty="0" smtClean="0"/>
                  <a:t>对每个节点采用同样的传播策略</a:t>
                </a:r>
                <a:r>
                  <a:rPr lang="en-US" altLang="zh-CN" dirty="0" smtClean="0"/>
                  <a:t>,</a:t>
                </a:r>
                <a:r>
                  <a:rPr lang="zh-CN" altLang="en-US" dirty="0" smtClean="0"/>
                  <a:t>直到没有能被激活的节点为止</a:t>
                </a:r>
                <a:endParaRPr lang="en-US" altLang="zh-CN" dirty="0" smtClean="0"/>
              </a:p>
              <a:p>
                <a:pPr marL="342900" indent="-342900">
                  <a:buFont typeface="+mj-ea"/>
                  <a:buAutoNum type="circleNumDbPlain"/>
                </a:pPr>
                <a:endParaRPr lang="en-US" altLang="zh-CN" dirty="0"/>
              </a:p>
              <a:p>
                <a:pPr marL="342900" indent="-342900">
                  <a:buFont typeface="+mj-ea"/>
                  <a:buAutoNum type="circleNumDbPlain"/>
                </a:pPr>
                <a:endParaRPr lang="en-US" altLang="zh-CN" dirty="0" smtClean="0"/>
              </a:p>
              <a:p>
                <a:endParaRPr lang="zh-CN" altLang="en-US" dirty="0" smtClean="0"/>
              </a:p>
            </p:txBody>
          </p:sp>
        </mc:Choice>
        <mc:Fallback xmlns="">
          <p:sp>
            <p:nvSpPr>
              <p:cNvPr id="9" name="文本框 8"/>
              <p:cNvSpPr txBox="1">
                <a:spLocks noRot="1" noChangeAspect="1" noMove="1" noResize="1" noEditPoints="1" noAdjustHandles="1" noChangeArrowheads="1" noChangeShapeType="1" noTextEdit="1"/>
              </p:cNvSpPr>
              <p:nvPr/>
            </p:nvSpPr>
            <p:spPr>
              <a:xfrm>
                <a:off x="561314" y="1981200"/>
                <a:ext cx="6869612" cy="3416320"/>
              </a:xfrm>
              <a:prstGeom prst="rect">
                <a:avLst/>
              </a:prstGeom>
              <a:blipFill rotWithShape="0">
                <a:blip r:embed="rId3"/>
                <a:stretch>
                  <a:fillRect l="-355" t="-893" r="-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3830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线性阈值模型</a:t>
            </a:r>
            <a:r>
              <a:rPr lang="zh-CN" altLang="en-US" dirty="0" smtClean="0"/>
              <a:t>（</a:t>
            </a:r>
            <a:r>
              <a:rPr lang="en-US" altLang="zh-CN" cap="none" dirty="0" smtClean="0"/>
              <a:t>Linear Threshold</a:t>
            </a:r>
            <a:r>
              <a:rPr lang="zh-CN" altLang="en-US" dirty="0" smtClean="0"/>
              <a:t>）</a:t>
            </a:r>
            <a:r>
              <a:rPr lang="en-US" altLang="zh-CN" dirty="0"/>
              <a:t/>
            </a:r>
            <a:br>
              <a:rPr lang="en-US" altLang="zh-CN" dirty="0"/>
            </a:br>
            <a:endParaRPr lang="zh-CN" altLang="en-US" dirty="0"/>
          </a:p>
        </p:txBody>
      </p:sp>
      <mc:AlternateContent xmlns:mc="http://schemas.openxmlformats.org/markup-compatibility/2006" xmlns:a14="http://schemas.microsoft.com/office/drawing/2010/main">
        <mc:Choice Requires="a14">
          <p:sp>
            <p:nvSpPr>
              <p:cNvPr id="5" name="内容占位符 4"/>
              <p:cNvSpPr>
                <a:spLocks noGrp="1"/>
              </p:cNvSpPr>
              <p:nvPr>
                <p:ph sz="quarter" idx="13"/>
              </p:nvPr>
            </p:nvSpPr>
            <p:spPr>
              <a:xfrm>
                <a:off x="913774" y="1917700"/>
                <a:ext cx="10364451" cy="3967052"/>
              </a:xfrm>
            </p:spPr>
            <p:txBody>
              <a:bodyPr>
                <a:noAutofit/>
              </a:bodyPr>
              <a:lstStyle/>
              <a:p>
                <a:pPr marL="457200" indent="-457200">
                  <a:buFont typeface="+mj-ea"/>
                  <a:buAutoNum type="circleNumDbPlain"/>
                </a:pPr>
                <a:r>
                  <a:rPr lang="zh-CN" altLang="en-US" sz="2400" dirty="0" smtClean="0"/>
                  <a:t>网络中的每个节点只有活跃和不活跃两种状态，每个</a:t>
                </a:r>
                <a:r>
                  <a:rPr lang="zh-CN" altLang="en-US" sz="2400" dirty="0"/>
                  <a:t>节点只能由不活跃状态变成活跃</a:t>
                </a:r>
                <a:r>
                  <a:rPr lang="zh-CN" altLang="en-US" sz="2400" dirty="0" smtClean="0"/>
                  <a:t>状态，不再</a:t>
                </a:r>
                <a:r>
                  <a:rPr lang="zh-CN" altLang="en-US" sz="2400" dirty="0"/>
                  <a:t>有其它的转变方式。</a:t>
                </a:r>
              </a:p>
              <a:p>
                <a:pPr marL="457200" indent="-457200">
                  <a:buFont typeface="+mj-ea"/>
                  <a:buAutoNum type="circleNumDbPlain"/>
                </a:pPr>
                <a:r>
                  <a:rPr lang="zh-CN" altLang="en-US" sz="2400" dirty="0"/>
                  <a:t>每个</a:t>
                </a:r>
                <a:r>
                  <a:rPr lang="zh-CN" altLang="en-US" sz="2400" dirty="0" smtClean="0"/>
                  <a:t>节点</a:t>
                </a:r>
                <a:r>
                  <a:rPr lang="en-US" altLang="zh-CN" sz="2400" cap="none" dirty="0"/>
                  <a:t>v </a:t>
                </a:r>
                <a:r>
                  <a:rPr lang="zh-CN" altLang="en-US" sz="2400" dirty="0" smtClean="0"/>
                  <a:t>，都</a:t>
                </a:r>
                <a:r>
                  <a:rPr lang="zh-CN" altLang="en-US" sz="2400" dirty="0"/>
                  <a:t>有一</a:t>
                </a:r>
                <a:r>
                  <a:rPr lang="zh-CN" altLang="en-US" sz="2400" dirty="0" smtClean="0"/>
                  <a:t>个</a:t>
                </a:r>
                <a:r>
                  <a:rPr lang="zh-CN" altLang="en-US" sz="2400" dirty="0"/>
                  <a:t>阈值</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i="1">
                            <a:latin typeface="Cambria Math" panose="02040503050406030204" pitchFamily="18" charset="0"/>
                          </a:rPr>
                          <m:t>𝑣</m:t>
                        </m:r>
                      </m:sub>
                    </m:sSub>
                  </m:oMath>
                </a14:m>
                <a:r>
                  <a:rPr lang="zh-CN" altLang="en-US" sz="2400" dirty="0" smtClean="0"/>
                  <a:t>，节点</a:t>
                </a:r>
                <a:r>
                  <a:rPr lang="en-US" altLang="zh-CN" sz="2400" cap="none" dirty="0" smtClean="0"/>
                  <a:t>v</a:t>
                </a:r>
                <a:r>
                  <a:rPr lang="zh-CN" altLang="en-US" sz="2400" dirty="0" smtClean="0"/>
                  <a:t>的邻居节点</a:t>
                </a:r>
                <a:r>
                  <a:rPr lang="zh-CN" altLang="en-US" sz="2400" dirty="0"/>
                  <a:t>集合是</a:t>
                </a:r>
                <a14:m>
                  <m:oMath xmlns:m="http://schemas.openxmlformats.org/officeDocument/2006/math">
                    <m:r>
                      <m:rPr>
                        <m:brk m:alnAt="7"/>
                      </m:rPr>
                      <a:rPr lang="en-US" altLang="zh-CN" sz="2400" i="1">
                        <a:latin typeface="Cambria Math" panose="02040503050406030204" pitchFamily="18" charset="0"/>
                      </a:rPr>
                      <m:t>𝑁</m:t>
                    </m:r>
                    <m:d>
                      <m:dPr>
                        <m:ctrlPr>
                          <a:rPr lang="en-US" altLang="zh-CN" sz="2400" i="1">
                            <a:latin typeface="Cambria Math" panose="02040503050406030204" pitchFamily="18" charset="0"/>
                          </a:rPr>
                        </m:ctrlPr>
                      </m:dPr>
                      <m:e>
                        <m:r>
                          <m:rPr>
                            <m:brk m:alnAt="7"/>
                          </m:rPr>
                          <a:rPr lang="en-US" altLang="zh-CN" sz="2400" i="1">
                            <a:latin typeface="Cambria Math" panose="02040503050406030204" pitchFamily="18" charset="0"/>
                          </a:rPr>
                          <m:t>𝑣</m:t>
                        </m:r>
                      </m:e>
                    </m:d>
                  </m:oMath>
                </a14:m>
                <a:r>
                  <a:rPr lang="zh-CN" altLang="en-US" sz="2400" dirty="0"/>
                  <a:t>，定义</a:t>
                </a:r>
                <a14:m>
                  <m:oMath xmlns:m="http://schemas.openxmlformats.org/officeDocument/2006/math">
                    <m:r>
                      <a:rPr lang="en-US" altLang="zh-CN" sz="2400" i="1">
                        <a:latin typeface="Cambria Math" panose="02040503050406030204" pitchFamily="18" charset="0"/>
                      </a:rPr>
                      <m:t>𝑏</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𝑣</m:t>
                        </m:r>
                      </m:e>
                    </m:d>
                  </m:oMath>
                </a14:m>
                <a:r>
                  <a:rPr lang="zh-CN" altLang="en-US" sz="2400" dirty="0" smtClean="0"/>
                  <a:t>表示节点</a:t>
                </a:r>
                <a:r>
                  <a:rPr lang="en-US" altLang="zh-CN" sz="2400" cap="none" dirty="0" smtClean="0"/>
                  <a:t>u</a:t>
                </a:r>
                <a:r>
                  <a:rPr lang="zh-CN" altLang="en-US" sz="2400" dirty="0" smtClean="0"/>
                  <a:t>对节点</a:t>
                </a:r>
                <a:r>
                  <a:rPr lang="en-US" altLang="zh-CN" sz="2400" cap="none" dirty="0"/>
                  <a:t>v</a:t>
                </a:r>
                <a:r>
                  <a:rPr lang="zh-CN" altLang="en-US" sz="2400" dirty="0" smtClean="0"/>
                  <a:t>的</a:t>
                </a:r>
                <a:r>
                  <a:rPr lang="zh-CN" altLang="en-US" sz="2400" dirty="0"/>
                  <a:t>影响</a:t>
                </a:r>
                <a:r>
                  <a:rPr lang="zh-CN" altLang="en-US" sz="2400" dirty="0" smtClean="0"/>
                  <a:t>程度</a:t>
                </a:r>
                <a:r>
                  <a:rPr lang="zh-CN" altLang="en-US" sz="2400" dirty="0"/>
                  <a:t>，</a:t>
                </a:r>
                <a:r>
                  <a:rPr lang="zh-CN" altLang="en-US" sz="2400" dirty="0" smtClean="0"/>
                  <a:t>当满足：</a:t>
                </a:r>
                <a:endParaRPr lang="zh-CN" altLang="en-US" sz="2400" dirty="0"/>
              </a:p>
              <a:p>
                <a:pPr marL="0" indent="0">
                  <a:buNone/>
                </a:pPr>
                <a:r>
                  <a:rPr lang="en-US" altLang="zh-CN" sz="2400" dirty="0"/>
                  <a:t>	</a:t>
                </a:r>
                <a:r>
                  <a:rPr lang="en-US" altLang="zh-CN" sz="2400" dirty="0" smtClean="0"/>
                  <a:t>	  </a:t>
                </a:r>
                <a14:m>
                  <m:oMath xmlns:m="http://schemas.openxmlformats.org/officeDocument/2006/math">
                    <m:nary>
                      <m:naryPr>
                        <m:chr m:val="∑"/>
                        <m:supHide m:val="on"/>
                        <m:ctrlPr>
                          <a:rPr lang="en-US" altLang="zh-CN" sz="240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𝑢</m:t>
                        </m:r>
                        <m:r>
                          <a:rPr lang="zh-CN" altLang="en-US" sz="2400" b="0" i="1" smtClean="0">
                            <a:latin typeface="Cambria Math" panose="02040503050406030204" pitchFamily="18" charset="0"/>
                          </a:rPr>
                          <m:t>𝜖</m:t>
                        </m:r>
                        <m:r>
                          <a:rPr lang="en-US" altLang="zh-CN" sz="2400" b="0" i="1" smtClean="0">
                            <a:latin typeface="Cambria Math" panose="02040503050406030204" pitchFamily="18" charset="0"/>
                          </a:rPr>
                          <m:t>𝑁</m:t>
                        </m:r>
                        <m:d>
                          <m:dPr>
                            <m:ctrlPr>
                              <a:rPr lang="en-US" altLang="zh-CN" sz="2400" b="0" i="1" smtClean="0">
                                <a:latin typeface="Cambria Math" panose="02040503050406030204" pitchFamily="18" charset="0"/>
                              </a:rPr>
                            </m:ctrlPr>
                          </m:dPr>
                          <m:e>
                            <m:r>
                              <m:rPr>
                                <m:brk m:alnAt="7"/>
                              </m:rPr>
                              <a:rPr lang="en-US" altLang="zh-CN" sz="2400" b="0" i="1" smtClean="0">
                                <a:latin typeface="Cambria Math" panose="02040503050406030204" pitchFamily="18" charset="0"/>
                              </a:rPr>
                              <m:t>𝑣</m:t>
                            </m:r>
                          </m:e>
                        </m:d>
                        <m:r>
                          <m:rPr>
                            <m:brk m:alnAt="7"/>
                          </m:rP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𝑆</m:t>
                            </m:r>
                          </m:e>
                          <m:sub>
                            <m:r>
                              <a:rPr lang="en-US" altLang="zh-CN" sz="2400" b="0" i="1" smtClean="0">
                                <a:latin typeface="Cambria Math" panose="02040503050406030204" pitchFamily="18" charset="0"/>
                                <a:ea typeface="Cambria Math" panose="02040503050406030204" pitchFamily="18" charset="0"/>
                              </a:rPr>
                              <m:t>𝑡</m:t>
                            </m:r>
                            <m:r>
                              <a:rPr lang="en-US" altLang="zh-CN" sz="2400" b="0" i="1" smtClean="0">
                                <a:latin typeface="Cambria Math" panose="02040503050406030204" pitchFamily="18" charset="0"/>
                                <a:ea typeface="Cambria Math" panose="02040503050406030204" pitchFamily="18" charset="0"/>
                              </a:rPr>
                              <m:t>−1</m:t>
                            </m:r>
                          </m:sub>
                        </m:sSub>
                      </m:sub>
                      <m:sup/>
                      <m:e>
                        <m:r>
                          <a:rPr lang="en-US" altLang="zh-CN" sz="2400" b="0" i="1" smtClean="0">
                            <a:latin typeface="Cambria Math" panose="02040503050406030204" pitchFamily="18" charset="0"/>
                          </a:rPr>
                          <m:t>𝑏</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𝜃</m:t>
                            </m:r>
                          </m:e>
                          <m:sub>
                            <m:r>
                              <a:rPr lang="en-US" altLang="zh-CN" sz="2400" b="0" i="1" smtClean="0">
                                <a:latin typeface="Cambria Math" panose="02040503050406030204" pitchFamily="18" charset="0"/>
                              </a:rPr>
                              <m:t>𝑣</m:t>
                            </m:r>
                          </m:sub>
                        </m:sSub>
                      </m:e>
                    </m:nary>
                  </m:oMath>
                </a14:m>
                <a:r>
                  <a:rPr lang="en-US" altLang="zh-CN" sz="2400" dirty="0" smtClean="0"/>
                  <a:t> </a:t>
                </a:r>
                <a:r>
                  <a:rPr lang="zh-CN" altLang="en-US" sz="2400" dirty="0" smtClean="0"/>
                  <a:t>节点</a:t>
                </a:r>
                <a:r>
                  <a:rPr lang="zh-CN" altLang="en-US" sz="2400" cap="none" dirty="0"/>
                  <a:t>被</a:t>
                </a:r>
                <a:r>
                  <a:rPr lang="zh-CN" altLang="en-US" sz="2400" cap="none" dirty="0" smtClean="0"/>
                  <a:t>激活；</a:t>
                </a:r>
                <a:endParaRPr lang="en-US" altLang="zh-CN" sz="2400" dirty="0" smtClean="0"/>
              </a:p>
              <a:p>
                <a:pPr marL="457200" indent="-457200">
                  <a:buFont typeface="+mj-ea"/>
                  <a:buAutoNum type="circleNumDbPlain" startAt="3"/>
                </a:pPr>
                <a:r>
                  <a:rPr lang="zh-CN" altLang="en-US" sz="2400" dirty="0" smtClean="0"/>
                  <a:t>若满足，</a:t>
                </a:r>
                <a:r>
                  <a:rPr lang="zh-CN" altLang="en-US" sz="2400" dirty="0"/>
                  <a:t>则</a:t>
                </a:r>
                <a:r>
                  <a:rPr lang="zh-CN" altLang="en-US" sz="2400" dirty="0" smtClean="0"/>
                  <a:t>节点</a:t>
                </a:r>
                <a:r>
                  <a:rPr lang="en-US" altLang="zh-CN" sz="2400" cap="none" dirty="0"/>
                  <a:t>v</a:t>
                </a:r>
                <a:r>
                  <a:rPr lang="zh-CN" altLang="en-US" sz="2400" cap="none" dirty="0" smtClean="0"/>
                  <a:t>在</a:t>
                </a:r>
                <a:r>
                  <a:rPr lang="en-US" altLang="zh-CN" sz="2400" cap="none" dirty="0" smtClean="0"/>
                  <a:t>t</a:t>
                </a:r>
                <a:r>
                  <a:rPr lang="zh-CN" altLang="en-US" sz="2400" dirty="0" smtClean="0"/>
                  <a:t>时刻被</a:t>
                </a:r>
                <a:r>
                  <a:rPr lang="zh-CN" altLang="en-US" sz="2400" dirty="0"/>
                  <a:t>激活（ </a:t>
                </a:r>
                <a:r>
                  <a:rPr lang="en-US" altLang="zh-CN" sz="2400" cap="none" dirty="0"/>
                  <a:t>v </a:t>
                </a:r>
                <a:r>
                  <a:rPr lang="zh-CN" altLang="en-US" sz="2400" dirty="0" smtClean="0"/>
                  <a:t>∈</a:t>
                </a:r>
                <a:r>
                  <a:rPr lang="en-US" altLang="zh-CN" sz="2400" dirty="0" smtClean="0"/>
                  <a:t>S</a:t>
                </a:r>
                <a:r>
                  <a:rPr lang="en-US" altLang="zh-CN" sz="2400" cap="none" dirty="0" smtClean="0"/>
                  <a:t>t</a:t>
                </a:r>
                <a:r>
                  <a:rPr lang="zh-CN" altLang="en-US" sz="2400" dirty="0" smtClean="0"/>
                  <a:t>）；                                                                   </a:t>
                </a:r>
                <a:endParaRPr lang="en-US" altLang="zh-CN" sz="2400" dirty="0" smtClean="0"/>
              </a:p>
              <a:p>
                <a:pPr marL="457200" indent="-457200">
                  <a:buFont typeface="+mj-ea"/>
                  <a:buAutoNum type="circleNumDbPlain" startAt="3"/>
                </a:pPr>
                <a:r>
                  <a:rPr lang="zh-CN" altLang="en-US" sz="2400" dirty="0" smtClean="0"/>
                  <a:t>当某一时刻不再有新的节点被激活时，传播过程结束。</a:t>
                </a:r>
                <a:br>
                  <a:rPr lang="zh-CN" altLang="en-US" sz="2400" dirty="0" smtClean="0"/>
                </a:br>
                <a:endParaRPr lang="en-US" altLang="zh-CN" sz="2400" dirty="0" smtClean="0"/>
              </a:p>
            </p:txBody>
          </p:sp>
        </mc:Choice>
        <mc:Fallback xmlns="">
          <p:sp>
            <p:nvSpPr>
              <p:cNvPr id="5" name="内容占位符 4"/>
              <p:cNvSpPr>
                <a:spLocks noGrp="1" noRot="1" noChangeAspect="1" noMove="1" noResize="1" noEditPoints="1" noAdjustHandles="1" noChangeArrowheads="1" noChangeShapeType="1" noTextEdit="1"/>
              </p:cNvSpPr>
              <p:nvPr>
                <p:ph sz="quarter" idx="13"/>
              </p:nvPr>
            </p:nvSpPr>
            <p:spPr>
              <a:xfrm>
                <a:off x="913774" y="1917700"/>
                <a:ext cx="10364451" cy="3967052"/>
              </a:xfrm>
              <a:blipFill rotWithShape="0">
                <a:blip r:embed="rId2"/>
                <a:stretch>
                  <a:fillRect l="-647" t="-9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8809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13149" y="463534"/>
            <a:ext cx="10364451" cy="1596177"/>
          </a:xfrm>
        </p:spPr>
        <p:txBody>
          <a:bodyPr>
            <a:normAutofit/>
          </a:bodyPr>
          <a:lstStyle/>
          <a:p>
            <a:r>
              <a:rPr lang="zh-CN" altLang="en-US" dirty="0"/>
              <a:t>影响力</a:t>
            </a:r>
            <a:r>
              <a:rPr lang="zh-CN" altLang="en-US" dirty="0" smtClean="0"/>
              <a:t>最大化</a:t>
            </a:r>
            <a:r>
              <a:rPr lang="en-US" altLang="zh-CN" dirty="0" smtClean="0"/>
              <a:t/>
            </a:r>
            <a:br>
              <a:rPr lang="en-US" altLang="zh-CN" dirty="0" smtClean="0"/>
            </a:br>
            <a:r>
              <a:rPr lang="zh-CN" altLang="en-US" dirty="0" smtClean="0"/>
              <a:t>（</a:t>
            </a:r>
            <a:r>
              <a:rPr lang="en-US" altLang="zh-CN" sz="4000" cap="none" dirty="0" smtClean="0"/>
              <a:t>Maximizing The Spread Of Influence</a:t>
            </a:r>
            <a:r>
              <a:rPr lang="zh-CN" altLang="en-US" sz="4000" dirty="0" smtClean="0"/>
              <a:t>）</a:t>
            </a:r>
            <a:endParaRPr lang="zh-CN" altLang="en-US" dirty="0"/>
          </a:p>
        </p:txBody>
      </p:sp>
      <p:sp>
        <p:nvSpPr>
          <p:cNvPr id="5" name="内容占位符 4"/>
          <p:cNvSpPr>
            <a:spLocks noGrp="1"/>
          </p:cNvSpPr>
          <p:nvPr>
            <p:ph sz="quarter" idx="13"/>
          </p:nvPr>
        </p:nvSpPr>
        <p:spPr/>
        <p:txBody>
          <a:bodyPr>
            <a:normAutofit fontScale="62500" lnSpcReduction="20000"/>
          </a:bodyPr>
          <a:lstStyle/>
          <a:p>
            <a:pPr marL="0" indent="0">
              <a:buNone/>
            </a:pPr>
            <a:r>
              <a:rPr lang="zh-CN" altLang="en-US" sz="3200" dirty="0" smtClean="0"/>
              <a:t>影响力</a:t>
            </a:r>
            <a:r>
              <a:rPr lang="zh-CN" altLang="en-US" sz="3200" dirty="0"/>
              <a:t>最大化</a:t>
            </a:r>
            <a:r>
              <a:rPr lang="zh-CN" altLang="en-US" sz="3200" dirty="0" smtClean="0"/>
              <a:t>问题是对病毒营销的一</a:t>
            </a:r>
            <a:r>
              <a:rPr lang="zh-CN" altLang="en-US" sz="3200" dirty="0"/>
              <a:t>个直接数学</a:t>
            </a:r>
            <a:r>
              <a:rPr lang="zh-CN" altLang="en-US" sz="3200" dirty="0" smtClean="0"/>
              <a:t>刻画</a:t>
            </a:r>
            <a:r>
              <a:rPr lang="zh-CN" altLang="en-US" sz="3200" dirty="0"/>
              <a:t>：</a:t>
            </a:r>
            <a:endParaRPr lang="en-US" altLang="zh-CN" sz="3200" dirty="0" smtClean="0"/>
          </a:p>
          <a:p>
            <a:pPr marL="0" indent="0">
              <a:buNone/>
            </a:pPr>
            <a:r>
              <a:rPr lang="zh-CN" altLang="en-US" sz="3200" dirty="0" smtClean="0"/>
              <a:t>比如</a:t>
            </a:r>
            <a:r>
              <a:rPr lang="zh-CN" altLang="en-US" sz="3200" dirty="0"/>
              <a:t>一个厂家要推广产品，希望用病毒</a:t>
            </a:r>
            <a:r>
              <a:rPr lang="zh-CN" altLang="en-US" sz="3200" dirty="0" smtClean="0"/>
              <a:t>式营销</a:t>
            </a:r>
            <a:r>
              <a:rPr lang="zh-CN" altLang="en-US" sz="3200" dirty="0"/>
              <a:t>手段</a:t>
            </a:r>
            <a:r>
              <a:rPr lang="zh-CN" altLang="en-US" sz="3200" dirty="0" smtClean="0"/>
              <a:t>，先选择网络中少数人送</a:t>
            </a:r>
            <a:r>
              <a:rPr lang="zh-CN" altLang="en-US" sz="3200" dirty="0"/>
              <a:t>以免费试用产品，希望选中的人试用以后</a:t>
            </a:r>
            <a:r>
              <a:rPr lang="zh-CN" altLang="en-US" sz="3200" dirty="0" smtClean="0"/>
              <a:t>喜欢新产品</a:t>
            </a:r>
            <a:r>
              <a:rPr lang="zh-CN" altLang="en-US" sz="3200" dirty="0"/>
              <a:t>并主动在其朋友圈推广，使得</a:t>
            </a:r>
            <a:r>
              <a:rPr lang="zh-CN" altLang="en-US" sz="3200" dirty="0" smtClean="0"/>
              <a:t>更多的</a:t>
            </a:r>
            <a:r>
              <a:rPr lang="zh-CN" altLang="en-US" sz="3200" dirty="0"/>
              <a:t>人接受和购买该产品，而这些新用户</a:t>
            </a:r>
            <a:r>
              <a:rPr lang="zh-CN" altLang="en-US" sz="3200" dirty="0" smtClean="0"/>
              <a:t>又会</a:t>
            </a:r>
            <a:r>
              <a:rPr lang="zh-CN" altLang="en-US" sz="3200" dirty="0"/>
              <a:t>在他们的朋友圈中进一步推广该产品</a:t>
            </a:r>
            <a:r>
              <a:rPr lang="zh-CN" altLang="en-US" sz="3200" dirty="0" smtClean="0"/>
              <a:t>。</a:t>
            </a:r>
            <a:endParaRPr lang="en-US" altLang="zh-CN" sz="3200" dirty="0" smtClean="0"/>
          </a:p>
          <a:p>
            <a:pPr marL="0" indent="0">
              <a:buNone/>
            </a:pPr>
            <a:r>
              <a:rPr lang="zh-CN" altLang="en-US" sz="3200" dirty="0" smtClean="0"/>
              <a:t>厂家</a:t>
            </a:r>
            <a:r>
              <a:rPr lang="zh-CN" altLang="en-US" sz="3200" dirty="0"/>
              <a:t>的期望是，基于对网络中影响力</a:t>
            </a:r>
            <a:r>
              <a:rPr lang="zh-CN" altLang="en-US" sz="3200" dirty="0" smtClean="0"/>
              <a:t>传播的了解，能够</a:t>
            </a:r>
            <a:r>
              <a:rPr lang="zh-CN" altLang="en-US" sz="3200" dirty="0"/>
              <a:t>找出接受试用产品的最佳</a:t>
            </a:r>
            <a:r>
              <a:rPr lang="zh-CN" altLang="en-US" sz="3200" dirty="0" smtClean="0"/>
              <a:t>用户</a:t>
            </a:r>
            <a:r>
              <a:rPr lang="zh-CN" altLang="en-US" sz="3200" dirty="0"/>
              <a:t>（种子</a:t>
            </a:r>
            <a:r>
              <a:rPr lang="zh-CN" altLang="en-US" sz="3200" dirty="0" smtClean="0"/>
              <a:t>节点</a:t>
            </a:r>
            <a:r>
              <a:rPr lang="zh-CN" altLang="en-US" sz="3200" dirty="0"/>
              <a:t>），使得最终接受产品的人最多（</a:t>
            </a:r>
            <a:r>
              <a:rPr lang="zh-CN" altLang="en-US" sz="3200" dirty="0" smtClean="0"/>
              <a:t>影响力延展</a:t>
            </a:r>
            <a:r>
              <a:rPr lang="zh-CN" altLang="en-US" sz="3200" dirty="0"/>
              <a:t>度最大）。这个问题正是影响力</a:t>
            </a:r>
            <a:r>
              <a:rPr lang="zh-CN" altLang="en-US" sz="3200" dirty="0" smtClean="0"/>
              <a:t>最大化</a:t>
            </a:r>
            <a:r>
              <a:rPr lang="zh-CN" altLang="en-US" sz="3200" dirty="0"/>
              <a:t>的优化目标。</a:t>
            </a:r>
            <a:br>
              <a:rPr lang="zh-CN" altLang="en-US" sz="3200" dirty="0"/>
            </a:br>
            <a:r>
              <a:rPr lang="zh-CN" altLang="en-US" sz="3200" dirty="0"/>
              <a:t/>
            </a:r>
            <a:br>
              <a:rPr lang="zh-CN" altLang="en-US" sz="3200" dirty="0"/>
            </a:br>
            <a:r>
              <a:rPr lang="zh-CN" altLang="en-US" dirty="0"/>
              <a:t/>
            </a:r>
            <a:br>
              <a:rPr lang="zh-CN" altLang="en-US" dirty="0"/>
            </a:br>
            <a:endParaRPr lang="zh-CN" altLang="en-US" cap="none" dirty="0"/>
          </a:p>
          <a:p>
            <a:pPr marL="0" indent="0">
              <a:buNone/>
            </a:pPr>
            <a:endParaRPr lang="zh-CN" altLang="en-US" cap="none" dirty="0"/>
          </a:p>
          <a:p>
            <a:pPr marL="0" indent="0">
              <a:buNone/>
            </a:pPr>
            <a:endParaRPr lang="zh-CN" altLang="en-US" cap="none" dirty="0"/>
          </a:p>
          <a:p>
            <a:pPr marL="0" indent="0">
              <a:buNone/>
            </a:pPr>
            <a:endParaRPr lang="zh-CN" altLang="en-US" cap="none" dirty="0"/>
          </a:p>
        </p:txBody>
      </p:sp>
    </p:spTree>
    <p:extLst>
      <p:ext uri="{BB962C8B-B14F-4D97-AF65-F5344CB8AC3E}">
        <p14:creationId xmlns:p14="http://schemas.microsoft.com/office/powerpoint/2010/main" val="4206987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影响力最大化</a:t>
            </a:r>
            <a:r>
              <a:rPr lang="en-US" altLang="zh-CN" dirty="0"/>
              <a:t/>
            </a:r>
            <a:br>
              <a:rPr lang="en-US" altLang="zh-CN" dirty="0"/>
            </a:br>
            <a:r>
              <a:rPr lang="zh-CN" altLang="en-US" dirty="0"/>
              <a:t>（</a:t>
            </a:r>
            <a:r>
              <a:rPr lang="en-US" altLang="zh-CN" cap="none" dirty="0"/>
              <a:t>Maximizing The Spread Of Influence</a:t>
            </a:r>
            <a:r>
              <a:rPr lang="zh-CN" altLang="en-US" dirty="0"/>
              <a:t>）</a:t>
            </a:r>
          </a:p>
        </p:txBody>
      </p:sp>
      <p:sp>
        <p:nvSpPr>
          <p:cNvPr id="3" name="内容占位符 2"/>
          <p:cNvSpPr>
            <a:spLocks noGrp="1"/>
          </p:cNvSpPr>
          <p:nvPr>
            <p:ph sz="quarter" idx="13"/>
          </p:nvPr>
        </p:nvSpPr>
        <p:spPr>
          <a:xfrm>
            <a:off x="913774" y="2367092"/>
            <a:ext cx="10898270" cy="3424107"/>
          </a:xfrm>
        </p:spPr>
        <p:txBody>
          <a:bodyPr/>
          <a:lstStyle/>
          <a:p>
            <a:pPr marL="0" indent="0">
              <a:buNone/>
            </a:pPr>
            <a:r>
              <a:rPr lang="zh-CN" altLang="en-US" dirty="0" smtClean="0"/>
              <a:t>在社会学文献中最常见的两个启发式信息是：</a:t>
            </a:r>
            <a:endParaRPr lang="en-US" altLang="zh-CN" dirty="0" smtClean="0"/>
          </a:p>
          <a:p>
            <a:r>
              <a:rPr lang="zh-CN" altLang="en-US" dirty="0" smtClean="0"/>
              <a:t>度中心性（</a:t>
            </a:r>
            <a:r>
              <a:rPr lang="en-US" altLang="zh-CN" dirty="0"/>
              <a:t> </a:t>
            </a:r>
            <a:r>
              <a:rPr lang="en-US" altLang="zh-CN" cap="none" dirty="0" smtClean="0"/>
              <a:t>Degree Centrality</a:t>
            </a:r>
            <a:r>
              <a:rPr lang="zh-CN" altLang="en-US" dirty="0" smtClean="0"/>
              <a:t>）：选择节点度最高的</a:t>
            </a:r>
            <a:r>
              <a:rPr lang="en-US" altLang="zh-CN" dirty="0" smtClean="0"/>
              <a:t>k</a:t>
            </a:r>
            <a:r>
              <a:rPr lang="zh-CN" altLang="en-US" dirty="0" smtClean="0"/>
              <a:t>个节点作为种子节点</a:t>
            </a:r>
            <a:endParaRPr lang="en-US" altLang="zh-CN" dirty="0"/>
          </a:p>
          <a:p>
            <a:r>
              <a:rPr lang="zh-CN" altLang="en-US" dirty="0"/>
              <a:t>距离</a:t>
            </a:r>
            <a:r>
              <a:rPr lang="zh-CN" altLang="en-US" dirty="0" smtClean="0"/>
              <a:t>中心性（</a:t>
            </a:r>
            <a:r>
              <a:rPr lang="en-US" altLang="zh-CN" dirty="0"/>
              <a:t> </a:t>
            </a:r>
            <a:r>
              <a:rPr lang="en-US" altLang="zh-CN" cap="none" dirty="0" smtClean="0"/>
              <a:t>Distance Centrality</a:t>
            </a:r>
            <a:r>
              <a:rPr lang="zh-CN" altLang="en-US" dirty="0" smtClean="0"/>
              <a:t>）：选择到其他节点的平均距离最短的</a:t>
            </a:r>
            <a:r>
              <a:rPr lang="en-US" altLang="zh-CN" dirty="0" smtClean="0"/>
              <a:t>k</a:t>
            </a:r>
            <a:r>
              <a:rPr lang="zh-CN" altLang="en-US" dirty="0" smtClean="0"/>
              <a:t>个节点作为种子节点</a:t>
            </a:r>
            <a:endParaRPr lang="en-US" altLang="zh-CN" dirty="0" smtClean="0"/>
          </a:p>
          <a:p>
            <a:endParaRPr lang="en-US" altLang="zh-CN" dirty="0"/>
          </a:p>
          <a:p>
            <a:pPr marL="0" indent="0">
              <a:buNone/>
            </a:pPr>
            <a:r>
              <a:rPr lang="zh-CN" altLang="en-US" dirty="0" smtClean="0"/>
              <a:t>这两个启发式信息通常作为其他算法的对比算法</a:t>
            </a:r>
            <a:endParaRPr lang="en-US" altLang="zh-CN" dirty="0" smtClean="0"/>
          </a:p>
        </p:txBody>
      </p:sp>
    </p:spTree>
    <p:extLst>
      <p:ext uri="{BB962C8B-B14F-4D97-AF65-F5344CB8AC3E}">
        <p14:creationId xmlns:p14="http://schemas.microsoft.com/office/powerpoint/2010/main" val="2377945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影响力最大化</a:t>
            </a:r>
            <a:r>
              <a:rPr lang="en-US" altLang="zh-CN" dirty="0"/>
              <a:t/>
            </a:r>
            <a:br>
              <a:rPr lang="en-US" altLang="zh-CN" dirty="0"/>
            </a:br>
            <a:r>
              <a:rPr lang="zh-CN" altLang="en-US" dirty="0"/>
              <a:t>（</a:t>
            </a:r>
            <a:r>
              <a:rPr lang="en-US" altLang="zh-CN" cap="none" dirty="0"/>
              <a:t>Maximizing The Spread Of Influence</a:t>
            </a:r>
            <a:r>
              <a:rPr lang="zh-CN" altLang="en-US" dirty="0"/>
              <a:t>）</a:t>
            </a:r>
          </a:p>
        </p:txBody>
      </p:sp>
      <mc:AlternateContent xmlns:mc="http://schemas.openxmlformats.org/markup-compatibility/2006" xmlns:a14="http://schemas.microsoft.com/office/drawing/2010/main">
        <mc:Choice Requires="a14">
          <p:sp>
            <p:nvSpPr>
              <p:cNvPr id="5" name="内容占位符 4"/>
              <p:cNvSpPr>
                <a:spLocks noGrp="1"/>
              </p:cNvSpPr>
              <p:nvPr>
                <p:ph sz="quarter" idx="13"/>
              </p:nvPr>
            </p:nvSpPr>
            <p:spPr/>
            <p:txBody>
              <a:bodyPr/>
              <a:lstStyle/>
              <a:p>
                <a:pPr marL="0" indent="0">
                  <a:buNone/>
                </a:pPr>
                <a:r>
                  <a:rPr lang="zh-CN" altLang="en-US" dirty="0" smtClean="0"/>
                  <a:t>正式定义影响力最大化模型：</a:t>
                </a:r>
                <a:endParaRPr lang="en-US" altLang="zh-CN" dirty="0" smtClean="0"/>
              </a:p>
              <a:p>
                <a:pPr marL="0" indent="0">
                  <a:buNone/>
                </a:pPr>
                <a:r>
                  <a:rPr lang="zh-CN" altLang="en-US" dirty="0" smtClean="0"/>
                  <a:t>在给定社交网络结构</a:t>
                </a:r>
                <a:r>
                  <a:rPr lang="en-US" altLang="zh-CN" dirty="0" smtClean="0"/>
                  <a:t>G</a:t>
                </a:r>
                <a:r>
                  <a:rPr lang="en-US" altLang="zh-CN" dirty="0"/>
                  <a:t>=</a:t>
                </a:r>
                <a:r>
                  <a:rPr lang="zh-CN" altLang="en-US" dirty="0"/>
                  <a:t>（ </a:t>
                </a:r>
                <a:r>
                  <a:rPr lang="en-US" altLang="zh-CN" dirty="0"/>
                  <a:t>V</a:t>
                </a:r>
                <a:r>
                  <a:rPr lang="zh-CN" altLang="en-US" dirty="0"/>
                  <a:t>， </a:t>
                </a:r>
                <a:r>
                  <a:rPr lang="en-US" altLang="zh-CN" dirty="0"/>
                  <a:t>E</a:t>
                </a:r>
                <a:r>
                  <a:rPr lang="zh-CN" altLang="en-US" dirty="0"/>
                  <a:t>）、影响力传播模型及其参数（</a:t>
                </a:r>
                <a:r>
                  <a:rPr lang="zh-CN" altLang="en-US" dirty="0" smtClean="0"/>
                  <a:t>如独立</a:t>
                </a:r>
                <a:r>
                  <a:rPr lang="zh-CN" altLang="en-US" dirty="0"/>
                  <a:t>级联模型和边上的概率）的情况下</a:t>
                </a:r>
                <a:r>
                  <a:rPr lang="zh-CN" altLang="en-US" dirty="0" smtClean="0"/>
                  <a:t>，选择</a:t>
                </a:r>
                <a:r>
                  <a:rPr lang="en-US" altLang="zh-CN" dirty="0"/>
                  <a:t>k</a:t>
                </a:r>
                <a:r>
                  <a:rPr lang="zh-CN" altLang="en-US" dirty="0"/>
                  <a:t>个节点作为种子节点集合</a:t>
                </a:r>
                <a:r>
                  <a:rPr lang="en-US" altLang="zh-CN" dirty="0" smtClean="0"/>
                  <a:t>S0</a:t>
                </a:r>
                <a:r>
                  <a:rPr lang="zh-CN" altLang="en-US" dirty="0" smtClean="0"/>
                  <a:t>，</a:t>
                </a:r>
                <a:r>
                  <a:rPr lang="zh-CN" altLang="en-US" dirty="0"/>
                  <a:t>使得</a:t>
                </a:r>
                <a:r>
                  <a:rPr lang="zh-CN" altLang="en-US" dirty="0" smtClean="0"/>
                  <a:t>以</a:t>
                </a:r>
                <a:r>
                  <a:rPr lang="en-US" altLang="zh-CN" dirty="0" smtClean="0"/>
                  <a:t>S0</a:t>
                </a:r>
                <a:r>
                  <a:rPr lang="zh-CN" altLang="en-US" dirty="0" smtClean="0"/>
                  <a:t>为</a:t>
                </a:r>
                <a:r>
                  <a:rPr lang="zh-CN" altLang="en-US" dirty="0"/>
                  <a:t>种子节点产生的影响力延展</a:t>
                </a:r>
                <a:r>
                  <a:rPr lang="zh-CN" altLang="en-US" dirty="0" smtClean="0"/>
                  <a:t>度</a:t>
                </a:r>
                <a14:m>
                  <m:oMath xmlns:m="http://schemas.openxmlformats.org/officeDocument/2006/math">
                    <m:r>
                      <a:rPr lang="zh-CN" altLang="en-US" i="1" smtClean="0">
                        <a:latin typeface="Cambria Math" panose="02040503050406030204" pitchFamily="18" charset="0"/>
                      </a:rPr>
                      <m:t>𝜎</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S</m:t>
                    </m:r>
                    <m:r>
                      <a:rPr lang="en-US" altLang="zh-CN" i="1">
                        <a:latin typeface="Cambria Math" panose="02040503050406030204" pitchFamily="18" charset="0"/>
                      </a:rPr>
                      <m:t>0)</m:t>
                    </m:r>
                  </m:oMath>
                </a14:m>
                <a:r>
                  <a:rPr lang="zh-CN" altLang="en-US" dirty="0" smtClean="0"/>
                  <a:t>最大</a:t>
                </a:r>
                <a:r>
                  <a:rPr lang="zh-CN" altLang="en-US" dirty="0"/>
                  <a:t>，即</a:t>
                </a:r>
                <a:r>
                  <a:rPr lang="en-US" altLang="zh-CN" dirty="0" smtClean="0"/>
                  <a:t>S0=</a:t>
                </a:r>
                <a14:m>
                  <m:oMath xmlns:m="http://schemas.openxmlformats.org/officeDocument/2006/math">
                    <m:sSub>
                      <m:sSubPr>
                        <m:ctrlPr>
                          <a:rPr lang="en-US" altLang="zh-CN" i="1" smtClean="0">
                            <a:latin typeface="Cambria Math" panose="02040503050406030204" pitchFamily="18" charset="0"/>
                          </a:rPr>
                        </m:ctrlPr>
                      </m:sSubPr>
                      <m:e>
                        <m:r>
                          <m:rPr>
                            <m:nor/>
                          </m:rPr>
                          <a:rPr lang="en-US" altLang="zh-CN" cap="none" dirty="0"/>
                          <m:t>argmax</m:t>
                        </m:r>
                      </m:e>
                      <m:sub>
                        <m:r>
                          <a:rPr lang="en-US" altLang="zh-CN" b="0" i="1" smtClean="0">
                            <a:latin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𝑎𝑛𝑑</m:t>
                        </m:r>
                        <m:r>
                          <a:rPr lang="en-US" altLang="zh-CN" b="0" i="1" smtClean="0">
                            <a:latin typeface="Cambria Math" panose="02040503050406030204" pitchFamily="18" charset="0"/>
                            <a:ea typeface="Cambria Math" panose="02040503050406030204" pitchFamily="18" charset="0"/>
                          </a:rPr>
                          <m:t> </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𝑠</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sub>
                    </m:sSub>
                    <m:r>
                      <a:rPr lang="zh-CN" altLang="en-US" i="1">
                        <a:latin typeface="Cambria Math" panose="02040503050406030204" pitchFamily="18" charset="0"/>
                      </a:rPr>
                      <m:t>𝜎</m:t>
                    </m:r>
                    <m:r>
                      <a:rPr lang="en-US" altLang="zh-CN" i="1">
                        <a:latin typeface="Cambria Math" panose="02040503050406030204" pitchFamily="18" charset="0"/>
                      </a:rPr>
                      <m:t>(</m:t>
                    </m:r>
                    <m:r>
                      <m:rPr>
                        <m:sty m:val="p"/>
                      </m:rPr>
                      <a:rPr lang="en-US" altLang="zh-CN" i="1">
                        <a:latin typeface="Cambria Math" panose="02040503050406030204" pitchFamily="18" charset="0"/>
                      </a:rPr>
                      <m:t>S</m:t>
                    </m:r>
                    <m:r>
                      <a:rPr lang="en-US" altLang="zh-CN" i="1">
                        <a:latin typeface="Cambria Math" panose="02040503050406030204" pitchFamily="18" charset="0"/>
                      </a:rPr>
                      <m:t>) </m:t>
                    </m:r>
                  </m:oMath>
                </a14:m>
                <a:r>
                  <a:rPr lang="zh-CN" altLang="en-US" dirty="0" smtClean="0"/>
                  <a:t>。</a:t>
                </a:r>
                <a:endParaRPr lang="en-US" altLang="zh-CN" dirty="0" smtClean="0"/>
              </a:p>
              <a:p>
                <a:pPr marL="0" indent="0">
                  <a:buNone/>
                </a:pPr>
                <a:r>
                  <a:rPr lang="zh-CN" altLang="en-US" dirty="0"/>
                  <a:t/>
                </a:r>
                <a:br>
                  <a:rPr lang="zh-CN" altLang="en-US" dirty="0"/>
                </a:br>
                <a:r>
                  <a:rPr lang="zh-CN" altLang="en-US" dirty="0"/>
                  <a:t>影响力延展</a:t>
                </a:r>
                <a:r>
                  <a:rPr lang="zh-CN" altLang="en-US" dirty="0" smtClean="0"/>
                  <a:t>度：描述的是在图中，通过</a:t>
                </a:r>
                <a:r>
                  <a:rPr lang="en-US" altLang="zh-CN" dirty="0" smtClean="0"/>
                  <a:t>S0</a:t>
                </a:r>
                <a:r>
                  <a:rPr lang="zh-CN" altLang="en-US" dirty="0" smtClean="0"/>
                  <a:t>能影响的节点集</a:t>
                </a:r>
                <a:endParaRPr lang="zh-CN" altLang="en-US" dirty="0"/>
              </a:p>
            </p:txBody>
          </p:sp>
        </mc:Choice>
        <mc:Fallback xmlns="">
          <p:sp>
            <p:nvSpPr>
              <p:cNvPr id="5" name="内容占位符 4"/>
              <p:cNvSpPr>
                <a:spLocks noGrp="1" noRot="1" noChangeAspect="1" noMove="1" noResize="1" noEditPoints="1" noAdjustHandles="1" noChangeArrowheads="1" noChangeShapeType="1" noTextEdit="1"/>
              </p:cNvSpPr>
              <p:nvPr>
                <p:ph sz="quarter" idx="13"/>
              </p:nvPr>
            </p:nvSpPr>
            <p:spPr>
              <a:blipFill rotWithShape="0">
                <a:blip r:embed="rId2"/>
                <a:stretch>
                  <a:fillRect l="-647" t="-534" r="-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0904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docProps/app.xml><?xml version="1.0" encoding="utf-8"?>
<Properties xmlns="http://schemas.openxmlformats.org/officeDocument/2006/extended-properties" xmlns:vt="http://schemas.openxmlformats.org/officeDocument/2006/docPropsVTypes">
  <Template/>
  <TotalTime>5332</TotalTime>
  <Words>1317</Words>
  <Application>Microsoft Office PowerPoint</Application>
  <PresentationFormat>宽屏</PresentationFormat>
  <Paragraphs>139</Paragraphs>
  <Slides>24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宋体</vt:lpstr>
      <vt:lpstr>Arial</vt:lpstr>
      <vt:lpstr>Calibri</vt:lpstr>
      <vt:lpstr>Cambria Math</vt:lpstr>
      <vt:lpstr>Tw Cen MT</vt:lpstr>
      <vt:lpstr>Wingdings</vt:lpstr>
      <vt:lpstr>水滴</vt:lpstr>
      <vt:lpstr>PowerPoint 演示文稿</vt:lpstr>
      <vt:lpstr>PowerPoint 演示文稿</vt:lpstr>
      <vt:lpstr>社会影响力传播研究的三大支柱 </vt:lpstr>
      <vt:lpstr>影响力传播模型</vt:lpstr>
      <vt:lpstr>独立级联模型（Independent Cascade） </vt:lpstr>
      <vt:lpstr>线性阈值模型（Linear Threshold） </vt:lpstr>
      <vt:lpstr>影响力最大化 （Maximizing The Spread Of Influence）</vt:lpstr>
      <vt:lpstr>影响力最大化 （Maximizing The Spread Of Influence）</vt:lpstr>
      <vt:lpstr>影响力最大化 （Maximizing The Spread Of Influence）</vt:lpstr>
      <vt:lpstr>子模函数</vt:lpstr>
      <vt:lpstr>蒙特卡洛抽样</vt:lpstr>
      <vt:lpstr>蒙特卡洛抽样</vt:lpstr>
      <vt:lpstr>蒙特卡洛抽样</vt:lpstr>
      <vt:lpstr>σ_X (S)子模性</vt:lpstr>
      <vt:lpstr>σ(S)子模性</vt:lpstr>
      <vt:lpstr>子模性</vt:lpstr>
      <vt:lpstr>Efficient Influence Maximization In Social Networks </vt:lpstr>
      <vt:lpstr>What is the problem the paper is trying to solve?</vt:lpstr>
      <vt:lpstr>What is the key contribution to literature？</vt:lpstr>
      <vt:lpstr>Important variables used in the paper. </vt:lpstr>
      <vt:lpstr>Algorithm1——General Greedy</vt:lpstr>
      <vt:lpstr>Algorithm2——NewGreedyIC</vt:lpstr>
      <vt:lpstr>Algorithm4——DegreeDiscountIC </vt:lpstr>
      <vt:lpstr>Does the paper solve the problem well?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56</cp:revision>
  <dcterms:created xsi:type="dcterms:W3CDTF">2016-01-22T02:47:44Z</dcterms:created>
  <dcterms:modified xsi:type="dcterms:W3CDTF">2016-01-26T01:57:47Z</dcterms:modified>
</cp:coreProperties>
</file>