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8" r:id="rId4"/>
    <p:sldId id="305" r:id="rId5"/>
    <p:sldId id="306" r:id="rId6"/>
    <p:sldId id="257" r:id="rId7"/>
    <p:sldId id="281" r:id="rId8"/>
    <p:sldId id="259" r:id="rId9"/>
    <p:sldId id="304" r:id="rId10"/>
    <p:sldId id="307" r:id="rId11"/>
    <p:sldId id="308" r:id="rId12"/>
    <p:sldId id="366" r:id="rId13"/>
    <p:sldId id="309" r:id="rId14"/>
    <p:sldId id="282" r:id="rId15"/>
    <p:sldId id="283" r:id="rId16"/>
    <p:sldId id="284" r:id="rId17"/>
    <p:sldId id="333" r:id="rId18"/>
    <p:sldId id="350" r:id="rId19"/>
    <p:sldId id="286" r:id="rId20"/>
    <p:sldId id="269" r:id="rId21"/>
    <p:sldId id="271" r:id="rId22"/>
    <p:sldId id="270" r:id="rId23"/>
    <p:sldId id="287" r:id="rId24"/>
    <p:sldId id="273" r:id="rId25"/>
    <p:sldId id="275" r:id="rId26"/>
    <p:sldId id="363" r:id="rId27"/>
    <p:sldId id="364" r:id="rId28"/>
    <p:sldId id="365" r:id="rId29"/>
    <p:sldId id="367" r:id="rId30"/>
    <p:sldId id="272" r:id="rId31"/>
    <p:sldId id="27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DE64"/>
    <a:srgbClr val="E73A1C"/>
    <a:srgbClr val="007A37"/>
    <a:srgbClr val="2FFF8D"/>
    <a:srgbClr val="00AC4E"/>
    <a:srgbClr val="00CC5C"/>
    <a:srgbClr val="D1D2D4"/>
    <a:srgbClr val="EEEEEE"/>
    <a:srgbClr val="88B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50" d="100"/>
          <a:sy n="50" d="100"/>
        </p:scale>
        <p:origin x="166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prstClr val="white"/>
                </a:solidFill>
              </a:rPr>
              <a:t>Office</a:t>
            </a:r>
            <a:r>
              <a:rPr lang="en-US" altLang="zh-CN" sz="1335" dirty="0" smtClean="0">
                <a:solidFill>
                  <a:prstClr val="white"/>
                </a:solidFill>
              </a:rPr>
              <a:t>PLUS</a:t>
            </a:r>
            <a:r>
              <a:rPr lang="zh-CN" altLang="en-US" sz="1335" dirty="0" smtClean="0">
                <a:solidFill>
                  <a:prstClr val="white"/>
                </a:solidFill>
              </a:rPr>
              <a:t>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99768" y="2932141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</a:rPr>
              <a:t>代码整洁规范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1077595" y="1330325"/>
            <a:ext cx="1013460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设计模式命名，所用到的设计模式，类名已设计模式名称结尾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3500" y="2782570"/>
            <a:ext cx="10852150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AddOrder();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RemoveOrder();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ModifyOrder();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1"/>
          <p:cNvSpPr txBox="1"/>
          <p:nvPr/>
        </p:nvSpPr>
        <p:spPr>
          <a:xfrm>
            <a:off x="1081405" y="2446655"/>
            <a:ext cx="890206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统一常用操作命名，如增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(Add)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(Remove)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(Modify),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增加常用名字列表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1081405" y="3832860"/>
            <a:ext cx="959802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数字变量赋值命名约束，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结尾，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M,float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，不要用小写，容易造成混淆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3500" y="4174490"/>
            <a:ext cx="741108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long totalCount=100;private decimal totalCount=200;private float totalCount=300;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4130" y="5094605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正例：类名为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Order,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则文件名必须为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Order.cs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999490" y="4758690"/>
            <a:ext cx="931735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文件名命名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文件名必须和类名一致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6200" y="4505325"/>
            <a:ext cx="9333230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long totalCount=</a:t>
            </a: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100L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;private decimal totalCount=</a:t>
            </a: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200M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;private float totalCount=</a:t>
            </a: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300F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5" y="1666240"/>
            <a:ext cx="11156950" cy="810260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ConnnectionFactory;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class LoadBalanceStrategy;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class StreamProxy;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1077595" y="1330325"/>
            <a:ext cx="1013460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类、类属性、类方法的注释必须使用  规范，使用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&lt;summary&gt;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&lt;/summary&gt;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格式，不得使用//xxx 方式。</a:t>
            </a:r>
            <a:endParaRPr lang="zh-CN" alt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1081405" y="3584575"/>
            <a:ext cx="959802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</a:t>
            </a:r>
            <a:r>
              <a:rPr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代码修改的同时，注释也要进行相应的修改，尤其是参数、返回值、异常、核心逻辑等的修改。</a:t>
            </a:r>
            <a:endParaRPr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9860" y="4004310"/>
            <a:ext cx="7411085" cy="57086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：代码与注释更新不同步，就像路网与导航软件更新不同步一样，如果导航软件严重滞后，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就失去了导航的意义。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9860" y="3253740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反例：“TCP 连接超时”解释成“传输控制协议连接超时”，理解反而费脑筋。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999490" y="4758690"/>
            <a:ext cx="9317355" cy="58229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</a:t>
            </a:r>
            <a:r>
              <a:rPr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好的命名、代码结构是自解释的，注释力求精简准确、表达到位。避免出现注释的</a:t>
            </a:r>
            <a:endParaRPr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一个极端：过多过滥的注释，代码的逻辑一旦修改，修改注释是相当大的负担。</a:t>
            </a:r>
            <a:endParaRPr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1"/>
          <p:cNvSpPr txBox="1"/>
          <p:nvPr/>
        </p:nvSpPr>
        <p:spPr>
          <a:xfrm>
            <a:off x="1081405" y="1786890"/>
            <a:ext cx="1077150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所有的抽象方法（包括接口中的方法）必须要用 Javadoc 注释、除了返回值、参数、异常说明外，还必须指出该方法做什么事情，实现什么功能。</a:t>
            </a:r>
            <a:endParaRPr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1"/>
          <p:cNvSpPr txBox="1"/>
          <p:nvPr/>
        </p:nvSpPr>
        <p:spPr>
          <a:xfrm>
            <a:off x="1077595" y="2312035"/>
            <a:ext cx="1077150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所有的枚举类型字段必须要有注释，说明每个数据项的用途。</a:t>
            </a:r>
            <a:endParaRPr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1"/>
          <p:cNvSpPr txBox="1"/>
          <p:nvPr/>
        </p:nvSpPr>
        <p:spPr>
          <a:xfrm>
            <a:off x="1081405" y="2917825"/>
            <a:ext cx="1077150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与其“半吊子”英文来注释，不如用中文注释把问题说清楚。专有名词与关键字保持英文原文即可。</a:t>
            </a:r>
            <a:endParaRPr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9860" y="5340985"/>
            <a:ext cx="7411085" cy="1290320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将订单明细放到订单明细集合里面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orderItem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orderI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temList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 put，加上两个有意义的变量名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orderItem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orderItemList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，已经说明了这是在干什么，语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义清晰的代码不需要额外的注释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7925" y="421005"/>
            <a:ext cx="62242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kumimoji="1"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别给糟糕的代码写注释</a:t>
            </a:r>
            <a:r>
              <a:rPr kumimoji="1"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kumimoji="1"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重新写吧</a:t>
            </a:r>
            <a:endParaRPr lang="zh-CN" altLang="en-US" sz="3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常见后缀命名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1127125" y="1127125"/>
          <a:ext cx="853186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费用相关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Cost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ShipCost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运输费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价格相关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ProductUnitPrice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产品单价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SuccessMessage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成功消息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计数、数量相关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LoginCount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登录次数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链接地址相关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BlogUrl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博客链接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图片相关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Image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SignImage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签名图片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金额相关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PrepaidAmount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预付款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点数、积分相关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Point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MemberPoint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会员积分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记录、日志相关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Record（弃用 Log）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ErrorRecord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错误记录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配置相关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Config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DataBaseConfig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数据库配置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状态相关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Status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OrderStatus 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订单状态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模式、方式相关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OpenMode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打开方式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启用相关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Enabled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ExportEnabled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开启导出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提供器相关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Provider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MemebershipProvider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会员信息提供器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02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函数整洁规范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函数整洁要点</a:t>
            </a:r>
            <a:endParaRPr lang="zh-CN" altLang="en-US" dirty="0"/>
          </a:p>
        </p:txBody>
      </p:sp>
      <p:sp>
        <p:nvSpPr>
          <p:cNvPr id="3" name="空心弧 2"/>
          <p:cNvSpPr/>
          <p:nvPr/>
        </p:nvSpPr>
        <p:spPr>
          <a:xfrm rot="6947941">
            <a:off x="5031337" y="2796286"/>
            <a:ext cx="2158305" cy="2160515"/>
          </a:xfrm>
          <a:prstGeom prst="blockArc">
            <a:avLst>
              <a:gd name="adj1" fmla="val 11422055"/>
              <a:gd name="adj2" fmla="val 1684461"/>
              <a:gd name="adj3" fmla="val 8370"/>
            </a:avLst>
          </a:prstGeom>
          <a:solidFill>
            <a:srgbClr val="2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 rot="6126508">
            <a:off x="4806006" y="2582003"/>
            <a:ext cx="2595712" cy="2595710"/>
          </a:xfrm>
          <a:prstGeom prst="blockArc">
            <a:avLst>
              <a:gd name="adj1" fmla="val 4249930"/>
              <a:gd name="adj2" fmla="val 2543982"/>
              <a:gd name="adj3" fmla="val 5805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8501165" y="1970905"/>
            <a:ext cx="25923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一个方法永远应该只做一件事情，做好这件事，也只做好这件事。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如果函数只是做了该函数名下同一个抽象层面上的步骤，则该函数还是只做了一件事。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8494815" y="1672455"/>
            <a:ext cx="13322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只做一件事</a:t>
            </a:r>
            <a:endParaRPr lang="zh-CN" altLang="en-US" b="1" dirty="0" smtClean="0">
              <a:solidFill>
                <a:srgbClr val="2FFF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501165" y="3942539"/>
            <a:ext cx="259238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别重复的判断逻辑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别重复的计算方法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别重复的业务，仅仅因为一个参数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别重复的对象转化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8494815" y="3644089"/>
            <a:ext cx="13322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别重复自己</a:t>
            </a:r>
            <a:endParaRPr lang="zh-CN" altLang="en-US" b="1" dirty="0" smtClean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495812" y="2040793"/>
            <a:ext cx="259238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函数的第一要则是 短小，第二要则还是短小。因为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短小的方法可以在我们浏览代码时一目了然，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短小的方法可以让我们甚至于不写注视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短小的方法可以让我们非常容易的找到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发生在何处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行代码以内成为短小，超过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行的一个函数，都该思考是否合理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489462" y="1759488"/>
            <a:ext cx="6426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短小</a:t>
            </a:r>
            <a:endParaRPr lang="zh-CN" altLang="en-US" b="1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495812" y="4496537"/>
            <a:ext cx="2592387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函数中每一行代码属于同一个抽象层次是最难的，但是也是最重要的规则。这要求我们在写代码以前，就必须对于逻辑进行抽象，心里非常清晰的知道，这个函数里面，属于同一个抽象层次的逻辑应该有几个。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对于函数，能形成自顶向下读代码的规则。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1489462" y="4198087"/>
            <a:ext cx="31711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7A37"/>
                </a:solidFill>
                <a:latin typeface="Century Gothic" panose="020B0502020202020204" pitchFamily="34" charset="0"/>
              </a:rPr>
              <a:t>函数每行属于同一个抽象层次</a:t>
            </a:r>
            <a:endParaRPr lang="zh-CN" altLang="en-US" b="1" dirty="0" smtClean="0">
              <a:solidFill>
                <a:srgbClr val="007A37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915" y="543560"/>
            <a:ext cx="8970645" cy="824865"/>
          </a:xfrm>
        </p:spPr>
        <p:txBody>
          <a:bodyPr>
            <a:normAutofit/>
          </a:bodyPr>
          <a:lstStyle/>
          <a:p>
            <a:r>
              <a:rPr lang="zh-CN" altLang="en-US" dirty="0"/>
              <a:t>函数格式整洁规范</a:t>
            </a:r>
            <a:r>
              <a:rPr lang="en-US" altLang="zh-CN" dirty="0"/>
              <a:t>--</a:t>
            </a:r>
            <a:r>
              <a:rPr lang="zh-CN" altLang="en-US" dirty="0"/>
              <a:t>写完代码，记得格式化</a:t>
            </a:r>
            <a:endParaRPr lang="zh-CN" altLang="en-US" dirty="0"/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931167" y="1245272"/>
            <a:ext cx="26697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括号格式</a:t>
            </a:r>
            <a:endParaRPr lang="zh-CN" altLang="en-US" b="1" dirty="0" smtClean="0">
              <a:solidFill>
                <a:srgbClr val="2FFF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212215" y="3500755"/>
            <a:ext cx="5616575" cy="35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第二行相对一缩进 4个空格，从第三行开始不再继续缩进参考示例。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运算符与下文一起换行。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方法调用的点符号与下文一起换行。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在多个参数超长，在逗号后换行。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在括号前不要换行。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createContentBuffer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StringBuffer();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createContentBuffer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.append("zi").append("xin")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.append("huang")...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.append("huang")...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.append("huang");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1148080" y="1613535"/>
            <a:ext cx="52844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左大括号前不换行。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左大括号后换行。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右大括号前换行。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右大括号后还有else等代码则不换行；表示终止的右大括号后必须换行。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  if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哪怕只有一行代码，也要用括号扩起来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930910" y="2726690"/>
            <a:ext cx="57277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defTabSz="914400"/>
            <a:r>
              <a:rPr lang="en-US" altLang="zh-CN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代码单行数字，单行字符数不应该超过</a:t>
            </a:r>
            <a:r>
              <a:rPr lang="en-US" altLang="zh-CN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100</a:t>
            </a:r>
            <a:r>
              <a:rPr lang="zh-CN" altLang="en-US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个，超过则换行，换行准寻如下规则</a:t>
            </a:r>
            <a:endParaRPr lang="zh-CN" altLang="en-US" b="1" dirty="0" smtClean="0">
              <a:solidFill>
                <a:srgbClr val="2FFF8D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990" y="-43815"/>
            <a:ext cx="8970645" cy="5778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函数格式整洁规范</a:t>
            </a:r>
            <a:r>
              <a:rPr lang="en-US" altLang="zh-CN" dirty="0"/>
              <a:t>--</a:t>
            </a:r>
            <a:r>
              <a:rPr lang="zh-CN" altLang="en-US" dirty="0"/>
              <a:t>写完代码，记得格式化</a:t>
            </a:r>
            <a:endParaRPr lang="zh-CN" altLang="en-US" dirty="0"/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824230" y="762000"/>
            <a:ext cx="4406900" cy="43383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变量命名，不允许多个变量命名在统一行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反例：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string aa,bb,cc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string aa;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string bb;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private string cc;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 换行，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）方法体的第一行和方法名之间增加一个空白行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）同一个抽象层面代码之间增加一个空格行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）方法内容最后一行增加一个空白行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AddOrder(OrderRequest orderRequest) 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AddOrder(orderRequest);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AddOrderItemList(OrderRequest);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AddOrderItemHistory(orderRequest);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5944235" y="762000"/>
            <a:ext cx="6127750" cy="58159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方法参数说明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a: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参数大于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个，考虑用一个对象来替代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b: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参数类型应该用基于接口的类型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switch/if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的规范性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的判断不应该超过三层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的分支超过三个，应该考虑用策略和多态去掉这种复杂的业务逻辑判断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）方法内容最后一行增加一个空白行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GetProductPrice(int productStatus) 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if(productStatus==ProductStatusEnum.Promotion){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DoSomeThing1();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}else 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if(productStatus==ProductStatusEnum.Nomal){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DoSomeThing2();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}else if(productStatus==ProductStatusEnum.Group){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DoSomeThing3();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}else(productStatus==ProductStatusEnum.Limit){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DoSomeThing4();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void GetProductPrice(int productStatus) 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var productPriceStrategy=CreateProductPriceStrategy(productStatus);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productPriceStrategy.CalculateProductPrice();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990" y="-43815"/>
            <a:ext cx="8970645" cy="5778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函数格式整洁规范</a:t>
            </a:r>
            <a:r>
              <a:rPr lang="en-US" altLang="zh-CN" dirty="0"/>
              <a:t>--</a:t>
            </a:r>
            <a:r>
              <a:rPr lang="zh-CN" altLang="en-US" dirty="0"/>
              <a:t>结构化编程</a:t>
            </a:r>
            <a:endParaRPr lang="zh-CN" altLang="en-US" dirty="0"/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824230" y="762000"/>
            <a:ext cx="9722485" cy="54463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每个函数应该只有一个入口，一个出口，为了遵循这个原则，则每个函数中应该只有一个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语句，不应该在循环中由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语句，而且永远永远不能由任何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反例：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decimal CalculateProductPrice(int originalPrice){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if(productStatus==0){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return 100;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if(originalPrice&gt;promotionPrice){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return orignalPrice;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}	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decimal CalculateProductPrice(int originalPrice){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decimal targetPrice=0M;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if(productStatus==0){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targetPrice= 100;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if(originalPrice&gt;promotionPrice){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targetPrice=orignalPrice;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return targetPrice;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}	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03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0100" y="543840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格式的重要性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 preferRelativeResize="0"/>
          <p:nvPr/>
        </p:nvPicPr>
        <p:blipFill rotWithShape="1">
          <a:blip r:embed="rId1">
            <a:grayscl/>
          </a:blip>
          <a:srcRect l="10429" r="8512"/>
          <a:stretch>
            <a:fillRect/>
          </a:stretch>
        </p:blipFill>
        <p:spPr>
          <a:xfrm>
            <a:off x="6229349" y="0"/>
            <a:ext cx="5962651" cy="68591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29335" y="1374140"/>
            <a:ext cx="4514850" cy="510286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代码格式关乎沟通，而沟通是专业开发者的头等大事。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或许很多时候，我们认为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让代码正常的工作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才是专业开发人员的头等大事。然而，我希望我们忘掉这样的想法。因为今天我们编写的代码，极有可能在下一个版本中被修改，但是代码的可读性却会对以后可能发生的修改行为，产生深远的影响。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原始的代码修改之后很久，其代码风格和可读性仍会影响到可维护性和扩展性。及时代码有一天不复存在了，但是我们编写代码的风格和律条仍存活下去。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9349" y="5084644"/>
            <a:ext cx="2390774" cy="1773357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什么是整洁的代码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0" y="1809750"/>
            <a:ext cx="3122295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C++</a:t>
            </a:r>
            <a:endParaRPr lang="en-US" altLang="zh-CN" sz="3200" b="1" dirty="0"/>
          </a:p>
        </p:txBody>
      </p:sp>
      <p:sp>
        <p:nvSpPr>
          <p:cNvPr id="7" name="矩形 6"/>
          <p:cNvSpPr/>
          <p:nvPr/>
        </p:nvSpPr>
        <p:spPr>
          <a:xfrm>
            <a:off x="1428750" y="2272887"/>
            <a:ext cx="3598370" cy="126619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优雅和高效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的代码。代码逻辑应当直接了当，叫缺陷难以隐藏；尽量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减少依赖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，使之便于维护；依据某种分层战略完善错误处理代码。性能调制最优，不要引诱别人做出没规矩的优化，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整洁的代码只做好一件事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5900" y="3978275"/>
            <a:ext cx="312293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Eclipse</a:t>
            </a:r>
            <a:r>
              <a:rPr lang="zh-CN" altLang="en-US" sz="3200" b="1" dirty="0"/>
              <a:t>创始人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1428750" y="4441453"/>
            <a:ext cx="359837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直接。整洁的代码如同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优美的散文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。整洁的代码从不隐藏设计者的意图，充满干净利落的抽象和直截了当的控制语句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woman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0" y="1776003"/>
            <a:ext cx="1275355" cy="1275355"/>
          </a:xfrm>
          <a:prstGeom prst="rect">
            <a:avLst/>
          </a:prstGeom>
        </p:spPr>
      </p:pic>
      <p:pic>
        <p:nvPicPr>
          <p:cNvPr id="13" name="图片 12" descr="man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29" y="2997738"/>
            <a:ext cx="1275356" cy="1275355"/>
          </a:xfrm>
          <a:prstGeom prst="rect">
            <a:avLst/>
          </a:prstGeom>
        </p:spPr>
      </p:pic>
      <p:pic>
        <p:nvPicPr>
          <p:cNvPr id="14" name="图片 13" descr="ma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94" y="1776003"/>
            <a:ext cx="1275355" cy="1275355"/>
          </a:xfrm>
          <a:prstGeom prst="rect">
            <a:avLst/>
          </a:prstGeom>
        </p:spPr>
      </p:pic>
      <p:pic>
        <p:nvPicPr>
          <p:cNvPr id="15" name="图片 14" descr="ma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2990386"/>
            <a:ext cx="1290060" cy="129006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06677" y="1776003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23911" y="1809750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87559" y="2997738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06677" y="4284974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23911" y="4318721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5747973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5979" r="1213" b="54784"/>
          <a:stretch>
            <a:fillRect/>
          </a:stretch>
        </p:blipFill>
        <p:spPr>
          <a:xfrm>
            <a:off x="8441428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sp>
        <p:nvSpPr>
          <p:cNvPr id="26" name="文本框 25"/>
          <p:cNvSpPr txBox="1"/>
          <p:nvPr/>
        </p:nvSpPr>
        <p:spPr>
          <a:xfrm>
            <a:off x="758888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09459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98485" y="344297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88885" y="4671060"/>
            <a:ext cx="46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56825" y="475424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97245" y="347345"/>
            <a:ext cx="5212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一千个人就有一千个想法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3265" y="-40995"/>
            <a:ext cx="405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这样的报纸，你还看吗？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3615" y="647065"/>
            <a:ext cx="7437755" cy="20313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private void RequestDataValidate(IList&lt;LocationUsed&gt; oldUsedList, ModifyUsoR3OrderActionRequest modifyR3OrderActionRequest)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var orderRequest = modifyR3OrderActionRequest.OrderRequest;</a:t>
            </a:r>
            <a:endParaRPr lang="zh-CN" altLang="en-US"/>
          </a:p>
          <a:p>
            <a:r>
              <a:rPr lang="zh-CN" altLang="en-US"/>
              <a:t>            var itemListRequest = modifyR3OrderActionRequest.OrderItemList;</a:t>
            </a:r>
            <a:endParaRPr lang="zh-CN" altLang="en-US"/>
          </a:p>
          <a:p>
            <a:r>
              <a:rPr lang="zh-CN" altLang="en-US"/>
              <a:t>            var orderCode = orderRequest.OrderCode;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if (itemListRequest.Count(r =&gt; r.OrderCode != orderCode) &gt; 0) {</a:t>
            </a:r>
            <a:endParaRPr lang="zh-CN" altLang="en-US"/>
          </a:p>
          <a:p>
            <a:r>
              <a:rPr lang="zh-CN" altLang="en-US"/>
              <a:t>                throw new R3OrderItemRequestOrderCodeInconsistently(orderCode);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var modifiedList = itemListRequest.Where(r =&gt; r.ModifyType != OrderModifyType.Add);//修改和作废的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var requestCount = itemListRequest.Count(r =&gt; r.ModifyType != OrderModifyType.Add);</a:t>
            </a:r>
            <a:endParaRPr lang="zh-CN" altLang="en-US"/>
          </a:p>
          <a:p>
            <a:r>
              <a:rPr lang="zh-CN" altLang="en-US"/>
              <a:t>            //判断（修改和作废的总行数）== 原始行数，不等打回</a:t>
            </a:r>
            <a:endParaRPr lang="zh-CN" altLang="en-US"/>
          </a:p>
          <a:p>
            <a:r>
              <a:rPr lang="zh-CN" altLang="en-US"/>
              <a:t>            if (requestCount != oldUsedList.Count) {</a:t>
            </a:r>
            <a:endParaRPr lang="zh-CN" altLang="en-US"/>
          </a:p>
          <a:p>
            <a:r>
              <a:rPr lang="zh-CN" altLang="en-US"/>
              <a:t>                throw new R3OrderRequestModifyDataInconsistently(orderCode);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var oldrowList = new List&lt;string&gt;();//将原始数据行号保存起来</a:t>
            </a:r>
            <a:endParaRPr lang="zh-CN" altLang="en-US"/>
          </a:p>
          <a:p>
            <a:r>
              <a:rPr lang="zh-CN" altLang="en-US"/>
              <a:t>            oldUsedList.ToList().ForEach(item =&gt; {</a:t>
            </a:r>
            <a:endParaRPr lang="zh-CN" altLang="en-US"/>
          </a:p>
          <a:p>
            <a:r>
              <a:rPr lang="zh-CN" altLang="en-US"/>
              <a:t>                oldrowList.Add(item.BillRowNum);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int findCount = 0;</a:t>
            </a:r>
            <a:endParaRPr lang="zh-CN" altLang="en-US"/>
          </a:p>
          <a:p>
            <a:r>
              <a:rPr lang="zh-CN" altLang="en-US"/>
              <a:t>            modifiedList.ToList().ForEach(item =&gt; {</a:t>
            </a:r>
            <a:endParaRPr lang="zh-CN" altLang="en-US"/>
          </a:p>
          <a:p>
            <a:r>
              <a:rPr lang="zh-CN" altLang="en-US"/>
              <a:t>                if (!oldrowList.Contains(item.RowNum)) //如果原始数据中没有请求中的行号，则数据异常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throw new R3OrderRequestModifyDataInconsistently(orderCode);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var materialKey = item.MaterialCode.ToMaterialKey(item.BatchCode, item.Bom);</a:t>
            </a:r>
            <a:endParaRPr lang="zh-CN" altLang="en-US"/>
          </a:p>
          <a:p>
            <a:r>
              <a:rPr lang="zh-CN" altLang="en-US"/>
              <a:t>                //这里是根据行号判断物料和修改前的数量 是否和请求一致</a:t>
            </a:r>
            <a:endParaRPr lang="zh-CN" altLang="en-US"/>
          </a:p>
          <a:p>
            <a:r>
              <a:rPr lang="zh-CN" altLang="en-US"/>
              <a:t>                findCount = findCount + oldUsedList.Count(</a:t>
            </a:r>
            <a:endParaRPr lang="zh-CN" altLang="en-US"/>
          </a:p>
          <a:p>
            <a:r>
              <a:rPr lang="zh-CN" altLang="en-US"/>
              <a:t>                    n =&gt; n.BillRowNum == item.RowNum &amp;&amp; n.MaterialKey == materialKey &amp;&amp; n.UsedNum == item.BeforeQuantity);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if (findCount != requestCount) {</a:t>
            </a:r>
            <a:endParaRPr lang="zh-CN" altLang="en-US"/>
          </a:p>
          <a:p>
            <a:r>
              <a:rPr lang="zh-CN" altLang="en-US"/>
              <a:t>                throw new R3OrderRequestModifyDataInconsistently(orderCode);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//判断主表为作废时，明细表必须为作废</a:t>
            </a:r>
            <a:endParaRPr lang="zh-CN" altLang="en-US"/>
          </a:p>
          <a:p>
            <a:r>
              <a:rPr lang="zh-CN" altLang="en-US"/>
              <a:t>            if (orderRequest.ModifyType == OrderModifyType.Remove) {</a:t>
            </a:r>
            <a:endParaRPr lang="zh-CN" altLang="en-US"/>
          </a:p>
          <a:p>
            <a:r>
              <a:rPr lang="zh-CN" altLang="en-US"/>
              <a:t>                if (itemListRequest.Count(r =&gt; r.ModifyType != OrderModifyType.Remove) &gt; 0) {</a:t>
            </a:r>
            <a:endParaRPr lang="zh-CN" altLang="en-US"/>
          </a:p>
          <a:p>
            <a:r>
              <a:rPr lang="zh-CN" altLang="en-US"/>
              <a:t>                    throw new R3OrderRequestModifyTypeInconsistently(orderCode);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//物料修改状态为作废时，修改后的值必须为0</a:t>
            </a:r>
            <a:endParaRPr lang="zh-CN" altLang="en-US"/>
          </a:p>
          <a:p>
            <a:r>
              <a:rPr lang="zh-CN" altLang="en-US"/>
              <a:t>            itemListRequest.Where(r =&gt; r.ModifyType == OrderModifyType.Remove).ToList().ForEach(item =&gt; {</a:t>
            </a:r>
            <a:endParaRPr lang="zh-CN" altLang="en-US"/>
          </a:p>
          <a:p>
            <a:r>
              <a:rPr lang="zh-CN" altLang="en-US"/>
              <a:t>                if (item.AfterQuantity != 0) {</a:t>
            </a:r>
            <a:endParaRPr lang="zh-CN" altLang="en-US"/>
          </a:p>
          <a:p>
            <a:r>
              <a:rPr lang="zh-CN" altLang="en-US"/>
              <a:t>                    throw new R3OrderItemRequestAfterQuantityInvalid(orderCode, item.RowNum);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//判断物料作废时，老的单据上有占用执行数时，打回</a:t>
            </a:r>
            <a:endParaRPr lang="zh-CN" altLang="en-US"/>
          </a:p>
          <a:p>
            <a:r>
              <a:rPr lang="zh-CN" altLang="en-US"/>
              <a:t>                var materialKey = item.MaterialCode.ToMaterialKey(item.BatchCode, item.Bom);</a:t>
            </a:r>
            <a:endParaRPr lang="zh-CN" altLang="en-US"/>
          </a:p>
          <a:p>
            <a:r>
              <a:rPr lang="zh-CN" altLang="en-US"/>
              <a:t>                if (</a:t>
            </a:r>
            <a:endParaRPr lang="zh-CN" altLang="en-US"/>
          </a:p>
          <a:p>
            <a:r>
              <a:rPr lang="zh-CN" altLang="en-US"/>
              <a:t>                    oldUsedList.Count(</a:t>
            </a:r>
            <a:endParaRPr lang="zh-CN" altLang="en-US"/>
          </a:p>
          <a:p>
            <a:r>
              <a:rPr lang="zh-CN" altLang="en-US"/>
              <a:t>                        r =&gt; r.MaterialKey == materialKey &amp;&amp; r.BillRowNum == item.RowNum &amp;&amp; r.ExecutedNum != 0) &gt; 0) {</a:t>
            </a:r>
            <a:endParaRPr lang="zh-CN" altLang="en-US"/>
          </a:p>
          <a:p>
            <a:r>
              <a:rPr lang="zh-CN" altLang="en-US"/>
              <a:t>                    throw new R3OrderItemRequestExecutedNumInvalid(orderCode, item.RowNum);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-40005"/>
            <a:ext cx="6114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报纸一样的好阅读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8380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1210" y="852805"/>
            <a:ext cx="2931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从上至下的阅读报纸（代码）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791316" y="1083135"/>
            <a:ext cx="2657394" cy="200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看报纸的时候，我们通常会期望有个头条，告诉我们故事的主题，好让我们决定是否继续阅读下去。</a:t>
            </a:r>
            <a:endParaRPr lang="zh-CN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第一段往往是故事的大纲，给出粗线条的概述，但是隐藏了故事的细节。</a:t>
            </a:r>
            <a:endParaRPr lang="zh-CN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接着读下去，细节才渐次增加，直至我们了解所有的日期，名字，引语，说法和细节。</a:t>
            </a:r>
            <a:endParaRPr lang="zh-CN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4095" y="3147802"/>
            <a:ext cx="26431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如报纸一样的类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"/>
          <p:cNvSpPr txBox="1"/>
          <p:nvPr/>
        </p:nvSpPr>
        <p:spPr>
          <a:xfrm>
            <a:off x="924586" y="3486157"/>
            <a:ext cx="2970030" cy="24892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OrderService{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variables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ctor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public methods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methods	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33718" y="852779"/>
            <a:ext cx="26431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如报纸一样的变量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5212715" y="1251585"/>
            <a:ext cx="6743065" cy="22491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private decimal _totalOrderAmount;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private decimal _organizationProductPrice;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readonly UsoOrderService _usoOrderService;</a:t>
            </a: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readonly UsoOrderQueryService _usoOrderQueryService;</a:t>
            </a: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readonly UsoOrderItemService _usoOrderItemService;</a:t>
            </a: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readonly UsoOrderItemQueryService _usoOrderItemQueryService;</a:t>
            </a: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58479" y="3485139"/>
            <a:ext cx="26431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如报纸一样的方法内容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4"/>
          <p:cNvSpPr txBox="1"/>
          <p:nvPr/>
        </p:nvSpPr>
        <p:spPr>
          <a:xfrm>
            <a:off x="4838065" y="4015105"/>
            <a:ext cx="7239635" cy="27292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AddUsoOrder(AddUserOrderRequest usoOrderRequest,LoginUser loginUser){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ModifyCustomerCredit(usoOrderRequest,loginUser);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ModifyCustomerAmount(usoOrderRequest,loginUser);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ModifyInventoryAreaStorage(usoOrderRequest,loginUser);	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AddUsoOrder(usoOrderRequest,loginUser);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AddUserOrderHistory(userOrderRequest,loginUser);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像报纸一样，一眼就能看清楚方法内容的大纲，然后再一层层深入下去看细节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04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2155" y="-40995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组织一个类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2200" y="974090"/>
            <a:ext cx="2272665" cy="338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一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遵守共同的组织规约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1092261" y="1467483"/>
            <a:ext cx="3569028" cy="43834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类应该从一组变量开始。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如果有公共静态常量，应该先出现，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然后是静态变量，以及私有实体变量。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一般情况下不允许出现公用变量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才会出现构造函数，构造函数包括静态构造函数，实例构造函数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构造函数之后才是对外提供的方法，静态方法应该放在实例方法之后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私有方法放在类的最后，因为私有方法都是公有方法调用的，最后才会去看到里面的逻辑。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类应该尽量保持自己的隐私，尽量少的公布自己的变量，而通过方法去开放自己的工作区域。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类应该尽量的短小，坚决不能出现上帝类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一个类应该具有最小的内聚性，短小的类，未必就一定具有高内聚性。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785" y="1467485"/>
            <a:ext cx="6958965" cy="7021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68570" tIns="34289" rIns="68570" bIns="34289">
            <a:spAutoFit/>
          </a:bodyPr>
          <a:p>
            <a:pPr defTabSz="685165"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OrderApplicationService{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private const String _defaultOrgName=“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虹信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private static readonly ConcurrentDictionay&lt;string,string&gt;  _productIdDictionary;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static readonly ConcurrentDictionay&lt;string,string&gt;  _productPriceDictionary;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readonly OrderService _orderService;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readonly OrderItemService _orderItemService;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static OrderApplicationService()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..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初始化工作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OrderApplicationService(OrderService orderService,OrderItemService orderItemSercice){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.....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初始化工作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公有方法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私有方法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4205" y="-40995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保持内聚性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94380" y="671195"/>
            <a:ext cx="5317490" cy="1026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很多时候，我们真的意识到了内聚性，然后我们就把所有和订单相关的业务全部放到了一个类里面。然后我们又把所有和库存相关类业务全部放到了库存的一个类里面，然后这些类里面的代码少则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多行，多则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多行，这真的就内聚了，还是悲剧了呢。。。。。。。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2970" y="851535"/>
            <a:ext cx="2272665" cy="338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/>
              <a:t>一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错误的理解内聚性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0615" y="45085"/>
            <a:ext cx="3437890" cy="20383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8845"/>
            <a:ext cx="8904605" cy="1533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891280"/>
            <a:ext cx="8904605" cy="1295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5286375"/>
            <a:ext cx="8904605" cy="13049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4205" y="-40995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保持内聚性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94380" y="671195"/>
            <a:ext cx="6361430" cy="7861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类应该只有少量的实体变量。类中的每个方法都应该操作一个或多个这种变量。通常而言，方法操作的变量越多，就越粘粘内聚到类上。如果类中的每个变量都被每个方法使用，则该类具有最大的内聚性。</a:t>
            </a:r>
            <a:endParaRPr lang="zh-CN" alt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2970" y="851535"/>
            <a:ext cx="2272665" cy="338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/>
              <a:t>一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内聚性的定义</a:t>
            </a:r>
            <a:endParaRPr lang="zh-CN" altLang="en-US" sz="16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5030" y="68580"/>
            <a:ext cx="2314575" cy="2666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2970" y="1541780"/>
            <a:ext cx="8752840" cy="5342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class Stack{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private int length=0;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IList&lt;int&gt; elementList=new LinkedList&lt;int&gt;();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int Size(){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return  length;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void push(int element){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length++;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elementList.add(element);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int pop(){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if(length==0){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throw new PoppedWhenEmptyException();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 element=elementList.get(--length);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elementList.remove(length);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return element;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67125" y="2506980"/>
            <a:ext cx="2818765" cy="3282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85890" y="2352040"/>
            <a:ext cx="245110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只有</a:t>
            </a:r>
            <a:r>
              <a:rPr lang="en-US" altLang="zh-CN" sz="1200">
                <a:latin typeface="+mn-ea"/>
                <a:cs typeface="+mn-ea"/>
              </a:rPr>
              <a:t>size</a:t>
            </a:r>
            <a:r>
              <a:rPr lang="zh-CN" altLang="en-US" sz="1200">
                <a:latin typeface="+mn-ea"/>
                <a:cs typeface="+mn-ea"/>
              </a:rPr>
              <a:t>方法没有使用两个变量</a:t>
            </a:r>
            <a:endParaRPr lang="zh-CN" altLang="en-US" sz="1200"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4205" y="-40995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保持内聚性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02970" y="851535"/>
            <a:ext cx="3557270" cy="338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/>
              <a:t>一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保持内聚性会得到很多短小的类</a:t>
            </a:r>
            <a:endParaRPr lang="zh-CN" altLang="en-US" sz="16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5030" y="68580"/>
            <a:ext cx="2314575" cy="2666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2970" y="1541780"/>
            <a:ext cx="8752840" cy="4623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class Order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私有变量。。。。。。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void UsoOrderMethod1{}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void UsoOrderMethod2{}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void UsoOrderMethod3{}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void GroupOrderMethod4{}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void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GroupOrder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Method5{}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void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GroupOrder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Method6{}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ValidateMethod1{}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ValidateMethod2{}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ValidateMethod3{}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CalculateMethod1{}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Calculate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Method2{}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private void Calculate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Method3{}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966210" y="4292600"/>
            <a:ext cx="2818765" cy="3282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84975" y="4128135"/>
            <a:ext cx="245110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是否考虑独立成单独的类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966210" y="5249545"/>
            <a:ext cx="2818765" cy="3282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784975" y="5104765"/>
            <a:ext cx="245110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是否考虑独立成单独的类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169410" y="3028950"/>
            <a:ext cx="2818765" cy="3282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88175" y="2864485"/>
            <a:ext cx="245110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是否考虑独立成单独的类</a:t>
            </a:r>
            <a:endParaRPr lang="zh-CN" altLang="en-US" sz="1200"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05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错误、异常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60" y="4876165"/>
            <a:ext cx="7717790" cy="7740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kumimoji="1"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如果错误搞乱了代码逻辑，就是错误的做法</a:t>
            </a:r>
            <a:endParaRPr kumimoji="1"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4205" y="-41275"/>
            <a:ext cx="6239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使用异常而非返回码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02970" y="851535"/>
            <a:ext cx="2272665" cy="338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/>
              <a:t>一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典型的错误码问题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3335655" y="605155"/>
            <a:ext cx="8752840" cy="60623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70" tIns="34289" rIns="68570" bIns="34289">
            <a:spAutoFit/>
          </a:bodyPr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class DeviceController{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string SendShutDown(){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DeviceHandle handle=GetDeviceHandle();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if(handle!=DeviceHandle.Invalid){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RetrieveDeviceRecord(handle);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if(record.GetStatus()!=DeviceHandle.Success){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PauseDevice(handle);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ClearDeviceWorkQueue(handle);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CloseDevice(handle);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return “0001”;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}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else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logger.log(“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设备已暂停，不能停机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return “0002”;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｝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else{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logger.log(“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无效的处理器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return “0003”;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“0004”;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205" y="-40005"/>
            <a:ext cx="5264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下一个分享内容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671830"/>
            <a:ext cx="11218545" cy="60839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0" y="1809750"/>
            <a:ext cx="3122295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C++</a:t>
            </a:r>
            <a:endParaRPr lang="en-US" altLang="zh-CN" sz="3200" b="1" dirty="0"/>
          </a:p>
        </p:txBody>
      </p:sp>
      <p:sp>
        <p:nvSpPr>
          <p:cNvPr id="7" name="矩形 6"/>
          <p:cNvSpPr/>
          <p:nvPr/>
        </p:nvSpPr>
        <p:spPr>
          <a:xfrm>
            <a:off x="1428750" y="2272887"/>
            <a:ext cx="3598370" cy="126619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优雅和高效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的代码。代码逻辑应当直接了当，叫缺陷难以隐藏；尽量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减少依赖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，使之便于维护；依据某种分层战略完善错误处理代码。性能调制最优，不要引诱别人做出没规矩的优化，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整洁的代码只做好一件事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5900" y="3978275"/>
            <a:ext cx="312293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Eclipse</a:t>
            </a:r>
            <a:r>
              <a:rPr lang="zh-CN" altLang="en-US" sz="3200" b="1" dirty="0"/>
              <a:t>创始人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1428750" y="4441453"/>
            <a:ext cx="359837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直接。整洁的代码如同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优美的散文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。整洁的代码从不隐藏设计者的意图，充满干净利落的抽象和直截了当的控制语句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woman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0" y="1776003"/>
            <a:ext cx="1275355" cy="1275355"/>
          </a:xfrm>
          <a:prstGeom prst="rect">
            <a:avLst/>
          </a:prstGeom>
        </p:spPr>
      </p:pic>
      <p:pic>
        <p:nvPicPr>
          <p:cNvPr id="13" name="图片 12" descr="man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29" y="2997738"/>
            <a:ext cx="1275356" cy="1275355"/>
          </a:xfrm>
          <a:prstGeom prst="rect">
            <a:avLst/>
          </a:prstGeom>
        </p:spPr>
      </p:pic>
      <p:pic>
        <p:nvPicPr>
          <p:cNvPr id="14" name="图片 13" descr="ma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94" y="1776003"/>
            <a:ext cx="1275355" cy="1275355"/>
          </a:xfrm>
          <a:prstGeom prst="rect">
            <a:avLst/>
          </a:prstGeom>
        </p:spPr>
      </p:pic>
      <p:pic>
        <p:nvPicPr>
          <p:cNvPr id="15" name="图片 14" descr="ma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2990386"/>
            <a:ext cx="1290060" cy="129006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06677" y="1776003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23911" y="1809750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87559" y="2997738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06677" y="4284974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23911" y="4318721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5747973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5979" r="1213" b="54784"/>
          <a:stretch>
            <a:fillRect/>
          </a:stretch>
        </p:blipFill>
        <p:spPr>
          <a:xfrm>
            <a:off x="8441428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sp>
        <p:nvSpPr>
          <p:cNvPr id="26" name="文本框 25"/>
          <p:cNvSpPr txBox="1"/>
          <p:nvPr/>
        </p:nvSpPr>
        <p:spPr>
          <a:xfrm>
            <a:off x="758888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09459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98485" y="344297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88885" y="4671060"/>
            <a:ext cx="46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56825" y="475424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6645" y="347345"/>
            <a:ext cx="4653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一千个人就有一千种代码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05" y="1189990"/>
            <a:ext cx="9514205" cy="5542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230" y="2228850"/>
            <a:ext cx="6733540" cy="24003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11" name="椭圆 10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 9"/>
          <p:cNvGrpSpPr/>
          <p:nvPr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5" name="椭圆 4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0770" y="1790555"/>
              <a:ext cx="169148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 smtClean="0">
                  <a:solidFill>
                    <a:schemeClr val="bg1"/>
                  </a:solidFill>
                </a:rPr>
                <a:t>THANK</a:t>
              </a:r>
              <a:endParaRPr kumimoji="1" lang="en-US" altLang="zh-CN" sz="4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4000" b="1" dirty="0" smtClean="0">
                  <a:solidFill>
                    <a:schemeClr val="bg1"/>
                  </a:solidFill>
                </a:rPr>
                <a:t>YOU</a:t>
              </a:r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76334" y="3369637"/>
              <a:ext cx="18203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FFFFFF"/>
                  </a:solidFill>
                </a:rPr>
                <a:t>PRESENTED</a:t>
              </a:r>
              <a:r>
                <a:rPr kumimoji="1" lang="zh-CN" altLang="en-US" sz="12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</a:rPr>
                <a:t>BY</a:t>
              </a:r>
              <a:r>
                <a:rPr kumimoji="1" lang="zh-CN" altLang="en-US" sz="12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 err="1" smtClean="0">
                  <a:solidFill>
                    <a:srgbClr val="FFFFFF"/>
                  </a:solidFill>
                </a:rPr>
                <a:t>OfficePLUS</a:t>
              </a:r>
              <a:endParaRPr kumimoji="1" lang="zh-CN" altLang="en-US" sz="1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7" name="图片 1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5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现实中我们的代码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0" y="1809750"/>
            <a:ext cx="3122295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C++</a:t>
            </a:r>
            <a:endParaRPr lang="en-US" altLang="zh-CN" sz="3200" b="1" dirty="0"/>
          </a:p>
        </p:txBody>
      </p:sp>
      <p:sp>
        <p:nvSpPr>
          <p:cNvPr id="7" name="矩形 6"/>
          <p:cNvSpPr/>
          <p:nvPr/>
        </p:nvSpPr>
        <p:spPr>
          <a:xfrm>
            <a:off x="1428750" y="2272887"/>
            <a:ext cx="3598370" cy="126619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优雅和高效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的代码。代码逻辑应当直接了当，叫缺陷难以隐藏；尽量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减少依赖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，使之便于维护；依据某种分层战略完善错误处理代码。性能调制最优，不要引诱别人做出没规矩的优化，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整洁的代码只做好一件事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5900" y="3978275"/>
            <a:ext cx="312293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Eclipse</a:t>
            </a:r>
            <a:r>
              <a:rPr lang="zh-CN" altLang="en-US" sz="3200" b="1" dirty="0"/>
              <a:t>创始人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1428750" y="4441453"/>
            <a:ext cx="359837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整洁的代码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直接。整洁的代码如同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优美的散文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。整洁的代码从不隐藏设计者的意图，充满干净利落的抽象和直截了当的控制语句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woman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0" y="1776003"/>
            <a:ext cx="1275355" cy="1275355"/>
          </a:xfrm>
          <a:prstGeom prst="rect">
            <a:avLst/>
          </a:prstGeom>
        </p:spPr>
      </p:pic>
      <p:pic>
        <p:nvPicPr>
          <p:cNvPr id="13" name="图片 12" descr="man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29" y="2997738"/>
            <a:ext cx="1275356" cy="1275355"/>
          </a:xfrm>
          <a:prstGeom prst="rect">
            <a:avLst/>
          </a:prstGeom>
        </p:spPr>
      </p:pic>
      <p:pic>
        <p:nvPicPr>
          <p:cNvPr id="14" name="图片 13" descr="ma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94" y="1776003"/>
            <a:ext cx="1275355" cy="1275355"/>
          </a:xfrm>
          <a:prstGeom prst="rect">
            <a:avLst/>
          </a:prstGeom>
        </p:spPr>
      </p:pic>
      <p:pic>
        <p:nvPicPr>
          <p:cNvPr id="15" name="图片 14" descr="ma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2990386"/>
            <a:ext cx="1290060" cy="129006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06677" y="1776003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23911" y="1809750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87559" y="2997738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06677" y="4284974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23911" y="4318721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5747973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5979" r="1213" b="54784"/>
          <a:stretch>
            <a:fillRect/>
          </a:stretch>
        </p:blipFill>
        <p:spPr>
          <a:xfrm>
            <a:off x="8441428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sp>
        <p:nvSpPr>
          <p:cNvPr id="26" name="文本框 25"/>
          <p:cNvSpPr txBox="1"/>
          <p:nvPr/>
        </p:nvSpPr>
        <p:spPr>
          <a:xfrm>
            <a:off x="758888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094595" y="2190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98485" y="344297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88885" y="4671060"/>
            <a:ext cx="46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56825" y="475424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1127125"/>
            <a:ext cx="10045700" cy="2128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3240405"/>
            <a:ext cx="9971405" cy="1952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5193030"/>
            <a:ext cx="11638280" cy="19526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2931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103154"/>
                </a:solidFill>
              </a:rPr>
              <a:t>CONTENTS</a:t>
            </a:r>
            <a:endParaRPr kumimoji="1" lang="zh-CN" altLang="en-US" sz="4800" b="1" dirty="0">
              <a:solidFill>
                <a:srgbClr val="10315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74" y="2343933"/>
            <a:ext cx="1944370" cy="52197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命名规范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674" y="4165391"/>
            <a:ext cx="1944370" cy="52197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格式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规范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4396" y="2343933"/>
            <a:ext cx="1966018" cy="52197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函数规范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4396" y="4165391"/>
            <a:ext cx="1966018" cy="52197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类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规范</a:t>
            </a:r>
            <a:endParaRPr kumimoji="1" lang="zh-CN" altLang="en-US" sz="2800" b="1" dirty="0" smtClean="0">
              <a:solidFill>
                <a:schemeClr val="bg1"/>
              </a:solidFill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01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有意义的命名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373755" y="1349375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说起来很简单，其实很难。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077832" y="1330151"/>
            <a:ext cx="2124236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名副其实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6930" y="3077845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a=0; foreach(int a=0;a&lt;100;a++);public string getAOrB();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3005" y="3719830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if(state==1) 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1"/>
          <p:cNvSpPr txBox="1"/>
          <p:nvPr/>
        </p:nvSpPr>
        <p:spPr>
          <a:xfrm>
            <a:off x="1081405" y="3714750"/>
            <a:ext cx="304863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不要魔数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0,1,true,false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1"/>
          <p:cNvSpPr txBox="1"/>
          <p:nvPr/>
        </p:nvSpPr>
        <p:spPr>
          <a:xfrm>
            <a:off x="1081642" y="3072591"/>
            <a:ext cx="2124236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不要缩写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7595" y="1548130"/>
            <a:ext cx="7648575" cy="152971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IList&lt;string&gt; getItems(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IList&lt;string&gt; theList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IList&lt;string&gt; list=new List&lt;string&gt;();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for(string a in theList){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if(theList[0]==“1”)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list.add(a);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list;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9195" y="4469765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prefix_itemcount=1; 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1077595" y="4464685"/>
            <a:ext cx="304863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不要前缀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1081405" y="4456430"/>
            <a:ext cx="304863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不要前缀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9670" y="5108575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Cutomer01; private int  customerIdInt=1000;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068070" y="5103495"/>
            <a:ext cx="304863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不要发明创造命名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96335" y="5747385"/>
            <a:ext cx="5229225" cy="57086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类：名词；   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方法：动词或动词短语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1068070" y="5742305"/>
            <a:ext cx="250317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明确类，方法定义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235075" y="1666240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first_name,last$name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order_price,createSo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077595" y="1330325"/>
            <a:ext cx="842010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代码中的命名均不能出现特殊字符，命名中间不能出现下划线，不允许缩写单词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1755" y="2354580"/>
            <a:ext cx="522922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memberDaZhe(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会员打折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getPingFen(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获取评分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get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订单明细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1755" y="3562985"/>
            <a:ext cx="8545830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orderService,memberRepository,public class CreateMember,public class MemberClass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1"/>
          <p:cNvSpPr txBox="1"/>
          <p:nvPr/>
        </p:nvSpPr>
        <p:spPr>
          <a:xfrm>
            <a:off x="1081405" y="3227070"/>
            <a:ext cx="767207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类名统一，必须是名词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Pascal 大小写格式(C#),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不要再类名后面加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1"/>
          <p:cNvSpPr txBox="1"/>
          <p:nvPr/>
        </p:nvSpPr>
        <p:spPr>
          <a:xfrm>
            <a:off x="1081405" y="2018665"/>
            <a:ext cx="972693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严禁使用拼音加英文的混合方式，更加不允许出现中文命名，如果出现中文命名此类人员应该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直接开除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1077595" y="4464685"/>
            <a:ext cx="767588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方法名，必须是动词，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风格，首字母大写，其他单词首字母大写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1755" y="4800600"/>
            <a:ext cx="741108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OrderService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getorderservice();public MemberPrice memberPrice()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5075" y="5853430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string  TotalCount,private readonly int Max_Order_Price,private const decimal productPrice=100L;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077595" y="5425440"/>
            <a:ext cx="931735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风格命名，但是私有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保护变量加前缀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“_”,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恒量首字母大写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1755" y="2686050"/>
            <a:ext cx="7004050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memberPromotion(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会员打折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getScore(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获取评分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getOrderItemList(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获取订单明细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1755" y="4010025"/>
            <a:ext cx="8545830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OrderService,MemberRepository,public class MemberCreator,public class Member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3500" y="5131435"/>
            <a:ext cx="741108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OrderService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GetOrderService();public MemberPrice GetMemberPrice()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5075" y="6352540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string  _totalCount,private readonly int _maxOrderPrice,private const decimal ProductPrice=100L;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560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235075" y="1666240"/>
            <a:ext cx="9572625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List&lt;string&gt; items,private string[] members,private IDictionary&lt;string,Object&gt;  redisKeys;private Queue orders; 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077595" y="1330325"/>
            <a:ext cx="1013460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集合统一以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结尾；不要以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数组以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结尾；字典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结尾；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集合已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结尾，队列以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3500" y="2838450"/>
            <a:ext cx="10852150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delegate void SaleOutDelegate,private Action&lt;OrderPrice&gt; calculateOrderPrice;private Func&lt;OrderPrice,bool&gt; calculateOrderPrice;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1"/>
          <p:cNvSpPr txBox="1"/>
          <p:nvPr/>
        </p:nvSpPr>
        <p:spPr>
          <a:xfrm>
            <a:off x="1081405" y="2446655"/>
            <a:ext cx="890206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委托和事件命名，委托已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EventHandler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,Action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,Func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1081405" y="3838575"/>
            <a:ext cx="7675880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类型的方法、属性、变量的命名，前缀只能为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Is,Can,Try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3500" y="4174490"/>
            <a:ext cx="741108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bool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chkNormalOrder();private bool addOrUpdate;public bool OrderFinish{get;set;}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6820" y="5094605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enum OrderStatus;private enum MemberType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999490" y="4758690"/>
            <a:ext cx="9317355" cy="33591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defTabSz="913765"/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枚举类命名，全部统一以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结尾，枚举成员首字母大写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1755" y="3263900"/>
            <a:ext cx="10450830" cy="57086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delegate void SaleOutEventHandler,private Action&lt;OrderPrice&gt; calculateOrderPriceAction;private Func&lt;OrderPrice,bool&gt; calculateOrderPriceFunc;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6200" y="4505325"/>
            <a:ext cx="741108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bool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TryNormalOrder();private bool IsAddOrUpdate;public bool IsOrderFinish{get;set;}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6820" y="2012315"/>
            <a:ext cx="11156950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List&lt;string&gt; itemList,private string[] memberArray,private IDictionary&lt;string,Object&gt;  redisKeyDictionary;private Queue orderQueue; 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5075" y="5425440"/>
            <a:ext cx="8476615" cy="330835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正例：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enum OrderStatusEnum;private enum MemberTypeEnum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13425</Words>
  <Application>WPS 演示</Application>
  <PresentationFormat>宽屏</PresentationFormat>
  <Paragraphs>784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Century Gothic</vt:lpstr>
      <vt:lpstr>Calibri</vt:lpstr>
      <vt:lpstr>Calibri Light</vt:lpstr>
      <vt:lpstr>Century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函数整洁要点</vt:lpstr>
      <vt:lpstr>函数格式整洁规范--写完代码，记得格式化</vt:lpstr>
      <vt:lpstr>函数格式整洁规范--写完代码，记得格式化</vt:lpstr>
      <vt:lpstr>函数格式整洁规范--结构化编程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萧然</cp:lastModifiedBy>
  <cp:revision>147</cp:revision>
  <dcterms:created xsi:type="dcterms:W3CDTF">2015-08-05T01:47:00Z</dcterms:created>
  <dcterms:modified xsi:type="dcterms:W3CDTF">2018-07-24T05:39:49Z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