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55"/>
  </p:handoutMasterIdLst>
  <p:sldIdLst>
    <p:sldId id="264" r:id="rId3"/>
    <p:sldId id="256" r:id="rId4"/>
    <p:sldId id="267" r:id="rId5"/>
    <p:sldId id="299" r:id="rId6"/>
    <p:sldId id="300" r:id="rId7"/>
    <p:sldId id="301" r:id="rId8"/>
    <p:sldId id="273" r:id="rId9"/>
    <p:sldId id="266" r:id="rId10"/>
    <p:sldId id="302" r:id="rId11"/>
    <p:sldId id="303" r:id="rId12"/>
    <p:sldId id="304" r:id="rId13"/>
    <p:sldId id="305" r:id="rId14"/>
    <p:sldId id="306" r:id="rId15"/>
    <p:sldId id="307" r:id="rId16"/>
    <p:sldId id="322" r:id="rId17"/>
    <p:sldId id="323" r:id="rId18"/>
    <p:sldId id="324" r:id="rId19"/>
    <p:sldId id="325" r:id="rId20"/>
    <p:sldId id="326" r:id="rId21"/>
    <p:sldId id="268" r:id="rId22"/>
    <p:sldId id="329" r:id="rId23"/>
    <p:sldId id="277" r:id="rId24"/>
    <p:sldId id="330" r:id="rId25"/>
    <p:sldId id="331" r:id="rId26"/>
    <p:sldId id="285" r:id="rId27"/>
    <p:sldId id="332" r:id="rId28"/>
    <p:sldId id="333" r:id="rId29"/>
    <p:sldId id="334" r:id="rId30"/>
    <p:sldId id="335" r:id="rId31"/>
    <p:sldId id="346" r:id="rId32"/>
    <p:sldId id="347" r:id="rId33"/>
    <p:sldId id="348" r:id="rId34"/>
    <p:sldId id="349" r:id="rId35"/>
    <p:sldId id="350" r:id="rId36"/>
    <p:sldId id="351" r:id="rId37"/>
    <p:sldId id="352" r:id="rId38"/>
    <p:sldId id="353" r:id="rId39"/>
    <p:sldId id="354" r:id="rId40"/>
    <p:sldId id="355" r:id="rId41"/>
    <p:sldId id="356" r:id="rId42"/>
    <p:sldId id="269" r:id="rId43"/>
    <p:sldId id="357" r:id="rId44"/>
    <p:sldId id="358" r:id="rId45"/>
    <p:sldId id="367" r:id="rId46"/>
    <p:sldId id="368" r:id="rId47"/>
    <p:sldId id="369" r:id="rId48"/>
    <p:sldId id="370" r:id="rId49"/>
    <p:sldId id="371" r:id="rId50"/>
    <p:sldId id="372" r:id="rId51"/>
    <p:sldId id="373" r:id="rId52"/>
    <p:sldId id="374" r:id="rId53"/>
    <p:sldId id="281" r:id="rId54"/>
  </p:sldIdLst>
  <p:sldSz cx="12193270" cy="6858000"/>
  <p:notesSz cx="6858000" cy="9144000"/>
  <p:defaultText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328"/>
    <a:srgbClr val="E73A1C"/>
    <a:srgbClr val="242424"/>
    <a:srgbClr val="DC243F"/>
    <a:srgbClr val="F4A628"/>
    <a:srgbClr val="2C3533"/>
    <a:srgbClr val="553A6C"/>
    <a:srgbClr val="308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7" autoAdjust="0"/>
    <p:restoredTop sz="94646"/>
  </p:normalViewPr>
  <p:slideViewPr>
    <p:cSldViewPr snapToGrid="0" snapToObjects="1">
      <p:cViewPr varScale="1">
        <p:scale>
          <a:sx n="85" d="100"/>
          <a:sy n="85" d="100"/>
        </p:scale>
        <p:origin x="328" y="184"/>
      </p:cViewPr>
      <p:guideLst>
        <p:guide orient="horz" pos="2309"/>
        <p:guide pos="3818"/>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9B6EE2-E416-534D-A38E-36FCDFBAE2A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01EB31-7C84-7045-8BFC-EA6955735D6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 name="文本框 4"/>
          <p:cNvSpPr txBox="1"/>
          <p:nvPr userDrawn="1"/>
        </p:nvSpPr>
        <p:spPr>
          <a:xfrm>
            <a:off x="4143155" y="4093452"/>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a:ea typeface="微软雅黑" panose="020B0503020204020204" charset="-122"/>
              </a:rPr>
              <a:t>获取更多优质模板（放映模式）</a:t>
            </a:r>
            <a:endParaRPr kumimoji="1" lang="zh-CN" altLang="en-US" sz="1335" dirty="0">
              <a:solidFill>
                <a:srgbClr val="000000"/>
              </a:solidFill>
              <a:latin typeface="Century Gothic"/>
              <a:ea typeface="微软雅黑" panose="020B0503020204020204" charset="-122"/>
            </a:endParaRP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DC243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D34328"/>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F4A628"/>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2C35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553A6C"/>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308DA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3A1C"/>
        </a:solidFill>
        <a:effectLst/>
      </p:bgPr>
    </p:bg>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395623" y="841948"/>
            <a:ext cx="3612598" cy="3825791"/>
          </a:xfrm>
          <a:prstGeom prst="rect">
            <a:avLst/>
          </a:prstGeom>
        </p:spPr>
        <p:txBody>
          <a:bodyPr wrap="square">
            <a:spAutoFit/>
          </a:bodyPr>
          <a:lstStyle/>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dirty="0">
                <a:solidFill>
                  <a:srgbClr val="FFFFFF"/>
                </a:solidFill>
                <a:latin typeface="Segoe UI Light" panose="020B0502040204020203"/>
                <a:cs typeface="Segoe UI Light" panose="020B0502040204020203"/>
              </a:rPr>
              <a:t>Century </a:t>
            </a:r>
            <a:r>
              <a:rPr lang="en-US" altLang="zh-CN" sz="1335" dirty="0" smtClean="0">
                <a:solidFill>
                  <a:srgbClr val="FFFFFF"/>
                </a:solidFill>
                <a:latin typeface="Segoe UI Light" panose="020B0502040204020203"/>
                <a:cs typeface="Segoe UI Light" panose="020B0502040204020203"/>
              </a:rPr>
              <a:t>Gothic</a:t>
            </a: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prstClr val="white"/>
                </a:solidFill>
              </a:rPr>
              <a:t>互联网是一个开放共享的平台</a:t>
            </a:r>
            <a:endParaRPr lang="zh-CN" altLang="en-US" sz="1335" dirty="0">
              <a:solidFill>
                <a:prstClr val="white"/>
              </a:solidFill>
            </a:endParaRPr>
          </a:p>
          <a:p>
            <a:pPr>
              <a:lnSpc>
                <a:spcPct val="130000"/>
              </a:lnSpc>
            </a:pPr>
            <a:r>
              <a:rPr kumimoji="1" lang="en-US" altLang="zh-CN" sz="1335" dirty="0">
                <a:solidFill>
                  <a:srgbClr val="FFFFFF"/>
                </a:solidFill>
                <a:latin typeface="Segoe UI Light" panose="020B0502040204020203"/>
                <a:cs typeface="Segoe UI Light" panose="020B0502040204020203"/>
              </a:rPr>
              <a:t>OfficePLUS</a:t>
            </a:r>
            <a:r>
              <a:rPr lang="zh-CN" altLang="en-US" sz="1335" dirty="0" smtClean="0">
                <a:solidFill>
                  <a:prstClr val="white"/>
                </a:solidFill>
              </a:rPr>
              <a:t> 部分</a:t>
            </a:r>
            <a:r>
              <a:rPr lang="zh-CN" altLang="en-US" sz="1335" dirty="0">
                <a:solidFill>
                  <a:prstClr val="white"/>
                </a:solidFill>
              </a:rPr>
              <a:t>设计灵感与元素来源于网络</a:t>
            </a:r>
            <a:endParaRPr lang="zh-CN" altLang="en-US" sz="1335" dirty="0">
              <a:solidFill>
                <a:prstClr val="white"/>
              </a:solidFill>
            </a:endParaRPr>
          </a:p>
          <a:p>
            <a:pPr>
              <a:lnSpc>
                <a:spcPct val="130000"/>
              </a:lnSpc>
            </a:pPr>
            <a:r>
              <a:rPr lang="zh-CN" altLang="en-US" sz="1335" dirty="0">
                <a:solidFill>
                  <a:prstClr val="white"/>
                </a:solidFill>
              </a:rPr>
              <a:t>如有建议请</a:t>
            </a:r>
            <a:r>
              <a:rPr lang="zh-CN" altLang="en-US" sz="1335" dirty="0" smtClean="0">
                <a:solidFill>
                  <a:prstClr val="white"/>
                </a:solidFill>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charset="0"/>
              <a:ea typeface="Segoe UI Light" panose="020B0502040204020203" charset="0"/>
              <a:cs typeface="Segoe UI Light" panose="020B0502040204020203"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5" dirty="0">
                <a:solidFill>
                  <a:srgbClr val="FFFFFF"/>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6089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608965" rtl="0" eaLnBrk="1" latinLnBrk="0" hangingPunct="1">
        <a:spcBef>
          <a:spcPct val="20000"/>
        </a:spcBef>
        <a:buFont typeface="Arial" panose="020B0604020202020204"/>
        <a:buChar char="•"/>
        <a:defRPr sz="4265" kern="1200">
          <a:solidFill>
            <a:schemeClr val="tx1"/>
          </a:solidFill>
          <a:latin typeface="+mn-lt"/>
          <a:ea typeface="+mn-ea"/>
          <a:cs typeface="+mn-cs"/>
        </a:defRPr>
      </a:lvl1pPr>
      <a:lvl2pPr marL="990600" indent="-381000" algn="l" defTabSz="608965" rtl="0" eaLnBrk="1" latinLnBrk="0" hangingPunct="1">
        <a:spcBef>
          <a:spcPct val="20000"/>
        </a:spcBef>
        <a:buFont typeface="Arial" panose="020B0604020202020204"/>
        <a:buChar char="–"/>
        <a:defRPr sz="3735" kern="1200">
          <a:solidFill>
            <a:schemeClr val="tx1"/>
          </a:solidFill>
          <a:latin typeface="+mn-lt"/>
          <a:ea typeface="+mn-ea"/>
          <a:cs typeface="+mn-cs"/>
        </a:defRPr>
      </a:lvl2pPr>
      <a:lvl3pPr marL="1524000" indent="-304800" algn="l" defTabSz="608965" rtl="0" eaLnBrk="1" latinLnBrk="0" hangingPunct="1">
        <a:spcBef>
          <a:spcPct val="20000"/>
        </a:spcBef>
        <a:buFont typeface="Arial" panose="020B0604020202020204"/>
        <a:buChar char="•"/>
        <a:defRPr sz="3200" kern="1200">
          <a:solidFill>
            <a:schemeClr val="tx1"/>
          </a:solidFill>
          <a:latin typeface="+mn-lt"/>
          <a:ea typeface="+mn-ea"/>
          <a:cs typeface="+mn-cs"/>
        </a:defRPr>
      </a:lvl3pPr>
      <a:lvl4pPr marL="2133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4pPr>
      <a:lvl5pPr marL="27432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5pPr>
      <a:lvl6pPr marL="33528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6pPr>
      <a:lvl7pPr marL="39624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7pPr>
      <a:lvl8pPr marL="45720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8pPr>
      <a:lvl9pPr marL="5181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9pPr>
    </p:bodyStyle>
    <p:otherStyle>
      <a:defPPr>
        <a:defRPr lang="en-US"/>
      </a:defPPr>
      <a:lvl1pPr marL="0" algn="l" defTabSz="608965" rtl="0" eaLnBrk="1" latinLnBrk="0" hangingPunct="1">
        <a:defRPr sz="2400" kern="1200">
          <a:solidFill>
            <a:schemeClr val="tx1"/>
          </a:solidFill>
          <a:latin typeface="+mn-lt"/>
          <a:ea typeface="+mn-ea"/>
          <a:cs typeface="+mn-cs"/>
        </a:defRPr>
      </a:lvl1pPr>
      <a:lvl2pPr marL="609600" algn="l" defTabSz="608965" rtl="0" eaLnBrk="1" latinLnBrk="0" hangingPunct="1">
        <a:defRPr sz="2400" kern="1200">
          <a:solidFill>
            <a:schemeClr val="tx1"/>
          </a:solidFill>
          <a:latin typeface="+mn-lt"/>
          <a:ea typeface="+mn-ea"/>
          <a:cs typeface="+mn-cs"/>
        </a:defRPr>
      </a:lvl2pPr>
      <a:lvl3pPr marL="1219200" algn="l" defTabSz="608965" rtl="0" eaLnBrk="1" latinLnBrk="0" hangingPunct="1">
        <a:defRPr sz="2400" kern="1200">
          <a:solidFill>
            <a:schemeClr val="tx1"/>
          </a:solidFill>
          <a:latin typeface="+mn-lt"/>
          <a:ea typeface="+mn-ea"/>
          <a:cs typeface="+mn-cs"/>
        </a:defRPr>
      </a:lvl3pPr>
      <a:lvl4pPr marL="1828800" algn="l" defTabSz="608965" rtl="0" eaLnBrk="1" latinLnBrk="0" hangingPunct="1">
        <a:defRPr sz="2400" kern="1200">
          <a:solidFill>
            <a:schemeClr val="tx1"/>
          </a:solidFill>
          <a:latin typeface="+mn-lt"/>
          <a:ea typeface="+mn-ea"/>
          <a:cs typeface="+mn-cs"/>
        </a:defRPr>
      </a:lvl4pPr>
      <a:lvl5pPr marL="2438400" algn="l" defTabSz="608965" rtl="0" eaLnBrk="1" latinLnBrk="0" hangingPunct="1">
        <a:defRPr sz="2400" kern="1200">
          <a:solidFill>
            <a:schemeClr val="tx1"/>
          </a:solidFill>
          <a:latin typeface="+mn-lt"/>
          <a:ea typeface="+mn-ea"/>
          <a:cs typeface="+mn-cs"/>
        </a:defRPr>
      </a:lvl5pPr>
      <a:lvl6pPr marL="3048000" algn="l" defTabSz="608965" rtl="0" eaLnBrk="1" latinLnBrk="0" hangingPunct="1">
        <a:defRPr sz="2400" kern="1200">
          <a:solidFill>
            <a:schemeClr val="tx1"/>
          </a:solidFill>
          <a:latin typeface="+mn-lt"/>
          <a:ea typeface="+mn-ea"/>
          <a:cs typeface="+mn-cs"/>
        </a:defRPr>
      </a:lvl6pPr>
      <a:lvl7pPr marL="3657600" algn="l" defTabSz="608965" rtl="0" eaLnBrk="1" latinLnBrk="0" hangingPunct="1">
        <a:defRPr sz="2400" kern="1200">
          <a:solidFill>
            <a:schemeClr val="tx1"/>
          </a:solidFill>
          <a:latin typeface="+mn-lt"/>
          <a:ea typeface="+mn-ea"/>
          <a:cs typeface="+mn-cs"/>
        </a:defRPr>
      </a:lvl7pPr>
      <a:lvl8pPr marL="4267200" algn="l" defTabSz="608965" rtl="0" eaLnBrk="1" latinLnBrk="0" hangingPunct="1">
        <a:defRPr sz="2400" kern="1200">
          <a:solidFill>
            <a:schemeClr val="tx1"/>
          </a:solidFill>
          <a:latin typeface="+mn-lt"/>
          <a:ea typeface="+mn-ea"/>
          <a:cs typeface="+mn-cs"/>
        </a:defRPr>
      </a:lvl8pPr>
      <a:lvl9pPr marL="4876800" algn="l" defTabSz="6089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hyperlink" Target="http://office.msn.com.cn/"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9" y="0"/>
            <a:ext cx="12192000" cy="6858000"/>
          </a:xfrm>
          <a:prstGeom prst="rect">
            <a:avLst/>
          </a:prstGeom>
          <a:solidFill>
            <a:srgbClr val="242424">
              <a:alpha val="8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文本框 4"/>
          <p:cNvSpPr txBox="1"/>
          <p:nvPr/>
        </p:nvSpPr>
        <p:spPr>
          <a:xfrm>
            <a:off x="4624230" y="1622119"/>
            <a:ext cx="2945130" cy="1198880"/>
          </a:xfrm>
          <a:prstGeom prst="rect">
            <a:avLst/>
          </a:prstGeom>
          <a:noFill/>
        </p:spPr>
        <p:txBody>
          <a:bodyPr wrap="none" rtlCol="0">
            <a:spAutoFit/>
          </a:bodyPr>
          <a:lstStyle/>
          <a:p>
            <a:pPr algn="ctr"/>
            <a:r>
              <a:rPr kumimoji="1" lang="en-US" altLang="zh-CN" sz="7200" b="1" dirty="0">
                <a:solidFill>
                  <a:schemeClr val="bg1"/>
                </a:solidFill>
              </a:rPr>
              <a:t>Scrum</a:t>
            </a:r>
            <a:endParaRPr kumimoji="1" lang="en-US" altLang="zh-CN" sz="7200" b="1" dirty="0">
              <a:solidFill>
                <a:schemeClr val="bg1"/>
              </a:solidFill>
            </a:endParaRPr>
          </a:p>
        </p:txBody>
      </p:sp>
      <p:sp>
        <p:nvSpPr>
          <p:cNvPr id="9" name="文本框 8"/>
          <p:cNvSpPr txBox="1"/>
          <p:nvPr/>
        </p:nvSpPr>
        <p:spPr>
          <a:xfrm>
            <a:off x="4176554" y="2614238"/>
            <a:ext cx="3840480" cy="1198880"/>
          </a:xfrm>
          <a:prstGeom prst="rect">
            <a:avLst/>
          </a:prstGeom>
          <a:noFill/>
        </p:spPr>
        <p:txBody>
          <a:bodyPr wrap="none" rtlCol="0">
            <a:spAutoFit/>
          </a:bodyPr>
          <a:lstStyle/>
          <a:p>
            <a:pPr algn="ctr"/>
            <a:r>
              <a:rPr kumimoji="1" lang="zh-CN" altLang="en-US" sz="7200" b="1" dirty="0">
                <a:solidFill>
                  <a:schemeClr val="bg1"/>
                </a:solidFill>
              </a:rPr>
              <a:t>设计模式</a:t>
            </a:r>
            <a:endParaRPr kumimoji="1" lang="zh-CN" altLang="en-US" sz="7200" b="1" dirty="0">
              <a:solidFill>
                <a:schemeClr val="bg1"/>
              </a:solidFill>
            </a:endParaRPr>
          </a:p>
        </p:txBody>
      </p:sp>
      <p:pic>
        <p:nvPicPr>
          <p:cNvPr id="3" name="图片 2" descr="P020161125568572860644"/>
          <p:cNvPicPr>
            <a:picLocks noChangeAspect="1"/>
          </p:cNvPicPr>
          <p:nvPr/>
        </p:nvPicPr>
        <p:blipFill>
          <a:blip r:embed="rId1"/>
          <a:stretch>
            <a:fillRect/>
          </a:stretch>
        </p:blipFill>
        <p:spPr>
          <a:xfrm>
            <a:off x="4578985" y="236220"/>
            <a:ext cx="3034665" cy="94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86815" y="180340"/>
            <a:ext cx="7809230" cy="625475"/>
          </a:xfrm>
          <a:prstGeom prst="rect">
            <a:avLst/>
          </a:prstGeom>
        </p:spPr>
        <p:txBody>
          <a:bodyPr wrap="square" anchor="ctr">
            <a:spAutoFit/>
          </a:bodyPr>
          <a:lstStyle/>
          <a:p>
            <a:pPr algn="l">
              <a:lnSpc>
                <a:spcPct val="130000"/>
              </a:lnSpc>
            </a:pPr>
            <a:r>
              <a:rPr lang="zh-CN" altLang="en-US" sz="2665" b="1" dirty="0">
                <a:solidFill>
                  <a:schemeClr val="accent5"/>
                </a:solidFill>
                <a:ea typeface="微软雅黑" panose="020B0503020204020204" charset="-122"/>
                <a:cs typeface="微软雅黑" panose="020B0503020204020204" charset="-122"/>
              </a:rPr>
              <a:t>简单工厂</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解决</a:t>
            </a:r>
            <a:r>
              <a:rPr lang="en-US" altLang="zh-CN" sz="1800" b="1" dirty="0">
                <a:solidFill>
                  <a:schemeClr val="accent5"/>
                </a:solidFill>
                <a:ea typeface="微软雅黑" panose="020B0503020204020204" charset="-122"/>
                <a:cs typeface="微软雅黑" panose="020B0503020204020204" charset="-122"/>
              </a:rPr>
              <a:t>new</a:t>
            </a:r>
            <a:r>
              <a:rPr lang="zh-CN" altLang="en-US" sz="1800" b="1" dirty="0">
                <a:solidFill>
                  <a:schemeClr val="accent5"/>
                </a:solidFill>
                <a:ea typeface="微软雅黑" panose="020B0503020204020204" charset="-122"/>
                <a:cs typeface="微软雅黑" panose="020B0503020204020204" charset="-122"/>
              </a:rPr>
              <a:t>的问题，将目标实例的创建工作交给一个工厂完成</a:t>
            </a:r>
            <a:endParaRPr lang="zh-CN" altLang="en-US" sz="1800" b="1" dirty="0">
              <a:solidFill>
                <a:schemeClr val="accent5"/>
              </a:solidFill>
              <a:ea typeface="微软雅黑" panose="020B0503020204020204" charset="-122"/>
              <a:cs typeface="微软雅黑" panose="020B0503020204020204" charset="-122"/>
            </a:endParaRPr>
          </a:p>
        </p:txBody>
      </p:sp>
      <p:sp>
        <p:nvSpPr>
          <p:cNvPr id="9" name="矩形 8"/>
          <p:cNvSpPr/>
          <p:nvPr/>
        </p:nvSpPr>
        <p:spPr>
          <a:xfrm>
            <a:off x="1186815" y="1177608"/>
            <a:ext cx="10841990" cy="706755"/>
          </a:xfrm>
          <a:prstGeom prst="rect">
            <a:avLst/>
          </a:prstGeom>
        </p:spPr>
        <p:style>
          <a:lnRef idx="2">
            <a:schemeClr val="accent2"/>
          </a:lnRef>
          <a:fillRef idx="1">
            <a:schemeClr val="lt1"/>
          </a:fillRef>
          <a:effectRef idx="0">
            <a:schemeClr val="accent2"/>
          </a:effectRef>
          <a:fontRef idx="minor">
            <a:schemeClr val="dk1"/>
          </a:fontRef>
        </p:style>
        <p:txBody>
          <a:bodyPr wrap="square" anchor="ctr">
            <a:spAutoFit/>
          </a:bodyPr>
          <a:p>
            <a:pPr algn="l"/>
            <a:r>
              <a:rPr lang="zh-CN" altLang="en-US" sz="2000" b="1" dirty="0">
                <a:solidFill>
                  <a:schemeClr val="tx1"/>
                </a:solidFill>
                <a:ea typeface="宋体" panose="02010600030101010101" pitchFamily="2" charset="-122"/>
              </a:rPr>
              <a:t>优点：适用于不同情况创建不同的类</a:t>
            </a:r>
            <a:endParaRPr lang="zh-CN" altLang="en-US" sz="2000" b="1" dirty="0">
              <a:solidFill>
                <a:schemeClr val="tx1"/>
              </a:solidFill>
              <a:ea typeface="宋体" panose="02010600030101010101" pitchFamily="2" charset="-122"/>
            </a:endParaRPr>
          </a:p>
          <a:p>
            <a:pPr algn="l"/>
            <a:r>
              <a:rPr lang="zh-CN" altLang="en-US" sz="2000" b="1" dirty="0">
                <a:solidFill>
                  <a:schemeClr val="tx1"/>
                </a:solidFill>
                <a:ea typeface="宋体" panose="02010600030101010101" pitchFamily="2" charset="-122"/>
              </a:rPr>
              <a:t>缺点：客户端必须知道基类和工厂类，每增加一种类创建时，必须修改工厂</a:t>
            </a:r>
            <a:endParaRPr lang="zh-CN" altLang="en-US" sz="2000" b="1" dirty="0">
              <a:solidFill>
                <a:schemeClr val="tx1"/>
              </a:solidFill>
              <a:ea typeface="宋体" panose="02010600030101010101" pitchFamily="2" charset="-122"/>
            </a:endParaRPr>
          </a:p>
        </p:txBody>
      </p:sp>
      <p:sp>
        <p:nvSpPr>
          <p:cNvPr id="4" name="圆角矩形 3"/>
          <p:cNvSpPr/>
          <p:nvPr/>
        </p:nvSpPr>
        <p:spPr>
          <a:xfrm>
            <a:off x="1186815" y="2366010"/>
            <a:ext cx="4556125" cy="403542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文本框 5"/>
          <p:cNvSpPr txBox="1"/>
          <p:nvPr/>
        </p:nvSpPr>
        <p:spPr>
          <a:xfrm>
            <a:off x="1447165" y="2713990"/>
            <a:ext cx="3968115" cy="2306955"/>
          </a:xfrm>
          <a:prstGeom prst="rect">
            <a:avLst/>
          </a:prstGeom>
          <a:noFill/>
        </p:spPr>
        <p:txBody>
          <a:bodyPr wrap="square" rtlCol="0">
            <a:spAutoFit/>
          </a:bodyPr>
          <a:p>
            <a:r>
              <a:rPr lang="en-US" altLang="zh-CN" sz="1600"/>
              <a:t>if(arg==“A”){</a:t>
            </a:r>
            <a:endParaRPr lang="en-US" altLang="zh-CN" sz="1600"/>
          </a:p>
          <a:p>
            <a:r>
              <a:rPr lang="en-US" altLang="zh-CN" sz="1600"/>
              <a:t>	return new ConcreteProductA();</a:t>
            </a:r>
            <a:endParaRPr lang="en-US" altLang="zh-CN" sz="1600"/>
          </a:p>
          <a:p>
            <a:r>
              <a:rPr lang="zh-CN" altLang="en-US" sz="1600"/>
              <a:t>｝</a:t>
            </a:r>
            <a:endParaRPr lang="zh-CN" altLang="en-US" sz="1600"/>
          </a:p>
          <a:p>
            <a:r>
              <a:rPr lang="en-US" altLang="zh-CN" sz="1600"/>
              <a:t>else if(arg==”B”){</a:t>
            </a:r>
            <a:endParaRPr lang="en-US" altLang="zh-CN" sz="1600"/>
          </a:p>
          <a:p>
            <a:r>
              <a:rPr lang="en-US" altLang="zh-CN" sz="1600"/>
              <a:t>	return new ConcreteProductB();</a:t>
            </a:r>
            <a:endParaRPr lang="en-US" altLang="zh-CN" sz="1600"/>
          </a:p>
          <a:p>
            <a:r>
              <a:rPr lang="en-US" altLang="zh-CN" sz="1600"/>
              <a:t>}</a:t>
            </a:r>
            <a:endParaRPr lang="en-US" altLang="zh-CN" sz="1600"/>
          </a:p>
          <a:p>
            <a:r>
              <a:rPr lang="en-US" altLang="zh-CN" sz="1600"/>
              <a:t>else if(arg==”C”){</a:t>
            </a:r>
            <a:endParaRPr lang="en-US" altLang="zh-CN" sz="1600"/>
          </a:p>
          <a:p>
            <a:r>
              <a:rPr lang="en-US" altLang="zh-CN" sz="1600"/>
              <a:t>	return new ConcreteProductC();</a:t>
            </a:r>
            <a:endParaRPr lang="en-US" altLang="zh-CN" sz="1600"/>
          </a:p>
          <a:p>
            <a:r>
              <a:rPr lang="en-US" altLang="zh-CN" sz="1600"/>
              <a:t>}</a:t>
            </a:r>
            <a:endParaRPr lang="en-US" altLang="zh-CN" sz="1600"/>
          </a:p>
        </p:txBody>
      </p:sp>
      <p:sp>
        <p:nvSpPr>
          <p:cNvPr id="7" name="矩形 6"/>
          <p:cNvSpPr/>
          <p:nvPr/>
        </p:nvSpPr>
        <p:spPr>
          <a:xfrm>
            <a:off x="8436610" y="2366010"/>
            <a:ext cx="1390015"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&lt;abstract&gt;</a:t>
            </a:r>
            <a:endParaRPr lang="en-US" altLang="zh-CN" sz="1600">
              <a:solidFill>
                <a:schemeClr val="tx1"/>
              </a:solidFill>
            </a:endParaRPr>
          </a:p>
          <a:p>
            <a:r>
              <a:rPr lang="en-US" altLang="zh-CN" sz="1600">
                <a:solidFill>
                  <a:schemeClr val="tx1"/>
                </a:solidFill>
              </a:rPr>
              <a:t>ProductBase</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+use():void</a:t>
            </a:r>
            <a:endParaRPr lang="en-US" altLang="zh-CN" sz="1600">
              <a:solidFill>
                <a:schemeClr val="tx1"/>
              </a:solidFill>
            </a:endParaRPr>
          </a:p>
        </p:txBody>
      </p:sp>
      <p:sp>
        <p:nvSpPr>
          <p:cNvPr id="8" name="矩形 7"/>
          <p:cNvSpPr/>
          <p:nvPr/>
        </p:nvSpPr>
        <p:spPr>
          <a:xfrm>
            <a:off x="6285230" y="4221480"/>
            <a:ext cx="1958340"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ConcreteProductA</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+use():void</a:t>
            </a:r>
            <a:endParaRPr lang="en-US" altLang="zh-CN" sz="1600">
              <a:solidFill>
                <a:schemeClr val="tx1"/>
              </a:solidFill>
            </a:endParaRPr>
          </a:p>
        </p:txBody>
      </p:sp>
      <p:sp>
        <p:nvSpPr>
          <p:cNvPr id="10" name="矩形 9"/>
          <p:cNvSpPr/>
          <p:nvPr/>
        </p:nvSpPr>
        <p:spPr>
          <a:xfrm>
            <a:off x="9897745" y="4221480"/>
            <a:ext cx="1958340"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ConcreteProductB</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+use():void</a:t>
            </a:r>
            <a:endParaRPr lang="en-US" altLang="zh-CN" sz="1600">
              <a:solidFill>
                <a:schemeClr val="tx1"/>
              </a:solidFill>
            </a:endParaRPr>
          </a:p>
        </p:txBody>
      </p:sp>
      <p:sp>
        <p:nvSpPr>
          <p:cNvPr id="11" name="矩形 10"/>
          <p:cNvSpPr/>
          <p:nvPr/>
        </p:nvSpPr>
        <p:spPr>
          <a:xfrm>
            <a:off x="7558405" y="5883275"/>
            <a:ext cx="3145790" cy="82105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Factory</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+createProduct(string):product</a:t>
            </a:r>
            <a:endParaRPr lang="en-US" altLang="zh-CN" sz="1600">
              <a:solidFill>
                <a:schemeClr val="tx1"/>
              </a:solidFill>
            </a:endParaRPr>
          </a:p>
        </p:txBody>
      </p:sp>
      <p:cxnSp>
        <p:nvCxnSpPr>
          <p:cNvPr id="12" name="肘形连接符 11"/>
          <p:cNvCxnSpPr>
            <a:stCxn id="8" idx="0"/>
            <a:endCxn id="7" idx="2"/>
          </p:cNvCxnSpPr>
          <p:nvPr/>
        </p:nvCxnSpPr>
        <p:spPr>
          <a:xfrm rot="16200000">
            <a:off x="7786370" y="2876550"/>
            <a:ext cx="822325" cy="1867535"/>
          </a:xfrm>
          <a:prstGeom prst="bentConnector3">
            <a:avLst>
              <a:gd name="adj1" fmla="val 4996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4" name="肘形连接符 13"/>
          <p:cNvCxnSpPr/>
          <p:nvPr/>
        </p:nvCxnSpPr>
        <p:spPr>
          <a:xfrm rot="16200000" flipV="1">
            <a:off x="9799955" y="3145155"/>
            <a:ext cx="407035" cy="1745615"/>
          </a:xfrm>
          <a:prstGeom prst="bentConnector2">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flipH="1" flipV="1">
            <a:off x="7263130" y="5254625"/>
            <a:ext cx="1867535" cy="628650"/>
          </a:xfrm>
          <a:prstGeom prst="straightConnector1">
            <a:avLst/>
          </a:prstGeom>
          <a:ln w="28575" cmpd="sng">
            <a:solidFill>
              <a:srgbClr val="00B05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endCxn id="10" idx="2"/>
          </p:cNvCxnSpPr>
          <p:nvPr/>
        </p:nvCxnSpPr>
        <p:spPr>
          <a:xfrm flipV="1">
            <a:off x="9130665" y="5254625"/>
            <a:ext cx="1746250" cy="628650"/>
          </a:xfrm>
          <a:prstGeom prst="straightConnector1">
            <a:avLst/>
          </a:prstGeom>
          <a:ln w="28575" cmpd="sng">
            <a:solidFill>
              <a:srgbClr val="00B05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8243570" y="5415280"/>
            <a:ext cx="2460625" cy="3067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1400">
                <a:solidFill>
                  <a:schemeClr val="accent1"/>
                </a:solidFill>
              </a:rPr>
              <a:t>优化：配置文件，委托缓存</a:t>
            </a:r>
            <a:endParaRPr lang="zh-CN" altLang="en-US" sz="14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86815" y="180340"/>
            <a:ext cx="7809230" cy="625475"/>
          </a:xfrm>
          <a:prstGeom prst="rect">
            <a:avLst/>
          </a:prstGeom>
        </p:spPr>
        <p:txBody>
          <a:bodyPr wrap="square" anchor="ctr">
            <a:spAutoFit/>
          </a:bodyPr>
          <a:lstStyle/>
          <a:p>
            <a:pPr algn="l">
              <a:lnSpc>
                <a:spcPct val="130000"/>
              </a:lnSpc>
            </a:pPr>
            <a:r>
              <a:rPr lang="zh-CN" altLang="en-US" sz="2665" b="1" dirty="0">
                <a:solidFill>
                  <a:schemeClr val="accent5"/>
                </a:solidFill>
                <a:ea typeface="微软雅黑" panose="020B0503020204020204" charset="-122"/>
                <a:cs typeface="微软雅黑" panose="020B0503020204020204" charset="-122"/>
              </a:rPr>
              <a:t>工厂方法</a:t>
            </a:r>
            <a:endParaRPr lang="zh-CN" altLang="en-US" sz="1800" b="1" dirty="0">
              <a:solidFill>
                <a:schemeClr val="accent5"/>
              </a:solidFill>
              <a:ea typeface="微软雅黑" panose="020B0503020204020204" charset="-122"/>
              <a:cs typeface="微软雅黑" panose="020B0503020204020204" charset="-122"/>
            </a:endParaRPr>
          </a:p>
        </p:txBody>
      </p:sp>
      <p:sp>
        <p:nvSpPr>
          <p:cNvPr id="4" name="圆角矩形 3"/>
          <p:cNvSpPr/>
          <p:nvPr/>
        </p:nvSpPr>
        <p:spPr>
          <a:xfrm>
            <a:off x="260350" y="1411605"/>
            <a:ext cx="5878195" cy="49618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文本框 5"/>
          <p:cNvSpPr txBox="1"/>
          <p:nvPr/>
        </p:nvSpPr>
        <p:spPr>
          <a:xfrm>
            <a:off x="366395" y="1750060"/>
            <a:ext cx="5627370" cy="3969385"/>
          </a:xfrm>
          <a:prstGeom prst="rect">
            <a:avLst/>
          </a:prstGeom>
          <a:noFill/>
        </p:spPr>
        <p:txBody>
          <a:bodyPr wrap="square" rtlCol="0">
            <a:spAutoFit/>
          </a:bodyPr>
          <a:p>
            <a:r>
              <a:rPr lang="en-US" altLang="zh-CN" sz="1400"/>
              <a:t>public class Client{</a:t>
            </a:r>
            <a:endParaRPr lang="en-US" altLang="zh-CN" sz="1400"/>
          </a:p>
          <a:p>
            <a:r>
              <a:rPr lang="en-US" altLang="zh-CN" sz="1400"/>
              <a:t>	IProductFactory factoryA=new ProductFactoryA();</a:t>
            </a:r>
            <a:endParaRPr lang="en-US" altLang="zh-CN" sz="1400"/>
          </a:p>
          <a:p>
            <a:r>
              <a:rPr lang="en-US" altLang="zh-CN" sz="1400"/>
              <a:t>	IProduct productA=factoryA.Create();</a:t>
            </a:r>
            <a:endParaRPr lang="en-US" altLang="zh-CN" sz="1400"/>
          </a:p>
          <a:p>
            <a:r>
              <a:rPr lang="en-US" altLang="zh-CN" sz="1400"/>
              <a:t>	productA.use();</a:t>
            </a:r>
            <a:endParaRPr lang="en-US" altLang="zh-CN" sz="1400"/>
          </a:p>
          <a:p>
            <a:endParaRPr lang="en-US" altLang="zh-CN" sz="1400"/>
          </a:p>
          <a:p>
            <a:r>
              <a:rPr lang="en-US" altLang="zh-CN" sz="1400"/>
              <a:t>	</a:t>
            </a:r>
            <a:r>
              <a:rPr lang="en-US" altLang="zh-CN" sz="1400">
                <a:sym typeface="+mn-ea"/>
              </a:rPr>
              <a:t>IProductFactory factoryB=new ProductFactoryB();</a:t>
            </a:r>
            <a:endParaRPr lang="en-US" altLang="zh-CN" sz="1400"/>
          </a:p>
          <a:p>
            <a:r>
              <a:rPr lang="en-US" altLang="zh-CN" sz="1400">
                <a:sym typeface="+mn-ea"/>
              </a:rPr>
              <a:t>	IProduct productB=factoryB.Create();</a:t>
            </a:r>
            <a:endParaRPr lang="en-US" altLang="zh-CN" sz="1400"/>
          </a:p>
          <a:p>
            <a:r>
              <a:rPr lang="en-US" altLang="zh-CN" sz="1400">
                <a:sym typeface="+mn-ea"/>
              </a:rPr>
              <a:t>	productB.use();</a:t>
            </a:r>
            <a:endParaRPr lang="en-US" altLang="zh-CN" sz="1400"/>
          </a:p>
          <a:p>
            <a:endParaRPr lang="en-US" altLang="zh-CN" sz="1400"/>
          </a:p>
          <a:p>
            <a:r>
              <a:rPr lang="en-US" altLang="zh-CN" sz="1400"/>
              <a:t>}</a:t>
            </a:r>
            <a:endParaRPr lang="en-US" altLang="zh-CN" sz="1400"/>
          </a:p>
          <a:p>
            <a:r>
              <a:rPr lang="en-US" altLang="zh-CN" sz="1400"/>
              <a:t>public interface IProductFactory{</a:t>
            </a:r>
            <a:endParaRPr lang="en-US" altLang="zh-CN" sz="1400"/>
          </a:p>
          <a:p>
            <a:r>
              <a:rPr lang="en-US" altLang="zh-CN" sz="1400"/>
              <a:t>	IProduct Create();</a:t>
            </a:r>
            <a:endParaRPr lang="en-US" altLang="zh-CN" sz="1400"/>
          </a:p>
          <a:p>
            <a:r>
              <a:rPr lang="en-US" altLang="zh-CN" sz="1400"/>
              <a:t>}</a:t>
            </a:r>
            <a:endParaRPr lang="en-US" altLang="zh-CN" sz="1400"/>
          </a:p>
          <a:p>
            <a:endParaRPr lang="en-US" altLang="zh-CN" sz="1400"/>
          </a:p>
          <a:p>
            <a:endParaRPr lang="en-US" altLang="zh-CN" sz="1400"/>
          </a:p>
          <a:p>
            <a:r>
              <a:rPr lang="en-US" altLang="zh-CN" sz="1400"/>
              <a:t>public class </a:t>
            </a:r>
            <a:r>
              <a:rPr lang="en-US" altLang="zh-CN" sz="1400">
                <a:sym typeface="+mn-ea"/>
              </a:rPr>
              <a:t>ProductFactoryA:IProductFactory</a:t>
            </a:r>
            <a:endParaRPr lang="en-US" altLang="zh-CN" sz="1400">
              <a:sym typeface="+mn-ea"/>
            </a:endParaRPr>
          </a:p>
          <a:p>
            <a:endParaRPr lang="en-US" altLang="zh-CN" sz="1400"/>
          </a:p>
          <a:p>
            <a:r>
              <a:rPr lang="en-US" altLang="zh-CN" sz="1400">
                <a:sym typeface="+mn-ea"/>
              </a:rPr>
              <a:t>public class ProductFactoryB:IProductFactory</a:t>
            </a:r>
            <a:endParaRPr lang="en-US" altLang="zh-CN" sz="1400"/>
          </a:p>
        </p:txBody>
      </p:sp>
      <p:sp>
        <p:nvSpPr>
          <p:cNvPr id="7" name="矩形 6"/>
          <p:cNvSpPr/>
          <p:nvPr/>
        </p:nvSpPr>
        <p:spPr>
          <a:xfrm>
            <a:off x="6569075" y="1052830"/>
            <a:ext cx="1390015"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IProduct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+use():void</a:t>
            </a:r>
            <a:endParaRPr lang="en-US" altLang="zh-CN" sz="1600">
              <a:solidFill>
                <a:schemeClr val="tx1"/>
              </a:solidFill>
            </a:endParaRPr>
          </a:p>
        </p:txBody>
      </p:sp>
      <p:sp>
        <p:nvSpPr>
          <p:cNvPr id="8" name="矩形 7"/>
          <p:cNvSpPr/>
          <p:nvPr/>
        </p:nvSpPr>
        <p:spPr>
          <a:xfrm>
            <a:off x="6285865" y="3153410"/>
            <a:ext cx="1958340"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ConcreteProduct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+use():void</a:t>
            </a:r>
            <a:endParaRPr lang="en-US" altLang="zh-CN" sz="1600">
              <a:solidFill>
                <a:schemeClr val="tx1"/>
              </a:solidFill>
            </a:endParaRPr>
          </a:p>
        </p:txBody>
      </p:sp>
      <p:sp>
        <p:nvSpPr>
          <p:cNvPr id="10" name="矩形 9"/>
          <p:cNvSpPr/>
          <p:nvPr/>
        </p:nvSpPr>
        <p:spPr>
          <a:xfrm>
            <a:off x="9840595" y="1052830"/>
            <a:ext cx="1958340"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CreateProduct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+use():void</a:t>
            </a:r>
            <a:endParaRPr lang="en-US" altLang="zh-CN" sz="1600">
              <a:solidFill>
                <a:schemeClr val="tx1"/>
              </a:solidFill>
            </a:endParaRPr>
          </a:p>
        </p:txBody>
      </p:sp>
      <p:sp>
        <p:nvSpPr>
          <p:cNvPr id="11" name="矩形 10"/>
          <p:cNvSpPr/>
          <p:nvPr/>
        </p:nvSpPr>
        <p:spPr>
          <a:xfrm>
            <a:off x="8996045" y="3259455"/>
            <a:ext cx="3145790" cy="82105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IProductFactory</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+create():Product</a:t>
            </a:r>
            <a:endParaRPr lang="en-US" altLang="zh-CN" sz="1600">
              <a:solidFill>
                <a:schemeClr val="tx1"/>
              </a:solidFill>
            </a:endParaRPr>
          </a:p>
        </p:txBody>
      </p:sp>
      <p:cxnSp>
        <p:nvCxnSpPr>
          <p:cNvPr id="12" name="肘形连接符 11"/>
          <p:cNvCxnSpPr>
            <a:stCxn id="8" idx="0"/>
            <a:endCxn id="7" idx="2"/>
          </p:cNvCxnSpPr>
          <p:nvPr/>
        </p:nvCxnSpPr>
        <p:spPr>
          <a:xfrm rot="16200000" flipV="1">
            <a:off x="6731000" y="2619375"/>
            <a:ext cx="1067435" cy="635"/>
          </a:xfrm>
          <a:prstGeom prst="bentConnector3">
            <a:avLst>
              <a:gd name="adj1" fmla="val 4997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5" name="剪去单角的矩形 4"/>
          <p:cNvSpPr/>
          <p:nvPr/>
        </p:nvSpPr>
        <p:spPr>
          <a:xfrm>
            <a:off x="7519670" y="5185410"/>
            <a:ext cx="3677920" cy="569595"/>
          </a:xfrm>
          <a:prstGeom prst="snip1Rect">
            <a:avLst/>
          </a:prstGeom>
          <a:solidFill>
            <a:schemeClr val="bg1"/>
          </a:solidFill>
          <a:ln>
            <a:solidFill>
              <a:schemeClr val="bg2"/>
            </a:solidFill>
          </a:ln>
        </p:spPr>
        <p:style>
          <a:lnRef idx="1">
            <a:schemeClr val="accent1"/>
          </a:lnRef>
          <a:fillRef idx="3">
            <a:schemeClr val="accent1"/>
          </a:fillRef>
          <a:effectRef idx="2">
            <a:schemeClr val="accent1"/>
          </a:effectRef>
          <a:fontRef idx="minor">
            <a:schemeClr val="lt1"/>
          </a:fontRef>
        </p:style>
        <p:txBody>
          <a:bodyPr/>
          <a:p>
            <a:r>
              <a:rPr lang="en-US" altLang="zh-CN" sz="2000">
                <a:solidFill>
                  <a:schemeClr val="tx1"/>
                </a:solidFill>
              </a:rPr>
              <a:t>return new ConcreteProduct </a:t>
            </a:r>
            <a:endParaRPr lang="en-US" altLang="zh-CN" sz="2000">
              <a:solidFill>
                <a:schemeClr val="tx1"/>
              </a:solidFill>
            </a:endParaRPr>
          </a:p>
        </p:txBody>
      </p:sp>
      <p:cxnSp>
        <p:nvCxnSpPr>
          <p:cNvPr id="13" name="直接连接符 12"/>
          <p:cNvCxnSpPr>
            <a:stCxn id="11" idx="2"/>
            <a:endCxn id="5" idx="3"/>
          </p:cNvCxnSpPr>
          <p:nvPr/>
        </p:nvCxnSpPr>
        <p:spPr>
          <a:xfrm flipH="1">
            <a:off x="9358630" y="4080510"/>
            <a:ext cx="1210310" cy="1104900"/>
          </a:xfrm>
          <a:prstGeom prst="line">
            <a:avLst/>
          </a:prstGeom>
          <a:ln w="28575" cmpd="sng">
            <a:solidFill>
              <a:schemeClr val="tx2"/>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endCxn id="8" idx="3"/>
          </p:cNvCxnSpPr>
          <p:nvPr/>
        </p:nvCxnSpPr>
        <p:spPr>
          <a:xfrm flipH="1">
            <a:off x="8244205" y="3649980"/>
            <a:ext cx="751840" cy="20320"/>
          </a:xfrm>
          <a:prstGeom prst="straightConnector1">
            <a:avLst/>
          </a:prstGeom>
          <a:ln w="28575" cmpd="sng">
            <a:solidFill>
              <a:schemeClr val="tx2"/>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a:endCxn id="10" idx="2"/>
          </p:cNvCxnSpPr>
          <p:nvPr/>
        </p:nvCxnSpPr>
        <p:spPr>
          <a:xfrm flipV="1">
            <a:off x="10773410" y="2085975"/>
            <a:ext cx="46355" cy="114935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86815" y="180340"/>
            <a:ext cx="7809230" cy="625475"/>
          </a:xfrm>
          <a:prstGeom prst="rect">
            <a:avLst/>
          </a:prstGeom>
        </p:spPr>
        <p:txBody>
          <a:bodyPr wrap="square" anchor="ctr">
            <a:spAutoFit/>
          </a:bodyPr>
          <a:lstStyle/>
          <a:p>
            <a:pPr algn="l">
              <a:lnSpc>
                <a:spcPct val="130000"/>
              </a:lnSpc>
            </a:pPr>
            <a:r>
              <a:rPr lang="zh-CN" altLang="en-US" sz="2665" b="1" dirty="0">
                <a:solidFill>
                  <a:schemeClr val="accent5"/>
                </a:solidFill>
                <a:ea typeface="微软雅黑" panose="020B0503020204020204" charset="-122"/>
                <a:cs typeface="微软雅黑" panose="020B0503020204020204" charset="-122"/>
              </a:rPr>
              <a:t>工厂方法</a:t>
            </a:r>
            <a:r>
              <a:rPr lang="en-US" altLang="zh-CN" sz="2665" b="1" dirty="0">
                <a:solidFill>
                  <a:schemeClr val="accent5"/>
                </a:solidFill>
                <a:ea typeface="微软雅黑" panose="020B0503020204020204" charset="-122"/>
                <a:cs typeface="微软雅黑" panose="020B0503020204020204" charset="-122"/>
              </a:rPr>
              <a:t>--</a:t>
            </a:r>
            <a:r>
              <a:rPr lang="zh-CN" altLang="en-US" sz="2665" b="1" dirty="0">
                <a:solidFill>
                  <a:schemeClr val="accent5"/>
                </a:solidFill>
                <a:ea typeface="微软雅黑" panose="020B0503020204020204" charset="-122"/>
                <a:cs typeface="微软雅黑" panose="020B0503020204020204" charset="-122"/>
              </a:rPr>
              <a:t>延伸</a:t>
            </a:r>
            <a:r>
              <a:rPr lang="en-US" altLang="zh-CN" sz="2665" b="1" dirty="0">
                <a:solidFill>
                  <a:schemeClr val="accent5"/>
                </a:solidFill>
                <a:ea typeface="微软雅黑" panose="020B0503020204020204" charset="-122"/>
                <a:cs typeface="微软雅黑" panose="020B0503020204020204" charset="-122"/>
              </a:rPr>
              <a:t>--</a:t>
            </a:r>
            <a:r>
              <a:rPr lang="zh-CN" altLang="en-US" sz="2665" b="1" dirty="0">
                <a:solidFill>
                  <a:schemeClr val="accent5"/>
                </a:solidFill>
                <a:ea typeface="微软雅黑" panose="020B0503020204020204" charset="-122"/>
                <a:cs typeface="微软雅黑" panose="020B0503020204020204" charset="-122"/>
              </a:rPr>
              <a:t>日志记录器</a:t>
            </a:r>
            <a:endParaRPr lang="zh-CN" altLang="en-US" sz="2665" b="1" dirty="0">
              <a:solidFill>
                <a:schemeClr val="accent5"/>
              </a:solidFill>
              <a:ea typeface="微软雅黑" panose="020B0503020204020204" charset="-122"/>
              <a:cs typeface="微软雅黑" panose="020B0503020204020204" charset="-122"/>
            </a:endParaRPr>
          </a:p>
        </p:txBody>
      </p:sp>
      <p:sp>
        <p:nvSpPr>
          <p:cNvPr id="7" name="矩形 6"/>
          <p:cNvSpPr/>
          <p:nvPr/>
        </p:nvSpPr>
        <p:spPr>
          <a:xfrm>
            <a:off x="6196330" y="1071880"/>
            <a:ext cx="840740" cy="42481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client</a:t>
            </a:r>
            <a:endParaRPr lang="en-US" altLang="zh-CN" sz="1600">
              <a:solidFill>
                <a:schemeClr val="tx1"/>
              </a:solidFill>
            </a:endParaRPr>
          </a:p>
        </p:txBody>
      </p:sp>
      <p:sp>
        <p:nvSpPr>
          <p:cNvPr id="8" name="矩形 7"/>
          <p:cNvSpPr/>
          <p:nvPr/>
        </p:nvSpPr>
        <p:spPr>
          <a:xfrm>
            <a:off x="2617470" y="2085975"/>
            <a:ext cx="2400935"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LoggerFactory</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+createLogger():Logger</a:t>
            </a:r>
            <a:endParaRPr lang="en-US" altLang="zh-CN" sz="1600">
              <a:solidFill>
                <a:schemeClr val="tx1"/>
              </a:solidFill>
            </a:endParaRPr>
          </a:p>
        </p:txBody>
      </p:sp>
      <p:sp>
        <p:nvSpPr>
          <p:cNvPr id="10" name="矩形 9"/>
          <p:cNvSpPr/>
          <p:nvPr/>
        </p:nvSpPr>
        <p:spPr>
          <a:xfrm>
            <a:off x="8286115" y="2085975"/>
            <a:ext cx="1958340"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Logger</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+writeLog():void</a:t>
            </a:r>
            <a:endParaRPr lang="en-US" altLang="zh-CN" sz="1600">
              <a:solidFill>
                <a:schemeClr val="tx1"/>
              </a:solidFill>
            </a:endParaRPr>
          </a:p>
        </p:txBody>
      </p:sp>
      <p:sp>
        <p:nvSpPr>
          <p:cNvPr id="11" name="矩形 10"/>
          <p:cNvSpPr/>
          <p:nvPr/>
        </p:nvSpPr>
        <p:spPr>
          <a:xfrm>
            <a:off x="647065" y="4756150"/>
            <a:ext cx="2663190" cy="82105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FileLoggerFactory</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+createLogger():Logger</a:t>
            </a:r>
            <a:endParaRPr lang="en-US" altLang="zh-CN" sz="1600">
              <a:solidFill>
                <a:schemeClr val="tx1"/>
              </a:solidFill>
            </a:endParaRPr>
          </a:p>
        </p:txBody>
      </p:sp>
      <p:sp>
        <p:nvSpPr>
          <p:cNvPr id="9" name="矩形 8"/>
          <p:cNvSpPr/>
          <p:nvPr/>
        </p:nvSpPr>
        <p:spPr>
          <a:xfrm>
            <a:off x="4373880" y="4756150"/>
            <a:ext cx="2663190" cy="82105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DatabaseLoggerFactory</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+createLogger():Logger</a:t>
            </a:r>
            <a:endParaRPr lang="en-US" altLang="zh-CN" sz="1600">
              <a:solidFill>
                <a:schemeClr val="tx1"/>
              </a:solidFill>
            </a:endParaRPr>
          </a:p>
        </p:txBody>
      </p:sp>
      <p:sp>
        <p:nvSpPr>
          <p:cNvPr id="14" name="矩形 13"/>
          <p:cNvSpPr/>
          <p:nvPr/>
        </p:nvSpPr>
        <p:spPr>
          <a:xfrm>
            <a:off x="7037705" y="3656330"/>
            <a:ext cx="1958340" cy="76263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FileLogger</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+writeLog():void</a:t>
            </a:r>
            <a:endParaRPr lang="en-US" altLang="zh-CN" sz="1600">
              <a:solidFill>
                <a:schemeClr val="tx1"/>
              </a:solidFill>
            </a:endParaRPr>
          </a:p>
        </p:txBody>
      </p:sp>
      <p:sp>
        <p:nvSpPr>
          <p:cNvPr id="15" name="矩形 14"/>
          <p:cNvSpPr/>
          <p:nvPr/>
        </p:nvSpPr>
        <p:spPr>
          <a:xfrm>
            <a:off x="10080625" y="3656330"/>
            <a:ext cx="1958340" cy="76263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DatabaseLogger</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+writeLog():void</a:t>
            </a:r>
            <a:endParaRPr lang="en-US" altLang="zh-CN" sz="1600">
              <a:solidFill>
                <a:schemeClr val="tx1"/>
              </a:solidFill>
            </a:endParaRPr>
          </a:p>
        </p:txBody>
      </p:sp>
      <p:cxnSp>
        <p:nvCxnSpPr>
          <p:cNvPr id="16" name="肘形连接符 15"/>
          <p:cNvCxnSpPr>
            <a:stCxn id="7" idx="1"/>
            <a:endCxn id="8" idx="0"/>
          </p:cNvCxnSpPr>
          <p:nvPr/>
        </p:nvCxnSpPr>
        <p:spPr>
          <a:xfrm rot="10800000" flipV="1">
            <a:off x="3817620" y="1284605"/>
            <a:ext cx="2378075" cy="801370"/>
          </a:xfrm>
          <a:prstGeom prst="bentConnector2">
            <a:avLst/>
          </a:prstGeom>
          <a:ln w="28575" cmpd="sng">
            <a:solidFill>
              <a:srgbClr val="308DA2"/>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7" name="肘形连接符 16"/>
          <p:cNvCxnSpPr>
            <a:stCxn id="7" idx="3"/>
            <a:endCxn id="10" idx="0"/>
          </p:cNvCxnSpPr>
          <p:nvPr/>
        </p:nvCxnSpPr>
        <p:spPr>
          <a:xfrm>
            <a:off x="7037070" y="1284605"/>
            <a:ext cx="2228215" cy="801370"/>
          </a:xfrm>
          <a:prstGeom prst="bentConnector2">
            <a:avLst/>
          </a:prstGeom>
          <a:ln w="28575" cmpd="sng">
            <a:solidFill>
              <a:srgbClr val="308DA2"/>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9" name="肘形连接符 18"/>
          <p:cNvCxnSpPr>
            <a:stCxn id="11" idx="3"/>
            <a:endCxn id="8" idx="2"/>
          </p:cNvCxnSpPr>
          <p:nvPr/>
        </p:nvCxnSpPr>
        <p:spPr>
          <a:xfrm flipV="1">
            <a:off x="3310255" y="3119120"/>
            <a:ext cx="508000" cy="2047875"/>
          </a:xfrm>
          <a:prstGeom prst="bentConnector2">
            <a:avLst/>
          </a:prstGeom>
          <a:ln w="28575" cmpd="dbl">
            <a:solidFill>
              <a:srgbClr val="92D05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0" name="肘形连接符 19"/>
          <p:cNvCxnSpPr>
            <a:stCxn id="9" idx="1"/>
          </p:cNvCxnSpPr>
          <p:nvPr/>
        </p:nvCxnSpPr>
        <p:spPr>
          <a:xfrm rot="10800000">
            <a:off x="3817620" y="3118485"/>
            <a:ext cx="555625" cy="2047875"/>
          </a:xfrm>
          <a:prstGeom prst="bentConnector2">
            <a:avLst/>
          </a:prstGeom>
          <a:ln w="28575" cmpd="dbl">
            <a:solidFill>
              <a:srgbClr val="92D05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 name="肘形连接符 21"/>
          <p:cNvCxnSpPr/>
          <p:nvPr/>
        </p:nvCxnSpPr>
        <p:spPr>
          <a:xfrm rot="5400000" flipH="1" flipV="1">
            <a:off x="4427220" y="1978660"/>
            <a:ext cx="1158240" cy="6038215"/>
          </a:xfrm>
          <a:prstGeom prst="bentConnector3">
            <a:avLst>
              <a:gd name="adj1" fmla="val -20532"/>
            </a:avLst>
          </a:prstGeom>
          <a:ln w="28575" cmpd="sng">
            <a:solidFill>
              <a:srgbClr val="2C3533"/>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肘形连接符 22"/>
          <p:cNvCxnSpPr>
            <a:stCxn id="9" idx="2"/>
            <a:endCxn id="15" idx="2"/>
          </p:cNvCxnSpPr>
          <p:nvPr/>
        </p:nvCxnSpPr>
        <p:spPr>
          <a:xfrm rot="5400000" flipH="1" flipV="1">
            <a:off x="7803515" y="2320925"/>
            <a:ext cx="1158240" cy="5354320"/>
          </a:xfrm>
          <a:prstGeom prst="bentConnector3">
            <a:avLst>
              <a:gd name="adj1" fmla="val -20559"/>
            </a:avLst>
          </a:prstGeom>
          <a:ln w="28575" cmpd="sng">
            <a:solidFill>
              <a:srgbClr val="2C3533"/>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9265285" y="5455285"/>
            <a:ext cx="1305560" cy="337185"/>
          </a:xfrm>
          <a:prstGeom prst="rect">
            <a:avLst/>
          </a:prstGeom>
          <a:noFill/>
        </p:spPr>
        <p:txBody>
          <a:bodyPr wrap="square" rtlCol="0">
            <a:spAutoFit/>
          </a:bodyPr>
          <a:p>
            <a:r>
              <a:rPr lang="en-US" altLang="zh-CN" sz="1600"/>
              <a:t>&lt;create&gt;</a:t>
            </a:r>
            <a:endParaRPr lang="en-US" altLang="zh-CN" sz="1600"/>
          </a:p>
        </p:txBody>
      </p:sp>
      <p:sp>
        <p:nvSpPr>
          <p:cNvPr id="25" name="文本框 24"/>
          <p:cNvSpPr txBox="1"/>
          <p:nvPr/>
        </p:nvSpPr>
        <p:spPr>
          <a:xfrm>
            <a:off x="7498080" y="4756150"/>
            <a:ext cx="1305560" cy="337185"/>
          </a:xfrm>
          <a:prstGeom prst="rect">
            <a:avLst/>
          </a:prstGeom>
          <a:noFill/>
        </p:spPr>
        <p:txBody>
          <a:bodyPr wrap="square" rtlCol="0">
            <a:spAutoFit/>
          </a:bodyPr>
          <a:p>
            <a:r>
              <a:rPr lang="en-US" altLang="zh-CN" sz="1600"/>
              <a:t>&lt;create&gt;</a:t>
            </a:r>
            <a:endParaRPr lang="en-US" altLang="zh-CN" sz="1600"/>
          </a:p>
        </p:txBody>
      </p:sp>
      <p:sp>
        <p:nvSpPr>
          <p:cNvPr id="26" name="文本框 25"/>
          <p:cNvSpPr txBox="1"/>
          <p:nvPr/>
        </p:nvSpPr>
        <p:spPr>
          <a:xfrm>
            <a:off x="133985" y="1284605"/>
            <a:ext cx="1853565" cy="1753235"/>
          </a:xfrm>
          <a:prstGeom prst="rect">
            <a:avLst/>
          </a:prstGeom>
          <a:noFill/>
        </p:spPr>
        <p:txBody>
          <a:bodyPr wrap="square" rtlCol="0">
            <a:spAutoFit/>
          </a:bodyPr>
          <a:p>
            <a:r>
              <a:rPr lang="en-US" altLang="zh-CN" sz="1200"/>
              <a:t>    </a:t>
            </a:r>
            <a:r>
              <a:rPr lang="zh-CN" altLang="en-US" sz="1200"/>
              <a:t>系统日志记录器要求支持多种日志记录方式，如文件记录、数据库记录等。</a:t>
            </a:r>
            <a:endParaRPr lang="zh-CN" altLang="en-US" sz="1200"/>
          </a:p>
          <a:p>
            <a:endParaRPr lang="zh-CN" altLang="en-US" sz="1200"/>
          </a:p>
          <a:p>
            <a:r>
              <a:rPr lang="zh-CN" altLang="en-US" sz="1200"/>
              <a:t>且用户可以根据要求动态选择日志记录方式， 现使用工厂方法模式设计该系统</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45034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000" dirty="0">
                <a:solidFill>
                  <a:srgbClr val="242424"/>
                </a:solidFill>
                <a:latin typeface="+mn-ea"/>
              </a:rPr>
              <a:t>抽象工厂模式隔离了具体类的生成，使得客户并不需要知道什么被创建。由于有这种隔离，更换一个工厂变得容易。所有的具体工厂都实现了抽象工厂定义的公用接口，因此只需要改变具体工厂的实例，就可以在某种程度上改变整个软件系统的行为。</a:t>
            </a:r>
            <a:endParaRPr sz="10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000" dirty="0">
                <a:solidFill>
                  <a:srgbClr val="242424"/>
                </a:solidFill>
                <a:latin typeface="+mn-ea"/>
              </a:rPr>
              <a:t>当一个产品族中的多个对象被设计成一起工作时，它能够保证客户端始终只使用同一个产品族的对象。这对一些需要根据当前环境来决定其行为的软件系统来说，非常的实用</a:t>
            </a:r>
            <a:r>
              <a:rPr sz="1000" dirty="0">
                <a:solidFill>
                  <a:srgbClr val="242424"/>
                </a:solidFill>
                <a:latin typeface="+mn-ea"/>
              </a:rPr>
              <a:t>。</a:t>
            </a:r>
            <a:endParaRPr sz="10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000" dirty="0">
                <a:solidFill>
                  <a:srgbClr val="242424"/>
                </a:solidFill>
                <a:latin typeface="+mn-ea"/>
              </a:rPr>
              <a:t>增加新的具体工厂和具体产品族很容易，无需修改已有系统</a:t>
            </a:r>
            <a:r>
              <a:rPr sz="1000" dirty="0">
                <a:solidFill>
                  <a:srgbClr val="242424"/>
                </a:solidFill>
                <a:latin typeface="+mn-ea"/>
              </a:rPr>
              <a:t>。符合“</a:t>
            </a:r>
            <a:r>
              <a:rPr sz="1000" dirty="0">
                <a:solidFill>
                  <a:srgbClr val="FF0000"/>
                </a:solidFill>
                <a:latin typeface="+mn-ea"/>
              </a:rPr>
              <a:t>开闭原则</a:t>
            </a:r>
            <a:r>
              <a:rPr sz="1000" dirty="0">
                <a:solidFill>
                  <a:srgbClr val="242424"/>
                </a:solidFill>
                <a:latin typeface="+mn-ea"/>
              </a:rPr>
              <a:t>”。</a:t>
            </a:r>
            <a:endParaRPr sz="10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102489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sz="1200" dirty="0">
                <a:solidFill>
                  <a:srgbClr val="242424"/>
                </a:solidFill>
                <a:latin typeface="+mn-ea"/>
              </a:rPr>
              <a:t>在添加新产品时，</a:t>
            </a:r>
            <a:r>
              <a:rPr lang="zh-CN" sz="1200" dirty="0">
                <a:solidFill>
                  <a:srgbClr val="242424"/>
                </a:solidFill>
                <a:latin typeface="+mn-ea"/>
              </a:rPr>
              <a:t>难以通过在抽象工厂来增加新的产品种类，因为抽象工厂已经规定了所有能创建的产品的集合，增加一个，意味着所有的工厂都要增加对应的产品种类</a:t>
            </a:r>
            <a:endParaRPr sz="12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200" dirty="0">
                <a:solidFill>
                  <a:srgbClr val="242424"/>
                </a:solidFill>
                <a:latin typeface="+mn-ea"/>
              </a:rPr>
              <a:t>开闭原则的选择，增加新的工厂和产品族容易，增加新的产品等级结构麻烦</a:t>
            </a:r>
            <a:endParaRPr lang="zh-CN" sz="12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012825" y="359410"/>
            <a:ext cx="94405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抽象工厂</a:t>
            </a:r>
            <a:r>
              <a:rPr lang="en-US" altLang="zh-CN" sz="2665" b="1" dirty="0">
                <a:solidFill>
                  <a:schemeClr val="accent5"/>
                </a:solidFill>
                <a:ea typeface="微软雅黑" panose="020B0503020204020204" charset="-122"/>
                <a:cs typeface="微软雅黑" panose="020B0503020204020204" charset="-122"/>
              </a:rPr>
              <a:t>-</a:t>
            </a:r>
            <a:r>
              <a:rPr lang="zh-CN" altLang="en-US" sz="2000" b="1" dirty="0">
                <a:solidFill>
                  <a:schemeClr val="accent5"/>
                </a:solidFill>
                <a:ea typeface="微软雅黑" panose="020B0503020204020204" charset="-122"/>
                <a:cs typeface="微软雅黑" panose="020B0503020204020204" charset="-122"/>
              </a:rPr>
              <a:t>创建一系列相关或相互依赖对象的接口，而无需指定他们具体的类</a:t>
            </a:r>
            <a:endParaRPr lang="zh-CN" altLang="en-US" sz="2000" b="1" dirty="0">
              <a:solidFill>
                <a:schemeClr val="accent5"/>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86815" y="180340"/>
            <a:ext cx="7809230" cy="625475"/>
          </a:xfrm>
          <a:prstGeom prst="rect">
            <a:avLst/>
          </a:prstGeom>
        </p:spPr>
        <p:txBody>
          <a:bodyPr wrap="square" anchor="ctr">
            <a:spAutoFit/>
          </a:bodyPr>
          <a:lstStyle/>
          <a:p>
            <a:pPr algn="l">
              <a:lnSpc>
                <a:spcPct val="130000"/>
              </a:lnSpc>
            </a:pPr>
            <a:r>
              <a:rPr lang="zh-CN" altLang="en-US" sz="2665" b="1" dirty="0">
                <a:solidFill>
                  <a:schemeClr val="accent5"/>
                </a:solidFill>
                <a:ea typeface="微软雅黑" panose="020B0503020204020204" charset="-122"/>
                <a:cs typeface="微软雅黑" panose="020B0503020204020204" charset="-122"/>
              </a:rPr>
              <a:t>抽象工厂</a:t>
            </a:r>
            <a:endParaRPr lang="zh-CN" altLang="en-US" sz="1800" b="1" dirty="0">
              <a:solidFill>
                <a:schemeClr val="accent5"/>
              </a:solidFill>
              <a:ea typeface="微软雅黑" panose="020B0503020204020204" charset="-122"/>
              <a:cs typeface="微软雅黑" panose="020B0503020204020204" charset="-122"/>
            </a:endParaRPr>
          </a:p>
        </p:txBody>
      </p:sp>
      <p:sp>
        <p:nvSpPr>
          <p:cNvPr id="7" name="矩形 6"/>
          <p:cNvSpPr/>
          <p:nvPr/>
        </p:nvSpPr>
        <p:spPr>
          <a:xfrm>
            <a:off x="2741930" y="422910"/>
            <a:ext cx="2372360" cy="81216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IAbastractProduct</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a:p>
            <a:r>
              <a:rPr lang="en-US" altLang="zh-CN" sz="1200" b="1">
                <a:solidFill>
                  <a:schemeClr val="tx1"/>
                </a:solidFill>
              </a:rPr>
              <a:t>+createProductA():IProductA</a:t>
            </a:r>
            <a:endParaRPr lang="en-US" altLang="zh-CN" sz="1200" b="1">
              <a:solidFill>
                <a:schemeClr val="tx1"/>
              </a:solidFill>
            </a:endParaRPr>
          </a:p>
          <a:p>
            <a:r>
              <a:rPr lang="en-US" altLang="zh-CN" sz="1200" b="1">
                <a:solidFill>
                  <a:schemeClr val="tx1"/>
                </a:solidFill>
                <a:sym typeface="+mn-ea"/>
              </a:rPr>
              <a:t>+createProductB():IProductB</a:t>
            </a:r>
            <a:endParaRPr lang="en-US" altLang="zh-CN" sz="1200" b="1">
              <a:solidFill>
                <a:schemeClr val="tx1"/>
              </a:solidFill>
            </a:endParaRPr>
          </a:p>
        </p:txBody>
      </p:sp>
      <p:sp>
        <p:nvSpPr>
          <p:cNvPr id="8" name="矩形 7"/>
          <p:cNvSpPr/>
          <p:nvPr/>
        </p:nvSpPr>
        <p:spPr>
          <a:xfrm>
            <a:off x="1186815" y="2462530"/>
            <a:ext cx="2193290"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ProductFactoryA</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a:p>
            <a:r>
              <a:rPr lang="en-US" altLang="zh-CN" sz="1200" b="1">
                <a:solidFill>
                  <a:schemeClr val="tx1"/>
                </a:solidFill>
              </a:rPr>
              <a:t>+crateProdutA():IProductA</a:t>
            </a:r>
            <a:endParaRPr lang="en-US" altLang="zh-CN" sz="1200" b="1">
              <a:solidFill>
                <a:schemeClr val="tx1"/>
              </a:solidFill>
            </a:endParaRPr>
          </a:p>
          <a:p>
            <a:r>
              <a:rPr lang="en-US" altLang="zh-CN" sz="1200" b="1">
                <a:solidFill>
                  <a:schemeClr val="tx1"/>
                </a:solidFill>
                <a:sym typeface="+mn-ea"/>
              </a:rPr>
              <a:t>+crateProdutB():IProductB</a:t>
            </a:r>
            <a:endParaRPr lang="en-US" altLang="zh-CN" sz="1200" b="1">
              <a:solidFill>
                <a:schemeClr val="tx1"/>
              </a:solidFill>
            </a:endParaRPr>
          </a:p>
        </p:txBody>
      </p:sp>
      <p:sp>
        <p:nvSpPr>
          <p:cNvPr id="10" name="矩形 9"/>
          <p:cNvSpPr/>
          <p:nvPr/>
        </p:nvSpPr>
        <p:spPr>
          <a:xfrm>
            <a:off x="10068560" y="422910"/>
            <a:ext cx="800100" cy="6972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client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endParaRPr lang="en-US" altLang="zh-CN" sz="1600">
              <a:solidFill>
                <a:schemeClr val="tx1"/>
              </a:solidFill>
            </a:endParaRPr>
          </a:p>
        </p:txBody>
      </p:sp>
      <p:sp>
        <p:nvSpPr>
          <p:cNvPr id="5" name="矩形 4"/>
          <p:cNvSpPr/>
          <p:nvPr/>
        </p:nvSpPr>
        <p:spPr>
          <a:xfrm>
            <a:off x="4275455" y="2462530"/>
            <a:ext cx="2193290" cy="1033145"/>
          </a:xfrm>
          <a:prstGeom prst="rect">
            <a:avLst/>
          </a:prstGeom>
          <a:solidFill>
            <a:schemeClr val="bg1"/>
          </a:solidFill>
          <a:ln>
            <a:solidFill>
              <a:srgbClr val="DC243F"/>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ProductFactoryB</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a:p>
            <a:r>
              <a:rPr lang="en-US" altLang="zh-CN" sz="1200" b="1">
                <a:solidFill>
                  <a:schemeClr val="tx1"/>
                </a:solidFill>
              </a:rPr>
              <a:t>+crateProdutA():IProductA</a:t>
            </a:r>
            <a:endParaRPr lang="en-US" altLang="zh-CN" sz="1200" b="1">
              <a:solidFill>
                <a:schemeClr val="tx1"/>
              </a:solidFill>
            </a:endParaRPr>
          </a:p>
          <a:p>
            <a:r>
              <a:rPr lang="en-US" altLang="zh-CN" sz="1200" b="1">
                <a:solidFill>
                  <a:schemeClr val="tx1"/>
                </a:solidFill>
                <a:sym typeface="+mn-ea"/>
              </a:rPr>
              <a:t>+crateProdutB():IProductB</a:t>
            </a:r>
            <a:endParaRPr lang="en-US" altLang="zh-CN" sz="1200" b="1">
              <a:solidFill>
                <a:schemeClr val="tx1"/>
              </a:solidFill>
            </a:endParaRPr>
          </a:p>
        </p:txBody>
      </p:sp>
      <p:sp>
        <p:nvSpPr>
          <p:cNvPr id="9" name="矩形 8"/>
          <p:cNvSpPr/>
          <p:nvPr/>
        </p:nvSpPr>
        <p:spPr>
          <a:xfrm>
            <a:off x="7989570" y="1911985"/>
            <a:ext cx="1006475" cy="5505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IProductA</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p:txBody>
      </p:sp>
      <p:sp>
        <p:nvSpPr>
          <p:cNvPr id="12" name="矩形 11"/>
          <p:cNvSpPr/>
          <p:nvPr/>
        </p:nvSpPr>
        <p:spPr>
          <a:xfrm>
            <a:off x="6687820" y="2945130"/>
            <a:ext cx="1006475" cy="5505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ProductA</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p:txBody>
      </p:sp>
      <p:sp>
        <p:nvSpPr>
          <p:cNvPr id="13" name="矩形 12"/>
          <p:cNvSpPr/>
          <p:nvPr/>
        </p:nvSpPr>
        <p:spPr>
          <a:xfrm>
            <a:off x="8803640" y="4032250"/>
            <a:ext cx="1006475" cy="5505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ProductC</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p:txBody>
      </p:sp>
      <p:sp>
        <p:nvSpPr>
          <p:cNvPr id="14" name="矩形 13"/>
          <p:cNvSpPr/>
          <p:nvPr/>
        </p:nvSpPr>
        <p:spPr>
          <a:xfrm>
            <a:off x="7989570" y="5502275"/>
            <a:ext cx="1006475" cy="5505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IProductA</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p:txBody>
      </p:sp>
      <p:sp>
        <p:nvSpPr>
          <p:cNvPr id="15" name="矩形 14"/>
          <p:cNvSpPr/>
          <p:nvPr/>
        </p:nvSpPr>
        <p:spPr>
          <a:xfrm>
            <a:off x="6687820" y="6151880"/>
            <a:ext cx="1006475" cy="5505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ProductB</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p:txBody>
      </p:sp>
      <p:sp>
        <p:nvSpPr>
          <p:cNvPr id="16" name="矩形 15"/>
          <p:cNvSpPr/>
          <p:nvPr/>
        </p:nvSpPr>
        <p:spPr>
          <a:xfrm>
            <a:off x="6584315" y="4951730"/>
            <a:ext cx="1006475" cy="5505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b="1">
                <a:solidFill>
                  <a:schemeClr val="tx1"/>
                </a:solidFill>
              </a:rPr>
              <a:t>ProductD</a:t>
            </a:r>
            <a:endParaRPr lang="en-US" altLang="zh-CN" sz="1200" b="1">
              <a:solidFill>
                <a:schemeClr val="tx1"/>
              </a:solidFill>
            </a:endParaRPr>
          </a:p>
          <a:p>
            <a:r>
              <a:rPr lang="en-US" altLang="zh-CN" sz="1200" b="1">
                <a:solidFill>
                  <a:schemeClr val="tx1"/>
                </a:solidFill>
              </a:rPr>
              <a:t>---------------</a:t>
            </a:r>
            <a:endParaRPr lang="en-US" altLang="zh-CN" sz="1200" b="1">
              <a:solidFill>
                <a:schemeClr val="tx1"/>
              </a:solidFill>
            </a:endParaRPr>
          </a:p>
        </p:txBody>
      </p:sp>
      <p:cxnSp>
        <p:nvCxnSpPr>
          <p:cNvPr id="17" name="肘形连接符 16"/>
          <p:cNvCxnSpPr>
            <a:stCxn id="10" idx="2"/>
            <a:endCxn id="9" idx="3"/>
          </p:cNvCxnSpPr>
          <p:nvPr/>
        </p:nvCxnSpPr>
        <p:spPr>
          <a:xfrm rot="5400000">
            <a:off x="9198610" y="916940"/>
            <a:ext cx="1067435" cy="147256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肘形连接符 17"/>
          <p:cNvCxnSpPr>
            <a:endCxn id="14" idx="3"/>
          </p:cNvCxnSpPr>
          <p:nvPr/>
        </p:nvCxnSpPr>
        <p:spPr>
          <a:xfrm rot="5400000">
            <a:off x="7936865" y="3245485"/>
            <a:ext cx="3590925" cy="147256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肘形连接符 18"/>
          <p:cNvCxnSpPr>
            <a:stCxn id="8" idx="0"/>
            <a:endCxn id="7" idx="2"/>
          </p:cNvCxnSpPr>
          <p:nvPr/>
        </p:nvCxnSpPr>
        <p:spPr>
          <a:xfrm rot="16200000">
            <a:off x="2491740" y="1026160"/>
            <a:ext cx="1227455" cy="16446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肘形连接符 19"/>
          <p:cNvCxnSpPr>
            <a:stCxn id="5" idx="0"/>
            <a:endCxn id="7" idx="2"/>
          </p:cNvCxnSpPr>
          <p:nvPr/>
        </p:nvCxnSpPr>
        <p:spPr>
          <a:xfrm rot="16200000" flipV="1">
            <a:off x="4036060" y="1126490"/>
            <a:ext cx="1227455" cy="144399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肘形连接符 20"/>
          <p:cNvCxnSpPr>
            <a:stCxn id="8" idx="2"/>
            <a:endCxn id="12" idx="2"/>
          </p:cNvCxnSpPr>
          <p:nvPr/>
        </p:nvCxnSpPr>
        <p:spPr>
          <a:xfrm rot="5400000" flipV="1">
            <a:off x="4737100" y="1041400"/>
            <a:ext cx="3175" cy="4907915"/>
          </a:xfrm>
          <a:prstGeom prst="bentConnector3">
            <a:avLst>
              <a:gd name="adj1" fmla="val 754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肘形连接符 22"/>
          <p:cNvCxnSpPr>
            <a:endCxn id="15" idx="1"/>
          </p:cNvCxnSpPr>
          <p:nvPr/>
        </p:nvCxnSpPr>
        <p:spPr>
          <a:xfrm>
            <a:off x="2287270" y="3742055"/>
            <a:ext cx="4400550" cy="2685415"/>
          </a:xfrm>
          <a:prstGeom prst="bentConnector3">
            <a:avLst>
              <a:gd name="adj1" fmla="val 5001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肘形连接符 23"/>
          <p:cNvCxnSpPr>
            <a:stCxn id="5" idx="2"/>
          </p:cNvCxnSpPr>
          <p:nvPr/>
        </p:nvCxnSpPr>
        <p:spPr>
          <a:xfrm rot="5400000" flipV="1">
            <a:off x="6684645" y="2183130"/>
            <a:ext cx="806450" cy="343154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肘形连接符 24"/>
          <p:cNvCxnSpPr>
            <a:endCxn id="16" idx="2"/>
          </p:cNvCxnSpPr>
          <p:nvPr/>
        </p:nvCxnSpPr>
        <p:spPr>
          <a:xfrm>
            <a:off x="5347335" y="4302125"/>
            <a:ext cx="1740535" cy="1200150"/>
          </a:xfrm>
          <a:prstGeom prst="bentConnector4">
            <a:avLst>
              <a:gd name="adj1" fmla="val 35571"/>
              <a:gd name="adj2" fmla="val 11984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a:stCxn id="12" idx="0"/>
            <a:endCxn id="9" idx="2"/>
          </p:cNvCxnSpPr>
          <p:nvPr/>
        </p:nvCxnSpPr>
        <p:spPr>
          <a:xfrm flipV="1">
            <a:off x="7191375" y="2462530"/>
            <a:ext cx="1301750" cy="482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接箭头连接符 27"/>
          <p:cNvCxnSpPr>
            <a:stCxn id="13" idx="0"/>
            <a:endCxn id="9" idx="2"/>
          </p:cNvCxnSpPr>
          <p:nvPr/>
        </p:nvCxnSpPr>
        <p:spPr>
          <a:xfrm flipH="1" flipV="1">
            <a:off x="8493125" y="2462530"/>
            <a:ext cx="814070" cy="156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p:nvPr/>
        </p:nvCxnSpPr>
        <p:spPr>
          <a:xfrm>
            <a:off x="7087870" y="5502275"/>
            <a:ext cx="901700" cy="274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a:stCxn id="15" idx="0"/>
          </p:cNvCxnSpPr>
          <p:nvPr/>
        </p:nvCxnSpPr>
        <p:spPr>
          <a:xfrm flipV="1">
            <a:off x="7191375" y="5777230"/>
            <a:ext cx="798195" cy="374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stCxn id="10" idx="1"/>
            <a:endCxn id="7" idx="3"/>
          </p:cNvCxnSpPr>
          <p:nvPr/>
        </p:nvCxnSpPr>
        <p:spPr>
          <a:xfrm flipH="1">
            <a:off x="5114290" y="771525"/>
            <a:ext cx="4954270" cy="57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文本框 31"/>
          <p:cNvSpPr txBox="1"/>
          <p:nvPr/>
        </p:nvSpPr>
        <p:spPr>
          <a:xfrm>
            <a:off x="19685" y="4032250"/>
            <a:ext cx="4420235" cy="21228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sz="1200"/>
              <a:t>public class Client{</a:t>
            </a:r>
            <a:endParaRPr lang="en-US" altLang="zh-CN" sz="1200"/>
          </a:p>
          <a:p>
            <a:endParaRPr lang="en-US" altLang="zh-CN" sz="1200"/>
          </a:p>
          <a:p>
            <a:r>
              <a:rPr lang="en-US" altLang="zh-CN" sz="1200"/>
              <a:t>	IAbastractProduct factory=new ProductFactoryA();</a:t>
            </a:r>
            <a:endParaRPr lang="en-US" altLang="zh-CN" sz="1200"/>
          </a:p>
          <a:p>
            <a:endParaRPr lang="en-US" altLang="zh-CN" sz="1200"/>
          </a:p>
          <a:p>
            <a:r>
              <a:rPr lang="en-US" altLang="zh-CN" sz="1200"/>
              <a:t>	IProductA productA=factory.createProductA();</a:t>
            </a:r>
            <a:endParaRPr lang="en-US" altLang="zh-CN" sz="1200"/>
          </a:p>
          <a:p>
            <a:endParaRPr lang="en-US" altLang="zh-CN" sz="1200"/>
          </a:p>
          <a:p>
            <a:r>
              <a:rPr lang="en-US" altLang="zh-CN" sz="1200"/>
              <a:t>	IProductB productB=factory.createProductB();</a:t>
            </a:r>
            <a:endParaRPr lang="en-US" altLang="zh-CN" sz="1200"/>
          </a:p>
          <a:p>
            <a:endParaRPr lang="en-US" altLang="zh-CN" sz="1200"/>
          </a:p>
          <a:p>
            <a:r>
              <a:rPr lang="en-US" altLang="zh-CN" sz="1200"/>
              <a:t>}</a:t>
            </a:r>
            <a:endParaRPr lang="en-US" altLang="zh-CN" sz="1200"/>
          </a:p>
          <a:p>
            <a:endParaRPr lang="en-US" altLang="zh-CN" sz="1200"/>
          </a:p>
          <a:p>
            <a:endParaRPr lang="en-US" altLang="zh-CN" sz="1200"/>
          </a:p>
        </p:txBody>
      </p:sp>
      <p:sp>
        <p:nvSpPr>
          <p:cNvPr id="33" name="矩形 32"/>
          <p:cNvSpPr/>
          <p:nvPr/>
        </p:nvSpPr>
        <p:spPr>
          <a:xfrm>
            <a:off x="6082030" y="33655"/>
            <a:ext cx="2011680" cy="645160"/>
          </a:xfrm>
          <a:prstGeom prst="rect">
            <a:avLst/>
          </a:prstGeom>
          <a:noFill/>
          <a:ln>
            <a:noFill/>
          </a:ln>
        </p:spPr>
        <p:txBody>
          <a:bodyPr wrap="none" rtlCol="0" anchor="t">
            <a:spAutoFit/>
          </a:bodyPr>
          <a:p>
            <a:pPr algn="ctr"/>
            <a:r>
              <a:rPr lang="zh-CN" altLang="en-US" sz="3600" b="1">
                <a:solidFill>
                  <a:schemeClr val="bg2"/>
                </a:solidFill>
                <a:effectLst>
                  <a:innerShdw blurRad="63500" dist="50800" dir="13500000">
                    <a:srgbClr val="000000">
                      <a:alpha val="50000"/>
                    </a:srgbClr>
                  </a:innerShdw>
                </a:effectLst>
              </a:rPr>
              <a:t>泛型工厂</a:t>
            </a:r>
            <a:endParaRPr lang="zh-CN" altLang="en-US" sz="3600" b="1">
              <a:solidFill>
                <a:schemeClr val="bg2"/>
              </a:solidFill>
              <a:effectLst>
                <a:innerShdw blurRad="63500" dist="50800" dir="13500000">
                  <a:srgbClr val="000000">
                    <a:alpha val="50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201485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400" b="1" dirty="0">
                <a:solidFill>
                  <a:srgbClr val="242424"/>
                </a:solidFill>
                <a:latin typeface="+mn-ea"/>
              </a:rPr>
              <a:t>客户不必知道产品</a:t>
            </a:r>
            <a:r>
              <a:rPr lang="zh-CN" sz="1400" b="1" dirty="0">
                <a:solidFill>
                  <a:srgbClr val="FF0000"/>
                </a:solidFill>
                <a:latin typeface="+mn-ea"/>
              </a:rPr>
              <a:t>内部组成细节</a:t>
            </a:r>
            <a:r>
              <a:rPr lang="zh-CN" sz="1400" b="1" dirty="0">
                <a:solidFill>
                  <a:srgbClr val="242424"/>
                </a:solidFill>
                <a:latin typeface="+mn-ea"/>
              </a:rPr>
              <a:t>，是产品本身和产品创建过程解耦。</a:t>
            </a:r>
            <a:endParaRPr lang="zh-CN" sz="1400" b="1" dirty="0">
              <a:solidFill>
                <a:srgbClr val="242424"/>
              </a:solidFill>
              <a:latin typeface="+mn-ea"/>
            </a:endParaRPr>
          </a:p>
          <a:p>
            <a:pPr marL="11430" indent="0" algn="just" defTabSz="1218565">
              <a:lnSpc>
                <a:spcPct val="150000"/>
              </a:lnSpc>
              <a:spcBef>
                <a:spcPts val="800"/>
              </a:spcBef>
              <a:buFont typeface="Arial" panose="020B0604020202020204" pitchFamily="34" charset="0"/>
              <a:buNone/>
            </a:pPr>
            <a:endParaRPr sz="1400" b="1"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400" b="1" dirty="0">
                <a:solidFill>
                  <a:srgbClr val="FF0000"/>
                </a:solidFill>
                <a:latin typeface="+mn-ea"/>
              </a:rPr>
              <a:t>精细化</a:t>
            </a:r>
            <a:r>
              <a:rPr lang="zh-CN" sz="1400" b="1" dirty="0">
                <a:solidFill>
                  <a:srgbClr val="242424"/>
                </a:solidFill>
                <a:latin typeface="+mn-ea"/>
              </a:rPr>
              <a:t>控制产品的构建过程</a:t>
            </a:r>
            <a:r>
              <a:rPr sz="1400" b="1" dirty="0">
                <a:solidFill>
                  <a:srgbClr val="242424"/>
                </a:solidFill>
                <a:latin typeface="+mn-ea"/>
              </a:rPr>
              <a:t>。</a:t>
            </a:r>
            <a:r>
              <a:rPr lang="zh-CN" sz="1400" b="1" dirty="0">
                <a:solidFill>
                  <a:srgbClr val="242424"/>
                </a:solidFill>
                <a:latin typeface="+mn-ea"/>
              </a:rPr>
              <a:t>将复杂产品的创建步骤分解在不同方法中，使得创建过程更加清晰，也使得可以非常容易的控制创建的整个过程</a:t>
            </a:r>
            <a:endParaRPr sz="1400" dirty="0">
              <a:solidFill>
                <a:srgbClr val="242424"/>
              </a:solidFill>
              <a:latin typeface="+mn-ea"/>
            </a:endParaRPr>
          </a:p>
          <a:p>
            <a:pPr marL="11430" indent="0" algn="just" defTabSz="1218565">
              <a:lnSpc>
                <a:spcPct val="150000"/>
              </a:lnSpc>
              <a:spcBef>
                <a:spcPts val="800"/>
              </a:spcBef>
              <a:buFont typeface="Arial" panose="020B0604020202020204" pitchFamily="34" charset="0"/>
              <a:buNone/>
            </a:pPr>
            <a:endParaRPr sz="14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148653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sz="1400" b="1" dirty="0">
                <a:solidFill>
                  <a:srgbClr val="242424"/>
                </a:solidFill>
                <a:latin typeface="+mn-ea"/>
              </a:rPr>
              <a:t>建造者模式所创建的产品一般具有较多的共同点，其组成部分相似，若产品之间的差异性很大，则不适合使用该模式，因此其使用范围受到一定限制。</a:t>
            </a:r>
            <a:endParaRPr sz="1400" b="1"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sz="1400" b="1" dirty="0">
                <a:solidFill>
                  <a:srgbClr val="242424"/>
                </a:solidFill>
                <a:latin typeface="+mn-ea"/>
              </a:rPr>
              <a:t>若产品的内部变化复杂，可能会导致需要定义很多具体建造者类来实现这种变化，导致系统变得很庞大。</a:t>
            </a:r>
            <a:endParaRPr sz="1400" b="1"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012825" y="359410"/>
            <a:ext cx="94405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创建者模式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accent6"/>
                </a:solidFill>
                <a:ea typeface="微软雅黑" panose="020B0503020204020204" charset="-122"/>
                <a:cs typeface="微软雅黑" panose="020B0503020204020204" charset="-122"/>
              </a:rPr>
              <a:t>将一个复杂系统的构建与其表示分离</a:t>
            </a:r>
            <a:r>
              <a:rPr lang="en-US" altLang="zh-CN" sz="1800" b="1" dirty="0">
                <a:solidFill>
                  <a:schemeClr val="accent6"/>
                </a:solidFill>
                <a:ea typeface="微软雅黑" panose="020B0503020204020204" charset="-122"/>
                <a:cs typeface="微软雅黑" panose="020B0503020204020204" charset="-122"/>
              </a:rPr>
              <a:t>,</a:t>
            </a:r>
            <a:r>
              <a:rPr lang="zh-CN" altLang="en-US" sz="1800" b="1" dirty="0">
                <a:solidFill>
                  <a:schemeClr val="accent6"/>
                </a:solidFill>
                <a:ea typeface="微软雅黑" panose="020B0503020204020204" charset="-122"/>
                <a:cs typeface="微软雅黑" panose="020B0503020204020204" charset="-122"/>
              </a:rPr>
              <a:t>使同样的构建过程可创建不同的表示</a:t>
            </a:r>
            <a:endParaRPr lang="zh-CN" altLang="en-US" sz="1800" b="1" dirty="0">
              <a:solidFill>
                <a:schemeClr val="accent6"/>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创建者模式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控制创建过程的精细化管理</a:t>
            </a:r>
            <a:endParaRPr lang="zh-CN" altLang="en-US" sz="1800" b="1" dirty="0">
              <a:solidFill>
                <a:schemeClr val="accent5"/>
              </a:solidFill>
              <a:ea typeface="微软雅黑" panose="020B0503020204020204" charset="-122"/>
              <a:cs typeface="微软雅黑" panose="020B0503020204020204" charset="-122"/>
            </a:endParaRPr>
          </a:p>
        </p:txBody>
      </p:sp>
      <p:sp>
        <p:nvSpPr>
          <p:cNvPr id="4" name="圆角矩形 3"/>
          <p:cNvSpPr/>
          <p:nvPr/>
        </p:nvSpPr>
        <p:spPr>
          <a:xfrm>
            <a:off x="260985" y="842010"/>
            <a:ext cx="5077460" cy="560006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文本框 5"/>
          <p:cNvSpPr txBox="1"/>
          <p:nvPr/>
        </p:nvSpPr>
        <p:spPr>
          <a:xfrm>
            <a:off x="438150" y="1037590"/>
            <a:ext cx="4972050" cy="5477510"/>
          </a:xfrm>
          <a:prstGeom prst="rect">
            <a:avLst/>
          </a:prstGeom>
          <a:noFill/>
        </p:spPr>
        <p:txBody>
          <a:bodyPr wrap="square" rtlCol="0">
            <a:spAutoFit/>
          </a:bodyPr>
          <a:p>
            <a:r>
              <a:rPr lang="en-US" altLang="zh-CN" sz="1400"/>
              <a:t>public class Client{</a:t>
            </a:r>
            <a:endParaRPr lang="en-US" altLang="zh-CN" sz="1400"/>
          </a:p>
          <a:p>
            <a:r>
              <a:rPr lang="en-US" altLang="zh-CN" sz="1400"/>
              <a:t>	IBuilder builder=new CarBuilder();</a:t>
            </a:r>
            <a:endParaRPr lang="en-US" altLang="zh-CN" sz="1400"/>
          </a:p>
          <a:p>
            <a:r>
              <a:rPr lang="en-US" altLang="zh-CN" sz="1400"/>
              <a:t>	Director director=new Director(builder);</a:t>
            </a:r>
            <a:endParaRPr lang="en-US" altLang="zh-CN" sz="1400"/>
          </a:p>
          <a:p>
            <a:r>
              <a:rPr lang="en-US" altLang="zh-CN" sz="1400"/>
              <a:t>	directory.build();</a:t>
            </a:r>
            <a:endParaRPr lang="en-US" altLang="zh-CN" sz="1400"/>
          </a:p>
          <a:p>
            <a:r>
              <a:rPr lang="en-US" altLang="zh-CN" sz="1400"/>
              <a:t>}</a:t>
            </a:r>
            <a:endParaRPr lang="en-US" altLang="zh-CN" sz="1400"/>
          </a:p>
          <a:p>
            <a:r>
              <a:rPr lang="en-US" altLang="zh-CN" sz="1400"/>
              <a:t>public interface IBuilder{</a:t>
            </a:r>
            <a:endParaRPr lang="en-US" altLang="zh-CN" sz="1400"/>
          </a:p>
          <a:p>
            <a:r>
              <a:rPr lang="en-US" altLang="zh-CN" sz="1400"/>
              <a:t>	void buildPart1();</a:t>
            </a:r>
            <a:endParaRPr lang="en-US" altLang="zh-CN" sz="1400"/>
          </a:p>
          <a:p>
            <a:r>
              <a:rPr lang="en-US" altLang="zh-CN" sz="1400">
                <a:sym typeface="+mn-ea"/>
              </a:rPr>
              <a:t>	void buildPart2();</a:t>
            </a:r>
            <a:endParaRPr lang="en-US" altLang="zh-CN" sz="1400">
              <a:sym typeface="+mn-ea"/>
            </a:endParaRPr>
          </a:p>
          <a:p>
            <a:r>
              <a:rPr lang="en-US" altLang="zh-CN" sz="1400">
                <a:sym typeface="+mn-ea"/>
              </a:rPr>
              <a:t>	void buildPart3();</a:t>
            </a:r>
            <a:endParaRPr lang="en-US" altLang="zh-CN" sz="1400"/>
          </a:p>
          <a:p>
            <a:r>
              <a:rPr lang="en-US" altLang="zh-CN" sz="1400"/>
              <a:t>}</a:t>
            </a:r>
            <a:endParaRPr lang="en-US" altLang="zh-CN" sz="1400"/>
          </a:p>
          <a:p>
            <a:endParaRPr lang="en-US" altLang="zh-CN" sz="1400"/>
          </a:p>
          <a:p>
            <a:endParaRPr lang="en-US" altLang="zh-CN" sz="1400"/>
          </a:p>
          <a:p>
            <a:r>
              <a:rPr lang="en-US" altLang="zh-CN" sz="1400"/>
              <a:t>public class </a:t>
            </a:r>
            <a:r>
              <a:rPr lang="en-US" altLang="zh-CN" sz="1400">
                <a:sym typeface="+mn-ea"/>
              </a:rPr>
              <a:t>Director{</a:t>
            </a:r>
            <a:endParaRPr lang="en-US" altLang="zh-CN" sz="1400">
              <a:sym typeface="+mn-ea"/>
            </a:endParaRPr>
          </a:p>
          <a:p>
            <a:r>
              <a:rPr lang="en-US" altLang="zh-CN" sz="1400">
                <a:sym typeface="+mn-ea"/>
              </a:rPr>
              <a:t>	private IBuilder builder;</a:t>
            </a:r>
            <a:endParaRPr lang="en-US" altLang="zh-CN" sz="1400">
              <a:sym typeface="+mn-ea"/>
            </a:endParaRPr>
          </a:p>
          <a:p>
            <a:r>
              <a:rPr lang="en-US" altLang="zh-CN" sz="1400">
                <a:sym typeface="+mn-ea"/>
              </a:rPr>
              <a:t>	public Director(IBuilder builder){</a:t>
            </a:r>
            <a:endParaRPr lang="en-US" altLang="zh-CN" sz="1400">
              <a:sym typeface="+mn-ea"/>
            </a:endParaRPr>
          </a:p>
          <a:p>
            <a:r>
              <a:rPr lang="en-US" altLang="zh-CN" sz="1400">
                <a:sym typeface="+mn-ea"/>
              </a:rPr>
              <a:t>		this.builder=builder;</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public void build(){</a:t>
            </a:r>
            <a:endParaRPr lang="en-US" altLang="zh-CN" sz="1400">
              <a:sym typeface="+mn-ea"/>
            </a:endParaRPr>
          </a:p>
          <a:p>
            <a:r>
              <a:rPr lang="en-US" altLang="zh-CN" sz="1400">
                <a:sym typeface="+mn-ea"/>
              </a:rPr>
              <a:t>		this.builder.buildPart1();</a:t>
            </a:r>
            <a:endParaRPr lang="en-US" altLang="zh-CN" sz="1400">
              <a:sym typeface="+mn-ea"/>
            </a:endParaRPr>
          </a:p>
          <a:p>
            <a:r>
              <a:rPr lang="en-US" altLang="zh-CN" sz="1400">
                <a:sym typeface="+mn-ea"/>
              </a:rPr>
              <a:t>		this.builder.buildPart1();</a:t>
            </a:r>
            <a:endParaRPr lang="en-US" altLang="zh-CN" sz="1400">
              <a:sym typeface="+mn-ea"/>
            </a:endParaRPr>
          </a:p>
          <a:p>
            <a:r>
              <a:rPr lang="en-US" altLang="zh-CN" sz="1400">
                <a:sym typeface="+mn-ea"/>
              </a:rPr>
              <a:t>		this.builder.buildPart1();</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a:t>
            </a:r>
            <a:endParaRPr lang="en-US" altLang="zh-CN" sz="1400"/>
          </a:p>
          <a:p>
            <a:endParaRPr lang="en-US" altLang="zh-CN" sz="1400"/>
          </a:p>
        </p:txBody>
      </p:sp>
      <p:sp>
        <p:nvSpPr>
          <p:cNvPr id="7" name="矩形 6"/>
          <p:cNvSpPr/>
          <p:nvPr/>
        </p:nvSpPr>
        <p:spPr>
          <a:xfrm>
            <a:off x="5410200" y="618490"/>
            <a:ext cx="2292985" cy="1033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Director</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+setBuilder(IBuilder)</a:t>
            </a:r>
            <a:endParaRPr lang="en-US" altLang="zh-CN" sz="1600">
              <a:solidFill>
                <a:schemeClr val="tx1"/>
              </a:solidFill>
            </a:endParaRPr>
          </a:p>
        </p:txBody>
      </p:sp>
      <p:sp>
        <p:nvSpPr>
          <p:cNvPr id="8" name="矩形 7"/>
          <p:cNvSpPr/>
          <p:nvPr/>
        </p:nvSpPr>
        <p:spPr>
          <a:xfrm>
            <a:off x="5735955" y="4196080"/>
            <a:ext cx="945515" cy="7150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client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p:txBody>
      </p:sp>
      <p:sp>
        <p:nvSpPr>
          <p:cNvPr id="10" name="矩形 9"/>
          <p:cNvSpPr/>
          <p:nvPr/>
        </p:nvSpPr>
        <p:spPr>
          <a:xfrm>
            <a:off x="7804150" y="2236470"/>
            <a:ext cx="1958340" cy="12649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IBuilder</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+buildPart1():void</a:t>
            </a:r>
            <a:endParaRPr lang="en-US" altLang="zh-CN" sz="1600">
              <a:solidFill>
                <a:schemeClr val="tx1"/>
              </a:solidFill>
            </a:endParaRPr>
          </a:p>
          <a:p>
            <a:r>
              <a:rPr lang="en-US" altLang="zh-CN" sz="1600">
                <a:solidFill>
                  <a:schemeClr val="tx1"/>
                </a:solidFill>
                <a:sym typeface="+mn-ea"/>
              </a:rPr>
              <a:t>+buildPart2():void</a:t>
            </a:r>
            <a:endParaRPr lang="en-US" altLang="zh-CN" sz="1600">
              <a:solidFill>
                <a:schemeClr val="tx1"/>
              </a:solidFill>
              <a:sym typeface="+mn-ea"/>
            </a:endParaRPr>
          </a:p>
          <a:p>
            <a:r>
              <a:rPr lang="en-US" altLang="zh-CN" sz="1600">
                <a:solidFill>
                  <a:schemeClr val="tx1"/>
                </a:solidFill>
                <a:sym typeface="+mn-ea"/>
              </a:rPr>
              <a:t>+buildPart3():void</a:t>
            </a:r>
            <a:endParaRPr lang="en-US" altLang="zh-CN" sz="1600">
              <a:solidFill>
                <a:schemeClr val="tx1"/>
              </a:solidFill>
            </a:endParaRPr>
          </a:p>
        </p:txBody>
      </p:sp>
      <p:sp>
        <p:nvSpPr>
          <p:cNvPr id="11" name="矩形 10"/>
          <p:cNvSpPr/>
          <p:nvPr/>
        </p:nvSpPr>
        <p:spPr>
          <a:xfrm>
            <a:off x="10518140" y="704850"/>
            <a:ext cx="1543685" cy="13811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a:solidFill>
                  <a:schemeClr val="tx1"/>
                </a:solidFill>
              </a:rPr>
              <a:t>CarBuilder</a:t>
            </a:r>
            <a:endParaRPr lang="en-US" altLang="zh-CN" sz="1200">
              <a:solidFill>
                <a:schemeClr val="tx1"/>
              </a:solidFill>
            </a:endParaRPr>
          </a:p>
          <a:p>
            <a:r>
              <a:rPr lang="en-US" altLang="zh-CN" sz="1200">
                <a:solidFill>
                  <a:schemeClr val="tx1"/>
                </a:solidFill>
              </a:rPr>
              <a:t>-------------------------+constructor(Car)</a:t>
            </a:r>
            <a:endParaRPr lang="en-US" altLang="zh-CN" sz="1200">
              <a:solidFill>
                <a:schemeClr val="tx1"/>
              </a:solidFill>
            </a:endParaRPr>
          </a:p>
          <a:p>
            <a:r>
              <a:rPr lang="en-US" altLang="zh-CN" sz="1200">
                <a:solidFill>
                  <a:schemeClr val="tx1"/>
                </a:solidFill>
                <a:sym typeface="+mn-ea"/>
              </a:rPr>
              <a:t>--------------------------+buildPart1():void</a:t>
            </a:r>
            <a:endParaRPr lang="en-US" altLang="zh-CN" sz="1200">
              <a:solidFill>
                <a:schemeClr val="tx1"/>
              </a:solidFill>
            </a:endParaRPr>
          </a:p>
          <a:p>
            <a:r>
              <a:rPr lang="en-US" altLang="zh-CN" sz="1200">
                <a:solidFill>
                  <a:schemeClr val="tx1"/>
                </a:solidFill>
                <a:sym typeface="+mn-ea"/>
              </a:rPr>
              <a:t>+buildPart2():void</a:t>
            </a:r>
            <a:endParaRPr lang="en-US" altLang="zh-CN" sz="1200">
              <a:solidFill>
                <a:schemeClr val="tx1"/>
              </a:solidFill>
              <a:sym typeface="+mn-ea"/>
            </a:endParaRPr>
          </a:p>
          <a:p>
            <a:r>
              <a:rPr lang="en-US" altLang="zh-CN" sz="1200">
                <a:solidFill>
                  <a:schemeClr val="tx1"/>
                </a:solidFill>
                <a:sym typeface="+mn-ea"/>
              </a:rPr>
              <a:t>+buildPart3():void</a:t>
            </a:r>
            <a:endParaRPr lang="en-US" altLang="zh-CN" sz="1200">
              <a:solidFill>
                <a:schemeClr val="tx1"/>
              </a:solidFill>
            </a:endParaRPr>
          </a:p>
        </p:txBody>
      </p:sp>
      <p:sp>
        <p:nvSpPr>
          <p:cNvPr id="9" name="矩形 8"/>
          <p:cNvSpPr/>
          <p:nvPr/>
        </p:nvSpPr>
        <p:spPr>
          <a:xfrm>
            <a:off x="10436860" y="3259455"/>
            <a:ext cx="1706880" cy="13811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a:solidFill>
                  <a:schemeClr val="tx1"/>
                </a:solidFill>
              </a:rPr>
              <a:t>HouseBuilder</a:t>
            </a:r>
            <a:endParaRPr lang="en-US" altLang="zh-CN" sz="1200">
              <a:solidFill>
                <a:schemeClr val="tx1"/>
              </a:solidFill>
            </a:endParaRPr>
          </a:p>
          <a:p>
            <a:r>
              <a:rPr lang="en-US" altLang="zh-CN" sz="1200">
                <a:solidFill>
                  <a:schemeClr val="tx1"/>
                </a:solidFill>
              </a:rPr>
              <a:t>-------------------------+constructor(House)</a:t>
            </a:r>
            <a:endParaRPr lang="en-US" altLang="zh-CN" sz="1200">
              <a:solidFill>
                <a:schemeClr val="tx1"/>
              </a:solidFill>
            </a:endParaRPr>
          </a:p>
          <a:p>
            <a:r>
              <a:rPr lang="en-US" altLang="zh-CN" sz="1200">
                <a:solidFill>
                  <a:schemeClr val="tx1"/>
                </a:solidFill>
                <a:sym typeface="+mn-ea"/>
              </a:rPr>
              <a:t>--------------------------+buildPart1():void</a:t>
            </a:r>
            <a:endParaRPr lang="en-US" altLang="zh-CN" sz="1200">
              <a:solidFill>
                <a:schemeClr val="tx1"/>
              </a:solidFill>
            </a:endParaRPr>
          </a:p>
          <a:p>
            <a:r>
              <a:rPr lang="en-US" altLang="zh-CN" sz="1200">
                <a:solidFill>
                  <a:schemeClr val="tx1"/>
                </a:solidFill>
                <a:sym typeface="+mn-ea"/>
              </a:rPr>
              <a:t>+buildPart2():void</a:t>
            </a:r>
            <a:endParaRPr lang="en-US" altLang="zh-CN" sz="1200">
              <a:solidFill>
                <a:schemeClr val="tx1"/>
              </a:solidFill>
              <a:sym typeface="+mn-ea"/>
            </a:endParaRPr>
          </a:p>
          <a:p>
            <a:r>
              <a:rPr lang="en-US" altLang="zh-CN" sz="1200">
                <a:solidFill>
                  <a:schemeClr val="tx1"/>
                </a:solidFill>
                <a:sym typeface="+mn-ea"/>
              </a:rPr>
              <a:t>+buildPart3():void</a:t>
            </a:r>
            <a:endParaRPr lang="en-US" altLang="zh-CN" sz="1200">
              <a:solidFill>
                <a:schemeClr val="tx1"/>
              </a:solidFill>
            </a:endParaRPr>
          </a:p>
        </p:txBody>
      </p:sp>
      <p:cxnSp>
        <p:nvCxnSpPr>
          <p:cNvPr id="14" name="直接箭头连接符 13"/>
          <p:cNvCxnSpPr>
            <a:stCxn id="8" idx="0"/>
            <a:endCxn id="7" idx="2"/>
          </p:cNvCxnSpPr>
          <p:nvPr/>
        </p:nvCxnSpPr>
        <p:spPr>
          <a:xfrm flipV="1">
            <a:off x="6209030" y="1651635"/>
            <a:ext cx="347980" cy="2544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a:endCxn id="10" idx="1"/>
          </p:cNvCxnSpPr>
          <p:nvPr/>
        </p:nvCxnSpPr>
        <p:spPr>
          <a:xfrm flipV="1">
            <a:off x="6197600" y="2868930"/>
            <a:ext cx="1606550" cy="132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11" idx="1"/>
            <a:endCxn id="10" idx="3"/>
          </p:cNvCxnSpPr>
          <p:nvPr/>
        </p:nvCxnSpPr>
        <p:spPr>
          <a:xfrm flipH="1">
            <a:off x="9762490" y="1395730"/>
            <a:ext cx="755650" cy="147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9" idx="1"/>
          </p:cNvCxnSpPr>
          <p:nvPr/>
        </p:nvCxnSpPr>
        <p:spPr>
          <a:xfrm flipH="1" flipV="1">
            <a:off x="9762490" y="2868930"/>
            <a:ext cx="674370" cy="10814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创建者模式</a:t>
            </a:r>
            <a:r>
              <a:rPr lang="en-US" altLang="zh-CN" sz="1800" b="1" dirty="0">
                <a:solidFill>
                  <a:schemeClr val="accent5"/>
                </a:solidFill>
                <a:ea typeface="微软雅黑" panose="020B0503020204020204" charset="-122"/>
                <a:cs typeface="微软雅黑" panose="020B0503020204020204" charset="-122"/>
              </a:rPr>
              <a:t>--Cache</a:t>
            </a:r>
            <a:r>
              <a:rPr lang="zh-CN" altLang="en-US" sz="1800" b="1" dirty="0">
                <a:solidFill>
                  <a:schemeClr val="accent5"/>
                </a:solidFill>
                <a:ea typeface="微软雅黑" panose="020B0503020204020204" charset="-122"/>
                <a:cs typeface="微软雅黑" panose="020B0503020204020204" charset="-122"/>
              </a:rPr>
              <a:t>实际中的运用</a:t>
            </a:r>
            <a:endParaRPr lang="zh-CN" altLang="en-US" sz="1800" b="1" dirty="0">
              <a:solidFill>
                <a:schemeClr val="accent5"/>
              </a:solidFill>
              <a:ea typeface="微软雅黑" panose="020B0503020204020204" charset="-122"/>
              <a:cs typeface="微软雅黑" panose="020B0503020204020204" charset="-122"/>
            </a:endParaRPr>
          </a:p>
        </p:txBody>
      </p:sp>
      <p:sp>
        <p:nvSpPr>
          <p:cNvPr id="4" name="圆角矩形 3"/>
          <p:cNvSpPr/>
          <p:nvPr/>
        </p:nvSpPr>
        <p:spPr>
          <a:xfrm>
            <a:off x="260985" y="842010"/>
            <a:ext cx="5077460" cy="600519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文本框 5"/>
          <p:cNvSpPr txBox="1"/>
          <p:nvPr/>
        </p:nvSpPr>
        <p:spPr>
          <a:xfrm>
            <a:off x="438150" y="1037590"/>
            <a:ext cx="4972050" cy="5908040"/>
          </a:xfrm>
          <a:prstGeom prst="rect">
            <a:avLst/>
          </a:prstGeom>
          <a:noFill/>
        </p:spPr>
        <p:txBody>
          <a:bodyPr wrap="square" rtlCol="0">
            <a:spAutoFit/>
          </a:bodyPr>
          <a:p>
            <a:r>
              <a:rPr lang="en-US" altLang="zh-CN" sz="1400"/>
              <a:t>public class Client{</a:t>
            </a:r>
            <a:endParaRPr lang="en-US" altLang="zh-CN" sz="1400"/>
          </a:p>
          <a:p>
            <a:r>
              <a:rPr lang="en-US" altLang="zh-CN" sz="1400"/>
              <a:t>	ICacheBuilder builder=new RedisCacheBuilder();</a:t>
            </a:r>
            <a:endParaRPr lang="en-US" altLang="zh-CN" sz="1400"/>
          </a:p>
          <a:p>
            <a:r>
              <a:rPr lang="en-US" altLang="zh-CN" sz="1400"/>
              <a:t>	builder.setContainerId(“uso”).</a:t>
            </a:r>
            <a:endParaRPr lang="en-US" altLang="zh-CN" sz="1400"/>
          </a:p>
          <a:p>
            <a:r>
              <a:rPr lang="en-US" altLang="zh-CN" sz="1400">
                <a:sym typeface="+mn-ea"/>
              </a:rPr>
              <a:t>	.setCacheName(“uso”)</a:t>
            </a:r>
            <a:endParaRPr lang="en-US" altLang="zh-CN" sz="1400">
              <a:sym typeface="+mn-ea"/>
            </a:endParaRPr>
          </a:p>
          <a:p>
            <a:r>
              <a:rPr lang="en-US" altLang="zh-CN" sz="1400">
                <a:sym typeface="+mn-ea"/>
              </a:rPr>
              <a:t>	.useDefault(true);</a:t>
            </a:r>
            <a:endParaRPr lang="en-US" altLang="zh-CN" sz="1400"/>
          </a:p>
          <a:p>
            <a:r>
              <a:rPr lang="en-US" altLang="zh-CN" sz="1400"/>
              <a:t>	</a:t>
            </a:r>
            <a:r>
              <a:rPr lang="en-US" altLang="zh-CN" sz="1400">
                <a:sym typeface="+mn-ea"/>
              </a:rPr>
              <a:t>builder</a:t>
            </a:r>
            <a:r>
              <a:rPr lang="en-US" altLang="zh-CN" sz="1400"/>
              <a:t>.build();</a:t>
            </a:r>
            <a:endParaRPr lang="en-US" altLang="zh-CN" sz="1400"/>
          </a:p>
          <a:p>
            <a:r>
              <a:rPr lang="en-US" altLang="zh-CN" sz="1400"/>
              <a:t>}</a:t>
            </a:r>
            <a:endParaRPr lang="en-US" altLang="zh-CN" sz="1400"/>
          </a:p>
          <a:p>
            <a:r>
              <a:rPr lang="en-US" altLang="zh-CN" sz="1400"/>
              <a:t>public interface ICacheBuilder{</a:t>
            </a:r>
            <a:endParaRPr lang="en-US" altLang="zh-CN" sz="1400"/>
          </a:p>
          <a:p>
            <a:r>
              <a:rPr lang="en-US" altLang="zh-CN" sz="1400"/>
              <a:t>	</a:t>
            </a:r>
            <a:r>
              <a:rPr lang="en-US" altLang="zh-CN" sz="1400">
                <a:sym typeface="+mn-ea"/>
              </a:rPr>
              <a:t>ICache setContainerId</a:t>
            </a:r>
            <a:r>
              <a:rPr lang="en-US" altLang="zh-CN" sz="1400"/>
              <a:t>(</a:t>
            </a:r>
            <a:r>
              <a:rPr lang="en-US" altLang="zh-CN" sz="1400">
                <a:sym typeface="+mn-ea"/>
              </a:rPr>
              <a:t>string containerId</a:t>
            </a:r>
            <a:r>
              <a:rPr lang="en-US" altLang="zh-CN" sz="1400"/>
              <a:t>);</a:t>
            </a:r>
            <a:endParaRPr lang="en-US" altLang="zh-CN" sz="1400"/>
          </a:p>
          <a:p>
            <a:r>
              <a:rPr lang="en-US" altLang="zh-CN" sz="1400">
                <a:sym typeface="+mn-ea"/>
              </a:rPr>
              <a:t>	ICache setCacheName(string cacheName);</a:t>
            </a:r>
            <a:endParaRPr lang="en-US" altLang="zh-CN" sz="1400">
              <a:sym typeface="+mn-ea"/>
            </a:endParaRPr>
          </a:p>
          <a:p>
            <a:r>
              <a:rPr lang="en-US" altLang="zh-CN" sz="1400">
                <a:sym typeface="+mn-ea"/>
              </a:rPr>
              <a:t>	ICache useDefault(bool isUseDefault);</a:t>
            </a:r>
            <a:endParaRPr lang="en-US" altLang="zh-CN" sz="1400"/>
          </a:p>
          <a:p>
            <a:r>
              <a:rPr lang="en-US" altLang="zh-CN" sz="1400"/>
              <a:t>}</a:t>
            </a:r>
            <a:endParaRPr lang="en-US" altLang="zh-CN" sz="1400"/>
          </a:p>
          <a:p>
            <a:endParaRPr lang="en-US" altLang="zh-CN" sz="1400"/>
          </a:p>
          <a:p>
            <a:endParaRPr lang="en-US" altLang="zh-CN" sz="1400"/>
          </a:p>
          <a:p>
            <a:r>
              <a:rPr lang="en-US" altLang="zh-CN" sz="1400"/>
              <a:t>public class </a:t>
            </a:r>
            <a:r>
              <a:rPr lang="en-US" altLang="zh-CN" sz="1400">
                <a:sym typeface="+mn-ea"/>
              </a:rPr>
              <a:t>RedisCacheBuilder{</a:t>
            </a:r>
            <a:endParaRPr lang="en-US" altLang="zh-CN" sz="1400">
              <a:sym typeface="+mn-ea"/>
            </a:endParaRPr>
          </a:p>
          <a:p>
            <a:r>
              <a:rPr lang="en-US" altLang="zh-CN" sz="1400">
                <a:sym typeface="+mn-ea"/>
              </a:rPr>
              <a:t>	private ICache  cache;</a:t>
            </a:r>
            <a:endParaRPr lang="en-US" altLang="zh-CN" sz="1400">
              <a:sym typeface="+mn-ea"/>
            </a:endParaRPr>
          </a:p>
          <a:p>
            <a:r>
              <a:rPr lang="en-US" altLang="zh-CN" sz="1400">
                <a:sym typeface="+mn-ea"/>
              </a:rPr>
              <a:t>	public ICache setContainerId(string containerId){</a:t>
            </a:r>
            <a:endParaRPr lang="en-US" altLang="zh-CN" sz="1400">
              <a:sym typeface="+mn-ea"/>
            </a:endParaRPr>
          </a:p>
          <a:p>
            <a:r>
              <a:rPr lang="en-US" altLang="zh-CN" sz="1400">
                <a:sym typeface="+mn-ea"/>
              </a:rPr>
              <a:t>		this.cache.ContainerId=containerId;</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public ICache setCacheName(string cacheName){</a:t>
            </a:r>
            <a:endParaRPr lang="en-US" altLang="zh-CN" sz="1400">
              <a:sym typeface="+mn-ea"/>
            </a:endParaRPr>
          </a:p>
          <a:p>
            <a:r>
              <a:rPr lang="en-US" altLang="zh-CN" sz="1400">
                <a:sym typeface="+mn-ea"/>
              </a:rPr>
              <a:t>		this.cache.CacheName=cacheName;</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public ICache useDefault(bool isUseDefault){</a:t>
            </a:r>
            <a:endParaRPr lang="en-US" altLang="zh-CN" sz="1400">
              <a:sym typeface="+mn-ea"/>
            </a:endParaRPr>
          </a:p>
          <a:p>
            <a:r>
              <a:rPr lang="en-US" altLang="zh-CN" sz="1400">
                <a:sym typeface="+mn-ea"/>
              </a:rPr>
              <a:t>		this.cache.userDefault=isUserDefault;</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a:t>
            </a:r>
            <a:endParaRPr lang="en-US" altLang="zh-CN" sz="1400"/>
          </a:p>
          <a:p>
            <a:endParaRPr lang="en-US" altLang="zh-CN" sz="1400"/>
          </a:p>
        </p:txBody>
      </p:sp>
      <p:sp>
        <p:nvSpPr>
          <p:cNvPr id="8" name="矩形 7"/>
          <p:cNvSpPr/>
          <p:nvPr/>
        </p:nvSpPr>
        <p:spPr>
          <a:xfrm>
            <a:off x="5735955" y="4196080"/>
            <a:ext cx="945515" cy="7150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client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p:txBody>
      </p:sp>
      <p:sp>
        <p:nvSpPr>
          <p:cNvPr id="10" name="矩形 9"/>
          <p:cNvSpPr/>
          <p:nvPr/>
        </p:nvSpPr>
        <p:spPr>
          <a:xfrm>
            <a:off x="7563485" y="2236470"/>
            <a:ext cx="2199005" cy="16224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ICacheBuilder</a:t>
            </a:r>
            <a:endParaRPr lang="en-US" altLang="zh-CN" sz="1400">
              <a:solidFill>
                <a:schemeClr val="tx1"/>
              </a:solidFill>
            </a:endParaRPr>
          </a:p>
          <a:p>
            <a:r>
              <a:rPr lang="en-US" altLang="zh-CN" sz="1400">
                <a:solidFill>
                  <a:schemeClr val="tx1"/>
                </a:solidFill>
              </a:rPr>
              <a:t>-------------------------</a:t>
            </a:r>
            <a:endParaRPr lang="en-US" altLang="zh-CN" sz="1400">
              <a:solidFill>
                <a:schemeClr val="tx1"/>
              </a:solidFill>
            </a:endParaRPr>
          </a:p>
          <a:p>
            <a:r>
              <a:rPr lang="en-US" altLang="zh-CN" sz="1400">
                <a:solidFill>
                  <a:schemeClr val="tx1"/>
                </a:solidFill>
                <a:sym typeface="+mn-ea"/>
              </a:rPr>
              <a:t>+setContainerId():void</a:t>
            </a:r>
            <a:endParaRPr lang="en-US" altLang="zh-CN" sz="1400">
              <a:solidFill>
                <a:schemeClr val="tx1"/>
              </a:solidFill>
            </a:endParaRPr>
          </a:p>
          <a:p>
            <a:r>
              <a:rPr lang="en-US" altLang="zh-CN" sz="1400">
                <a:solidFill>
                  <a:schemeClr val="tx1"/>
                </a:solidFill>
                <a:sym typeface="+mn-ea"/>
              </a:rPr>
              <a:t>+userDefault():void</a:t>
            </a:r>
            <a:endParaRPr lang="en-US" altLang="zh-CN" sz="1400">
              <a:solidFill>
                <a:schemeClr val="tx1"/>
              </a:solidFill>
              <a:sym typeface="+mn-ea"/>
            </a:endParaRPr>
          </a:p>
          <a:p>
            <a:r>
              <a:rPr lang="en-US" altLang="zh-CN" sz="1400">
                <a:solidFill>
                  <a:schemeClr val="tx1"/>
                </a:solidFill>
                <a:sym typeface="+mn-ea"/>
              </a:rPr>
              <a:t>+setCacheName():void</a:t>
            </a:r>
            <a:endParaRPr lang="en-US" altLang="zh-CN" sz="1400">
              <a:solidFill>
                <a:schemeClr val="tx1"/>
              </a:solidFill>
              <a:sym typeface="+mn-ea"/>
            </a:endParaRPr>
          </a:p>
          <a:p>
            <a:r>
              <a:rPr lang="en-US" altLang="zh-CN" sz="1400">
                <a:solidFill>
                  <a:schemeClr val="tx1"/>
                </a:solidFill>
                <a:sym typeface="+mn-ea"/>
              </a:rPr>
              <a:t>+Build():ICacheBuilder</a:t>
            </a:r>
            <a:endParaRPr lang="en-US" altLang="zh-CN" sz="1400">
              <a:solidFill>
                <a:schemeClr val="tx1"/>
              </a:solidFill>
            </a:endParaRPr>
          </a:p>
          <a:p>
            <a:endParaRPr lang="en-US" altLang="zh-CN" sz="1400">
              <a:solidFill>
                <a:schemeClr val="tx1"/>
              </a:solidFill>
            </a:endParaRPr>
          </a:p>
        </p:txBody>
      </p:sp>
      <p:sp>
        <p:nvSpPr>
          <p:cNvPr id="11" name="矩形 10"/>
          <p:cNvSpPr/>
          <p:nvPr/>
        </p:nvSpPr>
        <p:spPr>
          <a:xfrm>
            <a:off x="10335260" y="704850"/>
            <a:ext cx="1808480" cy="13811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a:solidFill>
                  <a:schemeClr val="tx1"/>
                </a:solidFill>
              </a:rPr>
              <a:t>MemoryCacheBuilder</a:t>
            </a:r>
            <a:endParaRPr lang="en-US" altLang="zh-CN" sz="1200">
              <a:solidFill>
                <a:schemeClr val="tx1"/>
              </a:solidFill>
            </a:endParaRPr>
          </a:p>
          <a:p>
            <a:r>
              <a:rPr lang="en-US" altLang="zh-CN" sz="1200">
                <a:solidFill>
                  <a:schemeClr val="tx1"/>
                </a:solidFill>
                <a:sym typeface="+mn-ea"/>
              </a:rPr>
              <a:t>--------------------------+setContainerId():void</a:t>
            </a:r>
            <a:endParaRPr lang="en-US" altLang="zh-CN" sz="1200">
              <a:solidFill>
                <a:schemeClr val="tx1"/>
              </a:solidFill>
            </a:endParaRPr>
          </a:p>
          <a:p>
            <a:r>
              <a:rPr lang="en-US" altLang="zh-CN" sz="1200">
                <a:solidFill>
                  <a:schemeClr val="tx1"/>
                </a:solidFill>
                <a:sym typeface="+mn-ea"/>
              </a:rPr>
              <a:t>+userDefault():void</a:t>
            </a:r>
            <a:endParaRPr lang="en-US" altLang="zh-CN" sz="1200">
              <a:solidFill>
                <a:schemeClr val="tx1"/>
              </a:solidFill>
              <a:sym typeface="+mn-ea"/>
            </a:endParaRPr>
          </a:p>
          <a:p>
            <a:r>
              <a:rPr lang="en-US" altLang="zh-CN" sz="1200">
                <a:solidFill>
                  <a:schemeClr val="tx1"/>
                </a:solidFill>
                <a:sym typeface="+mn-ea"/>
              </a:rPr>
              <a:t>+setCacheName():void</a:t>
            </a:r>
            <a:endParaRPr lang="en-US" altLang="zh-CN" sz="1200">
              <a:solidFill>
                <a:schemeClr val="tx1"/>
              </a:solidFill>
            </a:endParaRPr>
          </a:p>
        </p:txBody>
      </p:sp>
      <p:sp>
        <p:nvSpPr>
          <p:cNvPr id="9" name="矩形 8"/>
          <p:cNvSpPr/>
          <p:nvPr/>
        </p:nvSpPr>
        <p:spPr>
          <a:xfrm>
            <a:off x="10176510" y="3259455"/>
            <a:ext cx="1967230" cy="13811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200">
                <a:solidFill>
                  <a:schemeClr val="tx1"/>
                </a:solidFill>
              </a:rPr>
              <a:t>RedisCacheBuilder</a:t>
            </a:r>
            <a:endParaRPr lang="en-US" altLang="zh-CN" sz="1200">
              <a:solidFill>
                <a:schemeClr val="tx1"/>
              </a:solidFill>
            </a:endParaRPr>
          </a:p>
          <a:p>
            <a:r>
              <a:rPr lang="en-US" altLang="zh-CN" sz="1200">
                <a:solidFill>
                  <a:schemeClr val="tx1"/>
                </a:solidFill>
                <a:sym typeface="+mn-ea"/>
              </a:rPr>
              <a:t>--------------------------+setContainerId():void</a:t>
            </a:r>
            <a:endParaRPr lang="en-US" altLang="zh-CN" sz="1200">
              <a:solidFill>
                <a:schemeClr val="tx1"/>
              </a:solidFill>
            </a:endParaRPr>
          </a:p>
          <a:p>
            <a:r>
              <a:rPr lang="en-US" altLang="zh-CN" sz="1200">
                <a:solidFill>
                  <a:schemeClr val="tx1"/>
                </a:solidFill>
                <a:sym typeface="+mn-ea"/>
              </a:rPr>
              <a:t>+userDefault():void</a:t>
            </a:r>
            <a:endParaRPr lang="en-US" altLang="zh-CN" sz="1200">
              <a:solidFill>
                <a:schemeClr val="tx1"/>
              </a:solidFill>
              <a:sym typeface="+mn-ea"/>
            </a:endParaRPr>
          </a:p>
          <a:p>
            <a:r>
              <a:rPr lang="en-US" altLang="zh-CN" sz="1200">
                <a:solidFill>
                  <a:schemeClr val="tx1"/>
                </a:solidFill>
                <a:sym typeface="+mn-ea"/>
              </a:rPr>
              <a:t>+setCacheName():void</a:t>
            </a:r>
            <a:endParaRPr lang="en-US" altLang="zh-CN" sz="1200">
              <a:solidFill>
                <a:schemeClr val="tx1"/>
              </a:solidFill>
            </a:endParaRPr>
          </a:p>
        </p:txBody>
      </p:sp>
      <p:cxnSp>
        <p:nvCxnSpPr>
          <p:cNvPr id="15" name="直接箭头连接符 14"/>
          <p:cNvCxnSpPr/>
          <p:nvPr/>
        </p:nvCxnSpPr>
        <p:spPr>
          <a:xfrm flipV="1">
            <a:off x="6681470" y="2868930"/>
            <a:ext cx="882015" cy="16846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11" idx="1"/>
            <a:endCxn id="10" idx="3"/>
          </p:cNvCxnSpPr>
          <p:nvPr/>
        </p:nvCxnSpPr>
        <p:spPr>
          <a:xfrm flipH="1">
            <a:off x="9762490" y="1395730"/>
            <a:ext cx="572770" cy="1652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9" idx="1"/>
          </p:cNvCxnSpPr>
          <p:nvPr/>
        </p:nvCxnSpPr>
        <p:spPr>
          <a:xfrm flipH="1" flipV="1">
            <a:off x="9762490" y="2868930"/>
            <a:ext cx="414020" cy="10814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直接箭头连接符 4"/>
          <p:cNvCxnSpPr>
            <a:stCxn id="8" idx="3"/>
          </p:cNvCxnSpPr>
          <p:nvPr/>
        </p:nvCxnSpPr>
        <p:spPr>
          <a:xfrm flipV="1">
            <a:off x="6681470" y="3950335"/>
            <a:ext cx="3495040" cy="603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圆角矩形 12"/>
          <p:cNvSpPr/>
          <p:nvPr/>
        </p:nvSpPr>
        <p:spPr>
          <a:xfrm>
            <a:off x="5339080" y="267970"/>
            <a:ext cx="4837430" cy="16383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p>
            <a:pPr algn="l"/>
            <a:r>
              <a:rPr lang="zh-CN" altLang="en-US" sz="1200"/>
              <a:t>var builder = new ConfigurationBuilder()</a:t>
            </a:r>
            <a:endParaRPr lang="zh-CN" altLang="en-US" sz="1200"/>
          </a:p>
          <a:p>
            <a:pPr algn="l"/>
            <a:r>
              <a:rPr lang="zh-CN" altLang="en-US" sz="1200"/>
              <a:t>      .SetBasePath(env.ContentRootPath)</a:t>
            </a:r>
            <a:endParaRPr lang="zh-CN" altLang="en-US" sz="1200"/>
          </a:p>
          <a:p>
            <a:pPr algn="l"/>
            <a:r>
              <a:rPr lang="zh-CN" altLang="en-US" sz="1200"/>
              <a:t>      .AddJsonFile("appsettings.json",  true, reloadOnChange: true)</a:t>
            </a:r>
            <a:endParaRPr lang="zh-CN" altLang="en-US" sz="1200"/>
          </a:p>
          <a:p>
            <a:pPr algn="l"/>
            <a:r>
              <a:rPr lang="zh-CN" altLang="en-US" sz="1200"/>
              <a:t>       .AddJsonFile($"appsettings.{env.EnvironmentName}.json",true)</a:t>
            </a:r>
            <a:endParaRPr lang="zh-CN" altLang="en-US" sz="1200"/>
          </a:p>
          <a:p>
            <a:pPr algn="l"/>
            <a:r>
              <a:rPr lang="zh-CN" altLang="en-US" sz="1200"/>
              <a:t>      .AddJsonFile("configuration.json")</a:t>
            </a:r>
            <a:endParaRPr lang="zh-CN" altLang="en-US" sz="1200"/>
          </a:p>
          <a:p>
            <a:pPr algn="l"/>
            <a:r>
              <a:rPr lang="zh-CN" altLang="en-US" sz="1200"/>
              <a:t>      .AddEnvironmentVariables();</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26555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400" b="1" dirty="0">
                <a:latin typeface="+mn-ea"/>
              </a:rPr>
              <a:t>一般在初始化的信息不发生变化的情况下，克隆是最好的办法，既隐藏了对象创建细节，</a:t>
            </a:r>
            <a:endParaRPr lang="zh-CN" sz="1400" b="1" dirty="0">
              <a:latin typeface="+mn-ea"/>
            </a:endParaRPr>
          </a:p>
          <a:p>
            <a:pPr marL="240030" indent="-228600" algn="just" defTabSz="1218565">
              <a:lnSpc>
                <a:spcPct val="150000"/>
              </a:lnSpc>
              <a:spcBef>
                <a:spcPts val="800"/>
              </a:spcBef>
              <a:buFont typeface="Arial" panose="020B0604020202020204" pitchFamily="34" charset="0"/>
              <a:buChar char="•"/>
            </a:pPr>
            <a:r>
              <a:rPr lang="zh-CN" sz="1400" b="1" dirty="0">
                <a:latin typeface="+mn-ea"/>
              </a:rPr>
              <a:t>又提高性能。其等于是不用重新初始化对象，而是动态地获得对象运行时的状态。</a:t>
            </a:r>
            <a:endParaRPr lang="zh-CN" sz="1400" b="1" dirty="0">
              <a:latin typeface="+mn-ea"/>
            </a:endParaRPr>
          </a:p>
          <a:p>
            <a:pPr marL="11430" indent="0" algn="just" defTabSz="1218565">
              <a:lnSpc>
                <a:spcPct val="150000"/>
              </a:lnSpc>
              <a:spcBef>
                <a:spcPts val="800"/>
              </a:spcBef>
              <a:buFont typeface="Arial" panose="020B0604020202020204" pitchFamily="34" charset="0"/>
              <a:buNone/>
            </a:pPr>
            <a:endParaRPr sz="14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012825" y="359410"/>
            <a:ext cx="94405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原型模式</a:t>
            </a:r>
            <a:r>
              <a:rPr lang="en-US" altLang="zh-CN" sz="2665" b="1" dirty="0">
                <a:solidFill>
                  <a:schemeClr val="accent5"/>
                </a:solidFill>
                <a:ea typeface="微软雅黑" panose="020B0503020204020204" charset="-122"/>
                <a:cs typeface="微软雅黑" panose="020B0503020204020204" charset="-122"/>
              </a:rPr>
              <a:t>-</a:t>
            </a:r>
            <a:r>
              <a:rPr lang="zh-CN" altLang="en-US" sz="2665" b="1" dirty="0">
                <a:solidFill>
                  <a:schemeClr val="accent5"/>
                </a:solidFill>
                <a:ea typeface="微软雅黑" panose="020B0503020204020204" charset="-122"/>
                <a:cs typeface="微软雅黑" panose="020B0503020204020204" charset="-122"/>
              </a:rPr>
              <a:t>从一个既有对象克隆出一个新实例</a:t>
            </a:r>
            <a:endParaRPr lang="zh-CN" altLang="en-US" sz="2665" b="1" dirty="0">
              <a:solidFill>
                <a:schemeClr val="accent5"/>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原型模式</a:t>
            </a:r>
            <a:endParaRPr lang="zh-CN" altLang="en-US" sz="1800" b="1" dirty="0">
              <a:solidFill>
                <a:schemeClr val="accent5"/>
              </a:solidFill>
              <a:ea typeface="微软雅黑" panose="020B0503020204020204" charset="-122"/>
              <a:cs typeface="微软雅黑" panose="020B0503020204020204" charset="-122"/>
            </a:endParaRPr>
          </a:p>
        </p:txBody>
      </p:sp>
      <p:sp>
        <p:nvSpPr>
          <p:cNvPr id="4" name="圆角矩形 3"/>
          <p:cNvSpPr/>
          <p:nvPr/>
        </p:nvSpPr>
        <p:spPr>
          <a:xfrm>
            <a:off x="260985" y="842010"/>
            <a:ext cx="5551805" cy="560006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文本框 5"/>
          <p:cNvSpPr txBox="1"/>
          <p:nvPr/>
        </p:nvSpPr>
        <p:spPr>
          <a:xfrm>
            <a:off x="438150" y="1028065"/>
            <a:ext cx="5145405" cy="4184650"/>
          </a:xfrm>
          <a:prstGeom prst="rect">
            <a:avLst/>
          </a:prstGeom>
          <a:noFill/>
        </p:spPr>
        <p:txBody>
          <a:bodyPr wrap="square" rtlCol="0">
            <a:spAutoFit/>
          </a:bodyPr>
          <a:p>
            <a:r>
              <a:rPr lang="en-US" altLang="zh-CN" sz="1400"/>
              <a:t>public class Client{</a:t>
            </a:r>
            <a:endParaRPr lang="en-US" altLang="zh-CN" sz="1400"/>
          </a:p>
          <a:p>
            <a:r>
              <a:rPr lang="en-US" altLang="zh-CN" sz="1400"/>
              <a:t>	IPrototype sample=new </a:t>
            </a:r>
            <a:r>
              <a:rPr lang="en-US" altLang="zh-CN" sz="1400">
                <a:sym typeface="+mn-ea"/>
              </a:rPr>
              <a:t>ConcratePrototype();</a:t>
            </a:r>
            <a:endParaRPr lang="en-US" altLang="zh-CN" sz="1400">
              <a:sym typeface="+mn-ea"/>
            </a:endParaRPr>
          </a:p>
          <a:p>
            <a:r>
              <a:rPr lang="en-US" altLang="zh-CN" sz="1400">
                <a:sym typeface="+mn-ea"/>
              </a:rPr>
              <a:t>	sample.Name=”</a:t>
            </a:r>
            <a:r>
              <a:rPr lang="zh-CN" altLang="en-US" sz="1400">
                <a:sym typeface="+mn-ea"/>
              </a:rPr>
              <a:t>原型浅拷贝</a:t>
            </a:r>
            <a:r>
              <a:rPr lang="en-US" altLang="zh-CN" sz="1400">
                <a:sym typeface="+mn-ea"/>
              </a:rPr>
              <a:t>”;</a:t>
            </a:r>
            <a:endParaRPr lang="en-US" altLang="zh-CN" sz="1400"/>
          </a:p>
          <a:p>
            <a:r>
              <a:rPr lang="en-US" altLang="zh-CN" sz="1400"/>
              <a:t>}</a:t>
            </a:r>
            <a:endParaRPr lang="en-US" altLang="zh-CN" sz="1400"/>
          </a:p>
          <a:p>
            <a:r>
              <a:rPr lang="en-US" altLang="zh-CN" sz="1400"/>
              <a:t>public interface IPrototype{</a:t>
            </a:r>
            <a:endParaRPr lang="en-US" altLang="zh-CN" sz="1400"/>
          </a:p>
          <a:p>
            <a:r>
              <a:rPr lang="en-US" altLang="zh-CN" sz="1400"/>
              <a:t>	String Name{get;set;}</a:t>
            </a:r>
            <a:endParaRPr lang="en-US" altLang="zh-CN" sz="1400"/>
          </a:p>
          <a:p>
            <a:pPr lvl="1"/>
            <a:r>
              <a:rPr lang="en-US" altLang="zh-CN" sz="1400"/>
              <a:t>IPrototype clone();</a:t>
            </a:r>
            <a:endParaRPr lang="en-US" altLang="zh-CN" sz="1400"/>
          </a:p>
          <a:p>
            <a:r>
              <a:rPr lang="en-US" altLang="zh-CN" sz="1400"/>
              <a:t>}</a:t>
            </a:r>
            <a:endParaRPr lang="en-US" altLang="zh-CN" sz="1400"/>
          </a:p>
          <a:p>
            <a:endParaRPr lang="en-US" altLang="zh-CN" sz="1400"/>
          </a:p>
          <a:p>
            <a:endParaRPr lang="en-US" altLang="zh-CN" sz="1400"/>
          </a:p>
          <a:p>
            <a:r>
              <a:rPr lang="en-US" altLang="zh-CN" sz="1400"/>
              <a:t>public class </a:t>
            </a:r>
            <a:r>
              <a:rPr lang="en-US" altLang="zh-CN" sz="1400">
                <a:sym typeface="+mn-ea"/>
              </a:rPr>
              <a:t>ConcratePrototype:IPrototype{</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String Name{get;set;}</a:t>
            </a:r>
            <a:endParaRPr lang="en-US" altLang="zh-CN" sz="1400">
              <a:sym typeface="+mn-ea"/>
            </a:endParaRPr>
          </a:p>
          <a:p>
            <a:endParaRPr lang="en-US" altLang="zh-CN" sz="1400">
              <a:sym typeface="+mn-ea"/>
            </a:endParaRPr>
          </a:p>
          <a:p>
            <a:r>
              <a:rPr lang="en-US" altLang="zh-CN" sz="1400">
                <a:sym typeface="+mn-ea"/>
              </a:rPr>
              <a:t>	public IPrototype clone{</a:t>
            </a:r>
            <a:endParaRPr lang="en-US" altLang="zh-CN" sz="1400">
              <a:sym typeface="+mn-ea"/>
            </a:endParaRPr>
          </a:p>
          <a:p>
            <a:r>
              <a:rPr lang="en-US" altLang="zh-CN" sz="1400">
                <a:sym typeface="+mn-ea"/>
              </a:rPr>
              <a:t>		return (IPrototype)this.MemberwiseClone();</a:t>
            </a:r>
            <a:endParaRPr lang="en-US" altLang="zh-CN" sz="1400">
              <a:sym typeface="+mn-ea"/>
            </a:endParaRPr>
          </a:p>
          <a:p>
            <a:r>
              <a:rPr lang="en-US" altLang="zh-CN" sz="1400">
                <a:sym typeface="+mn-ea"/>
              </a:rPr>
              <a:t>	}	</a:t>
            </a:r>
            <a:endParaRPr lang="en-US" altLang="zh-CN" sz="1400">
              <a:sym typeface="+mn-ea"/>
            </a:endParaRPr>
          </a:p>
          <a:p>
            <a:r>
              <a:rPr lang="en-US" altLang="zh-CN" sz="1400">
                <a:sym typeface="+mn-ea"/>
              </a:rPr>
              <a:t>}</a:t>
            </a:r>
            <a:endParaRPr lang="en-US" altLang="zh-CN" sz="1400"/>
          </a:p>
          <a:p>
            <a:endParaRPr lang="en-US" altLang="zh-CN" sz="1400"/>
          </a:p>
        </p:txBody>
      </p:sp>
      <p:sp>
        <p:nvSpPr>
          <p:cNvPr id="8" name="矩形 7"/>
          <p:cNvSpPr/>
          <p:nvPr/>
        </p:nvSpPr>
        <p:spPr>
          <a:xfrm>
            <a:off x="5812790" y="842010"/>
            <a:ext cx="1466215" cy="7150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client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p:txBody>
      </p:sp>
      <p:sp>
        <p:nvSpPr>
          <p:cNvPr id="10" name="矩形 9"/>
          <p:cNvSpPr/>
          <p:nvPr/>
        </p:nvSpPr>
        <p:spPr>
          <a:xfrm>
            <a:off x="7279005" y="3259455"/>
            <a:ext cx="2275840" cy="12649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ConcratePrototypeA</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+clone()</a:t>
            </a:r>
            <a:endParaRPr lang="en-US" altLang="zh-CN" sz="1600">
              <a:solidFill>
                <a:schemeClr val="tx1"/>
              </a:solidFill>
            </a:endParaRPr>
          </a:p>
        </p:txBody>
      </p:sp>
      <p:sp>
        <p:nvSpPr>
          <p:cNvPr id="11" name="矩形 10"/>
          <p:cNvSpPr/>
          <p:nvPr/>
        </p:nvSpPr>
        <p:spPr>
          <a:xfrm>
            <a:off x="8742680" y="622300"/>
            <a:ext cx="1997075" cy="13811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Prototype</a:t>
            </a:r>
            <a:endParaRPr lang="en-US" altLang="zh-CN" sz="1400">
              <a:solidFill>
                <a:schemeClr val="tx1"/>
              </a:solidFill>
            </a:endParaRPr>
          </a:p>
          <a:p>
            <a:r>
              <a:rPr lang="en-US" altLang="zh-CN" sz="1400">
                <a:solidFill>
                  <a:schemeClr val="tx1"/>
                </a:solidFill>
              </a:rPr>
              <a:t>-------------------------</a:t>
            </a:r>
            <a:endParaRPr lang="en-US" altLang="zh-CN" sz="1400">
              <a:solidFill>
                <a:schemeClr val="tx1"/>
              </a:solidFill>
            </a:endParaRPr>
          </a:p>
          <a:p>
            <a:r>
              <a:rPr lang="en-US" altLang="zh-CN" sz="1400">
                <a:solidFill>
                  <a:schemeClr val="tx1"/>
                </a:solidFill>
              </a:rPr>
              <a:t>+clone()</a:t>
            </a:r>
            <a:endParaRPr lang="en-US" altLang="zh-CN" sz="1400">
              <a:solidFill>
                <a:schemeClr val="tx1"/>
              </a:solidFill>
            </a:endParaRPr>
          </a:p>
        </p:txBody>
      </p:sp>
      <p:sp>
        <p:nvSpPr>
          <p:cNvPr id="5" name="矩形 4"/>
          <p:cNvSpPr/>
          <p:nvPr/>
        </p:nvSpPr>
        <p:spPr>
          <a:xfrm>
            <a:off x="9848850" y="3259455"/>
            <a:ext cx="2275840" cy="12649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ConcratePrototypeB</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+clone()</a:t>
            </a:r>
            <a:endParaRPr lang="en-US" altLang="zh-CN" sz="1600">
              <a:solidFill>
                <a:schemeClr val="tx1"/>
              </a:solidFill>
            </a:endParaRPr>
          </a:p>
        </p:txBody>
      </p:sp>
      <p:cxnSp>
        <p:nvCxnSpPr>
          <p:cNvPr id="12" name="直接箭头连接符 11"/>
          <p:cNvCxnSpPr>
            <a:stCxn id="8" idx="3"/>
          </p:cNvCxnSpPr>
          <p:nvPr/>
        </p:nvCxnSpPr>
        <p:spPr>
          <a:xfrm flipV="1">
            <a:off x="7279005" y="1198245"/>
            <a:ext cx="1463675" cy="1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肘形连接符 12"/>
          <p:cNvCxnSpPr>
            <a:stCxn id="10" idx="0"/>
            <a:endCxn id="11" idx="2"/>
          </p:cNvCxnSpPr>
          <p:nvPr/>
        </p:nvCxnSpPr>
        <p:spPr>
          <a:xfrm rot="16200000">
            <a:off x="8451215" y="1969135"/>
            <a:ext cx="1256030" cy="132461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5" idx="0"/>
          </p:cNvCxnSpPr>
          <p:nvPr/>
        </p:nvCxnSpPr>
        <p:spPr>
          <a:xfrm rot="16200000" flipV="1">
            <a:off x="9735820" y="2009140"/>
            <a:ext cx="1256030" cy="1245235"/>
          </a:xfrm>
          <a:prstGeom prst="bentConnector3">
            <a:avLst>
              <a:gd name="adj1" fmla="val 49975"/>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 10"/>
          <p:cNvGrpSpPr/>
          <p:nvPr/>
        </p:nvGrpSpPr>
        <p:grpSpPr>
          <a:xfrm>
            <a:off x="794" y="0"/>
            <a:ext cx="12192000" cy="6858000"/>
            <a:chOff x="0" y="0"/>
            <a:chExt cx="7091177" cy="5143500"/>
          </a:xfrm>
        </p:grpSpPr>
        <p:sp>
          <p:nvSpPr>
            <p:cNvPr id="4" name="矩形 3"/>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矩形 6"/>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cxnSp>
        <p:nvCxnSpPr>
          <p:cNvPr id="12" name="直线连接符 11"/>
          <p:cNvCxnSpPr/>
          <p:nvPr/>
        </p:nvCxnSpPr>
        <p:spPr>
          <a:xfrm>
            <a:off x="794" y="3182273"/>
            <a:ext cx="12192000" cy="0"/>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893371" y="3101673"/>
            <a:ext cx="161200" cy="161200"/>
          </a:xfrm>
          <a:prstGeom prst="ellipse">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椭圆 13"/>
          <p:cNvSpPr/>
          <p:nvPr/>
        </p:nvSpPr>
        <p:spPr>
          <a:xfrm>
            <a:off x="11128917" y="3101673"/>
            <a:ext cx="161200" cy="161200"/>
          </a:xfrm>
          <a:prstGeom prst="ellipse">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椭圆 14"/>
          <p:cNvSpPr/>
          <p:nvPr/>
        </p:nvSpPr>
        <p:spPr>
          <a:xfrm>
            <a:off x="2940481" y="3101673"/>
            <a:ext cx="161200" cy="161200"/>
          </a:xfrm>
          <a:prstGeom prst="ellipse">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椭圆 15"/>
          <p:cNvSpPr/>
          <p:nvPr/>
        </p:nvSpPr>
        <p:spPr>
          <a:xfrm>
            <a:off x="4987590" y="3101673"/>
            <a:ext cx="161200" cy="161200"/>
          </a:xfrm>
          <a:prstGeom prst="ellipse">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椭圆 16"/>
          <p:cNvSpPr/>
          <p:nvPr/>
        </p:nvSpPr>
        <p:spPr>
          <a:xfrm>
            <a:off x="9081809" y="3101673"/>
            <a:ext cx="161200" cy="161200"/>
          </a:xfrm>
          <a:prstGeom prst="ellipse">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椭圆 17"/>
          <p:cNvSpPr/>
          <p:nvPr/>
        </p:nvSpPr>
        <p:spPr>
          <a:xfrm>
            <a:off x="7034699" y="3101673"/>
            <a:ext cx="161200" cy="161200"/>
          </a:xfrm>
          <a:prstGeom prst="ellipse">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椭圆 7"/>
          <p:cNvSpPr/>
          <p:nvPr/>
        </p:nvSpPr>
        <p:spPr>
          <a:xfrm>
            <a:off x="440641" y="1671209"/>
            <a:ext cx="1099479" cy="1099479"/>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400" b="1" dirty="0">
                <a:solidFill>
                  <a:srgbClr val="308DA2"/>
                </a:solidFill>
              </a:rPr>
              <a:t>1</a:t>
            </a:r>
            <a:endParaRPr kumimoji="1" lang="zh-CN" altLang="en-US" sz="6400" b="1" dirty="0">
              <a:solidFill>
                <a:srgbClr val="308DA2"/>
              </a:solidFill>
            </a:endParaRPr>
          </a:p>
        </p:txBody>
      </p:sp>
      <p:sp>
        <p:nvSpPr>
          <p:cNvPr id="19" name="椭圆 18"/>
          <p:cNvSpPr/>
          <p:nvPr/>
        </p:nvSpPr>
        <p:spPr>
          <a:xfrm>
            <a:off x="10678141" y="1671209"/>
            <a:ext cx="1099479" cy="1099479"/>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1" lang="en-US" altLang="zh-CN" sz="6400" b="1" dirty="0">
                <a:solidFill>
                  <a:srgbClr val="DC243F"/>
                </a:solidFill>
              </a:rPr>
              <a:t>6</a:t>
            </a:r>
            <a:endParaRPr kumimoji="1" lang="zh-CN" altLang="en-US" sz="6400" b="1" dirty="0">
              <a:solidFill>
                <a:srgbClr val="DC243F"/>
              </a:solidFill>
            </a:endParaRPr>
          </a:p>
        </p:txBody>
      </p:sp>
      <p:sp>
        <p:nvSpPr>
          <p:cNvPr id="20" name="椭圆 19"/>
          <p:cNvSpPr/>
          <p:nvPr/>
        </p:nvSpPr>
        <p:spPr>
          <a:xfrm>
            <a:off x="2488141" y="1671209"/>
            <a:ext cx="1099479" cy="1099479"/>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1" lang="en-US" altLang="zh-CN" sz="6400" b="1" dirty="0">
                <a:solidFill>
                  <a:srgbClr val="553A6C"/>
                </a:solidFill>
              </a:rPr>
              <a:t>2</a:t>
            </a:r>
            <a:endParaRPr kumimoji="1" lang="zh-CN" altLang="en-US" sz="6400" b="1" dirty="0">
              <a:solidFill>
                <a:srgbClr val="553A6C"/>
              </a:solidFill>
            </a:endParaRPr>
          </a:p>
        </p:txBody>
      </p:sp>
      <p:sp>
        <p:nvSpPr>
          <p:cNvPr id="21" name="椭圆 20"/>
          <p:cNvSpPr/>
          <p:nvPr/>
        </p:nvSpPr>
        <p:spPr>
          <a:xfrm>
            <a:off x="4535641" y="1671209"/>
            <a:ext cx="1099479" cy="1099479"/>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1" lang="en-US" altLang="zh-CN" sz="6400" b="1" dirty="0">
                <a:solidFill>
                  <a:srgbClr val="2C3533"/>
                </a:solidFill>
              </a:rPr>
              <a:t>3</a:t>
            </a:r>
            <a:endParaRPr kumimoji="1" lang="zh-CN" altLang="en-US" sz="6400" b="1" dirty="0">
              <a:solidFill>
                <a:srgbClr val="2C3533"/>
              </a:solidFill>
            </a:endParaRPr>
          </a:p>
        </p:txBody>
      </p:sp>
      <p:sp>
        <p:nvSpPr>
          <p:cNvPr id="22" name="椭圆 21"/>
          <p:cNvSpPr/>
          <p:nvPr/>
        </p:nvSpPr>
        <p:spPr>
          <a:xfrm>
            <a:off x="6583141" y="1671209"/>
            <a:ext cx="1099479" cy="1099479"/>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1" lang="en-US" altLang="zh-CN" sz="6400" b="1" dirty="0">
                <a:solidFill>
                  <a:srgbClr val="F4A628"/>
                </a:solidFill>
              </a:rPr>
              <a:t>4</a:t>
            </a:r>
            <a:endParaRPr kumimoji="1" lang="zh-CN" altLang="en-US" sz="6400" b="1" dirty="0">
              <a:solidFill>
                <a:srgbClr val="F4A628"/>
              </a:solidFill>
            </a:endParaRPr>
          </a:p>
        </p:txBody>
      </p:sp>
      <p:sp>
        <p:nvSpPr>
          <p:cNvPr id="23" name="椭圆 22"/>
          <p:cNvSpPr/>
          <p:nvPr/>
        </p:nvSpPr>
        <p:spPr>
          <a:xfrm>
            <a:off x="8630641" y="1671209"/>
            <a:ext cx="1099479" cy="1099479"/>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1" lang="en-US" altLang="zh-CN" sz="6400" b="1" dirty="0">
                <a:solidFill>
                  <a:srgbClr val="D34328"/>
                </a:solidFill>
              </a:rPr>
              <a:t>5</a:t>
            </a:r>
            <a:endParaRPr kumimoji="1" lang="zh-CN" altLang="en-US" sz="6400" b="1" dirty="0">
              <a:solidFill>
                <a:srgbClr val="D34328"/>
              </a:solidFill>
            </a:endParaRPr>
          </a:p>
        </p:txBody>
      </p:sp>
      <p:sp>
        <p:nvSpPr>
          <p:cNvPr id="24" name="矩形 23"/>
          <p:cNvSpPr/>
          <p:nvPr/>
        </p:nvSpPr>
        <p:spPr>
          <a:xfrm>
            <a:off x="264702" y="3486453"/>
            <a:ext cx="1478496" cy="359410"/>
          </a:xfrm>
          <a:prstGeom prst="rect">
            <a:avLst/>
          </a:prstGeom>
        </p:spPr>
        <p:txBody>
          <a:bodyPr wrap="square">
            <a:spAutoFit/>
          </a:bodyPr>
          <a:lstStyle/>
          <a:p>
            <a:pPr lvl="0">
              <a:lnSpc>
                <a:spcPct val="130000"/>
              </a:lnSpc>
            </a:pPr>
            <a:r>
              <a:rPr lang="zh-CN" altLang="en-US" sz="1335" dirty="0">
                <a:solidFill>
                  <a:schemeClr val="bg1"/>
                </a:solidFill>
              </a:rPr>
              <a:t>面向对象原则</a:t>
            </a:r>
            <a:endParaRPr lang="zh-CN" altLang="en-US" sz="1335" dirty="0">
              <a:solidFill>
                <a:schemeClr val="bg1"/>
              </a:solidFill>
            </a:endParaRPr>
          </a:p>
        </p:txBody>
      </p:sp>
      <p:sp>
        <p:nvSpPr>
          <p:cNvPr id="25" name="矩形 24"/>
          <p:cNvSpPr/>
          <p:nvPr/>
        </p:nvSpPr>
        <p:spPr>
          <a:xfrm>
            <a:off x="2306541" y="3486453"/>
            <a:ext cx="1478496" cy="359410"/>
          </a:xfrm>
          <a:prstGeom prst="rect">
            <a:avLst/>
          </a:prstGeom>
        </p:spPr>
        <p:txBody>
          <a:bodyPr wrap="square">
            <a:spAutoFit/>
          </a:bodyPr>
          <a:lstStyle/>
          <a:p>
            <a:pPr lvl="0">
              <a:lnSpc>
                <a:spcPct val="130000"/>
              </a:lnSpc>
            </a:pPr>
            <a:r>
              <a:rPr lang="zh-CN" altLang="en-US" sz="1335" dirty="0">
                <a:solidFill>
                  <a:schemeClr val="bg1"/>
                </a:solidFill>
              </a:rPr>
              <a:t>创建型模式</a:t>
            </a:r>
            <a:endParaRPr lang="zh-CN" altLang="en-US" sz="1335" dirty="0">
              <a:solidFill>
                <a:schemeClr val="bg1"/>
              </a:solidFill>
            </a:endParaRPr>
          </a:p>
        </p:txBody>
      </p:sp>
      <p:sp>
        <p:nvSpPr>
          <p:cNvPr id="26" name="矩形 25"/>
          <p:cNvSpPr/>
          <p:nvPr/>
        </p:nvSpPr>
        <p:spPr>
          <a:xfrm>
            <a:off x="4348379" y="3486453"/>
            <a:ext cx="1478496" cy="359410"/>
          </a:xfrm>
          <a:prstGeom prst="rect">
            <a:avLst/>
          </a:prstGeom>
        </p:spPr>
        <p:txBody>
          <a:bodyPr wrap="square">
            <a:spAutoFit/>
          </a:bodyPr>
          <a:lstStyle/>
          <a:p>
            <a:pPr lvl="0">
              <a:lnSpc>
                <a:spcPct val="130000"/>
              </a:lnSpc>
            </a:pPr>
            <a:r>
              <a:rPr lang="zh-CN" altLang="en-US" sz="1335" dirty="0">
                <a:solidFill>
                  <a:schemeClr val="bg1"/>
                </a:solidFill>
              </a:rPr>
              <a:t>结构型模式</a:t>
            </a:r>
            <a:endParaRPr lang="zh-CN" altLang="en-US" sz="1335" dirty="0">
              <a:solidFill>
                <a:schemeClr val="bg1"/>
              </a:solidFill>
            </a:endParaRPr>
          </a:p>
        </p:txBody>
      </p:sp>
      <p:sp>
        <p:nvSpPr>
          <p:cNvPr id="27" name="矩形 26"/>
          <p:cNvSpPr/>
          <p:nvPr/>
        </p:nvSpPr>
        <p:spPr>
          <a:xfrm>
            <a:off x="6390218" y="3486453"/>
            <a:ext cx="1478496" cy="359410"/>
          </a:xfrm>
          <a:prstGeom prst="rect">
            <a:avLst/>
          </a:prstGeom>
        </p:spPr>
        <p:txBody>
          <a:bodyPr wrap="square">
            <a:spAutoFit/>
          </a:bodyPr>
          <a:lstStyle/>
          <a:p>
            <a:pPr lvl="0">
              <a:lnSpc>
                <a:spcPct val="130000"/>
              </a:lnSpc>
            </a:pPr>
            <a:r>
              <a:rPr lang="zh-CN" altLang="en-US" sz="1335" dirty="0">
                <a:solidFill>
                  <a:schemeClr val="bg1"/>
                </a:solidFill>
              </a:rPr>
              <a:t>行为型模式</a:t>
            </a:r>
            <a:endParaRPr lang="zh-CN" altLang="en-US" sz="1335" dirty="0">
              <a:solidFill>
                <a:schemeClr val="bg1"/>
              </a:solidFill>
            </a:endParaRPr>
          </a:p>
        </p:txBody>
      </p:sp>
      <p:sp>
        <p:nvSpPr>
          <p:cNvPr id="28" name="矩形 27"/>
          <p:cNvSpPr/>
          <p:nvPr/>
        </p:nvSpPr>
        <p:spPr>
          <a:xfrm>
            <a:off x="8432057" y="3486453"/>
            <a:ext cx="1478496" cy="359410"/>
          </a:xfrm>
          <a:prstGeom prst="rect">
            <a:avLst/>
          </a:prstGeom>
        </p:spPr>
        <p:txBody>
          <a:bodyPr wrap="square">
            <a:spAutoFit/>
          </a:bodyPr>
          <a:lstStyle/>
          <a:p>
            <a:pPr lvl="0">
              <a:lnSpc>
                <a:spcPct val="130000"/>
              </a:lnSpc>
            </a:pPr>
            <a:r>
              <a:rPr lang="zh-CN" altLang="en-US" sz="1335" dirty="0">
                <a:solidFill>
                  <a:schemeClr val="bg1"/>
                </a:solidFill>
              </a:rPr>
              <a:t>架构模式</a:t>
            </a:r>
            <a:endParaRPr lang="zh-CN" altLang="en-US" sz="1335" dirty="0">
              <a:solidFill>
                <a:schemeClr val="bg1"/>
              </a:solidFill>
            </a:endParaRPr>
          </a:p>
        </p:txBody>
      </p:sp>
      <p:sp>
        <p:nvSpPr>
          <p:cNvPr id="36" name="矩形 35"/>
          <p:cNvSpPr/>
          <p:nvPr/>
        </p:nvSpPr>
        <p:spPr>
          <a:xfrm>
            <a:off x="10437387" y="3543603"/>
            <a:ext cx="1478496" cy="359410"/>
          </a:xfrm>
          <a:prstGeom prst="rect">
            <a:avLst/>
          </a:prstGeom>
        </p:spPr>
        <p:txBody>
          <a:bodyPr wrap="square">
            <a:spAutoFit/>
          </a:bodyPr>
          <a:p>
            <a:pPr lvl="0">
              <a:lnSpc>
                <a:spcPct val="130000"/>
              </a:lnSpc>
            </a:pPr>
            <a:r>
              <a:rPr lang="zh-CN" altLang="en-US" sz="1335" dirty="0">
                <a:solidFill>
                  <a:schemeClr val="bg1"/>
                </a:solidFill>
              </a:rPr>
              <a:t>。。。。。。</a:t>
            </a:r>
            <a:endParaRPr lang="zh-CN" altLang="en-US" sz="1335"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824541" y="1895808"/>
            <a:ext cx="2544507" cy="2544501"/>
            <a:chOff x="4824541" y="1895808"/>
            <a:chExt cx="2544507" cy="2544501"/>
          </a:xfrm>
        </p:grpSpPr>
        <p:sp>
          <p:nvSpPr>
            <p:cNvPr id="2" name="椭圆 1"/>
            <p:cNvSpPr/>
            <p:nvPr/>
          </p:nvSpPr>
          <p:spPr>
            <a:xfrm>
              <a:off x="4824541" y="1895808"/>
              <a:ext cx="2544507" cy="2544501"/>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ea typeface="宋体" panose="02010600030101010101" pitchFamily="2" charset="-122"/>
              </a:endParaRPr>
            </a:p>
          </p:txBody>
        </p:sp>
        <p:sp>
          <p:nvSpPr>
            <p:cNvPr id="3" name="椭圆 2"/>
            <p:cNvSpPr/>
            <p:nvPr/>
          </p:nvSpPr>
          <p:spPr>
            <a:xfrm>
              <a:off x="5010916" y="2082183"/>
              <a:ext cx="2171757" cy="2171752"/>
            </a:xfrm>
            <a:prstGeom prst="ellipse">
              <a:avLst/>
            </a:prstGeom>
            <a:solidFill>
              <a:srgbClr val="2C353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kumimoji="1" lang="en-US" altLang="zh-CN" sz="8000" b="1" dirty="0">
                  <a:solidFill>
                    <a:prstClr val="white"/>
                  </a:solidFill>
                  <a:ea typeface="宋体" panose="02010600030101010101" pitchFamily="2" charset="-122"/>
                </a:rPr>
                <a:t>03</a:t>
              </a:r>
              <a:endParaRPr kumimoji="1" lang="zh-CN" altLang="en-US" sz="8000" b="1" dirty="0">
                <a:solidFill>
                  <a:prstClr val="white"/>
                </a:solidFill>
                <a:ea typeface="宋体" panose="02010600030101010101" pitchFamily="2" charset="-122"/>
              </a:endParaRPr>
            </a:p>
          </p:txBody>
        </p:sp>
      </p:grpSp>
      <p:grpSp>
        <p:nvGrpSpPr>
          <p:cNvPr id="9" name="组合 8"/>
          <p:cNvGrpSpPr/>
          <p:nvPr/>
        </p:nvGrpSpPr>
        <p:grpSpPr>
          <a:xfrm>
            <a:off x="5939729" y="4955042"/>
            <a:ext cx="314131" cy="538908"/>
            <a:chOff x="5939729" y="5437642"/>
            <a:chExt cx="314131" cy="538908"/>
          </a:xfrm>
        </p:grpSpPr>
        <p:sp>
          <p:nvSpPr>
            <p:cNvPr id="4" name="燕尾形 3"/>
            <p:cNvSpPr/>
            <p:nvPr/>
          </p:nvSpPr>
          <p:spPr>
            <a:xfrm rot="5400000">
              <a:off x="5973843" y="5403528"/>
              <a:ext cx="245903" cy="314131"/>
            </a:xfrm>
            <a:prstGeom prst="chevron">
              <a:avLst>
                <a:gd name="adj" fmla="val 59233"/>
              </a:avLst>
            </a:prstGeom>
            <a:solidFill>
              <a:schemeClr val="bg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5" name="燕尾形 4"/>
            <p:cNvSpPr/>
            <p:nvPr/>
          </p:nvSpPr>
          <p:spPr>
            <a:xfrm rot="5400000">
              <a:off x="5973843" y="5550031"/>
              <a:ext cx="245903" cy="314131"/>
            </a:xfrm>
            <a:prstGeom prst="chevron">
              <a:avLst>
                <a:gd name="adj" fmla="val 59233"/>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6" name="燕尾形 5"/>
            <p:cNvSpPr/>
            <p:nvPr/>
          </p:nvSpPr>
          <p:spPr>
            <a:xfrm rot="5400000">
              <a:off x="5973843" y="5696533"/>
              <a:ext cx="245903" cy="314131"/>
            </a:xfrm>
            <a:prstGeom prst="chevron">
              <a:avLst>
                <a:gd name="adj" fmla="val 5923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grpSp>
      <p:sp>
        <p:nvSpPr>
          <p:cNvPr id="7" name="矩形 6"/>
          <p:cNvSpPr/>
          <p:nvPr/>
        </p:nvSpPr>
        <p:spPr>
          <a:xfrm>
            <a:off x="4222838" y="439101"/>
            <a:ext cx="3747912" cy="748030"/>
          </a:xfrm>
          <a:prstGeom prst="rect">
            <a:avLst/>
          </a:prstGeom>
        </p:spPr>
        <p:txBody>
          <a:bodyPr wrap="square" anchor="ctr">
            <a:spAutoFit/>
          </a:bodyPr>
          <a:lstStyle/>
          <a:p>
            <a:pPr algn="ctr"/>
            <a:r>
              <a:rPr lang="zh-CN" altLang="en-US" sz="2665" b="1" dirty="0">
                <a:solidFill>
                  <a:srgbClr val="FFFFFF"/>
                </a:solidFill>
                <a:ea typeface="微软雅黑" panose="020B0503020204020204" charset="-122"/>
                <a:cs typeface="微软雅黑" panose="020B0503020204020204" charset="-122"/>
              </a:rPr>
              <a:t>结构型模式</a:t>
            </a:r>
            <a:endParaRPr lang="en-US" altLang="zh-CN" sz="2665" b="1" dirty="0">
              <a:solidFill>
                <a:srgbClr val="FFFFFF"/>
              </a:solidFill>
              <a:ea typeface="微软雅黑" panose="020B0503020204020204" charset="-122"/>
              <a:cs typeface="微软雅黑" panose="020B0503020204020204" charset="-122"/>
            </a:endParaRPr>
          </a:p>
          <a:p>
            <a:pPr algn="ctr"/>
            <a:r>
              <a:rPr lang="en-US" altLang="zh-CN" sz="1600" b="1" dirty="0">
                <a:solidFill>
                  <a:srgbClr val="FFFFFF"/>
                </a:solidFill>
                <a:ea typeface="宋体" panose="02010600030101010101" pitchFamily="2" charset="-122"/>
              </a:rPr>
              <a:t>Structural Pattern</a:t>
            </a:r>
            <a:endParaRPr lang="en-US" altLang="zh-CN" sz="1600" b="1" dirty="0">
              <a:solidFill>
                <a:srgbClr val="FFFFFF"/>
              </a:solidFill>
              <a:ea typeface="宋体" panose="02010600030101010101" pitchFamily="2" charset="-122"/>
            </a:endParaRPr>
          </a:p>
        </p:txBody>
      </p:sp>
      <p:sp>
        <p:nvSpPr>
          <p:cNvPr id="11" name="矩形 10"/>
          <p:cNvSpPr/>
          <p:nvPr/>
        </p:nvSpPr>
        <p:spPr>
          <a:xfrm>
            <a:off x="4223473" y="5820409"/>
            <a:ext cx="3747912" cy="337185"/>
          </a:xfrm>
          <a:prstGeom prst="rect">
            <a:avLst/>
          </a:prstGeom>
        </p:spPr>
        <p:txBody>
          <a:bodyPr wrap="square" anchor="ctr">
            <a:spAutoFit/>
          </a:bodyPr>
          <a:p>
            <a:pPr algn="ctr"/>
            <a:r>
              <a:rPr lang="zh-CN" altLang="en-US" sz="1600" b="1" dirty="0">
                <a:solidFill>
                  <a:srgbClr val="FFFFFF"/>
                </a:solidFill>
                <a:ea typeface="宋体" panose="02010600030101010101" pitchFamily="2" charset="-122"/>
              </a:rPr>
              <a:t>针对于组织灵活的对象体系</a:t>
            </a:r>
            <a:endParaRPr lang="zh-CN" altLang="en-US" sz="1600" b="1" dirty="0">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4774"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77290" y="180023"/>
            <a:ext cx="5057775" cy="625475"/>
          </a:xfrm>
          <a:prstGeom prst="rect">
            <a:avLst/>
          </a:prstGeom>
        </p:spPr>
        <p:txBody>
          <a:bodyPr wrap="square" anchor="ctr">
            <a:spAutoFit/>
          </a:bodyPr>
          <a:lstStyle/>
          <a:p>
            <a:pPr algn="l">
              <a:lnSpc>
                <a:spcPct val="130000"/>
              </a:lnSpc>
            </a:pPr>
            <a:r>
              <a:rPr lang="zh-CN" altLang="en-US" sz="2665" b="1" dirty="0">
                <a:solidFill>
                  <a:schemeClr val="accent5"/>
                </a:solidFill>
                <a:ea typeface="微软雅黑" panose="020B0503020204020204" charset="-122"/>
                <a:cs typeface="微软雅黑" panose="020B0503020204020204" charset="-122"/>
              </a:rPr>
              <a:t>结构型模式</a:t>
            </a:r>
            <a:endParaRPr lang="zh-CN" altLang="en-US" sz="2665" b="1" dirty="0">
              <a:solidFill>
                <a:schemeClr val="accent5"/>
              </a:solidFill>
              <a:ea typeface="微软雅黑" panose="020B0503020204020204" charset="-122"/>
              <a:cs typeface="微软雅黑" panose="020B0503020204020204" charset="-122"/>
            </a:endParaRPr>
          </a:p>
        </p:txBody>
      </p:sp>
      <p:sp>
        <p:nvSpPr>
          <p:cNvPr id="5" name="矩形 4"/>
          <p:cNvSpPr/>
          <p:nvPr/>
        </p:nvSpPr>
        <p:spPr>
          <a:xfrm>
            <a:off x="4222838" y="439101"/>
            <a:ext cx="3747912" cy="748030"/>
          </a:xfrm>
          <a:prstGeom prst="rect">
            <a:avLst/>
          </a:prstGeom>
        </p:spPr>
        <p:txBody>
          <a:bodyPr wrap="square" anchor="ctr">
            <a:spAutoFit/>
          </a:bodyPr>
          <a:lstStyle/>
          <a:p>
            <a:pPr algn="ctr"/>
            <a:r>
              <a:rPr lang="zh-CN" altLang="en-US" sz="2665" b="1" dirty="0">
                <a:solidFill>
                  <a:srgbClr val="FFFFFF"/>
                </a:solidFill>
                <a:ea typeface="微软雅黑" panose="020B0503020204020204" charset="-122"/>
                <a:cs typeface="微软雅黑" panose="020B0503020204020204" charset="-122"/>
              </a:rPr>
              <a:t>创建型模式</a:t>
            </a:r>
            <a:endParaRPr lang="en-US" altLang="zh-CN" sz="2665" b="1" dirty="0">
              <a:solidFill>
                <a:srgbClr val="FFFFFF"/>
              </a:solidFill>
              <a:ea typeface="微软雅黑" panose="020B0503020204020204" charset="-122"/>
              <a:cs typeface="微软雅黑" panose="020B0503020204020204" charset="-122"/>
            </a:endParaRPr>
          </a:p>
          <a:p>
            <a:pPr algn="ctr"/>
            <a:r>
              <a:rPr lang="en-US" altLang="zh-CN" sz="1600" b="1" dirty="0">
                <a:solidFill>
                  <a:srgbClr val="FFFFFF"/>
                </a:solidFill>
                <a:ea typeface="宋体" panose="02010600030101010101" pitchFamily="2" charset="-122"/>
              </a:rPr>
              <a:t>CREAT PATTERN</a:t>
            </a:r>
            <a:endParaRPr lang="en-US" altLang="zh-CN" sz="1600" b="1" dirty="0">
              <a:solidFill>
                <a:srgbClr val="FFFFFF"/>
              </a:solidFill>
              <a:ea typeface="宋体" panose="02010600030101010101" pitchFamily="2" charset="-122"/>
            </a:endParaRPr>
          </a:p>
        </p:txBody>
      </p:sp>
      <p:sp>
        <p:nvSpPr>
          <p:cNvPr id="9" name="矩形 8"/>
          <p:cNvSpPr/>
          <p:nvPr/>
        </p:nvSpPr>
        <p:spPr>
          <a:xfrm>
            <a:off x="1278255" y="928688"/>
            <a:ext cx="10215245" cy="5754370"/>
          </a:xfrm>
          <a:prstGeom prst="rect">
            <a:avLst/>
          </a:prstGeom>
        </p:spPr>
        <p:style>
          <a:lnRef idx="2">
            <a:schemeClr val="accent2"/>
          </a:lnRef>
          <a:fillRef idx="1">
            <a:schemeClr val="lt1"/>
          </a:fillRef>
          <a:effectRef idx="0">
            <a:schemeClr val="accent2"/>
          </a:effectRef>
          <a:fontRef idx="minor">
            <a:schemeClr val="dk1"/>
          </a:fontRef>
        </p:style>
        <p:txBody>
          <a:bodyPr wrap="square" anchor="ctr">
            <a:spAutoFit/>
          </a:bodyPr>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一：适配器模式</a:t>
            </a:r>
            <a:r>
              <a:rPr lang="en-US" altLang="zh-CN" b="1" dirty="0">
                <a:solidFill>
                  <a:schemeClr val="tx1"/>
                </a:solidFill>
                <a:ea typeface="宋体" panose="02010600030101010101" pitchFamily="2" charset="-122"/>
              </a:rPr>
              <a:t>--Adapter </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二：桥模式</a:t>
            </a:r>
            <a:r>
              <a:rPr lang="en-US" altLang="zh-CN" b="1" dirty="0">
                <a:solidFill>
                  <a:schemeClr val="tx1"/>
                </a:solidFill>
                <a:ea typeface="宋体" panose="02010600030101010101" pitchFamily="2" charset="-122"/>
              </a:rPr>
              <a:t>-- Bridge</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三：组合模式</a:t>
            </a:r>
            <a:r>
              <a:rPr lang="en-US" altLang="zh-CN" b="1" dirty="0">
                <a:solidFill>
                  <a:schemeClr val="tx1"/>
                </a:solidFill>
                <a:ea typeface="宋体" panose="02010600030101010101" pitchFamily="2" charset="-122"/>
              </a:rPr>
              <a:t>-- Composit</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四：装饰模式</a:t>
            </a:r>
            <a:r>
              <a:rPr lang="en-US" altLang="zh-CN" b="1" dirty="0">
                <a:solidFill>
                  <a:schemeClr val="tx1"/>
                </a:solidFill>
                <a:ea typeface="宋体" panose="02010600030101010101" pitchFamily="2" charset="-122"/>
              </a:rPr>
              <a:t>--Decorate </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五：外观模式</a:t>
            </a:r>
            <a:r>
              <a:rPr lang="en-US" altLang="zh-CN" b="1" dirty="0">
                <a:solidFill>
                  <a:schemeClr val="tx1"/>
                </a:solidFill>
                <a:ea typeface="宋体" panose="02010600030101010101" pitchFamily="2" charset="-122"/>
              </a:rPr>
              <a:t>--Facade Pattern</a:t>
            </a:r>
            <a:endParaRPr lang="en-US" altLang="zh-CN" b="1" dirty="0">
              <a:solidFill>
                <a:schemeClr val="tx1"/>
              </a:solidFill>
              <a:ea typeface="宋体" panose="02010600030101010101" pitchFamily="2" charset="-122"/>
            </a:endParaRPr>
          </a:p>
          <a:p>
            <a:pPr algn="l"/>
            <a:endParaRPr lang="en-US" altLang="zh-CN"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六：享元模式</a:t>
            </a:r>
            <a:r>
              <a:rPr lang="en-US" altLang="zh-CN" b="1" dirty="0">
                <a:solidFill>
                  <a:schemeClr val="tx1"/>
                </a:solidFill>
                <a:ea typeface="宋体" panose="02010600030101010101" pitchFamily="2" charset="-122"/>
              </a:rPr>
              <a:t>--Flyweight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七：代理模式</a:t>
            </a:r>
            <a:r>
              <a:rPr lang="en-US" altLang="zh-CN" b="1" dirty="0">
                <a:solidFill>
                  <a:schemeClr val="tx1"/>
                </a:solidFill>
                <a:ea typeface="宋体" panose="02010600030101010101" pitchFamily="2" charset="-122"/>
              </a:rPr>
              <a:t>--Proxy Pattern</a:t>
            </a:r>
            <a:endParaRPr lang="zh-CN" altLang="en-US" b="1" dirty="0">
              <a:solidFill>
                <a:schemeClr val="tx1"/>
              </a:solidFill>
              <a:ea typeface="宋体" panose="02010600030101010101" pitchFamily="2" charset="-122"/>
            </a:endParaRPr>
          </a:p>
          <a:p>
            <a:pPr algn="l"/>
            <a:endParaRPr lang="zh-CN" altLang="en-US" sz="1600" b="1" dirty="0">
              <a:solidFill>
                <a:schemeClr val="tx1"/>
              </a:solidFill>
              <a:ea typeface="宋体" panose="02010600030101010101" pitchFamily="2" charset="-122"/>
            </a:endParaRPr>
          </a:p>
          <a:p>
            <a:pPr algn="l"/>
            <a:endParaRPr lang="zh-CN" altLang="en-US" sz="1600" b="1"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45034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000" dirty="0">
                <a:solidFill>
                  <a:srgbClr val="242424"/>
                </a:solidFill>
                <a:latin typeface="+mn-ea"/>
              </a:rPr>
              <a:t>将目标类和适配者类解耦，通过引入一个适配器类来重现现有的适配者类，无需修改原有结构</a:t>
            </a:r>
            <a:r>
              <a:rPr sz="1000" dirty="0">
                <a:solidFill>
                  <a:srgbClr val="242424"/>
                </a:solidFill>
                <a:latin typeface="+mn-ea"/>
              </a:rPr>
              <a:t>。</a:t>
            </a:r>
            <a:endParaRPr sz="10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000" dirty="0">
                <a:solidFill>
                  <a:srgbClr val="242424"/>
                </a:solidFill>
                <a:latin typeface="+mn-ea"/>
              </a:rPr>
              <a:t>增加了类的透明性和复用性，将具体的业务实现过程封装在适配者类中。对于客户端是透明的，而且提高了适配者的复用性，同一个适配类可以在多个不同的系统中复用</a:t>
            </a:r>
            <a:r>
              <a:rPr sz="1000" dirty="0">
                <a:solidFill>
                  <a:srgbClr val="242424"/>
                </a:solidFill>
                <a:latin typeface="+mn-ea"/>
              </a:rPr>
              <a:t>。</a:t>
            </a:r>
            <a:endParaRPr sz="10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000" dirty="0">
                <a:solidFill>
                  <a:srgbClr val="242424"/>
                </a:solidFill>
                <a:latin typeface="+mn-ea"/>
              </a:rPr>
              <a:t>很好的灵活性和扩展性，可以通过配置文件和反射的方式，很方便的更换适配器，也可以在不修改任何代码的情况下，增加新的适配器，完全</a:t>
            </a:r>
            <a:r>
              <a:rPr sz="1000" dirty="0">
                <a:solidFill>
                  <a:srgbClr val="242424"/>
                </a:solidFill>
                <a:latin typeface="+mn-ea"/>
              </a:rPr>
              <a:t>符合“</a:t>
            </a:r>
            <a:r>
              <a:rPr sz="1000" dirty="0">
                <a:solidFill>
                  <a:srgbClr val="FF0000"/>
                </a:solidFill>
                <a:latin typeface="+mn-ea"/>
              </a:rPr>
              <a:t>开闭原则</a:t>
            </a:r>
            <a:r>
              <a:rPr sz="1000" dirty="0">
                <a:solidFill>
                  <a:srgbClr val="242424"/>
                </a:solidFill>
                <a:latin typeface="+mn-ea"/>
              </a:rPr>
              <a:t>”。</a:t>
            </a:r>
            <a:endParaRPr sz="10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112712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200" dirty="0">
                <a:solidFill>
                  <a:srgbClr val="242424"/>
                </a:solidFill>
                <a:latin typeface="+mn-ea"/>
              </a:rPr>
              <a:t>一次只能适配一个适配者类，不能同时适配多个适配者</a:t>
            </a:r>
            <a:endParaRPr lang="zh-CN" sz="12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200" dirty="0">
                <a:solidFill>
                  <a:srgbClr val="242424"/>
                </a:solidFill>
                <a:latin typeface="+mn-ea"/>
              </a:rPr>
              <a:t>适配者类不能为最终类，类不能用</a:t>
            </a:r>
            <a:r>
              <a:rPr lang="en-US" altLang="zh-CN" sz="1200" dirty="0">
                <a:solidFill>
                  <a:srgbClr val="242424"/>
                </a:solidFill>
                <a:latin typeface="+mn-ea"/>
              </a:rPr>
              <a:t>sealed</a:t>
            </a:r>
            <a:r>
              <a:rPr lang="zh-CN" altLang="en-US" sz="1200" dirty="0">
                <a:solidFill>
                  <a:srgbClr val="242424"/>
                </a:solidFill>
                <a:latin typeface="+mn-ea"/>
              </a:rPr>
              <a:t>申明</a:t>
            </a:r>
            <a:endParaRPr sz="12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200" dirty="0">
                <a:solidFill>
                  <a:srgbClr val="242424"/>
                </a:solidFill>
                <a:latin typeface="+mn-ea"/>
              </a:rPr>
              <a:t>目标抽象类只能为接口，不能为类，其使用上有一定的局限性</a:t>
            </a:r>
            <a:endParaRPr lang="zh-CN" sz="12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410"/>
            <a:ext cx="7809230"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适配器模式</a:t>
            </a:r>
            <a:r>
              <a:rPr lang="en-US" altLang="zh-CN" sz="2665" b="1" dirty="0">
                <a:solidFill>
                  <a:schemeClr val="accent5"/>
                </a:solidFill>
                <a:ea typeface="微软雅黑" panose="020B0503020204020204" charset="-122"/>
                <a:cs typeface="微软雅黑" panose="020B0503020204020204" charset="-122"/>
              </a:rPr>
              <a:t>-</a:t>
            </a:r>
            <a:r>
              <a:rPr lang="zh-CN" altLang="en-US" sz="2000" b="1" dirty="0">
                <a:solidFill>
                  <a:schemeClr val="accent5"/>
                </a:solidFill>
                <a:ea typeface="微软雅黑" panose="020B0503020204020204" charset="-122"/>
                <a:cs typeface="微软雅黑" panose="020B0503020204020204" charset="-122"/>
              </a:rPr>
              <a:t>将一个类的接口转换成客户希望的另外一个接口</a:t>
            </a:r>
            <a:endParaRPr lang="zh-CN" altLang="en-US" sz="2000" b="1" dirty="0">
              <a:solidFill>
                <a:schemeClr val="accent5"/>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适配器模式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类适配器</a:t>
            </a:r>
            <a:endParaRPr lang="zh-CN" altLang="en-US" sz="1800" b="1" dirty="0">
              <a:solidFill>
                <a:schemeClr val="accent5"/>
              </a:solidFill>
              <a:ea typeface="微软雅黑" panose="020B0503020204020204" charset="-122"/>
              <a:cs typeface="微软雅黑" panose="020B0503020204020204" charset="-122"/>
            </a:endParaRPr>
          </a:p>
        </p:txBody>
      </p:sp>
      <p:sp>
        <p:nvSpPr>
          <p:cNvPr id="4" name="圆角矩形 3"/>
          <p:cNvSpPr/>
          <p:nvPr/>
        </p:nvSpPr>
        <p:spPr>
          <a:xfrm>
            <a:off x="260985" y="842010"/>
            <a:ext cx="5551805" cy="560006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文本框 5"/>
          <p:cNvSpPr txBox="1"/>
          <p:nvPr/>
        </p:nvSpPr>
        <p:spPr>
          <a:xfrm>
            <a:off x="438150" y="1028065"/>
            <a:ext cx="5145405" cy="3753485"/>
          </a:xfrm>
          <a:prstGeom prst="rect">
            <a:avLst/>
          </a:prstGeom>
          <a:noFill/>
        </p:spPr>
        <p:txBody>
          <a:bodyPr wrap="square" rtlCol="0">
            <a:spAutoFit/>
          </a:bodyPr>
          <a:p>
            <a:r>
              <a:rPr lang="en-US" altLang="zh-CN" sz="1400"/>
              <a:t>public class Client{</a:t>
            </a:r>
            <a:endParaRPr lang="en-US" altLang="zh-CN" sz="1400"/>
          </a:p>
          <a:p>
            <a:r>
              <a:rPr lang="en-US" altLang="zh-CN" sz="1400"/>
              <a:t>	ITarget target=new Adapter()</a:t>
            </a:r>
            <a:r>
              <a:rPr lang="en-US" altLang="zh-CN" sz="1400">
                <a:sym typeface="+mn-ea"/>
              </a:rPr>
              <a:t>;</a:t>
            </a:r>
            <a:endParaRPr lang="en-US" altLang="zh-CN" sz="1400">
              <a:sym typeface="+mn-ea"/>
            </a:endParaRPr>
          </a:p>
          <a:p>
            <a:r>
              <a:rPr lang="en-US" altLang="zh-CN" sz="1400">
                <a:sym typeface="+mn-ea"/>
              </a:rPr>
              <a:t>	</a:t>
            </a:r>
            <a:r>
              <a:rPr lang="en-US" sz="1400">
                <a:sym typeface="+mn-ea"/>
              </a:rPr>
              <a:t>target.Request();</a:t>
            </a:r>
            <a:endParaRPr lang="en-US" sz="1400">
              <a:sym typeface="+mn-ea"/>
            </a:endParaRPr>
          </a:p>
          <a:p>
            <a:r>
              <a:rPr lang="en-US" altLang="zh-CN" sz="1400"/>
              <a:t>}</a:t>
            </a:r>
            <a:endParaRPr lang="en-US" altLang="zh-CN" sz="1400"/>
          </a:p>
          <a:p>
            <a:r>
              <a:rPr lang="en-US" altLang="zh-CN" sz="1400"/>
              <a:t>public interface ITaret{</a:t>
            </a:r>
            <a:endParaRPr lang="en-US" altLang="zh-CN" sz="1400"/>
          </a:p>
          <a:p>
            <a:pPr lvl="1"/>
            <a:r>
              <a:rPr lang="en-US" altLang="zh-CN" sz="1400"/>
              <a:t>void Request();</a:t>
            </a:r>
            <a:endParaRPr lang="en-US" altLang="zh-CN" sz="1400"/>
          </a:p>
          <a:p>
            <a:r>
              <a:rPr lang="en-US" altLang="zh-CN" sz="1400"/>
              <a:t>}</a:t>
            </a:r>
            <a:endParaRPr lang="en-US" altLang="zh-CN" sz="1400"/>
          </a:p>
          <a:p>
            <a:endParaRPr lang="en-US" altLang="zh-CN" sz="1400"/>
          </a:p>
          <a:p>
            <a:endParaRPr lang="en-US" altLang="zh-CN" sz="1400"/>
          </a:p>
          <a:p>
            <a:r>
              <a:rPr lang="en-US" altLang="zh-CN" sz="1400"/>
              <a:t>public class </a:t>
            </a:r>
            <a:r>
              <a:rPr lang="en-US" altLang="zh-CN" sz="1400">
                <a:sym typeface="+mn-ea"/>
              </a:rPr>
              <a:t>Adapter:ITarget,Adptee{</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public void Request{</a:t>
            </a:r>
            <a:endParaRPr lang="en-US" altLang="zh-CN" sz="1400">
              <a:sym typeface="+mn-ea"/>
            </a:endParaRPr>
          </a:p>
          <a:p>
            <a:r>
              <a:rPr lang="en-US" altLang="zh-CN" sz="1400">
                <a:sym typeface="+mn-ea"/>
              </a:rPr>
              <a:t>		base.Request();</a:t>
            </a:r>
            <a:endParaRPr lang="en-US" altLang="zh-CN" sz="1400">
              <a:sym typeface="+mn-ea"/>
            </a:endParaRPr>
          </a:p>
          <a:p>
            <a:r>
              <a:rPr lang="en-US" altLang="zh-CN" sz="1400">
                <a:sym typeface="+mn-ea"/>
              </a:rPr>
              <a:t>		...</a:t>
            </a:r>
            <a:r>
              <a:rPr lang="zh-CN" altLang="en-US" sz="1400">
                <a:sym typeface="+mn-ea"/>
              </a:rPr>
              <a:t>处理其他事情</a:t>
            </a:r>
            <a:endParaRPr lang="en-US" altLang="zh-CN" sz="1400">
              <a:sym typeface="+mn-ea"/>
            </a:endParaRPr>
          </a:p>
          <a:p>
            <a:r>
              <a:rPr lang="en-US" altLang="zh-CN" sz="1400">
                <a:sym typeface="+mn-ea"/>
              </a:rPr>
              <a:t>	}	</a:t>
            </a:r>
            <a:endParaRPr lang="en-US" altLang="zh-CN" sz="1400">
              <a:sym typeface="+mn-ea"/>
            </a:endParaRPr>
          </a:p>
          <a:p>
            <a:r>
              <a:rPr lang="en-US" altLang="zh-CN" sz="1400">
                <a:sym typeface="+mn-ea"/>
              </a:rPr>
              <a:t>}</a:t>
            </a:r>
            <a:endParaRPr lang="en-US" altLang="zh-CN" sz="1400"/>
          </a:p>
          <a:p>
            <a:endParaRPr lang="en-US" altLang="zh-CN" sz="1400"/>
          </a:p>
        </p:txBody>
      </p:sp>
      <p:sp>
        <p:nvSpPr>
          <p:cNvPr id="8" name="矩形 7"/>
          <p:cNvSpPr/>
          <p:nvPr/>
        </p:nvSpPr>
        <p:spPr>
          <a:xfrm>
            <a:off x="5812790" y="842010"/>
            <a:ext cx="1466215" cy="7150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client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p:txBody>
      </p:sp>
      <p:sp>
        <p:nvSpPr>
          <p:cNvPr id="10" name="矩形 9"/>
          <p:cNvSpPr/>
          <p:nvPr/>
        </p:nvSpPr>
        <p:spPr>
          <a:xfrm>
            <a:off x="6466840" y="2796540"/>
            <a:ext cx="2275840" cy="12649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Adapter</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+Request()</a:t>
            </a:r>
            <a:endParaRPr lang="en-US" altLang="zh-CN" sz="1600">
              <a:solidFill>
                <a:schemeClr val="tx1"/>
              </a:solidFill>
            </a:endParaRPr>
          </a:p>
        </p:txBody>
      </p:sp>
      <p:sp>
        <p:nvSpPr>
          <p:cNvPr id="11" name="矩形 10"/>
          <p:cNvSpPr/>
          <p:nvPr/>
        </p:nvSpPr>
        <p:spPr>
          <a:xfrm>
            <a:off x="8742680" y="622300"/>
            <a:ext cx="1697990" cy="13811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ITarget</a:t>
            </a:r>
            <a:endParaRPr lang="en-US" altLang="zh-CN" sz="1400">
              <a:solidFill>
                <a:schemeClr val="tx1"/>
              </a:solidFill>
            </a:endParaRPr>
          </a:p>
          <a:p>
            <a:r>
              <a:rPr lang="en-US" altLang="zh-CN" sz="1400">
                <a:solidFill>
                  <a:schemeClr val="tx1"/>
                </a:solidFill>
              </a:rPr>
              <a:t>-------------------------</a:t>
            </a:r>
            <a:endParaRPr lang="en-US" altLang="zh-CN" sz="1400">
              <a:solidFill>
                <a:schemeClr val="tx1"/>
              </a:solidFill>
            </a:endParaRPr>
          </a:p>
          <a:p>
            <a:r>
              <a:rPr lang="en-US" altLang="zh-CN" sz="1400">
                <a:solidFill>
                  <a:schemeClr val="tx1"/>
                </a:solidFill>
              </a:rPr>
              <a:t>+request()</a:t>
            </a:r>
            <a:endParaRPr lang="en-US" altLang="zh-CN" sz="1400">
              <a:solidFill>
                <a:schemeClr val="tx1"/>
              </a:solidFill>
            </a:endParaRPr>
          </a:p>
        </p:txBody>
      </p:sp>
      <p:sp>
        <p:nvSpPr>
          <p:cNvPr id="5" name="矩形 4"/>
          <p:cNvSpPr/>
          <p:nvPr/>
        </p:nvSpPr>
        <p:spPr>
          <a:xfrm>
            <a:off x="6466840" y="4563745"/>
            <a:ext cx="2275840" cy="12649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Adaptee</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+specifiedRequest()</a:t>
            </a:r>
            <a:endParaRPr lang="en-US" altLang="zh-CN" sz="1600">
              <a:solidFill>
                <a:schemeClr val="tx1"/>
              </a:solidFill>
            </a:endParaRPr>
          </a:p>
        </p:txBody>
      </p:sp>
      <p:cxnSp>
        <p:nvCxnSpPr>
          <p:cNvPr id="12" name="直接箭头连接符 11"/>
          <p:cNvCxnSpPr>
            <a:stCxn id="8" idx="3"/>
          </p:cNvCxnSpPr>
          <p:nvPr/>
        </p:nvCxnSpPr>
        <p:spPr>
          <a:xfrm flipV="1">
            <a:off x="7279005" y="1198245"/>
            <a:ext cx="1463675" cy="1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a:stCxn id="10" idx="3"/>
            <a:endCxn id="11" idx="2"/>
          </p:cNvCxnSpPr>
          <p:nvPr/>
        </p:nvCxnSpPr>
        <p:spPr>
          <a:xfrm flipV="1">
            <a:off x="8742680" y="2003425"/>
            <a:ext cx="848995" cy="1425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endCxn id="10" idx="0"/>
          </p:cNvCxnSpPr>
          <p:nvPr/>
        </p:nvCxnSpPr>
        <p:spPr>
          <a:xfrm>
            <a:off x="7284085" y="1217295"/>
            <a:ext cx="320675" cy="15792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a:stCxn id="10" idx="2"/>
          </p:cNvCxnSpPr>
          <p:nvPr/>
        </p:nvCxnSpPr>
        <p:spPr>
          <a:xfrm>
            <a:off x="7604760" y="4061460"/>
            <a:ext cx="0" cy="502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适配器模式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对象适配器</a:t>
            </a:r>
            <a:endParaRPr lang="zh-CN" altLang="en-US" sz="1800" b="1" dirty="0">
              <a:solidFill>
                <a:schemeClr val="accent5"/>
              </a:solidFill>
              <a:ea typeface="微软雅黑" panose="020B0503020204020204" charset="-122"/>
              <a:cs typeface="微软雅黑" panose="020B0503020204020204" charset="-122"/>
            </a:endParaRPr>
          </a:p>
        </p:txBody>
      </p:sp>
      <p:sp>
        <p:nvSpPr>
          <p:cNvPr id="4" name="圆角矩形 3"/>
          <p:cNvSpPr/>
          <p:nvPr/>
        </p:nvSpPr>
        <p:spPr>
          <a:xfrm>
            <a:off x="260985" y="842010"/>
            <a:ext cx="5551805" cy="560006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文本框 5"/>
          <p:cNvSpPr txBox="1"/>
          <p:nvPr/>
        </p:nvSpPr>
        <p:spPr>
          <a:xfrm>
            <a:off x="438150" y="1028065"/>
            <a:ext cx="5145405" cy="4184650"/>
          </a:xfrm>
          <a:prstGeom prst="rect">
            <a:avLst/>
          </a:prstGeom>
          <a:noFill/>
        </p:spPr>
        <p:txBody>
          <a:bodyPr wrap="square" rtlCol="0">
            <a:spAutoFit/>
          </a:bodyPr>
          <a:p>
            <a:r>
              <a:rPr lang="en-US" altLang="zh-CN" sz="1400"/>
              <a:t>public class Client{</a:t>
            </a:r>
            <a:endParaRPr lang="en-US" altLang="zh-CN" sz="1400"/>
          </a:p>
          <a:p>
            <a:r>
              <a:rPr lang="en-US" altLang="zh-CN" sz="1400"/>
              <a:t>	ITarget target=new Adapter()</a:t>
            </a:r>
            <a:r>
              <a:rPr lang="en-US" altLang="zh-CN" sz="1400">
                <a:sym typeface="+mn-ea"/>
              </a:rPr>
              <a:t>;</a:t>
            </a:r>
            <a:endParaRPr lang="en-US" altLang="zh-CN" sz="1400">
              <a:sym typeface="+mn-ea"/>
            </a:endParaRPr>
          </a:p>
          <a:p>
            <a:r>
              <a:rPr lang="en-US" altLang="zh-CN" sz="1400">
                <a:sym typeface="+mn-ea"/>
              </a:rPr>
              <a:t>	</a:t>
            </a:r>
            <a:r>
              <a:rPr lang="en-US" sz="1400">
                <a:sym typeface="+mn-ea"/>
              </a:rPr>
              <a:t>target.Request();</a:t>
            </a:r>
            <a:endParaRPr lang="en-US" sz="1400">
              <a:sym typeface="+mn-ea"/>
            </a:endParaRPr>
          </a:p>
          <a:p>
            <a:r>
              <a:rPr lang="en-US" altLang="zh-CN" sz="1400"/>
              <a:t>}</a:t>
            </a:r>
            <a:endParaRPr lang="en-US" altLang="zh-CN" sz="1400"/>
          </a:p>
          <a:p>
            <a:r>
              <a:rPr lang="en-US" altLang="zh-CN" sz="1400"/>
              <a:t>public interface ITaret{</a:t>
            </a:r>
            <a:endParaRPr lang="en-US" altLang="zh-CN" sz="1400"/>
          </a:p>
          <a:p>
            <a:pPr lvl="1"/>
            <a:r>
              <a:rPr lang="en-US" altLang="zh-CN" sz="1400"/>
              <a:t>void Request();</a:t>
            </a:r>
            <a:endParaRPr lang="en-US" altLang="zh-CN" sz="1400"/>
          </a:p>
          <a:p>
            <a:r>
              <a:rPr lang="en-US" altLang="zh-CN" sz="1400"/>
              <a:t>}</a:t>
            </a:r>
            <a:endParaRPr lang="en-US" altLang="zh-CN" sz="1400"/>
          </a:p>
          <a:p>
            <a:endParaRPr lang="en-US" altLang="zh-CN" sz="1400"/>
          </a:p>
          <a:p>
            <a:endParaRPr lang="en-US" altLang="zh-CN" sz="1400"/>
          </a:p>
          <a:p>
            <a:r>
              <a:rPr lang="en-US" altLang="zh-CN" sz="1400"/>
              <a:t>public class </a:t>
            </a:r>
            <a:r>
              <a:rPr lang="en-US" altLang="zh-CN" sz="1400">
                <a:sym typeface="+mn-ea"/>
              </a:rPr>
              <a:t>Adapter:ITarget{</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private Adptee adpttee;</a:t>
            </a:r>
            <a:endParaRPr lang="en-US" altLang="zh-CN" sz="1400">
              <a:sym typeface="+mn-ea"/>
            </a:endParaRPr>
          </a:p>
          <a:p>
            <a:r>
              <a:rPr lang="en-US" altLang="zh-CN" sz="1400">
                <a:sym typeface="+mn-ea"/>
              </a:rPr>
              <a:t>	</a:t>
            </a:r>
            <a:endParaRPr lang="en-US" altLang="zh-CN" sz="1400">
              <a:sym typeface="+mn-ea"/>
            </a:endParaRPr>
          </a:p>
          <a:p>
            <a:r>
              <a:rPr lang="en-US" altLang="zh-CN" sz="1400">
                <a:sym typeface="+mn-ea"/>
              </a:rPr>
              <a:t>	public void Request{</a:t>
            </a:r>
            <a:endParaRPr lang="en-US" altLang="zh-CN" sz="1400">
              <a:sym typeface="+mn-ea"/>
            </a:endParaRPr>
          </a:p>
          <a:p>
            <a:r>
              <a:rPr lang="en-US" altLang="zh-CN" sz="1400">
                <a:sym typeface="+mn-ea"/>
              </a:rPr>
              <a:t>		adpttee.Request();</a:t>
            </a:r>
            <a:endParaRPr lang="en-US" altLang="zh-CN" sz="1400">
              <a:sym typeface="+mn-ea"/>
            </a:endParaRPr>
          </a:p>
          <a:p>
            <a:r>
              <a:rPr lang="en-US" altLang="zh-CN" sz="1400">
                <a:sym typeface="+mn-ea"/>
              </a:rPr>
              <a:t>		...</a:t>
            </a:r>
            <a:r>
              <a:rPr lang="zh-CN" altLang="en-US" sz="1400">
                <a:sym typeface="+mn-ea"/>
              </a:rPr>
              <a:t>处理其他事情</a:t>
            </a:r>
            <a:endParaRPr lang="en-US" altLang="zh-CN" sz="1400">
              <a:sym typeface="+mn-ea"/>
            </a:endParaRPr>
          </a:p>
          <a:p>
            <a:r>
              <a:rPr lang="en-US" altLang="zh-CN" sz="1400">
                <a:sym typeface="+mn-ea"/>
              </a:rPr>
              <a:t>	}	</a:t>
            </a:r>
            <a:endParaRPr lang="en-US" altLang="zh-CN" sz="1400">
              <a:sym typeface="+mn-ea"/>
            </a:endParaRPr>
          </a:p>
          <a:p>
            <a:r>
              <a:rPr lang="en-US" altLang="zh-CN" sz="1400">
                <a:sym typeface="+mn-ea"/>
              </a:rPr>
              <a:t>}</a:t>
            </a:r>
            <a:endParaRPr lang="en-US" altLang="zh-CN" sz="1400"/>
          </a:p>
          <a:p>
            <a:endParaRPr lang="en-US" altLang="zh-CN" sz="1400"/>
          </a:p>
        </p:txBody>
      </p:sp>
      <p:sp>
        <p:nvSpPr>
          <p:cNvPr id="8" name="矩形 7"/>
          <p:cNvSpPr/>
          <p:nvPr/>
        </p:nvSpPr>
        <p:spPr>
          <a:xfrm>
            <a:off x="5812790" y="842010"/>
            <a:ext cx="1466215" cy="7150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client</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p:txBody>
      </p:sp>
      <p:sp>
        <p:nvSpPr>
          <p:cNvPr id="10" name="矩形 9"/>
          <p:cNvSpPr/>
          <p:nvPr/>
        </p:nvSpPr>
        <p:spPr>
          <a:xfrm>
            <a:off x="6466840" y="2796540"/>
            <a:ext cx="2275840" cy="12649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Adapter</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+Request()</a:t>
            </a:r>
            <a:endParaRPr lang="en-US" altLang="zh-CN" sz="1600">
              <a:solidFill>
                <a:schemeClr val="tx1"/>
              </a:solidFill>
            </a:endParaRPr>
          </a:p>
        </p:txBody>
      </p:sp>
      <p:sp>
        <p:nvSpPr>
          <p:cNvPr id="11" name="矩形 10"/>
          <p:cNvSpPr/>
          <p:nvPr/>
        </p:nvSpPr>
        <p:spPr>
          <a:xfrm>
            <a:off x="8742680" y="622300"/>
            <a:ext cx="1697990" cy="13811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ITarget</a:t>
            </a:r>
            <a:endParaRPr lang="en-US" altLang="zh-CN" sz="1400">
              <a:solidFill>
                <a:schemeClr val="tx1"/>
              </a:solidFill>
            </a:endParaRPr>
          </a:p>
          <a:p>
            <a:r>
              <a:rPr lang="en-US" altLang="zh-CN" sz="1400">
                <a:solidFill>
                  <a:schemeClr val="tx1"/>
                </a:solidFill>
              </a:rPr>
              <a:t>-------------------------</a:t>
            </a:r>
            <a:endParaRPr lang="en-US" altLang="zh-CN" sz="1400">
              <a:solidFill>
                <a:schemeClr val="tx1"/>
              </a:solidFill>
            </a:endParaRPr>
          </a:p>
          <a:p>
            <a:r>
              <a:rPr lang="en-US" altLang="zh-CN" sz="1400">
                <a:solidFill>
                  <a:schemeClr val="tx1"/>
                </a:solidFill>
              </a:rPr>
              <a:t>+request()</a:t>
            </a:r>
            <a:endParaRPr lang="en-US" altLang="zh-CN" sz="1400">
              <a:solidFill>
                <a:schemeClr val="tx1"/>
              </a:solidFill>
            </a:endParaRPr>
          </a:p>
        </p:txBody>
      </p:sp>
      <p:sp>
        <p:nvSpPr>
          <p:cNvPr id="5" name="矩形 4"/>
          <p:cNvSpPr/>
          <p:nvPr/>
        </p:nvSpPr>
        <p:spPr>
          <a:xfrm>
            <a:off x="9596120" y="2796540"/>
            <a:ext cx="2275840" cy="12649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600">
                <a:solidFill>
                  <a:schemeClr val="tx1"/>
                </a:solidFill>
              </a:rPr>
              <a:t>Adaptee</a:t>
            </a:r>
            <a:endParaRPr lang="en-US" altLang="zh-CN" sz="1600">
              <a:solidFill>
                <a:schemeClr val="tx1"/>
              </a:solidFill>
            </a:endParaRPr>
          </a:p>
          <a:p>
            <a:r>
              <a:rPr lang="en-US" altLang="zh-CN" sz="1600">
                <a:solidFill>
                  <a:schemeClr val="tx1"/>
                </a:solidFill>
              </a:rPr>
              <a:t>------------------------------</a:t>
            </a:r>
            <a:endParaRPr lang="en-US" altLang="zh-CN" sz="1600">
              <a:solidFill>
                <a:schemeClr val="tx1"/>
              </a:solidFill>
            </a:endParaRPr>
          </a:p>
          <a:p>
            <a:r>
              <a:rPr lang="en-US" altLang="zh-CN" sz="1600">
                <a:solidFill>
                  <a:schemeClr val="tx1"/>
                </a:solidFill>
              </a:rPr>
              <a:t>+specifiedRequest()</a:t>
            </a:r>
            <a:endParaRPr lang="en-US" altLang="zh-CN" sz="1600">
              <a:solidFill>
                <a:schemeClr val="tx1"/>
              </a:solidFill>
            </a:endParaRPr>
          </a:p>
        </p:txBody>
      </p:sp>
      <p:cxnSp>
        <p:nvCxnSpPr>
          <p:cNvPr id="12" name="直接箭头连接符 11"/>
          <p:cNvCxnSpPr>
            <a:stCxn id="8" idx="3"/>
          </p:cNvCxnSpPr>
          <p:nvPr/>
        </p:nvCxnSpPr>
        <p:spPr>
          <a:xfrm flipV="1">
            <a:off x="7279005" y="1198245"/>
            <a:ext cx="1463675" cy="1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a:stCxn id="10" idx="3"/>
            <a:endCxn id="11" idx="2"/>
          </p:cNvCxnSpPr>
          <p:nvPr/>
        </p:nvCxnSpPr>
        <p:spPr>
          <a:xfrm flipV="1">
            <a:off x="8742680" y="2003425"/>
            <a:ext cx="848995" cy="1425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接箭头连接符 8"/>
          <p:cNvCxnSpPr>
            <a:endCxn id="5" idx="1"/>
          </p:cNvCxnSpPr>
          <p:nvPr/>
        </p:nvCxnSpPr>
        <p:spPr>
          <a:xfrm flipV="1">
            <a:off x="8742680" y="3429000"/>
            <a:ext cx="853440" cy="8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endCxn id="10" idx="0"/>
          </p:cNvCxnSpPr>
          <p:nvPr/>
        </p:nvCxnSpPr>
        <p:spPr>
          <a:xfrm>
            <a:off x="7313295" y="1246505"/>
            <a:ext cx="291465" cy="1550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应用场景</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63512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en-US" altLang="zh-CN" sz="1335" dirty="0">
                <a:solidFill>
                  <a:srgbClr val="242424"/>
                </a:solidFill>
                <a:latin typeface="+mn-ea"/>
              </a:rPr>
              <a:t>SqlDataAdapter </a:t>
            </a:r>
            <a:r>
              <a:rPr lang="zh-CN" altLang="en-US" sz="1335" dirty="0">
                <a:solidFill>
                  <a:srgbClr val="242424"/>
                </a:solidFill>
                <a:latin typeface="+mn-ea"/>
              </a:rPr>
              <a:t>和</a:t>
            </a:r>
            <a:r>
              <a:rPr lang="en-US" altLang="zh-CN" sz="1335" dirty="0">
                <a:solidFill>
                  <a:srgbClr val="242424"/>
                </a:solidFill>
                <a:latin typeface="+mn-ea"/>
              </a:rPr>
              <a:t>DataSet</a:t>
            </a:r>
            <a:endParaRPr lang="en-US" altLang="zh-CN" sz="1335"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en-US" altLang="zh-CN" sz="1335" dirty="0">
                <a:solidFill>
                  <a:srgbClr val="242424"/>
                </a:solidFill>
                <a:latin typeface="+mn-ea"/>
              </a:rPr>
              <a:t>BufferedReader </a:t>
            </a:r>
            <a:r>
              <a:rPr lang="zh-CN" altLang="en-US" sz="1335" dirty="0">
                <a:solidFill>
                  <a:srgbClr val="242424"/>
                </a:solidFill>
                <a:latin typeface="+mn-ea"/>
              </a:rPr>
              <a:t>和</a:t>
            </a:r>
            <a:r>
              <a:rPr lang="en-US" altLang="zh-CN" sz="1335" dirty="0">
                <a:solidFill>
                  <a:srgbClr val="242424"/>
                </a:solidFill>
                <a:latin typeface="+mn-ea"/>
              </a:rPr>
              <a:t>InputStreamReader/OutputStreamWriter</a:t>
            </a:r>
            <a:endParaRPr lang="en-US" altLang="zh-CN" sz="1335"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335" dirty="0">
                <a:solidFill>
                  <a:srgbClr val="242424"/>
                </a:solidFill>
                <a:latin typeface="+mn-ea"/>
              </a:rPr>
              <a:t>不同数据库连接的适配器</a:t>
            </a:r>
            <a:r>
              <a:rPr lang="en-US" altLang="zh-CN" sz="1335" dirty="0">
                <a:solidFill>
                  <a:srgbClr val="242424"/>
                </a:solidFill>
                <a:latin typeface="+mn-ea"/>
              </a:rPr>
              <a:t>SqlAdapter,OracleAdpter</a:t>
            </a:r>
            <a:endParaRPr lang="en-US" altLang="zh-CN" sz="1335"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endParaRPr lang="en-US" altLang="zh-CN" sz="1335"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p>
            <a:pPr algn="l">
              <a:lnSpc>
                <a:spcPct val="130000"/>
              </a:lnSpc>
            </a:pPr>
            <a:r>
              <a:rPr lang="zh-CN" altLang="en-US" sz="1800" b="1" dirty="0">
                <a:solidFill>
                  <a:schemeClr val="accent5"/>
                </a:solidFill>
                <a:ea typeface="微软雅黑" panose="020B0503020204020204" charset="-122"/>
                <a:cs typeface="微软雅黑" panose="020B0503020204020204" charset="-122"/>
              </a:rPr>
              <a:t>适配器模式</a:t>
            </a:r>
            <a:endParaRPr lang="zh-CN" altLang="en-US" sz="1800" b="1" dirty="0">
              <a:solidFill>
                <a:schemeClr val="accent5"/>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26555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sz="1400" dirty="0">
                <a:solidFill>
                  <a:srgbClr val="242424"/>
                </a:solidFill>
                <a:latin typeface="+mn-ea"/>
              </a:rPr>
              <a:t>让多维度的抽象和实现都可以在多维度上进行任意扩展</a:t>
            </a:r>
            <a:endParaRPr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400" dirty="0">
                <a:solidFill>
                  <a:srgbClr val="242424"/>
                </a:solidFill>
                <a:latin typeface="+mn-ea"/>
              </a:rPr>
              <a:t>提高了系统的可扩展性，在抽象层次和实现层次都放开了扩展</a:t>
            </a:r>
            <a:endParaRPr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实现细节对于可以透明</a:t>
            </a:r>
            <a:endParaRPr lang="zh-CN" altLang="en-US" sz="14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130175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200" dirty="0">
                <a:solidFill>
                  <a:srgbClr val="242424"/>
                </a:solidFill>
                <a:latin typeface="+mn-ea"/>
              </a:rPr>
              <a:t>桥接模式的引入，会增加系统的理解难度和设计难度，由于聚合关联关系建立在抽象层，要求开发者针对抽象进行深刻的理解</a:t>
            </a:r>
            <a:endParaRPr lang="zh-CN" sz="12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200" dirty="0">
                <a:solidFill>
                  <a:srgbClr val="242424"/>
                </a:solidFill>
                <a:latin typeface="+mn-ea"/>
              </a:rPr>
              <a:t>桥模式要求开发者能正确识别出系统中抽象和实现两个独立变化的维度，要求设计者对于业务的了解有一定的深入</a:t>
            </a:r>
            <a:endParaRPr lang="zh-CN" sz="12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410"/>
            <a:ext cx="7809230"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桥模式</a:t>
            </a:r>
            <a:r>
              <a:rPr lang="en-US" altLang="zh-CN" sz="2665" b="1" dirty="0">
                <a:solidFill>
                  <a:schemeClr val="accent5"/>
                </a:solidFill>
                <a:ea typeface="微软雅黑" panose="020B0503020204020204" charset="-122"/>
                <a:cs typeface="微软雅黑" panose="020B0503020204020204" charset="-122"/>
              </a:rPr>
              <a:t>-</a:t>
            </a:r>
            <a:r>
              <a:rPr lang="zh-CN" altLang="en-US" sz="2000" b="1" dirty="0">
                <a:solidFill>
                  <a:schemeClr val="accent5"/>
                </a:solidFill>
                <a:ea typeface="微软雅黑" panose="020B0503020204020204" charset="-122"/>
                <a:cs typeface="微软雅黑" panose="020B0503020204020204" charset="-122"/>
              </a:rPr>
              <a:t>将抽象和实现化脱耦，使得二者独立变化</a:t>
            </a:r>
            <a:endParaRPr lang="zh-CN" altLang="en-US" sz="2000" b="1" dirty="0">
              <a:solidFill>
                <a:schemeClr val="accent5"/>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桥接模式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抽象与实现解耦，两个维度都能扩展</a:t>
            </a:r>
            <a:endParaRPr lang="zh-CN" altLang="en-US" sz="1800" b="1" dirty="0">
              <a:solidFill>
                <a:schemeClr val="accent5"/>
              </a:solidFill>
              <a:ea typeface="微软雅黑" panose="020B0503020204020204" charset="-122"/>
              <a:cs typeface="微软雅黑" panose="020B0503020204020204" charset="-122"/>
            </a:endParaRPr>
          </a:p>
        </p:txBody>
      </p:sp>
      <p:sp>
        <p:nvSpPr>
          <p:cNvPr id="11" name="矩形 10"/>
          <p:cNvSpPr/>
          <p:nvPr/>
        </p:nvSpPr>
        <p:spPr>
          <a:xfrm>
            <a:off x="2186305" y="1532255"/>
            <a:ext cx="1293495" cy="9855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IMessage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p:txBody>
      </p:sp>
      <p:sp>
        <p:nvSpPr>
          <p:cNvPr id="9" name="文本框 8"/>
          <p:cNvSpPr txBox="1"/>
          <p:nvPr/>
        </p:nvSpPr>
        <p:spPr>
          <a:xfrm>
            <a:off x="1659890" y="836295"/>
            <a:ext cx="2683510" cy="460375"/>
          </a:xfrm>
          <a:prstGeom prst="rect">
            <a:avLst/>
          </a:prstGeom>
          <a:noFill/>
        </p:spPr>
        <p:txBody>
          <a:bodyPr wrap="square" rtlCol="0">
            <a:spAutoFit/>
          </a:bodyPr>
          <a:p>
            <a:r>
              <a:rPr lang="zh-CN" altLang="en-US"/>
              <a:t>发送普通消息</a:t>
            </a:r>
            <a:endParaRPr lang="zh-CN" altLang="en-US"/>
          </a:p>
        </p:txBody>
      </p:sp>
      <p:sp>
        <p:nvSpPr>
          <p:cNvPr id="13" name="矩形 12"/>
          <p:cNvSpPr/>
          <p:nvPr/>
        </p:nvSpPr>
        <p:spPr>
          <a:xfrm>
            <a:off x="431165" y="3660140"/>
            <a:ext cx="2014220" cy="83185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CommonMessageSMS</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p:txBody>
      </p:sp>
      <p:sp>
        <p:nvSpPr>
          <p:cNvPr id="16" name="矩形 15"/>
          <p:cNvSpPr/>
          <p:nvPr/>
        </p:nvSpPr>
        <p:spPr>
          <a:xfrm>
            <a:off x="3087370" y="3660140"/>
            <a:ext cx="2245995" cy="83185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CommonMessageEmail</a:t>
            </a:r>
            <a:endParaRPr lang="en-US" altLang="zh-CN" sz="1400">
              <a:solidFill>
                <a:schemeClr val="tx1"/>
              </a:solidFill>
            </a:endParaRPr>
          </a:p>
          <a:p>
            <a:r>
              <a:rPr lang="en-US" altLang="zh-CN" sz="1600" b="1">
                <a:solidFill>
                  <a:schemeClr val="tx1"/>
                </a:solidFill>
              </a:rPr>
              <a:t>--------------------------</a:t>
            </a:r>
            <a:r>
              <a:rPr lang="en-US" altLang="zh-CN" sz="1400">
                <a:solidFill>
                  <a:schemeClr val="tx1"/>
                </a:solidFill>
              </a:rPr>
              <a:t>---+send():void</a:t>
            </a:r>
            <a:endParaRPr lang="en-US" altLang="zh-CN" sz="1400">
              <a:solidFill>
                <a:schemeClr val="tx1"/>
              </a:solidFill>
            </a:endParaRPr>
          </a:p>
        </p:txBody>
      </p:sp>
      <p:cxnSp>
        <p:nvCxnSpPr>
          <p:cNvPr id="17" name="肘形连接符 16"/>
          <p:cNvCxnSpPr>
            <a:stCxn id="13" idx="0"/>
            <a:endCxn id="11" idx="2"/>
          </p:cNvCxnSpPr>
          <p:nvPr/>
        </p:nvCxnSpPr>
        <p:spPr>
          <a:xfrm rot="16200000">
            <a:off x="1564005" y="2391410"/>
            <a:ext cx="1142365" cy="1395095"/>
          </a:xfrm>
          <a:prstGeom prst="bentConnector3">
            <a:avLst>
              <a:gd name="adj1" fmla="val 499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16" idx="0"/>
            <a:endCxn id="11" idx="2"/>
          </p:cNvCxnSpPr>
          <p:nvPr/>
        </p:nvCxnSpPr>
        <p:spPr>
          <a:xfrm rot="16200000" flipV="1">
            <a:off x="2950210" y="2400300"/>
            <a:ext cx="1142365" cy="1377315"/>
          </a:xfrm>
          <a:prstGeom prst="bentConnector3">
            <a:avLst>
              <a:gd name="adj1" fmla="val 4997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矩形 18"/>
          <p:cNvSpPr/>
          <p:nvPr/>
        </p:nvSpPr>
        <p:spPr>
          <a:xfrm>
            <a:off x="7806690" y="3583305"/>
            <a:ext cx="1929765" cy="9855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IUrgentMessage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+watch():object</a:t>
            </a:r>
            <a:endParaRPr lang="en-US" altLang="zh-CN" sz="1400">
              <a:solidFill>
                <a:schemeClr val="tx1"/>
              </a:solidFill>
            </a:endParaRPr>
          </a:p>
        </p:txBody>
      </p:sp>
      <p:cxnSp>
        <p:nvCxnSpPr>
          <p:cNvPr id="20" name="肘形连接符 19"/>
          <p:cNvCxnSpPr/>
          <p:nvPr/>
        </p:nvCxnSpPr>
        <p:spPr>
          <a:xfrm rot="16200000" flipV="1">
            <a:off x="5346700" y="158115"/>
            <a:ext cx="1558290" cy="5292090"/>
          </a:xfrm>
          <a:prstGeom prst="bentConnector2">
            <a:avLst/>
          </a:prstGeom>
          <a:ln w="508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1" name="矩形 20"/>
          <p:cNvSpPr/>
          <p:nvPr/>
        </p:nvSpPr>
        <p:spPr>
          <a:xfrm>
            <a:off x="5626735" y="5234940"/>
            <a:ext cx="2014220" cy="10636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UrgentMessageSMS</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a:p>
            <a:r>
              <a:rPr lang="en-US" altLang="zh-CN" sz="1400">
                <a:solidFill>
                  <a:schemeClr val="tx1"/>
                </a:solidFill>
              </a:rPr>
              <a:t>+watch():object</a:t>
            </a:r>
            <a:endParaRPr lang="en-US" altLang="zh-CN" sz="1400">
              <a:solidFill>
                <a:schemeClr val="tx1"/>
              </a:solidFill>
            </a:endParaRPr>
          </a:p>
        </p:txBody>
      </p:sp>
      <p:sp>
        <p:nvSpPr>
          <p:cNvPr id="22" name="矩形 21"/>
          <p:cNvSpPr/>
          <p:nvPr/>
        </p:nvSpPr>
        <p:spPr>
          <a:xfrm>
            <a:off x="10074275" y="5234940"/>
            <a:ext cx="2014220" cy="10636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UrgentMessageEmial</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a:p>
            <a:r>
              <a:rPr lang="en-US" altLang="zh-CN" sz="1400">
                <a:solidFill>
                  <a:schemeClr val="tx1"/>
                </a:solidFill>
              </a:rPr>
              <a:t>+watch():object</a:t>
            </a:r>
            <a:endParaRPr lang="en-US" altLang="zh-CN" sz="1400">
              <a:solidFill>
                <a:schemeClr val="tx1"/>
              </a:solidFill>
            </a:endParaRPr>
          </a:p>
        </p:txBody>
      </p:sp>
      <p:sp>
        <p:nvSpPr>
          <p:cNvPr id="23" name="文本框 22"/>
          <p:cNvSpPr txBox="1"/>
          <p:nvPr/>
        </p:nvSpPr>
        <p:spPr>
          <a:xfrm>
            <a:off x="9269095" y="2710815"/>
            <a:ext cx="2683510" cy="460375"/>
          </a:xfrm>
          <a:prstGeom prst="rect">
            <a:avLst/>
          </a:prstGeom>
          <a:noFill/>
        </p:spPr>
        <p:txBody>
          <a:bodyPr wrap="square" rtlCol="0">
            <a:spAutoFit/>
          </a:bodyPr>
          <a:p>
            <a:r>
              <a:rPr lang="zh-CN" altLang="en-US"/>
              <a:t>发送加急消息</a:t>
            </a:r>
            <a:endParaRPr lang="zh-CN" altLang="en-US"/>
          </a:p>
        </p:txBody>
      </p:sp>
      <p:cxnSp>
        <p:nvCxnSpPr>
          <p:cNvPr id="24" name="肘形连接符 23"/>
          <p:cNvCxnSpPr>
            <a:stCxn id="21" idx="0"/>
            <a:endCxn id="19" idx="2"/>
          </p:cNvCxnSpPr>
          <p:nvPr/>
        </p:nvCxnSpPr>
        <p:spPr>
          <a:xfrm rot="16200000">
            <a:off x="7369175" y="3832860"/>
            <a:ext cx="666115" cy="2138045"/>
          </a:xfrm>
          <a:prstGeom prst="bentConnector3">
            <a:avLst>
              <a:gd name="adj1" fmla="val 49952"/>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22" idx="0"/>
            <a:endCxn id="19" idx="2"/>
          </p:cNvCxnSpPr>
          <p:nvPr/>
        </p:nvCxnSpPr>
        <p:spPr>
          <a:xfrm rot="16200000" flipV="1">
            <a:off x="9592945" y="3747135"/>
            <a:ext cx="666115" cy="2309495"/>
          </a:xfrm>
          <a:prstGeom prst="bentConnector3">
            <a:avLst>
              <a:gd name="adj1" fmla="val 4995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桥接模式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需求在继续变化，发送手机普通和加急消息</a:t>
            </a:r>
            <a:endParaRPr lang="zh-CN" altLang="en-US" sz="1800" b="1" dirty="0">
              <a:solidFill>
                <a:schemeClr val="accent5"/>
              </a:solidFill>
              <a:ea typeface="微软雅黑" panose="020B0503020204020204" charset="-122"/>
              <a:cs typeface="微软雅黑" panose="020B0503020204020204" charset="-122"/>
            </a:endParaRPr>
          </a:p>
        </p:txBody>
      </p:sp>
      <p:sp>
        <p:nvSpPr>
          <p:cNvPr id="11" name="矩形 10"/>
          <p:cNvSpPr/>
          <p:nvPr/>
        </p:nvSpPr>
        <p:spPr>
          <a:xfrm>
            <a:off x="2186305" y="1532255"/>
            <a:ext cx="1293495" cy="9855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IMessage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p:txBody>
      </p:sp>
      <p:sp>
        <p:nvSpPr>
          <p:cNvPr id="9" name="文本框 8"/>
          <p:cNvSpPr txBox="1"/>
          <p:nvPr/>
        </p:nvSpPr>
        <p:spPr>
          <a:xfrm>
            <a:off x="1659890" y="836295"/>
            <a:ext cx="2683510" cy="460375"/>
          </a:xfrm>
          <a:prstGeom prst="rect">
            <a:avLst/>
          </a:prstGeom>
          <a:noFill/>
        </p:spPr>
        <p:txBody>
          <a:bodyPr wrap="square" rtlCol="0">
            <a:spAutoFit/>
          </a:bodyPr>
          <a:p>
            <a:r>
              <a:rPr lang="zh-CN" altLang="en-US"/>
              <a:t>发送普通消息</a:t>
            </a:r>
            <a:endParaRPr lang="zh-CN" altLang="en-US"/>
          </a:p>
        </p:txBody>
      </p:sp>
      <p:sp>
        <p:nvSpPr>
          <p:cNvPr id="13" name="矩形 12"/>
          <p:cNvSpPr/>
          <p:nvPr/>
        </p:nvSpPr>
        <p:spPr>
          <a:xfrm>
            <a:off x="431165" y="3660140"/>
            <a:ext cx="2014220" cy="83185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CommonMessageSMS</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p:txBody>
      </p:sp>
      <p:sp>
        <p:nvSpPr>
          <p:cNvPr id="16" name="矩形 15"/>
          <p:cNvSpPr/>
          <p:nvPr/>
        </p:nvSpPr>
        <p:spPr>
          <a:xfrm>
            <a:off x="3087370" y="3660140"/>
            <a:ext cx="2245995" cy="83185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CommonMessageEmail</a:t>
            </a:r>
            <a:endParaRPr lang="en-US" altLang="zh-CN" sz="1400">
              <a:solidFill>
                <a:schemeClr val="tx1"/>
              </a:solidFill>
            </a:endParaRPr>
          </a:p>
          <a:p>
            <a:r>
              <a:rPr lang="en-US" altLang="zh-CN" sz="1600" b="1">
                <a:solidFill>
                  <a:schemeClr val="tx1"/>
                </a:solidFill>
              </a:rPr>
              <a:t>--------------------------</a:t>
            </a:r>
            <a:r>
              <a:rPr lang="en-US" altLang="zh-CN" sz="1400">
                <a:solidFill>
                  <a:schemeClr val="tx1"/>
                </a:solidFill>
              </a:rPr>
              <a:t>---+send():void</a:t>
            </a:r>
            <a:endParaRPr lang="en-US" altLang="zh-CN" sz="1400">
              <a:solidFill>
                <a:schemeClr val="tx1"/>
              </a:solidFill>
            </a:endParaRPr>
          </a:p>
        </p:txBody>
      </p:sp>
      <p:cxnSp>
        <p:nvCxnSpPr>
          <p:cNvPr id="17" name="肘形连接符 16"/>
          <p:cNvCxnSpPr>
            <a:stCxn id="13" idx="0"/>
            <a:endCxn id="11" idx="2"/>
          </p:cNvCxnSpPr>
          <p:nvPr/>
        </p:nvCxnSpPr>
        <p:spPr>
          <a:xfrm rot="16200000">
            <a:off x="1564005" y="2391410"/>
            <a:ext cx="1142365" cy="1395095"/>
          </a:xfrm>
          <a:prstGeom prst="bentConnector3">
            <a:avLst>
              <a:gd name="adj1" fmla="val 499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16" idx="0"/>
            <a:endCxn id="11" idx="2"/>
          </p:cNvCxnSpPr>
          <p:nvPr/>
        </p:nvCxnSpPr>
        <p:spPr>
          <a:xfrm rot="16200000" flipV="1">
            <a:off x="2950210" y="2400300"/>
            <a:ext cx="1142365" cy="1377315"/>
          </a:xfrm>
          <a:prstGeom prst="bentConnector3">
            <a:avLst>
              <a:gd name="adj1" fmla="val 4997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矩形 18"/>
          <p:cNvSpPr/>
          <p:nvPr/>
        </p:nvSpPr>
        <p:spPr>
          <a:xfrm>
            <a:off x="5769610" y="3583305"/>
            <a:ext cx="1929765" cy="9855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IUrgentMessage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+watch():object</a:t>
            </a:r>
            <a:endParaRPr lang="en-US" altLang="zh-CN" sz="1400">
              <a:solidFill>
                <a:schemeClr val="tx1"/>
              </a:solidFill>
            </a:endParaRPr>
          </a:p>
        </p:txBody>
      </p:sp>
      <p:cxnSp>
        <p:nvCxnSpPr>
          <p:cNvPr id="20" name="肘形连接符 19"/>
          <p:cNvCxnSpPr>
            <a:stCxn id="19" idx="0"/>
          </p:cNvCxnSpPr>
          <p:nvPr/>
        </p:nvCxnSpPr>
        <p:spPr>
          <a:xfrm rot="16200000" flipV="1">
            <a:off x="4328160" y="1176655"/>
            <a:ext cx="1558290" cy="3255010"/>
          </a:xfrm>
          <a:prstGeom prst="bentConnector2">
            <a:avLst/>
          </a:prstGeom>
          <a:ln w="508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1" name="矩形 20"/>
          <p:cNvSpPr/>
          <p:nvPr/>
        </p:nvSpPr>
        <p:spPr>
          <a:xfrm>
            <a:off x="3550920" y="5234940"/>
            <a:ext cx="2014220" cy="10636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UrgentMessageSMS</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a:p>
            <a:r>
              <a:rPr lang="en-US" altLang="zh-CN" sz="1400">
                <a:solidFill>
                  <a:schemeClr val="tx1"/>
                </a:solidFill>
              </a:rPr>
              <a:t>+watch():object</a:t>
            </a:r>
            <a:endParaRPr lang="en-US" altLang="zh-CN" sz="1400">
              <a:solidFill>
                <a:schemeClr val="tx1"/>
              </a:solidFill>
            </a:endParaRPr>
          </a:p>
        </p:txBody>
      </p:sp>
      <p:sp>
        <p:nvSpPr>
          <p:cNvPr id="22" name="矩形 21"/>
          <p:cNvSpPr/>
          <p:nvPr/>
        </p:nvSpPr>
        <p:spPr>
          <a:xfrm>
            <a:off x="7381240" y="5234940"/>
            <a:ext cx="2014220" cy="106362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UrgentMessageEmial</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a:p>
            <a:r>
              <a:rPr lang="en-US" altLang="zh-CN" sz="1400">
                <a:solidFill>
                  <a:schemeClr val="tx1"/>
                </a:solidFill>
              </a:rPr>
              <a:t>+watch():object</a:t>
            </a:r>
            <a:endParaRPr lang="en-US" altLang="zh-CN" sz="1400">
              <a:solidFill>
                <a:schemeClr val="tx1"/>
              </a:solidFill>
            </a:endParaRPr>
          </a:p>
        </p:txBody>
      </p:sp>
      <p:sp>
        <p:nvSpPr>
          <p:cNvPr id="23" name="文本框 22"/>
          <p:cNvSpPr txBox="1"/>
          <p:nvPr/>
        </p:nvSpPr>
        <p:spPr>
          <a:xfrm>
            <a:off x="4622165" y="2517775"/>
            <a:ext cx="2048510" cy="460375"/>
          </a:xfrm>
          <a:prstGeom prst="rect">
            <a:avLst/>
          </a:prstGeom>
          <a:noFill/>
        </p:spPr>
        <p:txBody>
          <a:bodyPr wrap="square" rtlCol="0">
            <a:spAutoFit/>
          </a:bodyPr>
          <a:p>
            <a:r>
              <a:rPr lang="zh-CN" altLang="en-US"/>
              <a:t>发送加急消息</a:t>
            </a:r>
            <a:endParaRPr lang="zh-CN" altLang="en-US"/>
          </a:p>
        </p:txBody>
      </p:sp>
      <p:cxnSp>
        <p:nvCxnSpPr>
          <p:cNvPr id="24" name="肘形连接符 23"/>
          <p:cNvCxnSpPr>
            <a:stCxn id="21" idx="0"/>
            <a:endCxn id="19" idx="2"/>
          </p:cNvCxnSpPr>
          <p:nvPr/>
        </p:nvCxnSpPr>
        <p:spPr>
          <a:xfrm rot="16200000">
            <a:off x="5313363" y="3813493"/>
            <a:ext cx="666115" cy="2176780"/>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22" idx="0"/>
            <a:endCxn id="19" idx="2"/>
          </p:cNvCxnSpPr>
          <p:nvPr/>
        </p:nvCxnSpPr>
        <p:spPr>
          <a:xfrm rot="16200000" flipV="1">
            <a:off x="7228523" y="4075113"/>
            <a:ext cx="666115" cy="1653540"/>
          </a:xfrm>
          <a:prstGeom prst="bentConnector3">
            <a:avLst>
              <a:gd name="adj1" fmla="val 5000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 name="矩形 3"/>
          <p:cNvSpPr/>
          <p:nvPr/>
        </p:nvSpPr>
        <p:spPr>
          <a:xfrm>
            <a:off x="8937625" y="1296670"/>
            <a:ext cx="2527935" cy="9855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ISpecialUrgentMessage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+hurry():object</a:t>
            </a:r>
            <a:endParaRPr lang="en-US" altLang="zh-CN" sz="1400">
              <a:solidFill>
                <a:schemeClr val="tx1"/>
              </a:solidFill>
            </a:endParaRPr>
          </a:p>
        </p:txBody>
      </p:sp>
      <p:sp>
        <p:nvSpPr>
          <p:cNvPr id="5" name="矩形 4"/>
          <p:cNvSpPr/>
          <p:nvPr/>
        </p:nvSpPr>
        <p:spPr>
          <a:xfrm>
            <a:off x="7926070" y="3583305"/>
            <a:ext cx="201422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SpecialUrgentMessageSMS</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a:p>
            <a:r>
              <a:rPr lang="en-US" altLang="zh-CN" sz="1400">
                <a:solidFill>
                  <a:schemeClr val="tx1"/>
                </a:solidFill>
              </a:rPr>
              <a:t>+hurry():object</a:t>
            </a:r>
            <a:endParaRPr lang="en-US" altLang="zh-CN" sz="1400">
              <a:solidFill>
                <a:schemeClr val="tx1"/>
              </a:solidFill>
            </a:endParaRPr>
          </a:p>
        </p:txBody>
      </p:sp>
      <p:sp>
        <p:nvSpPr>
          <p:cNvPr id="6" name="矩形 5"/>
          <p:cNvSpPr/>
          <p:nvPr/>
        </p:nvSpPr>
        <p:spPr>
          <a:xfrm>
            <a:off x="10375265" y="3583305"/>
            <a:ext cx="201422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SpecialUrgentMessageEmial</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a:p>
            <a:r>
              <a:rPr lang="en-US" altLang="zh-CN" sz="1400">
                <a:solidFill>
                  <a:schemeClr val="tx1"/>
                </a:solidFill>
              </a:rPr>
              <a:t>+hurry():object</a:t>
            </a:r>
            <a:endParaRPr lang="en-US" altLang="zh-CN" sz="1400">
              <a:solidFill>
                <a:schemeClr val="tx1"/>
              </a:solidFill>
            </a:endParaRPr>
          </a:p>
        </p:txBody>
      </p:sp>
      <p:cxnSp>
        <p:nvCxnSpPr>
          <p:cNvPr id="7" name="直接箭头连接符 6"/>
          <p:cNvCxnSpPr/>
          <p:nvPr/>
        </p:nvCxnSpPr>
        <p:spPr>
          <a:xfrm flipH="1">
            <a:off x="3479800" y="1564640"/>
            <a:ext cx="5430520" cy="183515"/>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肘形连接符 7"/>
          <p:cNvCxnSpPr>
            <a:stCxn id="5" idx="0"/>
            <a:endCxn id="4" idx="2"/>
          </p:cNvCxnSpPr>
          <p:nvPr/>
        </p:nvCxnSpPr>
        <p:spPr>
          <a:xfrm rot="16200000">
            <a:off x="8916670" y="2298065"/>
            <a:ext cx="1301115" cy="1268730"/>
          </a:xfrm>
          <a:prstGeom prst="bentConnector3">
            <a:avLst>
              <a:gd name="adj1" fmla="val 50000"/>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6" idx="0"/>
          </p:cNvCxnSpPr>
          <p:nvPr/>
        </p:nvCxnSpPr>
        <p:spPr>
          <a:xfrm rot="16200000" flipV="1">
            <a:off x="10140950" y="2342515"/>
            <a:ext cx="1301115" cy="1180465"/>
          </a:xfrm>
          <a:prstGeom prst="bentConnector3">
            <a:avLst>
              <a:gd name="adj1" fmla="val 49976"/>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9177020" y="718820"/>
            <a:ext cx="2048510" cy="460375"/>
          </a:xfrm>
          <a:prstGeom prst="rect">
            <a:avLst/>
          </a:prstGeom>
          <a:noFill/>
        </p:spPr>
        <p:txBody>
          <a:bodyPr wrap="square" rtlCol="0">
            <a:spAutoFit/>
          </a:bodyPr>
          <a:p>
            <a:r>
              <a:rPr lang="zh-CN" altLang="en-US">
                <a:solidFill>
                  <a:schemeClr val="accent6"/>
                </a:solidFill>
              </a:rPr>
              <a:t>发送特急消息</a:t>
            </a:r>
            <a:endParaRPr lang="zh-CN" altLang="en-US">
              <a:solidFill>
                <a:schemeClr val="accent6"/>
              </a:solidFill>
            </a:endParaRPr>
          </a:p>
        </p:txBody>
      </p:sp>
      <p:sp>
        <p:nvSpPr>
          <p:cNvPr id="15" name="文本框 14"/>
          <p:cNvSpPr txBox="1"/>
          <p:nvPr/>
        </p:nvSpPr>
        <p:spPr>
          <a:xfrm>
            <a:off x="530225" y="4876165"/>
            <a:ext cx="2557145" cy="1322070"/>
          </a:xfrm>
          <a:prstGeom prst="rect">
            <a:avLst/>
          </a:prstGeom>
          <a:noFill/>
        </p:spPr>
        <p:txBody>
          <a:bodyPr wrap="square" rtlCol="0">
            <a:spAutoFit/>
          </a:bodyPr>
          <a:p>
            <a:r>
              <a:rPr lang="zh-CN" altLang="en-US" sz="1000" b="1">
                <a:solidFill>
                  <a:srgbClr val="D34328"/>
                </a:solidFill>
              </a:rPr>
              <a:t>采用通过继承来扩展的实现方式，有个明显的缺点，扩展消息的种类不太容易。不同种类的消息具有不同的业务，也就是有不同的实现，在这种情况下，每一种类的消息，需要实现所有不同的消息发送方式。更可怕的是，如果要新加入一种消息的发送方式，那么会要求所有的消息种类都有加入这种新的发送方式的实现。</a:t>
            </a:r>
            <a:endParaRPr lang="zh-CN" altLang="en-US" sz="1000" b="1">
              <a:solidFill>
                <a:srgbClr val="D34328"/>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桥接模式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业务变化有两个维度，抽象消息维度，具体消息发送方式维度</a:t>
            </a:r>
            <a:endParaRPr lang="zh-CN" altLang="en-US" sz="1800" b="1" dirty="0">
              <a:solidFill>
                <a:schemeClr val="accent5"/>
              </a:solidFill>
              <a:ea typeface="微软雅黑" panose="020B0503020204020204" charset="-122"/>
              <a:cs typeface="微软雅黑" panose="020B0503020204020204" charset="-122"/>
            </a:endParaRPr>
          </a:p>
        </p:txBody>
      </p:sp>
      <p:sp>
        <p:nvSpPr>
          <p:cNvPr id="11" name="矩形 10"/>
          <p:cNvSpPr/>
          <p:nvPr/>
        </p:nvSpPr>
        <p:spPr>
          <a:xfrm>
            <a:off x="1259840" y="1296670"/>
            <a:ext cx="2809875" cy="122110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AbstractMessage</a:t>
            </a:r>
            <a:endParaRPr lang="en-US" altLang="zh-CN" sz="1400">
              <a:solidFill>
                <a:schemeClr val="tx1"/>
              </a:solidFill>
            </a:endParaRPr>
          </a:p>
          <a:p>
            <a:r>
              <a:rPr lang="en-US" altLang="zh-CN" sz="1600" b="1">
                <a:solidFill>
                  <a:schemeClr val="tx1"/>
                </a:solidFill>
              </a:rPr>
              <a:t>----------------</a:t>
            </a:r>
            <a:r>
              <a:rPr lang="en-US" altLang="zh-CN" sz="1400" b="1">
                <a:solidFill>
                  <a:schemeClr val="tx1"/>
                </a:solidFill>
                <a:sym typeface="+mn-ea"/>
              </a:rPr>
              <a:t>-------------------------</a:t>
            </a:r>
            <a:endParaRPr lang="en-US" altLang="zh-CN" sz="1400">
              <a:solidFill>
                <a:schemeClr val="tx1"/>
              </a:solidFill>
            </a:endParaRPr>
          </a:p>
          <a:p>
            <a:r>
              <a:rPr lang="en-US" altLang="zh-CN" sz="1400">
                <a:solidFill>
                  <a:schemeClr val="tx1"/>
                </a:solidFill>
              </a:rPr>
              <a:t>-impl():MessageImplementor</a:t>
            </a:r>
            <a:endParaRPr lang="en-US" altLang="zh-CN" sz="1400">
              <a:solidFill>
                <a:schemeClr val="tx1"/>
              </a:solidFill>
            </a:endParaRPr>
          </a:p>
          <a:p>
            <a:r>
              <a:rPr lang="en-US" altLang="zh-CN" sz="1400" b="1">
                <a:solidFill>
                  <a:schemeClr val="tx1"/>
                </a:solidFill>
                <a:sym typeface="+mn-ea"/>
              </a:rPr>
              <a:t>-----------------------------------------</a:t>
            </a:r>
            <a:endParaRPr lang="en-US" altLang="zh-CN" sz="1400" b="1">
              <a:solidFill>
                <a:schemeClr val="tx1"/>
              </a:solidFill>
              <a:sym typeface="+mn-ea"/>
            </a:endParaRPr>
          </a:p>
          <a:p>
            <a:r>
              <a:rPr lang="en-US" altLang="zh-CN" sz="1400">
                <a:solidFill>
                  <a:schemeClr val="tx1"/>
                </a:solidFill>
              </a:rPr>
              <a:t>+sendMessage():void</a:t>
            </a:r>
            <a:endParaRPr lang="en-US" altLang="zh-CN" sz="1400">
              <a:solidFill>
                <a:schemeClr val="tx1"/>
              </a:solidFill>
            </a:endParaRPr>
          </a:p>
        </p:txBody>
      </p:sp>
      <p:sp>
        <p:nvSpPr>
          <p:cNvPr id="9" name="文本框 8"/>
          <p:cNvSpPr txBox="1"/>
          <p:nvPr/>
        </p:nvSpPr>
        <p:spPr>
          <a:xfrm>
            <a:off x="1631315" y="718820"/>
            <a:ext cx="2683510" cy="460375"/>
          </a:xfrm>
          <a:prstGeom prst="rect">
            <a:avLst/>
          </a:prstGeom>
          <a:noFill/>
        </p:spPr>
        <p:txBody>
          <a:bodyPr wrap="square" rtlCol="0">
            <a:spAutoFit/>
          </a:bodyPr>
          <a:p>
            <a:r>
              <a:rPr lang="zh-CN" altLang="en-US"/>
              <a:t>抽象消息</a:t>
            </a:r>
            <a:endParaRPr lang="zh-CN" altLang="en-US"/>
          </a:p>
        </p:txBody>
      </p:sp>
      <p:sp>
        <p:nvSpPr>
          <p:cNvPr id="13" name="矩形 12"/>
          <p:cNvSpPr/>
          <p:nvPr/>
        </p:nvSpPr>
        <p:spPr>
          <a:xfrm>
            <a:off x="124460" y="3660140"/>
            <a:ext cx="2320925" cy="11404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CommonMessage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+CommonMessage()</a:t>
            </a:r>
            <a:endParaRPr lang="en-US" altLang="zh-CN" sz="1400">
              <a:solidFill>
                <a:schemeClr val="tx1"/>
              </a:solidFill>
            </a:endParaRPr>
          </a:p>
          <a:p>
            <a:r>
              <a:rPr lang="en-US" altLang="zh-CN" sz="1400">
                <a:solidFill>
                  <a:schemeClr val="tx1"/>
                </a:solidFill>
              </a:rPr>
              <a:t>+sendMessage():void</a:t>
            </a:r>
            <a:endParaRPr lang="en-US" altLang="zh-CN" sz="1400">
              <a:solidFill>
                <a:schemeClr val="tx1"/>
              </a:solidFill>
            </a:endParaRPr>
          </a:p>
        </p:txBody>
      </p:sp>
      <p:sp>
        <p:nvSpPr>
          <p:cNvPr id="16" name="矩形 15"/>
          <p:cNvSpPr/>
          <p:nvPr/>
        </p:nvSpPr>
        <p:spPr>
          <a:xfrm>
            <a:off x="2665095" y="3660140"/>
            <a:ext cx="1941195" cy="11404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UrgencyMessage</a:t>
            </a:r>
            <a:endParaRPr lang="en-US" altLang="zh-CN" sz="1400">
              <a:solidFill>
                <a:schemeClr val="tx1"/>
              </a:solidFill>
            </a:endParaRPr>
          </a:p>
          <a:p>
            <a:r>
              <a:rPr lang="en-US" altLang="zh-CN" sz="1600" b="1">
                <a:solidFill>
                  <a:schemeClr val="tx1"/>
                </a:solidFill>
              </a:rPr>
              <a:t>-------------------------</a:t>
            </a:r>
            <a:r>
              <a:rPr lang="en-US" altLang="zh-CN" sz="1400">
                <a:solidFill>
                  <a:schemeClr val="tx1"/>
                </a:solidFill>
              </a:rPr>
              <a:t>+sendMessage():void</a:t>
            </a:r>
            <a:endParaRPr lang="en-US" altLang="zh-CN" sz="1400">
              <a:solidFill>
                <a:schemeClr val="tx1"/>
              </a:solidFill>
            </a:endParaRPr>
          </a:p>
          <a:p>
            <a:r>
              <a:rPr lang="en-US" altLang="zh-CN" sz="1400">
                <a:solidFill>
                  <a:schemeClr val="tx1"/>
                </a:solidFill>
              </a:rPr>
              <a:t>+watch():Object</a:t>
            </a:r>
            <a:endParaRPr lang="en-US" altLang="zh-CN" sz="1400">
              <a:solidFill>
                <a:schemeClr val="tx1"/>
              </a:solidFill>
            </a:endParaRPr>
          </a:p>
        </p:txBody>
      </p:sp>
      <p:cxnSp>
        <p:nvCxnSpPr>
          <p:cNvPr id="17" name="肘形连接符 16"/>
          <p:cNvCxnSpPr>
            <a:stCxn id="13" idx="0"/>
            <a:endCxn id="11" idx="2"/>
          </p:cNvCxnSpPr>
          <p:nvPr/>
        </p:nvCxnSpPr>
        <p:spPr>
          <a:xfrm rot="16200000">
            <a:off x="1403985" y="2399030"/>
            <a:ext cx="1142365" cy="1379855"/>
          </a:xfrm>
          <a:prstGeom prst="bentConnector3">
            <a:avLst>
              <a:gd name="adj1" fmla="val 499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16" idx="0"/>
            <a:endCxn id="11" idx="2"/>
          </p:cNvCxnSpPr>
          <p:nvPr/>
        </p:nvCxnSpPr>
        <p:spPr>
          <a:xfrm rot="16200000" flipV="1">
            <a:off x="2579370" y="2603500"/>
            <a:ext cx="1142365" cy="970915"/>
          </a:xfrm>
          <a:prstGeom prst="bentConnector3">
            <a:avLst>
              <a:gd name="adj1" fmla="val 49972"/>
            </a:avLst>
          </a:prstGeom>
          <a:ln>
            <a:tailEnd type="arrow"/>
          </a:ln>
        </p:spPr>
        <p:style>
          <a:lnRef idx="2">
            <a:schemeClr val="accent1"/>
          </a:lnRef>
          <a:fillRef idx="0">
            <a:schemeClr val="accent1"/>
          </a:fillRef>
          <a:effectRef idx="1">
            <a:schemeClr val="accent1"/>
          </a:effectRef>
          <a:fontRef idx="minor">
            <a:schemeClr val="tx1"/>
          </a:fontRef>
        </p:style>
      </p:cxnSp>
      <p:sp>
        <p:nvSpPr>
          <p:cNvPr id="4" name="矩形 3"/>
          <p:cNvSpPr/>
          <p:nvPr/>
        </p:nvSpPr>
        <p:spPr>
          <a:xfrm>
            <a:off x="8937625" y="1296670"/>
            <a:ext cx="2527935" cy="98552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IMessageImplementor</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p:txBody>
      </p:sp>
      <p:sp>
        <p:nvSpPr>
          <p:cNvPr id="5" name="矩形 4"/>
          <p:cNvSpPr/>
          <p:nvPr/>
        </p:nvSpPr>
        <p:spPr>
          <a:xfrm>
            <a:off x="8780145" y="3582035"/>
            <a:ext cx="1340485" cy="12166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MessageSMS</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p:txBody>
      </p:sp>
      <p:sp>
        <p:nvSpPr>
          <p:cNvPr id="6" name="矩形 5"/>
          <p:cNvSpPr/>
          <p:nvPr/>
        </p:nvSpPr>
        <p:spPr>
          <a:xfrm>
            <a:off x="10622280" y="3582035"/>
            <a:ext cx="135763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MessageEmial</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a:p>
            <a:endParaRPr lang="en-US" altLang="zh-CN" sz="1400">
              <a:solidFill>
                <a:schemeClr val="tx1"/>
              </a:solidFill>
            </a:endParaRPr>
          </a:p>
        </p:txBody>
      </p:sp>
      <p:cxnSp>
        <p:nvCxnSpPr>
          <p:cNvPr id="8" name="肘形连接符 7"/>
          <p:cNvCxnSpPr>
            <a:stCxn id="5" idx="0"/>
          </p:cNvCxnSpPr>
          <p:nvPr/>
        </p:nvCxnSpPr>
        <p:spPr>
          <a:xfrm rot="16200000">
            <a:off x="9134475" y="2596515"/>
            <a:ext cx="1301115" cy="669925"/>
          </a:xfrm>
          <a:prstGeom prst="bentConnector3">
            <a:avLst>
              <a:gd name="adj1" fmla="val 49976"/>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6" idx="0"/>
          </p:cNvCxnSpPr>
          <p:nvPr/>
        </p:nvCxnSpPr>
        <p:spPr>
          <a:xfrm rot="16200000" flipV="1">
            <a:off x="10060305" y="2341245"/>
            <a:ext cx="1301115" cy="1180465"/>
          </a:xfrm>
          <a:prstGeom prst="bentConnector3">
            <a:avLst>
              <a:gd name="adj1" fmla="val 49976"/>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9177020" y="718820"/>
            <a:ext cx="2048510" cy="460375"/>
          </a:xfrm>
          <a:prstGeom prst="rect">
            <a:avLst/>
          </a:prstGeom>
          <a:noFill/>
        </p:spPr>
        <p:txBody>
          <a:bodyPr wrap="square" rtlCol="0">
            <a:spAutoFit/>
          </a:bodyPr>
          <a:p>
            <a:r>
              <a:rPr lang="zh-CN" altLang="en-US">
                <a:solidFill>
                  <a:schemeClr val="accent6"/>
                </a:solidFill>
              </a:rPr>
              <a:t>抽象发送方式</a:t>
            </a:r>
            <a:endParaRPr lang="zh-CN" altLang="en-US">
              <a:solidFill>
                <a:schemeClr val="accent6"/>
              </a:solidFill>
            </a:endParaRPr>
          </a:p>
        </p:txBody>
      </p:sp>
      <p:sp>
        <p:nvSpPr>
          <p:cNvPr id="12" name="矩形 11"/>
          <p:cNvSpPr/>
          <p:nvPr/>
        </p:nvSpPr>
        <p:spPr>
          <a:xfrm>
            <a:off x="4792345" y="3660775"/>
            <a:ext cx="2198370" cy="11404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SpecialUrgencyMessage</a:t>
            </a:r>
            <a:endParaRPr lang="en-US" altLang="zh-CN" sz="1400">
              <a:solidFill>
                <a:schemeClr val="tx1"/>
              </a:solidFill>
            </a:endParaRPr>
          </a:p>
          <a:p>
            <a:r>
              <a:rPr lang="en-US" altLang="zh-CN" sz="1600" b="1">
                <a:solidFill>
                  <a:schemeClr val="tx1"/>
                </a:solidFill>
              </a:rPr>
              <a:t>-------------------------</a:t>
            </a:r>
            <a:r>
              <a:rPr lang="en-US" altLang="zh-CN" sz="1400">
                <a:solidFill>
                  <a:schemeClr val="tx1"/>
                </a:solidFill>
              </a:rPr>
              <a:t>+sendMessage():void</a:t>
            </a:r>
            <a:endParaRPr lang="en-US" altLang="zh-CN" sz="1400">
              <a:solidFill>
                <a:schemeClr val="tx1"/>
              </a:solidFill>
            </a:endParaRPr>
          </a:p>
          <a:p>
            <a:r>
              <a:rPr lang="en-US" altLang="zh-CN" sz="1400">
                <a:solidFill>
                  <a:schemeClr val="tx1"/>
                </a:solidFill>
              </a:rPr>
              <a:t>+hurry():void</a:t>
            </a:r>
            <a:endParaRPr lang="en-US" altLang="zh-CN" sz="1400">
              <a:solidFill>
                <a:schemeClr val="tx1"/>
              </a:solidFill>
            </a:endParaRPr>
          </a:p>
        </p:txBody>
      </p:sp>
      <p:cxnSp>
        <p:nvCxnSpPr>
          <p:cNvPr id="15" name="肘形连接符 14"/>
          <p:cNvCxnSpPr>
            <a:stCxn id="12" idx="0"/>
            <a:endCxn id="11" idx="2"/>
          </p:cNvCxnSpPr>
          <p:nvPr/>
        </p:nvCxnSpPr>
        <p:spPr>
          <a:xfrm rot="16200000" flipV="1">
            <a:off x="3706813" y="1476058"/>
            <a:ext cx="1143000" cy="3226435"/>
          </a:xfrm>
          <a:prstGeom prst="bentConnector3">
            <a:avLst>
              <a:gd name="adj1" fmla="val 50028"/>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7211695" y="3584575"/>
            <a:ext cx="1464310" cy="12166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MessageMobile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+send():void</a:t>
            </a:r>
            <a:endParaRPr lang="en-US" altLang="zh-CN" sz="1400">
              <a:solidFill>
                <a:schemeClr val="tx1"/>
              </a:solidFill>
            </a:endParaRPr>
          </a:p>
        </p:txBody>
      </p:sp>
      <p:cxnSp>
        <p:nvCxnSpPr>
          <p:cNvPr id="27" name="肘形连接符 26"/>
          <p:cNvCxnSpPr>
            <a:stCxn id="26" idx="0"/>
            <a:endCxn id="4" idx="2"/>
          </p:cNvCxnSpPr>
          <p:nvPr/>
        </p:nvCxnSpPr>
        <p:spPr>
          <a:xfrm rot="16200000">
            <a:off x="8421370" y="1804035"/>
            <a:ext cx="1302385" cy="225806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接箭头连接符 27"/>
          <p:cNvCxnSpPr>
            <a:endCxn id="4" idx="1"/>
          </p:cNvCxnSpPr>
          <p:nvPr/>
        </p:nvCxnSpPr>
        <p:spPr>
          <a:xfrm flipV="1">
            <a:off x="4069715" y="1789430"/>
            <a:ext cx="4867910" cy="118110"/>
          </a:xfrm>
          <a:prstGeom prst="straightConnector1">
            <a:avLst/>
          </a:prstGeom>
          <a:ln w="41275">
            <a:headEnd type="diamond"/>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824541" y="1895808"/>
            <a:ext cx="2544507" cy="2544501"/>
            <a:chOff x="4824541" y="1895808"/>
            <a:chExt cx="2544507" cy="2544501"/>
          </a:xfrm>
        </p:grpSpPr>
        <p:sp>
          <p:nvSpPr>
            <p:cNvPr id="3" name="椭圆 2"/>
            <p:cNvSpPr/>
            <p:nvPr/>
          </p:nvSpPr>
          <p:spPr>
            <a:xfrm>
              <a:off x="4824541" y="1895808"/>
              <a:ext cx="2544507" cy="2544501"/>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ea typeface="宋体" panose="02010600030101010101" pitchFamily="2" charset="-122"/>
              </a:endParaRPr>
            </a:p>
          </p:txBody>
        </p:sp>
        <p:sp>
          <p:nvSpPr>
            <p:cNvPr id="4" name="椭圆 3"/>
            <p:cNvSpPr/>
            <p:nvPr/>
          </p:nvSpPr>
          <p:spPr>
            <a:xfrm>
              <a:off x="5010916" y="2082183"/>
              <a:ext cx="2171757" cy="2171752"/>
            </a:xfrm>
            <a:prstGeom prst="ellipse">
              <a:avLst/>
            </a:prstGeom>
            <a:solidFill>
              <a:srgbClr val="308DA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kumimoji="1" lang="en-US" altLang="zh-CN" sz="8000" b="1" dirty="0">
                  <a:solidFill>
                    <a:prstClr val="white"/>
                  </a:solidFill>
                  <a:ea typeface="宋体" panose="02010600030101010101" pitchFamily="2" charset="-122"/>
                </a:rPr>
                <a:t>01</a:t>
              </a:r>
              <a:endParaRPr kumimoji="1" lang="zh-CN" altLang="en-US" sz="8000" b="1" dirty="0">
                <a:solidFill>
                  <a:prstClr val="white"/>
                </a:solidFill>
                <a:ea typeface="宋体" panose="02010600030101010101" pitchFamily="2" charset="-122"/>
              </a:endParaRPr>
            </a:p>
          </p:txBody>
        </p:sp>
      </p:grpSp>
      <p:grpSp>
        <p:nvGrpSpPr>
          <p:cNvPr id="2" name="组合 1"/>
          <p:cNvGrpSpPr/>
          <p:nvPr/>
        </p:nvGrpSpPr>
        <p:grpSpPr>
          <a:xfrm>
            <a:off x="5939729" y="5437642"/>
            <a:ext cx="314131" cy="538908"/>
            <a:chOff x="5939729" y="5437642"/>
            <a:chExt cx="314131" cy="538908"/>
          </a:xfrm>
        </p:grpSpPr>
        <p:sp>
          <p:nvSpPr>
            <p:cNvPr id="5" name="燕尾形 4"/>
            <p:cNvSpPr/>
            <p:nvPr/>
          </p:nvSpPr>
          <p:spPr>
            <a:xfrm rot="5400000">
              <a:off x="5973843" y="5403528"/>
              <a:ext cx="245903" cy="314131"/>
            </a:xfrm>
            <a:prstGeom prst="chevron">
              <a:avLst>
                <a:gd name="adj" fmla="val 59233"/>
              </a:avLst>
            </a:prstGeom>
            <a:solidFill>
              <a:schemeClr val="bg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6" name="燕尾形 5"/>
            <p:cNvSpPr/>
            <p:nvPr/>
          </p:nvSpPr>
          <p:spPr>
            <a:xfrm rot="5400000">
              <a:off x="5973843" y="5550031"/>
              <a:ext cx="245903" cy="314131"/>
            </a:xfrm>
            <a:prstGeom prst="chevron">
              <a:avLst>
                <a:gd name="adj" fmla="val 59233"/>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7" name="燕尾形 6"/>
            <p:cNvSpPr/>
            <p:nvPr/>
          </p:nvSpPr>
          <p:spPr>
            <a:xfrm rot="5400000">
              <a:off x="5973843" y="5696533"/>
              <a:ext cx="245903" cy="314131"/>
            </a:xfrm>
            <a:prstGeom prst="chevron">
              <a:avLst>
                <a:gd name="adj" fmla="val 5923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grpSp>
      <p:sp>
        <p:nvSpPr>
          <p:cNvPr id="9" name="矩形 8"/>
          <p:cNvSpPr/>
          <p:nvPr/>
        </p:nvSpPr>
        <p:spPr>
          <a:xfrm>
            <a:off x="4222838" y="404658"/>
            <a:ext cx="3747912" cy="904875"/>
          </a:xfrm>
          <a:prstGeom prst="rect">
            <a:avLst/>
          </a:prstGeom>
        </p:spPr>
        <p:txBody>
          <a:bodyPr wrap="square" anchor="ctr">
            <a:spAutoFit/>
          </a:bodyPr>
          <a:lstStyle/>
          <a:p>
            <a:pPr algn="ctr">
              <a:lnSpc>
                <a:spcPct val="130000"/>
              </a:lnSpc>
            </a:pPr>
            <a:r>
              <a:rPr lang="zh-CN" altLang="en-US" sz="2665" b="1" dirty="0">
                <a:solidFill>
                  <a:schemeClr val="bg1"/>
                </a:solidFill>
                <a:ea typeface="微软雅黑" panose="020B0503020204020204" charset="-122"/>
                <a:cs typeface="微软雅黑" panose="020B0503020204020204" charset="-122"/>
              </a:rPr>
              <a:t>面向对象设计原则</a:t>
            </a:r>
            <a:endParaRPr lang="en-US" altLang="zh-CN" sz="2665" b="1" dirty="0">
              <a:solidFill>
                <a:schemeClr val="bg1"/>
              </a:solidFill>
              <a:ea typeface="微软雅黑" panose="020B0503020204020204" charset="-122"/>
              <a:cs typeface="微软雅黑" panose="020B0503020204020204" charset="-122"/>
            </a:endParaRPr>
          </a:p>
          <a:p>
            <a:pPr algn="ctr">
              <a:lnSpc>
                <a:spcPct val="130000"/>
              </a:lnSpc>
            </a:pPr>
            <a:r>
              <a:rPr sz="1400" dirty="0">
                <a:solidFill>
                  <a:schemeClr val="bg1"/>
                </a:solidFill>
                <a:ea typeface="宋体" panose="02010600030101010101" pitchFamily="2" charset="-122"/>
              </a:rPr>
              <a:t>Object oriented design principle</a:t>
            </a:r>
            <a:endParaRPr sz="1400" dirty="0">
              <a:solidFill>
                <a:schemeClr val="bg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30175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想表示对象的部分</a:t>
            </a:r>
            <a:r>
              <a:rPr lang="en-US" altLang="zh-CN" sz="1600" dirty="0">
                <a:solidFill>
                  <a:srgbClr val="242424"/>
                </a:solidFill>
                <a:latin typeface="+mn-ea"/>
              </a:rPr>
              <a:t>-</a:t>
            </a:r>
            <a:r>
              <a:rPr lang="zh-CN" altLang="en-US" sz="1600" dirty="0">
                <a:solidFill>
                  <a:srgbClr val="242424"/>
                </a:solidFill>
                <a:latin typeface="+mn-ea"/>
              </a:rPr>
              <a:t>整体层次结构</a:t>
            </a:r>
            <a:endParaRPr sz="16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希望客户忽略组合对象和单个对象的不同，用户统一的使用组合结构中的所有对象</a:t>
            </a:r>
            <a:endParaRPr sz="16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140462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使用组合模式后，控制树枝构建的类型不太容易</a:t>
            </a:r>
            <a:endParaRPr lang="zh-CN" sz="1600" dirty="0">
              <a:solidFill>
                <a:srgbClr val="242424"/>
              </a:solidFill>
              <a:latin typeface="+mn-ea"/>
            </a:endParaRPr>
          </a:p>
          <a:p>
            <a:pPr marL="11430" indent="0" algn="just" defTabSz="1218565">
              <a:lnSpc>
                <a:spcPct val="150000"/>
              </a:lnSpc>
              <a:spcBef>
                <a:spcPts val="800"/>
              </a:spcBef>
              <a:buFont typeface="Arial" panose="020B0604020202020204" pitchFamily="34" charset="0"/>
              <a:buNone/>
            </a:pPr>
            <a:endParaRPr lang="zh-CN" sz="16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用继承的方法来增加新的行为很困难</a:t>
            </a:r>
            <a:endParaRPr lang="zh-CN" sz="16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组合模式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将对象组成成树形结构以表示</a:t>
            </a:r>
            <a:r>
              <a:rPr lang="en-US" altLang="zh-CN" sz="1800" b="1" dirty="0">
                <a:solidFill>
                  <a:schemeClr val="bg2"/>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部分</a:t>
            </a:r>
            <a:r>
              <a:rPr lang="en-US" altLang="zh-CN" sz="1800" b="1" dirty="0">
                <a:solidFill>
                  <a:schemeClr val="bg2"/>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整体</a:t>
            </a:r>
            <a:r>
              <a:rPr lang="en-US" altLang="zh-CN" sz="1800" b="1" dirty="0">
                <a:solidFill>
                  <a:schemeClr val="bg2"/>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的层次结构</a:t>
            </a:r>
            <a:endParaRPr lang="zh-CN" altLang="en-US" sz="1800" b="1" dirty="0">
              <a:solidFill>
                <a:schemeClr val="bg2"/>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组合模式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整体</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部分</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6684645" y="26797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4" name="矩形 3"/>
          <p:cNvSpPr/>
          <p:nvPr/>
        </p:nvSpPr>
        <p:spPr>
          <a:xfrm>
            <a:off x="9385300" y="267970"/>
            <a:ext cx="1547495" cy="136588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Component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+Operation()</a:t>
            </a:r>
            <a:endParaRPr lang="en-US" altLang="zh-CN" sz="1400">
              <a:solidFill>
                <a:schemeClr val="tx1"/>
              </a:solidFill>
            </a:endParaRPr>
          </a:p>
          <a:p>
            <a:r>
              <a:rPr lang="en-US" altLang="zh-CN" sz="1400">
                <a:solidFill>
                  <a:schemeClr val="tx1"/>
                </a:solidFill>
              </a:rPr>
              <a:t>+Add()</a:t>
            </a:r>
            <a:endParaRPr lang="en-US" altLang="zh-CN" sz="1400">
              <a:solidFill>
                <a:schemeClr val="tx1"/>
              </a:solidFill>
            </a:endParaRPr>
          </a:p>
          <a:p>
            <a:r>
              <a:rPr lang="en-US" altLang="zh-CN" sz="1400">
                <a:solidFill>
                  <a:schemeClr val="tx1"/>
                </a:solidFill>
              </a:rPr>
              <a:t>+Remove()</a:t>
            </a:r>
            <a:endParaRPr lang="en-US" altLang="zh-CN" sz="1400">
              <a:solidFill>
                <a:schemeClr val="tx1"/>
              </a:solidFill>
            </a:endParaRPr>
          </a:p>
          <a:p>
            <a:r>
              <a:rPr lang="en-US" altLang="zh-CN" sz="1400">
                <a:solidFill>
                  <a:schemeClr val="tx1"/>
                </a:solidFill>
              </a:rPr>
              <a:t>+GetChild()</a:t>
            </a:r>
            <a:endParaRPr lang="en-US" altLang="zh-CN" sz="1400">
              <a:solidFill>
                <a:schemeClr val="tx1"/>
              </a:solidFill>
            </a:endParaRPr>
          </a:p>
        </p:txBody>
      </p:sp>
      <p:sp>
        <p:nvSpPr>
          <p:cNvPr id="5" name="矩形 4"/>
          <p:cNvSpPr/>
          <p:nvPr/>
        </p:nvSpPr>
        <p:spPr>
          <a:xfrm>
            <a:off x="8322945" y="2820670"/>
            <a:ext cx="1340485" cy="12166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Leaf</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endParaRPr lang="en-US" altLang="zh-CN" sz="1400">
              <a:solidFill>
                <a:schemeClr val="tx1"/>
              </a:solidFill>
            </a:endParaRPr>
          </a:p>
        </p:txBody>
      </p:sp>
      <p:sp>
        <p:nvSpPr>
          <p:cNvPr id="6" name="矩形 5"/>
          <p:cNvSpPr/>
          <p:nvPr/>
        </p:nvSpPr>
        <p:spPr>
          <a:xfrm>
            <a:off x="10622280" y="2819400"/>
            <a:ext cx="135763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Composite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endParaRPr lang="en-US" altLang="zh-CN" sz="1400">
              <a:solidFill>
                <a:schemeClr val="tx1"/>
              </a:solidFill>
            </a:endParaRPr>
          </a:p>
          <a:p>
            <a:endParaRPr lang="en-US" altLang="zh-CN" sz="1400">
              <a:solidFill>
                <a:schemeClr val="tx1"/>
              </a:solidFill>
            </a:endParaRPr>
          </a:p>
        </p:txBody>
      </p:sp>
      <p:cxnSp>
        <p:nvCxnSpPr>
          <p:cNvPr id="7" name="肘形连接符 6"/>
          <p:cNvCxnSpPr>
            <a:stCxn id="5" idx="0"/>
            <a:endCxn id="4" idx="2"/>
          </p:cNvCxnSpPr>
          <p:nvPr/>
        </p:nvCxnSpPr>
        <p:spPr>
          <a:xfrm rot="16200000">
            <a:off x="8982710" y="1644015"/>
            <a:ext cx="1186815" cy="1165860"/>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9" name="肘形连接符 18"/>
          <p:cNvCxnSpPr>
            <a:stCxn id="6" idx="0"/>
          </p:cNvCxnSpPr>
          <p:nvPr/>
        </p:nvCxnSpPr>
        <p:spPr>
          <a:xfrm rot="16200000" flipV="1">
            <a:off x="10137140" y="1655445"/>
            <a:ext cx="1185545" cy="1141730"/>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21" name="肘形连接符 20"/>
          <p:cNvCxnSpPr/>
          <p:nvPr/>
        </p:nvCxnSpPr>
        <p:spPr>
          <a:xfrm>
            <a:off x="10932795" y="951230"/>
            <a:ext cx="697230" cy="1868170"/>
          </a:xfrm>
          <a:prstGeom prst="bentConnector2">
            <a:avLst/>
          </a:prstGeom>
          <a:ln w="38100">
            <a:solidFill>
              <a:srgbClr val="308DA2"/>
            </a:solidFill>
            <a:headEnd type="arrow"/>
            <a:tailEnd type="diamond"/>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16" idx="3"/>
          </p:cNvCxnSpPr>
          <p:nvPr/>
        </p:nvCxnSpPr>
        <p:spPr>
          <a:xfrm flipV="1">
            <a:off x="7978140" y="718820"/>
            <a:ext cx="1407160" cy="254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676275" y="796925"/>
            <a:ext cx="4714875" cy="59080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ltLang="zh-CN" sz="1400"/>
              <a:t>public abstract class Componet{</a:t>
            </a:r>
            <a:endParaRPr lang="en-US" altLang="zh-CN" sz="1400"/>
          </a:p>
          <a:p>
            <a:r>
              <a:rPr lang="en-US" altLang="zh-CN" sz="1400"/>
              <a:t>	protect IList&lt;Component&gt; children;</a:t>
            </a:r>
            <a:endParaRPr lang="en-US" altLang="zh-CN" sz="1400"/>
          </a:p>
          <a:p>
            <a:r>
              <a:rPr lang="en-US" altLang="zh-CN" sz="1400"/>
              <a:t>	protect string name;</a:t>
            </a:r>
            <a:endParaRPr lang="en-US" altLang="zh-CN" sz="1400"/>
          </a:p>
          <a:p>
            <a:r>
              <a:rPr lang="en-US" altLang="zh-CN" sz="1400"/>
              <a:t>	public virtual string Name{</a:t>
            </a:r>
            <a:endParaRPr lang="en-US" altLang="zh-CN" sz="1400"/>
          </a:p>
          <a:p>
            <a:r>
              <a:rPr lang="en-US" altLang="zh-CN" sz="1400"/>
              <a:t>		get{return name;}</a:t>
            </a:r>
            <a:endParaRPr lang="en-US" altLang="zh-CN" sz="1400"/>
          </a:p>
          <a:p>
            <a:r>
              <a:rPr lang="en-US" altLang="zh-CN" sz="1400"/>
              <a:t>		set{name=value;}</a:t>
            </a:r>
            <a:endParaRPr lang="en-US" altLang="zh-CN" sz="1400"/>
          </a:p>
          <a:p>
            <a:r>
              <a:rPr lang="en-US" altLang="zh-CN" sz="1400"/>
              <a:t>	}</a:t>
            </a:r>
            <a:endParaRPr lang="en-US" altLang="zh-CN" sz="1400"/>
          </a:p>
          <a:p>
            <a:endParaRPr lang="en-US" altLang="zh-CN" sz="1400"/>
          </a:p>
          <a:p>
            <a:r>
              <a:rPr lang="en-US" altLang="zh-CN" sz="1400"/>
              <a:t>	public void Add(Component child){</a:t>
            </a:r>
            <a:endParaRPr lang="en-US" altLang="zh-CN" sz="1400"/>
          </a:p>
          <a:p>
            <a:r>
              <a:rPr lang="en-US" altLang="zh-CN" sz="1400"/>
              <a:t>		children.Add(child);</a:t>
            </a:r>
            <a:endParaRPr lang="en-US" altLang="zh-CN" sz="1400"/>
          </a:p>
          <a:p>
            <a:r>
              <a:rPr lang="en-US" altLang="zh-CN" sz="1400"/>
              <a:t>	}</a:t>
            </a:r>
            <a:endParaRPr lang="en-US" altLang="zh-CN" sz="1400"/>
          </a:p>
          <a:p>
            <a:endParaRPr lang="en-US" altLang="zh-CN" sz="1400"/>
          </a:p>
          <a:p>
            <a:r>
              <a:rPr lang="en-US" altLang="zh-CN" sz="1400">
                <a:sym typeface="+mn-ea"/>
              </a:rPr>
              <a:t>	public void Remove(Component child){</a:t>
            </a:r>
            <a:endParaRPr lang="en-US" altLang="zh-CN" sz="1400"/>
          </a:p>
          <a:p>
            <a:r>
              <a:rPr lang="en-US" altLang="zh-CN" sz="1400">
                <a:sym typeface="+mn-ea"/>
              </a:rPr>
              <a:t>		children.remove(child);</a:t>
            </a:r>
            <a:endParaRPr lang="en-US" altLang="zh-CN" sz="1400"/>
          </a:p>
          <a:p>
            <a:r>
              <a:rPr lang="en-US" altLang="zh-CN" sz="1400">
                <a:sym typeface="+mn-ea"/>
              </a:rPr>
              <a:t>	}</a:t>
            </a:r>
            <a:endParaRPr lang="en-US" altLang="zh-CN" sz="1400"/>
          </a:p>
          <a:p>
            <a:r>
              <a:rPr lang="en-US" altLang="zh-CN" sz="1400"/>
              <a:t>}</a:t>
            </a:r>
            <a:endParaRPr lang="en-US" altLang="zh-CN" sz="1400"/>
          </a:p>
          <a:p>
            <a:endParaRPr lang="en-US" altLang="zh-CN" sz="1400"/>
          </a:p>
          <a:p>
            <a:r>
              <a:rPr lang="en-US" altLang="zh-CN" sz="1400"/>
              <a:t>public class Leaf</a:t>
            </a:r>
            <a:r>
              <a:rPr lang="zh-CN" altLang="en-US" sz="1400"/>
              <a:t>：</a:t>
            </a:r>
            <a:r>
              <a:rPr lang="en-US" altLang="zh-CN" sz="1400"/>
              <a:t>Component{</a:t>
            </a:r>
            <a:endParaRPr lang="en-US" altLang="zh-CN" sz="1400"/>
          </a:p>
          <a:p>
            <a:r>
              <a:rPr lang="en-US" altLang="zh-CN" sz="1400"/>
              <a:t>	public Componet this[ int index]{</a:t>
            </a:r>
            <a:endParaRPr lang="en-US" altLang="zh-CN" sz="1400"/>
          </a:p>
          <a:p>
            <a:r>
              <a:rPr lang="en-US" altLang="zh-CN" sz="1400"/>
              <a:t>	}</a:t>
            </a:r>
            <a:endParaRPr lang="en-US" altLang="zh-CN" sz="1400"/>
          </a:p>
          <a:p>
            <a:r>
              <a:rPr lang="en-US" altLang="zh-CN" sz="1400"/>
              <a:t>}</a:t>
            </a:r>
            <a:endParaRPr lang="en-US" altLang="zh-CN" sz="1400"/>
          </a:p>
          <a:p>
            <a:r>
              <a:rPr lang="en-US" altLang="zh-CN" sz="1400"/>
              <a:t>public class Composite:Component{</a:t>
            </a:r>
            <a:endParaRPr lang="en-US" altLang="zh-CN" sz="1400"/>
          </a:p>
          <a:p>
            <a:r>
              <a:rPr lang="en-US" altLang="zh-CN" sz="1400"/>
              <a:t>	public Composite()</a:t>
            </a:r>
            <a:r>
              <a:rPr lang="zh-CN" altLang="en-US" sz="1400"/>
              <a:t>｛</a:t>
            </a:r>
            <a:endParaRPr lang="zh-CN" altLang="en-US" sz="1400"/>
          </a:p>
          <a:p>
            <a:r>
              <a:rPr lang="en-US" altLang="zh-CN" sz="1400"/>
              <a:t>		base.children=new List&lt;Component&gt;();</a:t>
            </a:r>
            <a:endParaRPr lang="en-US" altLang="zh-CN" sz="1400"/>
          </a:p>
          <a:p>
            <a:r>
              <a:rPr lang="en-US" altLang="zh-CN" sz="1400"/>
              <a:t>	</a:t>
            </a:r>
            <a:r>
              <a:rPr lang="zh-CN" altLang="en-US" sz="1400"/>
              <a:t>｝</a:t>
            </a:r>
            <a:endParaRPr lang="en-US" altLang="zh-CN" sz="1400"/>
          </a:p>
          <a:p>
            <a:r>
              <a:rPr lang="en-US" altLang="zh-CN" sz="1400"/>
              <a:t>}</a:t>
            </a:r>
            <a:endParaRPr lang="en-US" altLang="zh-CN" sz="1400"/>
          </a:p>
          <a:p>
            <a:r>
              <a:rPr lang="en-US" altLang="zh-CN" sz="1400"/>
              <a:t>	</a:t>
            </a:r>
            <a:endParaRPr lang="en-US" altLang="zh-CN" sz="1400"/>
          </a:p>
        </p:txBody>
      </p:sp>
      <p:sp>
        <p:nvSpPr>
          <p:cNvPr id="25" name="文本框 24"/>
          <p:cNvSpPr txBox="1"/>
          <p:nvPr/>
        </p:nvSpPr>
        <p:spPr>
          <a:xfrm>
            <a:off x="5543550" y="4124325"/>
            <a:ext cx="5815330" cy="2306955"/>
          </a:xfrm>
          <a:prstGeom prst="rect">
            <a:avLst/>
          </a:prstGeom>
          <a:noFill/>
          <a:ln w="15875">
            <a:solidFill>
              <a:srgbClr val="308DA2"/>
            </a:solidFill>
          </a:ln>
        </p:spPr>
        <p:txBody>
          <a:bodyPr wrap="square" rtlCol="0">
            <a:spAutoFit/>
          </a:bodyPr>
          <a:p>
            <a:r>
              <a:rPr lang="en-US" altLang="zh-CN" sz="1200"/>
              <a:t>public class ComponentFactory{</a:t>
            </a:r>
            <a:endParaRPr lang="en-US" altLang="zh-CN" sz="1200"/>
          </a:p>
          <a:p>
            <a:r>
              <a:rPr lang="en-US" altLang="zh-CN" sz="1200"/>
              <a:t>	public Component Create&lt;T&gt;(string name){</a:t>
            </a:r>
            <a:endParaRPr lang="en-US" altLang="zh-CN" sz="1200"/>
          </a:p>
          <a:p>
            <a:r>
              <a:rPr lang="en-US" altLang="zh-CN" sz="1200"/>
              <a:t>	T instance=new T();</a:t>
            </a:r>
            <a:endParaRPr lang="en-US" altLang="zh-CN" sz="1200"/>
          </a:p>
          <a:p>
            <a:r>
              <a:rPr lang="en-US" altLang="zh-CN" sz="1200"/>
              <a:t>	instance.Name=name;</a:t>
            </a:r>
            <a:endParaRPr lang="en-US" altLang="zh-CN" sz="1200"/>
          </a:p>
          <a:p>
            <a:r>
              <a:rPr lang="en-US" altLang="zh-CN" sz="1200"/>
              <a:t>	}</a:t>
            </a:r>
            <a:endParaRPr lang="en-US" altLang="zh-CN" sz="1200"/>
          </a:p>
          <a:p>
            <a:endParaRPr lang="en-US" altLang="zh-CN" sz="1200"/>
          </a:p>
          <a:p>
            <a:pPr lvl="1"/>
            <a:r>
              <a:rPr lang="en-US" altLang="zh-CN" sz="1200"/>
              <a:t>public Component Create&lt;T&gt;(Component parent,string name){</a:t>
            </a:r>
            <a:endParaRPr lang="en-US" altLang="zh-CN" sz="1200"/>
          </a:p>
          <a:p>
            <a:pPr lvl="1"/>
            <a:r>
              <a:rPr lang="en-US" altLang="zh-CN" sz="1200"/>
              <a:t>	Component instance=Create&lt;T&gt;(name);</a:t>
            </a:r>
            <a:endParaRPr lang="en-US" altLang="zh-CN" sz="1200"/>
          </a:p>
          <a:p>
            <a:pPr lvl="1"/>
            <a:r>
              <a:rPr lang="en-US" altLang="zh-CN" sz="1200"/>
              <a:t>	parent.Add(instance);</a:t>
            </a:r>
            <a:endParaRPr lang="en-US" altLang="zh-CN" sz="1200"/>
          </a:p>
          <a:p>
            <a:pPr lvl="1"/>
            <a:r>
              <a:rPr lang="en-US" altLang="zh-CN" sz="1200"/>
              <a:t>	return instance;</a:t>
            </a:r>
            <a:endParaRPr lang="en-US" altLang="zh-CN" sz="1200"/>
          </a:p>
          <a:p>
            <a:pPr lvl="1"/>
            <a:r>
              <a:rPr lang="en-US" altLang="zh-CN" sz="1200"/>
              <a:t>}</a:t>
            </a:r>
            <a:endParaRPr lang="en-US" altLang="zh-CN" sz="1200"/>
          </a:p>
          <a:p>
            <a:r>
              <a:rPr lang="en-US" altLang="zh-CN" sz="1200"/>
              <a:t>}</a:t>
            </a:r>
            <a:endParaRPr lang="en-US" altLang="zh-CN" sz="120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91198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400" dirty="0">
                <a:solidFill>
                  <a:srgbClr val="242424"/>
                </a:solidFill>
                <a:latin typeface="+mn-ea"/>
              </a:rPr>
              <a:t>装饰者可以提供比继承更多的灵活性</a:t>
            </a:r>
            <a:endParaRPr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400" dirty="0">
                <a:solidFill>
                  <a:srgbClr val="242424"/>
                </a:solidFill>
                <a:latin typeface="+mn-ea"/>
              </a:rPr>
              <a:t>可以通过一种动态的方式来扩展一个对象的功能，在运行时选择不同的装饰器，从而实现不同的行为</a:t>
            </a:r>
            <a:endParaRPr lang="zh-CN"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sz="1400" dirty="0">
                <a:solidFill>
                  <a:srgbClr val="242424"/>
                </a:solidFill>
                <a:latin typeface="+mn-ea"/>
              </a:rPr>
              <a:t>具体构件类与具体装饰类可以独立变化，用户可以根据需要增加新的具体构件类和具体装饰类，在使用时再对其进行组合，原有代码无须改变，符合“开闭原则”。</a:t>
            </a:r>
            <a:endParaRPr sz="14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214312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会产生很多的小对象，增加系统的复杂性</a:t>
            </a:r>
            <a:endParaRPr lang="zh-CN" sz="1600" dirty="0">
              <a:solidFill>
                <a:srgbClr val="242424"/>
              </a:solidFill>
              <a:latin typeface="+mn-ea"/>
            </a:endParaRPr>
          </a:p>
          <a:p>
            <a:pPr marL="11430" indent="0" algn="just" defTabSz="1218565">
              <a:lnSpc>
                <a:spcPct val="150000"/>
              </a:lnSpc>
              <a:spcBef>
                <a:spcPts val="800"/>
              </a:spcBef>
              <a:buFont typeface="Arial" panose="020B0604020202020204" pitchFamily="34" charset="0"/>
              <a:buNone/>
            </a:pPr>
            <a:endParaRPr lang="zh-CN" sz="16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这种比继承更加灵活机动的特性，也同时意味着装饰模式比继承更加易于出错，排错也很困难，对于多次装饰的对象，调试时寻找错误可能需要逐级排查，较为烦琐。</a:t>
            </a:r>
            <a:endParaRPr lang="zh-CN" sz="16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装饰模式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动态的给一个对象添加额外的职责</a:t>
            </a:r>
            <a:endParaRPr lang="zh-CN" altLang="en-US" sz="1800" b="1" dirty="0">
              <a:solidFill>
                <a:schemeClr val="bg2"/>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装饰模式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动态添加职责</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6684645" y="26797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4" name="矩形 3"/>
          <p:cNvSpPr/>
          <p:nvPr/>
        </p:nvSpPr>
        <p:spPr>
          <a:xfrm>
            <a:off x="9385300" y="267970"/>
            <a:ext cx="1547495" cy="136588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IText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+Content</a:t>
            </a:r>
            <a:endParaRPr lang="en-US" altLang="zh-CN" sz="1400">
              <a:solidFill>
                <a:schemeClr val="tx1"/>
              </a:solidFill>
            </a:endParaRPr>
          </a:p>
        </p:txBody>
      </p:sp>
      <p:sp>
        <p:nvSpPr>
          <p:cNvPr id="5" name="矩形 4"/>
          <p:cNvSpPr/>
          <p:nvPr/>
        </p:nvSpPr>
        <p:spPr>
          <a:xfrm>
            <a:off x="9488805" y="2334895"/>
            <a:ext cx="1340485" cy="12166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IDecorator</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endParaRPr lang="en-US" altLang="zh-CN" sz="1400">
              <a:solidFill>
                <a:schemeClr val="tx1"/>
              </a:solidFill>
            </a:endParaRPr>
          </a:p>
        </p:txBody>
      </p:sp>
      <p:sp>
        <p:nvSpPr>
          <p:cNvPr id="6" name="矩形 5"/>
          <p:cNvSpPr/>
          <p:nvPr/>
        </p:nvSpPr>
        <p:spPr>
          <a:xfrm>
            <a:off x="6523355" y="2333625"/>
            <a:ext cx="189992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DecoratorBase</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-target:IText</a:t>
            </a:r>
            <a:endParaRPr lang="en-US" altLang="zh-CN" sz="1400">
              <a:solidFill>
                <a:schemeClr val="tx1"/>
              </a:solidFill>
            </a:endParaRPr>
          </a:p>
          <a:p>
            <a:r>
              <a:rPr lang="en-US" altLang="zh-CN" sz="1400">
                <a:solidFill>
                  <a:schemeClr val="tx1"/>
                </a:solidFill>
              </a:rPr>
              <a:t>+content:string</a:t>
            </a:r>
            <a:endParaRPr lang="en-US" altLang="zh-CN" sz="1400">
              <a:solidFill>
                <a:schemeClr val="tx1"/>
              </a:solidFill>
            </a:endParaRPr>
          </a:p>
          <a:p>
            <a:r>
              <a:rPr lang="en-US" altLang="zh-CN" sz="1400">
                <a:solidFill>
                  <a:schemeClr val="tx1"/>
                </a:solidFill>
              </a:rPr>
              <a:t>+ChangeToBoldFont</a:t>
            </a:r>
            <a:endParaRPr lang="en-US" altLang="zh-CN" sz="1400">
              <a:solidFill>
                <a:schemeClr val="tx1"/>
              </a:solidFill>
            </a:endParaRPr>
          </a:p>
          <a:p>
            <a:endParaRPr lang="en-US" altLang="zh-CN" sz="1400">
              <a:solidFill>
                <a:schemeClr val="tx1"/>
              </a:solidFill>
            </a:endParaRPr>
          </a:p>
        </p:txBody>
      </p:sp>
      <p:cxnSp>
        <p:nvCxnSpPr>
          <p:cNvPr id="7" name="肘形连接符 6"/>
          <p:cNvCxnSpPr>
            <a:stCxn id="5" idx="0"/>
            <a:endCxn id="4" idx="2"/>
          </p:cNvCxnSpPr>
          <p:nvPr/>
        </p:nvCxnSpPr>
        <p:spPr>
          <a:xfrm rot="16200000">
            <a:off x="9808845" y="1984375"/>
            <a:ext cx="701040" cy="3175"/>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16" idx="3"/>
          </p:cNvCxnSpPr>
          <p:nvPr/>
        </p:nvCxnSpPr>
        <p:spPr>
          <a:xfrm flipV="1">
            <a:off x="7978140" y="718820"/>
            <a:ext cx="1407160" cy="254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210185" y="1035050"/>
            <a:ext cx="5153025" cy="54463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ltLang="zh-CN" sz="1200" b="1"/>
              <a:t>public interface IText{</a:t>
            </a:r>
            <a:endParaRPr lang="en-US" altLang="zh-CN" sz="1200" b="1"/>
          </a:p>
          <a:p>
            <a:r>
              <a:rPr lang="en-US" altLang="zh-CN" sz="1200" b="1"/>
              <a:t>	string Content{get;set;}</a:t>
            </a:r>
            <a:endParaRPr lang="en-US" altLang="zh-CN" sz="1200" b="1"/>
          </a:p>
          <a:p>
            <a:r>
              <a:rPr lang="en-US" altLang="zh-CN" sz="1200" b="1"/>
              <a:t>}</a:t>
            </a:r>
            <a:endParaRPr lang="en-US" altLang="zh-CN" sz="1200" b="1"/>
          </a:p>
          <a:p>
            <a:endParaRPr lang="en-US" altLang="zh-CN" sz="1200" b="1"/>
          </a:p>
          <a:p>
            <a:r>
              <a:rPr lang="en-US" altLang="zh-CN" sz="1200" b="1"/>
              <a:t>public interface IDecorator:IText{</a:t>
            </a:r>
            <a:endParaRPr lang="en-US" altLang="zh-CN" sz="1200" b="1"/>
          </a:p>
          <a:p>
            <a:endParaRPr lang="en-US" altLang="zh-CN" sz="1200" b="1"/>
          </a:p>
          <a:p>
            <a:r>
              <a:rPr lang="en-US" altLang="zh-CN" sz="1200" b="1"/>
              <a:t>}</a:t>
            </a:r>
            <a:endParaRPr lang="en-US" altLang="zh-CN" sz="1200" b="1"/>
          </a:p>
          <a:p>
            <a:r>
              <a:rPr lang="en-US" altLang="zh-CN" sz="1200" b="1"/>
              <a:t>public abstract class DecoratorBase </a:t>
            </a:r>
            <a:r>
              <a:rPr lang="zh-CN" altLang="en-US" sz="1200" b="1"/>
              <a:t>：</a:t>
            </a:r>
            <a:r>
              <a:rPr lang="en-US" altLang="zh-CN" sz="1200" b="1"/>
              <a:t>IDecorator{//is a</a:t>
            </a:r>
            <a:endParaRPr lang="en-US" altLang="zh-CN" sz="1200" b="1"/>
          </a:p>
          <a:p>
            <a:r>
              <a:rPr lang="en-US" altLang="zh-CN" sz="1200" b="1"/>
              <a:t>	protected IText target;</a:t>
            </a:r>
            <a:endParaRPr lang="en-US" altLang="zh-CN" sz="1200" b="1"/>
          </a:p>
          <a:p>
            <a:r>
              <a:rPr lang="en-US" altLang="zh-CN" sz="1200" b="1"/>
              <a:t>	public DecoractorBase(IText target){</a:t>
            </a:r>
            <a:endParaRPr lang="en-US" altLang="zh-CN" sz="1200" b="1"/>
          </a:p>
          <a:p>
            <a:r>
              <a:rPr lang="en-US" altLang="zh-CN" sz="1200" b="1"/>
              <a:t>		this.target=target;</a:t>
            </a:r>
            <a:endParaRPr lang="en-US" altLang="zh-CN" sz="1200" b="1"/>
          </a:p>
          <a:p>
            <a:r>
              <a:rPr lang="en-US" altLang="zh-CN" sz="1200" b="1"/>
              <a:t>	}</a:t>
            </a:r>
            <a:endParaRPr lang="en-US" altLang="zh-CN" sz="1200" b="1"/>
          </a:p>
          <a:p>
            <a:r>
              <a:rPr lang="en-US" altLang="zh-CN" sz="1200" b="1"/>
              <a:t>	public string ChangeToBoldFont(string content)</a:t>
            </a:r>
            <a:endParaRPr lang="en-US" altLang="zh-CN" sz="1200" b="1"/>
          </a:p>
          <a:p>
            <a:r>
              <a:rPr lang="en-US" altLang="zh-CN" sz="1200" b="1"/>
              <a:t>	{</a:t>
            </a:r>
            <a:endParaRPr lang="en-US" altLang="zh-CN" sz="1200" b="1"/>
          </a:p>
          <a:p>
            <a:r>
              <a:rPr lang="en-US" altLang="zh-CN" sz="1200" b="1"/>
              <a:t>		return “&lt;br&gt;”+content+”&lt;/&gt;”;</a:t>
            </a:r>
            <a:endParaRPr lang="en-US" altLang="zh-CN" sz="1200" b="1"/>
          </a:p>
          <a:p>
            <a:r>
              <a:rPr lang="en-US" altLang="zh-CN" sz="1200" b="1"/>
              <a:t>	}</a:t>
            </a:r>
            <a:endParaRPr lang="en-US" altLang="zh-CN" sz="1200" b="1"/>
          </a:p>
          <a:p>
            <a:r>
              <a:rPr lang="en-US" altLang="zh-CN" sz="1200" b="1"/>
              <a:t>	abastrct string content{get;}</a:t>
            </a:r>
            <a:endParaRPr lang="en-US" altLang="zh-CN" sz="1200" b="1"/>
          </a:p>
          <a:p>
            <a:r>
              <a:rPr lang="en-US" altLang="zh-CN" sz="1200" b="1"/>
              <a:t>}</a:t>
            </a:r>
            <a:endParaRPr lang="en-US" altLang="zh-CN" sz="1200" b="1"/>
          </a:p>
          <a:p>
            <a:r>
              <a:rPr lang="en-US" altLang="zh-CN" sz="1200" b="1"/>
              <a:t>public class ColorDecorator:DecoratorBase{</a:t>
            </a:r>
            <a:endParaRPr lang="en-US" altLang="zh-CN" sz="1200" b="1"/>
          </a:p>
          <a:p>
            <a:r>
              <a:rPr lang="en-US" altLang="zh-CN" sz="1200" b="1"/>
              <a:t>	public </a:t>
            </a:r>
            <a:r>
              <a:rPr lang="en-US" altLang="zh-CN" sz="1200" b="1">
                <a:sym typeface="+mn-ea"/>
              </a:rPr>
              <a:t>ColorDecorator</a:t>
            </a:r>
            <a:r>
              <a:rPr lang="en-US" altLang="zh-CN" sz="1200" b="1"/>
              <a:t>(IText target):base(target)	{			</a:t>
            </a:r>
            <a:r>
              <a:rPr lang="zh-CN" altLang="en-US" sz="1200" b="1"/>
              <a:t>｝</a:t>
            </a:r>
            <a:endParaRPr lang="zh-CN" altLang="en-US" sz="1200" b="1"/>
          </a:p>
          <a:p>
            <a:r>
              <a:rPr lang="en-US" altLang="zh-CN" sz="1200" b="1"/>
              <a:t>	public override string content{</a:t>
            </a:r>
            <a:endParaRPr lang="en-US" altLang="zh-CN" sz="1200" b="1"/>
          </a:p>
          <a:p>
            <a:r>
              <a:rPr lang="en-US" altLang="zh-CN" sz="1200" b="1"/>
              <a:t>		get{return AddColorTag(target.Content);</a:t>
            </a:r>
            <a:endParaRPr lang="en-US" altLang="zh-CN" sz="1200" b="1"/>
          </a:p>
          <a:p>
            <a:r>
              <a:rPr lang="en-US" altLang="zh-CN" sz="1200" b="1"/>
              <a:t>	}</a:t>
            </a:r>
            <a:endParaRPr lang="en-US" altLang="zh-CN" sz="1200" b="1"/>
          </a:p>
          <a:p>
            <a:r>
              <a:rPr lang="en-US" altLang="zh-CN" sz="1200" b="1"/>
              <a:t>	public string AddColorTag(string content){</a:t>
            </a:r>
            <a:endParaRPr lang="en-US" altLang="zh-CN" sz="1200" b="1"/>
          </a:p>
          <a:p>
            <a:r>
              <a:rPr lang="en-US" altLang="zh-CN" sz="1200" b="1"/>
              <a:t>		return “&lt;color&gt;”+content+”&lt;/color&gt;”</a:t>
            </a:r>
            <a:endParaRPr lang="en-US" altLang="zh-CN" sz="1200" b="1"/>
          </a:p>
          <a:p>
            <a:r>
              <a:rPr lang="en-US" altLang="zh-CN" sz="1200" b="1"/>
              <a:t>	}</a:t>
            </a:r>
            <a:endParaRPr lang="en-US" altLang="zh-CN" sz="1200" b="1"/>
          </a:p>
          <a:p>
            <a:r>
              <a:rPr lang="en-US" altLang="zh-CN" sz="1200" b="1"/>
              <a:t>}</a:t>
            </a:r>
            <a:endParaRPr lang="en-US" altLang="zh-CN" sz="1200" b="1"/>
          </a:p>
          <a:p>
            <a:r>
              <a:rPr lang="en-US" altLang="zh-CN" sz="1200" b="1"/>
              <a:t>public class BoldDecorator:DecoratorBase{}</a:t>
            </a:r>
            <a:endParaRPr lang="en-US" altLang="zh-CN" sz="1200" b="1"/>
          </a:p>
        </p:txBody>
      </p:sp>
      <p:sp>
        <p:nvSpPr>
          <p:cNvPr id="25" name="文本框 24"/>
          <p:cNvSpPr txBox="1"/>
          <p:nvPr/>
        </p:nvSpPr>
        <p:spPr>
          <a:xfrm>
            <a:off x="5562600" y="5067300"/>
            <a:ext cx="5815330" cy="1568450"/>
          </a:xfrm>
          <a:prstGeom prst="rect">
            <a:avLst/>
          </a:prstGeom>
          <a:noFill/>
          <a:ln w="15875">
            <a:solidFill>
              <a:srgbClr val="308DA2"/>
            </a:solidFill>
          </a:ln>
        </p:spPr>
        <p:txBody>
          <a:bodyPr wrap="square" rtlCol="0">
            <a:spAutoFit/>
          </a:bodyPr>
          <a:p>
            <a:r>
              <a:rPr lang="en-US" altLang="zh-CN" sz="1200"/>
              <a:t>public class client{</a:t>
            </a:r>
            <a:endParaRPr lang="en-US" altLang="zh-CN" sz="1200"/>
          </a:p>
          <a:p>
            <a:r>
              <a:rPr lang="en-US" altLang="zh-CN" sz="1200"/>
              <a:t>	public void testDecorator(){</a:t>
            </a:r>
            <a:endParaRPr lang="en-US" altLang="zh-CN" sz="1200"/>
          </a:p>
          <a:p>
            <a:r>
              <a:rPr lang="en-US" altLang="zh-CN" sz="1200"/>
              <a:t>		IText text=new TextObject();</a:t>
            </a:r>
            <a:endParaRPr lang="en-US" altLang="zh-CN" sz="1200"/>
          </a:p>
          <a:p>
            <a:r>
              <a:rPr lang="en-US" altLang="zh-CN" sz="1200"/>
              <a:t>		text=new BoldDecorator(textg);</a:t>
            </a:r>
            <a:endParaRPr lang="en-US" altLang="zh-CN" sz="1200"/>
          </a:p>
          <a:p>
            <a:r>
              <a:rPr lang="en-US" altLang="zh-CN" sz="1200">
                <a:sym typeface="+mn-ea"/>
              </a:rPr>
              <a:t>		text=new ColorDecorator(textg);</a:t>
            </a:r>
            <a:endParaRPr lang="en-US" altLang="zh-CN" sz="1200">
              <a:sym typeface="+mn-ea"/>
            </a:endParaRPr>
          </a:p>
          <a:p>
            <a:r>
              <a:rPr lang="en-US" altLang="zh-CN" sz="1200">
                <a:sym typeface="+mn-ea"/>
              </a:rPr>
              <a:t>		console(text);</a:t>
            </a:r>
            <a:endParaRPr lang="en-US" altLang="zh-CN" sz="1200"/>
          </a:p>
          <a:p>
            <a:r>
              <a:rPr lang="en-US" altLang="zh-CN" sz="1200"/>
              <a:t>	}</a:t>
            </a:r>
            <a:endParaRPr lang="en-US" altLang="zh-CN" sz="1200"/>
          </a:p>
          <a:p>
            <a:r>
              <a:rPr lang="en-US" altLang="zh-CN" sz="1200"/>
              <a:t>}</a:t>
            </a:r>
            <a:endParaRPr lang="en-US" altLang="zh-CN" sz="1200"/>
          </a:p>
        </p:txBody>
      </p:sp>
      <p:sp>
        <p:nvSpPr>
          <p:cNvPr id="9" name="矩形 8"/>
          <p:cNvSpPr/>
          <p:nvPr/>
        </p:nvSpPr>
        <p:spPr>
          <a:xfrm>
            <a:off x="6523355" y="3849370"/>
            <a:ext cx="189992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ColorDecorator</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-target:IText</a:t>
            </a:r>
            <a:endParaRPr lang="en-US" altLang="zh-CN" sz="1400">
              <a:solidFill>
                <a:schemeClr val="tx1"/>
              </a:solidFill>
            </a:endParaRPr>
          </a:p>
          <a:p>
            <a:r>
              <a:rPr lang="en-US" altLang="zh-CN" sz="1400">
                <a:solidFill>
                  <a:schemeClr val="tx1"/>
                </a:solidFill>
              </a:rPr>
              <a:t>+content:string</a:t>
            </a:r>
            <a:endParaRPr lang="en-US" altLang="zh-CN" sz="1400">
              <a:solidFill>
                <a:schemeClr val="tx1"/>
              </a:solidFill>
            </a:endParaRPr>
          </a:p>
          <a:p>
            <a:r>
              <a:rPr lang="en-US" altLang="zh-CN" sz="1400">
                <a:solidFill>
                  <a:schemeClr val="tx1"/>
                </a:solidFill>
              </a:rPr>
              <a:t>+AddColorTag</a:t>
            </a:r>
            <a:endParaRPr lang="en-US" altLang="zh-CN" sz="1400">
              <a:solidFill>
                <a:schemeClr val="tx1"/>
              </a:solidFill>
            </a:endParaRPr>
          </a:p>
          <a:p>
            <a:endParaRPr lang="en-US" altLang="zh-CN" sz="1400">
              <a:solidFill>
                <a:schemeClr val="tx1"/>
              </a:solidFill>
            </a:endParaRPr>
          </a:p>
        </p:txBody>
      </p:sp>
      <p:sp>
        <p:nvSpPr>
          <p:cNvPr id="10" name="矩形 9"/>
          <p:cNvSpPr/>
          <p:nvPr/>
        </p:nvSpPr>
        <p:spPr>
          <a:xfrm>
            <a:off x="9208770" y="3849370"/>
            <a:ext cx="189992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BoldDecorator</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-target:IText</a:t>
            </a:r>
            <a:endParaRPr lang="en-US" altLang="zh-CN" sz="1400">
              <a:solidFill>
                <a:schemeClr val="tx1"/>
              </a:solidFill>
            </a:endParaRPr>
          </a:p>
          <a:p>
            <a:r>
              <a:rPr lang="en-US" altLang="zh-CN" sz="1400">
                <a:solidFill>
                  <a:schemeClr val="tx1"/>
                </a:solidFill>
              </a:rPr>
              <a:t>+content:string</a:t>
            </a:r>
            <a:endParaRPr lang="en-US" altLang="zh-CN" sz="1400">
              <a:solidFill>
                <a:schemeClr val="tx1"/>
              </a:solidFill>
            </a:endParaRPr>
          </a:p>
          <a:p>
            <a:r>
              <a:rPr lang="en-US" altLang="zh-CN" sz="1400">
                <a:solidFill>
                  <a:schemeClr val="tx1"/>
                </a:solidFill>
              </a:rPr>
              <a:t>+SetBoldTag</a:t>
            </a:r>
            <a:endParaRPr lang="en-US" altLang="zh-CN" sz="1400">
              <a:solidFill>
                <a:schemeClr val="tx1"/>
              </a:solidFill>
            </a:endParaRPr>
          </a:p>
          <a:p>
            <a:endParaRPr lang="en-US" altLang="zh-CN" sz="1400">
              <a:solidFill>
                <a:schemeClr val="tx1"/>
              </a:solidFill>
            </a:endParaRPr>
          </a:p>
        </p:txBody>
      </p:sp>
      <p:cxnSp>
        <p:nvCxnSpPr>
          <p:cNvPr id="11" name="直接箭头连接符 10"/>
          <p:cNvCxnSpPr>
            <a:stCxn id="6" idx="3"/>
            <a:endCxn id="5" idx="1"/>
          </p:cNvCxnSpPr>
          <p:nvPr/>
        </p:nvCxnSpPr>
        <p:spPr>
          <a:xfrm>
            <a:off x="8423275" y="2942590"/>
            <a:ext cx="1065530" cy="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a:stCxn id="9" idx="0"/>
            <a:endCxn id="6" idx="2"/>
          </p:cNvCxnSpPr>
          <p:nvPr/>
        </p:nvCxnSpPr>
        <p:spPr>
          <a:xfrm flipV="1">
            <a:off x="7473315" y="3551555"/>
            <a:ext cx="0" cy="29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stCxn id="10" idx="1"/>
          </p:cNvCxnSpPr>
          <p:nvPr/>
        </p:nvCxnSpPr>
        <p:spPr>
          <a:xfrm flipH="1" flipV="1">
            <a:off x="7473315" y="3551555"/>
            <a:ext cx="1735455" cy="906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装饰模式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实际源码</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4567555" y="353695"/>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InputStream</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4" name="矩形 3"/>
          <p:cNvSpPr/>
          <p:nvPr/>
        </p:nvSpPr>
        <p:spPr>
          <a:xfrm>
            <a:off x="1717675" y="1772920"/>
            <a:ext cx="1976120" cy="85217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FilterInputStream</a:t>
            </a:r>
            <a:endParaRPr lang="en-US" altLang="zh-CN" sz="1400">
              <a:solidFill>
                <a:schemeClr val="tx1"/>
              </a:solidFill>
            </a:endParaRPr>
          </a:p>
          <a:p>
            <a:r>
              <a:rPr lang="en-US" altLang="zh-CN" sz="1600" b="1">
                <a:solidFill>
                  <a:schemeClr val="tx1"/>
                </a:solidFill>
              </a:rPr>
              <a:t>----------------</a:t>
            </a:r>
            <a:r>
              <a:rPr lang="en-US" altLang="zh-CN" sz="1400" b="1">
                <a:solidFill>
                  <a:schemeClr val="tx1"/>
                </a:solidFill>
                <a:sym typeface="+mn-ea"/>
              </a:rPr>
              <a:t>-----------</a:t>
            </a:r>
            <a:endParaRPr lang="en-US" altLang="zh-CN" sz="1400">
              <a:solidFill>
                <a:schemeClr val="tx1"/>
              </a:solidFill>
            </a:endParaRPr>
          </a:p>
          <a:p>
            <a:endParaRPr lang="en-US" altLang="zh-CN" sz="1400">
              <a:solidFill>
                <a:schemeClr val="tx1"/>
              </a:solidFill>
            </a:endParaRPr>
          </a:p>
        </p:txBody>
      </p:sp>
      <p:sp>
        <p:nvSpPr>
          <p:cNvPr id="25" name="文本框 24"/>
          <p:cNvSpPr txBox="1"/>
          <p:nvPr/>
        </p:nvSpPr>
        <p:spPr>
          <a:xfrm>
            <a:off x="5686425" y="3895725"/>
            <a:ext cx="5815330" cy="1568450"/>
          </a:xfrm>
          <a:prstGeom prst="rect">
            <a:avLst/>
          </a:prstGeom>
          <a:noFill/>
          <a:ln w="15875">
            <a:solidFill>
              <a:srgbClr val="308DA2"/>
            </a:solidFill>
          </a:ln>
        </p:spPr>
        <p:txBody>
          <a:bodyPr wrap="square" rtlCol="0">
            <a:spAutoFit/>
          </a:bodyPr>
          <a:p>
            <a:r>
              <a:rPr lang="en-US" altLang="zh-CN" sz="1200"/>
              <a:t>InputStream</a:t>
            </a:r>
            <a:r>
              <a:rPr lang="zh-CN" altLang="en-US" sz="1200"/>
              <a:t>类以抽象组件存在，</a:t>
            </a:r>
            <a:endParaRPr lang="zh-CN" altLang="en-US" sz="1200"/>
          </a:p>
          <a:p>
            <a:r>
              <a:rPr lang="zh-CN" altLang="en-US" sz="1200"/>
              <a:t>而</a:t>
            </a:r>
            <a:r>
              <a:rPr lang="en-US" altLang="zh-CN" sz="1200"/>
              <a:t>FileInputStream</a:t>
            </a:r>
            <a:r>
              <a:rPr lang="zh-CN" altLang="en-US" sz="1200"/>
              <a:t>就是具体的组件，实现抽象组件的所有接口；</a:t>
            </a:r>
            <a:endParaRPr lang="zh-CN" altLang="en-US" sz="1200"/>
          </a:p>
          <a:p>
            <a:endParaRPr lang="en-US" altLang="zh-CN" sz="1200"/>
          </a:p>
          <a:p>
            <a:r>
              <a:rPr lang="en-US" altLang="zh-CN" sz="1200"/>
              <a:t>FilterInputStream</a:t>
            </a:r>
            <a:r>
              <a:rPr lang="zh-CN" altLang="en-US" sz="1200"/>
              <a:t>类无疑就是装饰角色，他实现了</a:t>
            </a:r>
            <a:r>
              <a:rPr lang="en-US" altLang="zh-CN" sz="1200"/>
              <a:t>InputStream</a:t>
            </a:r>
            <a:r>
              <a:rPr lang="zh-CN" altLang="en-US" sz="1200"/>
              <a:t>类的所有接口，并且持有</a:t>
            </a:r>
            <a:r>
              <a:rPr lang="en-US" altLang="zh-CN" sz="1200"/>
              <a:t>InputStream</a:t>
            </a:r>
            <a:r>
              <a:rPr lang="zh-CN" altLang="en-US" sz="1200"/>
              <a:t>的对象实例的引用。</a:t>
            </a:r>
            <a:endParaRPr lang="zh-CN" altLang="en-US" sz="1200"/>
          </a:p>
          <a:p>
            <a:endParaRPr lang="en-US" altLang="zh-CN" sz="1200"/>
          </a:p>
          <a:p>
            <a:r>
              <a:rPr lang="en-US" altLang="zh-CN" sz="1200"/>
              <a:t>BufferredInputStream</a:t>
            </a:r>
            <a:r>
              <a:rPr lang="zh-CN" altLang="en-US" sz="1200"/>
              <a:t>是具体的装饰器实现者，它给</a:t>
            </a:r>
            <a:r>
              <a:rPr lang="en-US" altLang="zh-CN" sz="1200"/>
              <a:t>Input</a:t>
            </a:r>
            <a:r>
              <a:rPr lang="zh-CN" altLang="en-US" sz="1200"/>
              <a:t>类附件了功能，这个装饰器的作用是使得</a:t>
            </a:r>
            <a:r>
              <a:rPr lang="en-US" altLang="zh-CN" sz="1200"/>
              <a:t>InputStream</a:t>
            </a:r>
            <a:r>
              <a:rPr lang="zh-CN" altLang="en-US" sz="1200"/>
              <a:t>读取的数据在内存里面，从而提高读取的性能</a:t>
            </a:r>
            <a:endParaRPr lang="zh-CN" altLang="en-US" sz="1200"/>
          </a:p>
        </p:txBody>
      </p:sp>
      <p:sp>
        <p:nvSpPr>
          <p:cNvPr id="8" name="矩形 7"/>
          <p:cNvSpPr/>
          <p:nvPr/>
        </p:nvSpPr>
        <p:spPr>
          <a:xfrm>
            <a:off x="6540500" y="1772920"/>
            <a:ext cx="1976120" cy="85217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FileInputStream</a:t>
            </a:r>
            <a:endParaRPr lang="en-US" altLang="zh-CN" sz="1400">
              <a:solidFill>
                <a:schemeClr val="tx1"/>
              </a:solidFill>
            </a:endParaRPr>
          </a:p>
          <a:p>
            <a:r>
              <a:rPr lang="en-US" altLang="zh-CN" sz="1600" b="1">
                <a:solidFill>
                  <a:schemeClr val="tx1"/>
                </a:solidFill>
              </a:rPr>
              <a:t>----------------</a:t>
            </a:r>
            <a:r>
              <a:rPr lang="en-US" altLang="zh-CN" sz="1400" b="1">
                <a:solidFill>
                  <a:schemeClr val="tx1"/>
                </a:solidFill>
                <a:sym typeface="+mn-ea"/>
              </a:rPr>
              <a:t>-----------</a:t>
            </a:r>
            <a:endParaRPr lang="en-US" altLang="zh-CN" sz="1400">
              <a:solidFill>
                <a:schemeClr val="tx1"/>
              </a:solidFill>
            </a:endParaRPr>
          </a:p>
          <a:p>
            <a:endParaRPr lang="en-US" altLang="zh-CN" sz="1400">
              <a:solidFill>
                <a:schemeClr val="tx1"/>
              </a:solidFill>
            </a:endParaRPr>
          </a:p>
        </p:txBody>
      </p:sp>
      <p:sp>
        <p:nvSpPr>
          <p:cNvPr id="14" name="矩形 13"/>
          <p:cNvSpPr/>
          <p:nvPr/>
        </p:nvSpPr>
        <p:spPr>
          <a:xfrm>
            <a:off x="1717675" y="3423920"/>
            <a:ext cx="1976120" cy="85217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BufferInputStream</a:t>
            </a:r>
            <a:endParaRPr lang="en-US" altLang="zh-CN" sz="1400">
              <a:solidFill>
                <a:schemeClr val="tx1"/>
              </a:solidFill>
            </a:endParaRPr>
          </a:p>
          <a:p>
            <a:r>
              <a:rPr lang="en-US" altLang="zh-CN" sz="1600" b="1">
                <a:solidFill>
                  <a:schemeClr val="tx1"/>
                </a:solidFill>
              </a:rPr>
              <a:t>----------------</a:t>
            </a:r>
            <a:r>
              <a:rPr lang="en-US" altLang="zh-CN" sz="1400" b="1">
                <a:solidFill>
                  <a:schemeClr val="tx1"/>
                </a:solidFill>
                <a:sym typeface="+mn-ea"/>
              </a:rPr>
              <a:t>-----------</a:t>
            </a:r>
            <a:endParaRPr lang="en-US" altLang="zh-CN" sz="1400">
              <a:solidFill>
                <a:schemeClr val="tx1"/>
              </a:solidFill>
            </a:endParaRPr>
          </a:p>
          <a:p>
            <a:endParaRPr lang="en-US" altLang="zh-CN" sz="1400">
              <a:solidFill>
                <a:schemeClr val="tx1"/>
              </a:solidFill>
            </a:endParaRPr>
          </a:p>
        </p:txBody>
      </p:sp>
      <p:cxnSp>
        <p:nvCxnSpPr>
          <p:cNvPr id="15" name="肘形连接符 14"/>
          <p:cNvCxnSpPr>
            <a:stCxn id="4" idx="0"/>
            <a:endCxn id="16" idx="2"/>
          </p:cNvCxnSpPr>
          <p:nvPr/>
        </p:nvCxnSpPr>
        <p:spPr>
          <a:xfrm rot="16200000">
            <a:off x="3703320" y="262255"/>
            <a:ext cx="513080" cy="2508885"/>
          </a:xfrm>
          <a:prstGeom prst="bentConnector3">
            <a:avLst>
              <a:gd name="adj1" fmla="val 5006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肘形连接符 16"/>
          <p:cNvCxnSpPr>
            <a:stCxn id="8" idx="0"/>
            <a:endCxn id="16" idx="2"/>
          </p:cNvCxnSpPr>
          <p:nvPr/>
        </p:nvCxnSpPr>
        <p:spPr>
          <a:xfrm rot="16200000" flipV="1">
            <a:off x="6115050" y="359410"/>
            <a:ext cx="513080" cy="23139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16" idx="1"/>
            <a:endCxn id="4" idx="3"/>
          </p:cNvCxnSpPr>
          <p:nvPr/>
        </p:nvCxnSpPr>
        <p:spPr>
          <a:xfrm flipH="1">
            <a:off x="3693795" y="807085"/>
            <a:ext cx="873760" cy="13919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stCxn id="14" idx="0"/>
            <a:endCxn id="4" idx="2"/>
          </p:cNvCxnSpPr>
          <p:nvPr/>
        </p:nvCxnSpPr>
        <p:spPr>
          <a:xfrm flipV="1">
            <a:off x="2705735" y="2625090"/>
            <a:ext cx="0" cy="798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58877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400" dirty="0">
                <a:solidFill>
                  <a:srgbClr val="242424"/>
                </a:solidFill>
                <a:latin typeface="+mn-ea"/>
              </a:rPr>
              <a:t>代理模式最经典的就是</a:t>
            </a:r>
            <a:r>
              <a:rPr lang="en-US" altLang="zh-CN" sz="1400" dirty="0">
                <a:solidFill>
                  <a:srgbClr val="242424"/>
                </a:solidFill>
                <a:latin typeface="+mn-ea"/>
              </a:rPr>
              <a:t>AOP</a:t>
            </a:r>
            <a:endParaRPr lang="en-US" altLang="zh-CN"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400" dirty="0">
                <a:solidFill>
                  <a:srgbClr val="242424"/>
                </a:solidFill>
                <a:latin typeface="+mn-ea"/>
              </a:rPr>
              <a:t>代理模式能将代理对象与真正被调用的对象分离，在一定程度上降低系统的耦合度</a:t>
            </a:r>
            <a:endParaRPr lang="zh-CN"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代理模式在客户端和目标对象之间起到一个中介作用，这样可以起到保护目标对象的作用。代理模式也可以对目标对象调用之前、之后进行其他操作</a:t>
            </a:r>
            <a:endParaRPr lang="zh-CN" altLang="en-US" sz="14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93218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会在客户端和目标对象增加一个代理对象，可能会造成请求处理速度的缓慢</a:t>
            </a:r>
            <a:endParaRPr lang="zh-CN" sz="16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rPr>
              <a:t>增加了系统的复杂程度</a:t>
            </a:r>
            <a:endParaRPr lang="zh-CN" altLang="en-US" sz="16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代理模式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为其他对象提供代理，以控制对于这个对象的访问</a:t>
            </a:r>
            <a:endParaRPr lang="zh-CN" altLang="en-US" sz="1800" b="1" dirty="0">
              <a:solidFill>
                <a:schemeClr val="bg2"/>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代理模式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accent5"/>
                </a:solidFill>
                <a:ea typeface="微软雅黑" panose="020B0503020204020204" charset="-122"/>
                <a:cs typeface="微软雅黑" panose="020B0503020204020204" charset="-122"/>
              </a:rPr>
              <a:t>控制其他对象访问目标对象</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6684645" y="26797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4" name="矩形 3"/>
          <p:cNvSpPr/>
          <p:nvPr/>
        </p:nvSpPr>
        <p:spPr>
          <a:xfrm>
            <a:off x="9385300" y="267970"/>
            <a:ext cx="1547495" cy="136588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ISubject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+Request():void</a:t>
            </a:r>
            <a:endParaRPr lang="en-US" altLang="zh-CN" sz="1400">
              <a:solidFill>
                <a:schemeClr val="tx1"/>
              </a:solidFill>
            </a:endParaRPr>
          </a:p>
        </p:txBody>
      </p:sp>
      <p:sp>
        <p:nvSpPr>
          <p:cNvPr id="5" name="矩形 4"/>
          <p:cNvSpPr/>
          <p:nvPr/>
        </p:nvSpPr>
        <p:spPr>
          <a:xfrm>
            <a:off x="9349105" y="2696845"/>
            <a:ext cx="1619885" cy="12166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Proxy</a:t>
            </a:r>
            <a:endParaRPr lang="en-US" altLang="zh-CN" sz="1400">
              <a:solidFill>
                <a:schemeClr val="tx1"/>
              </a:solidFill>
            </a:endParaRPr>
          </a:p>
          <a:p>
            <a:r>
              <a:rPr lang="en-US" altLang="zh-CN" sz="1600" b="1">
                <a:solidFill>
                  <a:schemeClr val="tx1"/>
                </a:solidFill>
              </a:rPr>
              <a:t>--------------</a:t>
            </a:r>
            <a:r>
              <a:rPr lang="en-US" altLang="zh-CN" sz="1400" b="1">
                <a:solidFill>
                  <a:schemeClr val="tx1"/>
                </a:solidFill>
                <a:sym typeface="+mn-ea"/>
              </a:rPr>
              <a:t>-----</a:t>
            </a:r>
            <a:endParaRPr lang="en-US" altLang="zh-CN" sz="1400">
              <a:solidFill>
                <a:schemeClr val="tx1"/>
              </a:solidFill>
            </a:endParaRPr>
          </a:p>
          <a:p>
            <a:r>
              <a:rPr lang="en-US" altLang="zh-CN" sz="1400">
                <a:solidFill>
                  <a:schemeClr val="tx1"/>
                </a:solidFill>
              </a:rPr>
              <a:t>+Request:void</a:t>
            </a:r>
            <a:endParaRPr lang="en-US" altLang="zh-CN" sz="1400">
              <a:solidFill>
                <a:schemeClr val="tx1"/>
              </a:solidFill>
            </a:endParaRPr>
          </a:p>
        </p:txBody>
      </p:sp>
      <p:sp>
        <p:nvSpPr>
          <p:cNvPr id="6" name="矩形 5"/>
          <p:cNvSpPr/>
          <p:nvPr/>
        </p:nvSpPr>
        <p:spPr>
          <a:xfrm>
            <a:off x="6381750" y="2698750"/>
            <a:ext cx="189992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RealSubject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sym typeface="+mn-ea"/>
              </a:rPr>
              <a:t>+Request:void</a:t>
            </a:r>
            <a:endParaRPr lang="en-US" altLang="zh-CN" sz="1400">
              <a:solidFill>
                <a:schemeClr val="tx1"/>
              </a:solidFill>
            </a:endParaRPr>
          </a:p>
          <a:p>
            <a:endParaRPr lang="en-US" altLang="zh-CN" sz="1400">
              <a:solidFill>
                <a:schemeClr val="tx1"/>
              </a:solidFill>
            </a:endParaRPr>
          </a:p>
        </p:txBody>
      </p:sp>
      <p:cxnSp>
        <p:nvCxnSpPr>
          <p:cNvPr id="7" name="肘形连接符 6"/>
          <p:cNvCxnSpPr>
            <a:stCxn id="5" idx="0"/>
            <a:endCxn id="4" idx="2"/>
          </p:cNvCxnSpPr>
          <p:nvPr/>
        </p:nvCxnSpPr>
        <p:spPr>
          <a:xfrm rot="16200000">
            <a:off x="9627870" y="2165350"/>
            <a:ext cx="1062990" cy="3175"/>
          </a:xfrm>
          <a:prstGeom prst="bentConnector2">
            <a:avLst/>
          </a:prstGeom>
          <a:ln w="381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16" idx="3"/>
          </p:cNvCxnSpPr>
          <p:nvPr/>
        </p:nvCxnSpPr>
        <p:spPr>
          <a:xfrm flipV="1">
            <a:off x="7978140" y="718820"/>
            <a:ext cx="1407160" cy="254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210185" y="1035050"/>
            <a:ext cx="5153025" cy="47078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ltLang="zh-CN" sz="1200" b="1"/>
              <a:t>public interface ISubject{</a:t>
            </a:r>
            <a:endParaRPr lang="en-US" altLang="zh-CN" sz="1200" b="1"/>
          </a:p>
          <a:p>
            <a:r>
              <a:rPr lang="en-US" altLang="zh-CN" sz="1200" b="1"/>
              <a:t>	string Request()</a:t>
            </a:r>
            <a:endParaRPr lang="en-US" altLang="zh-CN" sz="1200" b="1"/>
          </a:p>
          <a:p>
            <a:r>
              <a:rPr lang="en-US" altLang="zh-CN" sz="1200" b="1"/>
              <a:t>}</a:t>
            </a:r>
            <a:endParaRPr lang="en-US" altLang="zh-CN" sz="1200" b="1"/>
          </a:p>
          <a:p>
            <a:endParaRPr lang="en-US" altLang="zh-CN" sz="1200" b="1"/>
          </a:p>
          <a:p>
            <a:r>
              <a:rPr lang="en-US" altLang="zh-CN" sz="1200" b="1"/>
              <a:t>public class RealSubject:ISubject{</a:t>
            </a:r>
            <a:endParaRPr lang="en-US" altLang="zh-CN" sz="1200" b="1"/>
          </a:p>
          <a:p>
            <a:r>
              <a:rPr lang="en-US" altLang="zh-CN" sz="1200" b="1"/>
              <a:t>	public static readonly ISubject Singleton=new RealSubject();</a:t>
            </a:r>
            <a:endParaRPr lang="en-US" altLang="zh-CN" sz="1200" b="1"/>
          </a:p>
          <a:p>
            <a:r>
              <a:rPr lang="en-US" altLang="zh-CN" sz="1200" b="1"/>
              <a:t>	private RealSubject(){}</a:t>
            </a:r>
            <a:endParaRPr lang="en-US" altLang="zh-CN" sz="1200" b="1"/>
          </a:p>
          <a:p>
            <a:r>
              <a:rPr lang="en-US" altLang="zh-CN" sz="1200" b="1"/>
              <a:t>	public string Request(){</a:t>
            </a:r>
            <a:endParaRPr lang="en-US" altLang="zh-CN" sz="1200" b="1"/>
          </a:p>
          <a:p>
            <a:r>
              <a:rPr lang="en-US" altLang="zh-CN" sz="1200" b="1"/>
              <a:t>	     return “</a:t>
            </a:r>
            <a:r>
              <a:rPr lang="zh-CN" altLang="en-US" sz="1200" b="1"/>
              <a:t>真正的对象</a:t>
            </a:r>
            <a:r>
              <a:rPr lang="en-US" altLang="zh-CN" sz="1200" b="1"/>
              <a:t>”;</a:t>
            </a:r>
            <a:endParaRPr lang="en-US" altLang="zh-CN" sz="1200" b="1"/>
          </a:p>
          <a:p>
            <a:r>
              <a:rPr lang="en-US" altLang="zh-CN" sz="1200" b="1"/>
              <a:t>	}		</a:t>
            </a:r>
            <a:endParaRPr lang="en-US" altLang="zh-CN" sz="1200" b="1"/>
          </a:p>
          <a:p>
            <a:r>
              <a:rPr lang="en-US" altLang="zh-CN" sz="1200" b="1"/>
              <a:t>}</a:t>
            </a:r>
            <a:endParaRPr lang="en-US" altLang="zh-CN" sz="1200" b="1"/>
          </a:p>
          <a:p>
            <a:r>
              <a:rPr lang="en-US" altLang="zh-CN" sz="1200" b="1"/>
              <a:t>public class Proxy</a:t>
            </a:r>
            <a:r>
              <a:rPr lang="zh-CN" altLang="en-US" sz="1200" b="1"/>
              <a:t>：</a:t>
            </a:r>
            <a:r>
              <a:rPr lang="en-US" altLang="zh-CN" sz="1200" b="1"/>
              <a:t>ISubject{</a:t>
            </a:r>
            <a:endParaRPr lang="en-US" altLang="zh-CN" sz="1200" b="1"/>
          </a:p>
          <a:p>
            <a:r>
              <a:rPr lang="en-US" altLang="zh-CN" sz="1200" b="1"/>
              <a:t>	public string Request(){</a:t>
            </a:r>
            <a:endParaRPr lang="en-US" altLang="zh-CN" sz="1200" b="1"/>
          </a:p>
          <a:p>
            <a:r>
              <a:rPr lang="en-US" altLang="zh-CN" sz="1200" b="1"/>
              <a:t>	    beforRequest();	</a:t>
            </a:r>
            <a:endParaRPr lang="en-US" altLang="zh-CN" sz="1200" b="1"/>
          </a:p>
          <a:p>
            <a:r>
              <a:rPr lang="en-US" altLang="zh-CN" sz="1200" b="1"/>
              <a:t>	    RealSubject.Singleton.Request();</a:t>
            </a:r>
            <a:endParaRPr lang="en-US" altLang="zh-CN" sz="1200" b="1"/>
          </a:p>
          <a:p>
            <a:r>
              <a:rPr lang="en-US" altLang="zh-CN" sz="1200" b="1"/>
              <a:t>	    afterRequest();	</a:t>
            </a:r>
            <a:endParaRPr lang="en-US" altLang="zh-CN" sz="1200" b="1"/>
          </a:p>
          <a:p>
            <a:r>
              <a:rPr lang="en-US" altLang="zh-CN" sz="1200" b="1"/>
              <a:t>	}</a:t>
            </a:r>
            <a:endParaRPr lang="en-US" altLang="zh-CN" sz="1200" b="1"/>
          </a:p>
          <a:p>
            <a:r>
              <a:rPr lang="en-US" altLang="zh-CN" sz="1200" b="1"/>
              <a:t>}</a:t>
            </a:r>
            <a:endParaRPr lang="en-US" altLang="zh-CN" sz="1200" b="1"/>
          </a:p>
          <a:p>
            <a:r>
              <a:rPr lang="en-US" altLang="zh-CN" sz="1200" b="1"/>
              <a:t>public class Client{</a:t>
            </a:r>
            <a:endParaRPr lang="en-US" altLang="zh-CN" sz="1200" b="1"/>
          </a:p>
          <a:p>
            <a:r>
              <a:rPr lang="en-US" altLang="zh-CN" sz="1200" b="1"/>
              <a:t>	public void GetRequest(){</a:t>
            </a:r>
            <a:endParaRPr lang="en-US" altLang="zh-CN" sz="1200" b="1"/>
          </a:p>
          <a:p>
            <a:r>
              <a:rPr lang="en-US" altLang="zh-CN" sz="1200" b="1"/>
              <a:t>		ISubject subject=new Proxy();</a:t>
            </a:r>
            <a:endParaRPr lang="en-US" altLang="zh-CN" sz="1200" b="1"/>
          </a:p>
          <a:p>
            <a:r>
              <a:rPr lang="en-US" altLang="zh-CN" sz="1200" b="1"/>
              <a:t>		subject.Request();</a:t>
            </a:r>
            <a:endParaRPr lang="en-US" altLang="zh-CN" sz="1200" b="1"/>
          </a:p>
          <a:p>
            <a:r>
              <a:rPr lang="en-US" altLang="zh-CN" sz="1200" b="1"/>
              <a:t>	}	</a:t>
            </a:r>
            <a:endParaRPr lang="en-US" altLang="zh-CN" sz="1200" b="1"/>
          </a:p>
          <a:p>
            <a:r>
              <a:rPr lang="en-US" altLang="zh-CN" sz="1200" b="1"/>
              <a:t>}</a:t>
            </a:r>
            <a:endParaRPr lang="en-US" altLang="zh-CN" sz="1200" b="1"/>
          </a:p>
          <a:p>
            <a:endParaRPr lang="en-US" altLang="zh-CN" sz="1200" b="1"/>
          </a:p>
        </p:txBody>
      </p:sp>
      <p:sp>
        <p:nvSpPr>
          <p:cNvPr id="8" name="剪去单角的矩形 7"/>
          <p:cNvSpPr/>
          <p:nvPr/>
        </p:nvSpPr>
        <p:spPr>
          <a:xfrm>
            <a:off x="10078085" y="4610100"/>
            <a:ext cx="1942465" cy="666750"/>
          </a:xfrm>
          <a:prstGeom prst="snip1Rect">
            <a:avLst/>
          </a:prstGeom>
          <a:solidFill>
            <a:schemeClr val="tx2"/>
          </a:solidFill>
        </p:spPr>
        <p:style>
          <a:lnRef idx="1">
            <a:schemeClr val="accent1"/>
          </a:lnRef>
          <a:fillRef idx="3">
            <a:schemeClr val="accent1"/>
          </a:fillRef>
          <a:effectRef idx="2">
            <a:schemeClr val="accent1"/>
          </a:effectRef>
          <a:fontRef idx="minor">
            <a:schemeClr val="lt1"/>
          </a:fontRef>
        </p:style>
        <p:txBody>
          <a:bodyPr/>
          <a:p>
            <a:r>
              <a:rPr lang="en-US" altLang="zh-CN" sz="1400"/>
              <a:t>realSubject.Request</a:t>
            </a:r>
            <a:endParaRPr lang="en-US" altLang="zh-CN" sz="1400"/>
          </a:p>
        </p:txBody>
      </p:sp>
      <p:cxnSp>
        <p:nvCxnSpPr>
          <p:cNvPr id="14" name="直接箭头连接符 13"/>
          <p:cNvCxnSpPr>
            <a:stCxn id="5" idx="1"/>
            <a:endCxn id="6" idx="3"/>
          </p:cNvCxnSpPr>
          <p:nvPr/>
        </p:nvCxnSpPr>
        <p:spPr>
          <a:xfrm flipH="1">
            <a:off x="8281670" y="3305175"/>
            <a:ext cx="1067435" cy="25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8281670" y="3032125"/>
            <a:ext cx="1067435" cy="275590"/>
          </a:xfrm>
          <a:prstGeom prst="rect">
            <a:avLst/>
          </a:prstGeom>
          <a:noFill/>
        </p:spPr>
        <p:txBody>
          <a:bodyPr wrap="square" rtlCol="0">
            <a:spAutoFit/>
          </a:bodyPr>
          <a:p>
            <a:r>
              <a:rPr lang="en-US" altLang="zh-CN" sz="1200"/>
              <a:t>realSubject</a:t>
            </a:r>
            <a:endParaRPr lang="en-US" altLang="zh-CN" sz="1200"/>
          </a:p>
        </p:txBody>
      </p:sp>
      <p:cxnSp>
        <p:nvCxnSpPr>
          <p:cNvPr id="17" name="直接箭头连接符 16"/>
          <p:cNvCxnSpPr/>
          <p:nvPr/>
        </p:nvCxnSpPr>
        <p:spPr>
          <a:xfrm flipV="1">
            <a:off x="7331710" y="1635760"/>
            <a:ext cx="2017395" cy="1062990"/>
          </a:xfrm>
          <a:prstGeom prst="straightConnector1">
            <a:avLst/>
          </a:prstGeom>
          <a:ln w="38100">
            <a:solidFill>
              <a:srgbClr val="308DA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5" idx="2"/>
            <a:endCxn id="8" idx="3"/>
          </p:cNvCxnSpPr>
          <p:nvPr/>
        </p:nvCxnSpPr>
        <p:spPr>
          <a:xfrm>
            <a:off x="10159365" y="3913505"/>
            <a:ext cx="890270" cy="69659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2917" y="3855056"/>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624048" y="1054609"/>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en-US" altLang="zh-CN" sz="2135" b="1" dirty="0">
                <a:solidFill>
                  <a:srgbClr val="1A7BAE"/>
                </a:solidFill>
                <a:effectLst/>
                <a:latin typeface="+mn-ea"/>
                <a:ea typeface="+mn-ea"/>
              </a:rPr>
              <a:t>.NET</a:t>
            </a:r>
            <a:endParaRPr lang="en-US" altLang="zh-CN" sz="2135" b="1" dirty="0">
              <a:solidFill>
                <a:srgbClr val="1A7BAE"/>
              </a:solidFill>
              <a:effectLst/>
              <a:latin typeface="+mn-ea"/>
              <a:ea typeface="+mn-ea"/>
            </a:endParaRPr>
          </a:p>
        </p:txBody>
      </p:sp>
      <p:sp>
        <p:nvSpPr>
          <p:cNvPr id="6" name="矩形 5"/>
          <p:cNvSpPr/>
          <p:nvPr/>
        </p:nvSpPr>
        <p:spPr>
          <a:xfrm>
            <a:off x="805180" y="1517015"/>
            <a:ext cx="10598150" cy="233807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200" dirty="0">
                <a:solidFill>
                  <a:srgbClr val="FF0000"/>
                </a:solidFill>
                <a:latin typeface="+mn-ea"/>
              </a:rPr>
              <a:t>静态织入</a:t>
            </a:r>
            <a:r>
              <a:rPr lang="zh-CN" sz="1200" dirty="0">
                <a:solidFill>
                  <a:srgbClr val="242424"/>
                </a:solidFill>
                <a:latin typeface="+mn-ea"/>
              </a:rPr>
              <a:t>：即在编译时，就将各种涉及</a:t>
            </a:r>
            <a:r>
              <a:rPr lang="en-US" altLang="zh-CN" sz="1200" dirty="0">
                <a:solidFill>
                  <a:srgbClr val="242424"/>
                </a:solidFill>
                <a:latin typeface="+mn-ea"/>
              </a:rPr>
              <a:t>AOP</a:t>
            </a:r>
            <a:r>
              <a:rPr lang="zh-CN" altLang="en-US" sz="1200" dirty="0">
                <a:solidFill>
                  <a:srgbClr val="242424"/>
                </a:solidFill>
                <a:latin typeface="+mn-ea"/>
              </a:rPr>
              <a:t>拦截的代码注入到符合一定规则的类中，编译后的代码与我们直接在</a:t>
            </a:r>
            <a:r>
              <a:rPr lang="en-US" altLang="zh-CN" sz="1200" dirty="0">
                <a:solidFill>
                  <a:srgbClr val="242424"/>
                </a:solidFill>
                <a:latin typeface="+mn-ea"/>
              </a:rPr>
              <a:t>Real</a:t>
            </a:r>
            <a:r>
              <a:rPr lang="zh-CN" altLang="en-US" sz="1200" dirty="0">
                <a:solidFill>
                  <a:srgbClr val="242424"/>
                </a:solidFill>
                <a:latin typeface="+mn-ea"/>
              </a:rPr>
              <a:t>调用属性或者方法前后增加代码是相同的，只是这个工作交给了编译器来完成了</a:t>
            </a:r>
            <a:endParaRPr lang="en-US" altLang="zh-CN" sz="12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200" dirty="0">
                <a:solidFill>
                  <a:srgbClr val="242424"/>
                </a:solidFill>
                <a:latin typeface="+mn-ea"/>
              </a:rPr>
              <a:t>如</a:t>
            </a:r>
            <a:r>
              <a:rPr lang="en-US" altLang="zh-CN" sz="1200" dirty="0">
                <a:solidFill>
                  <a:srgbClr val="242424"/>
                </a:solidFill>
                <a:latin typeface="+mn-ea"/>
              </a:rPr>
              <a:t>PostSharp:PostSharp的Aspect是使用Attribute实现的,我们只需事先通过继承自OnMethodBoundaryAspect，然后重写几个常见的方法即可，如：OnEntry，OnExit等，最后只需要在需要进行AOP拦截的属性或方法上加上AOP拦截特性类即可。由于PostSharp是静态织入的，所以相比其它的通过反射或EMIT反射来说效率是最高的，但PostSharp是</a:t>
            </a:r>
            <a:r>
              <a:rPr lang="en-US" altLang="zh-CN" sz="1200" dirty="0">
                <a:solidFill>
                  <a:schemeClr val="accent1"/>
                </a:solidFill>
                <a:latin typeface="+mn-ea"/>
              </a:rPr>
              <a:t>收费版本的</a:t>
            </a:r>
            <a:endParaRPr lang="en-US" altLang="zh-CN" sz="12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200" dirty="0">
                <a:solidFill>
                  <a:srgbClr val="FF0000"/>
                </a:solidFill>
                <a:latin typeface="+mn-ea"/>
              </a:rPr>
              <a:t>动态织入</a:t>
            </a:r>
            <a:r>
              <a:rPr lang="en-US" altLang="zh-CN" sz="1200" dirty="0">
                <a:solidFill>
                  <a:srgbClr val="FF0000"/>
                </a:solidFill>
                <a:latin typeface="+mn-ea"/>
              </a:rPr>
              <a:t>:</a:t>
            </a:r>
            <a:r>
              <a:rPr lang="zh-CN" altLang="en-US" sz="1200" dirty="0">
                <a:solidFill>
                  <a:srgbClr val="242424"/>
                </a:solidFill>
                <a:latin typeface="+mn-ea"/>
                <a:sym typeface="+mn-ea"/>
              </a:rPr>
              <a:t>即：通过</a:t>
            </a:r>
            <a:r>
              <a:rPr lang="en-US" altLang="zh-CN" sz="1200" dirty="0">
                <a:solidFill>
                  <a:srgbClr val="242424"/>
                </a:solidFill>
                <a:latin typeface="+mn-ea"/>
                <a:sym typeface="+mn-ea"/>
              </a:rPr>
              <a:t>Emit</a:t>
            </a:r>
            <a:r>
              <a:rPr lang="zh-CN" altLang="en-US" sz="1200" dirty="0">
                <a:solidFill>
                  <a:srgbClr val="242424"/>
                </a:solidFill>
                <a:latin typeface="+mn-ea"/>
                <a:sym typeface="+mn-ea"/>
              </a:rPr>
              <a:t>反射动态生成代理类，如</a:t>
            </a:r>
            <a:r>
              <a:rPr lang="en-US" altLang="zh-CN" sz="1200" dirty="0">
                <a:solidFill>
                  <a:srgbClr val="242424"/>
                </a:solidFill>
                <a:latin typeface="+mn-ea"/>
                <a:sym typeface="+mn-ea"/>
              </a:rPr>
              <a:t>Castle.DynamicProxy</a:t>
            </a:r>
            <a:r>
              <a:rPr lang="zh-CN" altLang="en-US" sz="1200" dirty="0">
                <a:solidFill>
                  <a:srgbClr val="242424"/>
                </a:solidFill>
                <a:latin typeface="+mn-ea"/>
                <a:sym typeface="+mn-ea"/>
              </a:rPr>
              <a:t>的</a:t>
            </a:r>
            <a:r>
              <a:rPr lang="en-US" altLang="zh-CN" sz="1200" dirty="0">
                <a:solidFill>
                  <a:srgbClr val="242424"/>
                </a:solidFill>
                <a:latin typeface="+mn-ea"/>
                <a:sym typeface="+mn-ea"/>
              </a:rPr>
              <a:t>AOP</a:t>
            </a:r>
            <a:r>
              <a:rPr lang="zh-CN" altLang="en-US" sz="1200" dirty="0">
                <a:solidFill>
                  <a:srgbClr val="242424"/>
                </a:solidFill>
                <a:latin typeface="+mn-ea"/>
                <a:sym typeface="+mn-ea"/>
              </a:rPr>
              <a:t>实现方式，效率比静态织入</a:t>
            </a:r>
            <a:r>
              <a:rPr lang="en-US" altLang="zh-CN" sz="1200" dirty="0">
                <a:solidFill>
                  <a:srgbClr val="242424"/>
                </a:solidFill>
                <a:latin typeface="+mn-ea"/>
                <a:sym typeface="+mn-ea"/>
              </a:rPr>
              <a:t>PostSharp</a:t>
            </a:r>
            <a:r>
              <a:rPr lang="zh-CN" altLang="en-US" sz="1200" dirty="0">
                <a:solidFill>
                  <a:srgbClr val="242424"/>
                </a:solidFill>
                <a:latin typeface="+mn-ea"/>
                <a:sym typeface="+mn-ea"/>
              </a:rPr>
              <a:t>效率低一些，但是比反射高</a:t>
            </a:r>
            <a:endParaRPr lang="zh-CN" altLang="en-US" sz="1200" dirty="0">
              <a:solidFill>
                <a:srgbClr val="242424"/>
              </a:solidFill>
              <a:latin typeface="+mn-ea"/>
              <a:sym typeface="+mn-ea"/>
            </a:endParaRPr>
          </a:p>
          <a:p>
            <a:pPr marL="240030" indent="-228600" algn="just" defTabSz="1218565">
              <a:lnSpc>
                <a:spcPct val="150000"/>
              </a:lnSpc>
              <a:spcBef>
                <a:spcPts val="800"/>
              </a:spcBef>
              <a:buFont typeface="Arial" panose="020B0604020202020204" pitchFamily="34" charset="0"/>
              <a:buChar char="•"/>
            </a:pPr>
            <a:r>
              <a:rPr lang="zh-CN" altLang="en-US" sz="1200" dirty="0">
                <a:solidFill>
                  <a:srgbClr val="242424"/>
                </a:solidFill>
                <a:latin typeface="+mn-ea"/>
                <a:sym typeface="+mn-ea"/>
              </a:rPr>
              <a:t>还有就是自己通过</a:t>
            </a:r>
            <a:r>
              <a:rPr lang="en-US" altLang="zh-CN" sz="1200" dirty="0">
                <a:solidFill>
                  <a:srgbClr val="242424"/>
                </a:solidFill>
                <a:latin typeface="+mn-ea"/>
                <a:sym typeface="+mn-ea"/>
              </a:rPr>
              <a:t>Emit</a:t>
            </a:r>
            <a:r>
              <a:rPr lang="zh-CN" altLang="en-US" sz="1200" dirty="0">
                <a:solidFill>
                  <a:srgbClr val="242424"/>
                </a:solidFill>
                <a:latin typeface="+mn-ea"/>
                <a:sym typeface="+mn-ea"/>
              </a:rPr>
              <a:t>代码来写</a:t>
            </a:r>
            <a:r>
              <a:rPr lang="en-US" altLang="zh-CN" sz="1200" dirty="0">
                <a:solidFill>
                  <a:srgbClr val="242424"/>
                </a:solidFill>
                <a:latin typeface="+mn-ea"/>
                <a:sym typeface="+mn-ea"/>
              </a:rPr>
              <a:t>AOP</a:t>
            </a:r>
            <a:endParaRPr lang="en-US" altLang="zh-CN" sz="1200" dirty="0">
              <a:solidFill>
                <a:srgbClr val="242424"/>
              </a:solidFill>
              <a:latin typeface="+mn-ea"/>
              <a:sym typeface="+mn-ea"/>
            </a:endParaRPr>
          </a:p>
        </p:txBody>
      </p:sp>
      <p:sp>
        <p:nvSpPr>
          <p:cNvPr id="7" name="TextBox 33"/>
          <p:cNvSpPr txBox="1"/>
          <p:nvPr/>
        </p:nvSpPr>
        <p:spPr>
          <a:xfrm>
            <a:off x="745968" y="395238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en-US" altLang="zh-CN" sz="2135" b="1" dirty="0">
                <a:solidFill>
                  <a:srgbClr val="95BC49"/>
                </a:solidFill>
                <a:effectLst/>
                <a:latin typeface="+mn-ea"/>
                <a:ea typeface="+mn-ea"/>
              </a:rPr>
              <a:t>Java</a:t>
            </a:r>
            <a:endParaRPr lang="en-US" altLang="zh-CN" sz="2135" b="1" dirty="0">
              <a:solidFill>
                <a:srgbClr val="95BC49"/>
              </a:solidFill>
              <a:effectLst/>
              <a:latin typeface="+mn-ea"/>
              <a:ea typeface="+mn-ea"/>
            </a:endParaRPr>
          </a:p>
        </p:txBody>
      </p:sp>
      <p:sp>
        <p:nvSpPr>
          <p:cNvPr id="8" name="矩形 7"/>
          <p:cNvSpPr/>
          <p:nvPr/>
        </p:nvSpPr>
        <p:spPr>
          <a:xfrm>
            <a:off x="1012825" y="4448175"/>
            <a:ext cx="10552430" cy="245110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en-US" altLang="zh-CN" sz="1000" b="1" dirty="0">
                <a:solidFill>
                  <a:srgbClr val="242424"/>
                </a:solidFill>
                <a:latin typeface="+mn-ea"/>
              </a:rPr>
              <a:t>JDK</a:t>
            </a:r>
            <a:r>
              <a:rPr lang="zh-CN" altLang="en-US" sz="1000" b="1" dirty="0">
                <a:solidFill>
                  <a:srgbClr val="242424"/>
                </a:solidFill>
                <a:latin typeface="+mn-ea"/>
              </a:rPr>
              <a:t>实现代理的</a:t>
            </a:r>
            <a:r>
              <a:rPr lang="en-US" altLang="zh-CN" sz="1000" b="1" dirty="0">
                <a:solidFill>
                  <a:srgbClr val="242424"/>
                </a:solidFill>
                <a:latin typeface="+mn-ea"/>
              </a:rPr>
              <a:t>3</a:t>
            </a:r>
            <a:r>
              <a:rPr lang="zh-CN" altLang="en-US" sz="1000" b="1" dirty="0">
                <a:solidFill>
                  <a:srgbClr val="242424"/>
                </a:solidFill>
                <a:latin typeface="+mn-ea"/>
              </a:rPr>
              <a:t>中方式</a:t>
            </a:r>
            <a:endParaRPr lang="zh-CN" altLang="en-US" sz="1000" b="1"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000" b="1" dirty="0">
                <a:solidFill>
                  <a:srgbClr val="242424"/>
                </a:solidFill>
                <a:latin typeface="+mn-ea"/>
              </a:rPr>
              <a:t>java.lang.reflect.Proxy</a:t>
            </a:r>
            <a:endParaRPr lang="zh-CN" altLang="en-US" sz="1000" b="1"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000" b="1" dirty="0">
                <a:solidFill>
                  <a:srgbClr val="242424"/>
                </a:solidFill>
                <a:latin typeface="+mn-ea"/>
              </a:rPr>
              <a:t>Cglib代理</a:t>
            </a:r>
            <a:r>
              <a:rPr lang="en-US" altLang="zh-CN" sz="1000" b="1" dirty="0">
                <a:solidFill>
                  <a:srgbClr val="242424"/>
                </a:solidFill>
                <a:latin typeface="+mn-ea"/>
              </a:rPr>
              <a:t>:在内存中构建一个子类对象从而实现对目标对象功能的扩展.</a:t>
            </a:r>
            <a:endParaRPr lang="en-US" altLang="zh-CN" sz="1000" b="1"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en-US" altLang="zh-CN" sz="1000" b="1" dirty="0">
                <a:solidFill>
                  <a:srgbClr val="242424"/>
                </a:solidFill>
                <a:latin typeface="+mn-ea"/>
              </a:rPr>
              <a:t>JDK的动态代理有一个限制,就是使用动态代理的对象必须实现一个或多个接口,如果想代理没有实现接口的类,就可以使用Cglib实现.</a:t>
            </a:r>
            <a:endParaRPr lang="en-US" altLang="zh-CN" sz="1000" b="1"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en-US" altLang="zh-CN" sz="1000" b="1" dirty="0">
                <a:solidFill>
                  <a:srgbClr val="242424"/>
                </a:solidFill>
                <a:latin typeface="+mn-ea"/>
              </a:rPr>
              <a:t>Cglib是一个强大的高性能的代码生成包,它可以在运行期扩展java类与实现java接口.它广泛的被许多AOP的框架使用,例如Spring AOP和synaop,为他们提供方法的interception(拦截)</a:t>
            </a:r>
            <a:endParaRPr lang="en-US" altLang="zh-CN" sz="1000" b="1"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en-US" altLang="zh-CN" sz="1000" b="1" dirty="0">
                <a:solidFill>
                  <a:srgbClr val="242424"/>
                </a:solidFill>
                <a:latin typeface="+mn-ea"/>
              </a:rPr>
              <a:t>Cglib包的底层是通过使用一个小而块的字节码处理框架ASM来转换字节码并生成新的类.不鼓励直接使用ASM,因为它要求你必须对JVM内部结构包括class文件的格式和指令集都很熟悉.</a:t>
            </a:r>
            <a:endParaRPr lang="en-US" altLang="zh-CN" sz="1000" b="1"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代理模式</a:t>
            </a:r>
            <a:r>
              <a:rPr lang="en-US" altLang="zh-CN" sz="2665" b="1" dirty="0">
                <a:solidFill>
                  <a:schemeClr val="accent5"/>
                </a:solidFill>
                <a:ea typeface="微软雅黑" panose="020B0503020204020204" charset="-122"/>
                <a:cs typeface="微软雅黑" panose="020B0503020204020204" charset="-122"/>
              </a:rPr>
              <a:t>-</a:t>
            </a:r>
            <a:r>
              <a:rPr lang="en-US" altLang="zh-CN" sz="1800" b="1" dirty="0">
                <a:solidFill>
                  <a:schemeClr val="bg2"/>
                </a:solidFill>
                <a:ea typeface="微软雅黑" panose="020B0503020204020204" charset="-122"/>
                <a:cs typeface="微软雅黑" panose="020B0503020204020204" charset="-122"/>
              </a:rPr>
              <a:t>AOP</a:t>
            </a:r>
            <a:r>
              <a:rPr lang="zh-CN" altLang="en-US" sz="1800" b="1" dirty="0">
                <a:solidFill>
                  <a:schemeClr val="bg2"/>
                </a:solidFill>
                <a:ea typeface="微软雅黑" panose="020B0503020204020204" charset="-122"/>
                <a:cs typeface="微软雅黑" panose="020B0503020204020204" charset="-122"/>
              </a:rPr>
              <a:t>解析</a:t>
            </a:r>
            <a:endParaRPr lang="zh-CN" altLang="en-US" sz="1800" b="1" dirty="0">
              <a:solidFill>
                <a:schemeClr val="bg2"/>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2917" y="3855056"/>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bg2"/>
                </a:solidFill>
                <a:ea typeface="微软雅黑" panose="020B0503020204020204" charset="-122"/>
                <a:cs typeface="微软雅黑" panose="020B0503020204020204" charset="-122"/>
              </a:rPr>
              <a:t>代理模式</a:t>
            </a:r>
            <a:r>
              <a:rPr lang="en-US" altLang="zh-CN" sz="2665" b="1" dirty="0">
                <a:solidFill>
                  <a:schemeClr val="accent5"/>
                </a:solidFill>
                <a:ea typeface="微软雅黑" panose="020B0503020204020204" charset="-122"/>
                <a:cs typeface="微软雅黑" panose="020B0503020204020204" charset="-122"/>
              </a:rPr>
              <a:t>-</a:t>
            </a:r>
            <a:r>
              <a:rPr lang="zh-CN" altLang="en-US" sz="2665" b="1" dirty="0">
                <a:solidFill>
                  <a:srgbClr val="00B050"/>
                </a:solidFill>
                <a:ea typeface="微软雅黑" panose="020B0503020204020204" charset="-122"/>
                <a:cs typeface="微软雅黑" panose="020B0503020204020204" charset="-122"/>
              </a:rPr>
              <a:t>装饰模式</a:t>
            </a:r>
            <a:r>
              <a:rPr lang="en-US" altLang="zh-CN" sz="2665" b="1" dirty="0">
                <a:solidFill>
                  <a:schemeClr val="accent5"/>
                </a:solidFill>
                <a:ea typeface="微软雅黑" panose="020B0503020204020204" charset="-122"/>
                <a:cs typeface="微软雅黑" panose="020B0503020204020204" charset="-122"/>
              </a:rPr>
              <a:t>-</a:t>
            </a:r>
            <a:r>
              <a:rPr lang="zh-CN" altLang="en-US" sz="2665" b="1" dirty="0">
                <a:solidFill>
                  <a:schemeClr val="accent5"/>
                </a:solidFill>
                <a:ea typeface="微软雅黑" panose="020B0503020204020204" charset="-122"/>
                <a:cs typeface="微软雅黑" panose="020B0503020204020204" charset="-122"/>
              </a:rPr>
              <a:t>区别</a:t>
            </a:r>
            <a:endParaRPr lang="zh-CN" altLang="en-US" sz="2665"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1557020" y="1556385"/>
            <a:ext cx="6888480" cy="768350"/>
          </a:xfrm>
          <a:prstGeom prst="rect">
            <a:avLst/>
          </a:prstGeom>
          <a:noFill/>
          <a:ln>
            <a:noFill/>
          </a:ln>
        </p:spPr>
        <p:txBody>
          <a:bodyPr wrap="none" rtlCol="0" anchor="t">
            <a:spAutoFit/>
          </a:bodyPr>
          <a:p>
            <a:pPr algn="ctr"/>
            <a:r>
              <a:rPr lang="zh-CN" altLang="en-US" sz="4400" b="1">
                <a:ln w="6600">
                  <a:solidFill>
                    <a:schemeClr val="accent2"/>
                  </a:solidFill>
                  <a:prstDash val="solid"/>
                </a:ln>
                <a:solidFill>
                  <a:srgbClr val="FFFFFF"/>
                </a:solidFill>
                <a:effectLst>
                  <a:outerShdw dist="38100" dir="2700000" algn="tl" rotWithShape="0">
                    <a:schemeClr val="accent2"/>
                  </a:outerShdw>
                </a:effectLst>
              </a:rPr>
              <a:t>代理关注代理对象的控制权</a:t>
            </a:r>
            <a:endParaRPr lang="zh-CN" altLang="en-US" sz="4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9" name="矩形 18"/>
          <p:cNvSpPr/>
          <p:nvPr/>
        </p:nvSpPr>
        <p:spPr>
          <a:xfrm>
            <a:off x="1557020" y="4258310"/>
            <a:ext cx="9682480" cy="768350"/>
          </a:xfrm>
          <a:prstGeom prst="rect">
            <a:avLst/>
          </a:prstGeom>
          <a:noFill/>
          <a:ln>
            <a:noFill/>
          </a:ln>
        </p:spPr>
        <p:txBody>
          <a:bodyPr wrap="none" rtlCol="0" anchor="t">
            <a:spAutoFit/>
          </a:bodyPr>
          <a:p>
            <a:pPr algn="ctr"/>
            <a:r>
              <a:rPr lang="zh-CN" altLang="en-US" sz="44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装饰没有控制权，加强装饰对象的功能</a:t>
            </a:r>
            <a:endParaRPr lang="zh-CN" altLang="en-US" sz="44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3862548" y="108318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优点</a:t>
            </a:r>
            <a:endParaRPr lang="zh-CN" altLang="en-US" sz="2135" b="1" dirty="0">
              <a:solidFill>
                <a:srgbClr val="1A7BAE"/>
              </a:solidFill>
              <a:effectLst/>
              <a:latin typeface="+mn-ea"/>
              <a:ea typeface="+mn-ea"/>
            </a:endParaRPr>
          </a:p>
        </p:txBody>
      </p:sp>
      <p:sp>
        <p:nvSpPr>
          <p:cNvPr id="6" name="矩形 5"/>
          <p:cNvSpPr/>
          <p:nvPr/>
        </p:nvSpPr>
        <p:spPr>
          <a:xfrm>
            <a:off x="3862547" y="1572767"/>
            <a:ext cx="7418823" cy="126555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引入</a:t>
            </a:r>
            <a:r>
              <a:rPr lang="en-US" altLang="zh-CN" sz="1400" dirty="0">
                <a:solidFill>
                  <a:srgbClr val="242424"/>
                </a:solidFill>
                <a:latin typeface="+mn-ea"/>
              </a:rPr>
              <a:t>Facade</a:t>
            </a:r>
            <a:r>
              <a:rPr lang="zh-CN" altLang="en-US" sz="1400" dirty="0">
                <a:solidFill>
                  <a:srgbClr val="242424"/>
                </a:solidFill>
                <a:latin typeface="+mn-ea"/>
              </a:rPr>
              <a:t>模式，让客户对于子系统的使用变得简单，减少和子系统的耦合</a:t>
            </a:r>
            <a:endParaRPr lang="en-US" altLang="zh-CN"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sz="1400" dirty="0">
                <a:solidFill>
                  <a:srgbClr val="242424"/>
                </a:solidFill>
                <a:latin typeface="+mn-ea"/>
              </a:rPr>
              <a:t>只提供一个访问子系统的统一入口，并不影响用户直接使用子系统</a:t>
            </a:r>
            <a:endParaRPr lang="zh-CN"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降低了大型软件系统中的依赖性，并简化了系统在不同平台之间的移植过程</a:t>
            </a:r>
            <a:endParaRPr lang="zh-CN" altLang="en-US" sz="1400" dirty="0">
              <a:solidFill>
                <a:srgbClr val="242424"/>
              </a:solidFill>
              <a:latin typeface="+mn-ea"/>
            </a:endParaRPr>
          </a:p>
        </p:txBody>
      </p:sp>
      <p:sp>
        <p:nvSpPr>
          <p:cNvPr id="7" name="TextBox 33"/>
          <p:cNvSpPr txBox="1"/>
          <p:nvPr/>
        </p:nvSpPr>
        <p:spPr>
          <a:xfrm>
            <a:off x="3862548" y="3637428"/>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缺点</a:t>
            </a:r>
            <a:endParaRPr lang="zh-CN" altLang="en-US" sz="2135" b="1" dirty="0">
              <a:solidFill>
                <a:srgbClr val="95BC49"/>
              </a:solidFill>
              <a:effectLst/>
              <a:latin typeface="+mn-ea"/>
              <a:ea typeface="+mn-ea"/>
            </a:endParaRPr>
          </a:p>
        </p:txBody>
      </p:sp>
      <p:sp>
        <p:nvSpPr>
          <p:cNvPr id="8" name="矩形 7"/>
          <p:cNvSpPr/>
          <p:nvPr/>
        </p:nvSpPr>
        <p:spPr>
          <a:xfrm>
            <a:off x="3862547" y="4127011"/>
            <a:ext cx="7418823" cy="167132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sz="1600" dirty="0">
                <a:solidFill>
                  <a:srgbClr val="242424"/>
                </a:solidFill>
                <a:latin typeface="+mn-ea"/>
              </a:rPr>
              <a:t>不能很好地限制客户使用子系统类，如果对客户访问子系统类做太多的限制则减少了可变性和灵活性</a:t>
            </a:r>
            <a:endParaRPr lang="zh-CN" sz="16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rPr>
              <a:t>在不引入抽象外观类的情况下，增加新的子系统可能需要修改外观类或客户端的源代码，</a:t>
            </a:r>
            <a:r>
              <a:rPr lang="zh-CN" altLang="en-US" sz="1600" dirty="0">
                <a:solidFill>
                  <a:srgbClr val="FF0000"/>
                </a:solidFill>
                <a:latin typeface="+mn-ea"/>
              </a:rPr>
              <a:t>违背了“开闭原则”</a:t>
            </a:r>
            <a:endParaRPr lang="zh-CN" altLang="en-US" sz="1600" dirty="0">
              <a:solidFill>
                <a:srgbClr val="FF0000"/>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17" name="矩形 16"/>
          <p:cNvSpPr/>
          <p:nvPr/>
        </p:nvSpPr>
        <p:spPr>
          <a:xfrm>
            <a:off x="624188" y="1070355"/>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a:off x="624189" y="3637427"/>
            <a:ext cx="3098341" cy="2273021"/>
          </a:xfrm>
          <a:prstGeom prst="rect">
            <a:avLst/>
          </a:prstGeom>
          <a:blipFill rotWithShape="1">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外观模式</a:t>
            </a:r>
            <a:r>
              <a:rPr lang="en-US" altLang="zh-CN" sz="1400" b="1" dirty="0">
                <a:solidFill>
                  <a:schemeClr val="accent5"/>
                </a:solidFill>
                <a:ea typeface="微软雅黑" panose="020B0503020204020204" charset="-122"/>
                <a:cs typeface="微软雅黑" panose="020B0503020204020204" charset="-122"/>
              </a:rPr>
              <a:t>(</a:t>
            </a:r>
            <a:r>
              <a:rPr lang="zh-CN" altLang="en-US" sz="1400" b="1" dirty="0">
                <a:solidFill>
                  <a:schemeClr val="accent5"/>
                </a:solidFill>
                <a:ea typeface="微软雅黑" panose="020B0503020204020204" charset="-122"/>
                <a:cs typeface="微软雅黑" panose="020B0503020204020204" charset="-122"/>
              </a:rPr>
              <a:t>门面、包装模式</a:t>
            </a:r>
            <a:r>
              <a:rPr lang="en-US" altLang="zh-CN" sz="1400" b="1" dirty="0">
                <a:solidFill>
                  <a:schemeClr val="accent5"/>
                </a:solidFill>
                <a:ea typeface="微软雅黑" panose="020B0503020204020204" charset="-122"/>
                <a:cs typeface="微软雅黑" panose="020B0503020204020204" charset="-122"/>
              </a:rPr>
              <a:t>)</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将复杂的内部实现以统一接口的方式暴露出来</a:t>
            </a:r>
            <a:endParaRPr lang="zh-CN" altLang="en-US" sz="1800" b="1" dirty="0">
              <a:solidFill>
                <a:schemeClr val="bg2"/>
              </a:solidFill>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624205" y="3637280"/>
            <a:ext cx="3097530" cy="255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4774"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1</a:t>
            </a:r>
            <a:endParaRPr kumimoji="1" lang="zh-CN" altLang="en-US" sz="4800" b="1" dirty="0">
              <a:solidFill>
                <a:schemeClr val="bg1"/>
              </a:solidFill>
            </a:endParaRPr>
          </a:p>
        </p:txBody>
      </p:sp>
      <p:sp>
        <p:nvSpPr>
          <p:cNvPr id="3" name="矩形 2"/>
          <p:cNvSpPr/>
          <p:nvPr/>
        </p:nvSpPr>
        <p:spPr>
          <a:xfrm>
            <a:off x="1177290" y="47943"/>
            <a:ext cx="5057775" cy="904875"/>
          </a:xfrm>
          <a:prstGeom prst="rect">
            <a:avLst/>
          </a:prstGeom>
        </p:spPr>
        <p:txBody>
          <a:bodyPr wrap="square" anchor="ctr">
            <a:spAutoFit/>
          </a:bodyPr>
          <a:lstStyle/>
          <a:p>
            <a:pPr algn="ctr">
              <a:lnSpc>
                <a:spcPct val="130000"/>
              </a:lnSpc>
            </a:pPr>
            <a:r>
              <a:rPr lang="zh-CN" altLang="en-US" sz="2665" b="1" dirty="0">
                <a:solidFill>
                  <a:schemeClr val="accent5"/>
                </a:solidFill>
                <a:ea typeface="微软雅黑" panose="020B0503020204020204" charset="-122"/>
                <a:cs typeface="微软雅黑" panose="020B0503020204020204" charset="-122"/>
              </a:rPr>
              <a:t>一个打印程序引发的血案</a:t>
            </a:r>
            <a:endParaRPr lang="en-US" altLang="zh-CN" sz="2665" b="1" dirty="0">
              <a:solidFill>
                <a:srgbClr val="242424"/>
              </a:solidFill>
              <a:ea typeface="微软雅黑" panose="020B0503020204020204" charset="-122"/>
              <a:cs typeface="微软雅黑" panose="020B0503020204020204" charset="-122"/>
            </a:endParaRPr>
          </a:p>
          <a:p>
            <a:pPr algn="ctr">
              <a:lnSpc>
                <a:spcPct val="130000"/>
              </a:lnSpc>
            </a:pPr>
            <a:endParaRPr kumimoji="1" lang="zh-CN" altLang="en-US" sz="1400" dirty="0">
              <a:solidFill>
                <a:srgbClr val="242424"/>
              </a:solidFill>
              <a:ea typeface="宋体" panose="02010600030101010101" pitchFamily="2" charset="-122"/>
            </a:endParaRPr>
          </a:p>
        </p:txBody>
      </p:sp>
      <p:sp>
        <p:nvSpPr>
          <p:cNvPr id="4" name="文本框 3"/>
          <p:cNvSpPr txBox="1"/>
          <p:nvPr/>
        </p:nvSpPr>
        <p:spPr>
          <a:xfrm>
            <a:off x="1033780" y="860425"/>
            <a:ext cx="8755380" cy="895350"/>
          </a:xfrm>
          <a:prstGeom prst="rect">
            <a:avLst/>
          </a:prstGeom>
          <a:noFill/>
        </p:spPr>
        <p:txBody>
          <a:bodyPr wrap="square" rtlCol="0">
            <a:spAutoFit/>
          </a:bodyPr>
          <a:lstStyle/>
          <a:p>
            <a:pPr algn="l">
              <a:lnSpc>
                <a:spcPct val="130000"/>
              </a:lnSpc>
            </a:pPr>
            <a:r>
              <a:rPr lang="zh-CN" altLang="en-US" sz="1335" dirty="0">
                <a:solidFill>
                  <a:srgbClr val="242424"/>
                </a:solidFill>
              </a:rPr>
              <a:t>一、小明在某公司当个小小的程序员，某天，老板一大早就找到小明，让小明编写一个打印程序，功能就是一句话：</a:t>
            </a:r>
            <a:endParaRPr lang="zh-CN" altLang="en-US" sz="1335" dirty="0">
              <a:solidFill>
                <a:srgbClr val="242424"/>
              </a:solidFill>
            </a:endParaRPr>
          </a:p>
          <a:p>
            <a:pPr algn="l">
              <a:lnSpc>
                <a:spcPct val="130000"/>
              </a:lnSpc>
            </a:pPr>
            <a:r>
              <a:rPr lang="zh-CN" altLang="en-US" sz="1335" dirty="0">
                <a:solidFill>
                  <a:srgbClr val="242424"/>
                </a:solidFill>
              </a:rPr>
              <a:t>从键盘读入字符，并输出到打印机程序里面。小明一听，觉得非常的</a:t>
            </a:r>
            <a:r>
              <a:rPr lang="en-US" altLang="zh-CN" sz="1335" dirty="0">
                <a:solidFill>
                  <a:srgbClr val="242424"/>
                </a:solidFill>
              </a:rPr>
              <a:t>easy</a:t>
            </a:r>
            <a:r>
              <a:rPr lang="zh-CN" altLang="en-US" sz="1335" dirty="0">
                <a:solidFill>
                  <a:srgbClr val="242424"/>
                </a:solidFill>
              </a:rPr>
              <a:t>，就一口答应，一天时间就能完成。然后小明先做了一个简单的结构图。</a:t>
            </a:r>
            <a:endParaRPr lang="zh-CN" altLang="en-US" sz="1335" dirty="0">
              <a:solidFill>
                <a:srgbClr val="242424"/>
              </a:solidFill>
            </a:endParaRPr>
          </a:p>
        </p:txBody>
      </p:sp>
      <p:sp>
        <p:nvSpPr>
          <p:cNvPr id="5" name="圆角矩形 4"/>
          <p:cNvSpPr/>
          <p:nvPr/>
        </p:nvSpPr>
        <p:spPr>
          <a:xfrm>
            <a:off x="3860800" y="1755775"/>
            <a:ext cx="2751455" cy="367665"/>
          </a:xfrm>
          <a:prstGeom prst="round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pPr algn="ctr"/>
            <a:r>
              <a:rPr lang="en-US" altLang="zh-CN" sz="1800">
                <a:solidFill>
                  <a:schemeClr val="tx1"/>
                </a:solidFill>
              </a:rPr>
              <a:t>copy</a:t>
            </a:r>
            <a:endParaRPr lang="en-US" altLang="zh-CN" sz="1800">
              <a:solidFill>
                <a:schemeClr val="tx1"/>
              </a:solidFill>
            </a:endParaRPr>
          </a:p>
        </p:txBody>
      </p:sp>
      <p:sp>
        <p:nvSpPr>
          <p:cNvPr id="6" name="圆角矩形 5"/>
          <p:cNvSpPr/>
          <p:nvPr/>
        </p:nvSpPr>
        <p:spPr>
          <a:xfrm>
            <a:off x="1852930" y="2451100"/>
            <a:ext cx="2007870" cy="473075"/>
          </a:xfrm>
          <a:prstGeom prst="round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2000">
                <a:solidFill>
                  <a:schemeClr val="tx1"/>
                </a:solidFill>
              </a:rPr>
              <a:t>read keyboard</a:t>
            </a:r>
            <a:endParaRPr lang="en-US" altLang="zh-CN" sz="2000">
              <a:solidFill>
                <a:schemeClr val="tx1"/>
              </a:solidFill>
            </a:endParaRPr>
          </a:p>
        </p:txBody>
      </p:sp>
      <p:sp>
        <p:nvSpPr>
          <p:cNvPr id="8" name="圆角矩形 7"/>
          <p:cNvSpPr/>
          <p:nvPr/>
        </p:nvSpPr>
        <p:spPr>
          <a:xfrm>
            <a:off x="6612255" y="2451100"/>
            <a:ext cx="2007870" cy="473075"/>
          </a:xfrm>
          <a:prstGeom prst="round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2000">
                <a:solidFill>
                  <a:schemeClr val="tx1"/>
                </a:solidFill>
              </a:rPr>
              <a:t>write printer</a:t>
            </a:r>
            <a:endParaRPr lang="en-US" altLang="zh-CN" sz="2000">
              <a:solidFill>
                <a:schemeClr val="tx1"/>
              </a:solidFill>
            </a:endParaRPr>
          </a:p>
        </p:txBody>
      </p:sp>
      <p:cxnSp>
        <p:nvCxnSpPr>
          <p:cNvPr id="9" name="肘形连接符 8"/>
          <p:cNvCxnSpPr>
            <a:stCxn id="6" idx="0"/>
            <a:endCxn id="5" idx="1"/>
          </p:cNvCxnSpPr>
          <p:nvPr/>
        </p:nvCxnSpPr>
        <p:spPr>
          <a:xfrm rot="16200000">
            <a:off x="3102610" y="1693545"/>
            <a:ext cx="511175" cy="1003935"/>
          </a:xfrm>
          <a:prstGeom prst="bentConnector2">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5" idx="3"/>
            <a:endCxn id="8" idx="0"/>
          </p:cNvCxnSpPr>
          <p:nvPr/>
        </p:nvCxnSpPr>
        <p:spPr>
          <a:xfrm>
            <a:off x="6612255" y="1939925"/>
            <a:ext cx="1003935" cy="511175"/>
          </a:xfrm>
          <a:prstGeom prst="bentConnector2">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2190115" y="2042160"/>
            <a:ext cx="560070" cy="306705"/>
          </a:xfrm>
          <a:prstGeom prst="rect">
            <a:avLst/>
          </a:prstGeom>
          <a:noFill/>
        </p:spPr>
        <p:txBody>
          <a:bodyPr wrap="square" rtlCol="0">
            <a:spAutoFit/>
          </a:bodyPr>
          <a:p>
            <a:r>
              <a:rPr lang="en-US" altLang="zh-CN" sz="1400"/>
              <a:t>char</a:t>
            </a:r>
            <a:endParaRPr lang="en-US" altLang="zh-CN" sz="1400"/>
          </a:p>
        </p:txBody>
      </p:sp>
      <p:sp>
        <p:nvSpPr>
          <p:cNvPr id="13" name="文本框 12"/>
          <p:cNvSpPr txBox="1"/>
          <p:nvPr/>
        </p:nvSpPr>
        <p:spPr>
          <a:xfrm flipH="1">
            <a:off x="7763510" y="2042160"/>
            <a:ext cx="550545" cy="306705"/>
          </a:xfrm>
          <a:prstGeom prst="rect">
            <a:avLst/>
          </a:prstGeom>
          <a:noFill/>
        </p:spPr>
        <p:txBody>
          <a:bodyPr wrap="square" rtlCol="0">
            <a:spAutoFit/>
          </a:bodyPr>
          <a:p>
            <a:r>
              <a:rPr lang="en-US" altLang="zh-CN" sz="1400"/>
              <a:t>char</a:t>
            </a:r>
            <a:endParaRPr lang="en-US" altLang="zh-CN" sz="1400"/>
          </a:p>
        </p:txBody>
      </p:sp>
      <p:sp>
        <p:nvSpPr>
          <p:cNvPr id="14" name="文本框 13"/>
          <p:cNvSpPr txBox="1"/>
          <p:nvPr/>
        </p:nvSpPr>
        <p:spPr>
          <a:xfrm>
            <a:off x="1177290" y="3150235"/>
            <a:ext cx="9354185" cy="1967230"/>
          </a:xfrm>
          <a:prstGeom prst="rect">
            <a:avLst/>
          </a:prstGeom>
          <a:noFill/>
          <a:ln>
            <a:solidFill>
              <a:srgbClr val="00B050"/>
            </a:solidFill>
          </a:ln>
          <a:effectLst/>
        </p:spPr>
        <p:txBody>
          <a:bodyPr wrap="square" rtlCol="0">
            <a:spAutoFit/>
          </a:bodyPr>
          <a:p>
            <a:pPr algn="l">
              <a:lnSpc>
                <a:spcPct val="130000"/>
              </a:lnSpc>
            </a:pPr>
            <a:r>
              <a:rPr lang="en-US" altLang="zh-CN" sz="1335" dirty="0">
                <a:solidFill>
                  <a:srgbClr val="242424"/>
                </a:solidFill>
              </a:rPr>
              <a:t>public class Copier{</a:t>
            </a:r>
            <a:endParaRPr lang="en-US" altLang="zh-CN" sz="1335" dirty="0">
              <a:solidFill>
                <a:srgbClr val="242424"/>
              </a:solidFill>
            </a:endParaRPr>
          </a:p>
          <a:p>
            <a:pPr algn="l">
              <a:lnSpc>
                <a:spcPct val="130000"/>
              </a:lnSpc>
            </a:pPr>
            <a:r>
              <a:rPr lang="en-US" altLang="zh-CN" sz="1335" dirty="0">
                <a:solidFill>
                  <a:srgbClr val="242424"/>
                </a:solidFill>
              </a:rPr>
              <a:t>	public static void Copy()</a:t>
            </a:r>
            <a:r>
              <a:rPr lang="zh-CN" altLang="en-US" sz="1335" dirty="0">
                <a:solidFill>
                  <a:srgbClr val="242424"/>
                </a:solidFill>
              </a:rPr>
              <a:t>｛</a:t>
            </a:r>
            <a:endParaRPr lang="zh-CN" altLang="en-US" sz="1335" dirty="0">
              <a:solidFill>
                <a:srgbClr val="242424"/>
              </a:solidFill>
            </a:endParaRPr>
          </a:p>
          <a:p>
            <a:pPr algn="l">
              <a:lnSpc>
                <a:spcPct val="130000"/>
              </a:lnSpc>
            </a:pPr>
            <a:r>
              <a:rPr lang="en-US" altLang="zh-CN" sz="1335" dirty="0">
                <a:solidFill>
                  <a:srgbClr val="242424"/>
                </a:solidFill>
              </a:rPr>
              <a:t>		int inputChar;</a:t>
            </a:r>
            <a:endParaRPr lang="en-US" altLang="zh-CN" sz="1335" dirty="0">
              <a:solidFill>
                <a:srgbClr val="242424"/>
              </a:solidFill>
            </a:endParaRPr>
          </a:p>
          <a:p>
            <a:pPr algn="l">
              <a:lnSpc>
                <a:spcPct val="130000"/>
              </a:lnSpc>
            </a:pPr>
            <a:r>
              <a:rPr lang="en-US" altLang="zh-CN" sz="1335" dirty="0">
                <a:solidFill>
                  <a:srgbClr val="242424"/>
                </a:solidFill>
              </a:rPr>
              <a:t>		while((inputChar!=Keyboard.Read())!=-1){</a:t>
            </a:r>
            <a:endParaRPr lang="en-US" altLang="zh-CN" sz="1335" dirty="0">
              <a:solidFill>
                <a:srgbClr val="242424"/>
              </a:solidFill>
            </a:endParaRPr>
          </a:p>
          <a:p>
            <a:pPr algn="l">
              <a:lnSpc>
                <a:spcPct val="130000"/>
              </a:lnSpc>
            </a:pPr>
            <a:r>
              <a:rPr lang="en-US" altLang="zh-CN" sz="1335" dirty="0">
                <a:solidFill>
                  <a:srgbClr val="242424"/>
                </a:solidFill>
              </a:rPr>
              <a:t>			Printer.Write(inputChar);</a:t>
            </a:r>
            <a:endParaRPr lang="en-US" altLang="zh-CN" sz="1335" dirty="0">
              <a:solidFill>
                <a:srgbClr val="242424"/>
              </a:solidFill>
            </a:endParaRPr>
          </a:p>
          <a:p>
            <a:pPr algn="l">
              <a:lnSpc>
                <a:spcPct val="130000"/>
              </a:lnSpc>
            </a:pPr>
            <a:r>
              <a:rPr lang="en-US" altLang="zh-CN" sz="1335" dirty="0">
                <a:solidFill>
                  <a:srgbClr val="242424"/>
                </a:solidFill>
              </a:rPr>
              <a:t>		</a:t>
            </a:r>
            <a:r>
              <a:rPr lang="zh-CN" altLang="en-US" sz="1335" dirty="0">
                <a:solidFill>
                  <a:srgbClr val="242424"/>
                </a:solidFill>
              </a:rPr>
              <a:t>｝</a:t>
            </a:r>
            <a:endParaRPr lang="en-US" altLang="zh-CN" sz="1335" dirty="0">
              <a:solidFill>
                <a:srgbClr val="242424"/>
              </a:solidFill>
            </a:endParaRPr>
          </a:p>
          <a:p>
            <a:pPr algn="l">
              <a:lnSpc>
                <a:spcPct val="130000"/>
              </a:lnSpc>
            </a:pPr>
            <a:r>
              <a:rPr lang="en-US" altLang="zh-CN" sz="1335" dirty="0">
                <a:solidFill>
                  <a:srgbClr val="242424"/>
                </a:solidFill>
              </a:rPr>
              <a:t>	</a:t>
            </a:r>
            <a:r>
              <a:rPr lang="zh-CN" altLang="en-US" sz="1335" dirty="0">
                <a:solidFill>
                  <a:srgbClr val="242424"/>
                </a:solidFill>
              </a:rPr>
              <a:t>｝</a:t>
            </a:r>
            <a:endParaRPr lang="zh-CN" altLang="en-US" sz="1335" dirty="0">
              <a:solidFill>
                <a:srgbClr val="242424"/>
              </a:solidFill>
            </a:endParaRPr>
          </a:p>
        </p:txBody>
      </p:sp>
      <p:sp>
        <p:nvSpPr>
          <p:cNvPr id="15" name="矩形 14"/>
          <p:cNvSpPr/>
          <p:nvPr/>
        </p:nvSpPr>
        <p:spPr>
          <a:xfrm>
            <a:off x="1456690" y="5281930"/>
            <a:ext cx="6939280" cy="953135"/>
          </a:xfrm>
          <a:prstGeom prst="rect">
            <a:avLst/>
          </a:prstGeom>
          <a:noFill/>
          <a:ln>
            <a:noFill/>
          </a:ln>
        </p:spPr>
        <p:txBody>
          <a:bodyPr wrap="none" rtlCol="0" anchor="t">
            <a:spAutoFit/>
          </a:bodyPr>
          <a:p>
            <a:pPr algn="ctr"/>
            <a:r>
              <a:rPr lang="zh-CN" altLang="en-US" sz="2800" b="1">
                <a:solidFill>
                  <a:schemeClr val="bg2"/>
                </a:solidFill>
                <a:effectLst>
                  <a:innerShdw blurRad="63500" dist="50800" dir="13500000">
                    <a:srgbClr val="000000">
                      <a:alpha val="50000"/>
                    </a:srgbClr>
                  </a:innerShdw>
                </a:effectLst>
              </a:rPr>
              <a:t>该程序很好的在公司各个部门很好的运行，</a:t>
            </a:r>
            <a:endParaRPr lang="zh-CN" altLang="en-US" sz="2800" b="1">
              <a:solidFill>
                <a:schemeClr val="bg2"/>
              </a:solidFill>
              <a:effectLst>
                <a:innerShdw blurRad="63500" dist="50800" dir="13500000">
                  <a:srgbClr val="000000">
                    <a:alpha val="50000"/>
                  </a:srgbClr>
                </a:innerShdw>
              </a:effectLst>
            </a:endParaRPr>
          </a:p>
          <a:p>
            <a:pPr algn="ctr"/>
            <a:r>
              <a:rPr lang="zh-CN" altLang="en-US" sz="2800" b="1">
                <a:solidFill>
                  <a:schemeClr val="bg2"/>
                </a:solidFill>
                <a:effectLst>
                  <a:innerShdw blurRad="63500" dist="50800" dir="13500000">
                    <a:srgbClr val="000000">
                      <a:alpha val="50000"/>
                    </a:srgbClr>
                  </a:innerShdw>
                </a:effectLst>
              </a:rPr>
              <a:t>小明还因此受到了表扬</a:t>
            </a:r>
            <a:endParaRPr lang="zh-CN" altLang="en-US" sz="2800" b="1">
              <a:solidFill>
                <a:schemeClr val="bg2"/>
              </a:solidFill>
              <a:effectLst>
                <a:innerShdw blurRad="63500" dist="50800" dir="13500000">
                  <a:srgbClr val="000000">
                    <a:alpha val="50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外观模式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sym typeface="+mn-ea"/>
              </a:rPr>
              <a:t>将复杂的内部实现以统一方式暴露出来</a:t>
            </a:r>
            <a:endParaRPr lang="zh-CN" altLang="en-US" sz="1800" b="1" dirty="0">
              <a:solidFill>
                <a:schemeClr val="accent5"/>
              </a:solidFill>
              <a:ea typeface="微软雅黑" panose="020B0503020204020204" charset="-122"/>
              <a:cs typeface="微软雅黑" panose="020B0503020204020204" charset="-122"/>
            </a:endParaRPr>
          </a:p>
        </p:txBody>
      </p:sp>
      <p:sp>
        <p:nvSpPr>
          <p:cNvPr id="9" name="矩形 8"/>
          <p:cNvSpPr/>
          <p:nvPr/>
        </p:nvSpPr>
        <p:spPr>
          <a:xfrm>
            <a:off x="1572895" y="95250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Client1</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10" name="矩形 9"/>
          <p:cNvSpPr/>
          <p:nvPr/>
        </p:nvSpPr>
        <p:spPr>
          <a:xfrm>
            <a:off x="3540760" y="95250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Client2</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11" name="圆角矩形 10"/>
          <p:cNvSpPr/>
          <p:nvPr/>
        </p:nvSpPr>
        <p:spPr>
          <a:xfrm>
            <a:off x="1300480" y="2333625"/>
            <a:ext cx="3790950" cy="3438525"/>
          </a:xfrm>
          <a:prstGeom prst="roundRect">
            <a:avLst/>
          </a:prstGeom>
          <a:solidFill>
            <a:schemeClr val="bg1"/>
          </a:solidFill>
          <a:ln w="12700" cmpd="sng">
            <a:solidFill>
              <a:schemeClr val="accent1">
                <a:shade val="50000"/>
              </a:schemeClr>
            </a:solidFill>
            <a:prstDash val="solid"/>
          </a:ln>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12" name="矩形 11"/>
          <p:cNvSpPr/>
          <p:nvPr/>
        </p:nvSpPr>
        <p:spPr>
          <a:xfrm>
            <a:off x="1642745" y="2784475"/>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Target1</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13" name="矩形 12"/>
          <p:cNvSpPr/>
          <p:nvPr/>
        </p:nvSpPr>
        <p:spPr>
          <a:xfrm>
            <a:off x="3427095" y="2784475"/>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Target2</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19" name="矩形 18"/>
          <p:cNvSpPr/>
          <p:nvPr/>
        </p:nvSpPr>
        <p:spPr>
          <a:xfrm>
            <a:off x="2549525" y="4225925"/>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Target3</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20" name="矩形 19"/>
          <p:cNvSpPr/>
          <p:nvPr/>
        </p:nvSpPr>
        <p:spPr>
          <a:xfrm>
            <a:off x="7122795" y="460375"/>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Client1</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21" name="矩形 20"/>
          <p:cNvSpPr/>
          <p:nvPr/>
        </p:nvSpPr>
        <p:spPr>
          <a:xfrm>
            <a:off x="9077960" y="460375"/>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Client2</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24" name="圆角矩形 23"/>
          <p:cNvSpPr/>
          <p:nvPr/>
        </p:nvSpPr>
        <p:spPr>
          <a:xfrm>
            <a:off x="6780530" y="2241550"/>
            <a:ext cx="3790950" cy="3438525"/>
          </a:xfrm>
          <a:prstGeom prst="roundRect">
            <a:avLst/>
          </a:prstGeom>
          <a:solidFill>
            <a:schemeClr val="bg1"/>
          </a:solidFill>
          <a:ln w="12700" cmpd="sng">
            <a:solidFill>
              <a:srgbClr val="7030A0"/>
            </a:solidFill>
            <a:prstDash val="solid"/>
          </a:ln>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25" name="矩形 24"/>
          <p:cNvSpPr/>
          <p:nvPr/>
        </p:nvSpPr>
        <p:spPr>
          <a:xfrm>
            <a:off x="7122795" y="269240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Target1</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26" name="矩形 25"/>
          <p:cNvSpPr/>
          <p:nvPr/>
        </p:nvSpPr>
        <p:spPr>
          <a:xfrm>
            <a:off x="8907145" y="269240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Target2</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27" name="矩形 26"/>
          <p:cNvSpPr/>
          <p:nvPr/>
        </p:nvSpPr>
        <p:spPr>
          <a:xfrm>
            <a:off x="8029575" y="413385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Target3</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28" name="矩形 27"/>
          <p:cNvSpPr/>
          <p:nvPr/>
        </p:nvSpPr>
        <p:spPr>
          <a:xfrm>
            <a:off x="7966075" y="1973580"/>
            <a:ext cx="1293495" cy="3600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Facade</a:t>
            </a:r>
            <a:endParaRPr lang="en-US" altLang="zh-CN" sz="1400">
              <a:solidFill>
                <a:schemeClr val="tx1"/>
              </a:solidFill>
            </a:endParaRPr>
          </a:p>
          <a:p>
            <a:endParaRPr lang="en-US" altLang="zh-CN" sz="1400">
              <a:solidFill>
                <a:schemeClr val="tx1"/>
              </a:solidFill>
            </a:endParaRPr>
          </a:p>
        </p:txBody>
      </p:sp>
      <p:cxnSp>
        <p:nvCxnSpPr>
          <p:cNvPr id="29" name="直接箭头连接符 28"/>
          <p:cNvCxnSpPr>
            <a:stCxn id="9" idx="2"/>
            <a:endCxn id="12" idx="0"/>
          </p:cNvCxnSpPr>
          <p:nvPr/>
        </p:nvCxnSpPr>
        <p:spPr>
          <a:xfrm>
            <a:off x="2219960" y="1858645"/>
            <a:ext cx="69850" cy="925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a:stCxn id="10" idx="2"/>
            <a:endCxn id="13" idx="0"/>
          </p:cNvCxnSpPr>
          <p:nvPr/>
        </p:nvCxnSpPr>
        <p:spPr>
          <a:xfrm flipH="1">
            <a:off x="4074160" y="1858645"/>
            <a:ext cx="113665" cy="925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endCxn id="19" idx="0"/>
          </p:cNvCxnSpPr>
          <p:nvPr/>
        </p:nvCxnSpPr>
        <p:spPr>
          <a:xfrm>
            <a:off x="2219960" y="1858645"/>
            <a:ext cx="976630" cy="2367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p:nvPr/>
        </p:nvCxnSpPr>
        <p:spPr>
          <a:xfrm>
            <a:off x="2219960" y="1858645"/>
            <a:ext cx="1854200" cy="925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p:nvPr/>
        </p:nvCxnSpPr>
        <p:spPr>
          <a:xfrm flipH="1">
            <a:off x="2289810" y="1858645"/>
            <a:ext cx="1898015" cy="925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肘形连接符 33"/>
          <p:cNvCxnSpPr>
            <a:stCxn id="10" idx="3"/>
            <a:endCxn id="19" idx="3"/>
          </p:cNvCxnSpPr>
          <p:nvPr/>
        </p:nvCxnSpPr>
        <p:spPr>
          <a:xfrm flipH="1">
            <a:off x="3843020" y="1405890"/>
            <a:ext cx="991235" cy="3273425"/>
          </a:xfrm>
          <a:prstGeom prst="bentConnector3">
            <a:avLst>
              <a:gd name="adj1" fmla="val -2402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a:stCxn id="20" idx="2"/>
            <a:endCxn id="28" idx="0"/>
          </p:cNvCxnSpPr>
          <p:nvPr/>
        </p:nvCxnSpPr>
        <p:spPr>
          <a:xfrm>
            <a:off x="7769860" y="1366520"/>
            <a:ext cx="843280" cy="60706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21" idx="2"/>
            <a:endCxn id="28" idx="0"/>
          </p:cNvCxnSpPr>
          <p:nvPr/>
        </p:nvCxnSpPr>
        <p:spPr>
          <a:xfrm flipH="1">
            <a:off x="8613140" y="1366520"/>
            <a:ext cx="1111885" cy="60706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p:nvPr/>
        </p:nvCxnSpPr>
        <p:spPr>
          <a:xfrm flipH="1">
            <a:off x="7769860" y="2333625"/>
            <a:ext cx="843280" cy="358775"/>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endCxn id="26" idx="0"/>
          </p:cNvCxnSpPr>
          <p:nvPr/>
        </p:nvCxnSpPr>
        <p:spPr>
          <a:xfrm>
            <a:off x="8613140" y="2333625"/>
            <a:ext cx="941070" cy="358775"/>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9" name="直接箭头连接符 38"/>
          <p:cNvCxnSpPr>
            <a:endCxn id="27" idx="0"/>
          </p:cNvCxnSpPr>
          <p:nvPr/>
        </p:nvCxnSpPr>
        <p:spPr>
          <a:xfrm>
            <a:off x="8613140" y="2333625"/>
            <a:ext cx="63500" cy="1800225"/>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824541" y="1895808"/>
            <a:ext cx="2544507" cy="2544501"/>
            <a:chOff x="4824541" y="1895808"/>
            <a:chExt cx="2544507" cy="2544501"/>
          </a:xfrm>
        </p:grpSpPr>
        <p:sp>
          <p:nvSpPr>
            <p:cNvPr id="2" name="椭圆 1"/>
            <p:cNvSpPr/>
            <p:nvPr/>
          </p:nvSpPr>
          <p:spPr>
            <a:xfrm>
              <a:off x="4824541" y="1895808"/>
              <a:ext cx="2544507" cy="2544501"/>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ea typeface="宋体" panose="02010600030101010101" pitchFamily="2" charset="-122"/>
              </a:endParaRPr>
            </a:p>
          </p:txBody>
        </p:sp>
        <p:sp>
          <p:nvSpPr>
            <p:cNvPr id="3" name="椭圆 2"/>
            <p:cNvSpPr/>
            <p:nvPr/>
          </p:nvSpPr>
          <p:spPr>
            <a:xfrm>
              <a:off x="5010916" y="2082183"/>
              <a:ext cx="2171757" cy="2171752"/>
            </a:xfrm>
            <a:prstGeom prst="ellipse">
              <a:avLst/>
            </a:prstGeom>
            <a:solidFill>
              <a:srgbClr val="F4A628"/>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kumimoji="1" lang="en-US" altLang="zh-CN" sz="8000" b="1" dirty="0">
                  <a:solidFill>
                    <a:prstClr val="white"/>
                  </a:solidFill>
                  <a:ea typeface="宋体" panose="02010600030101010101" pitchFamily="2" charset="-122"/>
                </a:rPr>
                <a:t>04</a:t>
              </a:r>
              <a:endParaRPr kumimoji="1" lang="zh-CN" altLang="en-US" sz="8000" b="1" dirty="0">
                <a:solidFill>
                  <a:prstClr val="white"/>
                </a:solidFill>
                <a:ea typeface="宋体" panose="02010600030101010101" pitchFamily="2" charset="-122"/>
              </a:endParaRPr>
            </a:p>
          </p:txBody>
        </p:sp>
      </p:grpSp>
      <p:grpSp>
        <p:nvGrpSpPr>
          <p:cNvPr id="9" name="组合 8"/>
          <p:cNvGrpSpPr/>
          <p:nvPr/>
        </p:nvGrpSpPr>
        <p:grpSpPr>
          <a:xfrm>
            <a:off x="5939094" y="4637542"/>
            <a:ext cx="314131" cy="538908"/>
            <a:chOff x="5939729" y="5437642"/>
            <a:chExt cx="314131" cy="538908"/>
          </a:xfrm>
        </p:grpSpPr>
        <p:sp>
          <p:nvSpPr>
            <p:cNvPr id="4" name="燕尾形 3"/>
            <p:cNvSpPr/>
            <p:nvPr/>
          </p:nvSpPr>
          <p:spPr>
            <a:xfrm rot="5400000">
              <a:off x="5973843" y="5403528"/>
              <a:ext cx="245903" cy="314131"/>
            </a:xfrm>
            <a:prstGeom prst="chevron">
              <a:avLst>
                <a:gd name="adj" fmla="val 59233"/>
              </a:avLst>
            </a:prstGeom>
            <a:solidFill>
              <a:schemeClr val="bg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5" name="燕尾形 4"/>
            <p:cNvSpPr/>
            <p:nvPr/>
          </p:nvSpPr>
          <p:spPr>
            <a:xfrm rot="5400000">
              <a:off x="5973843" y="5550031"/>
              <a:ext cx="245903" cy="314131"/>
            </a:xfrm>
            <a:prstGeom prst="chevron">
              <a:avLst>
                <a:gd name="adj" fmla="val 59233"/>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6" name="燕尾形 5"/>
            <p:cNvSpPr/>
            <p:nvPr/>
          </p:nvSpPr>
          <p:spPr>
            <a:xfrm rot="5400000">
              <a:off x="5973843" y="5696533"/>
              <a:ext cx="245903" cy="314131"/>
            </a:xfrm>
            <a:prstGeom prst="chevron">
              <a:avLst>
                <a:gd name="adj" fmla="val 5923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grpSp>
      <p:sp>
        <p:nvSpPr>
          <p:cNvPr id="7" name="矩形 6"/>
          <p:cNvSpPr/>
          <p:nvPr/>
        </p:nvSpPr>
        <p:spPr>
          <a:xfrm>
            <a:off x="4222838" y="439101"/>
            <a:ext cx="3747912" cy="748030"/>
          </a:xfrm>
          <a:prstGeom prst="rect">
            <a:avLst/>
          </a:prstGeom>
        </p:spPr>
        <p:txBody>
          <a:bodyPr wrap="square" anchor="ctr">
            <a:spAutoFit/>
          </a:bodyPr>
          <a:lstStyle/>
          <a:p>
            <a:pPr algn="ctr"/>
            <a:r>
              <a:rPr lang="zh-CN" altLang="en-US" sz="2665" b="1" dirty="0">
                <a:solidFill>
                  <a:srgbClr val="FFFFFF"/>
                </a:solidFill>
                <a:ea typeface="微软雅黑" panose="020B0503020204020204" charset="-122"/>
                <a:cs typeface="微软雅黑" panose="020B0503020204020204" charset="-122"/>
              </a:rPr>
              <a:t>行为型模式</a:t>
            </a:r>
            <a:endParaRPr lang="en-US" altLang="zh-CN" sz="2665" b="1" dirty="0">
              <a:solidFill>
                <a:srgbClr val="FFFFFF"/>
              </a:solidFill>
              <a:ea typeface="微软雅黑" panose="020B0503020204020204" charset="-122"/>
              <a:cs typeface="微软雅黑" panose="020B0503020204020204" charset="-122"/>
            </a:endParaRPr>
          </a:p>
          <a:p>
            <a:pPr algn="ctr"/>
            <a:r>
              <a:rPr lang="en-US" altLang="zh-CN" sz="1600" b="1" dirty="0">
                <a:solidFill>
                  <a:srgbClr val="FFFFFF"/>
                </a:solidFill>
                <a:ea typeface="宋体" panose="02010600030101010101" pitchFamily="2" charset="-122"/>
              </a:rPr>
              <a:t>Behavioral Pattern</a:t>
            </a:r>
            <a:endParaRPr lang="en-US" altLang="zh-CN" sz="1600" b="1" dirty="0">
              <a:solidFill>
                <a:srgbClr val="FFFFFF"/>
              </a:solidFill>
              <a:ea typeface="宋体" panose="02010600030101010101" pitchFamily="2" charset="-122"/>
            </a:endParaRPr>
          </a:p>
        </p:txBody>
      </p:sp>
      <p:sp>
        <p:nvSpPr>
          <p:cNvPr id="11" name="矩形 10"/>
          <p:cNvSpPr/>
          <p:nvPr/>
        </p:nvSpPr>
        <p:spPr>
          <a:xfrm>
            <a:off x="4223473" y="5563234"/>
            <a:ext cx="3747912" cy="337185"/>
          </a:xfrm>
          <a:prstGeom prst="rect">
            <a:avLst/>
          </a:prstGeom>
        </p:spPr>
        <p:txBody>
          <a:bodyPr wrap="square" anchor="ctr">
            <a:spAutoFit/>
          </a:bodyPr>
          <a:p>
            <a:pPr algn="ctr"/>
            <a:r>
              <a:rPr lang="zh-CN" altLang="en-US" sz="1600" b="1" dirty="0">
                <a:solidFill>
                  <a:srgbClr val="FFFFFF"/>
                </a:solidFill>
                <a:ea typeface="宋体" panose="02010600030101010101" pitchFamily="2" charset="-122"/>
              </a:rPr>
              <a:t>算法、控制流和通信关系的对象化处理</a:t>
            </a:r>
            <a:endParaRPr lang="zh-CN" altLang="en-US" sz="1600" b="1" dirty="0">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4774"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77290" y="180023"/>
            <a:ext cx="5057775" cy="625475"/>
          </a:xfrm>
          <a:prstGeom prst="rect">
            <a:avLst/>
          </a:prstGeom>
        </p:spPr>
        <p:txBody>
          <a:bodyPr wrap="square" anchor="ctr">
            <a:spAutoFit/>
          </a:bodyPr>
          <a:lstStyle/>
          <a:p>
            <a:pPr algn="l">
              <a:lnSpc>
                <a:spcPct val="130000"/>
              </a:lnSpc>
            </a:pPr>
            <a:r>
              <a:rPr lang="zh-CN" altLang="en-US" sz="2665" b="1" dirty="0">
                <a:solidFill>
                  <a:schemeClr val="accent5"/>
                </a:solidFill>
                <a:ea typeface="微软雅黑" panose="020B0503020204020204" charset="-122"/>
                <a:cs typeface="微软雅黑" panose="020B0503020204020204" charset="-122"/>
              </a:rPr>
              <a:t>行为型模式</a:t>
            </a:r>
            <a:endParaRPr lang="zh-CN" altLang="en-US" sz="2665" b="1" dirty="0">
              <a:solidFill>
                <a:schemeClr val="accent5"/>
              </a:solidFill>
              <a:ea typeface="微软雅黑" panose="020B0503020204020204" charset="-122"/>
              <a:cs typeface="微软雅黑" panose="020B0503020204020204" charset="-122"/>
            </a:endParaRPr>
          </a:p>
        </p:txBody>
      </p:sp>
      <p:sp>
        <p:nvSpPr>
          <p:cNvPr id="5" name="矩形 4"/>
          <p:cNvSpPr/>
          <p:nvPr/>
        </p:nvSpPr>
        <p:spPr>
          <a:xfrm>
            <a:off x="4222838" y="439101"/>
            <a:ext cx="3747912" cy="748030"/>
          </a:xfrm>
          <a:prstGeom prst="rect">
            <a:avLst/>
          </a:prstGeom>
        </p:spPr>
        <p:txBody>
          <a:bodyPr wrap="square" anchor="ctr">
            <a:spAutoFit/>
          </a:bodyPr>
          <a:lstStyle/>
          <a:p>
            <a:pPr algn="ctr"/>
            <a:r>
              <a:rPr lang="zh-CN" altLang="en-US" sz="2665" b="1" dirty="0">
                <a:solidFill>
                  <a:srgbClr val="FFFFFF"/>
                </a:solidFill>
                <a:ea typeface="微软雅黑" panose="020B0503020204020204" charset="-122"/>
                <a:cs typeface="微软雅黑" panose="020B0503020204020204" charset="-122"/>
              </a:rPr>
              <a:t>创建型模式</a:t>
            </a:r>
            <a:endParaRPr lang="en-US" altLang="zh-CN" sz="2665" b="1" dirty="0">
              <a:solidFill>
                <a:srgbClr val="FFFFFF"/>
              </a:solidFill>
              <a:ea typeface="微软雅黑" panose="020B0503020204020204" charset="-122"/>
              <a:cs typeface="微软雅黑" panose="020B0503020204020204" charset="-122"/>
            </a:endParaRPr>
          </a:p>
          <a:p>
            <a:pPr algn="ctr"/>
            <a:r>
              <a:rPr lang="en-US" altLang="zh-CN" sz="1600" b="1" dirty="0">
                <a:solidFill>
                  <a:srgbClr val="FFFFFF"/>
                </a:solidFill>
                <a:ea typeface="宋体" panose="02010600030101010101" pitchFamily="2" charset="-122"/>
              </a:rPr>
              <a:t>CREAT PATTERN</a:t>
            </a:r>
            <a:endParaRPr lang="en-US" altLang="zh-CN" sz="1600" b="1" dirty="0">
              <a:solidFill>
                <a:srgbClr val="FFFFFF"/>
              </a:solidFill>
              <a:ea typeface="宋体" panose="02010600030101010101" pitchFamily="2" charset="-122"/>
            </a:endParaRPr>
          </a:p>
        </p:txBody>
      </p:sp>
      <p:sp>
        <p:nvSpPr>
          <p:cNvPr id="9" name="矩形 8"/>
          <p:cNvSpPr/>
          <p:nvPr/>
        </p:nvSpPr>
        <p:spPr>
          <a:xfrm>
            <a:off x="1297305" y="805498"/>
            <a:ext cx="10215245" cy="5908040"/>
          </a:xfrm>
          <a:prstGeom prst="rect">
            <a:avLst/>
          </a:prstGeom>
        </p:spPr>
        <p:style>
          <a:lnRef idx="2">
            <a:schemeClr val="accent2"/>
          </a:lnRef>
          <a:fillRef idx="1">
            <a:schemeClr val="lt1"/>
          </a:fillRef>
          <a:effectRef idx="0">
            <a:schemeClr val="accent2"/>
          </a:effectRef>
          <a:fontRef idx="minor">
            <a:schemeClr val="dk1"/>
          </a:fontRef>
        </p:style>
        <p:txBody>
          <a:bodyPr wrap="square" anchor="ctr">
            <a:spAutoFit/>
          </a:bodyPr>
          <a:p>
            <a:pPr algn="l"/>
            <a:r>
              <a:rPr lang="zh-CN" altLang="en-US" sz="1800" b="1" dirty="0">
                <a:solidFill>
                  <a:schemeClr val="tx1"/>
                </a:solidFill>
                <a:ea typeface="宋体" panose="02010600030101010101" pitchFamily="2" charset="-122"/>
              </a:rPr>
              <a:t>一：职责链模式</a:t>
            </a:r>
            <a:r>
              <a:rPr lang="en-US" altLang="zh-CN" sz="1800" b="1" dirty="0">
                <a:solidFill>
                  <a:schemeClr val="tx1"/>
                </a:solidFill>
                <a:ea typeface="宋体" panose="02010600030101010101" pitchFamily="2" charset="-122"/>
              </a:rPr>
              <a:t>--Chain of Responsibility </a:t>
            </a:r>
            <a:r>
              <a:rPr lang="en-US" altLang="zh-CN" sz="1800" b="1" dirty="0">
                <a:ea typeface="宋体" panose="02010600030101010101" pitchFamily="2" charset="-122"/>
                <a:sym typeface="+mn-ea"/>
              </a:rPr>
              <a:t> Pattern</a:t>
            </a:r>
            <a:endParaRPr lang="zh-CN" altLang="en-US" sz="1800" b="1" dirty="0">
              <a:solidFill>
                <a:schemeClr val="tx1"/>
              </a:solidFill>
              <a:ea typeface="宋体" panose="02010600030101010101" pitchFamily="2" charset="-122"/>
            </a:endParaRPr>
          </a:p>
          <a:p>
            <a:pPr algn="l"/>
            <a:endParaRPr lang="zh-CN" altLang="en-US"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二：模版方法模式</a:t>
            </a:r>
            <a:r>
              <a:rPr lang="en-US" altLang="zh-CN" sz="1800" b="1" dirty="0">
                <a:solidFill>
                  <a:schemeClr val="tx1"/>
                </a:solidFill>
                <a:ea typeface="宋体" panose="02010600030101010101" pitchFamily="2" charset="-122"/>
              </a:rPr>
              <a:t>-- Templete Method</a:t>
            </a:r>
            <a:r>
              <a:rPr lang="en-US" altLang="zh-CN" sz="1800" b="1" dirty="0">
                <a:ea typeface="宋体" panose="02010600030101010101" pitchFamily="2" charset="-122"/>
                <a:sym typeface="+mn-ea"/>
              </a:rPr>
              <a:t> Pattern</a:t>
            </a:r>
            <a:endParaRPr lang="zh-CN" altLang="en-US" sz="1800" b="1" dirty="0">
              <a:solidFill>
                <a:schemeClr val="tx1"/>
              </a:solidFill>
              <a:ea typeface="宋体" panose="02010600030101010101" pitchFamily="2" charset="-122"/>
            </a:endParaRPr>
          </a:p>
          <a:p>
            <a:pPr algn="l"/>
            <a:endParaRPr lang="zh-CN" altLang="en-US"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三：解释器模式</a:t>
            </a:r>
            <a:r>
              <a:rPr lang="en-US" altLang="zh-CN" sz="1800" b="1" dirty="0">
                <a:solidFill>
                  <a:schemeClr val="tx1"/>
                </a:solidFill>
                <a:ea typeface="宋体" panose="02010600030101010101" pitchFamily="2" charset="-122"/>
              </a:rPr>
              <a:t>-- Interpreter</a:t>
            </a:r>
            <a:r>
              <a:rPr lang="en-US" altLang="zh-CN" sz="1800" b="1" dirty="0">
                <a:ea typeface="宋体" panose="02010600030101010101" pitchFamily="2" charset="-122"/>
                <a:sym typeface="+mn-ea"/>
              </a:rPr>
              <a:t> Pattern</a:t>
            </a:r>
            <a:endParaRPr lang="zh-CN" altLang="en-US" sz="1800" b="1" dirty="0">
              <a:solidFill>
                <a:schemeClr val="tx1"/>
              </a:solidFill>
              <a:ea typeface="宋体" panose="02010600030101010101" pitchFamily="2" charset="-122"/>
            </a:endParaRPr>
          </a:p>
          <a:p>
            <a:pPr algn="l"/>
            <a:endParaRPr lang="zh-CN" altLang="en-US"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四：命令模式</a:t>
            </a:r>
            <a:r>
              <a:rPr lang="en-US" altLang="zh-CN" sz="1800" b="1" dirty="0">
                <a:solidFill>
                  <a:schemeClr val="tx1"/>
                </a:solidFill>
                <a:ea typeface="宋体" panose="02010600030101010101" pitchFamily="2" charset="-122"/>
              </a:rPr>
              <a:t>--Command </a:t>
            </a:r>
            <a:r>
              <a:rPr lang="en-US" altLang="zh-CN" sz="1800" b="1" dirty="0">
                <a:ea typeface="宋体" panose="02010600030101010101" pitchFamily="2" charset="-122"/>
                <a:sym typeface="+mn-ea"/>
              </a:rPr>
              <a:t> Pattern</a:t>
            </a:r>
            <a:endParaRPr lang="zh-CN" altLang="en-US" sz="1800" b="1" dirty="0">
              <a:solidFill>
                <a:schemeClr val="tx1"/>
              </a:solidFill>
              <a:ea typeface="宋体" panose="02010600030101010101" pitchFamily="2" charset="-122"/>
            </a:endParaRPr>
          </a:p>
          <a:p>
            <a:pPr algn="l"/>
            <a:endParaRPr lang="zh-CN" altLang="en-US"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五：迭代器模式</a:t>
            </a:r>
            <a:r>
              <a:rPr lang="en-US" altLang="zh-CN" sz="1800" b="1" dirty="0">
                <a:solidFill>
                  <a:schemeClr val="tx1"/>
                </a:solidFill>
                <a:ea typeface="宋体" panose="02010600030101010101" pitchFamily="2" charset="-122"/>
              </a:rPr>
              <a:t>--Iterator Pattern</a:t>
            </a:r>
            <a:endParaRPr lang="en-US" altLang="zh-CN" sz="1800" b="1" dirty="0">
              <a:solidFill>
                <a:schemeClr val="tx1"/>
              </a:solidFill>
              <a:ea typeface="宋体" panose="02010600030101010101" pitchFamily="2" charset="-122"/>
            </a:endParaRPr>
          </a:p>
          <a:p>
            <a:pPr algn="l"/>
            <a:endParaRPr lang="en-US" altLang="zh-CN"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六：中介者模式</a:t>
            </a:r>
            <a:r>
              <a:rPr lang="en-US" altLang="zh-CN" sz="1800" b="1" dirty="0">
                <a:solidFill>
                  <a:schemeClr val="tx1"/>
                </a:solidFill>
                <a:ea typeface="宋体" panose="02010600030101010101" pitchFamily="2" charset="-122"/>
              </a:rPr>
              <a:t>--Mediator Pattern</a:t>
            </a:r>
            <a:endParaRPr lang="zh-CN" altLang="en-US" sz="1800" b="1" dirty="0">
              <a:solidFill>
                <a:schemeClr val="tx1"/>
              </a:solidFill>
              <a:ea typeface="宋体" panose="02010600030101010101" pitchFamily="2" charset="-122"/>
            </a:endParaRPr>
          </a:p>
          <a:p>
            <a:pPr algn="l"/>
            <a:endParaRPr lang="zh-CN" altLang="en-US"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七：备忘录模式</a:t>
            </a:r>
            <a:r>
              <a:rPr lang="en-US" altLang="zh-CN" sz="1800" b="1" dirty="0">
                <a:solidFill>
                  <a:schemeClr val="tx1"/>
                </a:solidFill>
                <a:ea typeface="宋体" panose="02010600030101010101" pitchFamily="2" charset="-122"/>
              </a:rPr>
              <a:t>--Memento Pattern</a:t>
            </a:r>
            <a:endParaRPr lang="en-US" altLang="zh-CN" sz="1800" b="1" dirty="0">
              <a:solidFill>
                <a:schemeClr val="tx1"/>
              </a:solidFill>
              <a:ea typeface="宋体" panose="02010600030101010101" pitchFamily="2" charset="-122"/>
            </a:endParaRPr>
          </a:p>
          <a:p>
            <a:pPr algn="l"/>
            <a:endParaRPr lang="en-US" altLang="zh-CN"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八：观察者模式</a:t>
            </a:r>
            <a:r>
              <a:rPr lang="en-US" altLang="zh-CN" sz="1800" b="1" dirty="0">
                <a:solidFill>
                  <a:schemeClr val="tx1"/>
                </a:solidFill>
                <a:ea typeface="宋体" panose="02010600030101010101" pitchFamily="2" charset="-122"/>
              </a:rPr>
              <a:t>--Observer Pattern</a:t>
            </a:r>
            <a:endParaRPr lang="en-US" altLang="zh-CN" sz="1800" b="1" dirty="0">
              <a:solidFill>
                <a:schemeClr val="tx1"/>
              </a:solidFill>
              <a:ea typeface="宋体" panose="02010600030101010101" pitchFamily="2" charset="-122"/>
            </a:endParaRPr>
          </a:p>
          <a:p>
            <a:pPr algn="l"/>
            <a:endParaRPr lang="en-US" altLang="zh-CN"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九：状态模式   </a:t>
            </a:r>
            <a:r>
              <a:rPr lang="en-US" altLang="zh-CN" sz="1800" b="1" dirty="0">
                <a:solidFill>
                  <a:schemeClr val="tx1"/>
                </a:solidFill>
                <a:ea typeface="宋体" panose="02010600030101010101" pitchFamily="2" charset="-122"/>
              </a:rPr>
              <a:t>--State Pattern</a:t>
            </a:r>
            <a:endParaRPr lang="zh-CN" altLang="en-US" sz="1800" b="1" dirty="0">
              <a:solidFill>
                <a:schemeClr val="tx1"/>
              </a:solidFill>
              <a:ea typeface="宋体" panose="02010600030101010101" pitchFamily="2" charset="-122"/>
            </a:endParaRPr>
          </a:p>
          <a:p>
            <a:pPr algn="l"/>
            <a:endParaRPr lang="zh-CN" altLang="en-US"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十：策略模式 </a:t>
            </a:r>
            <a:r>
              <a:rPr lang="en-US" altLang="zh-CN" sz="1800" b="1" dirty="0">
                <a:solidFill>
                  <a:schemeClr val="tx1"/>
                </a:solidFill>
                <a:ea typeface="宋体" panose="02010600030101010101" pitchFamily="2" charset="-122"/>
              </a:rPr>
              <a:t>----Strategy Pattern</a:t>
            </a:r>
            <a:endParaRPr lang="zh-CN" altLang="en-US" sz="1800" b="1" dirty="0">
              <a:solidFill>
                <a:schemeClr val="tx1"/>
              </a:solidFill>
              <a:ea typeface="宋体" panose="02010600030101010101" pitchFamily="2" charset="-122"/>
            </a:endParaRPr>
          </a:p>
          <a:p>
            <a:pPr algn="l"/>
            <a:endParaRPr lang="zh-CN" altLang="en-US" sz="1800" b="1" dirty="0">
              <a:solidFill>
                <a:schemeClr val="tx1"/>
              </a:solidFill>
              <a:ea typeface="宋体" panose="02010600030101010101" pitchFamily="2" charset="-122"/>
            </a:endParaRPr>
          </a:p>
          <a:p>
            <a:pPr algn="l"/>
            <a:r>
              <a:rPr lang="zh-CN" altLang="en-US" sz="1800" b="1" dirty="0">
                <a:solidFill>
                  <a:schemeClr val="tx1"/>
                </a:solidFill>
                <a:ea typeface="宋体" panose="02010600030101010101" pitchFamily="2" charset="-122"/>
              </a:rPr>
              <a:t>十一：访问者模式</a:t>
            </a:r>
            <a:r>
              <a:rPr lang="en-US" altLang="zh-CN" sz="1800" b="1" dirty="0">
                <a:solidFill>
                  <a:schemeClr val="tx1"/>
                </a:solidFill>
                <a:ea typeface="宋体" panose="02010600030101010101" pitchFamily="2" charset="-122"/>
              </a:rPr>
              <a:t>--Visitor Pattern</a:t>
            </a:r>
            <a:endParaRPr lang="en-US" altLang="zh-CN" sz="1800" b="1"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1012668" y="98539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定义</a:t>
            </a:r>
            <a:endParaRPr lang="zh-CN" altLang="en-US" sz="2135" b="1" dirty="0">
              <a:solidFill>
                <a:srgbClr val="1A7BAE"/>
              </a:solidFill>
              <a:effectLst/>
              <a:latin typeface="+mn-ea"/>
              <a:ea typeface="+mn-ea"/>
            </a:endParaRPr>
          </a:p>
        </p:txBody>
      </p:sp>
      <p:sp>
        <p:nvSpPr>
          <p:cNvPr id="6" name="矩形 5"/>
          <p:cNvSpPr/>
          <p:nvPr/>
        </p:nvSpPr>
        <p:spPr>
          <a:xfrm>
            <a:off x="1130935" y="1504950"/>
            <a:ext cx="10150475" cy="126555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在职责链模式中，很多对象，由每一个对象对其下家的引用而连接起来，形成一条链。</a:t>
            </a:r>
            <a:endParaRPr lang="zh-CN" altLang="en-US"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请求在这个链条上传递，直到链上的某一个对象，决定处理此请求。</a:t>
            </a:r>
            <a:endParaRPr lang="zh-CN" altLang="en-US"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发出这个请求的客户端并不知道哪一个对象最终处理了这个请求</a:t>
            </a:r>
            <a:endParaRPr lang="zh-CN" altLang="en-US" sz="1400" dirty="0">
              <a:solidFill>
                <a:srgbClr val="242424"/>
              </a:solidFill>
              <a:latin typeface="+mn-ea"/>
            </a:endParaRPr>
          </a:p>
        </p:txBody>
      </p:sp>
      <p:sp>
        <p:nvSpPr>
          <p:cNvPr id="7" name="TextBox 33"/>
          <p:cNvSpPr txBox="1"/>
          <p:nvPr/>
        </p:nvSpPr>
        <p:spPr>
          <a:xfrm>
            <a:off x="1012668" y="3706643"/>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优点</a:t>
            </a:r>
            <a:endParaRPr lang="zh-CN" altLang="en-US" sz="2135" b="1" dirty="0">
              <a:solidFill>
                <a:srgbClr val="95BC49"/>
              </a:solidFill>
              <a:effectLst/>
              <a:latin typeface="+mn-ea"/>
              <a:ea typeface="+mn-ea"/>
            </a:endParaRPr>
          </a:p>
        </p:txBody>
      </p:sp>
      <p:sp>
        <p:nvSpPr>
          <p:cNvPr id="8" name="矩形 7"/>
          <p:cNvSpPr/>
          <p:nvPr/>
        </p:nvSpPr>
        <p:spPr>
          <a:xfrm>
            <a:off x="1130777" y="4127011"/>
            <a:ext cx="7418823" cy="234823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请求者和接收者松耦合</a:t>
            </a:r>
            <a:endParaRPr lang="zh-CN" altLang="en-US" sz="1600" dirty="0">
              <a:solidFill>
                <a:srgbClr val="242424"/>
              </a:solidFill>
              <a:latin typeface="+mn-ea"/>
              <a:sym typeface="+mn-ea"/>
            </a:endParaRPr>
          </a:p>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动态组合职责</a:t>
            </a:r>
            <a:r>
              <a:rPr lang="en-US" altLang="zh-CN" sz="1600" dirty="0">
                <a:solidFill>
                  <a:srgbClr val="242424"/>
                </a:solidFill>
                <a:latin typeface="+mn-ea"/>
                <a:sym typeface="+mn-ea"/>
              </a:rPr>
              <a:t>.</a:t>
            </a:r>
            <a:endParaRPr lang="en-US" altLang="zh-CN" sz="1600" dirty="0">
              <a:solidFill>
                <a:srgbClr val="242424"/>
              </a:solidFill>
              <a:latin typeface="+mn-ea"/>
              <a:sym typeface="+mn-ea"/>
            </a:endParaRPr>
          </a:p>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产生很多细粒度对象</a:t>
            </a:r>
            <a:endParaRPr lang="zh-CN" altLang="en-US" sz="1600" dirty="0">
              <a:solidFill>
                <a:srgbClr val="242424"/>
              </a:solidFill>
              <a:latin typeface="+mn-ea"/>
              <a:sym typeface="+mn-ea"/>
            </a:endParaRPr>
          </a:p>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不一定能被处理</a:t>
            </a:r>
            <a:endParaRPr lang="zh-CN" altLang="en-US" sz="1600" dirty="0">
              <a:solidFill>
                <a:srgbClr val="242424"/>
              </a:solidFill>
              <a:latin typeface="+mn-ea"/>
              <a:sym typeface="+mn-ea"/>
            </a:endParaRPr>
          </a:p>
          <a:p>
            <a:pPr marL="11430" indent="0" algn="just" defTabSz="1218565">
              <a:lnSpc>
                <a:spcPct val="150000"/>
              </a:lnSpc>
              <a:spcBef>
                <a:spcPts val="800"/>
              </a:spcBef>
              <a:buFont typeface="Arial" panose="020B0604020202020204" pitchFamily="34" charset="0"/>
              <a:buNone/>
            </a:pPr>
            <a:endParaRPr lang="zh-CN" altLang="en-US" sz="16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职责链模式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把一系列的操作形成链条，通过遍历链条找到适合处理的操作</a:t>
            </a:r>
            <a:endParaRPr lang="zh-CN" altLang="en-US" sz="1800" b="1" dirty="0">
              <a:solidFill>
                <a:schemeClr val="bg2"/>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职责链模式</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618490" y="156972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pPr algn="ctr"/>
            <a:endParaRPr lang="zh-CN" altLang="en-US" sz="1400">
              <a:solidFill>
                <a:schemeClr val="tx1"/>
              </a:solidFill>
            </a:endParaRPr>
          </a:p>
          <a:p>
            <a:pPr algn="ctr"/>
            <a:r>
              <a:rPr lang="zh-CN" altLang="en-US" sz="1400">
                <a:solidFill>
                  <a:schemeClr val="tx1"/>
                </a:solidFill>
              </a:rPr>
              <a:t>放入衣物</a:t>
            </a:r>
            <a:endParaRPr lang="en-US" altLang="zh-CN" sz="1400">
              <a:solidFill>
                <a:schemeClr val="tx1"/>
              </a:solidFill>
            </a:endParaRPr>
          </a:p>
          <a:p>
            <a:pPr algn="ctr"/>
            <a:endParaRPr lang="en-US" altLang="zh-CN" sz="1400">
              <a:solidFill>
                <a:schemeClr val="tx1"/>
              </a:solidFill>
            </a:endParaRPr>
          </a:p>
        </p:txBody>
      </p:sp>
      <p:sp>
        <p:nvSpPr>
          <p:cNvPr id="5" name="圆角矩形 4"/>
          <p:cNvSpPr/>
          <p:nvPr/>
        </p:nvSpPr>
        <p:spPr>
          <a:xfrm>
            <a:off x="2575560" y="869315"/>
            <a:ext cx="7877175" cy="3290570"/>
          </a:xfrm>
          <a:prstGeom prst="roundRect">
            <a:avLst/>
          </a:prstGeom>
          <a:noFill/>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6" name="矩形 5"/>
          <p:cNvSpPr/>
          <p:nvPr/>
        </p:nvSpPr>
        <p:spPr>
          <a:xfrm>
            <a:off x="3214370" y="1697990"/>
            <a:ext cx="1198880" cy="492760"/>
          </a:xfrm>
          <a:prstGeom prst="rect">
            <a:avLst/>
          </a:prstGeom>
          <a:gradFill>
            <a:gsLst>
              <a:gs pos="10000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p>
            <a:pPr algn="ctr"/>
            <a:endParaRPr lang="zh-CN" altLang="en-US" sz="1200"/>
          </a:p>
          <a:p>
            <a:pPr algn="ctr"/>
            <a:r>
              <a:rPr lang="zh-CN" altLang="en-US" sz="1200"/>
              <a:t>注水</a:t>
            </a:r>
            <a:r>
              <a:rPr lang="en-US" altLang="zh-CN" sz="1200"/>
              <a:t>Hander1</a:t>
            </a:r>
            <a:endParaRPr lang="en-US" altLang="zh-CN" sz="1200"/>
          </a:p>
        </p:txBody>
      </p:sp>
      <p:sp>
        <p:nvSpPr>
          <p:cNvPr id="7" name="矩形 6"/>
          <p:cNvSpPr/>
          <p:nvPr/>
        </p:nvSpPr>
        <p:spPr>
          <a:xfrm>
            <a:off x="3723640" y="2750185"/>
            <a:ext cx="1198880" cy="492760"/>
          </a:xfrm>
          <a:prstGeom prst="rect">
            <a:avLst/>
          </a:prstGeom>
          <a:gradFill>
            <a:gsLst>
              <a:gs pos="10000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p>
            <a:r>
              <a:rPr lang="zh-CN" altLang="en-US" sz="1200"/>
              <a:t>浸泡</a:t>
            </a:r>
            <a:r>
              <a:rPr lang="en-US" altLang="zh-CN" sz="1200"/>
              <a:t>Hander2</a:t>
            </a:r>
            <a:endParaRPr lang="en-US" altLang="zh-CN" sz="1200"/>
          </a:p>
        </p:txBody>
      </p:sp>
      <p:sp>
        <p:nvSpPr>
          <p:cNvPr id="9" name="矩形 8"/>
          <p:cNvSpPr/>
          <p:nvPr/>
        </p:nvSpPr>
        <p:spPr>
          <a:xfrm>
            <a:off x="5725795" y="2750185"/>
            <a:ext cx="1198880" cy="492760"/>
          </a:xfrm>
          <a:prstGeom prst="rect">
            <a:avLst/>
          </a:prstGeom>
          <a:gradFill>
            <a:gsLst>
              <a:gs pos="10000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p>
            <a:r>
              <a:rPr lang="zh-CN" altLang="en-US" sz="1200"/>
              <a:t>搅拌</a:t>
            </a:r>
            <a:r>
              <a:rPr lang="en-US" altLang="zh-CN" sz="1200"/>
              <a:t>Hander3</a:t>
            </a:r>
            <a:endParaRPr lang="en-US" altLang="zh-CN" sz="1200"/>
          </a:p>
        </p:txBody>
      </p:sp>
      <p:sp>
        <p:nvSpPr>
          <p:cNvPr id="10" name="矩形 9"/>
          <p:cNvSpPr/>
          <p:nvPr/>
        </p:nvSpPr>
        <p:spPr>
          <a:xfrm>
            <a:off x="7282180" y="1697990"/>
            <a:ext cx="1198880" cy="492760"/>
          </a:xfrm>
          <a:prstGeom prst="rect">
            <a:avLst/>
          </a:prstGeom>
          <a:gradFill>
            <a:gsLst>
              <a:gs pos="10000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p>
            <a:r>
              <a:rPr lang="zh-CN" altLang="en-US" sz="1200"/>
              <a:t>排水</a:t>
            </a:r>
            <a:r>
              <a:rPr lang="en-US" altLang="zh-CN" sz="1200"/>
              <a:t>Hander4</a:t>
            </a:r>
            <a:endParaRPr lang="en-US" altLang="zh-CN" sz="1200"/>
          </a:p>
        </p:txBody>
      </p:sp>
      <p:sp>
        <p:nvSpPr>
          <p:cNvPr id="11" name="矩形 10"/>
          <p:cNvSpPr/>
          <p:nvPr/>
        </p:nvSpPr>
        <p:spPr>
          <a:xfrm>
            <a:off x="8847455" y="2838450"/>
            <a:ext cx="1198880" cy="492760"/>
          </a:xfrm>
          <a:prstGeom prst="rect">
            <a:avLst/>
          </a:prstGeom>
          <a:gradFill>
            <a:gsLst>
              <a:gs pos="10000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p>
            <a:r>
              <a:rPr lang="zh-CN" altLang="en-US" sz="1200"/>
              <a:t>甩干</a:t>
            </a:r>
            <a:r>
              <a:rPr lang="en-US" altLang="zh-CN" sz="1200"/>
              <a:t>Hander5</a:t>
            </a:r>
            <a:endParaRPr lang="en-US" altLang="zh-CN" sz="1200"/>
          </a:p>
        </p:txBody>
      </p:sp>
      <p:sp>
        <p:nvSpPr>
          <p:cNvPr id="12" name="矩形 11"/>
          <p:cNvSpPr/>
          <p:nvPr/>
        </p:nvSpPr>
        <p:spPr>
          <a:xfrm>
            <a:off x="10795635" y="2144395"/>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pPr algn="ctr"/>
            <a:endParaRPr lang="zh-CN" altLang="en-US" sz="1400">
              <a:solidFill>
                <a:schemeClr val="tx1"/>
              </a:solidFill>
            </a:endParaRPr>
          </a:p>
          <a:p>
            <a:pPr algn="ctr"/>
            <a:r>
              <a:rPr lang="zh-CN" altLang="en-US" sz="1400">
                <a:solidFill>
                  <a:schemeClr val="tx1"/>
                </a:solidFill>
              </a:rPr>
              <a:t>取出</a:t>
            </a:r>
            <a:r>
              <a:rPr lang="zh-CN" altLang="en-US" sz="1400">
                <a:solidFill>
                  <a:schemeClr val="tx1"/>
                </a:solidFill>
              </a:rPr>
              <a:t>衣物</a:t>
            </a:r>
            <a:endParaRPr lang="en-US" altLang="zh-CN" sz="1400">
              <a:solidFill>
                <a:schemeClr val="tx1"/>
              </a:solidFill>
            </a:endParaRPr>
          </a:p>
          <a:p>
            <a:pPr algn="ctr"/>
            <a:endParaRPr lang="en-US" altLang="zh-CN" sz="1400">
              <a:solidFill>
                <a:schemeClr val="tx1"/>
              </a:solidFill>
            </a:endParaRPr>
          </a:p>
        </p:txBody>
      </p:sp>
      <p:sp>
        <p:nvSpPr>
          <p:cNvPr id="13" name="文本框 12"/>
          <p:cNvSpPr txBox="1"/>
          <p:nvPr/>
        </p:nvSpPr>
        <p:spPr>
          <a:xfrm>
            <a:off x="2874010" y="347980"/>
            <a:ext cx="6902450" cy="460375"/>
          </a:xfrm>
          <a:prstGeom prst="rect">
            <a:avLst/>
          </a:prstGeom>
          <a:noFill/>
        </p:spPr>
        <p:txBody>
          <a:bodyPr wrap="square" rtlCol="0">
            <a:spAutoFit/>
          </a:bodyPr>
          <a:p>
            <a:r>
              <a:rPr lang="zh-CN" altLang="en-US"/>
              <a:t>洗衣服流程：注水、浸泡、搅拌、排水、甩干</a:t>
            </a:r>
            <a:endParaRPr lang="zh-CN" altLang="en-US"/>
          </a:p>
        </p:txBody>
      </p:sp>
      <p:cxnSp>
        <p:nvCxnSpPr>
          <p:cNvPr id="20" name="直接箭头连接符 19"/>
          <p:cNvCxnSpPr>
            <a:stCxn id="16" idx="3"/>
            <a:endCxn id="6" idx="1"/>
          </p:cNvCxnSpPr>
          <p:nvPr/>
        </p:nvCxnSpPr>
        <p:spPr>
          <a:xfrm flipV="1">
            <a:off x="1911985" y="1944370"/>
            <a:ext cx="1302385" cy="787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a:stCxn id="6" idx="2"/>
            <a:endCxn id="7" idx="0"/>
          </p:cNvCxnSpPr>
          <p:nvPr/>
        </p:nvCxnSpPr>
        <p:spPr>
          <a:xfrm>
            <a:off x="3813810" y="2190750"/>
            <a:ext cx="509270" cy="559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7" idx="3"/>
            <a:endCxn id="9" idx="1"/>
          </p:cNvCxnSpPr>
          <p:nvPr/>
        </p:nvCxnSpPr>
        <p:spPr>
          <a:xfrm>
            <a:off x="4922520" y="2996565"/>
            <a:ext cx="8032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9" idx="3"/>
            <a:endCxn id="10" idx="1"/>
          </p:cNvCxnSpPr>
          <p:nvPr/>
        </p:nvCxnSpPr>
        <p:spPr>
          <a:xfrm flipV="1">
            <a:off x="6924675" y="1944370"/>
            <a:ext cx="357505" cy="1052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接箭头连接符 23"/>
          <p:cNvCxnSpPr>
            <a:stCxn id="10" idx="3"/>
            <a:endCxn id="11" idx="1"/>
          </p:cNvCxnSpPr>
          <p:nvPr/>
        </p:nvCxnSpPr>
        <p:spPr>
          <a:xfrm>
            <a:off x="8481060" y="1944370"/>
            <a:ext cx="366395" cy="11404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a:stCxn id="11" idx="3"/>
            <a:endCxn id="12" idx="1"/>
          </p:cNvCxnSpPr>
          <p:nvPr/>
        </p:nvCxnSpPr>
        <p:spPr>
          <a:xfrm flipV="1">
            <a:off x="10046335" y="2597785"/>
            <a:ext cx="749300" cy="4870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043305" y="4973955"/>
            <a:ext cx="6902450" cy="1568450"/>
          </a:xfrm>
          <a:prstGeom prst="rect">
            <a:avLst/>
          </a:prstGeom>
          <a:noFill/>
        </p:spPr>
        <p:txBody>
          <a:bodyPr wrap="square" rtlCol="0">
            <a:spAutoFit/>
          </a:bodyPr>
          <a:p>
            <a:r>
              <a:rPr lang="zh-CN" altLang="en-US"/>
              <a:t>目前公司基于命令驱动的后台框架</a:t>
            </a:r>
            <a:endParaRPr lang="zh-CN" altLang="en-US"/>
          </a:p>
          <a:p>
            <a:r>
              <a:rPr lang="en-US" altLang="zh-CN"/>
              <a:t>.net core</a:t>
            </a:r>
            <a:r>
              <a:rPr lang="zh-CN" altLang="en-US"/>
              <a:t>的中间件</a:t>
            </a:r>
            <a:endParaRPr lang="zh-CN" altLang="en-US"/>
          </a:p>
          <a:p>
            <a:r>
              <a:rPr lang="en-US" altLang="zh-CN"/>
              <a:t>Netty</a:t>
            </a:r>
            <a:r>
              <a:rPr lang="zh-CN" altLang="en-US"/>
              <a:t>核心设计</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1012668" y="98539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定义</a:t>
            </a:r>
            <a:endParaRPr lang="zh-CN" altLang="en-US" sz="2135" b="1" dirty="0">
              <a:solidFill>
                <a:srgbClr val="1A7BAE"/>
              </a:solidFill>
              <a:effectLst/>
              <a:latin typeface="+mn-ea"/>
              <a:ea typeface="+mn-ea"/>
            </a:endParaRPr>
          </a:p>
        </p:txBody>
      </p:sp>
      <p:sp>
        <p:nvSpPr>
          <p:cNvPr id="6" name="矩形 5"/>
          <p:cNvSpPr/>
          <p:nvPr/>
        </p:nvSpPr>
        <p:spPr>
          <a:xfrm>
            <a:off x="1130935" y="1504950"/>
            <a:ext cx="10150475" cy="116332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定义一个操作中的算法骨架，而将一些实现步骤延迟到子类当中。模板方法使得子类可以在不改变算法结构的情况下，重新定义算法中的某些步骤。</a:t>
            </a:r>
            <a:endParaRPr lang="zh-CN" altLang="en-US" sz="1400" dirty="0">
              <a:solidFill>
                <a:srgbClr val="242424"/>
              </a:solidFill>
              <a:latin typeface="+mn-ea"/>
            </a:endParaRPr>
          </a:p>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接口</a:t>
            </a:r>
            <a:r>
              <a:rPr lang="en-US" altLang="zh-CN" sz="1400" dirty="0">
                <a:solidFill>
                  <a:srgbClr val="242424"/>
                </a:solidFill>
                <a:latin typeface="+mn-ea"/>
              </a:rPr>
              <a:t>+</a:t>
            </a:r>
            <a:r>
              <a:rPr lang="zh-CN" altLang="en-US" sz="1400" dirty="0">
                <a:solidFill>
                  <a:srgbClr val="242424"/>
                </a:solidFill>
                <a:latin typeface="+mn-ea"/>
              </a:rPr>
              <a:t>抽象类</a:t>
            </a:r>
            <a:r>
              <a:rPr lang="en-US" altLang="zh-CN" sz="1400" dirty="0">
                <a:solidFill>
                  <a:srgbClr val="242424"/>
                </a:solidFill>
                <a:latin typeface="+mn-ea"/>
              </a:rPr>
              <a:t>+</a:t>
            </a:r>
            <a:r>
              <a:rPr lang="zh-CN" altLang="en-US" sz="1400" dirty="0">
                <a:solidFill>
                  <a:srgbClr val="242424"/>
                </a:solidFill>
                <a:latin typeface="+mn-ea"/>
              </a:rPr>
              <a:t>实现类</a:t>
            </a:r>
            <a:endParaRPr lang="zh-CN" altLang="en-US" sz="1400" dirty="0">
              <a:solidFill>
                <a:srgbClr val="242424"/>
              </a:solidFill>
              <a:latin typeface="+mn-ea"/>
            </a:endParaRPr>
          </a:p>
        </p:txBody>
      </p:sp>
      <p:sp>
        <p:nvSpPr>
          <p:cNvPr id="7" name="TextBox 33"/>
          <p:cNvSpPr txBox="1"/>
          <p:nvPr/>
        </p:nvSpPr>
        <p:spPr>
          <a:xfrm>
            <a:off x="1012668" y="3706643"/>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优点</a:t>
            </a:r>
            <a:endParaRPr lang="zh-CN" altLang="en-US" sz="2135" b="1" dirty="0">
              <a:solidFill>
                <a:srgbClr val="95BC49"/>
              </a:solidFill>
              <a:effectLst/>
              <a:latin typeface="+mn-ea"/>
              <a:ea typeface="+mn-ea"/>
            </a:endParaRPr>
          </a:p>
        </p:txBody>
      </p:sp>
      <p:sp>
        <p:nvSpPr>
          <p:cNvPr id="8" name="矩形 7"/>
          <p:cNvSpPr/>
          <p:nvPr/>
        </p:nvSpPr>
        <p:spPr>
          <a:xfrm>
            <a:off x="1130777" y="4127011"/>
            <a:ext cx="7418823" cy="187642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在父类中定义一个算法，由它的子类来实现细节的处理</a:t>
            </a:r>
            <a:endParaRPr lang="zh-CN" altLang="en-US" sz="1600" dirty="0">
              <a:solidFill>
                <a:srgbClr val="242424"/>
              </a:solidFill>
              <a:latin typeface="+mn-ea"/>
              <a:sym typeface="+mn-ea"/>
            </a:endParaRPr>
          </a:p>
          <a:p>
            <a:pPr marL="240030" indent="-228600" algn="just" defTabSz="1218565">
              <a:lnSpc>
                <a:spcPct val="150000"/>
              </a:lnSpc>
              <a:spcBef>
                <a:spcPts val="800"/>
              </a:spcBef>
              <a:buFont typeface="Arial" panose="020B0604020202020204" pitchFamily="34" charset="0"/>
              <a:buChar char="•"/>
            </a:pPr>
            <a:r>
              <a:rPr sz="1600" dirty="0">
                <a:solidFill>
                  <a:srgbClr val="242424"/>
                </a:solidFill>
                <a:latin typeface="+mn-ea"/>
                <a:sym typeface="+mn-ea"/>
              </a:rPr>
              <a:t>模板方法是一种代码复用技术，可以将公共行为放在父类中</a:t>
            </a:r>
            <a:endParaRPr sz="1600" dirty="0">
              <a:solidFill>
                <a:srgbClr val="242424"/>
              </a:solidFill>
              <a:latin typeface="+mn-ea"/>
              <a:sym typeface="+mn-ea"/>
            </a:endParaRPr>
          </a:p>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可以通过子类来覆盖父类的基本方法</a:t>
            </a:r>
            <a:endParaRPr lang="zh-CN" altLang="en-US" sz="1600" dirty="0">
              <a:solidFill>
                <a:srgbClr val="242424"/>
              </a:solidFill>
              <a:latin typeface="+mn-ea"/>
              <a:sym typeface="+mn-ea"/>
            </a:endParaRPr>
          </a:p>
          <a:p>
            <a:pPr marL="11430" indent="0" algn="just" defTabSz="1218565">
              <a:lnSpc>
                <a:spcPct val="150000"/>
              </a:lnSpc>
              <a:spcBef>
                <a:spcPts val="800"/>
              </a:spcBef>
              <a:buFont typeface="Arial" panose="020B0604020202020204" pitchFamily="34" charset="0"/>
              <a:buNone/>
            </a:pPr>
            <a:endParaRPr lang="zh-CN" altLang="en-US" sz="1600" dirty="0">
              <a:solidFill>
                <a:srgbClr val="242424"/>
              </a:solidFill>
              <a:latin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模版方法</a:t>
            </a:r>
            <a:r>
              <a:rPr lang="zh-CN" altLang="en-US" sz="2665" b="1" dirty="0">
                <a:solidFill>
                  <a:schemeClr val="accent5"/>
                </a:solidFill>
                <a:ea typeface="微软雅黑" panose="020B0503020204020204" charset="-122"/>
                <a:cs typeface="微软雅黑" panose="020B0503020204020204" charset="-122"/>
              </a:rPr>
              <a:t>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把一系列的操作形成链条，通过遍历链条找到适合处理的操作</a:t>
            </a:r>
            <a:endParaRPr lang="zh-CN" altLang="en-US" sz="1800" b="1" dirty="0">
              <a:solidFill>
                <a:schemeClr val="bg2"/>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模版方法模式</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8274685" y="885190"/>
            <a:ext cx="2589530" cy="119570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IAbastract</a:t>
            </a:r>
            <a:endParaRPr lang="en-US" altLang="zh-CN" sz="1400">
              <a:solidFill>
                <a:schemeClr val="tx1"/>
              </a:solidFill>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rPr>
              <a:t>+TemplateMethod1</a:t>
            </a:r>
            <a:endParaRPr lang="en-US" altLang="zh-CN" sz="1400">
              <a:solidFill>
                <a:schemeClr val="tx1"/>
              </a:solidFill>
            </a:endParaRPr>
          </a:p>
          <a:p>
            <a:r>
              <a:rPr lang="en-US" altLang="zh-CN" sz="1400">
                <a:solidFill>
                  <a:schemeClr val="tx1"/>
                </a:solidFill>
                <a:sym typeface="+mn-ea"/>
              </a:rPr>
              <a:t>+TemplateMethod2</a:t>
            </a:r>
            <a:endParaRPr lang="en-US" altLang="zh-CN" sz="1400">
              <a:solidFill>
                <a:schemeClr val="tx1"/>
              </a:solidFill>
              <a:sym typeface="+mn-ea"/>
            </a:endParaRPr>
          </a:p>
          <a:p>
            <a:r>
              <a:rPr lang="en-US" altLang="zh-CN" sz="1400">
                <a:solidFill>
                  <a:schemeClr val="tx1"/>
                </a:solidFill>
                <a:sym typeface="+mn-ea"/>
              </a:rPr>
              <a:t>+TemplateMethod3</a:t>
            </a:r>
            <a:endParaRPr lang="en-US" altLang="zh-CN" sz="1400">
              <a:solidFill>
                <a:schemeClr val="tx1"/>
              </a:solidFill>
            </a:endParaRPr>
          </a:p>
        </p:txBody>
      </p:sp>
      <p:sp>
        <p:nvSpPr>
          <p:cNvPr id="4" name="矩形 3"/>
          <p:cNvSpPr/>
          <p:nvPr/>
        </p:nvSpPr>
        <p:spPr>
          <a:xfrm>
            <a:off x="8203565" y="3002915"/>
            <a:ext cx="2660650" cy="121920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AbastractClass</a:t>
            </a:r>
            <a:endParaRPr lang="en-US" altLang="zh-CN" sz="1400">
              <a:solidFill>
                <a:schemeClr val="tx1"/>
              </a:solidFill>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sym typeface="+mn-ea"/>
              </a:rPr>
              <a:t>+TemplateMethod1:abstract</a:t>
            </a:r>
            <a:endParaRPr lang="en-US" altLang="zh-CN" sz="1400">
              <a:solidFill>
                <a:schemeClr val="tx1"/>
              </a:solidFill>
            </a:endParaRPr>
          </a:p>
          <a:p>
            <a:r>
              <a:rPr lang="en-US" altLang="zh-CN" sz="1400">
                <a:solidFill>
                  <a:schemeClr val="tx1"/>
                </a:solidFill>
                <a:sym typeface="+mn-ea"/>
              </a:rPr>
              <a:t>+TemplateMethod2:abstract</a:t>
            </a:r>
            <a:endParaRPr lang="en-US" altLang="zh-CN" sz="1400">
              <a:solidFill>
                <a:schemeClr val="tx1"/>
              </a:solidFill>
              <a:sym typeface="+mn-ea"/>
            </a:endParaRPr>
          </a:p>
          <a:p>
            <a:r>
              <a:rPr lang="en-US" altLang="zh-CN" sz="1400">
                <a:solidFill>
                  <a:schemeClr val="tx1"/>
                </a:solidFill>
                <a:sym typeface="+mn-ea"/>
              </a:rPr>
              <a:t>+TemplateMethod3:abstract</a:t>
            </a:r>
            <a:endParaRPr lang="en-US" altLang="zh-CN" sz="1400">
              <a:solidFill>
                <a:schemeClr val="tx1"/>
              </a:solidFill>
            </a:endParaRPr>
          </a:p>
        </p:txBody>
      </p:sp>
      <p:sp>
        <p:nvSpPr>
          <p:cNvPr id="14" name="矩形 13"/>
          <p:cNvSpPr/>
          <p:nvPr/>
        </p:nvSpPr>
        <p:spPr>
          <a:xfrm>
            <a:off x="8203565" y="5093970"/>
            <a:ext cx="2660650" cy="126746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ConcreteClass</a:t>
            </a:r>
            <a:endParaRPr lang="en-US" altLang="zh-CN" sz="1400">
              <a:solidFill>
                <a:schemeClr val="tx1"/>
              </a:solidFill>
            </a:endParaRPr>
          </a:p>
          <a:p>
            <a:r>
              <a:rPr lang="en-US" altLang="zh-CN" sz="1600" b="1">
                <a:solidFill>
                  <a:schemeClr val="tx1"/>
                </a:solidFill>
              </a:rPr>
              <a:t>------------------------------------</a:t>
            </a:r>
            <a:r>
              <a:rPr lang="en-US" altLang="zh-CN" sz="1400">
                <a:solidFill>
                  <a:schemeClr val="tx1"/>
                </a:solidFill>
                <a:sym typeface="+mn-ea"/>
              </a:rPr>
              <a:t>+TemplateMethod1:abstract</a:t>
            </a:r>
            <a:endParaRPr lang="en-US" altLang="zh-CN" sz="1400">
              <a:solidFill>
                <a:schemeClr val="tx1"/>
              </a:solidFill>
            </a:endParaRPr>
          </a:p>
          <a:p>
            <a:r>
              <a:rPr lang="en-US" altLang="zh-CN" sz="1400">
                <a:solidFill>
                  <a:schemeClr val="tx1"/>
                </a:solidFill>
                <a:sym typeface="+mn-ea"/>
              </a:rPr>
              <a:t>+TemplateMethod2:abstract</a:t>
            </a:r>
            <a:endParaRPr lang="en-US" altLang="zh-CN" sz="1400">
              <a:solidFill>
                <a:schemeClr val="tx1"/>
              </a:solidFill>
              <a:sym typeface="+mn-ea"/>
            </a:endParaRPr>
          </a:p>
          <a:p>
            <a:r>
              <a:rPr lang="en-US" altLang="zh-CN" sz="1400">
                <a:solidFill>
                  <a:schemeClr val="tx1"/>
                </a:solidFill>
                <a:sym typeface="+mn-ea"/>
              </a:rPr>
              <a:t>+TemplateMethod3:abstract</a:t>
            </a:r>
            <a:endParaRPr lang="en-US" altLang="zh-CN" sz="1400">
              <a:solidFill>
                <a:schemeClr val="tx1"/>
              </a:solidFill>
            </a:endParaRPr>
          </a:p>
          <a:p>
            <a:endParaRPr lang="en-US" altLang="zh-CN" sz="1400">
              <a:solidFill>
                <a:schemeClr val="tx1"/>
              </a:solidFill>
            </a:endParaRPr>
          </a:p>
        </p:txBody>
      </p:sp>
      <p:cxnSp>
        <p:nvCxnSpPr>
          <p:cNvPr id="6" name="直接箭头连接符 5"/>
          <p:cNvCxnSpPr>
            <a:stCxn id="4" idx="0"/>
            <a:endCxn id="16" idx="2"/>
          </p:cNvCxnSpPr>
          <p:nvPr/>
        </p:nvCxnSpPr>
        <p:spPr>
          <a:xfrm flipV="1">
            <a:off x="9533890" y="2080895"/>
            <a:ext cx="35560" cy="922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a:stCxn id="14" idx="0"/>
            <a:endCxn id="4" idx="2"/>
          </p:cNvCxnSpPr>
          <p:nvPr/>
        </p:nvCxnSpPr>
        <p:spPr>
          <a:xfrm flipV="1">
            <a:off x="9533890" y="4222115"/>
            <a:ext cx="0" cy="871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1012668" y="98539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定义</a:t>
            </a:r>
            <a:endParaRPr lang="zh-CN" altLang="en-US" sz="2135" b="1" dirty="0">
              <a:solidFill>
                <a:srgbClr val="1A7BAE"/>
              </a:solidFill>
              <a:effectLst/>
              <a:latin typeface="+mn-ea"/>
              <a:ea typeface="+mn-ea"/>
            </a:endParaRPr>
          </a:p>
        </p:txBody>
      </p:sp>
      <p:sp>
        <p:nvSpPr>
          <p:cNvPr id="6" name="矩形 5"/>
          <p:cNvSpPr/>
          <p:nvPr/>
        </p:nvSpPr>
        <p:spPr>
          <a:xfrm>
            <a:off x="1130935" y="1504950"/>
            <a:ext cx="10150475" cy="158877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400" b="1" dirty="0">
                <a:solidFill>
                  <a:schemeClr val="bg2"/>
                </a:solidFill>
                <a:ea typeface="微软雅黑" panose="020B0503020204020204" charset="-122"/>
                <a:cs typeface="微软雅黑" panose="020B0503020204020204" charset="-122"/>
                <a:sym typeface="+mn-ea"/>
              </a:rPr>
              <a:t>把所有的请求都会被包装成为一个对象</a:t>
            </a:r>
            <a:endParaRPr lang="zh-CN" altLang="en-US" sz="1400" b="1" dirty="0">
              <a:solidFill>
                <a:schemeClr val="bg2"/>
              </a:solidFill>
              <a:ea typeface="微软雅黑" panose="020B0503020204020204" charset="-122"/>
              <a:cs typeface="微软雅黑" panose="020B0503020204020204" charset="-122"/>
              <a:sym typeface="+mn-ea"/>
            </a:endParaRPr>
          </a:p>
          <a:p>
            <a:pPr marL="240030" indent="-228600" algn="just" defTabSz="1218565">
              <a:lnSpc>
                <a:spcPct val="150000"/>
              </a:lnSpc>
              <a:spcBef>
                <a:spcPts val="800"/>
              </a:spcBef>
              <a:buFont typeface="Arial" panose="020B0604020202020204" pitchFamily="34" charset="0"/>
              <a:buChar char="•"/>
            </a:pPr>
            <a:r>
              <a:rPr lang="zh-CN" altLang="en-US" sz="1400" dirty="0">
                <a:solidFill>
                  <a:srgbClr val="242424"/>
                </a:solidFill>
                <a:latin typeface="+mn-ea"/>
              </a:rPr>
              <a:t>命令模式是对一类对象公共的操作进行抽象，它们具有相同的方法名，所以具有类似的操作，</a:t>
            </a:r>
            <a:endParaRPr lang="zh-CN" altLang="en-US" sz="1400" dirty="0">
              <a:solidFill>
                <a:srgbClr val="242424"/>
              </a:solidFill>
              <a:latin typeface="+mn-ea"/>
            </a:endParaRPr>
          </a:p>
          <a:p>
            <a:pPr marL="11430" indent="0" algn="just" defTabSz="1218565">
              <a:lnSpc>
                <a:spcPct val="150000"/>
              </a:lnSpc>
              <a:spcBef>
                <a:spcPts val="800"/>
              </a:spcBef>
              <a:buFont typeface="Arial" panose="020B0604020202020204" pitchFamily="34" charset="0"/>
              <a:buNone/>
            </a:pPr>
            <a:r>
              <a:rPr lang="zh-CN" altLang="en-US" sz="1400" dirty="0">
                <a:solidFill>
                  <a:srgbClr val="242424"/>
                </a:solidFill>
                <a:latin typeface="+mn-ea"/>
              </a:rPr>
              <a:t>可以被抽象出来，成为一个抽象的</a:t>
            </a:r>
            <a:r>
              <a:rPr lang="zh-CN" altLang="en-US" sz="1400" dirty="0">
                <a:solidFill>
                  <a:srgbClr val="FF0000"/>
                </a:solidFill>
                <a:latin typeface="+mn-ea"/>
              </a:rPr>
              <a:t>命令</a:t>
            </a:r>
            <a:r>
              <a:rPr lang="zh-CN" altLang="en-US" sz="1400" dirty="0">
                <a:solidFill>
                  <a:srgbClr val="242424"/>
                </a:solidFill>
                <a:latin typeface="+mn-ea"/>
              </a:rPr>
              <a:t>对象，这样实际操作的调用者就不是和一组对象打交道，调用者只需要依赖这个命令对象的方法签名，并根据这个操作签名调用相关的方法</a:t>
            </a:r>
            <a:endParaRPr lang="zh-CN" altLang="en-US" sz="1400" dirty="0">
              <a:solidFill>
                <a:srgbClr val="242424"/>
              </a:solidFill>
              <a:latin typeface="+mn-ea"/>
            </a:endParaRPr>
          </a:p>
        </p:txBody>
      </p:sp>
      <p:sp>
        <p:nvSpPr>
          <p:cNvPr id="7" name="TextBox 33"/>
          <p:cNvSpPr txBox="1"/>
          <p:nvPr/>
        </p:nvSpPr>
        <p:spPr>
          <a:xfrm>
            <a:off x="1012668" y="3706643"/>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优点</a:t>
            </a:r>
            <a:endParaRPr lang="zh-CN" altLang="en-US" sz="2135" b="1" dirty="0">
              <a:solidFill>
                <a:srgbClr val="95BC49"/>
              </a:solidFill>
              <a:effectLst/>
              <a:latin typeface="+mn-ea"/>
              <a:ea typeface="+mn-ea"/>
            </a:endParaRPr>
          </a:p>
        </p:txBody>
      </p:sp>
      <p:sp>
        <p:nvSpPr>
          <p:cNvPr id="8" name="矩形 7"/>
          <p:cNvSpPr/>
          <p:nvPr/>
        </p:nvSpPr>
        <p:spPr>
          <a:xfrm>
            <a:off x="1130777" y="4127011"/>
            <a:ext cx="7418823" cy="119888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将请求的调用者与请求的最终执行者进行了解耦。调用者需要关心的仅仅是请求对象是否被执行了，对于请求对象是如何执行的，对什么进行操作的，统统不需要关心。</a:t>
            </a:r>
            <a:endParaRPr lang="zh-CN" altLang="en-US" sz="1600" dirty="0">
              <a:solidFill>
                <a:srgbClr val="242424"/>
              </a:solidFill>
              <a:latin typeface="+mn-ea"/>
              <a:sym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命令</a:t>
            </a:r>
            <a:r>
              <a:rPr lang="zh-CN" altLang="en-US" sz="2665" b="1" dirty="0">
                <a:solidFill>
                  <a:schemeClr val="accent5"/>
                </a:solidFill>
                <a:ea typeface="微软雅黑" panose="020B0503020204020204" charset="-122"/>
                <a:cs typeface="微软雅黑" panose="020B0503020204020204" charset="-122"/>
              </a:rPr>
              <a:t>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把所有的请求都会被包装成为一个对象。</a:t>
            </a:r>
            <a:endParaRPr lang="zh-CN" altLang="en-US" sz="1800" b="1" dirty="0">
              <a:solidFill>
                <a:schemeClr val="bg2"/>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命令模式</a:t>
            </a:r>
            <a:r>
              <a:rPr lang="en-US" altLang="zh-CN" sz="1800"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sym typeface="+mn-ea"/>
              </a:rPr>
              <a:t>把所有的请求都会被包装成为一个对象</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5758180" y="952500"/>
            <a:ext cx="12934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Client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sp>
        <p:nvSpPr>
          <p:cNvPr id="4" name="矩形 3"/>
          <p:cNvSpPr/>
          <p:nvPr/>
        </p:nvSpPr>
        <p:spPr>
          <a:xfrm>
            <a:off x="10275570" y="383540"/>
            <a:ext cx="1744980" cy="136588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ConcreateComand</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rPr>
              <a:t>+Receiver</a:t>
            </a:r>
            <a:endParaRPr lang="en-US" altLang="zh-CN" sz="1400">
              <a:solidFill>
                <a:schemeClr val="tx1"/>
              </a:solidFill>
            </a:endParaRPr>
          </a:p>
          <a:p>
            <a:r>
              <a:rPr lang="en-US" altLang="zh-CN" sz="1400" b="1">
                <a:solidFill>
                  <a:schemeClr val="tx1"/>
                </a:solidFill>
                <a:latin typeface="+mj-ea"/>
                <a:ea typeface="+mj-ea"/>
                <a:sym typeface="+mn-ea"/>
              </a:rPr>
              <a:t>-------------------</a:t>
            </a:r>
            <a:endParaRPr lang="en-US" altLang="zh-CN" sz="1400">
              <a:solidFill>
                <a:schemeClr val="tx1"/>
              </a:solidFill>
            </a:endParaRPr>
          </a:p>
          <a:p>
            <a:r>
              <a:rPr lang="en-US" altLang="zh-CN" sz="1400">
                <a:solidFill>
                  <a:schemeClr val="tx1"/>
                </a:solidFill>
              </a:rPr>
              <a:t>+Excute():void</a:t>
            </a:r>
            <a:endParaRPr lang="en-US" altLang="zh-CN" sz="1400">
              <a:solidFill>
                <a:schemeClr val="tx1"/>
              </a:solidFill>
            </a:endParaRPr>
          </a:p>
        </p:txBody>
      </p:sp>
      <p:sp>
        <p:nvSpPr>
          <p:cNvPr id="6" name="矩形 5"/>
          <p:cNvSpPr/>
          <p:nvPr/>
        </p:nvSpPr>
        <p:spPr>
          <a:xfrm>
            <a:off x="7250430" y="3200400"/>
            <a:ext cx="1899920" cy="121793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ICommand</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sym typeface="+mn-ea"/>
              </a:rPr>
              <a:t>+excute():void</a:t>
            </a:r>
            <a:endParaRPr lang="en-US" altLang="zh-CN" sz="1400">
              <a:solidFill>
                <a:schemeClr val="tx1"/>
              </a:solidFill>
            </a:endParaRPr>
          </a:p>
          <a:p>
            <a:endParaRPr lang="en-US" altLang="zh-CN" sz="1400">
              <a:solidFill>
                <a:schemeClr val="tx1"/>
              </a:solidFill>
            </a:endParaRPr>
          </a:p>
        </p:txBody>
      </p:sp>
      <p:cxnSp>
        <p:nvCxnSpPr>
          <p:cNvPr id="22" name="直接箭头连接符 21"/>
          <p:cNvCxnSpPr>
            <a:stCxn id="16" idx="3"/>
          </p:cNvCxnSpPr>
          <p:nvPr/>
        </p:nvCxnSpPr>
        <p:spPr>
          <a:xfrm flipV="1">
            <a:off x="7051675" y="1403350"/>
            <a:ext cx="614680" cy="254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3" name="文本框 22"/>
          <p:cNvSpPr txBox="1"/>
          <p:nvPr/>
        </p:nvSpPr>
        <p:spPr>
          <a:xfrm>
            <a:off x="123190" y="783590"/>
            <a:ext cx="5327015" cy="67392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ltLang="zh-CN" sz="1200" b="1"/>
              <a:t>public class Receiver{</a:t>
            </a:r>
            <a:endParaRPr lang="en-US" altLang="zh-CN" sz="1200" b="1"/>
          </a:p>
          <a:p>
            <a:r>
              <a:rPr lang="en-US" altLang="zh-CN" sz="1200" b="1"/>
              <a:t>	//action</a:t>
            </a:r>
            <a:endParaRPr lang="en-US" altLang="zh-CN" sz="1200" b="1"/>
          </a:p>
          <a:p>
            <a:r>
              <a:rPr lang="en-US" altLang="zh-CN" sz="1200" b="1"/>
              <a:t> 	public void SetName(){}</a:t>
            </a:r>
            <a:endParaRPr lang="en-US" altLang="zh-CN" sz="1200" b="1"/>
          </a:p>
          <a:p>
            <a:endParaRPr lang="en-US" altLang="zh-CN" sz="1200" b="1"/>
          </a:p>
          <a:p>
            <a:r>
              <a:rPr lang="en-US" altLang="zh-CN" sz="1200" b="1">
                <a:sym typeface="+mn-ea"/>
              </a:rPr>
              <a:t>	//action</a:t>
            </a:r>
            <a:endParaRPr lang="en-US" altLang="zh-CN" sz="1200" b="1"/>
          </a:p>
          <a:p>
            <a:r>
              <a:rPr lang="en-US" altLang="zh-CN" sz="1200" b="1">
                <a:sym typeface="+mn-ea"/>
              </a:rPr>
              <a:t> 	public void SetAddress(){}</a:t>
            </a:r>
            <a:endParaRPr lang="en-US" altLang="zh-CN" sz="1200" b="1"/>
          </a:p>
          <a:p>
            <a:r>
              <a:rPr lang="en-US" altLang="zh-CN" sz="1200" b="1"/>
              <a:t>}</a:t>
            </a:r>
            <a:endParaRPr lang="en-US" altLang="zh-CN" sz="1200" b="1"/>
          </a:p>
          <a:p>
            <a:endParaRPr lang="en-US" altLang="zh-CN" sz="1200" b="1"/>
          </a:p>
          <a:p>
            <a:r>
              <a:rPr lang="en-US" altLang="zh-CN" sz="1200" b="1"/>
              <a:t>public interface ICommand{</a:t>
            </a:r>
            <a:endParaRPr lang="en-US" altLang="zh-CN" sz="1200" b="1"/>
          </a:p>
          <a:p>
            <a:r>
              <a:rPr lang="en-US" sz="1200" b="1"/>
              <a:t>	Receiver Receiver{set;}</a:t>
            </a:r>
            <a:endParaRPr lang="en-US" sz="1200" b="1"/>
          </a:p>
          <a:p>
            <a:r>
              <a:rPr lang="en-US" sz="1200" b="1"/>
              <a:t>	void Excute();</a:t>
            </a:r>
            <a:endParaRPr lang="en-US" sz="1200" b="1"/>
          </a:p>
          <a:p>
            <a:r>
              <a:rPr lang="en-US" altLang="zh-CN" sz="1200" b="1"/>
              <a:t>}</a:t>
            </a:r>
            <a:endParaRPr lang="en-US" altLang="zh-CN" sz="1200" b="1"/>
          </a:p>
          <a:p>
            <a:r>
              <a:rPr lang="en-US" altLang="zh-CN" sz="1200" b="1"/>
              <a:t>public class CommandBase</a:t>
            </a:r>
            <a:r>
              <a:rPr lang="zh-CN" altLang="en-US" sz="1200" b="1"/>
              <a:t>：</a:t>
            </a:r>
            <a:r>
              <a:rPr lang="en-US" altLang="zh-CN" sz="1200" b="1"/>
              <a:t>ICommand{</a:t>
            </a:r>
            <a:endParaRPr lang="en-US" altLang="zh-CN" sz="1200" b="1"/>
          </a:p>
          <a:p>
            <a:r>
              <a:rPr lang="en-US" altLang="zh-CN" sz="1200" b="1"/>
              <a:t>	protected Receiver receiver;</a:t>
            </a:r>
            <a:endParaRPr lang="en-US" altLang="zh-CN" sz="1200" b="1"/>
          </a:p>
          <a:p>
            <a:r>
              <a:rPr lang="en-US" altLang="zh-CN" sz="1200" b="1"/>
              <a:t>	public Receiver Receiver{set{receiver=this;}}</a:t>
            </a:r>
            <a:endParaRPr lang="en-US" altLang="zh-CN" sz="1200" b="1"/>
          </a:p>
          <a:p>
            <a:r>
              <a:rPr lang="en-US" altLang="zh-CN" sz="1200" b="1"/>
              <a:t>	abastrct void Execute();</a:t>
            </a:r>
            <a:endParaRPr lang="en-US" altLang="zh-CN" sz="1200" b="1"/>
          </a:p>
          <a:p>
            <a:r>
              <a:rPr lang="en-US" altLang="zh-CN" sz="1200" b="1"/>
              <a:t>}</a:t>
            </a:r>
            <a:endParaRPr lang="en-US" altLang="zh-CN" sz="1200" b="1"/>
          </a:p>
          <a:p>
            <a:r>
              <a:rPr lang="en-US" altLang="zh-CN" sz="1200" b="1"/>
              <a:t>public class SetNameCommand:CommandBase{</a:t>
            </a:r>
            <a:endParaRPr lang="en-US" altLang="zh-CN" sz="1200" b="1"/>
          </a:p>
          <a:p>
            <a:r>
              <a:rPr lang="en-US" altLang="zh-CN" sz="1200" b="1"/>
              <a:t>	public override void  Execute(){		receiver.SetName();	}</a:t>
            </a:r>
            <a:endParaRPr lang="en-US" altLang="zh-CN" sz="1200" b="1"/>
          </a:p>
          <a:p>
            <a:r>
              <a:rPr lang="en-US" altLang="zh-CN" sz="1200" b="1"/>
              <a:t>}</a:t>
            </a:r>
            <a:endParaRPr lang="en-US" altLang="zh-CN" sz="1200" b="1"/>
          </a:p>
          <a:p>
            <a:r>
              <a:rPr lang="en-US" altLang="zh-CN" sz="1200" b="1">
                <a:sym typeface="+mn-ea"/>
              </a:rPr>
              <a:t>public class SetAddressCommand:CommandBase{</a:t>
            </a:r>
            <a:endParaRPr lang="en-US" altLang="zh-CN" sz="1200" b="1"/>
          </a:p>
          <a:p>
            <a:r>
              <a:rPr lang="en-US" altLang="zh-CN" sz="1200" b="1">
                <a:sym typeface="+mn-ea"/>
              </a:rPr>
              <a:t>	public override void Execute(){	receiver.SetAddress();	}</a:t>
            </a:r>
            <a:endParaRPr lang="en-US" altLang="zh-CN" sz="1200" b="1"/>
          </a:p>
          <a:p>
            <a:r>
              <a:rPr lang="en-US" altLang="zh-CN" sz="1200" b="1">
                <a:sym typeface="+mn-ea"/>
              </a:rPr>
              <a:t>}</a:t>
            </a:r>
            <a:endParaRPr lang="en-US" altLang="zh-CN" sz="1200" b="1"/>
          </a:p>
          <a:p>
            <a:r>
              <a:rPr lang="en-US" altLang="zh-CN" sz="1200" b="1"/>
              <a:t>public class Invoker{</a:t>
            </a:r>
            <a:endParaRPr lang="en-US" altLang="zh-CN" sz="1200" b="1"/>
          </a:p>
          <a:p>
            <a:r>
              <a:rPr lang="en-US" altLang="zh-CN" sz="1200" b="1"/>
              <a:t>	private IList&lt;ICommand&gt; commands=new List&lt;Commmand&gt;();</a:t>
            </a:r>
            <a:endParaRPr lang="en-US" altLang="zh-CN" sz="1200" b="1"/>
          </a:p>
          <a:p>
            <a:r>
              <a:rPr lang="en-US" altLang="zh-CN" sz="1200" b="1"/>
              <a:t>	public void AddCommand(ICommand command){</a:t>
            </a:r>
            <a:endParaRPr lang="en-US" altLang="zh-CN" sz="1200" b="1"/>
          </a:p>
          <a:p>
            <a:r>
              <a:rPr lang="en-US" altLang="zh-CN" sz="1200" b="1"/>
              <a:t>		commands.add(command);</a:t>
            </a:r>
            <a:endParaRPr lang="en-US" altLang="zh-CN" sz="1200" b="1"/>
          </a:p>
          <a:p>
            <a:r>
              <a:rPr lang="en-US" altLang="zh-CN" sz="1200" b="1"/>
              <a:t>	}</a:t>
            </a:r>
            <a:endParaRPr lang="en-US" altLang="zh-CN" sz="1200" b="1"/>
          </a:p>
          <a:p>
            <a:r>
              <a:rPr lang="en-US" altLang="zh-CN" sz="1200" b="1"/>
              <a:t>	public void Run(){</a:t>
            </a:r>
            <a:endParaRPr lang="en-US" altLang="zh-CN" sz="1200" b="1"/>
          </a:p>
          <a:p>
            <a:r>
              <a:rPr lang="en-US" altLang="zh-CN" sz="1200" b="1"/>
              <a:t>		foreach(ICommand command in commands){</a:t>
            </a:r>
            <a:endParaRPr lang="en-US" altLang="zh-CN" sz="1200" b="1"/>
          </a:p>
          <a:p>
            <a:r>
              <a:rPr lang="en-US" altLang="zh-CN" sz="1200" b="1"/>
              <a:t>			command.Execute();</a:t>
            </a:r>
            <a:endParaRPr lang="en-US" altLang="zh-CN" sz="1200" b="1"/>
          </a:p>
          <a:p>
            <a:r>
              <a:rPr lang="en-US" altLang="zh-CN" sz="1200" b="1"/>
              <a:t>		}</a:t>
            </a:r>
            <a:endParaRPr lang="en-US" altLang="zh-CN" sz="1200" b="1"/>
          </a:p>
          <a:p>
            <a:r>
              <a:rPr lang="en-US" altLang="zh-CN" sz="1200" b="1"/>
              <a:t>	}	</a:t>
            </a:r>
            <a:endParaRPr lang="en-US" altLang="zh-CN" sz="1200" b="1"/>
          </a:p>
          <a:p>
            <a:r>
              <a:rPr lang="en-US" altLang="zh-CN" sz="1200" b="1"/>
              <a:t>}</a:t>
            </a:r>
            <a:endParaRPr lang="en-US" altLang="zh-CN" sz="1200" b="1"/>
          </a:p>
          <a:p>
            <a:endParaRPr lang="en-US" altLang="zh-CN" sz="1200" b="1"/>
          </a:p>
        </p:txBody>
      </p:sp>
      <p:sp>
        <p:nvSpPr>
          <p:cNvPr id="8" name="剪去单角的矩形 7"/>
          <p:cNvSpPr/>
          <p:nvPr/>
        </p:nvSpPr>
        <p:spPr>
          <a:xfrm>
            <a:off x="10176510" y="4610100"/>
            <a:ext cx="1942465" cy="666750"/>
          </a:xfrm>
          <a:prstGeom prst="snip1Rect">
            <a:avLst/>
          </a:prstGeom>
          <a:solidFill>
            <a:schemeClr val="tx2"/>
          </a:solidFill>
        </p:spPr>
        <p:style>
          <a:lnRef idx="1">
            <a:schemeClr val="accent1"/>
          </a:lnRef>
          <a:fillRef idx="3">
            <a:schemeClr val="accent1"/>
          </a:fillRef>
          <a:effectRef idx="2">
            <a:schemeClr val="accent1"/>
          </a:effectRef>
          <a:fontRef idx="minor">
            <a:schemeClr val="lt1"/>
          </a:fontRef>
        </p:style>
        <p:txBody>
          <a:bodyPr/>
          <a:p>
            <a:r>
              <a:rPr lang="en-US" altLang="zh-CN" sz="1400"/>
              <a:t>receiver.Action</a:t>
            </a:r>
            <a:endParaRPr lang="en-US" altLang="zh-CN" sz="1400"/>
          </a:p>
        </p:txBody>
      </p:sp>
      <p:cxnSp>
        <p:nvCxnSpPr>
          <p:cNvPr id="18" name="直接连接符 17"/>
          <p:cNvCxnSpPr>
            <a:stCxn id="4" idx="2"/>
            <a:endCxn id="8" idx="3"/>
          </p:cNvCxnSpPr>
          <p:nvPr/>
        </p:nvCxnSpPr>
        <p:spPr>
          <a:xfrm>
            <a:off x="11148060" y="1749425"/>
            <a:ext cx="0" cy="286067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7666355" y="1035050"/>
            <a:ext cx="1483995"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Receivier</a:t>
            </a:r>
            <a:endParaRPr lang="en-US" altLang="zh-CN" sz="1400">
              <a:solidFill>
                <a:schemeClr val="tx1"/>
              </a:solidFill>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rPr>
              <a:t>+Action():void</a:t>
            </a:r>
            <a:endParaRPr lang="en-US" altLang="zh-CN" sz="1400">
              <a:solidFill>
                <a:schemeClr val="tx1"/>
              </a:solidFill>
            </a:endParaRPr>
          </a:p>
        </p:txBody>
      </p:sp>
      <p:sp>
        <p:nvSpPr>
          <p:cNvPr id="10" name="矩形 9"/>
          <p:cNvSpPr/>
          <p:nvPr/>
        </p:nvSpPr>
        <p:spPr>
          <a:xfrm>
            <a:off x="5450205" y="3665220"/>
            <a:ext cx="1293495" cy="7531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Invoker</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p:txBody>
      </p:sp>
      <p:cxnSp>
        <p:nvCxnSpPr>
          <p:cNvPr id="11" name="直接箭头连接符 10"/>
          <p:cNvCxnSpPr>
            <a:stCxn id="4" idx="1"/>
            <a:endCxn id="9" idx="3"/>
          </p:cNvCxnSpPr>
          <p:nvPr/>
        </p:nvCxnSpPr>
        <p:spPr>
          <a:xfrm flipH="1">
            <a:off x="9150350" y="1066800"/>
            <a:ext cx="1125220" cy="421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flipH="1">
            <a:off x="9150350" y="1748155"/>
            <a:ext cx="1102995" cy="145224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stCxn id="6" idx="1"/>
            <a:endCxn id="10" idx="3"/>
          </p:cNvCxnSpPr>
          <p:nvPr/>
        </p:nvCxnSpPr>
        <p:spPr>
          <a:xfrm flipH="1">
            <a:off x="6743700" y="3809365"/>
            <a:ext cx="506730" cy="232410"/>
          </a:xfrm>
          <a:prstGeom prst="straightConnector1">
            <a:avLst/>
          </a:prstGeom>
          <a:ln w="38100">
            <a:solidFill>
              <a:schemeClr val="accent1"/>
            </a:solidFill>
            <a:tailEnd type="diamond"/>
          </a:ln>
        </p:spPr>
        <p:style>
          <a:lnRef idx="2">
            <a:schemeClr val="accent1"/>
          </a:lnRef>
          <a:fillRef idx="0">
            <a:schemeClr val="accent1"/>
          </a:fillRef>
          <a:effectRef idx="1">
            <a:schemeClr val="accent1"/>
          </a:effectRef>
          <a:fontRef idx="minor">
            <a:schemeClr val="tx1"/>
          </a:fontRef>
        </p:style>
      </p:cxnSp>
      <p:cxnSp>
        <p:nvCxnSpPr>
          <p:cNvPr id="19" name="肘形连接符 18"/>
          <p:cNvCxnSpPr>
            <a:stCxn id="16" idx="0"/>
            <a:endCxn id="4" idx="0"/>
          </p:cNvCxnSpPr>
          <p:nvPr/>
        </p:nvCxnSpPr>
        <p:spPr>
          <a:xfrm rot="16200000">
            <a:off x="8491855" y="-1703070"/>
            <a:ext cx="568960" cy="4742815"/>
          </a:xfrm>
          <a:prstGeom prst="bentConnector3">
            <a:avLst>
              <a:gd name="adj1" fmla="val 141908"/>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9310370" y="953135"/>
            <a:ext cx="942975" cy="275590"/>
          </a:xfrm>
          <a:prstGeom prst="rect">
            <a:avLst/>
          </a:prstGeom>
          <a:noFill/>
        </p:spPr>
        <p:txBody>
          <a:bodyPr wrap="square" rtlCol="0">
            <a:spAutoFit/>
          </a:bodyPr>
          <a:p>
            <a:r>
              <a:rPr lang="en-US" altLang="zh-CN" sz="1200"/>
              <a:t>Receiver</a:t>
            </a:r>
            <a:endParaRPr lang="en-US" altLang="zh-CN" sz="1200"/>
          </a:p>
        </p:txBody>
      </p:sp>
      <p:sp>
        <p:nvSpPr>
          <p:cNvPr id="21" name="矩形 20"/>
          <p:cNvSpPr/>
          <p:nvPr/>
        </p:nvSpPr>
        <p:spPr>
          <a:xfrm>
            <a:off x="6682105" y="5445760"/>
            <a:ext cx="4312920" cy="583565"/>
          </a:xfrm>
          <a:prstGeom prst="rect">
            <a:avLst/>
          </a:prstGeom>
          <a:noFill/>
          <a:ln>
            <a:noFill/>
          </a:ln>
        </p:spPr>
        <p:txBody>
          <a:bodyPr wrap="none" rtlCol="0" anchor="t">
            <a:spAutoFit/>
          </a:bodyPr>
          <a:p>
            <a:pPr algn="ctr"/>
            <a:r>
              <a:rPr lang="zh-CN" altLang="en-US" sz="3200" b="1">
                <a:ln w="6600">
                  <a:solidFill>
                    <a:schemeClr val="accent2"/>
                  </a:solidFill>
                  <a:prstDash val="solid"/>
                </a:ln>
                <a:solidFill>
                  <a:srgbClr val="FFFFFF"/>
                </a:solidFill>
                <a:effectLst>
                  <a:outerShdw dist="38100" dir="2700000" algn="tl" rotWithShape="0">
                    <a:schemeClr val="accent2"/>
                  </a:outerShdw>
                </a:effectLst>
              </a:rPr>
              <a:t>委托来替换</a:t>
            </a:r>
            <a:r>
              <a:rPr lang="en-US" altLang="zh-CN" sz="3200" b="1">
                <a:ln w="6600">
                  <a:solidFill>
                    <a:schemeClr val="accent2"/>
                  </a:solidFill>
                  <a:prstDash val="solid"/>
                </a:ln>
                <a:solidFill>
                  <a:srgbClr val="FFFFFF"/>
                </a:solidFill>
                <a:effectLst>
                  <a:outerShdw dist="38100" dir="2700000" algn="tl" rotWithShape="0">
                    <a:schemeClr val="accent2"/>
                  </a:outerShdw>
                </a:effectLst>
              </a:rPr>
              <a:t>ICommand</a:t>
            </a:r>
            <a:endParaRPr lang="en-US" altLang="zh-CN" sz="3200" b="1">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checkerboard(across)">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0"/>
          <p:cNvCxnSpPr/>
          <p:nvPr/>
        </p:nvCxnSpPr>
        <p:spPr>
          <a:xfrm>
            <a:off x="624187" y="3487391"/>
            <a:ext cx="107791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31"/>
          <p:cNvSpPr txBox="1"/>
          <p:nvPr/>
        </p:nvSpPr>
        <p:spPr>
          <a:xfrm>
            <a:off x="1012668" y="985394"/>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1A7BAE"/>
                </a:solidFill>
                <a:effectLst/>
                <a:latin typeface="+mn-ea"/>
                <a:ea typeface="+mn-ea"/>
              </a:rPr>
              <a:t>定义</a:t>
            </a:r>
            <a:endParaRPr lang="zh-CN" altLang="en-US" sz="2135" b="1" dirty="0">
              <a:solidFill>
                <a:srgbClr val="1A7BAE"/>
              </a:solidFill>
              <a:effectLst/>
              <a:latin typeface="+mn-ea"/>
              <a:ea typeface="+mn-ea"/>
            </a:endParaRPr>
          </a:p>
        </p:txBody>
      </p:sp>
      <p:sp>
        <p:nvSpPr>
          <p:cNvPr id="6" name="矩形 5"/>
          <p:cNvSpPr/>
          <p:nvPr/>
        </p:nvSpPr>
        <p:spPr>
          <a:xfrm>
            <a:off x="1130935" y="1504950"/>
            <a:ext cx="10150475" cy="1265555"/>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400" b="1" dirty="0">
                <a:solidFill>
                  <a:schemeClr val="bg2"/>
                </a:solidFill>
                <a:ea typeface="微软雅黑" panose="020B0503020204020204" charset="-122"/>
                <a:cs typeface="微软雅黑" panose="020B0503020204020204" charset="-122"/>
                <a:sym typeface="+mn-ea"/>
              </a:rPr>
              <a:t>观察者模式定义了一种一对多的依赖关系，让多个观察者对象同时监听某一个主题对象，</a:t>
            </a:r>
            <a:endParaRPr lang="zh-CN" altLang="en-US" sz="1400" b="1" dirty="0">
              <a:solidFill>
                <a:schemeClr val="bg2"/>
              </a:solidFill>
              <a:ea typeface="微软雅黑" panose="020B0503020204020204" charset="-122"/>
              <a:cs typeface="微软雅黑" panose="020B0503020204020204" charset="-122"/>
              <a:sym typeface="+mn-ea"/>
            </a:endParaRPr>
          </a:p>
          <a:p>
            <a:pPr marL="240030" indent="-228600" algn="just" defTabSz="1218565">
              <a:lnSpc>
                <a:spcPct val="150000"/>
              </a:lnSpc>
              <a:spcBef>
                <a:spcPts val="800"/>
              </a:spcBef>
              <a:buFont typeface="Arial" panose="020B0604020202020204" pitchFamily="34" charset="0"/>
              <a:buChar char="•"/>
            </a:pPr>
            <a:r>
              <a:rPr lang="zh-CN" altLang="en-US" sz="1400" b="1" dirty="0">
                <a:solidFill>
                  <a:schemeClr val="bg2"/>
                </a:solidFill>
                <a:ea typeface="微软雅黑" panose="020B0503020204020204" charset="-122"/>
                <a:cs typeface="微软雅黑" panose="020B0503020204020204" charset="-122"/>
                <a:sym typeface="+mn-ea"/>
              </a:rPr>
              <a:t>这个主题对象在状态发生变化时，会通知所有观察者对象，使它们能够自动更新自己的行为。</a:t>
            </a:r>
            <a:endParaRPr lang="zh-CN" altLang="en-US" sz="1400" b="1" dirty="0">
              <a:solidFill>
                <a:schemeClr val="bg2"/>
              </a:solidFill>
              <a:ea typeface="微软雅黑" panose="020B0503020204020204" charset="-122"/>
              <a:cs typeface="微软雅黑" panose="020B0503020204020204" charset="-122"/>
              <a:sym typeface="+mn-ea"/>
            </a:endParaRPr>
          </a:p>
          <a:p>
            <a:pPr marL="240030" indent="-228600" algn="just" defTabSz="1218565">
              <a:lnSpc>
                <a:spcPct val="150000"/>
              </a:lnSpc>
              <a:spcBef>
                <a:spcPts val="800"/>
              </a:spcBef>
              <a:buFont typeface="Arial" panose="020B0604020202020204" pitchFamily="34" charset="0"/>
              <a:buChar char="•"/>
            </a:pPr>
            <a:r>
              <a:rPr lang="zh-CN" altLang="en-US" sz="1400" b="1" dirty="0">
                <a:solidFill>
                  <a:schemeClr val="bg2"/>
                </a:solidFill>
                <a:ea typeface="微软雅黑" panose="020B0503020204020204" charset="-122"/>
                <a:cs typeface="微软雅黑" panose="020B0503020204020204" charset="-122"/>
                <a:sym typeface="+mn-ea"/>
              </a:rPr>
              <a:t>例子：事件</a:t>
            </a:r>
            <a:r>
              <a:rPr lang="en-US" altLang="zh-CN" sz="1400" b="1" dirty="0">
                <a:solidFill>
                  <a:schemeClr val="bg2"/>
                </a:solidFill>
                <a:ea typeface="微软雅黑" panose="020B0503020204020204" charset="-122"/>
                <a:cs typeface="微软雅黑" panose="020B0503020204020204" charset="-122"/>
                <a:sym typeface="+mn-ea"/>
              </a:rPr>
              <a:t>event</a:t>
            </a:r>
            <a:r>
              <a:rPr lang="zh-CN" altLang="en-US" sz="1400" b="1" dirty="0">
                <a:solidFill>
                  <a:schemeClr val="bg2"/>
                </a:solidFill>
                <a:ea typeface="微软雅黑" panose="020B0503020204020204" charset="-122"/>
                <a:cs typeface="微软雅黑" panose="020B0503020204020204" charset="-122"/>
                <a:sym typeface="+mn-ea"/>
              </a:rPr>
              <a:t>、消息总线、订阅号</a:t>
            </a:r>
            <a:endParaRPr lang="zh-CN" altLang="en-US" sz="1400" b="1" dirty="0">
              <a:solidFill>
                <a:schemeClr val="bg2"/>
              </a:solidFill>
              <a:ea typeface="微软雅黑" panose="020B0503020204020204" charset="-122"/>
              <a:cs typeface="微软雅黑" panose="020B0503020204020204" charset="-122"/>
              <a:sym typeface="+mn-ea"/>
            </a:endParaRPr>
          </a:p>
        </p:txBody>
      </p:sp>
      <p:sp>
        <p:nvSpPr>
          <p:cNvPr id="7" name="TextBox 33"/>
          <p:cNvSpPr txBox="1"/>
          <p:nvPr/>
        </p:nvSpPr>
        <p:spPr>
          <a:xfrm>
            <a:off x="1012668" y="3706643"/>
            <a:ext cx="2462757" cy="42037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defTabSz="1218565"/>
            <a:r>
              <a:rPr lang="zh-CN" altLang="en-US" sz="2135" b="1" dirty="0">
                <a:solidFill>
                  <a:srgbClr val="95BC49"/>
                </a:solidFill>
                <a:effectLst/>
                <a:latin typeface="+mn-ea"/>
                <a:ea typeface="+mn-ea"/>
              </a:rPr>
              <a:t>优点</a:t>
            </a:r>
            <a:endParaRPr lang="zh-CN" altLang="en-US" sz="2135" b="1" dirty="0">
              <a:solidFill>
                <a:srgbClr val="95BC49"/>
              </a:solidFill>
              <a:effectLst/>
              <a:latin typeface="+mn-ea"/>
              <a:ea typeface="+mn-ea"/>
            </a:endParaRPr>
          </a:p>
        </p:txBody>
      </p:sp>
      <p:sp>
        <p:nvSpPr>
          <p:cNvPr id="8" name="矩形 7"/>
          <p:cNvSpPr/>
          <p:nvPr/>
        </p:nvSpPr>
        <p:spPr>
          <a:xfrm>
            <a:off x="1130777" y="4127011"/>
            <a:ext cx="7418823" cy="1198880"/>
          </a:xfrm>
          <a:prstGeom prst="rect">
            <a:avLst/>
          </a:prstGeom>
        </p:spPr>
        <p:txBody>
          <a:bodyPr wrap="square">
            <a:spAutoFit/>
          </a:bodyPr>
          <a:lstStyle/>
          <a:p>
            <a:pPr marL="240030" indent="-228600" algn="just" defTabSz="1218565">
              <a:lnSpc>
                <a:spcPct val="150000"/>
              </a:lnSpc>
              <a:spcBef>
                <a:spcPts val="800"/>
              </a:spcBef>
              <a:buFont typeface="Arial" panose="020B0604020202020204" pitchFamily="34" charset="0"/>
              <a:buChar char="•"/>
            </a:pPr>
            <a:r>
              <a:rPr lang="zh-CN" altLang="en-US" sz="1600" dirty="0">
                <a:solidFill>
                  <a:srgbClr val="242424"/>
                </a:solidFill>
                <a:latin typeface="+mn-ea"/>
                <a:sym typeface="+mn-ea"/>
              </a:rPr>
              <a:t>将请求的调用者与请求的最终执行者进行了解耦。调用者需要关心的仅仅是请求对象是否被执行了，对于请求对象是如何执行的，对什么进行操作的，统统不需要关心。</a:t>
            </a:r>
            <a:endParaRPr lang="zh-CN" altLang="en-US" sz="1600" dirty="0">
              <a:solidFill>
                <a:srgbClr val="242424"/>
              </a:solidFill>
              <a:latin typeface="+mn-ea"/>
              <a:sym typeface="+mn-ea"/>
            </a:endParaRPr>
          </a:p>
        </p:txBody>
      </p:sp>
      <p:grpSp>
        <p:nvGrpSpPr>
          <p:cNvPr id="9" name="组 8"/>
          <p:cNvGrpSpPr/>
          <p:nvPr/>
        </p:nvGrpSpPr>
        <p:grpSpPr>
          <a:xfrm>
            <a:off x="794" y="2"/>
            <a:ext cx="12192000" cy="359173"/>
            <a:chOff x="0" y="0"/>
            <a:chExt cx="7091177" cy="5143500"/>
          </a:xfrm>
        </p:grpSpPr>
        <p:sp>
          <p:nvSpPr>
            <p:cNvPr id="10" name="矩形 9"/>
            <p:cNvSpPr/>
            <p:nvPr/>
          </p:nvSpPr>
          <p:spPr>
            <a:xfrm>
              <a:off x="0" y="0"/>
              <a:ext cx="1181863" cy="5143500"/>
            </a:xfrm>
            <a:prstGeom prst="rect">
              <a:avLst/>
            </a:prstGeom>
            <a:solidFill>
              <a:srgbClr val="308D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1181863" y="0"/>
              <a:ext cx="1181863" cy="5143500"/>
            </a:xfrm>
            <a:prstGeom prst="rect">
              <a:avLst/>
            </a:prstGeom>
            <a:solidFill>
              <a:srgbClr val="553A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363725" y="0"/>
              <a:ext cx="1181863" cy="5143500"/>
            </a:xfrm>
            <a:prstGeom prst="rect">
              <a:avLst/>
            </a:prstGeom>
            <a:solidFill>
              <a:srgbClr val="2C3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3545588" y="0"/>
              <a:ext cx="1181863" cy="5143500"/>
            </a:xfrm>
            <a:prstGeom prst="rect">
              <a:avLst/>
            </a:prstGeom>
            <a:solidFill>
              <a:srgbClr val="F4A6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a:off x="4727451" y="0"/>
              <a:ext cx="1181863" cy="5143500"/>
            </a:xfrm>
            <a:prstGeom prst="rect">
              <a:avLst/>
            </a:prstGeom>
            <a:solidFill>
              <a:srgbClr val="D343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a:off x="5909314" y="0"/>
              <a:ext cx="1181863" cy="5143500"/>
            </a:xfrm>
            <a:prstGeom prst="rect">
              <a:avLst/>
            </a:prstGeom>
            <a:solidFill>
              <a:srgbClr val="DC24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2" name="椭圆 1"/>
          <p:cNvSpPr/>
          <p:nvPr/>
        </p:nvSpPr>
        <p:spPr>
          <a:xfrm>
            <a:off x="210820" y="359410"/>
            <a:ext cx="716280" cy="551815"/>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012825" y="359728"/>
            <a:ext cx="9999345" cy="625475"/>
          </a:xfrm>
          <a:prstGeom prst="rect">
            <a:avLst/>
          </a:prstGeom>
        </p:spPr>
        <p:txBody>
          <a:bodyPr wrap="square" anchor="ctr">
            <a:spAutoFit/>
          </a:bodyPr>
          <a:p>
            <a:pPr algn="l">
              <a:lnSpc>
                <a:spcPct val="130000"/>
              </a:lnSpc>
            </a:pPr>
            <a:r>
              <a:rPr lang="zh-CN" altLang="en-US" sz="2665" b="1" dirty="0">
                <a:solidFill>
                  <a:schemeClr val="accent5"/>
                </a:solidFill>
                <a:ea typeface="微软雅黑" panose="020B0503020204020204" charset="-122"/>
                <a:cs typeface="微软雅黑" panose="020B0503020204020204" charset="-122"/>
              </a:rPr>
              <a:t>观察者模式</a:t>
            </a:r>
            <a:r>
              <a:rPr lang="en-US" altLang="zh-CN" sz="2665" b="1" dirty="0">
                <a:solidFill>
                  <a:schemeClr val="accent5"/>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监听</a:t>
            </a:r>
            <a:r>
              <a:rPr lang="en-US" altLang="zh-CN" sz="1800" b="1" dirty="0">
                <a:solidFill>
                  <a:schemeClr val="bg2"/>
                </a:solidFill>
                <a:ea typeface="微软雅黑" panose="020B0503020204020204" charset="-122"/>
                <a:cs typeface="微软雅黑" panose="020B0503020204020204" charset="-122"/>
              </a:rPr>
              <a:t>-</a:t>
            </a:r>
            <a:r>
              <a:rPr lang="zh-CN" altLang="en-US" sz="1800" b="1" dirty="0">
                <a:solidFill>
                  <a:schemeClr val="bg2"/>
                </a:solidFill>
                <a:ea typeface="微软雅黑" panose="020B0503020204020204" charset="-122"/>
                <a:cs typeface="微软雅黑" panose="020B0503020204020204" charset="-122"/>
              </a:rPr>
              <a:t>订阅</a:t>
            </a:r>
            <a:endParaRPr lang="zh-CN" altLang="en-US" sz="1800" b="1" dirty="0">
              <a:solidFill>
                <a:schemeClr val="bg2"/>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4774"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1</a:t>
            </a:r>
            <a:endParaRPr kumimoji="1" lang="zh-CN" altLang="en-US" sz="4800" b="1" dirty="0">
              <a:solidFill>
                <a:schemeClr val="bg1"/>
              </a:solidFill>
            </a:endParaRPr>
          </a:p>
        </p:txBody>
      </p:sp>
      <p:sp>
        <p:nvSpPr>
          <p:cNvPr id="3" name="矩形 2"/>
          <p:cNvSpPr/>
          <p:nvPr/>
        </p:nvSpPr>
        <p:spPr>
          <a:xfrm>
            <a:off x="1177290" y="47943"/>
            <a:ext cx="5057775" cy="904875"/>
          </a:xfrm>
          <a:prstGeom prst="rect">
            <a:avLst/>
          </a:prstGeom>
        </p:spPr>
        <p:txBody>
          <a:bodyPr wrap="square" anchor="ctr">
            <a:spAutoFit/>
          </a:bodyPr>
          <a:lstStyle/>
          <a:p>
            <a:pPr algn="ctr">
              <a:lnSpc>
                <a:spcPct val="130000"/>
              </a:lnSpc>
            </a:pPr>
            <a:r>
              <a:rPr lang="zh-CN" altLang="en-US" sz="2665" b="1" dirty="0">
                <a:solidFill>
                  <a:schemeClr val="accent5"/>
                </a:solidFill>
                <a:ea typeface="微软雅黑" panose="020B0503020204020204" charset="-122"/>
                <a:cs typeface="微软雅黑" panose="020B0503020204020204" charset="-122"/>
              </a:rPr>
              <a:t>一个打印程序引发的血案</a:t>
            </a:r>
            <a:endParaRPr lang="en-US" altLang="zh-CN" sz="2665" b="1" dirty="0">
              <a:solidFill>
                <a:schemeClr val="accent5"/>
              </a:solidFill>
              <a:ea typeface="微软雅黑" panose="020B0503020204020204" charset="-122"/>
              <a:cs typeface="微软雅黑" panose="020B0503020204020204" charset="-122"/>
            </a:endParaRPr>
          </a:p>
          <a:p>
            <a:pPr algn="ctr">
              <a:lnSpc>
                <a:spcPct val="130000"/>
              </a:lnSpc>
            </a:pPr>
            <a:endParaRPr kumimoji="1" lang="en-US" altLang="zh-CN" sz="2665" b="1" dirty="0">
              <a:solidFill>
                <a:schemeClr val="accent5"/>
              </a:solidFill>
              <a:ea typeface="微软雅黑" panose="020B0503020204020204" charset="-122"/>
              <a:cs typeface="微软雅黑" panose="020B0503020204020204" charset="-122"/>
            </a:endParaRPr>
          </a:p>
        </p:txBody>
      </p:sp>
      <p:sp>
        <p:nvSpPr>
          <p:cNvPr id="4" name="文本框 3"/>
          <p:cNvSpPr txBox="1"/>
          <p:nvPr/>
        </p:nvSpPr>
        <p:spPr>
          <a:xfrm>
            <a:off x="1033780" y="753745"/>
            <a:ext cx="8755380" cy="895350"/>
          </a:xfrm>
          <a:prstGeom prst="rect">
            <a:avLst/>
          </a:prstGeom>
          <a:noFill/>
        </p:spPr>
        <p:txBody>
          <a:bodyPr wrap="square" rtlCol="0">
            <a:spAutoFit/>
          </a:bodyPr>
          <a:lstStyle/>
          <a:p>
            <a:pPr algn="l">
              <a:lnSpc>
                <a:spcPct val="130000"/>
              </a:lnSpc>
            </a:pPr>
            <a:r>
              <a:rPr lang="zh-CN" altLang="en-US" sz="1335" dirty="0">
                <a:solidFill>
                  <a:srgbClr val="242424"/>
                </a:solidFill>
              </a:rPr>
              <a:t>二、过了一个月，老板又找到小明，跟小明说，希望打印程序也可以从纸带机读入信息，然后原来从键盘输入的打印程序还是可以正常使用。小明一听到这个，第一反应就是，运行的好好的，又要改需求，当初最开始的时候为啥你不一次说清楚呢！！小明想了想，好吧，改改改，加个全局变量判断下是从哪里输入的就好了。</a:t>
            </a:r>
            <a:endParaRPr lang="zh-CN" altLang="en-US" sz="1335" dirty="0">
              <a:solidFill>
                <a:srgbClr val="242424"/>
              </a:solidFill>
            </a:endParaRPr>
          </a:p>
        </p:txBody>
      </p:sp>
      <p:sp>
        <p:nvSpPr>
          <p:cNvPr id="6" name="圆角矩形 5"/>
          <p:cNvSpPr/>
          <p:nvPr/>
        </p:nvSpPr>
        <p:spPr>
          <a:xfrm>
            <a:off x="1852930" y="3298825"/>
            <a:ext cx="2007870" cy="473075"/>
          </a:xfrm>
          <a:prstGeom prst="round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2000">
                <a:solidFill>
                  <a:schemeClr val="tx1"/>
                </a:solidFill>
              </a:rPr>
              <a:t>read keyboard</a:t>
            </a:r>
            <a:endParaRPr lang="en-US" altLang="zh-CN" sz="2000">
              <a:solidFill>
                <a:schemeClr val="tx1"/>
              </a:solidFill>
            </a:endParaRPr>
          </a:p>
        </p:txBody>
      </p:sp>
      <p:sp>
        <p:nvSpPr>
          <p:cNvPr id="8" name="圆角矩形 7"/>
          <p:cNvSpPr/>
          <p:nvPr/>
        </p:nvSpPr>
        <p:spPr>
          <a:xfrm>
            <a:off x="7413625" y="3298825"/>
            <a:ext cx="2007870" cy="473075"/>
          </a:xfrm>
          <a:prstGeom prst="round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2000">
                <a:solidFill>
                  <a:schemeClr val="tx1"/>
                </a:solidFill>
              </a:rPr>
              <a:t>write printer</a:t>
            </a:r>
            <a:endParaRPr lang="en-US" altLang="zh-CN" sz="2000">
              <a:solidFill>
                <a:schemeClr val="tx1"/>
              </a:solidFill>
            </a:endParaRPr>
          </a:p>
        </p:txBody>
      </p:sp>
      <p:sp>
        <p:nvSpPr>
          <p:cNvPr id="12" name="文本框 11"/>
          <p:cNvSpPr txBox="1"/>
          <p:nvPr/>
        </p:nvSpPr>
        <p:spPr>
          <a:xfrm>
            <a:off x="2190115" y="2889885"/>
            <a:ext cx="560070" cy="306705"/>
          </a:xfrm>
          <a:prstGeom prst="rect">
            <a:avLst/>
          </a:prstGeom>
          <a:noFill/>
        </p:spPr>
        <p:txBody>
          <a:bodyPr wrap="square" rtlCol="0">
            <a:spAutoFit/>
          </a:bodyPr>
          <a:p>
            <a:r>
              <a:rPr lang="en-US" altLang="zh-CN" sz="1400"/>
              <a:t>char</a:t>
            </a:r>
            <a:endParaRPr lang="en-US" altLang="zh-CN" sz="1400"/>
          </a:p>
        </p:txBody>
      </p:sp>
      <p:sp>
        <p:nvSpPr>
          <p:cNvPr id="13" name="文本框 12"/>
          <p:cNvSpPr txBox="1"/>
          <p:nvPr/>
        </p:nvSpPr>
        <p:spPr>
          <a:xfrm flipH="1">
            <a:off x="8516620" y="2733040"/>
            <a:ext cx="550545" cy="306705"/>
          </a:xfrm>
          <a:prstGeom prst="rect">
            <a:avLst/>
          </a:prstGeom>
          <a:noFill/>
        </p:spPr>
        <p:txBody>
          <a:bodyPr wrap="square" rtlCol="0">
            <a:spAutoFit/>
          </a:bodyPr>
          <a:p>
            <a:r>
              <a:rPr lang="en-US" altLang="zh-CN" sz="1400"/>
              <a:t>char</a:t>
            </a:r>
            <a:endParaRPr lang="en-US" altLang="zh-CN" sz="1400"/>
          </a:p>
        </p:txBody>
      </p:sp>
      <p:sp>
        <p:nvSpPr>
          <p:cNvPr id="14" name="文本框 13"/>
          <p:cNvSpPr txBox="1"/>
          <p:nvPr/>
        </p:nvSpPr>
        <p:spPr>
          <a:xfrm>
            <a:off x="1177290" y="4017010"/>
            <a:ext cx="9354185" cy="2235200"/>
          </a:xfrm>
          <a:prstGeom prst="rect">
            <a:avLst/>
          </a:prstGeom>
          <a:noFill/>
          <a:ln>
            <a:solidFill>
              <a:srgbClr val="00B050"/>
            </a:solidFill>
          </a:ln>
          <a:effectLst/>
        </p:spPr>
        <p:txBody>
          <a:bodyPr wrap="square" rtlCol="0">
            <a:spAutoFit/>
          </a:bodyPr>
          <a:p>
            <a:pPr algn="l">
              <a:lnSpc>
                <a:spcPct val="130000"/>
              </a:lnSpc>
            </a:pPr>
            <a:r>
              <a:rPr lang="en-US" altLang="zh-CN" sz="1335" dirty="0">
                <a:solidFill>
                  <a:srgbClr val="242424"/>
                </a:solidFill>
              </a:rPr>
              <a:t>public class Copier{</a:t>
            </a:r>
            <a:endParaRPr lang="en-US" altLang="zh-CN" sz="1335" dirty="0">
              <a:solidFill>
                <a:srgbClr val="242424"/>
              </a:solidFill>
            </a:endParaRPr>
          </a:p>
          <a:p>
            <a:pPr algn="l">
              <a:lnSpc>
                <a:spcPct val="130000"/>
              </a:lnSpc>
            </a:pPr>
            <a:r>
              <a:rPr lang="en-US" altLang="zh-CN" sz="1335" dirty="0">
                <a:solidFill>
                  <a:srgbClr val="242424"/>
                </a:solidFill>
              </a:rPr>
              <a:t>	public static bool IsPaperTapeInput=false;</a:t>
            </a:r>
            <a:endParaRPr lang="en-US" altLang="zh-CN" sz="1335" dirty="0">
              <a:solidFill>
                <a:srgbClr val="242424"/>
              </a:solidFill>
            </a:endParaRPr>
          </a:p>
          <a:p>
            <a:pPr algn="l">
              <a:lnSpc>
                <a:spcPct val="130000"/>
              </a:lnSpc>
            </a:pPr>
            <a:r>
              <a:rPr lang="en-US" altLang="zh-CN" sz="1335" dirty="0">
                <a:solidFill>
                  <a:srgbClr val="242424"/>
                </a:solidFill>
              </a:rPr>
              <a:t>	public static void Copy()</a:t>
            </a:r>
            <a:r>
              <a:rPr lang="zh-CN" altLang="en-US" sz="1335" dirty="0">
                <a:solidFill>
                  <a:srgbClr val="242424"/>
                </a:solidFill>
              </a:rPr>
              <a:t>｛</a:t>
            </a:r>
            <a:endParaRPr lang="zh-CN" altLang="en-US" sz="1335" dirty="0">
              <a:solidFill>
                <a:srgbClr val="242424"/>
              </a:solidFill>
            </a:endParaRPr>
          </a:p>
          <a:p>
            <a:pPr algn="l">
              <a:lnSpc>
                <a:spcPct val="130000"/>
              </a:lnSpc>
            </a:pPr>
            <a:r>
              <a:rPr lang="en-US" altLang="zh-CN" sz="1335" dirty="0">
                <a:solidFill>
                  <a:srgbClr val="242424"/>
                </a:solidFill>
              </a:rPr>
              <a:t>		int inputChar=</a:t>
            </a:r>
            <a:r>
              <a:rPr lang="en-US" altLang="zh-CN" sz="1335" dirty="0">
                <a:solidFill>
                  <a:srgbClr val="242424"/>
                </a:solidFill>
                <a:sym typeface="+mn-ea"/>
              </a:rPr>
              <a:t>IsPaperTapeInput ? PaperTape.Read() : Keyboard.Read()</a:t>
            </a:r>
            <a:r>
              <a:rPr lang="en-US" altLang="zh-CN" sz="1335" dirty="0">
                <a:solidFill>
                  <a:srgbClr val="242424"/>
                </a:solidFill>
              </a:rPr>
              <a:t>;</a:t>
            </a:r>
            <a:endParaRPr lang="en-US" altLang="zh-CN" sz="1335" dirty="0">
              <a:solidFill>
                <a:srgbClr val="242424"/>
              </a:solidFill>
            </a:endParaRPr>
          </a:p>
          <a:p>
            <a:pPr algn="l">
              <a:lnSpc>
                <a:spcPct val="130000"/>
              </a:lnSpc>
            </a:pPr>
            <a:r>
              <a:rPr lang="en-US" altLang="zh-CN" sz="1335" dirty="0">
                <a:solidFill>
                  <a:srgbClr val="242424"/>
                </a:solidFill>
              </a:rPr>
              <a:t>		while(</a:t>
            </a:r>
            <a:r>
              <a:rPr lang="en-US" altLang="zh-CN" sz="1335" dirty="0">
                <a:solidFill>
                  <a:srgbClr val="242424"/>
                </a:solidFill>
                <a:sym typeface="+mn-ea"/>
              </a:rPr>
              <a:t>inputChar</a:t>
            </a:r>
            <a:r>
              <a:rPr lang="en-US" altLang="zh-CN" sz="1335" dirty="0">
                <a:solidFill>
                  <a:srgbClr val="242424"/>
                </a:solidFill>
              </a:rPr>
              <a:t>!=-1){</a:t>
            </a:r>
            <a:endParaRPr lang="en-US" altLang="zh-CN" sz="1335" dirty="0">
              <a:solidFill>
                <a:srgbClr val="242424"/>
              </a:solidFill>
            </a:endParaRPr>
          </a:p>
          <a:p>
            <a:pPr algn="l">
              <a:lnSpc>
                <a:spcPct val="130000"/>
              </a:lnSpc>
            </a:pPr>
            <a:r>
              <a:rPr lang="en-US" altLang="zh-CN" sz="1335" dirty="0">
                <a:solidFill>
                  <a:srgbClr val="242424"/>
                </a:solidFill>
              </a:rPr>
              <a:t>			Printer.Write(inputChar);</a:t>
            </a:r>
            <a:endParaRPr lang="en-US" altLang="zh-CN" sz="1335" dirty="0">
              <a:solidFill>
                <a:srgbClr val="242424"/>
              </a:solidFill>
            </a:endParaRPr>
          </a:p>
          <a:p>
            <a:pPr algn="l">
              <a:lnSpc>
                <a:spcPct val="130000"/>
              </a:lnSpc>
            </a:pPr>
            <a:r>
              <a:rPr lang="en-US" altLang="zh-CN" sz="1335" dirty="0">
                <a:solidFill>
                  <a:srgbClr val="242424"/>
                </a:solidFill>
              </a:rPr>
              <a:t>		</a:t>
            </a:r>
            <a:r>
              <a:rPr lang="zh-CN" altLang="en-US" sz="1335" dirty="0">
                <a:solidFill>
                  <a:srgbClr val="242424"/>
                </a:solidFill>
              </a:rPr>
              <a:t>｝</a:t>
            </a:r>
            <a:endParaRPr lang="en-US" altLang="zh-CN" sz="1335" dirty="0">
              <a:solidFill>
                <a:srgbClr val="242424"/>
              </a:solidFill>
            </a:endParaRPr>
          </a:p>
          <a:p>
            <a:pPr algn="l">
              <a:lnSpc>
                <a:spcPct val="130000"/>
              </a:lnSpc>
            </a:pPr>
            <a:r>
              <a:rPr lang="en-US" altLang="zh-CN" sz="1335" dirty="0">
                <a:solidFill>
                  <a:srgbClr val="242424"/>
                </a:solidFill>
              </a:rPr>
              <a:t>	</a:t>
            </a:r>
            <a:r>
              <a:rPr lang="zh-CN" altLang="en-US" sz="1335" dirty="0">
                <a:solidFill>
                  <a:srgbClr val="242424"/>
                </a:solidFill>
              </a:rPr>
              <a:t>｝</a:t>
            </a:r>
            <a:endParaRPr lang="zh-CN" altLang="en-US" sz="1335" dirty="0">
              <a:solidFill>
                <a:srgbClr val="242424"/>
              </a:solidFill>
            </a:endParaRPr>
          </a:p>
        </p:txBody>
      </p:sp>
      <p:sp>
        <p:nvSpPr>
          <p:cNvPr id="7" name="圆角矩形 6"/>
          <p:cNvSpPr/>
          <p:nvPr/>
        </p:nvSpPr>
        <p:spPr>
          <a:xfrm>
            <a:off x="4150360" y="2365375"/>
            <a:ext cx="2751455" cy="367665"/>
          </a:xfrm>
          <a:prstGeom prst="round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pPr algn="ctr"/>
            <a:r>
              <a:rPr lang="en-US" altLang="zh-CN" sz="1800">
                <a:solidFill>
                  <a:schemeClr val="tx1"/>
                </a:solidFill>
              </a:rPr>
              <a:t>copy</a:t>
            </a:r>
            <a:endParaRPr lang="en-US" altLang="zh-CN" sz="1800">
              <a:solidFill>
                <a:schemeClr val="tx1"/>
              </a:solidFill>
            </a:endParaRPr>
          </a:p>
        </p:txBody>
      </p:sp>
      <p:cxnSp>
        <p:nvCxnSpPr>
          <p:cNvPr id="11" name="肘形连接符 10"/>
          <p:cNvCxnSpPr>
            <a:stCxn id="6" idx="0"/>
            <a:endCxn id="7" idx="1"/>
          </p:cNvCxnSpPr>
          <p:nvPr/>
        </p:nvCxnSpPr>
        <p:spPr>
          <a:xfrm rot="16200000">
            <a:off x="3128645" y="2277745"/>
            <a:ext cx="749300" cy="1293495"/>
          </a:xfrm>
          <a:prstGeom prst="bentConnector2">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6" name="肘形连接符 15"/>
          <p:cNvCxnSpPr>
            <a:stCxn id="7" idx="3"/>
            <a:endCxn id="8" idx="0"/>
          </p:cNvCxnSpPr>
          <p:nvPr/>
        </p:nvCxnSpPr>
        <p:spPr>
          <a:xfrm>
            <a:off x="6901815" y="2549525"/>
            <a:ext cx="1515745" cy="749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1852930" y="1649095"/>
            <a:ext cx="2007870" cy="473075"/>
          </a:xfrm>
          <a:prstGeom prst="round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2000">
                <a:solidFill>
                  <a:schemeClr val="tx1"/>
                </a:solidFill>
              </a:rPr>
              <a:t>paper tape</a:t>
            </a:r>
            <a:endParaRPr lang="en-US" altLang="zh-CN" sz="2000">
              <a:solidFill>
                <a:schemeClr val="tx1"/>
              </a:solidFill>
            </a:endParaRPr>
          </a:p>
        </p:txBody>
      </p:sp>
      <p:cxnSp>
        <p:nvCxnSpPr>
          <p:cNvPr id="19" name="肘形连接符 18"/>
          <p:cNvCxnSpPr>
            <a:stCxn id="17" idx="2"/>
          </p:cNvCxnSpPr>
          <p:nvPr/>
        </p:nvCxnSpPr>
        <p:spPr>
          <a:xfrm rot="5400000" flipV="1">
            <a:off x="3289300" y="1689100"/>
            <a:ext cx="427990" cy="1293495"/>
          </a:xfrm>
          <a:prstGeom prst="bentConnector2">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2190115" y="2183130"/>
            <a:ext cx="560070" cy="306705"/>
          </a:xfrm>
          <a:prstGeom prst="rect">
            <a:avLst/>
          </a:prstGeom>
          <a:noFill/>
        </p:spPr>
        <p:txBody>
          <a:bodyPr wrap="square" rtlCol="0">
            <a:spAutoFit/>
          </a:bodyPr>
          <a:p>
            <a:r>
              <a:rPr lang="en-US" altLang="zh-CN" sz="1400"/>
              <a:t>char</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观察者</a:t>
            </a:r>
            <a:r>
              <a:rPr lang="zh-CN" altLang="en-US" sz="1800" b="1" dirty="0">
                <a:solidFill>
                  <a:schemeClr val="accent5"/>
                </a:solidFill>
                <a:ea typeface="微软雅黑" panose="020B0503020204020204" charset="-122"/>
                <a:cs typeface="微软雅黑" panose="020B0503020204020204" charset="-122"/>
              </a:rPr>
              <a:t>模式</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6200775" y="4096385"/>
            <a:ext cx="162179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ConcreteSubjuect</a:t>
            </a:r>
            <a:endParaRPr lang="en-US" altLang="zh-CN" sz="1400">
              <a:solidFill>
                <a:schemeClr val="tx1"/>
              </a:solidFill>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rPr>
              <a:t>+state</a:t>
            </a:r>
            <a:endParaRPr lang="en-US" altLang="zh-CN" sz="1400">
              <a:solidFill>
                <a:schemeClr val="tx1"/>
              </a:solidFill>
            </a:endParaRPr>
          </a:p>
        </p:txBody>
      </p:sp>
      <p:sp>
        <p:nvSpPr>
          <p:cNvPr id="4" name="矩形 3"/>
          <p:cNvSpPr/>
          <p:nvPr/>
        </p:nvSpPr>
        <p:spPr>
          <a:xfrm>
            <a:off x="10010140" y="783590"/>
            <a:ext cx="1744980" cy="136588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IObsever</a:t>
            </a:r>
            <a:endParaRPr lang="en-US" altLang="zh-CN" sz="1400">
              <a:solidFill>
                <a:schemeClr val="tx1"/>
              </a:solidFill>
            </a:endParaRPr>
          </a:p>
          <a:p>
            <a:r>
              <a:rPr lang="en-US" altLang="zh-CN" sz="1400" b="1">
                <a:solidFill>
                  <a:schemeClr val="tx1"/>
                </a:solidFill>
                <a:latin typeface="+mj-ea"/>
                <a:ea typeface="+mj-ea"/>
                <a:sym typeface="+mn-ea"/>
              </a:rPr>
              <a:t>-------------------</a:t>
            </a:r>
            <a:endParaRPr lang="en-US" altLang="zh-CN" sz="1400">
              <a:solidFill>
                <a:schemeClr val="tx1"/>
              </a:solidFill>
            </a:endParaRPr>
          </a:p>
          <a:p>
            <a:r>
              <a:rPr lang="en-US" altLang="zh-CN" sz="1400">
                <a:solidFill>
                  <a:schemeClr val="tx1"/>
                </a:solidFill>
              </a:rPr>
              <a:t>+Update():void</a:t>
            </a:r>
            <a:endParaRPr lang="en-US" altLang="zh-CN" sz="1400">
              <a:solidFill>
                <a:schemeClr val="tx1"/>
              </a:solidFill>
            </a:endParaRPr>
          </a:p>
        </p:txBody>
      </p:sp>
      <p:sp>
        <p:nvSpPr>
          <p:cNvPr id="6" name="矩形 5"/>
          <p:cNvSpPr/>
          <p:nvPr/>
        </p:nvSpPr>
        <p:spPr>
          <a:xfrm>
            <a:off x="6061075" y="718820"/>
            <a:ext cx="2449195" cy="15024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ISubject</a:t>
            </a:r>
            <a:endParaRPr lang="en-US" altLang="zh-CN" sz="1400">
              <a:solidFill>
                <a:schemeClr val="tx1"/>
              </a:solidFill>
            </a:endParaRPr>
          </a:p>
          <a:p>
            <a:r>
              <a:rPr lang="en-US" altLang="zh-CN" sz="1600" b="1">
                <a:solidFill>
                  <a:schemeClr val="tx1"/>
                </a:solidFill>
              </a:rPr>
              <a:t>-----------------------------</a:t>
            </a:r>
            <a:endParaRPr lang="en-US" altLang="zh-CN" sz="1400">
              <a:solidFill>
                <a:schemeClr val="tx1"/>
              </a:solidFill>
            </a:endParaRPr>
          </a:p>
          <a:p>
            <a:r>
              <a:rPr lang="en-US" altLang="zh-CN" sz="1400">
                <a:solidFill>
                  <a:schemeClr val="tx1"/>
                </a:solidFill>
                <a:sym typeface="+mn-ea"/>
              </a:rPr>
              <a:t>+Register(IObserver)</a:t>
            </a:r>
            <a:endParaRPr lang="en-US" altLang="zh-CN" sz="1400">
              <a:solidFill>
                <a:schemeClr val="tx1"/>
              </a:solidFill>
              <a:sym typeface="+mn-ea"/>
            </a:endParaRPr>
          </a:p>
          <a:p>
            <a:r>
              <a:rPr lang="en-US" altLang="zh-CN" sz="1400">
                <a:solidFill>
                  <a:schemeClr val="tx1"/>
                </a:solidFill>
                <a:sym typeface="+mn-ea"/>
              </a:rPr>
              <a:t>+UnRegister</a:t>
            </a:r>
            <a:r>
              <a:rPr lang="en-US" altLang="zh-CN" sz="1400">
                <a:solidFill>
                  <a:schemeClr val="tx1"/>
                </a:solidFill>
                <a:sym typeface="+mn-ea"/>
              </a:rPr>
              <a:t>(IObserver)</a:t>
            </a:r>
            <a:endParaRPr lang="en-US" altLang="zh-CN" sz="1400">
              <a:solidFill>
                <a:schemeClr val="tx1"/>
              </a:solidFill>
              <a:sym typeface="+mn-ea"/>
            </a:endParaRPr>
          </a:p>
          <a:p>
            <a:r>
              <a:rPr lang="en-US" altLang="zh-CN" sz="1400">
                <a:solidFill>
                  <a:schemeClr val="tx1"/>
                </a:solidFill>
                <a:sym typeface="+mn-ea"/>
              </a:rPr>
              <a:t>+Notify():void</a:t>
            </a:r>
            <a:endParaRPr lang="en-US" altLang="zh-CN" sz="1400">
              <a:solidFill>
                <a:schemeClr val="tx1"/>
              </a:solidFill>
            </a:endParaRPr>
          </a:p>
          <a:p>
            <a:endParaRPr lang="en-US" altLang="zh-CN" sz="1400">
              <a:solidFill>
                <a:schemeClr val="tx1"/>
              </a:solidFill>
            </a:endParaRPr>
          </a:p>
        </p:txBody>
      </p:sp>
      <p:sp>
        <p:nvSpPr>
          <p:cNvPr id="23" name="文本框 22"/>
          <p:cNvSpPr txBox="1"/>
          <p:nvPr/>
        </p:nvSpPr>
        <p:spPr>
          <a:xfrm>
            <a:off x="123190" y="783590"/>
            <a:ext cx="5788025" cy="63696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ltLang="zh-CN" sz="1200" b="1"/>
              <a:t>public interface IObserver&lt;T&gt;</a:t>
            </a:r>
            <a:r>
              <a:rPr lang="en-US" altLang="zh-CN" sz="1200" b="1"/>
              <a:t>{</a:t>
            </a:r>
            <a:endParaRPr lang="en-US" altLang="zh-CN" sz="1200" b="1"/>
          </a:p>
          <a:p>
            <a:r>
              <a:rPr lang="en-US" altLang="zh-CN" sz="1200" b="1"/>
              <a:t>	void Upate(SubjectBase&lt;T&gt; subject)</a:t>
            </a:r>
            <a:endParaRPr lang="en-US" altLang="zh-CN" sz="1200" b="1"/>
          </a:p>
          <a:p>
            <a:r>
              <a:rPr lang="en-US" altLang="zh-CN" sz="1200" b="1"/>
              <a:t>}</a:t>
            </a:r>
            <a:endParaRPr lang="en-US" altLang="zh-CN" sz="1200" b="1"/>
          </a:p>
          <a:p>
            <a:endParaRPr lang="en-US" altLang="zh-CN" sz="1200" b="1"/>
          </a:p>
          <a:p>
            <a:r>
              <a:rPr lang="en-US" altLang="zh-CN" sz="1200" b="1"/>
              <a:t>public abstract class SubjectBase&lt;T&gt;{</a:t>
            </a:r>
            <a:endParaRPr lang="en-US" altLang="zh-CN" sz="1200" b="1"/>
          </a:p>
          <a:p>
            <a:r>
              <a:rPr lang="en-US" sz="1200" b="1"/>
              <a:t>	protected IList&lt;IObserver&lt;T&gt;&gt; observers=new List&lt;IObserver&lt;T&gt;&gt;</a:t>
            </a:r>
            <a:endParaRPr lang="en-US" sz="1200" b="1"/>
          </a:p>
          <a:p>
            <a:r>
              <a:rPr lang="en-US" sz="1200" b="1"/>
              <a:t>	protected T state;</a:t>
            </a:r>
            <a:endParaRPr lang="en-US" sz="1200" b="1"/>
          </a:p>
          <a:p>
            <a:r>
              <a:rPr lang="en-US" sz="1200" b="1"/>
              <a:t>	public virtual T State{get{return state;}}</a:t>
            </a:r>
            <a:endParaRPr lang="en-US" sz="1200" b="1"/>
          </a:p>
          <a:p>
            <a:r>
              <a:rPr lang="en-US" sz="1200" b="1"/>
              <a:t>	public static SubjectBase&lt;T&gt; Register&lt;T&gt;(IObserver&lt;T&gt; observer){</a:t>
            </a:r>
            <a:endParaRPr lang="en-US" sz="1200" b="1"/>
          </a:p>
          <a:p>
            <a:r>
              <a:rPr lang="en-US" sz="1200" b="1"/>
              <a:t>		observers.add(observer);</a:t>
            </a:r>
            <a:endParaRPr lang="en-US" sz="1200" b="1"/>
          </a:p>
          <a:p>
            <a:r>
              <a:rPr lang="en-US" sz="1200" b="1"/>
              <a:t>	}</a:t>
            </a:r>
            <a:endParaRPr lang="en-US" sz="1200" b="1"/>
          </a:p>
          <a:p>
            <a:r>
              <a:rPr lang="en-US" sz="1200" b="1"/>
              <a:t>	</a:t>
            </a:r>
            <a:r>
              <a:rPr lang="en-US" sz="1200" b="1">
                <a:sym typeface="+mn-ea"/>
              </a:rPr>
              <a:t>public static SubjectBase&lt;T&gt; UnRegister&lt;T&gt;(IObserver&lt;T&gt; observer){</a:t>
            </a:r>
            <a:endParaRPr lang="en-US" sz="1200" b="1"/>
          </a:p>
          <a:p>
            <a:r>
              <a:rPr lang="en-US" sz="1200" b="1">
                <a:sym typeface="+mn-ea"/>
              </a:rPr>
              <a:t>		observers.remove(observer);</a:t>
            </a:r>
            <a:endParaRPr lang="en-US" sz="1200" b="1"/>
          </a:p>
          <a:p>
            <a:r>
              <a:rPr lang="en-US" sz="1200" b="1">
                <a:sym typeface="+mn-ea"/>
              </a:rPr>
              <a:t>	}</a:t>
            </a:r>
            <a:endParaRPr lang="en-US" sz="1200" b="1">
              <a:sym typeface="+mn-ea"/>
            </a:endParaRPr>
          </a:p>
          <a:p>
            <a:r>
              <a:rPr lang="en-US" sz="1200" b="1">
                <a:sym typeface="+mn-ea"/>
              </a:rPr>
              <a:t>	public virtual void Notify(){</a:t>
            </a:r>
            <a:endParaRPr lang="en-US" sz="1200" b="1">
              <a:sym typeface="+mn-ea"/>
            </a:endParaRPr>
          </a:p>
          <a:p>
            <a:r>
              <a:rPr lang="en-US" sz="1200" b="1">
                <a:sym typeface="+mn-ea"/>
              </a:rPr>
              <a:t>		foreach(IObserver&lt;T&gt; observer in observers){</a:t>
            </a:r>
            <a:endParaRPr lang="en-US" sz="1200" b="1">
              <a:sym typeface="+mn-ea"/>
            </a:endParaRPr>
          </a:p>
          <a:p>
            <a:r>
              <a:rPr lang="en-US" sz="1200" b="1">
                <a:sym typeface="+mn-ea"/>
              </a:rPr>
              <a:t>			observer.update();</a:t>
            </a:r>
            <a:endParaRPr lang="en-US" sz="1200" b="1">
              <a:sym typeface="+mn-ea"/>
            </a:endParaRPr>
          </a:p>
          <a:p>
            <a:r>
              <a:rPr lang="en-US" sz="1200" b="1">
                <a:sym typeface="+mn-ea"/>
              </a:rPr>
              <a:t>		}</a:t>
            </a:r>
            <a:endParaRPr lang="en-US" sz="1200" b="1">
              <a:sym typeface="+mn-ea"/>
            </a:endParaRPr>
          </a:p>
          <a:p>
            <a:r>
              <a:rPr lang="en-US" sz="1200" b="1">
                <a:sym typeface="+mn-ea"/>
              </a:rPr>
              <a:t>	}</a:t>
            </a:r>
            <a:endParaRPr lang="en-US" sz="1200" b="1">
              <a:sym typeface="+mn-ea"/>
            </a:endParaRPr>
          </a:p>
          <a:p>
            <a:r>
              <a:rPr lang="en-US" sz="1200" b="1">
                <a:sym typeface="+mn-ea"/>
              </a:rPr>
              <a:t>	public void Update(T state){this.state=state;}</a:t>
            </a:r>
            <a:endParaRPr lang="en-US" sz="1200" b="1">
              <a:sym typeface="+mn-ea"/>
            </a:endParaRPr>
          </a:p>
          <a:p>
            <a:endParaRPr lang="en-US" sz="1200" b="1"/>
          </a:p>
          <a:p>
            <a:r>
              <a:rPr lang="en-US" altLang="zh-CN" sz="1200" b="1"/>
              <a:t>}</a:t>
            </a:r>
            <a:endParaRPr lang="en-US" altLang="zh-CN" sz="1200" b="1"/>
          </a:p>
          <a:p>
            <a:r>
              <a:rPr lang="en-US" altLang="zh-CN" sz="1200" b="1"/>
              <a:t>//</a:t>
            </a:r>
            <a:r>
              <a:rPr lang="zh-CN" altLang="en-US" sz="1200" b="1"/>
              <a:t>具体的目标类型</a:t>
            </a:r>
            <a:endParaRPr lang="en-US" altLang="zh-CN" sz="1200" b="1"/>
          </a:p>
          <a:p>
            <a:r>
              <a:rPr lang="en-US" altLang="zh-CN" sz="1200" b="1"/>
              <a:t>public class Subject&lt;T&gt;</a:t>
            </a:r>
            <a:r>
              <a:rPr lang="zh-CN" altLang="en-US" sz="1200" b="1"/>
              <a:t>：</a:t>
            </a:r>
            <a:r>
              <a:rPr lang="en-US" altLang="zh-CN" sz="1200" b="1"/>
              <a:t>SubjectBase&lt;T&gt;{</a:t>
            </a:r>
            <a:endParaRPr lang="en-US" altLang="zh-CN" sz="1200" b="1"/>
          </a:p>
          <a:p>
            <a:r>
              <a:rPr lang="en-US" altLang="zh-CN" sz="1200" b="1"/>
              <a:t>	protected Receiver receiver;</a:t>
            </a:r>
            <a:endParaRPr lang="en-US" altLang="zh-CN" sz="1200" b="1"/>
          </a:p>
          <a:p>
            <a:r>
              <a:rPr lang="en-US" altLang="zh-CN" sz="1200" b="1"/>
              <a:t>	public Receiver Receiver{set{receiver=this;}}</a:t>
            </a:r>
            <a:endParaRPr lang="en-US" altLang="zh-CN" sz="1200" b="1"/>
          </a:p>
          <a:p>
            <a:r>
              <a:rPr lang="en-US" altLang="zh-CN" sz="1200" b="1"/>
              <a:t>	abastrct void Execute();</a:t>
            </a:r>
            <a:endParaRPr lang="en-US" altLang="zh-CN" sz="1200" b="1"/>
          </a:p>
          <a:p>
            <a:r>
              <a:rPr lang="en-US" altLang="zh-CN" sz="1200" b="1"/>
              <a:t>}</a:t>
            </a:r>
            <a:endParaRPr lang="en-US" altLang="zh-CN" sz="1200" b="1"/>
          </a:p>
          <a:p>
            <a:r>
              <a:rPr lang="en-US" altLang="zh-CN" sz="1200" b="1"/>
              <a:t>public class Observer&lt;T&gt;:IObserver&lt;T&gt;{//</a:t>
            </a:r>
            <a:r>
              <a:rPr lang="zh-CN" altLang="en-US" sz="1200" b="1"/>
              <a:t>具体观察者类型</a:t>
            </a:r>
            <a:endParaRPr lang="zh-CN" altLang="en-US" sz="1200" b="1"/>
          </a:p>
          <a:p>
            <a:r>
              <a:rPr lang="en-US" altLang="zh-CN" sz="1200" b="1"/>
              <a:t>	public T state;</a:t>
            </a:r>
            <a:endParaRPr lang="en-US" altLang="zh-CN" sz="1200" b="1"/>
          </a:p>
          <a:p>
            <a:r>
              <a:rPr lang="en-US" altLang="zh-CN" sz="1200" b="1"/>
              <a:t>	public  void  Update</a:t>
            </a:r>
            <a:r>
              <a:rPr lang="en-US" altLang="zh-CN" sz="1200" b="1"/>
              <a:t>(SubjectBase&lt;T&gt;  subject){		this.state.subject.state;	}</a:t>
            </a:r>
            <a:endParaRPr lang="en-US" altLang="zh-CN" sz="1200" b="1"/>
          </a:p>
          <a:p>
            <a:r>
              <a:rPr lang="en-US" altLang="zh-CN" sz="1200" b="1"/>
              <a:t>}</a:t>
            </a:r>
            <a:endParaRPr lang="en-US" altLang="zh-CN" sz="1200" b="1"/>
          </a:p>
        </p:txBody>
      </p:sp>
      <p:sp>
        <p:nvSpPr>
          <p:cNvPr id="21" name="矩形 20"/>
          <p:cNvSpPr/>
          <p:nvPr/>
        </p:nvSpPr>
        <p:spPr>
          <a:xfrm>
            <a:off x="7731125" y="5445760"/>
            <a:ext cx="2214880" cy="583565"/>
          </a:xfrm>
          <a:prstGeom prst="rect">
            <a:avLst/>
          </a:prstGeom>
          <a:noFill/>
          <a:ln>
            <a:noFill/>
          </a:ln>
        </p:spPr>
        <p:txBody>
          <a:bodyPr wrap="none" rtlCol="0" anchor="t">
            <a:spAutoFit/>
          </a:bodyPr>
          <a:p>
            <a:pPr algn="ctr"/>
            <a:r>
              <a:rPr lang="zh-CN" altLang="en-US" sz="3200" b="1">
                <a:ln w="6600">
                  <a:solidFill>
                    <a:schemeClr val="accent2"/>
                  </a:solidFill>
                  <a:prstDash val="solid"/>
                </a:ln>
                <a:solidFill>
                  <a:srgbClr val="FFFFFF"/>
                </a:solidFill>
                <a:effectLst>
                  <a:outerShdw dist="38100" dir="2700000" algn="tl" rotWithShape="0">
                    <a:schemeClr val="accent2"/>
                  </a:outerShdw>
                </a:effectLst>
              </a:rPr>
              <a:t>事件来简化</a:t>
            </a:r>
            <a:endParaRPr lang="zh-CN" altLang="en-US" sz="3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矩形 4"/>
          <p:cNvSpPr/>
          <p:nvPr/>
        </p:nvSpPr>
        <p:spPr>
          <a:xfrm>
            <a:off x="9648825" y="4096385"/>
            <a:ext cx="230886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ConcreteObsever</a:t>
            </a:r>
            <a:endParaRPr lang="en-US" altLang="zh-CN" sz="1400">
              <a:solidFill>
                <a:schemeClr val="tx1"/>
              </a:solidFill>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rPr>
              <a:t>+Upate():void</a:t>
            </a:r>
            <a:endParaRPr lang="en-US" altLang="zh-CN" sz="1400">
              <a:solidFill>
                <a:schemeClr val="tx1"/>
              </a:solidFill>
            </a:endParaRPr>
          </a:p>
        </p:txBody>
      </p:sp>
      <p:cxnSp>
        <p:nvCxnSpPr>
          <p:cNvPr id="7" name="直接箭头连接符 6"/>
          <p:cNvCxnSpPr>
            <a:stCxn id="6" idx="3"/>
            <a:endCxn id="4" idx="1"/>
          </p:cNvCxnSpPr>
          <p:nvPr/>
        </p:nvCxnSpPr>
        <p:spPr>
          <a:xfrm flipV="1">
            <a:off x="8510270" y="1466850"/>
            <a:ext cx="149987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5" idx="0"/>
            <a:endCxn id="4" idx="2"/>
          </p:cNvCxnSpPr>
          <p:nvPr/>
        </p:nvCxnSpPr>
        <p:spPr>
          <a:xfrm flipV="1">
            <a:off x="10803255" y="2149475"/>
            <a:ext cx="79375" cy="1946910"/>
          </a:xfrm>
          <a:prstGeom prst="straightConnector1">
            <a:avLst/>
          </a:prstGeom>
          <a:ln w="38100">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a:stCxn id="5" idx="1"/>
            <a:endCxn id="16" idx="3"/>
          </p:cNvCxnSpPr>
          <p:nvPr/>
        </p:nvCxnSpPr>
        <p:spPr>
          <a:xfrm flipH="1">
            <a:off x="7822565" y="4549775"/>
            <a:ext cx="18262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16" idx="0"/>
            <a:endCxn id="6" idx="2"/>
          </p:cNvCxnSpPr>
          <p:nvPr/>
        </p:nvCxnSpPr>
        <p:spPr>
          <a:xfrm flipV="1">
            <a:off x="7011670" y="2221230"/>
            <a:ext cx="274320" cy="1875155"/>
          </a:xfrm>
          <a:prstGeom prst="straightConnector1">
            <a:avLst/>
          </a:prstGeom>
          <a:ln w="38100">
            <a:prstDash val="dash"/>
            <a:tailEnd type="triangle"/>
          </a:ln>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9648825" y="1094740"/>
            <a:ext cx="324485" cy="460375"/>
          </a:xfrm>
          <a:prstGeom prst="rect">
            <a:avLst/>
          </a:prstGeom>
          <a:noFill/>
        </p:spPr>
        <p:txBody>
          <a:bodyPr wrap="square" rtlCol="0">
            <a:spAutoFit/>
          </a:bodyPr>
          <a:p>
            <a:r>
              <a:rPr lang="en-US" altLang="zh-CN"/>
              <a:t>*</a:t>
            </a:r>
            <a:endParaRPr lang="en-US" altLang="zh-CN"/>
          </a:p>
        </p:txBody>
      </p:sp>
      <p:sp>
        <p:nvSpPr>
          <p:cNvPr id="25" name="文本框 24"/>
          <p:cNvSpPr txBox="1"/>
          <p:nvPr/>
        </p:nvSpPr>
        <p:spPr>
          <a:xfrm>
            <a:off x="8162290" y="4096385"/>
            <a:ext cx="1353185" cy="460375"/>
          </a:xfrm>
          <a:prstGeom prst="rect">
            <a:avLst/>
          </a:prstGeom>
          <a:noFill/>
        </p:spPr>
        <p:txBody>
          <a:bodyPr wrap="square" rtlCol="0">
            <a:spAutoFit/>
          </a:bodyPr>
          <a:p>
            <a:r>
              <a:rPr lang="en-US" altLang="zh-CN"/>
              <a:t>subject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checkerboard(across)">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4299" y="33403"/>
            <a:ext cx="918851" cy="918851"/>
          </a:xfrm>
          <a:prstGeom prst="ellipse">
            <a:avLst/>
          </a:prstGeom>
          <a:solidFill>
            <a:schemeClr val="tx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3</a:t>
            </a:r>
            <a:endParaRPr kumimoji="1" lang="en-US" altLang="zh-CN" sz="4800" b="1" dirty="0">
              <a:solidFill>
                <a:schemeClr val="bg1"/>
              </a:solidFill>
            </a:endParaRPr>
          </a:p>
        </p:txBody>
      </p:sp>
      <p:sp>
        <p:nvSpPr>
          <p:cNvPr id="3" name="矩形 2"/>
          <p:cNvSpPr/>
          <p:nvPr/>
        </p:nvSpPr>
        <p:spPr>
          <a:xfrm>
            <a:off x="1186815" y="267653"/>
            <a:ext cx="7809230" cy="450850"/>
          </a:xfrm>
          <a:prstGeom prst="rect">
            <a:avLst/>
          </a:prstGeom>
        </p:spPr>
        <p:txBody>
          <a:bodyPr wrap="square" anchor="ctr">
            <a:spAutoFit/>
          </a:bodyPr>
          <a:lstStyle/>
          <a:p>
            <a:pPr algn="l">
              <a:lnSpc>
                <a:spcPct val="130000"/>
              </a:lnSpc>
            </a:pPr>
            <a:r>
              <a:rPr lang="zh-CN" altLang="en-US" sz="1800" b="1" dirty="0">
                <a:solidFill>
                  <a:schemeClr val="accent5"/>
                </a:solidFill>
                <a:ea typeface="微软雅黑" panose="020B0503020204020204" charset="-122"/>
                <a:cs typeface="微软雅黑" panose="020B0503020204020204" charset="-122"/>
              </a:rPr>
              <a:t>策略模式和状态模式</a:t>
            </a:r>
            <a:endParaRPr lang="zh-CN" altLang="en-US" sz="1800" b="1" dirty="0">
              <a:solidFill>
                <a:schemeClr val="accent5"/>
              </a:solidFill>
              <a:ea typeface="微软雅黑" panose="020B0503020204020204" charset="-122"/>
              <a:cs typeface="微软雅黑" panose="020B0503020204020204" charset="-122"/>
            </a:endParaRPr>
          </a:p>
        </p:txBody>
      </p:sp>
      <p:sp>
        <p:nvSpPr>
          <p:cNvPr id="16" name="矩形 15"/>
          <p:cNvSpPr/>
          <p:nvPr/>
        </p:nvSpPr>
        <p:spPr>
          <a:xfrm>
            <a:off x="6200775" y="4096385"/>
            <a:ext cx="176911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a:t>
            </a:r>
            <a:r>
              <a:rPr lang="en-US" altLang="zh-CN" sz="1400">
                <a:solidFill>
                  <a:schemeClr val="tx1"/>
                </a:solidFill>
                <a:sym typeface="+mn-ea"/>
              </a:rPr>
              <a:t>StrategyA</a:t>
            </a:r>
            <a:endParaRPr lang="en-US" altLang="zh-CN" sz="1400">
              <a:solidFill>
                <a:schemeClr val="tx1"/>
              </a:solidFill>
              <a:sym typeface="+mn-ea"/>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sym typeface="+mn-ea"/>
              </a:rPr>
              <a:t>+Algorithm()</a:t>
            </a:r>
            <a:endParaRPr lang="en-US" altLang="zh-CN" sz="1400">
              <a:solidFill>
                <a:schemeClr val="tx1"/>
              </a:solidFill>
            </a:endParaRPr>
          </a:p>
        </p:txBody>
      </p:sp>
      <p:sp>
        <p:nvSpPr>
          <p:cNvPr id="4" name="矩形 3"/>
          <p:cNvSpPr/>
          <p:nvPr/>
        </p:nvSpPr>
        <p:spPr>
          <a:xfrm>
            <a:off x="10010140" y="783590"/>
            <a:ext cx="1744980" cy="136588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IStrategy</a:t>
            </a:r>
            <a:endParaRPr lang="en-US" altLang="zh-CN" sz="1400">
              <a:solidFill>
                <a:schemeClr val="tx1"/>
              </a:solidFill>
            </a:endParaRPr>
          </a:p>
          <a:p>
            <a:r>
              <a:rPr lang="en-US" altLang="zh-CN" sz="1400" b="1">
                <a:solidFill>
                  <a:schemeClr val="tx1"/>
                </a:solidFill>
                <a:latin typeface="+mj-ea"/>
                <a:ea typeface="+mj-ea"/>
                <a:sym typeface="+mn-ea"/>
              </a:rPr>
              <a:t>-------------------</a:t>
            </a:r>
            <a:endParaRPr lang="en-US" altLang="zh-CN" sz="1400">
              <a:solidFill>
                <a:schemeClr val="tx1"/>
              </a:solidFill>
            </a:endParaRPr>
          </a:p>
          <a:p>
            <a:r>
              <a:rPr lang="en-US" altLang="zh-CN" sz="1400">
                <a:solidFill>
                  <a:schemeClr val="tx1"/>
                </a:solidFill>
              </a:rPr>
              <a:t>+Algorithm()</a:t>
            </a:r>
            <a:endParaRPr lang="en-US" altLang="zh-CN" sz="1400">
              <a:solidFill>
                <a:schemeClr val="tx1"/>
              </a:solidFill>
            </a:endParaRPr>
          </a:p>
        </p:txBody>
      </p:sp>
      <p:sp>
        <p:nvSpPr>
          <p:cNvPr id="6" name="矩形 5"/>
          <p:cNvSpPr/>
          <p:nvPr/>
        </p:nvSpPr>
        <p:spPr>
          <a:xfrm>
            <a:off x="6061075" y="718820"/>
            <a:ext cx="2449195" cy="15024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Context</a:t>
            </a:r>
            <a:endParaRPr lang="en-US" altLang="zh-CN" sz="1400">
              <a:solidFill>
                <a:schemeClr val="tx1"/>
              </a:solidFill>
            </a:endParaRPr>
          </a:p>
          <a:p>
            <a:r>
              <a:rPr lang="en-US" altLang="zh-CN" sz="1400" b="1">
                <a:solidFill>
                  <a:schemeClr val="tx1"/>
                </a:solidFill>
                <a:latin typeface="+mj-ea"/>
                <a:ea typeface="+mj-ea"/>
                <a:sym typeface="+mn-ea"/>
              </a:rPr>
              <a:t>------------------</a:t>
            </a:r>
            <a:endParaRPr lang="en-US" altLang="zh-CN" sz="1400" b="1">
              <a:solidFill>
                <a:schemeClr val="tx1"/>
              </a:solidFill>
              <a:latin typeface="+mj-ea"/>
              <a:ea typeface="+mj-ea"/>
              <a:sym typeface="+mn-ea"/>
            </a:endParaRPr>
          </a:p>
          <a:p>
            <a:r>
              <a:rPr lang="en-US" altLang="zh-CN" sz="1400">
                <a:solidFill>
                  <a:schemeClr val="tx1"/>
                </a:solidFill>
              </a:rPr>
              <a:t>ContextInterface()</a:t>
            </a:r>
            <a:endParaRPr lang="en-US" altLang="zh-CN" sz="1400">
              <a:solidFill>
                <a:schemeClr val="tx1"/>
              </a:solidFill>
            </a:endParaRPr>
          </a:p>
          <a:p>
            <a:endParaRPr lang="en-US" altLang="zh-CN" sz="1400">
              <a:solidFill>
                <a:schemeClr val="tx1"/>
              </a:solidFill>
            </a:endParaRPr>
          </a:p>
        </p:txBody>
      </p:sp>
      <p:cxnSp>
        <p:nvCxnSpPr>
          <p:cNvPr id="7" name="直接箭头连接符 6"/>
          <p:cNvCxnSpPr>
            <a:stCxn id="6" idx="3"/>
            <a:endCxn id="4" idx="1"/>
          </p:cNvCxnSpPr>
          <p:nvPr/>
        </p:nvCxnSpPr>
        <p:spPr>
          <a:xfrm flipV="1">
            <a:off x="8510270" y="1466850"/>
            <a:ext cx="149987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8375650" y="4096385"/>
            <a:ext cx="176911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a:t>
            </a:r>
            <a:r>
              <a:rPr lang="en-US" altLang="zh-CN" sz="1400">
                <a:solidFill>
                  <a:schemeClr val="tx1"/>
                </a:solidFill>
                <a:sym typeface="+mn-ea"/>
              </a:rPr>
              <a:t>StrategyB</a:t>
            </a:r>
            <a:endParaRPr lang="en-US" altLang="zh-CN" sz="1400">
              <a:solidFill>
                <a:schemeClr val="tx1"/>
              </a:solidFill>
              <a:sym typeface="+mn-ea"/>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sym typeface="+mn-ea"/>
              </a:rPr>
              <a:t>+Algorithm()</a:t>
            </a:r>
            <a:endParaRPr lang="en-US" altLang="zh-CN" sz="1400">
              <a:solidFill>
                <a:schemeClr val="tx1"/>
              </a:solidFill>
            </a:endParaRPr>
          </a:p>
        </p:txBody>
      </p:sp>
      <p:sp>
        <p:nvSpPr>
          <p:cNvPr id="9" name="矩形 8"/>
          <p:cNvSpPr/>
          <p:nvPr/>
        </p:nvSpPr>
        <p:spPr>
          <a:xfrm>
            <a:off x="10375900" y="4096385"/>
            <a:ext cx="176911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a:t>
            </a:r>
            <a:r>
              <a:rPr lang="en-US" altLang="zh-CN" sz="1400">
                <a:solidFill>
                  <a:schemeClr val="tx1"/>
                </a:solidFill>
                <a:sym typeface="+mn-ea"/>
              </a:rPr>
              <a:t>StrategyC</a:t>
            </a:r>
            <a:endParaRPr lang="en-US" altLang="zh-CN" sz="1400">
              <a:solidFill>
                <a:schemeClr val="tx1"/>
              </a:solidFill>
              <a:sym typeface="+mn-ea"/>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sym typeface="+mn-ea"/>
              </a:rPr>
              <a:t>+Algorithm()</a:t>
            </a:r>
            <a:endParaRPr lang="en-US" altLang="zh-CN" sz="1400">
              <a:solidFill>
                <a:schemeClr val="tx1"/>
              </a:solidFill>
            </a:endParaRPr>
          </a:p>
        </p:txBody>
      </p:sp>
      <p:cxnSp>
        <p:nvCxnSpPr>
          <p:cNvPr id="11" name="肘形连接符 10"/>
          <p:cNvCxnSpPr>
            <a:stCxn id="16" idx="0"/>
            <a:endCxn id="4" idx="2"/>
          </p:cNvCxnSpPr>
          <p:nvPr/>
        </p:nvCxnSpPr>
        <p:spPr>
          <a:xfrm rot="16200000">
            <a:off x="8010525" y="1224280"/>
            <a:ext cx="1946910" cy="37973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肘形连接符 11"/>
          <p:cNvCxnSpPr>
            <a:stCxn id="8" idx="0"/>
          </p:cNvCxnSpPr>
          <p:nvPr/>
        </p:nvCxnSpPr>
        <p:spPr>
          <a:xfrm rot="16200000">
            <a:off x="9097645" y="2312035"/>
            <a:ext cx="1946910" cy="1621790"/>
          </a:xfrm>
          <a:prstGeom prst="bentConnector3">
            <a:avLst>
              <a:gd name="adj1" fmla="val 4996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肘形连接符 12"/>
          <p:cNvCxnSpPr>
            <a:stCxn id="9" idx="0"/>
            <a:endCxn id="4" idx="2"/>
          </p:cNvCxnSpPr>
          <p:nvPr/>
        </p:nvCxnSpPr>
        <p:spPr>
          <a:xfrm rot="16200000" flipV="1">
            <a:off x="10097770" y="2934335"/>
            <a:ext cx="1946910" cy="377825"/>
          </a:xfrm>
          <a:prstGeom prst="bentConnector3">
            <a:avLst>
              <a:gd name="adj1" fmla="val 50016"/>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矩形 17"/>
          <p:cNvSpPr/>
          <p:nvPr/>
        </p:nvSpPr>
        <p:spPr>
          <a:xfrm>
            <a:off x="196850" y="4469130"/>
            <a:ext cx="176911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a:t>
            </a:r>
            <a:r>
              <a:rPr lang="en-US" altLang="zh-CN" sz="1400">
                <a:solidFill>
                  <a:schemeClr val="tx1"/>
                </a:solidFill>
                <a:sym typeface="+mn-ea"/>
              </a:rPr>
              <a:t>State</a:t>
            </a:r>
            <a:r>
              <a:rPr lang="en-US" altLang="zh-CN" sz="1400">
                <a:solidFill>
                  <a:schemeClr val="tx1"/>
                </a:solidFill>
                <a:sym typeface="+mn-ea"/>
              </a:rPr>
              <a:t>A</a:t>
            </a:r>
            <a:endParaRPr lang="en-US" altLang="zh-CN" sz="1400">
              <a:solidFill>
                <a:schemeClr val="tx1"/>
              </a:solidFill>
              <a:sym typeface="+mn-ea"/>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sym typeface="+mn-ea"/>
              </a:rPr>
              <a:t>+</a:t>
            </a:r>
            <a:r>
              <a:rPr lang="en-US" altLang="zh-CN" sz="1400">
                <a:solidFill>
                  <a:schemeClr val="tx1"/>
                </a:solidFill>
                <a:sym typeface="+mn-ea"/>
              </a:rPr>
              <a:t>Handle</a:t>
            </a:r>
            <a:r>
              <a:rPr lang="en-US" altLang="zh-CN" sz="1400">
                <a:solidFill>
                  <a:schemeClr val="tx1"/>
                </a:solidFill>
                <a:sym typeface="+mn-ea"/>
              </a:rPr>
              <a:t>()</a:t>
            </a:r>
            <a:endParaRPr lang="en-US" altLang="zh-CN" sz="1400">
              <a:solidFill>
                <a:schemeClr val="tx1"/>
              </a:solidFill>
            </a:endParaRPr>
          </a:p>
        </p:txBody>
      </p:sp>
      <p:sp>
        <p:nvSpPr>
          <p:cNvPr id="19" name="矩形 18"/>
          <p:cNvSpPr/>
          <p:nvPr/>
        </p:nvSpPr>
        <p:spPr>
          <a:xfrm>
            <a:off x="4006215" y="1156335"/>
            <a:ext cx="1744980" cy="136588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&lt;interface&gt;</a:t>
            </a:r>
            <a:endParaRPr lang="en-US" altLang="zh-CN" sz="1400">
              <a:solidFill>
                <a:schemeClr val="tx1"/>
              </a:solidFill>
            </a:endParaRPr>
          </a:p>
          <a:p>
            <a:r>
              <a:rPr lang="en-US" altLang="zh-CN" sz="1400">
                <a:solidFill>
                  <a:schemeClr val="tx1"/>
                </a:solidFill>
              </a:rPr>
              <a:t>State</a:t>
            </a:r>
            <a:endParaRPr lang="en-US" altLang="zh-CN" sz="1400">
              <a:solidFill>
                <a:schemeClr val="tx1"/>
              </a:solidFill>
            </a:endParaRPr>
          </a:p>
          <a:p>
            <a:r>
              <a:rPr lang="en-US" altLang="zh-CN" sz="1400" b="1">
                <a:solidFill>
                  <a:schemeClr val="tx1"/>
                </a:solidFill>
                <a:latin typeface="+mj-ea"/>
                <a:ea typeface="+mj-ea"/>
                <a:sym typeface="+mn-ea"/>
              </a:rPr>
              <a:t>-------------------</a:t>
            </a:r>
            <a:endParaRPr lang="en-US" altLang="zh-CN" sz="1400">
              <a:solidFill>
                <a:schemeClr val="tx1"/>
              </a:solidFill>
            </a:endParaRPr>
          </a:p>
          <a:p>
            <a:r>
              <a:rPr lang="en-US" altLang="zh-CN" sz="1400">
                <a:solidFill>
                  <a:schemeClr val="tx1"/>
                </a:solidFill>
              </a:rPr>
              <a:t>+Handle()</a:t>
            </a:r>
            <a:endParaRPr lang="en-US" altLang="zh-CN" sz="1400">
              <a:solidFill>
                <a:schemeClr val="tx1"/>
              </a:solidFill>
            </a:endParaRPr>
          </a:p>
        </p:txBody>
      </p:sp>
      <p:sp>
        <p:nvSpPr>
          <p:cNvPr id="20" name="矩形 19"/>
          <p:cNvSpPr/>
          <p:nvPr/>
        </p:nvSpPr>
        <p:spPr>
          <a:xfrm>
            <a:off x="57150" y="1091565"/>
            <a:ext cx="2449195" cy="1502410"/>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Context</a:t>
            </a:r>
            <a:endParaRPr lang="en-US" altLang="zh-CN" sz="1400">
              <a:solidFill>
                <a:schemeClr val="tx1"/>
              </a:solidFill>
            </a:endParaRPr>
          </a:p>
          <a:p>
            <a:r>
              <a:rPr lang="en-US" altLang="zh-CN" sz="1400" b="1">
                <a:solidFill>
                  <a:schemeClr val="tx1"/>
                </a:solidFill>
                <a:latin typeface="+mj-ea"/>
                <a:ea typeface="+mj-ea"/>
                <a:sym typeface="+mn-ea"/>
              </a:rPr>
              <a:t>------------------</a:t>
            </a:r>
            <a:endParaRPr lang="en-US" altLang="zh-CN" sz="1400" b="1">
              <a:solidFill>
                <a:schemeClr val="tx1"/>
              </a:solidFill>
              <a:latin typeface="+mj-ea"/>
              <a:ea typeface="+mj-ea"/>
              <a:sym typeface="+mn-ea"/>
            </a:endParaRPr>
          </a:p>
          <a:p>
            <a:r>
              <a:rPr lang="en-US" altLang="zh-CN" sz="1400">
                <a:solidFill>
                  <a:schemeClr val="tx1"/>
                </a:solidFill>
              </a:rPr>
              <a:t>+Request</a:t>
            </a:r>
            <a:r>
              <a:rPr lang="en-US" altLang="zh-CN" sz="1400">
                <a:solidFill>
                  <a:schemeClr val="tx1"/>
                </a:solidFill>
              </a:rPr>
              <a:t>()</a:t>
            </a:r>
            <a:endParaRPr lang="en-US" altLang="zh-CN" sz="1400">
              <a:solidFill>
                <a:schemeClr val="tx1"/>
              </a:solidFill>
            </a:endParaRPr>
          </a:p>
          <a:p>
            <a:endParaRPr lang="en-US" altLang="zh-CN" sz="1400">
              <a:solidFill>
                <a:schemeClr val="tx1"/>
              </a:solidFill>
            </a:endParaRPr>
          </a:p>
        </p:txBody>
      </p:sp>
      <p:cxnSp>
        <p:nvCxnSpPr>
          <p:cNvPr id="22" name="直接箭头连接符 21"/>
          <p:cNvCxnSpPr>
            <a:stCxn id="20" idx="3"/>
            <a:endCxn id="19" idx="1"/>
          </p:cNvCxnSpPr>
          <p:nvPr/>
        </p:nvCxnSpPr>
        <p:spPr>
          <a:xfrm flipV="1">
            <a:off x="2506345" y="1839595"/>
            <a:ext cx="149987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2371725" y="4469130"/>
            <a:ext cx="176911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a:t>
            </a:r>
            <a:r>
              <a:rPr lang="en-US" altLang="zh-CN" sz="1400">
                <a:solidFill>
                  <a:schemeClr val="tx1"/>
                </a:solidFill>
                <a:sym typeface="+mn-ea"/>
              </a:rPr>
              <a:t>State</a:t>
            </a:r>
            <a:r>
              <a:rPr lang="en-US" altLang="zh-CN" sz="1400">
                <a:solidFill>
                  <a:schemeClr val="tx1"/>
                </a:solidFill>
                <a:sym typeface="+mn-ea"/>
              </a:rPr>
              <a:t>B</a:t>
            </a:r>
            <a:endParaRPr lang="en-US" altLang="zh-CN" sz="1400">
              <a:solidFill>
                <a:schemeClr val="tx1"/>
              </a:solidFill>
              <a:sym typeface="+mn-ea"/>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sym typeface="+mn-ea"/>
              </a:rPr>
              <a:t>+</a:t>
            </a:r>
            <a:r>
              <a:rPr lang="en-US" altLang="zh-CN" sz="1400">
                <a:solidFill>
                  <a:schemeClr val="tx1"/>
                </a:solidFill>
                <a:sym typeface="+mn-ea"/>
              </a:rPr>
              <a:t>Handle</a:t>
            </a:r>
            <a:r>
              <a:rPr lang="en-US" altLang="zh-CN" sz="1400">
                <a:solidFill>
                  <a:schemeClr val="tx1"/>
                </a:solidFill>
                <a:sym typeface="+mn-ea"/>
              </a:rPr>
              <a:t>()</a:t>
            </a:r>
            <a:endParaRPr lang="en-US" altLang="zh-CN" sz="1400">
              <a:solidFill>
                <a:schemeClr val="tx1"/>
              </a:solidFill>
            </a:endParaRPr>
          </a:p>
        </p:txBody>
      </p:sp>
      <p:sp>
        <p:nvSpPr>
          <p:cNvPr id="27" name="矩形 26"/>
          <p:cNvSpPr/>
          <p:nvPr/>
        </p:nvSpPr>
        <p:spPr>
          <a:xfrm>
            <a:off x="4371975" y="4469130"/>
            <a:ext cx="1769110" cy="906145"/>
          </a:xfrm>
          <a:prstGeom prst="rect">
            <a:avLst/>
          </a:prstGeom>
          <a:solidFill>
            <a:schemeClr val="bg1"/>
          </a:solidFill>
          <a:ln>
            <a:solidFill>
              <a:srgbClr val="00B050"/>
            </a:solidFill>
          </a:ln>
        </p:spPr>
        <p:style>
          <a:lnRef idx="1">
            <a:schemeClr val="accent1"/>
          </a:lnRef>
          <a:fillRef idx="3">
            <a:schemeClr val="accent1"/>
          </a:fillRef>
          <a:effectRef idx="2">
            <a:schemeClr val="accent1"/>
          </a:effectRef>
          <a:fontRef idx="minor">
            <a:schemeClr val="lt1"/>
          </a:fontRef>
        </p:style>
        <p:txBody>
          <a:bodyPr/>
          <a:p>
            <a:r>
              <a:rPr lang="en-US" altLang="zh-CN" sz="1400">
                <a:solidFill>
                  <a:schemeClr val="tx1"/>
                </a:solidFill>
              </a:rPr>
              <a:t>Concrete</a:t>
            </a:r>
            <a:r>
              <a:rPr lang="en-US" altLang="zh-CN" sz="1400">
                <a:solidFill>
                  <a:schemeClr val="tx1"/>
                </a:solidFill>
                <a:sym typeface="+mn-ea"/>
              </a:rPr>
              <a:t>State</a:t>
            </a:r>
            <a:r>
              <a:rPr lang="en-US" altLang="zh-CN" sz="1400">
                <a:solidFill>
                  <a:schemeClr val="tx1"/>
                </a:solidFill>
                <a:sym typeface="+mn-ea"/>
              </a:rPr>
              <a:t>C</a:t>
            </a:r>
            <a:endParaRPr lang="en-US" altLang="zh-CN" sz="1400">
              <a:solidFill>
                <a:schemeClr val="tx1"/>
              </a:solidFill>
              <a:sym typeface="+mn-ea"/>
            </a:endParaRPr>
          </a:p>
          <a:p>
            <a:r>
              <a:rPr lang="en-US" altLang="zh-CN" sz="1600" b="1">
                <a:solidFill>
                  <a:schemeClr val="tx1"/>
                </a:solidFill>
              </a:rPr>
              <a:t>--------------------</a:t>
            </a:r>
            <a:endParaRPr lang="en-US" altLang="zh-CN" sz="1600" b="1">
              <a:solidFill>
                <a:schemeClr val="tx1"/>
              </a:solidFill>
            </a:endParaRPr>
          </a:p>
          <a:p>
            <a:r>
              <a:rPr lang="en-US" altLang="zh-CN" sz="1400">
                <a:solidFill>
                  <a:schemeClr val="tx1"/>
                </a:solidFill>
                <a:sym typeface="+mn-ea"/>
              </a:rPr>
              <a:t>+</a:t>
            </a:r>
            <a:r>
              <a:rPr lang="en-US" altLang="zh-CN" sz="1400">
                <a:solidFill>
                  <a:schemeClr val="tx1"/>
                </a:solidFill>
                <a:sym typeface="+mn-ea"/>
              </a:rPr>
              <a:t>Handle</a:t>
            </a:r>
            <a:r>
              <a:rPr lang="en-US" altLang="zh-CN" sz="1400">
                <a:solidFill>
                  <a:schemeClr val="tx1"/>
                </a:solidFill>
                <a:sym typeface="+mn-ea"/>
              </a:rPr>
              <a:t>()</a:t>
            </a:r>
            <a:endParaRPr lang="en-US" altLang="zh-CN" sz="1400">
              <a:solidFill>
                <a:schemeClr val="tx1"/>
              </a:solidFill>
            </a:endParaRPr>
          </a:p>
        </p:txBody>
      </p:sp>
      <p:cxnSp>
        <p:nvCxnSpPr>
          <p:cNvPr id="28" name="肘形连接符 27"/>
          <p:cNvCxnSpPr>
            <a:stCxn id="18" idx="0"/>
            <a:endCxn id="19" idx="2"/>
          </p:cNvCxnSpPr>
          <p:nvPr/>
        </p:nvCxnSpPr>
        <p:spPr>
          <a:xfrm rot="16200000">
            <a:off x="2006600" y="1597025"/>
            <a:ext cx="1946910" cy="37973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肘形连接符 28"/>
          <p:cNvCxnSpPr>
            <a:stCxn id="26" idx="0"/>
          </p:cNvCxnSpPr>
          <p:nvPr/>
        </p:nvCxnSpPr>
        <p:spPr>
          <a:xfrm rot="16200000">
            <a:off x="3093720" y="2684780"/>
            <a:ext cx="1946910" cy="1621790"/>
          </a:xfrm>
          <a:prstGeom prst="bentConnector3">
            <a:avLst>
              <a:gd name="adj1" fmla="val 4996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肘形连接符 29"/>
          <p:cNvCxnSpPr>
            <a:stCxn id="27" idx="0"/>
            <a:endCxn id="19" idx="2"/>
          </p:cNvCxnSpPr>
          <p:nvPr/>
        </p:nvCxnSpPr>
        <p:spPr>
          <a:xfrm rot="16200000" flipV="1">
            <a:off x="4094163" y="3306763"/>
            <a:ext cx="1946910" cy="377825"/>
          </a:xfrm>
          <a:prstGeom prst="bentConnector3">
            <a:avLst>
              <a:gd name="adj1" fmla="val 50016"/>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0"/>
            <a:ext cx="12192000" cy="6858000"/>
          </a:xfrm>
          <a:prstGeom prst="rect">
            <a:avLst/>
          </a:prstGeom>
          <a:solidFill>
            <a:srgbClr val="242424">
              <a:alpha val="8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flipV="1">
            <a:off x="4843092" y="0"/>
            <a:ext cx="2507405" cy="1267672"/>
          </a:xfrm>
          <a:custGeom>
            <a:avLst/>
            <a:gdLst/>
            <a:ahLst/>
            <a:cxnLst/>
            <a:rect l="l" t="t" r="r" b="b"/>
            <a:pathLst>
              <a:path w="2185602" h="1104977">
                <a:moveTo>
                  <a:pt x="1092801" y="0"/>
                </a:moveTo>
                <a:cubicBezTo>
                  <a:pt x="1696338" y="0"/>
                  <a:pt x="2185602" y="489264"/>
                  <a:pt x="2185602" y="1092801"/>
                </a:cubicBezTo>
                <a:lnTo>
                  <a:pt x="2184987" y="1104977"/>
                </a:lnTo>
                <a:lnTo>
                  <a:pt x="615" y="1104977"/>
                </a:lnTo>
                <a:lnTo>
                  <a:pt x="0" y="1092801"/>
                </a:lnTo>
                <a:cubicBezTo>
                  <a:pt x="0" y="489264"/>
                  <a:pt x="489264" y="0"/>
                  <a:pt x="1092801" y="0"/>
                </a:cubicBezTo>
                <a:close/>
              </a:path>
            </a:pathLst>
          </a:custGeom>
          <a:solidFill>
            <a:srgbClr val="DC243F"/>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文本框 4"/>
          <p:cNvSpPr txBox="1"/>
          <p:nvPr/>
        </p:nvSpPr>
        <p:spPr>
          <a:xfrm>
            <a:off x="3299396" y="1622119"/>
            <a:ext cx="5594801" cy="1200329"/>
          </a:xfrm>
          <a:prstGeom prst="rect">
            <a:avLst/>
          </a:prstGeom>
          <a:noFill/>
        </p:spPr>
        <p:txBody>
          <a:bodyPr wrap="none" rtlCol="0">
            <a:spAutoFit/>
          </a:bodyPr>
          <a:lstStyle/>
          <a:p>
            <a:pPr algn="ctr"/>
            <a:r>
              <a:rPr kumimoji="1" lang="en-US" altLang="zh-CN" sz="7200" b="1" dirty="0">
                <a:solidFill>
                  <a:schemeClr val="bg1"/>
                </a:solidFill>
              </a:rPr>
              <a:t>THANK</a:t>
            </a:r>
            <a:r>
              <a:rPr kumimoji="1" lang="zh-CN" altLang="en-US" sz="7200" b="1" dirty="0">
                <a:solidFill>
                  <a:schemeClr val="bg1"/>
                </a:solidFill>
              </a:rPr>
              <a:t> </a:t>
            </a:r>
            <a:r>
              <a:rPr kumimoji="1" lang="en-US" altLang="zh-CN" sz="7200" b="1" dirty="0">
                <a:solidFill>
                  <a:schemeClr val="bg1"/>
                </a:solidFill>
              </a:rPr>
              <a:t>YOU!</a:t>
            </a:r>
            <a:endParaRPr kumimoji="1" lang="zh-CN" altLang="en-US" sz="7200" b="1" dirty="0">
              <a:solidFill>
                <a:schemeClr val="bg1"/>
              </a:solidFill>
            </a:endParaRPr>
          </a:p>
        </p:txBody>
      </p:sp>
      <p:sp>
        <p:nvSpPr>
          <p:cNvPr id="6" name="文本框 5"/>
          <p:cNvSpPr txBox="1"/>
          <p:nvPr/>
        </p:nvSpPr>
        <p:spPr>
          <a:xfrm>
            <a:off x="2812024" y="3845344"/>
            <a:ext cx="6569543" cy="625684"/>
          </a:xfrm>
          <a:prstGeom prst="rect">
            <a:avLst/>
          </a:prstGeom>
          <a:noFill/>
        </p:spPr>
        <p:txBody>
          <a:bodyPr wrap="square" rtlCol="0">
            <a:spAutoFit/>
          </a:bodyPr>
          <a:lstStyle/>
          <a:p>
            <a:pPr>
              <a:lnSpc>
                <a:spcPct val="130000"/>
              </a:lnSpc>
            </a:pPr>
            <a:r>
              <a:rPr lang="zh-CN" altLang="en-US" sz="1335" dirty="0">
                <a:solidFill>
                  <a:schemeClr val="bg1"/>
                </a:solidFill>
              </a:rPr>
              <a:t>点击此处添加文本内容，如关键词、部分简单介绍等。点击此处添加文本内容，如关键词、部分简单介绍等。点击此处添加文本内容，如关键词、部分简单介绍等。</a:t>
            </a:r>
            <a:endParaRPr lang="en-US" altLang="zh-CN" sz="1335" dirty="0">
              <a:solidFill>
                <a:schemeClr val="bg1"/>
              </a:solidFill>
            </a:endParaRPr>
          </a:p>
        </p:txBody>
      </p:sp>
      <p:sp>
        <p:nvSpPr>
          <p:cNvPr id="8" name="矩形 7"/>
          <p:cNvSpPr/>
          <p:nvPr/>
        </p:nvSpPr>
        <p:spPr>
          <a:xfrm>
            <a:off x="5500898" y="159211"/>
            <a:ext cx="1446230" cy="584775"/>
          </a:xfrm>
          <a:prstGeom prst="rect">
            <a:avLst/>
          </a:prstGeom>
        </p:spPr>
        <p:txBody>
          <a:bodyPr wrap="none">
            <a:spAutoFit/>
          </a:bodyPr>
          <a:lstStyle/>
          <a:p>
            <a:r>
              <a:rPr lang="en-US" altLang="zh-CN" sz="3200" dirty="0">
                <a:solidFill>
                  <a:schemeClr val="bg1"/>
                </a:solidFill>
              </a:rPr>
              <a:t>LOGO</a:t>
            </a:r>
            <a:endParaRPr lang="zh-CN" altLang="en-US" sz="3200" dirty="0"/>
          </a:p>
        </p:txBody>
      </p:sp>
      <p:pic>
        <p:nvPicPr>
          <p:cNvPr id="9" name="图片 8">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394" y="6166605"/>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4774"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1</a:t>
            </a:r>
            <a:endParaRPr kumimoji="1" lang="zh-CN" altLang="en-US" sz="4800" b="1" dirty="0">
              <a:solidFill>
                <a:schemeClr val="bg1"/>
              </a:solidFill>
            </a:endParaRPr>
          </a:p>
        </p:txBody>
      </p:sp>
      <p:sp>
        <p:nvSpPr>
          <p:cNvPr id="3" name="矩形 2"/>
          <p:cNvSpPr/>
          <p:nvPr/>
        </p:nvSpPr>
        <p:spPr>
          <a:xfrm>
            <a:off x="1177290" y="47943"/>
            <a:ext cx="5057775" cy="904875"/>
          </a:xfrm>
          <a:prstGeom prst="rect">
            <a:avLst/>
          </a:prstGeom>
        </p:spPr>
        <p:txBody>
          <a:bodyPr wrap="square" anchor="ctr">
            <a:spAutoFit/>
          </a:bodyPr>
          <a:lstStyle/>
          <a:p>
            <a:pPr algn="ctr">
              <a:lnSpc>
                <a:spcPct val="130000"/>
              </a:lnSpc>
            </a:pPr>
            <a:r>
              <a:rPr lang="zh-CN" altLang="en-US" sz="2665" b="1" dirty="0">
                <a:solidFill>
                  <a:schemeClr val="accent5"/>
                </a:solidFill>
                <a:ea typeface="微软雅黑" panose="020B0503020204020204" charset="-122"/>
                <a:cs typeface="微软雅黑" panose="020B0503020204020204" charset="-122"/>
              </a:rPr>
              <a:t>一个打印程序引发的血案</a:t>
            </a:r>
            <a:endParaRPr lang="en-US" altLang="zh-CN" sz="2665" b="1" dirty="0">
              <a:solidFill>
                <a:schemeClr val="accent5"/>
              </a:solidFill>
              <a:ea typeface="微软雅黑" panose="020B0503020204020204" charset="-122"/>
              <a:cs typeface="微软雅黑" panose="020B0503020204020204" charset="-122"/>
            </a:endParaRPr>
          </a:p>
          <a:p>
            <a:pPr algn="ctr">
              <a:lnSpc>
                <a:spcPct val="130000"/>
              </a:lnSpc>
            </a:pPr>
            <a:endParaRPr kumimoji="1" lang="en-US" altLang="zh-CN" sz="2665" b="1" dirty="0">
              <a:solidFill>
                <a:schemeClr val="accent5"/>
              </a:solidFill>
              <a:ea typeface="微软雅黑" panose="020B0503020204020204" charset="-122"/>
              <a:cs typeface="微软雅黑" panose="020B0503020204020204" charset="-122"/>
            </a:endParaRPr>
          </a:p>
        </p:txBody>
      </p:sp>
      <p:sp>
        <p:nvSpPr>
          <p:cNvPr id="4" name="文本框 3"/>
          <p:cNvSpPr txBox="1"/>
          <p:nvPr/>
        </p:nvSpPr>
        <p:spPr>
          <a:xfrm>
            <a:off x="1033780" y="753745"/>
            <a:ext cx="10511790" cy="2503170"/>
          </a:xfrm>
          <a:prstGeom prst="rect">
            <a:avLst/>
          </a:prstGeom>
          <a:noFill/>
        </p:spPr>
        <p:txBody>
          <a:bodyPr wrap="square" rtlCol="0">
            <a:spAutoFit/>
          </a:bodyPr>
          <a:lstStyle/>
          <a:p>
            <a:pPr algn="l">
              <a:lnSpc>
                <a:spcPct val="130000"/>
              </a:lnSpc>
            </a:pPr>
            <a:r>
              <a:rPr lang="zh-CN" altLang="en-US" sz="1335" dirty="0">
                <a:solidFill>
                  <a:srgbClr val="242424"/>
                </a:solidFill>
              </a:rPr>
              <a:t>三、才仅仅过了一周，老板又走到小明面前，当小明看到老板走向他座位的时候，小明就预感到了有不好的事情要发生了。老板朝小明微微一笑，跟小明说，小明啊，现在很多同事希望可以直接将图片文件打印出来，还想将一些邮件也打印出来，而打印的时候，哪些东西打印好了，可以自动给打印的同事发一条短信或者邮件，告知打印好了。</a:t>
            </a:r>
            <a:endParaRPr lang="zh-CN" altLang="en-US" sz="1335" dirty="0">
              <a:solidFill>
                <a:srgbClr val="242424"/>
              </a:solidFill>
            </a:endParaRPr>
          </a:p>
          <a:p>
            <a:pPr algn="l">
              <a:lnSpc>
                <a:spcPct val="130000"/>
              </a:lnSpc>
            </a:pPr>
            <a:r>
              <a:rPr lang="zh-CN" altLang="en-US" sz="1335" dirty="0">
                <a:solidFill>
                  <a:srgbClr val="242424"/>
                </a:solidFill>
              </a:rPr>
              <a:t>     小明彻底</a:t>
            </a:r>
            <a:r>
              <a:rPr lang="zh-CN" altLang="en-US" sz="1335" dirty="0">
                <a:solidFill>
                  <a:srgbClr val="FF0000"/>
                </a:solidFill>
              </a:rPr>
              <a:t>崩溃</a:t>
            </a:r>
            <a:r>
              <a:rPr lang="zh-CN" altLang="en-US" sz="1335" dirty="0">
                <a:solidFill>
                  <a:srgbClr val="242424"/>
                </a:solidFill>
              </a:rPr>
              <a:t>了，小明始终想不明白，明明说好的是这样的需求，为什么要一改再改。你告诉老板，这样需求上的变化，对于本来设计的优雅造成了极度的、非常的负面的影响，小明甚至警告老板，如果在这样没有限制的变更需求，这个软件将变成很难维护。而且没有办法去思考做出稳定、优雅的程序设计了！！！！小明说了一大堆，老板最后跟小明说，这个月底必须做出来，因为很多部门等着这个打印程序用。。。，最可恨的是，小明是个男程序员。。。。。。。</a:t>
            </a:r>
            <a:endParaRPr lang="zh-CN" altLang="en-US" sz="1335" dirty="0">
              <a:solidFill>
                <a:srgbClr val="242424"/>
              </a:solidFill>
            </a:endParaRPr>
          </a:p>
          <a:p>
            <a:pPr algn="l">
              <a:lnSpc>
                <a:spcPct val="130000"/>
              </a:lnSpc>
            </a:pPr>
            <a:r>
              <a:rPr lang="en-US" altLang="zh-CN" sz="1335" dirty="0">
                <a:solidFill>
                  <a:srgbClr val="242424"/>
                </a:solidFill>
              </a:rPr>
              <a:t>     </a:t>
            </a:r>
            <a:r>
              <a:rPr lang="zh-CN" altLang="en-US" sz="1335" dirty="0">
                <a:solidFill>
                  <a:srgbClr val="242424"/>
                </a:solidFill>
              </a:rPr>
              <a:t>一个月后，小明还是按照要求，写了一个巨复杂的打印程序</a:t>
            </a:r>
            <a:r>
              <a:rPr lang="en-US" altLang="zh-CN" sz="1335" dirty="0">
                <a:solidFill>
                  <a:srgbClr val="242424"/>
                </a:solidFill>
              </a:rPr>
              <a:t>,</a:t>
            </a:r>
            <a:r>
              <a:rPr lang="zh-CN" altLang="en-US" sz="1335" dirty="0">
                <a:solidFill>
                  <a:srgbClr val="242424"/>
                </a:solidFill>
              </a:rPr>
              <a:t>为此小明还加了半个月的班，但是最终还是完成了。小明自己看了这个程序都不想维护，因为他复杂了，小明想了想，还是三十六计走为上计，于是小明辞职，离开了这个整天</a:t>
            </a:r>
            <a:r>
              <a:rPr lang="zh-CN" altLang="en-US" sz="1335" dirty="0">
                <a:solidFill>
                  <a:srgbClr val="FF0000"/>
                </a:solidFill>
              </a:rPr>
              <a:t>不停变化需求</a:t>
            </a:r>
            <a:r>
              <a:rPr lang="zh-CN" altLang="en-US" sz="1335" dirty="0">
                <a:solidFill>
                  <a:srgbClr val="242424"/>
                </a:solidFill>
              </a:rPr>
              <a:t>的</a:t>
            </a:r>
            <a:r>
              <a:rPr lang="en-US" altLang="zh-CN" sz="1335" dirty="0">
                <a:solidFill>
                  <a:srgbClr val="242424"/>
                </a:solidFill>
              </a:rPr>
              <a:t>boss...........................</a:t>
            </a:r>
            <a:endParaRPr lang="en-US" altLang="zh-CN" sz="1335" dirty="0">
              <a:solidFill>
                <a:srgbClr val="242424"/>
              </a:solidFill>
            </a:endParaRPr>
          </a:p>
        </p:txBody>
      </p:sp>
      <p:pic>
        <p:nvPicPr>
          <p:cNvPr id="5" name="图片 4"/>
          <p:cNvPicPr>
            <a:picLocks noChangeAspect="1"/>
          </p:cNvPicPr>
          <p:nvPr/>
        </p:nvPicPr>
        <p:blipFill>
          <a:blip r:embed="rId1"/>
          <a:stretch>
            <a:fillRect/>
          </a:stretch>
        </p:blipFill>
        <p:spPr>
          <a:xfrm>
            <a:off x="6428740" y="3456305"/>
            <a:ext cx="5054600" cy="2761615"/>
          </a:xfrm>
          <a:prstGeom prst="rect">
            <a:avLst/>
          </a:prstGeom>
        </p:spPr>
      </p:pic>
      <p:pic>
        <p:nvPicPr>
          <p:cNvPr id="15" name="图片 14"/>
          <p:cNvPicPr>
            <a:picLocks noChangeAspect="1"/>
          </p:cNvPicPr>
          <p:nvPr/>
        </p:nvPicPr>
        <p:blipFill>
          <a:blip r:embed="rId2"/>
          <a:stretch>
            <a:fillRect/>
          </a:stretch>
        </p:blipFill>
        <p:spPr>
          <a:xfrm>
            <a:off x="1096010" y="3365500"/>
            <a:ext cx="9247505" cy="2942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697059" y="74678"/>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1</a:t>
            </a:r>
            <a:endParaRPr kumimoji="1" lang="zh-CN" altLang="en-US" sz="4800" b="1" dirty="0">
              <a:solidFill>
                <a:schemeClr val="bg1"/>
              </a:solidFill>
            </a:endParaRPr>
          </a:p>
        </p:txBody>
      </p:sp>
      <p:sp>
        <p:nvSpPr>
          <p:cNvPr id="3" name="矩形 2"/>
          <p:cNvSpPr/>
          <p:nvPr/>
        </p:nvSpPr>
        <p:spPr>
          <a:xfrm>
            <a:off x="4283163" y="1063729"/>
            <a:ext cx="3747912" cy="904875"/>
          </a:xfrm>
          <a:prstGeom prst="rect">
            <a:avLst/>
          </a:prstGeom>
        </p:spPr>
        <p:txBody>
          <a:bodyPr wrap="square" anchor="ctr">
            <a:spAutoFit/>
          </a:bodyPr>
          <a:lstStyle/>
          <a:p>
            <a:pPr algn="ctr">
              <a:lnSpc>
                <a:spcPct val="130000"/>
              </a:lnSpc>
            </a:pPr>
            <a:r>
              <a:rPr lang="zh-CN" altLang="en-US" sz="2665" b="1" dirty="0">
                <a:solidFill>
                  <a:srgbClr val="242424"/>
                </a:solidFill>
                <a:ea typeface="微软雅黑" panose="020B0503020204020204" charset="-122"/>
                <a:cs typeface="微软雅黑" panose="020B0503020204020204" charset="-122"/>
              </a:rPr>
              <a:t>面向对象涉及原则</a:t>
            </a:r>
            <a:endParaRPr lang="en-US" altLang="zh-CN" sz="2665" b="1" dirty="0">
              <a:solidFill>
                <a:srgbClr val="242424"/>
              </a:solidFill>
              <a:ea typeface="微软雅黑" panose="020B0503020204020204" charset="-122"/>
              <a:cs typeface="微软雅黑" panose="020B0503020204020204" charset="-122"/>
            </a:endParaRPr>
          </a:p>
          <a:p>
            <a:pPr algn="ctr">
              <a:lnSpc>
                <a:spcPct val="130000"/>
              </a:lnSpc>
            </a:pPr>
            <a:endParaRPr kumimoji="1" lang="zh-CN" altLang="en-US" sz="1400" dirty="0">
              <a:solidFill>
                <a:srgbClr val="242424"/>
              </a:solidFill>
              <a:ea typeface="宋体" panose="02010600030101010101" pitchFamily="2" charset="-122"/>
            </a:endParaRPr>
          </a:p>
        </p:txBody>
      </p:sp>
      <p:sp>
        <p:nvSpPr>
          <p:cNvPr id="4" name="文本框 3"/>
          <p:cNvSpPr txBox="1"/>
          <p:nvPr/>
        </p:nvSpPr>
        <p:spPr>
          <a:xfrm>
            <a:off x="1033780" y="1758950"/>
            <a:ext cx="8755380" cy="2771140"/>
          </a:xfrm>
          <a:prstGeom prst="rect">
            <a:avLst/>
          </a:prstGeom>
          <a:noFill/>
        </p:spPr>
        <p:txBody>
          <a:bodyPr wrap="square" rtlCol="0">
            <a:spAutoFit/>
          </a:bodyPr>
          <a:lstStyle/>
          <a:p>
            <a:pPr algn="l">
              <a:lnSpc>
                <a:spcPct val="130000"/>
              </a:lnSpc>
            </a:pPr>
            <a:r>
              <a:rPr lang="zh-CN" altLang="en-US" sz="1335" dirty="0">
                <a:solidFill>
                  <a:srgbClr val="242424"/>
                </a:solidFill>
              </a:rPr>
              <a:t>一、单一职责原则</a:t>
            </a:r>
            <a:r>
              <a:rPr lang="en-US" altLang="zh-CN" sz="1335" dirty="0">
                <a:solidFill>
                  <a:srgbClr val="242424"/>
                </a:solidFill>
              </a:rPr>
              <a:t>(SRP)</a:t>
            </a:r>
            <a:r>
              <a:rPr lang="zh-CN" altLang="en-US" sz="1335" dirty="0">
                <a:solidFill>
                  <a:srgbClr val="242424"/>
                </a:solidFill>
              </a:rPr>
              <a:t>：一个类应该有且仅有一个引起变化的因素</a:t>
            </a:r>
            <a:endParaRPr lang="zh-CN" altLang="en-US" sz="1335" dirty="0">
              <a:solidFill>
                <a:srgbClr val="242424"/>
              </a:solidFill>
            </a:endParaRPr>
          </a:p>
          <a:p>
            <a:pPr algn="l">
              <a:lnSpc>
                <a:spcPct val="130000"/>
              </a:lnSpc>
            </a:pPr>
            <a:endParaRPr lang="zh-CN" altLang="en-US" sz="1335" dirty="0">
              <a:solidFill>
                <a:srgbClr val="242424"/>
              </a:solidFill>
            </a:endParaRPr>
          </a:p>
          <a:p>
            <a:pPr algn="l">
              <a:lnSpc>
                <a:spcPct val="130000"/>
              </a:lnSpc>
            </a:pPr>
            <a:r>
              <a:rPr lang="zh-CN" altLang="en-US" sz="1335" dirty="0">
                <a:solidFill>
                  <a:srgbClr val="242424"/>
                </a:solidFill>
              </a:rPr>
              <a:t>二、开放封闭原则</a:t>
            </a:r>
            <a:r>
              <a:rPr lang="en-US" altLang="zh-CN" sz="1335" dirty="0">
                <a:solidFill>
                  <a:srgbClr val="242424"/>
                </a:solidFill>
              </a:rPr>
              <a:t>(OCP)</a:t>
            </a:r>
            <a:r>
              <a:rPr lang="zh-CN" altLang="en-US" sz="1335" dirty="0">
                <a:solidFill>
                  <a:srgbClr val="242424"/>
                </a:solidFill>
              </a:rPr>
              <a:t>：对扩展开放，对修改封闭</a:t>
            </a:r>
            <a:endParaRPr lang="en-US" altLang="zh-CN" sz="1335" dirty="0">
              <a:solidFill>
                <a:srgbClr val="242424"/>
              </a:solidFill>
            </a:endParaRPr>
          </a:p>
          <a:p>
            <a:pPr algn="l">
              <a:lnSpc>
                <a:spcPct val="130000"/>
              </a:lnSpc>
            </a:pPr>
            <a:endParaRPr lang="zh-CN" altLang="en-US" sz="1335" dirty="0">
              <a:solidFill>
                <a:srgbClr val="242424"/>
              </a:solidFill>
            </a:endParaRPr>
          </a:p>
          <a:p>
            <a:pPr algn="l">
              <a:lnSpc>
                <a:spcPct val="130000"/>
              </a:lnSpc>
            </a:pPr>
            <a:r>
              <a:rPr lang="zh-CN" altLang="en-US" sz="1335" dirty="0">
                <a:solidFill>
                  <a:srgbClr val="242424"/>
                </a:solidFill>
              </a:rPr>
              <a:t>三、里氏替换原则</a:t>
            </a:r>
            <a:r>
              <a:rPr lang="en-US" altLang="zh-CN" sz="1335" dirty="0">
                <a:solidFill>
                  <a:srgbClr val="242424"/>
                </a:solidFill>
              </a:rPr>
              <a:t>(LSP)</a:t>
            </a:r>
            <a:r>
              <a:rPr lang="zh-CN" altLang="en-US" sz="1335" dirty="0">
                <a:solidFill>
                  <a:srgbClr val="242424"/>
                </a:solidFill>
              </a:rPr>
              <a:t>：子类可以替换成为它的基类</a:t>
            </a:r>
            <a:r>
              <a:rPr lang="en-US" altLang="zh-CN" sz="1335" dirty="0">
                <a:solidFill>
                  <a:srgbClr val="242424"/>
                </a:solidFill>
              </a:rPr>
              <a:t>(</a:t>
            </a:r>
            <a:r>
              <a:rPr lang="zh-CN" altLang="en-US" sz="1335" dirty="0">
                <a:solidFill>
                  <a:srgbClr val="242424"/>
                </a:solidFill>
              </a:rPr>
              <a:t>父类</a:t>
            </a:r>
            <a:r>
              <a:rPr lang="en-US" altLang="zh-CN" sz="1335" dirty="0">
                <a:solidFill>
                  <a:srgbClr val="242424"/>
                </a:solidFill>
              </a:rPr>
              <a:t>)</a:t>
            </a:r>
            <a:endParaRPr lang="en-US" altLang="zh-CN" sz="1335" dirty="0">
              <a:solidFill>
                <a:srgbClr val="242424"/>
              </a:solidFill>
            </a:endParaRPr>
          </a:p>
          <a:p>
            <a:pPr algn="l">
              <a:lnSpc>
                <a:spcPct val="130000"/>
              </a:lnSpc>
            </a:pPr>
            <a:endParaRPr lang="zh-CN" altLang="en-US" sz="1335" dirty="0">
              <a:solidFill>
                <a:srgbClr val="242424"/>
              </a:solidFill>
            </a:endParaRPr>
          </a:p>
          <a:p>
            <a:pPr algn="l">
              <a:lnSpc>
                <a:spcPct val="130000"/>
              </a:lnSpc>
            </a:pPr>
            <a:r>
              <a:rPr lang="zh-CN" altLang="en-US" sz="1335" dirty="0">
                <a:solidFill>
                  <a:srgbClr val="242424"/>
                </a:solidFill>
              </a:rPr>
              <a:t>四、依赖倒置原则</a:t>
            </a:r>
            <a:r>
              <a:rPr lang="en-US" altLang="zh-CN" sz="1335" dirty="0">
                <a:solidFill>
                  <a:srgbClr val="242424"/>
                </a:solidFill>
              </a:rPr>
              <a:t>(DIP)</a:t>
            </a:r>
            <a:r>
              <a:rPr lang="zh-CN" altLang="en-US" sz="1335" dirty="0">
                <a:solidFill>
                  <a:srgbClr val="242424"/>
                </a:solidFill>
              </a:rPr>
              <a:t>：高层模块不应该依赖于低层模块，二者都应该依赖于抽象，抽象不应该依赖于细节，细节应该依赖于抽象</a:t>
            </a:r>
            <a:endParaRPr lang="en-US" altLang="zh-CN" sz="1335" dirty="0">
              <a:solidFill>
                <a:srgbClr val="242424"/>
              </a:solidFill>
            </a:endParaRPr>
          </a:p>
          <a:p>
            <a:pPr algn="l">
              <a:lnSpc>
                <a:spcPct val="130000"/>
              </a:lnSpc>
            </a:pPr>
            <a:endParaRPr lang="zh-CN" altLang="en-US" sz="1335" dirty="0">
              <a:solidFill>
                <a:srgbClr val="242424"/>
              </a:solidFill>
            </a:endParaRPr>
          </a:p>
          <a:p>
            <a:pPr algn="l">
              <a:lnSpc>
                <a:spcPct val="130000"/>
              </a:lnSpc>
            </a:pPr>
            <a:r>
              <a:rPr lang="zh-CN" altLang="en-US" sz="1335" dirty="0">
                <a:solidFill>
                  <a:srgbClr val="242424"/>
                </a:solidFill>
              </a:rPr>
              <a:t>五、接口隔离原则</a:t>
            </a:r>
            <a:r>
              <a:rPr lang="en-US" altLang="zh-CN" sz="1335" dirty="0">
                <a:solidFill>
                  <a:srgbClr val="242424"/>
                </a:solidFill>
              </a:rPr>
              <a:t>(ISP):</a:t>
            </a:r>
            <a:r>
              <a:rPr lang="zh-CN" altLang="en-US" sz="1335" dirty="0">
                <a:solidFill>
                  <a:srgbClr val="242424"/>
                </a:solidFill>
              </a:rPr>
              <a:t>一个类对另外一个类的依赖建立在最小的接口上</a:t>
            </a:r>
            <a:endParaRPr lang="zh-CN" altLang="en-US" sz="1335" dirty="0">
              <a:solidFill>
                <a:srgbClr val="242424"/>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24541" y="1895808"/>
            <a:ext cx="2544507" cy="2544501"/>
            <a:chOff x="4824541" y="1895808"/>
            <a:chExt cx="2544507" cy="2544501"/>
          </a:xfrm>
        </p:grpSpPr>
        <p:sp>
          <p:nvSpPr>
            <p:cNvPr id="12" name="椭圆 11"/>
            <p:cNvSpPr/>
            <p:nvPr/>
          </p:nvSpPr>
          <p:spPr>
            <a:xfrm>
              <a:off x="4824541" y="1895808"/>
              <a:ext cx="2544507" cy="2544501"/>
            </a:xfrm>
            <a:prstGeom prst="ellipse">
              <a:avLst/>
            </a:prstGeom>
            <a:solidFill>
              <a:schemeClr val="bg1"/>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ea typeface="宋体" panose="02010600030101010101" pitchFamily="2" charset="-122"/>
              </a:endParaRPr>
            </a:p>
          </p:txBody>
        </p:sp>
        <p:sp>
          <p:nvSpPr>
            <p:cNvPr id="13" name="椭圆 12"/>
            <p:cNvSpPr/>
            <p:nvPr/>
          </p:nvSpPr>
          <p:spPr>
            <a:xfrm>
              <a:off x="5010916" y="2082183"/>
              <a:ext cx="2171757" cy="2171752"/>
            </a:xfrm>
            <a:prstGeom prst="ellipse">
              <a:avLst/>
            </a:prstGeom>
            <a:solidFill>
              <a:srgbClr val="553A6C"/>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kumimoji="1" lang="en-US" altLang="zh-CN" sz="8000" b="1" dirty="0">
                  <a:solidFill>
                    <a:prstClr val="white"/>
                  </a:solidFill>
                  <a:ea typeface="宋体" panose="02010600030101010101" pitchFamily="2" charset="-122"/>
                </a:rPr>
                <a:t>02</a:t>
              </a:r>
              <a:endParaRPr kumimoji="1" lang="zh-CN" altLang="en-US" sz="8000" b="1" dirty="0">
                <a:solidFill>
                  <a:prstClr val="white"/>
                </a:solidFill>
                <a:ea typeface="宋体" panose="02010600030101010101" pitchFamily="2" charset="-122"/>
              </a:endParaRPr>
            </a:p>
          </p:txBody>
        </p:sp>
      </p:grpSp>
      <p:grpSp>
        <p:nvGrpSpPr>
          <p:cNvPr id="3" name="组合 2"/>
          <p:cNvGrpSpPr/>
          <p:nvPr/>
        </p:nvGrpSpPr>
        <p:grpSpPr>
          <a:xfrm>
            <a:off x="5939094" y="4704217"/>
            <a:ext cx="314131" cy="538908"/>
            <a:chOff x="5939729" y="5437642"/>
            <a:chExt cx="314131" cy="538908"/>
          </a:xfrm>
        </p:grpSpPr>
        <p:sp>
          <p:nvSpPr>
            <p:cNvPr id="14" name="燕尾形 13"/>
            <p:cNvSpPr/>
            <p:nvPr/>
          </p:nvSpPr>
          <p:spPr>
            <a:xfrm rot="5400000">
              <a:off x="5973843" y="5403528"/>
              <a:ext cx="245903" cy="314131"/>
            </a:xfrm>
            <a:prstGeom prst="chevron">
              <a:avLst>
                <a:gd name="adj" fmla="val 59233"/>
              </a:avLst>
            </a:prstGeom>
            <a:solidFill>
              <a:schemeClr val="bg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15" name="燕尾形 14"/>
            <p:cNvSpPr/>
            <p:nvPr/>
          </p:nvSpPr>
          <p:spPr>
            <a:xfrm rot="5400000">
              <a:off x="5973843" y="5550031"/>
              <a:ext cx="245903" cy="314131"/>
            </a:xfrm>
            <a:prstGeom prst="chevron">
              <a:avLst>
                <a:gd name="adj" fmla="val 59233"/>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sp>
          <p:nvSpPr>
            <p:cNvPr id="16" name="燕尾形 15"/>
            <p:cNvSpPr/>
            <p:nvPr/>
          </p:nvSpPr>
          <p:spPr>
            <a:xfrm rot="5400000">
              <a:off x="5973843" y="5696533"/>
              <a:ext cx="245903" cy="314131"/>
            </a:xfrm>
            <a:prstGeom prst="chevron">
              <a:avLst>
                <a:gd name="adj" fmla="val 5923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1E2D43"/>
                </a:solidFill>
                <a:ea typeface="宋体" panose="02010600030101010101" pitchFamily="2" charset="-122"/>
              </a:endParaRPr>
            </a:p>
          </p:txBody>
        </p:sp>
      </p:grpSp>
      <p:sp>
        <p:nvSpPr>
          <p:cNvPr id="17" name="矩形 16"/>
          <p:cNvSpPr/>
          <p:nvPr/>
        </p:nvSpPr>
        <p:spPr>
          <a:xfrm>
            <a:off x="4222838" y="439101"/>
            <a:ext cx="3747912" cy="748030"/>
          </a:xfrm>
          <a:prstGeom prst="rect">
            <a:avLst/>
          </a:prstGeom>
        </p:spPr>
        <p:txBody>
          <a:bodyPr wrap="square" anchor="ctr">
            <a:spAutoFit/>
          </a:bodyPr>
          <a:lstStyle/>
          <a:p>
            <a:pPr algn="ctr"/>
            <a:r>
              <a:rPr lang="zh-CN" altLang="en-US" sz="2665" b="1" dirty="0">
                <a:solidFill>
                  <a:srgbClr val="FFFFFF"/>
                </a:solidFill>
                <a:ea typeface="微软雅黑" panose="020B0503020204020204" charset="-122"/>
                <a:cs typeface="微软雅黑" panose="020B0503020204020204" charset="-122"/>
              </a:rPr>
              <a:t>创建型模式</a:t>
            </a:r>
            <a:endParaRPr lang="en-US" altLang="zh-CN" sz="2665" b="1" dirty="0">
              <a:solidFill>
                <a:srgbClr val="FFFFFF"/>
              </a:solidFill>
              <a:ea typeface="微软雅黑" panose="020B0503020204020204" charset="-122"/>
              <a:cs typeface="微软雅黑" panose="020B0503020204020204" charset="-122"/>
            </a:endParaRPr>
          </a:p>
          <a:p>
            <a:pPr algn="ctr"/>
            <a:r>
              <a:rPr lang="en-US" altLang="zh-CN" sz="1600" b="1" dirty="0">
                <a:solidFill>
                  <a:srgbClr val="FFFFFF"/>
                </a:solidFill>
                <a:ea typeface="宋体" panose="02010600030101010101" pitchFamily="2" charset="-122"/>
              </a:rPr>
              <a:t>CREAT PATTERN</a:t>
            </a:r>
            <a:endParaRPr lang="en-US" altLang="zh-CN" sz="1600" b="1" dirty="0">
              <a:solidFill>
                <a:srgbClr val="FFFFFF"/>
              </a:solidFill>
              <a:ea typeface="宋体" panose="02010600030101010101" pitchFamily="2" charset="-122"/>
            </a:endParaRPr>
          </a:p>
        </p:txBody>
      </p:sp>
      <p:sp>
        <p:nvSpPr>
          <p:cNvPr id="4" name="矩形 3"/>
          <p:cNvSpPr/>
          <p:nvPr/>
        </p:nvSpPr>
        <p:spPr>
          <a:xfrm>
            <a:off x="4223473" y="5327966"/>
            <a:ext cx="3747912" cy="1322070"/>
          </a:xfrm>
          <a:prstGeom prst="rect">
            <a:avLst/>
          </a:prstGeom>
        </p:spPr>
        <p:txBody>
          <a:bodyPr wrap="square" anchor="ctr">
            <a:spAutoFit/>
          </a:bodyPr>
          <a:p>
            <a:pPr algn="ctr"/>
            <a:r>
              <a:rPr lang="zh-CN" altLang="en-US" sz="1600" b="1" dirty="0">
                <a:solidFill>
                  <a:srgbClr val="FFFFFF"/>
                </a:solidFill>
                <a:ea typeface="宋体" panose="02010600030101010101" pitchFamily="2" charset="-122"/>
              </a:rPr>
              <a:t>创建型模式是为了隔离客户程序与具体类型实例化的依赖关系，通过将实例化职责委托其他对象的办法。保证客户程序</a:t>
            </a:r>
            <a:r>
              <a:rPr lang="en-US" altLang="zh-CN" sz="1600" b="1" dirty="0">
                <a:solidFill>
                  <a:srgbClr val="FFFFFF"/>
                </a:solidFill>
                <a:ea typeface="宋体" panose="02010600030101010101" pitchFamily="2" charset="-122"/>
              </a:rPr>
              <a:t>(</a:t>
            </a:r>
            <a:r>
              <a:rPr lang="zh-CN" altLang="en-US" sz="1600" b="1" dirty="0">
                <a:solidFill>
                  <a:srgbClr val="FFFFFF"/>
                </a:solidFill>
                <a:ea typeface="宋体" panose="02010600030101010101" pitchFamily="2" charset="-122"/>
              </a:rPr>
              <a:t>或者外部系统</a:t>
            </a:r>
            <a:r>
              <a:rPr lang="en-US" altLang="zh-CN" sz="1600" b="1" dirty="0">
                <a:solidFill>
                  <a:srgbClr val="FFFFFF"/>
                </a:solidFill>
                <a:ea typeface="宋体" panose="02010600030101010101" pitchFamily="2" charset="-122"/>
              </a:rPr>
              <a:t>)</a:t>
            </a:r>
            <a:r>
              <a:rPr lang="zh-CN" altLang="en-US" sz="1600" b="1" dirty="0">
                <a:solidFill>
                  <a:srgbClr val="FFFFFF"/>
                </a:solidFill>
                <a:ea typeface="宋体" panose="02010600030101010101" pitchFamily="2" charset="-122"/>
              </a:rPr>
              <a:t>获得期望具体类型实例的同时，不必发生直接的引用和耦合</a:t>
            </a:r>
            <a:endParaRPr lang="zh-CN" altLang="en-US" sz="1600" b="1" dirty="0">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4774" y="33403"/>
            <a:ext cx="918851" cy="918851"/>
          </a:xfrm>
          <a:prstGeom prst="ellipse">
            <a:avLst/>
          </a:prstGeom>
          <a:solidFill>
            <a:srgbClr val="308DA2"/>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4800" b="1" dirty="0">
                <a:solidFill>
                  <a:schemeClr val="bg1"/>
                </a:solidFill>
              </a:rPr>
              <a:t>2</a:t>
            </a:r>
            <a:endParaRPr kumimoji="1" lang="en-US" altLang="zh-CN" sz="4800" b="1" dirty="0">
              <a:solidFill>
                <a:schemeClr val="bg1"/>
              </a:solidFill>
            </a:endParaRPr>
          </a:p>
        </p:txBody>
      </p:sp>
      <p:sp>
        <p:nvSpPr>
          <p:cNvPr id="3" name="矩形 2"/>
          <p:cNvSpPr/>
          <p:nvPr/>
        </p:nvSpPr>
        <p:spPr>
          <a:xfrm>
            <a:off x="1177290" y="180023"/>
            <a:ext cx="5057775" cy="625475"/>
          </a:xfrm>
          <a:prstGeom prst="rect">
            <a:avLst/>
          </a:prstGeom>
        </p:spPr>
        <p:txBody>
          <a:bodyPr wrap="square" anchor="ctr">
            <a:spAutoFit/>
          </a:bodyPr>
          <a:lstStyle/>
          <a:p>
            <a:pPr algn="l">
              <a:lnSpc>
                <a:spcPct val="130000"/>
              </a:lnSpc>
            </a:pPr>
            <a:r>
              <a:rPr lang="zh-CN" altLang="en-US" sz="2665" b="1" dirty="0">
                <a:solidFill>
                  <a:schemeClr val="accent5"/>
                </a:solidFill>
                <a:ea typeface="微软雅黑" panose="020B0503020204020204" charset="-122"/>
                <a:cs typeface="微软雅黑" panose="020B0503020204020204" charset="-122"/>
              </a:rPr>
              <a:t>创建型模式</a:t>
            </a:r>
            <a:endParaRPr lang="zh-CN" altLang="en-US" sz="2665" b="1" dirty="0">
              <a:solidFill>
                <a:schemeClr val="accent5"/>
              </a:solidFill>
              <a:ea typeface="微软雅黑" panose="020B0503020204020204" charset="-122"/>
              <a:cs typeface="微软雅黑" panose="020B0503020204020204" charset="-122"/>
            </a:endParaRPr>
          </a:p>
        </p:txBody>
      </p:sp>
      <p:sp>
        <p:nvSpPr>
          <p:cNvPr id="5" name="矩形 4"/>
          <p:cNvSpPr/>
          <p:nvPr/>
        </p:nvSpPr>
        <p:spPr>
          <a:xfrm>
            <a:off x="4222838" y="439101"/>
            <a:ext cx="3747912" cy="748030"/>
          </a:xfrm>
          <a:prstGeom prst="rect">
            <a:avLst/>
          </a:prstGeom>
        </p:spPr>
        <p:txBody>
          <a:bodyPr wrap="square" anchor="ctr">
            <a:spAutoFit/>
          </a:bodyPr>
          <a:lstStyle/>
          <a:p>
            <a:pPr algn="ctr"/>
            <a:r>
              <a:rPr lang="zh-CN" altLang="en-US" sz="2665" b="1" dirty="0">
                <a:solidFill>
                  <a:srgbClr val="FFFFFF"/>
                </a:solidFill>
                <a:ea typeface="微软雅黑" panose="020B0503020204020204" charset="-122"/>
                <a:cs typeface="微软雅黑" panose="020B0503020204020204" charset="-122"/>
              </a:rPr>
              <a:t>创建型模式</a:t>
            </a:r>
            <a:endParaRPr lang="en-US" altLang="zh-CN" sz="2665" b="1" dirty="0">
              <a:solidFill>
                <a:srgbClr val="FFFFFF"/>
              </a:solidFill>
              <a:ea typeface="微软雅黑" panose="020B0503020204020204" charset="-122"/>
              <a:cs typeface="微软雅黑" panose="020B0503020204020204" charset="-122"/>
            </a:endParaRPr>
          </a:p>
          <a:p>
            <a:pPr algn="ctr"/>
            <a:r>
              <a:rPr lang="en-US" altLang="zh-CN" sz="1600" b="1" dirty="0">
                <a:solidFill>
                  <a:srgbClr val="FFFFFF"/>
                </a:solidFill>
                <a:ea typeface="宋体" panose="02010600030101010101" pitchFamily="2" charset="-122"/>
              </a:rPr>
              <a:t>CREAT PATTERN</a:t>
            </a:r>
            <a:endParaRPr lang="en-US" altLang="zh-CN" sz="1600" b="1" dirty="0">
              <a:solidFill>
                <a:srgbClr val="FFFFFF"/>
              </a:solidFill>
              <a:ea typeface="宋体" panose="02010600030101010101" pitchFamily="2" charset="-122"/>
            </a:endParaRPr>
          </a:p>
        </p:txBody>
      </p:sp>
      <p:sp>
        <p:nvSpPr>
          <p:cNvPr id="9" name="矩形 8"/>
          <p:cNvSpPr/>
          <p:nvPr/>
        </p:nvSpPr>
        <p:spPr>
          <a:xfrm>
            <a:off x="1278255" y="1348105"/>
            <a:ext cx="10215245" cy="5015865"/>
          </a:xfrm>
          <a:prstGeom prst="rect">
            <a:avLst/>
          </a:prstGeom>
        </p:spPr>
        <p:style>
          <a:lnRef idx="2">
            <a:schemeClr val="accent2"/>
          </a:lnRef>
          <a:fillRef idx="1">
            <a:schemeClr val="lt1"/>
          </a:fillRef>
          <a:effectRef idx="0">
            <a:schemeClr val="accent2"/>
          </a:effectRef>
          <a:fontRef idx="minor">
            <a:schemeClr val="dk1"/>
          </a:fontRef>
        </p:style>
        <p:txBody>
          <a:bodyPr wrap="square" anchor="ctr">
            <a:spAutoFit/>
          </a:bodyPr>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一：工厂和工厂方法模式</a:t>
            </a:r>
            <a:r>
              <a:rPr lang="en-US" altLang="zh-CN" b="1" dirty="0">
                <a:solidFill>
                  <a:schemeClr val="tx1"/>
                </a:solidFill>
                <a:ea typeface="宋体" panose="02010600030101010101" pitchFamily="2" charset="-122"/>
              </a:rPr>
              <a:t>--Factory </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二：单例模式</a:t>
            </a:r>
            <a:r>
              <a:rPr lang="en-US" altLang="zh-CN" b="1" dirty="0">
                <a:solidFill>
                  <a:schemeClr val="tx1"/>
                </a:solidFill>
                <a:ea typeface="宋体" panose="02010600030101010101" pitchFamily="2" charset="-122"/>
              </a:rPr>
              <a:t>--Singleton </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三：抽象工厂模式</a:t>
            </a:r>
            <a:r>
              <a:rPr lang="en-US" altLang="zh-CN" b="1" dirty="0">
                <a:solidFill>
                  <a:schemeClr val="tx1"/>
                </a:solidFill>
                <a:ea typeface="宋体" panose="02010600030101010101" pitchFamily="2" charset="-122"/>
              </a:rPr>
              <a:t>--Abastract Factory </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四：创建者模式</a:t>
            </a:r>
            <a:r>
              <a:rPr lang="en-US" altLang="zh-CN" b="1" dirty="0">
                <a:solidFill>
                  <a:schemeClr val="tx1"/>
                </a:solidFill>
                <a:ea typeface="宋体" panose="02010600030101010101" pitchFamily="2" charset="-122"/>
              </a:rPr>
              <a:t>--Builder </a:t>
            </a:r>
            <a:r>
              <a:rPr lang="en-US" altLang="zh-CN" b="1" dirty="0">
                <a:ea typeface="宋体" panose="02010600030101010101" pitchFamily="2" charset="-122"/>
                <a:sym typeface="+mn-ea"/>
              </a:rPr>
              <a:t> Pattern</a:t>
            </a:r>
            <a:endParaRPr lang="zh-CN" altLang="en-US" b="1" dirty="0">
              <a:solidFill>
                <a:schemeClr val="tx1"/>
              </a:solidFill>
              <a:ea typeface="宋体" panose="02010600030101010101" pitchFamily="2" charset="-122"/>
            </a:endParaRPr>
          </a:p>
          <a:p>
            <a:pPr algn="l"/>
            <a:endParaRPr lang="zh-CN" altLang="en-US" b="1" dirty="0">
              <a:solidFill>
                <a:schemeClr val="tx1"/>
              </a:solidFill>
              <a:ea typeface="宋体" panose="02010600030101010101" pitchFamily="2" charset="-122"/>
            </a:endParaRPr>
          </a:p>
          <a:p>
            <a:pPr algn="l"/>
            <a:r>
              <a:rPr lang="zh-CN" altLang="en-US" b="1" dirty="0">
                <a:solidFill>
                  <a:schemeClr val="tx1"/>
                </a:solidFill>
                <a:ea typeface="宋体" panose="02010600030101010101" pitchFamily="2" charset="-122"/>
              </a:rPr>
              <a:t>五：原型模式</a:t>
            </a:r>
            <a:r>
              <a:rPr lang="en-US" altLang="zh-CN" b="1" dirty="0">
                <a:solidFill>
                  <a:schemeClr val="tx1"/>
                </a:solidFill>
                <a:ea typeface="宋体" panose="02010600030101010101" pitchFamily="2" charset="-122"/>
              </a:rPr>
              <a:t>--Prototype Pattern</a:t>
            </a:r>
            <a:endParaRPr lang="en-US" altLang="zh-CN" b="1" dirty="0">
              <a:solidFill>
                <a:schemeClr val="tx1"/>
              </a:solidFill>
              <a:ea typeface="宋体" panose="02010600030101010101" pitchFamily="2" charset="-122"/>
            </a:endParaRPr>
          </a:p>
          <a:p>
            <a:pPr algn="l"/>
            <a:endParaRPr lang="en-US" altLang="zh-CN" sz="1600" b="1" dirty="0">
              <a:solidFill>
                <a:schemeClr val="tx1"/>
              </a:solidFill>
              <a:ea typeface="宋体" panose="02010600030101010101" pitchFamily="2" charset="-122"/>
            </a:endParaRPr>
          </a:p>
          <a:p>
            <a:pPr algn="l"/>
            <a:endParaRPr lang="en-US" altLang="zh-CN" sz="1600" b="1" dirty="0">
              <a:solidFill>
                <a:schemeClr val="tx1"/>
              </a:solidFill>
              <a:ea typeface="宋体" panose="02010600030101010101" pitchFamily="2" charset="-122"/>
            </a:endParaRPr>
          </a:p>
          <a:p>
            <a:pPr algn="l"/>
            <a:endParaRPr lang="en-US" altLang="zh-CN" sz="1600" b="1" dirty="0">
              <a:solidFill>
                <a:schemeClr val="tx1"/>
              </a:solidFill>
              <a:ea typeface="宋体" panose="02010600030101010101" pitchFamily="2" charset="-122"/>
            </a:endParaRPr>
          </a:p>
          <a:p>
            <a:pPr algn="l"/>
            <a:endParaRPr lang="zh-CN" altLang="en-US" sz="1600" b="1" dirty="0">
              <a:solidFill>
                <a:schemeClr val="tx1"/>
              </a:solidFill>
              <a:ea typeface="宋体" panose="02010600030101010101" pitchFamily="2" charset="-122"/>
            </a:endParaRPr>
          </a:p>
          <a:p>
            <a:pPr algn="l"/>
            <a:endParaRPr lang="zh-CN" altLang="en-US" sz="1600" b="1" dirty="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自定义 107">
      <a:dk1>
        <a:srgbClr val="103154"/>
      </a:dk1>
      <a:lt1>
        <a:srgbClr val="FFFFFF"/>
      </a:lt1>
      <a:dk2>
        <a:srgbClr val="00BFC3"/>
      </a:dk2>
      <a:lt2>
        <a:srgbClr val="0096FF"/>
      </a:lt2>
      <a:accent1>
        <a:srgbClr val="FF4343"/>
      </a:accent1>
      <a:accent2>
        <a:srgbClr val="009EA2"/>
      </a:accent2>
      <a:accent3>
        <a:srgbClr val="652C6E"/>
      </a:accent3>
      <a:accent4>
        <a:srgbClr val="FBEC85"/>
      </a:accent4>
      <a:accent5>
        <a:srgbClr val="FF7F01"/>
      </a:accent5>
      <a:accent6>
        <a:srgbClr val="9D09D1"/>
      </a:accent6>
      <a:hlink>
        <a:srgbClr val="1286C9"/>
      </a:hlink>
      <a:folHlink>
        <a:srgbClr val="A8C2E7"/>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19709</Words>
  <Application>WPS 演示</Application>
  <PresentationFormat>自定义</PresentationFormat>
  <Paragraphs>1468</Paragraphs>
  <Slides>52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52</vt:i4>
      </vt:variant>
    </vt:vector>
  </HeadingPairs>
  <TitlesOfParts>
    <vt:vector size="70" baseType="lpstr">
      <vt:lpstr>Arial</vt:lpstr>
      <vt:lpstr>宋体</vt:lpstr>
      <vt:lpstr>Wingdings</vt:lpstr>
      <vt:lpstr>Arial</vt:lpstr>
      <vt:lpstr>Segoe UI Light</vt:lpstr>
      <vt:lpstr>微软雅黑</vt:lpstr>
      <vt:lpstr>Segoe UI Light</vt:lpstr>
      <vt:lpstr>Century Gothic</vt:lpstr>
      <vt:lpstr>Century</vt:lpstr>
      <vt:lpstr>Arial Unicode MS</vt:lpstr>
      <vt:lpstr>Calibri</vt:lpstr>
      <vt:lpstr>方正粗宋简体</vt:lpstr>
      <vt:lpstr>HelveticaNeueLT Pro 67 MdCn</vt:lpstr>
      <vt:lpstr>HelveticaNeueLT Pro 67 MdCnO</vt:lpstr>
      <vt:lpstr>Hiragino Sans GB W3</vt:lpstr>
      <vt:lpstr>Segoe Print</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萧然</cp:lastModifiedBy>
  <cp:revision>484</cp:revision>
  <dcterms:created xsi:type="dcterms:W3CDTF">2010-04-12T23:12:00Z</dcterms:created>
  <dcterms:modified xsi:type="dcterms:W3CDTF">2018-07-26T07:44:48Z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2052-10.1.0.7469</vt:lpwstr>
  </property>
</Properties>
</file>