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3"/>
  </p:normalViewPr>
  <p:slideViewPr>
    <p:cSldViewPr snapToGrid="0">
      <p:cViewPr varScale="1">
        <p:scale>
          <a:sx n="115" d="100"/>
          <a:sy n="115" d="100"/>
        </p:scale>
        <p:origin x="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4E7EF-487C-8AF4-95EF-ECCA2C375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192D0F-ACD7-1D73-A763-8D310BAE0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14988-11BA-D15F-943A-FAB481D0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627A-2F0E-46F3-A211-88346FC562C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FEB01-FDE5-EF3A-955E-68E5D254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69388-7851-10C2-2EF3-84373850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667-587B-481F-8398-EC77EDB37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29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9925B-53DA-AC5B-E7B8-15F18A88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129779-E5EC-7C67-5ED4-84D216F5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16339-75A3-066C-5EAD-4C83DC77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627A-2F0E-46F3-A211-88346FC562C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5A1B1-E9CC-2281-BFC1-3CF6C857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4C499-49A9-6C0D-7896-666B7A38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667-587B-481F-8398-EC77EDB37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55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F63786-AF81-FD76-35B7-813F5C43A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99E90C-055E-B724-2328-F54FAB3DE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74449-CCE8-3CE7-FAE1-4BEE5D7C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627A-2F0E-46F3-A211-88346FC562C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05882-9818-3FF1-6CFC-42112CF4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BBC2C-7376-1A0A-D7E5-EA0F3AD0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667-587B-481F-8398-EC77EDB37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61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5F5A3-B3B1-5878-9F0C-BD7E1C2E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653CE-C7D4-779B-B3C7-0BD1B386A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F092A-0779-93D3-6E7F-555BAD32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627A-2F0E-46F3-A211-88346FC562C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14655-DEEB-9585-8C47-046FD0D1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260AE-0966-CCEA-BC8B-E5BA89A3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667-587B-481F-8398-EC77EDB37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C31DE-F5FD-43A4-5CB9-D79081C5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B8435-6F13-7E62-E1F6-9397B5A40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84F93-2239-F961-25B3-87F397A8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627A-2F0E-46F3-A211-88346FC562C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42079-1DB3-AD21-CAEC-069E7570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C882F-611D-B730-FFB7-99E54063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667-587B-481F-8398-EC77EDB37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29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859AF-2F84-35EA-B5A0-367B4640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303BD-233A-D043-B24D-5B8F2E238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201B6C-2D1C-6130-738F-7B1DE07DD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EEB03D-2698-E898-0638-DE0028E6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627A-2F0E-46F3-A211-88346FC562C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69CA8F-5807-78EC-3BED-E796EAC3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25EE07-D1D2-438E-2EB9-E0AF2398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667-587B-481F-8398-EC77EDB37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9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127AF-96CA-1C48-8265-B27676043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4AD0C-4FA8-6D13-4882-C5E04FFC3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DAC88C-E89D-40C0-98E5-141AD3C3C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0C6B81-E684-D948-2BD7-8126A3483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1C7D43-A3C3-CFE7-625F-CE5FA84AA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413CF8-A252-2712-D49F-973856F3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627A-2F0E-46F3-A211-88346FC562C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C03B7D-6065-1A9E-FCBB-A79D5FC3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CEC23F-3E35-E04F-B251-152B2BFF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667-587B-481F-8398-EC77EDB37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00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AF8A1-97FC-B526-2046-03064F98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59BB3-7CC9-618D-739A-B3651B4D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627A-2F0E-46F3-A211-88346FC562C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EFA397-A9E3-DD81-DAAE-4AEEC189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525594-E6A0-C77E-3D26-4BB34B6E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667-587B-481F-8398-EC77EDB37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40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019B0C-1941-D537-6935-C90DD241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627A-2F0E-46F3-A211-88346FC562C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C2E6FA-DF11-DA39-4E47-BAFFC1A0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66D2E4-E7F3-E6DE-8586-534AD5DC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667-587B-481F-8398-EC77EDB37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00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2B143-5195-EAEC-F8A7-DE8455E17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82C37-A6E6-6C0C-25F7-6163E7161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2FC197-D35A-540D-DE62-7AB01F16D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AC9C5D-3EBB-F481-A716-E6B70C1C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627A-2F0E-46F3-A211-88346FC562C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D9318B-FE89-8FF7-215E-D3F9691D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B6FA4D-6746-740B-5362-5C719885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667-587B-481F-8398-EC77EDB37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85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DFE97-28D3-D53E-1D93-F813BDEB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F97375-13E2-458F-9666-C581FC31C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C7305-4180-5790-8CE3-F9F796BA6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2BF3E0-D821-72BF-BD5D-43D0BBD8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627A-2F0E-46F3-A211-88346FC562C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730750-9AA5-37E4-E59D-62B62316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73AA52-D2BF-4BBD-4F2C-B39B3B79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667-587B-481F-8398-EC77EDB37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1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163531-11D4-E221-C014-F5107865A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582C26-F3CD-511B-0DCB-730945969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D8248-17EC-D8CA-9323-213DD173C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D627A-2F0E-46F3-A211-88346FC562C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C2E54-BB94-EC71-8E3B-3177F31A4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833E0-AA70-D72D-932F-9476646BF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6C667-587B-481F-8398-EC77EDB37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34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1292D3-EF4A-941C-0958-019F8FE107AD}"/>
              </a:ext>
            </a:extLst>
          </p:cNvPr>
          <p:cNvSpPr/>
          <p:nvPr/>
        </p:nvSpPr>
        <p:spPr>
          <a:xfrm>
            <a:off x="20" y="3976821"/>
            <a:ext cx="12191980" cy="1739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3796702-50E9-E327-4D70-F514666F6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3794760"/>
            <a:ext cx="11471565" cy="1739347"/>
          </a:xfrm>
        </p:spPr>
        <p:txBody>
          <a:bodyPr>
            <a:normAutofit/>
          </a:bodyPr>
          <a:lstStyle/>
          <a:p>
            <a:r>
              <a:rPr lang="es-419" altLang="zh-CN" sz="4200" b="1" dirty="0">
                <a:solidFill>
                  <a:schemeClr val="bg1"/>
                </a:solidFill>
              </a:rPr>
              <a:t>The Future of Drug Discovery: Quantum-Based Machine Learning Simulation (QMLS)</a:t>
            </a:r>
            <a:endParaRPr lang="zh-CN" altLang="en-US" sz="4200" b="1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30C65F-D645-8469-854A-3CD7B9C76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0" y="5898232"/>
            <a:ext cx="9144000" cy="838437"/>
          </a:xfrm>
        </p:spPr>
        <p:txBody>
          <a:bodyPr>
            <a:noAutofit/>
          </a:bodyPr>
          <a:lstStyle/>
          <a:p>
            <a:r>
              <a:rPr lang="en-CA" altLang="zh-CN" sz="1800" b="1" dirty="0"/>
              <a:t>Yifan Zhou</a:t>
            </a:r>
            <a:endParaRPr lang="en-CA" altLang="zh-CN" sz="1800" dirty="0"/>
          </a:p>
          <a:p>
            <a:r>
              <a:rPr lang="en-CA" altLang="zh-CN" sz="1800" dirty="0"/>
              <a:t>BASIS International School Guangzhou </a:t>
            </a:r>
            <a:endParaRPr lang="zh-CN" altLang="en-US" sz="1800" dirty="0"/>
          </a:p>
        </p:txBody>
      </p:sp>
      <p:pic>
        <p:nvPicPr>
          <p:cNvPr id="5" name="Picture 4" descr="Vaccine storage and manufacturing">
            <a:extLst>
              <a:ext uri="{FF2B5EF4-FFF2-40B4-BE49-F238E27FC236}">
                <a16:creationId xmlns:a16="http://schemas.microsoft.com/office/drawing/2014/main" id="{FD5E43AF-E257-250C-CE89-461418F49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04" b="35252"/>
          <a:stretch/>
        </p:blipFill>
        <p:spPr>
          <a:xfrm>
            <a:off x="20" y="10"/>
            <a:ext cx="12191980" cy="397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6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07E35A-99B3-380D-3EE9-1D3E98C73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639" y="1840015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altLang="zh-CN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8" name="Graphic 5" descr="问题">
            <a:extLst>
              <a:ext uri="{FF2B5EF4-FFF2-40B4-BE49-F238E27FC236}">
                <a16:creationId xmlns:a16="http://schemas.microsoft.com/office/drawing/2014/main" id="{7B3F1EF1-7EE7-F531-4341-6433F2C7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2135" y="1969988"/>
            <a:ext cx="2380471" cy="238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0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629635-D3F3-7C65-057C-E1CAADAF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altLang="zh-CN" sz="3200"/>
              <a:t>Drug R&amp;D and Its Challenges</a:t>
            </a:r>
            <a:endParaRPr lang="zh-CN" altLang="en-US" sz="3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日程表&#10;&#10;中度可信度描述已自动生成">
            <a:extLst>
              <a:ext uri="{FF2B5EF4-FFF2-40B4-BE49-F238E27FC236}">
                <a16:creationId xmlns:a16="http://schemas.microsoft.com/office/drawing/2014/main" id="{BCBE72FF-8F26-AF84-6DD4-398E6EB8E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05" y="638995"/>
            <a:ext cx="10369645" cy="331828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977BB-1835-2034-E299-787D7490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en-US" altLang="zh-CN" sz="1800" dirty="0"/>
              <a:t>Long development time: 5-12 years </a:t>
            </a:r>
            <a:r>
              <a:rPr lang="en-US" altLang="zh-CN" sz="1400" dirty="0">
                <a:solidFill>
                  <a:srgbClr val="FF0000"/>
                </a:solidFill>
              </a:rPr>
              <a:t>[1]</a:t>
            </a:r>
          </a:p>
          <a:p>
            <a:r>
              <a:rPr lang="en-US" altLang="zh-CN" sz="1800" dirty="0"/>
              <a:t>Costly: $2.6 billion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[2]</a:t>
            </a:r>
          </a:p>
          <a:p>
            <a:r>
              <a:rPr lang="en-US" altLang="zh-CN" sz="1800" dirty="0"/>
              <a:t>Low success rate: 10% </a:t>
            </a:r>
            <a:r>
              <a:rPr lang="en-US" altLang="zh-CN" sz="1400" dirty="0">
                <a:solidFill>
                  <a:srgbClr val="FF0000"/>
                </a:solidFill>
              </a:rPr>
              <a:t>[3]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21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537A582-DE53-22DE-52BE-37183B0F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altLang="zh-CN" sz="3700"/>
              <a:t>Current Solutions and Drawbacks</a:t>
            </a:r>
            <a:endParaRPr lang="zh-CN" altLang="en-US" sz="37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F630E-550E-DC2B-6D6E-4A2C8B2B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altLang="zh-CN" sz="2000" dirty="0"/>
              <a:t>Computer-Aided Drug Design (CADD): </a:t>
            </a:r>
            <a:r>
              <a:rPr lang="en-US" altLang="zh-CN" sz="2000" dirty="0">
                <a:solidFill>
                  <a:srgbClr val="FF0000"/>
                </a:solidFill>
              </a:rPr>
              <a:t>Relies on existing data</a:t>
            </a:r>
          </a:p>
          <a:p>
            <a:r>
              <a:rPr lang="en-US" altLang="zh-CN" sz="2000" dirty="0"/>
              <a:t>Molecular dynamics simulations (MDS): </a:t>
            </a:r>
            <a:r>
              <a:rPr lang="en-US" altLang="zh-CN" sz="2000" dirty="0">
                <a:solidFill>
                  <a:srgbClr val="FF0000"/>
                </a:solidFill>
              </a:rPr>
              <a:t>Requires high computing power &amp; extensive time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A30936C8-EDEB-F590-F9F8-ACB6B5417E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6" r="22010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1CC84E-092B-C571-C222-9278AE0A8960}"/>
              </a:ext>
            </a:extLst>
          </p:cNvPr>
          <p:cNvSpPr txBox="1"/>
          <p:nvPr/>
        </p:nvSpPr>
        <p:spPr>
          <a:xfrm>
            <a:off x="5977788" y="5532719"/>
            <a:ext cx="5425410" cy="52592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300" dirty="0">
                <a:solidFill>
                  <a:srgbClr val="FF0000"/>
                </a:solidFill>
              </a:rPr>
              <a:t>[4]</a:t>
            </a:r>
            <a:endParaRPr lang="zh-CN" alt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6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B1230-D3B4-5040-66BE-22842C8E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Solution: QMLS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05657-1C05-CE47-A0DD-0C7D14A4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Quantum-based machine learning simulation (QMLS)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/>
              <a:t>Machine Learning Molecule Generation (MLG) &amp; machine learning variation (MLV)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/>
              <a:t>Quantum-based simulation (QS)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000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57FCFE6E-7F85-3F6B-210D-CC49AF1F7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574" y="3094310"/>
            <a:ext cx="4704720" cy="29659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A34EA1-0559-76E9-85BA-E53F24D04D6B}"/>
              </a:ext>
            </a:extLst>
          </p:cNvPr>
          <p:cNvSpPr txBox="1"/>
          <p:nvPr/>
        </p:nvSpPr>
        <p:spPr>
          <a:xfrm>
            <a:off x="838200" y="3558295"/>
            <a:ext cx="5377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Hit Generation: MLG + QS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Lead Optimization: MLV + QS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C66745-320B-D38D-FBBF-B8A0899A2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00" y="4577270"/>
            <a:ext cx="3877891" cy="18323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EC1CD0B-6662-CC46-D324-EB7B9C60DB47}"/>
              </a:ext>
            </a:extLst>
          </p:cNvPr>
          <p:cNvSpPr txBox="1"/>
          <p:nvPr/>
        </p:nvSpPr>
        <p:spPr>
          <a:xfrm>
            <a:off x="5267242" y="6173400"/>
            <a:ext cx="1013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[5]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4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3CA2DE3-7EA0-6D21-87FF-8DC2D387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altLang="zh-CN" sz="2800" dirty="0"/>
              <a:t>Machine Learning Molecule Generation (MLMG)</a:t>
            </a:r>
            <a:endParaRPr lang="zh-CN" altLang="en-US" sz="28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F0CDD-C3F7-6D57-E0B9-FE26072D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Responsible for </a:t>
            </a:r>
            <a:r>
              <a:rPr lang="en-US" altLang="zh-CN" sz="2000" b="1" dirty="0"/>
              <a:t>generating possible drug candidates</a:t>
            </a:r>
            <a:r>
              <a:rPr lang="en-US" altLang="zh-CN" sz="2000" dirty="0"/>
              <a:t> based on the molecular structure of the target protein or gene</a:t>
            </a:r>
          </a:p>
          <a:p>
            <a:r>
              <a:rPr lang="en-US" altLang="zh-CN" sz="2000" b="1" dirty="0"/>
              <a:t>Transfer Learning</a:t>
            </a:r>
            <a:r>
              <a:rPr lang="en-US" altLang="zh-CN" sz="2000" dirty="0"/>
              <a:t>: 4 Tasks</a:t>
            </a:r>
          </a:p>
          <a:p>
            <a:r>
              <a:rPr lang="en-US" altLang="zh-CN" sz="2000" dirty="0"/>
              <a:t>Uses quantum generative models: </a:t>
            </a:r>
            <a:r>
              <a:rPr lang="en-US" altLang="zh-CN" sz="2000" b="1" dirty="0"/>
              <a:t>QGANs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A6720255-94C3-AAC0-515B-EA57769243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2" r="3242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6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3CA2DE3-7EA0-6D21-87FF-8DC2D387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altLang="zh-CN" sz="3700"/>
              <a:t>Quantum-based Simulation (QS)</a:t>
            </a:r>
            <a:endParaRPr lang="zh-CN" altLang="en-US" sz="37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F0CDD-C3F7-6D57-E0B9-FE26072D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Responsible for </a:t>
            </a:r>
            <a:r>
              <a:rPr lang="en-US" altLang="zh-CN" sz="2000" b="1" dirty="0"/>
              <a:t>filtering out existing known molecules</a:t>
            </a:r>
            <a:r>
              <a:rPr lang="en-US" altLang="zh-CN" sz="2000" dirty="0"/>
              <a:t> based on their reaction and binding effectiveness with the target protein or gene</a:t>
            </a:r>
          </a:p>
          <a:p>
            <a:r>
              <a:rPr lang="en-US" altLang="zh-CN" sz="2000" dirty="0"/>
              <a:t>Uses </a:t>
            </a:r>
            <a:r>
              <a:rPr lang="en-US" altLang="zh-CN" sz="2000" b="1" dirty="0"/>
              <a:t>quantum simulation</a:t>
            </a:r>
            <a:r>
              <a:rPr lang="en-US" altLang="zh-CN" sz="2000" dirty="0"/>
              <a:t> tools: </a:t>
            </a:r>
            <a:r>
              <a:rPr lang="en-US" altLang="zh-CN" sz="2000" dirty="0" err="1"/>
              <a:t>OpenMM</a:t>
            </a:r>
            <a:r>
              <a:rPr lang="en-US" altLang="zh-CN" sz="2000" dirty="0"/>
              <a:t> &amp; </a:t>
            </a:r>
            <a:r>
              <a:rPr lang="en-US" altLang="zh-CN" sz="2000" dirty="0" err="1"/>
              <a:t>qiskit.org’s</a:t>
            </a:r>
            <a:endParaRPr lang="zh-CN" alt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EAA8965F-4762-4F80-22BD-15E835CDC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23" y="752905"/>
            <a:ext cx="4397433" cy="217672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77846E-FBD9-2026-4C5C-13377F63C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856" y="3707894"/>
            <a:ext cx="3572703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0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3CA2DE3-7EA0-6D21-87FF-8DC2D387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 fontScale="90000"/>
          </a:bodyPr>
          <a:lstStyle/>
          <a:p>
            <a:r>
              <a:rPr lang="en-US" altLang="zh-CN" sz="3100" dirty="0"/>
              <a:t>Machine Learning Molecule Variation (MLMV)</a:t>
            </a:r>
            <a:endParaRPr lang="zh-CN" altLang="en-US" sz="3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F0CDD-C3F7-6D57-E0B9-FE26072D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Responsible for </a:t>
            </a:r>
            <a:r>
              <a:rPr lang="en-US" altLang="zh-CN" sz="1800" b="1"/>
              <a:t>creating variations and modification</a:t>
            </a:r>
            <a:r>
              <a:rPr lang="en-US" altLang="zh-CN" sz="1800"/>
              <a:t>s of the filtered molecules based on their fitness scores</a:t>
            </a:r>
          </a:p>
          <a:p>
            <a:r>
              <a:rPr lang="en-US" altLang="zh-CN" sz="1800"/>
              <a:t>Similar to </a:t>
            </a:r>
            <a:r>
              <a:rPr lang="en-US" altLang="zh-CN" sz="1800" b="1"/>
              <a:t>QGAs</a:t>
            </a:r>
          </a:p>
          <a:p>
            <a:pPr marL="0" indent="0">
              <a:buNone/>
            </a:pPr>
            <a:endParaRPr lang="zh-CN" alt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A6720255-94C3-AAC0-515B-EA57769243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7" t="44649" r="5090" b="-748"/>
          <a:stretch/>
        </p:blipFill>
        <p:spPr>
          <a:xfrm>
            <a:off x="5216270" y="2052021"/>
            <a:ext cx="6489434" cy="2521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10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7E35A-99B3-380D-3EE9-1D3E98C73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altLang="zh-CN" sz="3200"/>
              <a:t>Conclusion</a:t>
            </a:r>
            <a:endParaRPr lang="zh-CN" altLang="en-US" sz="3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68821-7EE8-7F02-DF27-56AEA8FA2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510391" cy="359120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QMLS is purely theoretical</a:t>
            </a:r>
          </a:p>
          <a:p>
            <a:r>
              <a:rPr lang="en-US" altLang="zh-CN" sz="2400" dirty="0"/>
              <a:t>Needs future testing on feasibility, reliability...</a:t>
            </a:r>
          </a:p>
          <a:p>
            <a:r>
              <a:rPr lang="en-US" altLang="zh-CN" sz="2400" dirty="0"/>
              <a:t>Holds great potential</a:t>
            </a:r>
            <a:endParaRPr lang="zh-CN" altLang="en-US" sz="2400" dirty="0"/>
          </a:p>
        </p:txBody>
      </p:sp>
      <p:pic>
        <p:nvPicPr>
          <p:cNvPr id="5" name="图片 4" descr="杯子里的液体&#10;&#10;低可信度描述已自动生成">
            <a:extLst>
              <a:ext uri="{FF2B5EF4-FFF2-40B4-BE49-F238E27FC236}">
                <a16:creationId xmlns:a16="http://schemas.microsoft.com/office/drawing/2014/main" id="{8D183770-9A12-6773-DC3D-765B643ABD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" r="27400" b="-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35B0A5B-5328-2252-30E0-73244006441F}"/>
              </a:ext>
            </a:extLst>
          </p:cNvPr>
          <p:cNvSpPr txBox="1"/>
          <p:nvPr/>
        </p:nvSpPr>
        <p:spPr>
          <a:xfrm>
            <a:off x="5353131" y="6580991"/>
            <a:ext cx="1013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200">
                <a:solidFill>
                  <a:srgbClr val="FF0000"/>
                </a:solidFill>
              </a:rPr>
              <a:t>[6]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98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9EFBA-DDD8-DFA3-F06E-4706868C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A3C4E"/>
                </a:solidFill>
                <a:effectLst/>
                <a:latin typeface="Times New Roman" panose="02020603050405020304" pitchFamily="18" charset="0"/>
              </a:rPr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7AD7B-CCB9-EF12-2370-45D959A3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endParaRPr lang="en-CA" altLang="zh-CN" sz="1800" dirty="0">
              <a:effectLst/>
              <a:latin typeface="Times New Roman" panose="02020603050405020304" pitchFamily="18" charset="0"/>
            </a:endParaRPr>
          </a:p>
          <a:p>
            <a:r>
              <a:rPr lang="en-CA" altLang="zh-CN" sz="1800" dirty="0">
                <a:effectLst/>
                <a:latin typeface="Times New Roman" panose="02020603050405020304" pitchFamily="18" charset="0"/>
              </a:rPr>
              <a:t>[1] SEQENS, “Want to know why early drug development costs so much?,” </a:t>
            </a:r>
            <a:r>
              <a:rPr lang="en-CA" altLang="zh-CN" sz="1800" i="1" dirty="0">
                <a:effectLst/>
                <a:latin typeface="Times New Roman" panose="02020603050405020304" pitchFamily="18" charset="0"/>
              </a:rPr>
              <a:t>CDMO</a:t>
            </a:r>
            <a:r>
              <a:rPr lang="en-CA" altLang="zh-CN" sz="1800" dirty="0">
                <a:effectLst/>
                <a:latin typeface="Times New Roman" panose="02020603050405020304" pitchFamily="18" charset="0"/>
              </a:rPr>
              <a:t>, Mar. 22, 2019. Available: https://cdmo.seqens.com/api-manufacturing/want-to-know-why-early-drug-development-costs-so-much/. [Accessed: Aug. 06, 2023]</a:t>
            </a:r>
          </a:p>
          <a:p>
            <a:r>
              <a:rPr lang="en-CA" altLang="zh-CN" sz="1800" dirty="0">
                <a:effectLst/>
                <a:latin typeface="Times New Roman" panose="02020603050405020304" pitchFamily="18" charset="0"/>
              </a:rPr>
              <a:t>[2] D. P. García, J. Cruz-Benito, and F. J. García-</a:t>
            </a:r>
            <a:r>
              <a:rPr lang="en-CA" altLang="zh-CN" sz="1800" dirty="0" err="1">
                <a:effectLst/>
                <a:latin typeface="Times New Roman" panose="02020603050405020304" pitchFamily="18" charset="0"/>
              </a:rPr>
              <a:t>Peñalvo</a:t>
            </a:r>
            <a:r>
              <a:rPr lang="en-CA" altLang="zh-CN" sz="1800" dirty="0">
                <a:effectLst/>
                <a:latin typeface="Times New Roman" panose="02020603050405020304" pitchFamily="18" charset="0"/>
              </a:rPr>
              <a:t>, “Systematic Literature Review: Quantum Machine Learning and its applications,” </a:t>
            </a:r>
            <a:r>
              <a:rPr lang="en-CA" altLang="zh-CN" sz="1800" i="1" dirty="0">
                <a:effectLst/>
                <a:latin typeface="Times New Roman" panose="02020603050405020304" pitchFamily="18" charset="0"/>
              </a:rPr>
              <a:t>arXiv.org</a:t>
            </a:r>
            <a:r>
              <a:rPr lang="en-CA" altLang="zh-CN" sz="1800" dirty="0">
                <a:effectLst/>
                <a:latin typeface="Times New Roman" panose="02020603050405020304" pitchFamily="18" charset="0"/>
              </a:rPr>
              <a:t>, Jan. 11, 2022. </a:t>
            </a:r>
            <a:r>
              <a:rPr lang="en-CA" altLang="zh-CN" sz="1800" dirty="0" err="1">
                <a:effectLst/>
                <a:latin typeface="Times New Roman" panose="02020603050405020304" pitchFamily="18" charset="0"/>
              </a:rPr>
              <a:t>doi</a:t>
            </a:r>
            <a:r>
              <a:rPr lang="en-CA" altLang="zh-CN" sz="1800" dirty="0">
                <a:effectLst/>
                <a:latin typeface="Times New Roman" panose="02020603050405020304" pitchFamily="18" charset="0"/>
              </a:rPr>
              <a:t>: https://doi.org/10.48550/arXiv.2201.04093. Available: https://arxiv.org/abs/2201.04093. [Accessed: Aug. 06, 2023]</a:t>
            </a:r>
          </a:p>
          <a:p>
            <a:r>
              <a:rPr lang="en-CA" altLang="zh-CN" sz="1800" dirty="0">
                <a:effectLst/>
                <a:latin typeface="Times New Roman" panose="02020603050405020304" pitchFamily="18" charset="0"/>
              </a:rPr>
              <a:t>[3] R. Divya and J. Dinesh Peter, “Quantum Machine Learning: A comprehensive review on optimization of machine learning algorithms,” </a:t>
            </a:r>
            <a:r>
              <a:rPr lang="en-CA" altLang="zh-CN" sz="1800" i="1" dirty="0">
                <a:effectLst/>
                <a:latin typeface="Times New Roman" panose="02020603050405020304" pitchFamily="18" charset="0"/>
              </a:rPr>
              <a:t>IEEE Xplore</a:t>
            </a:r>
            <a:r>
              <a:rPr lang="en-CA" altLang="zh-CN" sz="1800" dirty="0">
                <a:effectLst/>
                <a:latin typeface="Times New Roman" panose="02020603050405020304" pitchFamily="18" charset="0"/>
              </a:rPr>
              <a:t>, Nov. 01, 2021. </a:t>
            </a:r>
            <a:r>
              <a:rPr lang="en-CA" altLang="zh-CN" sz="1800" dirty="0" err="1">
                <a:effectLst/>
                <a:latin typeface="Times New Roman" panose="02020603050405020304" pitchFamily="18" charset="0"/>
              </a:rPr>
              <a:t>doi</a:t>
            </a:r>
            <a:r>
              <a:rPr lang="en-CA" altLang="zh-CN" sz="1800" dirty="0">
                <a:effectLst/>
                <a:latin typeface="Times New Roman" panose="02020603050405020304" pitchFamily="18" charset="0"/>
              </a:rPr>
              <a:t>: https://doi.org/10.1109/ICMSS53060.2021.9673630. Available: https://ieeexplore.ieee.org/document/9673630</a:t>
            </a:r>
          </a:p>
          <a:p>
            <a:r>
              <a:rPr lang="en-CA" altLang="zh-CN" sz="1800" dirty="0">
                <a:effectLst/>
                <a:latin typeface="Times New Roman" panose="02020603050405020304" pitchFamily="18" charset="0"/>
              </a:rPr>
              <a:t>[4] Science Direct, “Computer-Aided Drug Design - an overview | ScienceDirect Topics,” </a:t>
            </a:r>
            <a:r>
              <a:rPr lang="en-CA" altLang="zh-CN" sz="1800" i="1" dirty="0">
                <a:effectLst/>
                <a:latin typeface="Times New Roman" panose="02020603050405020304" pitchFamily="18" charset="0"/>
              </a:rPr>
              <a:t>www.sciencedirect.com</a:t>
            </a:r>
            <a:r>
              <a:rPr lang="en-CA" altLang="zh-CN" sz="1800" dirty="0">
                <a:effectLst/>
                <a:latin typeface="Times New Roman" panose="02020603050405020304" pitchFamily="18" charset="0"/>
              </a:rPr>
              <a:t>, 2019. Available: https://www.sciencedirect.com/topics/pharmacology-toxicology-and-pharmaceutical-science/computer-aided-drug-design</a:t>
            </a:r>
          </a:p>
          <a:p>
            <a:r>
              <a:rPr lang="en-CA" altLang="zh-CN" sz="1800" dirty="0">
                <a:effectLst/>
                <a:latin typeface="Times New Roman" panose="02020603050405020304" pitchFamily="18" charset="0"/>
              </a:rPr>
              <a:t>[5] Sean, “The Process and Costs of Drug Development (2022),” </a:t>
            </a:r>
            <a:r>
              <a:rPr lang="en-CA" altLang="zh-CN" sz="1800" i="1" dirty="0" err="1">
                <a:effectLst/>
                <a:latin typeface="Times New Roman" panose="02020603050405020304" pitchFamily="18" charset="0"/>
              </a:rPr>
              <a:t>FTLOScience</a:t>
            </a:r>
            <a:r>
              <a:rPr lang="en-CA" altLang="zh-CN" sz="1800" dirty="0">
                <a:effectLst/>
                <a:latin typeface="Times New Roman" panose="02020603050405020304" pitchFamily="18" charset="0"/>
              </a:rPr>
              <a:t>, Jun. 27, 2018. Available: https://ftloscience.com/process-costs-drug-development/</a:t>
            </a:r>
          </a:p>
          <a:p>
            <a:r>
              <a:rPr lang="en-CA" altLang="zh-CN" sz="1800" dirty="0">
                <a:effectLst/>
                <a:latin typeface="Times New Roman" panose="02020603050405020304" pitchFamily="18" charset="0"/>
              </a:rPr>
              <a:t>[6] “New Solutions For Revitalizing Big Pharma R&amp;D,” </a:t>
            </a:r>
            <a:r>
              <a:rPr lang="en-CA" altLang="zh-CN" sz="1800" i="1" dirty="0">
                <a:effectLst/>
                <a:latin typeface="Times New Roman" panose="02020603050405020304" pitchFamily="18" charset="0"/>
              </a:rPr>
              <a:t>Biotech Connection</a:t>
            </a:r>
            <a:r>
              <a:rPr lang="en-CA" altLang="zh-CN" sz="1800" dirty="0">
                <a:effectLst/>
                <a:latin typeface="Times New Roman" panose="02020603050405020304" pitchFamily="18" charset="0"/>
              </a:rPr>
              <a:t>. Available: https://biotechconnectionbay.org/viewpoint/new-solutions-for-revitalizing-big-pharma-rd/. [Accessed: Aug. 06, 2023]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09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TM03090430[[fn=带状]]</Template>
  <TotalTime>107</TotalTime>
  <Words>546</Words>
  <Application>Microsoft Macintosh PowerPoint</Application>
  <PresentationFormat>宽屏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The Future of Drug Discovery: Quantum-Based Machine Learning Simulation (QMLS)</vt:lpstr>
      <vt:lpstr>Drug R&amp;D and Its Challenges</vt:lpstr>
      <vt:lpstr>Current Solutions and Drawbacks</vt:lpstr>
      <vt:lpstr>Our Solution: QMLS</vt:lpstr>
      <vt:lpstr>Machine Learning Molecule Generation (MLMG)</vt:lpstr>
      <vt:lpstr>Quantum-based Simulation (QS)</vt:lpstr>
      <vt:lpstr>Machine Learning Molecule Variation (MLMV)</vt:lpstr>
      <vt:lpstr>Conclusion</vt:lpstr>
      <vt:lpstr>References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Answer to Drug Discovery: Quantum Machine Learning in Preclinical Drug Development</dc:title>
  <dc:creator>Zhou,Yifan</dc:creator>
  <cp:lastModifiedBy>C2983</cp:lastModifiedBy>
  <cp:revision>16</cp:revision>
  <dcterms:created xsi:type="dcterms:W3CDTF">2023-08-06T07:04:09Z</dcterms:created>
  <dcterms:modified xsi:type="dcterms:W3CDTF">2023-11-21T03:02:11Z</dcterms:modified>
</cp:coreProperties>
</file>