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sldIdLst>
    <p:sldId id="352" r:id="rId2"/>
    <p:sldId id="350" r:id="rId3"/>
    <p:sldId id="409" r:id="rId4"/>
    <p:sldId id="343" r:id="rId5"/>
    <p:sldId id="362" r:id="rId6"/>
    <p:sldId id="374" r:id="rId7"/>
    <p:sldId id="378" r:id="rId8"/>
    <p:sldId id="392" r:id="rId9"/>
    <p:sldId id="383" r:id="rId10"/>
    <p:sldId id="388" r:id="rId11"/>
    <p:sldId id="402" r:id="rId1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CA2"/>
    <a:srgbClr val="458DCF"/>
    <a:srgbClr val="A5A5A5"/>
    <a:srgbClr val="54A8FE"/>
    <a:srgbClr val="0070C0"/>
    <a:srgbClr val="005DA2"/>
    <a:srgbClr val="FFC400"/>
    <a:srgbClr val="EE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662753-A813-4C45-97AB-E0C7F303D922}" type="datetimeFigureOut">
              <a:rPr lang="zh-CN" altLang="en-US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0D89E5-3798-4BDB-BFE9-1B54188DA33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www.515ppt.com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D13CC4-985B-416A-8F54-F0C1195724F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www.515ppt.com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D13CC4-985B-416A-8F54-F0C1195724F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D191CF-539E-42A5-951B-DBAF368C365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C6CA0-4AC2-4254-9769-25005AA9E74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D89E5-3798-4BDB-BFE9-1B54188DA33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C6CA0-4AC2-4254-9769-25005AA9E74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C6CA0-4AC2-4254-9769-25005AA9E74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D89E5-3798-4BDB-BFE9-1B54188DA33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C6CA0-4AC2-4254-9769-25005AA9E74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www.515ppt.com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CEE25C-3F56-43E8-BCCE-A98C0CE023D4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dpi="0" rotWithShape="1">
          <a:blip r:embed="rId2">
            <a:lum/>
          </a:blip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82000"/>
                </a:schemeClr>
              </a:gs>
              <a:gs pos="100000">
                <a:schemeClr val="bg1">
                  <a:alpha val="8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37C422-3479-422A-8B02-D8EF3909FD00}" type="datetimeFigureOut">
              <a:rPr lang="zh-CN" altLang="en-US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41542A-A5B1-4AFC-ADFE-031157AC2C8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072" y="-45707"/>
            <a:ext cx="11141454" cy="5222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072" y="-45707"/>
            <a:ext cx="11141454" cy="5222556"/>
          </a:xfrm>
          <a:prstGeom prst="rect">
            <a:avLst/>
          </a:prstGeom>
        </p:spPr>
      </p:pic>
      <p:pic>
        <p:nvPicPr>
          <p:cNvPr id="13" name="PA_hesa pirate_46502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8447" y="-1421259"/>
            <a:ext cx="609185" cy="60918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12342" y="3009453"/>
            <a:ext cx="9165713" cy="194421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75"/>
          </a:p>
        </p:txBody>
      </p:sp>
      <p:sp>
        <p:nvSpPr>
          <p:cNvPr id="16" name="TextBox 2"/>
          <p:cNvSpPr txBox="1"/>
          <p:nvPr/>
        </p:nvSpPr>
        <p:spPr>
          <a:xfrm>
            <a:off x="1471341" y="3341946"/>
            <a:ext cx="221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spc="-225">
                <a:solidFill>
                  <a:schemeClr val="bg1"/>
                </a:solidFill>
                <a:latin typeface="Swis721 BlkCn BT" panose="020B0806030502040204" pitchFamily="34" charset="0"/>
                <a:ea typeface="DFGothic-EB" panose="02010609010101010101" pitchFamily="1" charset="-128"/>
              </a:rPr>
              <a:t>2019</a:t>
            </a:r>
            <a:endParaRPr lang="zh-CN" altLang="en-US" sz="7200" spc="-225">
              <a:solidFill>
                <a:schemeClr val="bg1"/>
              </a:solidFill>
              <a:latin typeface="Swis721 BlkCn BT" panose="020B0806030502040204" pitchFamily="34" charset="0"/>
              <a:ea typeface="DFGothic-EB" panose="02010609010101010101" pitchFamily="1" charset="-128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3696712" y="3387495"/>
            <a:ext cx="501808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00" b="1">
                <a:solidFill>
                  <a:schemeClr val="bg1"/>
                </a:solidFill>
                <a:latin typeface="微软雅黑" panose="020B0503020204020204" pitchFamily="34" charset="-122"/>
              </a:rPr>
              <a:t>C#</a:t>
            </a:r>
            <a:r>
              <a:rPr lang="zh-CN" altLang="en-US" sz="3900" b="1">
                <a:solidFill>
                  <a:schemeClr val="bg1"/>
                </a:solidFill>
                <a:latin typeface="微软雅黑" panose="020B0503020204020204" pitchFamily="34" charset="-122"/>
              </a:rPr>
              <a:t>跑酷游戏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697063" y="4025084"/>
            <a:ext cx="42152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/>
                </a:solidFill>
              </a:rPr>
              <a:t>上午班第二小组</a:t>
            </a:r>
          </a:p>
        </p:txBody>
      </p:sp>
      <p:sp>
        <p:nvSpPr>
          <p:cNvPr id="19" name="矩形 18"/>
          <p:cNvSpPr/>
          <p:nvPr/>
        </p:nvSpPr>
        <p:spPr>
          <a:xfrm>
            <a:off x="3525575" y="3354736"/>
            <a:ext cx="21600" cy="110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20" name="矩形 19"/>
          <p:cNvSpPr/>
          <p:nvPr/>
        </p:nvSpPr>
        <p:spPr>
          <a:xfrm flipV="1">
            <a:off x="5607" y="3063458"/>
            <a:ext cx="9165713" cy="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21" name="矩形 20"/>
          <p:cNvSpPr/>
          <p:nvPr/>
        </p:nvSpPr>
        <p:spPr>
          <a:xfrm flipV="1">
            <a:off x="5607" y="4878063"/>
            <a:ext cx="9165713" cy="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mph" presetSubtype="0" fill="remove" grpId="1" nodeType="afterEffect"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7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grpId="8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1" fill="hold" grpId="2" nodeType="afterEffect"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99"/>
                            </p:stCondLst>
                            <p:childTnLst>
                              <p:par>
                                <p:cTn id="37" presetID="22" presetClass="entr" presetSubtype="4" fill="hold" grpId="6" nodeType="afterEffect"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99"/>
                            </p:stCondLst>
                            <p:childTnLst>
                              <p:par>
                                <p:cTn id="41" presetID="14" presetClass="entr" presetSubtype="10" fill="hold" grpId="3" nodeType="after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99"/>
                            </p:stCondLst>
                            <p:childTnLst>
                              <p:par>
                                <p:cTn id="45" presetID="26" presetClass="emph" presetSubtype="0" fill="hold" grpId="4" nodeType="afterEffect"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99"/>
                            </p:stCondLst>
                            <p:childTnLst>
                              <p:par>
                                <p:cTn id="49" presetID="47" presetClass="entr" presetSubtype="0" fill="hold" grpId="5" nodeType="after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4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15" grpId="0" animBg="1"/>
      <p:bldP spid="15" grpId="1" animBg="1"/>
      <p:bldP spid="16" grpId="2"/>
      <p:bldP spid="17" grpId="3"/>
      <p:bldP spid="17" grpId="4"/>
      <p:bldP spid="18" grpId="5"/>
      <p:bldP spid="19" grpId="6" animBg="1"/>
      <p:bldP spid="20" grpId="7" animBg="1"/>
      <p:bldP spid="21" grpId="8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72896" y="1219052"/>
            <a:ext cx="6482862" cy="31958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 flipH="1">
            <a:off x="1710004" y="960175"/>
            <a:ext cx="567554" cy="5675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812925" y="1477010"/>
            <a:ext cx="5002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       通过这次项目，使我对编程有了进一步的认识。做项目的时候，最重要的不是自己如何快速的将自己分配的人物做完，而是要注重团队合作，一开始组内讨论做什么类型的游戏，后来确定后绘制类图、游戏流程图等。这些都是这个项目完成的关键所在。如果一开始不将这些步骤统一下来的话，就会给后面的编程带来一系列的问题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2"/>
                </a:solidFill>
                <a:latin typeface="+mn-ea"/>
                <a:ea typeface="+mn-ea"/>
                <a:cs typeface="+mn-ea"/>
              </a:rPr>
              <a:t>       此外，组内完成此次编程，得益于组内大佬的提携，没有他们项目进行不下去。</a:t>
            </a:r>
          </a:p>
        </p:txBody>
      </p:sp>
      <p:sp>
        <p:nvSpPr>
          <p:cNvPr id="13" name="Oval 2287"/>
          <p:cNvSpPr/>
          <p:nvPr/>
        </p:nvSpPr>
        <p:spPr>
          <a:xfrm>
            <a:off x="836552" y="487202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zh-CN" altLang="en-US" sz="240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体会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3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2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1" animBg="1"/>
      <p:bldP spid="12" grpId="2"/>
      <p:bldP spid="13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072" y="-45707"/>
            <a:ext cx="11141454" cy="522255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33663" y="1507901"/>
            <a:ext cx="1111250" cy="1082675"/>
            <a:chOff x="2633663" y="1119188"/>
            <a:chExt cx="1111250" cy="1082675"/>
          </a:xfrm>
        </p:grpSpPr>
        <p:sp>
          <p:nvSpPr>
            <p:cNvPr id="25" name="Oval 2287"/>
            <p:cNvSpPr/>
            <p:nvPr/>
          </p:nvSpPr>
          <p:spPr>
            <a:xfrm>
              <a:off x="2633663" y="1119188"/>
              <a:ext cx="1111250" cy="108267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5200" b="1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93737" y="1274762"/>
              <a:ext cx="790315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4800" b="1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+mn-ea"/>
                  <a:ea typeface="+mn-ea"/>
                  <a:cs typeface="+mn-ea"/>
                </a:rPr>
                <a:t>谢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49650" y="1512663"/>
            <a:ext cx="1111250" cy="1081088"/>
            <a:chOff x="3549650" y="1123950"/>
            <a:chExt cx="1111250" cy="1081088"/>
          </a:xfrm>
        </p:grpSpPr>
        <p:sp>
          <p:nvSpPr>
            <p:cNvPr id="23" name="Oval 2287"/>
            <p:cNvSpPr/>
            <p:nvPr/>
          </p:nvSpPr>
          <p:spPr>
            <a:xfrm>
              <a:off x="3549650" y="1123950"/>
              <a:ext cx="1111250" cy="10810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5200" b="1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20832" y="1274765"/>
              <a:ext cx="790315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4800" b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+mn-ea"/>
                  <a:ea typeface="+mn-ea"/>
                  <a:cs typeface="+mn-ea"/>
                </a:rPr>
                <a:t>谢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65638" y="1507901"/>
            <a:ext cx="1111250" cy="1082675"/>
            <a:chOff x="4465638" y="1119188"/>
            <a:chExt cx="1111250" cy="1082675"/>
          </a:xfrm>
        </p:grpSpPr>
        <p:sp>
          <p:nvSpPr>
            <p:cNvPr id="21" name="Oval 2287"/>
            <p:cNvSpPr/>
            <p:nvPr/>
          </p:nvSpPr>
          <p:spPr>
            <a:xfrm>
              <a:off x="4465638" y="1119188"/>
              <a:ext cx="1111250" cy="108267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5200" b="1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47927" y="1274764"/>
              <a:ext cx="790315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4800" b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+mn-ea"/>
                  <a:ea typeface="+mn-ea"/>
                  <a:cs typeface="+mn-ea"/>
                </a:rPr>
                <a:t>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80038" y="1507901"/>
            <a:ext cx="1111250" cy="1082675"/>
            <a:chOff x="5380038" y="1119188"/>
            <a:chExt cx="1111250" cy="1082675"/>
          </a:xfrm>
        </p:grpSpPr>
        <p:sp>
          <p:nvSpPr>
            <p:cNvPr id="19" name="Oval 2287"/>
            <p:cNvSpPr/>
            <p:nvPr/>
          </p:nvSpPr>
          <p:spPr>
            <a:xfrm>
              <a:off x="5380038" y="1119188"/>
              <a:ext cx="1111250" cy="108267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</a:gra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5200" b="1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76888" y="1274763"/>
              <a:ext cx="790315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4800" b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+mn-ea"/>
                  <a:ea typeface="+mn-ea"/>
                  <a:cs typeface="+mn-ea"/>
                </a:rPr>
                <a:t>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线连接符 45"/>
          <p:cNvCxnSpPr>
            <a:stCxn id="112" idx="6"/>
            <a:endCxn id="121" idx="3"/>
          </p:cNvCxnSpPr>
          <p:nvPr/>
        </p:nvCxnSpPr>
        <p:spPr>
          <a:xfrm flipV="1">
            <a:off x="2979010" y="2845476"/>
            <a:ext cx="731408" cy="35112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47"/>
          <p:cNvCxnSpPr>
            <a:stCxn id="121" idx="5"/>
            <a:endCxn id="110" idx="2"/>
          </p:cNvCxnSpPr>
          <p:nvPr/>
        </p:nvCxnSpPr>
        <p:spPr>
          <a:xfrm>
            <a:off x="4973938" y="2845476"/>
            <a:ext cx="479227" cy="291056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49"/>
          <p:cNvCxnSpPr>
            <a:stCxn id="110" idx="7"/>
            <a:endCxn id="111" idx="3"/>
          </p:cNvCxnSpPr>
          <p:nvPr/>
        </p:nvCxnSpPr>
        <p:spPr>
          <a:xfrm flipV="1">
            <a:off x="6104942" y="2334729"/>
            <a:ext cx="265217" cy="531827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51"/>
          <p:cNvCxnSpPr>
            <a:stCxn id="112" idx="1"/>
            <a:endCxn id="120" idx="5"/>
          </p:cNvCxnSpPr>
          <p:nvPr/>
        </p:nvCxnSpPr>
        <p:spPr>
          <a:xfrm flipH="1" flipV="1">
            <a:off x="1482504" y="2081232"/>
            <a:ext cx="653241" cy="766082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5453165" y="2754729"/>
            <a:ext cx="763604" cy="763604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kumimoji="1" lang="en-US" altLang="zh-CN" sz="450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  <a:cs typeface="+mn-ea"/>
              </a:rPr>
              <a:t>3</a:t>
            </a:r>
            <a:endParaRPr kumimoji="1" lang="zh-CN" altLang="en-US" sz="45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  <a:cs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6234694" y="1545185"/>
            <a:ext cx="925009" cy="925009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kumimoji="1" lang="en-US" altLang="zh-CN" sz="600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  <a:cs typeface="+mn-ea"/>
              </a:rPr>
              <a:t>4</a:t>
            </a:r>
            <a:endParaRPr kumimoji="1" lang="zh-CN" altLang="en-US" sz="60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  <a:cs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991064" y="2702632"/>
            <a:ext cx="987945" cy="987945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kumimoji="1" lang="en-US" altLang="zh-CN" sz="600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  <a:cs typeface="+mn-ea"/>
              </a:rPr>
              <a:t>2</a:t>
            </a:r>
            <a:endParaRPr kumimoji="1" lang="zh-CN" altLang="en-US" sz="60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  <a:cs typeface="+mn-ea"/>
            </a:endParaRPr>
          </a:p>
        </p:txBody>
      </p:sp>
      <p:grpSp>
        <p:nvGrpSpPr>
          <p:cNvPr id="113" name="组 39"/>
          <p:cNvGrpSpPr/>
          <p:nvPr/>
        </p:nvGrpSpPr>
        <p:grpSpPr>
          <a:xfrm>
            <a:off x="3604034" y="1473918"/>
            <a:ext cx="1476287" cy="1476287"/>
            <a:chOff x="4963924" y="2157786"/>
            <a:chExt cx="2120152" cy="2120152"/>
          </a:xfrm>
        </p:grpSpPr>
        <p:sp>
          <p:nvSpPr>
            <p:cNvPr id="114" name="椭圆 113"/>
            <p:cNvSpPr/>
            <p:nvPr/>
          </p:nvSpPr>
          <p:spPr>
            <a:xfrm>
              <a:off x="4963924" y="2157786"/>
              <a:ext cx="2120152" cy="21201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alpha val="80000"/>
                    <a:lumMod val="95000"/>
                  </a:schemeClr>
                </a:gs>
                <a:gs pos="0">
                  <a:schemeClr val="bg1">
                    <a:lumMod val="100000"/>
                  </a:schemeClr>
                </a:gs>
                <a:gs pos="100000">
                  <a:srgbClr val="BFBFBF">
                    <a:alpha val="63922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571500" dist="5080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/>
            <a:p>
              <a:pPr algn="ctr"/>
              <a:endParaRPr kumimoji="1" lang="zh-CN" altLang="en-US" sz="1035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 panose="020F0502020204030204"/>
                <a:cs typeface="+mn-ea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228382" y="2594794"/>
              <a:ext cx="1591235" cy="132602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lvl="0" algn="ctr">
                <a:defRPr sz="8000">
                  <a:solidFill>
                    <a:srgbClr val="41AAD5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 panose="020F0502020204030204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sz="3600" b="1">
                  <a:solidFill>
                    <a:schemeClr val="accent1"/>
                  </a:solidFill>
                  <a:latin typeface="+mn-ea"/>
                  <a:ea typeface="+mn-ea"/>
                  <a:cs typeface="+mn-ea"/>
                </a:rPr>
                <a:t>目录</a:t>
              </a:r>
            </a:p>
            <a:p>
              <a:r>
                <a:rPr lang="en-US" altLang="zh-CN" sz="1800">
                  <a:solidFill>
                    <a:schemeClr val="accent1"/>
                  </a:solidFill>
                  <a:ea typeface="+mn-ea"/>
                  <a:cs typeface="+mn-ea"/>
                </a:rPr>
                <a:t>CONTENT</a:t>
              </a:r>
              <a:endParaRPr lang="zh-CN" altLang="en-US" sz="1800">
                <a:solidFill>
                  <a:schemeClr val="accent1"/>
                </a:solidFill>
                <a:ea typeface="+mn-ea"/>
                <a:cs typeface="+mn-ea"/>
              </a:endParaRP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1718259" y="3741356"/>
            <a:ext cx="1533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游戏演示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650678" y="1543149"/>
            <a:ext cx="1533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游戏介绍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4827882" y="3637449"/>
            <a:ext cx="20141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游戏技术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7241627" y="1811481"/>
            <a:ext cx="1511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游戏特色</a:t>
            </a:r>
          </a:p>
        </p:txBody>
      </p:sp>
      <p:sp>
        <p:nvSpPr>
          <p:cNvPr id="120" name="椭圆 119"/>
          <p:cNvSpPr/>
          <p:nvPr/>
        </p:nvSpPr>
        <p:spPr>
          <a:xfrm>
            <a:off x="798754" y="1397482"/>
            <a:ext cx="801063" cy="801063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kumimoji="1" lang="en-US" altLang="zh-CN" sz="450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  <a:cs typeface="+mn-ea"/>
              </a:rPr>
              <a:t>1</a:t>
            </a:r>
            <a:endParaRPr kumimoji="1" lang="zh-CN" altLang="en-US" sz="45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  <a:cs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448735" y="1320273"/>
            <a:ext cx="1786886" cy="1786886"/>
          </a:xfrm>
          <a:prstGeom prst="ellipse">
            <a:avLst/>
          </a:prstGeom>
          <a:noFill/>
          <a:ln w="6350">
            <a:solidFill>
              <a:schemeClr val="accent2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kumimoji="1" lang="zh-CN" altLang="en-US" sz="7200">
              <a:solidFill>
                <a:schemeClr val="accent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 panose="020F0502020204030204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8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2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7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4" nodeType="after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3" nodeType="with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5" nodeType="with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6" nodeType="with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1" animBg="1"/>
      <p:bldP spid="112" grpId="2" animBg="1"/>
      <p:bldP spid="116" grpId="3"/>
      <p:bldP spid="117" grpId="4"/>
      <p:bldP spid="118" grpId="5"/>
      <p:bldP spid="119" grpId="6"/>
      <p:bldP spid="120" grpId="7" animBg="1"/>
      <p:bldP spid="121" grpId="8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54"/>
          <p:cNvSpPr txBox="1"/>
          <p:nvPr/>
        </p:nvSpPr>
        <p:spPr>
          <a:xfrm>
            <a:off x="64356" y="115097"/>
            <a:ext cx="24293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412597"/>
                </a:solidFill>
                <a:latin typeface="+mn-ea"/>
                <a:ea typeface="+mn-ea"/>
                <a:cs typeface="+mn-ea"/>
              </a:rPr>
              <a:t>游戏总览</a:t>
            </a:r>
          </a:p>
        </p:txBody>
      </p:sp>
      <p:pic>
        <p:nvPicPr>
          <p:cNvPr id="2" name="图片 1" descr="WXUVVGP7U71@}3W@SZCWNI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40" y="-83773"/>
            <a:ext cx="5267325" cy="2143125"/>
          </a:xfrm>
          <a:prstGeom prst="rect">
            <a:avLst/>
          </a:prstGeom>
        </p:spPr>
      </p:pic>
      <p:pic>
        <p:nvPicPr>
          <p:cNvPr id="3" name="图片 2" descr="$@7`)(OS%7%BB%PSY[KZS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854" y="-320581"/>
            <a:ext cx="2937510" cy="3298825"/>
          </a:xfrm>
          <a:prstGeom prst="rect">
            <a:avLst/>
          </a:prstGeom>
        </p:spPr>
      </p:pic>
      <p:pic>
        <p:nvPicPr>
          <p:cNvPr id="4" name="图片 3" descr="6F`@W(S[J9B[_C%[L1P)`Y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87" y="2504278"/>
            <a:ext cx="5267325" cy="2524125"/>
          </a:xfrm>
          <a:prstGeom prst="rect">
            <a:avLst/>
          </a:prstGeom>
        </p:spPr>
      </p:pic>
      <p:pic>
        <p:nvPicPr>
          <p:cNvPr id="5" name="图片 4" descr="@F88[LIR20]L`43HQ13C_1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492" y="1806346"/>
            <a:ext cx="4122420" cy="313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0"/>
          <p:cNvSpPr txBox="1"/>
          <p:nvPr/>
        </p:nvSpPr>
        <p:spPr bwMode="auto">
          <a:xfrm>
            <a:off x="2473722" y="2260936"/>
            <a:ext cx="4298950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游戏介绍</a:t>
            </a:r>
          </a:p>
        </p:txBody>
      </p:sp>
      <p:sp>
        <p:nvSpPr>
          <p:cNvPr id="6" name="TextBox 36"/>
          <p:cNvSpPr txBox="1"/>
          <p:nvPr/>
        </p:nvSpPr>
        <p:spPr>
          <a:xfrm>
            <a:off x="1875155" y="3197860"/>
            <a:ext cx="555371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51308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人物进行跑酷，撞到障碍物或墙壁时死亡。</a:t>
            </a:r>
          </a:p>
        </p:txBody>
      </p:sp>
      <p:sp>
        <p:nvSpPr>
          <p:cNvPr id="10" name="TextBox 36"/>
          <p:cNvSpPr txBox="1"/>
          <p:nvPr/>
        </p:nvSpPr>
        <p:spPr>
          <a:xfrm>
            <a:off x="1875155" y="3721100"/>
            <a:ext cx="518414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以分数高低来进行排行，当你的分数比排行榜中最低的要高时，你会进入排行榜。</a:t>
            </a:r>
          </a:p>
        </p:txBody>
      </p:sp>
      <p:sp>
        <p:nvSpPr>
          <p:cNvPr id="16" name="Oval 2287"/>
          <p:cNvSpPr/>
          <p:nvPr/>
        </p:nvSpPr>
        <p:spPr>
          <a:xfrm>
            <a:off x="4083844" y="1032325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440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01</a:t>
            </a:r>
          </a:p>
        </p:txBody>
      </p:sp>
      <p:sp>
        <p:nvSpPr>
          <p:cNvPr id="2" name="TextBox 36"/>
          <p:cNvSpPr txBox="1"/>
          <p:nvPr/>
        </p:nvSpPr>
        <p:spPr>
          <a:xfrm>
            <a:off x="1875155" y="4243070"/>
            <a:ext cx="518414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随着游戏的进行，角色奔跑的速度会越来越快，难度也会越来越高。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9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4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4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10" grpId="4"/>
      <p:bldP spid="16" grpId="9" animBg="1"/>
      <p:bldP spid="2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524922" y="1703947"/>
            <a:ext cx="2003811" cy="2031498"/>
            <a:chOff x="3101589" y="1613747"/>
            <a:chExt cx="2415888" cy="2415884"/>
          </a:xfrm>
        </p:grpSpPr>
        <p:sp>
          <p:nvSpPr>
            <p:cNvPr id="2" name="椭圆 1"/>
            <p:cNvSpPr/>
            <p:nvPr/>
          </p:nvSpPr>
          <p:spPr>
            <a:xfrm>
              <a:off x="3101589" y="1613747"/>
              <a:ext cx="2415888" cy="24158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dash"/>
              <a:headEnd type="none"/>
            </a:ln>
            <a:effectLst>
              <a:outerShdw blurRad="254000" dist="190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308047" y="1820204"/>
              <a:ext cx="2002972" cy="20029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254000" dist="190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616665" y="2090160"/>
              <a:ext cx="1385732" cy="1513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>
                  <a:solidFill>
                    <a:schemeClr val="accent1"/>
                  </a:solidFill>
                  <a:effectLst>
                    <a:innerShdw blurRad="114300">
                      <a:prstClr val="black"/>
                    </a:innerShdw>
                  </a:effectLst>
                  <a:latin typeface="+mn-ea"/>
                  <a:ea typeface="+mn-ea"/>
                  <a:cs typeface="+mn-ea"/>
                </a:rPr>
                <a:t>功能实现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477916" y="1766754"/>
              <a:ext cx="170400" cy="170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77916" y="3701861"/>
              <a:ext cx="170400" cy="170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970750" y="1766754"/>
              <a:ext cx="170400" cy="170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970750" y="3701861"/>
              <a:ext cx="170400" cy="170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2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127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 flipH="1">
            <a:off x="313268" y="1117140"/>
            <a:ext cx="321165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分数计算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      根据游戏时间和吃到糖果数量来计算分数。</a:t>
            </a:r>
          </a:p>
        </p:txBody>
      </p:sp>
      <p:sp>
        <p:nvSpPr>
          <p:cNvPr id="17" name="TextBox 54"/>
          <p:cNvSpPr txBox="1"/>
          <p:nvPr/>
        </p:nvSpPr>
        <p:spPr>
          <a:xfrm>
            <a:off x="64356" y="115097"/>
            <a:ext cx="24293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412597"/>
                </a:solidFill>
                <a:latin typeface="+mn-ea"/>
                <a:ea typeface="+mn-ea"/>
                <a:cs typeface="+mn-ea"/>
              </a:rPr>
              <a:t>相关功能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5528732" y="1117140"/>
            <a:ext cx="3488267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排行榜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      初始设置为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0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；随着玩家玩的游戏次数增加逐渐形成排行榜。当玩家高于排行榜最低分数时，排行榜刷新。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313267" y="3214256"/>
            <a:ext cx="3211654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道路销毁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       随着游戏进行，道路被销毁，以减少内存占用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5528732" y="3214256"/>
            <a:ext cx="3488267" cy="130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玩家速度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</a:rPr>
              <a:t>      随着游戏进行，玩家移动速度会越来越快。由于是根据存活时间计算分数，所以后期分数会更难得。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2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3" nodeType="after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4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1"/>
      <p:bldP spid="19" grpId="2"/>
      <p:bldP spid="20" grpId="3"/>
      <p:bldP spid="21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0"/>
          <p:cNvSpPr txBox="1"/>
          <p:nvPr/>
        </p:nvSpPr>
        <p:spPr bwMode="auto">
          <a:xfrm>
            <a:off x="2473722" y="2182556"/>
            <a:ext cx="4298950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游戏演示</a:t>
            </a:r>
          </a:p>
        </p:txBody>
      </p:sp>
      <p:sp>
        <p:nvSpPr>
          <p:cNvPr id="16" name="Oval 2287"/>
          <p:cNvSpPr/>
          <p:nvPr/>
        </p:nvSpPr>
        <p:spPr>
          <a:xfrm>
            <a:off x="4083844" y="1032325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440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4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0"/>
          <p:cNvSpPr txBox="1"/>
          <p:nvPr/>
        </p:nvSpPr>
        <p:spPr bwMode="auto">
          <a:xfrm>
            <a:off x="2473722" y="2218177"/>
            <a:ext cx="4298950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游戏技术</a:t>
            </a:r>
          </a:p>
        </p:txBody>
      </p:sp>
      <p:sp>
        <p:nvSpPr>
          <p:cNvPr id="6" name="TextBox 36"/>
          <p:cNvSpPr txBox="1"/>
          <p:nvPr/>
        </p:nvSpPr>
        <p:spPr>
          <a:xfrm>
            <a:off x="2167890" y="3156585"/>
            <a:ext cx="5977255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51308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Unity 3d</a:t>
            </a:r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开发技术</a:t>
            </a:r>
          </a:p>
        </p:txBody>
      </p:sp>
      <p:sp>
        <p:nvSpPr>
          <p:cNvPr id="16" name="Oval 2287"/>
          <p:cNvSpPr/>
          <p:nvPr/>
        </p:nvSpPr>
        <p:spPr>
          <a:xfrm>
            <a:off x="4083844" y="1032325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440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03</a:t>
            </a:r>
          </a:p>
        </p:txBody>
      </p:sp>
      <p:sp>
        <p:nvSpPr>
          <p:cNvPr id="9" name="TextBox 36"/>
          <p:cNvSpPr txBox="1"/>
          <p:nvPr/>
        </p:nvSpPr>
        <p:spPr>
          <a:xfrm>
            <a:off x="2167255" y="3566160"/>
            <a:ext cx="361061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51308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3D</a:t>
            </a:r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建模技术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4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5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16" grpId="4" animBg="1"/>
      <p:bldP spid="9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2962249" y="2410342"/>
            <a:ext cx="5472113" cy="9613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通过三维制作软件通过虚拟三维空间构建出具有三维数据的模型。我们此次项目为了节约时间是对建好的模型进行修改。</a:t>
            </a:r>
          </a:p>
        </p:txBody>
      </p:sp>
      <p:sp>
        <p:nvSpPr>
          <p:cNvPr id="13" name="Content Placeholder 2"/>
          <p:cNvSpPr txBox="1"/>
          <p:nvPr/>
        </p:nvSpPr>
        <p:spPr>
          <a:xfrm>
            <a:off x="2962249" y="1180138"/>
            <a:ext cx="5472113" cy="9788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Unity3D是由Unity Technologies开发的一个让玩家轻松创建诸如三维视频游戏、建筑可视化、实时三维动画等类型互动内容的多平台的综合型游戏开发工具，是一个全面整合的专业游戏引擎。</a:t>
            </a:r>
          </a:p>
        </p:txBody>
      </p:sp>
      <p:sp>
        <p:nvSpPr>
          <p:cNvPr id="14" name="TextBox 54"/>
          <p:cNvSpPr txBox="1"/>
          <p:nvPr/>
        </p:nvSpPr>
        <p:spPr>
          <a:xfrm>
            <a:off x="64356" y="115097"/>
            <a:ext cx="381549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412597"/>
                </a:solidFill>
                <a:latin typeface="+mn-ea"/>
                <a:ea typeface="+mn-ea"/>
                <a:cs typeface="+mn-ea"/>
              </a:rPr>
              <a:t>游戏技术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25527" y="1348877"/>
            <a:ext cx="1601788" cy="641350"/>
            <a:chOff x="1025527" y="1348877"/>
            <a:chExt cx="1601788" cy="641350"/>
          </a:xfrm>
        </p:grpSpPr>
        <p:sp>
          <p:nvSpPr>
            <p:cNvPr id="8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>
                <a:solidFill>
                  <a:schemeClr val="bg1"/>
                </a:solidFill>
                <a:cs typeface="+mn-ea"/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05002" y="1488271"/>
              <a:ext cx="1012195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Unity 3d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25527" y="2463166"/>
            <a:ext cx="1601788" cy="639762"/>
            <a:chOff x="1025527" y="2463166"/>
            <a:chExt cx="1601788" cy="639762"/>
          </a:xfrm>
        </p:grpSpPr>
        <p:sp>
          <p:nvSpPr>
            <p:cNvPr id="11" name="任意多边形 10"/>
            <p:cNvSpPr/>
            <p:nvPr/>
          </p:nvSpPr>
          <p:spPr bwMode="auto">
            <a:xfrm>
              <a:off x="1025527" y="2463166"/>
              <a:ext cx="1601788" cy="639762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8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43637" y="2614296"/>
              <a:ext cx="1427480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3D</a:t>
              </a:r>
              <a:r>
                <a:rPr lang="zh-CN" altLang="en-US" sz="160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建模技术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3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2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2"/>
      <p:bldP spid="14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0"/>
          <p:cNvSpPr txBox="1"/>
          <p:nvPr/>
        </p:nvSpPr>
        <p:spPr bwMode="auto">
          <a:xfrm>
            <a:off x="2473722" y="2190101"/>
            <a:ext cx="4298950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游戏特色</a:t>
            </a:r>
          </a:p>
        </p:txBody>
      </p:sp>
      <p:sp>
        <p:nvSpPr>
          <p:cNvPr id="16" name="Oval 2287"/>
          <p:cNvSpPr/>
          <p:nvPr/>
        </p:nvSpPr>
        <p:spPr>
          <a:xfrm>
            <a:off x="4083844" y="1032325"/>
            <a:ext cx="1078706" cy="10826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</a:gra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4400"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+mn-ea"/>
                <a:cs typeface="+mn-ea"/>
              </a:rPr>
              <a:t>04</a:t>
            </a:r>
          </a:p>
        </p:txBody>
      </p:sp>
      <p:sp>
        <p:nvSpPr>
          <p:cNvPr id="2" name="TextBox 36"/>
          <p:cNvSpPr txBox="1"/>
          <p:nvPr/>
        </p:nvSpPr>
        <p:spPr>
          <a:xfrm>
            <a:off x="2167890" y="3156585"/>
            <a:ext cx="3409315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51308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适合各个年龄段，老少皆宜</a:t>
            </a:r>
          </a:p>
        </p:txBody>
      </p:sp>
      <p:sp>
        <p:nvSpPr>
          <p:cNvPr id="3" name="TextBox 36"/>
          <p:cNvSpPr txBox="1"/>
          <p:nvPr/>
        </p:nvSpPr>
        <p:spPr>
          <a:xfrm>
            <a:off x="2167890" y="3660775"/>
            <a:ext cx="2933065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51308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玩法简单，操作容易</a:t>
            </a:r>
          </a:p>
        </p:txBody>
      </p:sp>
      <p:sp>
        <p:nvSpPr>
          <p:cNvPr id="10" name="TextBox 36"/>
          <p:cNvSpPr txBox="1"/>
          <p:nvPr/>
        </p:nvSpPr>
        <p:spPr>
          <a:xfrm>
            <a:off x="2180590" y="4098925"/>
            <a:ext cx="5004435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51308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能在工作的闲暇时间里给人带来欢乐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210">
        <p:random/>
      </p:transition>
    </mc:Choice>
    <mc:Fallback xmlns="">
      <p:transition spd="slow" advClick="0" advTm="22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4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4" animBg="1"/>
      <p:bldP spid="2" grpId="1"/>
      <p:bldP spid="3" grpId="1"/>
      <p:bldP spid="10" grpId="1"/>
    </p:bldLst>
  </p:timing>
</p:sld>
</file>

<file path=ppt/theme/theme1.xml><?xml version="1.0" encoding="utf-8"?>
<a:theme xmlns:a="http://schemas.openxmlformats.org/drawingml/2006/main" name="33PPT">
  <a:themeElements>
    <a:clrScheme name="10-蓝紫色">
      <a:dk1>
        <a:sysClr val="windowText" lastClr="000000"/>
      </a:dk1>
      <a:lt1>
        <a:srgbClr val="FFFFFF"/>
      </a:lt1>
      <a:dk2>
        <a:srgbClr val="262626"/>
      </a:dk2>
      <a:lt2>
        <a:srgbClr val="E7E6E6"/>
      </a:lt2>
      <a:accent1>
        <a:srgbClr val="45279F"/>
      </a:accent1>
      <a:accent2>
        <a:srgbClr val="502CA7"/>
      </a:accent2>
      <a:accent3>
        <a:srgbClr val="683CB7"/>
      </a:accent3>
      <a:accent4>
        <a:srgbClr val="7958B3"/>
      </a:accent4>
      <a:accent5>
        <a:srgbClr val="9673CC"/>
      </a:accent5>
      <a:accent6>
        <a:srgbClr val="B29CDC"/>
      </a:accent6>
      <a:hlink>
        <a:srgbClr val="7030A0"/>
      </a:hlink>
      <a:folHlink>
        <a:srgbClr val="7958B3"/>
      </a:folHlink>
    </a:clrScheme>
    <a:fontScheme name="Temp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www.515ppt.com</Template>
  <TotalTime>0</TotalTime>
  <Words>502</Words>
  <Application>Microsoft Office PowerPoint</Application>
  <PresentationFormat>全屏显示(16:9)</PresentationFormat>
  <Paragraphs>72</Paragraphs>
  <Slides>11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Swis721 BlkCn BT</vt:lpstr>
      <vt:lpstr>微软雅黑</vt:lpstr>
      <vt:lpstr>Arial</vt:lpstr>
      <vt:lpstr>Calibri</vt:lpstr>
      <vt:lpstr>Lao UI</vt:lpstr>
      <vt:lpstr>Wingdings</vt:lpstr>
      <vt:lpstr>33PPT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www.515ppt.com</dc:title>
  <dc:subject>www.515ppt.com</dc:subject>
  <dc:creator/>
  <cp:keywords>更多精品文档，请访问www.515ppt.com</cp:keywords>
  <dc:description>更多精品文档，请访问www.515ppt.com</dc:description>
  <cp:lastModifiedBy/>
  <cp:revision>2</cp:revision>
  <dcterms:created xsi:type="dcterms:W3CDTF">2016-07-03T18:52:00Z</dcterms:created>
  <dcterms:modified xsi:type="dcterms:W3CDTF">2018-12-29T06:38:39Z</dcterms:modified>
  <cp:category>www.515ppt.com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