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03" r:id="rId3"/>
    <p:sldId id="304" r:id="rId4"/>
    <p:sldId id="305" r:id="rId5"/>
    <p:sldId id="306" r:id="rId6"/>
    <p:sldId id="307" r:id="rId7"/>
    <p:sldId id="269" r:id="rId8"/>
    <p:sldId id="308" r:id="rId9"/>
    <p:sldId id="309" r:id="rId10"/>
    <p:sldId id="288" r:id="rId11"/>
    <p:sldId id="310" r:id="rId12"/>
    <p:sldId id="311" r:id="rId13"/>
    <p:sldId id="290" r:id="rId14"/>
    <p:sldId id="287" r:id="rId15"/>
    <p:sldId id="312" r:id="rId16"/>
    <p:sldId id="313" r:id="rId17"/>
    <p:sldId id="314" r:id="rId18"/>
    <p:sldId id="315" r:id="rId19"/>
    <p:sldId id="317" r:id="rId20"/>
    <p:sldId id="318" r:id="rId21"/>
    <p:sldId id="320" r:id="rId22"/>
    <p:sldId id="321" r:id="rId23"/>
    <p:sldId id="327" r:id="rId24"/>
    <p:sldId id="329" r:id="rId25"/>
    <p:sldId id="330" r:id="rId26"/>
    <p:sldId id="331" r:id="rId27"/>
    <p:sldId id="302" r:id="rId28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6201" autoAdjust="0"/>
  </p:normalViewPr>
  <p:slideViewPr>
    <p:cSldViewPr snapToGrid="0">
      <p:cViewPr varScale="1">
        <p:scale>
          <a:sx n="87" d="100"/>
          <a:sy n="87" d="100"/>
        </p:scale>
        <p:origin x="926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8DBC4-A4F4-4F92-A8F0-20FA677B2CE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03B43CAD-C585-44F4-BCF3-9723CE148662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后端资源调度系统</a:t>
          </a:r>
          <a:r>
            <a:rPr lang="en-US" altLang="zh-CN" dirty="0">
              <a:solidFill>
                <a:schemeClr val="bg1"/>
              </a:solidFill>
            </a:rPr>
            <a:t>(back-end)</a:t>
          </a:r>
          <a:endParaRPr lang="zh-CN" altLang="en-US" dirty="0">
            <a:solidFill>
              <a:schemeClr val="bg1"/>
            </a:solidFill>
          </a:endParaRPr>
        </a:p>
      </dgm:t>
    </dgm:pt>
    <dgm:pt modelId="{19618FF9-B0BA-4128-BC7F-AB4E4623BDC4}" type="parTrans" cxnId="{2F230AF3-8255-4B0E-AFFC-18669AC43D80}">
      <dgm:prSet/>
      <dgm:spPr/>
      <dgm:t>
        <a:bodyPr/>
        <a:lstStyle/>
        <a:p>
          <a:endParaRPr lang="zh-CN" altLang="en-US"/>
        </a:p>
      </dgm:t>
    </dgm:pt>
    <dgm:pt modelId="{D3A88C4B-D707-4AF3-9A33-89E9D97C1B6C}" type="sibTrans" cxnId="{2F230AF3-8255-4B0E-AFFC-18669AC43D80}">
      <dgm:prSet/>
      <dgm:spPr/>
      <dgm:t>
        <a:bodyPr/>
        <a:lstStyle/>
        <a:p>
          <a:endParaRPr lang="zh-CN" altLang="en-US"/>
        </a:p>
      </dgm:t>
    </dgm:pt>
    <dgm:pt modelId="{31BAB55A-365D-4037-BD06-E6D3F326F895}">
      <dgm:prSet phldrT="[文本]"/>
      <dgm:spPr>
        <a:solidFill>
          <a:schemeClr val="accent2"/>
        </a:solidFill>
      </dgm:spPr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JSUB(front-end)</a:t>
          </a:r>
          <a:endParaRPr lang="zh-CN" altLang="en-US" dirty="0">
            <a:solidFill>
              <a:schemeClr val="bg1"/>
            </a:solidFill>
          </a:endParaRPr>
        </a:p>
      </dgm:t>
    </dgm:pt>
    <dgm:pt modelId="{127B0FD1-43B7-42A5-8961-CD4C49912682}" type="sibTrans" cxnId="{D5686C69-F64B-417C-A42A-86DD4CD21CB8}">
      <dgm:prSet/>
      <dgm:spPr/>
      <dgm:t>
        <a:bodyPr/>
        <a:lstStyle/>
        <a:p>
          <a:endParaRPr lang="zh-CN" altLang="en-US"/>
        </a:p>
      </dgm:t>
    </dgm:pt>
    <dgm:pt modelId="{E7E4B3D3-8F37-439C-AAA0-FE353B920BA7}" type="parTrans" cxnId="{D5686C69-F64B-417C-A42A-86DD4CD21CB8}">
      <dgm:prSet/>
      <dgm:spPr/>
      <dgm:t>
        <a:bodyPr/>
        <a:lstStyle/>
        <a:p>
          <a:endParaRPr lang="zh-CN" altLang="en-US"/>
        </a:p>
      </dgm:t>
    </dgm:pt>
    <dgm:pt modelId="{4D84093B-AD8C-4003-8AFF-B32D78CB4A25}">
      <dgm:prSet phldrT="[文本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用户</a:t>
          </a:r>
        </a:p>
      </dgm:t>
    </dgm:pt>
    <dgm:pt modelId="{8D4CEAA0-9C26-4FF4-B56C-FD420E653EDE}" type="sibTrans" cxnId="{09AA6FEC-709D-4DE8-AE5D-CDFD91385F9E}">
      <dgm:prSet/>
      <dgm:spPr/>
      <dgm:t>
        <a:bodyPr/>
        <a:lstStyle/>
        <a:p>
          <a:endParaRPr lang="zh-CN" altLang="en-US"/>
        </a:p>
      </dgm:t>
    </dgm:pt>
    <dgm:pt modelId="{3E9F79CA-0CCD-470A-9CC9-366498C7FD6E}" type="parTrans" cxnId="{09AA6FEC-709D-4DE8-AE5D-CDFD91385F9E}">
      <dgm:prSet/>
      <dgm:spPr/>
      <dgm:t>
        <a:bodyPr/>
        <a:lstStyle/>
        <a:p>
          <a:endParaRPr lang="zh-CN" altLang="en-US"/>
        </a:p>
      </dgm:t>
    </dgm:pt>
    <dgm:pt modelId="{402ADB1C-3166-4175-B1F4-C4975E0769A2}" type="pres">
      <dgm:prSet presAssocID="{E4C8DBC4-A4F4-4F92-A8F0-20FA677B2CE5}" presName="Name0" presStyleCnt="0">
        <dgm:presLayoutVars>
          <dgm:dir/>
          <dgm:animLvl val="lvl"/>
          <dgm:resizeHandles val="exact"/>
        </dgm:presLayoutVars>
      </dgm:prSet>
      <dgm:spPr/>
    </dgm:pt>
    <dgm:pt modelId="{20F0019A-A5BD-445B-905A-503BC6E7892C}" type="pres">
      <dgm:prSet presAssocID="{4D84093B-AD8C-4003-8AFF-B32D78CB4A25}" presName="Name8" presStyleCnt="0"/>
      <dgm:spPr/>
    </dgm:pt>
    <dgm:pt modelId="{90640242-2180-402D-BB5A-2C73E71C0193}" type="pres">
      <dgm:prSet presAssocID="{4D84093B-AD8C-4003-8AFF-B32D78CB4A25}" presName="level" presStyleLbl="node1" presStyleIdx="0" presStyleCnt="3">
        <dgm:presLayoutVars>
          <dgm:chMax val="1"/>
          <dgm:bulletEnabled val="1"/>
        </dgm:presLayoutVars>
      </dgm:prSet>
      <dgm:spPr/>
    </dgm:pt>
    <dgm:pt modelId="{EFE67CA9-2260-49B3-9982-3F6195F87D8E}" type="pres">
      <dgm:prSet presAssocID="{4D84093B-AD8C-4003-8AFF-B32D78CB4A2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8AFAE8-382E-42BA-9345-CE5CCF14A4C8}" type="pres">
      <dgm:prSet presAssocID="{31BAB55A-365D-4037-BD06-E6D3F326F895}" presName="Name8" presStyleCnt="0"/>
      <dgm:spPr/>
    </dgm:pt>
    <dgm:pt modelId="{71AE19D5-8850-45B6-A401-460C190BD249}" type="pres">
      <dgm:prSet presAssocID="{31BAB55A-365D-4037-BD06-E6D3F326F895}" presName="level" presStyleLbl="node1" presStyleIdx="1" presStyleCnt="3">
        <dgm:presLayoutVars>
          <dgm:chMax val="1"/>
          <dgm:bulletEnabled val="1"/>
        </dgm:presLayoutVars>
      </dgm:prSet>
      <dgm:spPr/>
    </dgm:pt>
    <dgm:pt modelId="{E8C28B77-EF53-470C-BE17-F82083CAA278}" type="pres">
      <dgm:prSet presAssocID="{31BAB55A-365D-4037-BD06-E6D3F326F89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E3C0546-CF73-4CDC-8002-BE24E496F13D}" type="pres">
      <dgm:prSet presAssocID="{03B43CAD-C585-44F4-BCF3-9723CE148662}" presName="Name8" presStyleCnt="0"/>
      <dgm:spPr/>
    </dgm:pt>
    <dgm:pt modelId="{9BA18CCF-3F3F-45FC-99FC-A85E1A8F61BB}" type="pres">
      <dgm:prSet presAssocID="{03B43CAD-C585-44F4-BCF3-9723CE148662}" presName="level" presStyleLbl="node1" presStyleIdx="2" presStyleCnt="3" custLinFactNeighborX="3102" custLinFactNeighborY="61100">
        <dgm:presLayoutVars>
          <dgm:chMax val="1"/>
          <dgm:bulletEnabled val="1"/>
        </dgm:presLayoutVars>
      </dgm:prSet>
      <dgm:spPr/>
    </dgm:pt>
    <dgm:pt modelId="{28CA4E45-48F0-4321-BAD2-754792C7F679}" type="pres">
      <dgm:prSet presAssocID="{03B43CAD-C585-44F4-BCF3-9723CE14866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CD9402-0E2A-4B9F-B776-A9073D5FA39C}" type="presOf" srcId="{03B43CAD-C585-44F4-BCF3-9723CE148662}" destId="{28CA4E45-48F0-4321-BAD2-754792C7F679}" srcOrd="1" destOrd="0" presId="urn:microsoft.com/office/officeart/2005/8/layout/pyramid1"/>
    <dgm:cxn modelId="{D5686C69-F64B-417C-A42A-86DD4CD21CB8}" srcId="{E4C8DBC4-A4F4-4F92-A8F0-20FA677B2CE5}" destId="{31BAB55A-365D-4037-BD06-E6D3F326F895}" srcOrd="1" destOrd="0" parTransId="{E7E4B3D3-8F37-439C-AAA0-FE353B920BA7}" sibTransId="{127B0FD1-43B7-42A5-8961-CD4C49912682}"/>
    <dgm:cxn modelId="{5E6F2C54-4E4F-4267-A74A-ED16C6104D1F}" type="presOf" srcId="{31BAB55A-365D-4037-BD06-E6D3F326F895}" destId="{E8C28B77-EF53-470C-BE17-F82083CAA278}" srcOrd="1" destOrd="0" presId="urn:microsoft.com/office/officeart/2005/8/layout/pyramid1"/>
    <dgm:cxn modelId="{E8B65254-267D-4DF3-90CD-C8A85CE5FFAF}" type="presOf" srcId="{4D84093B-AD8C-4003-8AFF-B32D78CB4A25}" destId="{90640242-2180-402D-BB5A-2C73E71C0193}" srcOrd="0" destOrd="0" presId="urn:microsoft.com/office/officeart/2005/8/layout/pyramid1"/>
    <dgm:cxn modelId="{3A256CA2-50C8-43B6-BCEB-A270A76D1E09}" type="presOf" srcId="{31BAB55A-365D-4037-BD06-E6D3F326F895}" destId="{71AE19D5-8850-45B6-A401-460C190BD249}" srcOrd="0" destOrd="0" presId="urn:microsoft.com/office/officeart/2005/8/layout/pyramid1"/>
    <dgm:cxn modelId="{A646E9A4-1656-4E41-A80B-5E1CE09A70A4}" type="presOf" srcId="{4D84093B-AD8C-4003-8AFF-B32D78CB4A25}" destId="{EFE67CA9-2260-49B3-9982-3F6195F87D8E}" srcOrd="1" destOrd="0" presId="urn:microsoft.com/office/officeart/2005/8/layout/pyramid1"/>
    <dgm:cxn modelId="{281F43A6-8C96-4990-958B-99F46C7858B5}" type="presOf" srcId="{03B43CAD-C585-44F4-BCF3-9723CE148662}" destId="{9BA18CCF-3F3F-45FC-99FC-A85E1A8F61BB}" srcOrd="0" destOrd="0" presId="urn:microsoft.com/office/officeart/2005/8/layout/pyramid1"/>
    <dgm:cxn modelId="{28BD7BCB-C83E-4B7B-B6B1-B0DE26938922}" type="presOf" srcId="{E4C8DBC4-A4F4-4F92-A8F0-20FA677B2CE5}" destId="{402ADB1C-3166-4175-B1F4-C4975E0769A2}" srcOrd="0" destOrd="0" presId="urn:microsoft.com/office/officeart/2005/8/layout/pyramid1"/>
    <dgm:cxn modelId="{09AA6FEC-709D-4DE8-AE5D-CDFD91385F9E}" srcId="{E4C8DBC4-A4F4-4F92-A8F0-20FA677B2CE5}" destId="{4D84093B-AD8C-4003-8AFF-B32D78CB4A25}" srcOrd="0" destOrd="0" parTransId="{3E9F79CA-0CCD-470A-9CC9-366498C7FD6E}" sibTransId="{8D4CEAA0-9C26-4FF4-B56C-FD420E653EDE}"/>
    <dgm:cxn modelId="{2F230AF3-8255-4B0E-AFFC-18669AC43D80}" srcId="{E4C8DBC4-A4F4-4F92-A8F0-20FA677B2CE5}" destId="{03B43CAD-C585-44F4-BCF3-9723CE148662}" srcOrd="2" destOrd="0" parTransId="{19618FF9-B0BA-4128-BC7F-AB4E4623BDC4}" sibTransId="{D3A88C4B-D707-4AF3-9A33-89E9D97C1B6C}"/>
    <dgm:cxn modelId="{6DF405C1-87AF-4FF5-ACED-1FFC20969854}" type="presParOf" srcId="{402ADB1C-3166-4175-B1F4-C4975E0769A2}" destId="{20F0019A-A5BD-445B-905A-503BC6E7892C}" srcOrd="0" destOrd="0" presId="urn:microsoft.com/office/officeart/2005/8/layout/pyramid1"/>
    <dgm:cxn modelId="{67221240-7817-4B01-AD57-F32E95488836}" type="presParOf" srcId="{20F0019A-A5BD-445B-905A-503BC6E7892C}" destId="{90640242-2180-402D-BB5A-2C73E71C0193}" srcOrd="0" destOrd="0" presId="urn:microsoft.com/office/officeart/2005/8/layout/pyramid1"/>
    <dgm:cxn modelId="{404D2A32-07CA-4E24-A3D0-12EA37B14E5D}" type="presParOf" srcId="{20F0019A-A5BD-445B-905A-503BC6E7892C}" destId="{EFE67CA9-2260-49B3-9982-3F6195F87D8E}" srcOrd="1" destOrd="0" presId="urn:microsoft.com/office/officeart/2005/8/layout/pyramid1"/>
    <dgm:cxn modelId="{98E346E2-8BA5-47FB-AF8F-9DE2149E79AA}" type="presParOf" srcId="{402ADB1C-3166-4175-B1F4-C4975E0769A2}" destId="{8F8AFAE8-382E-42BA-9345-CE5CCF14A4C8}" srcOrd="1" destOrd="0" presId="urn:microsoft.com/office/officeart/2005/8/layout/pyramid1"/>
    <dgm:cxn modelId="{53BEFF79-6B90-47C4-AE0C-EC6700A22450}" type="presParOf" srcId="{8F8AFAE8-382E-42BA-9345-CE5CCF14A4C8}" destId="{71AE19D5-8850-45B6-A401-460C190BD249}" srcOrd="0" destOrd="0" presId="urn:microsoft.com/office/officeart/2005/8/layout/pyramid1"/>
    <dgm:cxn modelId="{4A81CDFC-EDCD-45C3-A893-5D2C3C2EFE17}" type="presParOf" srcId="{8F8AFAE8-382E-42BA-9345-CE5CCF14A4C8}" destId="{E8C28B77-EF53-470C-BE17-F82083CAA278}" srcOrd="1" destOrd="0" presId="urn:microsoft.com/office/officeart/2005/8/layout/pyramid1"/>
    <dgm:cxn modelId="{CF86DCA5-3465-46ED-9465-7555BFAE0511}" type="presParOf" srcId="{402ADB1C-3166-4175-B1F4-C4975E0769A2}" destId="{0E3C0546-CF73-4CDC-8002-BE24E496F13D}" srcOrd="2" destOrd="0" presId="urn:microsoft.com/office/officeart/2005/8/layout/pyramid1"/>
    <dgm:cxn modelId="{0546BDCA-C691-446D-B6E0-992445D8D59B}" type="presParOf" srcId="{0E3C0546-CF73-4CDC-8002-BE24E496F13D}" destId="{9BA18CCF-3F3F-45FC-99FC-A85E1A8F61BB}" srcOrd="0" destOrd="0" presId="urn:microsoft.com/office/officeart/2005/8/layout/pyramid1"/>
    <dgm:cxn modelId="{3AF9C8E4-2222-41E5-A092-CCD9F180F57C}" type="presParOf" srcId="{0E3C0546-CF73-4CDC-8002-BE24E496F13D}" destId="{28CA4E45-48F0-4321-BAD2-754792C7F67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40242-2180-402D-BB5A-2C73E71C0193}">
      <dsp:nvSpPr>
        <dsp:cNvPr id="0" name=""/>
        <dsp:cNvSpPr/>
      </dsp:nvSpPr>
      <dsp:spPr>
        <a:xfrm>
          <a:off x="1581150" y="0"/>
          <a:ext cx="1581150" cy="629391"/>
        </a:xfrm>
        <a:prstGeom prst="trapezoid">
          <a:avLst>
            <a:gd name="adj" fmla="val 125609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用户</a:t>
          </a:r>
        </a:p>
      </dsp:txBody>
      <dsp:txXfrm>
        <a:off x="1581150" y="0"/>
        <a:ext cx="1581150" cy="629391"/>
      </dsp:txXfrm>
    </dsp:sp>
    <dsp:sp modelId="{71AE19D5-8850-45B6-A401-460C190BD249}">
      <dsp:nvSpPr>
        <dsp:cNvPr id="0" name=""/>
        <dsp:cNvSpPr/>
      </dsp:nvSpPr>
      <dsp:spPr>
        <a:xfrm>
          <a:off x="790575" y="629391"/>
          <a:ext cx="3162300" cy="629391"/>
        </a:xfrm>
        <a:prstGeom prst="trapezoid">
          <a:avLst>
            <a:gd name="adj" fmla="val 125609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>
              <a:solidFill>
                <a:schemeClr val="bg1"/>
              </a:solidFill>
            </a:rPr>
            <a:t>JSUB(front-end)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1343977" y="629391"/>
        <a:ext cx="2055495" cy="629391"/>
      </dsp:txXfrm>
    </dsp:sp>
    <dsp:sp modelId="{9BA18CCF-3F3F-45FC-99FC-A85E1A8F61BB}">
      <dsp:nvSpPr>
        <dsp:cNvPr id="0" name=""/>
        <dsp:cNvSpPr/>
      </dsp:nvSpPr>
      <dsp:spPr>
        <a:xfrm>
          <a:off x="0" y="1258783"/>
          <a:ext cx="4743451" cy="629391"/>
        </a:xfrm>
        <a:prstGeom prst="trapezoid">
          <a:avLst>
            <a:gd name="adj" fmla="val 12560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solidFill>
                <a:schemeClr val="bg1"/>
              </a:solidFill>
            </a:rPr>
            <a:t>后端资源调度系统</a:t>
          </a:r>
          <a:r>
            <a:rPr lang="en-US" altLang="zh-CN" sz="1800" kern="1200" dirty="0">
              <a:solidFill>
                <a:schemeClr val="bg1"/>
              </a:solidFill>
            </a:rPr>
            <a:t>(back-end)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830103" y="1258783"/>
        <a:ext cx="3083243" cy="629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中国科学院高能物理研究所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F53F-BB22-4AC9-8EE7-0BA409A0125D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10DBD-77AD-4287-9F45-03821616B8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658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DD599C8-968F-45E9-A9FA-6689C9B8BEF7}" type="datetimeFigureOut">
              <a:rPr lang="zh-CN" altLang="en-US"/>
              <a:pPr>
                <a:defRPr/>
              </a:pPr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89CE57-AC0A-4A12-BF40-B6C0750F3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536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181112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416604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</p:spTree>
    <p:extLst>
      <p:ext uri="{BB962C8B-B14F-4D97-AF65-F5344CB8AC3E}">
        <p14:creationId xmlns:p14="http://schemas.microsoft.com/office/powerpoint/2010/main" val="416604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中国科学院高能物理研究所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9CE57-AC0A-4A12-BF40-B6C0750F3D3E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7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8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6973F-AFE9-4E1E-B599-608A859221F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2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B041-B0A0-4C99-9EEA-3A5CB5466DA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8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1163638"/>
            <a:ext cx="6435165" cy="0"/>
          </a:xfrm>
          <a:prstGeom prst="line">
            <a:avLst/>
          </a:prstGeom>
          <a:ln w="15875">
            <a:gradFill>
              <a:gsLst>
                <a:gs pos="13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95958" y="296901"/>
            <a:ext cx="7956670" cy="649287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57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07325-DA71-4174-B7A1-E6DAEC02F33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6C3C-F3FB-4740-A6B7-F16B0497B87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49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00D2B-11D3-4125-80FB-891BD39089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7C35E-6331-4275-B568-E5AACD8806C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3058C-A440-4B41-ABAE-D788FCD4D61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2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54BC5-52FD-45C5-8973-30820956C8E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F98D7-31B1-4C2E-810E-A28B43A56E6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4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26979-7005-482C-A32D-6D6A84BD1A7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8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9040535-77FE-4DF9-A5FE-1A50832F203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7"/>
          <p:cNvSpPr txBox="1">
            <a:spLocks noChangeArrowheads="1"/>
          </p:cNvSpPr>
          <p:nvPr/>
        </p:nvSpPr>
        <p:spPr bwMode="auto">
          <a:xfrm>
            <a:off x="500063" y="2832100"/>
            <a:ext cx="90519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4800" b="1" dirty="0">
                <a:solidFill>
                  <a:srgbClr val="4472C4"/>
                </a:solidFill>
                <a:latin typeface="+mn-ea"/>
                <a:ea typeface="+mn-ea"/>
              </a:rPr>
              <a:t>分布式环境下批量作业提交管理系统设计与实现</a:t>
            </a:r>
            <a:endParaRPr lang="zh-CN" altLang="en-US" sz="4800" b="1" dirty="0">
              <a:latin typeface="+mn-ea"/>
              <a:ea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0213" y="3576638"/>
            <a:ext cx="1849437" cy="226536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 rot="19372238">
            <a:off x="1703388" y="-115888"/>
            <a:ext cx="7524750" cy="69469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19380000">
            <a:off x="960438" y="1225550"/>
            <a:ext cx="2262187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8242300" y="481013"/>
            <a:ext cx="1049338" cy="12842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50938" y="4848225"/>
            <a:ext cx="474662" cy="58261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stomShape 1"/>
          <p:cNvSpPr/>
          <p:nvPr/>
        </p:nvSpPr>
        <p:spPr>
          <a:xfrm>
            <a:off x="5465880" y="5334120"/>
            <a:ext cx="3825000" cy="130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报告人：索兵</a:t>
            </a: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 201314436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专业：计算机科学与技术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 err="1">
                <a:solidFill>
                  <a:srgbClr val="595959"/>
                </a:solidFill>
                <a:latin typeface="微软雅黑"/>
                <a:ea typeface="微软雅黑"/>
              </a:rPr>
              <a:t>指导老师：贺红</a:t>
            </a: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 </a:t>
            </a:r>
            <a:r>
              <a:rPr lang="zh-CN" alt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副教授</a:t>
            </a:r>
            <a:endParaRPr dirty="0"/>
          </a:p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rgbClr val="595959"/>
                </a:solidFill>
                <a:latin typeface="微软雅黑"/>
                <a:ea typeface="微软雅黑"/>
              </a:rPr>
              <a:t>2016.05.14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54BC5-52FD-45C5-8973-30820956C8ED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预处理、执行、监控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作业一般处理流程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任意多边形 7"/>
          <p:cNvSpPr/>
          <p:nvPr/>
        </p:nvSpPr>
        <p:spPr>
          <a:xfrm>
            <a:off x="6534152" y="3985783"/>
            <a:ext cx="1154520" cy="581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get status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reschedule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6534152" y="3627209"/>
            <a:ext cx="1154520" cy="3585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monitor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4276726" y="3627209"/>
            <a:ext cx="1501695" cy="163059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initiate </a:t>
            </a: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env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download input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offline application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check result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register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upload output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4276727" y="3190875"/>
            <a:ext cx="1501694" cy="430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run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2028825" y="3622678"/>
            <a:ext cx="1501695" cy="16351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parse option files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query dataset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split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generate job files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create new dataset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submit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2028825" y="3190875"/>
            <a:ext cx="1501695" cy="4303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preprocess</a:t>
            </a:r>
          </a:p>
        </p:txBody>
      </p:sp>
      <p:sp>
        <p:nvSpPr>
          <p:cNvPr id="15" name="直接连接符 14"/>
          <p:cNvSpPr/>
          <p:nvPr/>
        </p:nvSpPr>
        <p:spPr>
          <a:xfrm>
            <a:off x="3530520" y="4100398"/>
            <a:ext cx="746206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5778420" y="4100398"/>
            <a:ext cx="755732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527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三大类：提交、监控、数据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用例分析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022687" y="580848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易用性、统一性、扩展性</a:t>
            </a:r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5400000">
            <a:off x="594096" y="587282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3" name="正五边形 12"/>
          <p:cNvSpPr>
            <a:spLocks noChangeAspect="1"/>
          </p:cNvSpPr>
          <p:nvPr/>
        </p:nvSpPr>
        <p:spPr>
          <a:xfrm>
            <a:off x="543144" y="526432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1022687" y="5244020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设计原则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43725" y="3542729"/>
            <a:ext cx="174960" cy="179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2714565" y="3812729"/>
            <a:ext cx="23328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8" name="直接连接符 17"/>
          <p:cNvSpPr/>
          <p:nvPr/>
        </p:nvSpPr>
        <p:spPr>
          <a:xfrm>
            <a:off x="2831205" y="3722729"/>
            <a:ext cx="0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直接连接符 18"/>
          <p:cNvSpPr/>
          <p:nvPr/>
        </p:nvSpPr>
        <p:spPr>
          <a:xfrm flipH="1">
            <a:off x="2685404" y="3902729"/>
            <a:ext cx="145801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0" name="直接连接符 19"/>
          <p:cNvSpPr/>
          <p:nvPr/>
        </p:nvSpPr>
        <p:spPr>
          <a:xfrm>
            <a:off x="2831205" y="3902729"/>
            <a:ext cx="145800" cy="1800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886200" y="2976630"/>
            <a:ext cx="648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submit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3385701" y="2400069"/>
            <a:ext cx="648000" cy="3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define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5099585" y="2568360"/>
            <a:ext cx="648000" cy="39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split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836880" y="4349715"/>
            <a:ext cx="720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data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mgt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676585" y="3219626"/>
            <a:ext cx="720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check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status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618879" y="4049644"/>
            <a:ext cx="849933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reschedule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923199" y="4805780"/>
            <a:ext cx="720000" cy="4525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create</a:t>
            </a:r>
          </a:p>
          <a:p>
            <a:pPr algn="ctr" hangingPunct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dataset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5099585" y="4678560"/>
            <a:ext cx="756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upload</a:t>
            </a:r>
          </a:p>
        </p:txBody>
      </p:sp>
      <p:cxnSp>
        <p:nvCxnSpPr>
          <p:cNvPr id="29" name="直接箭头连接符 28"/>
          <p:cNvCxnSpPr>
            <a:stCxn id="21" idx="0"/>
            <a:endCxn id="22" idx="9"/>
          </p:cNvCxnSpPr>
          <p:nvPr/>
        </p:nvCxnSpPr>
        <p:spPr>
          <a:xfrm flipH="1" flipV="1">
            <a:off x="3938811" y="2707352"/>
            <a:ext cx="271389" cy="26927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2" name="直接箭头连接符 31"/>
          <p:cNvCxnSpPr>
            <a:stCxn id="21" idx="1"/>
            <a:endCxn id="23" idx="7"/>
          </p:cNvCxnSpPr>
          <p:nvPr/>
        </p:nvCxnSpPr>
        <p:spPr>
          <a:xfrm flipV="1">
            <a:off x="4534200" y="2906372"/>
            <a:ext cx="660275" cy="28625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34" name="任意多边形 33"/>
          <p:cNvSpPr/>
          <p:nvPr/>
        </p:nvSpPr>
        <p:spPr>
          <a:xfrm>
            <a:off x="4177830" y="3598155"/>
            <a:ext cx="720000" cy="430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monitor</a:t>
            </a:r>
          </a:p>
        </p:txBody>
      </p:sp>
      <p:cxnSp>
        <p:nvCxnSpPr>
          <p:cNvPr id="35" name="直接箭头连接符 34"/>
          <p:cNvCxnSpPr>
            <a:stCxn id="34" idx="9"/>
            <a:endCxn id="26" idx="3"/>
          </p:cNvCxnSpPr>
          <p:nvPr/>
        </p:nvCxnSpPr>
        <p:spPr>
          <a:xfrm>
            <a:off x="4792397" y="3965359"/>
            <a:ext cx="826482" cy="30028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6" name="直接箭头连接符 35"/>
          <p:cNvCxnSpPr>
            <a:stCxn id="34" idx="11"/>
            <a:endCxn id="25" idx="6"/>
          </p:cNvCxnSpPr>
          <p:nvPr/>
        </p:nvCxnSpPr>
        <p:spPr>
          <a:xfrm flipV="1">
            <a:off x="4792397" y="3435626"/>
            <a:ext cx="884188" cy="2255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7" name="直接箭头连接符 36"/>
          <p:cNvCxnSpPr>
            <a:stCxn id="24" idx="7"/>
          </p:cNvCxnSpPr>
          <p:nvPr/>
        </p:nvCxnSpPr>
        <p:spPr>
          <a:xfrm flipH="1">
            <a:off x="3477090" y="4718455"/>
            <a:ext cx="465223" cy="12476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8" name="直接箭头连接符 37"/>
          <p:cNvCxnSpPr>
            <a:stCxn id="24" idx="10"/>
            <a:endCxn id="28" idx="5"/>
          </p:cNvCxnSpPr>
          <p:nvPr/>
        </p:nvCxnSpPr>
        <p:spPr>
          <a:xfrm>
            <a:off x="4556880" y="4565715"/>
            <a:ext cx="653410" cy="1761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39" name="直接箭头连接符 38"/>
          <p:cNvCxnSpPr/>
          <p:nvPr/>
        </p:nvCxnSpPr>
        <p:spPr>
          <a:xfrm>
            <a:off x="2981519" y="3821550"/>
            <a:ext cx="1187926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0" name="直接箭头连接符 39"/>
          <p:cNvCxnSpPr>
            <a:endCxn id="21" idx="7"/>
          </p:cNvCxnSpPr>
          <p:nvPr/>
        </p:nvCxnSpPr>
        <p:spPr>
          <a:xfrm flipV="1">
            <a:off x="2981519" y="3345370"/>
            <a:ext cx="999571" cy="47618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1" name="直接箭头连接符 40"/>
          <p:cNvCxnSpPr>
            <a:endCxn id="24" idx="5"/>
          </p:cNvCxnSpPr>
          <p:nvPr/>
        </p:nvCxnSpPr>
        <p:spPr>
          <a:xfrm>
            <a:off x="2981519" y="3821550"/>
            <a:ext cx="960794" cy="5914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42" name="任意多边形 41"/>
          <p:cNvSpPr/>
          <p:nvPr/>
        </p:nvSpPr>
        <p:spPr>
          <a:xfrm>
            <a:off x="4169445" y="5069051"/>
            <a:ext cx="756000" cy="432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latin typeface="+mn-ea"/>
                <a:ea typeface="+mn-ea"/>
                <a:cs typeface="Droid Sans Fallback" pitchFamily="2"/>
              </a:rPr>
              <a:t>register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4315035" y="4780837"/>
            <a:ext cx="216745" cy="288214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44" name="TextBox 4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59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8" y="1339125"/>
            <a:ext cx="1573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开发环境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圆角矩形 7"/>
          <p:cNvSpPr/>
          <p:nvPr/>
        </p:nvSpPr>
        <p:spPr>
          <a:xfrm>
            <a:off x="1938383" y="2004903"/>
            <a:ext cx="5637177" cy="3175584"/>
          </a:xfrm>
          <a:prstGeom prst="roundRect">
            <a:avLst>
              <a:gd name="adj" fmla="val 87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997412" y="4218946"/>
            <a:ext cx="73495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905122" y="2977599"/>
            <a:ext cx="73495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2039" y="4597258"/>
            <a:ext cx="254547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dirty="0"/>
              <a:t>Ubuntu14.04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596107" y="332079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JDK1.7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12132" y="3131669"/>
            <a:ext cx="1843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Eclipse3.8</a:t>
            </a:r>
          </a:p>
          <a:p>
            <a:r>
              <a:rPr lang="en-US" altLang="zh-CN" dirty="0"/>
              <a:t>+PyDev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27399" y="222648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Python2.7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29249" y="2972021"/>
            <a:ext cx="0" cy="12413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38383" y="5212080"/>
            <a:ext cx="5637177" cy="746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BEIJING-LCG2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28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330693" y="3530751"/>
            <a:ext cx="2119313" cy="2663825"/>
          </a:xfrm>
          <a:prstGeom prst="roundRect">
            <a:avLst>
              <a:gd name="adj" fmla="val 3259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664318" y="3530751"/>
            <a:ext cx="2128838" cy="2663825"/>
          </a:xfrm>
          <a:prstGeom prst="roundRect">
            <a:avLst>
              <a:gd name="adj" fmla="val 3417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08793" y="4053039"/>
            <a:ext cx="1628775" cy="3794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monitoring status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16731" y="4624539"/>
            <a:ext cx="1625600" cy="419100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reschedule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583106" y="3603776"/>
            <a:ext cx="16383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</a:t>
            </a:r>
            <a:r>
              <a:rPr lang="en-US" sz="1500" dirty="0">
                <a:solidFill>
                  <a:schemeClr val="bg1"/>
                </a:solidFill>
                <a:latin typeface="DejaVu Sans" pitchFamily="16" charset="0"/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submission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881806" y="3597426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Job monitoring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042393" y="3527576"/>
            <a:ext cx="2128838" cy="2668588"/>
          </a:xfrm>
          <a:prstGeom prst="roundRect">
            <a:avLst>
              <a:gd name="adj" fmla="val 3755"/>
            </a:avLst>
          </a:prstGeom>
          <a:solidFill>
            <a:schemeClr val="accent2"/>
          </a:solidFill>
          <a:ln w="9360" cap="sq">
            <a:solidFill>
              <a:srgbClr val="3465A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297981" y="4010176"/>
            <a:ext cx="1584325" cy="37306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dataset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6297981" y="4541989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register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439268" y="3574566"/>
            <a:ext cx="1357313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6520" rIns="90000" bIns="45000"/>
          <a:lstStyle>
            <a:lvl1pPr marL="215900" indent="-212725"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500" b="1" dirty="0">
                <a:solidFill>
                  <a:schemeClr val="bg1"/>
                </a:solidFill>
              </a:rPr>
              <a:t>Data operation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3916731" y="5302401"/>
            <a:ext cx="1625600" cy="388938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task statistics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546593" y="3964139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split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1541831" y="4967439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workflow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1541831" y="5472264"/>
            <a:ext cx="1655762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submit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1546593" y="4468964"/>
            <a:ext cx="1655763" cy="357187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generate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297981" y="5029351"/>
            <a:ext cx="1600200" cy="315913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down/up-load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297981" y="5519889"/>
            <a:ext cx="1584325" cy="315912"/>
          </a:xfrm>
          <a:prstGeom prst="rect">
            <a:avLst/>
          </a:prstGeom>
          <a:solidFill>
            <a:schemeClr val="bg1"/>
          </a:solidFill>
          <a:ln w="9360" cap="sq">
            <a:noFill/>
            <a:prstDash val="solid"/>
            <a:round/>
            <a:headEnd/>
            <a:tailEnd/>
          </a:ln>
          <a:effectLst/>
          <a:extLst/>
        </p:spPr>
        <p:txBody>
          <a:bodyPr wrap="none" lIns="90000" tIns="45000" rIns="90000" bIns="45000" anchor="ctr"/>
          <a:lstStyle/>
          <a:p>
            <a:pPr marL="215900" indent="-212725" algn="ctr">
              <a:lnSpc>
                <a:spcPct val="118000"/>
              </a:lnSpc>
              <a:buSzPct val="45000"/>
              <a:tabLst>
                <a:tab pos="449263" algn="l"/>
                <a:tab pos="898525" algn="l"/>
                <a:tab pos="1347788" algn="l"/>
              </a:tabLst>
            </a:pPr>
            <a:r>
              <a:rPr lang="en-US" sz="150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query</a:t>
            </a: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331136" y="2122956"/>
            <a:ext cx="4895850" cy="557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 cap="sq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744136" y="2410294"/>
            <a:ext cx="5381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 dirty="0"/>
              <a:t>Profile</a:t>
            </a:r>
          </a:p>
        </p:txBody>
      </p:sp>
      <p:pic>
        <p:nvPicPr>
          <p:cNvPr id="2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998" y="2176931"/>
            <a:ext cx="50323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8" y="2229319"/>
            <a:ext cx="3603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73" y="2084856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6384023" y="2410294"/>
            <a:ext cx="5159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web</a:t>
            </a:r>
          </a:p>
        </p:txBody>
      </p:sp>
      <p:pic>
        <p:nvPicPr>
          <p:cNvPr id="30" name="Picture 2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73" y="2321394"/>
            <a:ext cx="576263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2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386" y="2267419"/>
            <a:ext cx="4762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3339198" y="2410294"/>
            <a:ext cx="5461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4720" rIns="90000" bIns="45000"/>
          <a:lstStyle>
            <a:lvl1pPr marL="215900" indent="-212725"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sz="1300"/>
              <a:t>CLI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7288898" y="2221381"/>
            <a:ext cx="4095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8680" rIns="90000" bIns="45000"/>
          <a:lstStyle>
            <a:lvl1pPr marL="215900" indent="-212725"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dirty="0"/>
              <a:t>UI</a:t>
            </a: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2397811" y="2684931"/>
            <a:ext cx="2339975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4744453" y="2692551"/>
            <a:ext cx="2330450" cy="804863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4733023" y="2678581"/>
            <a:ext cx="1588" cy="846138"/>
          </a:xfrm>
          <a:prstGeom prst="line">
            <a:avLst/>
          </a:prstGeom>
          <a:noFill/>
          <a:ln w="9360" cap="sq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矩形 4"/>
          <p:cNvSpPr>
            <a:spLocks noChangeArrowheads="1"/>
          </p:cNvSpPr>
          <p:nvPr/>
        </p:nvSpPr>
        <p:spPr bwMode="auto">
          <a:xfrm>
            <a:off x="1022688" y="1339125"/>
            <a:ext cx="1573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功能设计</a:t>
            </a:r>
          </a:p>
        </p:txBody>
      </p:sp>
      <p:sp>
        <p:nvSpPr>
          <p:cNvPr id="38" name="正五边形 37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97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875557" y="4547185"/>
            <a:ext cx="720719" cy="550142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11" name="任意多边形 10"/>
          <p:cNvSpPr/>
          <p:nvPr/>
        </p:nvSpPr>
        <p:spPr>
          <a:xfrm>
            <a:off x="1737342" y="4432271"/>
            <a:ext cx="1007999" cy="153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027917" y="4639350"/>
            <a:ext cx="971640" cy="488142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任意多边形 12"/>
          <p:cNvSpPr/>
          <p:nvPr/>
        </p:nvSpPr>
        <p:spPr>
          <a:xfrm>
            <a:off x="5875557" y="4691550"/>
            <a:ext cx="1007999" cy="392795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4" name="任意多边形 13"/>
          <p:cNvSpPr/>
          <p:nvPr/>
        </p:nvSpPr>
        <p:spPr>
          <a:xfrm>
            <a:off x="7062837" y="5087190"/>
            <a:ext cx="917640" cy="2923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 err="1">
                <a:latin typeface="Liberation Serif" pitchFamily="18"/>
                <a:ea typeface="Droid Sans Fallback" pitchFamily="2"/>
                <a:cs typeface="Droid Sans Fallback" pitchFamily="2"/>
              </a:rPr>
              <a:t>jobStatus</a:t>
            </a:r>
            <a:r>
              <a:rPr lang="en-US" sz="1200" b="1" dirty="0">
                <a:latin typeface="Liberation Serif" pitchFamily="18"/>
                <a:ea typeface="Droid Sans Fallback" pitchFamily="2"/>
                <a:cs typeface="Droid Sans Fallback" pitchFamily="2"/>
              </a:rPr>
              <a:t> DB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875557" y="5071706"/>
            <a:ext cx="798480" cy="3876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200" b="1" dirty="0">
                <a:latin typeface="Liberation Serif" pitchFamily="18"/>
                <a:ea typeface="Droid Sans Fallback" pitchFamily="2"/>
                <a:cs typeface="Droid Sans Fallback" pitchFamily="2"/>
              </a:rPr>
              <a:t>workspace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3816360" y="3051877"/>
            <a:ext cx="1799280" cy="605721"/>
          </a:xfrm>
          <a:custGeom>
            <a:avLst>
              <a:gd name="f0" fmla="val 192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/>
          </a:p>
          <a:p>
            <a:pPr algn="ctr"/>
            <a:r>
              <a:rPr lang="en-US" altLang="zh-CN" sz="1400" b="1" dirty="0">
                <a:solidFill>
                  <a:schemeClr val="lt1"/>
                </a:solidFill>
                <a:latin typeface="+mn-lt"/>
                <a:ea typeface="+mn-ea"/>
              </a:rPr>
              <a:t>Framework</a:t>
            </a: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  <a:p>
            <a:pPr algn="ctr"/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024360" y="1882984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CLI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283280" y="1882984"/>
            <a:ext cx="79236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Profile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1952982" y="4791550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BESIII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1952622" y="551191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CEPC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1953342" y="515263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JUNO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615640" y="1882984"/>
            <a:ext cx="792000" cy="39279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>
                <a:solidFill>
                  <a:schemeClr val="accent2"/>
                </a:solidFill>
                <a:latin typeface="Liberation Sans" pitchFamily="18"/>
                <a:ea typeface="Droid Sans Fallback" pitchFamily="2"/>
                <a:cs typeface="Droid Sans Fallback" pitchFamily="2"/>
              </a:rPr>
              <a:t>Web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745341" y="3362294"/>
            <a:ext cx="1008000" cy="73753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28" name="任意多边形 27"/>
          <p:cNvSpPr/>
          <p:nvPr/>
        </p:nvSpPr>
        <p:spPr>
          <a:xfrm>
            <a:off x="1737342" y="4143546"/>
            <a:ext cx="2015999" cy="313137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Plug</a:t>
            </a:r>
            <a:r>
              <a:rPr lang="en-US" altLang="zh-CN" sz="1400" b="1" dirty="0">
                <a:solidFill>
                  <a:schemeClr val="lt1"/>
                </a:solidFill>
                <a:latin typeface="+mn-lt"/>
                <a:ea typeface="+mn-ea"/>
              </a:rPr>
              <a:t>-</a:t>
            </a:r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in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2745342" y="4456683"/>
            <a:ext cx="1007999" cy="150594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marL="0" marR="0" lvl="0" indent="0" algn="ctr" rtl="0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endParaRPr lang="en-US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2960982" y="4791550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DIRAC</a:t>
            </a:r>
          </a:p>
        </p:txBody>
      </p:sp>
      <p:sp>
        <p:nvSpPr>
          <p:cNvPr id="31" name="任意多边形 30"/>
          <p:cNvSpPr/>
          <p:nvPr/>
        </p:nvSpPr>
        <p:spPr>
          <a:xfrm>
            <a:off x="2960621" y="551191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PBS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2961342" y="5152631"/>
            <a:ext cx="576360" cy="235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pitchFamily="2"/>
              </a:rPr>
              <a:t>Condor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5695557" y="4243350"/>
            <a:ext cx="2448000" cy="149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  <a:round/>
          </a:ln>
        </p:spPr>
        <p:txBody>
          <a:bodyPr vert="horz" wrap="none" lIns="90000" tIns="47880" rIns="90000" bIns="45000" anchor="ctr" anchorCtr="0" compatLnSpc="0"/>
          <a:lstStyle/>
          <a:p>
            <a:pPr algn="ctr" hangingPunct="0">
              <a:lnSpc>
                <a:spcPct val="98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>
              <a:solidFill>
                <a:schemeClr val="accent2"/>
              </a:solidFill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5695557" y="3339624"/>
            <a:ext cx="1172886" cy="84123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5" name="直接箭头连接符 34"/>
          <p:cNvCxnSpPr>
            <a:endCxn id="21" idx="8"/>
          </p:cNvCxnSpPr>
          <p:nvPr/>
        </p:nvCxnSpPr>
        <p:spPr>
          <a:xfrm flipH="1" flipV="1">
            <a:off x="4679460" y="2275779"/>
            <a:ext cx="540" cy="438438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7" name="直接箭头连接符 36"/>
          <p:cNvCxnSpPr/>
          <p:nvPr/>
        </p:nvCxnSpPr>
        <p:spPr>
          <a:xfrm flipH="1" flipV="1">
            <a:off x="3536162" y="2275779"/>
            <a:ext cx="1012190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cxnSp>
        <p:nvCxnSpPr>
          <p:cNvPr id="38" name="直接箭头连接符 37"/>
          <p:cNvCxnSpPr/>
          <p:nvPr/>
        </p:nvCxnSpPr>
        <p:spPr>
          <a:xfrm flipV="1">
            <a:off x="4816366" y="2275779"/>
            <a:ext cx="1051634" cy="38077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headEnd type="arrow"/>
            <a:tailEnd type="arrow"/>
          </a:ln>
        </p:spPr>
      </p:cxnSp>
      <p:sp>
        <p:nvSpPr>
          <p:cNvPr id="40" name="矩形 4"/>
          <p:cNvSpPr>
            <a:spLocks noChangeArrowheads="1"/>
          </p:cNvSpPr>
          <p:nvPr/>
        </p:nvSpPr>
        <p:spPr bwMode="auto">
          <a:xfrm>
            <a:off x="1022686" y="1339124"/>
            <a:ext cx="24696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内部结构设计</a:t>
            </a:r>
          </a:p>
        </p:txBody>
      </p:sp>
      <p:sp>
        <p:nvSpPr>
          <p:cNvPr id="41" name="正五边形 40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84505" y="4511959"/>
            <a:ext cx="9140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Experiment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92505" y="451195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Back-end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4140360" y="2727793"/>
            <a:ext cx="1110264" cy="407389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Interface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049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3654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多态与反射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面向接口编程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根据用户输入，在运行时动态创建对象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(Spring)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实现反射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(DIRAC)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通用处理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804120" y="3426106"/>
            <a:ext cx="1332360" cy="24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3804120" y="3675946"/>
            <a:ext cx="1332360" cy="30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682000" y="4425826"/>
            <a:ext cx="1612800" cy="31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SplitterByEvent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682000" y="4744786"/>
            <a:ext cx="1612800" cy="11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split(){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_divide();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_divide(){}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4645440" y="4425826"/>
            <a:ext cx="1519560" cy="31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SplitterByFile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4645440" y="4744786"/>
            <a:ext cx="1519560" cy="1129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split(){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_</a:t>
            </a: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resolveDir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  ...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</a:t>
            </a: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resolveDir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{}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488400" y="4009664"/>
            <a:ext cx="863280" cy="41616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16" name="直接箭头连接符 15"/>
          <p:cNvCxnSpPr>
            <a:stCxn id="13" idx="0"/>
          </p:cNvCxnSpPr>
          <p:nvPr/>
        </p:nvCxnSpPr>
        <p:spPr>
          <a:xfrm flipH="1" flipV="1">
            <a:off x="4546440" y="4011466"/>
            <a:ext cx="858780" cy="41436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6" name="等腰三角形 5"/>
          <p:cNvSpPr/>
          <p:nvPr/>
        </p:nvSpPr>
        <p:spPr>
          <a:xfrm rot="3897486">
            <a:off x="4251312" y="3984229"/>
            <a:ext cx="114300" cy="9673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7824489">
            <a:off x="4534601" y="3986628"/>
            <a:ext cx="114300" cy="96735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26787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优化拆分器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将拆分算法和实验模块分开，降低耦合度，提高重用率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通用处理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34" idx="2"/>
            <a:endCxn id="37" idx="0"/>
          </p:cNvCxnSpPr>
          <p:nvPr/>
        </p:nvCxnSpPr>
        <p:spPr>
          <a:xfrm flipH="1">
            <a:off x="7194467" y="3771202"/>
            <a:ext cx="1" cy="750184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0" name="直接箭头连接符 9"/>
          <p:cNvCxnSpPr>
            <a:stCxn id="32" idx="2"/>
            <a:endCxn id="36" idx="0"/>
          </p:cNvCxnSpPr>
          <p:nvPr/>
        </p:nvCxnSpPr>
        <p:spPr>
          <a:xfrm>
            <a:off x="6355367" y="3776549"/>
            <a:ext cx="1456" cy="75104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1" name="直接箭头连接符 10"/>
          <p:cNvCxnSpPr>
            <a:stCxn id="30" idx="2"/>
          </p:cNvCxnSpPr>
          <p:nvPr/>
        </p:nvCxnSpPr>
        <p:spPr>
          <a:xfrm>
            <a:off x="5525728" y="3775129"/>
            <a:ext cx="6925" cy="74625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13" name="任意多边形 12"/>
          <p:cNvSpPr/>
          <p:nvPr/>
        </p:nvSpPr>
        <p:spPr>
          <a:xfrm>
            <a:off x="2390138" y="3090298"/>
            <a:ext cx="1286451" cy="797522"/>
          </a:xfrm>
          <a:custGeom>
            <a:avLst>
              <a:gd name="f0" fmla="val 1091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5" name="直接箭头连接符 14"/>
          <p:cNvCxnSpPr>
            <a:stCxn id="13" idx="2"/>
            <a:endCxn id="28" idx="0"/>
          </p:cNvCxnSpPr>
          <p:nvPr/>
        </p:nvCxnSpPr>
        <p:spPr>
          <a:xfrm>
            <a:off x="3033364" y="3887820"/>
            <a:ext cx="0" cy="49124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6" name="直接箭头连接符 15"/>
          <p:cNvCxnSpPr>
            <a:stCxn id="13" idx="2"/>
          </p:cNvCxnSpPr>
          <p:nvPr/>
        </p:nvCxnSpPr>
        <p:spPr>
          <a:xfrm>
            <a:off x="3033364" y="3887820"/>
            <a:ext cx="951675" cy="4413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18" name="直接箭头连接符 17"/>
          <p:cNvCxnSpPr>
            <a:stCxn id="13" idx="2"/>
          </p:cNvCxnSpPr>
          <p:nvPr/>
        </p:nvCxnSpPr>
        <p:spPr>
          <a:xfrm flipH="1">
            <a:off x="2139950" y="3887820"/>
            <a:ext cx="893414" cy="44130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19" name="任意多边形 18"/>
          <p:cNvSpPr/>
          <p:nvPr/>
        </p:nvSpPr>
        <p:spPr>
          <a:xfrm>
            <a:off x="5116614" y="4358642"/>
            <a:ext cx="2556224" cy="844695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3254" y="5140434"/>
            <a:ext cx="1686420" cy="354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subjobs</a:t>
            </a: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for Boss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5890997" y="2976575"/>
            <a:ext cx="917846" cy="405910"/>
          </a:xfrm>
          <a:custGeom>
            <a:avLst>
              <a:gd name="f0" fmla="val 182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splitter</a:t>
            </a:r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2" name="直接箭头连接符 21"/>
          <p:cNvCxnSpPr>
            <a:stCxn id="21" idx="2"/>
          </p:cNvCxnSpPr>
          <p:nvPr/>
        </p:nvCxnSpPr>
        <p:spPr>
          <a:xfrm flipH="1">
            <a:off x="5638998" y="3382485"/>
            <a:ext cx="710922" cy="17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3" name="直接箭头连接符 22"/>
          <p:cNvCxnSpPr/>
          <p:nvPr/>
        </p:nvCxnSpPr>
        <p:spPr>
          <a:xfrm flipH="1">
            <a:off x="6355366" y="3391130"/>
            <a:ext cx="1" cy="171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4" name="直接箭头连接符 23"/>
          <p:cNvCxnSpPr>
            <a:stCxn id="21" idx="2"/>
          </p:cNvCxnSpPr>
          <p:nvPr/>
        </p:nvCxnSpPr>
        <p:spPr>
          <a:xfrm>
            <a:off x="6349920" y="3382485"/>
            <a:ext cx="793830" cy="14475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25" name="任意多边形 24"/>
          <p:cNvSpPr/>
          <p:nvPr/>
        </p:nvSpPr>
        <p:spPr>
          <a:xfrm>
            <a:off x="2490966" y="3527237"/>
            <a:ext cx="1084796" cy="282370"/>
          </a:xfrm>
          <a:custGeom>
            <a:avLst>
              <a:gd name="f0" fmla="val 251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Boss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5173980" y="3887819"/>
            <a:ext cx="2438400" cy="354945"/>
          </a:xfrm>
          <a:custGeom>
            <a:avLst>
              <a:gd name="f0" fmla="val 136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lt1"/>
                </a:solidFill>
                <a:latin typeface="+mn-lt"/>
                <a:ea typeface="+mn-ea"/>
              </a:rPr>
              <a:t>BossJobFactory</a:t>
            </a:r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3694464" y="4384372"/>
            <a:ext cx="581151" cy="596468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job3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2742788" y="4379069"/>
            <a:ext cx="581151" cy="60707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job2</a:t>
            </a:r>
          </a:p>
        </p:txBody>
      </p:sp>
      <p:sp>
        <p:nvSpPr>
          <p:cNvPr id="29" name="任意多边形 28"/>
          <p:cNvSpPr/>
          <p:nvPr/>
        </p:nvSpPr>
        <p:spPr>
          <a:xfrm>
            <a:off x="1790166" y="4379069"/>
            <a:ext cx="581151" cy="60707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ea"/>
                <a:ea typeface="+mn-ea"/>
              </a:rPr>
              <a:t>job1</a:t>
            </a:r>
          </a:p>
        </p:txBody>
      </p:sp>
      <p:sp>
        <p:nvSpPr>
          <p:cNvPr id="30" name="任意多边形 29"/>
          <p:cNvSpPr/>
          <p:nvPr/>
        </p:nvSpPr>
        <p:spPr>
          <a:xfrm>
            <a:off x="5273728" y="3569569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dict1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6103367" y="3570989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dict2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942468" y="3565642"/>
            <a:ext cx="503999" cy="205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1270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+mn-ea"/>
                <a:cs typeface="Droid Sans Fallback" pitchFamily="2"/>
              </a:rPr>
              <a:t>dict3</a:t>
            </a:r>
            <a:endParaRPr lang="en-US" sz="1050" dirty="0">
              <a:solidFill>
                <a:schemeClr val="tx1"/>
              </a:solidFill>
              <a:latin typeface="+mn-ea"/>
              <a:cs typeface="Droid Sans Fallback" pitchFamily="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5273728" y="4521386"/>
            <a:ext cx="563191" cy="601771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job1</a:t>
            </a:r>
            <a:endParaRPr lang="en-US" sz="1200" b="1" dirty="0">
              <a:latin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6069495" y="4527589"/>
            <a:ext cx="574655" cy="595568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job2</a:t>
            </a:r>
            <a:endParaRPr lang="en-US" sz="1200" b="1" dirty="0">
              <a:latin typeface="+mn-ea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907139" y="4521386"/>
            <a:ext cx="574655" cy="589364"/>
          </a:xfrm>
          <a:custGeom>
            <a:avLst>
              <a:gd name="f0" fmla="val 189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10800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10800 f0 21600"/>
              <a:gd name="f15" fmla="*/ f11 f1 1"/>
              <a:gd name="f16" fmla="val f14"/>
              <a:gd name="f17" fmla="*/ f14 f12 1"/>
              <a:gd name="f18" fmla="*/ f7 f13 1"/>
              <a:gd name="f19" fmla="*/ 0 f12 1"/>
              <a:gd name="f20" fmla="*/ 21600 f12 1"/>
              <a:gd name="f21" fmla="*/ 0 f13 1"/>
              <a:gd name="f22" fmla="*/ 10800 f12 1"/>
              <a:gd name="f23" fmla="*/ f15 1 f3"/>
              <a:gd name="f24" fmla="*/ 10800 f13 1"/>
              <a:gd name="f25" fmla="*/ 21600 f13 1"/>
              <a:gd name="f26" fmla="+- 21600 0 f16"/>
              <a:gd name="f27" fmla="+- f23 0 f2"/>
              <a:gd name="f28" fmla="*/ f26 8000 1"/>
              <a:gd name="f29" fmla="*/ f26 1 2"/>
              <a:gd name="f30" fmla="*/ f26 1 4"/>
              <a:gd name="f31" fmla="*/ f26 1 7"/>
              <a:gd name="f32" fmla="*/ f26 1 16"/>
              <a:gd name="f33" fmla="*/ f28 1 10800"/>
              <a:gd name="f34" fmla="+- f16 f31 0"/>
              <a:gd name="f35" fmla="+- 21600 0 f29"/>
              <a:gd name="f36" fmla="+- f16 f32 0"/>
              <a:gd name="f37" fmla="+- 21600 0 f33"/>
              <a:gd name="f38" fmla="*/ f36 f13 1"/>
              <a:gd name="f39" fmla="+- f37 f30 0"/>
            </a:gdLst>
            <a:ahLst>
              <a:ahXY gdRefX="f0" minX="f8" maxX="f7">
                <a:pos x="f17" y="f1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2" y="f21"/>
              </a:cxn>
              <a:cxn ang="f27">
                <a:pos x="f19" y="f24"/>
              </a:cxn>
              <a:cxn ang="f27">
                <a:pos x="f22" y="f25"/>
              </a:cxn>
              <a:cxn ang="f27">
                <a:pos x="f20" y="f24"/>
              </a:cxn>
            </a:cxnLst>
            <a:rect l="f19" t="f21" r="f20" b="f38"/>
            <a:pathLst>
              <a:path w="21600" h="21600">
                <a:moveTo>
                  <a:pt x="f6" y="f6"/>
                </a:moveTo>
                <a:lnTo>
                  <a:pt x="f7" y="f6"/>
                </a:lnTo>
                <a:lnTo>
                  <a:pt x="f7" y="f16"/>
                </a:lnTo>
                <a:lnTo>
                  <a:pt x="f16" y="f7"/>
                </a:lnTo>
                <a:lnTo>
                  <a:pt x="f6" y="f7"/>
                </a:lnTo>
                <a:close/>
              </a:path>
              <a:path w="21600" h="21600">
                <a:moveTo>
                  <a:pt x="f16" y="f7"/>
                </a:moveTo>
                <a:lnTo>
                  <a:pt x="f37" y="f16"/>
                </a:lnTo>
                <a:cubicBezTo>
                  <a:pt x="f39" y="f34"/>
                  <a:pt x="f35" y="f36"/>
                  <a:pt x="f7" y="f1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+mn-ea"/>
              </a:rPr>
              <a:t>job3</a:t>
            </a:r>
            <a:endParaRPr lang="en-US" sz="1200" b="1" dirty="0">
              <a:latin typeface="+mn-ea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1539786" y="4136451"/>
            <a:ext cx="2928451" cy="1000927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0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12097" y="5174932"/>
            <a:ext cx="1744213" cy="354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subjobs</a:t>
            </a: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for Boss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795" y="5391009"/>
            <a:ext cx="398696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(a)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82195" y="5425544"/>
            <a:ext cx="357640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(b)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74976" y="3156181"/>
            <a:ext cx="99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splitter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1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通用接口和扩展模块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对后端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(back-</a:t>
            </a:r>
            <a:r>
              <a:rPr lang="en-US" altLang="zh-CN" sz="24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end,WMS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的兼容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7" name="圆角矩形 6"/>
          <p:cNvSpPr/>
          <p:nvPr/>
        </p:nvSpPr>
        <p:spPr>
          <a:xfrm>
            <a:off x="1815497" y="2655379"/>
            <a:ext cx="1906181" cy="596366"/>
          </a:xfrm>
          <a:prstGeom prst="roundRect">
            <a:avLst>
              <a:gd name="adj" fmla="val 13218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8" name="任意多边形 7"/>
          <p:cNvSpPr/>
          <p:nvPr/>
        </p:nvSpPr>
        <p:spPr>
          <a:xfrm>
            <a:off x="1807702" y="3815030"/>
            <a:ext cx="1906181" cy="485121"/>
          </a:xfrm>
          <a:custGeom>
            <a:avLst>
              <a:gd name="f0" fmla="val 182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WMS plug-in</a:t>
            </a:r>
          </a:p>
        </p:txBody>
      </p:sp>
      <p:sp>
        <p:nvSpPr>
          <p:cNvPr id="9" name="矩形 8"/>
          <p:cNvSpPr/>
          <p:nvPr/>
        </p:nvSpPr>
        <p:spPr>
          <a:xfrm>
            <a:off x="2121673" y="3123639"/>
            <a:ext cx="1282627" cy="411886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Backend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7633" y="2720340"/>
            <a:ext cx="1062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JUSB Core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405011" y="4595941"/>
            <a:ext cx="711562" cy="6097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lt1"/>
                </a:solidFill>
                <a:latin typeface="+mn-lt"/>
                <a:ea typeface="+mn-ea"/>
              </a:rPr>
              <a:t>WMS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78722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680967" y="5484303"/>
            <a:ext cx="2160000" cy="47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2856" y="5579342"/>
            <a:ext cx="810648" cy="35486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resource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50974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232267" y="5536143"/>
            <a:ext cx="412920" cy="3456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1409" y="5536143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3929" y="5555054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8852" y="5555054"/>
            <a:ext cx="48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site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5" name="直接箭头连接符 24"/>
          <p:cNvCxnSpPr>
            <a:stCxn id="9" idx="2"/>
            <a:endCxn id="8" idx="0"/>
          </p:cNvCxnSpPr>
          <p:nvPr/>
        </p:nvCxnSpPr>
        <p:spPr>
          <a:xfrm flipH="1">
            <a:off x="2760793" y="3535525"/>
            <a:ext cx="2194" cy="2795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2"/>
            <a:endCxn id="11" idx="0"/>
          </p:cNvCxnSpPr>
          <p:nvPr/>
        </p:nvCxnSpPr>
        <p:spPr>
          <a:xfrm flipH="1">
            <a:off x="2760792" y="4300151"/>
            <a:ext cx="1" cy="295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4" idx="0"/>
          </p:cNvCxnSpPr>
          <p:nvPr/>
        </p:nvCxnSpPr>
        <p:spPr>
          <a:xfrm>
            <a:off x="2760792" y="5205684"/>
            <a:ext cx="175" cy="2786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像14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5002" y="2662282"/>
            <a:ext cx="2486025" cy="302895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4" name="TextBox 2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638801" y="3912263"/>
            <a:ext cx="2362199" cy="157203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9117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DIRAC(Distributed Infrastructure with Remote Agent Control)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WMS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结构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命令；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API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对后端的兼容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任意多边形 8"/>
          <p:cNvSpPr/>
          <p:nvPr/>
        </p:nvSpPr>
        <p:spPr>
          <a:xfrm>
            <a:off x="1663195" y="4147135"/>
            <a:ext cx="2453639" cy="14057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41886" y="3535066"/>
            <a:ext cx="512739" cy="3167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720834" y="4337870"/>
            <a:ext cx="792000" cy="565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573553" y="5183744"/>
            <a:ext cx="792000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430304" y="4201874"/>
            <a:ext cx="792000" cy="5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573553" y="4337870"/>
            <a:ext cx="819381" cy="30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18000" tIns="45000" rIns="90000" bIns="45000" anchor="ctr" anchorCtr="0" compatLnSpc="0"/>
          <a:lstStyle/>
          <a:p>
            <a:pPr algn="just"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task queue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2573553" y="4646750"/>
            <a:ext cx="819381" cy="10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2573553" y="4748990"/>
            <a:ext cx="819381" cy="10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573553" y="4852310"/>
            <a:ext cx="819381" cy="10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2573553" y="4954550"/>
            <a:ext cx="819381" cy="10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745554" y="4823745"/>
            <a:ext cx="432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0931" y="3832337"/>
            <a:ext cx="1075522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DIRAC WMS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3595474" y="5639369"/>
            <a:ext cx="827999" cy="468000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4" name="直接箭头连接符 23"/>
          <p:cNvCxnSpPr>
            <a:stCxn id="13" idx="2"/>
            <a:endCxn id="23" idx="3"/>
          </p:cNvCxnSpPr>
          <p:nvPr/>
        </p:nvCxnSpPr>
        <p:spPr>
          <a:xfrm>
            <a:off x="2969553" y="5471744"/>
            <a:ext cx="625921" cy="401625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5" name="直接箭头连接符 24"/>
          <p:cNvCxnSpPr>
            <a:stCxn id="23" idx="0"/>
          </p:cNvCxnSpPr>
          <p:nvPr/>
        </p:nvCxnSpPr>
        <p:spPr>
          <a:xfrm flipV="1">
            <a:off x="4009474" y="4954550"/>
            <a:ext cx="107360" cy="684819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>
            <a:off x="1198256" y="3851831"/>
            <a:ext cx="400369" cy="34515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2" name="矩形 1"/>
          <p:cNvSpPr/>
          <p:nvPr/>
        </p:nvSpPr>
        <p:spPr>
          <a:xfrm>
            <a:off x="4781536" y="4223468"/>
            <a:ext cx="4501214" cy="175432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DIRAC.Interfaces.API.Job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Job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zh-CN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DIRAC.Interfaces.API.Dirac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Dirac as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Job()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j.setExecutablle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('job.py')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j.setJobName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job_test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dirac.submit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(j)</a:t>
            </a:r>
            <a:endParaRPr lang="zh-CN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1536" y="3156551"/>
            <a:ext cx="2714625" cy="646331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-job-submit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-job-status</a:t>
            </a:r>
          </a:p>
          <a:p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dirac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dms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-add-files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8815" y="3535066"/>
            <a:ext cx="631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ea"/>
                <a:ea typeface="+mn-ea"/>
              </a:rPr>
              <a:t>user</a:t>
            </a:r>
            <a:endParaRPr lang="zh-CN" altLang="en-US" sz="1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0293" y="4196984"/>
            <a:ext cx="85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job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manager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14653" y="4390645"/>
            <a:ext cx="798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job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89834" y="5189244"/>
            <a:ext cx="786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matcher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8692" y="6026049"/>
            <a:ext cx="784782" cy="3219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resource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六边形 33"/>
          <p:cNvSpPr>
            <a:spLocks noChangeAspect="1"/>
          </p:cNvSpPr>
          <p:nvPr/>
        </p:nvSpPr>
        <p:spPr>
          <a:xfrm rot="5400000">
            <a:off x="572852" y="298802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022687" y="2922705"/>
            <a:ext cx="4616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HTCondor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略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3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5626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核心组件和扩展模块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对实验的支持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022687" y="2401482"/>
            <a:ext cx="3372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Step,JobFactory,etc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.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594096" y="2496057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pic>
        <p:nvPicPr>
          <p:cNvPr id="11" name="图像16"/>
          <p:cNvPicPr/>
          <p:nvPr/>
        </p:nvPicPr>
        <p:blipFill>
          <a:blip r:embed="rId3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60887" y="1121563"/>
            <a:ext cx="2437765" cy="265747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3" name="任意多边形 12"/>
          <p:cNvSpPr/>
          <p:nvPr/>
        </p:nvSpPr>
        <p:spPr>
          <a:xfrm>
            <a:off x="1127775" y="4657722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2207775" y="3453161"/>
            <a:ext cx="1362600" cy="25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Step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207775" y="3692562"/>
            <a:ext cx="1362600" cy="675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executable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description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number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returnData</a:t>
            </a:r>
            <a:endParaRPr lang="en-US" sz="1050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127775" y="4901442"/>
            <a:ext cx="151200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optionsParser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3038654" y="4654482"/>
            <a:ext cx="1545120" cy="246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juno.Step.Sim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038654" y="4901442"/>
            <a:ext cx="1545120" cy="290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args</a:t>
            </a:r>
          </a:p>
        </p:txBody>
      </p:sp>
      <p:cxnSp>
        <p:nvCxnSpPr>
          <p:cNvPr id="20" name="直接箭头连接符 19"/>
          <p:cNvCxnSpPr>
            <a:stCxn id="13" idx="0"/>
          </p:cNvCxnSpPr>
          <p:nvPr/>
        </p:nvCxnSpPr>
        <p:spPr>
          <a:xfrm flipV="1">
            <a:off x="1883775" y="4412876"/>
            <a:ext cx="956316" cy="24484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21" name="直接箭头连接符 20"/>
          <p:cNvCxnSpPr>
            <a:stCxn id="18" idx="0"/>
          </p:cNvCxnSpPr>
          <p:nvPr/>
        </p:nvCxnSpPr>
        <p:spPr>
          <a:xfrm flipH="1" flipV="1">
            <a:off x="2884550" y="4412876"/>
            <a:ext cx="926664" cy="241606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22" name="任意多边形 21"/>
          <p:cNvSpPr/>
          <p:nvPr/>
        </p:nvSpPr>
        <p:spPr>
          <a:xfrm>
            <a:off x="1127775" y="5450802"/>
            <a:ext cx="1512000" cy="243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CepcSimParser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127775" y="5694522"/>
            <a:ext cx="1512000" cy="350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simu_macro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event_macro</a:t>
            </a:r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1883775" y="5191602"/>
            <a:ext cx="0" cy="2592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tailEnd type="triangle"/>
          </a:ln>
        </p:spPr>
      </p:cxnSp>
      <p:sp>
        <p:nvSpPr>
          <p:cNvPr id="25" name="任意多边形 24"/>
          <p:cNvSpPr/>
          <p:nvPr/>
        </p:nvSpPr>
        <p:spPr>
          <a:xfrm>
            <a:off x="6195853" y="4100578"/>
            <a:ext cx="1464926" cy="276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JobFactory</a:t>
            </a:r>
          </a:p>
        </p:txBody>
      </p:sp>
      <p:sp>
        <p:nvSpPr>
          <p:cNvPr id="26" name="任意多边形 25"/>
          <p:cNvSpPr/>
          <p:nvPr/>
        </p:nvSpPr>
        <p:spPr>
          <a:xfrm>
            <a:off x="6195853" y="4377418"/>
            <a:ext cx="1464926" cy="215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properties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6195853" y="4593058"/>
            <a:ext cx="1464926" cy="585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createJobSet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setSubParam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28" name="任意多边形 27"/>
          <p:cNvSpPr/>
          <p:nvPr/>
        </p:nvSpPr>
        <p:spPr>
          <a:xfrm>
            <a:off x="5015415" y="5557250"/>
            <a:ext cx="1613216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CepcJobFactory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5015415" y="5803489"/>
            <a:ext cx="1613216" cy="292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setSpecialParam(){}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7053014" y="5557250"/>
            <a:ext cx="1642541" cy="24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JunoJobFactory</a:t>
            </a:r>
          </a:p>
        </p:txBody>
      </p:sp>
      <p:sp>
        <p:nvSpPr>
          <p:cNvPr id="34" name="任意多边形 33"/>
          <p:cNvSpPr/>
          <p:nvPr/>
        </p:nvSpPr>
        <p:spPr>
          <a:xfrm>
            <a:off x="7053014" y="5803489"/>
            <a:ext cx="1642541" cy="292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setSpecialParam(){}</a:t>
            </a:r>
          </a:p>
        </p:txBody>
      </p:sp>
      <p:cxnSp>
        <p:nvCxnSpPr>
          <p:cNvPr id="35" name="直接箭头连接符 34"/>
          <p:cNvCxnSpPr>
            <a:stCxn id="28" idx="0"/>
          </p:cNvCxnSpPr>
          <p:nvPr/>
        </p:nvCxnSpPr>
        <p:spPr>
          <a:xfrm flipV="1">
            <a:off x="5822023" y="5216330"/>
            <a:ext cx="1060352" cy="34092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36" name="直接箭头连接符 35"/>
          <p:cNvCxnSpPr>
            <a:stCxn id="32" idx="0"/>
          </p:cNvCxnSpPr>
          <p:nvPr/>
        </p:nvCxnSpPr>
        <p:spPr>
          <a:xfrm flipH="1" flipV="1">
            <a:off x="6916217" y="5208410"/>
            <a:ext cx="958068" cy="34884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56" name="等腰三角形 55"/>
          <p:cNvSpPr/>
          <p:nvPr/>
        </p:nvSpPr>
        <p:spPr>
          <a:xfrm rot="4332672">
            <a:off x="6777986" y="5179496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7262789">
            <a:off x="2879109" y="437054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7493116">
            <a:off x="6909618" y="517740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4332672">
            <a:off x="2728083" y="4375924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41721" y="1800790"/>
            <a:ext cx="2362199" cy="1572039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2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  <a:ea typeface="+mn-ea"/>
              </a:rPr>
              <a:t>目录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03500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课题介绍</a:t>
            </a:r>
          </a:p>
        </p:txBody>
      </p:sp>
      <p:sp>
        <p:nvSpPr>
          <p:cNvPr id="21" name="六边形 20"/>
          <p:cNvSpPr>
            <a:spLocks noChangeAspect="1"/>
          </p:cNvSpPr>
          <p:nvPr/>
        </p:nvSpPr>
        <p:spPr>
          <a:xfrm rot="5400000">
            <a:off x="567639" y="192451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1022687" y="1844925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相关背景</a:t>
            </a:r>
          </a:p>
        </p:txBody>
      </p:sp>
      <p:sp>
        <p:nvSpPr>
          <p:cNvPr id="23" name="六边形 22"/>
          <p:cNvSpPr>
            <a:spLocks noChangeAspect="1"/>
          </p:cNvSpPr>
          <p:nvPr/>
        </p:nvSpPr>
        <p:spPr>
          <a:xfrm rot="5400000">
            <a:off x="567639" y="2482654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1022687" y="2387827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研究现状</a:t>
            </a:r>
          </a:p>
        </p:txBody>
      </p:sp>
      <p:sp>
        <p:nvSpPr>
          <p:cNvPr id="25" name="六边形 24"/>
          <p:cNvSpPr>
            <a:spLocks noChangeAspect="1"/>
          </p:cNvSpPr>
          <p:nvPr/>
        </p:nvSpPr>
        <p:spPr>
          <a:xfrm rot="5400000">
            <a:off x="567638" y="300358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1022687" y="2923998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系统设计</a:t>
            </a:r>
          </a:p>
        </p:txBody>
      </p:sp>
      <p:sp>
        <p:nvSpPr>
          <p:cNvPr id="27" name="六边形 26"/>
          <p:cNvSpPr>
            <a:spLocks noChangeAspect="1"/>
          </p:cNvSpPr>
          <p:nvPr/>
        </p:nvSpPr>
        <p:spPr>
          <a:xfrm rot="5400000">
            <a:off x="567639" y="3563507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1022687" y="3483920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系统实现</a:t>
            </a:r>
          </a:p>
        </p:txBody>
      </p:sp>
      <p:sp>
        <p:nvSpPr>
          <p:cNvPr id="29" name="六边形 28"/>
          <p:cNvSpPr>
            <a:spLocks noChangeAspect="1"/>
          </p:cNvSpPr>
          <p:nvPr/>
        </p:nvSpPr>
        <p:spPr>
          <a:xfrm rot="5400000">
            <a:off x="567639" y="410908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0" name="矩形 4"/>
          <p:cNvSpPr>
            <a:spLocks noChangeArrowheads="1"/>
          </p:cNvSpPr>
          <p:nvPr/>
        </p:nvSpPr>
        <p:spPr bwMode="auto">
          <a:xfrm>
            <a:off x="1022687" y="4037113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案例展示</a:t>
            </a:r>
          </a:p>
        </p:txBody>
      </p:sp>
      <p:sp>
        <p:nvSpPr>
          <p:cNvPr id="31" name="六边形 30"/>
          <p:cNvSpPr>
            <a:spLocks noChangeAspect="1"/>
          </p:cNvSpPr>
          <p:nvPr/>
        </p:nvSpPr>
        <p:spPr>
          <a:xfrm rot="5400000">
            <a:off x="567639" y="465534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2" name="矩形 4"/>
          <p:cNvSpPr>
            <a:spLocks noChangeArrowheads="1"/>
          </p:cNvSpPr>
          <p:nvPr/>
        </p:nvSpPr>
        <p:spPr bwMode="auto">
          <a:xfrm>
            <a:off x="1022687" y="4583378"/>
            <a:ext cx="1469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67639" y="1389931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9419" y="2984184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4659" y="2464920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7039" y="1906778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418" y="1378149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039" y="3546549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419" y="4097298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659" y="4643563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0416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CEPC(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环形正负电子对撞机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对实验的支持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50620" y="2368707"/>
            <a:ext cx="639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数据格式转换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</a:rPr>
              <a:t>离线处理软件：</a:t>
            </a:r>
            <a:r>
              <a:rPr lang="en-US" altLang="zh-CN" dirty="0" err="1">
                <a:latin typeface="宋体" panose="02010600030101010101" pitchFamily="2" charset="-122"/>
              </a:rPr>
              <a:t>CEPCsoft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</a:rPr>
              <a:t>Mokka,Marlin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</a:rPr>
              <a:t>Option</a:t>
            </a:r>
            <a:r>
              <a:rPr lang="zh-CN" altLang="en-US" dirty="0">
                <a:latin typeface="宋体" panose="02010600030101010101" pitchFamily="2" charset="-122"/>
              </a:rPr>
              <a:t>文件解析：</a:t>
            </a:r>
            <a:r>
              <a:rPr lang="en-US" altLang="zh-CN" dirty="0" err="1">
                <a:latin typeface="宋体" panose="02010600030101010101" pitchFamily="2" charset="-122"/>
              </a:rPr>
              <a:t>OptionsParser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2023618" y="4261009"/>
            <a:ext cx="64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solidFill>
                  <a:srgbClr val="FF0000"/>
                </a:solidFill>
                <a:latin typeface="+mn-ea"/>
                <a:ea typeface="+mn-ea"/>
                <a:cs typeface="Droid Sans Fallback" pitchFamily="2"/>
              </a:rPr>
              <a:t>sim</a:t>
            </a:r>
            <a:endParaRPr lang="en-US" sz="1050" dirty="0">
              <a:solidFill>
                <a:srgbClr val="FF0000"/>
              </a:solidFill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535619" y="4261009"/>
            <a:ext cx="648000" cy="28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Droid Sans Fallback" pitchFamily="2"/>
              </a:rPr>
              <a:t>rec</a:t>
            </a:r>
          </a:p>
        </p:txBody>
      </p:sp>
      <p:sp>
        <p:nvSpPr>
          <p:cNvPr id="11" name="直接连接符 10"/>
          <p:cNvSpPr/>
          <p:nvPr/>
        </p:nvSpPr>
        <p:spPr>
          <a:xfrm>
            <a:off x="1231619" y="4405009"/>
            <a:ext cx="791999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直接连接符 12"/>
          <p:cNvSpPr/>
          <p:nvPr/>
        </p:nvSpPr>
        <p:spPr>
          <a:xfrm>
            <a:off x="2671619" y="4405009"/>
            <a:ext cx="864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4" name="直接连接符 13"/>
          <p:cNvSpPr/>
          <p:nvPr/>
        </p:nvSpPr>
        <p:spPr>
          <a:xfrm>
            <a:off x="4183619" y="4405009"/>
            <a:ext cx="8640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6099" y="4150848"/>
            <a:ext cx="658107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/>
              <a:t>.</a:t>
            </a:r>
            <a:r>
              <a:rPr lang="en-US" dirty="0" err="1"/>
              <a:t>stdhep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99" y="4153008"/>
            <a:ext cx="72568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 err="1"/>
              <a:t>sim.slcio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17099" y="4153008"/>
            <a:ext cx="696707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>
            <a:defPPr>
              <a:defRPr lang="zh-CN"/>
            </a:defPPr>
            <a:lvl1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50" b="0" i="0" u="none" strike="noStrike" cap="none">
                <a:ln>
                  <a:noFill/>
                </a:ln>
                <a:latin typeface="+mn-ea"/>
                <a:ea typeface="+mn-ea"/>
                <a:cs typeface="Droid Sans Fallback" pitchFamily="2"/>
              </a:defRPr>
            </a:lvl1pPr>
          </a:lstStyle>
          <a:p>
            <a:r>
              <a:rPr lang="en-US" dirty="0" err="1"/>
              <a:t>rec.slcio</a:t>
            </a:r>
            <a:endParaRPr 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6515566" y="2830372"/>
            <a:ext cx="1568879" cy="265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OptionsParser</a:t>
            </a:r>
          </a:p>
        </p:txBody>
      </p:sp>
      <p:sp>
        <p:nvSpPr>
          <p:cNvPr id="20" name="任意多边形 19"/>
          <p:cNvSpPr/>
          <p:nvPr/>
        </p:nvSpPr>
        <p:spPr>
          <a:xfrm>
            <a:off x="6515566" y="3096052"/>
            <a:ext cx="1568879" cy="206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opts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6515566" y="3302692"/>
            <a:ext cx="1568879" cy="39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parser();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generateOpts();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5608006" y="4099372"/>
            <a:ext cx="1415159" cy="26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CepcSimParser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5608006" y="4365412"/>
            <a:ext cx="1415159" cy="368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simu_macro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event_macro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5608006" y="4734051"/>
            <a:ext cx="1415159" cy="5358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_prepare(){}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7576846" y="4099372"/>
            <a:ext cx="1415159" cy="26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400" b="1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CepcRecParser</a:t>
            </a:r>
            <a:endParaRPr lang="en-US" sz="1400" b="1" dirty="0">
              <a:latin typeface="Courier New" panose="02070309020205020404" pitchFamily="49" charset="0"/>
              <a:ea typeface="Droid Sans Fallback" pitchFamily="2"/>
              <a:cs typeface="Courier New" panose="02070309020205020404" pitchFamily="49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576846" y="4365412"/>
            <a:ext cx="1415159" cy="25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reco_xml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7576846" y="4615972"/>
            <a:ext cx="1415159" cy="5840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2"/>
            </a:solidFill>
            <a:prstDash val="solid"/>
          </a:ln>
          <a:effectLst/>
        </p:spPr>
        <p:txBody>
          <a:bodyPr vert="horz" wrap="none" lIns="36000" tIns="45000" rIns="90000" bIns="45000" anchor="ctr" anchorCtr="0" compatLnSpc="0"/>
          <a:lstStyle/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_prepare(){}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parser(){}</a:t>
            </a:r>
          </a:p>
          <a:p>
            <a:pPr hangingPunct="0">
              <a:lnSpc>
                <a:spcPts val="141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generateOpts</a:t>
            </a:r>
            <a:r>
              <a:rPr lang="en-US" sz="1050" dirty="0">
                <a:latin typeface="Courier New" panose="02070309020205020404" pitchFamily="49" charset="0"/>
                <a:ea typeface="Droid Sans Fallback" pitchFamily="2"/>
                <a:cs typeface="Courier New" panose="02070309020205020404" pitchFamily="49" charset="0"/>
              </a:rPr>
              <a:t>(){}</a:t>
            </a:r>
          </a:p>
        </p:txBody>
      </p:sp>
      <p:cxnSp>
        <p:nvCxnSpPr>
          <p:cNvPr id="28" name="直接箭头连接符 27"/>
          <p:cNvCxnSpPr>
            <a:stCxn id="22" idx="0"/>
          </p:cNvCxnSpPr>
          <p:nvPr/>
        </p:nvCxnSpPr>
        <p:spPr>
          <a:xfrm flipV="1">
            <a:off x="6315586" y="3747453"/>
            <a:ext cx="945689" cy="35191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cxnSp>
        <p:nvCxnSpPr>
          <p:cNvPr id="29" name="直接箭头连接符 28"/>
          <p:cNvCxnSpPr>
            <a:stCxn id="25" idx="0"/>
          </p:cNvCxnSpPr>
          <p:nvPr/>
        </p:nvCxnSpPr>
        <p:spPr>
          <a:xfrm flipH="1" flipV="1">
            <a:off x="7327950" y="3747453"/>
            <a:ext cx="956476" cy="351919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tailEnd type="arrow"/>
          </a:ln>
        </p:spPr>
      </p:cxnSp>
      <p:sp>
        <p:nvSpPr>
          <p:cNvPr id="30" name="等腰三角形 29"/>
          <p:cNvSpPr/>
          <p:nvPr/>
        </p:nvSpPr>
        <p:spPr>
          <a:xfrm rot="4234029">
            <a:off x="7167888" y="3707336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7506676">
            <a:off x="7314567" y="3708592"/>
            <a:ext cx="114300" cy="10856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7944" y="4902158"/>
            <a:ext cx="4089581" cy="46166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(time 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Mokka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US" altLang="zh-CN" sz="12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init.macro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&amp;&gt; job-sim.log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(time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Marlin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init.xml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&amp;&gt; job-rec.log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1022687" y="3262579"/>
            <a:ext cx="4244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JUNO(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江门中微子实验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)(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36" name="六边形 35"/>
          <p:cNvSpPr>
            <a:spLocks noChangeAspect="1"/>
          </p:cNvSpPr>
          <p:nvPr/>
        </p:nvSpPr>
        <p:spPr>
          <a:xfrm rot="5400000">
            <a:off x="594096" y="332692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627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5569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用户定义作业形式：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简明，层次化；易解析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3836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作业提交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938850" y="3845123"/>
            <a:ext cx="2230098" cy="193899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Country: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Liechtenstein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Rank: 1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Year: 2008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Gdp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141100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Neighbor: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-Name: Austria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Direction: E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-Name: Switzerland</a:t>
            </a: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Direction: W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3438446" y="4132176"/>
            <a:ext cx="576263" cy="549275"/>
          </a:xfrm>
          <a:prstGeom prst="flowChart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+mn-ea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90314" y="4943010"/>
            <a:ext cx="899962" cy="2889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profileParser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14629" y="4397072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splitter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14628" y="4877961"/>
            <a:ext cx="800896" cy="25251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614628" y="5414371"/>
            <a:ext cx="800895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jobSteps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955613" y="4872576"/>
            <a:ext cx="826748" cy="263526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latin typeface="+mn-ea"/>
                <a:ea typeface="+mn-ea"/>
                <a:cs typeface="Droid Sans Fallback" pitchFamily="2"/>
              </a:rPr>
              <a:t>J</a:t>
            </a: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obFactory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5955613" y="5414371"/>
            <a:ext cx="826748" cy="283430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Workflow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7479274" y="4748968"/>
            <a:ext cx="746431" cy="510324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955613" y="5884465"/>
            <a:ext cx="842169" cy="268825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OptsParser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9" name="AutoShape 13"/>
          <p:cNvSpPr>
            <a:spLocks noChangeArrowheads="1"/>
          </p:cNvSpPr>
          <p:nvPr/>
        </p:nvSpPr>
        <p:spPr bwMode="auto">
          <a:xfrm>
            <a:off x="7474590" y="5832368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cxnSp>
        <p:nvCxnSpPr>
          <p:cNvPr id="20" name="AutoShape 17"/>
          <p:cNvCxnSpPr>
            <a:cxnSpLocks noChangeShapeType="1"/>
            <a:stCxn id="13" idx="2"/>
            <a:endCxn id="18" idx="1"/>
          </p:cNvCxnSpPr>
          <p:nvPr/>
        </p:nvCxnSpPr>
        <p:spPr bwMode="auto">
          <a:xfrm>
            <a:off x="5015076" y="5697801"/>
            <a:ext cx="940537" cy="32107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1" name="AutoShape 18"/>
          <p:cNvCxnSpPr>
            <a:cxnSpLocks noChangeShapeType="1"/>
            <a:stCxn id="15" idx="3"/>
          </p:cNvCxnSpPr>
          <p:nvPr/>
        </p:nvCxnSpPr>
        <p:spPr bwMode="auto">
          <a:xfrm>
            <a:off x="6782361" y="5556086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2" name="AutoShape 19"/>
          <p:cNvCxnSpPr>
            <a:cxnSpLocks noChangeShapeType="1"/>
          </p:cNvCxnSpPr>
          <p:nvPr/>
        </p:nvCxnSpPr>
        <p:spPr bwMode="auto">
          <a:xfrm>
            <a:off x="6797782" y="6034118"/>
            <a:ext cx="650683" cy="256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23" name="AutoShape 20"/>
          <p:cNvCxnSpPr>
            <a:cxnSpLocks noChangeShapeType="1"/>
            <a:stCxn id="14" idx="3"/>
          </p:cNvCxnSpPr>
          <p:nvPr/>
        </p:nvCxnSpPr>
        <p:spPr bwMode="auto">
          <a:xfrm>
            <a:off x="6782361" y="5004339"/>
            <a:ext cx="666104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235660" y="4813641"/>
            <a:ext cx="688718" cy="25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>
                <a:latin typeface="+mn-ea"/>
                <a:ea typeface="+mn-ea"/>
              </a:rPr>
              <a:t>submit</a:t>
            </a:r>
            <a:endParaRPr lang="zh-CN" sz="1050" dirty="0">
              <a:latin typeface="+mn-ea"/>
              <a:ea typeface="+mn-ea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8289948" y="5401652"/>
            <a:ext cx="489016" cy="23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dirty="0"/>
              <a:t>save</a:t>
            </a:r>
            <a:endParaRPr lang="zh-CN" dirty="0"/>
          </a:p>
        </p:txBody>
      </p:sp>
      <p:cxnSp>
        <p:nvCxnSpPr>
          <p:cNvPr id="26" name="AutoShape 26"/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5015077" y="4686094"/>
            <a:ext cx="1353910" cy="186482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7" name="AutoShape 27"/>
          <p:cNvCxnSpPr>
            <a:cxnSpLocks noChangeShapeType="1"/>
            <a:stCxn id="11" idx="3"/>
            <a:endCxn id="14" idx="1"/>
          </p:cNvCxnSpPr>
          <p:nvPr/>
        </p:nvCxnSpPr>
        <p:spPr bwMode="auto">
          <a:xfrm>
            <a:off x="5415524" y="5004216"/>
            <a:ext cx="540089" cy="123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8" name="AutoShape 28"/>
          <p:cNvCxnSpPr>
            <a:cxnSpLocks noChangeShapeType="1"/>
            <a:stCxn id="13" idx="0"/>
            <a:endCxn id="14" idx="2"/>
          </p:cNvCxnSpPr>
          <p:nvPr/>
        </p:nvCxnSpPr>
        <p:spPr bwMode="auto">
          <a:xfrm flipV="1">
            <a:off x="5015076" y="5136102"/>
            <a:ext cx="1353911" cy="278269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cxnSp>
        <p:nvCxnSpPr>
          <p:cNvPr id="29" name="AutoShape 29"/>
          <p:cNvCxnSpPr>
            <a:cxnSpLocks noChangeShapeType="1"/>
            <a:stCxn id="13" idx="3"/>
            <a:endCxn id="15" idx="1"/>
          </p:cNvCxnSpPr>
          <p:nvPr/>
        </p:nvCxnSpPr>
        <p:spPr bwMode="auto">
          <a:xfrm>
            <a:off x="5415523" y="5556086"/>
            <a:ext cx="54009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  <a:extLst/>
        </p:spPr>
      </p:cxn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4194322" y="5089327"/>
            <a:ext cx="253516" cy="3907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7344945" y="4645138"/>
            <a:ext cx="932044" cy="1797379"/>
          </a:xfrm>
          <a:prstGeom prst="roundRect">
            <a:avLst>
              <a:gd name="adj" fmla="val 8055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cxnSp>
        <p:nvCxnSpPr>
          <p:cNvPr id="34" name="AutoShape 32"/>
          <p:cNvCxnSpPr>
            <a:cxnSpLocks noChangeShapeType="1"/>
            <a:endCxn id="40" idx="3"/>
          </p:cNvCxnSpPr>
          <p:nvPr/>
        </p:nvCxnSpPr>
        <p:spPr bwMode="auto">
          <a:xfrm>
            <a:off x="8298658" y="5669969"/>
            <a:ext cx="480306" cy="5739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35" name="AutoShape 33"/>
          <p:cNvCxnSpPr>
            <a:cxnSpLocks noChangeShapeType="1"/>
          </p:cNvCxnSpPr>
          <p:nvPr/>
        </p:nvCxnSpPr>
        <p:spPr bwMode="auto">
          <a:xfrm flipV="1">
            <a:off x="8269760" y="4709772"/>
            <a:ext cx="509204" cy="181203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4438565" y="4270817"/>
            <a:ext cx="2483496" cy="2019300"/>
          </a:xfrm>
          <a:prstGeom prst="roundRect">
            <a:avLst>
              <a:gd name="adj" fmla="val 8132"/>
            </a:avLst>
          </a:prstGeom>
          <a:noFill/>
          <a:ln w="15875">
            <a:solidFill>
              <a:schemeClr val="accent2"/>
            </a:solidFill>
            <a:prstDash val="dash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438565" y="3983577"/>
            <a:ext cx="1351243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>
                <a:latin typeface="+mn-ea"/>
                <a:ea typeface="+mn-ea"/>
              </a:rPr>
              <a:t>core components</a:t>
            </a:r>
            <a:endParaRPr lang="zh-CN" sz="1050" dirty="0">
              <a:latin typeface="+mn-ea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726578" y="4629898"/>
            <a:ext cx="2649" cy="30363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solid"/>
            <a:round/>
            <a:tailEnd type="triangle"/>
          </a:ln>
        </p:spPr>
      </p:cxnSp>
      <p:sp>
        <p:nvSpPr>
          <p:cNvPr id="39" name="任意多边形 38"/>
          <p:cNvSpPr/>
          <p:nvPr/>
        </p:nvSpPr>
        <p:spPr>
          <a:xfrm>
            <a:off x="8778964" y="4282144"/>
            <a:ext cx="503999" cy="4668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8778964" y="5543827"/>
            <a:ext cx="451990" cy="367077"/>
          </a:xfrm>
          <a:custGeom>
            <a:avLst/>
            <a:gdLst>
              <a:gd name="f0" fmla="val 0"/>
              <a:gd name="f1" fmla="val 536"/>
              <a:gd name="f2" fmla="val 163"/>
              <a:gd name="f3" fmla="val 2000"/>
              <a:gd name="f4" fmla="val 14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001" h="1401">
                <a:moveTo>
                  <a:pt x="f1" y="f2"/>
                </a:moveTo>
                <a:lnTo>
                  <a:pt x="f3" y="f2"/>
                </a:lnTo>
                <a:lnTo>
                  <a:pt x="f3" y="f4"/>
                </a:lnTo>
                <a:lnTo>
                  <a:pt x="f0" y="f4"/>
                </a:lnTo>
                <a:lnTo>
                  <a:pt x="f0" y="f0"/>
                </a:lnTo>
                <a:lnTo>
                  <a:pt x="f1" y="f0"/>
                </a:lnTo>
                <a:lnTo>
                  <a:pt x="f1" y="f2"/>
                </a:lnTo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41" name="任意多边形 40"/>
          <p:cNvSpPr/>
          <p:nvPr/>
        </p:nvSpPr>
        <p:spPr>
          <a:xfrm>
            <a:off x="8778964" y="5658694"/>
            <a:ext cx="632154" cy="26208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2" name="任意多边形 41"/>
          <p:cNvSpPr/>
          <p:nvPr/>
        </p:nvSpPr>
        <p:spPr>
          <a:xfrm>
            <a:off x="8844662" y="5875883"/>
            <a:ext cx="500757" cy="2586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7880" rIns="90000" bIns="45000" anchor="t" anchorCtr="0" compatLnSpc="0"/>
          <a:lstStyle/>
          <a:p>
            <a:pPr lvl="0" algn="ctr" rtl="0" hangingPunct="0">
              <a:lnSpc>
                <a:spcPct val="98000"/>
              </a:lnSpc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workspace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8503" y="4176021"/>
            <a:ext cx="6014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job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profile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04014" y="4868714"/>
            <a:ext cx="7986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solidFill>
                  <a:schemeClr val="bg1"/>
                </a:solidFill>
                <a:latin typeface="+mn-ea"/>
                <a:ea typeface="+mn-ea"/>
              </a:rPr>
              <a:t>jobParam</a:t>
            </a:r>
            <a:endParaRPr lang="en-US" altLang="zh-CN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51639" y="5880011"/>
            <a:ext cx="6094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option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files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75553" y="532733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7" name="AutoShape 13"/>
          <p:cNvSpPr>
            <a:spLocks noChangeArrowheads="1"/>
          </p:cNvSpPr>
          <p:nvPr/>
        </p:nvSpPr>
        <p:spPr bwMode="auto">
          <a:xfrm>
            <a:off x="7483175" y="5289461"/>
            <a:ext cx="703530" cy="457749"/>
          </a:xfrm>
          <a:prstGeom prst="flowChartMultidocumen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lt1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30709" y="5317857"/>
            <a:ext cx="53732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RT</a:t>
            </a:r>
          </a:p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script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78964" y="4400136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+mn-ea"/>
                <a:ea typeface="+mn-ea"/>
              </a:rPr>
              <a:t>WMS</a:t>
            </a:r>
            <a:endParaRPr lang="zh-CN" altLang="en-US" sz="105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0" name="矩形 4"/>
          <p:cNvSpPr>
            <a:spLocks noChangeArrowheads="1"/>
          </p:cNvSpPr>
          <p:nvPr/>
        </p:nvSpPr>
        <p:spPr bwMode="auto">
          <a:xfrm>
            <a:off x="1022687" y="2686145"/>
            <a:ext cx="2048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内部运转流程</a:t>
            </a:r>
          </a:p>
        </p:txBody>
      </p:sp>
      <p:sp>
        <p:nvSpPr>
          <p:cNvPr id="51" name="六边形 50"/>
          <p:cNvSpPr>
            <a:spLocks noChangeAspect="1"/>
          </p:cNvSpPr>
          <p:nvPr/>
        </p:nvSpPr>
        <p:spPr>
          <a:xfrm rot="5400000">
            <a:off x="594095" y="275049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5116092" y="1587285"/>
            <a:ext cx="749520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Application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8235660" y="1587285"/>
            <a:ext cx="684359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54" name="任意多边形 53"/>
          <p:cNvSpPr/>
          <p:nvPr/>
        </p:nvSpPr>
        <p:spPr>
          <a:xfrm>
            <a:off x="6672392" y="1586282"/>
            <a:ext cx="782280" cy="32076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RTHandler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cxnSp>
        <p:nvCxnSpPr>
          <p:cNvPr id="55" name="曲线连接符 54"/>
          <p:cNvCxnSpPr>
            <a:stCxn id="54" idx="1"/>
            <a:endCxn id="53" idx="3"/>
          </p:cNvCxnSpPr>
          <p:nvPr/>
        </p:nvCxnSpPr>
        <p:spPr>
          <a:xfrm>
            <a:off x="7454672" y="1746662"/>
            <a:ext cx="780988" cy="1003"/>
          </a:xfrm>
          <a:prstGeom prst="curvedConnector3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56" name="任意多边形 55"/>
          <p:cNvSpPr/>
          <p:nvPr/>
        </p:nvSpPr>
        <p:spPr>
          <a:xfrm>
            <a:off x="5923232" y="1337162"/>
            <a:ext cx="651240" cy="356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+mn-ea"/>
                <a:ea typeface="+mn-ea"/>
                <a:cs typeface="Droid Sans Fallback" pitchFamily="2"/>
              </a:rPr>
              <a:t>appconfig</a:t>
            </a:r>
            <a:endParaRPr lang="en-US" sz="1000" dirty="0">
              <a:latin typeface="+mn-ea"/>
              <a:ea typeface="+mn-ea"/>
              <a:cs typeface="Droid Sans Fallback" pitchFamily="2"/>
            </a:endParaRP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+mn-ea"/>
                <a:ea typeface="+mn-ea"/>
                <a:cs typeface="Droid Sans Fallback" pitchFamily="2"/>
              </a:rPr>
              <a:t>objects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7519472" y="1337162"/>
            <a:ext cx="619200" cy="356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 err="1">
                <a:latin typeface="+mn-ea"/>
                <a:ea typeface="+mn-ea"/>
                <a:cs typeface="Droid Sans Fallback" pitchFamily="2"/>
              </a:rPr>
              <a:t>jobconfig</a:t>
            </a:r>
            <a:endParaRPr lang="en-US" sz="1000" dirty="0">
              <a:latin typeface="+mn-ea"/>
              <a:ea typeface="+mn-ea"/>
              <a:cs typeface="Droid Sans Fallback" pitchFamily="2"/>
            </a:endParaRP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+mn-ea"/>
                <a:ea typeface="+mn-ea"/>
                <a:cs typeface="Droid Sans Fallback" pitchFamily="2"/>
              </a:rPr>
              <a:t>objects</a:t>
            </a:r>
          </a:p>
        </p:txBody>
      </p:sp>
      <p:sp>
        <p:nvSpPr>
          <p:cNvPr id="58" name="任意多边形 57"/>
          <p:cNvSpPr/>
          <p:nvPr/>
        </p:nvSpPr>
        <p:spPr>
          <a:xfrm>
            <a:off x="5336251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Splitter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6639812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JobFactory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0" name="任意多边形 59"/>
          <p:cNvSpPr/>
          <p:nvPr/>
        </p:nvSpPr>
        <p:spPr>
          <a:xfrm>
            <a:off x="7877852" y="2239736"/>
            <a:ext cx="847439" cy="320040"/>
          </a:xfrm>
          <a:custGeom>
            <a:avLst>
              <a:gd name="f0" fmla="val 234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Backend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5336251" y="2987456"/>
            <a:ext cx="3421800" cy="35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latin typeface="+mn-ea"/>
                <a:ea typeface="+mn-ea"/>
                <a:cs typeface="Droid Sans Fallback" pitchFamily="2"/>
              </a:rPr>
              <a:t>job params</a:t>
            </a:r>
          </a:p>
        </p:txBody>
      </p:sp>
      <p:cxnSp>
        <p:nvCxnSpPr>
          <p:cNvPr id="62" name="直接箭头连接符 61"/>
          <p:cNvCxnSpPr>
            <a:stCxn id="58" idx="1"/>
            <a:endCxn id="59" idx="3"/>
          </p:cNvCxnSpPr>
          <p:nvPr/>
        </p:nvCxnSpPr>
        <p:spPr>
          <a:xfrm>
            <a:off x="6183690" y="2399756"/>
            <a:ext cx="45612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cxnSp>
        <p:nvCxnSpPr>
          <p:cNvPr id="63" name="直接箭头连接符 62"/>
          <p:cNvCxnSpPr>
            <a:stCxn id="60" idx="3"/>
            <a:endCxn id="59" idx="1"/>
          </p:cNvCxnSpPr>
          <p:nvPr/>
        </p:nvCxnSpPr>
        <p:spPr>
          <a:xfrm flipH="1">
            <a:off x="7487251" y="2399756"/>
            <a:ext cx="390601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64" name="直接连接符 63"/>
          <p:cNvSpPr/>
          <p:nvPr/>
        </p:nvSpPr>
        <p:spPr>
          <a:xfrm>
            <a:off x="7063532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5" name="直接连接符 64"/>
          <p:cNvSpPr/>
          <p:nvPr/>
        </p:nvSpPr>
        <p:spPr>
          <a:xfrm>
            <a:off x="5759971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6" name="直接连接符 65"/>
          <p:cNvSpPr/>
          <p:nvPr/>
        </p:nvSpPr>
        <p:spPr>
          <a:xfrm>
            <a:off x="8301572" y="2560135"/>
            <a:ext cx="0" cy="427321"/>
          </a:xfrm>
          <a:prstGeom prst="line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7161092" y="2631056"/>
            <a:ext cx="507486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5857532" y="2631056"/>
            <a:ext cx="477180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8399491" y="2631056"/>
            <a:ext cx="468227" cy="21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 err="1">
                <a:latin typeface="+mn-ea"/>
                <a:ea typeface="+mn-ea"/>
                <a:cs typeface="Droid Sans Fallback" pitchFamily="2"/>
              </a:rPr>
              <a:t>param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6958" y="1917768"/>
            <a:ext cx="35122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(a)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82308" y="3364756"/>
            <a:ext cx="36244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(b)</a:t>
            </a:r>
          </a:p>
        </p:txBody>
      </p:sp>
      <p:cxnSp>
        <p:nvCxnSpPr>
          <p:cNvPr id="72" name="曲线连接符 71"/>
          <p:cNvCxnSpPr>
            <a:stCxn id="52" idx="1"/>
            <a:endCxn id="54" idx="3"/>
          </p:cNvCxnSpPr>
          <p:nvPr/>
        </p:nvCxnSpPr>
        <p:spPr>
          <a:xfrm flipV="1">
            <a:off x="5865612" y="1746662"/>
            <a:ext cx="806780" cy="1003"/>
          </a:xfrm>
          <a:prstGeom prst="curvedConnector3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</p:spPr>
      </p:cxnSp>
      <p:sp>
        <p:nvSpPr>
          <p:cNvPr id="73" name="矩形 4"/>
          <p:cNvSpPr>
            <a:spLocks noChangeArrowheads="1"/>
          </p:cNvSpPr>
          <p:nvPr/>
        </p:nvSpPr>
        <p:spPr bwMode="auto">
          <a:xfrm>
            <a:off x="1022686" y="3225059"/>
            <a:ext cx="3283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对参数的优化处理</a:t>
            </a:r>
          </a:p>
        </p:txBody>
      </p:sp>
      <p:sp>
        <p:nvSpPr>
          <p:cNvPr id="74" name="六边形 73"/>
          <p:cNvSpPr>
            <a:spLocks noChangeAspect="1"/>
          </p:cNvSpPr>
          <p:nvPr/>
        </p:nvSpPr>
        <p:spPr>
          <a:xfrm rot="5400000">
            <a:off x="594095" y="328940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6151998" y="3588011"/>
            <a:ext cx="432000" cy="5104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968539" y="4374212"/>
            <a:ext cx="800895" cy="289022"/>
          </a:xfrm>
          <a:prstGeom prst="rect">
            <a:avLst/>
          </a:pr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  <a:extLst/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 err="1">
                <a:latin typeface="+mn-ea"/>
                <a:ea typeface="+mn-ea"/>
                <a:cs typeface="Droid Sans Fallback" pitchFamily="2"/>
              </a:rPr>
              <a:t>dbService</a:t>
            </a:r>
            <a:endParaRPr lang="en-US" sz="1050" dirty="0">
              <a:latin typeface="+mn-ea"/>
              <a:ea typeface="+mn-ea"/>
              <a:cs typeface="Droid Sans Fallback" pitchFamily="2"/>
            </a:endParaRPr>
          </a:p>
        </p:txBody>
      </p:sp>
      <p:cxnSp>
        <p:nvCxnSpPr>
          <p:cNvPr id="82" name="AutoShape 20"/>
          <p:cNvCxnSpPr>
            <a:cxnSpLocks noChangeShapeType="1"/>
            <a:stCxn id="79" idx="0"/>
            <a:endCxn id="76" idx="2"/>
          </p:cNvCxnSpPr>
          <p:nvPr/>
        </p:nvCxnSpPr>
        <p:spPr bwMode="auto">
          <a:xfrm flipH="1" flipV="1">
            <a:off x="6367998" y="4098491"/>
            <a:ext cx="989" cy="27572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cxnSp>
        <p:nvCxnSpPr>
          <p:cNvPr id="93" name="AutoShape 20"/>
          <p:cNvCxnSpPr>
            <a:cxnSpLocks noChangeShapeType="1"/>
            <a:stCxn id="39" idx="3"/>
            <a:endCxn id="79" idx="3"/>
          </p:cNvCxnSpPr>
          <p:nvPr/>
        </p:nvCxnSpPr>
        <p:spPr bwMode="auto">
          <a:xfrm flipH="1">
            <a:off x="6769434" y="4515556"/>
            <a:ext cx="2009530" cy="316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solid"/>
            <a:round/>
            <a:tailEnd type="triangle"/>
          </a:ln>
          <a:extLst/>
        </p:spPr>
      </p:cxnSp>
      <p:sp>
        <p:nvSpPr>
          <p:cNvPr id="97" name="Text Box 36"/>
          <p:cNvSpPr txBox="1">
            <a:spLocks noChangeArrowheads="1"/>
          </p:cNvSpPr>
          <p:nvPr/>
        </p:nvSpPr>
        <p:spPr bwMode="auto">
          <a:xfrm>
            <a:off x="6555816" y="3842550"/>
            <a:ext cx="984418" cy="22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altLang="zh-CN" sz="1050" dirty="0" err="1">
                <a:latin typeface="+mn-ea"/>
                <a:ea typeface="+mn-ea"/>
              </a:rPr>
              <a:t>jobStatus</a:t>
            </a:r>
            <a:r>
              <a:rPr lang="en-US" altLang="zh-CN" sz="1050" dirty="0">
                <a:latin typeface="+mn-ea"/>
                <a:ea typeface="+mn-ea"/>
              </a:rPr>
              <a:t> DB</a:t>
            </a:r>
            <a:endParaRPr lang="zh-CN" sz="1050" dirty="0">
              <a:latin typeface="+mn-ea"/>
              <a:ea typeface="+mn-ea"/>
            </a:endParaRPr>
          </a:p>
        </p:txBody>
      </p:sp>
      <p:sp>
        <p:nvSpPr>
          <p:cNvPr id="98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4938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5. </a:t>
            </a:r>
            <a:r>
              <a:rPr lang="zh-CN" altLang="en-US" dirty="0"/>
              <a:t>系统实现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39061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监控模块结构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SQLite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数据库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基于后端系统的状态反馈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作业监控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022686" y="2939683"/>
            <a:ext cx="497425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统一状态集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Waiting,Running,Done,Failed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…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0" name="六边形 9"/>
          <p:cNvSpPr>
            <a:spLocks noChangeAspect="1"/>
          </p:cNvSpPr>
          <p:nvPr/>
        </p:nvSpPr>
        <p:spPr>
          <a:xfrm rot="5400000">
            <a:off x="594095" y="300403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802981" y="2390809"/>
            <a:ext cx="2448000" cy="1370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5875">
            <a:solidFill>
              <a:schemeClr val="accent2"/>
            </a:solidFill>
            <a:prstDash val="dash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098981" y="3570529"/>
            <a:ext cx="936000" cy="382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7170981" y="2454528"/>
            <a:ext cx="792000" cy="254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5982981" y="4240128"/>
            <a:ext cx="503999" cy="3826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6234981" y="2900929"/>
            <a:ext cx="432000" cy="5104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直接连接符 17"/>
          <p:cNvSpPr/>
          <p:nvPr/>
        </p:nvSpPr>
        <p:spPr>
          <a:xfrm flipH="1">
            <a:off x="6702980" y="2731527"/>
            <a:ext cx="871199" cy="392601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19" name="直接连接符 18"/>
          <p:cNvSpPr/>
          <p:nvPr/>
        </p:nvSpPr>
        <p:spPr>
          <a:xfrm flipH="1" flipV="1">
            <a:off x="6702981" y="3251569"/>
            <a:ext cx="864000" cy="286919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0" name="直接连接符 19"/>
          <p:cNvSpPr/>
          <p:nvPr/>
        </p:nvSpPr>
        <p:spPr>
          <a:xfrm flipH="1">
            <a:off x="6450980" y="3921169"/>
            <a:ext cx="648001" cy="318959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1" name="直接连接符 20"/>
          <p:cNvSpPr/>
          <p:nvPr/>
        </p:nvSpPr>
        <p:spPr>
          <a:xfrm flipV="1">
            <a:off x="6486981" y="3985249"/>
            <a:ext cx="648000" cy="31896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6981" y="3805969"/>
            <a:ext cx="625213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submit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2140" y="4092529"/>
            <a:ext cx="670546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retrieve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57413" y="3204281"/>
            <a:ext cx="637845" cy="22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update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53640" y="2805084"/>
            <a:ext cx="550000" cy="22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defPPr>
              <a:defRPr lang="zh-CN"/>
            </a:defPPr>
            <a:lvl1pPr>
              <a:tabLst>
                <a:tab pos="449263" algn="l"/>
              </a:tabLst>
              <a:defRPr sz="105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US" dirty="0"/>
              <a:t>query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861" y="3377504"/>
            <a:ext cx="116657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dirty="0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persistence(</a:t>
            </a:r>
            <a:r>
              <a:rPr lang="en-US" sz="1050" dirty="0" err="1">
                <a:solidFill>
                  <a:srgbClr val="000000"/>
                </a:solidFill>
                <a:latin typeface="+mn-ea"/>
                <a:ea typeface="+mn-ea"/>
                <a:cs typeface="Droid Sans Fallback" charset="0"/>
              </a:rPr>
              <a:t>db</a:t>
            </a:r>
            <a:r>
              <a:rPr lang="en-US" sz="1050" b="0" i="0" u="none" strike="noStrike" kern="1200" cap="none" dirty="0">
                <a:ln>
                  <a:noFill/>
                </a:ln>
                <a:latin typeface="Liberation Sans" pitchFamily="18"/>
                <a:ea typeface="Droid Sans Fallback" pitchFamily="2"/>
                <a:cs typeface="Droid Sans Fallback" pitchFamily="2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73334" y="3538488"/>
            <a:ext cx="801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Backend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86486" y="2454528"/>
            <a:ext cx="776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monitor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2765" y="4283185"/>
            <a:ext cx="624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/>
              <a:t>WMS</a:t>
            </a:r>
            <a:endParaRPr lang="zh-CN" altLang="en-US" dirty="0"/>
          </a:p>
        </p:txBody>
      </p:sp>
      <p:sp>
        <p:nvSpPr>
          <p:cNvPr id="27" name="矩形 4"/>
          <p:cNvSpPr>
            <a:spLocks noChangeArrowheads="1"/>
          </p:cNvSpPr>
          <p:nvPr/>
        </p:nvSpPr>
        <p:spPr bwMode="auto">
          <a:xfrm>
            <a:off x="1022686" y="3709124"/>
            <a:ext cx="437227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状态获取：事件驱动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Ganga,ILCDirac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: thread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监听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JSUB: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用户动作触发状态更新</a:t>
            </a:r>
          </a:p>
        </p:txBody>
      </p:sp>
      <p:sp>
        <p:nvSpPr>
          <p:cNvPr id="28" name="六边形 27"/>
          <p:cNvSpPr>
            <a:spLocks noChangeAspect="1"/>
          </p:cNvSpPr>
          <p:nvPr/>
        </p:nvSpPr>
        <p:spPr>
          <a:xfrm rot="5400000">
            <a:off x="594095" y="3773471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1848" y="3026491"/>
            <a:ext cx="792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SQLite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矩形 4"/>
          <p:cNvSpPr>
            <a:spLocks noChangeArrowheads="1"/>
          </p:cNvSpPr>
          <p:nvPr/>
        </p:nvSpPr>
        <p:spPr bwMode="auto">
          <a:xfrm>
            <a:off x="1022688" y="4907301"/>
            <a:ext cx="21861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数据操作</a:t>
            </a:r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略</a:t>
            </a:r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4472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正五边形 31"/>
          <p:cNvSpPr>
            <a:spLocks noChangeAspect="1"/>
          </p:cNvSpPr>
          <p:nvPr/>
        </p:nvSpPr>
        <p:spPr>
          <a:xfrm>
            <a:off x="543144" y="4900830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625944" y="49525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70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添加扩展模块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8" y="1339125"/>
            <a:ext cx="3288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8" name="任意多边形 7"/>
          <p:cNvSpPr/>
          <p:nvPr/>
        </p:nvSpPr>
        <p:spPr>
          <a:xfrm>
            <a:off x="782915" y="4919566"/>
            <a:ext cx="3528000" cy="59706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i="0" u="none" strike="noStrike" kern="1200" cap="none" dirty="0">
                <a:ln>
                  <a:noFill/>
                </a:ln>
                <a:latin typeface="+mn-ea"/>
                <a:cs typeface="Droid Sans Fallback" pitchFamily="2"/>
              </a:rPr>
              <a:t>JSUB Core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1" dirty="0">
                <a:latin typeface="+mn-ea"/>
                <a:cs typeface="Droid Sans Fallback" pitchFamily="2"/>
              </a:rPr>
              <a:t>(</a:t>
            </a:r>
            <a:r>
              <a:rPr lang="en-US" sz="1200" b="1" dirty="0" err="1">
                <a:latin typeface="+mn-ea"/>
                <a:cs typeface="Droid Sans Fallback" pitchFamily="2"/>
              </a:rPr>
              <a:t>parse,split,generate,submit,getStatus</a:t>
            </a:r>
            <a:r>
              <a:rPr lang="en-US" sz="1200" b="1" dirty="0">
                <a:latin typeface="+mn-ea"/>
                <a:cs typeface="Droid Sans Fallback" pitchFamily="2"/>
              </a:rPr>
              <a:t>…)</a:t>
            </a:r>
            <a:endParaRPr lang="en-US" sz="1200" b="1" i="0" u="none" strike="noStrike" kern="1200" cap="none" dirty="0">
              <a:ln>
                <a:noFill/>
              </a:ln>
              <a:latin typeface="+mn-ea"/>
              <a:cs typeface="Droid Sans Fallback" pitchFamily="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102389" y="3483996"/>
            <a:ext cx="1296000" cy="15257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Step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CEPC***Parser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CepcJobFactory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 err="1">
                <a:latin typeface="+mn-ea"/>
                <a:ea typeface="+mn-ea"/>
                <a:cs typeface="Droid Sans Fallback" pitchFamily="2"/>
              </a:rPr>
              <a:t>CepcWorkFlow</a:t>
            </a:r>
            <a:endParaRPr lang="en-US" sz="1200" dirty="0">
              <a:latin typeface="+mn-ea"/>
              <a:ea typeface="+mn-ea"/>
              <a:cs typeface="Droid Sans Fallback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modules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1102389" y="3215036"/>
            <a:ext cx="1296000" cy="2631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742155" y="4231933"/>
            <a:ext cx="1296000" cy="8122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Dirac/Condor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ea"/>
                <a:ea typeface="+mn-ea"/>
                <a:cs typeface="Droid Sans Fallback" pitchFamily="2"/>
              </a:rPr>
              <a:t>modules</a:t>
            </a:r>
          </a:p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42155" y="3966573"/>
            <a:ext cx="1296000" cy="249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2687" y="3206997"/>
            <a:ext cx="1524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CEPCsoft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 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2155" y="3943902"/>
            <a:ext cx="12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WMS plug-in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2317409"/>
            <a:ext cx="31530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定义配置文件</a:t>
            </a:r>
            <a:r>
              <a:rPr lang="en-US" altLang="zh-CN" dirty="0"/>
              <a:t>(</a:t>
            </a:r>
            <a:r>
              <a:rPr lang="zh-CN" altLang="en-US" sz="2000" dirty="0"/>
              <a:t>切换需求</a:t>
            </a:r>
            <a:r>
              <a:rPr lang="en-US" altLang="zh-CN" dirty="0"/>
              <a:t>)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cs typeface="Microsoft New Tai Lue" pitchFamily="34" charset="0"/>
            </a:endParaRPr>
          </a:p>
        </p:txBody>
      </p:sp>
      <p:sp>
        <p:nvSpPr>
          <p:cNvPr id="16" name="六边形 15"/>
          <p:cNvSpPr>
            <a:spLocks noChangeAspect="1"/>
          </p:cNvSpPr>
          <p:nvPr/>
        </p:nvSpPr>
        <p:spPr>
          <a:xfrm rot="5400000">
            <a:off x="594096" y="243509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310915" y="1233845"/>
            <a:ext cx="3954929" cy="178510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cepc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JobSteps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Mokka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</a:t>
            </a:r>
            <a:endParaRPr lang="en-US" altLang="zh-CN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- Type: </a:t>
            </a:r>
            <a:r>
              <a:rPr lang="en-US" altLang="zh-CN" sz="1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Executable: Marlin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JobOption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/home/cc/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suob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jsub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workfiles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/rec</a:t>
            </a:r>
          </a:p>
          <a:p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ReturnData</a:t>
            </a:r>
            <a:r>
              <a:rPr lang="en-US" altLang="zh-CN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0916" y="3131427"/>
            <a:ext cx="2185214" cy="86177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Splitter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Type: </a:t>
            </a:r>
            <a:r>
              <a:rPr lang="en-US" altLang="zh-CN" dirty="0" err="1">
                <a:solidFill>
                  <a:schemeClr val="accent2"/>
                </a:solidFill>
              </a:rPr>
              <a:t>ByFile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err="1"/>
              <a:t>EventMaxPerJob</a:t>
            </a:r>
            <a:r>
              <a:rPr lang="en-US" altLang="zh-CN" dirty="0"/>
              <a:t>: 20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SeedStart</a:t>
            </a:r>
            <a:r>
              <a:rPr lang="en-US" altLang="zh-CN" dirty="0"/>
              <a:t>: auto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InputData</a:t>
            </a:r>
            <a:r>
              <a:rPr lang="en-US" altLang="zh-CN" dirty="0"/>
              <a:t>: ./</a:t>
            </a:r>
            <a:r>
              <a:rPr lang="en-US" altLang="zh-CN" dirty="0" err="1"/>
              <a:t>stdhep.list</a:t>
            </a:r>
            <a:endParaRPr lang="en-US" altLang="zh-CN" dirty="0"/>
          </a:p>
        </p:txBody>
      </p:sp>
      <p:sp>
        <p:nvSpPr>
          <p:cNvPr id="19" name="TextBox 18"/>
          <p:cNvSpPr txBox="1"/>
          <p:nvPr/>
        </p:nvSpPr>
        <p:spPr>
          <a:xfrm>
            <a:off x="6795036" y="3131427"/>
            <a:ext cx="2492990" cy="1323439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Backend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Name: </a:t>
            </a:r>
            <a:r>
              <a:rPr lang="en-US" altLang="zh-CN" dirty="0" err="1">
                <a:solidFill>
                  <a:schemeClr val="accent2"/>
                </a:solidFill>
              </a:rPr>
              <a:t>dirac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Site:</a:t>
            </a:r>
          </a:p>
          <a:p>
            <a:r>
              <a:rPr lang="en-US" altLang="zh-CN" dirty="0"/>
              <a:t>    - CLOUD.IHEP.cn</a:t>
            </a:r>
          </a:p>
          <a:p>
            <a:r>
              <a:rPr lang="en-US" altLang="zh-CN" dirty="0"/>
              <a:t>    - GRID.JINR.ru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JobGroup</a:t>
            </a:r>
            <a:r>
              <a:rPr lang="en-US" altLang="zh-CN" dirty="0"/>
              <a:t>: suob160302_7 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  </a:t>
            </a:r>
            <a:r>
              <a:rPr lang="en-US" altLang="zh-CN" dirty="0" err="1"/>
              <a:t>OutputSe</a:t>
            </a:r>
            <a:r>
              <a:rPr lang="en-US" altLang="zh-CN" dirty="0"/>
              <a:t>: WHU-USER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OutputDir</a:t>
            </a:r>
            <a:r>
              <a:rPr lang="en-US" altLang="zh-CN" dirty="0"/>
              <a:t>: /test/</a:t>
            </a:r>
            <a:r>
              <a:rPr lang="en-US" altLang="zh-CN" dirty="0" err="1"/>
              <a:t>cepc</a:t>
            </a:r>
            <a:r>
              <a:rPr lang="en-US" altLang="zh-CN" dirty="0"/>
              <a:t>/0302_7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0794" y="5002344"/>
            <a:ext cx="3416320" cy="70788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Backend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Name: </a:t>
            </a:r>
            <a:r>
              <a:rPr lang="en-US" altLang="zh-CN" dirty="0">
                <a:solidFill>
                  <a:schemeClr val="accent2"/>
                </a:solidFill>
              </a:rPr>
              <a:t>condor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JobGroup</a:t>
            </a:r>
            <a:r>
              <a:rPr lang="en-US" altLang="zh-CN" dirty="0"/>
              <a:t>: suob160302_7 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OutputDir</a:t>
            </a:r>
            <a:r>
              <a:rPr lang="en-US" altLang="zh-CN" dirty="0"/>
              <a:t>: /home/suo72/workspace/output/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7393414" y="4478514"/>
            <a:ext cx="497460" cy="497460"/>
            <a:chOff x="4937205" y="1490640"/>
            <a:chExt cx="497460" cy="497460"/>
          </a:xfrm>
        </p:grpSpPr>
        <p:sp>
          <p:nvSpPr>
            <p:cNvPr id="22" name="下箭头 2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822295" y="4619962"/>
            <a:ext cx="151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+mn-ea"/>
                <a:ea typeface="+mn-ea"/>
              </a:rPr>
              <a:t>Submit to </a:t>
            </a:r>
            <a:r>
              <a:rPr lang="en-US" altLang="zh-CN" sz="1050" dirty="0" err="1">
                <a:latin typeface="+mn-ea"/>
                <a:ea typeface="+mn-ea"/>
              </a:rPr>
              <a:t>HTCondor</a:t>
            </a:r>
            <a:endParaRPr lang="zh-CN" altLang="en-US" sz="105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2389" y="4610690"/>
            <a:ext cx="4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742155" y="4618614"/>
            <a:ext cx="4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291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运行命令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pic>
        <p:nvPicPr>
          <p:cNvPr id="8" name="图像32"/>
          <p:cNvPicPr/>
          <p:nvPr/>
        </p:nvPicPr>
        <p:blipFill>
          <a:blip r:embed="rId2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6275" y="2438717"/>
            <a:ext cx="4838700" cy="3104515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9" name="图像6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35849" y="2438717"/>
            <a:ext cx="4838700" cy="3104515"/>
          </a:xfrm>
          <a:prstGeom prst="rect">
            <a:avLst/>
          </a:prstGeom>
        </p:spPr>
      </p:pic>
      <p:sp>
        <p:nvSpPr>
          <p:cNvPr id="1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07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6. </a:t>
            </a:r>
            <a:r>
              <a:rPr lang="zh-CN" altLang="en-US" dirty="0"/>
              <a:t>案例展示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4616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运行命令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CEPC</a:t>
            </a:r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作业案例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pic>
        <p:nvPicPr>
          <p:cNvPr id="10" name="图像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3144" y="3838575"/>
            <a:ext cx="4838700" cy="2305050"/>
          </a:xfrm>
          <a:prstGeom prst="rect">
            <a:avLst/>
          </a:prstGeom>
        </p:spPr>
      </p:pic>
      <p:pic>
        <p:nvPicPr>
          <p:cNvPr id="13" name="图像5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8224" y="1362882"/>
            <a:ext cx="4838700" cy="3637915"/>
          </a:xfrm>
          <a:prstGeom prst="rect">
            <a:avLst/>
          </a:prstGeom>
        </p:spPr>
      </p:pic>
      <p:sp>
        <p:nvSpPr>
          <p:cNvPr id="9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179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7. </a:t>
            </a:r>
            <a:r>
              <a:rPr lang="zh-CN" altLang="en-US" dirty="0"/>
              <a:t>总结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6" y="1907042"/>
            <a:ext cx="785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000" dirty="0"/>
              <a:t>本课题为高能物理作业的处理提供一个通用的前端</a:t>
            </a:r>
            <a:r>
              <a:rPr lang="zh-CN" altLang="en-US" sz="2000" dirty="0"/>
              <a:t>。</a:t>
            </a:r>
            <a:r>
              <a:rPr lang="zh-CN" altLang="zh-CN" sz="2000" dirty="0"/>
              <a:t>目前项目已经取得一定成果，但系统功能</a:t>
            </a:r>
            <a:r>
              <a:rPr lang="zh-CN" altLang="en-US" sz="2000" dirty="0"/>
              <a:t>依然需要不断</a:t>
            </a:r>
            <a:r>
              <a:rPr lang="zh-CN" altLang="zh-CN" sz="2000" dirty="0"/>
              <a:t>完善</a:t>
            </a:r>
            <a:r>
              <a:rPr lang="zh-CN" altLang="en-US" sz="2000" dirty="0"/>
              <a:t>。</a:t>
            </a:r>
            <a:endParaRPr lang="zh-CN" altLang="zh-CN" sz="2000" dirty="0"/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概括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3" name="圆角矩形 12"/>
          <p:cNvSpPr/>
          <p:nvPr/>
        </p:nvSpPr>
        <p:spPr>
          <a:xfrm>
            <a:off x="1091312" y="3218828"/>
            <a:ext cx="3915028" cy="380756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1114172" y="3256928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分析研究现状和应用现状；学习设计经验，总结问题。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091312" y="3851288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1135578" y="3851288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分析实验作业需求，抽象出一般流程；设计基本组件和</a:t>
            </a:r>
            <a:endParaRPr lang="en-US" altLang="zh-CN" sz="12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控制逻辑，构成系统框架。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098535" y="4564622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1090518" y="4668379"/>
            <a:ext cx="40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分层设计，将基本模块和应用模块分离，具有良好扩展性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98535" y="5278427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0" name="TextBox 19"/>
          <p:cNvSpPr txBox="1"/>
          <p:nvPr/>
        </p:nvSpPr>
        <p:spPr>
          <a:xfrm>
            <a:off x="1121395" y="5308897"/>
            <a:ext cx="39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为用户提供统一的作业操作方式，不同实验组用户可以透明访问资源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798353" y="3525340"/>
            <a:ext cx="415973" cy="374339"/>
            <a:chOff x="4937205" y="1490640"/>
            <a:chExt cx="497460" cy="497460"/>
          </a:xfrm>
        </p:grpSpPr>
        <p:sp>
          <p:nvSpPr>
            <p:cNvPr id="22" name="下箭头 2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798352" y="4248922"/>
            <a:ext cx="415973" cy="374339"/>
            <a:chOff x="4937205" y="1490640"/>
            <a:chExt cx="497460" cy="497460"/>
          </a:xfrm>
        </p:grpSpPr>
        <p:sp>
          <p:nvSpPr>
            <p:cNvPr id="25" name="下箭头 24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97953" y="4965317"/>
            <a:ext cx="415973" cy="374339"/>
            <a:chOff x="4937205" y="1490640"/>
            <a:chExt cx="497460" cy="497460"/>
          </a:xfrm>
        </p:grpSpPr>
        <p:sp>
          <p:nvSpPr>
            <p:cNvPr id="28" name="下箭头 27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97954" y="2844489"/>
            <a:ext cx="415973" cy="374339"/>
            <a:chOff x="4937205" y="1490640"/>
            <a:chExt cx="497460" cy="497460"/>
          </a:xfrm>
        </p:grpSpPr>
        <p:sp>
          <p:nvSpPr>
            <p:cNvPr id="32" name="下箭头 31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35" name="圆角矩形 34"/>
          <p:cNvSpPr/>
          <p:nvPr/>
        </p:nvSpPr>
        <p:spPr>
          <a:xfrm>
            <a:off x="5388992" y="3225481"/>
            <a:ext cx="3915028" cy="380756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5411852" y="3263581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考虑更多的实验案例和应用需求，继续优化系统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5388992" y="3857941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38" name="TextBox 37"/>
          <p:cNvSpPr txBox="1"/>
          <p:nvPr/>
        </p:nvSpPr>
        <p:spPr>
          <a:xfrm>
            <a:off x="5433258" y="3857941"/>
            <a:ext cx="387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HTCondor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平台目前处于停用状态，在运行阶段完善对它的支持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396215" y="4571275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0" name="TextBox 39"/>
          <p:cNvSpPr txBox="1"/>
          <p:nvPr/>
        </p:nvSpPr>
        <p:spPr>
          <a:xfrm>
            <a:off x="5388198" y="4675032"/>
            <a:ext cx="4046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使用界面尚不完善，可提供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WEB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界面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  <a:ea typeface="+mn-ea"/>
              </a:rPr>
              <a:t>Django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zh-CN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5396215" y="5285080"/>
            <a:ext cx="3915028" cy="484515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42" name="TextBox 41"/>
          <p:cNvSpPr txBox="1"/>
          <p:nvPr/>
        </p:nvSpPr>
        <p:spPr>
          <a:xfrm>
            <a:off x="5419075" y="5315550"/>
            <a:ext cx="391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在监控模块采用更强大的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DBMS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，搭建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ea typeface="+mn-ea"/>
              </a:rPr>
              <a:t>MySQL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数据库服务器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096033" y="3531993"/>
            <a:ext cx="415973" cy="374339"/>
            <a:chOff x="4937205" y="1490640"/>
            <a:chExt cx="497460" cy="497460"/>
          </a:xfrm>
        </p:grpSpPr>
        <p:sp>
          <p:nvSpPr>
            <p:cNvPr id="44" name="下箭头 43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096032" y="4255575"/>
            <a:ext cx="415973" cy="374339"/>
            <a:chOff x="4937205" y="1490640"/>
            <a:chExt cx="497460" cy="497460"/>
          </a:xfrm>
        </p:grpSpPr>
        <p:sp>
          <p:nvSpPr>
            <p:cNvPr id="47" name="下箭头 46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95633" y="4971970"/>
            <a:ext cx="415973" cy="374339"/>
            <a:chOff x="4937205" y="1490640"/>
            <a:chExt cx="497460" cy="497460"/>
          </a:xfrm>
        </p:grpSpPr>
        <p:sp>
          <p:nvSpPr>
            <p:cNvPr id="50" name="下箭头 49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95634" y="2851142"/>
            <a:ext cx="415973" cy="374339"/>
            <a:chOff x="4937205" y="1490640"/>
            <a:chExt cx="497460" cy="497460"/>
          </a:xfrm>
        </p:grpSpPr>
        <p:sp>
          <p:nvSpPr>
            <p:cNvPr id="53" name="下箭头 52"/>
            <p:cNvSpPr/>
            <p:nvPr/>
          </p:nvSpPr>
          <p:spPr>
            <a:xfrm>
              <a:off x="4937205" y="1490640"/>
              <a:ext cx="497460" cy="49746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下箭头 4"/>
            <p:cNvSpPr/>
            <p:nvPr/>
          </p:nvSpPr>
          <p:spPr>
            <a:xfrm>
              <a:off x="5049134" y="1490640"/>
              <a:ext cx="273603" cy="3743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/>
            </a:p>
          </p:txBody>
        </p:sp>
      </p:grpSp>
      <p:sp>
        <p:nvSpPr>
          <p:cNvPr id="5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255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A07325-DA71-4174-B7A1-E6DAEC02F337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42032" y="2798064"/>
            <a:ext cx="5280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2"/>
                </a:solidFill>
                <a:latin typeface="+mn-ea"/>
                <a:ea typeface="+mn-ea"/>
              </a:rPr>
              <a:t>谢谢，请各位老师指正！</a:t>
            </a:r>
          </a:p>
        </p:txBody>
      </p:sp>
    </p:spTree>
    <p:extLst>
      <p:ext uri="{BB962C8B-B14F-4D97-AF65-F5344CB8AC3E}">
        <p14:creationId xmlns:p14="http://schemas.microsoft.com/office/powerpoint/2010/main" val="17106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  <a:ea typeface="+mn-ea"/>
              </a:rPr>
              <a:t>1. </a:t>
            </a:r>
            <a:r>
              <a:rPr lang="zh-CN" altLang="en-US" dirty="0">
                <a:latin typeface="+mn-ea"/>
                <a:ea typeface="+mn-ea"/>
              </a:rPr>
              <a:t>课题介绍</a:t>
            </a: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20557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选题背景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753473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637514"/>
            <a:ext cx="8280000" cy="891694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ts val="3500"/>
              </a:lnSpc>
            </a:pPr>
            <a:r>
              <a:rPr lang="zh-CN" altLang="en-US" sz="2200" dirty="0">
                <a:latin typeface="宋体" panose="02010600030101010101" pitchFamily="2" charset="-122"/>
              </a:rPr>
              <a:t>实验对计算资源需求：本地、网格、云等多元化的分布式资源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i="1" u="sng" dirty="0">
                <a:latin typeface="宋体" panose="02010600030101010101" pitchFamily="2" charset="-122"/>
              </a:rPr>
              <a:t>（用户需通过</a:t>
            </a:r>
            <a:r>
              <a:rPr lang="en-US" altLang="zh-CN" i="1" u="sng" dirty="0">
                <a:latin typeface="宋体" panose="02010600030101010101" pitchFamily="2" charset="-122"/>
              </a:rPr>
              <a:t>PBS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 err="1">
                <a:latin typeface="宋体" panose="02010600030101010101" pitchFamily="2" charset="-122"/>
              </a:rPr>
              <a:t>HTCondor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DIRAC</a:t>
            </a:r>
            <a:r>
              <a:rPr lang="zh-CN" altLang="en-US" i="1" u="sng" dirty="0">
                <a:latin typeface="宋体" panose="02010600030101010101" pitchFamily="2" charset="-122"/>
              </a:rPr>
              <a:t>等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不同平台</a:t>
            </a:r>
            <a:r>
              <a:rPr lang="zh-CN" altLang="en-US" i="1" u="sng" dirty="0">
                <a:latin typeface="宋体" panose="02010600030101010101" pitchFamily="2" charset="-122"/>
              </a:rPr>
              <a:t>访问多种资源，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使用难度大</a:t>
            </a:r>
            <a:r>
              <a:rPr lang="zh-CN" altLang="en-US" u="sng" dirty="0">
                <a:latin typeface="宋体" panose="02010600030101010101" pitchFamily="2" charset="-122"/>
              </a:rPr>
              <a:t>）</a:t>
            </a:r>
            <a:endParaRPr u="sng" dirty="0">
              <a:latin typeface="宋体" panose="02010600030101010101" pitchFamily="2" charset="-122"/>
            </a:endParaRPr>
          </a:p>
        </p:txBody>
      </p:sp>
      <p:sp>
        <p:nvSpPr>
          <p:cNvPr id="11" name="六边形 10"/>
          <p:cNvSpPr>
            <a:spLocks noChangeAspect="1"/>
          </p:cNvSpPr>
          <p:nvPr/>
        </p:nvSpPr>
        <p:spPr>
          <a:xfrm rot="5400000">
            <a:off x="604647" y="373577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2" name="TextShape 5"/>
          <p:cNvSpPr txBox="1"/>
          <p:nvPr/>
        </p:nvSpPr>
        <p:spPr>
          <a:xfrm>
            <a:off x="1022687" y="3680774"/>
            <a:ext cx="7603153" cy="997789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对多实验的作业处理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zh-CN" altLang="en-US" i="1" u="sng" dirty="0">
                <a:latin typeface="宋体" panose="02010600030101010101" pitchFamily="2" charset="-122"/>
              </a:rPr>
              <a:t>（高能所负责</a:t>
            </a:r>
            <a:r>
              <a:rPr lang="en-US" altLang="zh-CN" i="1" u="sng" dirty="0">
                <a:latin typeface="宋体" panose="02010600030101010101" pitchFamily="2" charset="-122"/>
              </a:rPr>
              <a:t>BESIII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CEPC</a:t>
            </a:r>
            <a:r>
              <a:rPr lang="zh-CN" altLang="en-US" i="1" u="sng" dirty="0">
                <a:latin typeface="宋体" panose="02010600030101010101" pitchFamily="2" charset="-122"/>
              </a:rPr>
              <a:t>、</a:t>
            </a:r>
            <a:r>
              <a:rPr lang="en-US" altLang="zh-CN" i="1" u="sng" dirty="0">
                <a:latin typeface="宋体" panose="02010600030101010101" pitchFamily="2" charset="-122"/>
              </a:rPr>
              <a:t>JUNO</a:t>
            </a:r>
            <a:r>
              <a:rPr lang="zh-CN" altLang="en-US" i="1" u="sng" dirty="0">
                <a:latin typeface="宋体" panose="02010600030101010101" pitchFamily="2" charset="-122"/>
              </a:rPr>
              <a:t>等多个实验的管理，每个实验都要提交运行作业，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没有统一的工具</a:t>
            </a:r>
            <a:r>
              <a:rPr lang="zh-CN" altLang="en-US" i="1" u="sng" dirty="0">
                <a:latin typeface="宋体" panose="02010600030101010101" pitchFamily="2" charset="-122"/>
              </a:rPr>
              <a:t>。作业流程存在</a:t>
            </a:r>
            <a:r>
              <a:rPr lang="zh-CN" altLang="en-US" i="1" u="sng" dirty="0">
                <a:solidFill>
                  <a:srgbClr val="FF0000"/>
                </a:solidFill>
                <a:latin typeface="宋体" panose="02010600030101010101" pitchFamily="2" charset="-122"/>
              </a:rPr>
              <a:t>共性</a:t>
            </a:r>
            <a:r>
              <a:rPr lang="zh-CN" altLang="en-US" i="1" u="sng" dirty="0">
                <a:latin typeface="宋体" panose="02010600030101010101" pitchFamily="2" charset="-122"/>
              </a:rPr>
              <a:t>，考虑统一处理）</a:t>
            </a:r>
            <a:endParaRPr lang="en-US" altLang="zh-CN" i="1" u="sng" dirty="0">
              <a:latin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</a:endParaRPr>
          </a:p>
        </p:txBody>
      </p:sp>
      <p:sp>
        <p:nvSpPr>
          <p:cNvPr id="14" name="TextShape 5"/>
          <p:cNvSpPr txBox="1"/>
          <p:nvPr/>
        </p:nvSpPr>
        <p:spPr>
          <a:xfrm>
            <a:off x="1144607" y="1800790"/>
            <a:ext cx="802987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000" dirty="0">
                <a:latin typeface="宋体" panose="02010600030101010101" pitchFamily="2" charset="-122"/>
              </a:rPr>
              <a:t>*</a:t>
            </a:r>
            <a:r>
              <a:rPr lang="zh-CN" altLang="en-US" sz="2000" dirty="0">
                <a:latin typeface="宋体" panose="02010600030101010101" pitchFamily="2" charset="-122"/>
              </a:rPr>
              <a:t>本项目是在中科院高能物理所交流期间</a:t>
            </a:r>
            <a:r>
              <a:rPr lang="en-US" altLang="zh-CN" sz="2000" dirty="0">
                <a:latin typeface="宋体" panose="02010600030101010101" pitchFamily="2" charset="-122"/>
              </a:rPr>
              <a:t>(2015)</a:t>
            </a:r>
            <a:r>
              <a:rPr lang="zh-CN" altLang="en-US" sz="2000" dirty="0">
                <a:latin typeface="宋体" panose="02010600030101010101" pitchFamily="2" charset="-122"/>
              </a:rPr>
              <a:t>，根据当前高能物理实验作业的管理需求而开发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15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5288" y="296863"/>
            <a:ext cx="7956550" cy="64928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课题描述</a:t>
            </a:r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202341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61985"/>
            <a:ext cx="8014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目标：开发一个用于作业提交管理的通用前端系统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(JSUB)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Shape 5"/>
          <p:cNvSpPr txBox="1"/>
          <p:nvPr/>
        </p:nvSpPr>
        <p:spPr>
          <a:xfrm>
            <a:off x="1022687" y="1968419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实现批量作业的分布式处理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zh-CN" altLang="en-US" sz="2200" dirty="0">
                <a:latin typeface="宋体" panose="02010600030101010101" pitchFamily="2" charset="-122"/>
              </a:rPr>
              <a:t>拆分、生成、提交、监控、数据等</a:t>
            </a:r>
            <a:r>
              <a:rPr lang="en-US" altLang="zh-CN" sz="2200" dirty="0">
                <a:latin typeface="宋体" panose="02010600030101010101" pitchFamily="2" charset="-122"/>
              </a:rPr>
              <a:t>)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617185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575364"/>
            <a:ext cx="777079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为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多个实验组</a:t>
            </a:r>
            <a:r>
              <a:rPr lang="zh-CN" altLang="en-US" sz="2200" dirty="0">
                <a:latin typeface="宋体" panose="02010600030101010101" pitchFamily="2" charset="-122"/>
              </a:rPr>
              <a:t>用户使用，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统一作业处理</a:t>
            </a:r>
            <a:r>
              <a:rPr lang="zh-CN" altLang="en-US" sz="2200" dirty="0">
                <a:latin typeface="宋体" panose="02010600030101010101" pitchFamily="2" charset="-122"/>
              </a:rPr>
              <a:t>而不改变底层运行软件</a:t>
            </a:r>
            <a:endParaRPr sz="2200" dirty="0">
              <a:latin typeface="宋体" panose="02010600030101010101" pitchFamily="2" charset="-122"/>
            </a:endParaRP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604647" y="3199076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1022687" y="3144076"/>
            <a:ext cx="7435513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与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多种后端系统</a:t>
            </a:r>
            <a:r>
              <a:rPr lang="zh-CN" altLang="en-US" sz="2200" dirty="0">
                <a:latin typeface="宋体" panose="02010600030101010101" pitchFamily="2" charset="-122"/>
              </a:rPr>
              <a:t>交互，允许用户透明访问资源</a:t>
            </a:r>
            <a:endParaRPr dirty="0">
              <a:latin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00217" y="5028642"/>
            <a:ext cx="5074920" cy="0"/>
          </a:xfrm>
          <a:prstGeom prst="line">
            <a:avLst/>
          </a:prstGeom>
          <a:ln w="25400">
            <a:gradFill>
              <a:gsLst>
                <a:gs pos="0">
                  <a:schemeClr val="accent5">
                    <a:alpha val="0"/>
                  </a:schemeClr>
                </a:gs>
                <a:gs pos="50000">
                  <a:schemeClr val="accent5"/>
                </a:gs>
                <a:gs pos="100000">
                  <a:schemeClr val="accent5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179697085"/>
              </p:ext>
            </p:extLst>
          </p:nvPr>
        </p:nvGraphicFramePr>
        <p:xfrm>
          <a:off x="4992335" y="4304236"/>
          <a:ext cx="4743451" cy="188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603535" y="4731759"/>
            <a:ext cx="1971992" cy="5937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JSUB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578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BESIII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82338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CEPC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712781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JUNO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745936" y="3912350"/>
            <a:ext cx="868051" cy="4275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5" idx="0"/>
            <a:endCxn id="16" idx="2"/>
          </p:cNvCxnSpPr>
          <p:nvPr/>
        </p:nvCxnSpPr>
        <p:spPr>
          <a:xfrm flipH="1" flipV="1">
            <a:off x="1098604" y="4339862"/>
            <a:ext cx="1490927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2"/>
            <a:endCxn id="15" idx="0"/>
          </p:cNvCxnSpPr>
          <p:nvPr/>
        </p:nvCxnSpPr>
        <p:spPr>
          <a:xfrm>
            <a:off x="2116364" y="4339862"/>
            <a:ext cx="473167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2" idx="2"/>
            <a:endCxn id="15" idx="0"/>
          </p:cNvCxnSpPr>
          <p:nvPr/>
        </p:nvCxnSpPr>
        <p:spPr>
          <a:xfrm flipH="1">
            <a:off x="2589531" y="4339862"/>
            <a:ext cx="557276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3" idx="2"/>
            <a:endCxn id="15" idx="0"/>
          </p:cNvCxnSpPr>
          <p:nvPr/>
        </p:nvCxnSpPr>
        <p:spPr>
          <a:xfrm flipH="1">
            <a:off x="2589531" y="4339862"/>
            <a:ext cx="1590431" cy="39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15" idx="2"/>
          </p:cNvCxnSpPr>
          <p:nvPr/>
        </p:nvCxnSpPr>
        <p:spPr>
          <a:xfrm flipV="1">
            <a:off x="1030958" y="5325525"/>
            <a:ext cx="1558573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2"/>
          </p:cNvCxnSpPr>
          <p:nvPr/>
        </p:nvCxnSpPr>
        <p:spPr>
          <a:xfrm flipH="1">
            <a:off x="2123492" y="5325525"/>
            <a:ext cx="466039" cy="4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2"/>
          </p:cNvCxnSpPr>
          <p:nvPr/>
        </p:nvCxnSpPr>
        <p:spPr>
          <a:xfrm>
            <a:off x="2589531" y="5325525"/>
            <a:ext cx="630300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2"/>
          </p:cNvCxnSpPr>
          <p:nvPr/>
        </p:nvCxnSpPr>
        <p:spPr>
          <a:xfrm>
            <a:off x="2589531" y="5325525"/>
            <a:ext cx="1722834" cy="463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6"/>
          <p:cNvSpPr>
            <a:spLocks noChangeArrowheads="1"/>
          </p:cNvSpPr>
          <p:nvPr/>
        </p:nvSpPr>
        <p:spPr bwMode="auto">
          <a:xfrm>
            <a:off x="527739" y="568389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552" y="582308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DIRAC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Freeform 16"/>
          <p:cNvSpPr>
            <a:spLocks noChangeArrowheads="1"/>
          </p:cNvSpPr>
          <p:nvPr/>
        </p:nvSpPr>
        <p:spPr bwMode="auto">
          <a:xfrm>
            <a:off x="1572798" y="567767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15086" y="581686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Condor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Freeform 16"/>
          <p:cNvSpPr>
            <a:spLocks noChangeArrowheads="1"/>
          </p:cNvSpPr>
          <p:nvPr/>
        </p:nvSpPr>
        <p:spPr bwMode="auto">
          <a:xfrm>
            <a:off x="2657528" y="5683896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23641" y="5823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PBS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Freeform 16"/>
          <p:cNvSpPr>
            <a:spLocks noChangeArrowheads="1"/>
          </p:cNvSpPr>
          <p:nvPr/>
        </p:nvSpPr>
        <p:spPr bwMode="auto">
          <a:xfrm>
            <a:off x="3745936" y="5685162"/>
            <a:ext cx="1006438" cy="647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 fill="none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 fill="none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 fill="none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 fill="none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 fill="none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 fill="none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 fill="none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 fill="none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 fill="none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 fill="none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 fill="none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18168" y="5777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ea typeface="+mn-ea"/>
              </a:rPr>
              <a:t>相关背景</a:t>
            </a:r>
            <a:endParaRPr lang="zh-CN" altLang="en-US" dirty="0"/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192094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+mn-ea"/>
                <a:ea typeface="+mn-ea"/>
              </a:rPr>
              <a:t>离线数据处理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8" name="TextShape 5"/>
          <p:cNvSpPr txBox="1"/>
          <p:nvPr/>
        </p:nvSpPr>
        <p:spPr>
          <a:xfrm>
            <a:off x="1022687" y="1879119"/>
            <a:ext cx="7984153" cy="7540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通过部署在计算节点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en-US" sz="2200" dirty="0">
                <a:latin typeface="宋体" panose="02010600030101010101" pitchFamily="2" charset="-122"/>
              </a:rPr>
              <a:t>CE)</a:t>
            </a:r>
            <a:r>
              <a:rPr lang="zh-CN" altLang="en-US" sz="2200" dirty="0">
                <a:latin typeface="宋体" panose="02010600030101010101" pitchFamily="2" charset="-122"/>
              </a:rPr>
              <a:t>上的离线数据处理软件</a:t>
            </a:r>
            <a:r>
              <a:rPr lang="en-US" altLang="zh-CN" sz="2200" dirty="0">
                <a:latin typeface="宋体" panose="02010600030101010101" pitchFamily="2" charset="-122"/>
              </a:rPr>
              <a:t>(</a:t>
            </a:r>
            <a:r>
              <a:rPr lang="en-US" sz="2200" dirty="0" err="1">
                <a:latin typeface="宋体" panose="02010600030101010101" pitchFamily="2" charset="-122"/>
              </a:rPr>
              <a:t>Gaudi,Boss,Sniper,etc</a:t>
            </a:r>
            <a:r>
              <a:rPr lang="en-US" sz="2200" dirty="0">
                <a:latin typeface="宋体" panose="02010600030101010101" pitchFamily="2" charset="-122"/>
              </a:rPr>
              <a:t>)</a:t>
            </a:r>
            <a:r>
              <a:rPr lang="zh-CN" altLang="en-US" sz="2200" dirty="0">
                <a:latin typeface="宋体" panose="02010600030101010101" pitchFamily="2" charset="-122"/>
              </a:rPr>
              <a:t>实现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7" name="六边形 6"/>
          <p:cNvSpPr>
            <a:spLocks noChangeAspect="1"/>
          </p:cNvSpPr>
          <p:nvPr/>
        </p:nvSpPr>
        <p:spPr>
          <a:xfrm rot="5400000">
            <a:off x="604647" y="26881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Shape 5"/>
          <p:cNvSpPr txBox="1"/>
          <p:nvPr/>
        </p:nvSpPr>
        <p:spPr>
          <a:xfrm>
            <a:off x="1022687" y="2633132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模拟、刻度、重建、分析等算法是处理步骤的核心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9" name="六边形 8"/>
          <p:cNvSpPr>
            <a:spLocks noChangeAspect="1"/>
          </p:cNvSpPr>
          <p:nvPr/>
        </p:nvSpPr>
        <p:spPr>
          <a:xfrm rot="5400000">
            <a:off x="604647" y="318331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rgbClr val="FF000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Shape 5"/>
          <p:cNvSpPr txBox="1"/>
          <p:nvPr/>
        </p:nvSpPr>
        <p:spPr>
          <a:xfrm>
            <a:off x="1022687" y="3128310"/>
            <a:ext cx="8280000" cy="416613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实验作业：根据用户需求执行具体离线数据处理的内容</a:t>
            </a:r>
            <a:endParaRPr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402040" y="4227225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3878040" y="3831225"/>
            <a:ext cx="720000" cy="317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calibration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4368059" y="4738845"/>
            <a:ext cx="794628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re-</a:t>
            </a:r>
          </a:p>
          <a:p>
            <a:pPr algn="ctr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construction</a:t>
            </a:r>
          </a:p>
        </p:txBody>
      </p:sp>
      <p:sp>
        <p:nvSpPr>
          <p:cNvPr id="22" name="任意多边形 21"/>
          <p:cNvSpPr/>
          <p:nvPr/>
        </p:nvSpPr>
        <p:spPr>
          <a:xfrm>
            <a:off x="6250079" y="4695225"/>
            <a:ext cx="72395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physical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402040" y="5451225"/>
            <a:ext cx="72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detector</a:t>
            </a:r>
          </a:p>
        </p:txBody>
      </p:sp>
      <p:sp>
        <p:nvSpPr>
          <p:cNvPr id="24" name="任意多边形 23"/>
          <p:cNvSpPr/>
          <p:nvPr/>
        </p:nvSpPr>
        <p:spPr>
          <a:xfrm>
            <a:off x="3482040" y="4731225"/>
            <a:ext cx="396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raw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25" name="直接连接符 24"/>
          <p:cNvSpPr/>
          <p:nvPr/>
        </p:nvSpPr>
        <p:spPr>
          <a:xfrm>
            <a:off x="3122040" y="4562745"/>
            <a:ext cx="360000" cy="317880"/>
          </a:xfrm>
          <a:prstGeom prst="line">
            <a:avLst/>
          </a:prstGeom>
          <a:noFill/>
          <a:ln w="635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6" name="直接连接符 25"/>
          <p:cNvSpPr/>
          <p:nvPr/>
        </p:nvSpPr>
        <p:spPr>
          <a:xfrm flipV="1">
            <a:off x="3122040" y="5091225"/>
            <a:ext cx="360000" cy="396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7" name="直接连接符 26"/>
          <p:cNvSpPr/>
          <p:nvPr/>
        </p:nvSpPr>
        <p:spPr>
          <a:xfrm flipV="1">
            <a:off x="3806040" y="4149105"/>
            <a:ext cx="324000" cy="6040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8" name="直接连接符 27"/>
          <p:cNvSpPr/>
          <p:nvPr/>
        </p:nvSpPr>
        <p:spPr>
          <a:xfrm>
            <a:off x="4410840" y="4149105"/>
            <a:ext cx="345600" cy="6040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29" name="直接连接符 28"/>
          <p:cNvSpPr/>
          <p:nvPr/>
        </p:nvSpPr>
        <p:spPr>
          <a:xfrm flipV="1">
            <a:off x="3878040" y="4912665"/>
            <a:ext cx="504000" cy="972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0" name="直接连接符 29"/>
          <p:cNvSpPr/>
          <p:nvPr/>
        </p:nvSpPr>
        <p:spPr>
          <a:xfrm flipV="1">
            <a:off x="5162687" y="4911225"/>
            <a:ext cx="371353" cy="144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5534040" y="4731225"/>
            <a:ext cx="378000" cy="50399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rec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32" name="直接连接符 31"/>
          <p:cNvSpPr/>
          <p:nvPr/>
        </p:nvSpPr>
        <p:spPr>
          <a:xfrm>
            <a:off x="5912040" y="4911225"/>
            <a:ext cx="342000" cy="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4302840" y="5307225"/>
            <a:ext cx="835200" cy="576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noFill/>
          <a:ln w="19050">
            <a:solidFill>
              <a:schemeClr val="accent2">
                <a:alpha val="97000"/>
              </a:schemeClr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storage</a:t>
            </a:r>
          </a:p>
          <a:p>
            <a:pPr algn="ctr" hangingPunct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+mn-ea"/>
                <a:ea typeface="+mn-ea"/>
                <a:cs typeface="Droid Sans Fallback" pitchFamily="2"/>
              </a:rPr>
              <a:t>elements</a:t>
            </a:r>
          </a:p>
        </p:txBody>
      </p:sp>
      <p:sp>
        <p:nvSpPr>
          <p:cNvPr id="34" name="直接连接符 33"/>
          <p:cNvSpPr/>
          <p:nvPr/>
        </p:nvSpPr>
        <p:spPr>
          <a:xfrm>
            <a:off x="3878040" y="5127225"/>
            <a:ext cx="424800" cy="504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5" name="直接连接符 34"/>
          <p:cNvSpPr/>
          <p:nvPr/>
        </p:nvSpPr>
        <p:spPr>
          <a:xfrm flipH="1">
            <a:off x="5138039" y="5235225"/>
            <a:ext cx="540000" cy="324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66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2. </a:t>
            </a:r>
            <a:r>
              <a:rPr lang="zh-CN" altLang="en-US" dirty="0">
                <a:latin typeface="+mn-ea"/>
                <a:ea typeface="+mn-ea"/>
              </a:rPr>
              <a:t>相关背景</a:t>
            </a:r>
            <a:endParaRPr lang="zh-CN" altLang="en-US" dirty="0"/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5400000">
            <a:off x="604647" y="192094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分布式计算模型</a:t>
            </a:r>
          </a:p>
        </p:txBody>
      </p:sp>
      <p:sp>
        <p:nvSpPr>
          <p:cNvPr id="17" name="正五边形 16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8" name="TextShape 5"/>
          <p:cNvSpPr txBox="1"/>
          <p:nvPr/>
        </p:nvSpPr>
        <p:spPr>
          <a:xfrm>
            <a:off x="1022687" y="1879119"/>
            <a:ext cx="8280000" cy="46022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中央站点、大型站点、小型站点</a:t>
            </a:r>
            <a:endParaRPr dirty="0">
              <a:latin typeface="宋体" panose="02010600030101010101" pitchFamily="2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4118539" y="3876137"/>
            <a:ext cx="1331640" cy="747722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</a:rPr>
              <a:t>Centra</a:t>
            </a:r>
            <a:r>
              <a:rPr lang="en-US" altLang="zh-CN" sz="1400" dirty="0"/>
              <a:t>l Site</a:t>
            </a:r>
            <a:endParaRPr lang="zh-CN" sz="1400" dirty="0">
              <a:solidFill>
                <a:schemeClr val="lt1"/>
              </a:solidFill>
            </a:endParaRPr>
          </a:p>
          <a:p>
            <a:pPr algn="ctr"/>
            <a:endParaRPr lang="en-US" sz="1200" dirty="0">
              <a:solidFill>
                <a:schemeClr val="lt1"/>
              </a:solidFill>
            </a:endParaRPr>
          </a:p>
          <a:p>
            <a:pPr algn="ctr"/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2668500" y="4892040"/>
            <a:ext cx="871500" cy="499893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Small Site</a:t>
            </a:r>
            <a:endParaRPr lang="en-US" sz="1400" dirty="0"/>
          </a:p>
        </p:txBody>
      </p:sp>
      <p:sp>
        <p:nvSpPr>
          <p:cNvPr id="44" name="直接连接符 43"/>
          <p:cNvSpPr/>
          <p:nvPr/>
        </p:nvSpPr>
        <p:spPr>
          <a:xfrm flipV="1">
            <a:off x="3439859" y="4623859"/>
            <a:ext cx="678679" cy="336074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5" name="直接连接符 44"/>
          <p:cNvSpPr/>
          <p:nvPr/>
        </p:nvSpPr>
        <p:spPr>
          <a:xfrm flipH="1" flipV="1">
            <a:off x="5450179" y="4609697"/>
            <a:ext cx="432000" cy="432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6" name="直接连接符 45"/>
          <p:cNvSpPr/>
          <p:nvPr/>
        </p:nvSpPr>
        <p:spPr>
          <a:xfrm>
            <a:off x="5489569" y="4527933"/>
            <a:ext cx="432000" cy="43200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2812230" y="2937516"/>
            <a:ext cx="910980" cy="57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 Big Site</a:t>
            </a:r>
            <a:endParaRPr lang="zh-CN" sz="1400" dirty="0"/>
          </a:p>
        </p:txBody>
      </p:sp>
      <p:sp>
        <p:nvSpPr>
          <p:cNvPr id="48" name="任意多边形 47"/>
          <p:cNvSpPr/>
          <p:nvPr/>
        </p:nvSpPr>
        <p:spPr>
          <a:xfrm>
            <a:off x="2551470" y="2793877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49" name="任意多边形 48"/>
          <p:cNvSpPr/>
          <p:nvPr/>
        </p:nvSpPr>
        <p:spPr>
          <a:xfrm>
            <a:off x="2551470" y="3274655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50" name="直接连接符 49"/>
          <p:cNvSpPr/>
          <p:nvPr/>
        </p:nvSpPr>
        <p:spPr>
          <a:xfrm>
            <a:off x="3740776" y="3513516"/>
            <a:ext cx="360360" cy="37944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1" name="直接连接符 50"/>
          <p:cNvSpPr/>
          <p:nvPr/>
        </p:nvSpPr>
        <p:spPr>
          <a:xfrm flipH="1" flipV="1">
            <a:off x="3779198" y="3444757"/>
            <a:ext cx="360360" cy="36828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4" name="直接连接符 53"/>
          <p:cNvSpPr/>
          <p:nvPr/>
        </p:nvSpPr>
        <p:spPr>
          <a:xfrm flipH="1">
            <a:off x="5486179" y="3513516"/>
            <a:ext cx="435390" cy="351720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4353619" y="4294279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56" name="任意多边形 55"/>
          <p:cNvSpPr/>
          <p:nvPr/>
        </p:nvSpPr>
        <p:spPr>
          <a:xfrm>
            <a:off x="4851653" y="4273880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57" name="任意多边形 56"/>
          <p:cNvSpPr/>
          <p:nvPr/>
        </p:nvSpPr>
        <p:spPr>
          <a:xfrm>
            <a:off x="5867280" y="4959933"/>
            <a:ext cx="910980" cy="57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Big Site</a:t>
            </a:r>
            <a:endParaRPr lang="zh-CN" sz="1400" dirty="0"/>
          </a:p>
        </p:txBody>
      </p:sp>
      <p:sp>
        <p:nvSpPr>
          <p:cNvPr id="58" name="任意多边形 57"/>
          <p:cNvSpPr/>
          <p:nvPr/>
        </p:nvSpPr>
        <p:spPr>
          <a:xfrm>
            <a:off x="6665091" y="5239654"/>
            <a:ext cx="368400" cy="4233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sp>
        <p:nvSpPr>
          <p:cNvPr id="59" name="任意多边形 58"/>
          <p:cNvSpPr/>
          <p:nvPr/>
        </p:nvSpPr>
        <p:spPr>
          <a:xfrm>
            <a:off x="3354450" y="5184272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62" name="任意多边形 61"/>
          <p:cNvSpPr/>
          <p:nvPr/>
        </p:nvSpPr>
        <p:spPr>
          <a:xfrm>
            <a:off x="5921569" y="2999894"/>
            <a:ext cx="904871" cy="468621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Small Site</a:t>
            </a:r>
            <a:endParaRPr lang="en-US" sz="1400" dirty="0"/>
          </a:p>
        </p:txBody>
      </p:sp>
      <p:sp>
        <p:nvSpPr>
          <p:cNvPr id="63" name="任意多边形 62"/>
          <p:cNvSpPr/>
          <p:nvPr/>
        </p:nvSpPr>
        <p:spPr>
          <a:xfrm>
            <a:off x="6642060" y="2820512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64" name="任意多边形 63"/>
          <p:cNvSpPr/>
          <p:nvPr/>
        </p:nvSpPr>
        <p:spPr>
          <a:xfrm>
            <a:off x="6660931" y="4785813"/>
            <a:ext cx="368760" cy="387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626462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形标注 4"/>
          <p:cNvSpPr/>
          <p:nvPr/>
        </p:nvSpPr>
        <p:spPr>
          <a:xfrm>
            <a:off x="4722072" y="3350431"/>
            <a:ext cx="684455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00444" y="341794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IHEP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0" name="椭圆形标注 29"/>
          <p:cNvSpPr/>
          <p:nvPr/>
        </p:nvSpPr>
        <p:spPr>
          <a:xfrm>
            <a:off x="5930429" y="4417842"/>
            <a:ext cx="819279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087434" y="449696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WHU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2" name="椭圆形标注 31"/>
          <p:cNvSpPr/>
          <p:nvPr/>
        </p:nvSpPr>
        <p:spPr>
          <a:xfrm>
            <a:off x="3685633" y="2587860"/>
            <a:ext cx="819279" cy="412034"/>
          </a:xfrm>
          <a:prstGeom prst="wedgeEllipseCallout">
            <a:avLst>
              <a:gd name="adj1" fmla="val -33704"/>
              <a:gd name="adj2" fmla="val 69971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48502" y="2655377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  <a:ea typeface="+mn-ea"/>
              </a:rPr>
              <a:t>SDU</a:t>
            </a:r>
            <a:endParaRPr lang="zh-CN" altLang="en-US" sz="1200" dirty="0">
              <a:latin typeface="+mn-ea"/>
              <a:ea typeface="+mn-ea"/>
            </a:endParaRPr>
          </a:p>
        </p:txBody>
      </p:sp>
      <p:sp>
        <p:nvSpPr>
          <p:cNvPr id="34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432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/>
              <a:t>研究现状</a:t>
            </a: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5400000">
            <a:off x="604647" y="195142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国外同类型的作业前端</a:t>
            </a:r>
          </a:p>
        </p:txBody>
      </p:sp>
      <p:sp>
        <p:nvSpPr>
          <p:cNvPr id="16" name="正五边形 15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9" name="TextShape 5"/>
          <p:cNvSpPr txBox="1"/>
          <p:nvPr/>
        </p:nvSpPr>
        <p:spPr>
          <a:xfrm>
            <a:off x="1022687" y="1886739"/>
            <a:ext cx="8280000" cy="116888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>
                <a:latin typeface="宋体" panose="02010600030101010101" pitchFamily="2" charset="-122"/>
              </a:rPr>
              <a:t>Ganga</a:t>
            </a:r>
          </a:p>
          <a:p>
            <a:r>
              <a:rPr lang="en-US" altLang="zh-CN" sz="22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CERN</a:t>
            </a:r>
            <a:r>
              <a:rPr lang="zh-CN" altLang="en-US" sz="2000" dirty="0">
                <a:latin typeface="宋体" panose="02010600030101010101" pitchFamily="2" charset="-122"/>
              </a:rPr>
              <a:t>开发。多种交互方式；方便资源切换；面向接口，可深度</a:t>
            </a:r>
          </a:p>
          <a:p>
            <a:r>
              <a:rPr lang="zh-CN" altLang="en-US" sz="2000" dirty="0">
                <a:latin typeface="宋体" panose="02010600030101010101" pitchFamily="2" charset="-122"/>
              </a:rPr>
              <a:t>定制。设计复杂，运行慢，占资源；太抽象，功能欠缺。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endParaRPr dirty="0">
              <a:latin typeface="宋体" panose="02010600030101010101" pitchFamily="2" charset="-122"/>
            </a:endParaRPr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5400000">
            <a:off x="604647" y="29929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1" name="TextShape 5"/>
          <p:cNvSpPr txBox="1"/>
          <p:nvPr/>
        </p:nvSpPr>
        <p:spPr>
          <a:xfrm>
            <a:off x="1022687" y="293793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 err="1">
                <a:latin typeface="宋体" panose="02010600030101010101" pitchFamily="2" charset="-122"/>
              </a:rPr>
              <a:t>ILCDirac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</a:rPr>
              <a:t>  ILC</a:t>
            </a:r>
            <a:r>
              <a:rPr lang="zh-CN" altLang="en-US" sz="2000" dirty="0">
                <a:latin typeface="宋体" panose="02010600030101010101" pitchFamily="2" charset="-122"/>
              </a:rPr>
              <a:t>实验组基于</a:t>
            </a:r>
            <a:r>
              <a:rPr lang="en-US" altLang="zh-CN" sz="2000" dirty="0">
                <a:latin typeface="宋体" panose="02010600030101010101" pitchFamily="2" charset="-122"/>
              </a:rPr>
              <a:t>DIRAC</a:t>
            </a:r>
            <a:r>
              <a:rPr lang="zh-CN" altLang="en-US" sz="2000" dirty="0">
                <a:latin typeface="宋体" panose="02010600030101010101" pitchFamily="2" charset="-122"/>
              </a:rPr>
              <a:t>开发。友好的用户接口；优化了设计。依赖</a:t>
            </a:r>
            <a:r>
              <a:rPr lang="en-US" altLang="zh-CN" sz="2000" dirty="0">
                <a:latin typeface="宋体" panose="02010600030101010101" pitchFamily="2" charset="-122"/>
              </a:rPr>
              <a:t>DIRAC</a:t>
            </a:r>
            <a:r>
              <a:rPr lang="zh-CN" altLang="en-US" sz="2000" dirty="0">
                <a:latin typeface="宋体" panose="02010600030101010101" pitchFamily="2" charset="-122"/>
              </a:rPr>
              <a:t>，不可移植。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6" name="六边形 25"/>
          <p:cNvSpPr>
            <a:spLocks noChangeAspect="1"/>
          </p:cNvSpPr>
          <p:nvPr/>
        </p:nvSpPr>
        <p:spPr>
          <a:xfrm rot="5400000">
            <a:off x="604647" y="401401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7" name="TextShape 5"/>
          <p:cNvSpPr txBox="1"/>
          <p:nvPr/>
        </p:nvSpPr>
        <p:spPr>
          <a:xfrm>
            <a:off x="1022687" y="395901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altLang="zh-CN" sz="2200" dirty="0">
                <a:latin typeface="宋体" panose="02010600030101010101" pitchFamily="2" charset="-122"/>
              </a:rPr>
              <a:t>Crab</a:t>
            </a:r>
          </a:p>
          <a:p>
            <a:r>
              <a:rPr lang="en-US" altLang="zh-CN" sz="2200" dirty="0"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latin typeface="宋体" panose="02010600030101010101" pitchFamily="2" charset="-122"/>
              </a:rPr>
              <a:t>CMS</a:t>
            </a:r>
            <a:r>
              <a:rPr lang="zh-CN" altLang="en-US" sz="2000" dirty="0">
                <a:latin typeface="宋体" panose="02010600030101010101" pitchFamily="2" charset="-122"/>
              </a:rPr>
              <a:t>实验组开发。可访问多种资源；优化数据分析模型，传输代码。实验针对性强。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6428" y="1420376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>
                <a:latin typeface="+mn-ea"/>
              </a:rPr>
              <a:t>3. </a:t>
            </a:r>
            <a:r>
              <a:rPr lang="zh-CN" altLang="en-US" dirty="0"/>
              <a:t>研究现状</a:t>
            </a:r>
          </a:p>
        </p:txBody>
      </p:sp>
      <p:sp>
        <p:nvSpPr>
          <p:cNvPr id="13" name="六边形 12"/>
          <p:cNvSpPr>
            <a:spLocks noChangeAspect="1"/>
          </p:cNvSpPr>
          <p:nvPr/>
        </p:nvSpPr>
        <p:spPr>
          <a:xfrm rot="5400000">
            <a:off x="604647" y="1951420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国内应用现状</a:t>
            </a:r>
          </a:p>
        </p:txBody>
      </p:sp>
      <p:sp>
        <p:nvSpPr>
          <p:cNvPr id="16" name="正五边形 15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19" name="TextShape 5"/>
          <p:cNvSpPr txBox="1"/>
          <p:nvPr/>
        </p:nvSpPr>
        <p:spPr>
          <a:xfrm>
            <a:off x="1022687" y="1886739"/>
            <a:ext cx="7673975" cy="1168881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二次开发</a:t>
            </a:r>
          </a:p>
          <a:p>
            <a:r>
              <a:rPr lang="zh-CN" altLang="en-US" sz="22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对于</a:t>
            </a:r>
            <a:r>
              <a:rPr lang="en-US" altLang="zh-CN" sz="2000" dirty="0">
                <a:latin typeface="宋体" panose="02010600030101010101" pitchFamily="2" charset="-122"/>
              </a:rPr>
              <a:t>BESIII</a:t>
            </a:r>
            <a:r>
              <a:rPr lang="zh-CN" altLang="en-US" sz="2000" dirty="0">
                <a:latin typeface="宋体" panose="02010600030101010101" pitchFamily="2" charset="-122"/>
              </a:rPr>
              <a:t>实验的作业，计算中心基于</a:t>
            </a:r>
            <a:r>
              <a:rPr lang="en-US" altLang="zh-CN" sz="2000" dirty="0">
                <a:latin typeface="宋体" panose="02010600030101010101" pitchFamily="2" charset="-122"/>
              </a:rPr>
              <a:t>Ganga</a:t>
            </a:r>
            <a:r>
              <a:rPr lang="zh-CN" altLang="en-US" sz="2000" dirty="0">
                <a:latin typeface="宋体" panose="02010600030101010101" pitchFamily="2" charset="-122"/>
              </a:rPr>
              <a:t>开发了</a:t>
            </a:r>
            <a:r>
              <a:rPr lang="en-US" altLang="zh-CN" sz="2000" dirty="0" err="1">
                <a:latin typeface="宋体" panose="02010600030101010101" pitchFamily="2" charset="-122"/>
              </a:rPr>
              <a:t>GangaBoss</a:t>
            </a:r>
            <a:r>
              <a:rPr lang="zh-CN" altLang="en-US" sz="2000" dirty="0">
                <a:latin typeface="宋体" panose="02010600030101010101" pitchFamily="2" charset="-122"/>
              </a:rPr>
              <a:t>。扩展维护困难。</a:t>
            </a:r>
            <a:endParaRPr sz="2000" dirty="0">
              <a:latin typeface="宋体" panose="02010600030101010101" pitchFamily="2" charset="-122"/>
            </a:endParaRPr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5400000">
            <a:off x="604647" y="2992932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21" name="TextShape 5"/>
          <p:cNvSpPr txBox="1"/>
          <p:nvPr/>
        </p:nvSpPr>
        <p:spPr>
          <a:xfrm>
            <a:off x="1022687" y="2937932"/>
            <a:ext cx="7260253" cy="1009228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 altLang="en-US" sz="2200" dirty="0">
                <a:latin typeface="宋体" panose="02010600030101010101" pitchFamily="2" charset="-122"/>
              </a:rPr>
              <a:t>临时方案</a:t>
            </a:r>
          </a:p>
          <a:p>
            <a:r>
              <a:rPr lang="zh-CN" altLang="en-US" sz="2000" dirty="0">
                <a:latin typeface="宋体" panose="02010600030101010101" pitchFamily="2" charset="-122"/>
              </a:rPr>
              <a:t>  对于新实验项目的作业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</a:rPr>
              <a:t>CEPC,JUNO,etc</a:t>
            </a:r>
            <a:r>
              <a:rPr lang="en-US" altLang="zh-CN" sz="2000" dirty="0">
                <a:latin typeface="宋体" panose="02010600030101010101" pitchFamily="2" charset="-122"/>
              </a:rPr>
              <a:t>), </a:t>
            </a:r>
            <a:r>
              <a:rPr lang="zh-CN" altLang="en-US" sz="2000" dirty="0">
                <a:latin typeface="宋体" panose="02010600030101010101" pitchFamily="2" charset="-122"/>
              </a:rPr>
              <a:t>编写简单脚本。功能太有限。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428" y="1420376"/>
            <a:ext cx="3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525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4. </a:t>
            </a:r>
            <a:r>
              <a:rPr lang="zh-CN" altLang="en-US" dirty="0"/>
              <a:t>系统设计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22687" y="1907042"/>
            <a:ext cx="3911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cs typeface="Microsoft New Tai Lue" pitchFamily="34" charset="0"/>
              </a:rPr>
              <a:t>处理作业的整体分布式架构</a:t>
            </a: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5400000">
            <a:off x="594096" y="1971389"/>
            <a:ext cx="356536" cy="332972"/>
          </a:xfrm>
          <a:prstGeom prst="hexagon">
            <a:avLst>
              <a:gd name="adj" fmla="val 30669"/>
              <a:gd name="vf" fmla="val 115470"/>
            </a:avLst>
          </a:prstGeom>
          <a:solidFill>
            <a:schemeClr val="accent2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>
              <a:solidFill>
                <a:prstClr val="white"/>
              </a:solidFill>
            </a:endParaRPr>
          </a:p>
        </p:txBody>
      </p:sp>
      <p:sp>
        <p:nvSpPr>
          <p:cNvPr id="31" name="矩形 4"/>
          <p:cNvSpPr>
            <a:spLocks noChangeArrowheads="1"/>
          </p:cNvSpPr>
          <p:nvPr/>
        </p:nvSpPr>
        <p:spPr bwMode="auto">
          <a:xfrm>
            <a:off x="1022687" y="1339125"/>
            <a:ext cx="7673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4472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系统环境与角色</a:t>
            </a:r>
          </a:p>
        </p:txBody>
      </p:sp>
      <p:sp>
        <p:nvSpPr>
          <p:cNvPr id="33" name="正五边形 32"/>
          <p:cNvSpPr>
            <a:spLocks noChangeAspect="1"/>
          </p:cNvSpPr>
          <p:nvPr/>
        </p:nvSpPr>
        <p:spPr>
          <a:xfrm>
            <a:off x="543144" y="1362882"/>
            <a:ext cx="479543" cy="421062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dirty="0"/>
          </a:p>
        </p:txBody>
      </p:sp>
      <p:sp>
        <p:nvSpPr>
          <p:cNvPr id="35" name="任意多边形 34"/>
          <p:cNvSpPr/>
          <p:nvPr/>
        </p:nvSpPr>
        <p:spPr>
          <a:xfrm>
            <a:off x="4279258" y="3176216"/>
            <a:ext cx="1007999" cy="486000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lt1"/>
                </a:solidFill>
                <a:latin typeface="+mn-lt"/>
                <a:ea typeface="+mn-ea"/>
              </a:rPr>
              <a:t>JSUB</a:t>
            </a:r>
          </a:p>
        </p:txBody>
      </p:sp>
      <p:sp>
        <p:nvSpPr>
          <p:cNvPr id="37" name="任意多边形 36"/>
          <p:cNvSpPr/>
          <p:nvPr/>
        </p:nvSpPr>
        <p:spPr>
          <a:xfrm>
            <a:off x="4358713" y="4186423"/>
            <a:ext cx="842040" cy="503999"/>
          </a:xfrm>
          <a:custGeom>
            <a:avLst>
              <a:gd name="f0" fmla="val 18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WMS</a:t>
            </a:r>
          </a:p>
        </p:txBody>
      </p:sp>
      <p:sp>
        <p:nvSpPr>
          <p:cNvPr id="39" name="任意多边形 38"/>
          <p:cNvSpPr/>
          <p:nvPr/>
        </p:nvSpPr>
        <p:spPr>
          <a:xfrm>
            <a:off x="4202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4670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任意多边形 42"/>
          <p:cNvSpPr/>
          <p:nvPr/>
        </p:nvSpPr>
        <p:spPr>
          <a:xfrm>
            <a:off x="5138885" y="5273285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5" name="直接箭头连接符 44"/>
          <p:cNvCxnSpPr>
            <a:stCxn id="37" idx="2"/>
            <a:endCxn id="39" idx="0"/>
          </p:cNvCxnSpPr>
          <p:nvPr/>
        </p:nvCxnSpPr>
        <p:spPr>
          <a:xfrm flipH="1">
            <a:off x="4310885" y="4690422"/>
            <a:ext cx="468848" cy="58286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6" name="直接箭头连接符 45"/>
          <p:cNvCxnSpPr>
            <a:stCxn id="37" idx="2"/>
            <a:endCxn id="41" idx="0"/>
          </p:cNvCxnSpPr>
          <p:nvPr/>
        </p:nvCxnSpPr>
        <p:spPr>
          <a:xfrm flipH="1">
            <a:off x="4778885" y="4690422"/>
            <a:ext cx="848" cy="58286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47" name="直接箭头连接符 46"/>
          <p:cNvCxnSpPr>
            <a:endCxn id="43" idx="0"/>
          </p:cNvCxnSpPr>
          <p:nvPr/>
        </p:nvCxnSpPr>
        <p:spPr>
          <a:xfrm>
            <a:off x="4778885" y="4707318"/>
            <a:ext cx="468000" cy="565967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48" name="任意多边形 47"/>
          <p:cNvSpPr/>
          <p:nvPr/>
        </p:nvSpPr>
        <p:spPr>
          <a:xfrm>
            <a:off x="4058885" y="5129285"/>
            <a:ext cx="144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57721" y="5282135"/>
            <a:ext cx="345905" cy="321968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CE</a:t>
            </a:r>
          </a:p>
        </p:txBody>
      </p:sp>
      <p:cxnSp>
        <p:nvCxnSpPr>
          <p:cNvPr id="50" name="直接箭头连接符 49"/>
          <p:cNvCxnSpPr>
            <a:stCxn id="35" idx="2"/>
            <a:endCxn id="37" idx="0"/>
          </p:cNvCxnSpPr>
          <p:nvPr/>
        </p:nvCxnSpPr>
        <p:spPr>
          <a:xfrm flipH="1">
            <a:off x="4779733" y="3662216"/>
            <a:ext cx="3525" cy="524207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1" name="任意多边形 50"/>
          <p:cNvSpPr/>
          <p:nvPr/>
        </p:nvSpPr>
        <p:spPr>
          <a:xfrm>
            <a:off x="6766663" y="5134787"/>
            <a:ext cx="360000" cy="41976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</a:t>
            </a:r>
          </a:p>
        </p:txBody>
      </p:sp>
      <p:cxnSp>
        <p:nvCxnSpPr>
          <p:cNvPr id="52" name="直接箭头连接符 51"/>
          <p:cNvCxnSpPr>
            <a:stCxn id="48" idx="1"/>
            <a:endCxn id="51" idx="6"/>
          </p:cNvCxnSpPr>
          <p:nvPr/>
        </p:nvCxnSpPr>
        <p:spPr>
          <a:xfrm flipV="1">
            <a:off x="5498885" y="5344667"/>
            <a:ext cx="1267778" cy="618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3" name="直接连接符 52"/>
          <p:cNvSpPr/>
          <p:nvPr/>
        </p:nvSpPr>
        <p:spPr>
          <a:xfrm flipV="1">
            <a:off x="5431257" y="4292216"/>
            <a:ext cx="1290659" cy="798121"/>
          </a:xfrm>
          <a:prstGeom prst="line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hangingPunct="0">
              <a:spcBef>
                <a:spcPts val="0"/>
              </a:spcBef>
              <a:spcAft>
                <a:spcPts val="0"/>
              </a:spcAft>
            </a:pPr>
            <a:endParaRPr lang="en-US">
              <a:latin typeface="Liberation Sans" pitchFamily="18"/>
              <a:ea typeface="Droid Sans Fallback" pitchFamily="2"/>
              <a:cs typeface="Droid Sans Fallback" pitchFamily="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2933218" y="3932217"/>
            <a:ext cx="396000" cy="4442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55" name="直接箭头连接符 54"/>
          <p:cNvCxnSpPr>
            <a:endCxn id="60" idx="2"/>
          </p:cNvCxnSpPr>
          <p:nvPr/>
        </p:nvCxnSpPr>
        <p:spPr>
          <a:xfrm flipH="1" flipV="1">
            <a:off x="3121139" y="4698425"/>
            <a:ext cx="809534" cy="548894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56" name="直接箭头连接符 55"/>
          <p:cNvCxnSpPr>
            <a:endCxn id="35" idx="3"/>
          </p:cNvCxnSpPr>
          <p:nvPr/>
        </p:nvCxnSpPr>
        <p:spPr>
          <a:xfrm flipV="1">
            <a:off x="3329218" y="3419216"/>
            <a:ext cx="950040" cy="524881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cxnSp>
        <p:nvCxnSpPr>
          <p:cNvPr id="57" name="直接箭头连接符 56"/>
          <p:cNvCxnSpPr>
            <a:stCxn id="66" idx="1"/>
          </p:cNvCxnSpPr>
          <p:nvPr/>
        </p:nvCxnSpPr>
        <p:spPr>
          <a:xfrm>
            <a:off x="3669059" y="2803242"/>
            <a:ext cx="1076436" cy="304800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tailEnd type="arrow"/>
          </a:ln>
        </p:spPr>
      </p:cxnSp>
      <p:sp>
        <p:nvSpPr>
          <p:cNvPr id="58" name="任意多边形 57"/>
          <p:cNvSpPr/>
          <p:nvPr/>
        </p:nvSpPr>
        <p:spPr>
          <a:xfrm>
            <a:off x="6748663" y="3860216"/>
            <a:ext cx="396000" cy="43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TextBox 58"/>
          <p:cNvSpPr txBox="1"/>
          <p:nvPr/>
        </p:nvSpPr>
        <p:spPr>
          <a:xfrm>
            <a:off x="6549943" y="3584455"/>
            <a:ext cx="898108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FileCatalog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14152" y="4376457"/>
            <a:ext cx="1013973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jobStatus</a:t>
            </a: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 DB</a:t>
            </a:r>
          </a:p>
        </p:txBody>
      </p:sp>
      <p:cxnSp>
        <p:nvCxnSpPr>
          <p:cNvPr id="61" name="直接箭头连接符 60"/>
          <p:cNvCxnSpPr>
            <a:stCxn id="35" idx="1"/>
            <a:endCxn id="59" idx="1"/>
          </p:cNvCxnSpPr>
          <p:nvPr/>
        </p:nvCxnSpPr>
        <p:spPr>
          <a:xfrm>
            <a:off x="5287257" y="3419216"/>
            <a:ext cx="1262686" cy="326223"/>
          </a:xfrm>
          <a:prstGeom prst="straightConnector1">
            <a:avLst/>
          </a:prstGeom>
          <a:noFill/>
          <a:ln w="0">
            <a:solidFill>
              <a:schemeClr val="accent2"/>
            </a:solidFill>
            <a:prstDash val="solid"/>
            <a:headEnd type="arrow"/>
            <a:tailEnd type="arrow"/>
          </a:ln>
        </p:spPr>
      </p:cxnSp>
      <p:sp>
        <p:nvSpPr>
          <p:cNvPr id="62" name="TextBox 61"/>
          <p:cNvSpPr txBox="1"/>
          <p:nvPr/>
        </p:nvSpPr>
        <p:spPr>
          <a:xfrm>
            <a:off x="4949217" y="3824217"/>
            <a:ext cx="593602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 err="1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jobSet</a:t>
            </a:r>
            <a:endParaRPr lang="en-US" sz="1050" b="0" i="0" u="none" strike="noStrike" kern="1200" cap="none" dirty="0">
              <a:ln>
                <a:noFill/>
              </a:ln>
              <a:latin typeface="+mn-ea"/>
              <a:ea typeface="+mn-ea"/>
              <a:cs typeface="Droid Sans Fallback" pitchFamily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779413" y="5345285"/>
            <a:ext cx="48337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0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Data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127663" y="4642152"/>
            <a:ext cx="671892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1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register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27257" y="4753992"/>
            <a:ext cx="752299" cy="32196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050" b="0" i="1" u="none" strike="noStrike" kern="1200" cap="none" dirty="0">
                <a:ln>
                  <a:noFill/>
                </a:ln>
                <a:latin typeface="+mn-ea"/>
                <a:ea typeface="+mn-ea"/>
                <a:cs typeface="Droid Sans Fallback" pitchFamily="2"/>
              </a:rPr>
              <a:t>schedule</a:t>
            </a:r>
          </a:p>
        </p:txBody>
      </p:sp>
      <p:sp>
        <p:nvSpPr>
          <p:cNvPr id="66" name="任意多边形 65"/>
          <p:cNvSpPr/>
          <p:nvPr/>
        </p:nvSpPr>
        <p:spPr>
          <a:xfrm>
            <a:off x="2933218" y="2616755"/>
            <a:ext cx="735841" cy="37297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User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5944" y="14146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灯片编号占位符 1"/>
          <p:cNvSpPr txBox="1">
            <a:spLocks/>
          </p:cNvSpPr>
          <p:nvPr/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8F54BC5-52FD-45C5-8973-30820956C8ED}" type="slidenum">
              <a:rPr lang="zh-CN" altLang="en-US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zh-CN" altLang="en-US" sz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333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下载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论文蓝">
    <a:dk1>
      <a:srgbClr val="000000"/>
    </a:dk1>
    <a:lt1>
      <a:srgbClr val="FFFFFF"/>
    </a:lt1>
    <a:dk2>
      <a:srgbClr val="44546A"/>
    </a:dk2>
    <a:lt2>
      <a:srgbClr val="E7E6E6"/>
    </a:lt2>
    <a:accent1>
      <a:srgbClr val="365FAA"/>
    </a:accent1>
    <a:accent2>
      <a:srgbClr val="4472C4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1609</Words>
  <Application>Microsoft Office PowerPoint</Application>
  <PresentationFormat>A4 纸张(210x297 毫米)</PresentationFormat>
  <Paragraphs>527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DejaVu Sans</vt:lpstr>
      <vt:lpstr>Droid Sans Fallback</vt:lpstr>
      <vt:lpstr>Liberation Sans</vt:lpstr>
      <vt:lpstr>Liberation Serif</vt:lpstr>
      <vt:lpstr>黑体</vt:lpstr>
      <vt:lpstr>宋体</vt:lpstr>
      <vt:lpstr>微软雅黑</vt:lpstr>
      <vt:lpstr>Arial</vt:lpstr>
      <vt:lpstr>Calibri</vt:lpstr>
      <vt:lpstr>Courier New</vt:lpstr>
      <vt:lpstr>Microsoft New Tai Lue</vt:lpstr>
      <vt:lpstr>Times New Roman</vt:lpstr>
      <vt:lpstr>下载1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Yifan Yang</cp:lastModifiedBy>
  <cp:revision>332</cp:revision>
  <dcterms:created xsi:type="dcterms:W3CDTF">2015-04-19T07:39:12Z</dcterms:created>
  <dcterms:modified xsi:type="dcterms:W3CDTF">2019-08-27T09:42:22Z</dcterms:modified>
</cp:coreProperties>
</file>