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3"/>
  </p:notesMasterIdLst>
  <p:sldIdLst>
    <p:sldId id="256" r:id="rId2"/>
    <p:sldId id="270" r:id="rId3"/>
    <p:sldId id="261" r:id="rId4"/>
    <p:sldId id="260" r:id="rId5"/>
    <p:sldId id="258" r:id="rId6"/>
    <p:sldId id="257" r:id="rId7"/>
    <p:sldId id="264" r:id="rId8"/>
    <p:sldId id="262" r:id="rId9"/>
    <p:sldId id="276" r:id="rId10"/>
    <p:sldId id="259" r:id="rId11"/>
    <p:sldId id="273" r:id="rId12"/>
    <p:sldId id="275" r:id="rId13"/>
    <p:sldId id="277" r:id="rId14"/>
    <p:sldId id="269" r:id="rId15"/>
    <p:sldId id="274" r:id="rId16"/>
    <p:sldId id="278" r:id="rId17"/>
    <p:sldId id="268" r:id="rId18"/>
    <p:sldId id="280" r:id="rId19"/>
    <p:sldId id="271" r:id="rId20"/>
    <p:sldId id="267" r:id="rId21"/>
    <p:sldId id="27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DEC0E-2A19-4506-834E-08AEF8714407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03430-5F6B-43F8-B8FD-CED9B3EA5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03430-5F6B-43F8-B8FD-CED9B3EA5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0D6C60E-DDEF-4E4C-B0E3-E97EBC35388D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6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D8C2-489F-41E5-8E2D-358073F6E87D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02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A43-1179-44BC-A09B-3FC8C488A3ED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962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3FD0-0D96-4B40-8AD9-9661701E4D5D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70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F778-4D75-418E-9BC4-A1AA62249C5A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2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B94A-FA69-465F-8BF9-92D057358B65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4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763D-4185-414A-87DE-E344F3556854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32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C90-796F-47A4-9720-213DF9A8EEAF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1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99D-0965-4C1E-A333-DC46BABABA7A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4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686D-C031-4694-AC86-EA529EDC60CB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6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0D3B-79AD-4C19-9CED-132AC048EE92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8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2443-A840-4DDB-8B4F-B0D6377066CC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6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09E1-2E79-4B7C-B3B7-3BA2637C116E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9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E453-338B-45AB-B1B1-737F57FF0E54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9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D211-66E2-48A1-84E2-DE991D6BEE34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0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991F-314D-4052-9D2B-95F89119E4E0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4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E6F-62CB-498C-A8AE-BDC598FFE4D7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0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8BA4B14F-9CEB-4D69-A8AA-DC49FA3BBD87}" type="datetime1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C19EA41-60CC-4E45-BDFB-B6E5EF5D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1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sub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JSUB Design and Implementation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Submission 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221" name="组合 220"/>
          <p:cNvGrpSpPr/>
          <p:nvPr/>
        </p:nvGrpSpPr>
        <p:grpSpPr>
          <a:xfrm>
            <a:off x="195430" y="2227240"/>
            <a:ext cx="8781277" cy="4524267"/>
            <a:chOff x="195430" y="2227240"/>
            <a:chExt cx="8781277" cy="4524267"/>
          </a:xfrm>
        </p:grpSpPr>
        <p:sp>
          <p:nvSpPr>
            <p:cNvPr id="5" name="矩形 4"/>
            <p:cNvSpPr/>
            <p:nvPr/>
          </p:nvSpPr>
          <p:spPr>
            <a:xfrm>
              <a:off x="1032017" y="3371438"/>
              <a:ext cx="3863862" cy="2486437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4" name="流程图: 多文档 93"/>
            <p:cNvSpPr/>
            <p:nvPr/>
          </p:nvSpPr>
          <p:spPr>
            <a:xfrm>
              <a:off x="3278898" y="4332929"/>
              <a:ext cx="1409069" cy="600075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Input Files</a:t>
              </a:r>
              <a:endParaRPr lang="zh-CN" altLang="en-US" dirty="0"/>
            </a:p>
          </p:txBody>
        </p:sp>
        <p:sp>
          <p:nvSpPr>
            <p:cNvPr id="2" name="流程图: 多文档 1"/>
            <p:cNvSpPr/>
            <p:nvPr/>
          </p:nvSpPr>
          <p:spPr>
            <a:xfrm>
              <a:off x="7419847" y="4853884"/>
              <a:ext cx="1219200" cy="600075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Units</a:t>
              </a:r>
              <a:endParaRPr lang="zh-CN" altLang="en-US" dirty="0"/>
            </a:p>
          </p:txBody>
        </p:sp>
        <p:sp>
          <p:nvSpPr>
            <p:cNvPr id="3" name="流程图: 过程 2"/>
            <p:cNvSpPr/>
            <p:nvPr/>
          </p:nvSpPr>
          <p:spPr>
            <a:xfrm>
              <a:off x="7416309" y="2376452"/>
              <a:ext cx="1219200" cy="537566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Navigator</a:t>
              </a:r>
              <a:endParaRPr lang="zh-CN" altLang="en-US" dirty="0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7419847" y="3201676"/>
              <a:ext cx="1219200" cy="537566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Bootstrap</a:t>
              </a:r>
              <a:endParaRPr lang="zh-CN" altLang="en-US" dirty="0"/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7416309" y="5741617"/>
              <a:ext cx="1219200" cy="537566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Scenario</a:t>
              </a:r>
              <a:endParaRPr lang="zh-CN" altLang="en-US" dirty="0"/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195430" y="2321556"/>
              <a:ext cx="876300" cy="65722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</a:t>
              </a:r>
              <a:endParaRPr lang="zh-CN" altLang="en-US" dirty="0"/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1762636" y="2376452"/>
              <a:ext cx="1343042" cy="537566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Task Profile</a:t>
              </a:r>
              <a:endParaRPr lang="zh-CN" altLang="en-US" dirty="0"/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1188401" y="3911740"/>
              <a:ext cx="1148135" cy="34214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Workflow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18" idx="2"/>
              <a:endCxn id="15" idx="0"/>
            </p:cNvCxnSpPr>
            <p:nvPr/>
          </p:nvCxnSpPr>
          <p:spPr>
            <a:xfrm flipH="1">
              <a:off x="1762469" y="3244951"/>
              <a:ext cx="671689" cy="666789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3"/>
              <a:endCxn id="13" idx="1"/>
            </p:cNvCxnSpPr>
            <p:nvPr/>
          </p:nvCxnSpPr>
          <p:spPr>
            <a:xfrm flipV="1">
              <a:off x="1071730" y="2645235"/>
              <a:ext cx="690906" cy="4934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3" idx="2"/>
              <a:endCxn id="18" idx="2"/>
            </p:cNvCxnSpPr>
            <p:nvPr/>
          </p:nvCxnSpPr>
          <p:spPr>
            <a:xfrm>
              <a:off x="2434157" y="2914018"/>
              <a:ext cx="1" cy="330933"/>
            </a:xfrm>
            <a:prstGeom prst="line">
              <a:avLst/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8" idx="2"/>
              <a:endCxn id="94" idx="0"/>
            </p:cNvCxnSpPr>
            <p:nvPr/>
          </p:nvCxnSpPr>
          <p:spPr>
            <a:xfrm>
              <a:off x="2434158" y="3244951"/>
              <a:ext cx="1646213" cy="1087978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8" idx="2"/>
              <a:endCxn id="93" idx="0"/>
            </p:cNvCxnSpPr>
            <p:nvPr/>
          </p:nvCxnSpPr>
          <p:spPr>
            <a:xfrm>
              <a:off x="2434158" y="3244951"/>
              <a:ext cx="39981" cy="1191305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93" idx="2"/>
              <a:endCxn id="54" idx="0"/>
            </p:cNvCxnSpPr>
            <p:nvPr/>
          </p:nvCxnSpPr>
          <p:spPr>
            <a:xfrm>
              <a:off x="2268695" y="5013606"/>
              <a:ext cx="114738" cy="2265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流程图: 过程 53"/>
            <p:cNvSpPr/>
            <p:nvPr/>
          </p:nvSpPr>
          <p:spPr>
            <a:xfrm>
              <a:off x="1629398" y="5240169"/>
              <a:ext cx="1508069" cy="34214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Job Variables</a:t>
              </a:r>
              <a:endParaRPr lang="zh-CN" altLang="en-US" dirty="0"/>
            </a:p>
          </p:txBody>
        </p:sp>
        <p:sp>
          <p:nvSpPr>
            <p:cNvPr id="58" name="流程图: 磁盘 57"/>
            <p:cNvSpPr/>
            <p:nvPr/>
          </p:nvSpPr>
          <p:spPr>
            <a:xfrm>
              <a:off x="5062772" y="4174125"/>
              <a:ext cx="966069" cy="904875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Content</a:t>
              </a:r>
              <a:endParaRPr lang="zh-CN" altLang="en-US" dirty="0"/>
            </a:p>
          </p:txBody>
        </p:sp>
        <p:cxnSp>
          <p:nvCxnSpPr>
            <p:cNvPr id="59" name="直接箭头连接符 58"/>
            <p:cNvCxnSpPr>
              <a:stCxn id="94" idx="3"/>
              <a:endCxn id="58" idx="2"/>
            </p:cNvCxnSpPr>
            <p:nvPr/>
          </p:nvCxnSpPr>
          <p:spPr>
            <a:xfrm flipV="1">
              <a:off x="4687967" y="4626563"/>
              <a:ext cx="374805" cy="6404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流程图: 过程 64"/>
            <p:cNvSpPr/>
            <p:nvPr/>
          </p:nvSpPr>
          <p:spPr>
            <a:xfrm>
              <a:off x="7419847" y="4026900"/>
              <a:ext cx="1219200" cy="539326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Input Files</a:t>
              </a:r>
              <a:endParaRPr lang="zh-CN" altLang="en-US" dirty="0"/>
            </a:p>
          </p:txBody>
        </p:sp>
        <p:cxnSp>
          <p:nvCxnSpPr>
            <p:cNvPr id="66" name="直接箭头连接符 65"/>
            <p:cNvCxnSpPr>
              <a:stCxn id="13" idx="3"/>
              <a:endCxn id="71" idx="0"/>
            </p:cNvCxnSpPr>
            <p:nvPr/>
          </p:nvCxnSpPr>
          <p:spPr>
            <a:xfrm>
              <a:off x="3105678" y="2645235"/>
              <a:ext cx="1033271" cy="889658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1" name="流程图: 过程 70"/>
            <p:cNvSpPr/>
            <p:nvPr/>
          </p:nvSpPr>
          <p:spPr>
            <a:xfrm>
              <a:off x="3467428" y="3534893"/>
              <a:ext cx="1343042" cy="30571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Backend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070514" y="5195264"/>
              <a:ext cx="665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7030A0"/>
                  </a:solidFill>
                </a:rPr>
                <a:t>Task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93" name="流程图: 多文档 92"/>
            <p:cNvSpPr/>
            <p:nvPr/>
          </p:nvSpPr>
          <p:spPr>
            <a:xfrm>
              <a:off x="1629399" y="4436256"/>
              <a:ext cx="1485136" cy="600075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Sequencer</a:t>
              </a:r>
              <a:endParaRPr lang="zh-CN" altLang="en-US" dirty="0"/>
            </a:p>
          </p:txBody>
        </p:sp>
        <p:cxnSp>
          <p:nvCxnSpPr>
            <p:cNvPr id="107" name="直接箭头连接符 106"/>
            <p:cNvCxnSpPr>
              <a:stCxn id="58" idx="4"/>
              <a:endCxn id="65" idx="1"/>
            </p:cNvCxnSpPr>
            <p:nvPr/>
          </p:nvCxnSpPr>
          <p:spPr>
            <a:xfrm flipV="1">
              <a:off x="6028841" y="4296563"/>
              <a:ext cx="1391006" cy="33000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3" name="流程图: 磁盘 132"/>
            <p:cNvSpPr/>
            <p:nvPr/>
          </p:nvSpPr>
          <p:spPr>
            <a:xfrm>
              <a:off x="3698898" y="6042541"/>
              <a:ext cx="1224199" cy="631592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Repository</a:t>
              </a:r>
              <a:endParaRPr lang="zh-CN" altLang="en-US" dirty="0"/>
            </a:p>
          </p:txBody>
        </p:sp>
        <p:cxnSp>
          <p:nvCxnSpPr>
            <p:cNvPr id="157" name="直接箭头连接符 156"/>
            <p:cNvCxnSpPr>
              <a:stCxn id="73" idx="3"/>
              <a:endCxn id="11" idx="1"/>
            </p:cNvCxnSpPr>
            <p:nvPr/>
          </p:nvCxnSpPr>
          <p:spPr>
            <a:xfrm>
              <a:off x="4735543" y="5379930"/>
              <a:ext cx="2680766" cy="63047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73" idx="2"/>
              <a:endCxn id="133" idx="1"/>
            </p:cNvCxnSpPr>
            <p:nvPr/>
          </p:nvCxnSpPr>
          <p:spPr>
            <a:xfrm flipH="1">
              <a:off x="4310998" y="5564596"/>
              <a:ext cx="92031" cy="477945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stCxn id="73" idx="3"/>
              <a:endCxn id="2" idx="1"/>
            </p:cNvCxnSpPr>
            <p:nvPr/>
          </p:nvCxnSpPr>
          <p:spPr>
            <a:xfrm flipV="1">
              <a:off x="4735543" y="5153922"/>
              <a:ext cx="2684304" cy="226008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stCxn id="71" idx="3"/>
              <a:endCxn id="10" idx="1"/>
            </p:cNvCxnSpPr>
            <p:nvPr/>
          </p:nvCxnSpPr>
          <p:spPr>
            <a:xfrm flipV="1">
              <a:off x="4810470" y="3470459"/>
              <a:ext cx="2609377" cy="217289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2" name="流程图: 过程 111"/>
            <p:cNvSpPr/>
            <p:nvPr/>
          </p:nvSpPr>
          <p:spPr>
            <a:xfrm>
              <a:off x="6445288" y="2376452"/>
              <a:ext cx="261850" cy="4345610"/>
            </a:xfrm>
            <a:prstGeom prst="flowChartProcess">
              <a:avLst/>
            </a:prstGeom>
            <a:noFill/>
            <a:ln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Submit to Backend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75562" y="2967952"/>
              <a:ext cx="1317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Application Build</a:t>
              </a:r>
              <a:endParaRPr lang="zh-CN" altLang="en-US" sz="1200" dirty="0"/>
            </a:p>
          </p:txBody>
        </p:sp>
        <p:sp>
          <p:nvSpPr>
            <p:cNvPr id="191" name="流程图: 过程 190"/>
            <p:cNvSpPr/>
            <p:nvPr/>
          </p:nvSpPr>
          <p:spPr>
            <a:xfrm>
              <a:off x="3804952" y="2395345"/>
              <a:ext cx="1490947" cy="537566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Configuration</a:t>
              </a:r>
              <a:endParaRPr lang="zh-CN" altLang="en-US" dirty="0"/>
            </a:p>
          </p:txBody>
        </p:sp>
        <p:cxnSp>
          <p:nvCxnSpPr>
            <p:cNvPr id="196" name="直接箭头连接符 195"/>
            <p:cNvCxnSpPr>
              <a:stCxn id="191" idx="3"/>
              <a:endCxn id="3" idx="1"/>
            </p:cNvCxnSpPr>
            <p:nvPr/>
          </p:nvCxnSpPr>
          <p:spPr>
            <a:xfrm flipV="1">
              <a:off x="5295899" y="2645235"/>
              <a:ext cx="2120410" cy="1889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5" name="文本框 214"/>
            <p:cNvSpPr txBox="1"/>
            <p:nvPr/>
          </p:nvSpPr>
          <p:spPr>
            <a:xfrm>
              <a:off x="7367313" y="6382175"/>
              <a:ext cx="1317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7030A0"/>
                  </a:solidFill>
                </a:rPr>
                <a:t>Backend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7087653" y="2227240"/>
              <a:ext cx="1889054" cy="4524267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18" name="直接箭头连接符 217"/>
            <p:cNvCxnSpPr>
              <a:stCxn id="191" idx="3"/>
              <a:endCxn id="10" idx="1"/>
            </p:cNvCxnSpPr>
            <p:nvPr/>
          </p:nvCxnSpPr>
          <p:spPr>
            <a:xfrm>
              <a:off x="5295899" y="2664128"/>
              <a:ext cx="2123948" cy="806331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7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Backend Job Process</a:t>
            </a:r>
            <a:endParaRPr lang="zh-CN" altLang="en-US" dirty="0"/>
          </a:p>
        </p:txBody>
      </p:sp>
      <p:sp>
        <p:nvSpPr>
          <p:cNvPr id="53" name="内容占位符 52"/>
          <p:cNvSpPr>
            <a:spLocks noGrp="1"/>
          </p:cNvSpPr>
          <p:nvPr>
            <p:ph idx="1"/>
          </p:nvPr>
        </p:nvSpPr>
        <p:spPr>
          <a:xfrm>
            <a:off x="866442" y="2489200"/>
            <a:ext cx="5024370" cy="3530600"/>
          </a:xfrm>
        </p:spPr>
        <p:txBody>
          <a:bodyPr/>
          <a:lstStyle/>
          <a:p>
            <a:r>
              <a:rPr lang="en-US" altLang="zh-CN" dirty="0" smtClean="0"/>
              <a:t>The main files submitted to the backend are all the same for jobs in the same task</a:t>
            </a:r>
          </a:p>
          <a:p>
            <a:r>
              <a:rPr lang="en-US" altLang="zh-CN" dirty="0" smtClean="0"/>
              <a:t>The only difference is the sub ID</a:t>
            </a:r>
          </a:p>
          <a:p>
            <a:r>
              <a:rPr lang="en-US" altLang="zh-CN" dirty="0" smtClean="0"/>
              <a:t>It is possible </a:t>
            </a:r>
            <a:r>
              <a:rPr lang="en-US" altLang="zh-CN" dirty="0"/>
              <a:t>to submit all jobs in a task with </a:t>
            </a:r>
            <a:r>
              <a:rPr lang="en-US" altLang="zh-CN" dirty="0" smtClean="0"/>
              <a:t>a single submission</a:t>
            </a:r>
          </a:p>
          <a:p>
            <a:r>
              <a:rPr lang="en-US" altLang="zh-CN" dirty="0" smtClean="0"/>
              <a:t>The sub ID could be passed by arguments or environment variables, depending on the backend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948535" y="2537706"/>
            <a:ext cx="2692106" cy="3611387"/>
            <a:chOff x="3662535" y="2515166"/>
            <a:chExt cx="2692106" cy="3611387"/>
          </a:xfrm>
        </p:grpSpPr>
        <p:grpSp>
          <p:nvGrpSpPr>
            <p:cNvPr id="45" name="组合 44"/>
            <p:cNvGrpSpPr/>
            <p:nvPr/>
          </p:nvGrpSpPr>
          <p:grpSpPr>
            <a:xfrm>
              <a:off x="3760526" y="2515166"/>
              <a:ext cx="2594115" cy="3611387"/>
              <a:chOff x="3760526" y="2515166"/>
              <a:chExt cx="2594115" cy="3611387"/>
            </a:xfrm>
          </p:grpSpPr>
          <p:sp>
            <p:nvSpPr>
              <p:cNvPr id="5" name="流程图: 多文档 4"/>
              <p:cNvSpPr/>
              <p:nvPr/>
            </p:nvSpPr>
            <p:spPr>
              <a:xfrm>
                <a:off x="3760526" y="5526478"/>
                <a:ext cx="1219200" cy="600075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Units</a:t>
                </a:r>
                <a:endParaRPr lang="zh-CN" altLang="en-US" dirty="0"/>
              </a:p>
            </p:txBody>
          </p:sp>
          <p:sp>
            <p:nvSpPr>
              <p:cNvPr id="6" name="流程图: 过程 5"/>
              <p:cNvSpPr/>
              <p:nvPr/>
            </p:nvSpPr>
            <p:spPr>
              <a:xfrm>
                <a:off x="3762375" y="3900611"/>
                <a:ext cx="1219200" cy="537566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Navigator</a:t>
                </a:r>
                <a:endParaRPr lang="zh-CN" altLang="en-US" dirty="0"/>
              </a:p>
            </p:txBody>
          </p:sp>
          <p:sp>
            <p:nvSpPr>
              <p:cNvPr id="8" name="流程图: 过程 7"/>
              <p:cNvSpPr/>
              <p:nvPr/>
            </p:nvSpPr>
            <p:spPr>
              <a:xfrm>
                <a:off x="3760526" y="2515166"/>
                <a:ext cx="1219200" cy="537566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Bootstrap</a:t>
                </a:r>
                <a:endParaRPr lang="zh-CN" altLang="en-US" dirty="0"/>
              </a:p>
            </p:txBody>
          </p:sp>
          <p:sp>
            <p:nvSpPr>
              <p:cNvPr id="9" name="流程图: 过程 8"/>
              <p:cNvSpPr/>
              <p:nvPr/>
            </p:nvSpPr>
            <p:spPr>
              <a:xfrm>
                <a:off x="3760526" y="4657620"/>
                <a:ext cx="1219200" cy="537566"/>
              </a:xfrm>
              <a:prstGeom prst="flowChartProcess">
                <a:avLst/>
              </a:prstGeom>
              <a:ln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Scenario</a:t>
                </a:r>
                <a:endParaRPr lang="zh-CN" altLang="en-US" dirty="0"/>
              </a:p>
            </p:txBody>
          </p:sp>
          <p:sp>
            <p:nvSpPr>
              <p:cNvPr id="10" name="流程图: 过程 9"/>
              <p:cNvSpPr/>
              <p:nvPr/>
            </p:nvSpPr>
            <p:spPr>
              <a:xfrm>
                <a:off x="5135441" y="4982327"/>
                <a:ext cx="1219200" cy="539326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Input Files</a:t>
                </a:r>
                <a:endParaRPr lang="zh-CN" altLang="en-US" dirty="0"/>
              </a:p>
            </p:txBody>
          </p:sp>
          <p:cxnSp>
            <p:nvCxnSpPr>
              <p:cNvPr id="14" name="直接箭头连接符 13"/>
              <p:cNvCxnSpPr>
                <a:stCxn id="8" idx="2"/>
                <a:endCxn id="6" idx="0"/>
              </p:cNvCxnSpPr>
              <p:nvPr/>
            </p:nvCxnSpPr>
            <p:spPr>
              <a:xfrm>
                <a:off x="4370126" y="3052732"/>
                <a:ext cx="1849" cy="847879"/>
              </a:xfrm>
              <a:prstGeom prst="straightConnector1">
                <a:avLst/>
              </a:prstGeom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6" idx="2"/>
                <a:endCxn id="5" idx="0"/>
              </p:cNvCxnSpPr>
              <p:nvPr/>
            </p:nvCxnSpPr>
            <p:spPr>
              <a:xfrm>
                <a:off x="4371975" y="4438177"/>
                <a:ext cx="82027" cy="1088301"/>
              </a:xfrm>
              <a:prstGeom prst="straightConnector1">
                <a:avLst/>
              </a:prstGeom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1"/>
                <a:endCxn id="5" idx="3"/>
              </p:cNvCxnSpPr>
              <p:nvPr/>
            </p:nvCxnSpPr>
            <p:spPr>
              <a:xfrm flipH="1">
                <a:off x="4979726" y="5251990"/>
                <a:ext cx="155715" cy="574526"/>
              </a:xfrm>
              <a:prstGeom prst="straightConnector1">
                <a:avLst/>
              </a:prstGeom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/>
            <p:cNvSpPr txBox="1"/>
            <p:nvPr/>
          </p:nvSpPr>
          <p:spPr>
            <a:xfrm>
              <a:off x="3662535" y="3285398"/>
              <a:ext cx="1317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Sub ID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867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Task is the basic unit for the management of submission</a:t>
            </a:r>
          </a:p>
          <a:p>
            <a:pPr lvl="1"/>
            <a:r>
              <a:rPr lang="en-US" altLang="zh-CN" dirty="0" smtClean="0"/>
              <a:t>Holding the detailed task information</a:t>
            </a:r>
          </a:p>
          <a:p>
            <a:pPr lvl="1"/>
            <a:r>
              <a:rPr lang="en-US" altLang="zh-CN" dirty="0" smtClean="0"/>
              <a:t>ID, name, status, application, backend, etc.</a:t>
            </a:r>
          </a:p>
          <a:p>
            <a:r>
              <a:rPr lang="en-US" altLang="zh-CN" dirty="0" smtClean="0"/>
              <a:t>Task pool is used to create, update and query tasks</a:t>
            </a:r>
          </a:p>
          <a:p>
            <a:pPr lvl="1"/>
            <a:r>
              <a:rPr lang="en-US" altLang="zh-CN" dirty="0" smtClean="0"/>
              <a:t>A task pool is always connected with a repository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7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Repository and 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Repository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repository is used for the </a:t>
            </a:r>
            <a:r>
              <a:rPr lang="en-US" altLang="zh-CN" dirty="0" smtClean="0"/>
              <a:t>persistency </a:t>
            </a:r>
            <a:r>
              <a:rPr lang="en-US" altLang="zh-CN" dirty="0"/>
              <a:t>of task data</a:t>
            </a:r>
          </a:p>
          <a:p>
            <a:pPr lvl="1"/>
            <a:r>
              <a:rPr lang="en-US" altLang="zh-CN" dirty="0" smtClean="0"/>
              <a:t>It could be file or database</a:t>
            </a:r>
          </a:p>
          <a:p>
            <a:pPr lvl="1"/>
            <a:r>
              <a:rPr lang="en-US" altLang="zh-CN" dirty="0" smtClean="0"/>
              <a:t>Must pay attention with the conflicts when more than one processes access the same data</a:t>
            </a:r>
          </a:p>
          <a:p>
            <a:r>
              <a:rPr lang="en-US" altLang="zh-CN" dirty="0" smtClean="0"/>
              <a:t>Content</a:t>
            </a:r>
          </a:p>
          <a:p>
            <a:pPr lvl="1"/>
            <a:r>
              <a:rPr lang="en-US" altLang="zh-CN" dirty="0" smtClean="0"/>
              <a:t>Content is used to preserve data in file form</a:t>
            </a:r>
          </a:p>
          <a:p>
            <a:pPr lvl="1"/>
            <a:r>
              <a:rPr lang="en-US" altLang="zh-CN" dirty="0" smtClean="0"/>
              <a:t>Input files and output logs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0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Validate task profile </a:t>
            </a:r>
            <a:r>
              <a:rPr lang="en-US" altLang="zh-CN" dirty="0" err="1" smtClean="0"/>
              <a:t>param</a:t>
            </a:r>
            <a:endParaRPr lang="en-US" altLang="zh-CN" dirty="0" smtClean="0"/>
          </a:p>
          <a:p>
            <a:r>
              <a:rPr lang="en-US" altLang="zh-CN" dirty="0" smtClean="0"/>
              <a:t>Parse task profile and translate it into</a:t>
            </a:r>
          </a:p>
          <a:p>
            <a:pPr lvl="1"/>
            <a:r>
              <a:rPr lang="en-US" altLang="zh-CN" dirty="0" smtClean="0"/>
              <a:t>Task properties</a:t>
            </a:r>
          </a:p>
          <a:p>
            <a:pPr lvl="1"/>
            <a:r>
              <a:rPr lang="en-US" altLang="zh-CN" dirty="0" smtClean="0"/>
              <a:t>Workflow</a:t>
            </a:r>
          </a:p>
          <a:p>
            <a:pPr lvl="1"/>
            <a:r>
              <a:rPr lang="en-US" altLang="zh-CN" dirty="0" smtClean="0"/>
              <a:t>Input files</a:t>
            </a:r>
          </a:p>
          <a:p>
            <a:pPr lvl="1"/>
            <a:r>
              <a:rPr lang="en-US" altLang="zh-CN" dirty="0" smtClean="0"/>
              <a:t>Sequencers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1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sequencer behaves like an iterator</a:t>
            </a:r>
          </a:p>
          <a:p>
            <a:pPr lvl="1"/>
            <a:r>
              <a:rPr lang="en-US" altLang="zh-CN" dirty="0" smtClean="0"/>
              <a:t>Has a next() method</a:t>
            </a:r>
          </a:p>
          <a:p>
            <a:pPr lvl="1"/>
            <a:r>
              <a:rPr lang="en-US" altLang="zh-CN" dirty="0" smtClean="0"/>
              <a:t>Raise </a:t>
            </a:r>
            <a:r>
              <a:rPr lang="en-US" altLang="zh-CN" dirty="0" err="1" smtClean="0"/>
              <a:t>StopIteration</a:t>
            </a:r>
            <a:r>
              <a:rPr lang="en-US" altLang="zh-CN" dirty="0" smtClean="0"/>
              <a:t> when finished</a:t>
            </a:r>
          </a:p>
          <a:p>
            <a:r>
              <a:rPr lang="en-US" altLang="zh-CN" dirty="0" smtClean="0"/>
              <a:t>The output of each iteration is a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dict</a:t>
            </a:r>
            <a:endParaRPr lang="zh-CN" altLang="en-US" dirty="0" smtClean="0"/>
          </a:p>
          <a:p>
            <a:r>
              <a:rPr lang="en-US" altLang="zh-CN" dirty="0" smtClean="0"/>
              <a:t>There could be more than one sequencer in a task</a:t>
            </a:r>
          </a:p>
          <a:p>
            <a:pPr lvl="1"/>
            <a:r>
              <a:rPr lang="en-US" altLang="zh-CN" dirty="0" smtClean="0"/>
              <a:t>Loop over all sequencers</a:t>
            </a:r>
          </a:p>
          <a:p>
            <a:pPr lvl="1"/>
            <a:r>
              <a:rPr lang="en-US" altLang="zh-CN" dirty="0" smtClean="0"/>
              <a:t>Stop when any sequencer </a:t>
            </a:r>
            <a:r>
              <a:rPr lang="en-US" altLang="zh-CN" dirty="0"/>
              <a:t>raise </a:t>
            </a:r>
            <a:r>
              <a:rPr lang="en-US" altLang="zh-CN" dirty="0" err="1" smtClean="0"/>
              <a:t>StopIteration</a:t>
            </a:r>
            <a:endParaRPr lang="en-US" altLang="zh-CN" dirty="0" smtClean="0"/>
          </a:p>
          <a:p>
            <a:r>
              <a:rPr lang="en-US" altLang="zh-CN" dirty="0" smtClean="0"/>
              <a:t>More </a:t>
            </a:r>
            <a:r>
              <a:rPr lang="en-US" altLang="zh-CN" smtClean="0"/>
              <a:t>than one same </a:t>
            </a:r>
            <a:r>
              <a:rPr lang="en-US" altLang="zh-CN" dirty="0" smtClean="0"/>
              <a:t>sequencers could also work with the output name map configured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8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 is the configuration file describing the detail of how units will be executed</a:t>
            </a:r>
          </a:p>
          <a:p>
            <a:pPr lvl="1"/>
            <a:r>
              <a:rPr lang="en-US" altLang="zh-CN" dirty="0" smtClean="0"/>
              <a:t>Workflow of units with the dependency</a:t>
            </a:r>
          </a:p>
          <a:p>
            <a:pPr lvl="1"/>
            <a:r>
              <a:rPr lang="en-US" altLang="zh-CN" dirty="0" smtClean="0"/>
              <a:t>Action variables for each unit</a:t>
            </a:r>
          </a:p>
          <a:p>
            <a:pPr lvl="1"/>
            <a:r>
              <a:rPr lang="en-US" altLang="zh-CN" dirty="0" smtClean="0"/>
              <a:t>Job variables</a:t>
            </a:r>
          </a:p>
          <a:p>
            <a:pPr lvl="1"/>
            <a:r>
              <a:rPr lang="en-US" altLang="zh-CN" dirty="0" smtClean="0"/>
              <a:t>Events actions when certain event occurs</a:t>
            </a:r>
          </a:p>
          <a:p>
            <a:pPr lvl="2"/>
            <a:r>
              <a:rPr lang="en-US" altLang="zh-CN" dirty="0" smtClean="0"/>
              <a:t>Unit start / finish</a:t>
            </a:r>
          </a:p>
          <a:p>
            <a:pPr lvl="2"/>
            <a:r>
              <a:rPr lang="en-US" altLang="zh-CN" dirty="0" smtClean="0"/>
              <a:t>Unit finished successfully / failed</a:t>
            </a:r>
          </a:p>
          <a:p>
            <a:pPr lvl="2"/>
            <a:r>
              <a:rPr lang="en-US" altLang="zh-CN" smtClean="0"/>
              <a:t>Unit performance </a:t>
            </a:r>
            <a:r>
              <a:rPr lang="en-US" altLang="zh-CN" dirty="0" smtClean="0"/>
              <a:t>monitoring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59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Navigator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Navigator is the most important process running on backend</a:t>
            </a:r>
          </a:p>
          <a:p>
            <a:r>
              <a:rPr lang="en-US" altLang="zh-CN" dirty="0" smtClean="0"/>
              <a:t>It reads the scenario and execute units / events accordingly</a:t>
            </a:r>
          </a:p>
          <a:p>
            <a:r>
              <a:rPr lang="en-US" altLang="zh-CN" dirty="0" smtClean="0"/>
              <a:t>Units are instances of actions, which are separated programs</a:t>
            </a:r>
          </a:p>
          <a:p>
            <a:pPr lvl="1"/>
            <a:r>
              <a:rPr lang="en-US" altLang="zh-CN" dirty="0" smtClean="0"/>
              <a:t>Different units could use the same action, with different action variables</a:t>
            </a:r>
          </a:p>
          <a:p>
            <a:pPr lvl="1"/>
            <a:r>
              <a:rPr lang="en-US" altLang="zh-CN" dirty="0" smtClean="0"/>
              <a:t>Units without dependency could run concurrently</a:t>
            </a:r>
          </a:p>
          <a:p>
            <a:pPr lvl="1"/>
            <a:r>
              <a:rPr lang="en-US" altLang="zh-CN" dirty="0" smtClean="0"/>
              <a:t>The total concurrent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cores could be restricted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Variables in Actions/Units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There are 4 kinds of variables for each action/unit:</a:t>
            </a:r>
          </a:p>
          <a:p>
            <a:pPr lvl="1"/>
            <a:r>
              <a:rPr lang="en-US" altLang="zh-CN" dirty="0" smtClean="0"/>
              <a:t>System variables, (unit name, task ID, task name, log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, etc.)</a:t>
            </a:r>
          </a:p>
          <a:p>
            <a:pPr lvl="1"/>
            <a:r>
              <a:rPr lang="en-US" altLang="zh-CN" dirty="0" smtClean="0"/>
              <a:t>Job variables, different for sub jobs in a task</a:t>
            </a:r>
          </a:p>
          <a:p>
            <a:pPr lvl="1"/>
            <a:r>
              <a:rPr lang="en-US" altLang="zh-CN" dirty="0" smtClean="0"/>
              <a:t>Action variables, configured for each unit in workflow</a:t>
            </a:r>
          </a:p>
          <a:p>
            <a:pPr lvl="1"/>
            <a:r>
              <a:rPr lang="en-US" altLang="zh-CN" dirty="0" smtClean="0"/>
              <a:t>Dependency variables, passed from the unit it depends on (</a:t>
            </a:r>
            <a:r>
              <a:rPr lang="en-US" altLang="zh-CN" dirty="0" err="1" smtClean="0"/>
              <a:t>JSUB_DEPVAR_xxx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yyy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There are 3 methods to pass these variables:</a:t>
            </a:r>
          </a:p>
          <a:p>
            <a:pPr lvl="1"/>
            <a:r>
              <a:rPr lang="en-US" altLang="zh-CN" dirty="0" smtClean="0"/>
              <a:t>Environment variables</a:t>
            </a:r>
          </a:p>
          <a:p>
            <a:pPr lvl="1"/>
            <a:r>
              <a:rPr lang="en-US" altLang="zh-CN" dirty="0" smtClean="0"/>
              <a:t>Arguments</a:t>
            </a:r>
          </a:p>
          <a:p>
            <a:pPr lvl="1"/>
            <a:r>
              <a:rPr lang="en-US" altLang="zh-CN" dirty="0" smtClean="0"/>
              <a:t>Pipe of </a:t>
            </a:r>
            <a:r>
              <a:rPr lang="en-US" altLang="zh-CN" dirty="0" err="1" smtClean="0"/>
              <a:t>stdin</a:t>
            </a:r>
            <a:endParaRPr lang="en-US" altLang="zh-CN" dirty="0" smtClean="0"/>
          </a:p>
          <a:p>
            <a:r>
              <a:rPr lang="en-US" altLang="zh-CN" dirty="0" smtClean="0"/>
              <a:t>All the methods could be configured in the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6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Several operations are needed in some certain situations</a:t>
            </a:r>
          </a:p>
          <a:p>
            <a:pPr lvl="1"/>
            <a:r>
              <a:rPr lang="en-US" altLang="zh-CN" dirty="0" smtClean="0"/>
              <a:t>Before / After task created</a:t>
            </a:r>
          </a:p>
          <a:p>
            <a:pPr lvl="1"/>
            <a:r>
              <a:rPr lang="en-US" altLang="zh-CN" dirty="0" smtClean="0"/>
              <a:t>Before / After submission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These operations could be written as hooks</a:t>
            </a:r>
          </a:p>
          <a:p>
            <a:pPr lvl="1"/>
            <a:r>
              <a:rPr lang="en-US" altLang="zh-CN" dirty="0" smtClean="0"/>
              <a:t>Configure in ~/.</a:t>
            </a:r>
            <a:r>
              <a:rPr lang="en-US" altLang="zh-CN" dirty="0" err="1" smtClean="0"/>
              <a:t>jsubrc</a:t>
            </a:r>
            <a:endParaRPr lang="en-US" altLang="zh-CN" dirty="0"/>
          </a:p>
          <a:p>
            <a:r>
              <a:rPr lang="en-US" altLang="zh-CN" dirty="0" smtClean="0"/>
              <a:t>e.g.</a:t>
            </a:r>
          </a:p>
          <a:p>
            <a:pPr lvl="1"/>
            <a:r>
              <a:rPr lang="en-US" altLang="zh-CN" dirty="0" smtClean="0"/>
              <a:t>Create DIRAC task after submission</a:t>
            </a:r>
          </a:p>
          <a:p>
            <a:pPr lvl="1"/>
            <a:r>
              <a:rPr lang="en-US" altLang="zh-CN" dirty="0" smtClean="0"/>
              <a:t>Create DFC directory and dataset before submission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3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User interface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Design details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Development details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21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06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Jsub</a:t>
            </a:r>
            <a:r>
              <a:rPr lang="en-US" altLang="zh-CN" dirty="0" smtClean="0"/>
              <a:t> core package and other extensions will be located under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organization </a:t>
            </a:r>
            <a:r>
              <a:rPr lang="en-US" altLang="zh-CN" dirty="0" smtClean="0">
                <a:hlinkClick r:id="rId2"/>
              </a:rPr>
              <a:t>https://github.com/jsubpy</a:t>
            </a:r>
            <a:endParaRPr lang="en-US" altLang="zh-CN" dirty="0" smtClean="0"/>
          </a:p>
          <a:p>
            <a:r>
              <a:rPr lang="en-US" altLang="zh-CN" dirty="0"/>
              <a:t>For each package write setup.py to describe installation </a:t>
            </a:r>
            <a:r>
              <a:rPr lang="en-US" altLang="zh-CN" dirty="0" smtClean="0"/>
              <a:t>details, so that it could be installed by pip</a:t>
            </a:r>
          </a:p>
          <a:p>
            <a:r>
              <a:rPr lang="en-US" altLang="zh-CN" dirty="0" smtClean="0"/>
              <a:t>Python 2 and 3 compatible</a:t>
            </a:r>
          </a:p>
          <a:p>
            <a:pPr lvl="1"/>
            <a:r>
              <a:rPr lang="en-US" altLang="zh-CN" dirty="0" smtClean="0"/>
              <a:t>2.6, 2.7, 3.3, 3.4, 3.5, 3.6</a:t>
            </a:r>
            <a:endParaRPr lang="en-US" altLang="zh-CN" dirty="0"/>
          </a:p>
          <a:p>
            <a:r>
              <a:rPr lang="en-US" altLang="zh-CN" dirty="0"/>
              <a:t>Test with </a:t>
            </a:r>
            <a:r>
              <a:rPr lang="en-US" altLang="zh-CN" dirty="0" err="1"/>
              <a:t>pytest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/>
              <a:t>test scripts located </a:t>
            </a:r>
            <a:r>
              <a:rPr lang="en-US" altLang="zh-CN"/>
              <a:t>in </a:t>
            </a:r>
            <a:r>
              <a:rPr lang="en-US" altLang="zh-CN" smtClean="0"/>
              <a:t>“tests</a:t>
            </a:r>
            <a:r>
              <a:rPr lang="en-US" altLang="zh-CN" dirty="0" smtClean="0"/>
              <a:t>” </a:t>
            </a:r>
            <a:r>
              <a:rPr lang="en-US" altLang="zh-CN" dirty="0"/>
              <a:t>directory</a:t>
            </a:r>
          </a:p>
          <a:p>
            <a:pPr lvl="1"/>
            <a:r>
              <a:rPr lang="en-US" altLang="zh-CN" dirty="0"/>
              <a:t>Tests should cover functionalities as many as possible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5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Interface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441" y="2489200"/>
            <a:ext cx="6886504" cy="3530600"/>
          </a:xfrm>
        </p:spPr>
        <p:txBody>
          <a:bodyPr/>
          <a:lstStyle/>
          <a:p>
            <a:r>
              <a:rPr lang="en-US" altLang="zh-CN" dirty="0" smtClean="0"/>
              <a:t>Install core package, which is uploaded to </a:t>
            </a:r>
            <a:r>
              <a:rPr lang="en-US" altLang="zh-CN" dirty="0" err="1" smtClean="0"/>
              <a:t>PyPI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 install </a:t>
            </a:r>
            <a:r>
              <a:rPr lang="en-US" altLang="zh-CN" dirty="0" err="1" smtClean="0"/>
              <a:t>jsub</a:t>
            </a:r>
            <a:endParaRPr lang="en-US" altLang="zh-CN" dirty="0" smtClean="0"/>
          </a:p>
          <a:p>
            <a:r>
              <a:rPr lang="en-US" altLang="zh-CN" dirty="0" smtClean="0"/>
              <a:t>Install extension packages</a:t>
            </a:r>
          </a:p>
          <a:p>
            <a:pPr lvl="1"/>
            <a:r>
              <a:rPr lang="en-US" altLang="zh-CN" dirty="0" smtClean="0"/>
              <a:t>pip install </a:t>
            </a:r>
            <a:r>
              <a:rPr lang="en-US" altLang="zh-CN" dirty="0" err="1" smtClean="0"/>
              <a:t>jsub-dirac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 </a:t>
            </a:r>
            <a:r>
              <a:rPr lang="en-US" altLang="zh-CN" dirty="0"/>
              <a:t>install </a:t>
            </a:r>
            <a:r>
              <a:rPr lang="en-US" altLang="zh-CN" dirty="0" err="1"/>
              <a:t>git+https</a:t>
            </a:r>
            <a:r>
              <a:rPr lang="en-US" altLang="zh-CN" dirty="0"/>
              <a:t>://</a:t>
            </a:r>
            <a:r>
              <a:rPr lang="en-US" altLang="zh-CN" dirty="0" smtClean="0"/>
              <a:t>github.com/</a:t>
            </a:r>
            <a:r>
              <a:rPr lang="en-US" altLang="zh-CN" dirty="0" err="1" smtClean="0"/>
              <a:t>jsubpy</a:t>
            </a:r>
            <a:r>
              <a:rPr lang="en-US" altLang="zh-CN" dirty="0" smtClean="0"/>
              <a:t>/jsub-cepc@1.1.0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7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441" y="2489200"/>
            <a:ext cx="6812175" cy="393065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These APIs could be used in user python script and command line implementation</a:t>
            </a:r>
          </a:p>
          <a:p>
            <a:pPr lvl="1"/>
            <a:r>
              <a:rPr lang="en-US" altLang="zh-CN" dirty="0" smtClean="0"/>
              <a:t>from </a:t>
            </a:r>
            <a:r>
              <a:rPr lang="en-US" altLang="zh-CN" dirty="0" err="1" smtClean="0"/>
              <a:t>jsub</a:t>
            </a:r>
            <a:r>
              <a:rPr lang="en-US" altLang="zh-CN" dirty="0" smtClean="0"/>
              <a:t> import </a:t>
            </a:r>
            <a:r>
              <a:rPr lang="en-US" altLang="zh-CN" dirty="0" err="1" smtClean="0"/>
              <a:t>Jsub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 = </a:t>
            </a:r>
            <a:r>
              <a:rPr lang="en-US" altLang="zh-CN" dirty="0" err="1" smtClean="0"/>
              <a:t>Jsub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j.config</a:t>
            </a:r>
            <a:r>
              <a:rPr lang="en-US" altLang="zh-CN" dirty="0" smtClean="0"/>
              <a:t>() # return the configuration</a:t>
            </a:r>
          </a:p>
          <a:p>
            <a:pPr lvl="1"/>
            <a:r>
              <a:rPr lang="en-US" altLang="zh-CN" dirty="0" err="1" smtClean="0"/>
              <a:t>j.create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task_profile</a:t>
            </a:r>
            <a:r>
              <a:rPr lang="en-US" altLang="zh-CN" dirty="0" smtClean="0"/>
              <a:t>) # return task ID</a:t>
            </a:r>
          </a:p>
          <a:p>
            <a:pPr lvl="1"/>
            <a:r>
              <a:rPr lang="en-US" altLang="zh-CN" dirty="0" err="1" smtClean="0"/>
              <a:t>j.submit</a:t>
            </a:r>
            <a:r>
              <a:rPr lang="en-US" altLang="zh-CN" dirty="0" smtClean="0"/>
              <a:t>/resubmit/reschedule(</a:t>
            </a:r>
            <a:r>
              <a:rPr lang="en-US" altLang="zh-CN" dirty="0" err="1" smtClean="0"/>
              <a:t>task_id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j.list</a:t>
            </a:r>
            <a:r>
              <a:rPr lang="en-US" altLang="zh-CN" dirty="0" smtClean="0"/>
              <a:t>/show/rename(</a:t>
            </a:r>
            <a:r>
              <a:rPr lang="en-US" altLang="zh-CN" dirty="0" err="1" smtClean="0"/>
              <a:t>task_id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j.destroy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task_id</a:t>
            </a:r>
            <a:r>
              <a:rPr lang="en-US" altLang="zh-CN" dirty="0" smtClean="0"/>
              <a:t>) # delete all jobs from backend, could submit again</a:t>
            </a:r>
          </a:p>
          <a:p>
            <a:pPr lvl="1"/>
            <a:r>
              <a:rPr lang="en-US" altLang="zh-CN" dirty="0" err="1" smtClean="0"/>
              <a:t>j.delete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task_id</a:t>
            </a:r>
            <a:r>
              <a:rPr lang="en-US" altLang="zh-CN" dirty="0" smtClean="0"/>
              <a:t>) # delete task from task list (destroy jobs if exist)</a:t>
            </a:r>
          </a:p>
          <a:p>
            <a:pPr lvl="1"/>
            <a:r>
              <a:rPr lang="en-US" altLang="zh-CN" dirty="0" err="1" smtClean="0"/>
              <a:t>j.export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task_id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 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441" y="2489199"/>
            <a:ext cx="6343201" cy="38258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Sub commands, corresponding </a:t>
            </a:r>
            <a:r>
              <a:rPr lang="en-US" altLang="zh-CN" dirty="0"/>
              <a:t>to the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jsub</a:t>
            </a:r>
            <a:r>
              <a:rPr lang="en-US" altLang="zh-CN" dirty="0" smtClean="0"/>
              <a:t> create &lt;task profile&gt;</a:t>
            </a:r>
          </a:p>
          <a:p>
            <a:pPr lvl="2"/>
            <a:r>
              <a:rPr lang="en-US" altLang="zh-CN" dirty="0" smtClean="0"/>
              <a:t>Task profile could be in different formats (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yaml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toml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jsub</a:t>
            </a:r>
            <a:r>
              <a:rPr lang="en-US" altLang="zh-CN" dirty="0" smtClean="0"/>
              <a:t> submit &lt;task ID&gt;</a:t>
            </a:r>
          </a:p>
          <a:p>
            <a:pPr lvl="1"/>
            <a:r>
              <a:rPr lang="en-US" altLang="zh-CN" dirty="0" err="1" smtClean="0"/>
              <a:t>jsub</a:t>
            </a:r>
            <a:r>
              <a:rPr lang="en-US" altLang="zh-CN" dirty="0" smtClean="0"/>
              <a:t> run </a:t>
            </a:r>
            <a:r>
              <a:rPr lang="en-US" altLang="zh-CN" dirty="0"/>
              <a:t>&lt;task profile&gt;</a:t>
            </a:r>
          </a:p>
          <a:p>
            <a:pPr lvl="2"/>
            <a:r>
              <a:rPr lang="en-US" altLang="zh-CN" dirty="0" smtClean="0"/>
              <a:t>Create a task with the task profile and submit automatically</a:t>
            </a:r>
          </a:p>
          <a:p>
            <a:pPr lvl="1"/>
            <a:r>
              <a:rPr lang="en-US" altLang="zh-CN" dirty="0" err="1" smtClean="0"/>
              <a:t>jsub</a:t>
            </a:r>
            <a:r>
              <a:rPr lang="en-US" altLang="zh-CN" dirty="0" smtClean="0"/>
              <a:t> resubmit/reschedule &lt;task/job ID&gt;</a:t>
            </a:r>
          </a:p>
          <a:p>
            <a:pPr lvl="1"/>
            <a:r>
              <a:rPr lang="en-US" altLang="zh-CN" dirty="0" err="1" smtClean="0"/>
              <a:t>jsub</a:t>
            </a:r>
            <a:r>
              <a:rPr lang="en-US" altLang="zh-CN" dirty="0" smtClean="0"/>
              <a:t> ls/show &lt;task/job ID&gt;</a:t>
            </a:r>
          </a:p>
          <a:p>
            <a:pPr lvl="1"/>
            <a:r>
              <a:rPr lang="en-US" altLang="zh-CN" dirty="0" err="1" smtClean="0"/>
              <a:t>jsub</a:t>
            </a:r>
            <a:r>
              <a:rPr lang="en-US" altLang="zh-CN" dirty="0" smtClean="0"/>
              <a:t> destroy &lt;task/job ID&gt;</a:t>
            </a:r>
          </a:p>
          <a:p>
            <a:pPr lvl="1"/>
            <a:r>
              <a:rPr lang="en-US" altLang="zh-CN" dirty="0" err="1" smtClean="0"/>
              <a:t>jsub</a:t>
            </a:r>
            <a:r>
              <a:rPr lang="en-US" altLang="zh-CN" dirty="0" smtClean="0"/>
              <a:t> delete &lt;task ID&gt;</a:t>
            </a:r>
          </a:p>
          <a:p>
            <a:pPr lvl="1"/>
            <a:r>
              <a:rPr lang="en-US" altLang="zh-CN" dirty="0" err="1" smtClean="0"/>
              <a:t>jsub</a:t>
            </a:r>
            <a:r>
              <a:rPr lang="en-US" altLang="zh-CN" dirty="0" smtClean="0"/>
              <a:t> export &lt;task ID&gt;</a:t>
            </a:r>
          </a:p>
          <a:p>
            <a:r>
              <a:rPr lang="en-US" altLang="zh-CN" dirty="0" smtClean="0"/>
              <a:t>Command implemented with click package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jsub</a:t>
            </a:r>
            <a:r>
              <a:rPr lang="en-US" altLang="zh-CN" dirty="0" smtClean="0"/>
              <a:t> API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Profile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441" y="2489200"/>
            <a:ext cx="4524709" cy="3530600"/>
          </a:xfrm>
        </p:spPr>
        <p:txBody>
          <a:bodyPr/>
          <a:lstStyle/>
          <a:p>
            <a:r>
              <a:rPr lang="en-US" altLang="zh-CN" dirty="0" smtClean="0"/>
              <a:t>Could be in different format</a:t>
            </a:r>
          </a:p>
          <a:p>
            <a:pPr lvl="1"/>
            <a:r>
              <a:rPr lang="en-US" altLang="zh-CN" dirty="0" err="1" smtClean="0"/>
              <a:t>json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yaml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toml</a:t>
            </a:r>
            <a:r>
              <a:rPr lang="en-US" altLang="zh-CN" dirty="0" smtClean="0"/>
              <a:t> for CLI</a:t>
            </a:r>
          </a:p>
          <a:p>
            <a:pPr lvl="1"/>
            <a:r>
              <a:rPr lang="en-US" altLang="zh-CN" dirty="0" smtClean="0"/>
              <a:t>python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when using API</a:t>
            </a:r>
          </a:p>
          <a:p>
            <a:r>
              <a:rPr lang="en-US" altLang="zh-CN" dirty="0" err="1" smtClean="0"/>
              <a:t>param</a:t>
            </a:r>
            <a:r>
              <a:rPr lang="en-US" altLang="zh-CN" dirty="0" smtClean="0"/>
              <a:t> schema is application specific</a:t>
            </a:r>
          </a:p>
          <a:p>
            <a:pPr lvl="1"/>
            <a:r>
              <a:rPr lang="en-US" altLang="zh-CN" dirty="0" smtClean="0"/>
              <a:t>Could vary a lot among different applications</a:t>
            </a:r>
          </a:p>
          <a:p>
            <a:pPr lvl="1"/>
            <a:r>
              <a:rPr lang="en-US" altLang="zh-CN" dirty="0" smtClean="0"/>
              <a:t>Should be simple and intuitional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70" y="2752725"/>
            <a:ext cx="2770142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5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Details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Extensible Design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66441" y="2489200"/>
            <a:ext cx="6744034" cy="35306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There are two kinds of extensions</a:t>
            </a:r>
          </a:p>
          <a:p>
            <a:pPr lvl="1"/>
            <a:r>
              <a:rPr lang="en-US" altLang="zh-CN" dirty="0" smtClean="0"/>
              <a:t>Frontend (python modules)</a:t>
            </a:r>
          </a:p>
          <a:p>
            <a:pPr lvl="2"/>
            <a:r>
              <a:rPr lang="en-US" altLang="zh-CN" dirty="0" smtClean="0"/>
              <a:t>Application / Backend / Sequencer</a:t>
            </a:r>
          </a:p>
          <a:p>
            <a:pPr lvl="2"/>
            <a:r>
              <a:rPr lang="en-US" altLang="zh-CN" dirty="0" smtClean="0"/>
              <a:t>Content / Repository</a:t>
            </a:r>
          </a:p>
          <a:p>
            <a:pPr lvl="1"/>
            <a:r>
              <a:rPr lang="en-US" altLang="zh-CN" dirty="0" smtClean="0"/>
              <a:t>Runtime (programs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Launcher / Action / Navigator</a:t>
            </a:r>
          </a:p>
          <a:p>
            <a:r>
              <a:rPr lang="en-US" altLang="zh-CN" dirty="0" smtClean="0"/>
              <a:t>All extensions are dynamically loaded during runtime</a:t>
            </a:r>
          </a:p>
          <a:p>
            <a:r>
              <a:rPr lang="en-US" altLang="zh-CN" dirty="0" smtClean="0"/>
              <a:t>Several common extensions are in </a:t>
            </a:r>
            <a:r>
              <a:rPr lang="en-US" altLang="zh-CN" dirty="0" err="1" smtClean="0"/>
              <a:t>jsub</a:t>
            </a:r>
            <a:r>
              <a:rPr lang="en-US" altLang="zh-CN" dirty="0" smtClean="0"/>
              <a:t> core package (</a:t>
            </a:r>
            <a:r>
              <a:rPr lang="en-US" altLang="zh-CN" dirty="0" err="1" smtClean="0"/>
              <a:t>jsub.exts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More extensions could be loaded from other packages</a:t>
            </a:r>
          </a:p>
          <a:p>
            <a:pPr lvl="1"/>
            <a:r>
              <a:rPr lang="en-US" altLang="zh-CN" dirty="0" smtClean="0"/>
              <a:t>Configure in ~/.</a:t>
            </a:r>
            <a:r>
              <a:rPr lang="en-US" altLang="zh-CN" dirty="0" err="1" smtClean="0"/>
              <a:t>jsubrc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19EA41-60CC-4E45-BDFB-B6E5EF5D94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70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11999</TotalTime>
  <Words>886</Words>
  <Application>Microsoft Office PowerPoint</Application>
  <PresentationFormat>全屏显示(4:3)</PresentationFormat>
  <Paragraphs>185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Calibri Light</vt:lpstr>
      <vt:lpstr>Wingdings 3</vt:lpstr>
      <vt:lpstr>离子会议室</vt:lpstr>
      <vt:lpstr>JSUB Design and Implementation</vt:lpstr>
      <vt:lpstr>Outline</vt:lpstr>
      <vt:lpstr>User Interface</vt:lpstr>
      <vt:lpstr>Installation</vt:lpstr>
      <vt:lpstr>API</vt:lpstr>
      <vt:lpstr>Command Line</vt:lpstr>
      <vt:lpstr>Task Profile</vt:lpstr>
      <vt:lpstr>Design Details</vt:lpstr>
      <vt:lpstr>Extensible Design</vt:lpstr>
      <vt:lpstr>Task Submission Process</vt:lpstr>
      <vt:lpstr>Backend Job Process</vt:lpstr>
      <vt:lpstr>Task</vt:lpstr>
      <vt:lpstr>Repository and Content</vt:lpstr>
      <vt:lpstr>Application</vt:lpstr>
      <vt:lpstr>Sequencer</vt:lpstr>
      <vt:lpstr>Scenario</vt:lpstr>
      <vt:lpstr>Navigator</vt:lpstr>
      <vt:lpstr>Variables in Actions/Units</vt:lpstr>
      <vt:lpstr>Hooks</vt:lpstr>
      <vt:lpstr>Development</vt:lpstr>
      <vt:lpstr>Packages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zhaoxh</dc:creator>
  <cp:lastModifiedBy>zhaoxh</cp:lastModifiedBy>
  <cp:revision>239</cp:revision>
  <dcterms:created xsi:type="dcterms:W3CDTF">2016-09-27T06:00:55Z</dcterms:created>
  <dcterms:modified xsi:type="dcterms:W3CDTF">2017-03-08T04:14:48Z</dcterms:modified>
</cp:coreProperties>
</file>