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415" r:id="rId2"/>
    <p:sldId id="414" r:id="rId3"/>
    <p:sldId id="416" r:id="rId4"/>
    <p:sldId id="418" r:id="rId5"/>
    <p:sldId id="419" r:id="rId6"/>
    <p:sldId id="420" r:id="rId7"/>
    <p:sldId id="421" r:id="rId8"/>
    <p:sldId id="425" r:id="rId9"/>
    <p:sldId id="426" r:id="rId10"/>
    <p:sldId id="427" r:id="rId11"/>
    <p:sldId id="429" r:id="rId12"/>
    <p:sldId id="431" r:id="rId13"/>
    <p:sldId id="430" r:id="rId14"/>
    <p:sldId id="432" r:id="rId15"/>
    <p:sldId id="409" r:id="rId16"/>
    <p:sldId id="433" r:id="rId17"/>
    <p:sldId id="428" r:id="rId18"/>
  </p:sldIdLst>
  <p:sldSz cx="9144000" cy="6858000" type="screen4x3"/>
  <p:notesSz cx="9874250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彩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669900"/>
    <a:srgbClr val="CC0066"/>
    <a:srgbClr val="0000FF"/>
    <a:srgbClr val="009900"/>
    <a:srgbClr val="990000"/>
    <a:srgbClr val="99CC00"/>
    <a:srgbClr val="FF99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737" autoAdjust="0"/>
  </p:normalViewPr>
  <p:slideViewPr>
    <p:cSldViewPr snapToGrid="0">
      <p:cViewPr>
        <p:scale>
          <a:sx n="75" d="100"/>
          <a:sy n="75" d="100"/>
        </p:scale>
        <p:origin x="-1218" y="-216"/>
      </p:cViewPr>
      <p:guideLst>
        <p:guide orient="horz" pos="219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98" y="-6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7038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376" tIns="45688" rIns="91376" bIns="45688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6888" y="0"/>
            <a:ext cx="4348162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376" tIns="45688" rIns="91376" bIns="4568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8588"/>
            <a:ext cx="4237038" cy="314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6888" y="6478588"/>
            <a:ext cx="4348162" cy="314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4E79F89-9279-40BE-A8B8-2A93009024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57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7625" y="3228975"/>
            <a:ext cx="72390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5795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6" tIns="45688" rIns="91376" bIns="456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AE119BC-1433-421F-8256-6F37B4FC6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67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1000" indent="-920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669925" indent="-984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952500" indent="-920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241425" indent="-984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1100138"/>
            <a:ext cx="9144000" cy="3175"/>
            <a:chOff x="0" y="3975"/>
            <a:chExt cx="5760" cy="2"/>
          </a:xfrm>
        </p:grpSpPr>
        <p:sp>
          <p:nvSpPr>
            <p:cNvPr id="5" name="Line 5"/>
            <p:cNvSpPr>
              <a:spLocks noChangeShapeType="1"/>
            </p:cNvSpPr>
            <p:nvPr userDrawn="1"/>
          </p:nvSpPr>
          <p:spPr bwMode="auto">
            <a:xfrm>
              <a:off x="0" y="3977"/>
              <a:ext cx="1435" cy="0"/>
            </a:xfrm>
            <a:prstGeom prst="line">
              <a:avLst/>
            </a:prstGeom>
            <a:noFill/>
            <a:ln w="889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 userDrawn="1"/>
          </p:nvSpPr>
          <p:spPr bwMode="auto">
            <a:xfrm>
              <a:off x="1416" y="3976"/>
              <a:ext cx="1435" cy="0"/>
            </a:xfrm>
            <a:prstGeom prst="line">
              <a:avLst/>
            </a:prstGeom>
            <a:noFill/>
            <a:ln w="889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 userDrawn="1"/>
          </p:nvSpPr>
          <p:spPr bwMode="auto">
            <a:xfrm flipV="1">
              <a:off x="4279" y="3976"/>
              <a:ext cx="1481" cy="0"/>
            </a:xfrm>
            <a:prstGeom prst="line">
              <a:avLst/>
            </a:prstGeom>
            <a:noFill/>
            <a:ln w="889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 userDrawn="1"/>
          </p:nvSpPr>
          <p:spPr bwMode="auto">
            <a:xfrm flipV="1">
              <a:off x="2824" y="3975"/>
              <a:ext cx="1481" cy="0"/>
            </a:xfrm>
            <a:prstGeom prst="line">
              <a:avLst/>
            </a:prstGeom>
            <a:noFill/>
            <a:ln w="889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24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4F89A-4648-43D4-9387-3DEDE56E7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139950" cy="6075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28600"/>
            <a:ext cx="6269037" cy="6075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A1F2-0D4E-4912-9D8E-689ED7B8C8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0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28600"/>
            <a:ext cx="8561387" cy="6075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2C4E-23FC-4499-B6AB-D3EF2F2175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1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47145-5C26-40E3-A050-891D6A2FBE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0C28-5A3E-4BED-9B39-7B895F7835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7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2263" y="1296988"/>
            <a:ext cx="41910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296988"/>
            <a:ext cx="41910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7DE5C-91B6-4BB4-A3CD-2B6AA87CCF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63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30E95-F0A1-47D0-8A0F-E91BD2ED3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1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E1102-9B7F-4059-8656-4FFD9ED2D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6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E8FA-4BA9-45B6-AB5A-3545C6A9F8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6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E6AEC-86AB-4E8A-9AA3-77FB594F11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7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6F8EC-3A56-4546-9ACE-19DE402F0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296988"/>
            <a:ext cx="8534400" cy="50069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9413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 June</a:t>
            </a:r>
            <a:r>
              <a:rPr lang="zh-CN" altLang="en-US"/>
              <a:t> </a:t>
            </a:r>
            <a:r>
              <a:rPr lang="en-US" altLang="zh-CN"/>
              <a:t>2009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Weidong LI</a:t>
            </a:r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070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>
                <a:ea typeface="宋体" pitchFamily="2" charset="-122"/>
              </a:defRPr>
            </a:lvl1pPr>
          </a:lstStyle>
          <a:p>
            <a:pPr>
              <a:defRPr/>
            </a:pPr>
            <a:fld id="{A5EAB58F-D27E-4985-9A08-4AF87A7FEE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28600"/>
            <a:ext cx="856138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1100138"/>
            <a:ext cx="9144000" cy="3175"/>
            <a:chOff x="0" y="3975"/>
            <a:chExt cx="5760" cy="2"/>
          </a:xfrm>
        </p:grpSpPr>
        <p:sp>
          <p:nvSpPr>
            <p:cNvPr id="1037" name="Line 8"/>
            <p:cNvSpPr>
              <a:spLocks noChangeShapeType="1"/>
            </p:cNvSpPr>
            <p:nvPr userDrawn="1"/>
          </p:nvSpPr>
          <p:spPr bwMode="auto">
            <a:xfrm>
              <a:off x="0" y="3977"/>
              <a:ext cx="1435" cy="0"/>
            </a:xfrm>
            <a:prstGeom prst="line">
              <a:avLst/>
            </a:prstGeom>
            <a:noFill/>
            <a:ln w="889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8" name="Line 9"/>
            <p:cNvSpPr>
              <a:spLocks noChangeShapeType="1"/>
            </p:cNvSpPr>
            <p:nvPr userDrawn="1"/>
          </p:nvSpPr>
          <p:spPr bwMode="auto">
            <a:xfrm>
              <a:off x="1416" y="3976"/>
              <a:ext cx="1435" cy="0"/>
            </a:xfrm>
            <a:prstGeom prst="line">
              <a:avLst/>
            </a:prstGeom>
            <a:noFill/>
            <a:ln w="889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9" name="Line 10"/>
            <p:cNvSpPr>
              <a:spLocks noChangeShapeType="1"/>
            </p:cNvSpPr>
            <p:nvPr userDrawn="1"/>
          </p:nvSpPr>
          <p:spPr bwMode="auto">
            <a:xfrm flipV="1">
              <a:off x="4279" y="3976"/>
              <a:ext cx="1481" cy="0"/>
            </a:xfrm>
            <a:prstGeom prst="line">
              <a:avLst/>
            </a:prstGeom>
            <a:noFill/>
            <a:ln w="889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0" name="Line 11"/>
            <p:cNvSpPr>
              <a:spLocks noChangeShapeType="1"/>
            </p:cNvSpPr>
            <p:nvPr userDrawn="1"/>
          </p:nvSpPr>
          <p:spPr bwMode="auto">
            <a:xfrm flipV="1">
              <a:off x="2824" y="3975"/>
              <a:ext cx="1481" cy="0"/>
            </a:xfrm>
            <a:prstGeom prst="line">
              <a:avLst/>
            </a:prstGeom>
            <a:noFill/>
            <a:ln w="889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32" name="Group 12"/>
          <p:cNvGrpSpPr>
            <a:grpSpLocks/>
          </p:cNvGrpSpPr>
          <p:nvPr userDrawn="1"/>
        </p:nvGrpSpPr>
        <p:grpSpPr bwMode="auto">
          <a:xfrm>
            <a:off x="0" y="1100138"/>
            <a:ext cx="9144000" cy="3175"/>
            <a:chOff x="0" y="3975"/>
            <a:chExt cx="5760" cy="2"/>
          </a:xfrm>
        </p:grpSpPr>
        <p:sp>
          <p:nvSpPr>
            <p:cNvPr id="1033" name="Line 13"/>
            <p:cNvSpPr>
              <a:spLocks noChangeShapeType="1"/>
            </p:cNvSpPr>
            <p:nvPr userDrawn="1"/>
          </p:nvSpPr>
          <p:spPr bwMode="auto">
            <a:xfrm>
              <a:off x="0" y="3977"/>
              <a:ext cx="1435" cy="0"/>
            </a:xfrm>
            <a:prstGeom prst="line">
              <a:avLst/>
            </a:prstGeom>
            <a:noFill/>
            <a:ln w="889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" name="Line 14"/>
            <p:cNvSpPr>
              <a:spLocks noChangeShapeType="1"/>
            </p:cNvSpPr>
            <p:nvPr userDrawn="1"/>
          </p:nvSpPr>
          <p:spPr bwMode="auto">
            <a:xfrm>
              <a:off x="1416" y="3976"/>
              <a:ext cx="1435" cy="0"/>
            </a:xfrm>
            <a:prstGeom prst="line">
              <a:avLst/>
            </a:prstGeom>
            <a:noFill/>
            <a:ln w="889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5" name="Line 15"/>
            <p:cNvSpPr>
              <a:spLocks noChangeShapeType="1"/>
            </p:cNvSpPr>
            <p:nvPr userDrawn="1"/>
          </p:nvSpPr>
          <p:spPr bwMode="auto">
            <a:xfrm flipV="1">
              <a:off x="4279" y="3976"/>
              <a:ext cx="1481" cy="0"/>
            </a:xfrm>
            <a:prstGeom prst="line">
              <a:avLst/>
            </a:prstGeom>
            <a:noFill/>
            <a:ln w="889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" name="Line 16"/>
            <p:cNvSpPr>
              <a:spLocks noChangeShapeType="1"/>
            </p:cNvSpPr>
            <p:nvPr userDrawn="1"/>
          </p:nvSpPr>
          <p:spPr bwMode="auto">
            <a:xfrm flipV="1">
              <a:off x="2824" y="3975"/>
              <a:ext cx="1481" cy="0"/>
            </a:xfrm>
            <a:prstGeom prst="line">
              <a:avLst/>
            </a:prstGeom>
            <a:noFill/>
            <a:ln w="889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¡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lightweight task submission and management infrastructure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Xiaomei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</a:p>
          <a:p>
            <a:r>
              <a:rPr lang="en-US" altLang="zh-CN" dirty="0" smtClean="0"/>
              <a:t>CHEP2016</a:t>
            </a:r>
          </a:p>
        </p:txBody>
      </p:sp>
    </p:spTree>
    <p:extLst>
      <p:ext uri="{BB962C8B-B14F-4D97-AF65-F5344CB8AC3E}">
        <p14:creationId xmlns:p14="http://schemas.microsoft.com/office/powerpoint/2010/main" val="15405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monitor and </a:t>
            </a:r>
            <a:r>
              <a:rPr lang="en-US" altLang="zh-CN" dirty="0" smtClean="0"/>
              <a:t>management(2)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282700"/>
            <a:ext cx="8775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Dirac File Catalog(DFC) used to build metadata and replica catalog</a:t>
            </a:r>
          </a:p>
          <a:p>
            <a:r>
              <a:rPr lang="en-US" altLang="zh-CN" dirty="0" smtClean="0"/>
              <a:t>Dataset class is built to contact with DFC</a:t>
            </a:r>
          </a:p>
          <a:p>
            <a:pPr lvl="1"/>
            <a:r>
              <a:rPr lang="en-US" altLang="zh-CN" dirty="0" smtClean="0"/>
              <a:t>Query dataset with conditions or name</a:t>
            </a:r>
          </a:p>
          <a:p>
            <a:pPr lvl="1"/>
            <a:r>
              <a:rPr lang="en-US" altLang="zh-CN" dirty="0" smtClean="0"/>
              <a:t>Register dataset for output of jobs</a:t>
            </a:r>
          </a:p>
          <a:p>
            <a:r>
              <a:rPr lang="en-US" altLang="zh-CN" dirty="0" smtClean="0"/>
              <a:t>Users can simply use Dataset as input data of task, move bulks of data by dataset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90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Backend supports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296988"/>
            <a:ext cx="4179873" cy="5006975"/>
          </a:xfrm>
        </p:spPr>
        <p:txBody>
          <a:bodyPr/>
          <a:lstStyle/>
          <a:p>
            <a:r>
              <a:rPr lang="en-US" altLang="zh-CN" dirty="0" smtClean="0"/>
              <a:t>Dirac is mainly supported</a:t>
            </a:r>
          </a:p>
          <a:p>
            <a:pPr lvl="1"/>
            <a:r>
              <a:rPr lang="en-US" altLang="zh-CN" dirty="0" smtClean="0"/>
              <a:t>Dirac API called for job submission and status retrieval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2136" y="1518368"/>
            <a:ext cx="4501214" cy="1754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DIRAC.Interfaces.API.Job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Job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Dirac as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Job()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j.setExecutablle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('job.py')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j.setJobName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job_test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dirac.submit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9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and Extensions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296989"/>
            <a:ext cx="8119542" cy="3668712"/>
          </a:xfrm>
        </p:spPr>
        <p:txBody>
          <a:bodyPr/>
          <a:lstStyle/>
          <a:p>
            <a:r>
              <a:rPr lang="en-US" altLang="zh-CN" dirty="0" smtClean="0"/>
              <a:t>Develop in python</a:t>
            </a:r>
            <a:endParaRPr lang="en-US" altLang="zh-CN" dirty="0"/>
          </a:p>
          <a:p>
            <a:r>
              <a:rPr lang="en-US" altLang="zh-CN" dirty="0" smtClean="0"/>
              <a:t>Object-oriented programing are used</a:t>
            </a:r>
          </a:p>
          <a:p>
            <a:pPr lvl="1"/>
            <a:r>
              <a:rPr lang="en-US" altLang="zh-CN" dirty="0"/>
              <a:t>Inheritance, </a:t>
            </a:r>
            <a:r>
              <a:rPr lang="en-US" altLang="zh-CN" dirty="0" smtClean="0"/>
              <a:t>Polymorphism, reflection</a:t>
            </a:r>
          </a:p>
          <a:p>
            <a:r>
              <a:rPr lang="en-US" altLang="zh-CN" dirty="0" smtClean="0"/>
              <a:t>Main Code Architecture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Framework 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Common services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Plug-in</a:t>
            </a:r>
            <a:endParaRPr lang="zh-CN" altLang="en-US" dirty="0"/>
          </a:p>
        </p:txBody>
      </p:sp>
      <p:sp>
        <p:nvSpPr>
          <p:cNvPr id="27" name="任意多边形 26"/>
          <p:cNvSpPr/>
          <p:nvPr/>
        </p:nvSpPr>
        <p:spPr>
          <a:xfrm>
            <a:off x="6795705" y="5402100"/>
            <a:ext cx="720719" cy="550142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8" name="任意多边形 27"/>
          <p:cNvSpPr/>
          <p:nvPr/>
        </p:nvSpPr>
        <p:spPr>
          <a:xfrm>
            <a:off x="2657490" y="5287186"/>
            <a:ext cx="1007999" cy="15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948065" y="5494265"/>
            <a:ext cx="971640" cy="48814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0" name="任意多边形 29"/>
          <p:cNvSpPr/>
          <p:nvPr/>
        </p:nvSpPr>
        <p:spPr>
          <a:xfrm>
            <a:off x="6795705" y="5546465"/>
            <a:ext cx="1007999" cy="392795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1" name="任意多边形 30"/>
          <p:cNvSpPr/>
          <p:nvPr/>
        </p:nvSpPr>
        <p:spPr>
          <a:xfrm>
            <a:off x="7982985" y="5942105"/>
            <a:ext cx="917640" cy="2923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 err="1" smtClean="0">
                <a:latin typeface="Liberation Serif" pitchFamily="18"/>
                <a:ea typeface="Droid Sans Fallback" pitchFamily="2"/>
                <a:cs typeface="Droid Sans Fallback" pitchFamily="2"/>
              </a:rPr>
              <a:t>jobStatus</a:t>
            </a:r>
            <a:r>
              <a:rPr lang="en-US" sz="1200" b="1" dirty="0" smtClean="0">
                <a:latin typeface="Liberation Serif" pitchFamily="18"/>
                <a:ea typeface="Droid Sans Fallback" pitchFamily="2"/>
                <a:cs typeface="Droid Sans Fallback" pitchFamily="2"/>
              </a:rPr>
              <a:t> DB</a:t>
            </a:r>
            <a:endParaRPr lang="en-US" sz="1200" b="1" dirty="0">
              <a:latin typeface="Liberation Serif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6795705" y="5926621"/>
            <a:ext cx="798480" cy="3876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 smtClean="0">
                <a:latin typeface="Liberation Serif" pitchFamily="18"/>
                <a:ea typeface="Droid Sans Fallback" pitchFamily="2"/>
                <a:cs typeface="Droid Sans Fallback" pitchFamily="2"/>
              </a:rPr>
              <a:t>workspace</a:t>
            </a:r>
            <a:endParaRPr lang="en-US" sz="1200" b="1" dirty="0">
              <a:latin typeface="Liberation Serif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736508" y="3906792"/>
            <a:ext cx="1799280" cy="605721"/>
          </a:xfrm>
          <a:custGeom>
            <a:avLst>
              <a:gd name="f0" fmla="val 192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 smtClean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/>
          </a:p>
          <a:p>
            <a:pPr algn="ctr"/>
            <a:r>
              <a:rPr lang="en-US" altLang="zh-CN" sz="1400" b="1" dirty="0" smtClean="0">
                <a:solidFill>
                  <a:schemeClr val="lt1"/>
                </a:solidFill>
                <a:latin typeface="+mn-lt"/>
                <a:ea typeface="+mn-ea"/>
              </a:rPr>
              <a:t>Framework</a:t>
            </a: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944508" y="2737899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CLI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203428" y="2737899"/>
            <a:ext cx="79236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Profile</a:t>
            </a:r>
            <a:endParaRPr lang="en-US" sz="1200" b="1" dirty="0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2873130" y="5646465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BESIII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2872770" y="6366826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CEPC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2873490" y="6007546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JUNO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6535788" y="2737899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Web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3665489" y="4217209"/>
            <a:ext cx="1008000" cy="73753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41" name="任意多边形 40"/>
          <p:cNvSpPr/>
          <p:nvPr/>
        </p:nvSpPr>
        <p:spPr>
          <a:xfrm>
            <a:off x="2657490" y="4998461"/>
            <a:ext cx="2015999" cy="313137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lt1"/>
                </a:solidFill>
                <a:latin typeface="+mn-lt"/>
                <a:ea typeface="+mn-ea"/>
              </a:rPr>
              <a:t>Plug</a:t>
            </a:r>
            <a:r>
              <a:rPr lang="en-US" altLang="zh-CN" sz="1400" b="1" dirty="0" smtClean="0">
                <a:solidFill>
                  <a:schemeClr val="lt1"/>
                </a:solidFill>
                <a:latin typeface="+mn-lt"/>
                <a:ea typeface="+mn-ea"/>
              </a:rPr>
              <a:t>-</a:t>
            </a:r>
            <a:r>
              <a:rPr lang="en-US" sz="1400" b="1" dirty="0" smtClean="0">
                <a:solidFill>
                  <a:schemeClr val="lt1"/>
                </a:solidFill>
                <a:latin typeface="+mn-lt"/>
                <a:ea typeface="+mn-ea"/>
              </a:rPr>
              <a:t>in</a:t>
            </a:r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665490" y="5311598"/>
            <a:ext cx="1007999" cy="15059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marL="0" marR="0" lvl="0" indent="0" algn="ctr" rtl="0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3881130" y="5646465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DIRAC</a:t>
            </a:r>
          </a:p>
        </p:txBody>
      </p:sp>
      <p:sp>
        <p:nvSpPr>
          <p:cNvPr id="44" name="任意多边形 43"/>
          <p:cNvSpPr/>
          <p:nvPr/>
        </p:nvSpPr>
        <p:spPr>
          <a:xfrm>
            <a:off x="3880769" y="6366826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PBS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3881490" y="6007546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Condor</a:t>
            </a:r>
          </a:p>
        </p:txBody>
      </p:sp>
      <p:sp>
        <p:nvSpPr>
          <p:cNvPr id="46" name="任意多边形 45"/>
          <p:cNvSpPr/>
          <p:nvPr/>
        </p:nvSpPr>
        <p:spPr>
          <a:xfrm>
            <a:off x="6615705" y="5098265"/>
            <a:ext cx="2448000" cy="149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6615705" y="4194539"/>
            <a:ext cx="1172886" cy="84123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48" name="直接箭头连接符 47"/>
          <p:cNvCxnSpPr>
            <a:endCxn id="35" idx="8"/>
          </p:cNvCxnSpPr>
          <p:nvPr/>
        </p:nvCxnSpPr>
        <p:spPr>
          <a:xfrm flipH="1" flipV="1">
            <a:off x="5599608" y="3130694"/>
            <a:ext cx="540" cy="43843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49" name="直接箭头连接符 48"/>
          <p:cNvCxnSpPr/>
          <p:nvPr/>
        </p:nvCxnSpPr>
        <p:spPr>
          <a:xfrm flipH="1" flipV="1">
            <a:off x="4456310" y="3130694"/>
            <a:ext cx="1012190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50" name="直接箭头连接符 49"/>
          <p:cNvCxnSpPr/>
          <p:nvPr/>
        </p:nvCxnSpPr>
        <p:spPr>
          <a:xfrm flipV="1">
            <a:off x="5736514" y="3130694"/>
            <a:ext cx="1051634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51" name="TextBox 50"/>
          <p:cNvSpPr txBox="1"/>
          <p:nvPr/>
        </p:nvSpPr>
        <p:spPr>
          <a:xfrm>
            <a:off x="2704653" y="5366874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+mn-ea"/>
                <a:ea typeface="+mn-ea"/>
              </a:rPr>
              <a:t>Experiment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2653" y="5366874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+mn-ea"/>
                <a:ea typeface="+mn-ea"/>
              </a:rPr>
              <a:t>Back-end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5060508" y="3582708"/>
            <a:ext cx="1110264" cy="407389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lt1"/>
                </a:solidFill>
                <a:latin typeface="+mn-lt"/>
                <a:ea typeface="+mn-ea"/>
              </a:rPr>
              <a:t>Interface</a:t>
            </a:r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53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CEPC and JUNO case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CEPC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JUNO</a:t>
            </a:r>
          </a:p>
          <a:p>
            <a:endParaRPr lang="zh-CN" altLang="en-US" dirty="0"/>
          </a:p>
        </p:txBody>
      </p:sp>
      <p:pic>
        <p:nvPicPr>
          <p:cNvPr id="4" name="图像3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170" y="1787842"/>
            <a:ext cx="3914140" cy="589915"/>
          </a:xfrm>
          <a:prstGeom prst="rect">
            <a:avLst/>
          </a:prstGeom>
        </p:spPr>
      </p:pic>
      <p:pic>
        <p:nvPicPr>
          <p:cNvPr id="5" name="图像4"/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789" y="2923369"/>
            <a:ext cx="4533265" cy="58991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0" y="4216617"/>
            <a:ext cx="3528000" cy="2309631"/>
            <a:chOff x="510155" y="4119744"/>
            <a:chExt cx="3528000" cy="2309631"/>
          </a:xfrm>
        </p:grpSpPr>
        <p:sp>
          <p:nvSpPr>
            <p:cNvPr id="6" name="任意多边形 5"/>
            <p:cNvSpPr/>
            <p:nvPr/>
          </p:nvSpPr>
          <p:spPr>
            <a:xfrm>
              <a:off x="510155" y="5832313"/>
              <a:ext cx="3528000" cy="59706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1" i="0" u="none" strike="noStrike" kern="1200" cap="none" dirty="0" smtClean="0">
                  <a:ln>
                    <a:noFill/>
                  </a:ln>
                  <a:latin typeface="+mn-ea"/>
                  <a:cs typeface="Droid Sans Fallback" pitchFamily="2"/>
                </a:rPr>
                <a:t>JSUB Core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b="1" dirty="0" smtClean="0">
                  <a:latin typeface="+mn-ea"/>
                  <a:cs typeface="Droid Sans Fallback" pitchFamily="2"/>
                </a:rPr>
                <a:t>(</a:t>
              </a:r>
              <a:r>
                <a:rPr lang="en-US" sz="1200" b="1" dirty="0" err="1" smtClean="0">
                  <a:latin typeface="+mn-ea"/>
                  <a:cs typeface="Droid Sans Fallback" pitchFamily="2"/>
                </a:rPr>
                <a:t>parse,split,generate,submit,getStatus</a:t>
              </a:r>
              <a:r>
                <a:rPr lang="en-US" sz="1200" b="1" dirty="0" smtClean="0">
                  <a:latin typeface="+mn-ea"/>
                  <a:cs typeface="Droid Sans Fallback" pitchFamily="2"/>
                </a:rPr>
                <a:t>…)</a:t>
              </a:r>
              <a:endParaRPr lang="en-US" sz="1200" b="1" i="0" u="none" strike="noStrike" kern="1200" cap="none" dirty="0">
                <a:ln>
                  <a:noFill/>
                </a:ln>
                <a:latin typeface="+mn-ea"/>
                <a:cs typeface="Droid Sans Fallback" pitchFamily="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829629" y="4396743"/>
              <a:ext cx="1296000" cy="152571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+mn-ea"/>
                  <a:ea typeface="+mn-ea"/>
                  <a:cs typeface="Droid Sans Fallback" pitchFamily="2"/>
                </a:rPr>
                <a:t>Step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 smtClean="0">
                  <a:latin typeface="+mn-ea"/>
                  <a:ea typeface="+mn-ea"/>
                  <a:cs typeface="Droid Sans Fallback" pitchFamily="2"/>
                </a:rPr>
                <a:t>OptParser</a:t>
              </a: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 smtClean="0">
                  <a:latin typeface="+mn-ea"/>
                  <a:ea typeface="+mn-ea"/>
                  <a:cs typeface="Droid Sans Fallback" pitchFamily="2"/>
                </a:rPr>
                <a:t>JobFactory</a:t>
              </a: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err="1" smtClean="0">
                  <a:latin typeface="+mn-ea"/>
                  <a:ea typeface="+mn-ea"/>
                  <a:cs typeface="Droid Sans Fallback" pitchFamily="2"/>
                </a:rPr>
                <a:t>WorkFlow</a:t>
              </a: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latin typeface="+mn-ea"/>
                  <a:ea typeface="+mn-ea"/>
                  <a:cs typeface="Droid Sans Fallback" pitchFamily="2"/>
                </a:rPr>
                <a:t>modules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29629" y="4127783"/>
              <a:ext cx="1296000" cy="2631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469395" y="5144680"/>
              <a:ext cx="1296000" cy="81221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latin typeface="+mn-ea"/>
                  <a:ea typeface="+mn-ea"/>
                  <a:cs typeface="Droid Sans Fallback" pitchFamily="2"/>
                </a:rPr>
                <a:t>Dirac/Condor</a:t>
              </a: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latin typeface="+mn-ea"/>
                  <a:ea typeface="+mn-ea"/>
                  <a:cs typeface="Droid Sans Fallback" pitchFamily="2"/>
                </a:rPr>
                <a:t>modules</a:t>
              </a:r>
              <a:endParaRPr lang="en-US" sz="1200" dirty="0">
                <a:latin typeface="+mn-ea"/>
                <a:ea typeface="+mn-ea"/>
                <a:cs typeface="Droid Sans Fallback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 smtClean="0">
                <a:latin typeface="+mn-ea"/>
                <a:ea typeface="+mn-ea"/>
                <a:cs typeface="Droid Sans Fallback" pitchFamily="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469395" y="4879320"/>
              <a:ext cx="1296000" cy="24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927" y="4119744"/>
              <a:ext cx="152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  <a:ea typeface="+mn-ea"/>
                </a:rPr>
                <a:t>CEPC/JUNO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69395" y="4856649"/>
              <a:ext cx="12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  <a:ea typeface="+mn-ea"/>
                </a:rPr>
                <a:t>backend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9629" y="5523437"/>
              <a:ext cx="47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69395" y="5531361"/>
              <a:ext cx="47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797593" y="4283083"/>
            <a:ext cx="3383999" cy="2439492"/>
            <a:chOff x="5199245" y="3731628"/>
            <a:chExt cx="3383999" cy="2439492"/>
          </a:xfrm>
        </p:grpSpPr>
        <p:sp>
          <p:nvSpPr>
            <p:cNvPr id="39" name="任意多边形 38"/>
            <p:cNvSpPr/>
            <p:nvPr/>
          </p:nvSpPr>
          <p:spPr>
            <a:xfrm>
              <a:off x="6106805" y="3731628"/>
              <a:ext cx="1568879" cy="265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OptionsParser</a:t>
              </a:r>
              <a:endPara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106805" y="3997308"/>
              <a:ext cx="1568879" cy="206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opts</a:t>
              </a: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106805" y="4203948"/>
              <a:ext cx="1568879" cy="398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parser();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generateOpts();</a:t>
              </a: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5199245" y="5000628"/>
              <a:ext cx="1415159" cy="26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CepcSimParser</a:t>
              </a: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199245" y="5266668"/>
              <a:ext cx="1415159" cy="368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simu_macro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event_macro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199245" y="5635307"/>
              <a:ext cx="1415159" cy="53581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_prepare(){}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parser(){}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generateOpts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(){}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7168085" y="5000628"/>
              <a:ext cx="1415159" cy="26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CepcRecParser</a:t>
              </a:r>
              <a:endPara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7168085" y="5266668"/>
              <a:ext cx="1415159" cy="250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reco_xml</a:t>
              </a: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168085" y="5517228"/>
              <a:ext cx="1415159" cy="58404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_prepare(){}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parser(){}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generateOpts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(){}</a:t>
              </a:r>
            </a:p>
          </p:txBody>
        </p:sp>
        <p:cxnSp>
          <p:nvCxnSpPr>
            <p:cNvPr id="48" name="直接箭头连接符 47"/>
            <p:cNvCxnSpPr>
              <a:stCxn id="42" idx="0"/>
            </p:cNvCxnSpPr>
            <p:nvPr/>
          </p:nvCxnSpPr>
          <p:spPr>
            <a:xfrm flipV="1">
              <a:off x="5906825" y="4648709"/>
              <a:ext cx="945689" cy="351919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tailEnd type="arrow"/>
            </a:ln>
          </p:spPr>
        </p:cxnSp>
        <p:cxnSp>
          <p:nvCxnSpPr>
            <p:cNvPr id="49" name="直接箭头连接符 48"/>
            <p:cNvCxnSpPr>
              <a:stCxn id="45" idx="0"/>
            </p:cNvCxnSpPr>
            <p:nvPr/>
          </p:nvCxnSpPr>
          <p:spPr>
            <a:xfrm flipH="1" flipV="1">
              <a:off x="6919189" y="4648709"/>
              <a:ext cx="956476" cy="351919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dash"/>
              <a:tailEnd type="arrow"/>
            </a:ln>
          </p:spPr>
        </p:cxnSp>
        <p:sp>
          <p:nvSpPr>
            <p:cNvPr id="50" name="等腰三角形 49"/>
            <p:cNvSpPr/>
            <p:nvPr/>
          </p:nvSpPr>
          <p:spPr>
            <a:xfrm rot="4234029">
              <a:off x="6759127" y="4608592"/>
              <a:ext cx="114300" cy="1085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17506676">
              <a:off x="6905806" y="4609848"/>
              <a:ext cx="114300" cy="1085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66758" y="1472513"/>
            <a:ext cx="3680140" cy="1995231"/>
            <a:chOff x="4663051" y="1217961"/>
            <a:chExt cx="3680140" cy="1995231"/>
          </a:xfrm>
        </p:grpSpPr>
        <p:sp>
          <p:nvSpPr>
            <p:cNvPr id="55" name="任意多边形 54"/>
            <p:cNvSpPr/>
            <p:nvPr/>
          </p:nvSpPr>
          <p:spPr>
            <a:xfrm>
              <a:off x="5843489" y="1217961"/>
              <a:ext cx="1464926" cy="276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JobFactory</a:t>
              </a: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5843489" y="1494801"/>
              <a:ext cx="1464926" cy="215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properties</a:t>
              </a: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43489" y="1710441"/>
              <a:ext cx="1464926" cy="585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createJobSet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setSubParam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(){}</a:t>
              </a:r>
            </a:p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setSpecialParam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663051" y="2674633"/>
              <a:ext cx="1613216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CepcJobFactory</a:t>
              </a:r>
              <a:endPara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663051" y="2920872"/>
              <a:ext cx="1613216" cy="292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setSpecialParam(){}</a:t>
              </a: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6700650" y="2674633"/>
              <a:ext cx="1642541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90000" tIns="45000" rIns="90000" bIns="45000" anchor="ctr" anchorCtr="0" compatLnSpc="0"/>
            <a:lstStyle/>
            <a:p>
              <a:pPr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JunoJobFactory</a:t>
              </a: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700650" y="2920872"/>
              <a:ext cx="1642541" cy="292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accent2"/>
              </a:solidFill>
              <a:prstDash val="solid"/>
            </a:ln>
            <a:effectLst/>
          </p:spPr>
          <p:txBody>
            <a:bodyPr vert="horz" wrap="none" lIns="36000" tIns="45000" rIns="90000" bIns="45000" anchor="ctr" anchorCtr="0" compatLnSpc="0"/>
            <a:lstStyle/>
            <a:p>
              <a:pPr hangingPunct="0">
                <a:lnSpc>
                  <a:spcPts val="1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 err="1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setSpecialParam</a:t>
              </a:r>
              <a:r>
                <a:rPr lang="en-US" sz="1050" dirty="0">
                  <a:latin typeface="Courier New" panose="02070309020205020404" pitchFamily="49" charset="0"/>
                  <a:ea typeface="Droid Sans Fallback" pitchFamily="2"/>
                  <a:cs typeface="Courier New" panose="02070309020205020404" pitchFamily="49" charset="0"/>
                </a:rPr>
                <a:t>(){}</a:t>
              </a:r>
            </a:p>
          </p:txBody>
        </p:sp>
        <p:cxnSp>
          <p:nvCxnSpPr>
            <p:cNvPr id="62" name="直接箭头连接符 61"/>
            <p:cNvCxnSpPr>
              <a:stCxn id="58" idx="0"/>
            </p:cNvCxnSpPr>
            <p:nvPr/>
          </p:nvCxnSpPr>
          <p:spPr>
            <a:xfrm flipV="1">
              <a:off x="5469659" y="2333713"/>
              <a:ext cx="1060352" cy="34092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solid"/>
              <a:round/>
              <a:tailEnd type="triangle"/>
            </a:ln>
          </p:spPr>
        </p:cxnSp>
        <p:cxnSp>
          <p:nvCxnSpPr>
            <p:cNvPr id="63" name="直接箭头连接符 62"/>
            <p:cNvCxnSpPr>
              <a:stCxn id="60" idx="0"/>
            </p:cNvCxnSpPr>
            <p:nvPr/>
          </p:nvCxnSpPr>
          <p:spPr>
            <a:xfrm flipH="1" flipV="1">
              <a:off x="6563853" y="2325793"/>
              <a:ext cx="958068" cy="34884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prstDash val="solid"/>
              <a:round/>
              <a:tailEnd type="triangle"/>
            </a:ln>
          </p:spPr>
        </p:cxnSp>
        <p:sp>
          <p:nvSpPr>
            <p:cNvPr id="64" name="等腰三角形 63"/>
            <p:cNvSpPr/>
            <p:nvPr/>
          </p:nvSpPr>
          <p:spPr>
            <a:xfrm rot="4332672">
              <a:off x="6425622" y="2296879"/>
              <a:ext cx="114300" cy="1085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17493116">
              <a:off x="6557254" y="2294785"/>
              <a:ext cx="114300" cy="108566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任意多边形 65"/>
          <p:cNvSpPr/>
          <p:nvPr/>
        </p:nvSpPr>
        <p:spPr>
          <a:xfrm>
            <a:off x="3167570" y="4672305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4247570" y="3467744"/>
            <a:ext cx="1362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Step</a:t>
            </a:r>
          </a:p>
        </p:txBody>
      </p:sp>
      <p:sp>
        <p:nvSpPr>
          <p:cNvPr id="68" name="任意多边形 67"/>
          <p:cNvSpPr/>
          <p:nvPr/>
        </p:nvSpPr>
        <p:spPr>
          <a:xfrm>
            <a:off x="4247570" y="3707145"/>
            <a:ext cx="1362600" cy="67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executable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description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number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returnData</a:t>
            </a:r>
            <a:endParaRPr lang="en-US" sz="1050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3167570" y="4916025"/>
            <a:ext cx="151200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optionsParser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078449" y="4669065"/>
            <a:ext cx="1545120" cy="24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juno.Step.Sim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5078449" y="4916025"/>
            <a:ext cx="154512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args</a:t>
            </a:r>
          </a:p>
        </p:txBody>
      </p:sp>
      <p:cxnSp>
        <p:nvCxnSpPr>
          <p:cNvPr id="72" name="直接箭头连接符 71"/>
          <p:cNvCxnSpPr>
            <a:stCxn id="66" idx="0"/>
          </p:cNvCxnSpPr>
          <p:nvPr/>
        </p:nvCxnSpPr>
        <p:spPr>
          <a:xfrm flipV="1">
            <a:off x="3923570" y="4427459"/>
            <a:ext cx="956316" cy="24484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73" name="直接箭头连接符 72"/>
          <p:cNvCxnSpPr>
            <a:stCxn id="70" idx="0"/>
          </p:cNvCxnSpPr>
          <p:nvPr/>
        </p:nvCxnSpPr>
        <p:spPr>
          <a:xfrm flipH="1" flipV="1">
            <a:off x="4924345" y="4427459"/>
            <a:ext cx="926664" cy="24160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74" name="任意多边形 73"/>
          <p:cNvSpPr/>
          <p:nvPr/>
        </p:nvSpPr>
        <p:spPr>
          <a:xfrm>
            <a:off x="3167570" y="5465385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CepcSimParser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3167570" y="5709105"/>
            <a:ext cx="1512000" cy="35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simu_macro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event_macro</a:t>
            </a:r>
          </a:p>
        </p:txBody>
      </p:sp>
      <p:cxnSp>
        <p:nvCxnSpPr>
          <p:cNvPr id="76" name="直接箭头连接符 75"/>
          <p:cNvCxnSpPr>
            <a:stCxn id="69" idx="2"/>
          </p:cNvCxnSpPr>
          <p:nvPr/>
        </p:nvCxnSpPr>
        <p:spPr>
          <a:xfrm>
            <a:off x="3923570" y="5206185"/>
            <a:ext cx="0" cy="259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triangle"/>
          </a:ln>
        </p:spPr>
      </p:cxnSp>
      <p:sp>
        <p:nvSpPr>
          <p:cNvPr id="77" name="等腰三角形 76"/>
          <p:cNvSpPr/>
          <p:nvPr/>
        </p:nvSpPr>
        <p:spPr>
          <a:xfrm rot="17262789">
            <a:off x="4918904" y="4385125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4332672">
            <a:off x="4767878" y="4390507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4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CEPC and JUNO case (2)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47117" y="1902599"/>
            <a:ext cx="3954929" cy="178510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cepc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JobSteps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Mokka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Marlin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/rec</a:t>
            </a:r>
          </a:p>
          <a:p>
            <a:pPr algn="l"/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7117" y="3863463"/>
            <a:ext cx="2185214" cy="86177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</a:rPr>
              <a:t>Splitter</a:t>
            </a:r>
            <a:r>
              <a:rPr lang="en-US" altLang="zh-CN" dirty="0"/>
              <a:t>:</a:t>
            </a:r>
          </a:p>
          <a:p>
            <a:pPr algn="l"/>
            <a:r>
              <a:rPr lang="en-US" altLang="zh-CN" dirty="0"/>
              <a:t>  Type: </a:t>
            </a:r>
            <a:r>
              <a:rPr lang="en-US" altLang="zh-CN" dirty="0" err="1">
                <a:solidFill>
                  <a:schemeClr val="accent2"/>
                </a:solidFill>
              </a:rPr>
              <a:t>ByFile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EventMaxPerJob</a:t>
            </a:r>
            <a:r>
              <a:rPr lang="en-US" altLang="zh-CN" dirty="0"/>
              <a:t>: 20</a:t>
            </a:r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SeedStart</a:t>
            </a:r>
            <a:r>
              <a:rPr lang="en-US" altLang="zh-CN" dirty="0"/>
              <a:t>: auto</a:t>
            </a:r>
          </a:p>
          <a:p>
            <a:pPr algn="l"/>
            <a:r>
              <a:rPr lang="en-US" altLang="zh-CN" dirty="0"/>
              <a:t>  </a:t>
            </a:r>
            <a:r>
              <a:rPr lang="en-US" altLang="zh-CN" dirty="0" err="1"/>
              <a:t>InputData</a:t>
            </a:r>
            <a:r>
              <a:rPr lang="en-US" altLang="zh-CN" dirty="0"/>
              <a:t>: ./</a:t>
            </a:r>
            <a:r>
              <a:rPr lang="en-US" altLang="zh-CN" dirty="0" err="1" smtClean="0"/>
              <a:t>stdhep.list</a:t>
            </a:r>
            <a:endParaRPr lang="en-US" altLang="zh-CN" dirty="0"/>
          </a:p>
        </p:txBody>
      </p:sp>
      <p:sp>
        <p:nvSpPr>
          <p:cNvPr id="70" name="TextBox 69"/>
          <p:cNvSpPr txBox="1"/>
          <p:nvPr/>
        </p:nvSpPr>
        <p:spPr>
          <a:xfrm>
            <a:off x="347117" y="4943875"/>
            <a:ext cx="2492990" cy="132343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</a:rPr>
              <a:t>Backend</a:t>
            </a:r>
            <a:r>
              <a:rPr lang="en-US" altLang="zh-CN" dirty="0" smtClean="0"/>
              <a:t>: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Name: </a:t>
            </a:r>
            <a:r>
              <a:rPr lang="en-US" altLang="zh-CN" dirty="0" err="1" smtClean="0">
                <a:solidFill>
                  <a:schemeClr val="accent2"/>
                </a:solidFill>
              </a:rPr>
              <a:t>dirac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Site: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- CLOUD.IHEP.cn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- GRID.JINR.ru</a:t>
            </a:r>
            <a:endParaRPr lang="en-US" altLang="zh-CN" dirty="0"/>
          </a:p>
          <a:p>
            <a:pPr algn="l"/>
            <a:r>
              <a:rPr lang="en-US" altLang="zh-CN" dirty="0"/>
              <a:t>  </a:t>
            </a:r>
            <a:r>
              <a:rPr lang="en-US" altLang="zh-CN" dirty="0" err="1" smtClean="0"/>
              <a:t>JobGroup</a:t>
            </a:r>
            <a:r>
              <a:rPr lang="en-US" altLang="zh-CN" dirty="0" smtClean="0"/>
              <a:t>: suob160302_7 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/>
              <a:t>  </a:t>
            </a:r>
            <a:r>
              <a:rPr lang="en-US" altLang="zh-CN" dirty="0" err="1" smtClean="0"/>
              <a:t>OutputSe</a:t>
            </a:r>
            <a:r>
              <a:rPr lang="en-US" altLang="zh-CN" dirty="0" smtClean="0"/>
              <a:t>: WHU-USER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OutputDir</a:t>
            </a:r>
            <a:r>
              <a:rPr lang="en-US" altLang="zh-CN" dirty="0" smtClean="0"/>
              <a:t>: /test/</a:t>
            </a:r>
            <a:r>
              <a:rPr lang="en-US" altLang="zh-CN" dirty="0" err="1" smtClean="0"/>
              <a:t>cepc</a:t>
            </a:r>
            <a:r>
              <a:rPr lang="en-US" altLang="zh-CN" dirty="0" smtClean="0"/>
              <a:t>/0302_7</a:t>
            </a:r>
            <a:endParaRPr lang="en-US" altLang="zh-CN" dirty="0"/>
          </a:p>
        </p:txBody>
      </p:sp>
      <p:pic>
        <p:nvPicPr>
          <p:cNvPr id="71" name="图像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377034" y="1242894"/>
            <a:ext cx="4665366" cy="3104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117" y="1346200"/>
            <a:ext cx="287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CEPC_test.yaml</a:t>
            </a:r>
            <a:endParaRPr lang="zh-CN" altLang="en-US" dirty="0"/>
          </a:p>
        </p:txBody>
      </p:sp>
      <p:pic>
        <p:nvPicPr>
          <p:cNvPr id="72" name="图像7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3700" y="4552950"/>
            <a:ext cx="4838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CEPC and JUNO case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296989"/>
            <a:ext cx="8534400" cy="989011"/>
          </a:xfrm>
        </p:spPr>
        <p:txBody>
          <a:bodyPr/>
          <a:lstStyle/>
          <a:p>
            <a:r>
              <a:rPr lang="en-US" altLang="zh-CN" dirty="0" smtClean="0"/>
              <a:t>In 2016, about 130K jobs have been successfully submitted through JSUB</a:t>
            </a:r>
            <a:endParaRPr lang="zh-CN" altLang="en-US" dirty="0"/>
          </a:p>
        </p:txBody>
      </p:sp>
      <p:sp>
        <p:nvSpPr>
          <p:cNvPr id="4" name="AutoShape 2" descr="https://dirac.ihep.ac.cn/DIRAC/s:CAS_Production/g:dirac_admin/AccountingPlot/getPlotImg?file=Z:eNpVjcsOgjAQRX-FT6BoFGZnNDFx4UrXprQ3pARo05ka9OutuMHdncc513JNxk_25IxYbujOiOfoUxjy0KfJP1Le5GwQzJKRie774aZuWBMA7wmTvbkRbyuuKtUOroFT-dIQZon6EDu2a8NawKqkiOCjXPUIrrZ0TGMatLgnCswwSWCL3recKRYd5b9K_apqklfAotjQxbf4AGsWVQk=&amp;nocache=1475493523639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https://dirac.ihep.ac.cn/DIRAC/s:CAS_Production/g:dirac_admin/AccountingPlot/getPlotImg?file=Z:eNpVjU0KwjAQha_SIzRVtJmdKAguXOla0uRRIm0TMhOpnt6om7p8f99z3JINkzt4K441XRnpmEKOQxEW0d5ycVBa_cf1Uz8sWwBvCZO7-BEvJ76p1QZew6uSaMIsyexSz25JWAJY1ZQQQ5KzGcHNmvZ5zIMR_0CFGTYLXHUPHZcVi0nyf6V-Vy3JM-KLWNEpdHgDUQ1QSQ==&amp;nocache=147549367625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48" y="2032000"/>
            <a:ext cx="693715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41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JSub</a:t>
            </a:r>
            <a:r>
              <a:rPr lang="en-US" altLang="zh-CN" dirty="0" smtClean="0"/>
              <a:t> is a lightweight  and extensible task submission and management tool</a:t>
            </a:r>
          </a:p>
          <a:p>
            <a:pPr lvl="1"/>
            <a:r>
              <a:rPr lang="en-US" altLang="zh-CN" dirty="0" smtClean="0"/>
              <a:t>Small experiments or experiments in early stage can extend it for quickly access of distributed resources for massive production</a:t>
            </a:r>
          </a:p>
          <a:p>
            <a:r>
              <a:rPr lang="en-US" altLang="zh-CN" dirty="0" err="1" smtClean="0"/>
              <a:t>JSub</a:t>
            </a:r>
            <a:r>
              <a:rPr lang="en-US" altLang="zh-CN" dirty="0" smtClean="0"/>
              <a:t> has been implemented in Python</a:t>
            </a:r>
          </a:p>
          <a:p>
            <a:pPr lvl="1"/>
            <a:r>
              <a:rPr lang="en-US" altLang="zh-CN" dirty="0" smtClean="0"/>
              <a:t>Dirac and Condor supported</a:t>
            </a:r>
          </a:p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dirty="0" smtClean="0"/>
              <a:t>Real cases of CEPC </a:t>
            </a:r>
            <a:r>
              <a:rPr lang="en-US" altLang="zh-CN" dirty="0"/>
              <a:t>and JUNO </a:t>
            </a:r>
            <a:r>
              <a:rPr lang="en-US" altLang="zh-CN" dirty="0" smtClean="0"/>
              <a:t>experiments have shown its flexibility and simplicity </a:t>
            </a:r>
          </a:p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dirty="0" smtClean="0"/>
              <a:t>CEPC usage in 2016 has proved its stability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3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n IHEP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296988"/>
            <a:ext cx="3322637" cy="5006975"/>
          </a:xfrm>
        </p:spPr>
        <p:txBody>
          <a:bodyPr/>
          <a:lstStyle/>
          <a:p>
            <a:r>
              <a:rPr lang="en-US" altLang="zh-CN" dirty="0" smtClean="0"/>
              <a:t>Current experiments</a:t>
            </a:r>
          </a:p>
          <a:p>
            <a:pPr lvl="1"/>
            <a:r>
              <a:rPr lang="en-US" altLang="zh-CN" dirty="0" smtClean="0"/>
              <a:t>BESIII</a:t>
            </a:r>
          </a:p>
          <a:p>
            <a:pPr lvl="1"/>
            <a:r>
              <a:rPr lang="en-US" altLang="zh-CN" dirty="0" smtClean="0"/>
              <a:t>DYB</a:t>
            </a:r>
          </a:p>
          <a:p>
            <a:pPr lvl="1"/>
            <a:r>
              <a:rPr lang="en-US" altLang="zh-CN" dirty="0" smtClean="0"/>
              <a:t>YBJ</a:t>
            </a:r>
          </a:p>
          <a:p>
            <a:r>
              <a:rPr lang="en-US" altLang="zh-CN" dirty="0" smtClean="0"/>
              <a:t>New experiments</a:t>
            </a:r>
          </a:p>
          <a:p>
            <a:pPr lvl="1"/>
            <a:r>
              <a:rPr lang="en-US" altLang="zh-CN" dirty="0" smtClean="0"/>
              <a:t>JUNO</a:t>
            </a:r>
          </a:p>
          <a:p>
            <a:pPr lvl="1"/>
            <a:r>
              <a:rPr lang="en-US" altLang="zh-CN" dirty="0" smtClean="0"/>
              <a:t>LHAASO</a:t>
            </a:r>
          </a:p>
          <a:p>
            <a:pPr lvl="1"/>
            <a:r>
              <a:rPr lang="en-US" altLang="zh-CN" dirty="0" smtClean="0"/>
              <a:t>HXMT</a:t>
            </a:r>
          </a:p>
          <a:p>
            <a:pPr lvl="1"/>
            <a:r>
              <a:rPr lang="en-US" altLang="zh-CN" dirty="0" smtClean="0"/>
              <a:t>CEPC</a:t>
            </a:r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881063"/>
            <a:ext cx="1951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72" y="657225"/>
            <a:ext cx="11398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72" y="2582435"/>
            <a:ext cx="11271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686175" y="1816100"/>
            <a:ext cx="2508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SzPct val="75000"/>
              <a:buFont typeface="Wingdings" pitchFamily="2" charset="2"/>
              <a:buChar char="¡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en-US" sz="1600" dirty="0">
                <a:solidFill>
                  <a:srgbClr val="FF0000"/>
                </a:solidFill>
                <a:ea typeface="华文彩云" pitchFamily="2" charset="-122"/>
              </a:rPr>
              <a:t>BESIII</a:t>
            </a:r>
            <a:r>
              <a:rPr kumimoji="0" lang="en-GB" altLang="en-US" sz="1600" dirty="0">
                <a:ea typeface="华文彩云" pitchFamily="2" charset="-122"/>
              </a:rPr>
              <a:t> (Beijing Spectrometer III at BEPCII)</a:t>
            </a:r>
            <a:endParaRPr kumimoji="0" lang="en-US" altLang="en-US" sz="1600" dirty="0">
              <a:ea typeface="华文彩云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561772" y="1581150"/>
            <a:ext cx="2397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SzPct val="75000"/>
              <a:buFont typeface="Wingdings" pitchFamily="2" charset="2"/>
              <a:buChar char="¡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FF0000"/>
                </a:solidFill>
                <a:ea typeface="华文彩云" pitchFamily="2" charset="-122"/>
              </a:rPr>
              <a:t>DYB</a:t>
            </a:r>
            <a:r>
              <a:rPr kumimoji="0" lang="en-US" altLang="zh-CN" sz="1600">
                <a:ea typeface="华文彩云" pitchFamily="2" charset="-122"/>
              </a:rPr>
              <a:t> (Daya Bay Reactor 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ea typeface="华文彩云" pitchFamily="2" charset="-122"/>
              </a:rPr>
              <a:t>Neutrino Experiment)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482397" y="3504772"/>
            <a:ext cx="2711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SzPct val="75000"/>
              <a:buFont typeface="Wingdings" pitchFamily="2" charset="2"/>
              <a:buChar char="¡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华文彩云" pitchFamily="2" charset="-122"/>
              </a:rPr>
              <a:t>JUNO</a:t>
            </a:r>
            <a:r>
              <a:rPr lang="en-US" altLang="zh-CN" sz="1600">
                <a:ea typeface="华文彩云" pitchFamily="2" charset="-122"/>
              </a:rPr>
              <a:t> (Jiangmen Underground 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华文彩云" pitchFamily="2" charset="-122"/>
              </a:rPr>
              <a:t>Neutrino Observatory) </a:t>
            </a:r>
            <a:endParaRPr kumimoji="0" lang="en-US" altLang="zh-CN" sz="1600">
              <a:ea typeface="华文彩云" pitchFamily="2" charset="-122"/>
            </a:endParaRP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2987655" y="5037138"/>
            <a:ext cx="3241675" cy="1820862"/>
            <a:chOff x="5786468" y="4751059"/>
            <a:chExt cx="3241702" cy="1820496"/>
          </a:xfrm>
        </p:grpSpPr>
        <p:pic>
          <p:nvPicPr>
            <p:cNvPr id="14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68" y="4919223"/>
              <a:ext cx="3241702" cy="116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5959768" y="4751059"/>
              <a:ext cx="996958" cy="3079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zh-CN" sz="14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LHAASO</a:t>
              </a:r>
              <a:endParaRPr lang="en-US" altLang="zh-CN" sz="1400" b="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6" name="矩形 17"/>
            <p:cNvSpPr>
              <a:spLocks noChangeArrowheads="1"/>
            </p:cNvSpPr>
            <p:nvPr/>
          </p:nvSpPr>
          <p:spPr bwMode="auto">
            <a:xfrm>
              <a:off x="5905183" y="5986780"/>
              <a:ext cx="30940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SzPct val="75000"/>
                <a:buFont typeface="Wingdings" pitchFamily="2" charset="2"/>
                <a:buChar char="¡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dirty="0"/>
                <a:t>Large High Altitude Air Shower Observatory</a:t>
              </a:r>
              <a:endParaRPr kumimoji="0" lang="en-US" altLang="en-US" sz="1600" dirty="0">
                <a:ea typeface="华文彩云" pitchFamily="2" charset="-122"/>
              </a:endParaRP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6328690" y="4831480"/>
            <a:ext cx="2444750" cy="1905000"/>
            <a:chOff x="3356928" y="4667250"/>
            <a:chExt cx="2444750" cy="1904623"/>
          </a:xfrm>
        </p:grpSpPr>
        <p:pic>
          <p:nvPicPr>
            <p:cNvPr id="18" name="Picture 5" descr="973-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550" y="4693920"/>
              <a:ext cx="1343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3893503" y="4667250"/>
              <a:ext cx="777875" cy="3063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4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HXMT</a:t>
              </a:r>
              <a:endParaRPr lang="en-US" altLang="zh-CN" sz="1400" b="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20" name="矩形 18"/>
            <p:cNvSpPr>
              <a:spLocks noChangeArrowheads="1"/>
            </p:cNvSpPr>
            <p:nvPr/>
          </p:nvSpPr>
          <p:spPr bwMode="auto">
            <a:xfrm>
              <a:off x="3356928" y="5987098"/>
              <a:ext cx="24447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v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SzPct val="75000"/>
                <a:buFont typeface="Wingdings" pitchFamily="2" charset="2"/>
                <a:buChar char="¡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¨"/>
                <a:defRPr kumimoji="1" sz="1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/>
                <a:t>Hard X-Ray Moderate Telescope</a:t>
              </a:r>
              <a:endParaRPr kumimoji="0" lang="en-US" altLang="en-US" sz="1600">
                <a:ea typeface="华文彩云" pitchFamily="2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6870700" y="64008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SzPct val="75000"/>
              <a:buFont typeface="Wingdings" pitchFamily="2" charset="2"/>
              <a:buChar char="¡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¨"/>
              <a:defRPr kumimoji="1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3B44461-D6A2-4E24-8DC5-ADBC1FA8AECC}" type="slidenum">
              <a:rPr kumimoji="0" lang="zh-CN" altLang="en-US" sz="1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3894688" y="2786901"/>
            <a:ext cx="2572993" cy="1622172"/>
            <a:chOff x="1055688" y="1736725"/>
            <a:chExt cx="7346950" cy="2925763"/>
          </a:xfrm>
        </p:grpSpPr>
        <p:sp>
          <p:nvSpPr>
            <p:cNvPr id="23" name="任意多边形 22"/>
            <p:cNvSpPr/>
            <p:nvPr/>
          </p:nvSpPr>
          <p:spPr bwMode="auto">
            <a:xfrm>
              <a:off x="7426325" y="2665413"/>
              <a:ext cx="566738" cy="315912"/>
            </a:xfrm>
            <a:custGeom>
              <a:avLst/>
              <a:gdLst>
                <a:gd name="connsiteX0" fmla="*/ 523875 w 525249"/>
                <a:gd name="connsiteY0" fmla="*/ 315699 h 315699"/>
                <a:gd name="connsiteX1" fmla="*/ 523875 w 525249"/>
                <a:gd name="connsiteY1" fmla="*/ 239499 h 315699"/>
                <a:gd name="connsiteX2" fmla="*/ 509587 w 525249"/>
                <a:gd name="connsiteY2" fmla="*/ 215687 h 315699"/>
                <a:gd name="connsiteX3" fmla="*/ 495300 w 525249"/>
                <a:gd name="connsiteY3" fmla="*/ 172824 h 315699"/>
                <a:gd name="connsiteX4" fmla="*/ 442912 w 525249"/>
                <a:gd name="connsiteY4" fmla="*/ 120437 h 315699"/>
                <a:gd name="connsiteX5" fmla="*/ 395287 w 525249"/>
                <a:gd name="connsiteY5" fmla="*/ 91862 h 315699"/>
                <a:gd name="connsiteX6" fmla="*/ 309562 w 525249"/>
                <a:gd name="connsiteY6" fmla="*/ 63287 h 315699"/>
                <a:gd name="connsiteX7" fmla="*/ 247650 w 525249"/>
                <a:gd name="connsiteY7" fmla="*/ 44237 h 315699"/>
                <a:gd name="connsiteX8" fmla="*/ 185737 w 525249"/>
                <a:gd name="connsiteY8" fmla="*/ 34712 h 315699"/>
                <a:gd name="connsiteX9" fmla="*/ 95250 w 525249"/>
                <a:gd name="connsiteY9" fmla="*/ 20424 h 315699"/>
                <a:gd name="connsiteX10" fmla="*/ 42862 w 525249"/>
                <a:gd name="connsiteY10" fmla="*/ 15662 h 315699"/>
                <a:gd name="connsiteX11" fmla="*/ 23812 w 525249"/>
                <a:gd name="connsiteY11" fmla="*/ 1374 h 315699"/>
                <a:gd name="connsiteX12" fmla="*/ 0 w 525249"/>
                <a:gd name="connsiteY12" fmla="*/ 1374 h 31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5249" h="315699">
                  <a:moveTo>
                    <a:pt x="523875" y="315699"/>
                  </a:moveTo>
                  <a:cubicBezTo>
                    <a:pt x="525065" y="285933"/>
                    <a:pt x="526256" y="256168"/>
                    <a:pt x="523875" y="239499"/>
                  </a:cubicBezTo>
                  <a:cubicBezTo>
                    <a:pt x="521494" y="222830"/>
                    <a:pt x="514349" y="226799"/>
                    <a:pt x="509587" y="215687"/>
                  </a:cubicBezTo>
                  <a:cubicBezTo>
                    <a:pt x="504825" y="204575"/>
                    <a:pt x="506412" y="188699"/>
                    <a:pt x="495300" y="172824"/>
                  </a:cubicBezTo>
                  <a:cubicBezTo>
                    <a:pt x="484187" y="156949"/>
                    <a:pt x="459581" y="133931"/>
                    <a:pt x="442912" y="120437"/>
                  </a:cubicBezTo>
                  <a:cubicBezTo>
                    <a:pt x="426243" y="106943"/>
                    <a:pt x="417512" y="101387"/>
                    <a:pt x="395287" y="91862"/>
                  </a:cubicBezTo>
                  <a:cubicBezTo>
                    <a:pt x="373062" y="82337"/>
                    <a:pt x="334168" y="71224"/>
                    <a:pt x="309562" y="63287"/>
                  </a:cubicBezTo>
                  <a:cubicBezTo>
                    <a:pt x="284956" y="55350"/>
                    <a:pt x="268287" y="48999"/>
                    <a:pt x="247650" y="44237"/>
                  </a:cubicBezTo>
                  <a:cubicBezTo>
                    <a:pt x="227013" y="39475"/>
                    <a:pt x="185737" y="34712"/>
                    <a:pt x="185737" y="34712"/>
                  </a:cubicBezTo>
                  <a:lnTo>
                    <a:pt x="95250" y="20424"/>
                  </a:lnTo>
                  <a:cubicBezTo>
                    <a:pt x="71437" y="17249"/>
                    <a:pt x="54768" y="18837"/>
                    <a:pt x="42862" y="15662"/>
                  </a:cubicBezTo>
                  <a:cubicBezTo>
                    <a:pt x="30956" y="12487"/>
                    <a:pt x="30956" y="3755"/>
                    <a:pt x="23812" y="1374"/>
                  </a:cubicBezTo>
                  <a:cubicBezTo>
                    <a:pt x="16668" y="-1007"/>
                    <a:pt x="8334" y="183"/>
                    <a:pt x="0" y="1374"/>
                  </a:cubicBezTo>
                </a:path>
              </a:pathLst>
            </a:custGeom>
            <a:noFill/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>
              <a:off x="1084263" y="2613025"/>
              <a:ext cx="636587" cy="371475"/>
            </a:xfrm>
            <a:custGeom>
              <a:avLst/>
              <a:gdLst>
                <a:gd name="connsiteX0" fmla="*/ 0 w 666750"/>
                <a:gd name="connsiteY0" fmla="*/ 419100 h 419100"/>
                <a:gd name="connsiteX1" fmla="*/ 28575 w 666750"/>
                <a:gd name="connsiteY1" fmla="*/ 285750 h 419100"/>
                <a:gd name="connsiteX2" fmla="*/ 95250 w 666750"/>
                <a:gd name="connsiteY2" fmla="*/ 206375 h 419100"/>
                <a:gd name="connsiteX3" fmla="*/ 260350 w 666750"/>
                <a:gd name="connsiteY3" fmla="*/ 123825 h 419100"/>
                <a:gd name="connsiteX4" fmla="*/ 508000 w 666750"/>
                <a:gd name="connsiteY4" fmla="*/ 73025 h 419100"/>
                <a:gd name="connsiteX5" fmla="*/ 666750 w 666750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419100">
                  <a:moveTo>
                    <a:pt x="0" y="419100"/>
                  </a:moveTo>
                  <a:cubicBezTo>
                    <a:pt x="6350" y="370152"/>
                    <a:pt x="12700" y="321204"/>
                    <a:pt x="28575" y="285750"/>
                  </a:cubicBezTo>
                  <a:cubicBezTo>
                    <a:pt x="44450" y="250296"/>
                    <a:pt x="56621" y="233362"/>
                    <a:pt x="95250" y="206375"/>
                  </a:cubicBezTo>
                  <a:cubicBezTo>
                    <a:pt x="133879" y="179388"/>
                    <a:pt x="191559" y="146050"/>
                    <a:pt x="260350" y="123825"/>
                  </a:cubicBezTo>
                  <a:cubicBezTo>
                    <a:pt x="329141" y="101600"/>
                    <a:pt x="440267" y="93662"/>
                    <a:pt x="508000" y="73025"/>
                  </a:cubicBezTo>
                  <a:cubicBezTo>
                    <a:pt x="575733" y="52388"/>
                    <a:pt x="621241" y="26194"/>
                    <a:pt x="666750" y="0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TextBox 76"/>
            <p:cNvSpPr txBox="1">
              <a:spLocks noChangeArrowheads="1"/>
            </p:cNvSpPr>
            <p:nvPr/>
          </p:nvSpPr>
          <p:spPr bwMode="auto">
            <a:xfrm>
              <a:off x="1461243" y="2743245"/>
              <a:ext cx="446008" cy="25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BTC</a:t>
              </a: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" name="右箭头 25"/>
            <p:cNvSpPr/>
            <p:nvPr/>
          </p:nvSpPr>
          <p:spPr bwMode="auto">
            <a:xfrm rot="20678478">
              <a:off x="1317625" y="2687638"/>
              <a:ext cx="79375" cy="57150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389227" y="2190298"/>
              <a:ext cx="576330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IP1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4501463" y="4283232"/>
              <a:ext cx="432545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IP2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464415" y="2113772"/>
              <a:ext cx="576329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e+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298472" y="2113772"/>
              <a:ext cx="576330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e-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6626412" y="2618997"/>
              <a:ext cx="883797" cy="43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e+ e- Linac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(240m)</a:t>
              </a:r>
              <a:endPara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6796870" y="2102988"/>
              <a:ext cx="439595" cy="24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LTB</a:t>
              </a:r>
              <a:endPara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055688" y="2097088"/>
              <a:ext cx="6921500" cy="2519362"/>
            </a:xfrm>
            <a:prstGeom prst="ellipse">
              <a:avLst/>
            </a:prstGeom>
            <a:noFill/>
            <a:ln w="57150" cap="flat" cmpd="sng" algn="ctr">
              <a:solidFill>
                <a:srgbClr val="CC00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4" name="右箭头 33"/>
            <p:cNvSpPr/>
            <p:nvPr/>
          </p:nvSpPr>
          <p:spPr bwMode="auto">
            <a:xfrm rot="21289895">
              <a:off x="3587750" y="2081213"/>
              <a:ext cx="187325" cy="127000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 rot="14382723">
              <a:off x="6688932" y="2112169"/>
              <a:ext cx="82550" cy="65087"/>
            </a:xfrm>
            <a:prstGeom prst="rightArrow">
              <a:avLst/>
            </a:prstGeom>
            <a:solidFill>
              <a:srgbClr val="00B0F0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 rot="12476930">
              <a:off x="7815263" y="2746375"/>
              <a:ext cx="130175" cy="46038"/>
            </a:xfrm>
            <a:prstGeom prst="rightArrow">
              <a:avLst/>
            </a:prstGeom>
            <a:solidFill>
              <a:srgbClr val="00B0F0"/>
            </a:soli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7" name="TextBox 48"/>
            <p:cNvSpPr txBox="1">
              <a:spLocks noChangeArrowheads="1"/>
            </p:cNvSpPr>
            <p:nvPr/>
          </p:nvSpPr>
          <p:spPr bwMode="auto">
            <a:xfrm rot="411638">
              <a:off x="2431545" y="4197468"/>
              <a:ext cx="1994065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CEPC Collider Ring(50Km)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" name="TextBox 50"/>
            <p:cNvSpPr txBox="1">
              <a:spLocks noChangeArrowheads="1"/>
            </p:cNvSpPr>
            <p:nvPr/>
          </p:nvSpPr>
          <p:spPr bwMode="auto">
            <a:xfrm rot="336818">
              <a:off x="2831229" y="3871419"/>
              <a:ext cx="1194698" cy="27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Booster(50Km)</a:t>
              </a:r>
              <a:endPara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" name="TextBox 61"/>
            <p:cNvSpPr txBox="1">
              <a:spLocks noChangeArrowheads="1"/>
            </p:cNvSpPr>
            <p:nvPr/>
          </p:nvSpPr>
          <p:spPr bwMode="auto">
            <a:xfrm>
              <a:off x="7956630" y="2565146"/>
              <a:ext cx="446008" cy="25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BTC</a:t>
              </a: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 flipV="1">
              <a:off x="6559550" y="2566988"/>
              <a:ext cx="144463" cy="17621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lumMod val="10000"/>
                </a:srgbClr>
              </a:solidFill>
              <a:prstDash val="solid"/>
            </a:ln>
            <a:effectLst/>
          </p:spPr>
        </p:cxnSp>
        <p:sp>
          <p:nvSpPr>
            <p:cNvPr id="41" name="右箭头 40"/>
            <p:cNvSpPr/>
            <p:nvPr/>
          </p:nvSpPr>
          <p:spPr bwMode="auto">
            <a:xfrm rot="11153906">
              <a:off x="5346700" y="2079625"/>
              <a:ext cx="187325" cy="127000"/>
            </a:xfrm>
            <a:prstGeom prst="rightArrow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4494213" y="2033588"/>
              <a:ext cx="139700" cy="141287"/>
            </a:xfrm>
            <a:prstGeom prst="ellipse">
              <a:avLst/>
            </a:prstGeom>
            <a:solidFill>
              <a:srgbClr val="CC00FF"/>
            </a:solidFill>
            <a:ln w="25400" cap="flat" cmpd="sng" algn="ctr">
              <a:solidFill>
                <a:srgbClr val="CC00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4503738" y="4522788"/>
              <a:ext cx="139700" cy="139700"/>
            </a:xfrm>
            <a:prstGeom prst="ellipse">
              <a:avLst/>
            </a:prstGeom>
            <a:solidFill>
              <a:srgbClr val="CC00FF"/>
            </a:solidFill>
            <a:ln w="25400" cap="flat" cmpd="sng" algn="ctr">
              <a:solidFill>
                <a:srgbClr val="CC00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 bwMode="auto">
            <a:xfrm>
              <a:off x="6704013" y="2300288"/>
              <a:ext cx="801687" cy="261937"/>
            </a:xfrm>
            <a:custGeom>
              <a:avLst/>
              <a:gdLst>
                <a:gd name="connsiteX0" fmla="*/ 0 w 802481"/>
                <a:gd name="connsiteY0" fmla="*/ 263004 h 263004"/>
                <a:gd name="connsiteX1" fmla="*/ 42862 w 802481"/>
                <a:gd name="connsiteY1" fmla="*/ 212998 h 263004"/>
                <a:gd name="connsiteX2" fmla="*/ 80962 w 802481"/>
                <a:gd name="connsiteY2" fmla="*/ 167754 h 263004"/>
                <a:gd name="connsiteX3" fmla="*/ 147637 w 802481"/>
                <a:gd name="connsiteY3" fmla="*/ 117748 h 263004"/>
                <a:gd name="connsiteX4" fmla="*/ 240506 w 802481"/>
                <a:gd name="connsiteY4" fmla="*/ 65360 h 263004"/>
                <a:gd name="connsiteX5" fmla="*/ 357187 w 802481"/>
                <a:gd name="connsiteY5" fmla="*/ 32023 h 263004"/>
                <a:gd name="connsiteX6" fmla="*/ 514350 w 802481"/>
                <a:gd name="connsiteY6" fmla="*/ 1067 h 263004"/>
                <a:gd name="connsiteX7" fmla="*/ 619125 w 802481"/>
                <a:gd name="connsiteY7" fmla="*/ 10592 h 263004"/>
                <a:gd name="connsiteX8" fmla="*/ 771525 w 802481"/>
                <a:gd name="connsiteY8" fmla="*/ 43929 h 263004"/>
                <a:gd name="connsiteX9" fmla="*/ 802481 w 802481"/>
                <a:gd name="connsiteY9" fmla="*/ 60598 h 26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2481" h="263004">
                  <a:moveTo>
                    <a:pt x="0" y="263004"/>
                  </a:moveTo>
                  <a:lnTo>
                    <a:pt x="42862" y="212998"/>
                  </a:lnTo>
                  <a:cubicBezTo>
                    <a:pt x="56356" y="197123"/>
                    <a:pt x="63500" y="183629"/>
                    <a:pt x="80962" y="167754"/>
                  </a:cubicBezTo>
                  <a:cubicBezTo>
                    <a:pt x="98424" y="151879"/>
                    <a:pt x="121046" y="134814"/>
                    <a:pt x="147637" y="117748"/>
                  </a:cubicBezTo>
                  <a:cubicBezTo>
                    <a:pt x="174228" y="100682"/>
                    <a:pt x="205581" y="79647"/>
                    <a:pt x="240506" y="65360"/>
                  </a:cubicBezTo>
                  <a:cubicBezTo>
                    <a:pt x="275431" y="51072"/>
                    <a:pt x="311546" y="42738"/>
                    <a:pt x="357187" y="32023"/>
                  </a:cubicBezTo>
                  <a:cubicBezTo>
                    <a:pt x="402828" y="21308"/>
                    <a:pt x="470694" y="4639"/>
                    <a:pt x="514350" y="1067"/>
                  </a:cubicBezTo>
                  <a:cubicBezTo>
                    <a:pt x="558006" y="-2505"/>
                    <a:pt x="576262" y="3448"/>
                    <a:pt x="619125" y="10592"/>
                  </a:cubicBezTo>
                  <a:cubicBezTo>
                    <a:pt x="661988" y="17736"/>
                    <a:pt x="740966" y="35595"/>
                    <a:pt x="771525" y="43929"/>
                  </a:cubicBezTo>
                  <a:cubicBezTo>
                    <a:pt x="802084" y="52263"/>
                    <a:pt x="802282" y="56430"/>
                    <a:pt x="802481" y="60598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6470650" y="1960563"/>
              <a:ext cx="312738" cy="606425"/>
            </a:xfrm>
            <a:custGeom>
              <a:avLst/>
              <a:gdLst>
                <a:gd name="connsiteX0" fmla="*/ 233363 w 312916"/>
                <a:gd name="connsiteY0" fmla="*/ 607219 h 607219"/>
                <a:gd name="connsiteX1" fmla="*/ 280988 w 312916"/>
                <a:gd name="connsiteY1" fmla="*/ 507206 h 607219"/>
                <a:gd name="connsiteX2" fmla="*/ 311944 w 312916"/>
                <a:gd name="connsiteY2" fmla="*/ 400050 h 607219"/>
                <a:gd name="connsiteX3" fmla="*/ 300038 w 312916"/>
                <a:gd name="connsiteY3" fmla="*/ 276225 h 607219"/>
                <a:gd name="connsiteX4" fmla="*/ 250032 w 312916"/>
                <a:gd name="connsiteY4" fmla="*/ 171450 h 607219"/>
                <a:gd name="connsiteX5" fmla="*/ 192882 w 312916"/>
                <a:gd name="connsiteY5" fmla="*/ 111919 h 607219"/>
                <a:gd name="connsiteX6" fmla="*/ 114300 w 312916"/>
                <a:gd name="connsiteY6" fmla="*/ 54769 h 607219"/>
                <a:gd name="connsiteX7" fmla="*/ 0 w 312916"/>
                <a:gd name="connsiteY7" fmla="*/ 0 h 60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16" h="607219">
                  <a:moveTo>
                    <a:pt x="233363" y="607219"/>
                  </a:moveTo>
                  <a:cubicBezTo>
                    <a:pt x="250627" y="574476"/>
                    <a:pt x="267891" y="541734"/>
                    <a:pt x="280988" y="507206"/>
                  </a:cubicBezTo>
                  <a:cubicBezTo>
                    <a:pt x="294085" y="472678"/>
                    <a:pt x="308769" y="438547"/>
                    <a:pt x="311944" y="400050"/>
                  </a:cubicBezTo>
                  <a:cubicBezTo>
                    <a:pt x="315119" y="361553"/>
                    <a:pt x="310357" y="314325"/>
                    <a:pt x="300038" y="276225"/>
                  </a:cubicBezTo>
                  <a:cubicBezTo>
                    <a:pt x="289719" y="238125"/>
                    <a:pt x="267891" y="198834"/>
                    <a:pt x="250032" y="171450"/>
                  </a:cubicBezTo>
                  <a:cubicBezTo>
                    <a:pt x="232173" y="144066"/>
                    <a:pt x="215504" y="131366"/>
                    <a:pt x="192882" y="111919"/>
                  </a:cubicBezTo>
                  <a:cubicBezTo>
                    <a:pt x="170260" y="92472"/>
                    <a:pt x="146447" y="73422"/>
                    <a:pt x="114300" y="54769"/>
                  </a:cubicBezTo>
                  <a:cubicBezTo>
                    <a:pt x="82153" y="36116"/>
                    <a:pt x="41076" y="18058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6" name="右箭头 45"/>
            <p:cNvSpPr/>
            <p:nvPr/>
          </p:nvSpPr>
          <p:spPr bwMode="auto">
            <a:xfrm rot="21079377">
              <a:off x="7108825" y="2281238"/>
              <a:ext cx="82550" cy="63500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1084263" y="1736725"/>
              <a:ext cx="6921500" cy="2525713"/>
            </a:xfrm>
            <a:prstGeom prst="ellipse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92539" y="3161631"/>
            <a:ext cx="194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CEPC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658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Multi-VO distributed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309688"/>
            <a:ext cx="4656136" cy="4583111"/>
          </a:xfrm>
        </p:spPr>
        <p:txBody>
          <a:bodyPr/>
          <a:lstStyle/>
          <a:p>
            <a:r>
              <a:rPr lang="en-US" altLang="zh-CN" sz="2000" dirty="0"/>
              <a:t>More than one </a:t>
            </a:r>
            <a:r>
              <a:rPr lang="en-US" altLang="zh-CN" sz="2000" dirty="0"/>
              <a:t>experiments express interests on using or evaluating distributed computing </a:t>
            </a:r>
            <a:r>
              <a:rPr lang="en-US" altLang="zh-CN" sz="2000" dirty="0"/>
              <a:t>resources</a:t>
            </a:r>
            <a:endParaRPr lang="en-US" altLang="zh-CN" sz="2000" dirty="0"/>
          </a:p>
          <a:p>
            <a:r>
              <a:rPr lang="en-US" altLang="zh-CN" sz="2000" dirty="0"/>
              <a:t>DIRAC was adopted to build distributed computing system for BESIII in 2012</a:t>
            </a:r>
          </a:p>
          <a:p>
            <a:r>
              <a:rPr lang="en-US" altLang="zh-CN" sz="2000" dirty="0"/>
              <a:t>Multi-VO </a:t>
            </a:r>
            <a:r>
              <a:rPr lang="en-US" altLang="zh-CN" sz="2000" dirty="0"/>
              <a:t>supports has </a:t>
            </a:r>
            <a:r>
              <a:rPr lang="en-US" altLang="zh-CN" sz="2000" dirty="0"/>
              <a:t>been </a:t>
            </a:r>
            <a:r>
              <a:rPr lang="en-US" altLang="zh-CN" sz="2000" dirty="0"/>
              <a:t>extended in </a:t>
            </a:r>
            <a:r>
              <a:rPr lang="en-US" altLang="zh-CN" sz="2000" dirty="0"/>
              <a:t>one </a:t>
            </a:r>
            <a:r>
              <a:rPr lang="en-US" altLang="zh-CN" sz="2000" dirty="0"/>
              <a:t>set-up to run JUNO and CEPC jobs </a:t>
            </a:r>
          </a:p>
          <a:p>
            <a:r>
              <a:rPr lang="en-US" altLang="zh-CN" sz="2000" dirty="0"/>
              <a:t>Task Submission and Management </a:t>
            </a:r>
            <a:r>
              <a:rPr lang="en-US" altLang="zh-CN" sz="2000" dirty="0" smtClean="0"/>
              <a:t>System (TSMS) </a:t>
            </a:r>
            <a:r>
              <a:rPr lang="en-US" altLang="zh-CN" sz="2000" dirty="0"/>
              <a:t>is one of the necessary steps for new experiments to have a try and use in their early stages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517650"/>
            <a:ext cx="3762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Goals:</a:t>
            </a:r>
          </a:p>
          <a:p>
            <a:pPr lvl="1"/>
            <a:r>
              <a:rPr lang="en-US" altLang="zh-CN" sz="1800" dirty="0" smtClean="0"/>
              <a:t>Ease </a:t>
            </a:r>
            <a:r>
              <a:rPr lang="en-US" altLang="zh-CN" sz="1800" dirty="0"/>
              <a:t>the procedure </a:t>
            </a:r>
            <a:r>
              <a:rPr lang="en-US" altLang="zh-CN" sz="1800" dirty="0" smtClean="0"/>
              <a:t>to </a:t>
            </a:r>
            <a:r>
              <a:rPr lang="en-US" altLang="zh-CN" sz="1800" dirty="0"/>
              <a:t>use </a:t>
            </a:r>
            <a:r>
              <a:rPr lang="en-US" altLang="zh-CN" sz="1800" dirty="0" smtClean="0"/>
              <a:t>heterogeneous resources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Automatically manage massive jobs </a:t>
            </a:r>
          </a:p>
          <a:p>
            <a:pPr lvl="1"/>
            <a:r>
              <a:rPr lang="en-US" altLang="zh-CN" sz="1800" dirty="0" smtClean="0"/>
              <a:t>Highly Extensible for other experiments</a:t>
            </a:r>
          </a:p>
          <a:p>
            <a:pPr marL="342900" lvl="1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dirty="0" smtClean="0"/>
              <a:t>Life cycle of  a task (</a:t>
            </a:r>
            <a:r>
              <a:rPr lang="en-US" altLang="zh-CN" dirty="0"/>
              <a:t>a batch of </a:t>
            </a:r>
            <a:r>
              <a:rPr lang="en-US" altLang="zh-CN" dirty="0" smtClean="0"/>
              <a:t>jobs </a:t>
            </a:r>
            <a:r>
              <a:rPr lang="en-US" altLang="zh-CN" dirty="0"/>
              <a:t>in one </a:t>
            </a:r>
            <a:r>
              <a:rPr lang="en-US" altLang="zh-CN" dirty="0" smtClean="0"/>
              <a:t>submission)</a:t>
            </a:r>
          </a:p>
          <a:p>
            <a:pPr lvl="1"/>
            <a:r>
              <a:rPr lang="en-US" altLang="zh-CN" dirty="0" smtClean="0"/>
              <a:t>split-</a:t>
            </a:r>
            <a:r>
              <a:rPr lang="en-US" altLang="zh-CN" dirty="0"/>
              <a:t>&gt;submit-</a:t>
            </a:r>
            <a:r>
              <a:rPr lang="en-US" altLang="zh-CN" dirty="0" smtClean="0"/>
              <a:t>&gt;run-&gt;</a:t>
            </a:r>
            <a:r>
              <a:rPr lang="en-US" altLang="zh-CN" dirty="0"/>
              <a:t>status monitor-</a:t>
            </a:r>
            <a:r>
              <a:rPr lang="en-US" altLang="zh-CN" dirty="0" smtClean="0"/>
              <a:t>&gt;output retrieval </a:t>
            </a:r>
            <a:r>
              <a:rPr lang="en-US" altLang="zh-CN" dirty="0"/>
              <a:t>-&gt; </a:t>
            </a:r>
            <a:r>
              <a:rPr lang="en-US" altLang="zh-CN" dirty="0" smtClean="0"/>
              <a:t>reschedule</a:t>
            </a: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587375" y="3833862"/>
            <a:ext cx="7562850" cy="2985532"/>
            <a:chOff x="1047750" y="3677166"/>
            <a:chExt cx="7562850" cy="2985532"/>
          </a:xfrm>
        </p:grpSpPr>
        <p:grpSp>
          <p:nvGrpSpPr>
            <p:cNvPr id="66" name="组合 65"/>
            <p:cNvGrpSpPr/>
            <p:nvPr/>
          </p:nvGrpSpPr>
          <p:grpSpPr>
            <a:xfrm>
              <a:off x="1047750" y="4147066"/>
              <a:ext cx="7562850" cy="2515632"/>
              <a:chOff x="222250" y="4240768"/>
              <a:chExt cx="7562850" cy="251563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22250" y="4857750"/>
                <a:ext cx="1181100" cy="800100"/>
                <a:chOff x="635000" y="4775200"/>
                <a:chExt cx="1181100" cy="800100"/>
              </a:xfrm>
            </p:grpSpPr>
            <p:sp>
              <p:nvSpPr>
                <p:cNvPr id="7" name="椭圆 6"/>
                <p:cNvSpPr/>
                <p:nvPr/>
              </p:nvSpPr>
              <p:spPr bwMode="auto">
                <a:xfrm>
                  <a:off x="635000" y="4775200"/>
                  <a:ext cx="1181100" cy="800100"/>
                </a:xfrm>
                <a:prstGeom prst="ellipse">
                  <a:avLst/>
                </a:prstGeom>
                <a:solidFill>
                  <a:srgbClr val="99CC00"/>
                </a:solidFill>
                <a:ln w="158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25500" y="4965700"/>
                  <a:ext cx="800100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038350" y="4356100"/>
                <a:ext cx="1136650" cy="1803400"/>
                <a:chOff x="2038350" y="4356100"/>
                <a:chExt cx="1136650" cy="1803400"/>
              </a:xfrm>
            </p:grpSpPr>
            <p:sp>
              <p:nvSpPr>
                <p:cNvPr id="11" name="右大括号 10"/>
                <p:cNvSpPr/>
                <p:nvPr/>
              </p:nvSpPr>
              <p:spPr bwMode="auto">
                <a:xfrm>
                  <a:off x="2794000" y="4356100"/>
                  <a:ext cx="381000" cy="1803400"/>
                </a:xfrm>
                <a:prstGeom prst="rightBrace">
                  <a:avLst>
                    <a:gd name="adj1" fmla="val 8333"/>
                    <a:gd name="adj2" fmla="val 50704"/>
                  </a:avLst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12" name="左大括号 11"/>
                <p:cNvSpPr/>
                <p:nvPr/>
              </p:nvSpPr>
              <p:spPr bwMode="auto">
                <a:xfrm>
                  <a:off x="2038350" y="4356100"/>
                  <a:ext cx="444500" cy="1803400"/>
                </a:xfrm>
                <a:prstGeom prst="leftBrace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260600" y="4508500"/>
                  <a:ext cx="7239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Job1</a:t>
                  </a:r>
                </a:p>
                <a:p>
                  <a:r>
                    <a:rPr lang="en-US" altLang="zh-CN" dirty="0" smtClean="0"/>
                    <a:t>.</a:t>
                  </a:r>
                </a:p>
                <a:p>
                  <a:r>
                    <a:rPr lang="en-US" altLang="zh-CN" dirty="0" smtClean="0"/>
                    <a:t>.</a:t>
                  </a:r>
                </a:p>
                <a:p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266950" y="5575300"/>
                  <a:ext cx="723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jobn</a:t>
                  </a:r>
                  <a:endParaRPr lang="zh-CN" altLang="en-US" dirty="0"/>
                </a:p>
              </p:txBody>
            </p:sp>
          </p:grpSp>
          <p:cxnSp>
            <p:nvCxnSpPr>
              <p:cNvPr id="18" name="直接箭头连接符 17"/>
              <p:cNvCxnSpPr>
                <a:stCxn id="7" idx="6"/>
                <a:endCxn id="12" idx="1"/>
              </p:cNvCxnSpPr>
              <p:nvPr/>
            </p:nvCxnSpPr>
            <p:spPr bwMode="auto">
              <a:xfrm>
                <a:off x="1403350" y="5257800"/>
                <a:ext cx="635000" cy="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 flipV="1">
                <a:off x="3175000" y="4762500"/>
                <a:ext cx="635000" cy="49530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23" name="组合 22"/>
              <p:cNvGrpSpPr/>
              <p:nvPr/>
            </p:nvGrpSpPr>
            <p:grpSpPr>
              <a:xfrm>
                <a:off x="3810000" y="4508500"/>
                <a:ext cx="838200" cy="533400"/>
                <a:chOff x="3962400" y="4229100"/>
                <a:chExt cx="838200" cy="533400"/>
              </a:xfrm>
            </p:grpSpPr>
            <p:sp>
              <p:nvSpPr>
                <p:cNvPr id="21" name="椭圆 20"/>
                <p:cNvSpPr/>
                <p:nvPr/>
              </p:nvSpPr>
              <p:spPr bwMode="auto">
                <a:xfrm>
                  <a:off x="3962400" y="4229100"/>
                  <a:ext cx="838200" cy="5334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62400" y="4311134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Dirac</a:t>
                  </a:r>
                  <a:endParaRPr lang="zh-CN" altLang="en-US" dirty="0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810000" y="5404882"/>
                <a:ext cx="838200" cy="533400"/>
                <a:chOff x="3962400" y="4229100"/>
                <a:chExt cx="838200" cy="533400"/>
              </a:xfrm>
            </p:grpSpPr>
            <p:sp>
              <p:nvSpPr>
                <p:cNvPr id="25" name="椭圆 24"/>
                <p:cNvSpPr/>
                <p:nvPr/>
              </p:nvSpPr>
              <p:spPr bwMode="auto">
                <a:xfrm>
                  <a:off x="3962400" y="4229100"/>
                  <a:ext cx="838200" cy="5334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962400" y="4311134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</a:t>
                  </a:r>
                  <a:r>
                    <a:rPr lang="en-US" altLang="zh-CN" dirty="0" smtClean="0"/>
                    <a:t>atch</a:t>
                  </a:r>
                  <a:endParaRPr lang="zh-CN" altLang="en-US" dirty="0"/>
                </a:p>
              </p:txBody>
            </p:sp>
          </p:grpSp>
          <p:cxnSp>
            <p:nvCxnSpPr>
              <p:cNvPr id="37" name="直接箭头连接符 36"/>
              <p:cNvCxnSpPr/>
              <p:nvPr/>
            </p:nvCxnSpPr>
            <p:spPr bwMode="auto">
              <a:xfrm>
                <a:off x="3175000" y="5295900"/>
                <a:ext cx="635000" cy="36195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>
                <a:off x="4648200" y="4775200"/>
                <a:ext cx="635000" cy="48260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直接箭头连接符 40"/>
              <p:cNvCxnSpPr/>
              <p:nvPr/>
            </p:nvCxnSpPr>
            <p:spPr bwMode="auto">
              <a:xfrm flipV="1">
                <a:off x="4648200" y="5213529"/>
                <a:ext cx="635000" cy="49530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44" name="组合 43"/>
              <p:cNvGrpSpPr/>
              <p:nvPr/>
            </p:nvGrpSpPr>
            <p:grpSpPr>
              <a:xfrm>
                <a:off x="5283200" y="4917817"/>
                <a:ext cx="1219200" cy="629166"/>
                <a:chOff x="5340350" y="4857750"/>
                <a:chExt cx="1219200" cy="629166"/>
              </a:xfrm>
            </p:grpSpPr>
            <p:sp>
              <p:nvSpPr>
                <p:cNvPr id="42" name="圆角矩形 41"/>
                <p:cNvSpPr/>
                <p:nvPr/>
              </p:nvSpPr>
              <p:spPr bwMode="auto">
                <a:xfrm>
                  <a:off x="5397500" y="4857750"/>
                  <a:ext cx="1104900" cy="629166"/>
                </a:xfrm>
                <a:prstGeom prst="roundRect">
                  <a:avLst/>
                </a:prstGeom>
                <a:solidFill>
                  <a:srgbClr val="FFFF00"/>
                </a:solidFill>
                <a:ln w="158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340350" y="4959866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worknode</a:t>
                  </a:r>
                  <a:endParaRPr lang="zh-CN" altLang="en-US" dirty="0"/>
                </a:p>
              </p:txBody>
            </p:sp>
          </p:grpSp>
          <p:sp>
            <p:nvSpPr>
              <p:cNvPr id="46" name="流程图: 磁盘 45"/>
              <p:cNvSpPr/>
              <p:nvPr/>
            </p:nvSpPr>
            <p:spPr bwMode="auto">
              <a:xfrm>
                <a:off x="5502275" y="5982732"/>
                <a:ext cx="781050" cy="773668"/>
              </a:xfrm>
              <a:prstGeom prst="flowChartMagneticDisk">
                <a:avLst/>
              </a:prstGeom>
              <a:solidFill>
                <a:srgbClr val="FFC000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彩云" pitchFamily="2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7004050" y="4817765"/>
                <a:ext cx="781050" cy="773668"/>
                <a:chOff x="6985000" y="4763016"/>
                <a:chExt cx="781050" cy="773668"/>
              </a:xfrm>
            </p:grpSpPr>
            <p:sp>
              <p:nvSpPr>
                <p:cNvPr id="47" name="流程图: 磁盘 46"/>
                <p:cNvSpPr/>
                <p:nvPr/>
              </p:nvSpPr>
              <p:spPr bwMode="auto">
                <a:xfrm>
                  <a:off x="6985000" y="4763016"/>
                  <a:ext cx="781050" cy="773668"/>
                </a:xfrm>
                <a:prstGeom prst="flowChartMagneticDisk">
                  <a:avLst/>
                </a:prstGeom>
                <a:solidFill>
                  <a:srgbClr val="FFC000"/>
                </a:solidFill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彩云" pitchFamily="2" charset="-122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725" y="5048250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SE</a:t>
                  </a:r>
                  <a:endParaRPr lang="zh-CN" altLang="en-US" dirty="0"/>
                </a:p>
              </p:txBody>
            </p:sp>
          </p:grpSp>
          <p:cxnSp>
            <p:nvCxnSpPr>
              <p:cNvPr id="52" name="直接箭头连接符 51"/>
              <p:cNvCxnSpPr>
                <a:stCxn id="43" idx="3"/>
                <a:endCxn id="47" idx="2"/>
              </p:cNvCxnSpPr>
              <p:nvPr/>
            </p:nvCxnSpPr>
            <p:spPr bwMode="auto">
              <a:xfrm>
                <a:off x="6502400" y="5204599"/>
                <a:ext cx="501650" cy="0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1403350" y="4448433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split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25775" y="4240768"/>
                <a:ext cx="933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submit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829175" y="4402614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run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400800" y="4448433"/>
                <a:ext cx="95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output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1" name="直接箭头连接符 60"/>
              <p:cNvCxnSpPr>
                <a:stCxn id="42" idx="2"/>
                <a:endCxn id="46" idx="1"/>
              </p:cNvCxnSpPr>
              <p:nvPr/>
            </p:nvCxnSpPr>
            <p:spPr bwMode="auto">
              <a:xfrm>
                <a:off x="5892800" y="5546983"/>
                <a:ext cx="0" cy="435749"/>
              </a:xfrm>
              <a:prstGeom prst="straightConnector1">
                <a:avLst/>
              </a:prstGeom>
              <a:solidFill>
                <a:srgbClr val="99CC00"/>
              </a:solidFill>
              <a:ln w="1587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3" name="直接箭头连接符 62"/>
              <p:cNvCxnSpPr>
                <a:stCxn id="42" idx="2"/>
                <a:endCxn id="46" idx="1"/>
              </p:cNvCxnSpPr>
              <p:nvPr/>
            </p:nvCxnSpPr>
            <p:spPr bwMode="auto">
              <a:xfrm>
                <a:off x="5892800" y="5546983"/>
                <a:ext cx="0" cy="435749"/>
              </a:xfrm>
              <a:prstGeom prst="straightConnector1">
                <a:avLst/>
              </a:prstGeom>
              <a:solidFill>
                <a:srgbClr val="99CC00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5" name="TextBox 64"/>
              <p:cNvSpPr txBox="1"/>
              <p:nvPr/>
            </p:nvSpPr>
            <p:spPr>
              <a:xfrm>
                <a:off x="6083299" y="5613063"/>
                <a:ext cx="10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Monitor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8" name="肘形连接符 67"/>
            <p:cNvCxnSpPr>
              <a:stCxn id="42" idx="0"/>
              <a:endCxn id="7" idx="0"/>
            </p:cNvCxnSpPr>
            <p:nvPr/>
          </p:nvCxnSpPr>
          <p:spPr bwMode="auto">
            <a:xfrm rot="16200000" flipV="1">
              <a:off x="4148267" y="2254082"/>
              <a:ext cx="60067" cy="5080000"/>
            </a:xfrm>
            <a:prstGeom prst="bentConnector3">
              <a:avLst>
                <a:gd name="adj1" fmla="val 1347434"/>
              </a:avLst>
            </a:prstGeom>
            <a:solidFill>
              <a:srgbClr val="99CC0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3454401" y="3677166"/>
              <a:ext cx="1330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reschedule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7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1" y="1209025"/>
            <a:ext cx="8437302" cy="3771900"/>
          </a:xfrm>
        </p:spPr>
        <p:txBody>
          <a:bodyPr/>
          <a:lstStyle/>
          <a:p>
            <a:r>
              <a:rPr lang="en-US" altLang="zh-CN" dirty="0" smtClean="0"/>
              <a:t>Functions:</a:t>
            </a:r>
          </a:p>
          <a:p>
            <a:pPr lvl="1"/>
            <a:r>
              <a:rPr lang="en-US" altLang="zh-CN" dirty="0" smtClean="0"/>
              <a:t>User </a:t>
            </a:r>
            <a:r>
              <a:rPr lang="en-US" altLang="zh-CN" dirty="0"/>
              <a:t>interface   </a:t>
            </a:r>
          </a:p>
          <a:p>
            <a:pPr lvl="1"/>
            <a:r>
              <a:rPr lang="en-US" altLang="zh-CN" dirty="0" smtClean="0"/>
              <a:t>Job </a:t>
            </a:r>
            <a:r>
              <a:rPr lang="en-US" altLang="zh-CN" dirty="0"/>
              <a:t>submission</a:t>
            </a:r>
          </a:p>
          <a:p>
            <a:pPr lvl="1"/>
            <a:r>
              <a:rPr lang="en-US" altLang="zh-CN" dirty="0" smtClean="0"/>
              <a:t>Job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 smtClean="0"/>
              <a:t>Data management</a:t>
            </a:r>
            <a:endParaRPr lang="en-US" altLang="zh-CN" dirty="0"/>
          </a:p>
          <a:p>
            <a:pPr lvl="1"/>
            <a:r>
              <a:rPr lang="en-US" altLang="zh-CN" dirty="0" smtClean="0"/>
              <a:t>Backend supports</a:t>
            </a:r>
            <a:endParaRPr lang="en-US" altLang="zh-CN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879543" y="4058270"/>
            <a:ext cx="2119313" cy="2663825"/>
          </a:xfrm>
          <a:prstGeom prst="roundRect">
            <a:avLst>
              <a:gd name="adj" fmla="val 3259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213168" y="4058270"/>
            <a:ext cx="2128838" cy="2663825"/>
          </a:xfrm>
          <a:prstGeom prst="roundRect">
            <a:avLst>
              <a:gd name="adj" fmla="val 3417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57643" y="4580558"/>
            <a:ext cx="1628775" cy="3794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monitoring status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65581" y="5152058"/>
            <a:ext cx="1625600" cy="419100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reschedule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31956" y="4131295"/>
            <a:ext cx="16383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</a:t>
            </a:r>
            <a:r>
              <a:rPr lang="en-US" sz="1500" dirty="0">
                <a:solidFill>
                  <a:schemeClr val="bg1"/>
                </a:solidFill>
                <a:latin typeface="DejaVu Sans" pitchFamily="16" charset="0"/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submission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30656" y="412494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 monitoring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591243" y="4055095"/>
            <a:ext cx="2128838" cy="2668588"/>
          </a:xfrm>
          <a:prstGeom prst="roundRect">
            <a:avLst>
              <a:gd name="adj" fmla="val 3755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46831" y="4537695"/>
            <a:ext cx="1584325" cy="37306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dataset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846831" y="5069508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register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988118" y="4102085"/>
            <a:ext cx="13573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Data </a:t>
            </a:r>
            <a:r>
              <a:rPr lang="en-US" sz="1500" b="1" dirty="0" smtClean="0">
                <a:solidFill>
                  <a:schemeClr val="bg1"/>
                </a:solidFill>
              </a:rPr>
              <a:t>operation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65581" y="5829920"/>
            <a:ext cx="1625600" cy="388938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task statistics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95443" y="4491658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split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90681" y="5494958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workflow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090681" y="5999783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submit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095443" y="4996483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generate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46831" y="5556870"/>
            <a:ext cx="1600200" cy="31591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down/up-load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46831" y="6047408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query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879986" y="2650475"/>
            <a:ext cx="4895850" cy="557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 cap="sq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292986" y="2937813"/>
            <a:ext cx="538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 dirty="0" smtClean="0"/>
              <a:t>Profile</a:t>
            </a:r>
            <a:endParaRPr lang="en-US" sz="1300" dirty="0"/>
          </a:p>
        </p:txBody>
      </p:sp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48" y="2704450"/>
            <a:ext cx="5032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8" y="2756838"/>
            <a:ext cx="3603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23" y="2612375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932873" y="2937813"/>
            <a:ext cx="515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web</a:t>
            </a:r>
          </a:p>
        </p:txBody>
      </p:sp>
      <p:pic>
        <p:nvPicPr>
          <p:cNvPr id="28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23" y="2848913"/>
            <a:ext cx="5762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36" y="2794938"/>
            <a:ext cx="476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888048" y="2937813"/>
            <a:ext cx="546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CLI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837748" y="2748900"/>
            <a:ext cx="409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/>
          <a:lstStyle>
            <a:lvl1pPr marL="215900" indent="-212725"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dirty="0"/>
              <a:t>UI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2946661" y="3212450"/>
            <a:ext cx="2339975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5293303" y="3220070"/>
            <a:ext cx="2330450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281873" y="3206100"/>
            <a:ext cx="1588" cy="846138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8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3" y="1296989"/>
            <a:ext cx="7653337" cy="2449512"/>
          </a:xfrm>
        </p:spPr>
        <p:txBody>
          <a:bodyPr/>
          <a:lstStyle/>
          <a:p>
            <a:r>
              <a:rPr lang="en-US" altLang="zh-CN" dirty="0" smtClean="0"/>
              <a:t>YAML used to describe tasks</a:t>
            </a:r>
          </a:p>
          <a:p>
            <a:pPr lvl="1"/>
            <a:r>
              <a:rPr lang="en-US" altLang="zh-CN" dirty="0" smtClean="0"/>
              <a:t>Job, Splitter, Backend</a:t>
            </a:r>
          </a:p>
          <a:p>
            <a:pPr lvl="1"/>
            <a:r>
              <a:rPr lang="en-US" altLang="zh-CN" dirty="0" smtClean="0"/>
              <a:t>simple, clear, friendly with python</a:t>
            </a:r>
          </a:p>
          <a:p>
            <a:pPr lvl="1"/>
            <a:r>
              <a:rPr lang="en-US" altLang="zh-CN" dirty="0" smtClean="0"/>
              <a:t>Data transformed into tree-like dictionary</a:t>
            </a:r>
          </a:p>
          <a:p>
            <a:r>
              <a:rPr lang="en-US" altLang="zh-CN" dirty="0" smtClean="0"/>
              <a:t>Shell commands are provided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3365500"/>
            <a:ext cx="4300537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像23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4580" y="4543104"/>
            <a:ext cx="2809240" cy="1542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398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Split and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84289"/>
            <a:ext cx="8686800" cy="2919411"/>
          </a:xfrm>
        </p:spPr>
        <p:txBody>
          <a:bodyPr/>
          <a:lstStyle/>
          <a:p>
            <a:r>
              <a:rPr lang="en-US" altLang="zh-CN" sz="1800" dirty="0" err="1" smtClean="0"/>
              <a:t>YAMLParser</a:t>
            </a:r>
            <a:endParaRPr lang="en-US" altLang="zh-CN" sz="1800" dirty="0" smtClean="0"/>
          </a:p>
          <a:p>
            <a:r>
              <a:rPr lang="en-US" altLang="zh-CN" sz="1800" dirty="0" smtClean="0"/>
              <a:t>Splitter </a:t>
            </a:r>
          </a:p>
          <a:p>
            <a:r>
              <a:rPr lang="en-US" altLang="zh-CN" sz="1800" dirty="0" err="1" smtClean="0"/>
              <a:t>JobFactory</a:t>
            </a:r>
            <a:r>
              <a:rPr lang="en-US" altLang="zh-CN" sz="1800" dirty="0" smtClean="0"/>
              <a:t>    --  Generate Job submission scripts, Dictionary </a:t>
            </a:r>
            <a:r>
              <a:rPr lang="en-US" altLang="zh-CN" sz="1800" dirty="0" err="1" smtClean="0"/>
              <a:t>JobPara</a:t>
            </a:r>
            <a:r>
              <a:rPr lang="en-US" altLang="zh-CN" sz="1800" dirty="0" smtClean="0"/>
              <a:t> to collect Job related parameters </a:t>
            </a:r>
          </a:p>
          <a:p>
            <a:r>
              <a:rPr lang="en-US" altLang="zh-CN" sz="1800" dirty="0" err="1" smtClean="0"/>
              <a:t>ExpParser</a:t>
            </a:r>
            <a:r>
              <a:rPr lang="en-US" altLang="zh-CN" sz="1800" dirty="0" smtClean="0"/>
              <a:t> -- Get runtime card or options for applications</a:t>
            </a:r>
          </a:p>
          <a:p>
            <a:r>
              <a:rPr lang="en-US" altLang="zh-CN" sz="1800" dirty="0" smtClean="0"/>
              <a:t>Workflow</a:t>
            </a:r>
          </a:p>
          <a:p>
            <a:r>
              <a:rPr lang="en-US" altLang="zh-CN" sz="1800" dirty="0" err="1" smtClean="0"/>
              <a:t>JobDB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-- Record job info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673109" y="4582252"/>
            <a:ext cx="576263" cy="549275"/>
          </a:xfrm>
          <a:prstGeom prst="flowChart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977" y="5393086"/>
            <a:ext cx="899962" cy="2889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 smtClean="0">
                <a:latin typeface="+mn-ea"/>
                <a:ea typeface="+mn-ea"/>
                <a:cs typeface="Droid Sans Fallback" pitchFamily="2"/>
              </a:rPr>
              <a:t>profileParser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49292" y="4847148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splitter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49291" y="5328037"/>
            <a:ext cx="800896" cy="25251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49291" y="5864447"/>
            <a:ext cx="800895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jobSteps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90276" y="5322652"/>
            <a:ext cx="826748" cy="263526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 smtClean="0">
                <a:latin typeface="+mn-ea"/>
                <a:ea typeface="+mn-ea"/>
                <a:cs typeface="Droid Sans Fallback" pitchFamily="2"/>
              </a:rPr>
              <a:t>J</a:t>
            </a:r>
            <a:r>
              <a:rPr lang="en-US" sz="1050" dirty="0" err="1" smtClean="0">
                <a:latin typeface="+mn-ea"/>
                <a:ea typeface="+mn-ea"/>
                <a:cs typeface="Droid Sans Fallback" pitchFamily="2"/>
              </a:rPr>
              <a:t>obFactory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90276" y="5864447"/>
            <a:ext cx="826748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latin typeface="+mn-ea"/>
                <a:ea typeface="+mn-ea"/>
                <a:cs typeface="Droid Sans Fallback" pitchFamily="2"/>
              </a:rPr>
              <a:t>Workflow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713937" y="5199044"/>
            <a:ext cx="746431" cy="510324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190276" y="6334541"/>
            <a:ext cx="842169" cy="2688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 smtClean="0">
                <a:latin typeface="+mn-ea"/>
                <a:ea typeface="+mn-ea"/>
                <a:cs typeface="Droid Sans Fallback" pitchFamily="2"/>
              </a:rPr>
              <a:t>OptsParser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09253" y="6282444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15" name="AutoShape 17"/>
          <p:cNvCxnSpPr>
            <a:cxnSpLocks noChangeShapeType="1"/>
            <a:stCxn id="9" idx="2"/>
            <a:endCxn id="13" idx="1"/>
          </p:cNvCxnSpPr>
          <p:nvPr/>
        </p:nvCxnSpPr>
        <p:spPr bwMode="auto">
          <a:xfrm>
            <a:off x="3249739" y="6147877"/>
            <a:ext cx="940537" cy="32107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16" name="AutoShape 18"/>
          <p:cNvCxnSpPr>
            <a:cxnSpLocks noChangeShapeType="1"/>
            <a:stCxn id="11" idx="3"/>
          </p:cNvCxnSpPr>
          <p:nvPr/>
        </p:nvCxnSpPr>
        <p:spPr bwMode="auto">
          <a:xfrm>
            <a:off x="5017024" y="6006162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17" name="AutoShape 19"/>
          <p:cNvCxnSpPr>
            <a:cxnSpLocks noChangeShapeType="1"/>
          </p:cNvCxnSpPr>
          <p:nvPr/>
        </p:nvCxnSpPr>
        <p:spPr bwMode="auto">
          <a:xfrm>
            <a:off x="5032445" y="6484194"/>
            <a:ext cx="650683" cy="256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18" name="AutoShape 20"/>
          <p:cNvCxnSpPr>
            <a:cxnSpLocks noChangeShapeType="1"/>
            <a:stCxn id="10" idx="3"/>
          </p:cNvCxnSpPr>
          <p:nvPr/>
        </p:nvCxnSpPr>
        <p:spPr bwMode="auto">
          <a:xfrm>
            <a:off x="5017024" y="5454415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470323" y="5263717"/>
            <a:ext cx="688718" cy="25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>
                <a:latin typeface="+mn-ea"/>
                <a:ea typeface="+mn-ea"/>
              </a:rPr>
              <a:t>submit</a:t>
            </a:r>
            <a:endParaRPr lang="zh-CN" sz="1050" dirty="0">
              <a:latin typeface="+mn-ea"/>
              <a:ea typeface="+mn-ea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524611" y="5851728"/>
            <a:ext cx="489016" cy="23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dirty="0"/>
              <a:t>save</a:t>
            </a:r>
            <a:endParaRPr lang="zh-CN" dirty="0"/>
          </a:p>
        </p:txBody>
      </p:sp>
      <p:cxnSp>
        <p:nvCxnSpPr>
          <p:cNvPr id="21" name="AutoShape 26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3249740" y="5136170"/>
            <a:ext cx="1353910" cy="18648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2" name="AutoShape 27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3650187" y="5454292"/>
            <a:ext cx="540089" cy="12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3" name="AutoShape 28"/>
          <p:cNvCxnSpPr>
            <a:cxnSpLocks noChangeShapeType="1"/>
            <a:stCxn id="9" idx="0"/>
            <a:endCxn id="10" idx="2"/>
          </p:cNvCxnSpPr>
          <p:nvPr/>
        </p:nvCxnSpPr>
        <p:spPr bwMode="auto">
          <a:xfrm flipV="1">
            <a:off x="3249739" y="5586178"/>
            <a:ext cx="1353911" cy="278269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4" name="AutoShape 29"/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3650186" y="6006162"/>
            <a:ext cx="54009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2428985" y="5539403"/>
            <a:ext cx="253516" cy="390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5579608" y="5095214"/>
            <a:ext cx="932044" cy="1797379"/>
          </a:xfrm>
          <a:prstGeom prst="roundRect">
            <a:avLst>
              <a:gd name="adj" fmla="val 8055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27" name="AutoShape 32"/>
          <p:cNvCxnSpPr>
            <a:cxnSpLocks noChangeShapeType="1"/>
            <a:endCxn id="33" idx="3"/>
          </p:cNvCxnSpPr>
          <p:nvPr/>
        </p:nvCxnSpPr>
        <p:spPr bwMode="auto">
          <a:xfrm>
            <a:off x="6533321" y="6120045"/>
            <a:ext cx="480306" cy="5739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8" name="AutoShape 33"/>
          <p:cNvCxnSpPr>
            <a:cxnSpLocks noChangeShapeType="1"/>
          </p:cNvCxnSpPr>
          <p:nvPr/>
        </p:nvCxnSpPr>
        <p:spPr bwMode="auto">
          <a:xfrm flipV="1">
            <a:off x="6504423" y="5159848"/>
            <a:ext cx="509204" cy="18120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29" name="AutoShape 34"/>
          <p:cNvSpPr>
            <a:spLocks noChangeArrowheads="1"/>
          </p:cNvSpPr>
          <p:nvPr/>
        </p:nvSpPr>
        <p:spPr bwMode="auto">
          <a:xfrm>
            <a:off x="2673228" y="4720893"/>
            <a:ext cx="2483496" cy="2019300"/>
          </a:xfrm>
          <a:prstGeom prst="roundRect">
            <a:avLst>
              <a:gd name="adj" fmla="val 8132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2673228" y="4433653"/>
            <a:ext cx="1351243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 smtClean="0">
                <a:latin typeface="+mn-ea"/>
                <a:ea typeface="+mn-ea"/>
              </a:rPr>
              <a:t>core components</a:t>
            </a:r>
            <a:endParaRPr lang="zh-CN" sz="1050" dirty="0">
              <a:latin typeface="+mn-ea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961241" y="5079974"/>
            <a:ext cx="2649" cy="30363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</p:spPr>
      </p:cxnSp>
      <p:sp>
        <p:nvSpPr>
          <p:cNvPr id="32" name="任意多边形 31"/>
          <p:cNvSpPr/>
          <p:nvPr/>
        </p:nvSpPr>
        <p:spPr>
          <a:xfrm>
            <a:off x="7013627" y="4732220"/>
            <a:ext cx="503999" cy="4668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013627" y="5993903"/>
            <a:ext cx="451990" cy="367077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任意多边形 33"/>
          <p:cNvSpPr/>
          <p:nvPr/>
        </p:nvSpPr>
        <p:spPr>
          <a:xfrm>
            <a:off x="7013627" y="6108770"/>
            <a:ext cx="632154" cy="26208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5" name="任意多边形 34"/>
          <p:cNvSpPr/>
          <p:nvPr/>
        </p:nvSpPr>
        <p:spPr>
          <a:xfrm>
            <a:off x="7079325" y="6325959"/>
            <a:ext cx="500757" cy="2586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workspace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3166" y="4626097"/>
            <a:ext cx="601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j</a:t>
            </a:r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ob</a:t>
            </a:r>
          </a:p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profile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8677" y="5318790"/>
            <a:ext cx="798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bg1"/>
                </a:solidFill>
                <a:latin typeface="+mn-ea"/>
                <a:ea typeface="+mn-ea"/>
              </a:rPr>
              <a:t>jobParam</a:t>
            </a:r>
            <a:endParaRPr lang="en-US" altLang="zh-CN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6302" y="6330087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option</a:t>
            </a:r>
          </a:p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10216" y="5777410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5717838" y="5739537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5372" y="5767933"/>
            <a:ext cx="5373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RT</a:t>
            </a:r>
          </a:p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3627" y="485021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+mn-ea"/>
                <a:ea typeface="+mn-ea"/>
              </a:rPr>
              <a:t>WMS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386661" y="4038087"/>
            <a:ext cx="432000" cy="5104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203202" y="4824288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 smtClean="0">
                <a:latin typeface="+mn-ea"/>
                <a:ea typeface="+mn-ea"/>
                <a:cs typeface="Droid Sans Fallback" pitchFamily="2"/>
              </a:rPr>
              <a:t>dbService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cxnSp>
        <p:nvCxnSpPr>
          <p:cNvPr id="45" name="AutoShape 20"/>
          <p:cNvCxnSpPr>
            <a:cxnSpLocks noChangeShapeType="1"/>
            <a:stCxn id="44" idx="0"/>
            <a:endCxn id="43" idx="2"/>
          </p:cNvCxnSpPr>
          <p:nvPr/>
        </p:nvCxnSpPr>
        <p:spPr bwMode="auto">
          <a:xfrm flipH="1" flipV="1">
            <a:off x="4602661" y="4548567"/>
            <a:ext cx="989" cy="27572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46" name="AutoShape 20"/>
          <p:cNvCxnSpPr>
            <a:cxnSpLocks noChangeShapeType="1"/>
            <a:stCxn id="32" idx="3"/>
            <a:endCxn id="44" idx="3"/>
          </p:cNvCxnSpPr>
          <p:nvPr/>
        </p:nvCxnSpPr>
        <p:spPr bwMode="auto">
          <a:xfrm flipH="1">
            <a:off x="5004097" y="4965632"/>
            <a:ext cx="2009530" cy="316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790479" y="4292626"/>
            <a:ext cx="984418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 err="1" smtClean="0">
                <a:latin typeface="+mn-ea"/>
                <a:ea typeface="+mn-ea"/>
              </a:rPr>
              <a:t>jobStatus</a:t>
            </a:r>
            <a:r>
              <a:rPr lang="en-US" altLang="zh-CN" sz="1050" dirty="0" smtClean="0">
                <a:latin typeface="+mn-ea"/>
                <a:ea typeface="+mn-ea"/>
              </a:rPr>
              <a:t> DB</a:t>
            </a:r>
            <a:endParaRPr lang="zh-CN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5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262" y="1296989"/>
            <a:ext cx="8821737" cy="3783011"/>
          </a:xfrm>
        </p:spPr>
        <p:txBody>
          <a:bodyPr/>
          <a:lstStyle/>
          <a:p>
            <a:r>
              <a:rPr lang="en-US" altLang="zh-CN" sz="2000" dirty="0" smtClean="0"/>
              <a:t>Adopt ideas from “DIRAC workflow” </a:t>
            </a:r>
          </a:p>
          <a:p>
            <a:pPr lvl="1"/>
            <a:r>
              <a:rPr lang="en-US" altLang="zh-CN" dirty="0" smtClean="0"/>
              <a:t>Highly extensible and reusable</a:t>
            </a:r>
          </a:p>
          <a:p>
            <a:r>
              <a:rPr lang="en-US" altLang="zh-CN" sz="2000" dirty="0" smtClean="0"/>
              <a:t>Runtime workflow</a:t>
            </a:r>
          </a:p>
          <a:p>
            <a:pPr lvl="1"/>
            <a:r>
              <a:rPr lang="en-US" altLang="zh-CN" dirty="0" smtClean="0"/>
              <a:t>Workflow – Group of step</a:t>
            </a:r>
            <a:endParaRPr lang="en-US" altLang="zh-CN" dirty="0"/>
          </a:p>
          <a:p>
            <a:pPr lvl="1"/>
            <a:r>
              <a:rPr lang="en-US" altLang="zh-CN" dirty="0" smtClean="0"/>
              <a:t>Step</a:t>
            </a:r>
            <a:endParaRPr lang="en-US" altLang="zh-CN" dirty="0"/>
          </a:p>
          <a:p>
            <a:pPr lvl="2"/>
            <a:r>
              <a:rPr lang="en-US" altLang="zh-CN" sz="2000" dirty="0"/>
              <a:t>Group of modules to complete a </a:t>
            </a:r>
            <a:r>
              <a:rPr lang="en-US" altLang="zh-CN" sz="2000" dirty="0" smtClean="0"/>
              <a:t>process,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. preparation, simulation, reconstruction, complete</a:t>
            </a:r>
            <a:endParaRPr lang="en-US" altLang="zh-CN" sz="2000" dirty="0"/>
          </a:p>
          <a:p>
            <a:pPr lvl="1"/>
            <a:r>
              <a:rPr lang="en-US" altLang="zh-CN" dirty="0" smtClean="0"/>
              <a:t>Module</a:t>
            </a:r>
            <a:endParaRPr lang="en-US" altLang="zh-CN" dirty="0"/>
          </a:p>
          <a:p>
            <a:pPr lvl="2"/>
            <a:r>
              <a:rPr lang="en-US" altLang="zh-CN" sz="2000" dirty="0"/>
              <a:t>Basic units for one operation or </a:t>
            </a:r>
            <a:r>
              <a:rPr lang="en-US" altLang="zh-CN" sz="2000" dirty="0" smtClean="0"/>
              <a:t>command,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checkenv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4000500" cy="165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monitor and management(1)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63" y="1331912"/>
            <a:ext cx="6065837" cy="5006975"/>
          </a:xfrm>
        </p:spPr>
        <p:txBody>
          <a:bodyPr/>
          <a:lstStyle/>
          <a:p>
            <a:r>
              <a:rPr lang="en-US" altLang="zh-CN" sz="2000" dirty="0" err="1"/>
              <a:t>TaskId</a:t>
            </a:r>
            <a:r>
              <a:rPr lang="en-US" altLang="zh-CN" sz="2000" dirty="0"/>
              <a:t> uniquely identify the task, created after submitted</a:t>
            </a:r>
          </a:p>
          <a:p>
            <a:r>
              <a:rPr lang="en-US" altLang="zh-CN" sz="2000" dirty="0" smtClean="0"/>
              <a:t>Tasks can be monitored and controlled both trough commands and web portal (next slide)</a:t>
            </a:r>
          </a:p>
          <a:p>
            <a:pPr lvl="1"/>
            <a:r>
              <a:rPr lang="en-US" altLang="zh-CN" dirty="0" err="1" smtClean="0"/>
              <a:t>Jsub_list</a:t>
            </a:r>
            <a:r>
              <a:rPr lang="en-US" altLang="zh-CN" dirty="0"/>
              <a:t>, </a:t>
            </a:r>
            <a:r>
              <a:rPr lang="en-US" altLang="zh-CN" dirty="0" smtClean="0"/>
              <a:t>list </a:t>
            </a:r>
            <a:r>
              <a:rPr lang="en-US" altLang="zh-CN" dirty="0"/>
              <a:t>all the tasks and the </a:t>
            </a:r>
            <a:r>
              <a:rPr lang="en-US" altLang="zh-CN" dirty="0" smtClean="0"/>
              <a:t>status</a:t>
            </a:r>
            <a:endParaRPr lang="en-US" altLang="zh-CN" dirty="0"/>
          </a:p>
          <a:p>
            <a:pPr lvl="1"/>
            <a:r>
              <a:rPr lang="en-US" altLang="zh-CN" dirty="0" err="1" smtClean="0"/>
              <a:t>Jsub_status</a:t>
            </a:r>
            <a:r>
              <a:rPr lang="en-US" altLang="zh-CN" dirty="0" smtClean="0"/>
              <a:t>  &lt;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&gt;, show </a:t>
            </a:r>
            <a:r>
              <a:rPr lang="en-US" altLang="zh-CN" dirty="0"/>
              <a:t>task progress and </a:t>
            </a:r>
            <a:r>
              <a:rPr lang="en-US" altLang="zh-CN" dirty="0" smtClean="0"/>
              <a:t>information</a:t>
            </a:r>
            <a:endParaRPr lang="en-US" altLang="zh-CN" dirty="0"/>
          </a:p>
          <a:p>
            <a:pPr lvl="1"/>
            <a:r>
              <a:rPr lang="en-US" altLang="zh-CN" dirty="0" err="1" smtClean="0"/>
              <a:t>Jsub_resubmit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&gt;, </a:t>
            </a:r>
            <a:r>
              <a:rPr lang="en-US" altLang="zh-CN" dirty="0" err="1" smtClean="0"/>
              <a:t>rescheule</a:t>
            </a:r>
            <a:r>
              <a:rPr lang="en-US" altLang="zh-CN" dirty="0" smtClean="0"/>
              <a:t> all or failed jobs</a:t>
            </a:r>
            <a:endParaRPr lang="en-US" altLang="zh-CN" dirty="0"/>
          </a:p>
          <a:p>
            <a:pPr lvl="1"/>
            <a:r>
              <a:rPr lang="en-US" altLang="zh-CN" dirty="0" err="1" smtClean="0"/>
              <a:t>Jsub_remove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taskId</a:t>
            </a:r>
            <a:r>
              <a:rPr lang="en-US" altLang="zh-CN" dirty="0" smtClean="0"/>
              <a:t>&gt;, delete the whole task</a:t>
            </a:r>
            <a:endParaRPr lang="en-US" altLang="zh-CN" dirty="0"/>
          </a:p>
          <a:p>
            <a:r>
              <a:rPr lang="en-US" altLang="zh-CN" sz="2000" dirty="0" smtClean="0"/>
              <a:t>Detailed task info collected from each stage of task processing </a:t>
            </a:r>
          </a:p>
          <a:p>
            <a:pPr lvl="1"/>
            <a:r>
              <a:rPr lang="en-US" altLang="zh-CN" dirty="0" smtClean="0"/>
              <a:t>Physicists can easily track down specific task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914400"/>
            <a:ext cx="27559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2169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158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彩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 w="158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彩云" pitchFamily="2" charset="-122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62519</TotalTime>
  <Words>846</Words>
  <Application>Microsoft Office PowerPoint</Application>
  <PresentationFormat>全屏显示(4:3)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Modèle par défaut</vt:lpstr>
      <vt:lpstr>A lightweight task submission and management infrastructure</vt:lpstr>
      <vt:lpstr>Experiments n IHEP</vt:lpstr>
      <vt:lpstr>Multi-VO distributed computing</vt:lpstr>
      <vt:lpstr>JSUB</vt:lpstr>
      <vt:lpstr>Architecture</vt:lpstr>
      <vt:lpstr>User Interface</vt:lpstr>
      <vt:lpstr>Job Split and Submit</vt:lpstr>
      <vt:lpstr>Workflow control</vt:lpstr>
      <vt:lpstr>Task monitor and management(1)</vt:lpstr>
      <vt:lpstr>Task monitor and management(2)</vt:lpstr>
      <vt:lpstr>Dataset management</vt:lpstr>
      <vt:lpstr>Backend supports</vt:lpstr>
      <vt:lpstr>Implementation and Extensions</vt:lpstr>
      <vt:lpstr>CEPC and JUNO case (1)</vt:lpstr>
      <vt:lpstr>CEPC and JUNO case (2)</vt:lpstr>
      <vt:lpstr>CEPC and JUNO case (3)</vt:lpstr>
      <vt:lpstr>Summary</vt:lpstr>
    </vt:vector>
  </TitlesOfParts>
  <Company>IHEP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 III Software</dc:title>
  <dc:creator>Weidong Li</dc:creator>
  <cp:lastModifiedBy>unknown</cp:lastModifiedBy>
  <cp:revision>1893</cp:revision>
  <cp:lastPrinted>2001-01-18T07:56:24Z</cp:lastPrinted>
  <dcterms:created xsi:type="dcterms:W3CDTF">1999-05-22T11:36:26Z</dcterms:created>
  <dcterms:modified xsi:type="dcterms:W3CDTF">2016-10-03T11:24:08Z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R.D.Schaffer@cern.ch</vt:lpwstr>
  </property>
  <property fmtid="{D5CDD505-2E9C-101B-9397-08002B2CF9AE}" pid="8" name="HomePage">
    <vt:lpwstr>http://home.cern.ch/~schaffer/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-1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C:\TEMP\schaffer-slides</vt:lpwstr>
  </property>
</Properties>
</file>