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7"/>
  </p:notesMasterIdLst>
  <p:handoutMasterIdLst>
    <p:handoutMasterId r:id="rId17"/>
  </p:handoutMasterIdLst>
  <p:sldIdLst>
    <p:sldId id="256" r:id="rId3"/>
    <p:sldId id="265" r:id="rId4"/>
    <p:sldId id="266" r:id="rId5"/>
    <p:sldId id="262" r:id="rId6"/>
    <p:sldId id="263" r:id="rId8"/>
    <p:sldId id="268" r:id="rId9"/>
    <p:sldId id="269" r:id="rId10"/>
    <p:sldId id="270" r:id="rId11"/>
    <p:sldId id="274" r:id="rId12"/>
    <p:sldId id="278" r:id="rId13"/>
    <p:sldId id="279" r:id="rId14"/>
    <p:sldId id="281" r:id="rId15"/>
    <p:sldId id="283" r:id="rId16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701" autoAdjust="0"/>
  </p:normalViewPr>
  <p:slideViewPr>
    <p:cSldViewPr snapToGrid="0" snapToObjects="1">
      <p:cViewPr varScale="1">
        <p:scale>
          <a:sx n="138" d="100"/>
          <a:sy n="138" d="100"/>
        </p:scale>
        <p:origin x="-248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8362B-40F2-A14B-B886-FAED7AAC7B2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B67C68-8672-974C-8629-0BF3FFC4092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A4C98-D07F-8C4E-9362-75F51200F33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  <a:p>
            <a:pPr lvl="1"/>
            <a:r>
              <a:rPr kumimoji="1" lang="zh-CN" altLang="x-none" smtClean="0"/>
              <a:t>二级</a:t>
            </a:r>
            <a:endParaRPr kumimoji="1" lang="zh-CN" altLang="x-none" smtClean="0"/>
          </a:p>
          <a:p>
            <a:pPr lvl="2"/>
            <a:r>
              <a:rPr kumimoji="1" lang="zh-CN" altLang="x-none" smtClean="0"/>
              <a:t>三级</a:t>
            </a:r>
            <a:endParaRPr kumimoji="1" lang="zh-CN" altLang="x-none" smtClean="0"/>
          </a:p>
          <a:p>
            <a:pPr lvl="3"/>
            <a:r>
              <a:rPr kumimoji="1" lang="zh-CN" altLang="x-none" smtClean="0"/>
              <a:t>四级</a:t>
            </a:r>
            <a:endParaRPr kumimoji="1" lang="zh-CN" altLang="x-none" smtClean="0"/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A4E4EF-D0DD-CE46-AD76-1C638687409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perturbative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QCD, the essential interaction at small distances is instantaneous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coulombic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one-gluon exchange (OGE); in QCD, it is 𝑞𝑞, 𝑞𝑔, or 𝑔𝑔 Coulomb scattering [14].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erefore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one expects from OGE a Coulomb-like contribution to the potential: 𝑉𝑆(𝑟) ∝ −𝛼𝑠/𝑟 at 𝑟 → 0. For large distances, from lattice-gauge-theory computations [15], it follows that this rise is an approximately linear; that is, 𝑉𝐿(𝑟) ≃ 𝜎𝑟 +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where 𝜎 ≃ 0.15 GeV2 is the string tension.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two contributions by simple summation lead to the famous Cornell 𝑞𝑞 potential </a:t>
            </a:r>
            <a:endParaRPr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4E4EF-D0DD-CE46-AD76-1C638687409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x-none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DF3A-A3A9-7F4D-9C79-DDF5F645226D}" type="datetime1">
              <a:rPr kumimoji="1" lang="en-US" altLang="zh-CN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smtClean="0"/>
              <a:t>Yifan Yang, Longke Li, Round Table Meeting</a:t>
            </a:r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6964-9093-E942-B6F9-40B12BF56B6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  <a:p>
            <a:pPr lvl="1"/>
            <a:r>
              <a:rPr kumimoji="1" lang="zh-CN" altLang="x-none" smtClean="0"/>
              <a:t>二级</a:t>
            </a:r>
            <a:endParaRPr kumimoji="1" lang="zh-CN" altLang="x-none" smtClean="0"/>
          </a:p>
          <a:p>
            <a:pPr lvl="2"/>
            <a:r>
              <a:rPr kumimoji="1" lang="zh-CN" altLang="x-none" smtClean="0"/>
              <a:t>三级</a:t>
            </a:r>
            <a:endParaRPr kumimoji="1" lang="zh-CN" altLang="x-none" smtClean="0"/>
          </a:p>
          <a:p>
            <a:pPr lvl="3"/>
            <a:r>
              <a:rPr kumimoji="1" lang="zh-CN" altLang="x-none" smtClean="0"/>
              <a:t>四级</a:t>
            </a:r>
            <a:endParaRPr kumimoji="1" lang="zh-CN" altLang="x-none" smtClean="0"/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8A660-7EFD-0346-81B7-5FDC6FDBABC4}" type="datetime1">
              <a:rPr kumimoji="1" lang="en-US" altLang="zh-CN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smtClean="0"/>
              <a:t>Yifan Yang, Longke Li, Round Table Meeting</a:t>
            </a:r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6964-9093-E942-B6F9-40B12BF56B6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  <a:p>
            <a:pPr lvl="1"/>
            <a:r>
              <a:rPr kumimoji="1" lang="zh-CN" altLang="x-none" smtClean="0"/>
              <a:t>二级</a:t>
            </a:r>
            <a:endParaRPr kumimoji="1" lang="zh-CN" altLang="x-none" smtClean="0"/>
          </a:p>
          <a:p>
            <a:pPr lvl="2"/>
            <a:r>
              <a:rPr kumimoji="1" lang="zh-CN" altLang="x-none" smtClean="0"/>
              <a:t>三级</a:t>
            </a:r>
            <a:endParaRPr kumimoji="1" lang="zh-CN" altLang="x-none" smtClean="0"/>
          </a:p>
          <a:p>
            <a:pPr lvl="3"/>
            <a:r>
              <a:rPr kumimoji="1" lang="zh-CN" altLang="x-none" smtClean="0"/>
              <a:t>四级</a:t>
            </a:r>
            <a:endParaRPr kumimoji="1" lang="zh-CN" altLang="x-none" smtClean="0"/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F05B-6015-5F4E-8D80-E96FAEBDE609}" type="datetime1">
              <a:rPr kumimoji="1" lang="en-US" altLang="zh-CN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smtClean="0"/>
              <a:t>Yifan Yang, Longke Li, Round Table Meeting</a:t>
            </a:r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6964-9093-E942-B6F9-40B12BF56B6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  <a:p>
            <a:pPr lvl="1"/>
            <a:r>
              <a:rPr kumimoji="1" lang="zh-CN" altLang="x-none" smtClean="0"/>
              <a:t>二级</a:t>
            </a:r>
            <a:endParaRPr kumimoji="1" lang="zh-CN" altLang="x-none" smtClean="0"/>
          </a:p>
          <a:p>
            <a:pPr lvl="2"/>
            <a:r>
              <a:rPr kumimoji="1" lang="zh-CN" altLang="x-none" smtClean="0"/>
              <a:t>三级</a:t>
            </a:r>
            <a:endParaRPr kumimoji="1" lang="zh-CN" altLang="x-none" smtClean="0"/>
          </a:p>
          <a:p>
            <a:pPr lvl="3"/>
            <a:r>
              <a:rPr kumimoji="1" lang="zh-CN" altLang="x-none" smtClean="0"/>
              <a:t>四级</a:t>
            </a:r>
            <a:endParaRPr kumimoji="1" lang="zh-CN" altLang="x-none" smtClean="0"/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6FDDB-D884-994F-9C0E-7C24947DCC09}" type="datetime1">
              <a:rPr kumimoji="1" lang="en-US" altLang="zh-CN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smtClean="0"/>
              <a:t>Yifan Yang, Longke Li, Round Table Meeting</a:t>
            </a:r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6964-9093-E942-B6F9-40B12BF56B6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8EDF9-A729-F849-B09A-6B3B1346379D}" type="datetime1">
              <a:rPr kumimoji="1" lang="en-US" altLang="zh-CN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smtClean="0"/>
              <a:t>Yifan Yang, Longke Li, Round Table Meeting</a:t>
            </a:r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6964-9093-E942-B6F9-40B12BF56B6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  <a:p>
            <a:pPr lvl="1"/>
            <a:r>
              <a:rPr kumimoji="1" lang="zh-CN" altLang="x-none" smtClean="0"/>
              <a:t>二级</a:t>
            </a:r>
            <a:endParaRPr kumimoji="1" lang="zh-CN" altLang="x-none" smtClean="0"/>
          </a:p>
          <a:p>
            <a:pPr lvl="2"/>
            <a:r>
              <a:rPr kumimoji="1" lang="zh-CN" altLang="x-none" smtClean="0"/>
              <a:t>三级</a:t>
            </a:r>
            <a:endParaRPr kumimoji="1" lang="zh-CN" altLang="x-none" smtClean="0"/>
          </a:p>
          <a:p>
            <a:pPr lvl="3"/>
            <a:r>
              <a:rPr kumimoji="1" lang="zh-CN" altLang="x-none" smtClean="0"/>
              <a:t>四级</a:t>
            </a:r>
            <a:endParaRPr kumimoji="1" lang="zh-CN" altLang="x-none" smtClean="0"/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  <a:p>
            <a:pPr lvl="1"/>
            <a:r>
              <a:rPr kumimoji="1" lang="zh-CN" altLang="x-none" smtClean="0"/>
              <a:t>二级</a:t>
            </a:r>
            <a:endParaRPr kumimoji="1" lang="zh-CN" altLang="x-none" smtClean="0"/>
          </a:p>
          <a:p>
            <a:pPr lvl="2"/>
            <a:r>
              <a:rPr kumimoji="1" lang="zh-CN" altLang="x-none" smtClean="0"/>
              <a:t>三级</a:t>
            </a:r>
            <a:endParaRPr kumimoji="1" lang="zh-CN" altLang="x-none" smtClean="0"/>
          </a:p>
          <a:p>
            <a:pPr lvl="3"/>
            <a:r>
              <a:rPr kumimoji="1" lang="zh-CN" altLang="x-none" smtClean="0"/>
              <a:t>四级</a:t>
            </a:r>
            <a:endParaRPr kumimoji="1" lang="zh-CN" altLang="x-none" smtClean="0"/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7EF24-895A-EB43-9D38-F491C4E8BA13}" type="datetime1">
              <a:rPr kumimoji="1" lang="en-US" altLang="zh-CN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smtClean="0"/>
              <a:t>Yifan Yang, Longke Li, Round Table Meeting</a:t>
            </a:r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6964-9093-E942-B6F9-40B12BF56B6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  <a:p>
            <a:pPr lvl="1"/>
            <a:r>
              <a:rPr kumimoji="1" lang="zh-CN" altLang="x-none" smtClean="0"/>
              <a:t>二级</a:t>
            </a:r>
            <a:endParaRPr kumimoji="1" lang="zh-CN" altLang="x-none" smtClean="0"/>
          </a:p>
          <a:p>
            <a:pPr lvl="2"/>
            <a:r>
              <a:rPr kumimoji="1" lang="zh-CN" altLang="x-none" smtClean="0"/>
              <a:t>三级</a:t>
            </a:r>
            <a:endParaRPr kumimoji="1" lang="zh-CN" altLang="x-none" smtClean="0"/>
          </a:p>
          <a:p>
            <a:pPr lvl="3"/>
            <a:r>
              <a:rPr kumimoji="1" lang="zh-CN" altLang="x-none" smtClean="0"/>
              <a:t>四级</a:t>
            </a:r>
            <a:endParaRPr kumimoji="1" lang="zh-CN" altLang="x-none" smtClean="0"/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  <a:p>
            <a:pPr lvl="1"/>
            <a:r>
              <a:rPr kumimoji="1" lang="zh-CN" altLang="x-none" smtClean="0"/>
              <a:t>二级</a:t>
            </a:r>
            <a:endParaRPr kumimoji="1" lang="zh-CN" altLang="x-none" smtClean="0"/>
          </a:p>
          <a:p>
            <a:pPr lvl="2"/>
            <a:r>
              <a:rPr kumimoji="1" lang="zh-CN" altLang="x-none" smtClean="0"/>
              <a:t>三级</a:t>
            </a:r>
            <a:endParaRPr kumimoji="1" lang="zh-CN" altLang="x-none" smtClean="0"/>
          </a:p>
          <a:p>
            <a:pPr lvl="3"/>
            <a:r>
              <a:rPr kumimoji="1" lang="zh-CN" altLang="x-none" smtClean="0"/>
              <a:t>四级</a:t>
            </a:r>
            <a:endParaRPr kumimoji="1" lang="zh-CN" altLang="x-none" smtClean="0"/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C6015-2668-A447-8891-E8491EFDE3A6}" type="datetime1">
              <a:rPr kumimoji="1" lang="en-US" altLang="zh-CN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smtClean="0"/>
              <a:t>Yifan Yang, Longke Li, Round Table Meeting</a:t>
            </a:r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6964-9093-E942-B6F9-40B12BF56B6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D1E8-E609-C648-A7AF-6B73C728D914}" type="datetime1">
              <a:rPr kumimoji="1" lang="en-US" altLang="zh-CN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smtClean="0"/>
              <a:t>Yifan Yang, Longke Li, Round Table Meeting</a:t>
            </a:r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6964-9093-E942-B6F9-40B12BF56B6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F3CC-3A10-CC41-8736-3C7EE4D3483B}" type="datetime1">
              <a:rPr kumimoji="1" lang="en-US" altLang="zh-CN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smtClean="0"/>
              <a:t>Yifan Yang, Longke Li, Round Table Meeting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6964-9093-E942-B6F9-40B12BF56B6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  <a:p>
            <a:pPr lvl="1"/>
            <a:r>
              <a:rPr kumimoji="1" lang="zh-CN" altLang="x-none" smtClean="0"/>
              <a:t>二级</a:t>
            </a:r>
            <a:endParaRPr kumimoji="1" lang="zh-CN" altLang="x-none" smtClean="0"/>
          </a:p>
          <a:p>
            <a:pPr lvl="2"/>
            <a:r>
              <a:rPr kumimoji="1" lang="zh-CN" altLang="x-none" smtClean="0"/>
              <a:t>三级</a:t>
            </a:r>
            <a:endParaRPr kumimoji="1" lang="zh-CN" altLang="x-none" smtClean="0"/>
          </a:p>
          <a:p>
            <a:pPr lvl="3"/>
            <a:r>
              <a:rPr kumimoji="1" lang="zh-CN" altLang="x-none" smtClean="0"/>
              <a:t>四级</a:t>
            </a:r>
            <a:endParaRPr kumimoji="1" lang="zh-CN" altLang="x-none" smtClean="0"/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EE1B-B06B-EA4A-BCB5-FDC8B2A266C9}" type="datetime1">
              <a:rPr kumimoji="1" lang="en-US" altLang="zh-CN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smtClean="0"/>
              <a:t>Yifan Yang, Longke Li, Round Table Meeting</a:t>
            </a:r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6964-9093-E942-B6F9-40B12BF56B6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50120-CBE2-384D-BC5C-3A09BBB540A7}" type="datetime1">
              <a:rPr kumimoji="1" lang="en-US" altLang="zh-CN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smtClean="0"/>
              <a:t>Yifan Yang, Longke Li, Round Table Meeting</a:t>
            </a:r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6964-9093-E942-B6F9-40B12BF56B6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x-none" smtClean="0"/>
              <a:t>单击此处编辑母版文本样式</a:t>
            </a:r>
            <a:endParaRPr kumimoji="1" lang="zh-CN" altLang="x-none" smtClean="0"/>
          </a:p>
          <a:p>
            <a:pPr lvl="1"/>
            <a:r>
              <a:rPr kumimoji="1" lang="zh-CN" altLang="x-none" smtClean="0"/>
              <a:t>二级</a:t>
            </a:r>
            <a:endParaRPr kumimoji="1" lang="zh-CN" altLang="x-none" smtClean="0"/>
          </a:p>
          <a:p>
            <a:pPr lvl="2"/>
            <a:r>
              <a:rPr kumimoji="1" lang="zh-CN" altLang="x-none" smtClean="0"/>
              <a:t>三级</a:t>
            </a:r>
            <a:endParaRPr kumimoji="1" lang="zh-CN" altLang="x-none" smtClean="0"/>
          </a:p>
          <a:p>
            <a:pPr lvl="3"/>
            <a:r>
              <a:rPr kumimoji="1" lang="zh-CN" altLang="x-none" smtClean="0"/>
              <a:t>四级</a:t>
            </a:r>
            <a:endParaRPr kumimoji="1" lang="zh-CN" altLang="x-none" smtClean="0"/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01FDB-53AB-6C49-ACB0-955BEE1445C2}" type="datetime1">
              <a:rPr kumimoji="1" lang="en-US" altLang="zh-CN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zh-CN" smtClean="0"/>
              <a:t>Yifan Yang, Longke Li, Round Table Meeting</a:t>
            </a:r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A6964-9093-E942-B6F9-40B12BF56B6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hyperlink" Target="https://journals.aps.org/prd/abstract/10.1103/PhysRevD.72.054026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3225" y="7341"/>
            <a:ext cx="8001575" cy="3560803"/>
          </a:xfrm>
          <a:prstGeom prst="rect">
            <a:avLst/>
          </a:prstGeom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80737" y="3700016"/>
            <a:ext cx="6400800" cy="836910"/>
          </a:xfrm>
        </p:spPr>
        <p:txBody>
          <a:bodyPr>
            <a:normAutofit/>
          </a:bodyPr>
          <a:lstStyle/>
          <a:p>
            <a:r>
              <a:rPr kumimoji="1" lang="en-US" altLang="zh-CN" sz="2000" dirty="0" smtClean="0">
                <a:solidFill>
                  <a:schemeClr val="tx1"/>
                </a:solidFill>
              </a:rPr>
              <a:t>Yifan Yang, Longke Li</a:t>
            </a:r>
            <a:endParaRPr kumimoji="1" lang="en-US" altLang="zh-CN" sz="2000" dirty="0" smtClean="0">
              <a:solidFill>
                <a:schemeClr val="tx1"/>
              </a:solidFill>
            </a:endParaRPr>
          </a:p>
          <a:p>
            <a:r>
              <a:rPr kumimoji="1" lang="en-US" altLang="zh-CN" sz="2000" dirty="0" smtClean="0">
                <a:solidFill>
                  <a:schemeClr val="tx1"/>
                </a:solidFill>
              </a:rPr>
              <a:t>Oct. 24, Round Table Meeting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6FDDB-D884-994F-9C0E-7C24947DCC09}" type="datetime1">
              <a:rPr kumimoji="1" lang="en-US" altLang="zh-CN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smtClean="0"/>
              <a:t>Yifan Yang, Longke Li, Round Table Meeting</a:t>
            </a:r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6964-9093-E942-B6F9-40B12BF56B65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>
            <a:off x="457200" y="205979"/>
            <a:ext cx="8229600" cy="5061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3200" dirty="0" smtClean="0"/>
              <a:t>2.1 </a:t>
            </a:r>
            <a:r>
              <a:rPr kumimoji="1" lang="en-US" altLang="zh-CN" sz="3200" dirty="0" smtClean="0">
                <a:sym typeface="+mn-ea"/>
              </a:rPr>
              <a:t>Lattice Simulation</a:t>
            </a:r>
            <a:endParaRPr kumimoji="1" lang="zh-CN" altLang="en-US" sz="3200" dirty="0"/>
          </a:p>
        </p:txBody>
      </p:sp>
      <p:sp>
        <p:nvSpPr>
          <p:cNvPr id="8" name="文本框 7"/>
          <p:cNvSpPr txBox="1"/>
          <p:nvPr/>
        </p:nvSpPr>
        <p:spPr>
          <a:xfrm>
            <a:off x="360725" y="1375106"/>
            <a:ext cx="811631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en-US" altLang="zh-CN" dirty="0"/>
              <a:t>Impressive precisionfor the calculations of lowest-lying states well below the strong decay threshold.</a:t>
            </a:r>
            <a:endParaRPr kumimoji="1" lang="en-US" altLang="zh-CN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kumimoji="1" lang="en-US" altLang="zh-C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en-US" altLang="zh-CN" dirty="0"/>
              <a:t>A recent lattice work on the excited and exotic charmonium states is carried out.</a:t>
            </a:r>
            <a:endParaRPr kumimoji="1" lang="en-US" altLang="zh-CN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kumimoji="1" lang="en-US" altLang="zh-C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en-US" altLang="zh-CN" dirty="0"/>
              <a:t>Techniques have been being developed for the energy region near or above strong decay thresholds, e.g., Luescher's formulation, finite volume Hamilton EFT, and HALQCD approach.</a:t>
            </a:r>
            <a:endParaRPr kumimoji="1" lang="en-US" altLang="zh-CN" dirty="0"/>
          </a:p>
          <a:p>
            <a:pPr indent="0">
              <a:buFont typeface="Wingdings" panose="05000000000000000000" pitchFamily="2" charset="2"/>
              <a:buNone/>
            </a:pPr>
            <a:endParaRPr kumimoji="1" lang="en-US" altLang="zh-C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en-US" altLang="zh-CN" dirty="0"/>
              <a:t>Several lattice results on the near-threshold bound states, scattering and resonances in the charm sector have been reported, albeit reliable results are not quantative.</a:t>
            </a:r>
            <a:endParaRPr kumimoji="1" lang="en-US" altLang="zh-CN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kumimoji="1" lang="en-US" altLang="zh-CN" dirty="0"/>
          </a:p>
        </p:txBody>
      </p:sp>
      <p:sp>
        <p:nvSpPr>
          <p:cNvPr id="10" name="文本框 9"/>
          <p:cNvSpPr txBox="1"/>
          <p:nvPr/>
        </p:nvSpPr>
        <p:spPr>
          <a:xfrm>
            <a:off x="457200" y="874842"/>
            <a:ext cx="30099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The progress of lattice studies:</a:t>
            </a:r>
            <a:endParaRPr kumimoji="1" lang="en-US" altLang="zh-CN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6FDDB-D884-994F-9C0E-7C24947DCC09}" type="datetime1">
              <a:rPr kumimoji="1" lang="en-US" altLang="zh-CN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smtClean="0"/>
              <a:t>Yifan Yang, Longke Li, Round Table Meeting</a:t>
            </a:r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6964-9093-E942-B6F9-40B12BF56B65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>
            <a:off x="457200" y="205979"/>
            <a:ext cx="8229600" cy="5061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3200" dirty="0" smtClean="0"/>
              <a:t>2.2 Lattice Simulation</a:t>
            </a:r>
            <a:endParaRPr kumimoji="1" lang="zh-CN" altLang="en-US" sz="3200" dirty="0"/>
          </a:p>
        </p:txBody>
      </p:sp>
      <p:sp>
        <p:nvSpPr>
          <p:cNvPr id="8" name="文本框 7"/>
          <p:cNvSpPr txBox="1"/>
          <p:nvPr/>
        </p:nvSpPr>
        <p:spPr>
          <a:xfrm>
            <a:off x="360725" y="1375106"/>
            <a:ext cx="811631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kumimoji="1"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kumimoji="1"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kumimoji="1"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kumimoji="1"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kumimoji="1"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kumimoji="1"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kumimoji="1" lang="en-US" dirty="0" smtClean="0"/>
          </a:p>
          <a:p>
            <a:pPr indent="0">
              <a:buFont typeface="Wingdings" panose="05000000000000000000" pitchFamily="2" charset="2"/>
              <a:buNone/>
            </a:pPr>
            <a:endParaRPr kumimoji="1"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kumimoji="1"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kumimoji="1"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57200" y="711835"/>
            <a:ext cx="5824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The LQCD result of Charmonium spectrum(2016):</a:t>
            </a:r>
            <a:endParaRPr kumimoji="1" lang="en-US" altLang="zh-CN" dirty="0" smtClean="0"/>
          </a:p>
        </p:txBody>
      </p:sp>
      <p:pic>
        <p:nvPicPr>
          <p:cNvPr id="11" name="图片 10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2870" y="1080135"/>
            <a:ext cx="6398260" cy="360235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6FDDB-D884-994F-9C0E-7C24947DCC09}" type="datetime1">
              <a:rPr kumimoji="1" lang="en-US" altLang="zh-CN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smtClean="0"/>
              <a:t>Yifan Yang, Longke Li, Round Table Meeting</a:t>
            </a:r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6964-9093-E942-B6F9-40B12BF56B65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>
            <a:off x="457200" y="205979"/>
            <a:ext cx="8229600" cy="5061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3200" dirty="0" smtClean="0"/>
              <a:t>2.1 </a:t>
            </a:r>
            <a:r>
              <a:rPr kumimoji="1" lang="en-US" altLang="zh-CN" sz="3200" dirty="0" smtClean="0">
                <a:sym typeface="+mn-ea"/>
              </a:rPr>
              <a:t>Lattice Simulation</a:t>
            </a:r>
            <a:endParaRPr kumimoji="1" lang="zh-CN" altLang="en-US" sz="3200" dirty="0"/>
          </a:p>
        </p:txBody>
      </p:sp>
      <p:sp>
        <p:nvSpPr>
          <p:cNvPr id="8" name="文本框 7"/>
          <p:cNvSpPr txBox="1"/>
          <p:nvPr/>
        </p:nvSpPr>
        <p:spPr>
          <a:xfrm>
            <a:off x="360725" y="1375106"/>
            <a:ext cx="8116310" cy="3594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en-US" altLang="zh-CN" dirty="0"/>
              <a:t>X(3872):</a:t>
            </a:r>
            <a:endParaRPr kumimoji="1" lang="en-US" altLang="zh-CN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kumimoji="1" lang="en-US" altLang="zh-CN" dirty="0">
                <a:sym typeface="+mn-ea"/>
              </a:rPr>
              <a:t>First simulation of close-threshold effect, found a pole in the scattering matrix: </a:t>
            </a:r>
            <a:r>
              <a:rPr kumimoji="1" lang="en-US" altLang="zh-CN" dirty="0">
                <a:solidFill>
                  <a:srgbClr val="00B0F0"/>
                </a:solidFill>
                <a:sym typeface="+mn-ea"/>
              </a:rPr>
              <a:t>arXiv:1307.5172</a:t>
            </a:r>
            <a:endParaRPr kumimoji="1" lang="en-US" altLang="zh-CN" dirty="0">
              <a:solidFill>
                <a:srgbClr val="00B0F0"/>
              </a:solidFill>
              <a:sym typeface="+mn-ea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kumimoji="1" lang="en-US" altLang="zh-CN" dirty="0">
                <a:sym typeface="+mn-ea"/>
              </a:rPr>
              <a:t>Confirmed by Fermilab: , </a:t>
            </a:r>
            <a:r>
              <a:rPr kumimoji="1" lang="en-US" altLang="zh-CN" dirty="0">
                <a:solidFill>
                  <a:srgbClr val="00B0F0"/>
                </a:solidFill>
                <a:sym typeface="+mn-ea"/>
              </a:rPr>
              <a:t>arXiv:1411.1389</a:t>
            </a:r>
            <a:endParaRPr kumimoji="1" lang="en-US" altLang="zh-CN" dirty="0">
              <a:solidFill>
                <a:srgbClr val="00B0F0"/>
              </a:solidFill>
              <a:sym typeface="+mn-ea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kumimoji="1" lang="en-US" altLang="zh-CN" dirty="0">
                <a:sym typeface="+mn-ea"/>
              </a:rPr>
              <a:t>Reinvestigated the topic and suggest that both ccbar and the D</a:t>
            </a:r>
            <a:r>
              <a:rPr kumimoji="1" lang="en-US" altLang="zh-CN" baseline="30000" dirty="0">
                <a:sym typeface="+mn-ea"/>
              </a:rPr>
              <a:t>0</a:t>
            </a:r>
            <a:r>
              <a:rPr kumimoji="1" lang="en-US" altLang="zh-CN" dirty="0">
                <a:sym typeface="+mn-ea"/>
              </a:rPr>
              <a:t>D</a:t>
            </a:r>
            <a:r>
              <a:rPr kumimoji="1" lang="en-US" altLang="zh-CN" baseline="30000" dirty="0">
                <a:sym typeface="+mn-ea"/>
              </a:rPr>
              <a:t>*0</a:t>
            </a:r>
            <a:r>
              <a:rPr kumimoji="1" lang="en-US" altLang="zh-CN" dirty="0">
                <a:sym typeface="+mn-ea"/>
              </a:rPr>
              <a:t>bar</a:t>
            </a:r>
            <a:r>
              <a:rPr kumimoji="1" lang="en-US" altLang="zh-CN" baseline="30000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threshold are required for the X(3872):  </a:t>
            </a:r>
            <a:r>
              <a:rPr kumimoji="1" lang="en-US" altLang="zh-CN" dirty="0">
                <a:solidFill>
                  <a:srgbClr val="00B0F0"/>
                </a:solidFill>
                <a:sym typeface="+mn-ea"/>
              </a:rPr>
              <a:t>arXiv:1503.03257</a:t>
            </a:r>
            <a:endParaRPr kumimoji="1" lang="en-US" altLang="zh-CN" dirty="0">
              <a:solidFill>
                <a:srgbClr val="00B0F0"/>
              </a:solidFill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en-US" altLang="zh-CN" dirty="0"/>
              <a:t>Z</a:t>
            </a:r>
            <a:r>
              <a:rPr kumimoji="1" lang="en-US" altLang="zh-CN" baseline="-25000" dirty="0"/>
              <a:t>c</a:t>
            </a:r>
            <a:r>
              <a:rPr kumimoji="1" lang="en-US" altLang="zh-CN" baseline="30000" dirty="0"/>
              <a:t>+</a:t>
            </a:r>
            <a:r>
              <a:rPr kumimoji="1" lang="en-US" altLang="zh-CN" dirty="0"/>
              <a:t>(3900):</a:t>
            </a:r>
            <a:endParaRPr kumimoji="1" lang="en-US" altLang="zh-CN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kumimoji="1" lang="en-US" altLang="zh-CN" dirty="0"/>
              <a:t>lattice simullation as tetraquark, result suggesting the state possibly a rescattering effect:  </a:t>
            </a:r>
            <a:r>
              <a:rPr kumimoji="1" lang="en-US" altLang="zh-CN" dirty="0">
                <a:solidFill>
                  <a:srgbClr val="00B0F0"/>
                </a:solidFill>
              </a:rPr>
              <a:t>arXiv:1602.03465</a:t>
            </a:r>
            <a:endParaRPr kumimoji="1" lang="en-US" altLang="zh-CN" dirty="0">
              <a:solidFill>
                <a:srgbClr val="00B0F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kumimoji="1" lang="en-US" altLang="zh-CN" dirty="0"/>
              <a:t>But the result is argued to be tentative:  </a:t>
            </a:r>
            <a:r>
              <a:rPr kumimoji="1" lang="en-US" altLang="zh-CN" dirty="0">
                <a:solidFill>
                  <a:srgbClr val="00B0F0"/>
                </a:solidFill>
              </a:rPr>
              <a:t>arXiv:1609.03052</a:t>
            </a:r>
            <a:endParaRPr kumimoji="1" lang="en-US" altLang="zh-CN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kumimoji="1" lang="en-US" altLang="zh-CN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kumimoji="1" lang="en-US" altLang="zh-CN" dirty="0"/>
          </a:p>
          <a:p>
            <a:pPr lvl="1" indent="0">
              <a:buFont typeface="Wingdings" panose="05000000000000000000" pitchFamily="2" charset="2"/>
              <a:buNone/>
            </a:pPr>
            <a:endParaRPr kumimoji="1" lang="en-US" altLang="zh-CN" baseline="30000" dirty="0"/>
          </a:p>
        </p:txBody>
      </p:sp>
      <p:sp>
        <p:nvSpPr>
          <p:cNvPr id="10" name="文本框 9"/>
          <p:cNvSpPr txBox="1"/>
          <p:nvPr/>
        </p:nvSpPr>
        <p:spPr>
          <a:xfrm>
            <a:off x="457200" y="874842"/>
            <a:ext cx="34886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Examples of current states of LQCD:</a:t>
            </a:r>
            <a:endParaRPr kumimoji="1" lang="en-US" altLang="zh-CN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6FDDB-D884-994F-9C0E-7C24947DCC09}" type="datetime1">
              <a:rPr kumimoji="1" lang="en-US" altLang="zh-CN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smtClean="0"/>
              <a:t>Yifan Yang, Longke Li, Round Table Meeting</a:t>
            </a:r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6964-9093-E942-B6F9-40B12BF56B65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>
            <a:off x="457200" y="205979"/>
            <a:ext cx="8229600" cy="5061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3200" dirty="0" smtClean="0"/>
              <a:t>2.1 </a:t>
            </a:r>
            <a:r>
              <a:rPr kumimoji="1" lang="en-US" altLang="zh-CN" sz="3200" dirty="0" smtClean="0">
                <a:sym typeface="+mn-ea"/>
              </a:rPr>
              <a:t>Lattice Simulation</a:t>
            </a:r>
            <a:endParaRPr kumimoji="1" lang="zh-CN" altLang="en-US" sz="3200" dirty="0"/>
          </a:p>
        </p:txBody>
      </p:sp>
      <p:sp>
        <p:nvSpPr>
          <p:cNvPr id="8" name="文本框 7"/>
          <p:cNvSpPr txBox="1"/>
          <p:nvPr/>
        </p:nvSpPr>
        <p:spPr>
          <a:xfrm>
            <a:off x="360725" y="1375106"/>
            <a:ext cx="8116310" cy="165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en-US" altLang="zh-CN" dirty="0"/>
              <a:t>Pentaquarks:</a:t>
            </a:r>
            <a:endParaRPr kumimoji="1" lang="en-US" altLang="zh-CN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kumimoji="1" lang="en-US" altLang="zh-CN" dirty="0"/>
              <a:t>The first evidence for a </a:t>
            </a:r>
            <a:r>
              <a:rPr kumimoji="1" lang="en-US" altLang="zh-CN" dirty="0">
                <a:latin typeface="Arial" panose="020B0604020202020204" pitchFamily="34" charset="0"/>
              </a:rPr>
              <a:t>η</a:t>
            </a:r>
            <a:r>
              <a:rPr kumimoji="1" lang="en-US" altLang="zh-CN" baseline="-25000" dirty="0">
                <a:latin typeface="Arial" panose="020B0604020202020204" pitchFamily="34" charset="0"/>
              </a:rPr>
              <a:t>c</a:t>
            </a:r>
            <a:r>
              <a:rPr kumimoji="1" lang="en-US" altLang="zh-CN" dirty="0">
                <a:latin typeface="Arial" panose="020B0604020202020204" pitchFamily="34" charset="0"/>
              </a:rPr>
              <a:t>N bound state 20 MeV below the </a:t>
            </a:r>
            <a:r>
              <a:rPr kumimoji="1" lang="en-US" altLang="zh-CN" dirty="0">
                <a:latin typeface="Arial" panose="020B0604020202020204" pitchFamily="34" charset="0"/>
                <a:sym typeface="+mn-ea"/>
              </a:rPr>
              <a:t>η</a:t>
            </a:r>
            <a:r>
              <a:rPr kumimoji="1" lang="en-US" altLang="zh-CN" baseline="-25000" dirty="0">
                <a:latin typeface="Arial" panose="020B0604020202020204" pitchFamily="34" charset="0"/>
                <a:sym typeface="+mn-ea"/>
              </a:rPr>
              <a:t>c</a:t>
            </a:r>
            <a:r>
              <a:rPr kumimoji="1" lang="en-US" altLang="zh-CN" dirty="0">
                <a:latin typeface="Arial" panose="020B0604020202020204" pitchFamily="34" charset="0"/>
                <a:sym typeface="+mn-ea"/>
              </a:rPr>
              <a:t>N</a:t>
            </a:r>
            <a:r>
              <a:rPr kumimoji="1" lang="en-US" altLang="zh-CN" dirty="0">
                <a:latin typeface="Arial" panose="020B0604020202020204" pitchFamily="34" charset="0"/>
              </a:rPr>
              <a:t> threshold:  </a:t>
            </a:r>
            <a:r>
              <a:rPr kumimoji="1" lang="en-US" altLang="zh-CN" dirty="0">
                <a:solidFill>
                  <a:srgbClr val="00B0F0"/>
                </a:solidFill>
                <a:latin typeface="Arial" panose="020B0604020202020204" pitchFamily="34" charset="0"/>
              </a:rPr>
              <a:t>arXiv:1410.7069</a:t>
            </a:r>
            <a:endParaRPr kumimoji="1" lang="en-US" altLang="zh-CN" dirty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kumimoji="1" lang="en-US" altLang="zh-CN" dirty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kumimoji="1" lang="en-US" altLang="zh-CN" dirty="0"/>
          </a:p>
          <a:p>
            <a:pPr lvl="1" indent="0">
              <a:buFont typeface="Wingdings" panose="05000000000000000000" pitchFamily="2" charset="2"/>
              <a:buNone/>
            </a:pPr>
            <a:endParaRPr kumimoji="1" lang="en-US" altLang="zh-CN" baseline="30000" dirty="0"/>
          </a:p>
        </p:txBody>
      </p:sp>
      <p:sp>
        <p:nvSpPr>
          <p:cNvPr id="10" name="文本框 9"/>
          <p:cNvSpPr txBox="1"/>
          <p:nvPr/>
        </p:nvSpPr>
        <p:spPr>
          <a:xfrm>
            <a:off x="457200" y="874842"/>
            <a:ext cx="34886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Examples of current states of LQCD:</a:t>
            </a:r>
            <a:endParaRPr kumimoji="1" lang="en-US" altLang="zh-CN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67636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Outline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6FDDB-D884-994F-9C0E-7C24947DCC09}" type="datetime1">
              <a:rPr kumimoji="1" lang="en-US" altLang="zh-CN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smtClean="0"/>
              <a:t>Yifan Yang, Longke Li, Round Table Meeting</a:t>
            </a:r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6964-9093-E942-B6F9-40B12BF56B65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987292"/>
            <a:ext cx="7051845" cy="291487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5437"/>
            <a:ext cx="8229600" cy="543958"/>
          </a:xfrm>
        </p:spPr>
        <p:txBody>
          <a:bodyPr>
            <a:noAutofit/>
          </a:bodyPr>
          <a:lstStyle/>
          <a:p>
            <a:r>
              <a:rPr kumimoji="1" lang="en-US" altLang="zh-CN" sz="3200" dirty="0" smtClean="0"/>
              <a:t>2.0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Introduction to this section</a:t>
            </a:r>
            <a:endParaRPr kumimoji="1"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04766"/>
            <a:ext cx="8229600" cy="3912914"/>
          </a:xfrm>
        </p:spPr>
        <p:txBody>
          <a:bodyPr>
            <a:normAutofit fontScale="95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sz="1800" dirty="0" smtClean="0"/>
              <a:t>excited states in the </a:t>
            </a:r>
            <a:r>
              <a:rPr kumimoji="1" lang="en-US" altLang="zh-CN" sz="1800" dirty="0" err="1" smtClean="0"/>
              <a:t>Quarkonium</a:t>
            </a:r>
            <a:r>
              <a:rPr kumimoji="1" lang="en-US" altLang="zh-CN" sz="1800" dirty="0" smtClean="0"/>
              <a:t> spectroscopy</a:t>
            </a:r>
            <a:endParaRPr kumimoji="1" lang="en-US" altLang="zh-CN" sz="18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en-US" altLang="zh-CN" sz="1600" dirty="0" err="1" smtClean="0">
                <a:solidFill>
                  <a:srgbClr val="FF0000"/>
                </a:solidFill>
              </a:rPr>
              <a:t>gluonic</a:t>
            </a:r>
            <a:r>
              <a:rPr kumimoji="1" lang="en-US" altLang="zh-CN" sz="1600" dirty="0" smtClean="0">
                <a:solidFill>
                  <a:srgbClr val="FF0000"/>
                </a:solidFill>
              </a:rPr>
              <a:t> and light </a:t>
            </a:r>
            <a:r>
              <a:rPr kumimoji="1" lang="en-US" altLang="zh-CN" sz="1600" dirty="0" err="1" smtClean="0">
                <a:solidFill>
                  <a:srgbClr val="FF0000"/>
                </a:solidFill>
              </a:rPr>
              <a:t>mesonic</a:t>
            </a:r>
            <a:r>
              <a:rPr kumimoji="1" lang="en-US" altLang="zh-CN" sz="1600" dirty="0" smtClean="0">
                <a:solidFill>
                  <a:srgbClr val="FF0000"/>
                </a:solidFill>
              </a:rPr>
              <a:t> degrees of freedom </a:t>
            </a:r>
            <a:r>
              <a:rPr kumimoji="1" lang="en-US" altLang="zh-CN" sz="1600" dirty="0" smtClean="0"/>
              <a:t>in the </a:t>
            </a:r>
            <a:r>
              <a:rPr kumimoji="1" lang="en-US" altLang="zh-CN" sz="1600" dirty="0" err="1" smtClean="0"/>
              <a:t>Fock</a:t>
            </a:r>
            <a:r>
              <a:rPr kumimoji="1" lang="en-US" altLang="zh-CN" sz="1600" dirty="0" smtClean="0"/>
              <a:t> space description of a hadron</a:t>
            </a:r>
            <a:endParaRPr kumimoji="1" lang="en-US" altLang="zh-CN" sz="1600" dirty="0"/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en-US" altLang="zh-CN" sz="1600" dirty="0" smtClean="0"/>
              <a:t>discovery of P</a:t>
            </a:r>
            <a:r>
              <a:rPr kumimoji="1" lang="en-US" altLang="zh-CN" sz="1600" baseline="-25000" dirty="0" smtClean="0"/>
              <a:t>c</a:t>
            </a:r>
            <a:r>
              <a:rPr kumimoji="1" lang="en-US" altLang="zh-CN" sz="1600" dirty="0" smtClean="0"/>
              <a:t>(4380)</a:t>
            </a:r>
            <a:r>
              <a:rPr kumimoji="1" lang="en-US" altLang="zh-CN" sz="1600" baseline="30000" dirty="0" smtClean="0"/>
              <a:t>±</a:t>
            </a:r>
            <a:r>
              <a:rPr kumimoji="1" lang="en-US" altLang="zh-CN" sz="1600" dirty="0" smtClean="0"/>
              <a:t> and P</a:t>
            </a:r>
            <a:r>
              <a:rPr kumimoji="1" lang="en-US" altLang="zh-CN" sz="1600" baseline="-25000" dirty="0" smtClean="0"/>
              <a:t>c</a:t>
            </a:r>
            <a:r>
              <a:rPr kumimoji="1" lang="en-US" altLang="zh-CN" sz="1600" dirty="0" smtClean="0"/>
              <a:t>(4450)</a:t>
            </a:r>
            <a:r>
              <a:rPr kumimoji="1" lang="en-US" altLang="zh-CN" sz="1600" baseline="30000" dirty="0" smtClean="0"/>
              <a:t>±</a:t>
            </a:r>
            <a:r>
              <a:rPr kumimoji="1" lang="en-US" altLang="zh-CN" sz="1600" dirty="0" smtClean="0"/>
              <a:t> by </a:t>
            </a:r>
            <a:r>
              <a:rPr kumimoji="1" lang="en-US" altLang="zh-CN" sz="1600" dirty="0" err="1" smtClean="0"/>
              <a:t>LHCb</a:t>
            </a:r>
            <a:r>
              <a:rPr kumimoji="1" lang="en-US" altLang="zh-CN" sz="1600" dirty="0" smtClean="0"/>
              <a:t>: </a:t>
            </a:r>
            <a:endParaRPr kumimoji="1" lang="en-US" altLang="zh-CN" sz="16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en-US" altLang="zh-CN" sz="1600" dirty="0" smtClean="0"/>
              <a:t>                states and complete SU(3)</a:t>
            </a:r>
            <a:r>
              <a:rPr kumimoji="1" lang="en-US" altLang="zh-CN" sz="1600" baseline="-25000" dirty="0" smtClean="0"/>
              <a:t>F</a:t>
            </a:r>
            <a:r>
              <a:rPr kumimoji="1" lang="en-US" altLang="zh-CN" sz="1600" dirty="0" smtClean="0"/>
              <a:t> </a:t>
            </a:r>
            <a:r>
              <a:rPr kumimoji="1" lang="en-US" altLang="zh-CN" sz="1600" dirty="0" err="1" smtClean="0"/>
              <a:t>multiplets</a:t>
            </a:r>
            <a:endParaRPr kumimoji="1" lang="en-US" altLang="zh-CN" sz="16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en-US" altLang="zh-CN" sz="1600" dirty="0" smtClean="0"/>
              <a:t>next frontier: spectrum of                                       in QCD and the underlying dynamics</a:t>
            </a:r>
            <a:endParaRPr kumimoji="1" lang="en-US" altLang="zh-CN" sz="1600" dirty="0"/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sz="1800" dirty="0"/>
              <a:t>r</a:t>
            </a:r>
            <a:r>
              <a:rPr kumimoji="1" lang="en-US" altLang="zh-CN" sz="1800" dirty="0" smtClean="0"/>
              <a:t>eview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briefly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the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various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theoretical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techniques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to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calculate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the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spectroscopy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of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the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excited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quarkonia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and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exotic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states:</a:t>
            </a:r>
            <a:endParaRPr kumimoji="1" lang="en-US" altLang="zh-CN" sz="18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en-US" altLang="zh-CN" sz="1600" dirty="0" smtClean="0"/>
              <a:t>potential models: </a:t>
            </a:r>
            <a:endParaRPr kumimoji="1" lang="en-US" altLang="zh-CN" sz="1600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kumimoji="1" lang="en-US" altLang="zh-CN" sz="1200" dirty="0" smtClean="0"/>
              <a:t>general features of QCD at short and long-distances</a:t>
            </a:r>
            <a:endParaRPr kumimoji="1" lang="en-US" altLang="zh-CN" sz="1200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kumimoji="1" lang="en-US" altLang="zh-CN" sz="1200" dirty="0" smtClean="0"/>
              <a:t>include spin-spin interactions among the quarks</a:t>
            </a:r>
            <a:endParaRPr kumimoji="1" lang="en-US" altLang="zh-CN" sz="12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en-US" altLang="zh-CN" sz="1600" dirty="0" smtClean="0"/>
              <a:t>lattice QCD:</a:t>
            </a:r>
            <a:r>
              <a:rPr kumimoji="1" lang="en-US" altLang="zh-CN" sz="1200" dirty="0" smtClean="0"/>
              <a:t> in terms of Born-Oppenheimer approximation</a:t>
            </a:r>
            <a:endParaRPr kumimoji="1" lang="en-US" altLang="zh-CN" sz="12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en-US" altLang="zh-CN" sz="1600" dirty="0" smtClean="0"/>
              <a:t>QCD simulations:</a:t>
            </a:r>
            <a:r>
              <a:rPr kumimoji="1" lang="en-US" altLang="zh-CN" sz="1200" dirty="0" smtClean="0"/>
              <a:t> using current </a:t>
            </a:r>
            <a:r>
              <a:rPr kumimoji="1" lang="en-US" altLang="zh-CN" sz="1200" dirty="0" err="1" smtClean="0"/>
              <a:t>correlators</a:t>
            </a:r>
            <a:r>
              <a:rPr kumimoji="1" lang="en-US" altLang="zh-CN" sz="1200" dirty="0" smtClean="0"/>
              <a:t> with </a:t>
            </a:r>
            <a:r>
              <a:rPr kumimoji="1" lang="en-US" altLang="zh-CN" sz="1200" dirty="0" err="1" smtClean="0"/>
              <a:t>mesonic</a:t>
            </a:r>
            <a:r>
              <a:rPr kumimoji="1" lang="en-US" altLang="zh-CN" sz="1200" dirty="0" smtClean="0"/>
              <a:t> and </a:t>
            </a:r>
            <a:r>
              <a:rPr kumimoji="1" lang="en-US" altLang="zh-CN" sz="1200" dirty="0" err="1" smtClean="0"/>
              <a:t>diquark</a:t>
            </a:r>
            <a:r>
              <a:rPr kumimoji="1" lang="en-US" altLang="zh-CN" sz="1200" dirty="0" smtClean="0"/>
              <a:t> degrees of freedom</a:t>
            </a:r>
            <a:endParaRPr kumimoji="1" lang="en-US" altLang="zh-CN" sz="16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en-US" altLang="zh-CN" sz="1600" dirty="0" smtClean="0"/>
              <a:t>QCD sum rules:</a:t>
            </a:r>
            <a:r>
              <a:rPr kumimoji="1" lang="en-US" altLang="zh-CN" sz="1200" dirty="0" smtClean="0"/>
              <a:t> understanding the properties of light and heavy mesons and applied to exotic hadrons (extensively in reviews, so no included in this paper)</a:t>
            </a:r>
            <a:endParaRPr kumimoji="1" lang="en-US" altLang="zh-CN" sz="1200" dirty="0" smtClean="0"/>
          </a:p>
          <a:p>
            <a:pPr>
              <a:buFont typeface="Wingdings" panose="05000000000000000000" pitchFamily="2" charset="2"/>
              <a:buChar char="Ø"/>
            </a:pPr>
            <a:endParaRPr kumimoji="1" lang="en-US" altLang="zh-CN" sz="16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6FDDB-D884-994F-9C0E-7C24947DCC09}" type="datetime1">
              <a:rPr kumimoji="1" lang="en-US" altLang="zh-CN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smtClean="0"/>
              <a:t>Yifan Yang, Longke Li, Round Table Meeting</a:t>
            </a:r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6964-9093-E942-B6F9-40B12BF56B65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7" name="图片 6" descr="latex-image-1.pdf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923" y="1917011"/>
            <a:ext cx="1465174" cy="173684"/>
          </a:xfrm>
          <a:prstGeom prst="rect">
            <a:avLst/>
          </a:prstGeom>
        </p:spPr>
      </p:pic>
      <p:pic>
        <p:nvPicPr>
          <p:cNvPr id="8" name="图片 7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788" y="1617672"/>
            <a:ext cx="595323" cy="208074"/>
          </a:xfrm>
          <a:prstGeom prst="rect">
            <a:avLst/>
          </a:prstGeom>
        </p:spPr>
      </p:pic>
      <p:pic>
        <p:nvPicPr>
          <p:cNvPr id="9" name="图片 8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906" y="1617989"/>
            <a:ext cx="629250" cy="25047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6FDDB-D884-994F-9C0E-7C24947DCC09}" type="datetime1">
              <a:rPr kumimoji="1" lang="en-US" altLang="zh-CN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smtClean="0"/>
              <a:t>Yifan Yang, Longke Li, Round Table Meeting</a:t>
            </a:r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6964-9093-E942-B6F9-40B12BF56B65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/>
          <a:srcRect t="7638"/>
          <a:stretch>
            <a:fillRect/>
          </a:stretch>
        </p:blipFill>
        <p:spPr>
          <a:xfrm>
            <a:off x="1053401" y="506551"/>
            <a:ext cx="6747231" cy="423069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398833" y="2407947"/>
            <a:ext cx="3006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l-GR" altLang="zh-CN" sz="1200" dirty="0"/>
              <a:t>α</a:t>
            </a:r>
            <a:r>
              <a:rPr kumimoji="1" lang="en-US" altLang="zh-CN" sz="1200" baseline="-25000" dirty="0" smtClean="0"/>
              <a:t>s</a:t>
            </a:r>
            <a:r>
              <a:rPr kumimoji="1" lang="en-US" altLang="zh-CN" sz="1200" dirty="0" smtClean="0"/>
              <a:t>: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effective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strong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coupling; k: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string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tension</a:t>
            </a:r>
            <a:endParaRPr kumimoji="1" lang="zh-CN" altLang="en-US" sz="12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352825"/>
            <a:ext cx="2438400" cy="1092200"/>
          </a:xfrm>
          <a:prstGeom prst="rect">
            <a:avLst/>
          </a:prstGeom>
        </p:spPr>
      </p:pic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06127"/>
          </a:xfrm>
        </p:spPr>
        <p:txBody>
          <a:bodyPr>
            <a:normAutofit fontScale="90000"/>
          </a:bodyPr>
          <a:lstStyle/>
          <a:p>
            <a:r>
              <a:rPr kumimoji="1" lang="en-US" altLang="zh-CN" sz="3200" dirty="0" smtClean="0"/>
              <a:t>2.1 </a:t>
            </a:r>
            <a:r>
              <a:rPr kumimoji="1" lang="en-US" altLang="zh-CN" sz="3200" dirty="0" err="1" smtClean="0"/>
              <a:t>quarkonium</a:t>
            </a:r>
            <a:r>
              <a:rPr kumimoji="1" lang="en-US" altLang="zh-CN" sz="3200" dirty="0" smtClean="0"/>
              <a:t> potentials</a:t>
            </a:r>
            <a:endParaRPr kumimoji="1" lang="zh-CN" altLang="en-US" sz="3200" dirty="0"/>
          </a:p>
        </p:txBody>
      </p:sp>
      <p:sp>
        <p:nvSpPr>
          <p:cNvPr id="13" name="文本框 12"/>
          <p:cNvSpPr txBox="1"/>
          <p:nvPr/>
        </p:nvSpPr>
        <p:spPr>
          <a:xfrm>
            <a:off x="3398833" y="1044915"/>
            <a:ext cx="19711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 smtClean="0">
                <a:solidFill>
                  <a:srgbClr val="0000FF"/>
                </a:solidFill>
              </a:rPr>
              <a:t>Cornell</a:t>
            </a:r>
            <a:r>
              <a:rPr kumimoji="1" lang="zh-CN" altLang="en-US" sz="2000" b="1" dirty="0" smtClean="0">
                <a:solidFill>
                  <a:srgbClr val="0000FF"/>
                </a:solidFill>
              </a:rPr>
              <a:t> </a:t>
            </a:r>
            <a:r>
              <a:rPr kumimoji="1" lang="en-US" altLang="zh-CN" sz="2000" b="1" dirty="0" smtClean="0">
                <a:solidFill>
                  <a:srgbClr val="0000FF"/>
                </a:solidFill>
              </a:rPr>
              <a:t>potential</a:t>
            </a:r>
            <a:endParaRPr kumimoji="1" lang="zh-CN" altLang="en-US" sz="2000" b="1" dirty="0">
              <a:solidFill>
                <a:srgbClr val="0000FF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1445025"/>
            <a:ext cx="2167359" cy="42129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6FDDB-D884-994F-9C0E-7C24947DCC09}" type="datetime1">
              <a:rPr kumimoji="1" lang="en-US" altLang="zh-CN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smtClean="0"/>
              <a:t>Yifan Yang, Longke Li, Round Table Meeting</a:t>
            </a:r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6964-9093-E942-B6F9-40B12BF56B65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/>
          <a:srcRect t="14476"/>
          <a:stretch>
            <a:fillRect/>
          </a:stretch>
        </p:blipFill>
        <p:spPr>
          <a:xfrm>
            <a:off x="3039129" y="1025067"/>
            <a:ext cx="5557049" cy="346968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79643"/>
            <a:ext cx="2868933" cy="41838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40" y="1341022"/>
            <a:ext cx="2302868" cy="41982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809" y="3720240"/>
            <a:ext cx="1556945" cy="294558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130776" y="3098029"/>
            <a:ext cx="1612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>
                <a:solidFill>
                  <a:srgbClr val="0000FF"/>
                </a:solidFill>
              </a:rPr>
              <a:t>a</a:t>
            </a:r>
            <a:r>
              <a:rPr kumimoji="1" lang="zh-CN" altLang="en-US" sz="1200" dirty="0" smtClean="0">
                <a:solidFill>
                  <a:srgbClr val="0000FF"/>
                </a:solidFill>
              </a:rPr>
              <a:t> </a:t>
            </a:r>
            <a:r>
              <a:rPr kumimoji="1" lang="en-US" altLang="zh-CN" sz="1200" dirty="0" smtClean="0">
                <a:solidFill>
                  <a:srgbClr val="0000FF"/>
                </a:solidFill>
              </a:rPr>
              <a:t>hyperfine</a:t>
            </a:r>
            <a:r>
              <a:rPr kumimoji="1" lang="zh-CN" altLang="en-US" sz="1200" dirty="0" smtClean="0">
                <a:solidFill>
                  <a:srgbClr val="0000FF"/>
                </a:solidFill>
              </a:rPr>
              <a:t> </a:t>
            </a:r>
            <a:r>
              <a:rPr kumimoji="1" lang="en-US" altLang="zh-CN" sz="1200" dirty="0" smtClean="0">
                <a:solidFill>
                  <a:srgbClr val="0000FF"/>
                </a:solidFill>
              </a:rPr>
              <a:t>interaction</a:t>
            </a:r>
            <a:endParaRPr kumimoji="1" lang="en-US" altLang="zh-CN" sz="1200" dirty="0" smtClean="0">
              <a:solidFill>
                <a:srgbClr val="0000FF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735" y="1915434"/>
            <a:ext cx="2650904" cy="221451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997413" y="1270328"/>
            <a:ext cx="1018319" cy="49052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103823" y="1270328"/>
            <a:ext cx="335922" cy="490520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8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25282" y="2620424"/>
            <a:ext cx="1200962" cy="490520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83623" y="3934936"/>
            <a:ext cx="1923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defined in the configuration space(</a:t>
            </a:r>
            <a:r>
              <a:rPr kumimoji="1" lang="zh-CN" altLang="en-US" sz="1200" dirty="0" smtClean="0"/>
              <a:t>位形空间</a:t>
            </a:r>
            <a:r>
              <a:rPr kumimoji="1" lang="en-US" altLang="zh-CN" sz="1200" dirty="0" smtClean="0"/>
              <a:t>)</a:t>
            </a:r>
            <a:endParaRPr kumimoji="1" lang="zh-CN" altLang="en-US" sz="1200" dirty="0"/>
          </a:p>
        </p:txBody>
      </p:sp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06127"/>
          </a:xfrm>
        </p:spPr>
        <p:txBody>
          <a:bodyPr>
            <a:normAutofit fontScale="90000"/>
          </a:bodyPr>
          <a:lstStyle/>
          <a:p>
            <a:r>
              <a:rPr kumimoji="1" lang="en-US" altLang="zh-CN" sz="3200" dirty="0" smtClean="0"/>
              <a:t>2.1 </a:t>
            </a:r>
            <a:r>
              <a:rPr kumimoji="1" lang="en-US" altLang="zh-CN" sz="3200" dirty="0" err="1" smtClean="0"/>
              <a:t>quarkonium</a:t>
            </a:r>
            <a:r>
              <a:rPr kumimoji="1" lang="en-US" altLang="zh-CN" sz="3200" dirty="0" smtClean="0"/>
              <a:t> potentials</a:t>
            </a:r>
            <a:endParaRPr kumimoji="1" lang="zh-CN" altLang="en-US" sz="3200" dirty="0"/>
          </a:p>
        </p:txBody>
      </p:sp>
      <p:sp>
        <p:nvSpPr>
          <p:cNvPr id="18" name="文本框 17"/>
          <p:cNvSpPr txBox="1"/>
          <p:nvPr/>
        </p:nvSpPr>
        <p:spPr>
          <a:xfrm>
            <a:off x="687030" y="895922"/>
            <a:ext cx="2106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modify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potential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61659" y="872022"/>
            <a:ext cx="87382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quarkonium</a:t>
            </a:r>
            <a:r>
              <a:rPr kumimoji="1" lang="en-US" altLang="zh-CN" dirty="0" smtClean="0"/>
              <a:t> potential-model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studies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were updated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incorporate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CLEO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Belle/BABAR</a:t>
            </a:r>
            <a:endParaRPr kumimoji="1" lang="zh-CN" altLang="en-US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6FDDB-D884-994F-9C0E-7C24947DCC09}" type="datetime1">
              <a:rPr kumimoji="1" lang="en-US" altLang="zh-CN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smtClean="0"/>
              <a:t>Yifan Yang, Longke Li, Round Table Meeting</a:t>
            </a:r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6964-9093-E942-B6F9-40B12BF56B65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794144" y="1485803"/>
            <a:ext cx="2082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>
                <a:hlinkClick r:id="rId1"/>
              </a:rPr>
              <a:t>Phys.</a:t>
            </a:r>
            <a:r>
              <a:rPr kumimoji="1" lang="zh-CN" altLang="en-US" sz="1200" dirty="0" smtClean="0">
                <a:hlinkClick r:id="rId1"/>
              </a:rPr>
              <a:t> </a:t>
            </a:r>
            <a:r>
              <a:rPr kumimoji="1" lang="en-US" altLang="zh-CN" sz="1200" dirty="0" smtClean="0">
                <a:hlinkClick r:id="rId1"/>
              </a:rPr>
              <a:t>Rev.</a:t>
            </a:r>
            <a:r>
              <a:rPr kumimoji="1" lang="zh-CN" altLang="en-US" sz="1200" dirty="0" smtClean="0">
                <a:hlinkClick r:id="rId1"/>
              </a:rPr>
              <a:t> </a:t>
            </a:r>
            <a:r>
              <a:rPr kumimoji="1" lang="en-US" altLang="zh-CN" sz="1200" b="1" dirty="0" smtClean="0">
                <a:hlinkClick r:id="rId1"/>
              </a:rPr>
              <a:t>D</a:t>
            </a:r>
            <a:r>
              <a:rPr kumimoji="1" lang="zh-CN" altLang="en-US" sz="1200" dirty="0" smtClean="0">
                <a:hlinkClick r:id="rId1"/>
              </a:rPr>
              <a:t> </a:t>
            </a:r>
            <a:r>
              <a:rPr kumimoji="1" lang="en-US" altLang="zh-CN" sz="1200" b="1" dirty="0" smtClean="0">
                <a:hlinkClick r:id="rId1"/>
              </a:rPr>
              <a:t>72</a:t>
            </a:r>
            <a:r>
              <a:rPr kumimoji="1" lang="zh-CN" altLang="en-US" sz="1200" dirty="0" smtClean="0">
                <a:hlinkClick r:id="rId1"/>
              </a:rPr>
              <a:t> </a:t>
            </a:r>
            <a:r>
              <a:rPr kumimoji="1" lang="en-US" altLang="zh-CN" sz="1200" dirty="0" smtClean="0">
                <a:hlinkClick r:id="rId1"/>
              </a:rPr>
              <a:t>(2005)</a:t>
            </a:r>
            <a:r>
              <a:rPr kumimoji="1" lang="zh-CN" altLang="en-US" sz="1200" dirty="0" smtClean="0">
                <a:hlinkClick r:id="rId1"/>
              </a:rPr>
              <a:t> </a:t>
            </a:r>
            <a:r>
              <a:rPr kumimoji="1" lang="en-US" altLang="zh-CN" sz="1200" dirty="0" smtClean="0">
                <a:hlinkClick r:id="rId1"/>
              </a:rPr>
              <a:t>054026</a:t>
            </a:r>
            <a:endParaRPr kumimoji="1" lang="zh-CN" altLang="en-US" sz="12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241" y="1554680"/>
            <a:ext cx="2590800" cy="32936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397" y="1719362"/>
            <a:ext cx="3780846" cy="2635306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61659" y="1936963"/>
            <a:ext cx="511915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en-US" altLang="zh-CN" sz="1600" dirty="0" smtClean="0"/>
              <a:t>parameters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of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this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potential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are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fitted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from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well-established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err="1" smtClean="0"/>
              <a:t>charmonium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states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1S-4S,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1P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and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two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D-states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psi(3770)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and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psi(4159).</a:t>
            </a:r>
            <a:endParaRPr kumimoji="1"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kumimoji="1" lang="zh-CN" altLang="en-US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kumimoji="1" lang="zh-CN" altLang="en-US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en-US" altLang="zh-CN" sz="1600" dirty="0" smtClean="0"/>
              <a:t>predict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err="1" smtClean="0"/>
              <a:t>charmonium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spectrum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above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the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DD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threshold,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which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including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2P,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3P,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1D,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2D,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1F,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2F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and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1G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states.</a:t>
            </a:r>
            <a:endParaRPr kumimoji="1" lang="en-US" altLang="zh-CN" sz="1600" dirty="0" smtClean="0"/>
          </a:p>
          <a:p>
            <a:endParaRPr kumimoji="1" lang="zh-CN" altLang="en-US" sz="1600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996" y="2797696"/>
            <a:ext cx="1169240" cy="21011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3020" y="2803828"/>
            <a:ext cx="3379168" cy="196464"/>
          </a:xfrm>
          <a:prstGeom prst="rect">
            <a:avLst/>
          </a:prstGeom>
        </p:spPr>
      </p:pic>
      <p:sp>
        <p:nvSpPr>
          <p:cNvPr id="16" name="标题 1"/>
          <p:cNvSpPr txBox="1"/>
          <p:nvPr/>
        </p:nvSpPr>
        <p:spPr>
          <a:xfrm>
            <a:off x="457200" y="205979"/>
            <a:ext cx="8229600" cy="5061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3200" dirty="0" smtClean="0"/>
              <a:t>2.1 </a:t>
            </a:r>
            <a:r>
              <a:rPr kumimoji="1" lang="en-US" altLang="zh-CN" sz="3200" dirty="0" err="1" smtClean="0"/>
              <a:t>quarkonium</a:t>
            </a:r>
            <a:r>
              <a:rPr kumimoji="1" lang="en-US" altLang="zh-CN" sz="3200" dirty="0" smtClean="0"/>
              <a:t> potentials</a:t>
            </a:r>
            <a:endParaRPr kumimoji="1" lang="zh-CN" alt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6FDDB-D884-994F-9C0E-7C24947DCC09}" type="datetime1">
              <a:rPr kumimoji="1" lang="en-US" altLang="zh-CN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smtClean="0"/>
              <a:t>Yifan Yang, Longke Li, Round Table Meeting</a:t>
            </a:r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6964-9093-E942-B6F9-40B12BF56B65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>
            <a:off x="457200" y="205979"/>
            <a:ext cx="8229600" cy="5061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3200" dirty="0" smtClean="0"/>
              <a:t>2.1 </a:t>
            </a:r>
            <a:r>
              <a:rPr kumimoji="1" lang="en-US" altLang="zh-CN" sz="3200" dirty="0" err="1" smtClean="0"/>
              <a:t>quarkonium</a:t>
            </a:r>
            <a:r>
              <a:rPr kumimoji="1" lang="en-US" altLang="zh-CN" sz="3200" dirty="0" smtClean="0"/>
              <a:t> potentials</a:t>
            </a:r>
            <a:endParaRPr kumimoji="1" lang="zh-CN" altLang="en-US" sz="3200" dirty="0"/>
          </a:p>
        </p:txBody>
      </p:sp>
      <p:sp>
        <p:nvSpPr>
          <p:cNvPr id="9" name="文本框 8"/>
          <p:cNvSpPr txBox="1"/>
          <p:nvPr/>
        </p:nvSpPr>
        <p:spPr>
          <a:xfrm>
            <a:off x="457200" y="1126846"/>
            <a:ext cx="8155108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/>
              <a:buChar char="•"/>
            </a:pP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relativistic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dispersion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relation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quark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kinetic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energy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effective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potential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ccbar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system</a:t>
            </a:r>
            <a:endParaRPr kumimoji="1" lang="en-US" altLang="zh-CN" dirty="0" smtClean="0"/>
          </a:p>
          <a:p>
            <a:pPr marL="285750" indent="-285750">
              <a:buFont typeface="Arial" panose="020B0604020202020204"/>
              <a:buChar char="•"/>
            </a:pPr>
            <a:endParaRPr kumimoji="1" lang="en-US" altLang="zh-CN" dirty="0" smtClean="0"/>
          </a:p>
          <a:p>
            <a:pPr marL="285750" indent="-285750">
              <a:buFont typeface="Arial" panose="020B0604020202020204"/>
              <a:buChar char="•"/>
            </a:pPr>
            <a:endParaRPr kumimoji="1" lang="en-US" altLang="zh-CN" dirty="0" smtClean="0"/>
          </a:p>
          <a:p>
            <a:pPr marL="285750" indent="-285750">
              <a:buFont typeface="Arial" panose="020B0604020202020204"/>
              <a:buChar char="•"/>
            </a:pPr>
            <a:endParaRPr kumimoji="1" lang="en-US" altLang="zh-CN" dirty="0" smtClean="0"/>
          </a:p>
          <a:p>
            <a:pPr marL="285750" indent="-285750">
              <a:buFont typeface="Arial" panose="020B0604020202020204"/>
              <a:buChar char="•"/>
            </a:pPr>
            <a:endParaRPr kumimoji="1" lang="en-US" altLang="zh-CN" dirty="0" smtClean="0"/>
          </a:p>
          <a:p>
            <a:pPr marL="285750" indent="-285750">
              <a:buFont typeface="Arial" panose="020B0604020202020204"/>
              <a:buChar char="•"/>
            </a:pPr>
            <a:r>
              <a:rPr kumimoji="1" lang="en-US" altLang="zh-CN" dirty="0"/>
              <a:t>Both models predicted the charmonium spectroscopy quite accurately, including some states lying above the open charm threshold.</a:t>
            </a:r>
            <a:endParaRPr kumimoji="1" lang="en-US" altLang="zh-CN" dirty="0"/>
          </a:p>
          <a:p>
            <a:pPr marL="285750" indent="-285750">
              <a:buFont typeface="Arial" panose="020B0604020202020204"/>
              <a:buChar char="•"/>
            </a:pPr>
            <a:endParaRPr kumimoji="1" lang="en-US" altLang="zh-CN" dirty="0" smtClean="0"/>
          </a:p>
          <a:p>
            <a:pPr marL="285750" indent="-285750">
              <a:buFont typeface="Arial" panose="020B0604020202020204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/>
              <a:buChar char="•"/>
            </a:pPr>
            <a:endParaRPr kumimoji="1"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70482" y="1842673"/>
            <a:ext cx="2795414" cy="42826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140" y="1914923"/>
            <a:ext cx="2081685" cy="31569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57200" y="817305"/>
            <a:ext cx="222259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Godfrey-</a:t>
            </a:r>
            <a:r>
              <a:rPr kumimoji="1" lang="en-US" altLang="zh-CN" b="1" dirty="0" err="1" smtClean="0"/>
              <a:t>Isgur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model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endParaRPr kumimoji="1" lang="zh-CN" alt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6FDDB-D884-994F-9C0E-7C24947DCC09}" type="datetime1">
              <a:rPr kumimoji="1" lang="en-US" altLang="zh-CN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smtClean="0"/>
              <a:t>Yifan Yang, Longke Li, Round Table Meeting</a:t>
            </a:r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6964-9093-E942-B6F9-40B12BF56B65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>
            <a:off x="457200" y="205979"/>
            <a:ext cx="8229600" cy="5061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3200" dirty="0" smtClean="0"/>
              <a:t>2.1 </a:t>
            </a:r>
            <a:r>
              <a:rPr kumimoji="1" lang="en-US" altLang="zh-CN" sz="3200" dirty="0" err="1" smtClean="0"/>
              <a:t>quarkonium</a:t>
            </a:r>
            <a:r>
              <a:rPr kumimoji="1" lang="en-US" altLang="zh-CN" sz="3200" dirty="0" smtClean="0"/>
              <a:t> potentials</a:t>
            </a:r>
            <a:endParaRPr kumimoji="1" lang="zh-CN" altLang="en-US" sz="3200" dirty="0"/>
          </a:p>
        </p:txBody>
      </p:sp>
      <p:sp>
        <p:nvSpPr>
          <p:cNvPr id="8" name="文本框 7"/>
          <p:cNvSpPr txBox="1"/>
          <p:nvPr/>
        </p:nvSpPr>
        <p:spPr>
          <a:xfrm>
            <a:off x="360725" y="1375106"/>
            <a:ext cx="81163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en-US" altLang="zh-CN" dirty="0" smtClean="0"/>
              <a:t>several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states are still missing or not identified unambiguously.</a:t>
            </a:r>
            <a:endParaRPr kumimoji="1" lang="en-US" altLang="zh-CN" dirty="0" smtClean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kumimoji="1" lang="en-US" altLang="zh-CN" dirty="0" smtClean="0"/>
              <a:t>such as 0</a:t>
            </a:r>
            <a:r>
              <a:rPr kumimoji="1" lang="en-US" altLang="zh-CN" baseline="30000" dirty="0" smtClean="0"/>
              <a:t>++</a:t>
            </a:r>
            <a:r>
              <a:rPr kumimoji="1" lang="en-US" altLang="zh-CN" dirty="0" smtClean="0"/>
              <a:t> </a:t>
            </a:r>
            <a:r>
              <a:rPr kumimoji="1" lang="el-GR" altLang="zh-CN" dirty="0" smtClean="0"/>
              <a:t>χ</a:t>
            </a:r>
            <a:r>
              <a:rPr kumimoji="1" lang="el-GR" altLang="zh-CN" baseline="-25000" dirty="0" smtClean="0"/>
              <a:t>c0</a:t>
            </a:r>
            <a:r>
              <a:rPr kumimoji="1" lang="el-GR" altLang="zh-CN" dirty="0" smtClean="0"/>
              <a:t>(2P),</a:t>
            </a:r>
            <a:r>
              <a:rPr kumimoji="1" lang="en-US" altLang="zh-CN" dirty="0" smtClean="0"/>
              <a:t> 1</a:t>
            </a:r>
            <a:r>
              <a:rPr kumimoji="1" lang="en-US" altLang="zh-CN" baseline="30000" dirty="0" smtClean="0"/>
              <a:t>++</a:t>
            </a:r>
            <a:r>
              <a:rPr kumimoji="1" lang="en-US" altLang="zh-CN" dirty="0" smtClean="0"/>
              <a:t> </a:t>
            </a:r>
            <a:r>
              <a:rPr kumimoji="1" lang="el-GR" altLang="zh-CN" dirty="0" smtClean="0"/>
              <a:t>χ</a:t>
            </a:r>
            <a:r>
              <a:rPr kumimoji="1" lang="el-GR" altLang="zh-CN" baseline="-25000" dirty="0" smtClean="0"/>
              <a:t>c1</a:t>
            </a:r>
            <a:r>
              <a:rPr kumimoji="1" lang="el-GR" altLang="zh-CN" dirty="0" smtClean="0"/>
              <a:t>(2P)</a:t>
            </a:r>
            <a:r>
              <a:rPr kumimoji="1" lang="en-US" altLang="zh-CN" dirty="0" smtClean="0"/>
              <a:t> and 1</a:t>
            </a:r>
            <a:r>
              <a:rPr kumimoji="1" lang="en-US" altLang="zh-CN" baseline="30000" dirty="0" smtClean="0"/>
              <a:t>+-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h</a:t>
            </a:r>
            <a:r>
              <a:rPr kumimoji="1" lang="en-US" altLang="zh-CN" baseline="-25000" dirty="0" err="1" smtClean="0"/>
              <a:t>c</a:t>
            </a:r>
            <a:r>
              <a:rPr kumimoji="1" lang="en-US" altLang="zh-CN" dirty="0" smtClean="0"/>
              <a:t>(2P)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en-US" altLang="zh-CN" dirty="0" smtClean="0"/>
              <a:t>Not cover the excited </a:t>
            </a:r>
            <a:r>
              <a:rPr kumimoji="1" lang="en-US" altLang="zh-CN" dirty="0" err="1" smtClean="0"/>
              <a:t>charmonia</a:t>
            </a:r>
            <a:r>
              <a:rPr kumimoji="1" lang="en-US" altLang="zh-CN" dirty="0" smtClean="0"/>
              <a:t> (and </a:t>
            </a:r>
            <a:r>
              <a:rPr kumimoji="1" lang="en-US" altLang="zh-CN" dirty="0" err="1" smtClean="0"/>
              <a:t>bottomonia</a:t>
            </a:r>
            <a:r>
              <a:rPr kumimoji="1" lang="en-US" altLang="zh-CN" dirty="0" smtClean="0"/>
              <a:t>) and exotica, which have extra light </a:t>
            </a:r>
            <a:r>
              <a:rPr kumimoji="1" lang="en-US" altLang="zh-CN" dirty="0" err="1" smtClean="0"/>
              <a:t>d.o.f</a:t>
            </a:r>
            <a:r>
              <a:rPr kumimoji="1" lang="en-US" altLang="zh-CN" dirty="0" smtClean="0"/>
              <a:t> in their </a:t>
            </a:r>
            <a:r>
              <a:rPr kumimoji="1" lang="en-US" altLang="zh-CN" dirty="0" err="1" smtClean="0"/>
              <a:t>Fock</a:t>
            </a:r>
            <a:r>
              <a:rPr kumimoji="1" lang="en-US" altLang="zh-CN" dirty="0" smtClean="0"/>
              <a:t> space.</a:t>
            </a:r>
            <a:endParaRPr kumimoji="1" lang="en-US" altLang="zh-CN" dirty="0" smtClean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kumimoji="1" lang="en-US" altLang="zh-CN" dirty="0" smtClean="0"/>
              <a:t>such as hybrids and </a:t>
            </a:r>
            <a:r>
              <a:rPr kumimoji="1" lang="en-US" altLang="zh-CN" dirty="0" err="1" smtClean="0"/>
              <a:t>tetraquark</a:t>
            </a:r>
            <a:r>
              <a:rPr kumimoji="1" lang="en-US" altLang="zh-CN" dirty="0" smtClean="0"/>
              <a:t> states</a:t>
            </a:r>
            <a:endParaRPr kumimoji="1"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kumimoji="1" lang="en-US" altLang="zh-C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en-US" altLang="zh-CN" dirty="0" smtClean="0"/>
              <a:t>Their role: provide benchmarks to map out the normal quarkonia, and hence are very valuable in the search for the excited </a:t>
            </a:r>
            <a:r>
              <a:rPr kumimoji="1" lang="en-US" altLang="zh-CN" dirty="0" err="1" smtClean="0"/>
              <a:t>quarkounium</a:t>
            </a:r>
            <a:r>
              <a:rPr kumimoji="1" lang="en-US" altLang="zh-CN" dirty="0" smtClean="0"/>
              <a:t> states and exotica.</a:t>
            </a:r>
            <a:endParaRPr kumimoji="1" lang="zh-CN" altLang="en-US" dirty="0"/>
          </a:p>
        </p:txBody>
      </p:sp>
      <p:pic>
        <p:nvPicPr>
          <p:cNvPr id="9" name="图片 8" descr="latex-image-1.pdf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630"/>
          <a:stretch>
            <a:fillRect/>
          </a:stretch>
        </p:blipFill>
        <p:spPr>
          <a:xfrm>
            <a:off x="4757930" y="2832871"/>
            <a:ext cx="1186514" cy="23298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57200" y="874842"/>
            <a:ext cx="3418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Unperfect</a:t>
            </a:r>
            <a:r>
              <a:rPr kumimoji="1" lang="en-US" altLang="zh-CN" dirty="0" smtClean="0"/>
              <a:t> or failure of potentials:</a:t>
            </a:r>
            <a:endParaRPr kumimoji="1" lang="en-US" altLang="zh-CN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6FDDB-D884-994F-9C0E-7C24947DCC09}" type="datetime1">
              <a:rPr kumimoji="1" lang="en-US" altLang="zh-CN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smtClean="0"/>
              <a:t>Yifan Yang, Longke Li, Round Table Meeting</a:t>
            </a:r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6964-9093-E942-B6F9-40B12BF56B65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>
            <a:off x="457200" y="205979"/>
            <a:ext cx="8229600" cy="5061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3200" dirty="0" smtClean="0"/>
              <a:t>2.2 Lattice Simulation</a:t>
            </a:r>
            <a:endParaRPr kumimoji="1" lang="zh-CN" altLang="en-US" sz="3200" dirty="0"/>
          </a:p>
        </p:txBody>
      </p:sp>
      <p:sp>
        <p:nvSpPr>
          <p:cNvPr id="8" name="文本框 7"/>
          <p:cNvSpPr txBox="1"/>
          <p:nvPr/>
        </p:nvSpPr>
        <p:spPr>
          <a:xfrm>
            <a:off x="360725" y="1375106"/>
            <a:ext cx="811631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en-US" dirty="0" smtClean="0"/>
              <a:t>The calculation is based on path integral formulation of QCD.</a:t>
            </a:r>
            <a:endParaRPr kumimoji="1"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kumimoji="1"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kumimoji="1"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kumimoji="1"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kumimoji="1"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kumimoji="1"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kumimoji="1"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en-US" dirty="0" smtClean="0"/>
              <a:t>From continuum to discrete space-time grid.</a:t>
            </a:r>
            <a:endParaRPr kumimoji="1"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kumimoji="1"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kumimoji="1"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kumimoji="1"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57200" y="874842"/>
            <a:ext cx="30378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How is lattice simulation done</a:t>
            </a:r>
            <a:r>
              <a:rPr kumimoji="1" lang="en-US" altLang="zh-CN" dirty="0" smtClean="0"/>
              <a:t>:</a:t>
            </a:r>
            <a:endParaRPr kumimoji="1"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51455" y="1748790"/>
            <a:ext cx="1969770" cy="1522095"/>
          </a:xfrm>
          <a:prstGeom prst="rect">
            <a:avLst/>
          </a:prstGeom>
        </p:spPr>
      </p:pic>
      <p:pic>
        <p:nvPicPr>
          <p:cNvPr id="3" name="图片 2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175" y="3270885"/>
            <a:ext cx="3311525" cy="1269365"/>
          </a:xfrm>
          <a:prstGeom prst="rect">
            <a:avLst/>
          </a:prstGeom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4303</Words>
  <Application>WPS 演示</Application>
  <PresentationFormat>全屏显示(16:9)</PresentationFormat>
  <Paragraphs>217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宋体</vt:lpstr>
      <vt:lpstr>Wingdings</vt:lpstr>
      <vt:lpstr>Arial</vt:lpstr>
      <vt:lpstr>Calibri</vt:lpstr>
      <vt:lpstr>微软雅黑</vt:lpstr>
      <vt:lpstr>Arial Unicode MS</vt:lpstr>
      <vt:lpstr>Office 主题</vt:lpstr>
      <vt:lpstr>PowerPoint 演示文稿</vt:lpstr>
      <vt:lpstr>Outline</vt:lpstr>
      <vt:lpstr>2.0 Introduction to this section</vt:lpstr>
      <vt:lpstr>2.1 quarkonium potentials</vt:lpstr>
      <vt:lpstr>2.1 quarkonium potentials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Longke Li</dc:creator>
  <cp:lastModifiedBy>msi</cp:lastModifiedBy>
  <cp:revision>39</cp:revision>
  <dcterms:created xsi:type="dcterms:W3CDTF">2017-10-20T07:50:00Z</dcterms:created>
  <dcterms:modified xsi:type="dcterms:W3CDTF">2017-10-24T02:06:30Z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