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19"/>
  </p:notesMasterIdLst>
  <p:sldIdLst>
    <p:sldId id="256" r:id="rId2"/>
    <p:sldId id="278" r:id="rId3"/>
    <p:sldId id="279" r:id="rId4"/>
    <p:sldId id="280" r:id="rId5"/>
    <p:sldId id="298" r:id="rId6"/>
    <p:sldId id="282" r:id="rId7"/>
    <p:sldId id="286" r:id="rId8"/>
    <p:sldId id="287" r:id="rId9"/>
    <p:sldId id="288" r:id="rId10"/>
    <p:sldId id="291" r:id="rId11"/>
    <p:sldId id="292" r:id="rId12"/>
    <p:sldId id="294" r:id="rId13"/>
    <p:sldId id="299" r:id="rId14"/>
    <p:sldId id="302" r:id="rId15"/>
    <p:sldId id="301" r:id="rId16"/>
    <p:sldId id="300" r:id="rId17"/>
    <p:sldId id="303" r:id="rId18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333399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34" autoAdjust="0"/>
    <p:restoredTop sz="93691" autoAdjust="0"/>
  </p:normalViewPr>
  <p:slideViewPr>
    <p:cSldViewPr>
      <p:cViewPr>
        <p:scale>
          <a:sx n="75" d="100"/>
          <a:sy n="75" d="100"/>
        </p:scale>
        <p:origin x="-840" y="-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1353E57-A774-4EFF-BB33-55E986E7608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23725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97F2AF-9890-4504-8C97-1CA239D6E81B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3E57-A774-4EFF-BB33-55E986E76087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9819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9" name="Rectangle 37"/>
          <p:cNvSpPr>
            <a:spLocks noChangeArrowheads="1"/>
          </p:cNvSpPr>
          <p:nvPr userDrawn="1"/>
        </p:nvSpPr>
        <p:spPr bwMode="auto">
          <a:xfrm>
            <a:off x="0" y="0"/>
            <a:ext cx="2819400" cy="6858000"/>
          </a:xfrm>
          <a:prstGeom prst="rect">
            <a:avLst/>
          </a:prstGeom>
          <a:gradFill rotWithShape="1">
            <a:gsLst>
              <a:gs pos="0">
                <a:srgbClr val="000099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5600" y="1371600"/>
            <a:ext cx="5867400" cy="2286000"/>
          </a:xfrm>
        </p:spPr>
        <p:txBody>
          <a:bodyPr/>
          <a:lstStyle>
            <a:lvl1pPr>
              <a:defRPr sz="4500">
                <a:solidFill>
                  <a:schemeClr val="bg2"/>
                </a:solidFill>
                <a:ea typeface="华文中宋" pitchFamily="2" charset="-122"/>
              </a:defRPr>
            </a:lvl1pPr>
          </a:lstStyle>
          <a:p>
            <a:pPr lvl="0"/>
            <a:r>
              <a:rPr lang="zh-CN" altLang="en-US" noProof="0" smtClean="0"/>
              <a:t>开始了。。。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5029200"/>
            <a:ext cx="5791200" cy="990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smtClean="0"/>
              <a:t>孙未未</a:t>
            </a:r>
          </a:p>
          <a:p>
            <a:pPr lvl="0"/>
            <a:r>
              <a:rPr lang="en-US" altLang="zh-CN" noProof="0" smtClean="0"/>
              <a:t>wwsun@fudan.edu.cn</a:t>
            </a:r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>
            <a:off x="152400" y="1143000"/>
            <a:ext cx="2667000" cy="0"/>
          </a:xfrm>
          <a:prstGeom prst="line">
            <a:avLst/>
          </a:prstGeom>
          <a:noFill/>
          <a:ln w="666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4" name="Line 22"/>
          <p:cNvSpPr>
            <a:spLocks noChangeShapeType="1"/>
          </p:cNvSpPr>
          <p:nvPr userDrawn="1"/>
        </p:nvSpPr>
        <p:spPr bwMode="auto">
          <a:xfrm>
            <a:off x="2819400" y="6019800"/>
            <a:ext cx="45720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8470" name="Group 38"/>
          <p:cNvGrpSpPr>
            <a:grpSpLocks/>
          </p:cNvGrpSpPr>
          <p:nvPr userDrawn="1"/>
        </p:nvGrpSpPr>
        <p:grpSpPr bwMode="auto">
          <a:xfrm>
            <a:off x="228600" y="1447800"/>
            <a:ext cx="2362200" cy="2590800"/>
            <a:chOff x="144" y="912"/>
            <a:chExt cx="1440" cy="1584"/>
          </a:xfrm>
        </p:grpSpPr>
        <p:sp>
          <p:nvSpPr>
            <p:cNvPr id="18471" name="Rectangle 39"/>
            <p:cNvSpPr>
              <a:spLocks noChangeArrowheads="1"/>
            </p:cNvSpPr>
            <p:nvPr/>
          </p:nvSpPr>
          <p:spPr bwMode="auto">
            <a:xfrm>
              <a:off x="960" y="912"/>
              <a:ext cx="52" cy="97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2" name="Rectangle 40"/>
            <p:cNvSpPr>
              <a:spLocks noChangeArrowheads="1"/>
            </p:cNvSpPr>
            <p:nvPr/>
          </p:nvSpPr>
          <p:spPr bwMode="auto">
            <a:xfrm>
              <a:off x="844" y="912"/>
              <a:ext cx="52" cy="86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3" name="Rectangle 41"/>
            <p:cNvSpPr>
              <a:spLocks noChangeArrowheads="1"/>
            </p:cNvSpPr>
            <p:nvPr/>
          </p:nvSpPr>
          <p:spPr bwMode="auto">
            <a:xfrm>
              <a:off x="727" y="912"/>
              <a:ext cx="52" cy="73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4" name="Rectangle 42"/>
            <p:cNvSpPr>
              <a:spLocks noChangeArrowheads="1"/>
            </p:cNvSpPr>
            <p:nvPr/>
          </p:nvSpPr>
          <p:spPr bwMode="auto">
            <a:xfrm>
              <a:off x="610" y="912"/>
              <a:ext cx="52" cy="61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5" name="Rectangle 43"/>
            <p:cNvSpPr>
              <a:spLocks noChangeArrowheads="1"/>
            </p:cNvSpPr>
            <p:nvPr/>
          </p:nvSpPr>
          <p:spPr bwMode="auto">
            <a:xfrm>
              <a:off x="494" y="912"/>
              <a:ext cx="52" cy="49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6" name="Rectangle 44"/>
            <p:cNvSpPr>
              <a:spLocks noChangeArrowheads="1"/>
            </p:cNvSpPr>
            <p:nvPr/>
          </p:nvSpPr>
          <p:spPr bwMode="auto">
            <a:xfrm>
              <a:off x="377" y="912"/>
              <a:ext cx="52" cy="36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7" name="Rectangle 45"/>
            <p:cNvSpPr>
              <a:spLocks noChangeArrowheads="1"/>
            </p:cNvSpPr>
            <p:nvPr/>
          </p:nvSpPr>
          <p:spPr bwMode="auto">
            <a:xfrm>
              <a:off x="260" y="912"/>
              <a:ext cx="52" cy="24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8" name="Rectangle 46"/>
            <p:cNvSpPr>
              <a:spLocks noChangeArrowheads="1"/>
            </p:cNvSpPr>
            <p:nvPr/>
          </p:nvSpPr>
          <p:spPr bwMode="auto">
            <a:xfrm>
              <a:off x="144" y="912"/>
              <a:ext cx="52" cy="12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9" name="Rectangle 47"/>
            <p:cNvSpPr>
              <a:spLocks noChangeArrowheads="1"/>
            </p:cNvSpPr>
            <p:nvPr/>
          </p:nvSpPr>
          <p:spPr bwMode="auto">
            <a:xfrm>
              <a:off x="1077" y="912"/>
              <a:ext cx="49" cy="109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0" name="Rectangle 48"/>
            <p:cNvSpPr>
              <a:spLocks noChangeArrowheads="1"/>
            </p:cNvSpPr>
            <p:nvPr/>
          </p:nvSpPr>
          <p:spPr bwMode="auto">
            <a:xfrm>
              <a:off x="1191" y="912"/>
              <a:ext cx="49" cy="1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1" name="Rectangle 49"/>
            <p:cNvSpPr>
              <a:spLocks noChangeArrowheads="1"/>
            </p:cNvSpPr>
            <p:nvPr/>
          </p:nvSpPr>
          <p:spPr bwMode="auto">
            <a:xfrm>
              <a:off x="1304" y="912"/>
              <a:ext cx="49" cy="134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2" name="Rectangle 50"/>
            <p:cNvSpPr>
              <a:spLocks noChangeArrowheads="1"/>
            </p:cNvSpPr>
            <p:nvPr/>
          </p:nvSpPr>
          <p:spPr bwMode="auto">
            <a:xfrm>
              <a:off x="1418" y="912"/>
              <a:ext cx="52" cy="146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3" name="Rectangle 51"/>
            <p:cNvSpPr>
              <a:spLocks noChangeArrowheads="1"/>
            </p:cNvSpPr>
            <p:nvPr/>
          </p:nvSpPr>
          <p:spPr bwMode="auto">
            <a:xfrm>
              <a:off x="1535" y="912"/>
              <a:ext cx="49" cy="15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499" name="Line 67"/>
          <p:cNvSpPr>
            <a:spLocks noChangeShapeType="1"/>
          </p:cNvSpPr>
          <p:nvPr userDrawn="1"/>
        </p:nvSpPr>
        <p:spPr bwMode="auto">
          <a:xfrm>
            <a:off x="2819400" y="1143000"/>
            <a:ext cx="1219200" cy="0"/>
          </a:xfrm>
          <a:prstGeom prst="line">
            <a:avLst/>
          </a:prstGeom>
          <a:noFill/>
          <a:ln w="666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CA597D-EFF9-4253-8F73-8B0E8831D0C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813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76200"/>
            <a:ext cx="2114550" cy="6477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76200"/>
            <a:ext cx="6191250" cy="6477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35604B-F40E-46F2-8CB9-0EF60BB67A1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5244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475E3E-8179-4F1B-98F9-AEF4A71FC20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157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594E74-E798-4153-855F-A2BD99CF31D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9793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219200"/>
            <a:ext cx="41529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33900" y="1219200"/>
            <a:ext cx="41529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E70D78-B982-43C9-80BE-B4BB65F89E2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2129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A2BD2E-A57D-4DEA-B656-77C98965056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1291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904E44-21BC-4C7D-878C-B9B8B5BD1C9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4871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E69BB6-2EFC-425D-BC5D-E4534C4DFD8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4063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6861C3-F2B1-43EF-A967-A41F4F469A7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1199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624345-A5CF-4993-AAE6-962BE8D24E7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4136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8" name="Rectangle 40"/>
          <p:cNvSpPr>
            <a:spLocks noChangeArrowheads="1"/>
          </p:cNvSpPr>
          <p:nvPr userDrawn="1"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50" name="Rectangle 42"/>
          <p:cNvSpPr>
            <a:spLocks noChangeArrowheads="1"/>
          </p:cNvSpPr>
          <p:nvPr userDrawn="1"/>
        </p:nvSpPr>
        <p:spPr bwMode="auto">
          <a:xfrm>
            <a:off x="0" y="0"/>
            <a:ext cx="9144000" cy="10668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rgbClr val="0000CC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76200"/>
            <a:ext cx="7467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zh-CN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219200"/>
            <a:ext cx="84582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29400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endParaRPr lang="en-US" altLang="zh-CN"/>
          </a:p>
        </p:txBody>
      </p:sp>
      <p:grpSp>
        <p:nvGrpSpPr>
          <p:cNvPr id="17416" name="Group 8"/>
          <p:cNvGrpSpPr>
            <a:grpSpLocks/>
          </p:cNvGrpSpPr>
          <p:nvPr/>
        </p:nvGrpSpPr>
        <p:grpSpPr bwMode="auto">
          <a:xfrm rot="10800000" flipH="1" flipV="1">
            <a:off x="7010400" y="0"/>
            <a:ext cx="2133600" cy="1066800"/>
            <a:chOff x="144" y="288"/>
            <a:chExt cx="785" cy="864"/>
          </a:xfrm>
        </p:grpSpPr>
        <p:sp>
          <p:nvSpPr>
            <p:cNvPr id="17417" name="Rectangle 9"/>
            <p:cNvSpPr>
              <a:spLocks noChangeArrowheads="1"/>
            </p:cNvSpPr>
            <p:nvPr/>
          </p:nvSpPr>
          <p:spPr bwMode="auto">
            <a:xfrm>
              <a:off x="589" y="288"/>
              <a:ext cx="28" cy="53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8" name="Rectangle 10"/>
            <p:cNvSpPr>
              <a:spLocks noChangeArrowheads="1"/>
            </p:cNvSpPr>
            <p:nvPr/>
          </p:nvSpPr>
          <p:spPr bwMode="auto">
            <a:xfrm>
              <a:off x="526" y="288"/>
              <a:ext cx="28" cy="47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9" name="Rectangle 11"/>
            <p:cNvSpPr>
              <a:spLocks noChangeArrowheads="1"/>
            </p:cNvSpPr>
            <p:nvPr/>
          </p:nvSpPr>
          <p:spPr bwMode="auto">
            <a:xfrm>
              <a:off x="462" y="288"/>
              <a:ext cx="28" cy="40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0" name="Rectangle 12"/>
            <p:cNvSpPr>
              <a:spLocks noChangeArrowheads="1"/>
            </p:cNvSpPr>
            <p:nvPr/>
          </p:nvSpPr>
          <p:spPr bwMode="auto">
            <a:xfrm>
              <a:off x="398" y="288"/>
              <a:ext cx="28" cy="33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1" name="Rectangle 13"/>
            <p:cNvSpPr>
              <a:spLocks noChangeArrowheads="1"/>
            </p:cNvSpPr>
            <p:nvPr/>
          </p:nvSpPr>
          <p:spPr bwMode="auto">
            <a:xfrm>
              <a:off x="335" y="288"/>
              <a:ext cx="28" cy="26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2" name="Rectangle 14"/>
            <p:cNvSpPr>
              <a:spLocks noChangeArrowheads="1"/>
            </p:cNvSpPr>
            <p:nvPr/>
          </p:nvSpPr>
          <p:spPr bwMode="auto">
            <a:xfrm>
              <a:off x="271" y="288"/>
              <a:ext cx="28" cy="19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3" name="Rectangle 15"/>
            <p:cNvSpPr>
              <a:spLocks noChangeArrowheads="1"/>
            </p:cNvSpPr>
            <p:nvPr/>
          </p:nvSpPr>
          <p:spPr bwMode="auto">
            <a:xfrm>
              <a:off x="207" y="288"/>
              <a:ext cx="29" cy="13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4" name="Rectangle 16"/>
            <p:cNvSpPr>
              <a:spLocks noChangeArrowheads="1"/>
            </p:cNvSpPr>
            <p:nvPr/>
          </p:nvSpPr>
          <p:spPr bwMode="auto">
            <a:xfrm>
              <a:off x="144" y="288"/>
              <a:ext cx="28" cy="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5" name="Rectangle 17"/>
            <p:cNvSpPr>
              <a:spLocks noChangeArrowheads="1"/>
            </p:cNvSpPr>
            <p:nvPr/>
          </p:nvSpPr>
          <p:spPr bwMode="auto">
            <a:xfrm>
              <a:off x="653" y="288"/>
              <a:ext cx="26" cy="5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6" name="Rectangle 18"/>
            <p:cNvSpPr>
              <a:spLocks noChangeArrowheads="1"/>
            </p:cNvSpPr>
            <p:nvPr/>
          </p:nvSpPr>
          <p:spPr bwMode="auto">
            <a:xfrm>
              <a:off x="715" y="288"/>
              <a:ext cx="26" cy="6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7" name="Rectangle 19"/>
            <p:cNvSpPr>
              <a:spLocks noChangeArrowheads="1"/>
            </p:cNvSpPr>
            <p:nvPr/>
          </p:nvSpPr>
          <p:spPr bwMode="auto">
            <a:xfrm>
              <a:off x="776" y="288"/>
              <a:ext cx="27" cy="7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8" name="Rectangle 20"/>
            <p:cNvSpPr>
              <a:spLocks noChangeArrowheads="1"/>
            </p:cNvSpPr>
            <p:nvPr/>
          </p:nvSpPr>
          <p:spPr bwMode="auto">
            <a:xfrm>
              <a:off x="839" y="288"/>
              <a:ext cx="28" cy="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9" name="Rectangle 21"/>
            <p:cNvSpPr>
              <a:spLocks noChangeArrowheads="1"/>
            </p:cNvSpPr>
            <p:nvPr/>
          </p:nvSpPr>
          <p:spPr bwMode="auto">
            <a:xfrm>
              <a:off x="902" y="288"/>
              <a:ext cx="27" cy="8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430" name="Rectangle 2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629400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294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959CC02-E8CF-4EE3-82A9-61EB91340F4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bg1"/>
          </a:solidFill>
          <a:latin typeface="Arial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bg1"/>
          </a:solidFill>
          <a:latin typeface="Arial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bg1"/>
          </a:solidFill>
          <a:latin typeface="Arial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bg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bg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bg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bg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bg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" pitchFamily="2" charset="2"/>
        <a:buChar char="o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500">
          <a:solidFill>
            <a:schemeClr val="tx2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u"/>
        <a:defRPr sz="2200">
          <a:solidFill>
            <a:schemeClr val="tx2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000">
          <a:solidFill>
            <a:schemeClr val="tx2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defRPr sz="2000">
          <a:solidFill>
            <a:schemeClr val="tx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defRPr sz="2000">
          <a:solidFill>
            <a:schemeClr val="tx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defRPr sz="2000">
          <a:solidFill>
            <a:schemeClr val="tx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5600" y="1371600"/>
            <a:ext cx="5867400" cy="3048000"/>
          </a:xfrm>
        </p:spPr>
        <p:txBody>
          <a:bodyPr/>
          <a:lstStyle/>
          <a:p>
            <a:r>
              <a:rPr lang="zh-CN" altLang="en-US" sz="3200" b="0" dirty="0">
                <a:latin typeface="方正兰亭粗黑简体" pitchFamily="2" charset="-122"/>
                <a:ea typeface="方正兰亭粗黑简体" pitchFamily="2" charset="-122"/>
              </a:rPr>
              <a:t>一种适用于移动自组织网络的基于</a:t>
            </a:r>
            <a:r>
              <a:rPr lang="zh-CN" altLang="en-US" sz="3200" b="0" dirty="0" smtClean="0">
                <a:latin typeface="方正兰亭粗黑简体" pitchFamily="2" charset="-122"/>
                <a:ea typeface="方正兰亭粗黑简体" pitchFamily="2" charset="-122"/>
              </a:rPr>
              <a:t>分布</a:t>
            </a:r>
            <a:r>
              <a:rPr lang="zh-CN" altLang="en-US" sz="3200" b="0" dirty="0">
                <a:latin typeface="方正兰亭粗黑简体" pitchFamily="2" charset="-122"/>
                <a:ea typeface="方正兰亭粗黑简体" pitchFamily="2" charset="-122"/>
              </a:rPr>
              <a:t>式哈希表的服务发现协议</a:t>
            </a:r>
            <a:endParaRPr lang="zh-CN" altLang="en-US" sz="2000" b="0" dirty="0">
              <a:latin typeface="方正兰亭粗黑简体" pitchFamily="2" charset="-122"/>
              <a:ea typeface="方正兰亭粗黑简体" pitchFamily="2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19400" y="4953000"/>
            <a:ext cx="5791200" cy="1828800"/>
          </a:xfrm>
        </p:spPr>
        <p:txBody>
          <a:bodyPr/>
          <a:lstStyle/>
          <a:p>
            <a:r>
              <a:rPr lang="zh-CN" altLang="en-US" b="0" dirty="0" smtClean="0"/>
              <a:t>葛一</a:t>
            </a:r>
            <a:r>
              <a:rPr lang="zh-CN" altLang="en-US" b="0" dirty="0" smtClean="0"/>
              <a:t>凡 </a:t>
            </a:r>
            <a:r>
              <a:rPr lang="en-US" altLang="zh-CN" b="0" dirty="0" smtClean="0"/>
              <a:t>08300240120</a:t>
            </a:r>
            <a:endParaRPr lang="en-US" altLang="zh-CN" b="0" dirty="0" smtClean="0"/>
          </a:p>
          <a:p>
            <a:r>
              <a:rPr lang="zh-CN" altLang="en-US" b="0" dirty="0" smtClean="0"/>
              <a:t>导师：孙</a:t>
            </a:r>
            <a:r>
              <a:rPr lang="zh-CN" altLang="en-US" b="0" dirty="0"/>
              <a:t>未</a:t>
            </a:r>
            <a:r>
              <a:rPr lang="zh-CN" altLang="en-US" b="0" dirty="0" smtClean="0"/>
              <a:t>未 副教授</a:t>
            </a:r>
            <a:endParaRPr lang="en-US" altLang="zh-CN" b="0" dirty="0" smtClean="0"/>
          </a:p>
          <a:p>
            <a:endParaRPr lang="en-US" altLang="zh-CN" sz="1200" dirty="0"/>
          </a:p>
          <a:p>
            <a:r>
              <a:rPr lang="en-US" altLang="zh-CN" dirty="0"/>
              <a:t>                 </a:t>
            </a:r>
            <a:r>
              <a:rPr lang="zh-CN" altLang="en-US" b="0" dirty="0" smtClean="0"/>
              <a:t>计算机科学技术学院</a:t>
            </a:r>
            <a:endParaRPr lang="zh-CN" altLang="en-US" b="0" dirty="0"/>
          </a:p>
        </p:txBody>
      </p:sp>
      <p:pic>
        <p:nvPicPr>
          <p:cNvPr id="5125" name="Picture 5" descr="校名(mao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6096000"/>
            <a:ext cx="1390650" cy="511175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实验配置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5E3E-8179-4F1B-98F9-AEF4A71FC204}" type="slidenum">
              <a:rPr lang="en-US" altLang="zh-CN" smtClean="0"/>
              <a:pPr/>
              <a:t>10</a:t>
            </a:fld>
            <a:endParaRPr lang="en-US" altLang="zh-CN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2314575"/>
            <a:ext cx="8658225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524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5E3E-8179-4F1B-98F9-AEF4A71FC204}" type="slidenum">
              <a:rPr lang="en-US" altLang="zh-CN" smtClean="0"/>
              <a:pPr/>
              <a:t>11</a:t>
            </a:fld>
            <a:endParaRPr lang="en-US" altLang="zh-CN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85320"/>
            <a:ext cx="4095750" cy="343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89759"/>
            <a:ext cx="4224337" cy="3434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928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5E3E-8179-4F1B-98F9-AEF4A71FC204}" type="slidenum">
              <a:rPr lang="en-US" altLang="zh-CN" smtClean="0"/>
              <a:pPr/>
              <a:t>12</a:t>
            </a:fld>
            <a:endParaRPr lang="en-US" altLang="zh-CN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33600"/>
            <a:ext cx="4105628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829" y="2133600"/>
            <a:ext cx="4040505" cy="3367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335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2895600"/>
            <a:ext cx="8458200" cy="106680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4400" dirty="0" smtClean="0">
                <a:latin typeface="Segoe Print" pitchFamily="2" charset="0"/>
              </a:rPr>
              <a:t>Thank you!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5E3E-8179-4F1B-98F9-AEF4A71FC204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584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Passive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Cluster</a:t>
            </a:r>
            <a:r>
              <a:rPr lang="zh-CN" altLang="en-US" dirty="0" smtClean="0"/>
              <a:t>状态附加在发送的数据包中</a:t>
            </a:r>
            <a:endParaRPr lang="en-US" altLang="zh-CN" dirty="0" smtClean="0"/>
          </a:p>
          <a:p>
            <a:r>
              <a:rPr lang="zh-CN" altLang="en-US" dirty="0"/>
              <a:t>不额</a:t>
            </a:r>
            <a:r>
              <a:rPr lang="zh-CN" altLang="en-US" dirty="0" smtClean="0"/>
              <a:t>外添加控制数据包</a:t>
            </a:r>
            <a:endParaRPr lang="en-US" altLang="zh-CN" dirty="0" smtClean="0"/>
          </a:p>
          <a:p>
            <a:r>
              <a:rPr lang="zh-CN" altLang="en-US" dirty="0"/>
              <a:t>通</a:t>
            </a:r>
            <a:r>
              <a:rPr lang="zh-CN" altLang="en-US" dirty="0" smtClean="0"/>
              <a:t>过</a:t>
            </a:r>
            <a:r>
              <a:rPr lang="en-US" altLang="zh-CN" dirty="0" smtClean="0"/>
              <a:t>overhear</a:t>
            </a:r>
            <a:r>
              <a:rPr lang="zh-CN" altLang="en-US" dirty="0" smtClean="0"/>
              <a:t>获取邻居节点状态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5E3E-8179-4F1B-98F9-AEF4A71FC204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4066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5E3E-8179-4F1B-98F9-AEF4A71FC204}" type="slidenum">
              <a:rPr lang="en-US" altLang="zh-CN" smtClean="0"/>
              <a:pPr/>
              <a:t>15</a:t>
            </a:fld>
            <a:endParaRPr lang="en-US" altLang="zh-CN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87" y="1866900"/>
            <a:ext cx="4924425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6243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路由表结构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5E3E-8179-4F1B-98F9-AEF4A71FC204}" type="slidenum">
              <a:rPr lang="en-US" altLang="zh-CN" smtClean="0"/>
              <a:pPr/>
              <a:t>16</a:t>
            </a:fld>
            <a:endParaRPr lang="en-US" altLang="zh-C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50" y="1962150"/>
            <a:ext cx="5219700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4789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</a:t>
            </a:r>
            <a:r>
              <a:rPr lang="zh-CN" altLang="en-US" dirty="0" smtClean="0"/>
              <a:t>统结构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5E3E-8179-4F1B-98F9-AEF4A71FC204}" type="slidenum">
              <a:rPr lang="en-US" altLang="zh-CN" smtClean="0"/>
              <a:pPr/>
              <a:t>17</a:t>
            </a:fld>
            <a:endParaRPr lang="en-US" altLang="zh-C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104900"/>
            <a:ext cx="4086225" cy="552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1487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</a:t>
            </a:r>
            <a:r>
              <a:rPr lang="zh-CN" altLang="en-US" dirty="0" smtClean="0"/>
              <a:t>景：移动自组织网络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移动自组织网络</a:t>
            </a:r>
            <a:r>
              <a:rPr lang="en-US" altLang="zh-CN" dirty="0"/>
              <a:t>(Mobile Ad hoc Network)</a:t>
            </a:r>
          </a:p>
          <a:p>
            <a:pPr lvl="1"/>
            <a:r>
              <a:rPr lang="zh-CN" altLang="en-US" dirty="0" smtClean="0"/>
              <a:t>特点：</a:t>
            </a:r>
            <a:endParaRPr lang="en-US" altLang="zh-CN" dirty="0" smtClean="0"/>
          </a:p>
          <a:p>
            <a:pPr lvl="2"/>
            <a:r>
              <a:rPr lang="zh-CN" altLang="en-US" dirty="0"/>
              <a:t>拓扑结构动态变化</a:t>
            </a:r>
            <a:endParaRPr lang="en-US" altLang="zh-CN" dirty="0"/>
          </a:p>
          <a:p>
            <a:pPr lvl="2"/>
            <a:r>
              <a:rPr lang="zh-CN" altLang="en-US" dirty="0"/>
              <a:t>自组织无中心、无基础设施</a:t>
            </a:r>
            <a:endParaRPr lang="en-US" altLang="zh-CN" dirty="0"/>
          </a:p>
          <a:p>
            <a:pPr lvl="2"/>
            <a:r>
              <a:rPr lang="zh-CN" altLang="en-US" dirty="0"/>
              <a:t>多跳，利用中间节点分组转发数据</a:t>
            </a:r>
            <a:endParaRPr lang="en-US" altLang="zh-CN" dirty="0"/>
          </a:p>
          <a:p>
            <a:pPr lvl="1"/>
            <a:r>
              <a:rPr lang="zh-CN" altLang="en-US" dirty="0"/>
              <a:t>场</a:t>
            </a:r>
            <a:r>
              <a:rPr lang="zh-CN" altLang="en-US" dirty="0" smtClean="0"/>
              <a:t>景：</a:t>
            </a:r>
            <a:endParaRPr lang="en-US" altLang="zh-CN" dirty="0" smtClean="0"/>
          </a:p>
          <a:p>
            <a:pPr lvl="2"/>
            <a:r>
              <a:rPr lang="zh-CN" altLang="en-US" dirty="0"/>
              <a:t>灾难救</a:t>
            </a:r>
            <a:r>
              <a:rPr lang="zh-CN" altLang="en-US" dirty="0" smtClean="0"/>
              <a:t>援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战场通信</a:t>
            </a:r>
            <a:endParaRPr lang="en-US" dirty="0" smtClean="0"/>
          </a:p>
          <a:p>
            <a:pPr lvl="2"/>
            <a:r>
              <a:rPr lang="zh-CN" altLang="en-US" dirty="0" smtClean="0"/>
              <a:t>会议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5E3E-8179-4F1B-98F9-AEF4A71FC204}" type="slidenum">
              <a:rPr lang="en-US" altLang="zh-CN" smtClean="0"/>
              <a:pPr/>
              <a:t>2</a:t>
            </a:fld>
            <a:endParaRPr lang="en-US" altLang="zh-CN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429000"/>
            <a:ext cx="4628856" cy="237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769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</a:t>
            </a:r>
            <a:r>
              <a:rPr lang="zh-CN" altLang="en-US" dirty="0" smtClean="0"/>
              <a:t>景：</a:t>
            </a:r>
            <a:r>
              <a:rPr lang="en-US" altLang="zh-CN" dirty="0" smtClean="0"/>
              <a:t>MANET</a:t>
            </a:r>
            <a:r>
              <a:rPr lang="zh-CN" altLang="en-US" dirty="0" smtClean="0"/>
              <a:t>中的服务发现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适</a:t>
            </a:r>
            <a:r>
              <a:rPr lang="zh-CN" altLang="en-US" dirty="0" smtClean="0"/>
              <a:t>合网络中节点进行协同工作</a:t>
            </a:r>
            <a:endParaRPr lang="en-US" altLang="zh-CN" dirty="0" smtClean="0"/>
          </a:p>
          <a:p>
            <a:r>
              <a:rPr lang="zh-CN" altLang="en-US" dirty="0" smtClean="0"/>
              <a:t>移</a:t>
            </a:r>
            <a:r>
              <a:rPr lang="zh-CN" altLang="en-US" dirty="0" smtClean="0"/>
              <a:t>动自组织网</a:t>
            </a:r>
            <a:r>
              <a:rPr lang="zh-CN" altLang="en-US" dirty="0" smtClean="0"/>
              <a:t>络</a:t>
            </a:r>
            <a:r>
              <a:rPr lang="zh-CN" altLang="en-US" dirty="0" smtClean="0"/>
              <a:t>的局限性</a:t>
            </a:r>
            <a:endParaRPr lang="en-US" altLang="zh-CN" dirty="0" smtClean="0"/>
          </a:p>
          <a:p>
            <a:pPr lvl="1"/>
            <a:r>
              <a:rPr lang="zh-CN" altLang="en-US" dirty="0"/>
              <a:t>无线传输带宽有限</a:t>
            </a:r>
            <a:endParaRPr lang="en-US" altLang="zh-CN" dirty="0"/>
          </a:p>
          <a:p>
            <a:pPr lvl="1"/>
            <a:r>
              <a:rPr lang="zh-CN" altLang="en-US" dirty="0"/>
              <a:t>网络拓扑结构多变</a:t>
            </a:r>
            <a:endParaRPr lang="en-US" altLang="zh-CN" dirty="0"/>
          </a:p>
          <a:p>
            <a:pPr lvl="1"/>
            <a:r>
              <a:rPr lang="zh-CN" altLang="en-US" dirty="0"/>
              <a:t>节点能量有限</a:t>
            </a:r>
            <a:endParaRPr lang="en-US" altLang="zh-CN" dirty="0"/>
          </a:p>
          <a:p>
            <a:pPr lvl="1"/>
            <a:r>
              <a:rPr lang="zh-CN" altLang="en-US" dirty="0"/>
              <a:t>节点处理能力有</a:t>
            </a:r>
            <a:r>
              <a:rPr lang="zh-CN" altLang="en-US" dirty="0" smtClean="0"/>
              <a:t>限</a:t>
            </a:r>
            <a:endParaRPr lang="en-US" altLang="zh-CN" dirty="0" smtClean="0"/>
          </a:p>
          <a:p>
            <a:r>
              <a:rPr lang="zh-CN" altLang="en-US" dirty="0"/>
              <a:t>传</a:t>
            </a:r>
            <a:r>
              <a:rPr lang="zh-CN" altLang="en-US" dirty="0" smtClean="0"/>
              <a:t>统的用于</a:t>
            </a:r>
            <a:r>
              <a:rPr lang="en-US" altLang="zh-CN" dirty="0" smtClean="0"/>
              <a:t>Internet</a:t>
            </a:r>
            <a:r>
              <a:rPr lang="zh-CN" altLang="en-US" dirty="0" smtClean="0"/>
              <a:t>的服务发现方法不能适用</a:t>
            </a:r>
            <a:endParaRPr lang="en-US" altLang="zh-CN" dirty="0" smtClean="0"/>
          </a:p>
          <a:p>
            <a:pPr lvl="1"/>
            <a:r>
              <a:rPr lang="zh-CN" altLang="en-US" dirty="0"/>
              <a:t>服</a:t>
            </a:r>
            <a:r>
              <a:rPr lang="zh-CN" altLang="en-US" dirty="0" smtClean="0"/>
              <a:t>务目录</a:t>
            </a:r>
            <a:endParaRPr lang="en-US" altLang="zh-CN" dirty="0" smtClean="0"/>
          </a:p>
          <a:p>
            <a:pPr lvl="2"/>
            <a:r>
              <a:rPr lang="zh-CN" altLang="en-US" dirty="0"/>
              <a:t>单点故</a:t>
            </a:r>
            <a:r>
              <a:rPr lang="zh-CN" altLang="en-US" dirty="0" smtClean="0"/>
              <a:t>障</a:t>
            </a:r>
            <a:endParaRPr lang="en-US" altLang="zh-CN" dirty="0" smtClean="0"/>
          </a:p>
          <a:p>
            <a:r>
              <a:rPr lang="zh-CN" altLang="en-US" dirty="0"/>
              <a:t>分布式的策略</a:t>
            </a:r>
            <a:endParaRPr lang="en-US" altLang="zh-CN" dirty="0"/>
          </a:p>
          <a:p>
            <a:pPr lvl="1"/>
            <a:r>
              <a:rPr lang="zh-CN" altLang="en-US" dirty="0"/>
              <a:t>服务广告</a:t>
            </a:r>
            <a:endParaRPr lang="en-US" altLang="zh-CN" dirty="0"/>
          </a:p>
          <a:p>
            <a:pPr lvl="1"/>
            <a:r>
              <a:rPr lang="zh-CN" altLang="en-US" dirty="0"/>
              <a:t>服务请求洪泛</a:t>
            </a:r>
            <a:endParaRPr lang="en-US" dirty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5E3E-8179-4F1B-98F9-AEF4A71FC204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382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背景：对等网络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lang="zh-CN" altLang="en-US" dirty="0" smtClean="0"/>
              <a:t>对等网络 </a:t>
            </a:r>
            <a:r>
              <a:rPr lang="en-US" altLang="zh-CN" dirty="0" smtClean="0"/>
              <a:t>(peer-to-peer network)</a:t>
            </a:r>
          </a:p>
          <a:p>
            <a:pPr lvl="1"/>
            <a:r>
              <a:rPr lang="zh-CN" altLang="en-US" dirty="0"/>
              <a:t>分布</a:t>
            </a:r>
            <a:r>
              <a:rPr lang="zh-CN" altLang="en-US" dirty="0" smtClean="0"/>
              <a:t>式哈希表 </a:t>
            </a:r>
            <a:r>
              <a:rPr lang="en-US" altLang="zh-CN" dirty="0" smtClean="0"/>
              <a:t>(distributed hash table)</a:t>
            </a:r>
          </a:p>
          <a:p>
            <a:pPr lvl="2"/>
            <a:r>
              <a:rPr lang="zh-CN" altLang="en-US" dirty="0"/>
              <a:t>无中</a:t>
            </a:r>
            <a:r>
              <a:rPr lang="zh-CN" altLang="en-US" dirty="0" smtClean="0"/>
              <a:t>心架构</a:t>
            </a:r>
            <a:endParaRPr lang="en-US" altLang="zh-CN" dirty="0" smtClean="0"/>
          </a:p>
          <a:p>
            <a:pPr lvl="2"/>
            <a:r>
              <a:rPr lang="zh-CN" altLang="en-US" dirty="0"/>
              <a:t>容错</a:t>
            </a:r>
            <a:r>
              <a:rPr lang="zh-CN" altLang="en-US" dirty="0" smtClean="0"/>
              <a:t>性</a:t>
            </a:r>
            <a:endParaRPr lang="en-US" altLang="zh-CN" dirty="0" smtClean="0"/>
          </a:p>
          <a:p>
            <a:pPr lvl="2"/>
            <a:r>
              <a:rPr lang="zh-CN" altLang="en-US" dirty="0"/>
              <a:t>可扩展性</a:t>
            </a:r>
            <a:endParaRPr lang="en-US" altLang="zh-CN" dirty="0" smtClean="0"/>
          </a:p>
          <a:p>
            <a:pPr lvl="2"/>
            <a:r>
              <a:rPr lang="zh-CN" altLang="en-US" dirty="0"/>
              <a:t>平</a:t>
            </a:r>
            <a:r>
              <a:rPr lang="zh-CN" altLang="en-US" dirty="0" smtClean="0"/>
              <a:t>衡负载</a:t>
            </a:r>
            <a:endParaRPr lang="en-US" altLang="zh-CN" dirty="0" smtClean="0"/>
          </a:p>
          <a:p>
            <a:pPr lvl="2"/>
            <a:r>
              <a:rPr lang="zh-CN" altLang="en-US" dirty="0"/>
              <a:t>高</a:t>
            </a:r>
            <a:r>
              <a:rPr lang="zh-CN" altLang="en-US" dirty="0" smtClean="0"/>
              <a:t>效资源索引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5E3E-8179-4F1B-98F9-AEF4A71FC204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051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</a:t>
            </a:r>
            <a:r>
              <a:rPr lang="zh-CN" altLang="en-US" dirty="0" smtClean="0"/>
              <a:t>景：分布式哈希表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每一个节点和资源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服务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都有一个标识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𝑖𝑑</m:t>
                        </m:r>
                      </m:sub>
                    </m:sSub>
                  </m:oMath>
                </a14:m>
                <a:endParaRPr lang="en-US" altLang="zh-CN" b="0" i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𝑆𝐷</m:t>
                    </m:r>
                  </m:oMath>
                </a14:m>
                <a:endParaRPr lang="en-US" altLang="zh-CN" b="0" dirty="0" smtClean="0"/>
              </a:p>
              <a:p>
                <a:r>
                  <a:rPr lang="zh-CN" altLang="en-US" dirty="0"/>
                  <a:t>使</a:t>
                </a:r>
                <a:r>
                  <a:rPr lang="zh-CN" altLang="en-US" dirty="0" smtClean="0"/>
                  <a:t>用同一个哈希算法得到键值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𝑁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h𝑎𝑠h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𝑖𝑑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i="1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𝑆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h𝑎𝑠h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</a:rPr>
                      <m:t>𝑆𝐷</m:t>
                    </m:r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i="1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𝑁</m:t>
                        </m:r>
                      </m:sub>
                    </m:sSub>
                    <m:r>
                      <a:rPr lang="zh-CN" altLang="en-US" b="0" i="1" smtClean="0">
                        <a:latin typeface="Cambria Math"/>
                      </a:rPr>
                      <m:t>和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𝑆</m:t>
                        </m:r>
                      </m:sub>
                    </m:sSub>
                    <m:r>
                      <a:rPr lang="zh-CN" altLang="en-US" i="1">
                        <a:latin typeface="Cambria Math"/>
                      </a:rPr>
                      <m:t>在同一个</m:t>
                    </m:r>
                  </m:oMath>
                </a14:m>
                <a:r>
                  <a:rPr lang="en-US" altLang="zh-CN" dirty="0" smtClean="0"/>
                  <a:t>keyspace</a:t>
                </a:r>
              </a:p>
              <a:p>
                <a:r>
                  <a:rPr lang="zh-CN" altLang="en-US" dirty="0"/>
                  <a:t>一致性哈希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𝛿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/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之间的距</a:t>
                </a:r>
                <a:r>
                  <a:rPr lang="zh-CN" altLang="en-US" dirty="0" smtClean="0"/>
                  <a:t>离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节点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𝑁</m:t>
                    </m:r>
                  </m:oMath>
                </a14:m>
                <a:r>
                  <a:rPr lang="zh-CN" altLang="en-US" dirty="0"/>
                  <a:t>被分配距离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zh-CN" altLang="en-US" dirty="0"/>
                  <a:t>最近的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</a:rPr>
                          <m:t>𝑆</m:t>
                        </m:r>
                      </m:sub>
                    </m:sSub>
                  </m:oMath>
                </a14:m>
                <a:endParaRPr lang="en-US" altLang="zh-CN" i="1" dirty="0"/>
              </a:p>
              <a:p>
                <a:pPr lvl="1"/>
                <a:endParaRPr lang="en-US" dirty="0"/>
              </a:p>
              <a:p>
                <a:endParaRPr lang="en-US" altLang="zh-CN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09" t="-14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5E3E-8179-4F1B-98F9-AEF4A71FC204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570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本文贡献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本文贡献：</a:t>
            </a:r>
            <a:endParaRPr lang="en-US" altLang="zh-CN" dirty="0" smtClean="0"/>
          </a:p>
          <a:p>
            <a:pPr lvl="1"/>
            <a:r>
              <a:rPr lang="zh-CN" altLang="en-US" dirty="0"/>
              <a:t>提出</a:t>
            </a:r>
            <a:r>
              <a:rPr lang="zh-CN" altLang="en-US" dirty="0" smtClean="0"/>
              <a:t>了一种适用于移动自组织网络的基于分布式哈希表的服务发现方法</a:t>
            </a:r>
            <a:endParaRPr lang="en-US" altLang="zh-CN" dirty="0" smtClean="0"/>
          </a:p>
          <a:p>
            <a:pPr lvl="1"/>
            <a:r>
              <a:rPr lang="zh-CN" altLang="en-US" dirty="0"/>
              <a:t>有</a:t>
            </a:r>
            <a:r>
              <a:rPr lang="zh-CN" altLang="en-US" dirty="0" smtClean="0"/>
              <a:t>效地控制网络负载</a:t>
            </a:r>
            <a:endParaRPr lang="en-US" altLang="zh-CN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5E3E-8179-4F1B-98F9-AEF4A71FC204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973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</a:t>
            </a:r>
            <a:r>
              <a:rPr lang="zh-CN" altLang="en-US" dirty="0" smtClean="0"/>
              <a:t>于分布式哈希表的服务发现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每</a:t>
                </a:r>
                <a:r>
                  <a:rPr lang="zh-CN" altLang="en-US" dirty="0"/>
                  <a:t>一</a:t>
                </a:r>
                <a:r>
                  <a:rPr lang="zh-CN" altLang="en-US" dirty="0" smtClean="0"/>
                  <a:t>个服务的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zh-CN" altLang="en-US" dirty="0" smtClean="0"/>
                  <a:t>都会映射到某一个节点，称为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</a:t>
                </a:r>
                <a:r>
                  <a:rPr lang="en-US" altLang="zh-CN" dirty="0" smtClean="0"/>
                  <a:t>root</a:t>
                </a:r>
              </a:p>
              <a:p>
                <a:r>
                  <a:rPr lang="zh-CN" altLang="en-US" dirty="0"/>
                  <a:t>两个基础功能：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𝑃𝑢𝑏𝑙𝑖𝑠h𝑆𝑒𝑟𝑣𝑖𝑐𝑒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𝑆𝐷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𝑖𝑑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𝑖𝑑</m:t>
                        </m:r>
                      </m:sub>
                    </m:sSub>
                  </m:oMath>
                </a14:m>
                <a:r>
                  <a:rPr lang="zh-CN" altLang="en-US" dirty="0" smtClean="0"/>
                  <a:t>将服务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𝑆𝐷</m:t>
                    </m:r>
                  </m:oMath>
                </a14:m>
                <a:r>
                  <a:rPr lang="zh-CN" altLang="en-US" dirty="0" smtClean="0"/>
                  <a:t>的相关信息发布到</a:t>
                </a:r>
                <a:r>
                  <a:rPr lang="en-US" altLang="zh-CN" dirty="0" smtClean="0"/>
                  <a:t>root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𝐷𝑖𝑠𝑐𝑜𝑣𝑒𝑟𝑆𝑒𝑟𝑣𝑖𝑐𝑒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𝑆𝐷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𝑖𝑑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𝑖𝑑</m:t>
                        </m:r>
                      </m:sub>
                    </m:sSub>
                  </m:oMath>
                </a14:m>
                <a:r>
                  <a:rPr lang="zh-CN" altLang="en-US" dirty="0" smtClean="0"/>
                  <a:t>从服务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𝑆𝐷</m:t>
                    </m:r>
                  </m:oMath>
                </a14:m>
                <a:r>
                  <a:rPr lang="zh-CN" altLang="en-US" dirty="0" smtClean="0"/>
                  <a:t>的</a:t>
                </a:r>
                <a:r>
                  <a:rPr lang="en-US" altLang="zh-CN" dirty="0" smtClean="0"/>
                  <a:t>root</a:t>
                </a:r>
                <a:r>
                  <a:rPr lang="zh-CN" altLang="en-US" dirty="0" smtClean="0"/>
                  <a:t>获取服务信息</a:t>
                </a:r>
                <a:endParaRPr lang="en-US" altLang="zh-CN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09" t="-1371" r="-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5E3E-8179-4F1B-98F9-AEF4A71FC204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915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基于分布式哈希表的服务发现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面向前缀的路由 </a:t>
            </a:r>
            <a:r>
              <a:rPr lang="en-US" altLang="zh-CN" dirty="0" smtClean="0"/>
              <a:t>(</a:t>
            </a:r>
            <a:r>
              <a:rPr lang="en-US" dirty="0" smtClean="0"/>
              <a:t>prefix-oriented routing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5E3E-8179-4F1B-98F9-AEF4A71FC204}" type="slidenum">
              <a:rPr lang="en-US" altLang="zh-CN" smtClean="0"/>
              <a:pPr/>
              <a:t>8</a:t>
            </a:fld>
            <a:endParaRPr lang="en-US" altLang="zh-C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" y="1779127"/>
            <a:ext cx="8822055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727" y="5176618"/>
            <a:ext cx="4800600" cy="356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000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Passive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降低洪泛的</a:t>
            </a:r>
            <a:r>
              <a:rPr lang="zh-CN" altLang="en-US" dirty="0"/>
              <a:t>开销</a:t>
            </a:r>
            <a:endParaRPr lang="en-US" altLang="zh-CN" dirty="0" smtClean="0"/>
          </a:p>
          <a:p>
            <a:r>
              <a:rPr lang="zh-CN" altLang="en-US" dirty="0" smtClean="0"/>
              <a:t>将网络中节点分簇，洪泛时簇间的数据交换只经过</a:t>
            </a:r>
            <a:r>
              <a:rPr lang="en-US" altLang="zh-CN" dirty="0" smtClean="0"/>
              <a:t>gateway</a:t>
            </a:r>
            <a:r>
              <a:rPr lang="zh-CN" altLang="en-US" dirty="0" smtClean="0"/>
              <a:t>节点进行，</a:t>
            </a:r>
            <a:r>
              <a:rPr lang="en-US" altLang="zh-CN" dirty="0" smtClean="0"/>
              <a:t>ordinary</a:t>
            </a:r>
            <a:r>
              <a:rPr lang="zh-CN" altLang="en-US" dirty="0" smtClean="0"/>
              <a:t>节点不进行转发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5E3E-8179-4F1B-98F9-AEF4A71FC204}" type="slidenum">
              <a:rPr lang="en-US" altLang="zh-CN" smtClean="0"/>
              <a:pPr/>
              <a:t>9</a:t>
            </a:fld>
            <a:endParaRPr lang="en-US" altLang="zh-C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723147"/>
            <a:ext cx="4130342" cy="37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377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scade">
  <a:themeElements>
    <a:clrScheme name="Cascade 9">
      <a:dk1>
        <a:srgbClr val="000000"/>
      </a:dk1>
      <a:lt1>
        <a:srgbClr val="FFFFFF"/>
      </a:lt1>
      <a:dk2>
        <a:srgbClr val="1C1C34"/>
      </a:dk2>
      <a:lt2>
        <a:srgbClr val="000066"/>
      </a:lt2>
      <a:accent1>
        <a:srgbClr val="DDDDDD"/>
      </a:accent1>
      <a:accent2>
        <a:srgbClr val="6699CC"/>
      </a:accent2>
      <a:accent3>
        <a:srgbClr val="FFFFFF"/>
      </a:accent3>
      <a:accent4>
        <a:srgbClr val="000000"/>
      </a:accent4>
      <a:accent5>
        <a:srgbClr val="EBEBEB"/>
      </a:accent5>
      <a:accent6>
        <a:srgbClr val="5C8AB9"/>
      </a:accent6>
      <a:hlink>
        <a:srgbClr val="005A58"/>
      </a:hlink>
      <a:folHlink>
        <a:srgbClr val="808000"/>
      </a:folHlink>
    </a:clrScheme>
    <a:fontScheme name="Cascade">
      <a:majorFont>
        <a:latin typeface="Arial"/>
        <a:ea typeface="宋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tx1"/>
            </a:gs>
            <a:gs pos="100000">
              <a:srgbClr val="0000CC"/>
            </a:gs>
          </a:gsLst>
          <a:lin ang="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tx1"/>
            </a:gs>
            <a:gs pos="100000">
              <a:srgbClr val="0000CC"/>
            </a:gs>
          </a:gsLst>
          <a:lin ang="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Cascade 1">
        <a:dk1>
          <a:srgbClr val="C0C0C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5C5C8A"/>
        </a:accent6>
        <a:hlink>
          <a:srgbClr val="FFFF99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e 2">
        <a:dk1>
          <a:srgbClr val="CC99FF"/>
        </a:dk1>
        <a:lt1>
          <a:srgbClr val="FFFFFF"/>
        </a:lt1>
        <a:dk2>
          <a:srgbClr val="400040"/>
        </a:dk2>
        <a:lt2>
          <a:srgbClr val="FFFFFF"/>
        </a:lt2>
        <a:accent1>
          <a:srgbClr val="FF66FF"/>
        </a:accent1>
        <a:accent2>
          <a:srgbClr val="CC00CC"/>
        </a:accent2>
        <a:accent3>
          <a:srgbClr val="AFAAAF"/>
        </a:accent3>
        <a:accent4>
          <a:srgbClr val="DADADA"/>
        </a:accent4>
        <a:accent5>
          <a:srgbClr val="FFB8FF"/>
        </a:accent5>
        <a:accent6>
          <a:srgbClr val="B900B9"/>
        </a:accent6>
        <a:hlink>
          <a:srgbClr val="FF7C80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e 3">
        <a:dk1>
          <a:srgbClr val="CC99FF"/>
        </a:dk1>
        <a:lt1>
          <a:srgbClr val="FFFFFF"/>
        </a:lt1>
        <a:dk2>
          <a:srgbClr val="34022D"/>
        </a:dk2>
        <a:lt2>
          <a:srgbClr val="FFFFFF"/>
        </a:lt2>
        <a:accent1>
          <a:srgbClr val="775EC8"/>
        </a:accent1>
        <a:accent2>
          <a:srgbClr val="9933FF"/>
        </a:accent2>
        <a:accent3>
          <a:srgbClr val="AEAAAD"/>
        </a:accent3>
        <a:accent4>
          <a:srgbClr val="DADADA"/>
        </a:accent4>
        <a:accent5>
          <a:srgbClr val="BDB6E0"/>
        </a:accent5>
        <a:accent6>
          <a:srgbClr val="8A2DE7"/>
        </a:accent6>
        <a:hlink>
          <a:srgbClr val="993366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e 4">
        <a:dk1>
          <a:srgbClr val="FFFFCC"/>
        </a:dk1>
        <a:lt1>
          <a:srgbClr val="FFFFFF"/>
        </a:lt1>
        <a:dk2>
          <a:srgbClr val="000066"/>
        </a:dk2>
        <a:lt2>
          <a:srgbClr val="FFFFFF"/>
        </a:lt2>
        <a:accent1>
          <a:srgbClr val="0078F0"/>
        </a:accent1>
        <a:accent2>
          <a:srgbClr val="CCECFF"/>
        </a:accent2>
        <a:accent3>
          <a:srgbClr val="AAAAB8"/>
        </a:accent3>
        <a:accent4>
          <a:srgbClr val="DADADA"/>
        </a:accent4>
        <a:accent5>
          <a:srgbClr val="AABEF6"/>
        </a:accent5>
        <a:accent6>
          <a:srgbClr val="B9D6E7"/>
        </a:accent6>
        <a:hlink>
          <a:srgbClr val="3399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e 5">
        <a:dk1>
          <a:srgbClr val="00FFFF"/>
        </a:dk1>
        <a:lt1>
          <a:srgbClr val="FFFFFF"/>
        </a:lt1>
        <a:dk2>
          <a:srgbClr val="4E009C"/>
        </a:dk2>
        <a:lt2>
          <a:srgbClr val="FFFFFF"/>
        </a:lt2>
        <a:accent1>
          <a:srgbClr val="00A8A4"/>
        </a:accent1>
        <a:accent2>
          <a:srgbClr val="3399FF"/>
        </a:accent2>
        <a:accent3>
          <a:srgbClr val="B2AACB"/>
        </a:accent3>
        <a:accent4>
          <a:srgbClr val="DADADA"/>
        </a:accent4>
        <a:accent5>
          <a:srgbClr val="AAD1CF"/>
        </a:accent5>
        <a:accent6>
          <a:srgbClr val="2D8A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e 6">
        <a:dk1>
          <a:srgbClr val="CCCC33"/>
        </a:dk1>
        <a:lt1>
          <a:srgbClr val="FFFFFF"/>
        </a:lt1>
        <a:dk2>
          <a:srgbClr val="003300"/>
        </a:dk2>
        <a:lt2>
          <a:srgbClr val="FFFFCC"/>
        </a:lt2>
        <a:accent1>
          <a:srgbClr val="008000"/>
        </a:accent1>
        <a:accent2>
          <a:srgbClr val="669900"/>
        </a:accent2>
        <a:accent3>
          <a:srgbClr val="AAADAA"/>
        </a:accent3>
        <a:accent4>
          <a:srgbClr val="DADADA"/>
        </a:accent4>
        <a:accent5>
          <a:srgbClr val="AAC0AA"/>
        </a:accent5>
        <a:accent6>
          <a:srgbClr val="5C8A00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e 7">
        <a:dk1>
          <a:srgbClr val="CCCC99"/>
        </a:dk1>
        <a:lt1>
          <a:srgbClr val="FFFFFF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996633"/>
        </a:accent2>
        <a:accent3>
          <a:srgbClr val="C0AAAA"/>
        </a:accent3>
        <a:accent4>
          <a:srgbClr val="DADADA"/>
        </a:accent4>
        <a:accent5>
          <a:srgbClr val="E2CAAA"/>
        </a:accent5>
        <a:accent6>
          <a:srgbClr val="8A5C2D"/>
        </a:accent6>
        <a:hlink>
          <a:srgbClr val="FFFFCC"/>
        </a:hlink>
        <a:folHlink>
          <a:srgbClr val="DDD8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e 8">
        <a:dk1>
          <a:srgbClr val="204162"/>
        </a:dk1>
        <a:lt1>
          <a:srgbClr val="FFFFFF"/>
        </a:lt1>
        <a:dk2>
          <a:srgbClr val="204162"/>
        </a:dk2>
        <a:lt2>
          <a:srgbClr val="003300"/>
        </a:lt2>
        <a:accent1>
          <a:srgbClr val="99CC00"/>
        </a:accent1>
        <a:accent2>
          <a:srgbClr val="336633"/>
        </a:accent2>
        <a:accent3>
          <a:srgbClr val="FFFFFF"/>
        </a:accent3>
        <a:accent4>
          <a:srgbClr val="1A3653"/>
        </a:accent4>
        <a:accent5>
          <a:srgbClr val="CAE2AA"/>
        </a:accent5>
        <a:accent6>
          <a:srgbClr val="2D5C2D"/>
        </a:accent6>
        <a:hlink>
          <a:srgbClr val="6666FF"/>
        </a:hlink>
        <a:folHlink>
          <a:srgbClr val="C5C2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scade 9">
        <a:dk1>
          <a:srgbClr val="000000"/>
        </a:dk1>
        <a:lt1>
          <a:srgbClr val="FFFFFF"/>
        </a:lt1>
        <a:dk2>
          <a:srgbClr val="1C1C34"/>
        </a:dk2>
        <a:lt2>
          <a:srgbClr val="000066"/>
        </a:lt2>
        <a:accent1>
          <a:srgbClr val="DDDDDD"/>
        </a:accent1>
        <a:accent2>
          <a:srgbClr val="6699CC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5C8AB9"/>
        </a:accent6>
        <a:hlink>
          <a:srgbClr val="005A58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Cascade</Template>
  <TotalTime>1092</TotalTime>
  <Words>718</Words>
  <Application>Microsoft Office PowerPoint</Application>
  <PresentationFormat>On-screen Show (4:3)</PresentationFormat>
  <Paragraphs>96</Paragraphs>
  <Slides>17</Slides>
  <Notes>2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Cascade</vt:lpstr>
      <vt:lpstr>一种适用于移动自组织网络的基于分布式哈希表的服务发现协议</vt:lpstr>
      <vt:lpstr>背景：移动自组织网络</vt:lpstr>
      <vt:lpstr>背景：MANET中的服务发现</vt:lpstr>
      <vt:lpstr>背景：对等网络</vt:lpstr>
      <vt:lpstr>背景：分布式哈希表</vt:lpstr>
      <vt:lpstr>本文贡献</vt:lpstr>
      <vt:lpstr>基于分布式哈希表的服务发现</vt:lpstr>
      <vt:lpstr>基于分布式哈希表的服务发现</vt:lpstr>
      <vt:lpstr>Passive Clustering</vt:lpstr>
      <vt:lpstr>实验</vt:lpstr>
      <vt:lpstr>实验</vt:lpstr>
      <vt:lpstr>实验</vt:lpstr>
      <vt:lpstr>PowerPoint Presentation</vt:lpstr>
      <vt:lpstr>Passive Clustering</vt:lpstr>
      <vt:lpstr>实验</vt:lpstr>
      <vt:lpstr>路由表结构</vt:lpstr>
      <vt:lpstr>系统结构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Jingjing WU</dc:creator>
  <cp:lastModifiedBy>Luzerno</cp:lastModifiedBy>
  <cp:revision>183</cp:revision>
  <cp:lastPrinted>1601-01-01T00:00:00Z</cp:lastPrinted>
  <dcterms:created xsi:type="dcterms:W3CDTF">1601-01-01T00:00:00Z</dcterms:created>
  <dcterms:modified xsi:type="dcterms:W3CDTF">2012-06-19T02:10:55Z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