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5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89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11" r:id="rId52"/>
    <p:sldId id="312" r:id="rId53"/>
    <p:sldId id="313" r:id="rId54"/>
    <p:sldId id="314" r:id="rId55"/>
    <p:sldId id="317" r:id="rId56"/>
    <p:sldId id="320" r:id="rId57"/>
    <p:sldId id="321" r:id="rId58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60"/>
      <p:bold r:id="rId61"/>
      <p:italic r:id="rId62"/>
      <p:boldItalic r:id="rId63"/>
    </p:embeddedFont>
    <p:embeddedFont>
      <p:font typeface="IBM Plex Mono" panose="020B0509050203000203" pitchFamily="49" charset="0"/>
      <p:regular r:id="rId64"/>
      <p:bold r:id="rId65"/>
      <p:italic r:id="rId66"/>
      <p:boldItalic r:id="rId67"/>
    </p:embeddedFont>
    <p:embeddedFont>
      <p:font typeface="Lato" panose="020F0502020204030203" pitchFamily="34" charset="0"/>
      <p:regular r:id="rId68"/>
      <p:bold r:id="rId69"/>
      <p:italic r:id="rId70"/>
      <p:boldItalic r:id="rId71"/>
    </p:embeddedFont>
    <p:embeddedFont>
      <p:font typeface="Lato Light" panose="020F0502020204030203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95AE8-C93E-4848-ABD0-E90B6B4E4C5B}" v="3" dt="2022-08-25T23:29:4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3.fntdata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12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com/ca-en/database/what-is-databas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73a3397f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8773a339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73a3397f_0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8773a339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5981eb8ce_0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85981eb8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5981eb8ce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85981eb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0e1762f2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Students should be encouraged to copy this slide into Word and answer the questions as the lecture progresses.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d0e1762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b042bb357_1_3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5b042bb35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b042bb357_1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5b042bb35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af786c8f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8faf786c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faf786c8f_1_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Primary Key examples: </a:t>
            </a:r>
            <a:r>
              <a:rPr lang="en-US" sz="24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SIN, Driver’s License, Student Number, ISBN</a:t>
            </a:r>
            <a:endParaRPr/>
          </a:p>
        </p:txBody>
      </p:sp>
      <p:sp>
        <p:nvSpPr>
          <p:cNvPr id="288" name="Google Shape;288;g8faf786c8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faf786c8f_1_8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Office, because it is unique!</a:t>
            </a:r>
            <a:endParaRPr/>
          </a:p>
        </p:txBody>
      </p:sp>
      <p:sp>
        <p:nvSpPr>
          <p:cNvPr id="295" name="Google Shape;295;g8faf786c8f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This is a good site to learn a little more history of databases. </a:t>
            </a:r>
            <a:r>
              <a:rPr lang="en-US" sz="11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https://www.PostgreSQL.com/ca-en/database/what-is-database.html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faf786c8f_1_9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Office, because it is unique!</a:t>
            </a:r>
            <a:endParaRPr/>
          </a:p>
        </p:txBody>
      </p:sp>
      <p:sp>
        <p:nvSpPr>
          <p:cNvPr id="303" name="Google Shape;303;g8faf786c8f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faf786c8f_1_1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Composite!</a:t>
            </a:r>
            <a:endParaRPr/>
          </a:p>
        </p:txBody>
      </p:sp>
      <p:sp>
        <p:nvSpPr>
          <p:cNvPr id="311" name="Google Shape;311;g8faf786c8f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faf786c8f_1_1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Composite!</a:t>
            </a:r>
            <a:endParaRPr/>
          </a:p>
        </p:txBody>
      </p:sp>
      <p:sp>
        <p:nvSpPr>
          <p:cNvPr id="319" name="Google Shape;319;g8faf786c8f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faf786c8f_1_11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Composite!</a:t>
            </a:r>
            <a:endParaRPr/>
          </a:p>
        </p:txBody>
      </p:sp>
      <p:sp>
        <p:nvSpPr>
          <p:cNvPr id="327" name="Google Shape;327;g8faf786c8f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faf786c8f_1_13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8faf786c8f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faf786c8f_1_1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8faf786c8f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faf786c8f_1_14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8faf786c8f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faf786c8f_1_14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8faf786c8f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faf786c8f_1_15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8faf786c8f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fd42b8f06830c77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4fd42b8f06830c7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f9551e94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60f9551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fd42b8f06830c77_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4fd42b8f06830c7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faf786c8f_1_16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will discuss how to spot foreign keys that are named differently when we cover ERDs</a:t>
            </a:r>
            <a:endParaRPr/>
          </a:p>
        </p:txBody>
      </p:sp>
      <p:sp>
        <p:nvSpPr>
          <p:cNvPr id="396" name="Google Shape;396;g8faf786c8f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faf786c8f_1_17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8faf786c8f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faf786c8f_1_18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Which Employee works for Human Resources??</a:t>
            </a:r>
            <a:endParaRPr/>
          </a:p>
        </p:txBody>
      </p:sp>
      <p:sp>
        <p:nvSpPr>
          <p:cNvPr id="418" name="Google Shape;418;g8faf786c8f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faf786c8f_1_19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What does the NULL mean for Pat Fay?</a:t>
            </a:r>
            <a:endParaRPr/>
          </a:p>
        </p:txBody>
      </p:sp>
      <p:sp>
        <p:nvSpPr>
          <p:cNvPr id="429" name="Google Shape;429;g8faf786c8f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faf786c8f_1_2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8faf786c8f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faf786c8f_1_2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8faf786c8f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b042bb357_1_2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5b042bb35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b042bb357_1_7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5b042bb357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94ec22cb5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594ec22c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b042bb357_1_6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5b042bb357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b042bb357_1_9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5b042bb357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b042bb357_2_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5b042bb357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b042bb357_1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g5b042bb35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b042bb357_1_14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5b042bb357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rows aka tuple, record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columns aka fields, attributes </a:t>
            </a: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1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1" name="Google Shape;8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456648" y="162702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571867" y="1588427"/>
            <a:ext cx="745763" cy="61102"/>
            <a:chOff x="830392" y="1588427"/>
            <a:chExt cx="745763" cy="61102"/>
          </a:xfrm>
        </p:grpSpPr>
        <p:sp>
          <p:nvSpPr>
            <p:cNvPr id="32" name="Google Shape;32;p4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4" name="Google Shape;44;p5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1" name="Google Shape;51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59" name="Google Shape;59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4" name="Google Shape;74;p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7674" y="27073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254622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datatyp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1" dirty="0">
                <a:solidFill>
                  <a:srgbClr val="000000"/>
                </a:solidFill>
              </a:rPr>
              <a:t>INTRODUCTION TO </a:t>
            </a:r>
            <a:r>
              <a:rPr lang="en-US" sz="4400" dirty="0">
                <a:solidFill>
                  <a:srgbClr val="000000"/>
                </a:solidFill>
              </a:rPr>
              <a:t>DATABASES--</a:t>
            </a:r>
            <a:br>
              <a:rPr lang="en-US" sz="4400" b="1" dirty="0"/>
            </a:b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Columns( Attributes )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A Column is also called an: </a:t>
            </a:r>
            <a:r>
              <a:rPr lang="en-US" sz="2800" b="1" dirty="0">
                <a:latin typeface="+mj-lt"/>
                <a:ea typeface="Lato"/>
                <a:cs typeface="Lato"/>
                <a:sym typeface="Lato"/>
              </a:rPr>
              <a:t>Attribute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dirty="0">
                <a:latin typeface="+mj-lt"/>
                <a:ea typeface="Lato"/>
                <a:cs typeface="Lato"/>
                <a:sym typeface="Lato"/>
              </a:rPr>
              <a:t>Field</a:t>
            </a:r>
            <a:endParaRPr sz="28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 collection of </a:t>
            </a:r>
            <a:r>
              <a:rPr lang="en-US" sz="2400" dirty="0"/>
              <a:t>attributes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define </a:t>
            </a:r>
            <a:r>
              <a:rPr lang="en-US" dirty="0"/>
              <a:t>the </a:t>
            </a: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2400" b="1" i="1" dirty="0">
                <a:latin typeface="Lato"/>
                <a:ea typeface="Lato"/>
                <a:cs typeface="Lato"/>
                <a:sym typeface="Lato"/>
              </a:rPr>
              <a:t>ntity</a:t>
            </a:r>
            <a:r>
              <a:rPr lang="en-US" sz="2400" dirty="0"/>
              <a:t> (table)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Ex: </a:t>
            </a:r>
            <a:r>
              <a:rPr lang="en-US" b="1" dirty="0"/>
              <a:t>S</a:t>
            </a:r>
            <a:r>
              <a:rPr lang="en-US" sz="2400" b="1" dirty="0">
                <a:sym typeface="Lato Light"/>
              </a:rPr>
              <a:t>tudent entity</a:t>
            </a:r>
            <a:r>
              <a:rPr lang="en-US" b="1" dirty="0"/>
              <a:t> with 4 attributes:</a:t>
            </a:r>
            <a:br>
              <a:rPr lang="en-US" sz="2400" b="1" i="1" dirty="0"/>
            </a:br>
            <a:r>
              <a:rPr lang="en-US" sz="2400" b="0" i="1" dirty="0" err="1"/>
              <a:t>StudentID</a:t>
            </a:r>
            <a:r>
              <a:rPr lang="en-US" sz="2400" b="0" i="1" dirty="0"/>
              <a:t>, Name, Birthday, Address</a:t>
            </a:r>
            <a:endParaRPr sz="2400" b="0" i="1" dirty="0"/>
          </a:p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dirty="0"/>
              <a:t>Attribute</a:t>
            </a:r>
            <a:r>
              <a:rPr lang="en-US" dirty="0"/>
              <a:t> values </a:t>
            </a:r>
            <a:r>
              <a:rPr lang="en-US" sz="2400" dirty="0"/>
              <a:t>can be:</a:t>
            </a:r>
            <a:endParaRPr sz="2400" dirty="0"/>
          </a:p>
          <a:p>
            <a:pPr marL="9906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Simple or Composite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906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Stored or Derived 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906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A specific datatype value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906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NULL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456648" y="1580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Simple and Composite Attributes</a:t>
            </a: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456648" y="1213838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Simple Attribute</a:t>
            </a:r>
            <a:endParaRPr sz="2800"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</a:rPr>
              <a:t>The attribute v</a:t>
            </a:r>
            <a:r>
              <a:rPr lang="en-US" sz="2400" b="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alue </a:t>
            </a:r>
            <a:r>
              <a:rPr lang="en-US" b="1" dirty="0">
                <a:solidFill>
                  <a:srgbClr val="666666"/>
                </a:solidFill>
              </a:rPr>
              <a:t>is</a:t>
            </a:r>
            <a:r>
              <a:rPr lang="en-US" sz="2400" b="1" dirty="0">
                <a:solidFill>
                  <a:srgbClr val="666666"/>
                </a:solidFill>
                <a:sym typeface="Lato Light"/>
              </a:rPr>
              <a:t> not </a:t>
            </a:r>
            <a:r>
              <a:rPr lang="en-US" sz="2400" b="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divisible into anything smaller</a:t>
            </a:r>
            <a:r>
              <a:rPr lang="en-US" dirty="0">
                <a:solidFill>
                  <a:srgbClr val="666666"/>
                </a:solidFill>
              </a:rPr>
              <a:t>.</a:t>
            </a:r>
            <a:endParaRPr dirty="0">
              <a:solidFill>
                <a:srgbClr val="666666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Ex: First Name, Year, Age, SIN, </a:t>
            </a:r>
            <a:r>
              <a:rPr lang="en-US" sz="2400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StudentID</a:t>
            </a:r>
            <a:r>
              <a:rPr lang="en-US" sz="24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en-US" sz="2400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etc</a:t>
            </a:r>
            <a:r>
              <a:rPr lang="en-US" sz="24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24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Simple and Composite Attributes</a:t>
            </a:r>
            <a:endParaRPr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456648" y="93817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Composite Attribute</a:t>
            </a:r>
            <a:endParaRPr sz="2800"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</a:rPr>
              <a:t>The attribute’s value </a:t>
            </a:r>
            <a:r>
              <a:rPr lang="en-US" b="1" dirty="0">
                <a:solidFill>
                  <a:srgbClr val="666666"/>
                </a:solidFill>
              </a:rPr>
              <a:t>c</a:t>
            </a:r>
            <a:r>
              <a:rPr lang="en-US" sz="2400" b="1" dirty="0">
                <a:solidFill>
                  <a:srgbClr val="666666"/>
                </a:solidFill>
                <a:sym typeface="Lato Light"/>
              </a:rPr>
              <a:t>an be </a:t>
            </a:r>
            <a:r>
              <a:rPr lang="en-US" sz="2400" b="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divided into </a:t>
            </a:r>
            <a:r>
              <a:rPr lang="en-US" dirty="0">
                <a:solidFill>
                  <a:srgbClr val="666666"/>
                </a:solidFill>
              </a:rPr>
              <a:t>subparts with their own meaning</a:t>
            </a:r>
            <a:r>
              <a:rPr lang="en-US" sz="2400" b="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endParaRPr sz="2400" b="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Ex: </a:t>
            </a:r>
            <a:r>
              <a:rPr lang="en-US" sz="2400" b="1" i="1" dirty="0" err="1">
                <a:solidFill>
                  <a:srgbClr val="666666"/>
                </a:solidFill>
              </a:rPr>
              <a:t>FullName</a:t>
            </a:r>
            <a:r>
              <a:rPr lang="en-US" sz="2400" b="1" dirty="0">
                <a:solidFill>
                  <a:srgbClr val="666666"/>
                </a:solidFill>
                <a:sym typeface="Lato Light"/>
              </a:rPr>
              <a:t> </a:t>
            </a:r>
            <a:r>
              <a:rPr lang="en-US" sz="2400" b="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contains both a first and last name</a:t>
            </a:r>
            <a:endParaRPr sz="2400" b="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Ex: </a:t>
            </a:r>
            <a:r>
              <a:rPr lang="en-US" b="1" dirty="0" err="1">
                <a:solidFill>
                  <a:srgbClr val="666666"/>
                </a:solidFill>
              </a:rPr>
              <a:t>Birth</a:t>
            </a:r>
            <a:r>
              <a:rPr lang="en-US" sz="2400" b="1" i="1" dirty="0" err="1">
                <a:solidFill>
                  <a:srgbClr val="666666"/>
                </a:solidFill>
              </a:rPr>
              <a:t>Date</a:t>
            </a:r>
            <a:r>
              <a:rPr lang="en-US" sz="2400" b="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may consist of Day, Month, and Year</a:t>
            </a:r>
            <a:endParaRPr sz="2400" b="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By themselves, this data is not all that useful, so they are normally stored together.</a:t>
            </a:r>
            <a:endParaRPr sz="24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456648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Stored and Derived Attributes</a:t>
            </a: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56648" y="103266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Stored Attribute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default type of attribute. When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there is no way to ‘calculate’ the</a:t>
            </a:r>
            <a:r>
              <a:rPr lang="en-US" dirty="0"/>
              <a:t> value, using other attributes in the database.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Ex: </a:t>
            </a:r>
            <a:r>
              <a:rPr lang="en-US" dirty="0" err="1"/>
              <a:t>BirthDate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You either know someone’s birthday or you do not. Other than guessing, you cannot derive someone’s birthday.</a:t>
            </a:r>
            <a:endParaRPr dirty="0"/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566943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Stored and Derived Attributes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473342" y="87721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Derived attribute</a:t>
            </a:r>
            <a:r>
              <a:rPr lang="en-US" sz="2800" b="0" dirty="0">
                <a:sym typeface="Lato Light"/>
              </a:rPr>
              <a:t> </a:t>
            </a:r>
            <a:endParaRPr sz="2800" b="0" dirty="0"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an be calculated from other attributes in the database.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x: </a:t>
            </a:r>
            <a:r>
              <a:rPr lang="en-US" sz="2400" i="1" dirty="0"/>
              <a:t>Age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dirty="0"/>
          </a:p>
          <a:p>
            <a:pPr marL="914400" indent="0">
              <a:buNone/>
            </a:pPr>
            <a:r>
              <a:rPr lang="en-US" dirty="0"/>
              <a:t>C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an be derived </a:t>
            </a:r>
            <a:r>
              <a:rPr lang="en-US" dirty="0"/>
              <a:t>using the formula: </a:t>
            </a:r>
            <a:br>
              <a:rPr lang="en-US" dirty="0"/>
            </a:br>
            <a:r>
              <a:rPr lang="en-US" i="1" dirty="0"/>
              <a:t>Age = </a:t>
            </a:r>
            <a:r>
              <a:rPr lang="en-US" sz="2400" dirty="0"/>
              <a:t>Today</a:t>
            </a:r>
            <a:r>
              <a:rPr lang="en-US" dirty="0"/>
              <a:t> </a:t>
            </a:r>
            <a:r>
              <a:rPr lang="en-US" sz="2400" dirty="0"/>
              <a:t>– </a:t>
            </a:r>
            <a:r>
              <a:rPr lang="en-US" sz="2400" dirty="0" err="1"/>
              <a:t>Birth</a:t>
            </a:r>
            <a:r>
              <a:rPr lang="en-US" dirty="0" err="1"/>
              <a:t>D</a:t>
            </a:r>
            <a:r>
              <a:rPr lang="en-US" sz="2400" dirty="0" err="1"/>
              <a:t>ate</a:t>
            </a:r>
            <a:endParaRPr i="1" dirty="0"/>
          </a:p>
          <a:p>
            <a:pPr marL="45720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Ex: </a:t>
            </a:r>
            <a:r>
              <a:rPr lang="en-US" sz="2400" i="1" dirty="0" err="1"/>
              <a:t>Number</a:t>
            </a:r>
            <a:r>
              <a:rPr lang="en-US" i="1" dirty="0" err="1"/>
              <a:t>O</a:t>
            </a:r>
            <a:r>
              <a:rPr lang="en-US" sz="2400" i="1" dirty="0" err="1"/>
              <a:t>f</a:t>
            </a:r>
            <a:r>
              <a:rPr lang="en-US" i="1" dirty="0" err="1"/>
              <a:t>S</a:t>
            </a:r>
            <a:r>
              <a:rPr lang="en-US" sz="2400" i="1" dirty="0" err="1"/>
              <a:t>tudents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br>
              <a:rPr lang="en-US" dirty="0"/>
            </a:br>
            <a:r>
              <a:rPr lang="en-US" dirty="0"/>
              <a:t>	C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an be </a:t>
            </a:r>
            <a:r>
              <a:rPr lang="en-US" dirty="0"/>
              <a:t>derived 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by counting the </a:t>
            </a:r>
            <a:r>
              <a:rPr lang="en-US" sz="2400" i="1" dirty="0"/>
              <a:t>Student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 table</a:t>
            </a:r>
            <a:r>
              <a:rPr lang="en-US" dirty="0"/>
              <a:t>’s rows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Datatype Values</a:t>
            </a:r>
            <a:endParaRPr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456648" y="97780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Attributes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are restricted to a specific 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datatype value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, defined at the time of the table creation.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If you already have some programming experience, this is similar to when you declare a variable.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Ex: </a:t>
            </a:r>
            <a:r>
              <a:rPr lang="en-US" dirty="0" err="1"/>
              <a:t>int</a:t>
            </a:r>
            <a:r>
              <a:rPr lang="en-US" dirty="0"/>
              <a:t>, double, string,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dirty="0"/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539511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Datatype Values - Numbers </a:t>
            </a:r>
            <a:endParaRPr dirty="0"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539511" y="1181834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Numbers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Ex: </a:t>
            </a:r>
            <a:r>
              <a:rPr lang="en-US" sz="2400" dirty="0"/>
              <a:t>Age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dirty="0"/>
              <a:t>May contain decimals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No letters or special characters allowed</a:t>
            </a:r>
            <a:b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</a:b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In PostgreSQL</a:t>
            </a:r>
            <a:r>
              <a:rPr lang="en-US" sz="2400" b="0" u="sng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this is a: 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NUMERIC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datatype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Datatype Values - Dates </a:t>
            </a:r>
            <a:endParaRPr dirty="0"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456648" y="127040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Dates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Ex: </a:t>
            </a:r>
            <a:r>
              <a:rPr lang="en-US" sz="2400" dirty="0"/>
              <a:t>Birthdate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Contains a day, month and year </a:t>
            </a:r>
            <a:b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</a:b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dirty="0"/>
              <a:t>May even contain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hours, minutes, secon</a:t>
            </a:r>
            <a:r>
              <a:rPr lang="en-US" dirty="0"/>
              <a:t>ds</a:t>
            </a:r>
            <a:br>
              <a:rPr lang="en-US" dirty="0"/>
            </a:br>
            <a:endParaRPr dirty="0"/>
          </a:p>
          <a:p>
            <a:pPr lvl="0"/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In </a:t>
            </a:r>
            <a:r>
              <a:rPr lang="en-US" dirty="0"/>
              <a:t>PostgreSQL</a:t>
            </a:r>
            <a:r>
              <a:rPr lang="en-US" sz="2400" b="0" u="sng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this is </a:t>
            </a:r>
            <a:r>
              <a:rPr lang="en-US" dirty="0"/>
              <a:t>either a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DATE </a:t>
            </a:r>
            <a:r>
              <a:rPr lang="en-US" sz="2400" dirty="0"/>
              <a:t>or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 TIMESTAMP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datatype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456648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Datatype Values - Strings</a:t>
            </a:r>
            <a:endParaRPr b="0"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65208" y="959513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Strings and Characters</a:t>
            </a:r>
            <a:r>
              <a:rPr lang="en-US" sz="2800" b="1" dirty="0">
                <a:sym typeface="Lato Light"/>
              </a:rPr>
              <a:t> </a:t>
            </a:r>
            <a:endParaRPr sz="2800" b="1" dirty="0">
              <a:sym typeface="La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Ex: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1" dirty="0"/>
              <a:t>First Name</a:t>
            </a:r>
            <a:br>
              <a:rPr lang="en-US" sz="2400" b="0" i="1" dirty="0"/>
            </a:br>
            <a:endParaRPr sz="2400" b="0" i="1" dirty="0"/>
          </a:p>
          <a:p>
            <a:pPr marL="45720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 series of </a:t>
            </a:r>
            <a:r>
              <a:rPr lang="en-US" dirty="0"/>
              <a:t>characters</a:t>
            </a:r>
            <a:br>
              <a:rPr lang="en-US" dirty="0"/>
            </a:b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dirty="0"/>
              <a:t>Can be any combination of numbers, symbols and letters</a:t>
            </a:r>
            <a:br>
              <a:rPr lang="en-US" dirty="0"/>
            </a:b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In </a:t>
            </a:r>
            <a:r>
              <a:rPr lang="en-US" b="1" dirty="0"/>
              <a:t>PostgreSQL</a:t>
            </a:r>
            <a:r>
              <a:rPr lang="en-US" sz="2400" b="0" u="sng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this is a: 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datatype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endParaRPr lang="en-US"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STRING is not considered a valid SQL TYPE</a:t>
            </a:r>
            <a:endParaRPr dirty="0"/>
          </a:p>
        </p:txBody>
      </p:sp>
      <p:sp>
        <p:nvSpPr>
          <p:cNvPr id="222" name="Google Shape;222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456648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Datatype Values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473342" y="1005233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Datatype names differ between databases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Microsoft SQL Server, </a:t>
            </a:r>
            <a:r>
              <a:rPr lang="en-US" sz="2400" b="0" dirty="0" err="1">
                <a:latin typeface="Lato Light"/>
                <a:ea typeface="Lato Light"/>
                <a:cs typeface="Lato Light"/>
                <a:sym typeface="Lato Light"/>
              </a:rPr>
              <a:t>MySql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en-US" sz="2400" b="0" dirty="0" err="1">
                <a:latin typeface="Lato Light"/>
                <a:ea typeface="Lato Light"/>
                <a:cs typeface="Lato Light"/>
                <a:sym typeface="Lato Light"/>
              </a:rPr>
              <a:t>PostGres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and others may differ in the naming of datatypes.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400" b="0" i="1" dirty="0"/>
              <a:t>We will be learning about datatypes in more detail later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in the course. Here’s a link to all the PostgreSQL Datatypes if you’re interested:</a:t>
            </a:r>
            <a:b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</a:br>
            <a:b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u="sng" dirty="0">
                <a:solidFill>
                  <a:srgbClr val="006FBF"/>
                </a:solidFill>
                <a:hlinkClick r:id="rId3"/>
              </a:rPr>
              <a:t>https://www.postgresql.org/docs/current/datatype.html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What we will learn...</a:t>
            </a: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367984" y="103305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What is: 	a Database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	a DBMS, </a:t>
            </a:r>
            <a:br>
              <a:rPr lang="en-US" dirty="0"/>
            </a:br>
            <a:r>
              <a:rPr lang="en-US" dirty="0"/>
              <a:t>		a Flat File.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dirty="0"/>
              <a:t>What is a Table? Row? Column?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What </a:t>
            </a:r>
            <a:r>
              <a:rPr lang="en-US" dirty="0"/>
              <a:t>are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/>
              <a:t>the differences between simple/composite and stored/derived attributes?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a datatype?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How do we interact with </a:t>
            </a:r>
            <a:r>
              <a:rPr lang="en-US" dirty="0"/>
              <a:t>a database 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from</a:t>
            </a:r>
            <a:r>
              <a:rPr lang="en-US" dirty="0"/>
              <a:t> an application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?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456648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 NULL Values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456648" y="101437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 Light"/>
                <a:ea typeface="Lato Light"/>
                <a:cs typeface="Lato Light"/>
                <a:sym typeface="Lato Light"/>
              </a:rPr>
              <a:t>Sometimes we do not have a value, </a:t>
            </a:r>
            <a:b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</a:b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NULL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values mean: </a:t>
            </a:r>
            <a:r>
              <a:rPr lang="en-US" sz="2400" b="0" i="1" dirty="0"/>
              <a:t>‘there is no value here’. </a:t>
            </a:r>
            <a:br>
              <a:rPr lang="en-US" sz="2400" b="0" i="1" dirty="0"/>
            </a:br>
            <a:endParaRPr sz="2400" b="0" i="1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b="0" i="1" dirty="0"/>
              <a:t>The field is empty</a:t>
            </a:r>
            <a:r>
              <a:rPr lang="en-US" i="1" dirty="0"/>
              <a:t>.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NOTE: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Nulls are </a:t>
            </a: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the s</a:t>
            </a:r>
            <a:r>
              <a:rPr lang="en-US" dirty="0"/>
              <a:t>ame as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 zero or a space</a:t>
            </a:r>
            <a:b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</a:b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Null literally means there is nothing stored for this attribute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NULL Values</a:t>
            </a:r>
            <a:endParaRPr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6080"/>
            <a:ext cx="8839200" cy="358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548655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NULL Values</a:t>
            </a:r>
            <a:endParaRPr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473342" y="106009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 Light"/>
                <a:ea typeface="Lato Light"/>
                <a:cs typeface="Lato Light"/>
                <a:sym typeface="Lato Light"/>
              </a:rPr>
              <a:t>NULL</a:t>
            </a:r>
            <a:r>
              <a:rPr lang="en-US" sz="2800" b="0" dirty="0">
                <a:latin typeface="Lato Light"/>
                <a:ea typeface="Lato Light"/>
                <a:cs typeface="Lato Light"/>
                <a:sym typeface="Lato Light"/>
              </a:rPr>
              <a:t> values happen </a:t>
            </a:r>
            <a:r>
              <a:rPr lang="en-US" sz="2800" dirty="0"/>
              <a:t>for </a:t>
            </a:r>
            <a:r>
              <a:rPr lang="en-US" sz="2800" b="0" dirty="0">
                <a:latin typeface="Lato Light"/>
                <a:ea typeface="Lato Light"/>
                <a:cs typeface="Lato Light"/>
                <a:sym typeface="Lato Light"/>
              </a:rPr>
              <a:t>a variety of reasons:</a:t>
            </a:r>
            <a:endParaRPr sz="28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dirty="0"/>
              <a:t>A Value exists, but is not currently known</a:t>
            </a:r>
            <a:endParaRPr lang="en-US" dirty="0"/>
          </a:p>
          <a:p>
            <a:pPr marL="533400" lvl="1" indent="0">
              <a:buNone/>
            </a:pPr>
            <a:r>
              <a:rPr lang="en-US" b="0" i="1" dirty="0">
                <a:solidFill>
                  <a:srgbClr val="C00000"/>
                </a:solidFill>
              </a:rPr>
              <a:t>Example</a:t>
            </a:r>
            <a:r>
              <a:rPr lang="en-US" b="0" i="1" dirty="0"/>
              <a:t>:</a:t>
            </a:r>
            <a:r>
              <a:rPr lang="en-US" b="0" dirty="0">
                <a:latin typeface="Lato Light"/>
                <a:ea typeface="Lato Light"/>
                <a:cs typeface="Lato Light"/>
                <a:sym typeface="Lato Light"/>
              </a:rPr>
              <a:t> Birthda</a:t>
            </a:r>
            <a:r>
              <a:rPr lang="en-US" dirty="0"/>
              <a:t>te</a:t>
            </a:r>
            <a:br>
              <a:rPr lang="en-US" dirty="0"/>
            </a:br>
            <a:endParaRPr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dirty="0"/>
              <a:t>Everyone has one, but we don’t know it right now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A Value may not exist at all</a:t>
            </a:r>
            <a:endParaRPr lang="en-US" dirty="0"/>
          </a:p>
          <a:p>
            <a:pPr marL="7620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sz="2400" b="0" i="1" dirty="0">
                <a:solidFill>
                  <a:srgbClr val="C00000"/>
                </a:solidFill>
              </a:rPr>
              <a:t>Example</a:t>
            </a:r>
            <a:r>
              <a:rPr lang="en-US" sz="2400" b="0" i="1" dirty="0"/>
              <a:t>: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dirty="0" err="1">
                <a:latin typeface="Lato Light"/>
                <a:ea typeface="Lato Light"/>
                <a:cs typeface="Lato Light"/>
                <a:sym typeface="Lato Light"/>
              </a:rPr>
              <a:t>HomePhone</a:t>
            </a:r>
            <a:b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</a:b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How many of you have a landline?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539511" y="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Why Not A Flat File Database?</a:t>
            </a:r>
            <a:endParaRPr dirty="0"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401784" y="94122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ym typeface="Lato Light"/>
              </a:rPr>
              <a:t>Most of us are familiar with Excel already</a:t>
            </a:r>
            <a:r>
              <a:rPr lang="en-US" sz="2800" b="1" dirty="0"/>
              <a:t>.</a:t>
            </a:r>
            <a:endParaRPr sz="2800" b="1" dirty="0"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Excel and similar data storage files are called: </a:t>
            </a:r>
            <a:r>
              <a:rPr lang="en-US" sz="2400" i="1" dirty="0"/>
              <a:t>Flat Files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Other examples of flat files you may know about: </a:t>
            </a:r>
            <a:r>
              <a:rPr lang="en-US" sz="2400" i="1" dirty="0"/>
              <a:t>XML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en-US" sz="2400" i="1" dirty="0"/>
              <a:t>JSON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en-US" sz="2400" i="1" dirty="0"/>
              <a:t>CSV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(comma-separated values), and simple text files</a:t>
            </a:r>
            <a:endParaRPr sz="2400" b="0" i="1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dirty="0"/>
              <a:t>Flat files have no hierarchical design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and are often stored as values separated by symbols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These types of files are still extremely useful, data is often sent between web pages in these formats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Comma-Separated Values </a:t>
            </a:r>
            <a:b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400" b="1" dirty="0">
                <a:solidFill>
                  <a:srgbClr val="C00000"/>
                </a:solidFill>
              </a:rPr>
              <a:t>Example: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6777686, Scott, Wachal, 21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7" name="Google Shape;257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49247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Why Not A Flat File Database?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492472" y="89550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So why not use a flat file as a database? </a:t>
            </a:r>
            <a:endParaRPr sz="2800" b="1" dirty="0"/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We can</a:t>
            </a:r>
            <a:r>
              <a:rPr lang="en-US" dirty="0"/>
              <a:t>!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lot of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smaller businesses </a:t>
            </a:r>
            <a:r>
              <a:rPr lang="en-US" dirty="0"/>
              <a:t>continue to do so today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!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800" b="0" dirty="0">
                <a:latin typeface="Lato Light"/>
                <a:ea typeface="Lato Light"/>
                <a:cs typeface="Lato Light"/>
                <a:sym typeface="Lato Light"/>
              </a:rPr>
              <a:t>However, they have their own issues . . .</a:t>
            </a:r>
            <a:endParaRPr sz="28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Why Not A Flat File Database?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body" idx="1"/>
          </p:nvPr>
        </p:nvSpPr>
        <p:spPr>
          <a:xfrm>
            <a:off x="456648" y="959513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Disadvantages of flat files:</a:t>
            </a:r>
            <a:endParaRPr sz="2800" b="1" dirty="0"/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Only one person can edit a file at one time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Duplicate data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Inconsistent data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Letters might be entered for someone’s age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Lack of data protection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Deleting or moving data accidentally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None/>
            </a:pPr>
            <a:br>
              <a:rPr lang="en-US" sz="2400" dirty="0"/>
            </a:br>
            <a:r>
              <a:rPr lang="en-US" sz="2800" dirty="0"/>
              <a:t>So what makes a relational DBMS better?</a:t>
            </a:r>
            <a:endParaRPr sz="28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Advantages</a:t>
            </a:r>
            <a:endParaRPr dirty="0"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392640" y="104180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A</a:t>
            </a:r>
            <a:r>
              <a:rPr lang="en-US" sz="2800" b="1" dirty="0">
                <a:sym typeface="Lato Light"/>
              </a:rPr>
              <a:t>dvantages of a </a:t>
            </a:r>
            <a:r>
              <a:rPr lang="en-US" sz="2800" b="1" dirty="0"/>
              <a:t>well-designed</a:t>
            </a:r>
            <a:r>
              <a:rPr lang="en-US" sz="2800" b="1" dirty="0">
                <a:sym typeface="Lato Light"/>
              </a:rPr>
              <a:t> relational database: </a:t>
            </a:r>
            <a:endParaRPr sz="2800" b="1" dirty="0"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The ability to handle huge volumes of data and multiple concurrent users. 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Maintains data integrity, consistency, security, and appreciable system performance.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Reduced data redundancy</a:t>
            </a:r>
            <a:r>
              <a:rPr lang="en-US" dirty="0"/>
              <a:t> (duplication)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Reduced data entry, storage and retrieval costs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8" name="Google Shape;27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Relational Databases - Primary Keys</a:t>
            </a:r>
            <a:endParaRPr dirty="0"/>
          </a:p>
        </p:txBody>
      </p:sp>
      <p:sp>
        <p:nvSpPr>
          <p:cNvPr id="284" name="Google Shape;284;p40"/>
          <p:cNvSpPr txBox="1">
            <a:spLocks noGrp="1"/>
          </p:cNvSpPr>
          <p:nvPr>
            <p:ph type="body" idx="1"/>
          </p:nvPr>
        </p:nvSpPr>
        <p:spPr>
          <a:xfrm>
            <a:off x="473342" y="84064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PostgreSQL is the relational DBMS we will be using exclusively for this course.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Relational databases use </a:t>
            </a: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Keys</a:t>
            </a:r>
            <a:r>
              <a:rPr lang="en-US" dirty="0"/>
              <a:t> to identify each row in a table and to link rows between tables.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Before we continue, let’s talk a little bit about how these keys work!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Primary Keys (PK)</a:t>
            </a:r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393750" y="1532503"/>
            <a:ext cx="8356500" cy="4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Primary Key: </a:t>
            </a:r>
            <a:r>
              <a:rPr lang="en-US" dirty="0"/>
              <a:t>a column (attribute) which uniquely identifies a single row in a table. Can also be a combination of two or more columns, in this case called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Composite Primary Key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To be considered a Primary Key:</a:t>
            </a:r>
          </a:p>
          <a:p>
            <a:pPr marL="800100" lvl="1" indent="-342900"/>
            <a:r>
              <a:rPr lang="en-US" sz="2000" dirty="0"/>
              <a:t>The column(s) cannot be 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null</a:t>
            </a:r>
          </a:p>
          <a:p>
            <a:pPr marL="800100" lvl="1" indent="-342900"/>
            <a:r>
              <a:rPr lang="en-US" sz="2000" dirty="0"/>
              <a:t>Must be a unique value (cannot repeat) within the table</a:t>
            </a:r>
          </a:p>
          <a:p>
            <a:pPr marL="800100" lvl="1" indent="-342900"/>
            <a:r>
              <a:rPr lang="en-US" sz="2000" dirty="0"/>
              <a:t>The value in the column should never change over time</a:t>
            </a:r>
          </a:p>
          <a:p>
            <a:pPr marL="800100" lvl="1" indent="-342900"/>
            <a:r>
              <a:rPr lang="en-US" sz="2000" dirty="0"/>
              <a:t>Can you think of some real life Primary Key examples?</a:t>
            </a:r>
            <a:endParaRPr sz="2000"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Primary Keys (PK)</a:t>
            </a: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body" idx="1"/>
          </p:nvPr>
        </p:nvSpPr>
        <p:spPr>
          <a:xfrm>
            <a:off x="456650" y="3925075"/>
            <a:ext cx="8356500" cy="23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/>
              <a:t>Using the above table as an example, which column would make for the best Primary Key?</a:t>
            </a:r>
            <a:endParaRPr sz="200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00" y="1606075"/>
            <a:ext cx="71151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Welcome!</a:t>
            </a:r>
            <a:endParaRPr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We are learning about managing data through databases.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To do this, we will be learning a </a:t>
            </a:r>
            <a:br>
              <a:rPr lang="en-US" dirty="0"/>
            </a:br>
            <a:r>
              <a:rPr lang="en-US" b="1" dirty="0"/>
              <a:t>Database Management System (DBMS). 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/>
              <a:t>Our DBMS uses a specific kind of model to do this called a: </a:t>
            </a:r>
            <a:r>
              <a:rPr lang="en-US" b="1" i="1" dirty="0"/>
              <a:t>Relational Database Model</a:t>
            </a:r>
            <a:endParaRPr lang="en-US" b="1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Primary Keys (PK)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456650" y="3925075"/>
            <a:ext cx="8356500" cy="23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above table as an example, which column would make for the best Primary Key?  </a:t>
            </a:r>
            <a:r>
              <a:rPr lang="en-US" b="1" i="1">
                <a:latin typeface="Lato"/>
                <a:ea typeface="Lato"/>
                <a:cs typeface="Lato"/>
                <a:sym typeface="Lato"/>
              </a:rPr>
              <a:t>Office!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/>
              <a:t>Cities can have the same name (Ex: Springfield).</a:t>
            </a:r>
            <a:br>
              <a:rPr lang="en-US" sz="2000"/>
            </a:br>
            <a:r>
              <a:rPr lang="en-US" sz="2000"/>
              <a:t>Many cities exist in the same region.</a:t>
            </a:r>
            <a:br>
              <a:rPr lang="en-US" sz="2000"/>
            </a:br>
            <a:r>
              <a:rPr lang="en-US" sz="2000"/>
              <a:t>Managers can manage many offices.</a:t>
            </a:r>
            <a:br>
              <a:rPr lang="en-US" sz="2000"/>
            </a:br>
            <a:r>
              <a:rPr lang="en-US" sz="2000"/>
              <a:t>Target and Sales are both values that change over time!</a:t>
            </a:r>
            <a:endParaRPr sz="2000"/>
          </a:p>
        </p:txBody>
      </p:sp>
      <p:sp>
        <p:nvSpPr>
          <p:cNvPr id="307" name="Google Shape;307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00" y="1606075"/>
            <a:ext cx="71151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Primary Keys (PK)</a:t>
            </a: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body" idx="1"/>
          </p:nvPr>
        </p:nvSpPr>
        <p:spPr>
          <a:xfrm>
            <a:off x="456650" y="4708575"/>
            <a:ext cx="8356500" cy="1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/>
              <a:t>What about this one? Which column would make for the best Primary Key?</a:t>
            </a:r>
            <a:endParaRPr sz="2000"/>
          </a:p>
        </p:txBody>
      </p:sp>
      <p:sp>
        <p:nvSpPr>
          <p:cNvPr id="315" name="Google Shape;315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88" y="1453673"/>
            <a:ext cx="5950225" cy="3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Primary Keys (PK)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456650" y="4708575"/>
            <a:ext cx="8356500" cy="1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/>
              <a:t>MfrID: Has duplicates!</a:t>
            </a:r>
            <a:br>
              <a:rPr lang="en-US" sz="2000"/>
            </a:br>
            <a:r>
              <a:rPr lang="en-US" sz="2000"/>
              <a:t>ProductID: Has duplicates!</a:t>
            </a:r>
            <a:br>
              <a:rPr lang="en-US" sz="2000"/>
            </a:br>
            <a:r>
              <a:rPr lang="en-US" sz="2000"/>
              <a:t>Description: Can have duplicates.</a:t>
            </a:r>
            <a:br>
              <a:rPr lang="en-US" sz="2000"/>
            </a:br>
            <a:r>
              <a:rPr lang="en-US" sz="2000"/>
              <a:t>Price: This is a terrible idea, how many items might be priced the same?</a:t>
            </a:r>
            <a:br>
              <a:rPr lang="en-US" sz="2000"/>
            </a:br>
            <a:r>
              <a:rPr lang="en-US" sz="2000"/>
              <a:t>QtyOnHand: Again, a terrible idea, inventory changes over time!</a:t>
            </a:r>
            <a:endParaRPr sz="2000"/>
          </a:p>
        </p:txBody>
      </p:sp>
      <p:sp>
        <p:nvSpPr>
          <p:cNvPr id="323" name="Google Shape;323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24" name="Google Shape;3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88" y="1453673"/>
            <a:ext cx="5950225" cy="3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Primary Keys (PK)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456650" y="4096850"/>
            <a:ext cx="8356500" cy="2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We need a </a:t>
            </a:r>
            <a:r>
              <a:rPr lang="en-US" sz="2200" b="1" i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Composite Primary Key</a:t>
            </a:r>
            <a:r>
              <a:rPr lang="en-US" sz="2200"/>
              <a:t>!</a:t>
            </a:r>
            <a:endParaRPr sz="22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/>
              <a:t>Remember we can declare more than one column the primary key.</a:t>
            </a:r>
            <a:endParaRPr sz="220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/>
              <a:t>This would mean that the combination of </a:t>
            </a:r>
            <a:r>
              <a:rPr lang="en-US" sz="2200" b="1">
                <a:latin typeface="Lato"/>
                <a:ea typeface="Lato"/>
                <a:cs typeface="Lato"/>
                <a:sym typeface="Lato"/>
              </a:rPr>
              <a:t>MfrID </a:t>
            </a:r>
            <a:r>
              <a:rPr lang="en-US" sz="2200"/>
              <a:t>and </a:t>
            </a:r>
            <a:r>
              <a:rPr lang="en-US" sz="2200" b="1">
                <a:latin typeface="Lato"/>
                <a:ea typeface="Lato"/>
                <a:cs typeface="Lato"/>
                <a:sym typeface="Lato"/>
              </a:rPr>
              <a:t>ProductID </a:t>
            </a:r>
            <a:r>
              <a:rPr lang="en-US" sz="2200"/>
              <a:t>together would make up a unique set of values for one row.</a:t>
            </a:r>
            <a:endParaRPr sz="2200"/>
          </a:p>
        </p:txBody>
      </p:sp>
      <p:sp>
        <p:nvSpPr>
          <p:cNvPr id="331" name="Google Shape;331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98" y="1453675"/>
            <a:ext cx="4914349" cy="26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6"/>
          <p:cNvSpPr/>
          <p:nvPr/>
        </p:nvSpPr>
        <p:spPr>
          <a:xfrm>
            <a:off x="1629697" y="1453676"/>
            <a:ext cx="1337100" cy="2379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Primary Keys (PK) - Surrogate Keys</a:t>
            </a:r>
            <a:endParaRPr/>
          </a:p>
        </p:txBody>
      </p:sp>
      <p:sp>
        <p:nvSpPr>
          <p:cNvPr id="349" name="Google Shape;349;p48"/>
          <p:cNvSpPr txBox="1">
            <a:spLocks noGrp="1"/>
          </p:cNvSpPr>
          <p:nvPr>
            <p:ph type="body" idx="1"/>
          </p:nvPr>
        </p:nvSpPr>
        <p:spPr>
          <a:xfrm>
            <a:off x="456650" y="1606075"/>
            <a:ext cx="8356500" cy="4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Surrogate Key</a:t>
            </a:r>
            <a:r>
              <a:rPr lang="en-US"/>
              <a:t> is a column (attribute) which is created specifically for a table to be the Primary Key.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When this happens the value is often auto-generated and each new value is calculated by the system automatically.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Numbers and date time stamps are usually good options for surrogate key values.</a:t>
            </a:r>
            <a:endParaRPr/>
          </a:p>
        </p:txBody>
      </p:sp>
      <p:sp>
        <p:nvSpPr>
          <p:cNvPr id="350" name="Google Shape;350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Primary Keys (PK)</a:t>
            </a:r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body" idx="1"/>
          </p:nvPr>
        </p:nvSpPr>
        <p:spPr>
          <a:xfrm>
            <a:off x="456650" y="4708575"/>
            <a:ext cx="8356500" cy="1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/>
              <a:t>Another option is a </a:t>
            </a:r>
            <a:r>
              <a:rPr lang="en-US" b="1" i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Surrogate Primary Key</a:t>
            </a:r>
            <a:r>
              <a:rPr lang="en-US"/>
              <a:t>!</a:t>
            </a:r>
            <a:endParaRPr sz="2000"/>
          </a:p>
        </p:txBody>
      </p:sp>
      <p:sp>
        <p:nvSpPr>
          <p:cNvPr id="340" name="Google Shape;340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88" y="1453673"/>
            <a:ext cx="5950225" cy="32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/>
          <p:nvPr/>
        </p:nvSpPr>
        <p:spPr>
          <a:xfrm>
            <a:off x="571500" y="1453675"/>
            <a:ext cx="1075500" cy="288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/>
          <p:nvPr/>
        </p:nvSpPr>
        <p:spPr>
          <a:xfrm>
            <a:off x="693500" y="1453675"/>
            <a:ext cx="907500" cy="28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item_id</a:t>
            </a:r>
            <a:endParaRPr sz="15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….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Surrogate Keys - Pros vs Cons</a:t>
            </a:r>
            <a:endParaRPr/>
          </a:p>
        </p:txBody>
      </p:sp>
      <p:sp>
        <p:nvSpPr>
          <p:cNvPr id="356" name="Google Shape;356;p49"/>
          <p:cNvSpPr txBox="1">
            <a:spLocks noGrp="1"/>
          </p:cNvSpPr>
          <p:nvPr>
            <p:ph type="body" idx="1"/>
          </p:nvPr>
        </p:nvSpPr>
        <p:spPr>
          <a:xfrm>
            <a:off x="456650" y="1606075"/>
            <a:ext cx="8356500" cy="4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Pros:</a:t>
            </a:r>
            <a:endParaRPr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Simplifies the data (removes composite keys)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 chance for human error if the value is auto-generated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Cons:</a:t>
            </a:r>
            <a:endParaRPr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Extra storage (new column added)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Processing time and logic required to pick the next value.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 value is often meaningless to read (this can also be a pro, as it helps with security!)</a:t>
            </a:r>
            <a:endParaRPr/>
          </a:p>
        </p:txBody>
      </p:sp>
      <p:sp>
        <p:nvSpPr>
          <p:cNvPr id="357" name="Google Shape;357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Relationships</a:t>
            </a:r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body" idx="1"/>
          </p:nvPr>
        </p:nvSpPr>
        <p:spPr>
          <a:xfrm>
            <a:off x="456650" y="1606075"/>
            <a:ext cx="8356500" cy="4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 rarely exist on their own.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Relationships are expressed as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Parent </a:t>
            </a:r>
            <a:r>
              <a:rPr lang="en-US"/>
              <a:t>-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Child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Parent (table) can have zero or more children.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Child (table) can have 1 or more parents.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Consider Employees and Departments:</a:t>
            </a:r>
            <a:endParaRPr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An Employee can work in a single department.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 Department can have many Employees working in it.</a:t>
            </a:r>
            <a:endParaRPr/>
          </a:p>
        </p:txBody>
      </p:sp>
      <p:sp>
        <p:nvSpPr>
          <p:cNvPr id="364" name="Google Shape;364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Relationships</a:t>
            </a:r>
            <a:endParaRPr/>
          </a:p>
        </p:txBody>
      </p:sp>
      <p:sp>
        <p:nvSpPr>
          <p:cNvPr id="370" name="Google Shape;370;p51"/>
          <p:cNvSpPr txBox="1">
            <a:spLocks noGrp="1"/>
          </p:cNvSpPr>
          <p:nvPr>
            <p:ph type="body" idx="1"/>
          </p:nvPr>
        </p:nvSpPr>
        <p:spPr>
          <a:xfrm>
            <a:off x="456650" y="4151400"/>
            <a:ext cx="83565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First, let us identify the keys: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Primary Key of Employees is: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Employee_ID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The Primary Key of Departments is: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Department_ID</a:t>
            </a:r>
            <a:endParaRPr/>
          </a:p>
        </p:txBody>
      </p:sp>
      <p:sp>
        <p:nvSpPr>
          <p:cNvPr id="371" name="Google Shape;371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72" name="Google Shape;372;p51"/>
          <p:cNvSpPr txBox="1"/>
          <p:nvPr/>
        </p:nvSpPr>
        <p:spPr>
          <a:xfrm>
            <a:off x="5585875" y="1987075"/>
            <a:ext cx="34773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 DEPARTMENT_NAME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---------------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10 Administration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20 Marketing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30 Purchasing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40 Human Resources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50 Shipping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60 IT      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70 Public Relation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3" name="Google Shape;373;p51"/>
          <p:cNvSpPr txBox="1"/>
          <p:nvPr/>
        </p:nvSpPr>
        <p:spPr>
          <a:xfrm>
            <a:off x="109075" y="1987075"/>
            <a:ext cx="52482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FIRST_NAME LAST_NAME  DEPARTMENT_ID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 ---------- 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198 Donald     OConnell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199 Douglas    Grant   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200 Jennifer   Whalen                10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201 Michael    Hartstein             20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202 Pat        Fay                   20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203 Susan      Mavris                40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204 Hermann    Baer                  70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body" idx="1"/>
          </p:nvPr>
        </p:nvSpPr>
        <p:spPr>
          <a:xfrm>
            <a:off x="194850" y="1549900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Employees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5585875" y="1539925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Departments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Relationships</a:t>
            </a:r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body" idx="1"/>
          </p:nvPr>
        </p:nvSpPr>
        <p:spPr>
          <a:xfrm>
            <a:off x="456650" y="4151400"/>
            <a:ext cx="83565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relationship is formed when a Primary Key from one table exists on another table!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In this case: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Employees</a:t>
            </a:r>
            <a:r>
              <a:rPr lang="en-US"/>
              <a:t> has a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department_id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This is called a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FOREIGN KEY</a:t>
            </a:r>
            <a:r>
              <a:rPr lang="en-US"/>
              <a:t>!</a:t>
            </a:r>
            <a:endParaRPr/>
          </a:p>
        </p:txBody>
      </p:sp>
      <p:sp>
        <p:nvSpPr>
          <p:cNvPr id="382" name="Google Shape;382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83" name="Google Shape;383;p52"/>
          <p:cNvSpPr txBox="1"/>
          <p:nvPr/>
        </p:nvSpPr>
        <p:spPr>
          <a:xfrm>
            <a:off x="5585875" y="1987075"/>
            <a:ext cx="34773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 DEPARTMENT_NAME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---------------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10 Administration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20 Marketing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30 Purchasing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40 Human Resources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50 Shipping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60 IT      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70 Public Relation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4" name="Google Shape;384;p52"/>
          <p:cNvSpPr txBox="1"/>
          <p:nvPr/>
        </p:nvSpPr>
        <p:spPr>
          <a:xfrm>
            <a:off x="109075" y="1987075"/>
            <a:ext cx="52482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FIRST_NAME LAST_NAME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 ----------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198 Donald     OConnell   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50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199 Douglas    Grant      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50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200 Jennifer   Whalen     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201 Michael    Hartstein  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20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202 Pat        Fay        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20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203 Susan      Mavris     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40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204 Hermann    Baer       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70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1"/>
          </p:nvPr>
        </p:nvSpPr>
        <p:spPr>
          <a:xfrm>
            <a:off x="194850" y="1549900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Employees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52"/>
          <p:cNvSpPr txBox="1">
            <a:spLocks noGrp="1"/>
          </p:cNvSpPr>
          <p:nvPr>
            <p:ph type="body" idx="1"/>
          </p:nvPr>
        </p:nvSpPr>
        <p:spPr>
          <a:xfrm>
            <a:off x="5585875" y="1539925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Departments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Welcome!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73342" y="110581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>
                <a:latin typeface="Lato Light"/>
                <a:ea typeface="Lato Light"/>
                <a:cs typeface="Lato Light"/>
                <a:sym typeface="Lato Light"/>
              </a:rPr>
              <a:t>A good datab</a:t>
            </a:r>
            <a:r>
              <a:rPr lang="en-US" dirty="0"/>
              <a:t>ase definition comes from the Oracle Corporation...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“</a:t>
            </a:r>
            <a:r>
              <a:rPr lang="en-US" i="1" dirty="0">
                <a:solidFill>
                  <a:srgbClr val="494B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organized collection of structured information, or data, typically stored electronically in a computer system.”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DBMS is a software package that allows us work with data in our database.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DBMS that we will use in this course is PostgreSQL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r>
              <a:rPr lang="en-US" dirty="0"/>
              <a:t>This is a good site to learn a little more history of PostgreSQL. </a:t>
            </a:r>
            <a:r>
              <a:rPr lang="en-US" sz="20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https://www.postgresql.org/about/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Foreign Keys (FK)</a:t>
            </a:r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body" idx="1"/>
          </p:nvPr>
        </p:nvSpPr>
        <p:spPr>
          <a:xfrm>
            <a:off x="456650" y="1606075"/>
            <a:ext cx="8356500" cy="4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Foreign Key</a:t>
            </a:r>
            <a:r>
              <a:rPr lang="en-US"/>
              <a:t> is a column whose values (and datatype) match the primary key of another table.</a:t>
            </a:r>
            <a:endParaRPr sz="22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/>
              <a:t>By default, foreign key values may contain duplicates and may be NULL. (when we create table later, we will discuss this further)</a:t>
            </a:r>
            <a:endParaRPr sz="220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/>
              <a:t>If the Primary key is composite (contains 2 or more columns), the foreign key must also be composite.</a:t>
            </a:r>
            <a:endParaRPr sz="2200"/>
          </a:p>
        </p:txBody>
      </p:sp>
      <p:sp>
        <p:nvSpPr>
          <p:cNvPr id="393" name="Google Shape;393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Relationships</a:t>
            </a:r>
            <a:endParaRPr/>
          </a:p>
        </p:txBody>
      </p:sp>
      <p:sp>
        <p:nvSpPr>
          <p:cNvPr id="399" name="Google Shape;399;p54"/>
          <p:cNvSpPr txBox="1">
            <a:spLocks noGrp="1"/>
          </p:cNvSpPr>
          <p:nvPr>
            <p:ph type="body" idx="1"/>
          </p:nvPr>
        </p:nvSpPr>
        <p:spPr>
          <a:xfrm>
            <a:off x="456650" y="4151400"/>
            <a:ext cx="83565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how do you know if there is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Parent - Child</a:t>
            </a:r>
            <a:r>
              <a:rPr lang="en-US" dirty="0"/>
              <a:t> relationship?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We see the Primary key exists in both tables: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Department_ID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Note: Although the column names are the same in this example, they could be named differently.</a:t>
            </a:r>
            <a:endParaRPr dirty="0"/>
          </a:p>
        </p:txBody>
      </p:sp>
      <p:sp>
        <p:nvSpPr>
          <p:cNvPr id="400" name="Google Shape;400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5585875" y="1987075"/>
            <a:ext cx="34773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DEPARTMENT_NAME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---------------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Administration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20 Marketing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30 Purchasing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40 Human Resources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50 Shipping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60 IT      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70 Public Relation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2" name="Google Shape;402;p54"/>
          <p:cNvSpPr txBox="1"/>
          <p:nvPr/>
        </p:nvSpPr>
        <p:spPr>
          <a:xfrm>
            <a:off x="109075" y="1987075"/>
            <a:ext cx="52482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FIRST_NAME LAST_NAME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 ---------- 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198 Donald     OConnell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199 Douglas    Grant   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200 Jennifer   Whalen     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201 Michael    Hartstein             20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202 Pat        Fay                   20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203 Susan      Mavris                40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204 Hermann    Baer                  70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3" name="Google Shape;403;p54"/>
          <p:cNvSpPr txBox="1">
            <a:spLocks noGrp="1"/>
          </p:cNvSpPr>
          <p:nvPr>
            <p:ph type="body" idx="1"/>
          </p:nvPr>
        </p:nvSpPr>
        <p:spPr>
          <a:xfrm>
            <a:off x="194850" y="1549900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Employees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54"/>
          <p:cNvSpPr txBox="1">
            <a:spLocks noGrp="1"/>
          </p:cNvSpPr>
          <p:nvPr>
            <p:ph type="body" idx="1"/>
          </p:nvPr>
        </p:nvSpPr>
        <p:spPr>
          <a:xfrm>
            <a:off x="5585875" y="1539925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Departments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Relationships - Parent</a:t>
            </a:r>
            <a:endParaRPr/>
          </a:p>
        </p:txBody>
      </p:sp>
      <p:sp>
        <p:nvSpPr>
          <p:cNvPr id="410" name="Google Shape;410;p55"/>
          <p:cNvSpPr txBox="1">
            <a:spLocks noGrp="1"/>
          </p:cNvSpPr>
          <p:nvPr>
            <p:ph type="body" idx="1"/>
          </p:nvPr>
        </p:nvSpPr>
        <p:spPr>
          <a:xfrm>
            <a:off x="456650" y="4151400"/>
            <a:ext cx="83565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Parent </a:t>
            </a:r>
            <a:r>
              <a:rPr lang="en-US"/>
              <a:t>is the table whose Primary key is being used on another table.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In this case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Departments </a:t>
            </a:r>
            <a:r>
              <a:rPr lang="en-US"/>
              <a:t>is the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Parent </a:t>
            </a:r>
            <a:r>
              <a:rPr lang="en-US"/>
              <a:t>of Employees.</a:t>
            </a:r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5585875" y="1987075"/>
            <a:ext cx="34773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DEPARTMENT_NAME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---------------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</a:t>
            </a:r>
            <a:r>
              <a:rPr lang="en-US" b="1" u="sng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Administration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20 Marketing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30 Purchasing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40 Human Resources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50 Shipping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60 IT      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70 Public Relation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3" name="Google Shape;413;p55"/>
          <p:cNvSpPr txBox="1"/>
          <p:nvPr/>
        </p:nvSpPr>
        <p:spPr>
          <a:xfrm>
            <a:off x="109075" y="1987075"/>
            <a:ext cx="52482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FIRST_NAME LAST_NAME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 ---------- 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198 Donald     OConnell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199 Douglas    Grant   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200 Jennifer   Whalen     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201 Michael    Hartstein             20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202 Pat        Fay                   20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203 Susan      Mavris                40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204 Hermann    Baer                  70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1"/>
          </p:nvPr>
        </p:nvSpPr>
        <p:spPr>
          <a:xfrm>
            <a:off x="194850" y="1549900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Employees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55"/>
          <p:cNvSpPr txBox="1">
            <a:spLocks noGrp="1"/>
          </p:cNvSpPr>
          <p:nvPr>
            <p:ph type="body" idx="1"/>
          </p:nvPr>
        </p:nvSpPr>
        <p:spPr>
          <a:xfrm>
            <a:off x="5585875" y="1539925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u="sng">
                <a:latin typeface="Lato"/>
                <a:ea typeface="Lato"/>
                <a:cs typeface="Lato"/>
                <a:sym typeface="Lato"/>
              </a:rPr>
              <a:t>Departments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Relationships - Child</a:t>
            </a:r>
            <a:endParaRPr/>
          </a:p>
        </p:txBody>
      </p:sp>
      <p:sp>
        <p:nvSpPr>
          <p:cNvPr id="421" name="Google Shape;421;p56"/>
          <p:cNvSpPr txBox="1">
            <a:spLocks noGrp="1"/>
          </p:cNvSpPr>
          <p:nvPr>
            <p:ph type="body" idx="1"/>
          </p:nvPr>
        </p:nvSpPr>
        <p:spPr>
          <a:xfrm>
            <a:off x="456650" y="4151400"/>
            <a:ext cx="83565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Child </a:t>
            </a:r>
            <a:r>
              <a:rPr lang="en-US"/>
              <a:t>is the table who references another table’s Primary key.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/>
              <a:t>In this case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/>
              <a:t>is the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Child </a:t>
            </a:r>
            <a:r>
              <a:rPr lang="en-US"/>
              <a:t>of Departments.</a:t>
            </a:r>
            <a:endParaRPr/>
          </a:p>
        </p:txBody>
      </p:sp>
      <p:sp>
        <p:nvSpPr>
          <p:cNvPr id="422" name="Google Shape;422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23" name="Google Shape;423;p56"/>
          <p:cNvSpPr txBox="1"/>
          <p:nvPr/>
        </p:nvSpPr>
        <p:spPr>
          <a:xfrm>
            <a:off x="5585875" y="1987075"/>
            <a:ext cx="34773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DEPARTMENT_NAME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---------------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Administration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20 Marketing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30 Purchasing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40 Human Resources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50 Shipping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60 IT      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70 Public Relation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24" name="Google Shape;424;p56"/>
          <p:cNvSpPr txBox="1"/>
          <p:nvPr/>
        </p:nvSpPr>
        <p:spPr>
          <a:xfrm>
            <a:off x="109075" y="1987075"/>
            <a:ext cx="52482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FIRST_NAME LAST_NAME  </a:t>
            </a:r>
            <a:r>
              <a:rPr lang="en-US" b="1" u="sng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endParaRPr b="1" u="sng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 ---------- 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198 Donald     OConnell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199 Douglas    Grant   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200 Jennifer   Whalen                </a:t>
            </a:r>
            <a:r>
              <a:rPr lang="en-US" b="1" u="sng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endParaRPr b="1" u="sng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201 Michael    Hartstein             20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202 Pat        Fay                   20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203 Susan      Mavris                40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204 Hermann    Baer                  70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25" name="Google Shape;425;p56"/>
          <p:cNvSpPr txBox="1">
            <a:spLocks noGrp="1"/>
          </p:cNvSpPr>
          <p:nvPr>
            <p:ph type="body" idx="1"/>
          </p:nvPr>
        </p:nvSpPr>
        <p:spPr>
          <a:xfrm>
            <a:off x="194850" y="1549900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u="sng">
                <a:latin typeface="Lato"/>
                <a:ea typeface="Lato"/>
                <a:cs typeface="Lato"/>
                <a:sym typeface="Lato"/>
              </a:rPr>
              <a:t>Employees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56"/>
          <p:cNvSpPr txBox="1">
            <a:spLocks noGrp="1"/>
          </p:cNvSpPr>
          <p:nvPr>
            <p:ph type="body" idx="1"/>
          </p:nvPr>
        </p:nvSpPr>
        <p:spPr>
          <a:xfrm>
            <a:off x="5585875" y="1539925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Departments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Relationships - Child</a:t>
            </a:r>
            <a:endParaRPr/>
          </a:p>
        </p:txBody>
      </p:sp>
      <p:sp>
        <p:nvSpPr>
          <p:cNvPr id="432" name="Google Shape;432;p57"/>
          <p:cNvSpPr txBox="1">
            <a:spLocks noGrp="1"/>
          </p:cNvSpPr>
          <p:nvPr>
            <p:ph type="body" idx="1"/>
          </p:nvPr>
        </p:nvSpPr>
        <p:spPr>
          <a:xfrm>
            <a:off x="456650" y="4151400"/>
            <a:ext cx="83565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employee works in human resources?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Susan Marvis</a:t>
            </a:r>
            <a:r>
              <a:rPr lang="en-US"/>
              <a:t>, because her department id is 40, which matches the department id of </a:t>
            </a:r>
            <a:r>
              <a:rPr lang="en-US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Human Resources</a:t>
            </a:r>
            <a:r>
              <a:rPr lang="en-US"/>
              <a:t>!</a:t>
            </a:r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34" name="Google Shape;434;p57"/>
          <p:cNvSpPr txBox="1"/>
          <p:nvPr/>
        </p:nvSpPr>
        <p:spPr>
          <a:xfrm>
            <a:off x="5585875" y="1987075"/>
            <a:ext cx="34773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DEPARTMENT_NAME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---------------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10 Administration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20 Marketing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30 Purchasing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</a:t>
            </a:r>
            <a:r>
              <a:rPr lang="en-US" b="1" u="sng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40</a:t>
            </a:r>
            <a:r>
              <a:rPr lang="en-US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 Human Resources</a:t>
            </a:r>
            <a:endParaRPr b="1">
              <a:solidFill>
                <a:srgbClr val="006FB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50 Shipping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60 IT      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70 Public Relation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5" name="Google Shape;435;p57"/>
          <p:cNvSpPr txBox="1"/>
          <p:nvPr/>
        </p:nvSpPr>
        <p:spPr>
          <a:xfrm>
            <a:off x="109075" y="1987075"/>
            <a:ext cx="52482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FIRST_NAME LAST_NAME  </a:t>
            </a: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endParaRPr b="1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 ---------- 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198 Donald     OConnell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199 Douglas    Grant                 50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200 Jennifer   Whalen                10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201 Michael    Hartstein             20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202 Pat        Fay                 NULL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-US" b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203 Susan      Mavris                </a:t>
            </a:r>
            <a:r>
              <a:rPr lang="en-US" b="1" u="sng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40</a:t>
            </a:r>
            <a:endParaRPr b="1" u="sng">
              <a:solidFill>
                <a:srgbClr val="006FB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204 Hermann    Baer                  70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6" name="Google Shape;436;p57"/>
          <p:cNvSpPr txBox="1">
            <a:spLocks noGrp="1"/>
          </p:cNvSpPr>
          <p:nvPr>
            <p:ph type="body" idx="1"/>
          </p:nvPr>
        </p:nvSpPr>
        <p:spPr>
          <a:xfrm>
            <a:off x="194850" y="1549900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Employees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57"/>
          <p:cNvSpPr txBox="1">
            <a:spLocks noGrp="1"/>
          </p:cNvSpPr>
          <p:nvPr>
            <p:ph type="body" idx="1"/>
          </p:nvPr>
        </p:nvSpPr>
        <p:spPr>
          <a:xfrm>
            <a:off x="5585875" y="1539925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Departments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Relationships - Child</a:t>
            </a:r>
            <a:endParaRPr/>
          </a:p>
        </p:txBody>
      </p:sp>
      <p:sp>
        <p:nvSpPr>
          <p:cNvPr id="443" name="Google Shape;443;p58"/>
          <p:cNvSpPr txBox="1">
            <a:spLocks noGrp="1"/>
          </p:cNvSpPr>
          <p:nvPr>
            <p:ph type="body" idx="1"/>
          </p:nvPr>
        </p:nvSpPr>
        <p:spPr>
          <a:xfrm>
            <a:off x="456650" y="4151400"/>
            <a:ext cx="7537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that NULL mean for Pat Fay?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Pat Fay</a:t>
            </a:r>
            <a:r>
              <a:rPr lang="en-US"/>
              <a:t> has not been assigned to a department.</a:t>
            </a:r>
            <a:endParaRPr/>
          </a:p>
        </p:txBody>
      </p:sp>
      <p:sp>
        <p:nvSpPr>
          <p:cNvPr id="444" name="Google Shape;444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445" name="Google Shape;445;p58"/>
          <p:cNvSpPr txBox="1"/>
          <p:nvPr/>
        </p:nvSpPr>
        <p:spPr>
          <a:xfrm>
            <a:off x="5585875" y="1987075"/>
            <a:ext cx="34773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DEPARTMENT_NAME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---------------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10 Administration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20 Marketing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30 Purchasing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40 Human Resources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50 Shipping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60 IT             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70 Public Relation</a:t>
            </a: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6" name="Google Shape;446;p58"/>
          <p:cNvSpPr txBox="1"/>
          <p:nvPr/>
        </p:nvSpPr>
        <p:spPr>
          <a:xfrm>
            <a:off x="109075" y="1987075"/>
            <a:ext cx="5248200" cy="208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FIRST_NAME LAST_NAME  </a:t>
            </a:r>
            <a:r>
              <a:rPr lang="en-US" b="1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DEPARTMENT_ID</a:t>
            </a:r>
            <a:endParaRPr b="1" dirty="0">
              <a:solidFill>
                <a:srgbClr val="494B4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 ---------- ---------- -------------</a:t>
            </a:r>
            <a:endParaRPr dirty="0">
              <a:solidFill>
                <a:srgbClr val="494B4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198 Donald     </a:t>
            </a:r>
            <a:r>
              <a:rPr lang="en-US" dirty="0" err="1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OConnell</a:t>
            </a: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   50</a:t>
            </a:r>
            <a:endParaRPr dirty="0">
              <a:solidFill>
                <a:srgbClr val="494B4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199 Douglas    Grant                 50</a:t>
            </a:r>
            <a:endParaRPr dirty="0">
              <a:solidFill>
                <a:srgbClr val="494B4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200 Jennifer   Whalen                10</a:t>
            </a:r>
            <a:endParaRPr dirty="0">
              <a:solidFill>
                <a:srgbClr val="494B4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201 Michael    </a:t>
            </a:r>
            <a:r>
              <a:rPr lang="en-US" dirty="0" err="1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Hartstein</a:t>
            </a: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  20</a:t>
            </a:r>
            <a:endParaRPr dirty="0">
              <a:solidFill>
                <a:srgbClr val="494B4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</a:t>
            </a:r>
            <a:r>
              <a:rPr lang="en-US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202 Pat        Fay                 </a:t>
            </a:r>
            <a:r>
              <a:rPr lang="en-US" b="1" u="sng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b="1" u="sng" dirty="0">
              <a:solidFill>
                <a:srgbClr val="006FB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203 Susan      </a:t>
            </a:r>
            <a:r>
              <a:rPr lang="en-US" dirty="0" err="1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Mavris</a:t>
            </a: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     40</a:t>
            </a:r>
            <a:endParaRPr dirty="0">
              <a:solidFill>
                <a:srgbClr val="494B4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94B4D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204 Hermann    Baer                  70</a:t>
            </a:r>
            <a:endParaRPr dirty="0">
              <a:solidFill>
                <a:srgbClr val="494B4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94B4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7" name="Google Shape;447;p58"/>
          <p:cNvSpPr txBox="1">
            <a:spLocks noGrp="1"/>
          </p:cNvSpPr>
          <p:nvPr>
            <p:ph type="body" idx="1"/>
          </p:nvPr>
        </p:nvSpPr>
        <p:spPr>
          <a:xfrm>
            <a:off x="194850" y="1549900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Employees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58"/>
          <p:cNvSpPr txBox="1">
            <a:spLocks noGrp="1"/>
          </p:cNvSpPr>
          <p:nvPr>
            <p:ph type="body" idx="1"/>
          </p:nvPr>
        </p:nvSpPr>
        <p:spPr>
          <a:xfrm>
            <a:off x="5585875" y="1539925"/>
            <a:ext cx="2174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Departments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9"/>
          <p:cNvSpPr txBox="1">
            <a:spLocks noGrp="1"/>
          </p:cNvSpPr>
          <p:nvPr>
            <p:ph type="title"/>
          </p:nvPr>
        </p:nvSpPr>
        <p:spPr>
          <a:xfrm>
            <a:off x="473342" y="11887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How do we interact with PostgreSQL DB?</a:t>
            </a:r>
            <a:endParaRPr dirty="0"/>
          </a:p>
        </p:txBody>
      </p:sp>
      <p:sp>
        <p:nvSpPr>
          <p:cNvPr id="454" name="Google Shape;454;p59"/>
          <p:cNvSpPr txBox="1">
            <a:spLocks noGrp="1"/>
          </p:cNvSpPr>
          <p:nvPr>
            <p:ph type="body" idx="1"/>
          </p:nvPr>
        </p:nvSpPr>
        <p:spPr>
          <a:xfrm>
            <a:off x="473342" y="1078384"/>
            <a:ext cx="8298300" cy="545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We know what a database does</a:t>
            </a:r>
            <a:r>
              <a:rPr lang="en-US" dirty="0"/>
              <a:t> and some important aspects of tables and rows.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We know why it is better than a flat file</a:t>
            </a:r>
            <a:r>
              <a:rPr lang="en-US" dirty="0"/>
              <a:t>!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But, HOW do we use it!? We need an </a:t>
            </a:r>
            <a:r>
              <a:rPr lang="en-US" dirty="0"/>
              <a:t>I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ntegrated </a:t>
            </a:r>
            <a:r>
              <a:rPr lang="en-US" dirty="0"/>
              <a:t>D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evelopment </a:t>
            </a:r>
            <a:r>
              <a:rPr lang="en-US" dirty="0"/>
              <a:t>E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nvironment (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IDE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) such as:</a:t>
            </a:r>
            <a:r>
              <a:rPr lang="en-US" dirty="0"/>
              <a:t> 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PostgreSQL.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PostgreSQL Benefits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Runs on all operating systems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Follows SQL standard although there are some syntax differences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lang="en-US"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455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PostgreSQL</a:t>
            </a:r>
            <a:endParaRPr dirty="0"/>
          </a:p>
        </p:txBody>
      </p:sp>
      <p:sp>
        <p:nvSpPr>
          <p:cNvPr id="461" name="Google Shape;461;p60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46949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Follow the Instructions in th</a:t>
            </a:r>
            <a:r>
              <a:rPr lang="en-US" dirty="0"/>
              <a:t>e Applications and set up area in Learn to install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PostgreSQL and </a:t>
            </a:r>
            <a:r>
              <a:rPr lang="en-US" dirty="0"/>
              <a:t>run the startup file. 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NOTE: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If you wish to install this application again or on another computer, it has a free license and can be found at: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400" b="0" i="1" u="sng" dirty="0">
                <a:solidFill>
                  <a:srgbClr val="006FB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https://www.enterprisedb.com/downloads/postgres-postgresql-downloads</a:t>
            </a:r>
            <a:endParaRPr sz="2400" b="0" i="1" dirty="0">
              <a:solidFill>
                <a:srgbClr val="006FB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2" name="Google Shape;462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>
            <a:spLocks noGrp="1"/>
          </p:cNvSpPr>
          <p:nvPr>
            <p:ph type="title"/>
          </p:nvPr>
        </p:nvSpPr>
        <p:spPr>
          <a:xfrm>
            <a:off x="473342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PostgreSQL</a:t>
            </a:r>
            <a:endParaRPr dirty="0"/>
          </a:p>
        </p:txBody>
      </p:sp>
      <p:sp>
        <p:nvSpPr>
          <p:cNvPr id="533" name="Google Shape;533;p69"/>
          <p:cNvSpPr txBox="1">
            <a:spLocks noGrp="1"/>
          </p:cNvSpPr>
          <p:nvPr>
            <p:ph type="body" idx="1"/>
          </p:nvPr>
        </p:nvSpPr>
        <p:spPr>
          <a:xfrm>
            <a:off x="473342" y="81320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Th</a:t>
            </a:r>
            <a:r>
              <a:rPr lang="en-US" dirty="0"/>
              <a:t>is 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script contains all the SQL code to create new tables and inserts example data.</a:t>
            </a:r>
            <a:endParaRPr sz="2400"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You will learn how to write this code yourself by the time this semester ends!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Let’s take a quick peek at the Entity Relationship Diagram (</a:t>
            </a:r>
            <a:r>
              <a:rPr lang="en-US" sz="2400" dirty="0"/>
              <a:t>ERD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) of the database we just created!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We do not need to understand the ERD yet, we will come back and cover this later on in the course!</a:t>
            </a:r>
            <a:endParaRPr dirty="0"/>
          </a:p>
          <a:p>
            <a:pPr marL="914400" lvl="1" indent="-381000" algn="l" rtl="0">
              <a:spcBef>
                <a:spcPts val="1800"/>
              </a:spcBef>
              <a:spcAft>
                <a:spcPts val="1800"/>
              </a:spcAft>
              <a:buSzPts val="2400"/>
              <a:buChar char="○"/>
            </a:pPr>
            <a:r>
              <a:rPr lang="en-US" dirty="0"/>
              <a:t>Just know there are table names and columns here!</a:t>
            </a:r>
            <a:endParaRPr dirty="0"/>
          </a:p>
        </p:txBody>
      </p:sp>
      <p:sp>
        <p:nvSpPr>
          <p:cNvPr id="534" name="Google Shape;534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>
            <a:spLocks noGrp="1"/>
          </p:cNvSpPr>
          <p:nvPr>
            <p:ph type="title"/>
          </p:nvPr>
        </p:nvSpPr>
        <p:spPr>
          <a:xfrm>
            <a:off x="3505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PostgreSQL HR Database (ERD)</a:t>
            </a:r>
            <a:endParaRPr dirty="0"/>
          </a:p>
        </p:txBody>
      </p:sp>
      <p:sp>
        <p:nvSpPr>
          <p:cNvPr id="540" name="Google Shape;540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541" name="Google Shape;54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88" y="668725"/>
            <a:ext cx="8110426" cy="55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73342" y="731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Relational Database Model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73342" y="1171388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Definition</a:t>
            </a:r>
            <a:endParaRPr sz="24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dirty="0"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en-US" sz="2400" i="1" dirty="0"/>
              <a:t>relational database</a:t>
            </a:r>
            <a:r>
              <a:rPr lang="en-US" sz="2400" b="0" i="1" dirty="0">
                <a:latin typeface="Lato Light"/>
                <a:ea typeface="Lato Light"/>
                <a:cs typeface="Lato Light"/>
                <a:sym typeface="Lato Light"/>
              </a:rPr>
              <a:t> is a database structured to recognize </a:t>
            </a:r>
            <a:r>
              <a:rPr lang="en-US" sz="2400" b="1" i="1" dirty="0">
                <a:latin typeface="Lato Light"/>
                <a:ea typeface="Lato Light"/>
                <a:cs typeface="Lato Light"/>
                <a:sym typeface="Lato Light"/>
              </a:rPr>
              <a:t>relations</a:t>
            </a:r>
            <a:r>
              <a:rPr lang="en-US" sz="2400" b="0" i="1" dirty="0">
                <a:latin typeface="Lato Light"/>
                <a:ea typeface="Lato Light"/>
                <a:cs typeface="Lato Light"/>
                <a:sym typeface="Lato Light"/>
              </a:rPr>
              <a:t> among stored items of information</a:t>
            </a:r>
            <a:endParaRPr sz="2400" b="0" i="1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In this model, information is stored as simple rows and columns in tables of data </a:t>
            </a:r>
            <a:r>
              <a:rPr lang="en-US" sz="2400" b="0" i="1" dirty="0">
                <a:latin typeface="Lato Light"/>
                <a:ea typeface="Lato Light"/>
                <a:cs typeface="Lato Light"/>
                <a:sym typeface="Lato Light"/>
              </a:rPr>
              <a:t>(much like Excel!)</a:t>
            </a:r>
            <a:endParaRPr sz="2400" b="0" i="1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Queries make it easy to insert, delete, update, filter and sort records of data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>
            <a:spLocks noGrp="1"/>
          </p:cNvSpPr>
          <p:nvPr>
            <p:ph type="title"/>
          </p:nvPr>
        </p:nvSpPr>
        <p:spPr>
          <a:xfrm>
            <a:off x="456648" y="949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solidFill>
                  <a:srgbClr val="C00000"/>
                </a:solidFill>
              </a:rPr>
              <a:t>TRY IT! </a:t>
            </a:r>
            <a:r>
              <a:rPr lang="en-US" dirty="0"/>
              <a:t>PostgreSQL</a:t>
            </a:r>
            <a:endParaRPr dirty="0"/>
          </a:p>
        </p:txBody>
      </p:sp>
      <p:sp>
        <p:nvSpPr>
          <p:cNvPr id="547" name="Google Shape;547;p71"/>
          <p:cNvSpPr txBox="1">
            <a:spLocks noGrp="1"/>
          </p:cNvSpPr>
          <p:nvPr>
            <p:ph type="body" idx="1"/>
          </p:nvPr>
        </p:nvSpPr>
        <p:spPr>
          <a:xfrm>
            <a:off x="456648" y="108752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Type this SQL code into the query editor: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Note: 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Spacing, tabs, and line breaks do not affect SQL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8" name="Google Shape;548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549" name="Google Shape;549;p71"/>
          <p:cNvSpPr txBox="1">
            <a:spLocks noGrp="1"/>
          </p:cNvSpPr>
          <p:nvPr>
            <p:ph type="body" idx="1"/>
          </p:nvPr>
        </p:nvSpPr>
        <p:spPr>
          <a:xfrm>
            <a:off x="571500" y="2325004"/>
            <a:ext cx="8163300" cy="1001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	* 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latin typeface="IBM Plex Mono"/>
                <a:ea typeface="IBM Plex Mono"/>
                <a:cs typeface="IBM Plex Mono"/>
                <a:sym typeface="IBM Plex Mono"/>
              </a:rPr>
              <a:t>		Regions;</a:t>
            </a: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4647F-6BA7-4408-89FE-06254F2AD82C}"/>
              </a:ext>
            </a:extLst>
          </p:cNvPr>
          <p:cNvSpPr txBox="1"/>
          <p:nvPr/>
        </p:nvSpPr>
        <p:spPr>
          <a:xfrm>
            <a:off x="595224" y="3888602"/>
            <a:ext cx="811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Highlight the line and press the play button </a:t>
            </a:r>
            <a:endParaRPr lang="en-CA" sz="24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39BEC-E1A8-4AEB-93F7-2B120F327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49" y="3731147"/>
            <a:ext cx="923925" cy="757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2"/>
          <p:cNvSpPr txBox="1">
            <a:spLocks noGrp="1"/>
          </p:cNvSpPr>
          <p:nvPr>
            <p:ph type="title"/>
          </p:nvPr>
        </p:nvSpPr>
        <p:spPr>
          <a:xfrm>
            <a:off x="456648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PostgreSQL - Script Output</a:t>
            </a:r>
            <a:endParaRPr dirty="0"/>
          </a:p>
        </p:txBody>
      </p:sp>
      <p:sp>
        <p:nvSpPr>
          <p:cNvPr id="558" name="Google Shape;558;p72"/>
          <p:cNvSpPr txBox="1">
            <a:spLocks noGrp="1"/>
          </p:cNvSpPr>
          <p:nvPr>
            <p:ph type="body" idx="1"/>
          </p:nvPr>
        </p:nvSpPr>
        <p:spPr>
          <a:xfrm>
            <a:off x="456648" y="162702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The following results should be seen :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9" name="Google Shape;559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83292-628E-4743-B84F-5E0E31BE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2" y="2457450"/>
            <a:ext cx="4821882" cy="3409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5"/>
          <p:cNvSpPr txBox="1">
            <a:spLocks noGrp="1"/>
          </p:cNvSpPr>
          <p:nvPr>
            <p:ph type="title"/>
          </p:nvPr>
        </p:nvSpPr>
        <p:spPr>
          <a:xfrm>
            <a:off x="456650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PostgreSQL – Saving the file</a:t>
            </a:r>
            <a:endParaRPr dirty="0"/>
          </a:p>
        </p:txBody>
      </p:sp>
      <p:sp>
        <p:nvSpPr>
          <p:cNvPr id="586" name="Google Shape;586;p75"/>
          <p:cNvSpPr txBox="1">
            <a:spLocks noGrp="1"/>
          </p:cNvSpPr>
          <p:nvPr>
            <p:ph type="body" idx="1"/>
          </p:nvPr>
        </p:nvSpPr>
        <p:spPr>
          <a:xfrm>
            <a:off x="456650" y="1160681"/>
            <a:ext cx="82983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Save the file to a directory you will be using for this course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●"/>
            </a:pPr>
            <a:endParaRPr lang="en-US"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spcBef>
                <a:spcPts val="1800"/>
              </a:spcBef>
              <a:spcAft>
                <a:spcPts val="1800"/>
              </a:spcAft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Use the file </a:t>
            </a:r>
            <a:r>
              <a:rPr lang="en-US" dirty="0"/>
              <a:t>path to choose a location to save the file. </a:t>
            </a:r>
          </a:p>
          <a:p>
            <a:pPr lvl="0">
              <a:spcBef>
                <a:spcPts val="1800"/>
              </a:spcBef>
              <a:spcAft>
                <a:spcPts val="1800"/>
              </a:spcAft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At the end of the path insert the </a:t>
            </a:r>
            <a:r>
              <a:rPr lang="en-US" dirty="0"/>
              <a:t>file name.</a:t>
            </a:r>
            <a:endParaRPr lang="en-US" sz="2400" b="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7" name="Google Shape;587;p7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6EBB7-AE03-4F78-A744-0A7FED83C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9" y="1590675"/>
            <a:ext cx="1057275" cy="669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8"/>
          <p:cNvSpPr txBox="1">
            <a:spLocks noGrp="1"/>
          </p:cNvSpPr>
          <p:nvPr>
            <p:ph type="title"/>
          </p:nvPr>
        </p:nvSpPr>
        <p:spPr>
          <a:xfrm>
            <a:off x="4228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609" name="Google Shape;609;p78"/>
          <p:cNvSpPr txBox="1">
            <a:spLocks noGrp="1"/>
          </p:cNvSpPr>
          <p:nvPr>
            <p:ph type="body" idx="1"/>
          </p:nvPr>
        </p:nvSpPr>
        <p:spPr>
          <a:xfrm>
            <a:off x="422848" y="145367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is: 	a Database, </a:t>
            </a:r>
            <a:br>
              <a:rPr lang="en-US" dirty="0"/>
            </a:br>
            <a:r>
              <a:rPr lang="en-US" dirty="0"/>
              <a:t>		a DBMS, </a:t>
            </a:r>
            <a:br>
              <a:rPr lang="en-US" dirty="0"/>
            </a:br>
            <a:r>
              <a:rPr lang="en-US" dirty="0"/>
              <a:t>		a Flat File.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a Table? Row? Column?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are the differences between simple/composite and stored/derived attributes?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What is a datatype?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do we interact with a database from an application?</a:t>
            </a:r>
            <a:endParaRPr dirty="0"/>
          </a:p>
        </p:txBody>
      </p:sp>
      <p:sp>
        <p:nvSpPr>
          <p:cNvPr id="610" name="Google Shape;610;p7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9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 Next . . .</a:t>
            </a:r>
            <a:endParaRPr dirty="0"/>
          </a:p>
        </p:txBody>
      </p:sp>
      <p:sp>
        <p:nvSpPr>
          <p:cNvPr id="616" name="Google Shape;616;p79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dirty="0"/>
              <a:t>A brief history of SQL</a:t>
            </a:r>
            <a:endParaRPr dirty="0"/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DDL vs DML</a:t>
            </a:r>
            <a:endParaRPr lang="en-US"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Making basic queries with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SELECT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Commenting SQL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81000" algn="l" rtl="0"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Renaming columns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7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Other Database Models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473342" y="1172690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Although there are many other types of database models out there, we will not be covering them in this class 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 popular alternative to be aware of is the </a:t>
            </a:r>
            <a:r>
              <a:rPr lang="en-US" sz="2400" i="1" dirty="0"/>
              <a:t>Document Object-based Model 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○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Used by </a:t>
            </a:r>
            <a:r>
              <a:rPr lang="en-US" sz="2400" i="1" dirty="0">
                <a:latin typeface="Lato Light"/>
                <a:ea typeface="Lato Light"/>
                <a:cs typeface="Lato Light"/>
                <a:sym typeface="Lato Light"/>
              </a:rPr>
              <a:t>MongoDB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 and is often referred to as </a:t>
            </a:r>
            <a:r>
              <a:rPr lang="en-US" sz="2400" b="1" dirty="0">
                <a:latin typeface="Lato Light"/>
                <a:ea typeface="Lato Light"/>
                <a:cs typeface="Lato Light"/>
                <a:sym typeface="Lato Light"/>
              </a:rPr>
              <a:t>NoSQL</a:t>
            </a:r>
            <a:endParaRPr sz="2400" b="1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4294967295"/>
          </p:nvPr>
        </p:nvSpPr>
        <p:spPr>
          <a:xfrm>
            <a:off x="7648769" y="6419462"/>
            <a:ext cx="5238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66943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What is a Database?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473342" y="106009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Remember a </a:t>
            </a:r>
            <a:r>
              <a:rPr lang="en-US" sz="2400" dirty="0"/>
              <a:t>D</a:t>
            </a:r>
            <a:r>
              <a:rPr lang="en-US" dirty="0"/>
              <a:t>BMS</a:t>
            </a:r>
            <a:r>
              <a:rPr lang="en-US" sz="2400" dirty="0"/>
              <a:t> is a computer application that is installed on a computer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 computer with a running DBMS is called a </a:t>
            </a:r>
            <a:r>
              <a:rPr lang="en-US" sz="2400" b="1" dirty="0"/>
              <a:t>Server</a:t>
            </a:r>
            <a:endParaRPr sz="2400" b="1" dirty="0"/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 server receives and sends data to other applications: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Between computers over a network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Between applications on the same computer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sz="2400" dirty="0">
                <a:solidFill>
                  <a:srgbClr val="006FBF"/>
                </a:solidFill>
              </a:rPr>
            </a:br>
            <a:r>
              <a:rPr lang="en-US" sz="2400" dirty="0">
                <a:solidFill>
                  <a:srgbClr val="006FBF"/>
                </a:solidFill>
              </a:rPr>
              <a:t>We will not be using a remote server in this course.</a:t>
            </a:r>
            <a:endParaRPr sz="2400" i="1" dirty="0">
              <a:solidFill>
                <a:srgbClr val="006FBF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02925" y="953575"/>
            <a:ext cx="32922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Tables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456650" y="2360402"/>
            <a:ext cx="82983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Definition</a:t>
            </a:r>
            <a:endParaRPr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dirty="0"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en-US" sz="2400" i="1" dirty="0"/>
              <a:t>table</a:t>
            </a:r>
            <a:r>
              <a:rPr lang="en-US" sz="2400" b="0" i="1" dirty="0">
                <a:latin typeface="Lato Light"/>
                <a:ea typeface="Lato Light"/>
                <a:cs typeface="Lato Light"/>
                <a:sym typeface="Lato Light"/>
              </a:rPr>
              <a:t> has a name and contains rows and columns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en-US" sz="2400" b="0" i="1" dirty="0"/>
              <a:t>Office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table)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Each row of the office table represents a single office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Each column describes one detail of an office: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Ex: 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The </a:t>
            </a:r>
            <a:r>
              <a:rPr lang="en-US" dirty="0"/>
              <a:t>Manager 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column represents the </a:t>
            </a:r>
            <a:r>
              <a:rPr lang="en-US" dirty="0"/>
              <a:t>ID of employee who manages this Office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dirty="0"/>
              <a:t>A</a:t>
            </a: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Column </a:t>
            </a:r>
            <a:r>
              <a:rPr lang="en-US" dirty="0"/>
              <a:t>can also be called an 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Attribute </a:t>
            </a:r>
            <a:r>
              <a:rPr lang="en-US" sz="2400" dirty="0"/>
              <a:t>or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ield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Row </a:t>
            </a:r>
            <a:r>
              <a:rPr lang="en-US" dirty="0"/>
              <a:t>is also called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Record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4144417" y="142431"/>
            <a:ext cx="4762286" cy="2558728"/>
            <a:chOff x="9279950" y="-2436700"/>
            <a:chExt cx="5712300" cy="2276250"/>
          </a:xfrm>
        </p:grpSpPr>
        <p:sp>
          <p:nvSpPr>
            <p:cNvPr id="150" name="Google Shape;150;p21"/>
            <p:cNvSpPr txBox="1"/>
            <p:nvPr/>
          </p:nvSpPr>
          <p:spPr>
            <a:xfrm>
              <a:off x="9279950" y="-2436700"/>
              <a:ext cx="5712300" cy="476100"/>
            </a:xfrm>
            <a:prstGeom prst="rect">
              <a:avLst/>
            </a:prstGeom>
            <a:solidFill>
              <a:srgbClr val="006FB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Offices</a:t>
              </a:r>
              <a:endParaRPr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9279950" y="-1960450"/>
              <a:ext cx="5712300" cy="1800000"/>
            </a:xfrm>
            <a:prstGeom prst="rect">
              <a:avLst/>
            </a:prstGeom>
            <a:solidFill>
              <a:srgbClr val="F5F5F5"/>
            </a:solidFill>
            <a:ln w="9525" cap="flat" cmpd="sng">
              <a:solidFill>
                <a:srgbClr val="43434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Office</a:t>
              </a:r>
              <a:r>
                <a:rPr lang="en-US" sz="1600" b="1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	</a:t>
              </a:r>
              <a:r>
                <a:rPr lang="en-US" sz="1600" b="1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City</a:t>
              </a:r>
              <a:r>
                <a:rPr lang="en-US" sz="1600" b="1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		</a:t>
              </a:r>
              <a:r>
                <a:rPr lang="en-US" sz="1600" b="1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Region</a:t>
              </a:r>
              <a:r>
                <a:rPr lang="en-US" sz="1600" b="1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         </a:t>
              </a:r>
              <a:r>
                <a:rPr lang="en-US" sz="1600" b="1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Manager</a:t>
              </a:r>
              <a:r>
                <a:rPr lang="en-US" sz="1600" b="1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	</a:t>
              </a:r>
              <a:br>
                <a:rPr lang="en-US" sz="1600" b="1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600" i="0" u="none" strike="noStrike" cap="none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22         	Denver		</a:t>
              </a:r>
              <a:r>
                <a:rPr lang="en-US" sz="1600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</a:t>
              </a:r>
              <a:r>
                <a:rPr lang="en-US" sz="1600" i="0" u="none" strike="noStrike" cap="none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estern	108</a:t>
              </a:r>
              <a:br>
                <a:rPr lang="en-US" sz="1600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en-US" sz="1600" i="0" u="none" strike="noStrike" cap="none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11         	New York</a:t>
              </a:r>
              <a:r>
                <a:rPr lang="en-US" sz="1600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		</a:t>
              </a:r>
              <a:r>
                <a:rPr lang="en-US" sz="1600" i="0" u="none" strike="noStrike" cap="none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Eastern</a:t>
              </a:r>
              <a:r>
                <a:rPr lang="en-US" sz="1600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	</a:t>
              </a:r>
              <a:r>
                <a:rPr lang="en-US" sz="1600" i="0" u="none" strike="noStrike" cap="none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106</a:t>
              </a:r>
              <a:endParaRPr sz="16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12         	Chicago		Eastern	104</a:t>
              </a:r>
              <a:br>
                <a:rPr lang="en-US" sz="1600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en-US" sz="1600" i="0" u="none" strike="noStrike" cap="none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13         	Atlanta		Eastern	105</a:t>
              </a:r>
              <a:br>
                <a:rPr lang="en-US" sz="1600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en-US" sz="1600" i="0" u="none" strike="noStrike" cap="none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21         	Los Angeles</a:t>
              </a:r>
              <a:r>
                <a:rPr lang="en-US" sz="1600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	</a:t>
              </a:r>
              <a:r>
                <a:rPr lang="en-US" sz="1600" i="0" u="none" strike="noStrike" cap="none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Western	108</a:t>
              </a:r>
              <a:br>
                <a:rPr lang="en-US" sz="1600" dirty="0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</a:br>
              <a:endParaRPr sz="1600" i="0" u="none" strike="noStrike" cap="none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56648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Tables ( Entities )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420914" y="103266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Each table must have at least one column</a:t>
            </a:r>
            <a:r>
              <a:rPr lang="en-US" dirty="0"/>
              <a:t> (attribute)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A table can have zero or more rows</a:t>
            </a:r>
            <a:r>
              <a:rPr lang="en-US" dirty="0"/>
              <a:t> (records)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The number of rows is limited by the storage space on the computer hosting the database!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-US" sz="2400" b="0" dirty="0">
                <a:latin typeface="Lato Light"/>
                <a:ea typeface="Lato Light"/>
                <a:cs typeface="Lato Light"/>
                <a:sym typeface="Lato Light"/>
              </a:rPr>
              <a:t>Column order from left to right is defined when the table is first created</a:t>
            </a:r>
            <a:endParaRPr sz="2400" b="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We will create our own tables later!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●"/>
            </a:pPr>
            <a:r>
              <a:rPr lang="en-US" dirty="0"/>
              <a:t>Tables can also be referred to as: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Entities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C01ED6-36BD-42A1-A4A9-3666460D4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A40D4A-7170-46E9-B9C5-EB464C550F05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3.xml><?xml version="1.0" encoding="utf-8"?>
<ds:datastoreItem xmlns:ds="http://schemas.openxmlformats.org/officeDocument/2006/customXml" ds:itemID="{0EA7104C-CF1C-488B-A48D-9D6FD475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13150</TotalTime>
  <Words>3440</Words>
  <Application>Microsoft Office PowerPoint</Application>
  <PresentationFormat>全屏显示(4:3)</PresentationFormat>
  <Paragraphs>514</Paragraphs>
  <Slides>54</Slides>
  <Notes>54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Streamline</vt:lpstr>
      <vt:lpstr>INTRODUCTION TO DATABASES-- </vt:lpstr>
      <vt:lpstr>What we will learn...</vt:lpstr>
      <vt:lpstr>Welcome!</vt:lpstr>
      <vt:lpstr>Welcome!</vt:lpstr>
      <vt:lpstr>Relational Database Model</vt:lpstr>
      <vt:lpstr>Other Database Models</vt:lpstr>
      <vt:lpstr>What is a Database?</vt:lpstr>
      <vt:lpstr>Database Tables</vt:lpstr>
      <vt:lpstr>Tables ( Entities )</vt:lpstr>
      <vt:lpstr>Columns( Attributes )</vt:lpstr>
      <vt:lpstr>Simple and Composite Attributes</vt:lpstr>
      <vt:lpstr>Simple and Composite Attributes</vt:lpstr>
      <vt:lpstr>Stored and Derived Attributes</vt:lpstr>
      <vt:lpstr>Stored and Derived Attributes </vt:lpstr>
      <vt:lpstr>Datatype Values</vt:lpstr>
      <vt:lpstr>Datatype Values - Numbers </vt:lpstr>
      <vt:lpstr>Datatype Values - Dates </vt:lpstr>
      <vt:lpstr>Datatype Values - Strings</vt:lpstr>
      <vt:lpstr>Datatype Values</vt:lpstr>
      <vt:lpstr> NULL Values</vt:lpstr>
      <vt:lpstr>NULL Values</vt:lpstr>
      <vt:lpstr>NULL Values</vt:lpstr>
      <vt:lpstr>Why Not A Flat File Database?</vt:lpstr>
      <vt:lpstr>Why Not A Flat File Database? </vt:lpstr>
      <vt:lpstr>Why Not A Flat File Database? </vt:lpstr>
      <vt:lpstr>Database Advantages</vt:lpstr>
      <vt:lpstr>Relational Databases - Primary Keys</vt:lpstr>
      <vt:lpstr>Primary Keys (PK)</vt:lpstr>
      <vt:lpstr>Primary Keys (PK)</vt:lpstr>
      <vt:lpstr>Primary Keys (PK)</vt:lpstr>
      <vt:lpstr>Primary Keys (PK)</vt:lpstr>
      <vt:lpstr>Primary Keys (PK)</vt:lpstr>
      <vt:lpstr>Primary Keys (PK)</vt:lpstr>
      <vt:lpstr>Primary Keys (PK) - Surrogate Keys</vt:lpstr>
      <vt:lpstr>Primary Keys (PK)</vt:lpstr>
      <vt:lpstr>Surrogate Keys - Pros vs Cons</vt:lpstr>
      <vt:lpstr>Table Relationships</vt:lpstr>
      <vt:lpstr>Table Relationships</vt:lpstr>
      <vt:lpstr>Table Relationships</vt:lpstr>
      <vt:lpstr>Foreign Keys (FK)</vt:lpstr>
      <vt:lpstr>Table Relationships</vt:lpstr>
      <vt:lpstr>Table Relationships - Parent</vt:lpstr>
      <vt:lpstr>Table Relationships - Child</vt:lpstr>
      <vt:lpstr>Table Relationships - Child</vt:lpstr>
      <vt:lpstr>Table Relationships - Child</vt:lpstr>
      <vt:lpstr>How do we interact with PostgreSQL DB?</vt:lpstr>
      <vt:lpstr>PostgreSQL</vt:lpstr>
      <vt:lpstr>PostgreSQL</vt:lpstr>
      <vt:lpstr>PostgreSQL HR Database (ERD)</vt:lpstr>
      <vt:lpstr>TRY IT! PostgreSQL</vt:lpstr>
      <vt:lpstr>PostgreSQL - Script Output</vt:lpstr>
      <vt:lpstr>PostgreSQL – Saving the file</vt:lpstr>
      <vt:lpstr>Summary</vt:lpstr>
      <vt:lpstr>Up Next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</dc:title>
  <cp:lastModifiedBy>Buck</cp:lastModifiedBy>
  <cp:revision>58</cp:revision>
  <dcterms:modified xsi:type="dcterms:W3CDTF">2022-12-30T00:05:13Z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