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  <p:sldMasterId id="2147483683" r:id="rId5"/>
    <p:sldMasterId id="2147483684" r:id="rId6"/>
  </p:sldMasterIdLst>
  <p:notesMasterIdLst>
    <p:notesMasterId r:id="rId45"/>
  </p:notesMasterIdLst>
  <p:sldIdLst>
    <p:sldId id="293" r:id="rId7"/>
    <p:sldId id="292" r:id="rId8"/>
    <p:sldId id="291" r:id="rId9"/>
    <p:sldId id="290" r:id="rId10"/>
    <p:sldId id="289" r:id="rId11"/>
    <p:sldId id="288" r:id="rId12"/>
    <p:sldId id="287" r:id="rId13"/>
    <p:sldId id="286" r:id="rId14"/>
    <p:sldId id="285" r:id="rId15"/>
    <p:sldId id="284" r:id="rId16"/>
    <p:sldId id="283" r:id="rId17"/>
    <p:sldId id="282" r:id="rId18"/>
    <p:sldId id="281" r:id="rId19"/>
    <p:sldId id="280" r:id="rId20"/>
    <p:sldId id="279" r:id="rId21"/>
    <p:sldId id="278" r:id="rId22"/>
    <p:sldId id="277" r:id="rId23"/>
    <p:sldId id="276" r:id="rId24"/>
    <p:sldId id="275" r:id="rId25"/>
    <p:sldId id="274" r:id="rId26"/>
    <p:sldId id="273" r:id="rId27"/>
    <p:sldId id="272" r:id="rId28"/>
    <p:sldId id="271" r:id="rId29"/>
    <p:sldId id="270" r:id="rId30"/>
    <p:sldId id="269" r:id="rId31"/>
    <p:sldId id="268" r:id="rId32"/>
    <p:sldId id="267" r:id="rId33"/>
    <p:sldId id="266" r:id="rId34"/>
    <p:sldId id="265" r:id="rId35"/>
    <p:sldId id="264" r:id="rId36"/>
    <p:sldId id="263" r:id="rId37"/>
    <p:sldId id="262" r:id="rId38"/>
    <p:sldId id="261" r:id="rId39"/>
    <p:sldId id="260" r:id="rId40"/>
    <p:sldId id="259" r:id="rId41"/>
    <p:sldId id="258" r:id="rId42"/>
    <p:sldId id="257" r:id="rId43"/>
    <p:sldId id="256" r:id="rId44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46"/>
      <p:bold r:id="rId47"/>
      <p:italic r:id="rId48"/>
      <p:boldItalic r:id="rId49"/>
    </p:embeddedFont>
    <p:embeddedFont>
      <p:font typeface="IBM Plex Mono" panose="020B0509050203000203" pitchFamily="49" charset="0"/>
      <p:regular r:id="rId50"/>
      <p:bold r:id="rId51"/>
      <p:italic r:id="rId52"/>
      <p:boldItalic r:id="rId53"/>
    </p:embeddedFont>
    <p:embeddedFont>
      <p:font typeface="Lato" panose="020F0502020204030203" pitchFamily="34" charset="0"/>
      <p:regular r:id="rId54"/>
      <p:bold r:id="rId55"/>
      <p:italic r:id="rId56"/>
      <p:boldItalic r:id="rId57"/>
    </p:embeddedFont>
    <p:embeddedFont>
      <p:font typeface="Lato Light" panose="020F0502020204030203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DEE55-853D-44EA-B7CF-F55C226312D8}" v="152" dt="2022-11-15T01:13:14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microsoft.com/office/2015/10/relationships/revisionInfo" Target="revisionInfo.xml"/><Relationship Id="rId5" Type="http://schemas.openxmlformats.org/officeDocument/2006/relationships/slideMaster" Target="slideMasters/slideMaster2.xml"/><Relationship Id="rId61" Type="http://schemas.openxmlformats.org/officeDocument/2006/relationships/font" Target="fonts/font16.fntdata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6d361e8c7_0_46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g86d361e8c7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6d361e8c7_0_47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86d361e8c7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6d361e8c7_0_48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g86d361e8c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6d361e8c7_0_48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g86d361e8c7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6d361e8c7_0_48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are 27 departments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Only 11 have a manager</a:t>
            </a:r>
            <a:endParaRPr dirty="0"/>
          </a:p>
        </p:txBody>
      </p:sp>
      <p:sp>
        <p:nvSpPr>
          <p:cNvPr id="345" name="Google Shape;345;g86d361e8c7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2021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6d361e8c7_0_48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g86d361e8c7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065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6d361e8c7_0_50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g86d361e8c7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b4aae20ed_0_9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many first names are there that are not unique??</a:t>
            </a:r>
            <a:endParaRPr/>
          </a:p>
        </p:txBody>
      </p:sp>
      <p:sp>
        <p:nvSpPr>
          <p:cNvPr id="363" name="Google Shape;363;gab4aae20e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b4aae20ed_0_9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many first names are there that are not unique??</a:t>
            </a:r>
            <a:endParaRPr/>
          </a:p>
        </p:txBody>
      </p:sp>
      <p:sp>
        <p:nvSpPr>
          <p:cNvPr id="363" name="Google Shape;363;gab4aae20e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022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b4aae20ed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gab4aae20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183c714a_1_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5b183c714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b4aae20ed_0_11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ab4aae20e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6d361e8c7_0_51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86d361e8c7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b4aae20ed_0_10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gab4aae20e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d361e8c7_0_5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g86d361e8c7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6d361e8c7_0_52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g86d361e8c7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6d361e8c7_0_54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g86d361e8c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b4aae20ed_0_1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gab4aae20e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b4aae20ed_0_12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gab4aae20e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4aae20ed_0_13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gab4aae20e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b4aae20ed_0_16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1" name="Google Shape;461;gab4aae20e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b4aae20ed_0_18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gab4aae20e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433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6d361e8c7_0_58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g86d361e8c7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ab4aae20ed_0_14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gab4aae20e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d361e8c7_0_59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g86d361e8c7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86d361e8c7_0_60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g86d361e8c7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b4aae20ed_0_14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Note that the GROUP BY must be aware of all aggregates used throughout the entire query. All aggregates are calculated at the same time!</a:t>
            </a:r>
            <a:endParaRPr dirty="0"/>
          </a:p>
        </p:txBody>
      </p:sp>
      <p:sp>
        <p:nvSpPr>
          <p:cNvPr id="510" name="Google Shape;510;gab4aae20e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b4aae20ed_0_16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7" name="Google Shape;517;gab4aae20e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b4aae20ed_0_19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gab4aae20ed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bd965f892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5bd965f8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6d361e8c7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86d361e8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6d361e8c7_0_8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g86d361e8c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6d361e8c7_0_15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86d361e8c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6d361e8c7_0_5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g86d361e8c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6d361e8c7_0_23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g86d361e8c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6d361e8c7_0_38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86d361e8c7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05" name="Google Shape;105;p15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16" name="Google Shape;116;p1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8" name="Google Shape;128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" name="Google Shape;134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5" name="Google Shape;135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143" name="Google Shape;143;p2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6648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6648" y="866448"/>
            <a:ext cx="8325900" cy="502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58" name="Google Shape;158;p2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165" name="Google Shape;16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4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91840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422850" y="866449"/>
            <a:ext cx="8550234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427500" y="815174"/>
            <a:ext cx="8289000" cy="516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3" name="Google Shape;193;p29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94" name="Google Shape;194;p2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0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98" name="Google Shape;198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8" name="Google Shape;208;p3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09" name="Google Shape;209;p3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5" name="Google Shape;215;p32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216" name="Google Shape;216;p3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3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220" name="Google Shape;22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34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31" name="Google Shape;231;p34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6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238" name="Google Shape;238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36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294990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195285"/>
            <a:ext cx="8520600" cy="499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183169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3342" y="1126434"/>
            <a:ext cx="8520600" cy="49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473342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473342" y="1322197"/>
            <a:ext cx="8520600" cy="486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7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ctrTitle"/>
          </p:nvPr>
        </p:nvSpPr>
        <p:spPr>
          <a:xfrm>
            <a:off x="480885" y="24793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>
                <a:solidFill>
                  <a:srgbClr val="000000"/>
                </a:solidFill>
              </a:rPr>
              <a:t>Aggregates / GROUP BY  / HAVING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17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>
            <a:spLocks noGrp="1"/>
          </p:cNvSpPr>
          <p:nvPr>
            <p:ph type="title"/>
          </p:nvPr>
        </p:nvSpPr>
        <p:spPr>
          <a:xfrm>
            <a:off x="473342" y="883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MIN()</a:t>
            </a:r>
            <a:endParaRPr dirty="0"/>
          </a:p>
        </p:txBody>
      </p:sp>
      <p:sp>
        <p:nvSpPr>
          <p:cNvPr id="321" name="Google Shape;321;p47"/>
          <p:cNvSpPr txBox="1">
            <a:spLocks noGrp="1"/>
          </p:cNvSpPr>
          <p:nvPr>
            <p:ph type="body" idx="1"/>
          </p:nvPr>
        </p:nvSpPr>
        <p:spPr>
          <a:xfrm>
            <a:off x="473342" y="86807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MIN()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</a:t>
            </a:r>
            <a:r>
              <a:rPr lang="en-US" b="1" dirty="0"/>
              <a:t>smallest</a:t>
            </a:r>
            <a:r>
              <a:rPr lang="en-US" dirty="0"/>
              <a:t> value of the specified column by checking against all values of that column in the entire table.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22" name="Google Shape;322;p4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1"/>
          </p:nvPr>
        </p:nvSpPr>
        <p:spPr>
          <a:xfrm>
            <a:off x="526392" y="3445373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MIN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Min_Salary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Lowest Min Salary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Jobs;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4" name="Google Shape;324;p47"/>
          <p:cNvSpPr txBox="1">
            <a:spLocks noGrp="1"/>
          </p:cNvSpPr>
          <p:nvPr>
            <p:ph type="body" idx="1"/>
          </p:nvPr>
        </p:nvSpPr>
        <p:spPr>
          <a:xfrm>
            <a:off x="1827842" y="4479073"/>
            <a:ext cx="34914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Lowest Min Salary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-----------------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          2008.00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40399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>
            <a:spLocks noGrp="1"/>
          </p:cNvSpPr>
          <p:nvPr>
            <p:ph type="title"/>
          </p:nvPr>
        </p:nvSpPr>
        <p:spPr>
          <a:xfrm>
            <a:off x="456650" y="883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MAX()</a:t>
            </a:r>
            <a:endParaRPr dirty="0"/>
          </a:p>
        </p:txBody>
      </p:sp>
      <p:sp>
        <p:nvSpPr>
          <p:cNvPr id="330" name="Google Shape;330;p48"/>
          <p:cNvSpPr txBox="1">
            <a:spLocks noGrp="1"/>
          </p:cNvSpPr>
          <p:nvPr>
            <p:ph type="body" idx="1"/>
          </p:nvPr>
        </p:nvSpPr>
        <p:spPr>
          <a:xfrm>
            <a:off x="392642" y="91379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MAX()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</a:t>
            </a:r>
            <a:r>
              <a:rPr lang="en-US" b="1" dirty="0"/>
              <a:t>largest</a:t>
            </a:r>
            <a:r>
              <a:rPr lang="en-US" dirty="0"/>
              <a:t> value of the specified column by checking against all values of that column in the entire table.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31" name="Google Shape;331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32" name="Google Shape;332;p48"/>
          <p:cNvSpPr txBox="1">
            <a:spLocks noGrp="1"/>
          </p:cNvSpPr>
          <p:nvPr>
            <p:ph type="body" idx="1"/>
          </p:nvPr>
        </p:nvSpPr>
        <p:spPr>
          <a:xfrm>
            <a:off x="445692" y="3491093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MAX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Largest Region ID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Regions;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3" name="Google Shape;333;p48"/>
          <p:cNvSpPr txBox="1">
            <a:spLocks noGrp="1"/>
          </p:cNvSpPr>
          <p:nvPr>
            <p:ph type="body" idx="1"/>
          </p:nvPr>
        </p:nvSpPr>
        <p:spPr>
          <a:xfrm>
            <a:off x="1747142" y="4524793"/>
            <a:ext cx="34914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Largest Region ID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-----------------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                4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6391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>
            <a:spLocks noGrp="1"/>
          </p:cNvSpPr>
          <p:nvPr>
            <p:ph type="title"/>
          </p:nvPr>
        </p:nvSpPr>
        <p:spPr>
          <a:xfrm>
            <a:off x="473342" y="883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AVG()</a:t>
            </a:r>
            <a:endParaRPr dirty="0"/>
          </a:p>
        </p:txBody>
      </p:sp>
      <p:sp>
        <p:nvSpPr>
          <p:cNvPr id="339" name="Google Shape;339;p49"/>
          <p:cNvSpPr txBox="1">
            <a:spLocks noGrp="1"/>
          </p:cNvSpPr>
          <p:nvPr>
            <p:ph type="body" idx="1"/>
          </p:nvPr>
        </p:nvSpPr>
        <p:spPr>
          <a:xfrm>
            <a:off x="319490" y="895505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AVG()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</a:t>
            </a:r>
            <a:r>
              <a:rPr lang="en-US" b="1" dirty="0"/>
              <a:t>average</a:t>
            </a:r>
            <a:r>
              <a:rPr lang="en-US" dirty="0"/>
              <a:t> value of the specified column by totaling all values of that column in the entire table and dividing by the number of rows.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41" name="Google Shape;341;p49"/>
          <p:cNvSpPr txBox="1">
            <a:spLocks noGrp="1"/>
          </p:cNvSpPr>
          <p:nvPr>
            <p:ph type="body" idx="1"/>
          </p:nvPr>
        </p:nvSpPr>
        <p:spPr>
          <a:xfrm>
            <a:off x="372540" y="3472805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AVG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(Salary)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Average Salary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2" name="Google Shape;342;p49"/>
          <p:cNvSpPr txBox="1">
            <a:spLocks noGrp="1"/>
          </p:cNvSpPr>
          <p:nvPr>
            <p:ph type="body" idx="1"/>
          </p:nvPr>
        </p:nvSpPr>
        <p:spPr>
          <a:xfrm>
            <a:off x="1673990" y="4506505"/>
            <a:ext cx="27558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Average Salary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--------------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    7327.91667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268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title"/>
          </p:nvPr>
        </p:nvSpPr>
        <p:spPr>
          <a:xfrm>
            <a:off x="456650" y="57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COUNT()</a:t>
            </a:r>
            <a:endParaRPr dirty="0"/>
          </a:p>
        </p:txBody>
      </p:sp>
      <p:sp>
        <p:nvSpPr>
          <p:cNvPr id="348" name="Google Shape;348;p50"/>
          <p:cNvSpPr txBox="1">
            <a:spLocks noGrp="1"/>
          </p:cNvSpPr>
          <p:nvPr>
            <p:ph type="body" idx="1"/>
          </p:nvPr>
        </p:nvSpPr>
        <p:spPr>
          <a:xfrm>
            <a:off x="456650" y="950369"/>
            <a:ext cx="827587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COUNT()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count of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Non-Null</a:t>
            </a:r>
            <a:r>
              <a:rPr lang="en-US" dirty="0"/>
              <a:t> values in the specified column throughout the entire table.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49" name="Google Shape;349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509700" y="3070469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Manager_Id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"Managed Departments"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  Departments;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1" name="Google Shape;351;p50"/>
          <p:cNvSpPr txBox="1">
            <a:spLocks noGrp="1"/>
          </p:cNvSpPr>
          <p:nvPr>
            <p:ph type="body" idx="1"/>
          </p:nvPr>
        </p:nvSpPr>
        <p:spPr>
          <a:xfrm>
            <a:off x="1811150" y="4256569"/>
            <a:ext cx="37176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Managed Departments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-------------------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                 11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89508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title"/>
          </p:nvPr>
        </p:nvSpPr>
        <p:spPr>
          <a:xfrm>
            <a:off x="456650" y="57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COUNT()</a:t>
            </a:r>
            <a:endParaRPr dirty="0"/>
          </a:p>
        </p:txBody>
      </p:sp>
      <p:sp>
        <p:nvSpPr>
          <p:cNvPr id="348" name="Google Shape;348;p50"/>
          <p:cNvSpPr txBox="1">
            <a:spLocks noGrp="1"/>
          </p:cNvSpPr>
          <p:nvPr>
            <p:ph type="body" idx="1"/>
          </p:nvPr>
        </p:nvSpPr>
        <p:spPr>
          <a:xfrm>
            <a:off x="403600" y="685193"/>
            <a:ext cx="856915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COUNT()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Show the </a:t>
            </a:r>
            <a:r>
              <a:rPr lang="en-US" b="1" dirty="0" err="1"/>
              <a:t>department_names</a:t>
            </a:r>
            <a:r>
              <a:rPr lang="en-US" dirty="0"/>
              <a:t> and their </a:t>
            </a:r>
            <a:r>
              <a:rPr lang="en-US" b="1" dirty="0" err="1"/>
              <a:t>manager_id</a:t>
            </a:r>
            <a:r>
              <a:rPr lang="en-US" dirty="0"/>
              <a:t>. Ensure that it is </a:t>
            </a:r>
            <a:r>
              <a:rPr lang="en-US" b="1" dirty="0"/>
              <a:t>Ordered By </a:t>
            </a:r>
            <a:r>
              <a:rPr lang="en-US" dirty="0"/>
              <a:t>department name. How many departments exist? How many have a manager?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49" name="Google Shape;349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403600" y="2660799"/>
            <a:ext cx="8516100" cy="113396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department_name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manager_id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departments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BY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department_name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1" name="Google Shape;351;p50"/>
          <p:cNvSpPr txBox="1">
            <a:spLocks noGrp="1"/>
          </p:cNvSpPr>
          <p:nvPr>
            <p:ph type="body" idx="1"/>
          </p:nvPr>
        </p:nvSpPr>
        <p:spPr>
          <a:xfrm>
            <a:off x="1847088" y="3988155"/>
            <a:ext cx="4727448" cy="271439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DEPARTMENT_NAME      MANAGER_ID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-------------------  ----------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…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Executive            100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Finance              108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Government Sales                         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Human Resources      203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…</a:t>
            </a:r>
          </a:p>
          <a:p>
            <a:pPr marL="0" lvl="0" indent="0">
              <a:buNone/>
            </a:pPr>
            <a:r>
              <a:rPr lang="en-US" sz="1800" dirty="0">
                <a:latin typeface="IBM Plex Mono"/>
                <a:ea typeface="IBM Plex Mono"/>
                <a:cs typeface="IBM Plex Mono"/>
                <a:sym typeface="IBM Plex Mono"/>
              </a:rPr>
              <a:t>27 rows selected</a:t>
            </a:r>
          </a:p>
        </p:txBody>
      </p:sp>
      <p:sp>
        <p:nvSpPr>
          <p:cNvPr id="2" name="Line Callout 1 1"/>
          <p:cNvSpPr/>
          <p:nvPr/>
        </p:nvSpPr>
        <p:spPr>
          <a:xfrm>
            <a:off x="5896616" y="4926319"/>
            <a:ext cx="2121408" cy="658368"/>
          </a:xfrm>
          <a:prstGeom prst="borderCallout1">
            <a:avLst>
              <a:gd name="adj1" fmla="val 53472"/>
              <a:gd name="adj2" fmla="val -4023"/>
              <a:gd name="adj3" fmla="val 97222"/>
              <a:gd name="adj4" fmla="val -3316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NULL Value</a:t>
            </a:r>
          </a:p>
        </p:txBody>
      </p:sp>
    </p:spTree>
    <p:extLst>
      <p:ext uri="{BB962C8B-B14F-4D97-AF65-F5344CB8AC3E}">
        <p14:creationId xmlns:p14="http://schemas.microsoft.com/office/powerpoint/2010/main" val="46289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50" grpId="0" uiExpand="1" build="p" animBg="1"/>
      <p:bldP spid="351" grpId="0" uiExpand="1" build="p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title"/>
          </p:nvPr>
        </p:nvSpPr>
        <p:spPr>
          <a:xfrm>
            <a:off x="456650" y="57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COUNT()</a:t>
            </a:r>
            <a:endParaRPr dirty="0"/>
          </a:p>
        </p:txBody>
      </p:sp>
      <p:sp>
        <p:nvSpPr>
          <p:cNvPr id="348" name="Google Shape;348;p50"/>
          <p:cNvSpPr txBox="1">
            <a:spLocks noGrp="1"/>
          </p:cNvSpPr>
          <p:nvPr>
            <p:ph type="body" idx="1"/>
          </p:nvPr>
        </p:nvSpPr>
        <p:spPr>
          <a:xfrm>
            <a:off x="201168" y="644444"/>
            <a:ext cx="8778912" cy="583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Returns the count of </a:t>
            </a:r>
            <a:r>
              <a:rPr lang="en-US" sz="20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Non-Null</a:t>
            </a:r>
            <a:r>
              <a:rPr lang="en-US" sz="2000" dirty="0"/>
              <a:t> values in the specified column throughout the entire table.</a:t>
            </a:r>
            <a:endParaRPr sz="20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5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sz="2200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</a:rPr>
              <a:t>Returns: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b="1" dirty="0">
                <a:solidFill>
                  <a:srgbClr val="C00000"/>
                </a:solidFill>
              </a:rPr>
              <a:t>Note: </a:t>
            </a:r>
            <a:r>
              <a:rPr lang="en-US" sz="2200" dirty="0"/>
              <a:t>W</a:t>
            </a:r>
            <a:r>
              <a:rPr lang="en-US" altLang="en-US" sz="2200" dirty="0"/>
              <a:t>hen counting on a column the </a:t>
            </a:r>
            <a:r>
              <a:rPr lang="en-US" alt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NULL</a:t>
            </a:r>
            <a:r>
              <a:rPr lang="en-US" altLang="en-US" sz="2200" dirty="0"/>
              <a:t> values are omitted by the </a:t>
            </a:r>
            <a:r>
              <a:rPr lang="en-US" alt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COUNT</a:t>
            </a:r>
            <a:r>
              <a:rPr lang="en-US" altLang="en-US" sz="2200" dirty="0"/>
              <a:t> function 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en-US" altLang="en-US" sz="2200" dirty="0">
                <a:latin typeface="Times New Roman" panose="02020603050405020304" pitchFamily="18" charset="0"/>
              </a:rPr>
              <a:t>Notice how </a:t>
            </a:r>
            <a:r>
              <a:rPr lang="en-US" alt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COUNT</a:t>
            </a:r>
            <a:r>
              <a:rPr lang="en-US" altLang="en-US" sz="2200" b="1" dirty="0">
                <a:latin typeface="IBM Plex Mono"/>
                <a:ea typeface="IBM Plex Mono"/>
                <a:cs typeface="IBM Plex Mono"/>
              </a:rPr>
              <a:t>(</a:t>
            </a:r>
            <a:r>
              <a:rPr lang="en-US" altLang="en-US" sz="2200" b="1" dirty="0" err="1">
                <a:latin typeface="IBM Plex Mono"/>
                <a:ea typeface="IBM Plex Mono"/>
                <a:cs typeface="IBM Plex Mono"/>
              </a:rPr>
              <a:t>Manager_Id</a:t>
            </a:r>
            <a:r>
              <a:rPr lang="en-US" altLang="en-US" sz="2200" b="1" dirty="0">
                <a:latin typeface="IBM Plex Mono"/>
                <a:ea typeface="IBM Plex Mono"/>
                <a:cs typeface="IBM Plex Mono"/>
              </a:rPr>
              <a:t>)</a:t>
            </a:r>
            <a:r>
              <a:rPr lang="en-US" altLang="en-US" sz="2200" dirty="0">
                <a:latin typeface="Times New Roman" panose="02020603050405020304" pitchFamily="18" charset="0"/>
              </a:rPr>
              <a:t> only counts the </a:t>
            </a:r>
            <a:r>
              <a:rPr lang="en-US" altLang="en-US" sz="2200" b="1" dirty="0">
                <a:latin typeface="Times New Roman" panose="02020603050405020304" pitchFamily="18" charset="0"/>
              </a:rPr>
              <a:t>NON-NULL </a:t>
            </a:r>
            <a:r>
              <a:rPr lang="en-US" altLang="en-US" sz="2200" dirty="0">
                <a:latin typeface="Times New Roman" panose="02020603050405020304" pitchFamily="18" charset="0"/>
              </a:rPr>
              <a:t>values.  Each non-null value is counted once, even if there are duplicates</a:t>
            </a:r>
          </a:p>
          <a:p>
            <a:pPr marL="800100" lvl="1" indent="-342900">
              <a:lnSpc>
                <a:spcPct val="115000"/>
              </a:lnSpc>
            </a:pPr>
            <a:endParaRPr dirty="0"/>
          </a:p>
        </p:txBody>
      </p:sp>
      <p:sp>
        <p:nvSpPr>
          <p:cNvPr id="349" name="Google Shape;349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456650" y="1858745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000" b="1" dirty="0" err="1">
                <a:latin typeface="IBM Plex Mono"/>
                <a:ea typeface="IBM Plex Mono"/>
                <a:cs typeface="IBM Plex Mono"/>
                <a:sym typeface="IBM Plex Mono"/>
              </a:rPr>
              <a:t>Manager_Id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"Managed Departments"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  Departments;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1" name="Google Shape;351;p50"/>
          <p:cNvSpPr txBox="1">
            <a:spLocks noGrp="1"/>
          </p:cNvSpPr>
          <p:nvPr>
            <p:ph type="body" idx="1"/>
          </p:nvPr>
        </p:nvSpPr>
        <p:spPr>
          <a:xfrm>
            <a:off x="1756286" y="2951320"/>
            <a:ext cx="37176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Managed Departments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-------------------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          11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256597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>
            <a:spLocks noGrp="1"/>
          </p:cNvSpPr>
          <p:nvPr>
            <p:ph type="title"/>
          </p:nvPr>
        </p:nvSpPr>
        <p:spPr>
          <a:xfrm>
            <a:off x="456650" y="117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COUNT(*)</a:t>
            </a:r>
            <a:endParaRPr dirty="0"/>
          </a:p>
        </p:txBody>
      </p:sp>
      <p:sp>
        <p:nvSpPr>
          <p:cNvPr id="357" name="Google Shape;357;p51"/>
          <p:cNvSpPr txBox="1">
            <a:spLocks noGrp="1"/>
          </p:cNvSpPr>
          <p:nvPr>
            <p:ph type="body" idx="1"/>
          </p:nvPr>
        </p:nvSpPr>
        <p:spPr>
          <a:xfrm>
            <a:off x="310346" y="840641"/>
            <a:ext cx="8641630" cy="549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COUNT(*)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count of </a:t>
            </a:r>
            <a:r>
              <a:rPr lang="en-US" b="1" dirty="0"/>
              <a:t>all rows </a:t>
            </a:r>
            <a:r>
              <a:rPr lang="en-US" dirty="0"/>
              <a:t>in the table.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In a previous example we proved that there are 27 departments. Using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</a:rPr>
              <a:t>(*)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 </a:t>
            </a:r>
            <a:r>
              <a:rPr lang="en-US" dirty="0"/>
              <a:t>counts all the rows in a table.</a:t>
            </a:r>
            <a:endParaRPr dirty="0"/>
          </a:p>
        </p:txBody>
      </p:sp>
      <p:sp>
        <p:nvSpPr>
          <p:cNvPr id="358" name="Google Shape;358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59" name="Google Shape;359;p51"/>
          <p:cNvSpPr txBox="1">
            <a:spLocks noGrp="1"/>
          </p:cNvSpPr>
          <p:nvPr>
            <p:ph type="body" idx="1"/>
          </p:nvPr>
        </p:nvSpPr>
        <p:spPr>
          <a:xfrm>
            <a:off x="373111" y="2293141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"Number of Departments"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Departments;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0" name="Google Shape;360;p51"/>
          <p:cNvSpPr txBox="1">
            <a:spLocks noGrp="1"/>
          </p:cNvSpPr>
          <p:nvPr>
            <p:ph type="body" idx="1"/>
          </p:nvPr>
        </p:nvSpPr>
        <p:spPr>
          <a:xfrm>
            <a:off x="1737998" y="3464257"/>
            <a:ext cx="41364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Number of Departments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---------------------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BM Plex Mono"/>
                <a:ea typeface="IBM Plex Mono"/>
                <a:cs typeface="IBM Plex Mono"/>
                <a:sym typeface="IBM Plex Mono"/>
              </a:rPr>
              <a:t>                   27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1165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>
            <a:spLocks noGrp="1"/>
          </p:cNvSpPr>
          <p:nvPr>
            <p:ph type="title"/>
          </p:nvPr>
        </p:nvSpPr>
        <p:spPr>
          <a:xfrm>
            <a:off x="473342" y="820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COUNT() distinct</a:t>
            </a:r>
            <a:endParaRPr dirty="0"/>
          </a:p>
        </p:txBody>
      </p:sp>
      <p:sp>
        <p:nvSpPr>
          <p:cNvPr id="366" name="Google Shape;366;p52"/>
          <p:cNvSpPr txBox="1">
            <a:spLocks noGrp="1"/>
          </p:cNvSpPr>
          <p:nvPr>
            <p:ph type="body" idx="1"/>
          </p:nvPr>
        </p:nvSpPr>
        <p:spPr>
          <a:xfrm>
            <a:off x="201168" y="941225"/>
            <a:ext cx="872337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COUNT() - With DISTINCT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You can use the keyword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DISTINCT</a:t>
            </a:r>
            <a:r>
              <a:rPr lang="en-US" dirty="0"/>
              <a:t> inside the brackets.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sym typeface="Lato"/>
              </a:rPr>
              <a:t>Try it! </a:t>
            </a:r>
            <a:r>
              <a:rPr lang="en-US" dirty="0">
                <a:sym typeface="Lato"/>
              </a:rPr>
              <a:t>Display all first names from employees. Order by </a:t>
            </a:r>
            <a:r>
              <a:rPr lang="en-US" dirty="0" err="1">
                <a:sym typeface="Lato"/>
              </a:rPr>
              <a:t>first_name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				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67" name="Google Shape;367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68" name="Google Shape;368;p52"/>
          <p:cNvSpPr txBox="1">
            <a:spLocks noGrp="1"/>
          </p:cNvSpPr>
          <p:nvPr>
            <p:ph type="body" idx="1"/>
          </p:nvPr>
        </p:nvSpPr>
        <p:spPr>
          <a:xfrm>
            <a:off x="316080" y="2967277"/>
            <a:ext cx="389016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endParaRPr lang="en-US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  Employees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 BY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9" name="Google Shape;369;p52"/>
          <p:cNvSpPr txBox="1">
            <a:spLocks noGrp="1"/>
          </p:cNvSpPr>
          <p:nvPr>
            <p:ph type="body" idx="1"/>
          </p:nvPr>
        </p:nvSpPr>
        <p:spPr>
          <a:xfrm>
            <a:off x="5508914" y="2878876"/>
            <a:ext cx="3530542" cy="345424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FIRST_NAME         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Adam                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Alana               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Alberto             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Alexander           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Alexander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…</a:t>
            </a:r>
          </a:p>
          <a:p>
            <a:pPr marL="0" lv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108 rows selected      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" name="Line Callout 1 2"/>
          <p:cNvSpPr/>
          <p:nvPr/>
        </p:nvSpPr>
        <p:spPr>
          <a:xfrm flipH="1">
            <a:off x="1315616" y="4877977"/>
            <a:ext cx="3146796" cy="1340251"/>
          </a:xfrm>
          <a:prstGeom prst="borderCallout1">
            <a:avLst>
              <a:gd name="adj1" fmla="val 37413"/>
              <a:gd name="adj2" fmla="val -4053"/>
              <a:gd name="adj3" fmla="val 21772"/>
              <a:gd name="adj4" fmla="val -300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Note: </a:t>
            </a:r>
            <a:r>
              <a:rPr lang="en-US" sz="2000" dirty="0"/>
              <a:t>There are 108 employees but some employees share the same first name</a:t>
            </a:r>
          </a:p>
        </p:txBody>
      </p:sp>
    </p:spTree>
    <p:extLst>
      <p:ext uri="{BB962C8B-B14F-4D97-AF65-F5344CB8AC3E}">
        <p14:creationId xmlns:p14="http://schemas.microsoft.com/office/powerpoint/2010/main" val="14564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/>
      <p:bldP spid="368" grpId="0" uiExpand="1" build="p" animBg="1"/>
      <p:bldP spid="369" grpId="0" uiExpand="1" build="p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>
            <a:spLocks noGrp="1"/>
          </p:cNvSpPr>
          <p:nvPr>
            <p:ph type="title"/>
          </p:nvPr>
        </p:nvSpPr>
        <p:spPr>
          <a:xfrm>
            <a:off x="473342" y="820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COUNT() distinct</a:t>
            </a:r>
            <a:endParaRPr dirty="0"/>
          </a:p>
        </p:txBody>
      </p:sp>
      <p:sp>
        <p:nvSpPr>
          <p:cNvPr id="366" name="Google Shape;366;p52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4333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COUNT() - With DISTINCT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You can use the keyword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DISTINCT</a:t>
            </a:r>
            <a:r>
              <a:rPr lang="en-US" dirty="0"/>
              <a:t> inside the brackets to find the number of distinct first names.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67" name="Google Shape;367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68" name="Google Shape;368;p52"/>
          <p:cNvSpPr txBox="1">
            <a:spLocks noGrp="1"/>
          </p:cNvSpPr>
          <p:nvPr>
            <p:ph type="body" idx="1"/>
          </p:nvPr>
        </p:nvSpPr>
        <p:spPr>
          <a:xfrm>
            <a:off x="627900" y="3084652"/>
            <a:ext cx="85161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DISTINCT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"Number of Unique First Names"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9" name="Google Shape;369;p52"/>
          <p:cNvSpPr txBox="1">
            <a:spLocks noGrp="1"/>
          </p:cNvSpPr>
          <p:nvPr>
            <p:ph type="body" idx="1"/>
          </p:nvPr>
        </p:nvSpPr>
        <p:spPr>
          <a:xfrm>
            <a:off x="1827842" y="4572442"/>
            <a:ext cx="54039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Number of Unique First Names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----------------------------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                          92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93091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>
            <a:spLocks noGrp="1"/>
          </p:cNvSpPr>
          <p:nvPr>
            <p:ph type="title"/>
          </p:nvPr>
        </p:nvSpPr>
        <p:spPr>
          <a:xfrm>
            <a:off x="456650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- Try It!</a:t>
            </a:r>
            <a:endParaRPr dirty="0"/>
          </a:p>
        </p:txBody>
      </p:sp>
      <p:sp>
        <p:nvSpPr>
          <p:cNvPr id="375" name="Google Shape;375;p53"/>
          <p:cNvSpPr txBox="1">
            <a:spLocks noGrp="1"/>
          </p:cNvSpPr>
          <p:nvPr>
            <p:ph type="body" idx="1"/>
          </p:nvPr>
        </p:nvSpPr>
        <p:spPr>
          <a:xfrm>
            <a:off x="456650" y="913793"/>
            <a:ext cx="829415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br>
              <a:rPr lang="en-US" dirty="0"/>
            </a:br>
            <a:r>
              <a:rPr lang="en-US" dirty="0"/>
              <a:t>Make a query that tells us the number countries in the database.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 2!</a:t>
            </a:r>
            <a:br>
              <a:rPr lang="en-US" dirty="0"/>
            </a:br>
            <a:r>
              <a:rPr lang="en-US" dirty="0"/>
              <a:t>Make a query that displays the last Employee ID </a:t>
            </a:r>
            <a:br>
              <a:rPr lang="en-US" dirty="0"/>
            </a:br>
            <a:r>
              <a:rPr lang="en-US" dirty="0"/>
              <a:t>to be used in the Employee table </a:t>
            </a:r>
            <a:br>
              <a:rPr lang="en-US" dirty="0"/>
            </a:br>
            <a:r>
              <a:rPr lang="en-US" dirty="0"/>
              <a:t>(the largest number).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624" y="575856"/>
            <a:ext cx="1704975" cy="124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198" y="2585609"/>
            <a:ext cx="1714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0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Last Time...</a:t>
            </a:r>
            <a:endParaRPr dirty="0"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473342" y="794920"/>
            <a:ext cx="8325900" cy="519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We covered:</a:t>
            </a:r>
            <a:endParaRPr sz="2400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Character manipulation</a:t>
            </a:r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LOWER, UPPER, INITCAP, SUBSTR,POSITION, LENGTH</a:t>
            </a:r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LPAD/RPAD, TRIM (LTRIM/RTRIM), CONCAT</a:t>
            </a:r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Number Manipulation</a:t>
            </a:r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ROUND, TRUNC, MOD,  ABS, TO_CHAR, TO_DATE</a:t>
            </a:r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Other</a:t>
            </a:r>
          </a:p>
          <a:p>
            <a:pPr lvl="1" indent="-368300">
              <a:buSzPts val="2200"/>
              <a:buChar char="●"/>
            </a:pPr>
            <a:r>
              <a:rPr lang="en-US" sz="2200" b="1" dirty="0"/>
              <a:t>COALESCE</a:t>
            </a:r>
          </a:p>
        </p:txBody>
      </p:sp>
      <p:sp>
        <p:nvSpPr>
          <p:cNvPr id="258" name="Google Shape;25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3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>
            <a:spLocks noGrp="1"/>
          </p:cNvSpPr>
          <p:nvPr>
            <p:ph type="title"/>
          </p:nvPr>
        </p:nvSpPr>
        <p:spPr>
          <a:xfrm>
            <a:off x="456650" y="1151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- Try It!</a:t>
            </a:r>
            <a:endParaRPr dirty="0"/>
          </a:p>
        </p:txBody>
      </p:sp>
      <p:sp>
        <p:nvSpPr>
          <p:cNvPr id="382" name="Google Shape;382;p54"/>
          <p:cNvSpPr txBox="1">
            <a:spLocks noGrp="1"/>
          </p:cNvSpPr>
          <p:nvPr>
            <p:ph type="body" idx="1"/>
          </p:nvPr>
        </p:nvSpPr>
        <p:spPr>
          <a:xfrm>
            <a:off x="456650" y="932081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 1: </a:t>
            </a:r>
            <a:r>
              <a:rPr lang="en-US" dirty="0"/>
              <a:t>Make a query tells us the number countries in the database.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>
              <a:spcBef>
                <a:spcPts val="180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 2: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Make a query that displays the last Employee ID to be used in the Employees table.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84" name="Google Shape;384;p54"/>
          <p:cNvSpPr txBox="1">
            <a:spLocks noGrp="1"/>
          </p:cNvSpPr>
          <p:nvPr>
            <p:ph type="body" idx="1"/>
          </p:nvPr>
        </p:nvSpPr>
        <p:spPr>
          <a:xfrm>
            <a:off x="509700" y="1985381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Number of Countries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Countries;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5" name="Google Shape;385;p54"/>
          <p:cNvSpPr txBox="1">
            <a:spLocks noGrp="1"/>
          </p:cNvSpPr>
          <p:nvPr>
            <p:ph type="body" idx="1"/>
          </p:nvPr>
        </p:nvSpPr>
        <p:spPr>
          <a:xfrm>
            <a:off x="509700" y="4195181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MAX</a:t>
            </a:r>
            <a:r>
              <a:rPr lang="en-US" b="1">
                <a:latin typeface="IBM Plex Mono"/>
                <a:ea typeface="IBM Plex Mono"/>
                <a:cs typeface="IBM Plex Mono"/>
                <a:sym typeface="IBM Plex Mono"/>
              </a:rPr>
              <a:t>(employee_id)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 employee_id</a:t>
            </a:r>
            <a:r>
              <a:rPr lang="en-US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51127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uiExpand="1" build="p" animBg="1"/>
      <p:bldP spid="385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</a:t>
            </a:r>
            <a:endParaRPr dirty="0"/>
          </a:p>
        </p:txBody>
      </p:sp>
      <p:sp>
        <p:nvSpPr>
          <p:cNvPr id="391" name="Google Shape;391;p55"/>
          <p:cNvSpPr txBox="1">
            <a:spLocks noGrp="1"/>
          </p:cNvSpPr>
          <p:nvPr>
            <p:ph type="body" idx="1"/>
          </p:nvPr>
        </p:nvSpPr>
        <p:spPr>
          <a:xfrm>
            <a:off x="473342" y="822353"/>
            <a:ext cx="79353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Let’s say we want to find the minimum or maximum value in a subset of rows instead of the whole table? </a:t>
            </a:r>
            <a:br>
              <a:rPr lang="en-US" sz="2300" dirty="0"/>
            </a:br>
            <a:endParaRPr lang="en-US"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</a:rPr>
              <a:t>Example: </a:t>
            </a:r>
            <a:r>
              <a:rPr lang="en-US" sz="2300" dirty="0"/>
              <a:t>List the number of countries in each region.</a:t>
            </a:r>
            <a:endParaRPr sz="2300" dirty="0"/>
          </a:p>
        </p:txBody>
      </p:sp>
      <p:sp>
        <p:nvSpPr>
          <p:cNvPr id="392" name="Google Shape;392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915" y="3888486"/>
            <a:ext cx="1695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</a:t>
            </a:r>
            <a:endParaRPr dirty="0"/>
          </a:p>
        </p:txBody>
      </p:sp>
      <p:sp>
        <p:nvSpPr>
          <p:cNvPr id="398" name="Google Shape;398;p56"/>
          <p:cNvSpPr txBox="1">
            <a:spLocks noGrp="1"/>
          </p:cNvSpPr>
          <p:nvPr>
            <p:ph type="body" idx="1"/>
          </p:nvPr>
        </p:nvSpPr>
        <p:spPr>
          <a:xfrm>
            <a:off x="473342" y="1124300"/>
            <a:ext cx="79353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dirty="0"/>
              <a:t> is a new keyword that allows us to perform aggregate functions on groups of rows.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To use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GROUP BY</a:t>
            </a:r>
            <a:r>
              <a:rPr lang="en-US" dirty="0"/>
              <a:t>, we must specify a column name. </a:t>
            </a:r>
            <a:r>
              <a:rPr lang="en-US" sz="2300" dirty="0"/>
              <a:t> </a:t>
            </a: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All rows that share the same value for the specified column will then form a subgroup.</a:t>
            </a:r>
            <a:endParaRPr dirty="0"/>
          </a:p>
        </p:txBody>
      </p:sp>
      <p:sp>
        <p:nvSpPr>
          <p:cNvPr id="399" name="Google Shape;399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64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>
            <a:spLocks noGrp="1"/>
          </p:cNvSpPr>
          <p:nvPr>
            <p:ph type="title"/>
          </p:nvPr>
        </p:nvSpPr>
        <p:spPr>
          <a:xfrm>
            <a:off x="374919" y="504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</a:t>
            </a:r>
            <a:endParaRPr dirty="0"/>
          </a:p>
        </p:txBody>
      </p:sp>
      <p:sp>
        <p:nvSpPr>
          <p:cNvPr id="405" name="Google Shape;405;p57"/>
          <p:cNvSpPr txBox="1">
            <a:spLocks noGrp="1"/>
          </p:cNvSpPr>
          <p:nvPr>
            <p:ph type="body" idx="1"/>
          </p:nvPr>
        </p:nvSpPr>
        <p:spPr>
          <a:xfrm>
            <a:off x="374918" y="657760"/>
            <a:ext cx="8467329" cy="566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Show the number of countries in each region.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Result: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lang="en-US" sz="6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We can use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GROUP BY </a:t>
            </a:r>
            <a:r>
              <a:rPr lang="en-US" dirty="0"/>
              <a:t>column name in the displayed columns in addition to aggregate functions.</a:t>
            </a:r>
          </a:p>
        </p:txBody>
      </p:sp>
      <p:sp>
        <p:nvSpPr>
          <p:cNvPr id="406" name="Google Shape;406;p5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07" name="Google Shape;407;p57"/>
          <p:cNvSpPr txBox="1">
            <a:spLocks noGrp="1"/>
          </p:cNvSpPr>
          <p:nvPr>
            <p:ph type="body" idx="1"/>
          </p:nvPr>
        </p:nvSpPr>
        <p:spPr>
          <a:xfrm>
            <a:off x="132594" y="1208141"/>
            <a:ext cx="8951976" cy="131560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"Countries in Region"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Countries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200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endParaRPr lang="en-US"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369;p52"/>
          <p:cNvSpPr txBox="1">
            <a:spLocks/>
          </p:cNvSpPr>
          <p:nvPr/>
        </p:nvSpPr>
        <p:spPr>
          <a:xfrm>
            <a:off x="1955136" y="2833156"/>
            <a:ext cx="7015128" cy="265324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 REGION_ID Countries in Region</a:t>
            </a:r>
          </a:p>
          <a:p>
            <a:pPr mar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 -------------------</a:t>
            </a:r>
          </a:p>
          <a:p>
            <a:pPr mar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	 null	    			    1</a:t>
            </a:r>
          </a:p>
          <a:p>
            <a:pPr mar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	    1                   8</a:t>
            </a:r>
          </a:p>
          <a:p>
            <a:pPr mar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	    2                   5</a:t>
            </a:r>
          </a:p>
          <a:p>
            <a:pPr mar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	    4                   6</a:t>
            </a:r>
          </a:p>
          <a:p>
            <a:pPr marL="0" indent="0"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	    3                   6      </a:t>
            </a:r>
          </a:p>
        </p:txBody>
      </p:sp>
    </p:spTree>
    <p:extLst>
      <p:ext uri="{BB962C8B-B14F-4D97-AF65-F5344CB8AC3E}">
        <p14:creationId xmlns:p14="http://schemas.microsoft.com/office/powerpoint/2010/main" val="595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>
            <a:spLocks noGrp="1"/>
          </p:cNvSpPr>
          <p:nvPr>
            <p:ph type="title"/>
          </p:nvPr>
        </p:nvSpPr>
        <p:spPr>
          <a:xfrm>
            <a:off x="473342" y="1102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Example Explained</a:t>
            </a:r>
            <a:endParaRPr dirty="0"/>
          </a:p>
        </p:txBody>
      </p:sp>
      <p:sp>
        <p:nvSpPr>
          <p:cNvPr id="413" name="Google Shape;413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14" name="Google Shape;414;p58"/>
          <p:cNvSpPr txBox="1">
            <a:spLocks noGrp="1"/>
          </p:cNvSpPr>
          <p:nvPr>
            <p:ph type="body" idx="1"/>
          </p:nvPr>
        </p:nvSpPr>
        <p:spPr>
          <a:xfrm>
            <a:off x="658242" y="1112081"/>
            <a:ext cx="3506700" cy="366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CO COUNTRY_NAME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-- ------------   ---------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AR Argentina      2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AU Australia      3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BE Belgium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BR Brazil         2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CA Canada         2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CH Switzerland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CN China          3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DE Germany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DK Denmark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EG Egypt          4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FR France 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… (more data not shown)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15" name="Google Shape;415;p58"/>
          <p:cNvSpPr txBox="1">
            <a:spLocks noGrp="1"/>
          </p:cNvSpPr>
          <p:nvPr>
            <p:ph type="body" idx="1"/>
          </p:nvPr>
        </p:nvSpPr>
        <p:spPr>
          <a:xfrm>
            <a:off x="473342" y="4925856"/>
            <a:ext cx="83994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What’s happening: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533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/>
              <a:t>All countries with the same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Region_Id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will be </a:t>
            </a:r>
            <a:r>
              <a:rPr lang="en-US" b="1" i="1" dirty="0"/>
              <a:t>GROUPED</a:t>
            </a:r>
            <a:r>
              <a:rPr lang="en-US" dirty="0"/>
              <a:t> together.</a:t>
            </a:r>
            <a:endParaRPr dirty="0"/>
          </a:p>
        </p:txBody>
      </p:sp>
      <p:sp>
        <p:nvSpPr>
          <p:cNvPr id="416" name="Google Shape;416;p58"/>
          <p:cNvSpPr txBox="1">
            <a:spLocks noGrp="1"/>
          </p:cNvSpPr>
          <p:nvPr>
            <p:ph type="body" idx="1"/>
          </p:nvPr>
        </p:nvSpPr>
        <p:spPr>
          <a:xfrm>
            <a:off x="5366042" y="1227669"/>
            <a:ext cx="3506700" cy="3556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CO COUNTRY_NAME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-- ------------   ---------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BE Belgium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CH Switzerland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DE Germany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DK Denmark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FR France         </a:t>
            </a:r>
            <a:r>
              <a:rPr lang="en-US" sz="1600" b="1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AR Argentina      2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BR Brazil         2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CA Canada         2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AU Australia      3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CN China          3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EG Egypt          4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Mono"/>
                <a:ea typeface="IBM Plex Mono"/>
                <a:cs typeface="IBM Plex Mono"/>
                <a:sym typeface="IBM Plex Mono"/>
              </a:rPr>
              <a:t>...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17" name="Google Shape;417;p58"/>
          <p:cNvSpPr/>
          <p:nvPr/>
        </p:nvSpPr>
        <p:spPr>
          <a:xfrm>
            <a:off x="5366042" y="1836656"/>
            <a:ext cx="3506700" cy="12105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8"/>
          <p:cNvSpPr/>
          <p:nvPr/>
        </p:nvSpPr>
        <p:spPr>
          <a:xfrm>
            <a:off x="5366042" y="3039056"/>
            <a:ext cx="3506700" cy="7464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8"/>
          <p:cNvSpPr/>
          <p:nvPr/>
        </p:nvSpPr>
        <p:spPr>
          <a:xfrm>
            <a:off x="5366042" y="3797531"/>
            <a:ext cx="3506700" cy="463862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8"/>
          <p:cNvSpPr/>
          <p:nvPr/>
        </p:nvSpPr>
        <p:spPr>
          <a:xfrm>
            <a:off x="5366042" y="4285211"/>
            <a:ext cx="3506700" cy="2133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58"/>
          <p:cNvCxnSpPr/>
          <p:nvPr/>
        </p:nvCxnSpPr>
        <p:spPr>
          <a:xfrm rot="10800000" flipH="1">
            <a:off x="3067217" y="1963556"/>
            <a:ext cx="2286300" cy="3285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58"/>
          <p:cNvCxnSpPr/>
          <p:nvPr/>
        </p:nvCxnSpPr>
        <p:spPr>
          <a:xfrm rot="10800000" flipH="1">
            <a:off x="3101167" y="2190181"/>
            <a:ext cx="2229600" cy="8601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58"/>
          <p:cNvCxnSpPr>
            <a:endCxn id="417" idx="1"/>
          </p:cNvCxnSpPr>
          <p:nvPr/>
        </p:nvCxnSpPr>
        <p:spPr>
          <a:xfrm rot="10800000" flipH="1">
            <a:off x="3067142" y="2441906"/>
            <a:ext cx="2298900" cy="1049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58"/>
          <p:cNvCxnSpPr/>
          <p:nvPr/>
        </p:nvCxnSpPr>
        <p:spPr>
          <a:xfrm rot="10800000" flipH="1">
            <a:off x="3055892" y="2676831"/>
            <a:ext cx="2297400" cy="11430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8"/>
          <p:cNvCxnSpPr/>
          <p:nvPr/>
        </p:nvCxnSpPr>
        <p:spPr>
          <a:xfrm rot="10800000" flipH="1">
            <a:off x="3101167" y="2891731"/>
            <a:ext cx="2240700" cy="1324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6" name="Google Shape;426;p58"/>
          <p:cNvSpPr txBox="1">
            <a:spLocks noGrp="1"/>
          </p:cNvSpPr>
          <p:nvPr>
            <p:ph type="body" idx="1"/>
          </p:nvPr>
        </p:nvSpPr>
        <p:spPr>
          <a:xfrm>
            <a:off x="6344367" y="807081"/>
            <a:ext cx="17523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Lato"/>
                <a:ea typeface="Lato"/>
                <a:cs typeface="Lato"/>
                <a:sym typeface="Lato"/>
              </a:rPr>
              <a:t>In Progress: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76246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>
            <a:spLocks noGrp="1"/>
          </p:cNvSpPr>
          <p:nvPr>
            <p:ph type="title"/>
          </p:nvPr>
        </p:nvSpPr>
        <p:spPr>
          <a:xfrm>
            <a:off x="456650" y="1326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Example Explained</a:t>
            </a:r>
            <a:endParaRPr dirty="0"/>
          </a:p>
        </p:txBody>
      </p:sp>
      <p:sp>
        <p:nvSpPr>
          <p:cNvPr id="432" name="Google Shape;432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33" name="Google Shape;433;p59"/>
          <p:cNvSpPr txBox="1">
            <a:spLocks noGrp="1"/>
          </p:cNvSpPr>
          <p:nvPr>
            <p:ph type="body" idx="1"/>
          </p:nvPr>
        </p:nvSpPr>
        <p:spPr>
          <a:xfrm>
            <a:off x="429500" y="2126004"/>
            <a:ext cx="8399400" cy="378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 happened? 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533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 startAt="2"/>
            </a:pPr>
            <a:r>
              <a:rPr lang="en-US" dirty="0"/>
              <a:t>Unique values of </a:t>
            </a:r>
            <a:r>
              <a:rPr lang="en-US" dirty="0" err="1"/>
              <a:t>region_id</a:t>
            </a:r>
            <a:r>
              <a:rPr lang="en-US" dirty="0"/>
              <a:t> use the same variable to keep track of the results for their group.</a:t>
            </a:r>
            <a:endParaRPr dirty="0"/>
          </a:p>
          <a:p>
            <a:pPr marL="533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 startAt="2"/>
            </a:pPr>
            <a:r>
              <a:rPr lang="en-US" dirty="0"/>
              <a:t>Once all rows are read, the aggregate function returns the value for each unique grouping.</a:t>
            </a:r>
            <a:endParaRPr dirty="0"/>
          </a:p>
          <a:p>
            <a:pPr marL="533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 startAt="2"/>
            </a:pPr>
            <a:r>
              <a:rPr lang="en-US" dirty="0"/>
              <a:t>In the above example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COUNT(*) </a:t>
            </a:r>
            <a:r>
              <a:rPr lang="en-US" dirty="0"/>
              <a:t>returned the number of rows in each group.</a:t>
            </a:r>
            <a:endParaRPr dirty="0"/>
          </a:p>
        </p:txBody>
      </p:sp>
      <p:sp>
        <p:nvSpPr>
          <p:cNvPr id="434" name="Google Shape;434;p59"/>
          <p:cNvSpPr txBox="1">
            <a:spLocks noGrp="1"/>
          </p:cNvSpPr>
          <p:nvPr>
            <p:ph type="body" idx="1"/>
          </p:nvPr>
        </p:nvSpPr>
        <p:spPr>
          <a:xfrm>
            <a:off x="4057100" y="773500"/>
            <a:ext cx="4848000" cy="221658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REGION_ID Countries in Region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---------- -------------------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Null	 		     1   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	   1</a:t>
            </a: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            8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  2                   5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  3                   6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  4                   6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5" name="Google Shape;435;p59"/>
          <p:cNvSpPr txBox="1">
            <a:spLocks noGrp="1"/>
          </p:cNvSpPr>
          <p:nvPr>
            <p:ph type="body" idx="1"/>
          </p:nvPr>
        </p:nvSpPr>
        <p:spPr>
          <a:xfrm>
            <a:off x="2158550" y="964704"/>
            <a:ext cx="17523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Final Result:</a:t>
            </a:r>
            <a:endParaRPr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0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>
            <a:spLocks noGrp="1"/>
          </p:cNvSpPr>
          <p:nvPr>
            <p:ph type="title"/>
          </p:nvPr>
        </p:nvSpPr>
        <p:spPr>
          <a:xfrm>
            <a:off x="456650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TRY IT</a:t>
            </a:r>
            <a:endParaRPr dirty="0"/>
          </a:p>
        </p:txBody>
      </p:sp>
      <p:sp>
        <p:nvSpPr>
          <p:cNvPr id="441" name="Google Shape;441;p60"/>
          <p:cNvSpPr txBox="1">
            <a:spLocks noGrp="1"/>
          </p:cNvSpPr>
          <p:nvPr>
            <p:ph type="body" idx="1"/>
          </p:nvPr>
        </p:nvSpPr>
        <p:spPr>
          <a:xfrm>
            <a:off x="456650" y="932080"/>
            <a:ext cx="8376454" cy="514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endParaRPr sz="2300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List how many departments are located in </a:t>
            </a:r>
            <a:br>
              <a:rPr lang="en-US" sz="2300" dirty="0"/>
            </a:br>
            <a:r>
              <a:rPr lang="en-US" sz="2300" dirty="0"/>
              <a:t>each location.</a:t>
            </a: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 2!</a:t>
            </a:r>
            <a:endParaRPr sz="2300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List each Country ID beside the count of the </a:t>
            </a:r>
            <a:br>
              <a:rPr lang="en-US" sz="2300" dirty="0"/>
            </a:br>
            <a:r>
              <a:rPr lang="en-US" sz="2300" dirty="0"/>
              <a:t>locations in that country.  Do not include a country id if it is NULL.</a:t>
            </a:r>
            <a:endParaRPr sz="23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686" y="932081"/>
            <a:ext cx="1714500" cy="1504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70" y="2674239"/>
            <a:ext cx="1714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>
            <a:spLocks noGrp="1"/>
          </p:cNvSpPr>
          <p:nvPr>
            <p:ph type="title"/>
          </p:nvPr>
        </p:nvSpPr>
        <p:spPr>
          <a:xfrm>
            <a:off x="456650" y="854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TRY IT - Solution</a:t>
            </a:r>
            <a:endParaRPr dirty="0"/>
          </a:p>
        </p:txBody>
      </p:sp>
      <p:sp>
        <p:nvSpPr>
          <p:cNvPr id="448" name="Google Shape;448;p61"/>
          <p:cNvSpPr txBox="1">
            <a:spLocks noGrp="1"/>
          </p:cNvSpPr>
          <p:nvPr>
            <p:ph type="body" idx="1"/>
          </p:nvPr>
        </p:nvSpPr>
        <p:spPr>
          <a:xfrm>
            <a:off x="456650" y="772544"/>
            <a:ext cx="8516100" cy="102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  <a:endParaRPr sz="2300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List how many departments are located in each location.</a:t>
            </a: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body" idx="1"/>
          </p:nvPr>
        </p:nvSpPr>
        <p:spPr>
          <a:xfrm>
            <a:off x="109728" y="1751857"/>
            <a:ext cx="8961120" cy="123420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location_id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Number of </a:t>
            </a:r>
            <a:r>
              <a:rPr lang="en-US" sz="2200" b="1" dirty="0" err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Depts</a:t>
            </a:r>
            <a:r>
              <a:rPr lang="en-US" sz="20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Departments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location_id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448;p61"/>
          <p:cNvSpPr txBox="1">
            <a:spLocks/>
          </p:cNvSpPr>
          <p:nvPr/>
        </p:nvSpPr>
        <p:spPr>
          <a:xfrm>
            <a:off x="295662" y="3207185"/>
            <a:ext cx="1176522" cy="61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Result:</a:t>
            </a:r>
            <a:endParaRPr lang="en-US" sz="2300" dirty="0">
              <a:solidFill>
                <a:srgbClr val="C00000"/>
              </a:solidFill>
            </a:endParaRPr>
          </a:p>
          <a:p>
            <a:pPr marL="0" indent="0">
              <a:buFont typeface="Lato Light"/>
              <a:buNone/>
            </a:pPr>
            <a:endParaRPr lang="en-US" sz="1100" dirty="0"/>
          </a:p>
          <a:p>
            <a:pPr marL="0" indent="0">
              <a:buFont typeface="Lato Light"/>
              <a:buNone/>
            </a:pPr>
            <a:endParaRPr lang="en-US" sz="2300" dirty="0"/>
          </a:p>
          <a:p>
            <a:pPr marL="0" indent="0">
              <a:buFont typeface="Lato Light"/>
              <a:buNone/>
            </a:pPr>
            <a:endParaRPr lang="en-US" sz="2300" dirty="0"/>
          </a:p>
          <a:p>
            <a:pPr marL="0" indent="0">
              <a:buFont typeface="Lato Light"/>
              <a:buNone/>
            </a:pPr>
            <a:endParaRPr lang="en-US" sz="2300" dirty="0"/>
          </a:p>
          <a:p>
            <a:pPr marL="0" indent="0">
              <a:buFont typeface="Lato Light"/>
              <a:buNone/>
            </a:pPr>
            <a:endParaRPr lang="en-US" sz="2300" dirty="0"/>
          </a:p>
          <a:p>
            <a:pPr marL="0" indent="0">
              <a:buFont typeface="Lato Light"/>
              <a:buNone/>
            </a:pPr>
            <a:endParaRPr lang="en-US" sz="2300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buFont typeface="Lato Light"/>
              <a:buNone/>
            </a:pPr>
            <a:endParaRPr lang="en-US" sz="23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434;p59"/>
          <p:cNvSpPr txBox="1">
            <a:spLocks/>
          </p:cNvSpPr>
          <p:nvPr/>
        </p:nvSpPr>
        <p:spPr>
          <a:xfrm>
            <a:off x="1601042" y="3207185"/>
            <a:ext cx="4818888" cy="296618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LOCATION_ID Number of </a:t>
            </a:r>
            <a:r>
              <a:rPr lang="en-US" sz="2000" dirty="0" err="1">
                <a:latin typeface="IBM Plex Mono"/>
                <a:ea typeface="IBM Plex Mono"/>
                <a:cs typeface="IBM Plex Mono"/>
                <a:sym typeface="IBM Plex Mono"/>
              </a:rPr>
              <a:t>Depts</a:t>
            </a:r>
            <a:endParaRPr lang="en-US"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-----------  ---------------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1800                1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2400                1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1400                1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2500                1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1700               21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2700                1</a:t>
            </a:r>
          </a:p>
          <a:p>
            <a:pPr marL="0" indent="0"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1500                1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48159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0" uiExpand="1" build="p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>
            <a:spLocks noGrp="1"/>
          </p:cNvSpPr>
          <p:nvPr>
            <p:ph type="title"/>
          </p:nvPr>
        </p:nvSpPr>
        <p:spPr>
          <a:xfrm>
            <a:off x="509700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GROUP BY - TRY IT 2 - Solution</a:t>
            </a:r>
            <a:endParaRPr/>
          </a:p>
        </p:txBody>
      </p:sp>
      <p:sp>
        <p:nvSpPr>
          <p:cNvPr id="456" name="Google Shape;456;p62"/>
          <p:cNvSpPr txBox="1">
            <a:spLocks noGrp="1"/>
          </p:cNvSpPr>
          <p:nvPr>
            <p:ph type="body" idx="1"/>
          </p:nvPr>
        </p:nvSpPr>
        <p:spPr>
          <a:xfrm>
            <a:off x="473342" y="904648"/>
            <a:ext cx="8516100" cy="520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 2: </a:t>
            </a:r>
            <a:r>
              <a:rPr lang="en-US" sz="2300" dirty="0"/>
              <a:t>List each Country ID beside the count of the locations in that country.  Do not include a country id if it is NULL.</a:t>
            </a:r>
            <a:endParaRPr sz="23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IMPORTANT NOTE:</a:t>
            </a:r>
            <a:r>
              <a:rPr lang="en-US" sz="2300" b="1" dirty="0">
                <a:solidFill>
                  <a:srgbClr val="C00000"/>
                </a:solidFill>
              </a:rPr>
              <a:t> </a:t>
            </a:r>
            <a:br>
              <a:rPr lang="en-US" sz="2300" dirty="0"/>
            </a:br>
            <a:r>
              <a:rPr lang="en-US" sz="2300" dirty="0"/>
              <a:t>We place the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WHERE</a:t>
            </a:r>
            <a:r>
              <a:rPr lang="en-US" sz="2300" dirty="0"/>
              <a:t> clause before the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GROUP BY</a:t>
            </a:r>
            <a:r>
              <a:rPr lang="en-US" sz="2300" dirty="0"/>
              <a:t>.</a:t>
            </a:r>
            <a:endParaRPr sz="2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This happens because we are filtering BEFORE we group!</a:t>
            </a:r>
            <a:endParaRPr sz="2300" dirty="0"/>
          </a:p>
        </p:txBody>
      </p:sp>
      <p:sp>
        <p:nvSpPr>
          <p:cNvPr id="457" name="Google Shape;457;p6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58" name="Google Shape;458;p62"/>
          <p:cNvSpPr txBox="1">
            <a:spLocks noGrp="1"/>
          </p:cNvSpPr>
          <p:nvPr>
            <p:ph type="body" idx="1"/>
          </p:nvPr>
        </p:nvSpPr>
        <p:spPr>
          <a:xfrm>
            <a:off x="526392" y="1805549"/>
            <a:ext cx="8516100" cy="211722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country_id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Locations in country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Locations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country_id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NOT NULL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country_id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80408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"/>
          <p:cNvSpPr txBox="1">
            <a:spLocks noGrp="1"/>
          </p:cNvSpPr>
          <p:nvPr>
            <p:ph type="title"/>
          </p:nvPr>
        </p:nvSpPr>
        <p:spPr>
          <a:xfrm>
            <a:off x="509700" y="835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Multiple Columns</a:t>
            </a:r>
            <a:endParaRPr dirty="0"/>
          </a:p>
        </p:txBody>
      </p:sp>
      <p:sp>
        <p:nvSpPr>
          <p:cNvPr id="464" name="Google Shape;464;p63"/>
          <p:cNvSpPr txBox="1">
            <a:spLocks noGrp="1"/>
          </p:cNvSpPr>
          <p:nvPr>
            <p:ph type="body" idx="1"/>
          </p:nvPr>
        </p:nvSpPr>
        <p:spPr>
          <a:xfrm>
            <a:off x="473342" y="950369"/>
            <a:ext cx="7935300" cy="3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We can use multiple columns in a GROUP BY.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</a:rPr>
              <a:t>Example:</a:t>
            </a:r>
            <a:endParaRPr sz="23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Just like a composite key, the combination of column values will make up a unique value for a group.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</p:txBody>
      </p:sp>
      <p:sp>
        <p:nvSpPr>
          <p:cNvPr id="465" name="Google Shape;465;p6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526392" y="2537069"/>
            <a:ext cx="7599300" cy="64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b="1">
                <a:latin typeface="IBM Plex Mono"/>
                <a:ea typeface="IBM Plex Mono"/>
                <a:cs typeface="IBM Plex Mono"/>
                <a:sym typeface="IBM Plex Mono"/>
              </a:rPr>
              <a:t>	c.country_id, c.country_name;</a:t>
            </a:r>
            <a:endParaRPr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208003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In These Slides . . .</a:t>
            </a:r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We will be covering: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Aggregate Functions:</a:t>
            </a:r>
            <a:endParaRPr dirty="0"/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SUM</a:t>
            </a:r>
            <a:r>
              <a:rPr lang="en-US" dirty="0"/>
              <a:t>(),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MIN</a:t>
            </a:r>
            <a:r>
              <a:rPr lang="en-US" dirty="0"/>
              <a:t>(),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-US" dirty="0"/>
              <a:t>(),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AVG</a:t>
            </a:r>
            <a:r>
              <a:rPr lang="en-US" dirty="0"/>
              <a:t>(),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</a:t>
            </a:r>
            <a:r>
              <a:rPr lang="en-US" dirty="0"/>
              <a:t>().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</a:t>
            </a:r>
            <a:r>
              <a:rPr lang="en-US" dirty="0"/>
              <a:t>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n-US" dirty="0"/>
              <a:t>)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New keywords: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GROUP BY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HAVING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endParaRPr dirty="0"/>
          </a:p>
        </p:txBody>
      </p:sp>
      <p:sp>
        <p:nvSpPr>
          <p:cNvPr id="265" name="Google Shape;265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597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>
            <a:spLocks noGrp="1"/>
          </p:cNvSpPr>
          <p:nvPr>
            <p:ph type="title"/>
          </p:nvPr>
        </p:nvSpPr>
        <p:spPr>
          <a:xfrm>
            <a:off x="456650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Multiple Columns</a:t>
            </a:r>
            <a:endParaRPr dirty="0"/>
          </a:p>
        </p:txBody>
      </p:sp>
      <p:sp>
        <p:nvSpPr>
          <p:cNvPr id="472" name="Google Shape;472;p64"/>
          <p:cNvSpPr txBox="1">
            <a:spLocks noGrp="1"/>
          </p:cNvSpPr>
          <p:nvPr>
            <p:ph type="body" idx="1"/>
          </p:nvPr>
        </p:nvSpPr>
        <p:spPr>
          <a:xfrm>
            <a:off x="137160" y="736781"/>
            <a:ext cx="8904765" cy="577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300" dirty="0">
                <a:solidFill>
                  <a:srgbClr val="C00000"/>
                </a:solidFill>
              </a:rPr>
              <a:t>: </a:t>
            </a:r>
            <a:r>
              <a:rPr lang="en-US" sz="2300" dirty="0"/>
              <a:t>Show the number of</a:t>
            </a:r>
            <a:br>
              <a:rPr lang="en-US" sz="2300" dirty="0"/>
            </a:br>
            <a:r>
              <a:rPr lang="en-US" sz="2300" dirty="0"/>
              <a:t>locations for each country, </a:t>
            </a:r>
            <a:br>
              <a:rPr lang="en-US" sz="2300" dirty="0"/>
            </a:br>
            <a:r>
              <a:rPr lang="en-US" sz="2300" dirty="0"/>
              <a:t>include the country name beside </a:t>
            </a:r>
            <a:br>
              <a:rPr lang="en-US" sz="2300" dirty="0"/>
            </a:br>
            <a:r>
              <a:rPr lang="en-US" sz="2300" dirty="0"/>
              <a:t>each country id.</a:t>
            </a:r>
            <a:endParaRPr sz="23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6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</a:rPr>
              <a:t>Remember</a:t>
            </a:r>
            <a:r>
              <a:rPr lang="en-US" sz="2300" dirty="0"/>
              <a:t>: </a:t>
            </a:r>
            <a:r>
              <a:rPr lang="en-US" sz="2300" b="1" dirty="0" err="1">
                <a:latin typeface="IBM Plex Mono"/>
                <a:ea typeface="IBM Plex Mono"/>
                <a:cs typeface="IBM Plex Mono"/>
              </a:rPr>
              <a:t>country_id</a:t>
            </a:r>
            <a:r>
              <a:rPr lang="en-US" sz="2300" dirty="0"/>
              <a:t> and </a:t>
            </a:r>
            <a:r>
              <a:rPr lang="en-US" sz="2300" b="1" dirty="0" err="1">
                <a:latin typeface="IBM Plex Mono"/>
                <a:ea typeface="IBM Plex Mono"/>
                <a:cs typeface="IBM Plex Mono"/>
              </a:rPr>
              <a:t>country_name</a:t>
            </a:r>
            <a:r>
              <a:rPr lang="en-US" sz="2300" dirty="0"/>
              <a:t> </a:t>
            </a:r>
            <a:r>
              <a:rPr lang="en-US" sz="2300" b="1" i="1" dirty="0"/>
              <a:t>are not</a:t>
            </a:r>
            <a:r>
              <a:rPr lang="en-US" sz="2300" dirty="0"/>
              <a:t> being summarized and therefore they MUST BOTH be placed in the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GROUP BY </a:t>
            </a:r>
            <a:r>
              <a:rPr lang="en-US" sz="2300" dirty="0"/>
              <a:t>clause. ONLY aggregate functions and columns mentioned in the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GROUP BY </a:t>
            </a:r>
            <a:r>
              <a:rPr lang="en-US" sz="2300" dirty="0"/>
              <a:t>are allowed in the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SELECT</a:t>
            </a:r>
            <a:r>
              <a:rPr lang="en-US" sz="2300" dirty="0"/>
              <a:t>.</a:t>
            </a:r>
            <a:endParaRPr sz="2300" dirty="0"/>
          </a:p>
        </p:txBody>
      </p:sp>
      <p:sp>
        <p:nvSpPr>
          <p:cNvPr id="473" name="Google Shape;473;p6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74" name="Google Shape;474;p64"/>
          <p:cNvSpPr txBox="1">
            <a:spLocks noGrp="1"/>
          </p:cNvSpPr>
          <p:nvPr>
            <p:ph type="body" idx="1"/>
          </p:nvPr>
        </p:nvSpPr>
        <p:spPr>
          <a:xfrm>
            <a:off x="368493" y="2437279"/>
            <a:ext cx="8108700" cy="229107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300" b="1" dirty="0" err="1">
                <a:latin typeface="IBM Plex Mono"/>
                <a:ea typeface="IBM Plex Mono"/>
                <a:cs typeface="IBM Plex Mono"/>
                <a:sym typeface="IBM Plex Mono"/>
              </a:rPr>
              <a:t>c.country_id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300" b="1" dirty="0" err="1">
                <a:latin typeface="IBM Plex Mono"/>
                <a:ea typeface="IBM Plex Mono"/>
                <a:cs typeface="IBM Plex Mono"/>
                <a:sym typeface="IBM Plex Mono"/>
              </a:rPr>
              <a:t>c.country_name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COUNT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3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"Number Of Locations"</a:t>
            </a:r>
            <a:endParaRPr sz="23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Countries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JOIN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	Locations 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ON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300" b="1" dirty="0" err="1">
                <a:latin typeface="IBM Plex Mono"/>
                <a:ea typeface="IBM Plex Mono"/>
                <a:cs typeface="IBM Plex Mono"/>
                <a:sym typeface="IBM Plex Mono"/>
              </a:rPr>
              <a:t>c.country_id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300" b="1" dirty="0" err="1">
                <a:latin typeface="IBM Plex Mono"/>
                <a:ea typeface="IBM Plex Mono"/>
                <a:cs typeface="IBM Plex Mono"/>
                <a:sym typeface="IBM Plex Mono"/>
              </a:rPr>
              <a:t>l.country_id</a:t>
            </a:r>
            <a:endParaRPr sz="23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300" b="1" dirty="0" err="1">
                <a:latin typeface="IBM Plex Mono"/>
                <a:ea typeface="IBM Plex Mono"/>
                <a:cs typeface="IBM Plex Mono"/>
                <a:sym typeface="IBM Plex Mono"/>
              </a:rPr>
              <a:t>c.country_id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300" b="1" dirty="0" err="1">
                <a:latin typeface="IBM Plex Mono"/>
                <a:ea typeface="IBM Plex Mono"/>
                <a:cs typeface="IBM Plex Mono"/>
                <a:sym typeface="IBM Plex Mono"/>
              </a:rPr>
              <a:t>c.country_name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3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73168" y="97206"/>
            <a:ext cx="4268758" cy="2020424"/>
            <a:chOff x="4550139" y="131554"/>
            <a:chExt cx="4352925" cy="21472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8564" y="131554"/>
              <a:ext cx="1714500" cy="20764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0139" y="1050045"/>
              <a:ext cx="2638425" cy="12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3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HAVING</a:t>
            </a:r>
            <a:endParaRPr dirty="0"/>
          </a:p>
        </p:txBody>
      </p:sp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473342" y="977801"/>
            <a:ext cx="838719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We saw in the a previous example that we can filter individual rows before they are added to the GROUP.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What if we want to filter the rows AFTER we group? </a:t>
            </a: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</a:rPr>
              <a:t>For Example:</a:t>
            </a:r>
            <a:endParaRPr sz="2300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Show regions with a count of their countries, but </a:t>
            </a:r>
            <a:br>
              <a:rPr lang="en-US" sz="2300" dirty="0"/>
            </a:br>
            <a:r>
              <a:rPr lang="en-US" sz="2300" dirty="0"/>
              <a:t>only show the regions that have less than 7 countries.</a:t>
            </a:r>
            <a:endParaRPr sz="2300" dirty="0"/>
          </a:p>
        </p:txBody>
      </p:sp>
      <p:sp>
        <p:nvSpPr>
          <p:cNvPr id="481" name="Google Shape;481;p6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561" y="3535870"/>
            <a:ext cx="17049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6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HAVING</a:t>
            </a:r>
            <a:endParaRPr dirty="0"/>
          </a:p>
        </p:txBody>
      </p:sp>
      <p:sp>
        <p:nvSpPr>
          <p:cNvPr id="487" name="Google Shape;487;p66"/>
          <p:cNvSpPr txBox="1">
            <a:spLocks noGrp="1"/>
          </p:cNvSpPr>
          <p:nvPr>
            <p:ph type="body" idx="1"/>
          </p:nvPr>
        </p:nvSpPr>
        <p:spPr>
          <a:xfrm>
            <a:off x="486406" y="840640"/>
            <a:ext cx="8438138" cy="5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We cannot use aggregate functions in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WHERE</a:t>
            </a:r>
            <a:r>
              <a:rPr lang="en-US" sz="2300" dirty="0"/>
              <a:t> clause, so we need a new keyword to handle this.</a:t>
            </a: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300" dirty="0"/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HAVING</a:t>
            </a:r>
            <a:r>
              <a:rPr lang="en-US" sz="2300" dirty="0"/>
              <a:t> allows us to filter results based on the returned values of an aggregate function (or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GROUP</a:t>
            </a:r>
            <a:r>
              <a:rPr lang="en-US" sz="2300" dirty="0"/>
              <a:t>). </a:t>
            </a: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You can think of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HAVING</a:t>
            </a:r>
            <a:r>
              <a:rPr lang="en-US" sz="2300" dirty="0"/>
              <a:t> as being another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WHERE</a:t>
            </a:r>
            <a:r>
              <a:rPr lang="en-US" sz="2300" dirty="0"/>
              <a:t> clause; except it is ONLY used for the results of aggregate functions.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WHERE</a:t>
            </a:r>
            <a:r>
              <a:rPr lang="en-US" sz="2300" dirty="0"/>
              <a:t> is used to filter rows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HAVING</a:t>
            </a:r>
            <a:r>
              <a:rPr lang="en-US" sz="2300" dirty="0"/>
              <a:t> is used to filter groups</a:t>
            </a:r>
            <a:endParaRPr sz="2300" dirty="0"/>
          </a:p>
        </p:txBody>
      </p:sp>
      <p:sp>
        <p:nvSpPr>
          <p:cNvPr id="488" name="Google Shape;488;p6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40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>
            <a:spLocks noGrp="1"/>
          </p:cNvSpPr>
          <p:nvPr>
            <p:ph type="title"/>
          </p:nvPr>
        </p:nvSpPr>
        <p:spPr>
          <a:xfrm>
            <a:off x="509700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HAVING</a:t>
            </a:r>
            <a:endParaRPr dirty="0"/>
          </a:p>
        </p:txBody>
      </p:sp>
      <p:sp>
        <p:nvSpPr>
          <p:cNvPr id="494" name="Google Shape;494;p67"/>
          <p:cNvSpPr txBox="1">
            <a:spLocks noGrp="1"/>
          </p:cNvSpPr>
          <p:nvPr>
            <p:ph type="body" idx="1"/>
          </p:nvPr>
        </p:nvSpPr>
        <p:spPr>
          <a:xfrm>
            <a:off x="265176" y="1041809"/>
            <a:ext cx="8143466" cy="3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300" dirty="0">
                <a:solidFill>
                  <a:srgbClr val="C00000"/>
                </a:solidFill>
              </a:rPr>
              <a:t>: </a:t>
            </a:r>
            <a:r>
              <a:rPr lang="en-US" sz="2200" dirty="0"/>
              <a:t>Only show the regions that have less than 7 countries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300" dirty="0">
                <a:solidFill>
                  <a:srgbClr val="C00000"/>
                </a:solidFill>
              </a:rPr>
              <a:t>:</a:t>
            </a:r>
            <a:endParaRPr sz="2300" dirty="0">
              <a:solidFill>
                <a:srgbClr val="C00000"/>
              </a:solidFill>
            </a:endParaRPr>
          </a:p>
        </p:txBody>
      </p:sp>
      <p:sp>
        <p:nvSpPr>
          <p:cNvPr id="495" name="Google Shape;495;p6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96" name="Google Shape;496;p67"/>
          <p:cNvSpPr txBox="1">
            <a:spLocks noGrp="1"/>
          </p:cNvSpPr>
          <p:nvPr>
            <p:ph type="body" idx="1"/>
          </p:nvPr>
        </p:nvSpPr>
        <p:spPr>
          <a:xfrm>
            <a:off x="473342" y="1724742"/>
            <a:ext cx="8516100" cy="2017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"Countries in Region"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Countries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HAVING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&lt; 7;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97" name="Google Shape;497;p67"/>
          <p:cNvSpPr txBox="1">
            <a:spLocks noGrp="1"/>
          </p:cNvSpPr>
          <p:nvPr>
            <p:ph type="body" idx="1"/>
          </p:nvPr>
        </p:nvSpPr>
        <p:spPr>
          <a:xfrm>
            <a:off x="1515540" y="4214958"/>
            <a:ext cx="4848000" cy="194809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REGION_ID Countries in Region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---------- -------------------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null			     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	   2                   5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  3                   6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         4                   6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417048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uiExpand="1" build="p" animBg="1"/>
      <p:bldP spid="497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473342" y="1133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Aggregate Functions - ORDER BY</a:t>
            </a:r>
            <a:endParaRPr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509700" y="915838"/>
            <a:ext cx="8195388" cy="166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</a:t>
            </a:r>
            <a:r>
              <a:rPr lang="en-US" dirty="0"/>
              <a:t> We can use an aggregate function in an expression as shown in the previous example.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can also use aggregates within our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ORDER BY</a:t>
            </a:r>
            <a:r>
              <a:rPr lang="en-US" dirty="0"/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</p:txBody>
      </p:sp>
      <p:sp>
        <p:nvSpPr>
          <p:cNvPr id="504" name="Google Shape;504;p6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05" name="Google Shape;505;p68"/>
          <p:cNvSpPr txBox="1">
            <a:spLocks noGrp="1"/>
          </p:cNvSpPr>
          <p:nvPr>
            <p:ph type="body" idx="1"/>
          </p:nvPr>
        </p:nvSpPr>
        <p:spPr>
          <a:xfrm>
            <a:off x="509700" y="2832725"/>
            <a:ext cx="8516100" cy="236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"Countries in Region"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Countries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HAVING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&lt; 7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 BY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DESC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07" name="Google Shape;507;p68"/>
          <p:cNvSpPr/>
          <p:nvPr/>
        </p:nvSpPr>
        <p:spPr>
          <a:xfrm>
            <a:off x="1821172" y="4378063"/>
            <a:ext cx="2382600" cy="393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45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>
            <a:spLocks noGrp="1"/>
          </p:cNvSpPr>
          <p:nvPr>
            <p:ph type="title"/>
          </p:nvPr>
        </p:nvSpPr>
        <p:spPr>
          <a:xfrm>
            <a:off x="456650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HAVING</a:t>
            </a:r>
            <a:endParaRPr dirty="0"/>
          </a:p>
        </p:txBody>
      </p:sp>
      <p:sp>
        <p:nvSpPr>
          <p:cNvPr id="513" name="Google Shape;513;p69"/>
          <p:cNvSpPr txBox="1">
            <a:spLocks noGrp="1"/>
          </p:cNvSpPr>
          <p:nvPr>
            <p:ph type="body" idx="1"/>
          </p:nvPr>
        </p:nvSpPr>
        <p:spPr>
          <a:xfrm>
            <a:off x="456650" y="721768"/>
            <a:ext cx="8431318" cy="525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The ORDER in which SQL executes is roughly as follows:</a:t>
            </a:r>
            <a:endParaRPr sz="2300" dirty="0"/>
          </a:p>
          <a:p>
            <a:pPr lvl="0" indent="-457200" algn="l" defTabSz="1028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300" dirty="0"/>
              <a:t> 	Gets all the rows from the table.</a:t>
            </a:r>
            <a:endParaRPr sz="23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  <a:tabLst>
                <a:tab pos="2057400" algn="l"/>
              </a:tabLst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JOIN</a:t>
            </a:r>
            <a:r>
              <a:rPr lang="en-US" sz="2300" dirty="0"/>
              <a:t> 	Gets rows from new table, applies ON  			condition and constructs a new dataset. 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  <a:tabLst>
                <a:tab pos="2057400" algn="l"/>
              </a:tabLst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300" dirty="0"/>
              <a:t> 	Applies conditions to each row remaining.</a:t>
            </a:r>
            <a:endParaRPr sz="23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  <a:tabLst>
                <a:tab pos="2112963" algn="l"/>
              </a:tabLst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sz="2300" dirty="0"/>
              <a:t> Place each row in it’s appropriate grouping.</a:t>
            </a:r>
            <a:endParaRPr sz="2300" dirty="0"/>
          </a:p>
          <a:p>
            <a:pPr lvl="0" indent="-457200" algn="l" defTabSz="100012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HAVING</a:t>
            </a:r>
            <a:r>
              <a:rPr lang="en-US" sz="2300" dirty="0"/>
              <a:t> 	When all groups formed, apply conditions</a:t>
            </a:r>
            <a:endParaRPr sz="23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  <a:tabLst>
                <a:tab pos="2057400" algn="l"/>
              </a:tabLst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300" dirty="0"/>
              <a:t>	Determine data to be displayed.</a:t>
            </a:r>
            <a:endParaRPr sz="23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 BY</a:t>
            </a:r>
            <a:r>
              <a:rPr lang="en-US" sz="2300" dirty="0"/>
              <a:t>  Sort the result set.</a:t>
            </a:r>
            <a:endParaRPr sz="2300" dirty="0"/>
          </a:p>
        </p:txBody>
      </p:sp>
      <p:sp>
        <p:nvSpPr>
          <p:cNvPr id="514" name="Google Shape;514;p6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1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>
            <a:spLocks noGrp="1"/>
          </p:cNvSpPr>
          <p:nvPr>
            <p:ph type="title"/>
          </p:nvPr>
        </p:nvSpPr>
        <p:spPr>
          <a:xfrm>
            <a:off x="473342" y="12801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TRY IT</a:t>
            </a:r>
            <a:endParaRPr dirty="0"/>
          </a:p>
        </p:txBody>
      </p:sp>
      <p:sp>
        <p:nvSpPr>
          <p:cNvPr id="520" name="Google Shape;520;p70"/>
          <p:cNvSpPr txBox="1">
            <a:spLocks noGrp="1"/>
          </p:cNvSpPr>
          <p:nvPr>
            <p:ph type="body" idx="1"/>
          </p:nvPr>
        </p:nvSpPr>
        <p:spPr>
          <a:xfrm>
            <a:off x="473342" y="868073"/>
            <a:ext cx="7935300" cy="3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endParaRPr sz="2300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Show all city names and the number of departments they have. Do not include the departments with the names “Retail Sales” and “IT Helpdesk”. Only show cities with more than 5 departments.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7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4440992" y="3142107"/>
            <a:ext cx="4371975" cy="2943225"/>
            <a:chOff x="3714750" y="3946779"/>
            <a:chExt cx="4371975" cy="29432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50" y="3946779"/>
              <a:ext cx="1714500" cy="15430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9250" y="4642104"/>
              <a:ext cx="933450" cy="8477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2700" y="4642104"/>
              <a:ext cx="1724025" cy="224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70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1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GROUP BY - TRY IT - Solution</a:t>
            </a:r>
            <a:endParaRPr dirty="0"/>
          </a:p>
        </p:txBody>
      </p:sp>
      <p:sp>
        <p:nvSpPr>
          <p:cNvPr id="527" name="Google Shape;527;p71"/>
          <p:cNvSpPr txBox="1">
            <a:spLocks noGrp="1"/>
          </p:cNvSpPr>
          <p:nvPr>
            <p:ph type="body" idx="1"/>
          </p:nvPr>
        </p:nvSpPr>
        <p:spPr>
          <a:xfrm>
            <a:off x="473342" y="929525"/>
            <a:ext cx="79353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Show all city names and the number of departments they have. Do not include the departments with the names “Retail Sales” and “IT Helpdesk”. Only show cities with more than 5 departments.</a:t>
            </a:r>
            <a:endParaRPr sz="23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7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29" name="Google Shape;529;p71"/>
          <p:cNvSpPr txBox="1">
            <a:spLocks noGrp="1"/>
          </p:cNvSpPr>
          <p:nvPr>
            <p:ph type="body" idx="1"/>
          </p:nvPr>
        </p:nvSpPr>
        <p:spPr>
          <a:xfrm>
            <a:off x="100584" y="2835120"/>
            <a:ext cx="8895758" cy="304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>
                <a:latin typeface="IBM Plex Mono"/>
                <a:ea typeface="IBM Plex Mono"/>
                <a:cs typeface="IBM Plex Mono"/>
                <a:sym typeface="IBM Plex Mono"/>
              </a:rPr>
              <a:t>city, </a:t>
            </a:r>
            <a:r>
              <a:rPr lang="en-US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"Departments in City"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	Departments d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JOIN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	locations l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100" b="1" dirty="0" err="1">
                <a:latin typeface="IBM Plex Mono"/>
                <a:ea typeface="IBM Plex Mono"/>
                <a:cs typeface="IBM Plex Mono"/>
                <a:sym typeface="IBM Plex Mono"/>
              </a:rPr>
              <a:t>l.location_id</a:t>
            </a:r>
            <a:r>
              <a:rPr lang="en-US" sz="2100" b="1" dirty="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100" b="1" dirty="0" err="1">
                <a:latin typeface="IBM Plex Mono"/>
                <a:ea typeface="IBM Plex Mono"/>
                <a:cs typeface="IBM Plex Mono"/>
                <a:sym typeface="IBM Plex Mono"/>
              </a:rPr>
              <a:t>d.location_id</a:t>
            </a:r>
            <a:endParaRPr sz="21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d.department_name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IN 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'Retail 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Sales'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'IT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Helpdesk'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 BY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l.city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HAVING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(*) &gt; 5;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240717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35" name="Google Shape;535;p72"/>
          <p:cNvSpPr txBox="1">
            <a:spLocks noGrp="1"/>
          </p:cNvSpPr>
          <p:nvPr>
            <p:ph type="body" idx="1"/>
          </p:nvPr>
        </p:nvSpPr>
        <p:spPr>
          <a:xfrm>
            <a:off x="473342" y="913793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have seen the use of many different functions in SQL that </a:t>
            </a:r>
            <a:r>
              <a:rPr lang="en-US" dirty="0"/>
              <a:t>can help you answer more complicated questions!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You should now be able to 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answer the following:</a:t>
            </a:r>
            <a:endParaRPr sz="24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is an aggregate function?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is the difference between COUNT() and COUNT(*)?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does GROUP BY do?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1800"/>
              </a:spcAft>
              <a:buSzPts val="2400"/>
              <a:buChar char="●"/>
            </a:pPr>
            <a:r>
              <a:rPr lang="en-US" dirty="0"/>
              <a:t>Why and when do we use HAVING?</a:t>
            </a:r>
            <a:endParaRPr dirty="0"/>
          </a:p>
        </p:txBody>
      </p:sp>
      <p:sp>
        <p:nvSpPr>
          <p:cNvPr id="536" name="Google Shape;536;p7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77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456648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</a:t>
            </a:r>
            <a:endParaRPr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456648" y="85892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 is an Aggregate Function?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Similar to the built-in functions we learned about in the last set of slides.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However, these aggregate functions provide a means of evaluating an expression over a </a:t>
            </a:r>
            <a:r>
              <a:rPr lang="en-US" b="1" i="1" dirty="0"/>
              <a:t>set of rows </a:t>
            </a:r>
            <a:r>
              <a:rPr lang="en-US" dirty="0"/>
              <a:t>to reduce them to a single value.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●"/>
            </a:pPr>
            <a:r>
              <a:rPr lang="en-US" dirty="0"/>
              <a:t>The other built-in functions operated on a </a:t>
            </a:r>
            <a:r>
              <a:rPr lang="en-US" b="1" i="1" dirty="0"/>
              <a:t>single</a:t>
            </a:r>
            <a:r>
              <a:rPr lang="en-US" dirty="0"/>
              <a:t> expression only.</a:t>
            </a:r>
            <a:endParaRPr dirty="0"/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917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456650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Example</a:t>
            </a:r>
            <a:endParaRPr dirty="0"/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473342" y="2684841"/>
            <a:ext cx="83259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  <a:endParaRPr lang="en-US" dirty="0"/>
          </a:p>
          <a:p>
            <a:pPr marL="342900" indent="-342900">
              <a:lnSpc>
                <a:spcPct val="115000"/>
              </a:lnSpc>
            </a:pPr>
            <a:r>
              <a:rPr lang="en-US" dirty="0"/>
              <a:t>The name of the function is called: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SUM()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dirty="0"/>
              <a:t>The parameter is a column: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Salary</a:t>
            </a:r>
            <a:r>
              <a:rPr lang="en-US" dirty="0"/>
              <a:t> (must be a column)</a:t>
            </a:r>
            <a:endParaRPr dirty="0"/>
          </a:p>
          <a:p>
            <a:pPr marL="342900" indent="-342900">
              <a:lnSpc>
                <a:spcPct val="115000"/>
              </a:lnSpc>
            </a:pPr>
            <a:r>
              <a:rPr lang="en-US" dirty="0"/>
              <a:t>Returns a single numeric value.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returned value will use </a:t>
            </a:r>
            <a:r>
              <a:rPr lang="en-US" b="1" dirty="0"/>
              <a:t>ALL</a:t>
            </a:r>
            <a:r>
              <a:rPr lang="en-US" dirty="0"/>
              <a:t> of the parameter column’s values on every row of the entire table.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80" name="Google Shape;280;p42"/>
          <p:cNvSpPr txBox="1"/>
          <p:nvPr/>
        </p:nvSpPr>
        <p:spPr>
          <a:xfrm>
            <a:off x="435792" y="1582941"/>
            <a:ext cx="3684000" cy="110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SUM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(Salary)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lang="en-US" sz="24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1" name="Google Shape;281;p42"/>
          <p:cNvSpPr/>
          <p:nvPr/>
        </p:nvSpPr>
        <p:spPr>
          <a:xfrm>
            <a:off x="588192" y="993041"/>
            <a:ext cx="2238900" cy="316200"/>
          </a:xfrm>
          <a:prstGeom prst="wedgeRectCallout">
            <a:avLst>
              <a:gd name="adj1" fmla="val 20396"/>
              <a:gd name="adj2" fmla="val 18250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 name</a:t>
            </a:r>
            <a:endParaRPr/>
          </a:p>
        </p:txBody>
      </p:sp>
      <p:sp>
        <p:nvSpPr>
          <p:cNvPr id="282" name="Google Shape;282;p42"/>
          <p:cNvSpPr/>
          <p:nvPr/>
        </p:nvSpPr>
        <p:spPr>
          <a:xfrm>
            <a:off x="2956192" y="993041"/>
            <a:ext cx="1004700" cy="316200"/>
          </a:xfrm>
          <a:prstGeom prst="wedgeRectCallout">
            <a:avLst>
              <a:gd name="adj1" fmla="val 4871"/>
              <a:gd name="adj2" fmla="val 18344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82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animBg="1"/>
      <p:bldP spid="2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>
            <a:spLocks noGrp="1"/>
          </p:cNvSpPr>
          <p:nvPr>
            <p:ph type="body" idx="1"/>
          </p:nvPr>
        </p:nvSpPr>
        <p:spPr>
          <a:xfrm>
            <a:off x="473342" y="1020859"/>
            <a:ext cx="7771200" cy="3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We can see the result here: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 happened? 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For every row in the table the parameter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salary</a:t>
            </a:r>
            <a:r>
              <a:rPr lang="en-US" dirty="0"/>
              <a:t>) is being used by the function SUM(). 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Each row’s salary is added together to make a total.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2400"/>
              <a:buChar char="●"/>
            </a:pPr>
            <a:r>
              <a:rPr lang="en-US" dirty="0"/>
              <a:t>The result is returned.</a:t>
            </a:r>
            <a:endParaRPr dirty="0"/>
          </a:p>
        </p:txBody>
      </p:sp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Example Explanation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289" name="Google Shape;289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5226017" y="1020859"/>
            <a:ext cx="2667252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SUM(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SALARY</a:t>
            </a: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-----------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  791415.00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5201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Aggregate Functions - Displaying columns</a:t>
            </a:r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329184" y="895505"/>
            <a:ext cx="8577072" cy="464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You may use </a:t>
            </a:r>
            <a:r>
              <a:rPr lang="en-US" b="1" dirty="0"/>
              <a:t>multiple</a:t>
            </a:r>
            <a:r>
              <a:rPr lang="en-US" dirty="0"/>
              <a:t> aggregate functions at the same time.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Once you use one aggregate function as a displayed column, you can only use other aggregates in the displayed columns.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97" name="Google Shape;297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98" name="Google Shape;298;p44"/>
          <p:cNvSpPr txBox="1"/>
          <p:nvPr/>
        </p:nvSpPr>
        <p:spPr>
          <a:xfrm>
            <a:off x="587594" y="2128954"/>
            <a:ext cx="6599590" cy="143720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SUM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(Salary)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MIN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(Salary)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sz="24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6792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title"/>
          </p:nvPr>
        </p:nvSpPr>
        <p:spPr>
          <a:xfrm>
            <a:off x="473342" y="134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Aggregate Functions - Renaming columns</a:t>
            </a:r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body" idx="1"/>
          </p:nvPr>
        </p:nvSpPr>
        <p:spPr>
          <a:xfrm>
            <a:off x="473342" y="1114960"/>
            <a:ext cx="8325900" cy="111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IMPORTANT REMINDER: </a:t>
            </a:r>
            <a:r>
              <a:rPr lang="en-US" dirty="0"/>
              <a:t>We should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ALWAYS </a:t>
            </a:r>
            <a:r>
              <a:rPr lang="en-US" dirty="0"/>
              <a:t>rename a column if we are using a function or an expression: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6" name="Google Shape;306;p45"/>
          <p:cNvSpPr txBox="1"/>
          <p:nvPr/>
        </p:nvSpPr>
        <p:spPr>
          <a:xfrm>
            <a:off x="519617" y="2466861"/>
            <a:ext cx="8279700" cy="1009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SUM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(Salary) </a:t>
            </a: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4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"Total Salaries"</a:t>
            </a:r>
            <a:endParaRPr sz="2400"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sz="24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304;p45"/>
          <p:cNvSpPr txBox="1">
            <a:spLocks/>
          </p:cNvSpPr>
          <p:nvPr/>
        </p:nvSpPr>
        <p:spPr>
          <a:xfrm>
            <a:off x="519616" y="3620340"/>
            <a:ext cx="8404927" cy="232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lnSpc>
                <a:spcPct val="150000"/>
              </a:lnSpc>
              <a:buFont typeface="Lato Light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Result:</a:t>
            </a:r>
          </a:p>
          <a:p>
            <a:pPr mar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Total Salaries</a:t>
            </a:r>
          </a:p>
          <a:p>
            <a:pPr marL="0" indent="0"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-----------------</a:t>
            </a:r>
          </a:p>
          <a:p>
            <a:pPr marL="0" indent="0"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      791415.00</a:t>
            </a:r>
          </a:p>
        </p:txBody>
      </p:sp>
    </p:spTree>
    <p:extLst>
      <p:ext uri="{BB962C8B-B14F-4D97-AF65-F5344CB8AC3E}">
        <p14:creationId xmlns:p14="http://schemas.microsoft.com/office/powerpoint/2010/main" val="8591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>
            <a:spLocks noGrp="1"/>
          </p:cNvSpPr>
          <p:nvPr>
            <p:ph type="title"/>
          </p:nvPr>
        </p:nvSpPr>
        <p:spPr>
          <a:xfrm>
            <a:off x="456650" y="805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Aggregate Functions - SUM()</a:t>
            </a:r>
            <a:endParaRPr dirty="0"/>
          </a:p>
        </p:txBody>
      </p:sp>
      <p:sp>
        <p:nvSpPr>
          <p:cNvPr id="312" name="Google Shape;312;p46"/>
          <p:cNvSpPr txBox="1">
            <a:spLocks noGrp="1"/>
          </p:cNvSpPr>
          <p:nvPr>
            <p:ph type="body" idx="1"/>
          </p:nvPr>
        </p:nvSpPr>
        <p:spPr>
          <a:xfrm>
            <a:off x="456650" y="831497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SUM()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Totals</a:t>
            </a:r>
            <a:r>
              <a:rPr lang="en-US" dirty="0"/>
              <a:t> all numeric values in a specified column throughout all rows in a table.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Returns: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13" name="Google Shape;313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body" idx="1"/>
          </p:nvPr>
        </p:nvSpPr>
        <p:spPr>
          <a:xfrm>
            <a:off x="495300" y="2996847"/>
            <a:ext cx="85161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SUM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Max_Salary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Total Max Salaries</a:t>
            </a:r>
            <a:r>
              <a:rPr lang="en-US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Jobs;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5" name="Google Shape;315;p46"/>
          <p:cNvSpPr txBox="1">
            <a:spLocks noGrp="1"/>
          </p:cNvSpPr>
          <p:nvPr>
            <p:ph type="body" idx="1"/>
          </p:nvPr>
        </p:nvSpPr>
        <p:spPr>
          <a:xfrm>
            <a:off x="1796749" y="4259147"/>
            <a:ext cx="3962919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Total Max Salaries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------------------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Mono"/>
                <a:ea typeface="IBM Plex Mono"/>
                <a:cs typeface="IBM Plex Mono"/>
                <a:sym typeface="IBM Plex Mono"/>
              </a:rPr>
              <a:t>         251088.00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5092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F48AAB-008C-4285-905A-490EA27F65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02B806-8148-4E8E-812D-FA197CB0B67C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customXml/itemProps3.xml><?xml version="1.0" encoding="utf-8"?>
<ds:datastoreItem xmlns:ds="http://schemas.openxmlformats.org/officeDocument/2006/customXml" ds:itemID="{8A1A7586-1AE1-47AF-BD8C-F486CC28A9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2575</Words>
  <Application>Microsoft Office PowerPoint</Application>
  <PresentationFormat>全屏显示(4:3)</PresentationFormat>
  <Paragraphs>479</Paragraphs>
  <Slides>38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Streamline</vt:lpstr>
      <vt:lpstr>Streamline</vt:lpstr>
      <vt:lpstr>Streamline</vt:lpstr>
      <vt:lpstr>Aggregates / GROUP BY  / HAVING</vt:lpstr>
      <vt:lpstr>Last Time...</vt:lpstr>
      <vt:lpstr>In These Slides . . .</vt:lpstr>
      <vt:lpstr>Aggregate Functions</vt:lpstr>
      <vt:lpstr>Aggregate Functions - Example</vt:lpstr>
      <vt:lpstr>Aggregate Functions - Example Explanation </vt:lpstr>
      <vt:lpstr>Aggregate Functions - Displaying columns</vt:lpstr>
      <vt:lpstr>Aggregate Functions - Renaming columns</vt:lpstr>
      <vt:lpstr>Aggregate Functions - SUM()</vt:lpstr>
      <vt:lpstr>Aggregate Functions - MIN()</vt:lpstr>
      <vt:lpstr>Aggregate Functions - MAX()</vt:lpstr>
      <vt:lpstr>Aggregate Functions - AVG()</vt:lpstr>
      <vt:lpstr>Aggregate Functions - COUNT()</vt:lpstr>
      <vt:lpstr>Aggregate Functions - COUNT()</vt:lpstr>
      <vt:lpstr>Aggregate Functions - COUNT()</vt:lpstr>
      <vt:lpstr>Aggregate Functions - COUNT(*)</vt:lpstr>
      <vt:lpstr>Aggregate Functions - COUNT() distinct</vt:lpstr>
      <vt:lpstr>Aggregate Functions - COUNT() distinct</vt:lpstr>
      <vt:lpstr>Aggregate - Try It!</vt:lpstr>
      <vt:lpstr>Aggregate - Try It!</vt:lpstr>
      <vt:lpstr>GROUP BY</vt:lpstr>
      <vt:lpstr>GROUP BY</vt:lpstr>
      <vt:lpstr>GROUP BY</vt:lpstr>
      <vt:lpstr>GROUP BY - Example Explained</vt:lpstr>
      <vt:lpstr>GROUP BY - Example Explained</vt:lpstr>
      <vt:lpstr>GROUP BY - TRY IT</vt:lpstr>
      <vt:lpstr>GROUP BY - TRY IT - Solution</vt:lpstr>
      <vt:lpstr>GROUP BY - TRY IT 2 - Solution</vt:lpstr>
      <vt:lpstr>GROUP BY - Multiple Columns</vt:lpstr>
      <vt:lpstr>GROUP BY - Multiple Columns</vt:lpstr>
      <vt:lpstr>HAVING</vt:lpstr>
      <vt:lpstr>HAVING</vt:lpstr>
      <vt:lpstr>HAVING</vt:lpstr>
      <vt:lpstr>Aggregate Functions - ORDER BY</vt:lpstr>
      <vt:lpstr>HAVING</vt:lpstr>
      <vt:lpstr>GROUP BY - TRY IT</vt:lpstr>
      <vt:lpstr>GROUP BY - TRY IT - Solution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Aggregates / GROUP BY  / HAVING</dc:title>
  <cp:lastModifiedBy>Buck</cp:lastModifiedBy>
  <cp:revision>43</cp:revision>
  <dcterms:modified xsi:type="dcterms:W3CDTF">2022-12-30T00:13:19Z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  <property fmtid="{D5CDD505-2E9C-101B-9397-08002B2CF9AE}" pid="3" name="MediaServiceImageTags">
    <vt:lpwstr/>
  </property>
</Properties>
</file>