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4"/>
    <p:sldMasterId id="2147483683" r:id="rId5"/>
    <p:sldMasterId id="2147483684" r:id="rId6"/>
  </p:sldMasterIdLst>
  <p:notesMasterIdLst>
    <p:notesMasterId r:id="rId29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6858000" type="screen4x3"/>
  <p:notesSz cx="6858000" cy="9199563"/>
  <p:embeddedFontLst>
    <p:embeddedFont>
      <p:font typeface="Cambria" panose="02040503050406030204" pitchFamily="18" charset="0"/>
      <p:regular r:id="rId30"/>
      <p:bold r:id="rId31"/>
      <p:italic r:id="rId32"/>
      <p:boldItalic r:id="rId33"/>
    </p:embeddedFont>
    <p:embeddedFont>
      <p:font typeface="IBM Plex Mono" panose="020B0509050203000203" pitchFamily="49" charset="0"/>
      <p:regular r:id="rId34"/>
      <p:bold r:id="rId35"/>
      <p:italic r:id="rId36"/>
      <p:boldItalic r:id="rId37"/>
    </p:embeddedFont>
    <p:embeddedFont>
      <p:font typeface="Lato" panose="020F0502020204030203" pitchFamily="34" charset="0"/>
      <p:regular r:id="rId38"/>
      <p:bold r:id="rId39"/>
      <p:italic r:id="rId40"/>
      <p:boldItalic r:id="rId41"/>
    </p:embeddedFont>
    <p:embeddedFont>
      <p:font typeface="Lato Light" panose="020F0502020204030203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font" Target="fonts/font10.fntdata"/><Relationship Id="rId21" Type="http://schemas.openxmlformats.org/officeDocument/2006/relationships/slide" Target="slides/slide15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font" Target="fonts/font7.fntdata"/><Relationship Id="rId49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heme" Target="theme/theme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presProps" Target="presProps.xml"/><Relationship Id="rId20" Type="http://schemas.openxmlformats.org/officeDocument/2006/relationships/slide" Target="slides/slide14.xml"/><Relationship Id="rId41" Type="http://schemas.openxmlformats.org/officeDocument/2006/relationships/font" Target="fonts/font12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39188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739188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p1:notes"/>
          <p:cNvSpPr txBox="1">
            <a:spLocks noGrp="1"/>
          </p:cNvSpPr>
          <p:nvPr>
            <p:ph type="sldNum" idx="12"/>
          </p:nvPr>
        </p:nvSpPr>
        <p:spPr>
          <a:xfrm>
            <a:off x="3886200" y="8739188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b183c714a_0_16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Activity:</a:t>
            </a:r>
            <a:endParaRPr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Let’s suppose you work in an optical store as a salesperson. </a:t>
            </a:r>
            <a:endParaRPr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A potential client comes in.  This customer has a disability and can’t speak or write.  All the customer can do is let you know is yes or no by nodding.</a:t>
            </a:r>
            <a:endParaRPr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Brainstorm with a partner the kind of questions you would ask the potential customer to help them pick the glasses they need.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5b183c714a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bd3087ea0_0_11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9" name="Google Shape;319;g5bd3087ea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8ac347eb26_0_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7" name="Google Shape;327;g8ac347eb2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ac347eb26_0_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5" name="Google Shape;335;g8ac347eb2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b183c714a_0_53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2" name="Google Shape;342;g5b183c714a_0_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bd3087ea0_0_10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9" name="Google Shape;349;g5bd3087ea0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b183c714a_0_12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9" name="Google Shape;359;g5b183c714a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b183c714a_0_17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7" name="Google Shape;367;g5b183c714a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b183c714a_0_18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5" name="Google Shape;375;g5b183c714a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b183c714a_0_20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3" name="Google Shape;383;g5b183c714a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b183c714a_1_1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" name="Google Shape;254;g5b183c714a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bda7fad65_1_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1" name="Google Shape;391;g5bda7fad6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bda7fad65_1_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g5bda7fad65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5bda7fad65_1_13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g5bda7fad65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b183c714a_1_7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g5b183c714a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b183c714a_0_9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g5b183c714a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b183c714a_0_12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7" name="Google Shape;277;g5b183c714a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b183c714a_0_11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g5b183c714a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b183c714a_0_15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1" name="Google Shape;291;g5b183c714a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b183c714a_0_15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8" name="Google Shape;298;g5b183c714a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bd3087ea0_0_12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5" name="Google Shape;305;g5bd3087ea0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491595" y="1763267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491772" y="4230533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581122" y="1740729"/>
            <a:ext cx="745804" cy="61200"/>
            <a:chOff x="830392" y="1588329"/>
            <a:chExt cx="745804" cy="61200"/>
          </a:xfrm>
        </p:grpSpPr>
        <p:sp>
          <p:nvSpPr>
            <p:cNvPr id="21" name="Google Shape;21;p2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505605" y="5830068"/>
            <a:ext cx="76974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6FB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2"/>
          <p:cNvGrpSpPr/>
          <p:nvPr/>
        </p:nvGrpSpPr>
        <p:grpSpPr>
          <a:xfrm>
            <a:off x="581122" y="5558926"/>
            <a:ext cx="745763" cy="61102"/>
            <a:chOff x="4580561" y="2589004"/>
            <a:chExt cx="1064464" cy="25200"/>
          </a:xfrm>
        </p:grpSpPr>
        <p:sp>
          <p:nvSpPr>
            <p:cNvPr id="86" name="Google Shape;86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12"/>
          <p:cNvSpPr txBox="1">
            <a:spLocks noGrp="1"/>
          </p:cNvSpPr>
          <p:nvPr>
            <p:ph type="title" hasCustomPrompt="1"/>
          </p:nvPr>
        </p:nvSpPr>
        <p:spPr>
          <a:xfrm>
            <a:off x="507946" y="978600"/>
            <a:ext cx="76884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1"/>
          </p:nvPr>
        </p:nvSpPr>
        <p:spPr>
          <a:xfrm>
            <a:off x="507946" y="3030517"/>
            <a:ext cx="76884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ylight Default Template" type="obj">
  <p:cSld name="OBJEC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473342" y="7515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473342" y="892087"/>
            <a:ext cx="82890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  <a:defRPr sz="2400" b="0"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algn="l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  <p:extLst>
    <p:ext uri="{DCECCB84-F9BA-43D5-87BE-67443E8EF086}">
      <p15:sldGuideLst xmlns:p15="http://schemas.microsoft.com/office/powerpoint/2012/main">
        <p15:guide id="1" orient="horz" pos="840">
          <p15:clr>
            <a:srgbClr val="FA7B17"/>
          </p15:clr>
        </p15:guide>
        <p15:guide id="2" orient="horz" pos="1080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ctrTitle"/>
          </p:nvPr>
        </p:nvSpPr>
        <p:spPr>
          <a:xfrm>
            <a:off x="491595" y="1763267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1"/>
          </p:nvPr>
        </p:nvSpPr>
        <p:spPr>
          <a:xfrm>
            <a:off x="491772" y="4230533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9" name="Google Shape;109;p16"/>
          <p:cNvGrpSpPr/>
          <p:nvPr/>
        </p:nvGrpSpPr>
        <p:grpSpPr>
          <a:xfrm>
            <a:off x="581122" y="1740729"/>
            <a:ext cx="745804" cy="61200"/>
            <a:chOff x="830392" y="1588329"/>
            <a:chExt cx="745804" cy="61200"/>
          </a:xfrm>
        </p:grpSpPr>
        <p:sp>
          <p:nvSpPr>
            <p:cNvPr id="110" name="Google Shape;110;p16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6FB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7"/>
          <p:cNvGrpSpPr/>
          <p:nvPr/>
        </p:nvGrpSpPr>
        <p:grpSpPr>
          <a:xfrm>
            <a:off x="583282" y="1588427"/>
            <a:ext cx="745763" cy="61102"/>
            <a:chOff x="4580561" y="2589004"/>
            <a:chExt cx="1064464" cy="25200"/>
          </a:xfrm>
        </p:grpSpPr>
        <p:sp>
          <p:nvSpPr>
            <p:cNvPr id="114" name="Google Shape;114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500850" y="1763267"/>
            <a:ext cx="76884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50085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500725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2"/>
          </p:nvPr>
        </p:nvSpPr>
        <p:spPr>
          <a:xfrm>
            <a:off x="4415004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125" name="Google Shape;125;p18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1" name="Google Shape;131;p19"/>
          <p:cNvGrpSpPr/>
          <p:nvPr/>
        </p:nvGrpSpPr>
        <p:grpSpPr>
          <a:xfrm>
            <a:off x="571867" y="1588329"/>
            <a:ext cx="745804" cy="61200"/>
            <a:chOff x="830392" y="1588329"/>
            <a:chExt cx="745804" cy="61200"/>
          </a:xfrm>
        </p:grpSpPr>
        <p:sp>
          <p:nvSpPr>
            <p:cNvPr id="132" name="Google Shape;132;p19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06FB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0"/>
          <p:cNvGrpSpPr/>
          <p:nvPr/>
        </p:nvGrpSpPr>
        <p:grpSpPr>
          <a:xfrm>
            <a:off x="583282" y="5558926"/>
            <a:ext cx="745763" cy="61102"/>
            <a:chOff x="4580561" y="2589004"/>
            <a:chExt cx="1064464" cy="25200"/>
          </a:xfrm>
        </p:grpSpPr>
        <p:sp>
          <p:nvSpPr>
            <p:cNvPr id="136" name="Google Shape;136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500850" y="1152400"/>
            <a:ext cx="70212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501400" y="1758200"/>
            <a:ext cx="33009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1"/>
          </p:nvPr>
        </p:nvSpPr>
        <p:spPr>
          <a:xfrm>
            <a:off x="496350" y="4215367"/>
            <a:ext cx="33009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2"/>
          </p:nvPr>
        </p:nvSpPr>
        <p:spPr>
          <a:xfrm>
            <a:off x="4869425" y="1803500"/>
            <a:ext cx="38952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6" name="Google Shape;146;p21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147" name="Google Shape;147;p21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ylight Default Template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473342" y="1503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473342" y="1131369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  <a:defRPr sz="2400" b="0"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algn="l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  <p:extLst>
    <p:ext uri="{DCECCB84-F9BA-43D5-87BE-67443E8EF086}">
      <p15:sldGuideLst xmlns:p15="http://schemas.microsoft.com/office/powerpoint/2012/main">
        <p15:guide id="1" orient="horz" pos="840">
          <p15:clr>
            <a:srgbClr val="FA7B17"/>
          </p15:clr>
        </p15:guide>
        <p15:guide id="2" orient="horz" pos="1080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body" idx="1"/>
          </p:nvPr>
        </p:nvSpPr>
        <p:spPr>
          <a:xfrm>
            <a:off x="505605" y="5830068"/>
            <a:ext cx="76974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6FB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23"/>
          <p:cNvGrpSpPr/>
          <p:nvPr/>
        </p:nvGrpSpPr>
        <p:grpSpPr>
          <a:xfrm>
            <a:off x="581122" y="5558926"/>
            <a:ext cx="745763" cy="61102"/>
            <a:chOff x="4580561" y="2589004"/>
            <a:chExt cx="1064464" cy="25200"/>
          </a:xfrm>
        </p:grpSpPr>
        <p:sp>
          <p:nvSpPr>
            <p:cNvPr id="154" name="Google Shape;154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p23"/>
          <p:cNvSpPr txBox="1">
            <a:spLocks noGrp="1"/>
          </p:cNvSpPr>
          <p:nvPr>
            <p:ph type="title" hasCustomPrompt="1"/>
          </p:nvPr>
        </p:nvSpPr>
        <p:spPr>
          <a:xfrm>
            <a:off x="507946" y="978600"/>
            <a:ext cx="76884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507946" y="3030517"/>
            <a:ext cx="76884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algn="l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ctrTitle"/>
          </p:nvPr>
        </p:nvSpPr>
        <p:spPr>
          <a:xfrm>
            <a:off x="491595" y="1763267"/>
            <a:ext cx="7688100" cy="22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subTitle" idx="1"/>
          </p:nvPr>
        </p:nvSpPr>
        <p:spPr>
          <a:xfrm>
            <a:off x="491772" y="4230533"/>
            <a:ext cx="7688100" cy="7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2" name="Google Shape;172;p26"/>
          <p:cNvGrpSpPr/>
          <p:nvPr/>
        </p:nvGrpSpPr>
        <p:grpSpPr>
          <a:xfrm>
            <a:off x="581122" y="1740729"/>
            <a:ext cx="745804" cy="61200"/>
            <a:chOff x="830392" y="1588329"/>
            <a:chExt cx="745804" cy="61200"/>
          </a:xfrm>
        </p:grpSpPr>
        <p:sp>
          <p:nvSpPr>
            <p:cNvPr id="173" name="Google Shape;173;p26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6FB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7"/>
          <p:cNvGrpSpPr/>
          <p:nvPr/>
        </p:nvGrpSpPr>
        <p:grpSpPr>
          <a:xfrm>
            <a:off x="583282" y="1588427"/>
            <a:ext cx="745763" cy="61102"/>
            <a:chOff x="4580561" y="2589004"/>
            <a:chExt cx="1064464" cy="25200"/>
          </a:xfrm>
        </p:grpSpPr>
        <p:sp>
          <p:nvSpPr>
            <p:cNvPr id="177" name="Google Shape;177;p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500850" y="1763267"/>
            <a:ext cx="7688400" cy="20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28"/>
          <p:cNvGrpSpPr/>
          <p:nvPr/>
        </p:nvGrpSpPr>
        <p:grpSpPr>
          <a:xfrm>
            <a:off x="571867" y="1588329"/>
            <a:ext cx="745804" cy="61200"/>
            <a:chOff x="830392" y="1588329"/>
            <a:chExt cx="745804" cy="61200"/>
          </a:xfrm>
        </p:grpSpPr>
        <p:sp>
          <p:nvSpPr>
            <p:cNvPr id="184" name="Google Shape;184;p28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8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86;p28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body" idx="1"/>
          </p:nvPr>
        </p:nvSpPr>
        <p:spPr>
          <a:xfrm>
            <a:off x="498690" y="2771833"/>
            <a:ext cx="76887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title"/>
          </p:nvPr>
        </p:nvSpPr>
        <p:spPr>
          <a:xfrm>
            <a:off x="500850" y="1758200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body" idx="1"/>
          </p:nvPr>
        </p:nvSpPr>
        <p:spPr>
          <a:xfrm>
            <a:off x="500725" y="2771833"/>
            <a:ext cx="37743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body" idx="2"/>
          </p:nvPr>
        </p:nvSpPr>
        <p:spPr>
          <a:xfrm>
            <a:off x="4415004" y="2771833"/>
            <a:ext cx="37743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95" name="Google Shape;195;p29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196" name="Google Shape;196;p29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9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2" name="Google Shape;202;p30"/>
          <p:cNvGrpSpPr/>
          <p:nvPr/>
        </p:nvGrpSpPr>
        <p:grpSpPr>
          <a:xfrm>
            <a:off x="571867" y="1588329"/>
            <a:ext cx="745804" cy="61200"/>
            <a:chOff x="830392" y="1588329"/>
            <a:chExt cx="745804" cy="61200"/>
          </a:xfrm>
        </p:grpSpPr>
        <p:sp>
          <p:nvSpPr>
            <p:cNvPr id="203" name="Google Shape;203;p30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0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1"/>
          <p:cNvSpPr txBox="1">
            <a:spLocks noGrp="1"/>
          </p:cNvSpPr>
          <p:nvPr>
            <p:ph type="title"/>
          </p:nvPr>
        </p:nvSpPr>
        <p:spPr>
          <a:xfrm>
            <a:off x="508496" y="1758200"/>
            <a:ext cx="3300900" cy="18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31"/>
          <p:cNvSpPr txBox="1">
            <a:spLocks noGrp="1"/>
          </p:cNvSpPr>
          <p:nvPr>
            <p:ph type="body" idx="1"/>
          </p:nvPr>
        </p:nvSpPr>
        <p:spPr>
          <a:xfrm>
            <a:off x="499721" y="3708967"/>
            <a:ext cx="3300900" cy="2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10" name="Google Shape;210;p31"/>
          <p:cNvGrpSpPr/>
          <p:nvPr/>
        </p:nvGrpSpPr>
        <p:grpSpPr>
          <a:xfrm>
            <a:off x="581122" y="1588329"/>
            <a:ext cx="745804" cy="61200"/>
            <a:chOff x="830392" y="1588329"/>
            <a:chExt cx="745804" cy="61200"/>
          </a:xfrm>
        </p:grpSpPr>
        <p:sp>
          <p:nvSpPr>
            <p:cNvPr id="211" name="Google Shape;211;p31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1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06FBF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32"/>
          <p:cNvGrpSpPr/>
          <p:nvPr/>
        </p:nvGrpSpPr>
        <p:grpSpPr>
          <a:xfrm>
            <a:off x="583282" y="5558926"/>
            <a:ext cx="745763" cy="61102"/>
            <a:chOff x="4580561" y="2589004"/>
            <a:chExt cx="1064464" cy="25200"/>
          </a:xfrm>
        </p:grpSpPr>
        <p:sp>
          <p:nvSpPr>
            <p:cNvPr id="215" name="Google Shape;215;p3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32"/>
          <p:cNvSpPr txBox="1">
            <a:spLocks noGrp="1"/>
          </p:cNvSpPr>
          <p:nvPr>
            <p:ph type="title"/>
          </p:nvPr>
        </p:nvSpPr>
        <p:spPr>
          <a:xfrm>
            <a:off x="500850" y="1152400"/>
            <a:ext cx="7021200" cy="39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8" name="Google Shape;218;p3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6FBF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583282" y="1588427"/>
            <a:ext cx="745763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500850" y="1763267"/>
            <a:ext cx="76884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501400" y="1758200"/>
            <a:ext cx="3300900" cy="22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33"/>
          <p:cNvSpPr txBox="1">
            <a:spLocks noGrp="1"/>
          </p:cNvSpPr>
          <p:nvPr>
            <p:ph type="subTitle" idx="1"/>
          </p:nvPr>
        </p:nvSpPr>
        <p:spPr>
          <a:xfrm>
            <a:off x="496350" y="4215367"/>
            <a:ext cx="3300900" cy="10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3" name="Google Shape;223;p33"/>
          <p:cNvSpPr txBox="1">
            <a:spLocks noGrp="1"/>
          </p:cNvSpPr>
          <p:nvPr>
            <p:ph type="body" idx="2"/>
          </p:nvPr>
        </p:nvSpPr>
        <p:spPr>
          <a:xfrm>
            <a:off x="4869425" y="1803500"/>
            <a:ext cx="3895200" cy="40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24" name="Google Shape;224;p3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5" name="Google Shape;225;p33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226" name="Google Shape;226;p33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3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>
            <a:spLocks noGrp="1"/>
          </p:cNvSpPr>
          <p:nvPr>
            <p:ph type="body" idx="1"/>
          </p:nvPr>
        </p:nvSpPr>
        <p:spPr>
          <a:xfrm>
            <a:off x="505605" y="5830068"/>
            <a:ext cx="76974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230" name="Google Shape;230;p3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6FB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35"/>
          <p:cNvGrpSpPr/>
          <p:nvPr/>
        </p:nvGrpSpPr>
        <p:grpSpPr>
          <a:xfrm>
            <a:off x="581122" y="5558926"/>
            <a:ext cx="745763" cy="61102"/>
            <a:chOff x="4580561" y="2589004"/>
            <a:chExt cx="1064464" cy="25200"/>
          </a:xfrm>
        </p:grpSpPr>
        <p:sp>
          <p:nvSpPr>
            <p:cNvPr id="233" name="Google Shape;233;p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5" name="Google Shape;235;p35"/>
          <p:cNvSpPr txBox="1">
            <a:spLocks noGrp="1"/>
          </p:cNvSpPr>
          <p:nvPr>
            <p:ph type="title" hasCustomPrompt="1"/>
          </p:nvPr>
        </p:nvSpPr>
        <p:spPr>
          <a:xfrm>
            <a:off x="507946" y="978600"/>
            <a:ext cx="7688400" cy="1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6" name="Google Shape;236;p35"/>
          <p:cNvSpPr txBox="1">
            <a:spLocks noGrp="1"/>
          </p:cNvSpPr>
          <p:nvPr>
            <p:ph type="body" idx="1"/>
          </p:nvPr>
        </p:nvSpPr>
        <p:spPr>
          <a:xfrm>
            <a:off x="507946" y="3030517"/>
            <a:ext cx="7688400" cy="21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3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ylight Default Template" type="obj">
  <p:cSld name="OBJECT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456648" y="1503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422850" y="951908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  <a:defRPr sz="2400" b="0"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244" name="Google Shape;244;p3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  <p:extLst>
    <p:ext uri="{DCECCB84-F9BA-43D5-87BE-67443E8EF086}">
      <p15:sldGuideLst xmlns:p15="http://schemas.microsoft.com/office/powerpoint/2012/main">
        <p15:guide id="1" orient="horz" pos="840">
          <p15:clr>
            <a:srgbClr val="FA7B17"/>
          </p15:clr>
        </p15:guide>
        <p15:guide id="2" orient="horz" pos="1080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5"/>
          <p:cNvGrpSpPr/>
          <p:nvPr/>
        </p:nvGrpSpPr>
        <p:grpSpPr>
          <a:xfrm>
            <a:off x="571867" y="1588427"/>
            <a:ext cx="745763" cy="61103"/>
            <a:chOff x="830392" y="1588427"/>
            <a:chExt cx="745763" cy="61103"/>
          </a:xfrm>
        </p:grpSpPr>
        <p:sp>
          <p:nvSpPr>
            <p:cNvPr id="37" name="Google Shape;37;p5"/>
            <p:cNvSpPr/>
            <p:nvPr/>
          </p:nvSpPr>
          <p:spPr>
            <a:xfrm rot="-5400000">
              <a:off x="1359174" y="1432549"/>
              <a:ext cx="61102" cy="372859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 rot="-5400000">
              <a:off x="987847" y="1430972"/>
              <a:ext cx="61102" cy="376012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498690" y="2771833"/>
            <a:ext cx="76887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50085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500725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415004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8" name="Google Shape;48;p6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49" name="Google Shape;49;p6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5" name="Google Shape;55;p7"/>
          <p:cNvGrpSpPr/>
          <p:nvPr/>
        </p:nvGrpSpPr>
        <p:grpSpPr>
          <a:xfrm>
            <a:off x="571867" y="1588329"/>
            <a:ext cx="745804" cy="61200"/>
            <a:chOff x="830392" y="1588329"/>
            <a:chExt cx="745804" cy="61200"/>
          </a:xfrm>
        </p:grpSpPr>
        <p:sp>
          <p:nvSpPr>
            <p:cNvPr id="56" name="Google Shape;56;p7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508496" y="1758200"/>
            <a:ext cx="3300900" cy="1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1"/>
          </p:nvPr>
        </p:nvSpPr>
        <p:spPr>
          <a:xfrm>
            <a:off x="499721" y="3708967"/>
            <a:ext cx="33009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3" name="Google Shape;63;p8"/>
          <p:cNvGrpSpPr/>
          <p:nvPr/>
        </p:nvGrpSpPr>
        <p:grpSpPr>
          <a:xfrm>
            <a:off x="581122" y="1588329"/>
            <a:ext cx="745804" cy="61200"/>
            <a:chOff x="830392" y="1588329"/>
            <a:chExt cx="745804" cy="61200"/>
          </a:xfrm>
        </p:grpSpPr>
        <p:sp>
          <p:nvSpPr>
            <p:cNvPr id="64" name="Google Shape;64;p8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8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06FB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9"/>
          <p:cNvGrpSpPr/>
          <p:nvPr/>
        </p:nvGrpSpPr>
        <p:grpSpPr>
          <a:xfrm>
            <a:off x="583282" y="5558926"/>
            <a:ext cx="745763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500850" y="1152400"/>
            <a:ext cx="70212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501400" y="1758200"/>
            <a:ext cx="33009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ubTitle" idx="1"/>
          </p:nvPr>
        </p:nvSpPr>
        <p:spPr>
          <a:xfrm>
            <a:off x="496350" y="4215367"/>
            <a:ext cx="33009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2"/>
          </p:nvPr>
        </p:nvSpPr>
        <p:spPr>
          <a:xfrm>
            <a:off x="4869425" y="1803500"/>
            <a:ext cx="38952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8" name="Google Shape;78;p10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79" name="Google Shape;79;p10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0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73342" y="247151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6FB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73342" y="1254622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890100" y="6380298"/>
            <a:ext cx="1866900" cy="28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1"/>
          <p:cNvCxnSpPr/>
          <p:nvPr/>
        </p:nvCxnSpPr>
        <p:spPr>
          <a:xfrm>
            <a:off x="6904265" y="6284620"/>
            <a:ext cx="22491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>
    <p:pull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>
          <p15:clr>
            <a:srgbClr val="EA4335"/>
          </p15:clr>
        </p15:guide>
        <p15:guide id="2" pos="36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477674" y="247151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6FB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477674" y="1220439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890100" y="6380298"/>
            <a:ext cx="1866900" cy="28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4"/>
          <p:cNvCxnSpPr/>
          <p:nvPr/>
        </p:nvCxnSpPr>
        <p:spPr>
          <a:xfrm>
            <a:off x="6904265" y="6284620"/>
            <a:ext cx="22491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ransition spd="med">
    <p:pull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>
          <p15:clr>
            <a:srgbClr val="EA4335"/>
          </p15:clr>
        </p15:guide>
        <p15:guide id="2" pos="360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473342" y="247151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800"/>
              <a:buFont typeface="Lato"/>
              <a:buNone/>
              <a:defRPr sz="2800" b="1">
                <a:solidFill>
                  <a:srgbClr val="006FB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body" idx="1"/>
          </p:nvPr>
        </p:nvSpPr>
        <p:spPr>
          <a:xfrm>
            <a:off x="473342" y="1228985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890100" y="6380298"/>
            <a:ext cx="1866900" cy="28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25"/>
          <p:cNvCxnSpPr/>
          <p:nvPr/>
        </p:nvCxnSpPr>
        <p:spPr>
          <a:xfrm>
            <a:off x="6904265" y="6284620"/>
            <a:ext cx="22491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ransition spd="med">
    <p:pull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>
          <p15:clr>
            <a:srgbClr val="EA4335"/>
          </p15:clr>
        </p15:guide>
        <p15:guide id="2" pos="3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>
            <a:spLocks noGrp="1"/>
          </p:cNvSpPr>
          <p:nvPr>
            <p:ph type="ctrTitle"/>
          </p:nvPr>
        </p:nvSpPr>
        <p:spPr>
          <a:xfrm>
            <a:off x="480885" y="2250759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mbria"/>
              <a:buNone/>
            </a:pPr>
            <a:r>
              <a:rPr lang="en-US" sz="4400" b="1">
                <a:solidFill>
                  <a:srgbClr val="000000"/>
                </a:solidFill>
              </a:rPr>
              <a:t>INTRODUCTION TO </a:t>
            </a:r>
            <a:r>
              <a:rPr lang="en-US" sz="4400">
                <a:solidFill>
                  <a:srgbClr val="000000"/>
                </a:solidFill>
              </a:rPr>
              <a:t>SQL</a:t>
            </a:r>
            <a:br>
              <a:rPr lang="en-US" sz="4400" b="1">
                <a:solidFill>
                  <a:srgbClr val="000000"/>
                </a:solidFill>
              </a:rPr>
            </a:br>
            <a:endParaRPr>
              <a:solidFill>
                <a:schemeClr val="dk2"/>
              </a:solidFill>
            </a:endParaRPr>
          </a:p>
        </p:txBody>
      </p:sp>
      <p:sp>
        <p:nvSpPr>
          <p:cNvPr id="251" name="Google Shape;251;p38"/>
          <p:cNvSpPr txBox="1">
            <a:spLocks noGrp="1"/>
          </p:cNvSpPr>
          <p:nvPr>
            <p:ph type="subTitle" idx="1"/>
          </p:nvPr>
        </p:nvSpPr>
        <p:spPr>
          <a:xfrm>
            <a:off x="481062" y="1984458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480"/>
              <a:buFont typeface="Noto Sans Symbols"/>
              <a:buNone/>
            </a:pPr>
            <a:r>
              <a:rPr lang="en-US" sz="2480"/>
              <a:t>DBMS-1002</a:t>
            </a:r>
            <a:endParaRPr/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7"/>
          <p:cNvSpPr txBox="1">
            <a:spLocks noGrp="1"/>
          </p:cNvSpPr>
          <p:nvPr>
            <p:ph type="title"/>
          </p:nvPr>
        </p:nvSpPr>
        <p:spPr>
          <a:xfrm>
            <a:off x="473342" y="16719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SQL Basics - SELECT</a:t>
            </a:r>
            <a:endParaRPr/>
          </a:p>
        </p:txBody>
      </p:sp>
      <p:sp>
        <p:nvSpPr>
          <p:cNvPr id="315" name="Google Shape;315;p47"/>
          <p:cNvSpPr txBox="1">
            <a:spLocks noGrp="1"/>
          </p:cNvSpPr>
          <p:nvPr>
            <p:ph type="body" idx="1"/>
          </p:nvPr>
        </p:nvSpPr>
        <p:spPr>
          <a:xfrm>
            <a:off x="256032" y="977801"/>
            <a:ext cx="877824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800" b="1" dirty="0">
                <a:latin typeface="Lato"/>
                <a:ea typeface="Lato"/>
                <a:cs typeface="Lato"/>
                <a:sym typeface="Lato"/>
              </a:rPr>
              <a:t>SELECT</a:t>
            </a:r>
            <a:r>
              <a:rPr lang="en-US" sz="2800" b="0" dirty="0">
                <a:sym typeface="Lato Light"/>
              </a:rPr>
              <a:t> lets you retrieve data from tables.  </a:t>
            </a:r>
            <a:endParaRPr sz="2800" b="0" dirty="0">
              <a:sym typeface="Lato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dirty="0"/>
            </a:br>
            <a:r>
              <a:rPr lang="en-US" sz="2600" b="0" dirty="0">
                <a:sym typeface="Lato Light"/>
              </a:rPr>
              <a:t>The full form of the </a:t>
            </a:r>
            <a:r>
              <a:rPr lang="en-US" sz="2600" b="1" dirty="0">
                <a:latin typeface="Lato"/>
                <a:ea typeface="Lato"/>
                <a:cs typeface="Lato"/>
                <a:sym typeface="Lato"/>
              </a:rPr>
              <a:t>SELECT</a:t>
            </a:r>
            <a:r>
              <a:rPr lang="en-US" sz="2600" b="0" dirty="0">
                <a:sym typeface="Lato Light"/>
              </a:rPr>
              <a:t> statement may consist of many clauses:</a:t>
            </a:r>
            <a:endParaRPr sz="2600" b="0" dirty="0">
              <a:sym typeface="Lato Light"/>
            </a:endParaRPr>
          </a:p>
          <a:p>
            <a:pPr marL="914400" lvl="1" indent="-3683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200"/>
              <a:buFont typeface="Lato"/>
              <a:buChar char="○"/>
            </a:pPr>
            <a:r>
              <a:rPr lang="en-US" sz="2600" b="1" dirty="0">
                <a:latin typeface="Lato"/>
                <a:ea typeface="Lato"/>
                <a:cs typeface="Lato"/>
                <a:sym typeface="Lato"/>
              </a:rPr>
              <a:t>FROM</a:t>
            </a:r>
            <a:r>
              <a:rPr lang="en-US" sz="2600" dirty="0"/>
              <a:t> (required)</a:t>
            </a:r>
            <a:endParaRPr sz="2600" dirty="0"/>
          </a:p>
          <a:p>
            <a:pPr marL="914400" lvl="1" indent="-3683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200"/>
              <a:buFont typeface="Lato"/>
              <a:buChar char="○"/>
            </a:pPr>
            <a:r>
              <a:rPr lang="en-US" sz="2600" b="1" dirty="0">
                <a:latin typeface="Lato"/>
                <a:ea typeface="Lato"/>
                <a:cs typeface="Lato"/>
                <a:sym typeface="Lato"/>
              </a:rPr>
              <a:t>WHERE</a:t>
            </a:r>
            <a:endParaRPr sz="2600" b="1" dirty="0">
              <a:latin typeface="Lato"/>
              <a:ea typeface="Lato"/>
              <a:cs typeface="Lato"/>
              <a:sym typeface="Lato"/>
            </a:endParaRPr>
          </a:p>
          <a:p>
            <a:pPr marL="914400" lvl="1" indent="-3683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200"/>
              <a:buFont typeface="Lato"/>
              <a:buChar char="○"/>
            </a:pPr>
            <a:r>
              <a:rPr lang="en-US" sz="2600" b="1" dirty="0">
                <a:latin typeface="Lato"/>
                <a:ea typeface="Lato"/>
                <a:cs typeface="Lato"/>
                <a:sym typeface="Lato"/>
              </a:rPr>
              <a:t>ORDER BY </a:t>
            </a:r>
            <a:endParaRPr sz="2600" b="1" dirty="0">
              <a:latin typeface="Lato"/>
              <a:ea typeface="Lato"/>
              <a:cs typeface="Lato"/>
              <a:sym typeface="Lato"/>
            </a:endParaRPr>
          </a:p>
          <a:p>
            <a:pPr marL="914400" lvl="1" indent="-3683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200"/>
              <a:buFont typeface="Lato"/>
              <a:buChar char="○"/>
            </a:pPr>
            <a:r>
              <a:rPr lang="en-US" sz="2600" b="1" dirty="0">
                <a:latin typeface="Lato"/>
                <a:ea typeface="Lato"/>
                <a:cs typeface="Lato"/>
                <a:sym typeface="Lato"/>
              </a:rPr>
              <a:t>GROUP BY</a:t>
            </a:r>
            <a:r>
              <a:rPr lang="en-US" sz="2600" dirty="0"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-US" sz="2600" b="1" dirty="0">
                <a:latin typeface="Lato"/>
                <a:ea typeface="Lato"/>
                <a:cs typeface="Lato"/>
                <a:sym typeface="Lato"/>
              </a:rPr>
              <a:t>HAVING</a:t>
            </a:r>
            <a:endParaRPr sz="2600" dirty="0">
              <a:latin typeface="Lato"/>
              <a:ea typeface="Lato"/>
              <a:cs typeface="Lato"/>
              <a:sym typeface="Lato"/>
            </a:endParaRPr>
          </a:p>
          <a:p>
            <a:pPr marL="1371600" lvl="2" indent="-3683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200"/>
              <a:buFont typeface="Lato"/>
              <a:buChar char="■"/>
            </a:pPr>
            <a:r>
              <a:rPr lang="en-US" sz="2600" dirty="0">
                <a:latin typeface="Lato"/>
                <a:ea typeface="Lato"/>
                <a:cs typeface="Lato"/>
                <a:sym typeface="Lato"/>
              </a:rPr>
              <a:t>These last two will be discussed later in the course</a:t>
            </a:r>
            <a:endParaRPr sz="26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6" name="Google Shape;316;p4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25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8"/>
          <p:cNvSpPr txBox="1">
            <a:spLocks noGrp="1"/>
          </p:cNvSpPr>
          <p:nvPr>
            <p:ph type="title"/>
          </p:nvPr>
        </p:nvSpPr>
        <p:spPr>
          <a:xfrm>
            <a:off x="571500" y="7575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SQL Basics - Commenting</a:t>
            </a:r>
            <a:endParaRPr dirty="0"/>
          </a:p>
        </p:txBody>
      </p:sp>
      <p:sp>
        <p:nvSpPr>
          <p:cNvPr id="322" name="Google Shape;322;p48"/>
          <p:cNvSpPr txBox="1">
            <a:spLocks noGrp="1"/>
          </p:cNvSpPr>
          <p:nvPr>
            <p:ph type="body" idx="1"/>
          </p:nvPr>
        </p:nvSpPr>
        <p:spPr>
          <a:xfrm>
            <a:off x="473342" y="877217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sz="2400" b="1" dirty="0">
                <a:latin typeface="Lato"/>
                <a:ea typeface="Lato"/>
                <a:cs typeface="Lato"/>
                <a:sym typeface="Lato"/>
              </a:rPr>
              <a:t>To make a comment in SQL we use either:</a:t>
            </a:r>
            <a:endParaRPr sz="2400" b="1" dirty="0">
              <a:latin typeface="Lato"/>
              <a:ea typeface="Lato"/>
              <a:cs typeface="Lato"/>
              <a:sym typeface="Lato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</a:pPr>
            <a:r>
              <a:rPr lang="en-US" sz="2400" b="1" dirty="0">
                <a:latin typeface="Lato"/>
                <a:ea typeface="Lato"/>
                <a:cs typeface="Lato"/>
                <a:sym typeface="Lato"/>
              </a:rPr>
              <a:t>--</a:t>
            </a:r>
            <a:r>
              <a:rPr lang="en-US" sz="2400" b="1" dirty="0"/>
              <a:t> </a:t>
            </a:r>
            <a:r>
              <a:rPr lang="en-US" sz="2400" dirty="0">
                <a:latin typeface="Lato Light"/>
                <a:ea typeface="Lato Light"/>
                <a:cs typeface="Lato Light"/>
                <a:sym typeface="Lato Light"/>
              </a:rPr>
              <a:t>for single lines</a:t>
            </a:r>
            <a:endParaRPr sz="240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</a:pPr>
            <a:r>
              <a:rPr lang="en-US" sz="2400" b="1" dirty="0">
                <a:latin typeface="Lato"/>
                <a:ea typeface="Lato"/>
                <a:cs typeface="Lato"/>
                <a:sym typeface="Lato"/>
              </a:rPr>
              <a:t>/*   */</a:t>
            </a:r>
            <a:r>
              <a:rPr lang="en-US" sz="2400" b="1" dirty="0"/>
              <a:t>  </a:t>
            </a:r>
            <a:r>
              <a:rPr lang="en-US" sz="2400" dirty="0">
                <a:latin typeface="Lato Light"/>
                <a:ea typeface="Lato Light"/>
                <a:cs typeface="Lato Light"/>
                <a:sym typeface="Lato Light"/>
              </a:rPr>
              <a:t>for multiple lines</a:t>
            </a:r>
            <a:br>
              <a:rPr lang="en-US" sz="2400" dirty="0">
                <a:latin typeface="Lato Light"/>
                <a:ea typeface="Lato Light"/>
                <a:cs typeface="Lato Light"/>
                <a:sym typeface="Lato Light"/>
              </a:rPr>
            </a:br>
            <a:endParaRPr sz="240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None/>
            </a:pPr>
            <a:r>
              <a:rPr lang="en-US" sz="24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 sz="24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3" name="Google Shape;323;p48"/>
          <p:cNvSpPr txBox="1">
            <a:spLocks noGrp="1"/>
          </p:cNvSpPr>
          <p:nvPr>
            <p:ph type="body" idx="1"/>
          </p:nvPr>
        </p:nvSpPr>
        <p:spPr>
          <a:xfrm>
            <a:off x="571500" y="3805210"/>
            <a:ext cx="8211000" cy="1735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400" b="1" dirty="0">
                <a:solidFill>
                  <a:srgbClr val="999999"/>
                </a:solidFill>
                <a:latin typeface="IBM Plex Mono"/>
                <a:ea typeface="IBM Plex Mono"/>
                <a:cs typeface="IBM Plex Mono"/>
                <a:sym typeface="IBM Plex Mono"/>
              </a:rPr>
              <a:t>-- This is a single line comment</a:t>
            </a:r>
            <a:endParaRPr sz="2400" b="1" dirty="0">
              <a:solidFill>
                <a:srgbClr val="9999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400" b="1" dirty="0">
              <a:solidFill>
                <a:srgbClr val="9999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400" b="1" dirty="0">
                <a:solidFill>
                  <a:srgbClr val="999999"/>
                </a:solidFill>
                <a:latin typeface="IBM Plex Mono"/>
                <a:ea typeface="IBM Plex Mono"/>
                <a:cs typeface="IBM Plex Mono"/>
                <a:sym typeface="IBM Plex Mono"/>
              </a:rPr>
              <a:t>/* This is a </a:t>
            </a:r>
            <a:endParaRPr sz="2400" b="1" dirty="0">
              <a:solidFill>
                <a:srgbClr val="9999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400" b="1" dirty="0">
                <a:solidFill>
                  <a:srgbClr val="999999"/>
                </a:solidFill>
                <a:latin typeface="IBM Plex Mono"/>
                <a:ea typeface="IBM Plex Mono"/>
                <a:cs typeface="IBM Plex Mono"/>
                <a:sym typeface="IBM Plex Mono"/>
              </a:rPr>
              <a:t>multiline comment */</a:t>
            </a:r>
            <a:endParaRPr sz="2400" b="1" dirty="0">
              <a:solidFill>
                <a:srgbClr val="9999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400"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24" name="Google Shape;324;p4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9"/>
          <p:cNvSpPr txBox="1">
            <a:spLocks noGrp="1"/>
          </p:cNvSpPr>
          <p:nvPr>
            <p:ph type="title"/>
          </p:nvPr>
        </p:nvSpPr>
        <p:spPr>
          <a:xfrm>
            <a:off x="571500" y="7575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SQL Basics - Commenting</a:t>
            </a:r>
            <a:endParaRPr dirty="0"/>
          </a:p>
        </p:txBody>
      </p:sp>
      <p:sp>
        <p:nvSpPr>
          <p:cNvPr id="330" name="Google Shape;330;p49"/>
          <p:cNvSpPr txBox="1">
            <a:spLocks noGrp="1"/>
          </p:cNvSpPr>
          <p:nvPr>
            <p:ph type="body" idx="1"/>
          </p:nvPr>
        </p:nvSpPr>
        <p:spPr>
          <a:xfrm>
            <a:off x="473342" y="849785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800" dirty="0">
                <a:latin typeface="Lato"/>
                <a:ea typeface="Lato"/>
                <a:cs typeface="Lato"/>
                <a:sym typeface="Lato"/>
              </a:rPr>
              <a:t>When using multiple commented lines.</a:t>
            </a:r>
            <a:endParaRPr sz="2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Once you write the 2 starting characters: </a:t>
            </a:r>
            <a:r>
              <a:rPr lang="en-US" sz="2800" b="1" dirty="0">
                <a:latin typeface="Lato"/>
                <a:ea typeface="Lato"/>
                <a:cs typeface="Lato"/>
                <a:sym typeface="Lato"/>
              </a:rPr>
              <a:t>/* </a:t>
            </a:r>
            <a:endParaRPr sz="28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All symbols and characters will be ignored entirely by the editor until the ending 2 characters: </a:t>
            </a:r>
            <a:r>
              <a:rPr lang="en-US" sz="2800" b="1" dirty="0">
                <a:latin typeface="Lato"/>
                <a:ea typeface="Lato"/>
                <a:cs typeface="Lato"/>
                <a:sym typeface="Lato"/>
              </a:rPr>
              <a:t>*/</a:t>
            </a:r>
            <a:endParaRPr sz="2800"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1" name="Google Shape;331;p49"/>
          <p:cNvSpPr txBox="1">
            <a:spLocks noGrp="1"/>
          </p:cNvSpPr>
          <p:nvPr>
            <p:ph type="body" idx="1"/>
          </p:nvPr>
        </p:nvSpPr>
        <p:spPr>
          <a:xfrm>
            <a:off x="571500" y="3360214"/>
            <a:ext cx="8211000" cy="2327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800" b="1" dirty="0">
                <a:solidFill>
                  <a:srgbClr val="999999"/>
                </a:solidFill>
                <a:latin typeface="IBM Plex Mono"/>
                <a:ea typeface="IBM Plex Mono"/>
                <a:cs typeface="IBM Plex Mono"/>
                <a:sym typeface="IBM Plex Mono"/>
              </a:rPr>
              <a:t>/* </a:t>
            </a:r>
            <a:endParaRPr sz="2800" b="1" dirty="0">
              <a:solidFill>
                <a:srgbClr val="9999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400" b="1" dirty="0">
                <a:solidFill>
                  <a:srgbClr val="999999"/>
                </a:solidFill>
                <a:latin typeface="IBM Plex Mono"/>
                <a:ea typeface="IBM Plex Mono"/>
                <a:cs typeface="IBM Plex Mono"/>
                <a:sym typeface="IBM Plex Mono"/>
              </a:rPr>
              <a:t>This is </a:t>
            </a:r>
            <a:r>
              <a:rPr lang="en-US" b="1" dirty="0">
                <a:solidFill>
                  <a:srgbClr val="9999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another</a:t>
            </a:r>
            <a:endParaRPr sz="2400" b="1" dirty="0">
              <a:solidFill>
                <a:srgbClr val="9999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400" b="1" dirty="0">
                <a:solidFill>
                  <a:srgbClr val="999999"/>
                </a:solidFill>
                <a:latin typeface="IBM Plex Mono"/>
                <a:ea typeface="IBM Plex Mono"/>
                <a:cs typeface="IBM Plex Mono"/>
                <a:sym typeface="IBM Plex Mono"/>
              </a:rPr>
              <a:t>multiline comment </a:t>
            </a:r>
            <a:r>
              <a:rPr lang="en-US" b="1" dirty="0">
                <a:solidFill>
                  <a:srgbClr val="999999"/>
                </a:solidFill>
                <a:latin typeface="IBM Plex Mono"/>
                <a:ea typeface="IBM Plex Mono"/>
                <a:cs typeface="IBM Plex Mono"/>
                <a:sym typeface="IBM Plex Mono"/>
              </a:rPr>
              <a:t>…</a:t>
            </a:r>
            <a:endParaRPr b="1" dirty="0">
              <a:solidFill>
                <a:srgbClr val="9999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b="1" dirty="0">
                <a:solidFill>
                  <a:srgbClr val="999999"/>
                </a:solidFill>
                <a:latin typeface="IBM Plex Mono"/>
                <a:ea typeface="IBM Plex Mono"/>
                <a:cs typeface="IBM Plex Mono"/>
                <a:sym typeface="IBM Plex Mono"/>
              </a:rPr>
              <a:t>******-----...?&gt;&lt;”:}{|@!(#)_+~`’/*42</a:t>
            </a:r>
            <a:endParaRPr b="1" dirty="0">
              <a:solidFill>
                <a:srgbClr val="9999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b="1" dirty="0">
              <a:solidFill>
                <a:srgbClr val="9999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800" b="1" dirty="0">
                <a:solidFill>
                  <a:srgbClr val="999999"/>
                </a:solidFill>
                <a:latin typeface="IBM Plex Mono"/>
                <a:ea typeface="IBM Plex Mono"/>
                <a:cs typeface="IBM Plex Mono"/>
                <a:sym typeface="IBM Plex Mono"/>
              </a:rPr>
              <a:t>*/</a:t>
            </a:r>
            <a:endParaRPr sz="2800" b="1" dirty="0">
              <a:solidFill>
                <a:srgbClr val="9999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400"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32" name="Google Shape;332;p4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0"/>
          <p:cNvSpPr txBox="1">
            <a:spLocks noGrp="1"/>
          </p:cNvSpPr>
          <p:nvPr>
            <p:ph type="title"/>
          </p:nvPr>
        </p:nvSpPr>
        <p:spPr>
          <a:xfrm>
            <a:off x="473342" y="7575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Entity Relationship Diagram (ERD)</a:t>
            </a:r>
            <a:endParaRPr dirty="0"/>
          </a:p>
        </p:txBody>
      </p:sp>
      <p:sp>
        <p:nvSpPr>
          <p:cNvPr id="338" name="Google Shape;338;p50"/>
          <p:cNvSpPr txBox="1">
            <a:spLocks noGrp="1"/>
          </p:cNvSpPr>
          <p:nvPr>
            <p:ph type="body" idx="1"/>
          </p:nvPr>
        </p:nvSpPr>
        <p:spPr>
          <a:xfrm>
            <a:off x="146304" y="932081"/>
            <a:ext cx="8906256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sz="2600" dirty="0">
                <a:latin typeface="Lato"/>
                <a:ea typeface="Lato"/>
                <a:cs typeface="Lato"/>
                <a:sym typeface="Lato"/>
              </a:rPr>
              <a:t>On the following screen is the </a:t>
            </a:r>
            <a:r>
              <a:rPr lang="en-US" sz="2800" b="1" dirty="0"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-US" sz="2600" b="1" dirty="0">
                <a:latin typeface="Lato"/>
                <a:ea typeface="Lato"/>
                <a:cs typeface="Lato"/>
                <a:sym typeface="Lato"/>
              </a:rPr>
              <a:t>ntity </a:t>
            </a:r>
            <a:r>
              <a:rPr lang="en-US" sz="2800" b="1" dirty="0"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-US" sz="2600" b="1" dirty="0">
                <a:latin typeface="Lato"/>
                <a:ea typeface="Lato"/>
                <a:cs typeface="Lato"/>
                <a:sym typeface="Lato"/>
              </a:rPr>
              <a:t>elationship </a:t>
            </a:r>
            <a:r>
              <a:rPr lang="en-US" sz="2800" b="1" dirty="0"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en-US" sz="2600" b="1" dirty="0">
                <a:latin typeface="Lato"/>
                <a:ea typeface="Lato"/>
                <a:cs typeface="Lato"/>
                <a:sym typeface="Lato"/>
              </a:rPr>
              <a:t>iagram </a:t>
            </a:r>
            <a:r>
              <a:rPr lang="en-US" sz="2600" dirty="0">
                <a:latin typeface="Lato"/>
                <a:ea typeface="Lato"/>
                <a:cs typeface="Lato"/>
                <a:sym typeface="Lato"/>
              </a:rPr>
              <a:t>(ERD) which depicts the database we will be using throughout the remainder of the course.</a:t>
            </a:r>
            <a:endParaRPr sz="2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sz="2600" dirty="0">
                <a:latin typeface="Lato"/>
                <a:ea typeface="Lato"/>
                <a:cs typeface="Lato"/>
                <a:sym typeface="Lato"/>
              </a:rPr>
              <a:t>We do not need to fully understand this diagram right now.</a:t>
            </a:r>
            <a:endParaRPr sz="2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None/>
            </a:pPr>
            <a:r>
              <a:rPr lang="en-US" sz="2600" dirty="0">
                <a:latin typeface="Lato"/>
                <a:ea typeface="Lato"/>
                <a:cs typeface="Lato"/>
                <a:sym typeface="Lato"/>
              </a:rPr>
              <a:t>It is presented in the slides for your convenience and for context as we will be using the names of the tables and columns in the slides to follow.</a:t>
            </a:r>
            <a:endParaRPr sz="26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9" name="Google Shape;339;p5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1"/>
          <p:cNvSpPr txBox="1">
            <a:spLocks noGrp="1"/>
          </p:cNvSpPr>
          <p:nvPr>
            <p:ph type="title"/>
          </p:nvPr>
        </p:nvSpPr>
        <p:spPr>
          <a:xfrm>
            <a:off x="538999" y="102550"/>
            <a:ext cx="76884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Our HR Database ERD at a glance</a:t>
            </a:r>
            <a:endParaRPr dirty="0"/>
          </a:p>
        </p:txBody>
      </p:sp>
      <p:sp>
        <p:nvSpPr>
          <p:cNvPr id="345" name="Google Shape;345;p5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346" name="Google Shape;34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962" y="652538"/>
            <a:ext cx="8190076" cy="563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2"/>
          <p:cNvSpPr txBox="1">
            <a:spLocks noGrp="1"/>
          </p:cNvSpPr>
          <p:nvPr>
            <p:ph type="title"/>
          </p:nvPr>
        </p:nvSpPr>
        <p:spPr>
          <a:xfrm>
            <a:off x="571500" y="1249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SQL Basics - Commenting</a:t>
            </a:r>
            <a:endParaRPr dirty="0"/>
          </a:p>
        </p:txBody>
      </p:sp>
      <p:sp>
        <p:nvSpPr>
          <p:cNvPr id="352" name="Google Shape;352;p52"/>
          <p:cNvSpPr txBox="1">
            <a:spLocks noGrp="1"/>
          </p:cNvSpPr>
          <p:nvPr>
            <p:ph type="body" idx="1"/>
          </p:nvPr>
        </p:nvSpPr>
        <p:spPr>
          <a:xfrm>
            <a:off x="456648" y="941225"/>
            <a:ext cx="8531904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8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Try it! </a:t>
            </a:r>
            <a:r>
              <a:rPr lang="en-US" sz="2800" b="1" dirty="0">
                <a:latin typeface="Lato"/>
                <a:ea typeface="Lato"/>
                <a:cs typeface="Lato"/>
                <a:sym typeface="Lato"/>
              </a:rPr>
              <a:t>Type this SQL code into your empty worksheet and press the PLAY button.</a:t>
            </a:r>
            <a:br>
              <a:rPr lang="en-US" sz="2400" b="1" dirty="0">
                <a:latin typeface="Lato"/>
                <a:ea typeface="Lato"/>
                <a:cs typeface="Lato"/>
                <a:sym typeface="Lato"/>
              </a:rPr>
            </a:br>
            <a:endParaRPr sz="240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Use this style of commenting to add extra notes or your own thoughts as we progress through the course!</a:t>
            </a:r>
            <a:endParaRPr dirty="0"/>
          </a:p>
        </p:txBody>
      </p:sp>
      <p:sp>
        <p:nvSpPr>
          <p:cNvPr id="353" name="Google Shape;353;p5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54" name="Google Shape;354;p52"/>
          <p:cNvSpPr txBox="1">
            <a:spLocks noGrp="1"/>
          </p:cNvSpPr>
          <p:nvPr>
            <p:ph type="body" idx="1"/>
          </p:nvPr>
        </p:nvSpPr>
        <p:spPr>
          <a:xfrm>
            <a:off x="571500" y="1892225"/>
            <a:ext cx="8174100" cy="1947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b="1" dirty="0">
                <a:solidFill>
                  <a:srgbClr val="999999"/>
                </a:solidFill>
                <a:latin typeface="IBM Plex Mono"/>
                <a:ea typeface="IBM Plex Mono"/>
                <a:cs typeface="IBM Plex Mono"/>
                <a:sym typeface="IBM Plex Mono"/>
              </a:rPr>
              <a:t>/* The following SQL selects all the rows in the Regions table: */</a:t>
            </a:r>
            <a:endParaRPr sz="2400" b="1" dirty="0">
              <a:solidFill>
                <a:srgbClr val="9999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b="1" dirty="0">
              <a:solidFill>
                <a:srgbClr val="9999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>
                <a:latin typeface="IBM Plex Mono"/>
                <a:ea typeface="IBM Plex Mono"/>
                <a:cs typeface="IBM Plex Mono"/>
                <a:sym typeface="IBM Plex Mono"/>
              </a:rPr>
              <a:t>*</a:t>
            </a:r>
            <a:endParaRPr sz="2400"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  </a:t>
            </a:r>
            <a:r>
              <a:rPr lang="en-US" sz="2400" b="1" dirty="0">
                <a:latin typeface="IBM Plex Mono"/>
                <a:ea typeface="IBM Plex Mono"/>
                <a:cs typeface="IBM Plex Mono"/>
                <a:sym typeface="IBM Plex Mono"/>
              </a:rPr>
              <a:t>Regions;</a:t>
            </a:r>
            <a:endParaRPr sz="2400"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55" name="Google Shape;355;p52"/>
          <p:cNvSpPr/>
          <p:nvPr/>
        </p:nvSpPr>
        <p:spPr>
          <a:xfrm>
            <a:off x="2254550" y="2644175"/>
            <a:ext cx="1924500" cy="443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Columns/Attributes</a:t>
            </a:r>
            <a:endParaRPr/>
          </a:p>
        </p:txBody>
      </p:sp>
      <p:sp>
        <p:nvSpPr>
          <p:cNvPr id="356" name="Google Shape;356;p52"/>
          <p:cNvSpPr/>
          <p:nvPr/>
        </p:nvSpPr>
        <p:spPr>
          <a:xfrm>
            <a:off x="3414850" y="3007575"/>
            <a:ext cx="2141400" cy="443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Name</a:t>
            </a:r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3"/>
          <p:cNvSpPr txBox="1">
            <a:spLocks noGrp="1"/>
          </p:cNvSpPr>
          <p:nvPr>
            <p:ph type="title"/>
          </p:nvPr>
        </p:nvSpPr>
        <p:spPr>
          <a:xfrm>
            <a:off x="473342" y="15805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SQL Basics - SELECT</a:t>
            </a:r>
            <a:endParaRPr dirty="0"/>
          </a:p>
        </p:txBody>
      </p:sp>
      <p:sp>
        <p:nvSpPr>
          <p:cNvPr id="362" name="Google Shape;362;p53"/>
          <p:cNvSpPr txBox="1">
            <a:spLocks noGrp="1"/>
          </p:cNvSpPr>
          <p:nvPr>
            <p:ph type="body" idx="1"/>
          </p:nvPr>
        </p:nvSpPr>
        <p:spPr>
          <a:xfrm>
            <a:off x="456648" y="877217"/>
            <a:ext cx="82890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600" b="0" dirty="0">
                <a:sym typeface="Lato Light"/>
              </a:rPr>
              <a:t>A </a:t>
            </a:r>
            <a:r>
              <a:rPr lang="en-US" sz="2600" b="1" dirty="0">
                <a:latin typeface="Lato"/>
                <a:ea typeface="Lato"/>
                <a:cs typeface="Lato"/>
                <a:sym typeface="Lato"/>
              </a:rPr>
              <a:t>SELECT</a:t>
            </a:r>
            <a:r>
              <a:rPr lang="en-US" sz="2600" b="0" dirty="0">
                <a:sym typeface="Lato Light"/>
              </a:rPr>
              <a:t> must define which </a:t>
            </a:r>
            <a:br>
              <a:rPr lang="en-US" sz="2600" dirty="0"/>
            </a:br>
            <a:r>
              <a:rPr lang="en-US" sz="2600" b="0" dirty="0">
                <a:sym typeface="Lato Light"/>
              </a:rPr>
              <a:t>columns to display from which table</a:t>
            </a:r>
            <a:endParaRPr sz="2600" b="0" dirty="0">
              <a:sym typeface="Lato Light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</a:pP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In our example we used the </a:t>
            </a:r>
            <a:r>
              <a:rPr lang="en-US" sz="2400" b="0" dirty="0" err="1">
                <a:latin typeface="Lato Light"/>
                <a:ea typeface="Lato Light"/>
                <a:cs typeface="Lato Light"/>
                <a:sym typeface="Lato Light"/>
              </a:rPr>
              <a:t>asterix</a:t>
            </a: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 symbol instead of column names</a:t>
            </a:r>
            <a:endParaRPr sz="2400" b="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</a:pPr>
            <a:r>
              <a:rPr lang="en-US" sz="2400" dirty="0">
                <a:latin typeface="Lato Light"/>
                <a:ea typeface="Lato Light"/>
                <a:cs typeface="Lato Light"/>
                <a:sym typeface="Lato Light"/>
              </a:rPr>
              <a:t>The * is a wild card value, meaning all columns will be returned</a:t>
            </a:r>
            <a:endParaRPr sz="240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The </a:t>
            </a:r>
            <a:r>
              <a:rPr lang="en-US" sz="2400" b="1" dirty="0">
                <a:latin typeface="Lato"/>
                <a:ea typeface="Lato"/>
                <a:cs typeface="Lato"/>
                <a:sym typeface="Lato"/>
              </a:rPr>
              <a:t>FROM</a:t>
            </a: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 clause indicates which table to fetch the rows from.</a:t>
            </a:r>
            <a:endParaRPr sz="2400" b="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None/>
            </a:pPr>
            <a:r>
              <a:rPr lang="en-US" dirty="0"/>
              <a:t>Lastly, the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semicolon </a:t>
            </a:r>
            <a:r>
              <a:rPr lang="en-US" dirty="0"/>
              <a:t>at the end indicates that this is the end of our query.</a:t>
            </a:r>
            <a:endParaRPr dirty="0"/>
          </a:p>
        </p:txBody>
      </p:sp>
      <p:sp>
        <p:nvSpPr>
          <p:cNvPr id="363" name="Google Shape;363;p5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64" name="Google Shape;364;p53"/>
          <p:cNvSpPr txBox="1">
            <a:spLocks noGrp="1"/>
          </p:cNvSpPr>
          <p:nvPr>
            <p:ph type="body" idx="1"/>
          </p:nvPr>
        </p:nvSpPr>
        <p:spPr>
          <a:xfrm>
            <a:off x="5793295" y="877217"/>
            <a:ext cx="3183000" cy="926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>
                <a:latin typeface="IBM Plex Mono"/>
                <a:ea typeface="IBM Plex Mono"/>
                <a:cs typeface="IBM Plex Mono"/>
                <a:sym typeface="IBM Plex Mono"/>
              </a:rPr>
              <a:t>*</a:t>
            </a:r>
            <a:endParaRPr sz="2400"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  </a:t>
            </a:r>
            <a:r>
              <a:rPr lang="en-US" sz="2400" b="1" dirty="0">
                <a:latin typeface="IBM Plex Mono"/>
                <a:ea typeface="IBM Plex Mono"/>
                <a:cs typeface="IBM Plex Mono"/>
                <a:sym typeface="IBM Plex Mono"/>
              </a:rPr>
              <a:t>Regions;</a:t>
            </a:r>
            <a:endParaRPr sz="2400"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4"/>
          <p:cNvSpPr txBox="1">
            <a:spLocks noGrp="1"/>
          </p:cNvSpPr>
          <p:nvPr>
            <p:ph type="title"/>
          </p:nvPr>
        </p:nvSpPr>
        <p:spPr>
          <a:xfrm>
            <a:off x="571500" y="13976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SELECT Columns</a:t>
            </a:r>
            <a:endParaRPr dirty="0"/>
          </a:p>
        </p:txBody>
      </p:sp>
      <p:sp>
        <p:nvSpPr>
          <p:cNvPr id="370" name="Google Shape;370;p54"/>
          <p:cNvSpPr txBox="1">
            <a:spLocks noGrp="1"/>
          </p:cNvSpPr>
          <p:nvPr>
            <p:ph type="body" idx="1"/>
          </p:nvPr>
        </p:nvSpPr>
        <p:spPr>
          <a:xfrm>
            <a:off x="456648" y="913793"/>
            <a:ext cx="82890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800" b="0" dirty="0">
                <a:latin typeface="Lato Light"/>
                <a:ea typeface="Lato Light"/>
                <a:cs typeface="Lato Light"/>
                <a:sym typeface="Lato Light"/>
              </a:rPr>
              <a:t>Let’s specify the columns we want to return:</a:t>
            </a:r>
            <a:endParaRPr sz="2800" b="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sz="2400" b="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sz="2400" b="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br>
              <a:rPr lang="en-US" b="1" dirty="0">
                <a:latin typeface="Lato"/>
                <a:ea typeface="Lato"/>
                <a:cs typeface="Lato"/>
                <a:sym typeface="Lato"/>
              </a:rPr>
            </a:br>
            <a:r>
              <a:rPr lang="en-US" sz="24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TRY IT!</a:t>
            </a:r>
            <a:r>
              <a:rPr lang="en-US" sz="2400" b="1" i="1" dirty="0">
                <a:solidFill>
                  <a:srgbClr val="C00000"/>
                </a:solidFill>
              </a:rPr>
              <a:t> </a:t>
            </a:r>
            <a:r>
              <a:rPr lang="en-US" sz="2400" i="1" dirty="0"/>
              <a:t>(then experiment)</a:t>
            </a:r>
            <a:endParaRPr sz="2400" b="0" i="1" dirty="0">
              <a:latin typeface="Lato Light"/>
              <a:ea typeface="Lato Light"/>
              <a:cs typeface="Lato Light"/>
              <a:sym typeface="Lato Light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What happens when you </a:t>
            </a:r>
            <a:r>
              <a:rPr lang="en-US" sz="2400" dirty="0">
                <a:latin typeface="Lato Light"/>
                <a:ea typeface="Lato Light"/>
                <a:cs typeface="Lato Light"/>
                <a:sym typeface="Lato Light"/>
              </a:rPr>
              <a:t>delete </a:t>
            </a: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one of the column names?</a:t>
            </a:r>
            <a:endParaRPr sz="2400" b="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○"/>
            </a:pP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What happens when you reverse the order of the column names?</a:t>
            </a:r>
            <a:endParaRPr sz="2400" b="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○"/>
            </a:pPr>
            <a:r>
              <a:rPr lang="en-US" sz="2400" dirty="0">
                <a:latin typeface="Lato Light"/>
                <a:ea typeface="Lato Light"/>
                <a:cs typeface="Lato Light"/>
                <a:sym typeface="Lato Light"/>
              </a:rPr>
              <a:t>Try </a:t>
            </a:r>
            <a:r>
              <a:rPr lang="en-US" dirty="0"/>
              <a:t>all </a:t>
            </a:r>
            <a:r>
              <a:rPr lang="en-US" sz="2400" dirty="0">
                <a:latin typeface="Lato Light"/>
                <a:ea typeface="Lato Light"/>
                <a:cs typeface="Lato Light"/>
                <a:sym typeface="Lato Light"/>
              </a:rPr>
              <a:t>capitals: </a:t>
            </a:r>
            <a:r>
              <a:rPr lang="en-US" sz="2400" b="1" dirty="0">
                <a:latin typeface="Lato"/>
                <a:ea typeface="Lato"/>
                <a:cs typeface="Lato"/>
                <a:sym typeface="Lato"/>
              </a:rPr>
              <a:t>REGION_ID</a:t>
            </a:r>
            <a:endParaRPr sz="2400"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1" name="Google Shape;371;p5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72" name="Google Shape;372;p54"/>
          <p:cNvSpPr txBox="1">
            <a:spLocks noGrp="1"/>
          </p:cNvSpPr>
          <p:nvPr>
            <p:ph type="body" idx="1"/>
          </p:nvPr>
        </p:nvSpPr>
        <p:spPr>
          <a:xfrm>
            <a:off x="571500" y="1537193"/>
            <a:ext cx="8174100" cy="923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 err="1">
                <a:latin typeface="IBM Plex Mono"/>
                <a:ea typeface="IBM Plex Mono"/>
                <a:cs typeface="IBM Plex Mono"/>
                <a:sym typeface="IBM Plex Mono"/>
              </a:rPr>
              <a:t>region_id</a:t>
            </a:r>
            <a:r>
              <a:rPr lang="en-US" sz="2400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sz="2400" b="1" dirty="0" err="1">
                <a:latin typeface="IBM Plex Mono"/>
                <a:ea typeface="IBM Plex Mono"/>
                <a:cs typeface="IBM Plex Mono"/>
                <a:sym typeface="IBM Plex Mono"/>
              </a:rPr>
              <a:t>region_name</a:t>
            </a:r>
            <a:endParaRPr sz="2400"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  </a:t>
            </a:r>
            <a:r>
              <a:rPr lang="en-US" sz="2400" b="1" dirty="0">
                <a:latin typeface="IBM Plex Mono"/>
                <a:ea typeface="IBM Plex Mono"/>
                <a:cs typeface="IBM Plex Mono"/>
                <a:sym typeface="IBM Plex Mono"/>
              </a:rPr>
              <a:t>Regions;</a:t>
            </a:r>
            <a:endParaRPr sz="2400"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5"/>
          <p:cNvSpPr txBox="1">
            <a:spLocks noGrp="1"/>
          </p:cNvSpPr>
          <p:nvPr>
            <p:ph type="title"/>
          </p:nvPr>
        </p:nvSpPr>
        <p:spPr>
          <a:xfrm>
            <a:off x="473342" y="849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Rename SELECT Columns</a:t>
            </a:r>
            <a:endParaRPr dirty="0"/>
          </a:p>
        </p:txBody>
      </p:sp>
      <p:sp>
        <p:nvSpPr>
          <p:cNvPr id="378" name="Google Shape;378;p55"/>
          <p:cNvSpPr txBox="1">
            <a:spLocks noGrp="1"/>
          </p:cNvSpPr>
          <p:nvPr>
            <p:ph type="body" idx="1"/>
          </p:nvPr>
        </p:nvSpPr>
        <p:spPr>
          <a:xfrm>
            <a:off x="456648" y="840641"/>
            <a:ext cx="82890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800" b="0" dirty="0">
                <a:sym typeface="Lato Light"/>
              </a:rPr>
              <a:t>Renaming columns with the </a:t>
            </a:r>
            <a:r>
              <a:rPr lang="en-US" sz="2800" b="1" dirty="0">
                <a:latin typeface="Lato"/>
                <a:ea typeface="Lato"/>
                <a:cs typeface="Lato"/>
                <a:sym typeface="Lato"/>
              </a:rPr>
              <a:t>AS</a:t>
            </a:r>
            <a:r>
              <a:rPr lang="en-US" sz="2800" b="0" dirty="0">
                <a:sym typeface="Lato Light"/>
              </a:rPr>
              <a:t> keyword is useful:</a:t>
            </a:r>
            <a:endParaRPr sz="2800" b="0" dirty="0">
              <a:sym typeface="La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sz="2400" b="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sz="2400" b="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sz="2400" b="0" dirty="0">
              <a:solidFill>
                <a:srgbClr val="39653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sz="24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TRY IT!</a:t>
            </a:r>
            <a:r>
              <a:rPr lang="en-US" sz="2400" b="1" i="1" dirty="0">
                <a:solidFill>
                  <a:srgbClr val="C00000"/>
                </a:solidFill>
              </a:rPr>
              <a:t> </a:t>
            </a:r>
            <a:r>
              <a:rPr lang="en-US" sz="2400" i="1" dirty="0"/>
              <a:t>(then experiment)</a:t>
            </a:r>
            <a:endParaRPr sz="2400" b="0" i="1" dirty="0"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</a:pPr>
            <a:r>
              <a:rPr lang="en-US" dirty="0"/>
              <a:t>Write</a:t>
            </a:r>
            <a:r>
              <a:rPr lang="en-US" sz="2400" dirty="0"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en-US" sz="2400" b="1" dirty="0" err="1">
                <a:latin typeface="Lato"/>
                <a:ea typeface="Lato"/>
                <a:cs typeface="Lato"/>
                <a:sym typeface="Lato"/>
              </a:rPr>
              <a:t>region_id</a:t>
            </a:r>
            <a:r>
              <a:rPr lang="en-US" sz="2400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1" dirty="0">
                <a:solidFill>
                  <a:srgbClr val="336699"/>
                </a:solidFill>
                <a:latin typeface="Lato"/>
                <a:ea typeface="Lato"/>
                <a:cs typeface="Lato"/>
                <a:sym typeface="Lato"/>
              </a:rPr>
              <a:t>AS </a:t>
            </a:r>
            <a:r>
              <a:rPr lang="en-US" sz="2400" b="1" dirty="0" err="1">
                <a:latin typeface="Lato"/>
                <a:ea typeface="Lato"/>
                <a:cs typeface="Lato"/>
                <a:sym typeface="Lato"/>
              </a:rPr>
              <a:t>RegionID</a:t>
            </a:r>
            <a:endParaRPr sz="2400" b="1" dirty="0">
              <a:latin typeface="Lato"/>
              <a:ea typeface="Lato"/>
              <a:cs typeface="Lato"/>
              <a:sym typeface="Lato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Font typeface="Lato Light"/>
              <a:buChar char="○"/>
            </a:pPr>
            <a:r>
              <a:rPr lang="en-US" sz="2400" b="1" dirty="0">
                <a:solidFill>
                  <a:srgbClr val="C00000"/>
                </a:solidFill>
              </a:rPr>
              <a:t>NOTE: </a:t>
            </a:r>
            <a:r>
              <a:rPr lang="en-US" sz="2400" dirty="0"/>
              <a:t>You do not need double quotes if you are not using spaces</a:t>
            </a:r>
            <a:endParaRPr sz="2400" dirty="0"/>
          </a:p>
        </p:txBody>
      </p:sp>
      <p:sp>
        <p:nvSpPr>
          <p:cNvPr id="379" name="Google Shape;379;p5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80" name="Google Shape;380;p55"/>
          <p:cNvSpPr txBox="1">
            <a:spLocks noGrp="1"/>
          </p:cNvSpPr>
          <p:nvPr>
            <p:ph type="body" idx="1"/>
          </p:nvPr>
        </p:nvSpPr>
        <p:spPr>
          <a:xfrm>
            <a:off x="571500" y="1387841"/>
            <a:ext cx="8174100" cy="1355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 err="1">
                <a:latin typeface="IBM Plex Mono"/>
                <a:ea typeface="IBM Plex Mono"/>
                <a:cs typeface="IBM Plex Mono"/>
                <a:sym typeface="IBM Plex Mono"/>
              </a:rPr>
              <a:t>region_id</a:t>
            </a:r>
            <a:r>
              <a:rPr lang="en-US" sz="2400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 </a:t>
            </a:r>
            <a:r>
              <a:rPr lang="en-US" sz="2400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"Region ID"</a:t>
            </a:r>
            <a:r>
              <a:rPr lang="en-US" sz="2400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endParaRPr sz="2400"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      </a:t>
            </a:r>
            <a:r>
              <a:rPr lang="en-US" sz="2400" b="1" dirty="0" err="1">
                <a:latin typeface="IBM Plex Mono"/>
                <a:ea typeface="IBM Plex Mono"/>
                <a:cs typeface="IBM Plex Mono"/>
                <a:sym typeface="IBM Plex Mono"/>
              </a:rPr>
              <a:t>region_name</a:t>
            </a:r>
            <a:r>
              <a:rPr lang="en-US" sz="2400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 </a:t>
            </a:r>
            <a:r>
              <a:rPr lang="en-US" sz="2400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"Region Name"</a:t>
            </a:r>
            <a:endParaRPr sz="2400" b="1" dirty="0">
              <a:solidFill>
                <a:srgbClr val="959566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  </a:t>
            </a:r>
            <a:r>
              <a:rPr lang="en-US" sz="2400" b="1" dirty="0">
                <a:latin typeface="IBM Plex Mono"/>
                <a:ea typeface="IBM Plex Mono"/>
                <a:cs typeface="IBM Plex Mono"/>
                <a:sym typeface="IBM Plex Mono"/>
              </a:rPr>
              <a:t>Regions;</a:t>
            </a:r>
            <a:endParaRPr sz="2400"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6"/>
          <p:cNvSpPr txBox="1">
            <a:spLocks noGrp="1"/>
          </p:cNvSpPr>
          <p:nvPr>
            <p:ph type="title"/>
          </p:nvPr>
        </p:nvSpPr>
        <p:spPr>
          <a:xfrm>
            <a:off x="554350" y="12147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Rename SELECT Columns</a:t>
            </a:r>
            <a:endParaRPr dirty="0"/>
          </a:p>
        </p:txBody>
      </p:sp>
      <p:sp>
        <p:nvSpPr>
          <p:cNvPr id="386" name="Google Shape;386;p56"/>
          <p:cNvSpPr txBox="1">
            <a:spLocks noGrp="1"/>
          </p:cNvSpPr>
          <p:nvPr>
            <p:ph type="body" idx="1"/>
          </p:nvPr>
        </p:nvSpPr>
        <p:spPr>
          <a:xfrm>
            <a:off x="292608" y="2399188"/>
            <a:ext cx="8631936" cy="26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800" b="1" dirty="0"/>
              <a:t>Why might we want to rename a column?</a:t>
            </a:r>
            <a:endParaRPr sz="2800" b="1" dirty="0">
              <a:latin typeface="Lato"/>
              <a:ea typeface="Lato"/>
              <a:cs typeface="Lato"/>
              <a:sym typeface="Lato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</a:pPr>
            <a:r>
              <a:rPr lang="en-US" sz="2600" b="0" dirty="0">
                <a:sym typeface="Lato Light"/>
              </a:rPr>
              <a:t>Names may contain special characters</a:t>
            </a:r>
            <a:endParaRPr sz="2600" b="0" dirty="0">
              <a:sym typeface="Lato Light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</a:pPr>
            <a:r>
              <a:rPr lang="en-US" sz="2600" b="0" dirty="0">
                <a:sym typeface="Lato Light"/>
              </a:rPr>
              <a:t>Names may be abbreviated</a:t>
            </a:r>
            <a:endParaRPr sz="2600" b="0" dirty="0">
              <a:sym typeface="Lato Light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</a:pPr>
            <a:r>
              <a:rPr lang="en-US" sz="2600" b="0" dirty="0">
                <a:sym typeface="Lato Light"/>
              </a:rPr>
              <a:t>Names may lack an o</a:t>
            </a:r>
            <a:r>
              <a:rPr lang="en-US" sz="2600" dirty="0">
                <a:sym typeface="Lato Light"/>
              </a:rPr>
              <a:t>bvious </a:t>
            </a:r>
            <a:r>
              <a:rPr lang="en-US" sz="2600" b="0" dirty="0">
                <a:sym typeface="Lato Light"/>
              </a:rPr>
              <a:t>meaning</a:t>
            </a:r>
            <a:endParaRPr sz="2600" b="0" dirty="0">
              <a:sym typeface="Lato Light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600" dirty="0"/>
              <a:t>An expression is used as a column name </a:t>
            </a:r>
            <a:r>
              <a:rPr lang="en-US" sz="2600" i="1" dirty="0">
                <a:solidFill>
                  <a:schemeClr val="bg2"/>
                </a:solidFill>
              </a:rPr>
              <a:t>(more on this later)</a:t>
            </a:r>
            <a:endParaRPr sz="2600" i="1" dirty="0">
              <a:solidFill>
                <a:schemeClr val="bg2"/>
              </a:solidFill>
            </a:endParaRPr>
          </a:p>
        </p:txBody>
      </p:sp>
      <p:sp>
        <p:nvSpPr>
          <p:cNvPr id="387" name="Google Shape;387;p5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88" name="Google Shape;388;p56"/>
          <p:cNvSpPr txBox="1">
            <a:spLocks noGrp="1"/>
          </p:cNvSpPr>
          <p:nvPr>
            <p:ph type="body" idx="1"/>
          </p:nvPr>
        </p:nvSpPr>
        <p:spPr>
          <a:xfrm>
            <a:off x="473342" y="855553"/>
            <a:ext cx="8231108" cy="1355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 err="1">
                <a:latin typeface="IBM Plex Mono"/>
                <a:ea typeface="IBM Plex Mono"/>
                <a:cs typeface="IBM Plex Mono"/>
                <a:sym typeface="IBM Plex Mono"/>
              </a:rPr>
              <a:t>region_id</a:t>
            </a:r>
            <a:r>
              <a:rPr lang="en-US" sz="2400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 </a:t>
            </a:r>
            <a:r>
              <a:rPr lang="en-US" sz="2400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"Region ID"</a:t>
            </a:r>
            <a:r>
              <a:rPr lang="en-US" sz="2400" b="1" dirty="0"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      </a:t>
            </a:r>
            <a:r>
              <a:rPr lang="en-US" sz="2400" b="1" dirty="0" err="1">
                <a:latin typeface="IBM Plex Mono"/>
                <a:ea typeface="IBM Plex Mono"/>
                <a:cs typeface="IBM Plex Mono"/>
                <a:sym typeface="IBM Plex Mono"/>
              </a:rPr>
              <a:t>region_name</a:t>
            </a:r>
            <a:r>
              <a:rPr lang="en-US" sz="2400" b="1" dirty="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 </a:t>
            </a:r>
            <a:r>
              <a:rPr lang="en-US" sz="2400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"Region Name"</a:t>
            </a:r>
            <a:endParaRPr sz="2400" b="1" dirty="0">
              <a:solidFill>
                <a:srgbClr val="959566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  </a:t>
            </a:r>
            <a:r>
              <a:rPr lang="en-US" sz="2400" b="1" dirty="0">
                <a:latin typeface="IBM Plex Mono"/>
                <a:ea typeface="IBM Plex Mono"/>
                <a:cs typeface="IBM Plex Mono"/>
                <a:sym typeface="IBM Plex Mono"/>
              </a:rPr>
              <a:t>Regions;</a:t>
            </a:r>
            <a:endParaRPr sz="2400"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>
            <a:spLocks noGrp="1"/>
          </p:cNvSpPr>
          <p:nvPr>
            <p:ph type="title"/>
          </p:nvPr>
        </p:nvSpPr>
        <p:spPr>
          <a:xfrm>
            <a:off x="456642" y="6661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Last Time...</a:t>
            </a:r>
            <a:r>
              <a:rPr lang="en-US" sz="2400" dirty="0"/>
              <a:t>we covered these questions: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endParaRPr dirty="0"/>
          </a:p>
        </p:txBody>
      </p:sp>
      <p:sp>
        <p:nvSpPr>
          <p:cNvPr id="257" name="Google Shape;257;p39"/>
          <p:cNvSpPr txBox="1">
            <a:spLocks noGrp="1"/>
          </p:cNvSpPr>
          <p:nvPr>
            <p:ph type="body" idx="1"/>
          </p:nvPr>
        </p:nvSpPr>
        <p:spPr>
          <a:xfrm>
            <a:off x="381616" y="841027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What is: 	a Database, </a:t>
            </a:r>
            <a:br>
              <a:rPr lang="en-US" dirty="0"/>
            </a:br>
            <a:r>
              <a:rPr lang="en-US" dirty="0"/>
              <a:t>		a DBMS, </a:t>
            </a:r>
            <a:br>
              <a:rPr lang="en-US" dirty="0"/>
            </a:br>
            <a:r>
              <a:rPr lang="en-US" dirty="0"/>
              <a:t>		a Flat File.</a:t>
            </a:r>
            <a:br>
              <a:rPr lang="en-US" dirty="0"/>
            </a:b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What is a Table? Row? Column?</a:t>
            </a:r>
            <a:br>
              <a:rPr lang="en-US" dirty="0"/>
            </a:b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What are the differences between simple/composite and stored/derived attributes?</a:t>
            </a:r>
            <a:br>
              <a:rPr lang="en-US" dirty="0"/>
            </a:b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What is a datatype?</a:t>
            </a:r>
            <a:br>
              <a:rPr lang="en-US" dirty="0"/>
            </a:b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How did we interact with a database from an application?</a:t>
            </a:r>
            <a:endParaRPr dirty="0"/>
          </a:p>
        </p:txBody>
      </p:sp>
      <p:sp>
        <p:nvSpPr>
          <p:cNvPr id="258" name="Google Shape;258;p39"/>
          <p:cNvSpPr txBox="1">
            <a:spLocks noGrp="1"/>
          </p:cNvSpPr>
          <p:nvPr>
            <p:ph type="sldNum" idx="12"/>
          </p:nvPr>
        </p:nvSpPr>
        <p:spPr>
          <a:xfrm>
            <a:off x="456642" y="6406750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7"/>
          <p:cNvSpPr txBox="1">
            <a:spLocks noGrp="1"/>
          </p:cNvSpPr>
          <p:nvPr>
            <p:ph type="title"/>
          </p:nvPr>
        </p:nvSpPr>
        <p:spPr>
          <a:xfrm>
            <a:off x="473342" y="1031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Rename SELECT Columns</a:t>
            </a:r>
            <a:endParaRPr dirty="0"/>
          </a:p>
        </p:txBody>
      </p:sp>
      <p:sp>
        <p:nvSpPr>
          <p:cNvPr id="394" name="Google Shape;394;p57"/>
          <p:cNvSpPr txBox="1">
            <a:spLocks noGrp="1"/>
          </p:cNvSpPr>
          <p:nvPr>
            <p:ph type="body" idx="1"/>
          </p:nvPr>
        </p:nvSpPr>
        <p:spPr>
          <a:xfrm>
            <a:off x="226454" y="676049"/>
            <a:ext cx="8771242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28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TRY IT!</a:t>
            </a:r>
            <a:r>
              <a:rPr lang="en-US" sz="2800" b="1" i="1" dirty="0">
                <a:solidFill>
                  <a:srgbClr val="C00000"/>
                </a:solidFill>
                <a:ea typeface="Lato"/>
                <a:cs typeface="Lato"/>
              </a:rPr>
              <a:t> </a:t>
            </a:r>
            <a:r>
              <a:rPr lang="en-US" dirty="0"/>
              <a:t>Make a select on each of the tables in our ERD</a:t>
            </a:r>
            <a:endParaRPr dirty="0"/>
          </a:p>
          <a:p>
            <a:pPr>
              <a:buChar char="○"/>
            </a:pPr>
            <a:r>
              <a:rPr lang="en-US" dirty="0"/>
              <a:t>Can you see how the data is related to each other from table to table?  We will be talking about this a lot in the next few modules!</a:t>
            </a:r>
            <a:endParaRPr dirty="0"/>
          </a:p>
        </p:txBody>
      </p:sp>
      <p:sp>
        <p:nvSpPr>
          <p:cNvPr id="395" name="Google Shape;395;p5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5" name="Google Shape;34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816" y="2313432"/>
            <a:ext cx="7059168" cy="4315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8"/>
          <p:cNvSpPr txBox="1">
            <a:spLocks noGrp="1"/>
          </p:cNvSpPr>
          <p:nvPr>
            <p:ph type="title"/>
          </p:nvPr>
        </p:nvSpPr>
        <p:spPr>
          <a:xfrm>
            <a:off x="473342" y="11233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Summary</a:t>
            </a:r>
            <a:endParaRPr dirty="0"/>
          </a:p>
        </p:txBody>
      </p:sp>
      <p:sp>
        <p:nvSpPr>
          <p:cNvPr id="401" name="Google Shape;401;p58"/>
          <p:cNvSpPr txBox="1">
            <a:spLocks noGrp="1"/>
          </p:cNvSpPr>
          <p:nvPr>
            <p:ph type="body" idx="1"/>
          </p:nvPr>
        </p:nvSpPr>
        <p:spPr>
          <a:xfrm>
            <a:off x="473342" y="904648"/>
            <a:ext cx="8298300" cy="4929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Lato"/>
                <a:ea typeface="Lato"/>
                <a:cs typeface="Lato"/>
                <a:sym typeface="Lato"/>
              </a:rPr>
              <a:t>We can now answer the following questions:</a:t>
            </a:r>
            <a:endParaRPr sz="2800"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-US" dirty="0"/>
              <a:t>What is DDL?</a:t>
            </a:r>
            <a:endParaRPr dirty="0"/>
          </a:p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What is DML?</a:t>
            </a:r>
            <a:endParaRPr dirty="0"/>
          </a:p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What are some of the key words used in an SQL QUERY?</a:t>
            </a:r>
            <a:endParaRPr dirty="0"/>
          </a:p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What symbol do we use for single line comments?</a:t>
            </a:r>
            <a:endParaRPr dirty="0"/>
          </a:p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How do we make multi-line comments in SQL?</a:t>
            </a:r>
            <a:endParaRPr dirty="0"/>
          </a:p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What key word do we use when renaming a column?</a:t>
            </a:r>
            <a:endParaRPr dirty="0"/>
          </a:p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What are the names of some of the tables in our ERD?</a:t>
            </a:r>
            <a:endParaRPr dirty="0"/>
          </a:p>
        </p:txBody>
      </p:sp>
      <p:sp>
        <p:nvSpPr>
          <p:cNvPr id="402" name="Google Shape;402;p5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9"/>
          <p:cNvSpPr txBox="1">
            <a:spLocks noGrp="1"/>
          </p:cNvSpPr>
          <p:nvPr>
            <p:ph type="title"/>
          </p:nvPr>
        </p:nvSpPr>
        <p:spPr>
          <a:xfrm>
            <a:off x="456648" y="1031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Up Next . . .</a:t>
            </a:r>
            <a:endParaRPr dirty="0"/>
          </a:p>
        </p:txBody>
      </p:sp>
      <p:sp>
        <p:nvSpPr>
          <p:cNvPr id="408" name="Google Shape;408;p59"/>
          <p:cNvSpPr txBox="1">
            <a:spLocks noGrp="1"/>
          </p:cNvSpPr>
          <p:nvPr>
            <p:ph type="body" idx="1"/>
          </p:nvPr>
        </p:nvSpPr>
        <p:spPr>
          <a:xfrm>
            <a:off x="456648" y="941225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Lato"/>
                <a:ea typeface="Lato"/>
                <a:cs typeface="Lato"/>
                <a:sym typeface="Lato"/>
              </a:rPr>
              <a:t>SQL Basics!</a:t>
            </a:r>
            <a:endParaRPr sz="2800" b="1" dirty="0">
              <a:latin typeface="Lato"/>
              <a:ea typeface="Lato"/>
              <a:cs typeface="Lato"/>
              <a:sym typeface="Lato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</a:pPr>
            <a:r>
              <a:rPr lang="en-US" sz="2600" dirty="0">
                <a:latin typeface="Lato Light"/>
                <a:ea typeface="Lato Light"/>
                <a:cs typeface="Lato Light"/>
                <a:sym typeface="Lato Light"/>
              </a:rPr>
              <a:t>Using the WHERE clause</a:t>
            </a:r>
            <a:endParaRPr sz="260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Font typeface="Lato Light"/>
              <a:buChar char="●"/>
            </a:pPr>
            <a:r>
              <a:rPr lang="en-US" sz="2600" dirty="0">
                <a:latin typeface="Lato Light"/>
                <a:ea typeface="Lato Light"/>
                <a:cs typeface="Lato Light"/>
                <a:sym typeface="Lato Light"/>
              </a:rPr>
              <a:t>Understanding Data Types better!</a:t>
            </a:r>
            <a:endParaRPr sz="2600" dirty="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09" name="Google Shape;409;p5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>
            <a:spLocks noGrp="1"/>
          </p:cNvSpPr>
          <p:nvPr>
            <p:ph type="title"/>
          </p:nvPr>
        </p:nvSpPr>
        <p:spPr>
          <a:xfrm>
            <a:off x="473342" y="11233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In These Slides . . .</a:t>
            </a:r>
            <a:endParaRPr dirty="0"/>
          </a:p>
        </p:txBody>
      </p:sp>
      <p:sp>
        <p:nvSpPr>
          <p:cNvPr id="264" name="Google Shape;264;p40"/>
          <p:cNvSpPr txBox="1">
            <a:spLocks noGrp="1"/>
          </p:cNvSpPr>
          <p:nvPr>
            <p:ph type="body" idx="1"/>
          </p:nvPr>
        </p:nvSpPr>
        <p:spPr>
          <a:xfrm>
            <a:off x="473342" y="1041809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800" b="1" dirty="0">
                <a:latin typeface="Lato"/>
                <a:ea typeface="Lato"/>
                <a:cs typeface="Lato"/>
                <a:sym typeface="Lato"/>
              </a:rPr>
              <a:t>We will be covering:</a:t>
            </a:r>
            <a:endParaRPr sz="2800" b="0" dirty="0">
              <a:sym typeface="Lato Light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"/>
              <a:buChar char="●"/>
            </a:pPr>
            <a:r>
              <a:rPr lang="en-US" sz="2600" dirty="0"/>
              <a:t>A brief history of SQL</a:t>
            </a:r>
            <a:endParaRPr sz="2600" dirty="0"/>
          </a:p>
          <a:p>
            <a:pPr marL="914400" lvl="1" indent="-381000" algn="l" rtl="0">
              <a:spcBef>
                <a:spcPts val="1800"/>
              </a:spcBef>
              <a:spcAft>
                <a:spcPts val="0"/>
              </a:spcAft>
              <a:buSzPts val="2400"/>
              <a:buFont typeface="Lato"/>
              <a:buChar char="○"/>
            </a:pPr>
            <a:r>
              <a:rPr lang="en-US" sz="2600" dirty="0">
                <a:latin typeface="Lato"/>
                <a:ea typeface="Lato"/>
                <a:cs typeface="Lato"/>
                <a:sym typeface="Lato"/>
              </a:rPr>
              <a:t>DDL vs DML</a:t>
            </a:r>
            <a:endParaRPr sz="2600" dirty="0"/>
          </a:p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SzPts val="2400"/>
              <a:buChar char="●"/>
            </a:pPr>
            <a:r>
              <a:rPr lang="en-US" sz="2600" dirty="0"/>
              <a:t>Making basic queries with </a:t>
            </a:r>
            <a:r>
              <a:rPr lang="en-US" sz="2600" b="1" dirty="0">
                <a:latin typeface="Lato"/>
                <a:ea typeface="Lato"/>
                <a:cs typeface="Lato"/>
                <a:sym typeface="Lato"/>
              </a:rPr>
              <a:t>SELECT</a:t>
            </a:r>
            <a:endParaRPr sz="2600" dirty="0">
              <a:latin typeface="Lato"/>
              <a:ea typeface="Lato"/>
              <a:cs typeface="Lato"/>
              <a:sym typeface="Lato"/>
            </a:endParaRPr>
          </a:p>
          <a:p>
            <a:pPr marL="914400" lvl="1" indent="-381000" algn="l" rtl="0">
              <a:spcBef>
                <a:spcPts val="1800"/>
              </a:spcBef>
              <a:spcAft>
                <a:spcPts val="0"/>
              </a:spcAft>
              <a:buSzPts val="2400"/>
              <a:buFont typeface="Lato"/>
              <a:buChar char="○"/>
            </a:pPr>
            <a:r>
              <a:rPr lang="en-US" sz="2600" dirty="0">
                <a:latin typeface="Lato"/>
                <a:ea typeface="Lato"/>
                <a:cs typeface="Lato"/>
                <a:sym typeface="Lato"/>
              </a:rPr>
              <a:t>Commenting SQL</a:t>
            </a:r>
            <a:endParaRPr sz="2600" dirty="0">
              <a:latin typeface="Lato"/>
              <a:ea typeface="Lato"/>
              <a:cs typeface="Lato"/>
              <a:sym typeface="Lato"/>
            </a:endParaRPr>
          </a:p>
          <a:p>
            <a:pPr marL="914400" lvl="1" indent="-381000" algn="l" rtl="0">
              <a:spcBef>
                <a:spcPts val="1800"/>
              </a:spcBef>
              <a:spcAft>
                <a:spcPts val="0"/>
              </a:spcAft>
              <a:buSzPts val="2400"/>
              <a:buFont typeface="Lato"/>
              <a:buChar char="○"/>
            </a:pPr>
            <a:r>
              <a:rPr lang="en-US" sz="2600" dirty="0">
                <a:latin typeface="Lato"/>
                <a:ea typeface="Lato"/>
                <a:cs typeface="Lato"/>
                <a:sym typeface="Lato"/>
              </a:rPr>
              <a:t>Renaming columns</a:t>
            </a:r>
            <a:endParaRPr sz="26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p4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>
            <a:spLocks noGrp="1"/>
          </p:cNvSpPr>
          <p:nvPr>
            <p:ph type="title"/>
          </p:nvPr>
        </p:nvSpPr>
        <p:spPr>
          <a:xfrm>
            <a:off x="456648" y="9144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SQL - Definition</a:t>
            </a:r>
            <a:endParaRPr dirty="0"/>
          </a:p>
        </p:txBody>
      </p:sp>
      <p:sp>
        <p:nvSpPr>
          <p:cNvPr id="271" name="Google Shape;271;p41"/>
          <p:cNvSpPr txBox="1">
            <a:spLocks noGrp="1"/>
          </p:cNvSpPr>
          <p:nvPr>
            <p:ph type="body" idx="1"/>
          </p:nvPr>
        </p:nvSpPr>
        <p:spPr>
          <a:xfrm>
            <a:off x="456648" y="831497"/>
            <a:ext cx="82890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</a:pPr>
            <a:r>
              <a:rPr lang="en-US" sz="2600" b="1" dirty="0">
                <a:latin typeface="Lato"/>
                <a:ea typeface="Lato"/>
                <a:cs typeface="Lato"/>
                <a:sym typeface="Lato"/>
              </a:rPr>
              <a:t>SQL</a:t>
            </a:r>
            <a:r>
              <a:rPr lang="en-US" sz="2600" b="0" dirty="0">
                <a:sym typeface="Lato Light"/>
              </a:rPr>
              <a:t> is short for </a:t>
            </a:r>
            <a:br>
              <a:rPr lang="en-US" sz="2600" b="0" dirty="0">
                <a:sym typeface="Lato Light"/>
              </a:rPr>
            </a:br>
            <a:r>
              <a:rPr lang="en-US" sz="2600" b="1" dirty="0">
                <a:latin typeface="Lato"/>
                <a:ea typeface="Lato"/>
                <a:cs typeface="Lato"/>
                <a:sym typeface="Lato"/>
              </a:rPr>
              <a:t>Structured Query Language</a:t>
            </a:r>
            <a:endParaRPr sz="2600" b="1" dirty="0">
              <a:latin typeface="Lato"/>
              <a:ea typeface="Lato"/>
              <a:cs typeface="Lato"/>
              <a:sym typeface="Lato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</a:pPr>
            <a:r>
              <a:rPr lang="en-US" sz="2600" b="0" dirty="0">
                <a:sym typeface="Lato Light"/>
              </a:rPr>
              <a:t>Languages are syntax driven:</a:t>
            </a:r>
            <a:endParaRPr sz="2600" b="0" dirty="0">
              <a:sym typeface="Lato Light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</a:pPr>
            <a:r>
              <a:rPr lang="en-US" sz="2600" dirty="0">
                <a:sym typeface="Lato Light"/>
              </a:rPr>
              <a:t>What we say</a:t>
            </a:r>
            <a:endParaRPr sz="2600" dirty="0">
              <a:sym typeface="Lato Light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</a:pPr>
            <a:r>
              <a:rPr lang="en-US" sz="2600" dirty="0">
                <a:sym typeface="Lato Light"/>
              </a:rPr>
              <a:t>What order we say it</a:t>
            </a:r>
            <a:endParaRPr sz="2600" dirty="0">
              <a:sym typeface="Lato Light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Font typeface="Lato Light"/>
              <a:buChar char="●"/>
            </a:pPr>
            <a:r>
              <a:rPr lang="en-US" sz="2600" b="0" dirty="0">
                <a:sym typeface="Lato Light"/>
              </a:rPr>
              <a:t>SQL allows us to </a:t>
            </a:r>
            <a:r>
              <a:rPr lang="en-US" sz="2600" b="1" i="1" dirty="0">
                <a:solidFill>
                  <a:schemeClr val="bg2"/>
                </a:solidFill>
                <a:sym typeface="Lato Light"/>
              </a:rPr>
              <a:t>manipulate</a:t>
            </a:r>
            <a:r>
              <a:rPr lang="en-US" sz="2600" b="1" dirty="0">
                <a:sym typeface="Lato Light"/>
              </a:rPr>
              <a:t> </a:t>
            </a:r>
            <a:r>
              <a:rPr lang="en-US" sz="2600" b="0" dirty="0">
                <a:sym typeface="Lato Light"/>
              </a:rPr>
              <a:t>data stored in a relational database management system (</a:t>
            </a:r>
            <a:r>
              <a:rPr lang="en-US" sz="2600" b="1" dirty="0">
                <a:latin typeface="Lato"/>
                <a:ea typeface="Lato"/>
                <a:cs typeface="Lato"/>
                <a:sym typeface="Lato"/>
              </a:rPr>
              <a:t>DBMS</a:t>
            </a:r>
            <a:r>
              <a:rPr lang="en-US" sz="2600" b="0" dirty="0">
                <a:sym typeface="Lato Light"/>
              </a:rPr>
              <a:t>)</a:t>
            </a:r>
            <a:endParaRPr sz="2600" b="0" dirty="0">
              <a:sym typeface="Lato Light"/>
            </a:endParaRPr>
          </a:p>
        </p:txBody>
      </p:sp>
      <p:sp>
        <p:nvSpPr>
          <p:cNvPr id="272" name="Google Shape;272;p4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73" name="Google Shape;273;p41"/>
          <p:cNvSpPr txBox="1">
            <a:spLocks noGrp="1"/>
          </p:cNvSpPr>
          <p:nvPr>
            <p:ph type="body" idx="1"/>
          </p:nvPr>
        </p:nvSpPr>
        <p:spPr>
          <a:xfrm>
            <a:off x="5586950" y="1442197"/>
            <a:ext cx="3287100" cy="881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6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600" b="1" dirty="0">
                <a:latin typeface="IBM Plex Mono"/>
                <a:ea typeface="IBM Plex Mono"/>
                <a:cs typeface="IBM Plex Mono"/>
                <a:sym typeface="IBM Plex Mono"/>
              </a:rPr>
              <a:t> *</a:t>
            </a:r>
            <a:endParaRPr sz="2600"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6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600" b="1" dirty="0">
                <a:latin typeface="IBM Plex Mono"/>
                <a:ea typeface="IBM Plex Mono"/>
                <a:cs typeface="IBM Plex Mono"/>
                <a:sym typeface="IBM Plex Mono"/>
              </a:rPr>
              <a:t>   Regions;</a:t>
            </a:r>
            <a:endParaRPr sz="2600"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74" name="Google Shape;274;p41"/>
          <p:cNvSpPr txBox="1">
            <a:spLocks noGrp="1"/>
          </p:cNvSpPr>
          <p:nvPr>
            <p:ph type="body" idx="1"/>
          </p:nvPr>
        </p:nvSpPr>
        <p:spPr>
          <a:xfrm>
            <a:off x="5510750" y="789697"/>
            <a:ext cx="2828578" cy="6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28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 SQL:</a:t>
            </a:r>
            <a:endParaRPr sz="2800" b="0" dirty="0">
              <a:solidFill>
                <a:srgbClr val="C00000"/>
              </a:solidFill>
              <a:sym typeface="Lato Light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5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0"/>
      <p:bldP spid="27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>
            <a:spLocks noGrp="1"/>
          </p:cNvSpPr>
          <p:nvPr>
            <p:ph type="title"/>
          </p:nvPr>
        </p:nvSpPr>
        <p:spPr>
          <a:xfrm>
            <a:off x="566943" y="13062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SQL - A Brief History</a:t>
            </a:r>
            <a:endParaRPr dirty="0"/>
          </a:p>
        </p:txBody>
      </p:sp>
      <p:sp>
        <p:nvSpPr>
          <p:cNvPr id="280" name="Google Shape;280;p42"/>
          <p:cNvSpPr txBox="1">
            <a:spLocks noGrp="1"/>
          </p:cNvSpPr>
          <p:nvPr>
            <p:ph type="body" idx="1"/>
          </p:nvPr>
        </p:nvSpPr>
        <p:spPr>
          <a:xfrm>
            <a:off x="473342" y="868073"/>
            <a:ext cx="82890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</a:pPr>
            <a:r>
              <a:rPr lang="en-US" sz="2800" b="1" dirty="0">
                <a:latin typeface="Lato"/>
                <a:ea typeface="Lato"/>
                <a:cs typeface="Lato"/>
                <a:sym typeface="Lato"/>
              </a:rPr>
              <a:t>SQL</a:t>
            </a:r>
            <a:r>
              <a:rPr lang="en-US" sz="2800" b="0" dirty="0">
                <a:sym typeface="Lato Light"/>
              </a:rPr>
              <a:t> became a standard of the </a:t>
            </a:r>
            <a:br>
              <a:rPr lang="en-US" sz="2800" b="0" dirty="0">
                <a:sym typeface="Lato Light"/>
              </a:rPr>
            </a:br>
            <a:r>
              <a:rPr lang="en-US" sz="2800" b="0" dirty="0">
                <a:sym typeface="Lato Light"/>
              </a:rPr>
              <a:t>American National Standards </a:t>
            </a:r>
            <a:br>
              <a:rPr lang="en-US" sz="2800" b="0" dirty="0">
                <a:sym typeface="Lato Light"/>
              </a:rPr>
            </a:br>
            <a:r>
              <a:rPr lang="en-US" sz="2800" b="0" dirty="0">
                <a:sym typeface="Lato Light"/>
              </a:rPr>
              <a:t>Institute (</a:t>
            </a:r>
            <a:r>
              <a:rPr lang="en-US" sz="2800" b="1" dirty="0">
                <a:latin typeface="Lato"/>
                <a:ea typeface="Lato"/>
                <a:cs typeface="Lato"/>
                <a:sym typeface="Lato"/>
              </a:rPr>
              <a:t>ANSI</a:t>
            </a:r>
            <a:r>
              <a:rPr lang="en-US" sz="2800" b="0" dirty="0">
                <a:sym typeface="Lato Light"/>
              </a:rPr>
              <a:t>) in 1986</a:t>
            </a:r>
            <a:endParaRPr sz="2800" b="0" dirty="0">
              <a:sym typeface="Lato Light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</a:pPr>
            <a:r>
              <a:rPr lang="en-US" sz="2800" b="0" dirty="0">
                <a:sym typeface="Lato Light"/>
              </a:rPr>
              <a:t>Followed by the International Organization for Standardization (</a:t>
            </a:r>
            <a:r>
              <a:rPr lang="en-US" sz="2800" b="1" dirty="0">
                <a:latin typeface="Lato"/>
                <a:ea typeface="Lato"/>
                <a:cs typeface="Lato"/>
                <a:sym typeface="Lato"/>
              </a:rPr>
              <a:t>ISO</a:t>
            </a:r>
            <a:r>
              <a:rPr lang="en-US" sz="2800" b="0" dirty="0">
                <a:sym typeface="Lato Light"/>
              </a:rPr>
              <a:t>) in 1987</a:t>
            </a:r>
            <a:endParaRPr sz="2800" b="0" dirty="0">
              <a:sym typeface="Lato Light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</a:pPr>
            <a:r>
              <a:rPr lang="en-US" sz="2800" b="0" dirty="0">
                <a:sym typeface="Lato Light"/>
              </a:rPr>
              <a:t>Despite these standards, SQL code will vary slightly between database systems</a:t>
            </a:r>
            <a:endParaRPr sz="2800" b="0" dirty="0">
              <a:sym typeface="Lato Light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Font typeface="Lato Light"/>
              <a:buChar char="○"/>
            </a:pPr>
            <a:r>
              <a:rPr lang="en-US" sz="2800" dirty="0"/>
              <a:t>Example Database Systems include:</a:t>
            </a:r>
            <a:br>
              <a:rPr lang="en-US" sz="2800" dirty="0"/>
            </a:br>
            <a:r>
              <a:rPr lang="en-US" sz="2800" dirty="0">
                <a:latin typeface="Lato Light"/>
                <a:ea typeface="Lato Light"/>
                <a:cs typeface="Lato Light"/>
                <a:sym typeface="Lato Light"/>
              </a:rPr>
              <a:t>MySQL, Microsoft SQL, </a:t>
            </a:r>
            <a:r>
              <a:rPr lang="en-US" sz="2800" dirty="0" err="1">
                <a:latin typeface="Lato Light"/>
                <a:ea typeface="Lato Light"/>
                <a:cs typeface="Lato Light"/>
                <a:sym typeface="Lato Light"/>
              </a:rPr>
              <a:t>PostGres</a:t>
            </a:r>
            <a:r>
              <a:rPr lang="en-US" sz="2800" dirty="0">
                <a:latin typeface="Lato Light"/>
                <a:ea typeface="Lato Light"/>
                <a:cs typeface="Lato Light"/>
                <a:sym typeface="Lato Light"/>
              </a:rPr>
              <a:t>, Oracle, etc...</a:t>
            </a:r>
            <a:endParaRPr sz="2800" b="0" dirty="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81" name="Google Shape;281;p4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>
            <a:spLocks noGrp="1"/>
          </p:cNvSpPr>
          <p:nvPr>
            <p:ph type="title"/>
          </p:nvPr>
        </p:nvSpPr>
        <p:spPr>
          <a:xfrm>
            <a:off x="473342" y="6661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SQL - What does it do?</a:t>
            </a:r>
            <a:endParaRPr dirty="0"/>
          </a:p>
        </p:txBody>
      </p:sp>
      <p:sp>
        <p:nvSpPr>
          <p:cNvPr id="287" name="Google Shape;287;p43"/>
          <p:cNvSpPr txBox="1">
            <a:spLocks noGrp="1"/>
          </p:cNvSpPr>
          <p:nvPr>
            <p:ph type="body" idx="1"/>
          </p:nvPr>
        </p:nvSpPr>
        <p:spPr>
          <a:xfrm>
            <a:off x="473342" y="886361"/>
            <a:ext cx="82890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800" b="1" dirty="0">
                <a:latin typeface="Lato"/>
                <a:ea typeface="Lato"/>
                <a:cs typeface="Lato"/>
                <a:sym typeface="Lato"/>
              </a:rPr>
              <a:t>SQL is used to:</a:t>
            </a:r>
            <a:endParaRPr sz="2800" b="1" dirty="0">
              <a:latin typeface="Lato"/>
              <a:ea typeface="Lato"/>
              <a:cs typeface="Lato"/>
              <a:sym typeface="Lato"/>
            </a:endParaRPr>
          </a:p>
          <a:p>
            <a:pPr marL="9144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</a:pPr>
            <a:r>
              <a:rPr lang="en-US" sz="2800" dirty="0">
                <a:sym typeface="Lato Light"/>
              </a:rPr>
              <a:t>Create the database</a:t>
            </a:r>
            <a:endParaRPr sz="2800" dirty="0">
              <a:sym typeface="Lato Light"/>
            </a:endParaRPr>
          </a:p>
          <a:p>
            <a:pPr marL="914400" lvl="0" indent="-381000" algn="l" rtl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ato Light"/>
              <a:buChar char="●"/>
            </a:pPr>
            <a:r>
              <a:rPr lang="en-US" sz="2800" dirty="0">
                <a:sym typeface="Lato Light"/>
              </a:rPr>
              <a:t>Create the Tables in a database</a:t>
            </a:r>
            <a:endParaRPr sz="2800" dirty="0">
              <a:sym typeface="Lato Light"/>
            </a:endParaRPr>
          </a:p>
          <a:p>
            <a:pPr marL="914400" lvl="0" indent="-381000" algn="l" rtl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ato Light"/>
              <a:buChar char="●"/>
            </a:pPr>
            <a:r>
              <a:rPr lang="en-US" sz="2800" dirty="0">
                <a:sym typeface="Lato Light"/>
              </a:rPr>
              <a:t>Insert the rows into a table</a:t>
            </a:r>
            <a:endParaRPr sz="2800" dirty="0">
              <a:sym typeface="Lato Light"/>
            </a:endParaRPr>
          </a:p>
          <a:p>
            <a:pPr marL="914400" lvl="0" indent="-381000" algn="l" rtl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ato Light"/>
              <a:buChar char="●"/>
            </a:pPr>
            <a:r>
              <a:rPr lang="en-US" sz="2800" dirty="0">
                <a:sym typeface="Lato Light"/>
              </a:rPr>
              <a:t>Retrieve and maintain data in the tables</a:t>
            </a:r>
            <a:endParaRPr sz="2800" dirty="0">
              <a:sym typeface="Lato Light"/>
            </a:endParaRPr>
          </a:p>
          <a:p>
            <a:pPr marL="914400" lvl="0" indent="-381000" algn="l" rtl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ato Light"/>
              <a:buChar char="●"/>
            </a:pPr>
            <a:r>
              <a:rPr lang="en-US" sz="2800" dirty="0">
                <a:sym typeface="Lato Light"/>
              </a:rPr>
              <a:t>Add/Remove users from the database</a:t>
            </a:r>
            <a:endParaRPr sz="2800" dirty="0">
              <a:sym typeface="Lato Light"/>
            </a:endParaRPr>
          </a:p>
          <a:p>
            <a:pPr marL="914400" lvl="0" indent="-381000" algn="l" rtl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ato Light"/>
              <a:buChar char="●"/>
            </a:pPr>
            <a:r>
              <a:rPr lang="en-US" sz="2800" dirty="0">
                <a:sym typeface="Lato Light"/>
              </a:rPr>
              <a:t>Enforce security</a:t>
            </a:r>
            <a:endParaRPr sz="2800" dirty="0">
              <a:sym typeface="Lato Light"/>
            </a:endParaRPr>
          </a:p>
          <a:p>
            <a:pPr marL="914400" lvl="0" indent="-381000" algn="l" rtl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SzPts val="2400"/>
              <a:buFont typeface="Lato Light"/>
              <a:buChar char="●"/>
            </a:pPr>
            <a:r>
              <a:rPr lang="en-US" sz="2800" dirty="0">
                <a:sym typeface="Lato Light"/>
              </a:rPr>
              <a:t>… and much more!</a:t>
            </a:r>
            <a:endParaRPr sz="2800" b="0" dirty="0">
              <a:sym typeface="Lato Light"/>
            </a:endParaRPr>
          </a:p>
        </p:txBody>
      </p:sp>
      <p:sp>
        <p:nvSpPr>
          <p:cNvPr id="288" name="Google Shape;288;p4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5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4"/>
          <p:cNvSpPr txBox="1">
            <a:spLocks noGrp="1"/>
          </p:cNvSpPr>
          <p:nvPr>
            <p:ph type="title"/>
          </p:nvPr>
        </p:nvSpPr>
        <p:spPr>
          <a:xfrm>
            <a:off x="473342" y="1031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SQL -  DDL Type</a:t>
            </a:r>
            <a:endParaRPr dirty="0"/>
          </a:p>
        </p:txBody>
      </p:sp>
      <p:sp>
        <p:nvSpPr>
          <p:cNvPr id="294" name="Google Shape;294;p44"/>
          <p:cNvSpPr txBox="1">
            <a:spLocks noGrp="1"/>
          </p:cNvSpPr>
          <p:nvPr>
            <p:ph type="body" idx="1"/>
          </p:nvPr>
        </p:nvSpPr>
        <p:spPr>
          <a:xfrm>
            <a:off x="473342" y="913793"/>
            <a:ext cx="8570074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Lato"/>
                <a:ea typeface="Lato"/>
                <a:cs typeface="Lato"/>
                <a:sym typeface="Lato"/>
              </a:rPr>
              <a:t>SQL can be broken into two categories: DDL and DML</a:t>
            </a:r>
            <a:endParaRPr sz="28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AutoNum type="arabicPeriod"/>
            </a:pPr>
            <a:r>
              <a:rPr lang="en-US" sz="2600" b="1" dirty="0">
                <a:latin typeface="Lato"/>
                <a:ea typeface="Lato"/>
                <a:cs typeface="Lato"/>
                <a:sym typeface="Lato"/>
              </a:rPr>
              <a:t>Data Definition Language (DDL)</a:t>
            </a:r>
            <a:endParaRPr sz="2600" b="1" dirty="0">
              <a:latin typeface="Lato"/>
              <a:ea typeface="Lato"/>
              <a:cs typeface="Lato"/>
              <a:sym typeface="Lato"/>
            </a:endParaRPr>
          </a:p>
          <a:p>
            <a:pPr marL="914400" marR="0" lvl="0" indent="-3683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200"/>
              <a:buFont typeface="Lato Light"/>
              <a:buChar char="●"/>
            </a:pPr>
            <a:r>
              <a:rPr lang="en-US" dirty="0"/>
              <a:t>Used to </a:t>
            </a:r>
            <a:r>
              <a:rPr lang="en-US" b="1" i="1" dirty="0"/>
              <a:t>Modify The Structure </a:t>
            </a:r>
            <a:r>
              <a:rPr lang="en-US" dirty="0"/>
              <a:t>of the database</a:t>
            </a:r>
            <a:endParaRPr dirty="0"/>
          </a:p>
          <a:p>
            <a:pPr marL="914400" marR="0" lvl="0" indent="-3683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200"/>
              <a:buChar char="●"/>
            </a:pPr>
            <a:r>
              <a:rPr lang="en-US" dirty="0"/>
              <a:t>Examples of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DDL </a:t>
            </a:r>
            <a:r>
              <a:rPr lang="en-US" dirty="0"/>
              <a:t>keywords:</a:t>
            </a:r>
            <a:endParaRPr dirty="0"/>
          </a:p>
          <a:p>
            <a:pPr marL="1371600" marR="0" lvl="1" indent="-3683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200"/>
              <a:buChar char="○"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DROP</a:t>
            </a:r>
            <a:endParaRPr dirty="0"/>
          </a:p>
          <a:p>
            <a:pPr marL="1371600" marR="0" lvl="1" indent="-3683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200"/>
              <a:buChar char="○"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ALTER</a:t>
            </a:r>
            <a:endParaRPr dirty="0"/>
          </a:p>
          <a:p>
            <a:pPr marL="1371600" marR="0" lvl="1" indent="-3683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200"/>
              <a:buChar char="○"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CREATE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None/>
            </a:pPr>
            <a:r>
              <a:rPr lang="en-US" b="0" dirty="0">
                <a:sym typeface="Lato Light"/>
              </a:rPr>
              <a:t>We will come back to these concepts later in the course!</a:t>
            </a:r>
            <a:endParaRPr b="0" dirty="0">
              <a:sym typeface="Lato Light"/>
            </a:endParaRPr>
          </a:p>
        </p:txBody>
      </p:sp>
      <p:sp>
        <p:nvSpPr>
          <p:cNvPr id="295" name="Google Shape;295;p4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>
            <a:spLocks noGrp="1"/>
          </p:cNvSpPr>
          <p:nvPr>
            <p:ph type="title"/>
          </p:nvPr>
        </p:nvSpPr>
        <p:spPr>
          <a:xfrm>
            <a:off x="473342" y="1031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SQL - DML Type</a:t>
            </a:r>
            <a:endParaRPr dirty="0"/>
          </a:p>
        </p:txBody>
      </p:sp>
      <p:sp>
        <p:nvSpPr>
          <p:cNvPr id="301" name="Google Shape;301;p45"/>
          <p:cNvSpPr txBox="1">
            <a:spLocks noGrp="1"/>
          </p:cNvSpPr>
          <p:nvPr>
            <p:ph type="body" idx="1"/>
          </p:nvPr>
        </p:nvSpPr>
        <p:spPr>
          <a:xfrm>
            <a:off x="473342" y="913792"/>
            <a:ext cx="8289000" cy="496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800" b="1" dirty="0">
                <a:latin typeface="Lato"/>
                <a:ea typeface="Lato"/>
                <a:cs typeface="Lato"/>
                <a:sym typeface="Lato"/>
              </a:rPr>
              <a:t>2. Data Manipulation Language (DML)</a:t>
            </a:r>
            <a:endParaRPr sz="2800" b="1" dirty="0">
              <a:latin typeface="Lato"/>
              <a:ea typeface="Lato"/>
              <a:cs typeface="Lato"/>
              <a:sym typeface="Lato"/>
            </a:endParaRPr>
          </a:p>
          <a:p>
            <a:pPr marL="914400" marR="0" lvl="0" indent="-3683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200"/>
              <a:buFont typeface="Lato Light"/>
              <a:buChar char="●"/>
            </a:pPr>
            <a:r>
              <a:rPr lang="en-US" sz="2600" dirty="0"/>
              <a:t>Used to </a:t>
            </a:r>
            <a:r>
              <a:rPr lang="en-US" sz="2600" b="1" i="1" dirty="0"/>
              <a:t>Manipulate The Data </a:t>
            </a:r>
            <a:r>
              <a:rPr lang="en-US" sz="2600" dirty="0"/>
              <a:t>within the structure</a:t>
            </a:r>
            <a:endParaRPr sz="2600" dirty="0"/>
          </a:p>
          <a:p>
            <a:pPr marL="914400" lvl="0" indent="-3683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200"/>
              <a:buChar char="●"/>
            </a:pPr>
            <a:r>
              <a:rPr lang="en-US" sz="2600" dirty="0"/>
              <a:t>Example DML keyword verbs:</a:t>
            </a:r>
            <a:endParaRPr sz="2600" dirty="0"/>
          </a:p>
          <a:p>
            <a:pPr marL="1371600" lvl="1" indent="-3683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200"/>
              <a:buChar char="○"/>
            </a:pPr>
            <a:r>
              <a:rPr lang="en-US" sz="2600" b="1" dirty="0">
                <a:latin typeface="Lato"/>
                <a:ea typeface="Lato"/>
                <a:cs typeface="Lato"/>
                <a:sym typeface="Lato"/>
              </a:rPr>
              <a:t>SELECT</a:t>
            </a:r>
            <a:endParaRPr sz="2600" b="1" dirty="0">
              <a:latin typeface="Lato"/>
              <a:ea typeface="Lato"/>
              <a:cs typeface="Lato"/>
              <a:sym typeface="Lato"/>
            </a:endParaRPr>
          </a:p>
          <a:p>
            <a:pPr marL="1371600" lvl="1" indent="-3683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200"/>
              <a:buChar char="○"/>
            </a:pPr>
            <a:r>
              <a:rPr lang="en-US" sz="2600" b="1" dirty="0">
                <a:latin typeface="Lato"/>
                <a:ea typeface="Lato"/>
                <a:cs typeface="Lato"/>
                <a:sym typeface="Lato"/>
              </a:rPr>
              <a:t>UPDATE</a:t>
            </a:r>
            <a:endParaRPr sz="2600" dirty="0"/>
          </a:p>
          <a:p>
            <a:pPr marL="1371600" lvl="1" indent="-3683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200"/>
              <a:buChar char="○"/>
            </a:pPr>
            <a:r>
              <a:rPr lang="en-US" sz="2600" b="1" dirty="0">
                <a:latin typeface="Lato"/>
                <a:ea typeface="Lato"/>
                <a:cs typeface="Lato"/>
                <a:sym typeface="Lato"/>
              </a:rPr>
              <a:t>INSERT</a:t>
            </a:r>
            <a:endParaRPr sz="2600" dirty="0"/>
          </a:p>
          <a:p>
            <a:pPr marL="1371600" lvl="1" indent="-3683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200"/>
              <a:buChar char="○"/>
            </a:pPr>
            <a:r>
              <a:rPr lang="en-US" sz="2600" b="1" dirty="0">
                <a:latin typeface="Lato"/>
                <a:ea typeface="Lato"/>
                <a:cs typeface="Lato"/>
                <a:sym typeface="Lato"/>
              </a:rPr>
              <a:t>DELETE</a:t>
            </a:r>
            <a:endParaRPr sz="2600"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None/>
            </a:pPr>
            <a:r>
              <a:rPr lang="en-US" sz="2600" dirty="0"/>
              <a:t>In these slides w</a:t>
            </a:r>
            <a:r>
              <a:rPr lang="en-US" sz="2600" b="0" dirty="0">
                <a:sym typeface="Lato Light"/>
              </a:rPr>
              <a:t>e</a:t>
            </a:r>
            <a:r>
              <a:rPr lang="en-US" sz="2600" dirty="0"/>
              <a:t> will start to</a:t>
            </a:r>
            <a:r>
              <a:rPr lang="en-US" sz="2600" b="0" dirty="0">
                <a:sym typeface="Lato Light"/>
              </a:rPr>
              <a:t> </a:t>
            </a:r>
            <a:r>
              <a:rPr lang="en-US" sz="2600" dirty="0"/>
              <a:t>cover</a:t>
            </a:r>
            <a:r>
              <a:rPr lang="en-US" sz="2600" b="0" dirty="0">
                <a:sym typeface="Lato Light"/>
              </a:rPr>
              <a:t>:</a:t>
            </a:r>
            <a:r>
              <a:rPr lang="en-US" sz="2600" dirty="0"/>
              <a:t>  </a:t>
            </a:r>
            <a:r>
              <a:rPr lang="en-US" sz="2600" b="1" dirty="0">
                <a:latin typeface="Lato"/>
                <a:ea typeface="Lato"/>
                <a:cs typeface="Lato"/>
                <a:sym typeface="Lato"/>
              </a:rPr>
              <a:t>SELECT</a:t>
            </a:r>
            <a:endParaRPr sz="2600"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2" name="Google Shape;302;p4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250"/>
                            </p:stCondLst>
                            <p:childTnLst>
                              <p:par>
                                <p:cTn id="38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6"/>
          <p:cNvSpPr txBox="1">
            <a:spLocks noGrp="1"/>
          </p:cNvSpPr>
          <p:nvPr>
            <p:ph type="title"/>
          </p:nvPr>
        </p:nvSpPr>
        <p:spPr>
          <a:xfrm>
            <a:off x="473342" y="9404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SQL Basics</a:t>
            </a:r>
            <a:endParaRPr dirty="0"/>
          </a:p>
        </p:txBody>
      </p:sp>
      <p:sp>
        <p:nvSpPr>
          <p:cNvPr id="308" name="Google Shape;308;p46"/>
          <p:cNvSpPr txBox="1">
            <a:spLocks noGrp="1"/>
          </p:cNvSpPr>
          <p:nvPr>
            <p:ph type="body" idx="1"/>
          </p:nvPr>
        </p:nvSpPr>
        <p:spPr>
          <a:xfrm>
            <a:off x="473342" y="941225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</a:pP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Create a new empty worksheet in PostgreSQL. (Choose </a:t>
            </a:r>
            <a:r>
              <a:rPr lang="en-US" sz="2400" b="0" dirty="0" err="1">
                <a:latin typeface="Lato Light"/>
                <a:ea typeface="Lato Light"/>
                <a:cs typeface="Lato Light"/>
                <a:sym typeface="Lato Light"/>
              </a:rPr>
              <a:t>Pgadmin</a:t>
            </a: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 from the Start button)</a:t>
            </a:r>
            <a:endParaRPr sz="2400" b="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</a:pP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Save your worksheet immediately with an appropriate name such as: </a:t>
            </a:r>
            <a:r>
              <a:rPr lang="en-US" sz="2400" i="1" dirty="0" err="1">
                <a:latin typeface="Lato"/>
                <a:ea typeface="Lato"/>
                <a:cs typeface="Lato"/>
                <a:sym typeface="Lato"/>
              </a:rPr>
              <a:t>SQL_Basics_Demo.sql</a:t>
            </a:r>
            <a:endParaRPr sz="2400" i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</a:pP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You are encouraged to write your own comments as your instructor lectures</a:t>
            </a:r>
            <a:endParaRPr dirty="0"/>
          </a:p>
        </p:txBody>
      </p:sp>
      <p:sp>
        <p:nvSpPr>
          <p:cNvPr id="309" name="Google Shape;309;p4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" grpId="0"/>
    </p:bld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221DD8CB34B44CB6B2CD9B4C5AE2D7" ma:contentTypeVersion="14" ma:contentTypeDescription="Create a new document." ma:contentTypeScope="" ma:versionID="309121ada395293f075219582f62dd12">
  <xsd:schema xmlns:xsd="http://www.w3.org/2001/XMLSchema" xmlns:xs="http://www.w3.org/2001/XMLSchema" xmlns:p="http://schemas.microsoft.com/office/2006/metadata/properties" xmlns:ns2="b02f8d7d-7bea-45ea-802c-6ef2eb648d45" xmlns:ns3="9af92f5f-b7de-48a0-8ceb-b2ecdbad9266" targetNamespace="http://schemas.microsoft.com/office/2006/metadata/properties" ma:root="true" ma:fieldsID="36485d4666a518ed914154167fcf00ce" ns2:_="" ns3:_="">
    <xsd:import namespace="b02f8d7d-7bea-45ea-802c-6ef2eb648d45"/>
    <xsd:import namespace="9af92f5f-b7de-48a0-8ceb-b2ecdbad92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2f8d7d-7bea-45ea-802c-6ef2eb64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a87413a6-e425-463b-b224-a4b5e77e4f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f92f5f-b7de-48a0-8ceb-b2ecdbad926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893bfe85-6842-4359-8c81-831de79d7612}" ma:internalName="TaxCatchAll" ma:showField="CatchAllData" ma:web="9af92f5f-b7de-48a0-8ceb-b2ecdbad92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af92f5f-b7de-48a0-8ceb-b2ecdbad9266" xsi:nil="true"/>
    <lcf76f155ced4ddcb4097134ff3c332f xmlns="b02f8d7d-7bea-45ea-802c-6ef2eb648d45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BE07FB-2524-443B-8028-4B330E5ABF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2f8d7d-7bea-45ea-802c-6ef2eb648d45"/>
    <ds:schemaRef ds:uri="9af92f5f-b7de-48a0-8ceb-b2ecdbad92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BA7543-9266-428F-BE59-0F791E918A98}">
  <ds:schemaRefs>
    <ds:schemaRef ds:uri="http://schemas.microsoft.com/office/2006/metadata/properties"/>
    <ds:schemaRef ds:uri="http://schemas.microsoft.com/office/infopath/2007/PartnerControls"/>
    <ds:schemaRef ds:uri="9af92f5f-b7de-48a0-8ceb-b2ecdbad9266"/>
    <ds:schemaRef ds:uri="b02f8d7d-7bea-45ea-802c-6ef2eb648d45"/>
  </ds:schemaRefs>
</ds:datastoreItem>
</file>

<file path=customXml/itemProps3.xml><?xml version="1.0" encoding="utf-8"?>
<ds:datastoreItem xmlns:ds="http://schemas.openxmlformats.org/officeDocument/2006/customXml" ds:itemID="{FEBFA883-E5F4-4EB7-A6A8-7C1659C255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1169</Words>
  <Application>Microsoft Office PowerPoint</Application>
  <PresentationFormat>全屏显示(4:3)</PresentationFormat>
  <Paragraphs>185</Paragraphs>
  <Slides>22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25" baseType="lpstr">
      <vt:lpstr>Streamline</vt:lpstr>
      <vt:lpstr>Streamline</vt:lpstr>
      <vt:lpstr>Streamline</vt:lpstr>
      <vt:lpstr>INTRODUCTION TO SQL </vt:lpstr>
      <vt:lpstr>Last Time...we covered these questions: </vt:lpstr>
      <vt:lpstr>In These Slides . . .</vt:lpstr>
      <vt:lpstr>SQL - Definition</vt:lpstr>
      <vt:lpstr>SQL - A Brief History</vt:lpstr>
      <vt:lpstr>SQL - What does it do?</vt:lpstr>
      <vt:lpstr>SQL -  DDL Type</vt:lpstr>
      <vt:lpstr>SQL - DML Type</vt:lpstr>
      <vt:lpstr>SQL Basics</vt:lpstr>
      <vt:lpstr>SQL Basics - SELECT</vt:lpstr>
      <vt:lpstr>SQL Basics - Commenting</vt:lpstr>
      <vt:lpstr>SQL Basics - Commenting</vt:lpstr>
      <vt:lpstr>Entity Relationship Diagram (ERD)</vt:lpstr>
      <vt:lpstr>Our HR Database ERD at a glance</vt:lpstr>
      <vt:lpstr>SQL Basics - Commenting</vt:lpstr>
      <vt:lpstr>SQL Basics - SELECT</vt:lpstr>
      <vt:lpstr>SELECT Columns</vt:lpstr>
      <vt:lpstr>Rename SELECT Columns</vt:lpstr>
      <vt:lpstr>Rename SELECT Columns</vt:lpstr>
      <vt:lpstr>Rename SELECT Columns</vt:lpstr>
      <vt:lpstr>Summary</vt:lpstr>
      <vt:lpstr>Up Next . . 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SQL </dc:title>
  <cp:lastModifiedBy>Buck</cp:lastModifiedBy>
  <cp:revision>14</cp:revision>
  <dcterms:modified xsi:type="dcterms:W3CDTF">2022-12-30T00:05:54Z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0x01010003221DD8CB34B44CB6B2CD9B4C5AE2D7</vt:lpwstr>
  </property>
</Properties>
</file>