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4"/>
    <p:sldMasterId id="2147483683" r:id="rId5"/>
    <p:sldMasterId id="2147483684" r:id="rId6"/>
  </p:sldMasterIdLst>
  <p:notesMasterIdLst>
    <p:notesMasterId r:id="rId84"/>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29" r:id="rId58"/>
    <p:sldId id="330" r:id="rId59"/>
    <p:sldId id="307" r:id="rId60"/>
    <p:sldId id="308" r:id="rId61"/>
    <p:sldId id="309" r:id="rId62"/>
    <p:sldId id="310" r:id="rId63"/>
    <p:sldId id="311" r:id="rId64"/>
    <p:sldId id="312" r:id="rId65"/>
    <p:sldId id="331" r:id="rId66"/>
    <p:sldId id="332"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 id="325" r:id="rId80"/>
    <p:sldId id="326" r:id="rId81"/>
    <p:sldId id="327" r:id="rId82"/>
    <p:sldId id="328" r:id="rId83"/>
  </p:sldIdLst>
  <p:sldSz cx="9144000" cy="6858000" type="screen4x3"/>
  <p:notesSz cx="6858000" cy="9199563"/>
  <p:embeddedFontLst>
    <p:embeddedFont>
      <p:font typeface="Cambria" panose="02040503050406030204" pitchFamily="18" charset="0"/>
      <p:regular r:id="rId85"/>
      <p:bold r:id="rId86"/>
      <p:italic r:id="rId87"/>
      <p:boldItalic r:id="rId88"/>
    </p:embeddedFont>
    <p:embeddedFont>
      <p:font typeface="IBM Plex Mono" panose="020B0509050203000203" pitchFamily="49" charset="0"/>
      <p:regular r:id="rId89"/>
      <p:bold r:id="rId90"/>
      <p:italic r:id="rId91"/>
      <p:boldItalic r:id="rId92"/>
    </p:embeddedFont>
    <p:embeddedFont>
      <p:font typeface="IBM Plex Mono Light" panose="020B0409050203000203" pitchFamily="49" charset="0"/>
      <p:regular r:id="rId93"/>
      <p:bold r:id="rId94"/>
      <p:italic r:id="rId95"/>
      <p:boldItalic r:id="rId96"/>
    </p:embeddedFont>
    <p:embeddedFont>
      <p:font typeface="IBM Plex Mono SemiBold" panose="020B0709050203000203" pitchFamily="49" charset="0"/>
      <p:regular r:id="rId97"/>
      <p:bold r:id="rId98"/>
      <p:italic r:id="rId99"/>
      <p:boldItalic r:id="rId100"/>
    </p:embeddedFont>
    <p:embeddedFont>
      <p:font typeface="Lato" panose="020F0502020204030203" pitchFamily="34" charset="0"/>
      <p:regular r:id="rId101"/>
      <p:bold r:id="rId102"/>
      <p:italic r:id="rId103"/>
      <p:boldItalic r:id="rId104"/>
    </p:embeddedFont>
    <p:embeddedFont>
      <p:font typeface="Lato Light" panose="020F0502020204030203" pitchFamily="34" charset="0"/>
      <p:regular r:id="rId105"/>
      <p:bold r:id="rId106"/>
      <p:italic r:id="rId107"/>
      <p:boldItalic r:id="rId10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C5B1AA-D3BE-46F1-A65A-7A93565FA099}" v="5" dt="2022-09-06T13:55:42.666"/>
    <p1510:client id="{C60D3386-1FF6-4884-B91B-FD6DF3486508}" v="2" dt="2022-09-06T13:57:20.837"/>
  </p1510:revLst>
</p1510:revInfo>
</file>

<file path=ppt/tableStyles.xml><?xml version="1.0" encoding="utf-8"?>
<a:tblStyleLst xmlns:a="http://schemas.openxmlformats.org/drawingml/2006/main" def="{F7C8A59C-9483-4625-84B5-304607ACC7C3}">
  <a:tblStyle styleId="{F7C8A59C-9483-4625-84B5-304607ACC7C3}"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notesMaster" Target="notesMasters/notesMaster1.xml"/><Relationship Id="rId89" Type="http://schemas.openxmlformats.org/officeDocument/2006/relationships/font" Target="fonts/font5.fntdata"/><Relationship Id="rId112" Type="http://schemas.openxmlformats.org/officeDocument/2006/relationships/tableStyles" Target="tableStyles.xml"/><Relationship Id="rId16" Type="http://schemas.openxmlformats.org/officeDocument/2006/relationships/slide" Target="slides/slide10.xml"/><Relationship Id="rId107" Type="http://schemas.openxmlformats.org/officeDocument/2006/relationships/font" Target="fonts/font23.fntdata"/><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font" Target="fonts/font18.fntdata"/><Relationship Id="rId5" Type="http://schemas.openxmlformats.org/officeDocument/2006/relationships/slideMaster" Target="slideMasters/slideMaster2.xml"/><Relationship Id="rId90" Type="http://schemas.openxmlformats.org/officeDocument/2006/relationships/font" Target="fonts/font6.fntdata"/><Relationship Id="rId95" Type="http://schemas.openxmlformats.org/officeDocument/2006/relationships/font" Target="fonts/font11.fntdata"/><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113" Type="http://schemas.microsoft.com/office/2015/10/relationships/revisionInfo" Target="revisionInfo.xml"/><Relationship Id="rId80" Type="http://schemas.openxmlformats.org/officeDocument/2006/relationships/slide" Target="slides/slide74.xml"/><Relationship Id="rId85" Type="http://schemas.openxmlformats.org/officeDocument/2006/relationships/font" Target="fonts/font1.fntdata"/><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font" Target="fonts/font19.fntdata"/><Relationship Id="rId108" Type="http://schemas.openxmlformats.org/officeDocument/2006/relationships/font" Target="fonts/font24.fntdata"/><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font" Target="fonts/font7.fntdata"/><Relationship Id="rId96"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6" Type="http://schemas.openxmlformats.org/officeDocument/2006/relationships/font" Target="fonts/font22.fntdata"/><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font" Target="fonts/font2.fntdata"/><Relationship Id="rId94" Type="http://schemas.openxmlformats.org/officeDocument/2006/relationships/font" Target="fonts/font10.fntdata"/><Relationship Id="rId99" Type="http://schemas.openxmlformats.org/officeDocument/2006/relationships/font" Target="fonts/font15.fntdata"/><Relationship Id="rId101" Type="http://schemas.openxmlformats.org/officeDocument/2006/relationships/font" Target="fonts/font17.fntdata"/><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presProps" Target="presProps.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font" Target="fonts/font13.fntdata"/><Relationship Id="rId104" Type="http://schemas.openxmlformats.org/officeDocument/2006/relationships/font" Target="fonts/font20.fntdata"/><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font" Target="fonts/font8.fntdata"/><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font" Target="fonts/font3.fntdata"/><Relationship Id="rId110" Type="http://schemas.openxmlformats.org/officeDocument/2006/relationships/viewProps" Target="viewProps.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font" Target="fonts/font16.fntdata"/><Relationship Id="rId105" Type="http://schemas.openxmlformats.org/officeDocument/2006/relationships/font" Target="fonts/font21.fntdata"/><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font" Target="fonts/font9.fntdata"/><Relationship Id="rId98" Type="http://schemas.openxmlformats.org/officeDocument/2006/relationships/font" Target="fonts/font14.fntdata"/><Relationship Id="rId3" Type="http://schemas.openxmlformats.org/officeDocument/2006/relationships/customXml" Target="../customXml/item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font" Target="fonts/font4.fntdata"/><Relationship Id="rId11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603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6200" y="0"/>
            <a:ext cx="2971800" cy="4603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70388"/>
            <a:ext cx="5029200" cy="413861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39188"/>
            <a:ext cx="2971800" cy="4603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6200" y="8739188"/>
            <a:ext cx="2971800" cy="4603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7" name="Google Shape;247;p1:notes"/>
          <p:cNvSpPr txBox="1">
            <a:spLocks noGrp="1"/>
          </p:cNvSpPr>
          <p:nvPr>
            <p:ph type="body" idx="1"/>
          </p:nvPr>
        </p:nvSpPr>
        <p:spPr>
          <a:xfrm>
            <a:off x="914400" y="4370388"/>
            <a:ext cx="5029200" cy="41386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8" name="Google Shape;248;p1:notes"/>
          <p:cNvSpPr txBox="1">
            <a:spLocks noGrp="1"/>
          </p:cNvSpPr>
          <p:nvPr>
            <p:ph type="sldNum" idx="12"/>
          </p:nvPr>
        </p:nvSpPr>
        <p:spPr>
          <a:xfrm>
            <a:off x="3886200" y="8739188"/>
            <a:ext cx="2971800" cy="46037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b183c714a_0_461: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17" name="Google Shape;317;g5b183c714a_0_461: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5b183c714a_0_318: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25" name="Google Shape;325;g5b183c714a_0_318: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5b183c714a_0_325: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3" name="Google Shape;333;g5b183c714a_0_325: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5b183c714a_0_273: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41" name="Google Shape;341;g5b183c714a_0_273: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5b183c714a_0_301: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48" name="Google Shape;348;g5b183c714a_0_301: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5b183c714a_0_31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56" name="Google Shape;356;g5b183c714a_0_31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5b183c714a_0_376: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5" name="Google Shape;365;g5b183c714a_0_376: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5b183c714a_0_348: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73" name="Google Shape;373;g5b183c714a_0_348: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5b183c714a_0_24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81" name="Google Shape;381;g5b183c714a_0_24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5b183c714a_0_43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90" name="Google Shape;390;g5b183c714a_0_43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b183c714a_1_12: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54" name="Google Shape;254;g5b183c714a_1_12: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b183c714a_0_444: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98" name="Google Shape;398;g5b183c714a_0_444: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5b183c714a_0_369: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r>
              <a:rPr lang="en-US"/>
              <a:t>Colors don’t mean anything, they are just used to help organize the content in different sections. ALL topics have links to the appropriate sections, which might be useful during the Quiz.</a:t>
            </a:r>
            <a:endParaRPr/>
          </a:p>
        </p:txBody>
      </p:sp>
      <p:sp>
        <p:nvSpPr>
          <p:cNvPr id="406" name="Google Shape;406;g5b183c714a_0_369: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b183c714a_0_629: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13" name="Google Shape;413;g5b183c714a_0_629: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5b183c714a_0_339: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20" name="Google Shape;420;g5b183c714a_0_339: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5bd3087ea0_0_59: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29" name="Google Shape;429;g5bd3087ea0_0_59: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5b183c714a_0_253: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6" name="Google Shape;436;g5b183c714a_0_253: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5b183c714a_0_393: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43" name="Google Shape;443;g5b183c714a_0_393: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5b183c714a_0_479: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51" name="Google Shape;451;g5b183c714a_0_479: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5b183c714a_0_502: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3" name="Google Shape;463;g5b183c714a_0_502: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5b183c714a_0_265: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71" name="Google Shape;471;g5b183c714a_0_265: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5b183c714a_1_7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61" name="Google Shape;261;g5b183c714a_1_7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5b183c714a_0_40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78" name="Google Shape;478;g5b183c714a_0_40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5b183c714a_0_654: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86" name="Google Shape;486;g5b183c714a_0_654: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5b183c714a_0_386: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94" name="Google Shape;494;g5b183c714a_0_386: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5b183c714a_0_407: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2" name="Google Shape;502;g5b183c714a_0_407: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5b183c714a_0_661: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10" name="Google Shape;510;g5b183c714a_0_661: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5b183c714a_0_415: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18" name="Google Shape;518;g5b183c714a_0_415: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5b183c714a_0_422: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26" name="Google Shape;526;g5b183c714a_0_422: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5b183c714a_0_452: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34" name="Google Shape;534;g5b183c714a_0_452: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5b183c714a_0_517: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43" name="Google Shape;543;g5b183c714a_0_517: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5b183c714a_0_647: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50" name="Google Shape;550;g5b183c714a_0_647: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5b183c714a_0_211: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68" name="Google Shape;268;g5b183c714a_0_211: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5b183c714a_0_675: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58" name="Google Shape;558;g5b183c714a_0_675: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b183c714a_0_668: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65" name="Google Shape;565;g5b183c714a_0_668: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5b183c714a_0_693: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73" name="Google Shape;573;g5b183c714a_0_693: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5b183c714a_0_744: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r>
              <a:rPr lang="en-US"/>
              <a:t>SELECT FIRST_NAME</a:t>
            </a:r>
          </a:p>
          <a:p>
            <a:pPr marL="0" lvl="0" indent="0" algn="l" rtl="0">
              <a:lnSpc>
                <a:spcPct val="100000"/>
              </a:lnSpc>
              <a:spcBef>
                <a:spcPts val="360"/>
              </a:spcBef>
              <a:spcAft>
                <a:spcPts val="0"/>
              </a:spcAft>
              <a:buSzPts val="1400"/>
              <a:buNone/>
            </a:pPr>
            <a:r>
              <a:rPr lang="en-US"/>
              <a:t>FROM   EMPLOYEES</a:t>
            </a:r>
          </a:p>
          <a:p>
            <a:pPr marL="0" lvl="0" indent="0" algn="l" rtl="0">
              <a:lnSpc>
                <a:spcPct val="100000"/>
              </a:lnSpc>
              <a:spcBef>
                <a:spcPts val="360"/>
              </a:spcBef>
              <a:spcAft>
                <a:spcPts val="0"/>
              </a:spcAft>
              <a:buSzPts val="1400"/>
              <a:buNone/>
            </a:pPr>
            <a:r>
              <a:rPr lang="en-US"/>
              <a:t>WHERE	 FIRST_NAME LIKE '%</a:t>
            </a:r>
            <a:r>
              <a:rPr lang="en-US" err="1"/>
              <a:t>nn</a:t>
            </a:r>
            <a:r>
              <a:rPr lang="en-US"/>
              <a:t>%';</a:t>
            </a:r>
            <a:endParaRPr/>
          </a:p>
        </p:txBody>
      </p:sp>
      <p:sp>
        <p:nvSpPr>
          <p:cNvPr id="584" name="Google Shape;584;g5b183c714a_0_744: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5b183c714a_0_705: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91" name="Google Shape;591;g5b183c714a_0_705: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5b183c714a_0_712: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99" name="Google Shape;599;g5b183c714a_0_712: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5b183c714a_0_725: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r>
              <a:rPr lang="en-US"/>
              <a:t>SELECT  FIRST_NAME</a:t>
            </a:r>
          </a:p>
          <a:p>
            <a:pPr marL="0" lvl="0" indent="0" algn="l" rtl="0">
              <a:lnSpc>
                <a:spcPct val="100000"/>
              </a:lnSpc>
              <a:spcBef>
                <a:spcPts val="360"/>
              </a:spcBef>
              <a:spcAft>
                <a:spcPts val="0"/>
              </a:spcAft>
              <a:buSzPts val="1400"/>
              <a:buNone/>
            </a:pPr>
            <a:r>
              <a:rPr lang="en-US"/>
              <a:t>FROM   EMPLOYEES</a:t>
            </a:r>
          </a:p>
          <a:p>
            <a:pPr marL="0" lvl="0" indent="0" algn="l" rtl="0">
              <a:lnSpc>
                <a:spcPct val="100000"/>
              </a:lnSpc>
              <a:spcBef>
                <a:spcPts val="360"/>
              </a:spcBef>
              <a:spcAft>
                <a:spcPts val="0"/>
              </a:spcAft>
              <a:buSzPts val="1400"/>
              <a:buNone/>
            </a:pPr>
            <a:r>
              <a:rPr lang="en-US"/>
              <a:t>WHERE	 FIRST_NAME LIKE '____h';</a:t>
            </a:r>
          </a:p>
          <a:p>
            <a:pPr marL="0" lvl="0" indent="0" algn="l" rtl="0">
              <a:lnSpc>
                <a:spcPct val="100000"/>
              </a:lnSpc>
              <a:spcBef>
                <a:spcPts val="360"/>
              </a:spcBef>
              <a:spcAft>
                <a:spcPts val="0"/>
              </a:spcAft>
              <a:buSzPts val="1400"/>
              <a:buNone/>
            </a:pPr>
            <a:endParaRPr lang="en-US"/>
          </a:p>
          <a:p>
            <a:pPr marL="0" lvl="0" indent="0" algn="l" rtl="0">
              <a:lnSpc>
                <a:spcPct val="100000"/>
              </a:lnSpc>
              <a:spcBef>
                <a:spcPts val="360"/>
              </a:spcBef>
              <a:spcAft>
                <a:spcPts val="0"/>
              </a:spcAft>
              <a:buSzPts val="1400"/>
              <a:buNone/>
            </a:pPr>
            <a:r>
              <a:rPr lang="en-US"/>
              <a:t>SELECT  LAST_NAME</a:t>
            </a:r>
          </a:p>
          <a:p>
            <a:pPr marL="0" lvl="0" indent="0" algn="l" rtl="0">
              <a:lnSpc>
                <a:spcPct val="100000"/>
              </a:lnSpc>
              <a:spcBef>
                <a:spcPts val="360"/>
              </a:spcBef>
              <a:spcAft>
                <a:spcPts val="0"/>
              </a:spcAft>
              <a:buSzPts val="1400"/>
              <a:buNone/>
            </a:pPr>
            <a:r>
              <a:rPr lang="en-US"/>
              <a:t>FROM   EMPLOYEES</a:t>
            </a:r>
          </a:p>
          <a:p>
            <a:pPr marL="0" lvl="0" indent="0" algn="l" rtl="0">
              <a:lnSpc>
                <a:spcPct val="100000"/>
              </a:lnSpc>
              <a:spcBef>
                <a:spcPts val="360"/>
              </a:spcBef>
              <a:spcAft>
                <a:spcPts val="0"/>
              </a:spcAft>
              <a:buSzPts val="1400"/>
              <a:buNone/>
            </a:pPr>
            <a:r>
              <a:rPr lang="en-US"/>
              <a:t>WHERE	 LAST_NAME LIKE '</a:t>
            </a:r>
            <a:r>
              <a:rPr lang="en-US" err="1"/>
              <a:t>A____son</a:t>
            </a:r>
            <a:r>
              <a:rPr lang="en-US"/>
              <a:t>';</a:t>
            </a:r>
          </a:p>
          <a:p>
            <a:pPr marL="0" lvl="0" indent="0" algn="l" rtl="0">
              <a:lnSpc>
                <a:spcPct val="100000"/>
              </a:lnSpc>
              <a:spcBef>
                <a:spcPts val="360"/>
              </a:spcBef>
              <a:spcAft>
                <a:spcPts val="0"/>
              </a:spcAft>
              <a:buSzPts val="1400"/>
              <a:buNone/>
            </a:pPr>
            <a:endParaRPr/>
          </a:p>
        </p:txBody>
      </p:sp>
      <p:sp>
        <p:nvSpPr>
          <p:cNvPr id="607" name="Google Shape;607;g5b183c714a_0_725: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5b183c714a_0_751: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14" name="Google Shape;614;g5b183c714a_0_751: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5b183c714a_0_758: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22" name="Google Shape;622;g5b183c714a_0_758: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5b183c714a_0_766: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30" name="Google Shape;630;g5b183c714a_0_766: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2246b9675_0_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75" name="Google Shape;275;g82246b9675_0_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5b183c714a_0_773: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38" name="Google Shape;638;g5b183c714a_0_773: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5b183c714a_0_867: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46" name="Google Shape;646;g5b183c714a_0_867: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5b183c714a_0_867: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46" name="Google Shape;646;g5b183c714a_0_867: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2934332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5b183c714a_0_867: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46" name="Google Shape;646;g5b183c714a_0_867: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7973267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5b183c714a_0_781: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53" name="Google Shape;653;g5b183c714a_0_781: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5b183c714a_0_795: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60" name="Google Shape;660;g5b183c714a_0_795: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5b183c714a_0_841: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68" name="Google Shape;668;g5b183c714a_0_841: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5b183c714a_0_802: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77" name="Google Shape;677;g5b183c714a_0_802: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5b183c714a_0_81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85" name="Google Shape;685;g5b183c714a_0_81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5b183c714a_0_873: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95" name="Google Shape;695;g5b183c714a_0_873: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82246b9675_0_6: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82" name="Google Shape;282;g82246b9675_0_6: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5b183c714a_0_873: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95" name="Google Shape;695;g5b183c714a_0_873: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65393890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5b183c714a_0_873: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95" name="Google Shape;695;g5b183c714a_0_873: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3684680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5b183c714a_0_788: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02" name="Google Shape;702;g5b183c714a_0_788: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5b183c714a_0_858: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10" name="Google Shape;710;g5b183c714a_0_858: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5b183c714a_0_822: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19" name="Google Shape;719;g5b183c714a_0_822: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5b183c714a_0_829: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27" name="Google Shape;727;g5b183c714a_0_829: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5b183c714a_0_879: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37" name="Google Shape;737;g5b183c714a_0_879: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5bd965f892_1_96: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44" name="Google Shape;744;g5bd965f892_1_96: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5b183c714a_0_885: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51" name="Google Shape;751;g5b183c714a_0_885: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5b183c714a_0_892: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59" name="Google Shape;759;g5b183c714a_0_892: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5d155dc13a_0_1: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5d155dc13a_0_1:notes"/>
          <p:cNvSpPr txBox="1">
            <a:spLocks noGrp="1"/>
          </p:cNvSpPr>
          <p:nvPr>
            <p:ph type="body" idx="1"/>
          </p:nvPr>
        </p:nvSpPr>
        <p:spPr>
          <a:xfrm>
            <a:off x="914400" y="4370388"/>
            <a:ext cx="5029200" cy="4138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0" name="Google Shape;290;g5d155dc13a_0_1:notes"/>
          <p:cNvSpPr txBox="1">
            <a:spLocks noGrp="1"/>
          </p:cNvSpPr>
          <p:nvPr>
            <p:ph type="sldNum" idx="12"/>
          </p:nvPr>
        </p:nvSpPr>
        <p:spPr>
          <a:xfrm>
            <a:off x="3886200" y="8739188"/>
            <a:ext cx="2971800" cy="460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5bd3087ea0_0_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67" name="Google Shape;767;g5bd3087ea0_0_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5bd3087ea0_0_13: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74" name="Google Shape;774;g5bd3087ea0_0_13: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5bd3087ea0_0_21: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83" name="Google Shape;783;g5bd3087ea0_0_21: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5bd3087ea0_0_29: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91" name="Google Shape;791;g5bd3087ea0_0_29: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5bd3087ea0_0_36: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99" name="Google Shape;799;g5bd3087ea0_0_36: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5bd3087ea0_0_5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07" name="Google Shape;807;g5bd3087ea0_0_5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5bd965f892_1_0:notes"/>
          <p:cNvSpPr txBox="1">
            <a:spLocks noGrp="1"/>
          </p:cNvSpPr>
          <p:nvPr>
            <p:ph type="body" idx="1"/>
          </p:nvPr>
        </p:nvSpPr>
        <p:spPr>
          <a:xfrm>
            <a:off x="914400" y="4370388"/>
            <a:ext cx="5029200" cy="4138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19" name="Google Shape;819;g5bd965f892_1_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82246b9675_0_12: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82246b9675_0_12:notes"/>
          <p:cNvSpPr txBox="1">
            <a:spLocks noGrp="1"/>
          </p:cNvSpPr>
          <p:nvPr>
            <p:ph type="body" idx="1"/>
          </p:nvPr>
        </p:nvSpPr>
        <p:spPr>
          <a:xfrm>
            <a:off x="914400" y="4370388"/>
            <a:ext cx="5029200" cy="4138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8" name="Google Shape;298;g82246b9675_0_12:notes"/>
          <p:cNvSpPr txBox="1">
            <a:spLocks noGrp="1"/>
          </p:cNvSpPr>
          <p:nvPr>
            <p:ph type="sldNum" idx="12"/>
          </p:nvPr>
        </p:nvSpPr>
        <p:spPr>
          <a:xfrm>
            <a:off x="3886200" y="8739188"/>
            <a:ext cx="2971800" cy="460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5b183c714a_0_225: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06" name="Google Shape;306;g5b183c714a_0_225: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5"/>
        <p:cNvGrpSpPr/>
        <p:nvPr/>
      </p:nvGrpSpPr>
      <p:grpSpPr>
        <a:xfrm>
          <a:off x="0" y="0"/>
          <a:ext cx="0" cy="0"/>
          <a:chOff x="0" y="0"/>
          <a:chExt cx="0" cy="0"/>
        </a:xfrm>
      </p:grpSpPr>
      <p:sp>
        <p:nvSpPr>
          <p:cNvPr id="16" name="Google Shape;16;p2"/>
          <p:cNvSpPr/>
          <p:nvPr/>
        </p:nvSpPr>
        <p:spPr>
          <a:xfrm>
            <a:off x="0" y="0"/>
            <a:ext cx="9144000" cy="650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txBox="1">
            <a:spLocks noGrp="1"/>
          </p:cNvSpPr>
          <p:nvPr>
            <p:ph type="ctrTitle"/>
          </p:nvPr>
        </p:nvSpPr>
        <p:spPr>
          <a:xfrm>
            <a:off x="491595" y="1763267"/>
            <a:ext cx="7688100" cy="2219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18" name="Google Shape;18;p2"/>
          <p:cNvSpPr txBox="1">
            <a:spLocks noGrp="1"/>
          </p:cNvSpPr>
          <p:nvPr>
            <p:ph type="subTitle" idx="1"/>
          </p:nvPr>
        </p:nvSpPr>
        <p:spPr>
          <a:xfrm>
            <a:off x="491772" y="4230533"/>
            <a:ext cx="7688100" cy="72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9" name="Google Shape;19;p2"/>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20" name="Google Shape;20;p2"/>
          <p:cNvGrpSpPr/>
          <p:nvPr/>
        </p:nvGrpSpPr>
        <p:grpSpPr>
          <a:xfrm>
            <a:off x="581122" y="1740729"/>
            <a:ext cx="745804" cy="61200"/>
            <a:chOff x="830392" y="1588329"/>
            <a:chExt cx="745804" cy="61200"/>
          </a:xfrm>
        </p:grpSpPr>
        <p:sp>
          <p:nvSpPr>
            <p:cNvPr id="21" name="Google Shape;21;p2"/>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1"/>
        <p:cNvGrpSpPr/>
        <p:nvPr/>
      </p:nvGrpSpPr>
      <p:grpSpPr>
        <a:xfrm>
          <a:off x="0" y="0"/>
          <a:ext cx="0" cy="0"/>
          <a:chOff x="0" y="0"/>
          <a:chExt cx="0" cy="0"/>
        </a:xfrm>
      </p:grpSpPr>
      <p:sp>
        <p:nvSpPr>
          <p:cNvPr id="82" name="Google Shape;82;p11"/>
          <p:cNvSpPr txBox="1">
            <a:spLocks noGrp="1"/>
          </p:cNvSpPr>
          <p:nvPr>
            <p:ph type="body" idx="1"/>
          </p:nvPr>
        </p:nvSpPr>
        <p:spPr>
          <a:xfrm>
            <a:off x="505605" y="5830068"/>
            <a:ext cx="7697400" cy="614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83" name="Google Shape;83;p11"/>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06FBF"/>
        </a:solidFill>
        <a:effectLst/>
      </p:bgPr>
    </p:bg>
    <p:spTree>
      <p:nvGrpSpPr>
        <p:cNvPr id="1" name="Shape 84"/>
        <p:cNvGrpSpPr/>
        <p:nvPr/>
      </p:nvGrpSpPr>
      <p:grpSpPr>
        <a:xfrm>
          <a:off x="0" y="0"/>
          <a:ext cx="0" cy="0"/>
          <a:chOff x="0" y="0"/>
          <a:chExt cx="0" cy="0"/>
        </a:xfrm>
      </p:grpSpPr>
      <p:grpSp>
        <p:nvGrpSpPr>
          <p:cNvPr id="85" name="Google Shape;85;p12"/>
          <p:cNvGrpSpPr/>
          <p:nvPr/>
        </p:nvGrpSpPr>
        <p:grpSpPr>
          <a:xfrm>
            <a:off x="581122" y="5558926"/>
            <a:ext cx="745763" cy="61102"/>
            <a:chOff x="4580561" y="2589004"/>
            <a:chExt cx="1064464" cy="25200"/>
          </a:xfrm>
        </p:grpSpPr>
        <p:sp>
          <p:nvSpPr>
            <p:cNvPr id="86" name="Google Shape;86;p12"/>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2"/>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8" name="Google Shape;88;p12"/>
          <p:cNvSpPr txBox="1">
            <a:spLocks noGrp="1"/>
          </p:cNvSpPr>
          <p:nvPr>
            <p:ph type="title" hasCustomPrompt="1"/>
          </p:nvPr>
        </p:nvSpPr>
        <p:spPr>
          <a:xfrm>
            <a:off x="507946" y="978600"/>
            <a:ext cx="7688400" cy="165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9" name="Google Shape;89;p12"/>
          <p:cNvSpPr txBox="1">
            <a:spLocks noGrp="1"/>
          </p:cNvSpPr>
          <p:nvPr>
            <p:ph type="body" idx="1"/>
          </p:nvPr>
        </p:nvSpPr>
        <p:spPr>
          <a:xfrm>
            <a:off x="507946" y="3030517"/>
            <a:ext cx="7688400" cy="2107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90" name="Google Shape;90;p12"/>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1"/>
        <p:cNvGrpSpPr/>
        <p:nvPr/>
      </p:nvGrpSpPr>
      <p:grpSpPr>
        <a:xfrm>
          <a:off x="0" y="0"/>
          <a:ext cx="0" cy="0"/>
          <a:chOff x="0" y="0"/>
          <a:chExt cx="0" cy="0"/>
        </a:xfrm>
      </p:grpSpPr>
      <p:sp>
        <p:nvSpPr>
          <p:cNvPr id="92" name="Google Shape;92;p13"/>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aylight Default Template" type="obj">
  <p:cSld name="OBJECT">
    <p:spTree>
      <p:nvGrpSpPr>
        <p:cNvPr id="1" name="Shape 99"/>
        <p:cNvGrpSpPr/>
        <p:nvPr/>
      </p:nvGrpSpPr>
      <p:grpSpPr>
        <a:xfrm>
          <a:off x="0" y="0"/>
          <a:ext cx="0" cy="0"/>
          <a:chOff x="0" y="0"/>
          <a:chExt cx="0" cy="0"/>
        </a:xfrm>
      </p:grpSpPr>
      <p:sp>
        <p:nvSpPr>
          <p:cNvPr id="100" name="Google Shape;100;p15"/>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5"/>
          <p:cNvSpPr txBox="1">
            <a:spLocks noGrp="1"/>
          </p:cNvSpPr>
          <p:nvPr>
            <p:ph type="title"/>
          </p:nvPr>
        </p:nvSpPr>
        <p:spPr>
          <a:xfrm>
            <a:off x="502935" y="953580"/>
            <a:ext cx="7200900" cy="50010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2" name="Google Shape;102;p15"/>
          <p:cNvSpPr txBox="1">
            <a:spLocks noGrp="1"/>
          </p:cNvSpPr>
          <p:nvPr>
            <p:ph type="body" idx="1"/>
          </p:nvPr>
        </p:nvSpPr>
        <p:spPr>
          <a:xfrm>
            <a:off x="456648" y="1627025"/>
            <a:ext cx="8289000" cy="45636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0"/>
              </a:spcBef>
              <a:spcAft>
                <a:spcPts val="0"/>
              </a:spcAft>
              <a:buSzPts val="2400"/>
              <a:buFont typeface="Lato Light"/>
              <a:buChar char="●"/>
              <a:defRPr sz="2400" b="0">
                <a:latin typeface="Lato Light"/>
                <a:ea typeface="Lato Light"/>
                <a:cs typeface="Lato Light"/>
                <a:sym typeface="Lato Light"/>
              </a:defRPr>
            </a:lvl1pPr>
            <a:lvl2pPr marL="914400" lvl="1"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2pPr>
            <a:lvl3pPr marL="1371600" lvl="2"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3pPr>
            <a:lvl4pPr marL="1828800" lvl="3"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4pPr>
            <a:lvl5pPr marL="2286000" lvl="4"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5pPr>
            <a:lvl6pPr marL="2743200" lvl="5"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6pPr>
            <a:lvl7pPr marL="3200400" lvl="6"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7pPr>
            <a:lvl8pPr marL="3657600" lvl="7"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8pPr>
            <a:lvl9pPr marL="4114800" lvl="8" indent="-381000" algn="l">
              <a:lnSpc>
                <a:spcPct val="100000"/>
              </a:lnSpc>
              <a:spcBef>
                <a:spcPts val="1800"/>
              </a:spcBef>
              <a:spcAft>
                <a:spcPts val="1800"/>
              </a:spcAft>
              <a:buSzPts val="2400"/>
              <a:buFont typeface="Lato Light"/>
              <a:buChar char="■"/>
              <a:defRPr sz="2400">
                <a:latin typeface="Lato Light"/>
                <a:ea typeface="Lato Light"/>
                <a:cs typeface="Lato Light"/>
                <a:sym typeface="Lato Light"/>
              </a:defRPr>
            </a:lvl9pPr>
          </a:lstStyle>
          <a:p>
            <a:endParaRPr/>
          </a:p>
        </p:txBody>
      </p:sp>
      <p:sp>
        <p:nvSpPr>
          <p:cNvPr id="103" name="Google Shape;103;p15"/>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40">
          <p15:clr>
            <a:srgbClr val="FA7B17"/>
          </p15:clr>
        </p15:guide>
        <p15:guide id="2" orient="horz" pos="1080">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04"/>
        <p:cNvGrpSpPr/>
        <p:nvPr/>
      </p:nvGrpSpPr>
      <p:grpSpPr>
        <a:xfrm>
          <a:off x="0" y="0"/>
          <a:ext cx="0" cy="0"/>
          <a:chOff x="0" y="0"/>
          <a:chExt cx="0" cy="0"/>
        </a:xfrm>
      </p:grpSpPr>
      <p:sp>
        <p:nvSpPr>
          <p:cNvPr id="105" name="Google Shape;105;p16"/>
          <p:cNvSpPr/>
          <p:nvPr/>
        </p:nvSpPr>
        <p:spPr>
          <a:xfrm>
            <a:off x="0" y="0"/>
            <a:ext cx="9144000" cy="650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txBox="1">
            <a:spLocks noGrp="1"/>
          </p:cNvSpPr>
          <p:nvPr>
            <p:ph type="ctrTitle"/>
          </p:nvPr>
        </p:nvSpPr>
        <p:spPr>
          <a:xfrm>
            <a:off x="491595" y="1763267"/>
            <a:ext cx="7688100" cy="2219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107" name="Google Shape;107;p16"/>
          <p:cNvSpPr txBox="1">
            <a:spLocks noGrp="1"/>
          </p:cNvSpPr>
          <p:nvPr>
            <p:ph type="subTitle" idx="1"/>
          </p:nvPr>
        </p:nvSpPr>
        <p:spPr>
          <a:xfrm>
            <a:off x="491772" y="4230533"/>
            <a:ext cx="7688100" cy="72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08" name="Google Shape;108;p16"/>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109" name="Google Shape;109;p16"/>
          <p:cNvGrpSpPr/>
          <p:nvPr/>
        </p:nvGrpSpPr>
        <p:grpSpPr>
          <a:xfrm>
            <a:off x="581122" y="1740729"/>
            <a:ext cx="745804" cy="61200"/>
            <a:chOff x="830392" y="1588329"/>
            <a:chExt cx="745804" cy="61200"/>
          </a:xfrm>
        </p:grpSpPr>
        <p:sp>
          <p:nvSpPr>
            <p:cNvPr id="110" name="Google Shape;110;p16"/>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6FBF"/>
        </a:solidFill>
        <a:effectLst/>
      </p:bgPr>
    </p:bg>
    <p:spTree>
      <p:nvGrpSpPr>
        <p:cNvPr id="1" name="Shape 112"/>
        <p:cNvGrpSpPr/>
        <p:nvPr/>
      </p:nvGrpSpPr>
      <p:grpSpPr>
        <a:xfrm>
          <a:off x="0" y="0"/>
          <a:ext cx="0" cy="0"/>
          <a:chOff x="0" y="0"/>
          <a:chExt cx="0" cy="0"/>
        </a:xfrm>
      </p:grpSpPr>
      <p:grpSp>
        <p:nvGrpSpPr>
          <p:cNvPr id="113" name="Google Shape;113;p17"/>
          <p:cNvGrpSpPr/>
          <p:nvPr/>
        </p:nvGrpSpPr>
        <p:grpSpPr>
          <a:xfrm>
            <a:off x="583282" y="1588427"/>
            <a:ext cx="745763" cy="61102"/>
            <a:chOff x="4580561" y="2589004"/>
            <a:chExt cx="1064464" cy="25200"/>
          </a:xfrm>
        </p:grpSpPr>
        <p:sp>
          <p:nvSpPr>
            <p:cNvPr id="114" name="Google Shape;114;p1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7"/>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6" name="Google Shape;116;p17"/>
          <p:cNvSpPr txBox="1">
            <a:spLocks noGrp="1"/>
          </p:cNvSpPr>
          <p:nvPr>
            <p:ph type="title"/>
          </p:nvPr>
        </p:nvSpPr>
        <p:spPr>
          <a:xfrm>
            <a:off x="500850" y="1763267"/>
            <a:ext cx="7688400" cy="202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17" name="Google Shape;117;p1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8"/>
        <p:cNvGrpSpPr/>
        <p:nvPr/>
      </p:nvGrpSpPr>
      <p:grpSpPr>
        <a:xfrm>
          <a:off x="0" y="0"/>
          <a:ext cx="0" cy="0"/>
          <a:chOff x="0" y="0"/>
          <a:chExt cx="0" cy="0"/>
        </a:xfrm>
      </p:grpSpPr>
      <p:sp>
        <p:nvSpPr>
          <p:cNvPr id="119" name="Google Shape;119;p18"/>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8"/>
          <p:cNvSpPr txBox="1">
            <a:spLocks noGrp="1"/>
          </p:cNvSpPr>
          <p:nvPr>
            <p:ph type="title"/>
          </p:nvPr>
        </p:nvSpPr>
        <p:spPr>
          <a:xfrm>
            <a:off x="500850" y="1758200"/>
            <a:ext cx="7688400" cy="71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Clr>
                <a:srgbClr val="006FBF"/>
              </a:buClr>
              <a:buSzPts val="2600"/>
              <a:buNone/>
              <a:defRPr sz="2600">
                <a:solidFill>
                  <a:srgbClr val="006FBF"/>
                </a:solidFill>
              </a:defRPr>
            </a:lvl2pPr>
            <a:lvl3pPr lvl="2" algn="l">
              <a:lnSpc>
                <a:spcPct val="100000"/>
              </a:lnSpc>
              <a:spcBef>
                <a:spcPts val="0"/>
              </a:spcBef>
              <a:spcAft>
                <a:spcPts val="0"/>
              </a:spcAft>
              <a:buClr>
                <a:srgbClr val="006FBF"/>
              </a:buClr>
              <a:buSzPts val="2600"/>
              <a:buNone/>
              <a:defRPr sz="2600">
                <a:solidFill>
                  <a:srgbClr val="006FBF"/>
                </a:solidFill>
              </a:defRPr>
            </a:lvl3pPr>
            <a:lvl4pPr lvl="3" algn="l">
              <a:lnSpc>
                <a:spcPct val="100000"/>
              </a:lnSpc>
              <a:spcBef>
                <a:spcPts val="0"/>
              </a:spcBef>
              <a:spcAft>
                <a:spcPts val="0"/>
              </a:spcAft>
              <a:buClr>
                <a:srgbClr val="006FBF"/>
              </a:buClr>
              <a:buSzPts val="2600"/>
              <a:buNone/>
              <a:defRPr sz="2600">
                <a:solidFill>
                  <a:srgbClr val="006FBF"/>
                </a:solidFill>
              </a:defRPr>
            </a:lvl4pPr>
            <a:lvl5pPr lvl="4" algn="l">
              <a:lnSpc>
                <a:spcPct val="100000"/>
              </a:lnSpc>
              <a:spcBef>
                <a:spcPts val="0"/>
              </a:spcBef>
              <a:spcAft>
                <a:spcPts val="0"/>
              </a:spcAft>
              <a:buClr>
                <a:srgbClr val="006FBF"/>
              </a:buClr>
              <a:buSzPts val="2600"/>
              <a:buNone/>
              <a:defRPr sz="2600">
                <a:solidFill>
                  <a:srgbClr val="006FBF"/>
                </a:solidFill>
              </a:defRPr>
            </a:lvl5pPr>
            <a:lvl6pPr lvl="5" algn="l">
              <a:lnSpc>
                <a:spcPct val="100000"/>
              </a:lnSpc>
              <a:spcBef>
                <a:spcPts val="0"/>
              </a:spcBef>
              <a:spcAft>
                <a:spcPts val="0"/>
              </a:spcAft>
              <a:buClr>
                <a:srgbClr val="006FBF"/>
              </a:buClr>
              <a:buSzPts val="2600"/>
              <a:buNone/>
              <a:defRPr sz="2600">
                <a:solidFill>
                  <a:srgbClr val="006FBF"/>
                </a:solidFill>
              </a:defRPr>
            </a:lvl6pPr>
            <a:lvl7pPr lvl="6" algn="l">
              <a:lnSpc>
                <a:spcPct val="100000"/>
              </a:lnSpc>
              <a:spcBef>
                <a:spcPts val="0"/>
              </a:spcBef>
              <a:spcAft>
                <a:spcPts val="0"/>
              </a:spcAft>
              <a:buClr>
                <a:srgbClr val="006FBF"/>
              </a:buClr>
              <a:buSzPts val="2600"/>
              <a:buNone/>
              <a:defRPr sz="2600">
                <a:solidFill>
                  <a:srgbClr val="006FBF"/>
                </a:solidFill>
              </a:defRPr>
            </a:lvl7pPr>
            <a:lvl8pPr lvl="7" algn="l">
              <a:lnSpc>
                <a:spcPct val="100000"/>
              </a:lnSpc>
              <a:spcBef>
                <a:spcPts val="0"/>
              </a:spcBef>
              <a:spcAft>
                <a:spcPts val="0"/>
              </a:spcAft>
              <a:buClr>
                <a:srgbClr val="006FBF"/>
              </a:buClr>
              <a:buSzPts val="2600"/>
              <a:buNone/>
              <a:defRPr sz="2600">
                <a:solidFill>
                  <a:srgbClr val="006FBF"/>
                </a:solidFill>
              </a:defRPr>
            </a:lvl8pPr>
            <a:lvl9pPr lvl="8" algn="l">
              <a:lnSpc>
                <a:spcPct val="100000"/>
              </a:lnSpc>
              <a:spcBef>
                <a:spcPts val="0"/>
              </a:spcBef>
              <a:spcAft>
                <a:spcPts val="0"/>
              </a:spcAft>
              <a:buClr>
                <a:srgbClr val="006FBF"/>
              </a:buClr>
              <a:buSzPts val="2600"/>
              <a:buNone/>
              <a:defRPr sz="2600">
                <a:solidFill>
                  <a:srgbClr val="006FBF"/>
                </a:solidFill>
              </a:defRPr>
            </a:lvl9pPr>
          </a:lstStyle>
          <a:p>
            <a:endParaRPr/>
          </a:p>
        </p:txBody>
      </p:sp>
      <p:sp>
        <p:nvSpPr>
          <p:cNvPr id="121" name="Google Shape;121;p18"/>
          <p:cNvSpPr txBox="1">
            <a:spLocks noGrp="1"/>
          </p:cNvSpPr>
          <p:nvPr>
            <p:ph type="body" idx="1"/>
          </p:nvPr>
        </p:nvSpPr>
        <p:spPr>
          <a:xfrm>
            <a:off x="500725" y="2771833"/>
            <a:ext cx="3774300" cy="30147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0"/>
              </a:spcBef>
              <a:spcAft>
                <a:spcPts val="0"/>
              </a:spcAft>
              <a:buSzPts val="2400"/>
              <a:buChar char="●"/>
              <a:defRPr/>
            </a:lvl1pPr>
            <a:lvl2pPr marL="914400" lvl="1" indent="-381000" algn="l">
              <a:lnSpc>
                <a:spcPct val="100000"/>
              </a:lnSpc>
              <a:spcBef>
                <a:spcPts val="1800"/>
              </a:spcBef>
              <a:spcAft>
                <a:spcPts val="0"/>
              </a:spcAft>
              <a:buSzPts val="2400"/>
              <a:buChar char="○"/>
              <a:defRPr/>
            </a:lvl2pPr>
            <a:lvl3pPr marL="1371600" lvl="2" indent="-381000" algn="l">
              <a:lnSpc>
                <a:spcPct val="100000"/>
              </a:lnSpc>
              <a:spcBef>
                <a:spcPts val="1800"/>
              </a:spcBef>
              <a:spcAft>
                <a:spcPts val="0"/>
              </a:spcAft>
              <a:buSzPts val="2400"/>
              <a:buChar char="■"/>
              <a:defRPr/>
            </a:lvl3pPr>
            <a:lvl4pPr marL="1828800" lvl="3" indent="-381000" algn="l">
              <a:lnSpc>
                <a:spcPct val="100000"/>
              </a:lnSpc>
              <a:spcBef>
                <a:spcPts val="1800"/>
              </a:spcBef>
              <a:spcAft>
                <a:spcPts val="0"/>
              </a:spcAft>
              <a:buSzPts val="2400"/>
              <a:buChar char="●"/>
              <a:defRPr/>
            </a:lvl4pPr>
            <a:lvl5pPr marL="2286000" lvl="4" indent="-381000" algn="l">
              <a:lnSpc>
                <a:spcPct val="100000"/>
              </a:lnSpc>
              <a:spcBef>
                <a:spcPts val="1800"/>
              </a:spcBef>
              <a:spcAft>
                <a:spcPts val="0"/>
              </a:spcAft>
              <a:buSzPts val="2400"/>
              <a:buChar char="○"/>
              <a:defRPr/>
            </a:lvl5pPr>
            <a:lvl6pPr marL="2743200" lvl="5" indent="-381000" algn="l">
              <a:lnSpc>
                <a:spcPct val="100000"/>
              </a:lnSpc>
              <a:spcBef>
                <a:spcPts val="1800"/>
              </a:spcBef>
              <a:spcAft>
                <a:spcPts val="0"/>
              </a:spcAft>
              <a:buSzPts val="2400"/>
              <a:buChar char="■"/>
              <a:defRPr/>
            </a:lvl6pPr>
            <a:lvl7pPr marL="3200400" lvl="6" indent="-381000" algn="l">
              <a:lnSpc>
                <a:spcPct val="100000"/>
              </a:lnSpc>
              <a:spcBef>
                <a:spcPts val="1800"/>
              </a:spcBef>
              <a:spcAft>
                <a:spcPts val="0"/>
              </a:spcAft>
              <a:buSzPts val="2400"/>
              <a:buChar char="●"/>
              <a:defRPr/>
            </a:lvl7pPr>
            <a:lvl8pPr marL="3657600" lvl="7" indent="-381000" algn="l">
              <a:lnSpc>
                <a:spcPct val="100000"/>
              </a:lnSpc>
              <a:spcBef>
                <a:spcPts val="1800"/>
              </a:spcBef>
              <a:spcAft>
                <a:spcPts val="0"/>
              </a:spcAft>
              <a:buSzPts val="2400"/>
              <a:buChar char="○"/>
              <a:defRPr/>
            </a:lvl8pPr>
            <a:lvl9pPr marL="4114800" lvl="8" indent="-381000" algn="l">
              <a:lnSpc>
                <a:spcPct val="100000"/>
              </a:lnSpc>
              <a:spcBef>
                <a:spcPts val="1800"/>
              </a:spcBef>
              <a:spcAft>
                <a:spcPts val="1800"/>
              </a:spcAft>
              <a:buSzPts val="2400"/>
              <a:buChar char="■"/>
              <a:defRPr/>
            </a:lvl9pPr>
          </a:lstStyle>
          <a:p>
            <a:endParaRPr/>
          </a:p>
        </p:txBody>
      </p:sp>
      <p:sp>
        <p:nvSpPr>
          <p:cNvPr id="122" name="Google Shape;122;p18"/>
          <p:cNvSpPr txBox="1">
            <a:spLocks noGrp="1"/>
          </p:cNvSpPr>
          <p:nvPr>
            <p:ph type="body" idx="2"/>
          </p:nvPr>
        </p:nvSpPr>
        <p:spPr>
          <a:xfrm>
            <a:off x="4415004" y="2771833"/>
            <a:ext cx="3774300" cy="30147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0"/>
              </a:spcBef>
              <a:spcAft>
                <a:spcPts val="0"/>
              </a:spcAft>
              <a:buSzPts val="2400"/>
              <a:buChar char="●"/>
              <a:defRPr/>
            </a:lvl1pPr>
            <a:lvl2pPr marL="914400" lvl="1" indent="-381000" algn="l">
              <a:lnSpc>
                <a:spcPct val="100000"/>
              </a:lnSpc>
              <a:spcBef>
                <a:spcPts val="1800"/>
              </a:spcBef>
              <a:spcAft>
                <a:spcPts val="0"/>
              </a:spcAft>
              <a:buSzPts val="2400"/>
              <a:buChar char="○"/>
              <a:defRPr/>
            </a:lvl2pPr>
            <a:lvl3pPr marL="1371600" lvl="2" indent="-381000" algn="l">
              <a:lnSpc>
                <a:spcPct val="100000"/>
              </a:lnSpc>
              <a:spcBef>
                <a:spcPts val="1800"/>
              </a:spcBef>
              <a:spcAft>
                <a:spcPts val="0"/>
              </a:spcAft>
              <a:buSzPts val="2400"/>
              <a:buChar char="■"/>
              <a:defRPr/>
            </a:lvl3pPr>
            <a:lvl4pPr marL="1828800" lvl="3" indent="-381000" algn="l">
              <a:lnSpc>
                <a:spcPct val="100000"/>
              </a:lnSpc>
              <a:spcBef>
                <a:spcPts val="1800"/>
              </a:spcBef>
              <a:spcAft>
                <a:spcPts val="0"/>
              </a:spcAft>
              <a:buSzPts val="2400"/>
              <a:buChar char="●"/>
              <a:defRPr/>
            </a:lvl4pPr>
            <a:lvl5pPr marL="2286000" lvl="4" indent="-381000" algn="l">
              <a:lnSpc>
                <a:spcPct val="100000"/>
              </a:lnSpc>
              <a:spcBef>
                <a:spcPts val="1800"/>
              </a:spcBef>
              <a:spcAft>
                <a:spcPts val="0"/>
              </a:spcAft>
              <a:buSzPts val="2400"/>
              <a:buChar char="○"/>
              <a:defRPr/>
            </a:lvl5pPr>
            <a:lvl6pPr marL="2743200" lvl="5" indent="-381000" algn="l">
              <a:lnSpc>
                <a:spcPct val="100000"/>
              </a:lnSpc>
              <a:spcBef>
                <a:spcPts val="1800"/>
              </a:spcBef>
              <a:spcAft>
                <a:spcPts val="0"/>
              </a:spcAft>
              <a:buSzPts val="2400"/>
              <a:buChar char="■"/>
              <a:defRPr/>
            </a:lvl6pPr>
            <a:lvl7pPr marL="3200400" lvl="6" indent="-381000" algn="l">
              <a:lnSpc>
                <a:spcPct val="100000"/>
              </a:lnSpc>
              <a:spcBef>
                <a:spcPts val="1800"/>
              </a:spcBef>
              <a:spcAft>
                <a:spcPts val="0"/>
              </a:spcAft>
              <a:buSzPts val="2400"/>
              <a:buChar char="●"/>
              <a:defRPr/>
            </a:lvl7pPr>
            <a:lvl8pPr marL="3657600" lvl="7" indent="-381000" algn="l">
              <a:lnSpc>
                <a:spcPct val="100000"/>
              </a:lnSpc>
              <a:spcBef>
                <a:spcPts val="1800"/>
              </a:spcBef>
              <a:spcAft>
                <a:spcPts val="0"/>
              </a:spcAft>
              <a:buSzPts val="2400"/>
              <a:buChar char="○"/>
              <a:defRPr/>
            </a:lvl8pPr>
            <a:lvl9pPr marL="4114800" lvl="8" indent="-381000" algn="l">
              <a:lnSpc>
                <a:spcPct val="100000"/>
              </a:lnSpc>
              <a:spcBef>
                <a:spcPts val="1800"/>
              </a:spcBef>
              <a:spcAft>
                <a:spcPts val="1800"/>
              </a:spcAft>
              <a:buSzPts val="2400"/>
              <a:buChar char="■"/>
              <a:defRPr/>
            </a:lvl9pPr>
          </a:lstStyle>
          <a:p>
            <a:endParaRPr/>
          </a:p>
        </p:txBody>
      </p:sp>
      <p:sp>
        <p:nvSpPr>
          <p:cNvPr id="123" name="Google Shape;123;p18"/>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124" name="Google Shape;124;p18"/>
          <p:cNvGrpSpPr/>
          <p:nvPr/>
        </p:nvGrpSpPr>
        <p:grpSpPr>
          <a:xfrm>
            <a:off x="574027" y="1588329"/>
            <a:ext cx="745804" cy="61200"/>
            <a:chOff x="830392" y="1588329"/>
            <a:chExt cx="745804" cy="61200"/>
          </a:xfrm>
        </p:grpSpPr>
        <p:sp>
          <p:nvSpPr>
            <p:cNvPr id="125" name="Google Shape;125;p18"/>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8"/>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sp>
        <p:nvSpPr>
          <p:cNvPr id="128" name="Google Shape;128;p19"/>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9"/>
          <p:cNvSpPr txBox="1">
            <a:spLocks noGrp="1"/>
          </p:cNvSpPr>
          <p:nvPr>
            <p:ph type="title"/>
          </p:nvPr>
        </p:nvSpPr>
        <p:spPr>
          <a:xfrm>
            <a:off x="498690" y="1758200"/>
            <a:ext cx="7688400" cy="71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Clr>
                <a:srgbClr val="006FBF"/>
              </a:buClr>
              <a:buSzPts val="2600"/>
              <a:buNone/>
              <a:defRPr sz="2600">
                <a:solidFill>
                  <a:srgbClr val="006FBF"/>
                </a:solidFill>
              </a:defRPr>
            </a:lvl2pPr>
            <a:lvl3pPr lvl="2" algn="l">
              <a:lnSpc>
                <a:spcPct val="100000"/>
              </a:lnSpc>
              <a:spcBef>
                <a:spcPts val="0"/>
              </a:spcBef>
              <a:spcAft>
                <a:spcPts val="0"/>
              </a:spcAft>
              <a:buClr>
                <a:srgbClr val="006FBF"/>
              </a:buClr>
              <a:buSzPts val="2600"/>
              <a:buNone/>
              <a:defRPr sz="2600">
                <a:solidFill>
                  <a:srgbClr val="006FBF"/>
                </a:solidFill>
              </a:defRPr>
            </a:lvl3pPr>
            <a:lvl4pPr lvl="3" algn="l">
              <a:lnSpc>
                <a:spcPct val="100000"/>
              </a:lnSpc>
              <a:spcBef>
                <a:spcPts val="0"/>
              </a:spcBef>
              <a:spcAft>
                <a:spcPts val="0"/>
              </a:spcAft>
              <a:buClr>
                <a:srgbClr val="006FBF"/>
              </a:buClr>
              <a:buSzPts val="2600"/>
              <a:buNone/>
              <a:defRPr sz="2600">
                <a:solidFill>
                  <a:srgbClr val="006FBF"/>
                </a:solidFill>
              </a:defRPr>
            </a:lvl4pPr>
            <a:lvl5pPr lvl="4" algn="l">
              <a:lnSpc>
                <a:spcPct val="100000"/>
              </a:lnSpc>
              <a:spcBef>
                <a:spcPts val="0"/>
              </a:spcBef>
              <a:spcAft>
                <a:spcPts val="0"/>
              </a:spcAft>
              <a:buClr>
                <a:srgbClr val="006FBF"/>
              </a:buClr>
              <a:buSzPts val="2600"/>
              <a:buNone/>
              <a:defRPr sz="2600">
                <a:solidFill>
                  <a:srgbClr val="006FBF"/>
                </a:solidFill>
              </a:defRPr>
            </a:lvl5pPr>
            <a:lvl6pPr lvl="5" algn="l">
              <a:lnSpc>
                <a:spcPct val="100000"/>
              </a:lnSpc>
              <a:spcBef>
                <a:spcPts val="0"/>
              </a:spcBef>
              <a:spcAft>
                <a:spcPts val="0"/>
              </a:spcAft>
              <a:buClr>
                <a:srgbClr val="006FBF"/>
              </a:buClr>
              <a:buSzPts val="2600"/>
              <a:buNone/>
              <a:defRPr sz="2600">
                <a:solidFill>
                  <a:srgbClr val="006FBF"/>
                </a:solidFill>
              </a:defRPr>
            </a:lvl6pPr>
            <a:lvl7pPr lvl="6" algn="l">
              <a:lnSpc>
                <a:spcPct val="100000"/>
              </a:lnSpc>
              <a:spcBef>
                <a:spcPts val="0"/>
              </a:spcBef>
              <a:spcAft>
                <a:spcPts val="0"/>
              </a:spcAft>
              <a:buClr>
                <a:srgbClr val="006FBF"/>
              </a:buClr>
              <a:buSzPts val="2600"/>
              <a:buNone/>
              <a:defRPr sz="2600">
                <a:solidFill>
                  <a:srgbClr val="006FBF"/>
                </a:solidFill>
              </a:defRPr>
            </a:lvl7pPr>
            <a:lvl8pPr lvl="7" algn="l">
              <a:lnSpc>
                <a:spcPct val="100000"/>
              </a:lnSpc>
              <a:spcBef>
                <a:spcPts val="0"/>
              </a:spcBef>
              <a:spcAft>
                <a:spcPts val="0"/>
              </a:spcAft>
              <a:buClr>
                <a:srgbClr val="006FBF"/>
              </a:buClr>
              <a:buSzPts val="2600"/>
              <a:buNone/>
              <a:defRPr sz="2600">
                <a:solidFill>
                  <a:srgbClr val="006FBF"/>
                </a:solidFill>
              </a:defRPr>
            </a:lvl8pPr>
            <a:lvl9pPr lvl="8" algn="l">
              <a:lnSpc>
                <a:spcPct val="100000"/>
              </a:lnSpc>
              <a:spcBef>
                <a:spcPts val="0"/>
              </a:spcBef>
              <a:spcAft>
                <a:spcPts val="0"/>
              </a:spcAft>
              <a:buClr>
                <a:srgbClr val="006FBF"/>
              </a:buClr>
              <a:buSzPts val="2600"/>
              <a:buNone/>
              <a:defRPr sz="2600">
                <a:solidFill>
                  <a:srgbClr val="006FBF"/>
                </a:solidFill>
              </a:defRPr>
            </a:lvl9pPr>
          </a:lstStyle>
          <a:p>
            <a:endParaRPr/>
          </a:p>
        </p:txBody>
      </p:sp>
      <p:sp>
        <p:nvSpPr>
          <p:cNvPr id="130" name="Google Shape;130;p19"/>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131" name="Google Shape;131;p19"/>
          <p:cNvGrpSpPr/>
          <p:nvPr/>
        </p:nvGrpSpPr>
        <p:grpSpPr>
          <a:xfrm>
            <a:off x="571867" y="1588329"/>
            <a:ext cx="745804" cy="61200"/>
            <a:chOff x="830392" y="1588329"/>
            <a:chExt cx="745804" cy="61200"/>
          </a:xfrm>
        </p:grpSpPr>
        <p:sp>
          <p:nvSpPr>
            <p:cNvPr id="132" name="Google Shape;132;p19"/>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9"/>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006FBF"/>
        </a:solidFill>
        <a:effectLst/>
      </p:bgPr>
    </p:bg>
    <p:spTree>
      <p:nvGrpSpPr>
        <p:cNvPr id="1" name="Shape 134"/>
        <p:cNvGrpSpPr/>
        <p:nvPr/>
      </p:nvGrpSpPr>
      <p:grpSpPr>
        <a:xfrm>
          <a:off x="0" y="0"/>
          <a:ext cx="0" cy="0"/>
          <a:chOff x="0" y="0"/>
          <a:chExt cx="0" cy="0"/>
        </a:xfrm>
      </p:grpSpPr>
      <p:grpSp>
        <p:nvGrpSpPr>
          <p:cNvPr id="135" name="Google Shape;135;p20"/>
          <p:cNvGrpSpPr/>
          <p:nvPr/>
        </p:nvGrpSpPr>
        <p:grpSpPr>
          <a:xfrm>
            <a:off x="583282" y="5558926"/>
            <a:ext cx="745763" cy="61102"/>
            <a:chOff x="4580561" y="2589004"/>
            <a:chExt cx="1064464" cy="25200"/>
          </a:xfrm>
        </p:grpSpPr>
        <p:sp>
          <p:nvSpPr>
            <p:cNvPr id="136" name="Google Shape;136;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8" name="Google Shape;138;p20"/>
          <p:cNvSpPr txBox="1">
            <a:spLocks noGrp="1"/>
          </p:cNvSpPr>
          <p:nvPr>
            <p:ph type="title"/>
          </p:nvPr>
        </p:nvSpPr>
        <p:spPr>
          <a:xfrm>
            <a:off x="500850" y="1152400"/>
            <a:ext cx="7021200" cy="3980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39" name="Google Shape;139;p20"/>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0"/>
        <p:cNvGrpSpPr/>
        <p:nvPr/>
      </p:nvGrpSpPr>
      <p:grpSpPr>
        <a:xfrm>
          <a:off x="0" y="0"/>
          <a:ext cx="0" cy="0"/>
          <a:chOff x="0" y="0"/>
          <a:chExt cx="0" cy="0"/>
        </a:xfrm>
      </p:grpSpPr>
      <p:sp>
        <p:nvSpPr>
          <p:cNvPr id="141" name="Google Shape;141;p21"/>
          <p:cNvSpPr/>
          <p:nvPr/>
        </p:nvSpPr>
        <p:spPr>
          <a:xfrm>
            <a:off x="0" y="0"/>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21"/>
          <p:cNvSpPr txBox="1">
            <a:spLocks noGrp="1"/>
          </p:cNvSpPr>
          <p:nvPr>
            <p:ph type="title"/>
          </p:nvPr>
        </p:nvSpPr>
        <p:spPr>
          <a:xfrm>
            <a:off x="501400" y="1758200"/>
            <a:ext cx="3300900" cy="2249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143" name="Google Shape;143;p21"/>
          <p:cNvSpPr txBox="1">
            <a:spLocks noGrp="1"/>
          </p:cNvSpPr>
          <p:nvPr>
            <p:ph type="subTitle" idx="1"/>
          </p:nvPr>
        </p:nvSpPr>
        <p:spPr>
          <a:xfrm>
            <a:off x="496350" y="4215367"/>
            <a:ext cx="3300900" cy="1011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44" name="Google Shape;144;p21"/>
          <p:cNvSpPr txBox="1">
            <a:spLocks noGrp="1"/>
          </p:cNvSpPr>
          <p:nvPr>
            <p:ph type="body" idx="2"/>
          </p:nvPr>
        </p:nvSpPr>
        <p:spPr>
          <a:xfrm>
            <a:off x="4869425" y="1803500"/>
            <a:ext cx="3895200" cy="40341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0"/>
              </a:spcBef>
              <a:spcAft>
                <a:spcPts val="0"/>
              </a:spcAft>
              <a:buSzPts val="2400"/>
              <a:buChar char="●"/>
              <a:defRPr/>
            </a:lvl1pPr>
            <a:lvl2pPr marL="914400" lvl="1" indent="-381000" algn="l">
              <a:lnSpc>
                <a:spcPct val="100000"/>
              </a:lnSpc>
              <a:spcBef>
                <a:spcPts val="1800"/>
              </a:spcBef>
              <a:spcAft>
                <a:spcPts val="0"/>
              </a:spcAft>
              <a:buSzPts val="2400"/>
              <a:buChar char="○"/>
              <a:defRPr/>
            </a:lvl2pPr>
            <a:lvl3pPr marL="1371600" lvl="2" indent="-381000" algn="l">
              <a:lnSpc>
                <a:spcPct val="100000"/>
              </a:lnSpc>
              <a:spcBef>
                <a:spcPts val="1800"/>
              </a:spcBef>
              <a:spcAft>
                <a:spcPts val="0"/>
              </a:spcAft>
              <a:buSzPts val="2400"/>
              <a:buChar char="■"/>
              <a:defRPr/>
            </a:lvl3pPr>
            <a:lvl4pPr marL="1828800" lvl="3" indent="-381000" algn="l">
              <a:lnSpc>
                <a:spcPct val="100000"/>
              </a:lnSpc>
              <a:spcBef>
                <a:spcPts val="1800"/>
              </a:spcBef>
              <a:spcAft>
                <a:spcPts val="0"/>
              </a:spcAft>
              <a:buSzPts val="2400"/>
              <a:buChar char="●"/>
              <a:defRPr/>
            </a:lvl4pPr>
            <a:lvl5pPr marL="2286000" lvl="4" indent="-381000" algn="l">
              <a:lnSpc>
                <a:spcPct val="100000"/>
              </a:lnSpc>
              <a:spcBef>
                <a:spcPts val="1800"/>
              </a:spcBef>
              <a:spcAft>
                <a:spcPts val="0"/>
              </a:spcAft>
              <a:buSzPts val="2400"/>
              <a:buChar char="○"/>
              <a:defRPr/>
            </a:lvl5pPr>
            <a:lvl6pPr marL="2743200" lvl="5" indent="-381000" algn="l">
              <a:lnSpc>
                <a:spcPct val="100000"/>
              </a:lnSpc>
              <a:spcBef>
                <a:spcPts val="1800"/>
              </a:spcBef>
              <a:spcAft>
                <a:spcPts val="0"/>
              </a:spcAft>
              <a:buSzPts val="2400"/>
              <a:buChar char="■"/>
              <a:defRPr/>
            </a:lvl6pPr>
            <a:lvl7pPr marL="3200400" lvl="6" indent="-381000" algn="l">
              <a:lnSpc>
                <a:spcPct val="100000"/>
              </a:lnSpc>
              <a:spcBef>
                <a:spcPts val="1800"/>
              </a:spcBef>
              <a:spcAft>
                <a:spcPts val="0"/>
              </a:spcAft>
              <a:buSzPts val="2400"/>
              <a:buChar char="●"/>
              <a:defRPr/>
            </a:lvl7pPr>
            <a:lvl8pPr marL="3657600" lvl="7" indent="-381000" algn="l">
              <a:lnSpc>
                <a:spcPct val="100000"/>
              </a:lnSpc>
              <a:spcBef>
                <a:spcPts val="1800"/>
              </a:spcBef>
              <a:spcAft>
                <a:spcPts val="0"/>
              </a:spcAft>
              <a:buSzPts val="2400"/>
              <a:buChar char="○"/>
              <a:defRPr/>
            </a:lvl8pPr>
            <a:lvl9pPr marL="4114800" lvl="8" indent="-381000" algn="l">
              <a:lnSpc>
                <a:spcPct val="100000"/>
              </a:lnSpc>
              <a:spcBef>
                <a:spcPts val="1800"/>
              </a:spcBef>
              <a:spcAft>
                <a:spcPts val="1800"/>
              </a:spcAft>
              <a:buSzPts val="2400"/>
              <a:buChar char="■"/>
              <a:defRPr/>
            </a:lvl9pPr>
          </a:lstStyle>
          <a:p>
            <a:endParaRPr/>
          </a:p>
        </p:txBody>
      </p:sp>
      <p:sp>
        <p:nvSpPr>
          <p:cNvPr id="145" name="Google Shape;145;p21"/>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146" name="Google Shape;146;p21"/>
          <p:cNvGrpSpPr/>
          <p:nvPr/>
        </p:nvGrpSpPr>
        <p:grpSpPr>
          <a:xfrm>
            <a:off x="574027" y="1588329"/>
            <a:ext cx="745804" cy="61200"/>
            <a:chOff x="830392" y="1588329"/>
            <a:chExt cx="745804" cy="61200"/>
          </a:xfrm>
        </p:grpSpPr>
        <p:sp>
          <p:nvSpPr>
            <p:cNvPr id="147" name="Google Shape;147;p21"/>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21"/>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aylight Default Template" type="obj">
  <p:cSld name="OBJECT">
    <p:spTree>
      <p:nvGrpSpPr>
        <p:cNvPr id="1" name="Shape 23"/>
        <p:cNvGrpSpPr/>
        <p:nvPr/>
      </p:nvGrpSpPr>
      <p:grpSpPr>
        <a:xfrm>
          <a:off x="0" y="0"/>
          <a:ext cx="0" cy="0"/>
          <a:chOff x="0" y="0"/>
          <a:chExt cx="0" cy="0"/>
        </a:xfrm>
      </p:grpSpPr>
      <p:sp>
        <p:nvSpPr>
          <p:cNvPr id="24" name="Google Shape;24;p3"/>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
          <p:cNvSpPr txBox="1">
            <a:spLocks noGrp="1"/>
          </p:cNvSpPr>
          <p:nvPr>
            <p:ph type="title"/>
          </p:nvPr>
        </p:nvSpPr>
        <p:spPr>
          <a:xfrm>
            <a:off x="502935" y="953580"/>
            <a:ext cx="7200900" cy="50010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 name="Google Shape;26;p3"/>
          <p:cNvSpPr txBox="1">
            <a:spLocks noGrp="1"/>
          </p:cNvSpPr>
          <p:nvPr>
            <p:ph type="body" idx="1"/>
          </p:nvPr>
        </p:nvSpPr>
        <p:spPr>
          <a:xfrm>
            <a:off x="456648" y="1627025"/>
            <a:ext cx="8325900" cy="45636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0"/>
              </a:spcBef>
              <a:spcAft>
                <a:spcPts val="0"/>
              </a:spcAft>
              <a:buSzPts val="2400"/>
              <a:buFont typeface="Lato Light"/>
              <a:buChar char="●"/>
              <a:defRPr sz="2400" b="0">
                <a:latin typeface="Lato Light"/>
                <a:ea typeface="Lato Light"/>
                <a:cs typeface="Lato Light"/>
                <a:sym typeface="Lato Light"/>
              </a:defRPr>
            </a:lvl1pPr>
            <a:lvl2pPr marL="914400" lvl="1"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2pPr>
            <a:lvl3pPr marL="1371600" lvl="2"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3pPr>
            <a:lvl4pPr marL="1828800" lvl="3"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4pPr>
            <a:lvl5pPr marL="2286000" lvl="4"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5pPr>
            <a:lvl6pPr marL="2743200" lvl="5"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6pPr>
            <a:lvl7pPr marL="3200400" lvl="6"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7pPr>
            <a:lvl8pPr marL="3657600" lvl="7"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8pPr>
            <a:lvl9pPr marL="4114800" lvl="8" indent="-381000" algn="l">
              <a:lnSpc>
                <a:spcPct val="100000"/>
              </a:lnSpc>
              <a:spcBef>
                <a:spcPts val="1800"/>
              </a:spcBef>
              <a:spcAft>
                <a:spcPts val="1800"/>
              </a:spcAft>
              <a:buSzPts val="2400"/>
              <a:buFont typeface="Lato Light"/>
              <a:buChar char="■"/>
              <a:defRPr sz="2400">
                <a:latin typeface="Lato Light"/>
                <a:ea typeface="Lato Light"/>
                <a:cs typeface="Lato Light"/>
                <a:sym typeface="Lato Light"/>
              </a:defRPr>
            </a:lvl9pPr>
          </a:lstStyle>
          <a:p>
            <a:endParaRPr/>
          </a:p>
        </p:txBody>
      </p:sp>
      <p:sp>
        <p:nvSpPr>
          <p:cNvPr id="27" name="Google Shape;27;p3"/>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200"/>
                                  </p:stCondLst>
                                  <p:childTnLst>
                                    <p:set>
                                      <p:cBhvr>
                                        <p:cTn id="11" dur="1" fill="hold">
                                          <p:stCondLst>
                                            <p:cond delay="0"/>
                                          </p:stCondLst>
                                        </p:cTn>
                                        <p:tgtEl>
                                          <p:spTgt spid="26">
                                            <p:txEl>
                                              <p:charRg st="1" end="1"/>
                                            </p:txEl>
                                          </p:spTgt>
                                        </p:tgtEl>
                                        <p:attrNameLst>
                                          <p:attrName>style.visibility</p:attrName>
                                        </p:attrNameLst>
                                      </p:cBhvr>
                                      <p:to>
                                        <p:strVal val="visible"/>
                                      </p:to>
                                    </p:set>
                                    <p:animEffect transition="in" filter="fade">
                                      <p:cBhvr>
                                        <p:cTn id="12" dur="500"/>
                                        <p:tgtEl>
                                          <p:spTgt spid="26">
                                            <p:txEl>
                                              <p:char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200"/>
                                  </p:stCondLst>
                                  <p:childTnLst>
                                    <p:set>
                                      <p:cBhvr>
                                        <p:cTn id="16" dur="1" fill="hold">
                                          <p:stCondLst>
                                            <p:cond delay="0"/>
                                          </p:stCondLst>
                                        </p:cTn>
                                        <p:tgtEl>
                                          <p:spTgt spid="26">
                                            <p:txEl>
                                              <p:charRg st="1" end="1"/>
                                            </p:txEl>
                                          </p:spTgt>
                                        </p:tgtEl>
                                        <p:attrNameLst>
                                          <p:attrName>style.visibility</p:attrName>
                                        </p:attrNameLst>
                                      </p:cBhvr>
                                      <p:to>
                                        <p:strVal val="visible"/>
                                      </p:to>
                                    </p:set>
                                    <p:animEffect transition="in" filter="fade">
                                      <p:cBhvr>
                                        <p:cTn id="17" dur="500"/>
                                        <p:tgtEl>
                                          <p:spTgt spid="26">
                                            <p:txEl>
                                              <p:char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200"/>
                                  </p:stCondLst>
                                  <p:childTnLst>
                                    <p:set>
                                      <p:cBhvr>
                                        <p:cTn id="21" dur="1" fill="hold">
                                          <p:stCondLst>
                                            <p:cond delay="0"/>
                                          </p:stCondLst>
                                        </p:cTn>
                                        <p:tgtEl>
                                          <p:spTgt spid="26">
                                            <p:txEl>
                                              <p:charRg st="1" end="1"/>
                                            </p:txEl>
                                          </p:spTgt>
                                        </p:tgtEl>
                                        <p:attrNameLst>
                                          <p:attrName>style.visibility</p:attrName>
                                        </p:attrNameLst>
                                      </p:cBhvr>
                                      <p:to>
                                        <p:strVal val="visible"/>
                                      </p:to>
                                    </p:set>
                                    <p:animEffect transition="in" filter="fade">
                                      <p:cBhvr>
                                        <p:cTn id="22" dur="500"/>
                                        <p:tgtEl>
                                          <p:spTgt spid="26">
                                            <p:txEl>
                                              <p:char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200"/>
                                  </p:stCondLst>
                                  <p:childTnLst>
                                    <p:set>
                                      <p:cBhvr>
                                        <p:cTn id="26" dur="1" fill="hold">
                                          <p:stCondLst>
                                            <p:cond delay="0"/>
                                          </p:stCondLst>
                                        </p:cTn>
                                        <p:tgtEl>
                                          <p:spTgt spid="26">
                                            <p:txEl>
                                              <p:charRg st="1" end="1"/>
                                            </p:txEl>
                                          </p:spTgt>
                                        </p:tgtEl>
                                        <p:attrNameLst>
                                          <p:attrName>style.visibility</p:attrName>
                                        </p:attrNameLst>
                                      </p:cBhvr>
                                      <p:to>
                                        <p:strVal val="visible"/>
                                      </p:to>
                                    </p:set>
                                    <p:animEffect transition="in" filter="fade">
                                      <p:cBhvr>
                                        <p:cTn id="27" dur="500"/>
                                        <p:tgtEl>
                                          <p:spTgt spid="26">
                                            <p:txEl>
                                              <p:char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26">
                                            <p:txEl>
                                              <p:charRg st="1" end="1"/>
                                            </p:txEl>
                                          </p:spTgt>
                                        </p:tgtEl>
                                        <p:attrNameLst>
                                          <p:attrName>style.visibility</p:attrName>
                                        </p:attrNameLst>
                                      </p:cBhvr>
                                      <p:to>
                                        <p:strVal val="visible"/>
                                      </p:to>
                                    </p:set>
                                    <p:animEffect transition="in" filter="fade">
                                      <p:cBhvr>
                                        <p:cTn id="32" dur="500"/>
                                        <p:tgtEl>
                                          <p:spTgt spid="26">
                                            <p:txEl>
                                              <p:char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200"/>
                                  </p:stCondLst>
                                  <p:childTnLst>
                                    <p:set>
                                      <p:cBhvr>
                                        <p:cTn id="36" dur="1" fill="hold">
                                          <p:stCondLst>
                                            <p:cond delay="0"/>
                                          </p:stCondLst>
                                        </p:cTn>
                                        <p:tgtEl>
                                          <p:spTgt spid="26">
                                            <p:txEl>
                                              <p:charRg st="1" end="1"/>
                                            </p:txEl>
                                          </p:spTgt>
                                        </p:tgtEl>
                                        <p:attrNameLst>
                                          <p:attrName>style.visibility</p:attrName>
                                        </p:attrNameLst>
                                      </p:cBhvr>
                                      <p:to>
                                        <p:strVal val="visible"/>
                                      </p:to>
                                    </p:set>
                                    <p:animEffect transition="in" filter="fade">
                                      <p:cBhvr>
                                        <p:cTn id="37" dur="500"/>
                                        <p:tgtEl>
                                          <p:spTgt spid="26">
                                            <p:txEl>
                                              <p:char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200"/>
                                  </p:stCondLst>
                                  <p:childTnLst>
                                    <p:set>
                                      <p:cBhvr>
                                        <p:cTn id="41" dur="1" fill="hold">
                                          <p:stCondLst>
                                            <p:cond delay="0"/>
                                          </p:stCondLst>
                                        </p:cTn>
                                        <p:tgtEl>
                                          <p:spTgt spid="26">
                                            <p:txEl>
                                              <p:charRg st="1" end="1"/>
                                            </p:txEl>
                                          </p:spTgt>
                                        </p:tgtEl>
                                        <p:attrNameLst>
                                          <p:attrName>style.visibility</p:attrName>
                                        </p:attrNameLst>
                                      </p:cBhvr>
                                      <p:to>
                                        <p:strVal val="visible"/>
                                      </p:to>
                                    </p:set>
                                    <p:animEffect transition="in" filter="fade">
                                      <p:cBhvr>
                                        <p:cTn id="42" dur="500"/>
                                        <p:tgtEl>
                                          <p:spTgt spid="26">
                                            <p:txEl>
                                              <p:char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200"/>
                                  </p:stCondLst>
                                  <p:childTnLst>
                                    <p:set>
                                      <p:cBhvr>
                                        <p:cTn id="46" dur="1" fill="hold">
                                          <p:stCondLst>
                                            <p:cond delay="0"/>
                                          </p:stCondLst>
                                        </p:cTn>
                                        <p:tgtEl>
                                          <p:spTgt spid="26">
                                            <p:txEl>
                                              <p:charRg st="1" end="1"/>
                                            </p:txEl>
                                          </p:spTgt>
                                        </p:tgtEl>
                                        <p:attrNameLst>
                                          <p:attrName>style.visibility</p:attrName>
                                        </p:attrNameLst>
                                      </p:cBhvr>
                                      <p:to>
                                        <p:strVal val="visible"/>
                                      </p:to>
                                    </p:set>
                                    <p:animEffect transition="in" filter="fade">
                                      <p:cBhvr>
                                        <p:cTn id="47" dur="500"/>
                                        <p:tgtEl>
                                          <p:spTgt spid="26">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840">
          <p15:clr>
            <a:srgbClr val="FA7B17"/>
          </p15:clr>
        </p15:guide>
        <p15:guide id="2" orient="horz" pos="1080">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9"/>
        <p:cNvGrpSpPr/>
        <p:nvPr/>
      </p:nvGrpSpPr>
      <p:grpSpPr>
        <a:xfrm>
          <a:off x="0" y="0"/>
          <a:ext cx="0" cy="0"/>
          <a:chOff x="0" y="0"/>
          <a:chExt cx="0" cy="0"/>
        </a:xfrm>
      </p:grpSpPr>
      <p:sp>
        <p:nvSpPr>
          <p:cNvPr id="150" name="Google Shape;150;p22"/>
          <p:cNvSpPr txBox="1">
            <a:spLocks noGrp="1"/>
          </p:cNvSpPr>
          <p:nvPr>
            <p:ph type="body" idx="1"/>
          </p:nvPr>
        </p:nvSpPr>
        <p:spPr>
          <a:xfrm>
            <a:off x="505605" y="5830068"/>
            <a:ext cx="7697400" cy="614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2400"/>
              <a:buNone/>
              <a:defRPr/>
            </a:lvl1pPr>
          </a:lstStyle>
          <a:p>
            <a:endParaRPr/>
          </a:p>
        </p:txBody>
      </p:sp>
      <p:sp>
        <p:nvSpPr>
          <p:cNvPr id="151" name="Google Shape;151;p22"/>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06FBF"/>
        </a:solidFill>
        <a:effectLst/>
      </p:bgPr>
    </p:bg>
    <p:spTree>
      <p:nvGrpSpPr>
        <p:cNvPr id="1" name="Shape 152"/>
        <p:cNvGrpSpPr/>
        <p:nvPr/>
      </p:nvGrpSpPr>
      <p:grpSpPr>
        <a:xfrm>
          <a:off x="0" y="0"/>
          <a:ext cx="0" cy="0"/>
          <a:chOff x="0" y="0"/>
          <a:chExt cx="0" cy="0"/>
        </a:xfrm>
      </p:grpSpPr>
      <p:grpSp>
        <p:nvGrpSpPr>
          <p:cNvPr id="153" name="Google Shape;153;p23"/>
          <p:cNvGrpSpPr/>
          <p:nvPr/>
        </p:nvGrpSpPr>
        <p:grpSpPr>
          <a:xfrm>
            <a:off x="581122" y="5558926"/>
            <a:ext cx="745763" cy="61102"/>
            <a:chOff x="4580561" y="2589004"/>
            <a:chExt cx="1064464" cy="25200"/>
          </a:xfrm>
        </p:grpSpPr>
        <p:sp>
          <p:nvSpPr>
            <p:cNvPr id="154" name="Google Shape;154;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6" name="Google Shape;156;p23"/>
          <p:cNvSpPr txBox="1">
            <a:spLocks noGrp="1"/>
          </p:cNvSpPr>
          <p:nvPr>
            <p:ph type="title" hasCustomPrompt="1"/>
          </p:nvPr>
        </p:nvSpPr>
        <p:spPr>
          <a:xfrm>
            <a:off x="507946" y="978600"/>
            <a:ext cx="7688400" cy="165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57" name="Google Shape;157;p23"/>
          <p:cNvSpPr txBox="1">
            <a:spLocks noGrp="1"/>
          </p:cNvSpPr>
          <p:nvPr>
            <p:ph type="body" idx="1"/>
          </p:nvPr>
        </p:nvSpPr>
        <p:spPr>
          <a:xfrm>
            <a:off x="507946" y="3030517"/>
            <a:ext cx="7688400" cy="21072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0"/>
              </a:spcBef>
              <a:spcAft>
                <a:spcPts val="0"/>
              </a:spcAft>
              <a:buClr>
                <a:schemeClr val="lt1"/>
              </a:buClr>
              <a:buSzPts val="2400"/>
              <a:buChar char="●"/>
              <a:defRPr>
                <a:solidFill>
                  <a:schemeClr val="lt1"/>
                </a:solidFill>
              </a:defRPr>
            </a:lvl1pPr>
            <a:lvl2pPr marL="914400" lvl="1" indent="-381000" algn="l">
              <a:lnSpc>
                <a:spcPct val="100000"/>
              </a:lnSpc>
              <a:spcBef>
                <a:spcPts val="1800"/>
              </a:spcBef>
              <a:spcAft>
                <a:spcPts val="0"/>
              </a:spcAft>
              <a:buClr>
                <a:schemeClr val="lt1"/>
              </a:buClr>
              <a:buSzPts val="2400"/>
              <a:buChar char="○"/>
              <a:defRPr>
                <a:solidFill>
                  <a:schemeClr val="lt1"/>
                </a:solidFill>
              </a:defRPr>
            </a:lvl2pPr>
            <a:lvl3pPr marL="1371600" lvl="2" indent="-381000" algn="l">
              <a:lnSpc>
                <a:spcPct val="100000"/>
              </a:lnSpc>
              <a:spcBef>
                <a:spcPts val="1800"/>
              </a:spcBef>
              <a:spcAft>
                <a:spcPts val="0"/>
              </a:spcAft>
              <a:buClr>
                <a:schemeClr val="lt1"/>
              </a:buClr>
              <a:buSzPts val="2400"/>
              <a:buChar char="■"/>
              <a:defRPr>
                <a:solidFill>
                  <a:schemeClr val="lt1"/>
                </a:solidFill>
              </a:defRPr>
            </a:lvl3pPr>
            <a:lvl4pPr marL="1828800" lvl="3" indent="-381000" algn="l">
              <a:lnSpc>
                <a:spcPct val="100000"/>
              </a:lnSpc>
              <a:spcBef>
                <a:spcPts val="1800"/>
              </a:spcBef>
              <a:spcAft>
                <a:spcPts val="0"/>
              </a:spcAft>
              <a:buClr>
                <a:schemeClr val="lt1"/>
              </a:buClr>
              <a:buSzPts val="2400"/>
              <a:buChar char="●"/>
              <a:defRPr>
                <a:solidFill>
                  <a:schemeClr val="lt1"/>
                </a:solidFill>
              </a:defRPr>
            </a:lvl4pPr>
            <a:lvl5pPr marL="2286000" lvl="4" indent="-381000" algn="l">
              <a:lnSpc>
                <a:spcPct val="100000"/>
              </a:lnSpc>
              <a:spcBef>
                <a:spcPts val="1800"/>
              </a:spcBef>
              <a:spcAft>
                <a:spcPts val="0"/>
              </a:spcAft>
              <a:buClr>
                <a:schemeClr val="lt1"/>
              </a:buClr>
              <a:buSzPts val="2400"/>
              <a:buChar char="○"/>
              <a:defRPr>
                <a:solidFill>
                  <a:schemeClr val="lt1"/>
                </a:solidFill>
              </a:defRPr>
            </a:lvl5pPr>
            <a:lvl6pPr marL="2743200" lvl="5" indent="-381000" algn="l">
              <a:lnSpc>
                <a:spcPct val="100000"/>
              </a:lnSpc>
              <a:spcBef>
                <a:spcPts val="1800"/>
              </a:spcBef>
              <a:spcAft>
                <a:spcPts val="0"/>
              </a:spcAft>
              <a:buClr>
                <a:schemeClr val="lt1"/>
              </a:buClr>
              <a:buSzPts val="2400"/>
              <a:buChar char="■"/>
              <a:defRPr>
                <a:solidFill>
                  <a:schemeClr val="lt1"/>
                </a:solidFill>
              </a:defRPr>
            </a:lvl6pPr>
            <a:lvl7pPr marL="3200400" lvl="6" indent="-381000" algn="l">
              <a:lnSpc>
                <a:spcPct val="100000"/>
              </a:lnSpc>
              <a:spcBef>
                <a:spcPts val="1800"/>
              </a:spcBef>
              <a:spcAft>
                <a:spcPts val="0"/>
              </a:spcAft>
              <a:buClr>
                <a:schemeClr val="lt1"/>
              </a:buClr>
              <a:buSzPts val="2400"/>
              <a:buChar char="●"/>
              <a:defRPr>
                <a:solidFill>
                  <a:schemeClr val="lt1"/>
                </a:solidFill>
              </a:defRPr>
            </a:lvl7pPr>
            <a:lvl8pPr marL="3657600" lvl="7" indent="-381000" algn="l">
              <a:lnSpc>
                <a:spcPct val="100000"/>
              </a:lnSpc>
              <a:spcBef>
                <a:spcPts val="1800"/>
              </a:spcBef>
              <a:spcAft>
                <a:spcPts val="0"/>
              </a:spcAft>
              <a:buClr>
                <a:schemeClr val="lt1"/>
              </a:buClr>
              <a:buSzPts val="2400"/>
              <a:buChar char="○"/>
              <a:defRPr>
                <a:solidFill>
                  <a:schemeClr val="lt1"/>
                </a:solidFill>
              </a:defRPr>
            </a:lvl8pPr>
            <a:lvl9pPr marL="4114800" lvl="8" indent="-381000" algn="l">
              <a:lnSpc>
                <a:spcPct val="100000"/>
              </a:lnSpc>
              <a:spcBef>
                <a:spcPts val="1800"/>
              </a:spcBef>
              <a:spcAft>
                <a:spcPts val="1800"/>
              </a:spcAft>
              <a:buClr>
                <a:schemeClr val="lt1"/>
              </a:buClr>
              <a:buSzPts val="2400"/>
              <a:buChar char="■"/>
              <a:defRPr>
                <a:solidFill>
                  <a:schemeClr val="lt1"/>
                </a:solidFill>
              </a:defRPr>
            </a:lvl9pPr>
          </a:lstStyle>
          <a:p>
            <a:endParaRPr/>
          </a:p>
        </p:txBody>
      </p:sp>
      <p:sp>
        <p:nvSpPr>
          <p:cNvPr id="158" name="Google Shape;158;p23"/>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9"/>
        <p:cNvGrpSpPr/>
        <p:nvPr/>
      </p:nvGrpSpPr>
      <p:grpSpPr>
        <a:xfrm>
          <a:off x="0" y="0"/>
          <a:ext cx="0" cy="0"/>
          <a:chOff x="0" y="0"/>
          <a:chExt cx="0" cy="0"/>
        </a:xfrm>
      </p:grpSpPr>
      <p:sp>
        <p:nvSpPr>
          <p:cNvPr id="160" name="Google Shape;160;p24"/>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67"/>
        <p:cNvGrpSpPr/>
        <p:nvPr/>
      </p:nvGrpSpPr>
      <p:grpSpPr>
        <a:xfrm>
          <a:off x="0" y="0"/>
          <a:ext cx="0" cy="0"/>
          <a:chOff x="0" y="0"/>
          <a:chExt cx="0" cy="0"/>
        </a:xfrm>
      </p:grpSpPr>
      <p:sp>
        <p:nvSpPr>
          <p:cNvPr id="168" name="Google Shape;168;p26"/>
          <p:cNvSpPr/>
          <p:nvPr/>
        </p:nvSpPr>
        <p:spPr>
          <a:xfrm>
            <a:off x="0" y="0"/>
            <a:ext cx="9144000" cy="65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txBox="1">
            <a:spLocks noGrp="1"/>
          </p:cNvSpPr>
          <p:nvPr>
            <p:ph type="ctrTitle"/>
          </p:nvPr>
        </p:nvSpPr>
        <p:spPr>
          <a:xfrm>
            <a:off x="491595" y="1763267"/>
            <a:ext cx="7688100" cy="2219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a:endParaRPr/>
          </a:p>
        </p:txBody>
      </p:sp>
      <p:sp>
        <p:nvSpPr>
          <p:cNvPr id="170" name="Google Shape;170;p26"/>
          <p:cNvSpPr txBox="1">
            <a:spLocks noGrp="1"/>
          </p:cNvSpPr>
          <p:nvPr>
            <p:ph type="subTitle" idx="1"/>
          </p:nvPr>
        </p:nvSpPr>
        <p:spPr>
          <a:xfrm>
            <a:off x="491772" y="4230533"/>
            <a:ext cx="7688100" cy="72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71" name="Google Shape;171;p26"/>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US"/>
              <a:t>‹#›</a:t>
            </a:fld>
            <a:endParaRPr/>
          </a:p>
        </p:txBody>
      </p:sp>
      <p:grpSp>
        <p:nvGrpSpPr>
          <p:cNvPr id="172" name="Google Shape;172;p26"/>
          <p:cNvGrpSpPr/>
          <p:nvPr/>
        </p:nvGrpSpPr>
        <p:grpSpPr>
          <a:xfrm>
            <a:off x="581122" y="1740729"/>
            <a:ext cx="745804" cy="61200"/>
            <a:chOff x="830392" y="1588329"/>
            <a:chExt cx="745804" cy="61200"/>
          </a:xfrm>
        </p:grpSpPr>
        <p:sp>
          <p:nvSpPr>
            <p:cNvPr id="173" name="Google Shape;173;p26"/>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6FBF"/>
        </a:solidFill>
        <a:effectLst/>
      </p:bgPr>
    </p:bg>
    <p:spTree>
      <p:nvGrpSpPr>
        <p:cNvPr id="1" name="Shape 175"/>
        <p:cNvGrpSpPr/>
        <p:nvPr/>
      </p:nvGrpSpPr>
      <p:grpSpPr>
        <a:xfrm>
          <a:off x="0" y="0"/>
          <a:ext cx="0" cy="0"/>
          <a:chOff x="0" y="0"/>
          <a:chExt cx="0" cy="0"/>
        </a:xfrm>
      </p:grpSpPr>
      <p:grpSp>
        <p:nvGrpSpPr>
          <p:cNvPr id="176" name="Google Shape;176;p27"/>
          <p:cNvGrpSpPr/>
          <p:nvPr/>
        </p:nvGrpSpPr>
        <p:grpSpPr>
          <a:xfrm>
            <a:off x="583282" y="1588427"/>
            <a:ext cx="745763" cy="61102"/>
            <a:chOff x="4580561" y="2589004"/>
            <a:chExt cx="1064464" cy="25200"/>
          </a:xfrm>
        </p:grpSpPr>
        <p:sp>
          <p:nvSpPr>
            <p:cNvPr id="177" name="Google Shape;177;p2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7"/>
          <p:cNvSpPr txBox="1">
            <a:spLocks noGrp="1"/>
          </p:cNvSpPr>
          <p:nvPr>
            <p:ph type="title"/>
          </p:nvPr>
        </p:nvSpPr>
        <p:spPr>
          <a:xfrm>
            <a:off x="500850" y="1763267"/>
            <a:ext cx="7688400" cy="2024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80" name="Google Shape;180;p27"/>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1"/>
        <p:cNvGrpSpPr/>
        <p:nvPr/>
      </p:nvGrpSpPr>
      <p:grpSpPr>
        <a:xfrm>
          <a:off x="0" y="0"/>
          <a:ext cx="0" cy="0"/>
          <a:chOff x="0" y="0"/>
          <a:chExt cx="0" cy="0"/>
        </a:xfrm>
      </p:grpSpPr>
      <p:sp>
        <p:nvSpPr>
          <p:cNvPr id="182" name="Google Shape;182;p28"/>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28"/>
          <p:cNvGrpSpPr/>
          <p:nvPr/>
        </p:nvGrpSpPr>
        <p:grpSpPr>
          <a:xfrm>
            <a:off x="571867" y="1588329"/>
            <a:ext cx="745804" cy="61200"/>
            <a:chOff x="830392" y="1588329"/>
            <a:chExt cx="745804" cy="61200"/>
          </a:xfrm>
        </p:grpSpPr>
        <p:sp>
          <p:nvSpPr>
            <p:cNvPr id="184" name="Google Shape;184;p28"/>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8"/>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28"/>
          <p:cNvSpPr txBox="1">
            <a:spLocks noGrp="1"/>
          </p:cNvSpPr>
          <p:nvPr>
            <p:ph type="title"/>
          </p:nvPr>
        </p:nvSpPr>
        <p:spPr>
          <a:xfrm>
            <a:off x="498690" y="1758200"/>
            <a:ext cx="7688700" cy="713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Clr>
                <a:srgbClr val="006FBF"/>
              </a:buClr>
              <a:buSzPts val="2600"/>
              <a:buNone/>
              <a:defRPr sz="2600">
                <a:solidFill>
                  <a:srgbClr val="006FBF"/>
                </a:solidFill>
              </a:defRPr>
            </a:lvl2pPr>
            <a:lvl3pPr lvl="2" rtl="0">
              <a:spcBef>
                <a:spcPts val="0"/>
              </a:spcBef>
              <a:spcAft>
                <a:spcPts val="0"/>
              </a:spcAft>
              <a:buClr>
                <a:srgbClr val="006FBF"/>
              </a:buClr>
              <a:buSzPts val="2600"/>
              <a:buNone/>
              <a:defRPr sz="2600">
                <a:solidFill>
                  <a:srgbClr val="006FBF"/>
                </a:solidFill>
              </a:defRPr>
            </a:lvl3pPr>
            <a:lvl4pPr lvl="3" rtl="0">
              <a:spcBef>
                <a:spcPts val="0"/>
              </a:spcBef>
              <a:spcAft>
                <a:spcPts val="0"/>
              </a:spcAft>
              <a:buClr>
                <a:srgbClr val="006FBF"/>
              </a:buClr>
              <a:buSzPts val="2600"/>
              <a:buNone/>
              <a:defRPr sz="2600">
                <a:solidFill>
                  <a:srgbClr val="006FBF"/>
                </a:solidFill>
              </a:defRPr>
            </a:lvl4pPr>
            <a:lvl5pPr lvl="4" rtl="0">
              <a:spcBef>
                <a:spcPts val="0"/>
              </a:spcBef>
              <a:spcAft>
                <a:spcPts val="0"/>
              </a:spcAft>
              <a:buClr>
                <a:srgbClr val="006FBF"/>
              </a:buClr>
              <a:buSzPts val="2600"/>
              <a:buNone/>
              <a:defRPr sz="2600">
                <a:solidFill>
                  <a:srgbClr val="006FBF"/>
                </a:solidFill>
              </a:defRPr>
            </a:lvl5pPr>
            <a:lvl6pPr lvl="5" rtl="0">
              <a:spcBef>
                <a:spcPts val="0"/>
              </a:spcBef>
              <a:spcAft>
                <a:spcPts val="0"/>
              </a:spcAft>
              <a:buClr>
                <a:srgbClr val="006FBF"/>
              </a:buClr>
              <a:buSzPts val="2600"/>
              <a:buNone/>
              <a:defRPr sz="2600">
                <a:solidFill>
                  <a:srgbClr val="006FBF"/>
                </a:solidFill>
              </a:defRPr>
            </a:lvl6pPr>
            <a:lvl7pPr lvl="6" rtl="0">
              <a:spcBef>
                <a:spcPts val="0"/>
              </a:spcBef>
              <a:spcAft>
                <a:spcPts val="0"/>
              </a:spcAft>
              <a:buClr>
                <a:srgbClr val="006FBF"/>
              </a:buClr>
              <a:buSzPts val="2600"/>
              <a:buNone/>
              <a:defRPr sz="2600">
                <a:solidFill>
                  <a:srgbClr val="006FBF"/>
                </a:solidFill>
              </a:defRPr>
            </a:lvl7pPr>
            <a:lvl8pPr lvl="7" rtl="0">
              <a:spcBef>
                <a:spcPts val="0"/>
              </a:spcBef>
              <a:spcAft>
                <a:spcPts val="0"/>
              </a:spcAft>
              <a:buClr>
                <a:srgbClr val="006FBF"/>
              </a:buClr>
              <a:buSzPts val="2600"/>
              <a:buNone/>
              <a:defRPr sz="2600">
                <a:solidFill>
                  <a:srgbClr val="006FBF"/>
                </a:solidFill>
              </a:defRPr>
            </a:lvl8pPr>
            <a:lvl9pPr lvl="8" rtl="0">
              <a:spcBef>
                <a:spcPts val="0"/>
              </a:spcBef>
              <a:spcAft>
                <a:spcPts val="0"/>
              </a:spcAft>
              <a:buClr>
                <a:srgbClr val="006FBF"/>
              </a:buClr>
              <a:buSzPts val="2600"/>
              <a:buNone/>
              <a:defRPr sz="2600">
                <a:solidFill>
                  <a:srgbClr val="006FBF"/>
                </a:solidFill>
              </a:defRPr>
            </a:lvl9pPr>
          </a:lstStyle>
          <a:p>
            <a:endParaRPr/>
          </a:p>
        </p:txBody>
      </p:sp>
      <p:sp>
        <p:nvSpPr>
          <p:cNvPr id="187" name="Google Shape;187;p28"/>
          <p:cNvSpPr txBox="1">
            <a:spLocks noGrp="1"/>
          </p:cNvSpPr>
          <p:nvPr>
            <p:ph type="body" idx="1"/>
          </p:nvPr>
        </p:nvSpPr>
        <p:spPr>
          <a:xfrm>
            <a:off x="498690" y="2771833"/>
            <a:ext cx="7688700" cy="30147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88" name="Google Shape;188;p28"/>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9"/>
        <p:cNvGrpSpPr/>
        <p:nvPr/>
      </p:nvGrpSpPr>
      <p:grpSpPr>
        <a:xfrm>
          <a:off x="0" y="0"/>
          <a:ext cx="0" cy="0"/>
          <a:chOff x="0" y="0"/>
          <a:chExt cx="0" cy="0"/>
        </a:xfrm>
      </p:grpSpPr>
      <p:sp>
        <p:nvSpPr>
          <p:cNvPr id="190" name="Google Shape;190;p29"/>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txBox="1">
            <a:spLocks noGrp="1"/>
          </p:cNvSpPr>
          <p:nvPr>
            <p:ph type="title"/>
          </p:nvPr>
        </p:nvSpPr>
        <p:spPr>
          <a:xfrm>
            <a:off x="500850" y="1758200"/>
            <a:ext cx="7688400" cy="713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Clr>
                <a:srgbClr val="006FBF"/>
              </a:buClr>
              <a:buSzPts val="2600"/>
              <a:buNone/>
              <a:defRPr sz="2600">
                <a:solidFill>
                  <a:srgbClr val="006FBF"/>
                </a:solidFill>
              </a:defRPr>
            </a:lvl2pPr>
            <a:lvl3pPr lvl="2" rtl="0">
              <a:spcBef>
                <a:spcPts val="0"/>
              </a:spcBef>
              <a:spcAft>
                <a:spcPts val="0"/>
              </a:spcAft>
              <a:buClr>
                <a:srgbClr val="006FBF"/>
              </a:buClr>
              <a:buSzPts val="2600"/>
              <a:buNone/>
              <a:defRPr sz="2600">
                <a:solidFill>
                  <a:srgbClr val="006FBF"/>
                </a:solidFill>
              </a:defRPr>
            </a:lvl3pPr>
            <a:lvl4pPr lvl="3" rtl="0">
              <a:spcBef>
                <a:spcPts val="0"/>
              </a:spcBef>
              <a:spcAft>
                <a:spcPts val="0"/>
              </a:spcAft>
              <a:buClr>
                <a:srgbClr val="006FBF"/>
              </a:buClr>
              <a:buSzPts val="2600"/>
              <a:buNone/>
              <a:defRPr sz="2600">
                <a:solidFill>
                  <a:srgbClr val="006FBF"/>
                </a:solidFill>
              </a:defRPr>
            </a:lvl4pPr>
            <a:lvl5pPr lvl="4" rtl="0">
              <a:spcBef>
                <a:spcPts val="0"/>
              </a:spcBef>
              <a:spcAft>
                <a:spcPts val="0"/>
              </a:spcAft>
              <a:buClr>
                <a:srgbClr val="006FBF"/>
              </a:buClr>
              <a:buSzPts val="2600"/>
              <a:buNone/>
              <a:defRPr sz="2600">
                <a:solidFill>
                  <a:srgbClr val="006FBF"/>
                </a:solidFill>
              </a:defRPr>
            </a:lvl5pPr>
            <a:lvl6pPr lvl="5" rtl="0">
              <a:spcBef>
                <a:spcPts val="0"/>
              </a:spcBef>
              <a:spcAft>
                <a:spcPts val="0"/>
              </a:spcAft>
              <a:buClr>
                <a:srgbClr val="006FBF"/>
              </a:buClr>
              <a:buSzPts val="2600"/>
              <a:buNone/>
              <a:defRPr sz="2600">
                <a:solidFill>
                  <a:srgbClr val="006FBF"/>
                </a:solidFill>
              </a:defRPr>
            </a:lvl6pPr>
            <a:lvl7pPr lvl="6" rtl="0">
              <a:spcBef>
                <a:spcPts val="0"/>
              </a:spcBef>
              <a:spcAft>
                <a:spcPts val="0"/>
              </a:spcAft>
              <a:buClr>
                <a:srgbClr val="006FBF"/>
              </a:buClr>
              <a:buSzPts val="2600"/>
              <a:buNone/>
              <a:defRPr sz="2600">
                <a:solidFill>
                  <a:srgbClr val="006FBF"/>
                </a:solidFill>
              </a:defRPr>
            </a:lvl7pPr>
            <a:lvl8pPr lvl="7" rtl="0">
              <a:spcBef>
                <a:spcPts val="0"/>
              </a:spcBef>
              <a:spcAft>
                <a:spcPts val="0"/>
              </a:spcAft>
              <a:buClr>
                <a:srgbClr val="006FBF"/>
              </a:buClr>
              <a:buSzPts val="2600"/>
              <a:buNone/>
              <a:defRPr sz="2600">
                <a:solidFill>
                  <a:srgbClr val="006FBF"/>
                </a:solidFill>
              </a:defRPr>
            </a:lvl8pPr>
            <a:lvl9pPr lvl="8" rtl="0">
              <a:spcBef>
                <a:spcPts val="0"/>
              </a:spcBef>
              <a:spcAft>
                <a:spcPts val="0"/>
              </a:spcAft>
              <a:buClr>
                <a:srgbClr val="006FBF"/>
              </a:buClr>
              <a:buSzPts val="2600"/>
              <a:buNone/>
              <a:defRPr sz="2600">
                <a:solidFill>
                  <a:srgbClr val="006FBF"/>
                </a:solidFill>
              </a:defRPr>
            </a:lvl9pPr>
          </a:lstStyle>
          <a:p>
            <a:endParaRPr/>
          </a:p>
        </p:txBody>
      </p:sp>
      <p:sp>
        <p:nvSpPr>
          <p:cNvPr id="192" name="Google Shape;192;p29"/>
          <p:cNvSpPr txBox="1">
            <a:spLocks noGrp="1"/>
          </p:cNvSpPr>
          <p:nvPr>
            <p:ph type="body" idx="1"/>
          </p:nvPr>
        </p:nvSpPr>
        <p:spPr>
          <a:xfrm>
            <a:off x="500725" y="2771833"/>
            <a:ext cx="3774300" cy="30147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93" name="Google Shape;193;p29"/>
          <p:cNvSpPr txBox="1">
            <a:spLocks noGrp="1"/>
          </p:cNvSpPr>
          <p:nvPr>
            <p:ph type="body" idx="2"/>
          </p:nvPr>
        </p:nvSpPr>
        <p:spPr>
          <a:xfrm>
            <a:off x="4415004" y="2771833"/>
            <a:ext cx="3774300" cy="30147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94" name="Google Shape;194;p29"/>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US"/>
              <a:t>‹#›</a:t>
            </a:fld>
            <a:endParaRPr/>
          </a:p>
        </p:txBody>
      </p:sp>
      <p:grpSp>
        <p:nvGrpSpPr>
          <p:cNvPr id="195" name="Google Shape;195;p29"/>
          <p:cNvGrpSpPr/>
          <p:nvPr/>
        </p:nvGrpSpPr>
        <p:grpSpPr>
          <a:xfrm>
            <a:off x="574027" y="1588329"/>
            <a:ext cx="745804" cy="61200"/>
            <a:chOff x="830392" y="1588329"/>
            <a:chExt cx="745804" cy="61200"/>
          </a:xfrm>
        </p:grpSpPr>
        <p:sp>
          <p:nvSpPr>
            <p:cNvPr id="196" name="Google Shape;196;p29"/>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8"/>
        <p:cNvGrpSpPr/>
        <p:nvPr/>
      </p:nvGrpSpPr>
      <p:grpSpPr>
        <a:xfrm>
          <a:off x="0" y="0"/>
          <a:ext cx="0" cy="0"/>
          <a:chOff x="0" y="0"/>
          <a:chExt cx="0" cy="0"/>
        </a:xfrm>
      </p:grpSpPr>
      <p:sp>
        <p:nvSpPr>
          <p:cNvPr id="199" name="Google Shape;199;p30"/>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txBox="1">
            <a:spLocks noGrp="1"/>
          </p:cNvSpPr>
          <p:nvPr>
            <p:ph type="title"/>
          </p:nvPr>
        </p:nvSpPr>
        <p:spPr>
          <a:xfrm>
            <a:off x="498690" y="1758200"/>
            <a:ext cx="7688400" cy="713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Clr>
                <a:srgbClr val="006FBF"/>
              </a:buClr>
              <a:buSzPts val="2600"/>
              <a:buNone/>
              <a:defRPr sz="2600">
                <a:solidFill>
                  <a:srgbClr val="006FBF"/>
                </a:solidFill>
              </a:defRPr>
            </a:lvl2pPr>
            <a:lvl3pPr lvl="2" rtl="0">
              <a:spcBef>
                <a:spcPts val="0"/>
              </a:spcBef>
              <a:spcAft>
                <a:spcPts val="0"/>
              </a:spcAft>
              <a:buClr>
                <a:srgbClr val="006FBF"/>
              </a:buClr>
              <a:buSzPts val="2600"/>
              <a:buNone/>
              <a:defRPr sz="2600">
                <a:solidFill>
                  <a:srgbClr val="006FBF"/>
                </a:solidFill>
              </a:defRPr>
            </a:lvl3pPr>
            <a:lvl4pPr lvl="3" rtl="0">
              <a:spcBef>
                <a:spcPts val="0"/>
              </a:spcBef>
              <a:spcAft>
                <a:spcPts val="0"/>
              </a:spcAft>
              <a:buClr>
                <a:srgbClr val="006FBF"/>
              </a:buClr>
              <a:buSzPts val="2600"/>
              <a:buNone/>
              <a:defRPr sz="2600">
                <a:solidFill>
                  <a:srgbClr val="006FBF"/>
                </a:solidFill>
              </a:defRPr>
            </a:lvl4pPr>
            <a:lvl5pPr lvl="4" rtl="0">
              <a:spcBef>
                <a:spcPts val="0"/>
              </a:spcBef>
              <a:spcAft>
                <a:spcPts val="0"/>
              </a:spcAft>
              <a:buClr>
                <a:srgbClr val="006FBF"/>
              </a:buClr>
              <a:buSzPts val="2600"/>
              <a:buNone/>
              <a:defRPr sz="2600">
                <a:solidFill>
                  <a:srgbClr val="006FBF"/>
                </a:solidFill>
              </a:defRPr>
            </a:lvl5pPr>
            <a:lvl6pPr lvl="5" rtl="0">
              <a:spcBef>
                <a:spcPts val="0"/>
              </a:spcBef>
              <a:spcAft>
                <a:spcPts val="0"/>
              </a:spcAft>
              <a:buClr>
                <a:srgbClr val="006FBF"/>
              </a:buClr>
              <a:buSzPts val="2600"/>
              <a:buNone/>
              <a:defRPr sz="2600">
                <a:solidFill>
                  <a:srgbClr val="006FBF"/>
                </a:solidFill>
              </a:defRPr>
            </a:lvl6pPr>
            <a:lvl7pPr lvl="6" rtl="0">
              <a:spcBef>
                <a:spcPts val="0"/>
              </a:spcBef>
              <a:spcAft>
                <a:spcPts val="0"/>
              </a:spcAft>
              <a:buClr>
                <a:srgbClr val="006FBF"/>
              </a:buClr>
              <a:buSzPts val="2600"/>
              <a:buNone/>
              <a:defRPr sz="2600">
                <a:solidFill>
                  <a:srgbClr val="006FBF"/>
                </a:solidFill>
              </a:defRPr>
            </a:lvl7pPr>
            <a:lvl8pPr lvl="7" rtl="0">
              <a:spcBef>
                <a:spcPts val="0"/>
              </a:spcBef>
              <a:spcAft>
                <a:spcPts val="0"/>
              </a:spcAft>
              <a:buClr>
                <a:srgbClr val="006FBF"/>
              </a:buClr>
              <a:buSzPts val="2600"/>
              <a:buNone/>
              <a:defRPr sz="2600">
                <a:solidFill>
                  <a:srgbClr val="006FBF"/>
                </a:solidFill>
              </a:defRPr>
            </a:lvl8pPr>
            <a:lvl9pPr lvl="8" rtl="0">
              <a:spcBef>
                <a:spcPts val="0"/>
              </a:spcBef>
              <a:spcAft>
                <a:spcPts val="0"/>
              </a:spcAft>
              <a:buClr>
                <a:srgbClr val="006FBF"/>
              </a:buClr>
              <a:buSzPts val="2600"/>
              <a:buNone/>
              <a:defRPr sz="2600">
                <a:solidFill>
                  <a:srgbClr val="006FBF"/>
                </a:solidFill>
              </a:defRPr>
            </a:lvl9pPr>
          </a:lstStyle>
          <a:p>
            <a:endParaRPr/>
          </a:p>
        </p:txBody>
      </p:sp>
      <p:sp>
        <p:nvSpPr>
          <p:cNvPr id="201" name="Google Shape;201;p30"/>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US"/>
              <a:t>‹#›</a:t>
            </a:fld>
            <a:endParaRPr/>
          </a:p>
        </p:txBody>
      </p:sp>
      <p:grpSp>
        <p:nvGrpSpPr>
          <p:cNvPr id="202" name="Google Shape;202;p30"/>
          <p:cNvGrpSpPr/>
          <p:nvPr/>
        </p:nvGrpSpPr>
        <p:grpSpPr>
          <a:xfrm>
            <a:off x="571867" y="1588329"/>
            <a:ext cx="745804" cy="61200"/>
            <a:chOff x="830392" y="1588329"/>
            <a:chExt cx="745804" cy="61200"/>
          </a:xfrm>
        </p:grpSpPr>
        <p:sp>
          <p:nvSpPr>
            <p:cNvPr id="203" name="Google Shape;203;p30"/>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0"/>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05"/>
        <p:cNvGrpSpPr/>
        <p:nvPr/>
      </p:nvGrpSpPr>
      <p:grpSpPr>
        <a:xfrm>
          <a:off x="0" y="0"/>
          <a:ext cx="0" cy="0"/>
          <a:chOff x="0" y="0"/>
          <a:chExt cx="0" cy="0"/>
        </a:xfrm>
      </p:grpSpPr>
      <p:sp>
        <p:nvSpPr>
          <p:cNvPr id="206" name="Google Shape;206;p31"/>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1"/>
          <p:cNvSpPr txBox="1">
            <a:spLocks noGrp="1"/>
          </p:cNvSpPr>
          <p:nvPr>
            <p:ph type="title"/>
          </p:nvPr>
        </p:nvSpPr>
        <p:spPr>
          <a:xfrm>
            <a:off x="508496" y="1758200"/>
            <a:ext cx="3300900" cy="18420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Clr>
                <a:srgbClr val="006FBF"/>
              </a:buClr>
              <a:buSzPts val="2600"/>
              <a:buNone/>
              <a:defRPr sz="2600">
                <a:solidFill>
                  <a:srgbClr val="006FBF"/>
                </a:solidFill>
              </a:defRPr>
            </a:lvl2pPr>
            <a:lvl3pPr lvl="2" rtl="0">
              <a:spcBef>
                <a:spcPts val="0"/>
              </a:spcBef>
              <a:spcAft>
                <a:spcPts val="0"/>
              </a:spcAft>
              <a:buClr>
                <a:srgbClr val="006FBF"/>
              </a:buClr>
              <a:buSzPts val="2600"/>
              <a:buNone/>
              <a:defRPr sz="2600">
                <a:solidFill>
                  <a:srgbClr val="006FBF"/>
                </a:solidFill>
              </a:defRPr>
            </a:lvl3pPr>
            <a:lvl4pPr lvl="3" rtl="0">
              <a:spcBef>
                <a:spcPts val="0"/>
              </a:spcBef>
              <a:spcAft>
                <a:spcPts val="0"/>
              </a:spcAft>
              <a:buClr>
                <a:srgbClr val="006FBF"/>
              </a:buClr>
              <a:buSzPts val="2600"/>
              <a:buNone/>
              <a:defRPr sz="2600">
                <a:solidFill>
                  <a:srgbClr val="006FBF"/>
                </a:solidFill>
              </a:defRPr>
            </a:lvl4pPr>
            <a:lvl5pPr lvl="4" rtl="0">
              <a:spcBef>
                <a:spcPts val="0"/>
              </a:spcBef>
              <a:spcAft>
                <a:spcPts val="0"/>
              </a:spcAft>
              <a:buClr>
                <a:srgbClr val="006FBF"/>
              </a:buClr>
              <a:buSzPts val="2600"/>
              <a:buNone/>
              <a:defRPr sz="2600">
                <a:solidFill>
                  <a:srgbClr val="006FBF"/>
                </a:solidFill>
              </a:defRPr>
            </a:lvl5pPr>
            <a:lvl6pPr lvl="5" rtl="0">
              <a:spcBef>
                <a:spcPts val="0"/>
              </a:spcBef>
              <a:spcAft>
                <a:spcPts val="0"/>
              </a:spcAft>
              <a:buClr>
                <a:srgbClr val="006FBF"/>
              </a:buClr>
              <a:buSzPts val="2600"/>
              <a:buNone/>
              <a:defRPr sz="2600">
                <a:solidFill>
                  <a:srgbClr val="006FBF"/>
                </a:solidFill>
              </a:defRPr>
            </a:lvl6pPr>
            <a:lvl7pPr lvl="6" rtl="0">
              <a:spcBef>
                <a:spcPts val="0"/>
              </a:spcBef>
              <a:spcAft>
                <a:spcPts val="0"/>
              </a:spcAft>
              <a:buClr>
                <a:srgbClr val="006FBF"/>
              </a:buClr>
              <a:buSzPts val="2600"/>
              <a:buNone/>
              <a:defRPr sz="2600">
                <a:solidFill>
                  <a:srgbClr val="006FBF"/>
                </a:solidFill>
              </a:defRPr>
            </a:lvl7pPr>
            <a:lvl8pPr lvl="7" rtl="0">
              <a:spcBef>
                <a:spcPts val="0"/>
              </a:spcBef>
              <a:spcAft>
                <a:spcPts val="0"/>
              </a:spcAft>
              <a:buClr>
                <a:srgbClr val="006FBF"/>
              </a:buClr>
              <a:buSzPts val="2600"/>
              <a:buNone/>
              <a:defRPr sz="2600">
                <a:solidFill>
                  <a:srgbClr val="006FBF"/>
                </a:solidFill>
              </a:defRPr>
            </a:lvl8pPr>
            <a:lvl9pPr lvl="8" rtl="0">
              <a:spcBef>
                <a:spcPts val="0"/>
              </a:spcBef>
              <a:spcAft>
                <a:spcPts val="0"/>
              </a:spcAft>
              <a:buClr>
                <a:srgbClr val="006FBF"/>
              </a:buClr>
              <a:buSzPts val="2600"/>
              <a:buNone/>
              <a:defRPr sz="2600">
                <a:solidFill>
                  <a:srgbClr val="006FBF"/>
                </a:solidFill>
              </a:defRPr>
            </a:lvl9pPr>
          </a:lstStyle>
          <a:p>
            <a:endParaRPr/>
          </a:p>
        </p:txBody>
      </p:sp>
      <p:sp>
        <p:nvSpPr>
          <p:cNvPr id="208" name="Google Shape;208;p31"/>
          <p:cNvSpPr txBox="1">
            <a:spLocks noGrp="1"/>
          </p:cNvSpPr>
          <p:nvPr>
            <p:ph type="body" idx="1"/>
          </p:nvPr>
        </p:nvSpPr>
        <p:spPr>
          <a:xfrm>
            <a:off x="499721" y="3708967"/>
            <a:ext cx="3300900" cy="21300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209" name="Google Shape;209;p31"/>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US"/>
              <a:t>‹#›</a:t>
            </a:fld>
            <a:endParaRPr/>
          </a:p>
        </p:txBody>
      </p:sp>
      <p:grpSp>
        <p:nvGrpSpPr>
          <p:cNvPr id="210" name="Google Shape;210;p31"/>
          <p:cNvGrpSpPr/>
          <p:nvPr/>
        </p:nvGrpSpPr>
        <p:grpSpPr>
          <a:xfrm>
            <a:off x="581122" y="1588329"/>
            <a:ext cx="745804" cy="61200"/>
            <a:chOff x="830392" y="1588329"/>
            <a:chExt cx="745804" cy="61200"/>
          </a:xfrm>
        </p:grpSpPr>
        <p:sp>
          <p:nvSpPr>
            <p:cNvPr id="211" name="Google Shape;211;p31"/>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1"/>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006FBF"/>
        </a:solidFill>
        <a:effectLst/>
      </p:bgPr>
    </p:bg>
    <p:spTree>
      <p:nvGrpSpPr>
        <p:cNvPr id="1" name="Shape 213"/>
        <p:cNvGrpSpPr/>
        <p:nvPr/>
      </p:nvGrpSpPr>
      <p:grpSpPr>
        <a:xfrm>
          <a:off x="0" y="0"/>
          <a:ext cx="0" cy="0"/>
          <a:chOff x="0" y="0"/>
          <a:chExt cx="0" cy="0"/>
        </a:xfrm>
      </p:grpSpPr>
      <p:grpSp>
        <p:nvGrpSpPr>
          <p:cNvPr id="214" name="Google Shape;214;p32"/>
          <p:cNvGrpSpPr/>
          <p:nvPr/>
        </p:nvGrpSpPr>
        <p:grpSpPr>
          <a:xfrm>
            <a:off x="583282" y="5558926"/>
            <a:ext cx="745763" cy="61102"/>
            <a:chOff x="4580561" y="2589004"/>
            <a:chExt cx="1064464" cy="25200"/>
          </a:xfrm>
        </p:grpSpPr>
        <p:sp>
          <p:nvSpPr>
            <p:cNvPr id="215" name="Google Shape;215;p32"/>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2"/>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32"/>
          <p:cNvSpPr txBox="1">
            <a:spLocks noGrp="1"/>
          </p:cNvSpPr>
          <p:nvPr>
            <p:ph type="title"/>
          </p:nvPr>
        </p:nvSpPr>
        <p:spPr>
          <a:xfrm>
            <a:off x="500850" y="1152400"/>
            <a:ext cx="7021200" cy="3980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218" name="Google Shape;218;p32"/>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6FBF"/>
        </a:solidFill>
        <a:effectLst/>
      </p:bgPr>
    </p:bg>
    <p:spTree>
      <p:nvGrpSpPr>
        <p:cNvPr id="1" name="Shape 28"/>
        <p:cNvGrpSpPr/>
        <p:nvPr/>
      </p:nvGrpSpPr>
      <p:grpSpPr>
        <a:xfrm>
          <a:off x="0" y="0"/>
          <a:ext cx="0" cy="0"/>
          <a:chOff x="0" y="0"/>
          <a:chExt cx="0" cy="0"/>
        </a:xfrm>
      </p:grpSpPr>
      <p:grpSp>
        <p:nvGrpSpPr>
          <p:cNvPr id="29" name="Google Shape;29;p4"/>
          <p:cNvGrpSpPr/>
          <p:nvPr/>
        </p:nvGrpSpPr>
        <p:grpSpPr>
          <a:xfrm>
            <a:off x="583282" y="1588427"/>
            <a:ext cx="745763" cy="61102"/>
            <a:chOff x="4580561" y="2589004"/>
            <a:chExt cx="1064464" cy="25200"/>
          </a:xfrm>
        </p:grpSpPr>
        <p:sp>
          <p:nvSpPr>
            <p:cNvPr id="30" name="Google Shape;30;p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4"/>
          <p:cNvSpPr txBox="1">
            <a:spLocks noGrp="1"/>
          </p:cNvSpPr>
          <p:nvPr>
            <p:ph type="title"/>
          </p:nvPr>
        </p:nvSpPr>
        <p:spPr>
          <a:xfrm>
            <a:off x="500850" y="1763267"/>
            <a:ext cx="7688400" cy="202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3" name="Google Shape;33;p4"/>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9"/>
        <p:cNvGrpSpPr/>
        <p:nvPr/>
      </p:nvGrpSpPr>
      <p:grpSpPr>
        <a:xfrm>
          <a:off x="0" y="0"/>
          <a:ext cx="0" cy="0"/>
          <a:chOff x="0" y="0"/>
          <a:chExt cx="0" cy="0"/>
        </a:xfrm>
      </p:grpSpPr>
      <p:sp>
        <p:nvSpPr>
          <p:cNvPr id="220" name="Google Shape;220;p33"/>
          <p:cNvSpPr/>
          <p:nvPr/>
        </p:nvSpPr>
        <p:spPr>
          <a:xfrm>
            <a:off x="0" y="0"/>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3"/>
          <p:cNvSpPr txBox="1">
            <a:spLocks noGrp="1"/>
          </p:cNvSpPr>
          <p:nvPr>
            <p:ph type="title"/>
          </p:nvPr>
        </p:nvSpPr>
        <p:spPr>
          <a:xfrm>
            <a:off x="501400" y="1758200"/>
            <a:ext cx="3300900" cy="2249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222" name="Google Shape;222;p33"/>
          <p:cNvSpPr txBox="1">
            <a:spLocks noGrp="1"/>
          </p:cNvSpPr>
          <p:nvPr>
            <p:ph type="subTitle" idx="1"/>
          </p:nvPr>
        </p:nvSpPr>
        <p:spPr>
          <a:xfrm>
            <a:off x="496350" y="4215367"/>
            <a:ext cx="3300900" cy="101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23" name="Google Shape;223;p33"/>
          <p:cNvSpPr txBox="1">
            <a:spLocks noGrp="1"/>
          </p:cNvSpPr>
          <p:nvPr>
            <p:ph type="body" idx="2"/>
          </p:nvPr>
        </p:nvSpPr>
        <p:spPr>
          <a:xfrm>
            <a:off x="4869425" y="1803500"/>
            <a:ext cx="3895200" cy="4034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224" name="Google Shape;224;p33"/>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US"/>
              <a:t>‹#›</a:t>
            </a:fld>
            <a:endParaRPr/>
          </a:p>
        </p:txBody>
      </p:sp>
      <p:grpSp>
        <p:nvGrpSpPr>
          <p:cNvPr id="225" name="Google Shape;225;p33"/>
          <p:cNvGrpSpPr/>
          <p:nvPr/>
        </p:nvGrpSpPr>
        <p:grpSpPr>
          <a:xfrm>
            <a:off x="574027" y="1588329"/>
            <a:ext cx="745804" cy="61200"/>
            <a:chOff x="830392" y="1588329"/>
            <a:chExt cx="745804" cy="61200"/>
          </a:xfrm>
        </p:grpSpPr>
        <p:sp>
          <p:nvSpPr>
            <p:cNvPr id="226" name="Google Shape;226;p33"/>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3"/>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28"/>
        <p:cNvGrpSpPr/>
        <p:nvPr/>
      </p:nvGrpSpPr>
      <p:grpSpPr>
        <a:xfrm>
          <a:off x="0" y="0"/>
          <a:ext cx="0" cy="0"/>
          <a:chOff x="0" y="0"/>
          <a:chExt cx="0" cy="0"/>
        </a:xfrm>
      </p:grpSpPr>
      <p:sp>
        <p:nvSpPr>
          <p:cNvPr id="229" name="Google Shape;229;p34"/>
          <p:cNvSpPr txBox="1">
            <a:spLocks noGrp="1"/>
          </p:cNvSpPr>
          <p:nvPr>
            <p:ph type="body" idx="1"/>
          </p:nvPr>
        </p:nvSpPr>
        <p:spPr>
          <a:xfrm>
            <a:off x="505605" y="5830068"/>
            <a:ext cx="7697400" cy="614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300"/>
              <a:buNone/>
              <a:defRPr/>
            </a:lvl1pPr>
          </a:lstStyle>
          <a:p>
            <a:endParaRPr/>
          </a:p>
        </p:txBody>
      </p:sp>
      <p:sp>
        <p:nvSpPr>
          <p:cNvPr id="230" name="Google Shape;230;p34"/>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06FBF"/>
        </a:solidFill>
        <a:effectLst/>
      </p:bgPr>
    </p:bg>
    <p:spTree>
      <p:nvGrpSpPr>
        <p:cNvPr id="1" name="Shape 231"/>
        <p:cNvGrpSpPr/>
        <p:nvPr/>
      </p:nvGrpSpPr>
      <p:grpSpPr>
        <a:xfrm>
          <a:off x="0" y="0"/>
          <a:ext cx="0" cy="0"/>
          <a:chOff x="0" y="0"/>
          <a:chExt cx="0" cy="0"/>
        </a:xfrm>
      </p:grpSpPr>
      <p:grpSp>
        <p:nvGrpSpPr>
          <p:cNvPr id="232" name="Google Shape;232;p35"/>
          <p:cNvGrpSpPr/>
          <p:nvPr/>
        </p:nvGrpSpPr>
        <p:grpSpPr>
          <a:xfrm>
            <a:off x="581122" y="5558926"/>
            <a:ext cx="745763" cy="61102"/>
            <a:chOff x="4580561" y="2589004"/>
            <a:chExt cx="1064464" cy="25200"/>
          </a:xfrm>
        </p:grpSpPr>
        <p:sp>
          <p:nvSpPr>
            <p:cNvPr id="233" name="Google Shape;233;p3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 name="Google Shape;235;p35"/>
          <p:cNvSpPr txBox="1">
            <a:spLocks noGrp="1"/>
          </p:cNvSpPr>
          <p:nvPr>
            <p:ph type="title" hasCustomPrompt="1"/>
          </p:nvPr>
        </p:nvSpPr>
        <p:spPr>
          <a:xfrm>
            <a:off x="507946" y="978600"/>
            <a:ext cx="7688400" cy="165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236" name="Google Shape;236;p35"/>
          <p:cNvSpPr txBox="1">
            <a:spLocks noGrp="1"/>
          </p:cNvSpPr>
          <p:nvPr>
            <p:ph type="body" idx="1"/>
          </p:nvPr>
        </p:nvSpPr>
        <p:spPr>
          <a:xfrm>
            <a:off x="507946" y="3030517"/>
            <a:ext cx="7688400" cy="2107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1600"/>
              </a:spcBef>
              <a:spcAft>
                <a:spcPts val="0"/>
              </a:spcAft>
              <a:buClr>
                <a:schemeClr val="lt1"/>
              </a:buClr>
              <a:buSzPts val="1100"/>
              <a:buChar char="○"/>
              <a:defRPr>
                <a:solidFill>
                  <a:schemeClr val="lt1"/>
                </a:solidFill>
              </a:defRPr>
            </a:lvl2pPr>
            <a:lvl3pPr marL="1371600" lvl="2" indent="-298450" rtl="0">
              <a:spcBef>
                <a:spcPts val="1600"/>
              </a:spcBef>
              <a:spcAft>
                <a:spcPts val="0"/>
              </a:spcAft>
              <a:buClr>
                <a:schemeClr val="lt1"/>
              </a:buClr>
              <a:buSzPts val="1100"/>
              <a:buChar char="■"/>
              <a:defRPr>
                <a:solidFill>
                  <a:schemeClr val="lt1"/>
                </a:solidFill>
              </a:defRPr>
            </a:lvl3pPr>
            <a:lvl4pPr marL="1828800" lvl="3" indent="-298450" rtl="0">
              <a:spcBef>
                <a:spcPts val="1600"/>
              </a:spcBef>
              <a:spcAft>
                <a:spcPts val="0"/>
              </a:spcAft>
              <a:buClr>
                <a:schemeClr val="lt1"/>
              </a:buClr>
              <a:buSzPts val="1100"/>
              <a:buChar char="●"/>
              <a:defRPr>
                <a:solidFill>
                  <a:schemeClr val="lt1"/>
                </a:solidFill>
              </a:defRPr>
            </a:lvl4pPr>
            <a:lvl5pPr marL="2286000" lvl="4" indent="-298450" rtl="0">
              <a:spcBef>
                <a:spcPts val="1600"/>
              </a:spcBef>
              <a:spcAft>
                <a:spcPts val="0"/>
              </a:spcAft>
              <a:buClr>
                <a:schemeClr val="lt1"/>
              </a:buClr>
              <a:buSzPts val="1100"/>
              <a:buChar char="○"/>
              <a:defRPr>
                <a:solidFill>
                  <a:schemeClr val="lt1"/>
                </a:solidFill>
              </a:defRPr>
            </a:lvl5pPr>
            <a:lvl6pPr marL="2743200" lvl="5" indent="-298450" rtl="0">
              <a:spcBef>
                <a:spcPts val="1600"/>
              </a:spcBef>
              <a:spcAft>
                <a:spcPts val="0"/>
              </a:spcAft>
              <a:buClr>
                <a:schemeClr val="lt1"/>
              </a:buClr>
              <a:buSzPts val="1100"/>
              <a:buChar char="■"/>
              <a:defRPr>
                <a:solidFill>
                  <a:schemeClr val="lt1"/>
                </a:solidFill>
              </a:defRPr>
            </a:lvl6pPr>
            <a:lvl7pPr marL="3200400" lvl="6" indent="-298450" rtl="0">
              <a:spcBef>
                <a:spcPts val="1600"/>
              </a:spcBef>
              <a:spcAft>
                <a:spcPts val="0"/>
              </a:spcAft>
              <a:buClr>
                <a:schemeClr val="lt1"/>
              </a:buClr>
              <a:buSzPts val="1100"/>
              <a:buChar char="●"/>
              <a:defRPr>
                <a:solidFill>
                  <a:schemeClr val="lt1"/>
                </a:solidFill>
              </a:defRPr>
            </a:lvl7pPr>
            <a:lvl8pPr marL="3657600" lvl="7" indent="-298450" rtl="0">
              <a:spcBef>
                <a:spcPts val="1600"/>
              </a:spcBef>
              <a:spcAft>
                <a:spcPts val="0"/>
              </a:spcAft>
              <a:buClr>
                <a:schemeClr val="lt1"/>
              </a:buClr>
              <a:buSzPts val="1100"/>
              <a:buChar char="○"/>
              <a:defRPr>
                <a:solidFill>
                  <a:schemeClr val="lt1"/>
                </a:solidFill>
              </a:defRPr>
            </a:lvl8pPr>
            <a:lvl9pPr marL="4114800" lvl="8" indent="-298450" rtl="0">
              <a:spcBef>
                <a:spcPts val="1600"/>
              </a:spcBef>
              <a:spcAft>
                <a:spcPts val="1600"/>
              </a:spcAft>
              <a:buClr>
                <a:schemeClr val="lt1"/>
              </a:buClr>
              <a:buSzPts val="1100"/>
              <a:buChar char="■"/>
              <a:defRPr>
                <a:solidFill>
                  <a:schemeClr val="lt1"/>
                </a:solidFill>
              </a:defRPr>
            </a:lvl9pPr>
          </a:lstStyle>
          <a:p>
            <a:endParaRPr/>
          </a:p>
        </p:txBody>
      </p:sp>
      <p:sp>
        <p:nvSpPr>
          <p:cNvPr id="237" name="Google Shape;237;p35"/>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8"/>
        <p:cNvGrpSpPr/>
        <p:nvPr/>
      </p:nvGrpSpPr>
      <p:grpSpPr>
        <a:xfrm>
          <a:off x="0" y="0"/>
          <a:ext cx="0" cy="0"/>
          <a:chOff x="0" y="0"/>
          <a:chExt cx="0" cy="0"/>
        </a:xfrm>
      </p:grpSpPr>
      <p:sp>
        <p:nvSpPr>
          <p:cNvPr id="239" name="Google Shape;239;p36"/>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aylight Default Template" type="obj">
  <p:cSld name="OBJECT">
    <p:spTree>
      <p:nvGrpSpPr>
        <p:cNvPr id="1" name="Shape 240"/>
        <p:cNvGrpSpPr/>
        <p:nvPr/>
      </p:nvGrpSpPr>
      <p:grpSpPr>
        <a:xfrm>
          <a:off x="0" y="0"/>
          <a:ext cx="0" cy="0"/>
          <a:chOff x="0" y="0"/>
          <a:chExt cx="0" cy="0"/>
        </a:xfrm>
      </p:grpSpPr>
      <p:sp>
        <p:nvSpPr>
          <p:cNvPr id="241" name="Google Shape;241;p37"/>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7"/>
          <p:cNvSpPr txBox="1">
            <a:spLocks noGrp="1"/>
          </p:cNvSpPr>
          <p:nvPr>
            <p:ph type="title"/>
          </p:nvPr>
        </p:nvSpPr>
        <p:spPr>
          <a:xfrm>
            <a:off x="473342" y="75150"/>
            <a:ext cx="7200900" cy="500100"/>
          </a:xfrm>
          <a:prstGeom prst="rect">
            <a:avLst/>
          </a:prstGeom>
          <a:noFill/>
          <a:ln>
            <a:noFill/>
          </a:ln>
        </p:spPr>
        <p:txBody>
          <a:bodyPr spcFirstLastPara="1" wrap="square" lIns="91425" tIns="45700" rIns="91425" bIns="45700" anchor="t" anchorCtr="0">
            <a:noAutofit/>
          </a:bodyPr>
          <a:lstStyle>
            <a:lvl1pPr lvl="0" algn="l" rtl="0">
              <a:lnSpc>
                <a:spcPct val="90000"/>
              </a:lnSpc>
              <a:spcBef>
                <a:spcPts val="0"/>
              </a:spcBef>
              <a:spcAft>
                <a:spcPts val="0"/>
              </a:spcAft>
              <a:buClr>
                <a:schemeClr val="accent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3" name="Google Shape;243;p37"/>
          <p:cNvSpPr txBox="1">
            <a:spLocks noGrp="1"/>
          </p:cNvSpPr>
          <p:nvPr>
            <p:ph type="body" idx="1"/>
          </p:nvPr>
        </p:nvSpPr>
        <p:spPr>
          <a:xfrm>
            <a:off x="473342" y="926270"/>
            <a:ext cx="8298300" cy="4563600"/>
          </a:xfrm>
          <a:prstGeom prst="rect">
            <a:avLst/>
          </a:prstGeom>
          <a:noFill/>
          <a:ln>
            <a:noFill/>
          </a:ln>
        </p:spPr>
        <p:txBody>
          <a:bodyPr spcFirstLastPara="1" wrap="square" lIns="91425" tIns="45700" rIns="91425" bIns="45700" anchor="t" anchorCtr="0">
            <a:noAutofit/>
          </a:bodyPr>
          <a:lstStyle>
            <a:lvl1pPr marL="457200" lvl="0" indent="-381000" algn="l" rtl="0">
              <a:lnSpc>
                <a:spcPct val="100000"/>
              </a:lnSpc>
              <a:spcBef>
                <a:spcPts val="0"/>
              </a:spcBef>
              <a:spcAft>
                <a:spcPts val="0"/>
              </a:spcAft>
              <a:buSzPts val="2400"/>
              <a:buFont typeface="Lato Light"/>
              <a:buChar char="●"/>
              <a:defRPr sz="2400" b="0">
                <a:latin typeface="Lato Light"/>
                <a:ea typeface="Lato Light"/>
                <a:cs typeface="Lato Light"/>
                <a:sym typeface="Lato Light"/>
              </a:defRPr>
            </a:lvl1pPr>
            <a:lvl2pPr marL="914400" lvl="1"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2pPr>
            <a:lvl3pPr marL="1371600" lvl="2"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3pPr>
            <a:lvl4pPr marL="1828800" lvl="3"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4pPr>
            <a:lvl5pPr marL="2286000" lvl="4"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5pPr>
            <a:lvl6pPr marL="2743200" lvl="5"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6pPr>
            <a:lvl7pPr marL="3200400" lvl="6"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7pPr>
            <a:lvl8pPr marL="3657600" lvl="7"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8pPr>
            <a:lvl9pPr marL="4114800" lvl="8" indent="-381000" algn="l" rtl="0">
              <a:lnSpc>
                <a:spcPct val="100000"/>
              </a:lnSpc>
              <a:spcBef>
                <a:spcPts val="1800"/>
              </a:spcBef>
              <a:spcAft>
                <a:spcPts val="1800"/>
              </a:spcAft>
              <a:buSzPts val="2400"/>
              <a:buFont typeface="Lato Light"/>
              <a:buChar char="■"/>
              <a:defRPr sz="2400">
                <a:latin typeface="Lato Light"/>
                <a:ea typeface="Lato Light"/>
                <a:cs typeface="Lato Light"/>
                <a:sym typeface="Lato Light"/>
              </a:defRPr>
            </a:lvl9pPr>
          </a:lstStyle>
          <a:p>
            <a:endParaRPr/>
          </a:p>
        </p:txBody>
      </p:sp>
      <p:sp>
        <p:nvSpPr>
          <p:cNvPr id="244" name="Google Shape;244;p37"/>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lvl1pPr lvl="0" rtl="0">
              <a:buNone/>
              <a:defRPr sz="1000">
                <a:solidFill>
                  <a:schemeClr val="accent1"/>
                </a:solidFill>
                <a:latin typeface="Lato"/>
                <a:ea typeface="Lato"/>
                <a:cs typeface="Lato"/>
                <a:sym typeface="Lato"/>
              </a:defRPr>
            </a:lvl1pPr>
            <a:lvl2pPr lvl="1" rtl="0">
              <a:buNone/>
              <a:defRPr sz="1000">
                <a:solidFill>
                  <a:schemeClr val="accent1"/>
                </a:solidFill>
                <a:latin typeface="Lato"/>
                <a:ea typeface="Lato"/>
                <a:cs typeface="Lato"/>
                <a:sym typeface="Lato"/>
              </a:defRPr>
            </a:lvl2pPr>
            <a:lvl3pPr lvl="2" rtl="0">
              <a:buNone/>
              <a:defRPr sz="1000">
                <a:solidFill>
                  <a:schemeClr val="accent1"/>
                </a:solidFill>
                <a:latin typeface="Lato"/>
                <a:ea typeface="Lato"/>
                <a:cs typeface="Lato"/>
                <a:sym typeface="Lato"/>
              </a:defRPr>
            </a:lvl3pPr>
            <a:lvl4pPr lvl="3" rtl="0">
              <a:buNone/>
              <a:defRPr sz="1000">
                <a:solidFill>
                  <a:schemeClr val="accent1"/>
                </a:solidFill>
                <a:latin typeface="Lato"/>
                <a:ea typeface="Lato"/>
                <a:cs typeface="Lato"/>
                <a:sym typeface="Lato"/>
              </a:defRPr>
            </a:lvl4pPr>
            <a:lvl5pPr lvl="4" rtl="0">
              <a:buNone/>
              <a:defRPr sz="1000">
                <a:solidFill>
                  <a:schemeClr val="accent1"/>
                </a:solidFill>
                <a:latin typeface="Lato"/>
                <a:ea typeface="Lato"/>
                <a:cs typeface="Lato"/>
                <a:sym typeface="Lato"/>
              </a:defRPr>
            </a:lvl5pPr>
            <a:lvl6pPr lvl="5" rtl="0">
              <a:buNone/>
              <a:defRPr sz="1000">
                <a:solidFill>
                  <a:schemeClr val="accent1"/>
                </a:solidFill>
                <a:latin typeface="Lato"/>
                <a:ea typeface="Lato"/>
                <a:cs typeface="Lato"/>
                <a:sym typeface="Lato"/>
              </a:defRPr>
            </a:lvl6pPr>
            <a:lvl7pPr lvl="6" rtl="0">
              <a:buNone/>
              <a:defRPr sz="1000">
                <a:solidFill>
                  <a:schemeClr val="accent1"/>
                </a:solidFill>
                <a:latin typeface="Lato"/>
                <a:ea typeface="Lato"/>
                <a:cs typeface="Lato"/>
                <a:sym typeface="Lato"/>
              </a:defRPr>
            </a:lvl7pPr>
            <a:lvl8pPr lvl="7" rtl="0">
              <a:buNone/>
              <a:defRPr sz="1000">
                <a:solidFill>
                  <a:schemeClr val="accent1"/>
                </a:solidFill>
                <a:latin typeface="Lato"/>
                <a:ea typeface="Lato"/>
                <a:cs typeface="Lato"/>
                <a:sym typeface="Lato"/>
              </a:defRPr>
            </a:lvl8pPr>
            <a:lvl9pPr lvl="8" rtl="0">
              <a:buNone/>
              <a:defRPr sz="1000">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40">
          <p15:clr>
            <a:srgbClr val="FA7B17"/>
          </p15:clr>
        </p15:guide>
        <p15:guide id="2" orient="horz" pos="1080">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
        <p:cNvGrpSpPr/>
        <p:nvPr/>
      </p:nvGrpSpPr>
      <p:grpSpPr>
        <a:xfrm>
          <a:off x="0" y="0"/>
          <a:ext cx="0" cy="0"/>
          <a:chOff x="0" y="0"/>
          <a:chExt cx="0" cy="0"/>
        </a:xfrm>
      </p:grpSpPr>
      <p:sp>
        <p:nvSpPr>
          <p:cNvPr id="35" name="Google Shape;35;p5"/>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6" name="Google Shape;36;p5"/>
          <p:cNvGrpSpPr/>
          <p:nvPr/>
        </p:nvGrpSpPr>
        <p:grpSpPr>
          <a:xfrm>
            <a:off x="571867" y="1588427"/>
            <a:ext cx="745763" cy="61103"/>
            <a:chOff x="830392" y="1588427"/>
            <a:chExt cx="745763" cy="61103"/>
          </a:xfrm>
        </p:grpSpPr>
        <p:sp>
          <p:nvSpPr>
            <p:cNvPr id="37" name="Google Shape;37;p5"/>
            <p:cNvSpPr/>
            <p:nvPr/>
          </p:nvSpPr>
          <p:spPr>
            <a:xfrm rot="-5400000">
              <a:off x="1359174" y="1432549"/>
              <a:ext cx="61102" cy="372859"/>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5"/>
            <p:cNvSpPr/>
            <p:nvPr/>
          </p:nvSpPr>
          <p:spPr>
            <a:xfrm rot="-5400000">
              <a:off x="987847" y="1430972"/>
              <a:ext cx="61102" cy="376012"/>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 name="Google Shape;39;p5"/>
          <p:cNvSpPr txBox="1">
            <a:spLocks noGrp="1"/>
          </p:cNvSpPr>
          <p:nvPr>
            <p:ph type="title"/>
          </p:nvPr>
        </p:nvSpPr>
        <p:spPr>
          <a:xfrm>
            <a:off x="498690" y="1758200"/>
            <a:ext cx="7688700" cy="71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Clr>
                <a:srgbClr val="006FBF"/>
              </a:buClr>
              <a:buSzPts val="2600"/>
              <a:buNone/>
              <a:defRPr sz="2600">
                <a:solidFill>
                  <a:srgbClr val="006FBF"/>
                </a:solidFill>
              </a:defRPr>
            </a:lvl2pPr>
            <a:lvl3pPr lvl="2" algn="l">
              <a:lnSpc>
                <a:spcPct val="100000"/>
              </a:lnSpc>
              <a:spcBef>
                <a:spcPts val="0"/>
              </a:spcBef>
              <a:spcAft>
                <a:spcPts val="0"/>
              </a:spcAft>
              <a:buClr>
                <a:srgbClr val="006FBF"/>
              </a:buClr>
              <a:buSzPts val="2600"/>
              <a:buNone/>
              <a:defRPr sz="2600">
                <a:solidFill>
                  <a:srgbClr val="006FBF"/>
                </a:solidFill>
              </a:defRPr>
            </a:lvl3pPr>
            <a:lvl4pPr lvl="3" algn="l">
              <a:lnSpc>
                <a:spcPct val="100000"/>
              </a:lnSpc>
              <a:spcBef>
                <a:spcPts val="0"/>
              </a:spcBef>
              <a:spcAft>
                <a:spcPts val="0"/>
              </a:spcAft>
              <a:buClr>
                <a:srgbClr val="006FBF"/>
              </a:buClr>
              <a:buSzPts val="2600"/>
              <a:buNone/>
              <a:defRPr sz="2600">
                <a:solidFill>
                  <a:srgbClr val="006FBF"/>
                </a:solidFill>
              </a:defRPr>
            </a:lvl4pPr>
            <a:lvl5pPr lvl="4" algn="l">
              <a:lnSpc>
                <a:spcPct val="100000"/>
              </a:lnSpc>
              <a:spcBef>
                <a:spcPts val="0"/>
              </a:spcBef>
              <a:spcAft>
                <a:spcPts val="0"/>
              </a:spcAft>
              <a:buClr>
                <a:srgbClr val="006FBF"/>
              </a:buClr>
              <a:buSzPts val="2600"/>
              <a:buNone/>
              <a:defRPr sz="2600">
                <a:solidFill>
                  <a:srgbClr val="006FBF"/>
                </a:solidFill>
              </a:defRPr>
            </a:lvl5pPr>
            <a:lvl6pPr lvl="5" algn="l">
              <a:lnSpc>
                <a:spcPct val="100000"/>
              </a:lnSpc>
              <a:spcBef>
                <a:spcPts val="0"/>
              </a:spcBef>
              <a:spcAft>
                <a:spcPts val="0"/>
              </a:spcAft>
              <a:buClr>
                <a:srgbClr val="006FBF"/>
              </a:buClr>
              <a:buSzPts val="2600"/>
              <a:buNone/>
              <a:defRPr sz="2600">
                <a:solidFill>
                  <a:srgbClr val="006FBF"/>
                </a:solidFill>
              </a:defRPr>
            </a:lvl6pPr>
            <a:lvl7pPr lvl="6" algn="l">
              <a:lnSpc>
                <a:spcPct val="100000"/>
              </a:lnSpc>
              <a:spcBef>
                <a:spcPts val="0"/>
              </a:spcBef>
              <a:spcAft>
                <a:spcPts val="0"/>
              </a:spcAft>
              <a:buClr>
                <a:srgbClr val="006FBF"/>
              </a:buClr>
              <a:buSzPts val="2600"/>
              <a:buNone/>
              <a:defRPr sz="2600">
                <a:solidFill>
                  <a:srgbClr val="006FBF"/>
                </a:solidFill>
              </a:defRPr>
            </a:lvl7pPr>
            <a:lvl8pPr lvl="7" algn="l">
              <a:lnSpc>
                <a:spcPct val="100000"/>
              </a:lnSpc>
              <a:spcBef>
                <a:spcPts val="0"/>
              </a:spcBef>
              <a:spcAft>
                <a:spcPts val="0"/>
              </a:spcAft>
              <a:buClr>
                <a:srgbClr val="006FBF"/>
              </a:buClr>
              <a:buSzPts val="2600"/>
              <a:buNone/>
              <a:defRPr sz="2600">
                <a:solidFill>
                  <a:srgbClr val="006FBF"/>
                </a:solidFill>
              </a:defRPr>
            </a:lvl8pPr>
            <a:lvl9pPr lvl="8" algn="l">
              <a:lnSpc>
                <a:spcPct val="100000"/>
              </a:lnSpc>
              <a:spcBef>
                <a:spcPts val="0"/>
              </a:spcBef>
              <a:spcAft>
                <a:spcPts val="0"/>
              </a:spcAft>
              <a:buClr>
                <a:srgbClr val="006FBF"/>
              </a:buClr>
              <a:buSzPts val="2600"/>
              <a:buNone/>
              <a:defRPr sz="2600">
                <a:solidFill>
                  <a:srgbClr val="006FBF"/>
                </a:solidFill>
              </a:defRPr>
            </a:lvl9pPr>
          </a:lstStyle>
          <a:p>
            <a:endParaRPr/>
          </a:p>
        </p:txBody>
      </p:sp>
      <p:sp>
        <p:nvSpPr>
          <p:cNvPr id="40" name="Google Shape;40;p5"/>
          <p:cNvSpPr txBox="1">
            <a:spLocks noGrp="1"/>
          </p:cNvSpPr>
          <p:nvPr>
            <p:ph type="body" idx="1"/>
          </p:nvPr>
        </p:nvSpPr>
        <p:spPr>
          <a:xfrm>
            <a:off x="498690" y="2771833"/>
            <a:ext cx="7688700" cy="30147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1" name="Google Shape;41;p5"/>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sp>
        <p:nvSpPr>
          <p:cNvPr id="43" name="Google Shape;43;p6"/>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6"/>
          <p:cNvSpPr txBox="1">
            <a:spLocks noGrp="1"/>
          </p:cNvSpPr>
          <p:nvPr>
            <p:ph type="title"/>
          </p:nvPr>
        </p:nvSpPr>
        <p:spPr>
          <a:xfrm>
            <a:off x="500850" y="1758200"/>
            <a:ext cx="7688400" cy="71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Clr>
                <a:srgbClr val="006FBF"/>
              </a:buClr>
              <a:buSzPts val="2600"/>
              <a:buNone/>
              <a:defRPr sz="2600">
                <a:solidFill>
                  <a:srgbClr val="006FBF"/>
                </a:solidFill>
              </a:defRPr>
            </a:lvl2pPr>
            <a:lvl3pPr lvl="2" algn="l">
              <a:lnSpc>
                <a:spcPct val="100000"/>
              </a:lnSpc>
              <a:spcBef>
                <a:spcPts val="0"/>
              </a:spcBef>
              <a:spcAft>
                <a:spcPts val="0"/>
              </a:spcAft>
              <a:buClr>
                <a:srgbClr val="006FBF"/>
              </a:buClr>
              <a:buSzPts val="2600"/>
              <a:buNone/>
              <a:defRPr sz="2600">
                <a:solidFill>
                  <a:srgbClr val="006FBF"/>
                </a:solidFill>
              </a:defRPr>
            </a:lvl3pPr>
            <a:lvl4pPr lvl="3" algn="l">
              <a:lnSpc>
                <a:spcPct val="100000"/>
              </a:lnSpc>
              <a:spcBef>
                <a:spcPts val="0"/>
              </a:spcBef>
              <a:spcAft>
                <a:spcPts val="0"/>
              </a:spcAft>
              <a:buClr>
                <a:srgbClr val="006FBF"/>
              </a:buClr>
              <a:buSzPts val="2600"/>
              <a:buNone/>
              <a:defRPr sz="2600">
                <a:solidFill>
                  <a:srgbClr val="006FBF"/>
                </a:solidFill>
              </a:defRPr>
            </a:lvl4pPr>
            <a:lvl5pPr lvl="4" algn="l">
              <a:lnSpc>
                <a:spcPct val="100000"/>
              </a:lnSpc>
              <a:spcBef>
                <a:spcPts val="0"/>
              </a:spcBef>
              <a:spcAft>
                <a:spcPts val="0"/>
              </a:spcAft>
              <a:buClr>
                <a:srgbClr val="006FBF"/>
              </a:buClr>
              <a:buSzPts val="2600"/>
              <a:buNone/>
              <a:defRPr sz="2600">
                <a:solidFill>
                  <a:srgbClr val="006FBF"/>
                </a:solidFill>
              </a:defRPr>
            </a:lvl5pPr>
            <a:lvl6pPr lvl="5" algn="l">
              <a:lnSpc>
                <a:spcPct val="100000"/>
              </a:lnSpc>
              <a:spcBef>
                <a:spcPts val="0"/>
              </a:spcBef>
              <a:spcAft>
                <a:spcPts val="0"/>
              </a:spcAft>
              <a:buClr>
                <a:srgbClr val="006FBF"/>
              </a:buClr>
              <a:buSzPts val="2600"/>
              <a:buNone/>
              <a:defRPr sz="2600">
                <a:solidFill>
                  <a:srgbClr val="006FBF"/>
                </a:solidFill>
              </a:defRPr>
            </a:lvl6pPr>
            <a:lvl7pPr lvl="6" algn="l">
              <a:lnSpc>
                <a:spcPct val="100000"/>
              </a:lnSpc>
              <a:spcBef>
                <a:spcPts val="0"/>
              </a:spcBef>
              <a:spcAft>
                <a:spcPts val="0"/>
              </a:spcAft>
              <a:buClr>
                <a:srgbClr val="006FBF"/>
              </a:buClr>
              <a:buSzPts val="2600"/>
              <a:buNone/>
              <a:defRPr sz="2600">
                <a:solidFill>
                  <a:srgbClr val="006FBF"/>
                </a:solidFill>
              </a:defRPr>
            </a:lvl7pPr>
            <a:lvl8pPr lvl="7" algn="l">
              <a:lnSpc>
                <a:spcPct val="100000"/>
              </a:lnSpc>
              <a:spcBef>
                <a:spcPts val="0"/>
              </a:spcBef>
              <a:spcAft>
                <a:spcPts val="0"/>
              </a:spcAft>
              <a:buClr>
                <a:srgbClr val="006FBF"/>
              </a:buClr>
              <a:buSzPts val="2600"/>
              <a:buNone/>
              <a:defRPr sz="2600">
                <a:solidFill>
                  <a:srgbClr val="006FBF"/>
                </a:solidFill>
              </a:defRPr>
            </a:lvl8pPr>
            <a:lvl9pPr lvl="8" algn="l">
              <a:lnSpc>
                <a:spcPct val="100000"/>
              </a:lnSpc>
              <a:spcBef>
                <a:spcPts val="0"/>
              </a:spcBef>
              <a:spcAft>
                <a:spcPts val="0"/>
              </a:spcAft>
              <a:buClr>
                <a:srgbClr val="006FBF"/>
              </a:buClr>
              <a:buSzPts val="2600"/>
              <a:buNone/>
              <a:defRPr sz="2600">
                <a:solidFill>
                  <a:srgbClr val="006FBF"/>
                </a:solidFill>
              </a:defRPr>
            </a:lvl9pPr>
          </a:lstStyle>
          <a:p>
            <a:endParaRPr/>
          </a:p>
        </p:txBody>
      </p:sp>
      <p:sp>
        <p:nvSpPr>
          <p:cNvPr id="45" name="Google Shape;45;p6"/>
          <p:cNvSpPr txBox="1">
            <a:spLocks noGrp="1"/>
          </p:cNvSpPr>
          <p:nvPr>
            <p:ph type="body" idx="1"/>
          </p:nvPr>
        </p:nvSpPr>
        <p:spPr>
          <a:xfrm>
            <a:off x="500725" y="2771833"/>
            <a:ext cx="3774300" cy="30147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6" name="Google Shape;46;p6"/>
          <p:cNvSpPr txBox="1">
            <a:spLocks noGrp="1"/>
          </p:cNvSpPr>
          <p:nvPr>
            <p:ph type="body" idx="2"/>
          </p:nvPr>
        </p:nvSpPr>
        <p:spPr>
          <a:xfrm>
            <a:off x="4415004" y="2771833"/>
            <a:ext cx="3774300" cy="30147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7" name="Google Shape;47;p6"/>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48" name="Google Shape;48;p6"/>
          <p:cNvGrpSpPr/>
          <p:nvPr/>
        </p:nvGrpSpPr>
        <p:grpSpPr>
          <a:xfrm>
            <a:off x="574027" y="1588329"/>
            <a:ext cx="745804" cy="61200"/>
            <a:chOff x="830392" y="1588329"/>
            <a:chExt cx="745804" cy="61200"/>
          </a:xfrm>
        </p:grpSpPr>
        <p:sp>
          <p:nvSpPr>
            <p:cNvPr id="49" name="Google Shape;49;p6"/>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6"/>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7"/>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7"/>
          <p:cNvSpPr txBox="1">
            <a:spLocks noGrp="1"/>
          </p:cNvSpPr>
          <p:nvPr>
            <p:ph type="title"/>
          </p:nvPr>
        </p:nvSpPr>
        <p:spPr>
          <a:xfrm>
            <a:off x="498690" y="1758200"/>
            <a:ext cx="7688400" cy="71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Clr>
                <a:srgbClr val="006FBF"/>
              </a:buClr>
              <a:buSzPts val="2600"/>
              <a:buNone/>
              <a:defRPr sz="2600">
                <a:solidFill>
                  <a:srgbClr val="006FBF"/>
                </a:solidFill>
              </a:defRPr>
            </a:lvl2pPr>
            <a:lvl3pPr lvl="2" algn="l">
              <a:lnSpc>
                <a:spcPct val="100000"/>
              </a:lnSpc>
              <a:spcBef>
                <a:spcPts val="0"/>
              </a:spcBef>
              <a:spcAft>
                <a:spcPts val="0"/>
              </a:spcAft>
              <a:buClr>
                <a:srgbClr val="006FBF"/>
              </a:buClr>
              <a:buSzPts val="2600"/>
              <a:buNone/>
              <a:defRPr sz="2600">
                <a:solidFill>
                  <a:srgbClr val="006FBF"/>
                </a:solidFill>
              </a:defRPr>
            </a:lvl3pPr>
            <a:lvl4pPr lvl="3" algn="l">
              <a:lnSpc>
                <a:spcPct val="100000"/>
              </a:lnSpc>
              <a:spcBef>
                <a:spcPts val="0"/>
              </a:spcBef>
              <a:spcAft>
                <a:spcPts val="0"/>
              </a:spcAft>
              <a:buClr>
                <a:srgbClr val="006FBF"/>
              </a:buClr>
              <a:buSzPts val="2600"/>
              <a:buNone/>
              <a:defRPr sz="2600">
                <a:solidFill>
                  <a:srgbClr val="006FBF"/>
                </a:solidFill>
              </a:defRPr>
            </a:lvl4pPr>
            <a:lvl5pPr lvl="4" algn="l">
              <a:lnSpc>
                <a:spcPct val="100000"/>
              </a:lnSpc>
              <a:spcBef>
                <a:spcPts val="0"/>
              </a:spcBef>
              <a:spcAft>
                <a:spcPts val="0"/>
              </a:spcAft>
              <a:buClr>
                <a:srgbClr val="006FBF"/>
              </a:buClr>
              <a:buSzPts val="2600"/>
              <a:buNone/>
              <a:defRPr sz="2600">
                <a:solidFill>
                  <a:srgbClr val="006FBF"/>
                </a:solidFill>
              </a:defRPr>
            </a:lvl5pPr>
            <a:lvl6pPr lvl="5" algn="l">
              <a:lnSpc>
                <a:spcPct val="100000"/>
              </a:lnSpc>
              <a:spcBef>
                <a:spcPts val="0"/>
              </a:spcBef>
              <a:spcAft>
                <a:spcPts val="0"/>
              </a:spcAft>
              <a:buClr>
                <a:srgbClr val="006FBF"/>
              </a:buClr>
              <a:buSzPts val="2600"/>
              <a:buNone/>
              <a:defRPr sz="2600">
                <a:solidFill>
                  <a:srgbClr val="006FBF"/>
                </a:solidFill>
              </a:defRPr>
            </a:lvl6pPr>
            <a:lvl7pPr lvl="6" algn="l">
              <a:lnSpc>
                <a:spcPct val="100000"/>
              </a:lnSpc>
              <a:spcBef>
                <a:spcPts val="0"/>
              </a:spcBef>
              <a:spcAft>
                <a:spcPts val="0"/>
              </a:spcAft>
              <a:buClr>
                <a:srgbClr val="006FBF"/>
              </a:buClr>
              <a:buSzPts val="2600"/>
              <a:buNone/>
              <a:defRPr sz="2600">
                <a:solidFill>
                  <a:srgbClr val="006FBF"/>
                </a:solidFill>
              </a:defRPr>
            </a:lvl7pPr>
            <a:lvl8pPr lvl="7" algn="l">
              <a:lnSpc>
                <a:spcPct val="100000"/>
              </a:lnSpc>
              <a:spcBef>
                <a:spcPts val="0"/>
              </a:spcBef>
              <a:spcAft>
                <a:spcPts val="0"/>
              </a:spcAft>
              <a:buClr>
                <a:srgbClr val="006FBF"/>
              </a:buClr>
              <a:buSzPts val="2600"/>
              <a:buNone/>
              <a:defRPr sz="2600">
                <a:solidFill>
                  <a:srgbClr val="006FBF"/>
                </a:solidFill>
              </a:defRPr>
            </a:lvl8pPr>
            <a:lvl9pPr lvl="8" algn="l">
              <a:lnSpc>
                <a:spcPct val="100000"/>
              </a:lnSpc>
              <a:spcBef>
                <a:spcPts val="0"/>
              </a:spcBef>
              <a:spcAft>
                <a:spcPts val="0"/>
              </a:spcAft>
              <a:buClr>
                <a:srgbClr val="006FBF"/>
              </a:buClr>
              <a:buSzPts val="2600"/>
              <a:buNone/>
              <a:defRPr sz="2600">
                <a:solidFill>
                  <a:srgbClr val="006FBF"/>
                </a:solidFill>
              </a:defRPr>
            </a:lvl9pPr>
          </a:lstStyle>
          <a:p>
            <a:endParaRPr/>
          </a:p>
        </p:txBody>
      </p:sp>
      <p:sp>
        <p:nvSpPr>
          <p:cNvPr id="54" name="Google Shape;54;p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55" name="Google Shape;55;p7"/>
          <p:cNvGrpSpPr/>
          <p:nvPr/>
        </p:nvGrpSpPr>
        <p:grpSpPr>
          <a:xfrm>
            <a:off x="571867" y="1588329"/>
            <a:ext cx="745804" cy="61200"/>
            <a:chOff x="830392" y="1588329"/>
            <a:chExt cx="745804" cy="61200"/>
          </a:xfrm>
        </p:grpSpPr>
        <p:sp>
          <p:nvSpPr>
            <p:cNvPr id="56" name="Google Shape;56;p7"/>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7"/>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8"/>
        <p:cNvGrpSpPr/>
        <p:nvPr/>
      </p:nvGrpSpPr>
      <p:grpSpPr>
        <a:xfrm>
          <a:off x="0" y="0"/>
          <a:ext cx="0" cy="0"/>
          <a:chOff x="0" y="0"/>
          <a:chExt cx="0" cy="0"/>
        </a:xfrm>
      </p:grpSpPr>
      <p:sp>
        <p:nvSpPr>
          <p:cNvPr id="59" name="Google Shape;59;p8"/>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8"/>
          <p:cNvSpPr txBox="1">
            <a:spLocks noGrp="1"/>
          </p:cNvSpPr>
          <p:nvPr>
            <p:ph type="title"/>
          </p:nvPr>
        </p:nvSpPr>
        <p:spPr>
          <a:xfrm>
            <a:off x="508496" y="1758200"/>
            <a:ext cx="3300900" cy="1842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Clr>
                <a:srgbClr val="006FBF"/>
              </a:buClr>
              <a:buSzPts val="2600"/>
              <a:buNone/>
              <a:defRPr sz="2600">
                <a:solidFill>
                  <a:srgbClr val="006FBF"/>
                </a:solidFill>
              </a:defRPr>
            </a:lvl2pPr>
            <a:lvl3pPr lvl="2" algn="l">
              <a:lnSpc>
                <a:spcPct val="100000"/>
              </a:lnSpc>
              <a:spcBef>
                <a:spcPts val="0"/>
              </a:spcBef>
              <a:spcAft>
                <a:spcPts val="0"/>
              </a:spcAft>
              <a:buClr>
                <a:srgbClr val="006FBF"/>
              </a:buClr>
              <a:buSzPts val="2600"/>
              <a:buNone/>
              <a:defRPr sz="2600">
                <a:solidFill>
                  <a:srgbClr val="006FBF"/>
                </a:solidFill>
              </a:defRPr>
            </a:lvl3pPr>
            <a:lvl4pPr lvl="3" algn="l">
              <a:lnSpc>
                <a:spcPct val="100000"/>
              </a:lnSpc>
              <a:spcBef>
                <a:spcPts val="0"/>
              </a:spcBef>
              <a:spcAft>
                <a:spcPts val="0"/>
              </a:spcAft>
              <a:buClr>
                <a:srgbClr val="006FBF"/>
              </a:buClr>
              <a:buSzPts val="2600"/>
              <a:buNone/>
              <a:defRPr sz="2600">
                <a:solidFill>
                  <a:srgbClr val="006FBF"/>
                </a:solidFill>
              </a:defRPr>
            </a:lvl4pPr>
            <a:lvl5pPr lvl="4" algn="l">
              <a:lnSpc>
                <a:spcPct val="100000"/>
              </a:lnSpc>
              <a:spcBef>
                <a:spcPts val="0"/>
              </a:spcBef>
              <a:spcAft>
                <a:spcPts val="0"/>
              </a:spcAft>
              <a:buClr>
                <a:srgbClr val="006FBF"/>
              </a:buClr>
              <a:buSzPts val="2600"/>
              <a:buNone/>
              <a:defRPr sz="2600">
                <a:solidFill>
                  <a:srgbClr val="006FBF"/>
                </a:solidFill>
              </a:defRPr>
            </a:lvl5pPr>
            <a:lvl6pPr lvl="5" algn="l">
              <a:lnSpc>
                <a:spcPct val="100000"/>
              </a:lnSpc>
              <a:spcBef>
                <a:spcPts val="0"/>
              </a:spcBef>
              <a:spcAft>
                <a:spcPts val="0"/>
              </a:spcAft>
              <a:buClr>
                <a:srgbClr val="006FBF"/>
              </a:buClr>
              <a:buSzPts val="2600"/>
              <a:buNone/>
              <a:defRPr sz="2600">
                <a:solidFill>
                  <a:srgbClr val="006FBF"/>
                </a:solidFill>
              </a:defRPr>
            </a:lvl6pPr>
            <a:lvl7pPr lvl="6" algn="l">
              <a:lnSpc>
                <a:spcPct val="100000"/>
              </a:lnSpc>
              <a:spcBef>
                <a:spcPts val="0"/>
              </a:spcBef>
              <a:spcAft>
                <a:spcPts val="0"/>
              </a:spcAft>
              <a:buClr>
                <a:srgbClr val="006FBF"/>
              </a:buClr>
              <a:buSzPts val="2600"/>
              <a:buNone/>
              <a:defRPr sz="2600">
                <a:solidFill>
                  <a:srgbClr val="006FBF"/>
                </a:solidFill>
              </a:defRPr>
            </a:lvl7pPr>
            <a:lvl8pPr lvl="7" algn="l">
              <a:lnSpc>
                <a:spcPct val="100000"/>
              </a:lnSpc>
              <a:spcBef>
                <a:spcPts val="0"/>
              </a:spcBef>
              <a:spcAft>
                <a:spcPts val="0"/>
              </a:spcAft>
              <a:buClr>
                <a:srgbClr val="006FBF"/>
              </a:buClr>
              <a:buSzPts val="2600"/>
              <a:buNone/>
              <a:defRPr sz="2600">
                <a:solidFill>
                  <a:srgbClr val="006FBF"/>
                </a:solidFill>
              </a:defRPr>
            </a:lvl8pPr>
            <a:lvl9pPr lvl="8" algn="l">
              <a:lnSpc>
                <a:spcPct val="100000"/>
              </a:lnSpc>
              <a:spcBef>
                <a:spcPts val="0"/>
              </a:spcBef>
              <a:spcAft>
                <a:spcPts val="0"/>
              </a:spcAft>
              <a:buClr>
                <a:srgbClr val="006FBF"/>
              </a:buClr>
              <a:buSzPts val="2600"/>
              <a:buNone/>
              <a:defRPr sz="2600">
                <a:solidFill>
                  <a:srgbClr val="006FBF"/>
                </a:solidFill>
              </a:defRPr>
            </a:lvl9pPr>
          </a:lstStyle>
          <a:p>
            <a:endParaRPr/>
          </a:p>
        </p:txBody>
      </p:sp>
      <p:sp>
        <p:nvSpPr>
          <p:cNvPr id="61" name="Google Shape;61;p8"/>
          <p:cNvSpPr txBox="1">
            <a:spLocks noGrp="1"/>
          </p:cNvSpPr>
          <p:nvPr>
            <p:ph type="body" idx="1"/>
          </p:nvPr>
        </p:nvSpPr>
        <p:spPr>
          <a:xfrm>
            <a:off x="499721" y="3708967"/>
            <a:ext cx="3300900" cy="21300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2" name="Google Shape;62;p8"/>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63" name="Google Shape;63;p8"/>
          <p:cNvGrpSpPr/>
          <p:nvPr/>
        </p:nvGrpSpPr>
        <p:grpSpPr>
          <a:xfrm>
            <a:off x="581122" y="1588329"/>
            <a:ext cx="745804" cy="61200"/>
            <a:chOff x="830392" y="1588329"/>
            <a:chExt cx="745804" cy="61200"/>
          </a:xfrm>
        </p:grpSpPr>
        <p:sp>
          <p:nvSpPr>
            <p:cNvPr id="64" name="Google Shape;64;p8"/>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8"/>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006FBF"/>
        </a:solidFill>
        <a:effectLst/>
      </p:bgPr>
    </p:bg>
    <p:spTree>
      <p:nvGrpSpPr>
        <p:cNvPr id="1" name="Shape 66"/>
        <p:cNvGrpSpPr/>
        <p:nvPr/>
      </p:nvGrpSpPr>
      <p:grpSpPr>
        <a:xfrm>
          <a:off x="0" y="0"/>
          <a:ext cx="0" cy="0"/>
          <a:chOff x="0" y="0"/>
          <a:chExt cx="0" cy="0"/>
        </a:xfrm>
      </p:grpSpPr>
      <p:grpSp>
        <p:nvGrpSpPr>
          <p:cNvPr id="67" name="Google Shape;67;p9"/>
          <p:cNvGrpSpPr/>
          <p:nvPr/>
        </p:nvGrpSpPr>
        <p:grpSpPr>
          <a:xfrm>
            <a:off x="583282" y="5558926"/>
            <a:ext cx="745763" cy="61102"/>
            <a:chOff x="4580561" y="2589004"/>
            <a:chExt cx="1064464" cy="25200"/>
          </a:xfrm>
        </p:grpSpPr>
        <p:sp>
          <p:nvSpPr>
            <p:cNvPr id="68" name="Google Shape;68;p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9"/>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0" name="Google Shape;70;p9"/>
          <p:cNvSpPr txBox="1">
            <a:spLocks noGrp="1"/>
          </p:cNvSpPr>
          <p:nvPr>
            <p:ph type="title"/>
          </p:nvPr>
        </p:nvSpPr>
        <p:spPr>
          <a:xfrm>
            <a:off x="500850" y="1152400"/>
            <a:ext cx="7021200" cy="3980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71" name="Google Shape;71;p9"/>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sp>
        <p:nvSpPr>
          <p:cNvPr id="73" name="Google Shape;73;p10"/>
          <p:cNvSpPr/>
          <p:nvPr/>
        </p:nvSpPr>
        <p:spPr>
          <a:xfrm>
            <a:off x="0" y="0"/>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0"/>
          <p:cNvSpPr txBox="1">
            <a:spLocks noGrp="1"/>
          </p:cNvSpPr>
          <p:nvPr>
            <p:ph type="title"/>
          </p:nvPr>
        </p:nvSpPr>
        <p:spPr>
          <a:xfrm>
            <a:off x="501400" y="1758200"/>
            <a:ext cx="3300900" cy="2249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75" name="Google Shape;75;p10"/>
          <p:cNvSpPr txBox="1">
            <a:spLocks noGrp="1"/>
          </p:cNvSpPr>
          <p:nvPr>
            <p:ph type="subTitle" idx="1"/>
          </p:nvPr>
        </p:nvSpPr>
        <p:spPr>
          <a:xfrm>
            <a:off x="496350" y="4215367"/>
            <a:ext cx="3300900" cy="1011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76" name="Google Shape;76;p10"/>
          <p:cNvSpPr txBox="1">
            <a:spLocks noGrp="1"/>
          </p:cNvSpPr>
          <p:nvPr>
            <p:ph type="body" idx="2"/>
          </p:nvPr>
        </p:nvSpPr>
        <p:spPr>
          <a:xfrm>
            <a:off x="4869425" y="1803500"/>
            <a:ext cx="3895200" cy="4034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7" name="Google Shape;77;p10"/>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78" name="Google Shape;78;p10"/>
          <p:cNvGrpSpPr/>
          <p:nvPr/>
        </p:nvGrpSpPr>
        <p:grpSpPr>
          <a:xfrm>
            <a:off x="574027" y="1588329"/>
            <a:ext cx="745804" cy="61200"/>
            <a:chOff x="830392" y="1588329"/>
            <a:chExt cx="745804" cy="61200"/>
          </a:xfrm>
        </p:grpSpPr>
        <p:sp>
          <p:nvSpPr>
            <p:cNvPr id="79" name="Google Shape;79;p10"/>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0"/>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77674" y="593367"/>
            <a:ext cx="8520600" cy="763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6FBF"/>
              </a:buClr>
              <a:buSzPts val="2800"/>
              <a:buFont typeface="Lato"/>
              <a:buNone/>
              <a:defRPr sz="2800" b="1" i="0" u="none" strike="noStrike" cap="none">
                <a:solidFill>
                  <a:srgbClr val="006FBF"/>
                </a:solidFill>
                <a:latin typeface="Lato"/>
                <a:ea typeface="Lato"/>
                <a:cs typeface="Lato"/>
                <a:sym typeface="Lato"/>
              </a:defRPr>
            </a:lvl1pPr>
            <a:lvl2pPr marR="0" lvl="1"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2pPr>
            <a:lvl3pPr marR="0" lvl="2"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3pPr>
            <a:lvl4pPr marR="0" lvl="3"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4pPr>
            <a:lvl5pPr marR="0" lvl="4"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5pPr>
            <a:lvl6pPr marR="0" lvl="5"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6pPr>
            <a:lvl7pPr marR="0" lvl="6"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7pPr>
            <a:lvl8pPr marR="0" lvl="7"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8pPr>
            <a:lvl9pPr marR="0" lvl="8"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9pPr>
          </a:lstStyle>
          <a:p>
            <a:endParaRPr/>
          </a:p>
        </p:txBody>
      </p:sp>
      <p:sp>
        <p:nvSpPr>
          <p:cNvPr id="11" name="Google Shape;11;p1"/>
          <p:cNvSpPr txBox="1">
            <a:spLocks noGrp="1"/>
          </p:cNvSpPr>
          <p:nvPr>
            <p:ph type="body" idx="1"/>
          </p:nvPr>
        </p:nvSpPr>
        <p:spPr>
          <a:xfrm>
            <a:off x="477674" y="1536633"/>
            <a:ext cx="8520600" cy="45552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1"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pic>
        <p:nvPicPr>
          <p:cNvPr id="13" name="Google Shape;13;p1"/>
          <p:cNvPicPr preferRelativeResize="0"/>
          <p:nvPr/>
        </p:nvPicPr>
        <p:blipFill rotWithShape="1">
          <a:blip r:embed="rId14">
            <a:alphaModFix/>
          </a:blip>
          <a:srcRect/>
          <a:stretch/>
        </p:blipFill>
        <p:spPr>
          <a:xfrm>
            <a:off x="6890100" y="6380298"/>
            <a:ext cx="1866900" cy="285750"/>
          </a:xfrm>
          <a:prstGeom prst="rect">
            <a:avLst/>
          </a:prstGeom>
          <a:noFill/>
          <a:ln>
            <a:noFill/>
          </a:ln>
        </p:spPr>
      </p:pic>
      <p:cxnSp>
        <p:nvCxnSpPr>
          <p:cNvPr id="14" name="Google Shape;14;p1"/>
          <p:cNvCxnSpPr/>
          <p:nvPr/>
        </p:nvCxnSpPr>
        <p:spPr>
          <a:xfrm>
            <a:off x="6904265" y="6284620"/>
            <a:ext cx="2249100" cy="0"/>
          </a:xfrm>
          <a:prstGeom prst="straightConnector1">
            <a:avLst/>
          </a:prstGeom>
          <a:noFill/>
          <a:ln w="9525" cap="flat" cmpd="sng">
            <a:solidFill>
              <a:srgbClr val="B7B7B7"/>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201">
          <p15:clr>
            <a:srgbClr val="EA4335"/>
          </p15:clr>
        </p15:guide>
        <p15:guide id="2" pos="36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477674" y="593367"/>
            <a:ext cx="8520600" cy="763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6FBF"/>
              </a:buClr>
              <a:buSzPts val="2800"/>
              <a:buFont typeface="Lato"/>
              <a:buNone/>
              <a:defRPr sz="2800" b="1" i="0" u="none" strike="noStrike" cap="none">
                <a:solidFill>
                  <a:srgbClr val="006FBF"/>
                </a:solidFill>
                <a:latin typeface="Lato"/>
                <a:ea typeface="Lato"/>
                <a:cs typeface="Lato"/>
                <a:sym typeface="Lato"/>
              </a:defRPr>
            </a:lvl1pPr>
            <a:lvl2pPr marR="0" lvl="1"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2pPr>
            <a:lvl3pPr marR="0" lvl="2"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3pPr>
            <a:lvl4pPr marR="0" lvl="3"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4pPr>
            <a:lvl5pPr marR="0" lvl="4"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5pPr>
            <a:lvl6pPr marR="0" lvl="5"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6pPr>
            <a:lvl7pPr marR="0" lvl="6"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7pPr>
            <a:lvl8pPr marR="0" lvl="7"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8pPr>
            <a:lvl9pPr marR="0" lvl="8"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9pPr>
          </a:lstStyle>
          <a:p>
            <a:endParaRPr/>
          </a:p>
        </p:txBody>
      </p:sp>
      <p:sp>
        <p:nvSpPr>
          <p:cNvPr id="95" name="Google Shape;95;p14"/>
          <p:cNvSpPr txBox="1">
            <a:spLocks noGrp="1"/>
          </p:cNvSpPr>
          <p:nvPr>
            <p:ph type="body" idx="1"/>
          </p:nvPr>
        </p:nvSpPr>
        <p:spPr>
          <a:xfrm>
            <a:off x="477674" y="1536633"/>
            <a:ext cx="8520600" cy="45552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1pPr>
            <a:lvl2pPr marL="914400" marR="0" lvl="1"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2pPr>
            <a:lvl3pPr marL="1371600" marR="0" lvl="2"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3pPr>
            <a:lvl4pPr marL="1828800" marR="0" lvl="3"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4pPr>
            <a:lvl5pPr marL="2286000" marR="0" lvl="4"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5pPr>
            <a:lvl6pPr marL="2743200" marR="0" lvl="5"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6pPr>
            <a:lvl7pPr marL="3200400" marR="0" lvl="6"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7pPr>
            <a:lvl8pPr marL="3657600" marR="0" lvl="7"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8pPr>
            <a:lvl9pPr marL="4114800" marR="0" lvl="8" indent="-381000" algn="l" rtl="0">
              <a:lnSpc>
                <a:spcPct val="100000"/>
              </a:lnSpc>
              <a:spcBef>
                <a:spcPts val="1800"/>
              </a:spcBef>
              <a:spcAft>
                <a:spcPts val="180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9pPr>
          </a:lstStyle>
          <a:p>
            <a:endParaRPr/>
          </a:p>
        </p:txBody>
      </p:sp>
      <p:sp>
        <p:nvSpPr>
          <p:cNvPr id="96" name="Google Shape;96;p14"/>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pic>
        <p:nvPicPr>
          <p:cNvPr id="97" name="Google Shape;97;p14"/>
          <p:cNvPicPr preferRelativeResize="0"/>
          <p:nvPr/>
        </p:nvPicPr>
        <p:blipFill rotWithShape="1">
          <a:blip r:embed="rId12">
            <a:alphaModFix/>
          </a:blip>
          <a:srcRect/>
          <a:stretch/>
        </p:blipFill>
        <p:spPr>
          <a:xfrm>
            <a:off x="6890100" y="6380298"/>
            <a:ext cx="1866900" cy="285750"/>
          </a:xfrm>
          <a:prstGeom prst="rect">
            <a:avLst/>
          </a:prstGeom>
          <a:noFill/>
          <a:ln>
            <a:noFill/>
          </a:ln>
        </p:spPr>
      </p:pic>
      <p:cxnSp>
        <p:nvCxnSpPr>
          <p:cNvPr id="98" name="Google Shape;98;p14"/>
          <p:cNvCxnSpPr/>
          <p:nvPr/>
        </p:nvCxnSpPr>
        <p:spPr>
          <a:xfrm>
            <a:off x="6904265" y="6284620"/>
            <a:ext cx="2249100" cy="0"/>
          </a:xfrm>
          <a:prstGeom prst="straightConnector1">
            <a:avLst/>
          </a:prstGeom>
          <a:noFill/>
          <a:ln w="9525" cap="flat" cmpd="sng">
            <a:solidFill>
              <a:srgbClr val="B7B7B7"/>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201">
          <p15:clr>
            <a:srgbClr val="EA4335"/>
          </p15:clr>
        </p15:guide>
        <p15:guide id="2" pos="360">
          <p15:clr>
            <a:srgbClr val="EA4335"/>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477674" y="593367"/>
            <a:ext cx="8520600" cy="763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006FBF"/>
              </a:buClr>
              <a:buSzPts val="2800"/>
              <a:buFont typeface="Lato"/>
              <a:buNone/>
              <a:defRPr sz="2800" b="1">
                <a:solidFill>
                  <a:srgbClr val="006FBF"/>
                </a:solidFill>
                <a:latin typeface="Lato"/>
                <a:ea typeface="Lato"/>
                <a:cs typeface="Lato"/>
                <a:sym typeface="Lato"/>
              </a:defRPr>
            </a:lvl1pPr>
            <a:lvl2pPr lvl="1" rtl="0">
              <a:spcBef>
                <a:spcPts val="0"/>
              </a:spcBef>
              <a:spcAft>
                <a:spcPts val="0"/>
              </a:spcAft>
              <a:buSzPts val="2800"/>
              <a:buFont typeface="Lato"/>
              <a:buNone/>
              <a:defRPr sz="2800" b="1">
                <a:latin typeface="Lato"/>
                <a:ea typeface="Lato"/>
                <a:cs typeface="Lato"/>
                <a:sym typeface="Lato"/>
              </a:defRPr>
            </a:lvl2pPr>
            <a:lvl3pPr lvl="2" rtl="0">
              <a:spcBef>
                <a:spcPts val="0"/>
              </a:spcBef>
              <a:spcAft>
                <a:spcPts val="0"/>
              </a:spcAft>
              <a:buSzPts val="2800"/>
              <a:buFont typeface="Lato"/>
              <a:buNone/>
              <a:defRPr sz="2800" b="1">
                <a:latin typeface="Lato"/>
                <a:ea typeface="Lato"/>
                <a:cs typeface="Lato"/>
                <a:sym typeface="Lato"/>
              </a:defRPr>
            </a:lvl3pPr>
            <a:lvl4pPr lvl="3" rtl="0">
              <a:spcBef>
                <a:spcPts val="0"/>
              </a:spcBef>
              <a:spcAft>
                <a:spcPts val="0"/>
              </a:spcAft>
              <a:buSzPts val="2800"/>
              <a:buFont typeface="Lato"/>
              <a:buNone/>
              <a:defRPr sz="2800" b="1">
                <a:latin typeface="Lato"/>
                <a:ea typeface="Lato"/>
                <a:cs typeface="Lato"/>
                <a:sym typeface="Lato"/>
              </a:defRPr>
            </a:lvl4pPr>
            <a:lvl5pPr lvl="4" rtl="0">
              <a:spcBef>
                <a:spcPts val="0"/>
              </a:spcBef>
              <a:spcAft>
                <a:spcPts val="0"/>
              </a:spcAft>
              <a:buSzPts val="2800"/>
              <a:buFont typeface="Lato"/>
              <a:buNone/>
              <a:defRPr sz="2800" b="1">
                <a:latin typeface="Lato"/>
                <a:ea typeface="Lato"/>
                <a:cs typeface="Lato"/>
                <a:sym typeface="Lato"/>
              </a:defRPr>
            </a:lvl5pPr>
            <a:lvl6pPr lvl="5" rtl="0">
              <a:spcBef>
                <a:spcPts val="0"/>
              </a:spcBef>
              <a:spcAft>
                <a:spcPts val="0"/>
              </a:spcAft>
              <a:buSzPts val="2800"/>
              <a:buFont typeface="Lato"/>
              <a:buNone/>
              <a:defRPr sz="2800" b="1">
                <a:latin typeface="Lato"/>
                <a:ea typeface="Lato"/>
                <a:cs typeface="Lato"/>
                <a:sym typeface="Lato"/>
              </a:defRPr>
            </a:lvl6pPr>
            <a:lvl7pPr lvl="6" rtl="0">
              <a:spcBef>
                <a:spcPts val="0"/>
              </a:spcBef>
              <a:spcAft>
                <a:spcPts val="0"/>
              </a:spcAft>
              <a:buSzPts val="2800"/>
              <a:buFont typeface="Lato"/>
              <a:buNone/>
              <a:defRPr sz="2800" b="1">
                <a:latin typeface="Lato"/>
                <a:ea typeface="Lato"/>
                <a:cs typeface="Lato"/>
                <a:sym typeface="Lato"/>
              </a:defRPr>
            </a:lvl7pPr>
            <a:lvl8pPr lvl="7" rtl="0">
              <a:spcBef>
                <a:spcPts val="0"/>
              </a:spcBef>
              <a:spcAft>
                <a:spcPts val="0"/>
              </a:spcAft>
              <a:buSzPts val="2800"/>
              <a:buFont typeface="Lato"/>
              <a:buNone/>
              <a:defRPr sz="2800" b="1">
                <a:latin typeface="Lato"/>
                <a:ea typeface="Lato"/>
                <a:cs typeface="Lato"/>
                <a:sym typeface="Lato"/>
              </a:defRPr>
            </a:lvl8pPr>
            <a:lvl9pPr lvl="8" rtl="0">
              <a:spcBef>
                <a:spcPts val="0"/>
              </a:spcBef>
              <a:spcAft>
                <a:spcPts val="0"/>
              </a:spcAft>
              <a:buSzPts val="2800"/>
              <a:buFont typeface="Lato"/>
              <a:buNone/>
              <a:defRPr sz="2800" b="1">
                <a:latin typeface="Lato"/>
                <a:ea typeface="Lato"/>
                <a:cs typeface="Lato"/>
                <a:sym typeface="Lato"/>
              </a:defRPr>
            </a:lvl9pPr>
          </a:lstStyle>
          <a:p>
            <a:endParaRPr/>
          </a:p>
        </p:txBody>
      </p:sp>
      <p:sp>
        <p:nvSpPr>
          <p:cNvPr id="163" name="Google Shape;163;p25"/>
          <p:cNvSpPr txBox="1">
            <a:spLocks noGrp="1"/>
          </p:cNvSpPr>
          <p:nvPr>
            <p:ph type="body" idx="1"/>
          </p:nvPr>
        </p:nvSpPr>
        <p:spPr>
          <a:xfrm>
            <a:off x="477674" y="1536633"/>
            <a:ext cx="8520600" cy="45552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accent1"/>
              </a:buClr>
              <a:buSzPts val="1300"/>
              <a:buFont typeface="Lato"/>
              <a:buChar char="●"/>
              <a:defRPr sz="1300" b="1">
                <a:solidFill>
                  <a:schemeClr val="accent1"/>
                </a:solidFill>
                <a:latin typeface="Lato"/>
                <a:ea typeface="Lato"/>
                <a:cs typeface="Lato"/>
                <a:sym typeface="Lato"/>
              </a:defRPr>
            </a:lvl1pPr>
            <a:lvl2pPr marL="914400" lvl="1"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164" name="Google Shape;164;p25"/>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lvl="0" rtl="0">
              <a:buNone/>
              <a:defRPr sz="1000">
                <a:solidFill>
                  <a:schemeClr val="accent1"/>
                </a:solidFill>
                <a:latin typeface="Lato"/>
                <a:ea typeface="Lato"/>
                <a:cs typeface="Lato"/>
                <a:sym typeface="Lato"/>
              </a:defRPr>
            </a:lvl1pPr>
            <a:lvl2pPr lvl="1" rtl="0">
              <a:buNone/>
              <a:defRPr sz="1000">
                <a:solidFill>
                  <a:schemeClr val="accent1"/>
                </a:solidFill>
                <a:latin typeface="Lato"/>
                <a:ea typeface="Lato"/>
                <a:cs typeface="Lato"/>
                <a:sym typeface="Lato"/>
              </a:defRPr>
            </a:lvl2pPr>
            <a:lvl3pPr lvl="2" rtl="0">
              <a:buNone/>
              <a:defRPr sz="1000">
                <a:solidFill>
                  <a:schemeClr val="accent1"/>
                </a:solidFill>
                <a:latin typeface="Lato"/>
                <a:ea typeface="Lato"/>
                <a:cs typeface="Lato"/>
                <a:sym typeface="Lato"/>
              </a:defRPr>
            </a:lvl3pPr>
            <a:lvl4pPr lvl="3" rtl="0">
              <a:buNone/>
              <a:defRPr sz="1000">
                <a:solidFill>
                  <a:schemeClr val="accent1"/>
                </a:solidFill>
                <a:latin typeface="Lato"/>
                <a:ea typeface="Lato"/>
                <a:cs typeface="Lato"/>
                <a:sym typeface="Lato"/>
              </a:defRPr>
            </a:lvl4pPr>
            <a:lvl5pPr lvl="4" rtl="0">
              <a:buNone/>
              <a:defRPr sz="1000">
                <a:solidFill>
                  <a:schemeClr val="accent1"/>
                </a:solidFill>
                <a:latin typeface="Lato"/>
                <a:ea typeface="Lato"/>
                <a:cs typeface="Lato"/>
                <a:sym typeface="Lato"/>
              </a:defRPr>
            </a:lvl5pPr>
            <a:lvl6pPr lvl="5" rtl="0">
              <a:buNone/>
              <a:defRPr sz="1000">
                <a:solidFill>
                  <a:schemeClr val="accent1"/>
                </a:solidFill>
                <a:latin typeface="Lato"/>
                <a:ea typeface="Lato"/>
                <a:cs typeface="Lato"/>
                <a:sym typeface="Lato"/>
              </a:defRPr>
            </a:lvl6pPr>
            <a:lvl7pPr lvl="6" rtl="0">
              <a:buNone/>
              <a:defRPr sz="1000">
                <a:solidFill>
                  <a:schemeClr val="accent1"/>
                </a:solidFill>
                <a:latin typeface="Lato"/>
                <a:ea typeface="Lato"/>
                <a:cs typeface="Lato"/>
                <a:sym typeface="Lato"/>
              </a:defRPr>
            </a:lvl7pPr>
            <a:lvl8pPr lvl="7" rtl="0">
              <a:buNone/>
              <a:defRPr sz="1000">
                <a:solidFill>
                  <a:schemeClr val="accent1"/>
                </a:solidFill>
                <a:latin typeface="Lato"/>
                <a:ea typeface="Lato"/>
                <a:cs typeface="Lato"/>
                <a:sym typeface="Lato"/>
              </a:defRPr>
            </a:lvl8pPr>
            <a:lvl9pPr lvl="8" rtl="0">
              <a:buNone/>
              <a:defRPr sz="1000">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pic>
        <p:nvPicPr>
          <p:cNvPr id="165" name="Google Shape;165;p25"/>
          <p:cNvPicPr preferRelativeResize="0"/>
          <p:nvPr/>
        </p:nvPicPr>
        <p:blipFill>
          <a:blip r:embed="rId14">
            <a:alphaModFix/>
          </a:blip>
          <a:stretch>
            <a:fillRect/>
          </a:stretch>
        </p:blipFill>
        <p:spPr>
          <a:xfrm>
            <a:off x="6890100" y="6380298"/>
            <a:ext cx="1866900" cy="285750"/>
          </a:xfrm>
          <a:prstGeom prst="rect">
            <a:avLst/>
          </a:prstGeom>
          <a:noFill/>
          <a:ln>
            <a:noFill/>
          </a:ln>
        </p:spPr>
      </p:pic>
      <p:cxnSp>
        <p:nvCxnSpPr>
          <p:cNvPr id="166" name="Google Shape;166;p25"/>
          <p:cNvCxnSpPr/>
          <p:nvPr/>
        </p:nvCxnSpPr>
        <p:spPr>
          <a:xfrm>
            <a:off x="6904265" y="6284620"/>
            <a:ext cx="2249100" cy="0"/>
          </a:xfrm>
          <a:prstGeom prst="straightConnector1">
            <a:avLst/>
          </a:prstGeom>
          <a:noFill/>
          <a:ln w="9525" cap="flat" cmpd="sng">
            <a:solidFill>
              <a:srgbClr val="B7B7B7"/>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201">
          <p15:clr>
            <a:srgbClr val="EA4335"/>
          </p15:clr>
        </p15:guide>
        <p15:guide id="2" pos="36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slide" Target="slide25.xml"/><Relationship Id="rId7" Type="http://schemas.openxmlformats.org/officeDocument/2006/relationships/slide" Target="slide47.xml"/><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slide" Target="slide39.xml"/><Relationship Id="rId5" Type="http://schemas.openxmlformats.org/officeDocument/2006/relationships/slide" Target="slide34.xml"/><Relationship Id="rId4" Type="http://schemas.openxmlformats.org/officeDocument/2006/relationships/slide" Target="slide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9.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8"/>
          <p:cNvSpPr txBox="1">
            <a:spLocks noGrp="1"/>
          </p:cNvSpPr>
          <p:nvPr>
            <p:ph type="ctrTitle"/>
          </p:nvPr>
        </p:nvSpPr>
        <p:spPr>
          <a:xfrm>
            <a:off x="480885" y="2250759"/>
            <a:ext cx="7688100" cy="2219700"/>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rgbClr val="000000"/>
              </a:buClr>
              <a:buSzPts val="4400"/>
              <a:buFont typeface="Cambria"/>
              <a:buNone/>
            </a:pPr>
            <a:r>
              <a:rPr lang="en-US" sz="4400" b="1">
                <a:solidFill>
                  <a:srgbClr val="000000"/>
                </a:solidFill>
              </a:rPr>
              <a:t>INTRODUCTION TO </a:t>
            </a:r>
            <a:r>
              <a:rPr lang="en-US" sz="4400">
                <a:solidFill>
                  <a:srgbClr val="000000"/>
                </a:solidFill>
              </a:rPr>
              <a:t>CONDITIONAL LOGIC</a:t>
            </a:r>
            <a:br>
              <a:rPr lang="en-US" sz="4400" b="1">
                <a:solidFill>
                  <a:srgbClr val="000000"/>
                </a:solidFill>
              </a:rPr>
            </a:br>
            <a:endParaRPr>
              <a:solidFill>
                <a:schemeClr val="dk2"/>
              </a:solidFill>
            </a:endParaRPr>
          </a:p>
        </p:txBody>
      </p:sp>
      <p:sp>
        <p:nvSpPr>
          <p:cNvPr id="251" name="Google Shape;251;p38"/>
          <p:cNvSpPr txBox="1">
            <a:spLocks noGrp="1"/>
          </p:cNvSpPr>
          <p:nvPr>
            <p:ph type="subTitle" idx="1"/>
          </p:nvPr>
        </p:nvSpPr>
        <p:spPr>
          <a:xfrm>
            <a:off x="481062" y="1984458"/>
            <a:ext cx="7688100" cy="721500"/>
          </a:xfrm>
          <a:prstGeom prst="rect">
            <a:avLst/>
          </a:prstGeom>
          <a:noFill/>
          <a:ln>
            <a:noFill/>
          </a:ln>
        </p:spPr>
        <p:txBody>
          <a:bodyPr spcFirstLastPara="1" wrap="square" lIns="91425" tIns="45700" rIns="91425" bIns="45700" anchor="t" anchorCtr="0">
            <a:noAutofit/>
          </a:bodyPr>
          <a:lstStyle/>
          <a:p>
            <a:pPr marL="0" lvl="0" indent="0" algn="l" rtl="0">
              <a:lnSpc>
                <a:spcPct val="70000"/>
              </a:lnSpc>
              <a:spcBef>
                <a:spcPts val="0"/>
              </a:spcBef>
              <a:spcAft>
                <a:spcPts val="0"/>
              </a:spcAft>
              <a:buSzPts val="2480"/>
              <a:buFont typeface="Noto Sans Symbols"/>
              <a:buNone/>
            </a:pPr>
            <a:r>
              <a:rPr lang="en-US" sz="2480"/>
              <a:t>DBMS-1002</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7"/>
          <p:cNvSpPr txBox="1">
            <a:spLocks noGrp="1"/>
          </p:cNvSpPr>
          <p:nvPr>
            <p:ph type="title"/>
          </p:nvPr>
        </p:nvSpPr>
        <p:spPr>
          <a:xfrm>
            <a:off x="502935" y="103188"/>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WHERE Clause</a:t>
            </a:r>
            <a:endParaRPr/>
          </a:p>
        </p:txBody>
      </p:sp>
      <p:sp>
        <p:nvSpPr>
          <p:cNvPr id="320" name="Google Shape;320;p47"/>
          <p:cNvSpPr txBox="1">
            <a:spLocks noGrp="1"/>
          </p:cNvSpPr>
          <p:nvPr>
            <p:ph type="body" idx="1"/>
          </p:nvPr>
        </p:nvSpPr>
        <p:spPr>
          <a:xfrm>
            <a:off x="456650" y="2311233"/>
            <a:ext cx="7771200" cy="3171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2400"/>
              <a:buNone/>
            </a:pPr>
            <a:r>
              <a:rPr lang="en-US" sz="2400">
                <a:latin typeface="Lato Light"/>
                <a:ea typeface="Lato Light"/>
                <a:cs typeface="Lato Light"/>
                <a:sym typeface="Lato Light"/>
              </a:rPr>
              <a:t>I</a:t>
            </a:r>
            <a:r>
              <a:rPr lang="en-US"/>
              <a:t>n our example, only one row is displayed, because only one employee in the Employees table is evaluated to </a:t>
            </a:r>
            <a:r>
              <a:rPr lang="en-US" b="1">
                <a:latin typeface="Lato"/>
                <a:ea typeface="Lato"/>
                <a:cs typeface="Lato"/>
                <a:sym typeface="Lato"/>
              </a:rPr>
              <a:t>TRUE</a:t>
            </a:r>
            <a:r>
              <a:rPr lang="en-US"/>
              <a:t> based on the predicate:</a:t>
            </a:r>
            <a:endParaRPr/>
          </a:p>
          <a:p>
            <a:pPr marL="914400" lvl="0" indent="0" algn="l" rtl="0">
              <a:lnSpc>
                <a:spcPct val="100000"/>
              </a:lnSpc>
              <a:spcBef>
                <a:spcPts val="1500"/>
              </a:spcBef>
              <a:spcAft>
                <a:spcPts val="0"/>
              </a:spcAft>
              <a:buSzPts val="2400"/>
              <a:buNone/>
            </a:pPr>
            <a:r>
              <a:rPr lang="en-US" b="1">
                <a:solidFill>
                  <a:srgbClr val="336699"/>
                </a:solidFill>
                <a:latin typeface="IBM Plex Mono"/>
                <a:ea typeface="IBM Plex Mono"/>
                <a:cs typeface="IBM Plex Mono"/>
                <a:sym typeface="IBM Plex Mono"/>
              </a:rPr>
              <a:t>WHERE  </a:t>
            </a:r>
            <a:r>
              <a:rPr lang="en-US" b="1" err="1">
                <a:latin typeface="IBM Plex Mono"/>
                <a:ea typeface="IBM Plex Mono"/>
                <a:cs typeface="IBM Plex Mono"/>
                <a:sym typeface="IBM Plex Mono"/>
              </a:rPr>
              <a:t>employee_id</a:t>
            </a:r>
            <a:r>
              <a:rPr lang="en-US" b="1">
                <a:latin typeface="IBM Plex Mono"/>
                <a:ea typeface="IBM Plex Mono"/>
                <a:cs typeface="IBM Plex Mono"/>
                <a:sym typeface="IBM Plex Mono"/>
              </a:rPr>
              <a:t> = </a:t>
            </a:r>
            <a:r>
              <a:rPr lang="en-US" b="1">
                <a:solidFill>
                  <a:srgbClr val="396539"/>
                </a:solidFill>
                <a:latin typeface="IBM Plex Mono"/>
                <a:ea typeface="IBM Plex Mono"/>
                <a:cs typeface="IBM Plex Mono"/>
                <a:sym typeface="IBM Plex Mono"/>
              </a:rPr>
              <a:t>200</a:t>
            </a:r>
            <a:endParaRPr/>
          </a:p>
          <a:p>
            <a:pPr marL="0" lvl="0" indent="0" algn="l" rtl="0">
              <a:lnSpc>
                <a:spcPct val="100000"/>
              </a:lnSpc>
              <a:spcBef>
                <a:spcPts val="0"/>
              </a:spcBef>
              <a:spcAft>
                <a:spcPts val="0"/>
              </a:spcAft>
              <a:buSzPts val="2400"/>
              <a:buNone/>
            </a:pPr>
            <a:endParaRPr/>
          </a:p>
          <a:p>
            <a:pPr marL="0" lvl="0" indent="0" algn="l" rtl="0">
              <a:lnSpc>
                <a:spcPct val="100000"/>
              </a:lnSpc>
              <a:spcBef>
                <a:spcPts val="1500"/>
              </a:spcBef>
              <a:spcAft>
                <a:spcPts val="0"/>
              </a:spcAft>
              <a:buSzPts val="2400"/>
              <a:buNone/>
            </a:pPr>
            <a:r>
              <a:rPr lang="en-US" b="1">
                <a:solidFill>
                  <a:srgbClr val="C00000"/>
                </a:solidFill>
              </a:rPr>
              <a:t>What would happen if two employees had an id of 200?</a:t>
            </a:r>
            <a:endParaRPr b="1">
              <a:solidFill>
                <a:srgbClr val="C00000"/>
              </a:solidFill>
            </a:endParaRPr>
          </a:p>
          <a:p>
            <a:pPr marL="0" lvl="0" indent="0" algn="l" rtl="0">
              <a:lnSpc>
                <a:spcPct val="100000"/>
              </a:lnSpc>
              <a:spcBef>
                <a:spcPts val="1500"/>
              </a:spcBef>
              <a:spcAft>
                <a:spcPts val="1500"/>
              </a:spcAft>
              <a:buSzPts val="2400"/>
              <a:buNone/>
            </a:pPr>
            <a:r>
              <a:rPr lang="en-US"/>
              <a:t>	=&gt; Both would be shown!</a:t>
            </a:r>
            <a:endParaRPr/>
          </a:p>
        </p:txBody>
      </p:sp>
      <p:sp>
        <p:nvSpPr>
          <p:cNvPr id="321" name="Google Shape;321;p4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10</a:t>
            </a:fld>
            <a:endParaRPr/>
          </a:p>
        </p:txBody>
      </p:sp>
      <p:sp>
        <p:nvSpPr>
          <p:cNvPr id="322" name="Google Shape;322;p47"/>
          <p:cNvSpPr txBox="1">
            <a:spLocks noGrp="1"/>
          </p:cNvSpPr>
          <p:nvPr>
            <p:ph type="body" idx="1"/>
          </p:nvPr>
        </p:nvSpPr>
        <p:spPr>
          <a:xfrm>
            <a:off x="571500" y="777983"/>
            <a:ext cx="7132200" cy="13554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latin typeface="IBM Plex Mono"/>
                <a:ea typeface="IBM Plex Mono"/>
                <a:cs typeface="IBM Plex Mono"/>
                <a:sym typeface="IBM Plex Mono"/>
              </a:rPr>
              <a:t>EMPLOYEE_ID FIRST_NAME  LAST_NAME   </a:t>
            </a:r>
            <a:endParaRPr>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a:latin typeface="IBM Plex Mono"/>
                <a:ea typeface="IBM Plex Mono"/>
                <a:cs typeface="IBM Plex Mono"/>
                <a:sym typeface="IBM Plex Mono"/>
              </a:rPr>
              <a:t>----------- ----------- ------------</a:t>
            </a:r>
            <a:endParaRPr>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a:latin typeface="IBM Plex Mono"/>
                <a:ea typeface="IBM Plex Mono"/>
                <a:cs typeface="IBM Plex Mono"/>
                <a:sym typeface="IBM Plex Mono"/>
              </a:rPr>
              <a:t>200         Jennifer    Whalen      </a:t>
            </a:r>
            <a:endParaRPr>
              <a:latin typeface="IBM Plex Mono"/>
              <a:ea typeface="IBM Plex Mono"/>
              <a:cs typeface="IBM Plex Mono"/>
              <a:sym typeface="IBM Plex Mon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20">
                                            <p:txEl>
                                              <p:pRg st="0" end="0"/>
                                            </p:txEl>
                                          </p:spTgt>
                                        </p:tgtEl>
                                        <p:attrNameLst>
                                          <p:attrName>style.visibility</p:attrName>
                                        </p:attrNameLst>
                                      </p:cBhvr>
                                      <p:to>
                                        <p:strVal val="visible"/>
                                      </p:to>
                                    </p:set>
                                    <p:animEffect transition="in" filter="barn(inVertical)">
                                      <p:cBhvr>
                                        <p:cTn id="7" dur="500"/>
                                        <p:tgtEl>
                                          <p:spTgt spid="320">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20">
                                            <p:txEl>
                                              <p:pRg st="1" end="1"/>
                                            </p:txEl>
                                          </p:spTgt>
                                        </p:tgtEl>
                                        <p:attrNameLst>
                                          <p:attrName>style.visibility</p:attrName>
                                        </p:attrNameLst>
                                      </p:cBhvr>
                                      <p:to>
                                        <p:strVal val="visible"/>
                                      </p:to>
                                    </p:set>
                                    <p:animEffect transition="in" filter="barn(inVertical)">
                                      <p:cBhvr>
                                        <p:cTn id="10" dur="500"/>
                                        <p:tgtEl>
                                          <p:spTgt spid="32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20">
                                            <p:txEl>
                                              <p:pRg st="3" end="3"/>
                                            </p:txEl>
                                          </p:spTgt>
                                        </p:tgtEl>
                                        <p:attrNameLst>
                                          <p:attrName>style.visibility</p:attrName>
                                        </p:attrNameLst>
                                      </p:cBhvr>
                                      <p:to>
                                        <p:strVal val="visible"/>
                                      </p:to>
                                    </p:set>
                                    <p:animEffect transition="in" filter="barn(inVertical)">
                                      <p:cBhvr>
                                        <p:cTn id="15" dur="500"/>
                                        <p:tgtEl>
                                          <p:spTgt spid="320">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20">
                                            <p:txEl>
                                              <p:pRg st="4" end="4"/>
                                            </p:txEl>
                                          </p:spTgt>
                                        </p:tgtEl>
                                        <p:attrNameLst>
                                          <p:attrName>style.visibility</p:attrName>
                                        </p:attrNameLst>
                                      </p:cBhvr>
                                      <p:to>
                                        <p:strVal val="visible"/>
                                      </p:to>
                                    </p:set>
                                    <p:animEffect transition="in" filter="barn(inVertical)">
                                      <p:cBhvr>
                                        <p:cTn id="20" dur="500"/>
                                        <p:tgtEl>
                                          <p:spTgt spid="3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8"/>
          <p:cNvSpPr txBox="1">
            <a:spLocks noGrp="1"/>
          </p:cNvSpPr>
          <p:nvPr>
            <p:ph type="title"/>
          </p:nvPr>
        </p:nvSpPr>
        <p:spPr>
          <a:xfrm>
            <a:off x="473342" y="94044"/>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Predicates</a:t>
            </a:r>
            <a:endParaRPr/>
          </a:p>
        </p:txBody>
      </p:sp>
      <p:sp>
        <p:nvSpPr>
          <p:cNvPr id="328" name="Google Shape;328;p48"/>
          <p:cNvSpPr txBox="1">
            <a:spLocks noGrp="1"/>
          </p:cNvSpPr>
          <p:nvPr>
            <p:ph type="body" idx="1"/>
          </p:nvPr>
        </p:nvSpPr>
        <p:spPr>
          <a:xfrm>
            <a:off x="427057" y="767489"/>
            <a:ext cx="8289000" cy="235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2400"/>
              <a:buNone/>
            </a:pPr>
            <a:r>
              <a:rPr lang="en-US"/>
              <a:t>Now that we have seen some basic syntax, let’s define some commonly used terms.</a:t>
            </a:r>
            <a:endParaRPr/>
          </a:p>
          <a:p>
            <a:pPr marL="0" marR="0" lvl="0" indent="0" algn="l" rtl="0">
              <a:lnSpc>
                <a:spcPct val="100000"/>
              </a:lnSpc>
              <a:spcBef>
                <a:spcPts val="1800"/>
              </a:spcBef>
              <a:spcAft>
                <a:spcPts val="0"/>
              </a:spcAft>
              <a:buSzPts val="2400"/>
              <a:buNone/>
            </a:pPr>
            <a:r>
              <a:rPr lang="en-US"/>
              <a:t>Questions in SQL are called </a:t>
            </a:r>
            <a:r>
              <a:rPr lang="en-US" b="1">
                <a:latin typeface="Lato"/>
                <a:ea typeface="Lato"/>
                <a:cs typeface="Lato"/>
                <a:sym typeface="Lato"/>
              </a:rPr>
              <a:t>predicates.</a:t>
            </a:r>
            <a:endParaRPr/>
          </a:p>
          <a:p>
            <a:pPr marL="0" marR="0" lvl="0" indent="0" algn="l" rtl="0">
              <a:lnSpc>
                <a:spcPct val="100000"/>
              </a:lnSpc>
              <a:spcBef>
                <a:spcPts val="1800"/>
              </a:spcBef>
              <a:spcAft>
                <a:spcPts val="1800"/>
              </a:spcAft>
              <a:buSzPts val="2400"/>
              <a:buNone/>
            </a:pPr>
            <a:r>
              <a:rPr lang="en-US" b="1">
                <a:solidFill>
                  <a:srgbClr val="C00000"/>
                </a:solidFill>
              </a:rPr>
              <a:t>In this example the predicate is: </a:t>
            </a:r>
            <a:br>
              <a:rPr lang="en-US"/>
            </a:br>
            <a:r>
              <a:rPr lang="en-US" b="1" err="1">
                <a:latin typeface="IBM Plex Mono"/>
                <a:ea typeface="IBM Plex Mono"/>
                <a:cs typeface="IBM Plex Mono"/>
                <a:sym typeface="IBM Plex Mono"/>
              </a:rPr>
              <a:t>employee_id</a:t>
            </a:r>
            <a:r>
              <a:rPr lang="en-US" b="1">
                <a:latin typeface="IBM Plex Mono"/>
                <a:ea typeface="IBM Plex Mono"/>
                <a:cs typeface="IBM Plex Mono"/>
                <a:sym typeface="IBM Plex Mono"/>
              </a:rPr>
              <a:t> = </a:t>
            </a:r>
            <a:r>
              <a:rPr lang="en-US" b="1">
                <a:solidFill>
                  <a:srgbClr val="396539"/>
                </a:solidFill>
                <a:latin typeface="IBM Plex Mono"/>
                <a:ea typeface="IBM Plex Mono"/>
                <a:cs typeface="IBM Plex Mono"/>
                <a:sym typeface="IBM Plex Mono"/>
              </a:rPr>
              <a:t>200</a:t>
            </a:r>
            <a:endParaRPr/>
          </a:p>
        </p:txBody>
      </p:sp>
      <p:sp>
        <p:nvSpPr>
          <p:cNvPr id="329" name="Google Shape;329;p48"/>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11</a:t>
            </a:fld>
            <a:endParaRPr/>
          </a:p>
        </p:txBody>
      </p:sp>
      <p:sp>
        <p:nvSpPr>
          <p:cNvPr id="330" name="Google Shape;330;p48"/>
          <p:cNvSpPr txBox="1">
            <a:spLocks noGrp="1"/>
          </p:cNvSpPr>
          <p:nvPr>
            <p:ph type="body" idx="1"/>
          </p:nvPr>
        </p:nvSpPr>
        <p:spPr>
          <a:xfrm>
            <a:off x="484507" y="3448311"/>
            <a:ext cx="8174100" cy="13563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b="1">
                <a:solidFill>
                  <a:srgbClr val="336699"/>
                </a:solidFill>
                <a:latin typeface="IBM Plex Mono"/>
                <a:ea typeface="IBM Plex Mono"/>
                <a:cs typeface="IBM Plex Mono"/>
                <a:sym typeface="IBM Plex Mono"/>
              </a:rPr>
              <a:t>SELECT</a:t>
            </a:r>
            <a:r>
              <a:rPr lang="en-US" b="1">
                <a:latin typeface="IBM Plex Mono"/>
                <a:ea typeface="IBM Plex Mono"/>
                <a:cs typeface="IBM Plex Mono"/>
                <a:sym typeface="IBM Plex Mono"/>
              </a:rPr>
              <a:t> </a:t>
            </a:r>
            <a:r>
              <a:rPr lang="en-US" sz="2400" b="1" err="1">
                <a:latin typeface="IBM Plex Mono"/>
                <a:ea typeface="IBM Plex Mono"/>
                <a:cs typeface="IBM Plex Mono"/>
                <a:sym typeface="IBM Plex Mono"/>
              </a:rPr>
              <a:t>employee_id</a:t>
            </a:r>
            <a:r>
              <a:rPr lang="en-US" sz="2400" b="1">
                <a:latin typeface="IBM Plex Mono"/>
                <a:ea typeface="IBM Plex Mono"/>
                <a:cs typeface="IBM Plex Mono"/>
                <a:sym typeface="IBM Plex Mono"/>
              </a:rPr>
              <a:t>, </a:t>
            </a:r>
            <a:r>
              <a:rPr lang="en-US" sz="2400" b="1" err="1">
                <a:latin typeface="IBM Plex Mono"/>
                <a:ea typeface="IBM Plex Mono"/>
                <a:cs typeface="IBM Plex Mono"/>
                <a:sym typeface="IBM Plex Mono"/>
              </a:rPr>
              <a:t>first_name</a:t>
            </a:r>
            <a:r>
              <a:rPr lang="en-US" sz="2400" b="1">
                <a:latin typeface="IBM Plex Mono"/>
                <a:ea typeface="IBM Plex Mono"/>
                <a:cs typeface="IBM Plex Mono"/>
                <a:sym typeface="IBM Plex Mono"/>
              </a:rPr>
              <a:t>, </a:t>
            </a:r>
            <a:r>
              <a:rPr lang="en-US" sz="2400" b="1" err="1">
                <a:latin typeface="IBM Plex Mono"/>
                <a:ea typeface="IBM Plex Mono"/>
                <a:cs typeface="IBM Plex Mono"/>
                <a:sym typeface="IBM Plex Mono"/>
              </a:rPr>
              <a:t>last_name</a:t>
            </a:r>
            <a:endParaRPr sz="2400" b="1">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400" b="1">
                <a:solidFill>
                  <a:srgbClr val="336699"/>
                </a:solidFill>
                <a:latin typeface="IBM Plex Mono"/>
                <a:ea typeface="IBM Plex Mono"/>
                <a:cs typeface="IBM Plex Mono"/>
                <a:sym typeface="IBM Plex Mono"/>
              </a:rPr>
              <a:t>FROM</a:t>
            </a:r>
            <a:r>
              <a:rPr lang="en-US" b="1">
                <a:latin typeface="IBM Plex Mono"/>
                <a:ea typeface="IBM Plex Mono"/>
                <a:cs typeface="IBM Plex Mono"/>
                <a:sym typeface="IBM Plex Mono"/>
              </a:rPr>
              <a:t>   </a:t>
            </a:r>
            <a:r>
              <a:rPr lang="en-US" sz="2400" b="1">
                <a:latin typeface="IBM Plex Mono"/>
                <a:ea typeface="IBM Plex Mono"/>
                <a:cs typeface="IBM Plex Mono"/>
                <a:sym typeface="IBM Plex Mono"/>
              </a:rPr>
              <a:t>Employees</a:t>
            </a:r>
            <a:endParaRPr sz="2400" b="1">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400" b="1">
                <a:solidFill>
                  <a:srgbClr val="336699"/>
                </a:solidFill>
                <a:latin typeface="IBM Plex Mono"/>
                <a:ea typeface="IBM Plex Mono"/>
                <a:cs typeface="IBM Plex Mono"/>
                <a:sym typeface="IBM Plex Mono"/>
              </a:rPr>
              <a:t>WHERE</a:t>
            </a:r>
            <a:r>
              <a:rPr lang="en-US" b="1">
                <a:solidFill>
                  <a:srgbClr val="336699"/>
                </a:solidFill>
                <a:latin typeface="IBM Plex Mono"/>
                <a:ea typeface="IBM Plex Mono"/>
                <a:cs typeface="IBM Plex Mono"/>
                <a:sym typeface="IBM Plex Mono"/>
              </a:rPr>
              <a:t>  </a:t>
            </a:r>
            <a:r>
              <a:rPr lang="en-US" sz="2400" b="1" err="1">
                <a:latin typeface="IBM Plex Mono"/>
                <a:ea typeface="IBM Plex Mono"/>
                <a:cs typeface="IBM Plex Mono"/>
                <a:sym typeface="IBM Plex Mono"/>
              </a:rPr>
              <a:t>employee_id</a:t>
            </a:r>
            <a:r>
              <a:rPr lang="en-US" sz="2400" b="1">
                <a:latin typeface="IBM Plex Mono"/>
                <a:ea typeface="IBM Plex Mono"/>
                <a:cs typeface="IBM Plex Mono"/>
                <a:sym typeface="IBM Plex Mono"/>
              </a:rPr>
              <a:t> = </a:t>
            </a:r>
            <a:r>
              <a:rPr lang="en-US" b="1">
                <a:solidFill>
                  <a:srgbClr val="396539"/>
                </a:solidFill>
                <a:latin typeface="IBM Plex Mono"/>
                <a:ea typeface="IBM Plex Mono"/>
                <a:cs typeface="IBM Plex Mono"/>
                <a:sym typeface="IBM Plex Mono"/>
              </a:rPr>
              <a:t>2</a:t>
            </a:r>
            <a:r>
              <a:rPr lang="en-US" sz="2400" b="1">
                <a:solidFill>
                  <a:srgbClr val="396539"/>
                </a:solidFill>
                <a:latin typeface="IBM Plex Mono"/>
                <a:ea typeface="IBM Plex Mono"/>
                <a:cs typeface="IBM Plex Mono"/>
                <a:sym typeface="IBM Plex Mono"/>
              </a:rPr>
              <a:t>00</a:t>
            </a:r>
            <a:r>
              <a:rPr lang="en-US" sz="2400" b="1">
                <a:latin typeface="IBM Plex Mono"/>
                <a:ea typeface="IBM Plex Mono"/>
                <a:cs typeface="IBM Plex Mono"/>
                <a:sym typeface="IBM Plex Mono"/>
              </a:rPr>
              <a:t>;</a:t>
            </a:r>
            <a:endParaRPr sz="2400" b="1">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endParaRPr sz="2400">
              <a:latin typeface="IBM Plex Mono"/>
              <a:ea typeface="IBM Plex Mono"/>
              <a:cs typeface="IBM Plex Mono"/>
              <a:sym typeface="IBM Plex Mon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250"/>
                                  </p:stCondLst>
                                  <p:childTnLst>
                                    <p:set>
                                      <p:cBhvr>
                                        <p:cTn id="6" dur="1" fill="hold">
                                          <p:stCondLst>
                                            <p:cond delay="0"/>
                                          </p:stCondLst>
                                        </p:cTn>
                                        <p:tgtEl>
                                          <p:spTgt spid="327"/>
                                        </p:tgtEl>
                                        <p:attrNameLst>
                                          <p:attrName>style.visibility</p:attrName>
                                        </p:attrNameLst>
                                      </p:cBhvr>
                                      <p:to>
                                        <p:strVal val="visible"/>
                                      </p:to>
                                    </p:set>
                                    <p:anim calcmode="lin" valueType="num">
                                      <p:cBhvr>
                                        <p:cTn id="7" dur="1000" fill="hold"/>
                                        <p:tgtEl>
                                          <p:spTgt spid="327"/>
                                        </p:tgtEl>
                                        <p:attrNameLst>
                                          <p:attrName>ppt_w</p:attrName>
                                        </p:attrNameLst>
                                      </p:cBhvr>
                                      <p:tavLst>
                                        <p:tav tm="0">
                                          <p:val>
                                            <p:fltVal val="0"/>
                                          </p:val>
                                        </p:tav>
                                        <p:tav tm="100000">
                                          <p:val>
                                            <p:strVal val="#ppt_w"/>
                                          </p:val>
                                        </p:tav>
                                      </p:tavLst>
                                    </p:anim>
                                    <p:anim calcmode="lin" valueType="num">
                                      <p:cBhvr>
                                        <p:cTn id="8" dur="1000" fill="hold"/>
                                        <p:tgtEl>
                                          <p:spTgt spid="327"/>
                                        </p:tgtEl>
                                        <p:attrNameLst>
                                          <p:attrName>ppt_h</p:attrName>
                                        </p:attrNameLst>
                                      </p:cBhvr>
                                      <p:tavLst>
                                        <p:tav tm="0">
                                          <p:val>
                                            <p:fltVal val="0"/>
                                          </p:val>
                                        </p:tav>
                                        <p:tav tm="100000">
                                          <p:val>
                                            <p:strVal val="#ppt_h"/>
                                          </p:val>
                                        </p:tav>
                                      </p:tavLst>
                                    </p:anim>
                                    <p:anim calcmode="lin" valueType="num">
                                      <p:cBhvr>
                                        <p:cTn id="9" dur="1000" fill="hold"/>
                                        <p:tgtEl>
                                          <p:spTgt spid="327"/>
                                        </p:tgtEl>
                                        <p:attrNameLst>
                                          <p:attrName>style.rotation</p:attrName>
                                        </p:attrNameLst>
                                      </p:cBhvr>
                                      <p:tavLst>
                                        <p:tav tm="0">
                                          <p:val>
                                            <p:fltVal val="90"/>
                                          </p:val>
                                        </p:tav>
                                        <p:tav tm="100000">
                                          <p:val>
                                            <p:fltVal val="0"/>
                                          </p:val>
                                        </p:tav>
                                      </p:tavLst>
                                    </p:anim>
                                    <p:animEffect transition="in" filter="fade">
                                      <p:cBhvr>
                                        <p:cTn id="10" dur="1000"/>
                                        <p:tgtEl>
                                          <p:spTgt spid="327"/>
                                        </p:tgtEl>
                                      </p:cBhvr>
                                    </p:animEffect>
                                  </p:childTnLst>
                                </p:cTn>
                              </p:par>
                            </p:childTnLst>
                          </p:cTn>
                        </p:par>
                        <p:par>
                          <p:cTn id="11" fill="hold">
                            <p:stCondLst>
                              <p:cond delay="1250"/>
                            </p:stCondLst>
                            <p:childTnLst>
                              <p:par>
                                <p:cTn id="12" presetID="16" presetClass="entr" presetSubtype="21" fill="hold" nodeType="afterEffect">
                                  <p:stCondLst>
                                    <p:cond delay="750"/>
                                  </p:stCondLst>
                                  <p:childTnLst>
                                    <p:set>
                                      <p:cBhvr>
                                        <p:cTn id="13" dur="1" fill="hold">
                                          <p:stCondLst>
                                            <p:cond delay="0"/>
                                          </p:stCondLst>
                                        </p:cTn>
                                        <p:tgtEl>
                                          <p:spTgt spid="328">
                                            <p:txEl>
                                              <p:pRg st="0" end="0"/>
                                            </p:txEl>
                                          </p:spTgt>
                                        </p:tgtEl>
                                        <p:attrNameLst>
                                          <p:attrName>style.visibility</p:attrName>
                                        </p:attrNameLst>
                                      </p:cBhvr>
                                      <p:to>
                                        <p:strVal val="visible"/>
                                      </p:to>
                                    </p:set>
                                    <p:animEffect transition="in" filter="barn(inVertical)">
                                      <p:cBhvr>
                                        <p:cTn id="14" dur="500"/>
                                        <p:tgtEl>
                                          <p:spTgt spid="32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28">
                                            <p:txEl>
                                              <p:pRg st="1" end="1"/>
                                            </p:txEl>
                                          </p:spTgt>
                                        </p:tgtEl>
                                        <p:attrNameLst>
                                          <p:attrName>style.visibility</p:attrName>
                                        </p:attrNameLst>
                                      </p:cBhvr>
                                      <p:to>
                                        <p:strVal val="visible"/>
                                      </p:to>
                                    </p:set>
                                    <p:animEffect transition="in" filter="barn(inVertical)">
                                      <p:cBhvr>
                                        <p:cTn id="19" dur="500"/>
                                        <p:tgtEl>
                                          <p:spTgt spid="32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28">
                                            <p:txEl>
                                              <p:pRg st="2" end="2"/>
                                            </p:txEl>
                                          </p:spTgt>
                                        </p:tgtEl>
                                        <p:attrNameLst>
                                          <p:attrName>style.visibility</p:attrName>
                                        </p:attrNameLst>
                                      </p:cBhvr>
                                      <p:to>
                                        <p:strVal val="visible"/>
                                      </p:to>
                                    </p:set>
                                    <p:animEffect transition="in" filter="barn(inVertical)">
                                      <p:cBhvr>
                                        <p:cTn id="24" dur="500"/>
                                        <p:tgtEl>
                                          <p:spTgt spid="32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9"/>
          <p:cNvSpPr txBox="1">
            <a:spLocks noGrp="1"/>
          </p:cNvSpPr>
          <p:nvPr>
            <p:ph type="title"/>
          </p:nvPr>
        </p:nvSpPr>
        <p:spPr>
          <a:xfrm>
            <a:off x="404777" y="121476"/>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Literals</a:t>
            </a:r>
            <a:endParaRPr/>
          </a:p>
        </p:txBody>
      </p:sp>
      <p:sp>
        <p:nvSpPr>
          <p:cNvPr id="336" name="Google Shape;336;p49"/>
          <p:cNvSpPr txBox="1">
            <a:spLocks noGrp="1"/>
          </p:cNvSpPr>
          <p:nvPr>
            <p:ph type="body" idx="1"/>
          </p:nvPr>
        </p:nvSpPr>
        <p:spPr>
          <a:xfrm>
            <a:off x="358492" y="794921"/>
            <a:ext cx="8289000" cy="1643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2400"/>
              <a:buNone/>
            </a:pPr>
            <a:r>
              <a:rPr lang="en-US" sz="2800"/>
              <a:t>Values in SQL are called </a:t>
            </a:r>
            <a:r>
              <a:rPr lang="en-US" sz="2800" b="1">
                <a:latin typeface="Lato"/>
                <a:ea typeface="Lato"/>
                <a:cs typeface="Lato"/>
                <a:sym typeface="Lato"/>
              </a:rPr>
              <a:t>literals.</a:t>
            </a:r>
            <a:endParaRPr sz="2800"/>
          </a:p>
          <a:p>
            <a:pPr marL="0" marR="0" lvl="0" indent="0" algn="l" rtl="0">
              <a:lnSpc>
                <a:spcPct val="100000"/>
              </a:lnSpc>
              <a:spcBef>
                <a:spcPts val="1800"/>
              </a:spcBef>
              <a:spcAft>
                <a:spcPts val="1800"/>
              </a:spcAft>
              <a:buSzPts val="2400"/>
              <a:buNone/>
            </a:pPr>
            <a:r>
              <a:rPr lang="en-US" b="1">
                <a:solidFill>
                  <a:srgbClr val="C00000"/>
                </a:solidFill>
              </a:rPr>
              <a:t>In this example the literal is the value: </a:t>
            </a:r>
            <a:r>
              <a:rPr lang="en-US" b="1">
                <a:solidFill>
                  <a:srgbClr val="396539"/>
                </a:solidFill>
                <a:latin typeface="IBM Plex Mono"/>
                <a:ea typeface="IBM Plex Mono"/>
                <a:cs typeface="IBM Plex Mono"/>
                <a:sym typeface="IBM Plex Mono"/>
              </a:rPr>
              <a:t>200</a:t>
            </a:r>
            <a:endParaRPr/>
          </a:p>
        </p:txBody>
      </p:sp>
      <p:sp>
        <p:nvSpPr>
          <p:cNvPr id="337" name="Google Shape;337;p49"/>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12</a:t>
            </a:fld>
            <a:endParaRPr/>
          </a:p>
        </p:txBody>
      </p:sp>
      <p:sp>
        <p:nvSpPr>
          <p:cNvPr id="338" name="Google Shape;338;p49"/>
          <p:cNvSpPr txBox="1">
            <a:spLocks noGrp="1"/>
          </p:cNvSpPr>
          <p:nvPr>
            <p:ph type="body" idx="1"/>
          </p:nvPr>
        </p:nvSpPr>
        <p:spPr>
          <a:xfrm>
            <a:off x="473342" y="2270021"/>
            <a:ext cx="8131500" cy="13563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b="1">
                <a:solidFill>
                  <a:srgbClr val="336699"/>
                </a:solidFill>
                <a:latin typeface="IBM Plex Mono"/>
                <a:ea typeface="IBM Plex Mono"/>
                <a:cs typeface="IBM Plex Mono"/>
                <a:sym typeface="IBM Plex Mono"/>
              </a:rPr>
              <a:t>SELECT</a:t>
            </a:r>
            <a:r>
              <a:rPr lang="en-US" b="1">
                <a:latin typeface="IBM Plex Mono"/>
                <a:ea typeface="IBM Plex Mono"/>
                <a:cs typeface="IBM Plex Mono"/>
                <a:sym typeface="IBM Plex Mono"/>
              </a:rPr>
              <a:t> </a:t>
            </a:r>
            <a:r>
              <a:rPr lang="en-US" sz="2400" b="1">
                <a:latin typeface="IBM Plex Mono"/>
                <a:ea typeface="IBM Plex Mono"/>
                <a:cs typeface="IBM Plex Mono"/>
                <a:sym typeface="IBM Plex Mono"/>
              </a:rPr>
              <a:t>employee_id, first_name, last_name</a:t>
            </a:r>
            <a:endParaRPr sz="2400" b="1">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400" b="1">
                <a:solidFill>
                  <a:srgbClr val="336699"/>
                </a:solidFill>
                <a:latin typeface="IBM Plex Mono"/>
                <a:ea typeface="IBM Plex Mono"/>
                <a:cs typeface="IBM Plex Mono"/>
                <a:sym typeface="IBM Plex Mono"/>
              </a:rPr>
              <a:t>FROM</a:t>
            </a:r>
            <a:r>
              <a:rPr lang="en-US" b="1">
                <a:latin typeface="IBM Plex Mono"/>
                <a:ea typeface="IBM Plex Mono"/>
                <a:cs typeface="IBM Plex Mono"/>
                <a:sym typeface="IBM Plex Mono"/>
              </a:rPr>
              <a:t>   </a:t>
            </a:r>
            <a:r>
              <a:rPr lang="en-US" sz="2400" b="1">
                <a:latin typeface="IBM Plex Mono"/>
                <a:ea typeface="IBM Plex Mono"/>
                <a:cs typeface="IBM Plex Mono"/>
                <a:sym typeface="IBM Plex Mono"/>
              </a:rPr>
              <a:t>Employees</a:t>
            </a:r>
            <a:endParaRPr sz="2400" b="1">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400" b="1">
                <a:solidFill>
                  <a:srgbClr val="336699"/>
                </a:solidFill>
                <a:latin typeface="IBM Plex Mono"/>
                <a:ea typeface="IBM Plex Mono"/>
                <a:cs typeface="IBM Plex Mono"/>
                <a:sym typeface="IBM Plex Mono"/>
              </a:rPr>
              <a:t>WHERE</a:t>
            </a:r>
            <a:r>
              <a:rPr lang="en-US" b="1">
                <a:solidFill>
                  <a:srgbClr val="336699"/>
                </a:solidFill>
                <a:latin typeface="IBM Plex Mono"/>
                <a:ea typeface="IBM Plex Mono"/>
                <a:cs typeface="IBM Plex Mono"/>
                <a:sym typeface="IBM Plex Mono"/>
              </a:rPr>
              <a:t>  </a:t>
            </a:r>
            <a:r>
              <a:rPr lang="en-US" sz="2400" b="1">
                <a:latin typeface="IBM Plex Mono"/>
                <a:ea typeface="IBM Plex Mono"/>
                <a:cs typeface="IBM Plex Mono"/>
                <a:sym typeface="IBM Plex Mono"/>
              </a:rPr>
              <a:t>employee_id = </a:t>
            </a:r>
            <a:r>
              <a:rPr lang="en-US" b="1">
                <a:solidFill>
                  <a:srgbClr val="396539"/>
                </a:solidFill>
                <a:latin typeface="IBM Plex Mono"/>
                <a:ea typeface="IBM Plex Mono"/>
                <a:cs typeface="IBM Plex Mono"/>
                <a:sym typeface="IBM Plex Mono"/>
              </a:rPr>
              <a:t>2</a:t>
            </a:r>
            <a:r>
              <a:rPr lang="en-US" sz="2400" b="1">
                <a:solidFill>
                  <a:srgbClr val="396539"/>
                </a:solidFill>
                <a:latin typeface="IBM Plex Mono"/>
                <a:ea typeface="IBM Plex Mono"/>
                <a:cs typeface="IBM Plex Mono"/>
                <a:sym typeface="IBM Plex Mono"/>
              </a:rPr>
              <a:t>00</a:t>
            </a:r>
            <a:r>
              <a:rPr lang="en-US" sz="2400" b="1">
                <a:latin typeface="IBM Plex Mono"/>
                <a:ea typeface="IBM Plex Mono"/>
                <a:cs typeface="IBM Plex Mono"/>
                <a:sym typeface="IBM Plex Mono"/>
              </a:rPr>
              <a:t>;</a:t>
            </a:r>
            <a:endParaRPr sz="2400">
              <a:latin typeface="IBM Plex Mono"/>
              <a:ea typeface="IBM Plex Mono"/>
              <a:cs typeface="IBM Plex Mono"/>
              <a:sym typeface="IBM Plex Mono"/>
            </a:endParaRPr>
          </a:p>
        </p:txBody>
      </p:sp>
      <p:sp>
        <p:nvSpPr>
          <p:cNvPr id="2" name="TextBox 1"/>
          <p:cNvSpPr txBox="1"/>
          <p:nvPr/>
        </p:nvSpPr>
        <p:spPr>
          <a:xfrm>
            <a:off x="473342" y="3904488"/>
            <a:ext cx="7856842" cy="461665"/>
          </a:xfrm>
          <a:prstGeom prst="rect">
            <a:avLst/>
          </a:prstGeom>
          <a:noFill/>
        </p:spPr>
        <p:txBody>
          <a:bodyPr wrap="square" rtlCol="0">
            <a:spAutoFit/>
          </a:bodyPr>
          <a:lstStyle/>
          <a:p>
            <a:r>
              <a:rPr lang="en-US" sz="2400" b="1">
                <a:solidFill>
                  <a:srgbClr val="C00000"/>
                </a:solidFill>
              </a:rPr>
              <a:t>NOTE: </a:t>
            </a:r>
            <a:r>
              <a:rPr lang="en-US" sz="2400"/>
              <a:t>Keywords must be UPPERCASE for this course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35"/>
                                        </p:tgtEl>
                                        <p:attrNameLst>
                                          <p:attrName>style.visibility</p:attrName>
                                        </p:attrNameLst>
                                      </p:cBhvr>
                                      <p:to>
                                        <p:strVal val="visible"/>
                                      </p:to>
                                    </p:set>
                                    <p:anim calcmode="lin" valueType="num">
                                      <p:cBhvr>
                                        <p:cTn id="7" dur="1000" fill="hold"/>
                                        <p:tgtEl>
                                          <p:spTgt spid="335"/>
                                        </p:tgtEl>
                                        <p:attrNameLst>
                                          <p:attrName>ppt_w</p:attrName>
                                        </p:attrNameLst>
                                      </p:cBhvr>
                                      <p:tavLst>
                                        <p:tav tm="0">
                                          <p:val>
                                            <p:fltVal val="0"/>
                                          </p:val>
                                        </p:tav>
                                        <p:tav tm="100000">
                                          <p:val>
                                            <p:strVal val="#ppt_w"/>
                                          </p:val>
                                        </p:tav>
                                      </p:tavLst>
                                    </p:anim>
                                    <p:anim calcmode="lin" valueType="num">
                                      <p:cBhvr>
                                        <p:cTn id="8" dur="1000" fill="hold"/>
                                        <p:tgtEl>
                                          <p:spTgt spid="335"/>
                                        </p:tgtEl>
                                        <p:attrNameLst>
                                          <p:attrName>ppt_h</p:attrName>
                                        </p:attrNameLst>
                                      </p:cBhvr>
                                      <p:tavLst>
                                        <p:tav tm="0">
                                          <p:val>
                                            <p:fltVal val="0"/>
                                          </p:val>
                                        </p:tav>
                                        <p:tav tm="100000">
                                          <p:val>
                                            <p:strVal val="#ppt_h"/>
                                          </p:val>
                                        </p:tav>
                                      </p:tavLst>
                                    </p:anim>
                                    <p:anim calcmode="lin" valueType="num">
                                      <p:cBhvr>
                                        <p:cTn id="9" dur="1000" fill="hold"/>
                                        <p:tgtEl>
                                          <p:spTgt spid="335"/>
                                        </p:tgtEl>
                                        <p:attrNameLst>
                                          <p:attrName>style.rotation</p:attrName>
                                        </p:attrNameLst>
                                      </p:cBhvr>
                                      <p:tavLst>
                                        <p:tav tm="0">
                                          <p:val>
                                            <p:fltVal val="90"/>
                                          </p:val>
                                        </p:tav>
                                        <p:tav tm="100000">
                                          <p:val>
                                            <p:fltVal val="0"/>
                                          </p:val>
                                        </p:tav>
                                      </p:tavLst>
                                    </p:anim>
                                    <p:animEffect transition="in" filter="fade">
                                      <p:cBhvr>
                                        <p:cTn id="10" dur="1000"/>
                                        <p:tgtEl>
                                          <p:spTgt spid="335"/>
                                        </p:tgtEl>
                                      </p:cBhvr>
                                    </p:animEffect>
                                  </p:childTnLst>
                                </p:cTn>
                              </p:par>
                            </p:childTnLst>
                          </p:cTn>
                        </p:par>
                        <p:par>
                          <p:cTn id="11" fill="hold">
                            <p:stCondLst>
                              <p:cond delay="1000"/>
                            </p:stCondLst>
                            <p:childTnLst>
                              <p:par>
                                <p:cTn id="12" presetID="16" presetClass="entr" presetSubtype="21" fill="hold" nodeType="afterEffect">
                                  <p:stCondLst>
                                    <p:cond delay="750"/>
                                  </p:stCondLst>
                                  <p:childTnLst>
                                    <p:set>
                                      <p:cBhvr>
                                        <p:cTn id="13" dur="1" fill="hold">
                                          <p:stCondLst>
                                            <p:cond delay="0"/>
                                          </p:stCondLst>
                                        </p:cTn>
                                        <p:tgtEl>
                                          <p:spTgt spid="336">
                                            <p:txEl>
                                              <p:pRg st="0" end="0"/>
                                            </p:txEl>
                                          </p:spTgt>
                                        </p:tgtEl>
                                        <p:attrNameLst>
                                          <p:attrName>style.visibility</p:attrName>
                                        </p:attrNameLst>
                                      </p:cBhvr>
                                      <p:to>
                                        <p:strVal val="visible"/>
                                      </p:to>
                                    </p:set>
                                    <p:animEffect transition="in" filter="barn(inVertical)">
                                      <p:cBhvr>
                                        <p:cTn id="14" dur="500"/>
                                        <p:tgtEl>
                                          <p:spTgt spid="33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36">
                                            <p:txEl>
                                              <p:pRg st="1" end="1"/>
                                            </p:txEl>
                                          </p:spTgt>
                                        </p:tgtEl>
                                        <p:attrNameLst>
                                          <p:attrName>style.visibility</p:attrName>
                                        </p:attrNameLst>
                                      </p:cBhvr>
                                      <p:to>
                                        <p:strVal val="visible"/>
                                      </p:to>
                                    </p:set>
                                    <p:animEffect transition="in" filter="barn(inVertical)">
                                      <p:cBhvr>
                                        <p:cTn id="19" dur="500"/>
                                        <p:tgtEl>
                                          <p:spTgt spid="336">
                                            <p:txEl>
                                              <p:pRg st="1" end="1"/>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38">
                                            <p:bg/>
                                          </p:spTgt>
                                        </p:tgtEl>
                                        <p:attrNameLst>
                                          <p:attrName>style.visibility</p:attrName>
                                        </p:attrNameLst>
                                      </p:cBhvr>
                                      <p:to>
                                        <p:strVal val="visible"/>
                                      </p:to>
                                    </p:set>
                                    <p:animEffect transition="in" filter="barn(inVertical)">
                                      <p:cBhvr>
                                        <p:cTn id="22" dur="500"/>
                                        <p:tgtEl>
                                          <p:spTgt spid="338">
                                            <p:bg/>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38">
                                            <p:txEl>
                                              <p:pRg st="0" end="0"/>
                                            </p:txEl>
                                          </p:spTgt>
                                        </p:tgtEl>
                                        <p:attrNameLst>
                                          <p:attrName>style.visibility</p:attrName>
                                        </p:attrNameLst>
                                      </p:cBhvr>
                                      <p:to>
                                        <p:strVal val="visible"/>
                                      </p:to>
                                    </p:set>
                                    <p:animEffect transition="in" filter="barn(inVertical)">
                                      <p:cBhvr>
                                        <p:cTn id="25" dur="500"/>
                                        <p:tgtEl>
                                          <p:spTgt spid="338">
                                            <p:txEl>
                                              <p:pRg st="0" end="0"/>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338">
                                            <p:txEl>
                                              <p:pRg st="1" end="1"/>
                                            </p:txEl>
                                          </p:spTgt>
                                        </p:tgtEl>
                                        <p:attrNameLst>
                                          <p:attrName>style.visibility</p:attrName>
                                        </p:attrNameLst>
                                      </p:cBhvr>
                                      <p:to>
                                        <p:strVal val="visible"/>
                                      </p:to>
                                    </p:set>
                                    <p:animEffect transition="in" filter="barn(inVertical)">
                                      <p:cBhvr>
                                        <p:cTn id="28" dur="500"/>
                                        <p:tgtEl>
                                          <p:spTgt spid="338">
                                            <p:txEl>
                                              <p:pRg st="1" end="1"/>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38">
                                            <p:txEl>
                                              <p:pRg st="2" end="2"/>
                                            </p:txEl>
                                          </p:spTgt>
                                        </p:tgtEl>
                                        <p:attrNameLst>
                                          <p:attrName>style.visibility</p:attrName>
                                        </p:attrNameLst>
                                      </p:cBhvr>
                                      <p:to>
                                        <p:strVal val="visible"/>
                                      </p:to>
                                    </p:set>
                                    <p:animEffect transition="in" filter="barn(inVertical)">
                                      <p:cBhvr>
                                        <p:cTn id="31" dur="500"/>
                                        <p:tgtEl>
                                          <p:spTgt spid="338">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
                                            <p:txEl>
                                              <p:pRg st="0" end="0"/>
                                            </p:txEl>
                                          </p:spTgt>
                                        </p:tgtEl>
                                        <p:attrNameLst>
                                          <p:attrName>style.visibility</p:attrName>
                                        </p:attrNameLst>
                                      </p:cBhvr>
                                      <p:to>
                                        <p:strVal val="visible"/>
                                      </p:to>
                                    </p:set>
                                    <p:animEffect transition="in" filter="barn(inVertical)">
                                      <p:cBhvr>
                                        <p:cTn id="36"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 grpId="0"/>
      <p:bldP spid="338" grpId="0" uiExpand="1"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0"/>
          <p:cNvSpPr txBox="1">
            <a:spLocks noGrp="1"/>
          </p:cNvSpPr>
          <p:nvPr>
            <p:ph type="title"/>
          </p:nvPr>
        </p:nvSpPr>
        <p:spPr>
          <a:xfrm>
            <a:off x="519627" y="167196"/>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Literal Values in SQL</a:t>
            </a:r>
            <a:endParaRPr/>
          </a:p>
        </p:txBody>
      </p:sp>
      <p:sp>
        <p:nvSpPr>
          <p:cNvPr id="344" name="Google Shape;344;p50"/>
          <p:cNvSpPr txBox="1">
            <a:spLocks noGrp="1"/>
          </p:cNvSpPr>
          <p:nvPr>
            <p:ph type="body" idx="1"/>
          </p:nvPr>
        </p:nvSpPr>
        <p:spPr>
          <a:xfrm>
            <a:off x="473342" y="840641"/>
            <a:ext cx="7865986" cy="2547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2400"/>
              <a:buNone/>
            </a:pPr>
            <a:r>
              <a:rPr lang="en-US"/>
              <a:t>In our first example we used a literal number value</a:t>
            </a:r>
            <a:endParaRPr/>
          </a:p>
          <a:p>
            <a:pPr marL="0" marR="0" lvl="0" indent="0" algn="l" rtl="0">
              <a:lnSpc>
                <a:spcPct val="100000"/>
              </a:lnSpc>
              <a:spcBef>
                <a:spcPts val="1800"/>
              </a:spcBef>
              <a:spcAft>
                <a:spcPts val="0"/>
              </a:spcAft>
              <a:buSzPts val="2400"/>
              <a:buNone/>
            </a:pPr>
            <a:r>
              <a:rPr lang="en-US"/>
              <a:t>What happens if we want to make decisions off of text instead?</a:t>
            </a:r>
            <a:endParaRPr/>
          </a:p>
          <a:p>
            <a:pPr marL="0" marR="0" lvl="0" indent="0" algn="l" rtl="0">
              <a:lnSpc>
                <a:spcPct val="100000"/>
              </a:lnSpc>
              <a:spcBef>
                <a:spcPts val="1800"/>
              </a:spcBef>
              <a:spcAft>
                <a:spcPts val="0"/>
              </a:spcAft>
              <a:buSzPts val="2400"/>
              <a:buNone/>
            </a:pPr>
            <a:r>
              <a:rPr lang="en-US" b="1">
                <a:solidFill>
                  <a:srgbClr val="C00000"/>
                </a:solidFill>
                <a:latin typeface="Lato"/>
                <a:ea typeface="Lato"/>
                <a:cs typeface="Lato"/>
                <a:sym typeface="Lato"/>
              </a:rPr>
              <a:t>For example: </a:t>
            </a:r>
            <a:endParaRPr b="1">
              <a:solidFill>
                <a:srgbClr val="C00000"/>
              </a:solidFill>
              <a:latin typeface="Lato"/>
              <a:ea typeface="Lato"/>
              <a:cs typeface="Lato"/>
              <a:sym typeface="Lato"/>
            </a:endParaRPr>
          </a:p>
          <a:p>
            <a:pPr marL="0" marR="0" lvl="0" indent="0" algn="l" rtl="0">
              <a:lnSpc>
                <a:spcPct val="100000"/>
              </a:lnSpc>
              <a:spcBef>
                <a:spcPts val="1800"/>
              </a:spcBef>
              <a:spcAft>
                <a:spcPts val="1800"/>
              </a:spcAft>
              <a:buSzPts val="2400"/>
              <a:buNone/>
            </a:pPr>
            <a:r>
              <a:rPr lang="en-US" b="1">
                <a:latin typeface="Lato"/>
                <a:ea typeface="Lato"/>
                <a:cs typeface="Lato"/>
                <a:sym typeface="Lato"/>
              </a:rPr>
              <a:t>	</a:t>
            </a:r>
            <a:r>
              <a:rPr lang="en-US"/>
              <a:t>Find all employees with the last name of </a:t>
            </a:r>
            <a:r>
              <a:rPr lang="en-US" b="1">
                <a:latin typeface="Lato"/>
                <a:ea typeface="Lato"/>
                <a:cs typeface="Lato"/>
                <a:sym typeface="Lato"/>
              </a:rPr>
              <a:t>King</a:t>
            </a:r>
            <a:endParaRPr sz="2400" b="1">
              <a:latin typeface="Lato"/>
              <a:ea typeface="Lato"/>
              <a:cs typeface="Lato"/>
              <a:sym typeface="Lato"/>
            </a:endParaRPr>
          </a:p>
        </p:txBody>
      </p:sp>
      <p:sp>
        <p:nvSpPr>
          <p:cNvPr id="345" name="Google Shape;345;p50"/>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13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44">
                                            <p:txEl>
                                              <p:pRg st="0" end="0"/>
                                            </p:txEl>
                                          </p:spTgt>
                                        </p:tgtEl>
                                        <p:attrNameLst>
                                          <p:attrName>style.visibility</p:attrName>
                                        </p:attrNameLst>
                                      </p:cBhvr>
                                      <p:to>
                                        <p:strVal val="visible"/>
                                      </p:to>
                                    </p:set>
                                    <p:animEffect transition="in" filter="barn(inVertical)">
                                      <p:cBhvr>
                                        <p:cTn id="7" dur="500"/>
                                        <p:tgtEl>
                                          <p:spTgt spid="3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44">
                                            <p:txEl>
                                              <p:pRg st="1" end="1"/>
                                            </p:txEl>
                                          </p:spTgt>
                                        </p:tgtEl>
                                        <p:attrNameLst>
                                          <p:attrName>style.visibility</p:attrName>
                                        </p:attrNameLst>
                                      </p:cBhvr>
                                      <p:to>
                                        <p:strVal val="visible"/>
                                      </p:to>
                                    </p:set>
                                    <p:animEffect transition="in" filter="barn(inVertical)">
                                      <p:cBhvr>
                                        <p:cTn id="12" dur="500"/>
                                        <p:tgtEl>
                                          <p:spTgt spid="344">
                                            <p:txEl>
                                              <p:pRg st="1" end="1"/>
                                            </p:txEl>
                                          </p:spTgt>
                                        </p:tgtEl>
                                      </p:cBhvr>
                                    </p:animEffect>
                                  </p:childTnLst>
                                </p:cTn>
                              </p:par>
                            </p:childTnLst>
                          </p:cTn>
                        </p:par>
                        <p:par>
                          <p:cTn id="13" fill="hold">
                            <p:stCondLst>
                              <p:cond delay="500"/>
                            </p:stCondLst>
                            <p:childTnLst>
                              <p:par>
                                <p:cTn id="14" presetID="16" presetClass="entr" presetSubtype="21" fill="hold" nodeType="afterEffect">
                                  <p:stCondLst>
                                    <p:cond delay="750"/>
                                  </p:stCondLst>
                                  <p:childTnLst>
                                    <p:set>
                                      <p:cBhvr>
                                        <p:cTn id="15" dur="1" fill="hold">
                                          <p:stCondLst>
                                            <p:cond delay="0"/>
                                          </p:stCondLst>
                                        </p:cTn>
                                        <p:tgtEl>
                                          <p:spTgt spid="344">
                                            <p:txEl>
                                              <p:pRg st="2" end="2"/>
                                            </p:txEl>
                                          </p:spTgt>
                                        </p:tgtEl>
                                        <p:attrNameLst>
                                          <p:attrName>style.visibility</p:attrName>
                                        </p:attrNameLst>
                                      </p:cBhvr>
                                      <p:to>
                                        <p:strVal val="visible"/>
                                      </p:to>
                                    </p:set>
                                    <p:animEffect transition="in" filter="barn(inVertical)">
                                      <p:cBhvr>
                                        <p:cTn id="16" dur="500"/>
                                        <p:tgtEl>
                                          <p:spTgt spid="344">
                                            <p:txEl>
                                              <p:pRg st="2" end="2"/>
                                            </p:txEl>
                                          </p:spTgt>
                                        </p:tgtEl>
                                      </p:cBhvr>
                                    </p:animEffect>
                                  </p:childTnLst>
                                </p:cTn>
                              </p:par>
                              <p:par>
                                <p:cTn id="17" presetID="16" presetClass="entr" presetSubtype="21" fill="hold" nodeType="withEffect">
                                  <p:stCondLst>
                                    <p:cond delay="750"/>
                                  </p:stCondLst>
                                  <p:childTnLst>
                                    <p:set>
                                      <p:cBhvr>
                                        <p:cTn id="18" dur="1" fill="hold">
                                          <p:stCondLst>
                                            <p:cond delay="0"/>
                                          </p:stCondLst>
                                        </p:cTn>
                                        <p:tgtEl>
                                          <p:spTgt spid="344">
                                            <p:txEl>
                                              <p:pRg st="3" end="3"/>
                                            </p:txEl>
                                          </p:spTgt>
                                        </p:tgtEl>
                                        <p:attrNameLst>
                                          <p:attrName>style.visibility</p:attrName>
                                        </p:attrNameLst>
                                      </p:cBhvr>
                                      <p:to>
                                        <p:strVal val="visible"/>
                                      </p:to>
                                    </p:set>
                                    <p:animEffect transition="in" filter="barn(inVertical)">
                                      <p:cBhvr>
                                        <p:cTn id="19" dur="500"/>
                                        <p:tgtEl>
                                          <p:spTgt spid="34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1"/>
          <p:cNvSpPr txBox="1">
            <a:spLocks noGrp="1"/>
          </p:cNvSpPr>
          <p:nvPr>
            <p:ph type="title"/>
          </p:nvPr>
        </p:nvSpPr>
        <p:spPr>
          <a:xfrm>
            <a:off x="473342" y="66612"/>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Literal Values in SQL</a:t>
            </a:r>
            <a:endParaRPr/>
          </a:p>
        </p:txBody>
      </p:sp>
      <p:sp>
        <p:nvSpPr>
          <p:cNvPr id="351" name="Google Shape;351;p51"/>
          <p:cNvSpPr txBox="1">
            <a:spLocks noGrp="1"/>
          </p:cNvSpPr>
          <p:nvPr>
            <p:ph type="body" idx="1"/>
          </p:nvPr>
        </p:nvSpPr>
        <p:spPr>
          <a:xfrm>
            <a:off x="427057" y="740056"/>
            <a:ext cx="7200900" cy="5020663"/>
          </a:xfrm>
          <a:prstGeom prst="rect">
            <a:avLst/>
          </a:prstGeom>
          <a:noFill/>
          <a:ln>
            <a:noFill/>
          </a:ln>
        </p:spPr>
        <p:txBody>
          <a:bodyPr spcFirstLastPara="1" wrap="square" lIns="91425" tIns="45700" rIns="91425" bIns="45700" anchor="t" anchorCtr="0">
            <a:noAutofit/>
          </a:bodyPr>
          <a:lstStyle/>
          <a:p>
            <a:pPr marL="0" indent="0">
              <a:buNone/>
            </a:pPr>
            <a:r>
              <a:rPr lang="en-US" b="1">
                <a:solidFill>
                  <a:srgbClr val="C00000"/>
                </a:solidFill>
                <a:latin typeface="Lato"/>
                <a:ea typeface="Lato"/>
                <a:cs typeface="Lato"/>
                <a:sym typeface="Lato"/>
              </a:rPr>
              <a:t>Try it!</a:t>
            </a:r>
          </a:p>
          <a:p>
            <a:pPr marL="0" marR="0" lvl="0" indent="0" algn="l" rtl="0">
              <a:lnSpc>
                <a:spcPct val="100000"/>
              </a:lnSpc>
              <a:spcBef>
                <a:spcPts val="0"/>
              </a:spcBef>
              <a:spcAft>
                <a:spcPts val="0"/>
              </a:spcAft>
              <a:buSzPts val="2400"/>
              <a:buNone/>
            </a:pPr>
            <a:r>
              <a:rPr lang="en-US"/>
              <a:t>Notice that we have to wrap a single quote around the literal string value.</a:t>
            </a:r>
            <a:endParaRPr/>
          </a:p>
          <a:p>
            <a:pPr marL="0" marR="0" lvl="0" indent="0" algn="l" rtl="0">
              <a:lnSpc>
                <a:spcPct val="100000"/>
              </a:lnSpc>
              <a:spcBef>
                <a:spcPts val="1800"/>
              </a:spcBef>
              <a:spcAft>
                <a:spcPts val="0"/>
              </a:spcAft>
              <a:buSzPts val="2400"/>
              <a:buNone/>
            </a:pPr>
            <a:endParaRPr/>
          </a:p>
          <a:p>
            <a:pPr marL="0" marR="0" lvl="0" indent="0" algn="l" rtl="0">
              <a:lnSpc>
                <a:spcPct val="100000"/>
              </a:lnSpc>
              <a:spcBef>
                <a:spcPts val="1800"/>
              </a:spcBef>
              <a:spcAft>
                <a:spcPts val="0"/>
              </a:spcAft>
              <a:buSzPts val="2400"/>
              <a:buNone/>
            </a:pPr>
            <a:endParaRPr/>
          </a:p>
          <a:p>
            <a:pPr marL="0" marR="0" lvl="0" indent="0" algn="l" rtl="0">
              <a:lnSpc>
                <a:spcPct val="100000"/>
              </a:lnSpc>
              <a:spcBef>
                <a:spcPts val="1800"/>
              </a:spcBef>
              <a:spcAft>
                <a:spcPts val="0"/>
              </a:spcAft>
              <a:buSzPts val="2400"/>
              <a:buNone/>
            </a:pPr>
            <a:endParaRPr/>
          </a:p>
          <a:p>
            <a:pPr marL="0" indent="0">
              <a:spcBef>
                <a:spcPts val="1800"/>
              </a:spcBef>
              <a:buNone/>
            </a:pPr>
            <a:r>
              <a:rPr lang="en-US" sz="2600" b="1">
                <a:solidFill>
                  <a:srgbClr val="C00000"/>
                </a:solidFill>
                <a:latin typeface="Lato"/>
                <a:ea typeface="Lato"/>
                <a:cs typeface="Lato"/>
                <a:sym typeface="Lato"/>
              </a:rPr>
              <a:t>Try it! </a:t>
            </a:r>
            <a:r>
              <a:rPr lang="en-US" sz="2600">
                <a:sym typeface="Lato"/>
              </a:rPr>
              <a:t>Change</a:t>
            </a:r>
            <a:r>
              <a:rPr lang="en-US" sz="2600" b="1">
                <a:solidFill>
                  <a:srgbClr val="C00000"/>
                </a:solidFill>
                <a:latin typeface="Lato"/>
                <a:ea typeface="Lato"/>
                <a:cs typeface="Lato"/>
                <a:sym typeface="Lato"/>
              </a:rPr>
              <a:t> </a:t>
            </a:r>
            <a:r>
              <a:rPr lang="en-US" sz="2600">
                <a:solidFill>
                  <a:srgbClr val="0033CC"/>
                </a:solidFill>
                <a:latin typeface="IBM Plex Mono SemiBold"/>
                <a:ea typeface="IBM Plex Mono SemiBold"/>
                <a:cs typeface="IBM Plex Mono SemiBold"/>
                <a:sym typeface="IBM Plex Mono SemiBold"/>
              </a:rPr>
              <a:t>'King‘ </a:t>
            </a:r>
            <a:r>
              <a:rPr lang="en-US" sz="2600">
                <a:sym typeface="IBM Plex Mono SemiBold"/>
              </a:rPr>
              <a:t>to</a:t>
            </a:r>
            <a:r>
              <a:rPr lang="en-US" sz="2600">
                <a:solidFill>
                  <a:srgbClr val="0033CC"/>
                </a:solidFill>
                <a:latin typeface="IBM Plex Mono SemiBold"/>
                <a:ea typeface="IBM Plex Mono SemiBold"/>
                <a:cs typeface="IBM Plex Mono SemiBold"/>
                <a:sym typeface="IBM Plex Mono SemiBold"/>
              </a:rPr>
              <a:t> ‘KING’</a:t>
            </a:r>
            <a:endParaRPr lang="en-US" sz="2600" b="1">
              <a:solidFill>
                <a:srgbClr val="C00000"/>
              </a:solidFill>
              <a:latin typeface="Lato"/>
              <a:ea typeface="Lato"/>
              <a:cs typeface="Lato"/>
              <a:sym typeface="Lato"/>
            </a:endParaRPr>
          </a:p>
          <a:p>
            <a:pPr marL="0" marR="0" lvl="0" indent="0" algn="l" rtl="0">
              <a:lnSpc>
                <a:spcPct val="100000"/>
              </a:lnSpc>
              <a:spcBef>
                <a:spcPts val="1800"/>
              </a:spcBef>
              <a:spcAft>
                <a:spcPts val="0"/>
              </a:spcAft>
              <a:buSzPts val="2400"/>
              <a:buNone/>
            </a:pPr>
            <a:r>
              <a:rPr lang="en-US" sz="2600"/>
              <a:t>Case sensitivity matters! </a:t>
            </a:r>
            <a:br>
              <a:rPr lang="en-US"/>
            </a:br>
            <a:br>
              <a:rPr lang="en-US"/>
            </a:br>
            <a:r>
              <a:rPr lang="en-US">
                <a:solidFill>
                  <a:srgbClr val="0033CC"/>
                </a:solidFill>
                <a:latin typeface="IBM Plex Mono SemiBold"/>
                <a:ea typeface="IBM Plex Mono SemiBold"/>
                <a:cs typeface="IBM Plex Mono SemiBold"/>
                <a:sym typeface="IBM Plex Mono SemiBold"/>
              </a:rPr>
              <a:t>'King'</a:t>
            </a:r>
            <a:r>
              <a:rPr lang="en-US"/>
              <a:t> is </a:t>
            </a:r>
            <a:r>
              <a:rPr lang="en-US" b="1" u="sng">
                <a:latin typeface="Lato"/>
                <a:ea typeface="Lato"/>
                <a:cs typeface="Lato"/>
                <a:sym typeface="Lato"/>
              </a:rPr>
              <a:t>NOT</a:t>
            </a:r>
            <a:r>
              <a:rPr lang="en-US"/>
              <a:t> equal to </a:t>
            </a:r>
            <a:r>
              <a:rPr lang="en-US">
                <a:solidFill>
                  <a:srgbClr val="0033CC"/>
                </a:solidFill>
                <a:latin typeface="IBM Plex Mono SemiBold"/>
                <a:ea typeface="IBM Plex Mono SemiBold"/>
                <a:cs typeface="IBM Plex Mono SemiBold"/>
                <a:sym typeface="IBM Plex Mono SemiBold"/>
              </a:rPr>
              <a:t>‘KING’</a:t>
            </a:r>
            <a:endParaRPr/>
          </a:p>
        </p:txBody>
      </p:sp>
      <p:sp>
        <p:nvSpPr>
          <p:cNvPr id="352" name="Google Shape;352;p51"/>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14</a:t>
            </a:fld>
            <a:endParaRPr/>
          </a:p>
        </p:txBody>
      </p:sp>
      <p:sp>
        <p:nvSpPr>
          <p:cNvPr id="353" name="Google Shape;353;p51"/>
          <p:cNvSpPr txBox="1">
            <a:spLocks noGrp="1"/>
          </p:cNvSpPr>
          <p:nvPr>
            <p:ph type="body" idx="1"/>
          </p:nvPr>
        </p:nvSpPr>
        <p:spPr>
          <a:xfrm>
            <a:off x="473342" y="2075543"/>
            <a:ext cx="8163600" cy="12699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rgbClr val="336699"/>
                </a:solidFill>
                <a:latin typeface="IBM Plex Mono SemiBold"/>
                <a:ea typeface="IBM Plex Mono SemiBold"/>
                <a:cs typeface="IBM Plex Mono SemiBold"/>
                <a:sym typeface="IBM Plex Mono SemiBold"/>
              </a:rPr>
              <a:t>SELECT</a:t>
            </a:r>
            <a:r>
              <a:rPr lang="en-US">
                <a:latin typeface="IBM Plex Mono SemiBold"/>
                <a:ea typeface="IBM Plex Mono SemiBold"/>
                <a:cs typeface="IBM Plex Mono SemiBold"/>
                <a:sym typeface="IBM Plex Mono SemiBold"/>
              </a:rPr>
              <a:t> </a:t>
            </a:r>
            <a:r>
              <a:rPr lang="en-US" sz="2400" err="1">
                <a:latin typeface="IBM Plex Mono SemiBold"/>
                <a:ea typeface="IBM Plex Mono SemiBold"/>
                <a:cs typeface="IBM Plex Mono SemiBold"/>
                <a:sym typeface="IBM Plex Mono SemiBold"/>
              </a:rPr>
              <a:t>employee_id</a:t>
            </a:r>
            <a:r>
              <a:rPr lang="en-US" sz="2400">
                <a:latin typeface="IBM Plex Mono SemiBold"/>
                <a:ea typeface="IBM Plex Mono SemiBold"/>
                <a:cs typeface="IBM Plex Mono SemiBold"/>
                <a:sym typeface="IBM Plex Mono SemiBold"/>
              </a:rPr>
              <a:t>, </a:t>
            </a:r>
            <a:r>
              <a:rPr lang="en-US" sz="2400" err="1">
                <a:latin typeface="IBM Plex Mono SemiBold"/>
                <a:ea typeface="IBM Plex Mono SemiBold"/>
                <a:cs typeface="IBM Plex Mono SemiBold"/>
                <a:sym typeface="IBM Plex Mono SemiBold"/>
              </a:rPr>
              <a:t>first_name</a:t>
            </a:r>
            <a:r>
              <a:rPr lang="en-US" sz="2400">
                <a:latin typeface="IBM Plex Mono SemiBold"/>
                <a:ea typeface="IBM Plex Mono SemiBold"/>
                <a:cs typeface="IBM Plex Mono SemiBold"/>
                <a:sym typeface="IBM Plex Mono SemiBold"/>
              </a:rPr>
              <a:t>, </a:t>
            </a:r>
            <a:r>
              <a:rPr lang="en-US" sz="2400" err="1">
                <a:latin typeface="IBM Plex Mono SemiBold"/>
                <a:ea typeface="IBM Plex Mono SemiBold"/>
                <a:cs typeface="IBM Plex Mono SemiBold"/>
                <a:sym typeface="IBM Plex Mono SemiBold"/>
              </a:rPr>
              <a:t>last_name</a:t>
            </a:r>
            <a:endParaRPr sz="24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sz="2400">
                <a:solidFill>
                  <a:srgbClr val="336699"/>
                </a:solidFill>
                <a:latin typeface="IBM Plex Mono SemiBold"/>
                <a:ea typeface="IBM Plex Mono SemiBold"/>
                <a:cs typeface="IBM Plex Mono SemiBold"/>
                <a:sym typeface="IBM Plex Mono SemiBold"/>
              </a:rPr>
              <a:t>FROM</a:t>
            </a:r>
            <a:r>
              <a:rPr lang="en-US">
                <a:latin typeface="IBM Plex Mono SemiBold"/>
                <a:ea typeface="IBM Plex Mono SemiBold"/>
                <a:cs typeface="IBM Plex Mono SemiBold"/>
                <a:sym typeface="IBM Plex Mono SemiBold"/>
              </a:rPr>
              <a:t>   </a:t>
            </a:r>
            <a:r>
              <a:rPr lang="en-US" sz="2400">
                <a:latin typeface="IBM Plex Mono SemiBold"/>
                <a:ea typeface="IBM Plex Mono SemiBold"/>
                <a:cs typeface="IBM Plex Mono SemiBold"/>
                <a:sym typeface="IBM Plex Mono SemiBold"/>
              </a:rPr>
              <a:t>Employees</a:t>
            </a:r>
            <a:endParaRPr sz="24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a:solidFill>
                  <a:srgbClr val="336699"/>
                </a:solidFill>
                <a:latin typeface="IBM Plex Mono SemiBold"/>
                <a:ea typeface="IBM Plex Mono SemiBold"/>
                <a:cs typeface="IBM Plex Mono SemiBold"/>
                <a:sym typeface="IBM Plex Mono SemiBold"/>
              </a:rPr>
              <a:t>W</a:t>
            </a:r>
            <a:r>
              <a:rPr lang="en-US" sz="2400">
                <a:solidFill>
                  <a:srgbClr val="336699"/>
                </a:solidFill>
                <a:latin typeface="IBM Plex Mono SemiBold"/>
                <a:ea typeface="IBM Plex Mono SemiBold"/>
                <a:cs typeface="IBM Plex Mono SemiBold"/>
                <a:sym typeface="IBM Plex Mono SemiBold"/>
              </a:rPr>
              <a:t>HERE</a:t>
            </a:r>
            <a:r>
              <a:rPr lang="en-US">
                <a:solidFill>
                  <a:srgbClr val="336699"/>
                </a:solidFill>
                <a:latin typeface="IBM Plex Mono SemiBold"/>
                <a:ea typeface="IBM Plex Mono SemiBold"/>
                <a:cs typeface="IBM Plex Mono SemiBold"/>
                <a:sym typeface="IBM Plex Mono SemiBold"/>
              </a:rPr>
              <a:t>	  </a:t>
            </a:r>
            <a:r>
              <a:rPr lang="en-US" err="1">
                <a:latin typeface="IBM Plex Mono SemiBold"/>
                <a:ea typeface="IBM Plex Mono SemiBold"/>
                <a:cs typeface="IBM Plex Mono SemiBold"/>
                <a:sym typeface="IBM Plex Mono SemiBold"/>
              </a:rPr>
              <a:t>last_name</a:t>
            </a:r>
            <a:r>
              <a:rPr lang="en-US" sz="2400">
                <a:latin typeface="IBM Plex Mono SemiBold"/>
                <a:ea typeface="IBM Plex Mono SemiBold"/>
                <a:cs typeface="IBM Plex Mono SemiBold"/>
                <a:sym typeface="IBM Plex Mono SemiBold"/>
              </a:rPr>
              <a:t> = </a:t>
            </a:r>
            <a:r>
              <a:rPr lang="en-US">
                <a:solidFill>
                  <a:srgbClr val="0033CC"/>
                </a:solidFill>
                <a:latin typeface="IBM Plex Mono SemiBold"/>
                <a:ea typeface="IBM Plex Mono SemiBold"/>
                <a:cs typeface="IBM Plex Mono SemiBold"/>
                <a:sym typeface="IBM Plex Mono SemiBold"/>
              </a:rPr>
              <a:t>'King'</a:t>
            </a:r>
            <a:r>
              <a:rPr lang="en-US" sz="2400">
                <a:latin typeface="IBM Plex Mono SemiBold"/>
                <a:ea typeface="IBM Plex Mono SemiBold"/>
                <a:cs typeface="IBM Plex Mono SemiBold"/>
                <a:sym typeface="IBM Plex Mono SemiBold"/>
              </a:rPr>
              <a:t>;</a:t>
            </a:r>
            <a:endParaRPr sz="24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endParaRPr sz="2400">
              <a:latin typeface="IBM Plex Mono SemiBold"/>
              <a:ea typeface="IBM Plex Mono SemiBold"/>
              <a:cs typeface="IBM Plex Mono SemiBold"/>
              <a:sym typeface="IBM Plex Mono SemiBo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750"/>
                                  </p:stCondLst>
                                  <p:childTnLst>
                                    <p:set>
                                      <p:cBhvr>
                                        <p:cTn id="6" dur="1" fill="hold">
                                          <p:stCondLst>
                                            <p:cond delay="0"/>
                                          </p:stCondLst>
                                        </p:cTn>
                                        <p:tgtEl>
                                          <p:spTgt spid="351">
                                            <p:txEl>
                                              <p:pRg st="0" end="0"/>
                                            </p:txEl>
                                          </p:spTgt>
                                        </p:tgtEl>
                                        <p:attrNameLst>
                                          <p:attrName>style.visibility</p:attrName>
                                        </p:attrNameLst>
                                      </p:cBhvr>
                                      <p:to>
                                        <p:strVal val="visible"/>
                                      </p:to>
                                    </p:set>
                                    <p:animEffect transition="in" filter="barn(inVertical)">
                                      <p:cBhvr>
                                        <p:cTn id="7" dur="500"/>
                                        <p:tgtEl>
                                          <p:spTgt spid="351">
                                            <p:txEl>
                                              <p:pRg st="0" end="0"/>
                                            </p:txEl>
                                          </p:spTgt>
                                        </p:tgtEl>
                                      </p:cBhvr>
                                    </p:animEffect>
                                  </p:childTnLst>
                                </p:cTn>
                              </p:par>
                              <p:par>
                                <p:cTn id="8" presetID="16" presetClass="entr" presetSubtype="21" fill="hold" nodeType="withEffect">
                                  <p:stCondLst>
                                    <p:cond delay="750"/>
                                  </p:stCondLst>
                                  <p:childTnLst>
                                    <p:set>
                                      <p:cBhvr>
                                        <p:cTn id="9" dur="1" fill="hold">
                                          <p:stCondLst>
                                            <p:cond delay="0"/>
                                          </p:stCondLst>
                                        </p:cTn>
                                        <p:tgtEl>
                                          <p:spTgt spid="351">
                                            <p:txEl>
                                              <p:pRg st="1" end="1"/>
                                            </p:txEl>
                                          </p:spTgt>
                                        </p:tgtEl>
                                        <p:attrNameLst>
                                          <p:attrName>style.visibility</p:attrName>
                                        </p:attrNameLst>
                                      </p:cBhvr>
                                      <p:to>
                                        <p:strVal val="visible"/>
                                      </p:to>
                                    </p:set>
                                    <p:animEffect transition="in" filter="barn(inVertical)">
                                      <p:cBhvr>
                                        <p:cTn id="10" dur="500"/>
                                        <p:tgtEl>
                                          <p:spTgt spid="35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53">
                                            <p:bg/>
                                          </p:spTgt>
                                        </p:tgtEl>
                                        <p:attrNameLst>
                                          <p:attrName>style.visibility</p:attrName>
                                        </p:attrNameLst>
                                      </p:cBhvr>
                                      <p:to>
                                        <p:strVal val="visible"/>
                                      </p:to>
                                    </p:set>
                                    <p:animEffect transition="in" filter="barn(inVertical)">
                                      <p:cBhvr>
                                        <p:cTn id="15" dur="500"/>
                                        <p:tgtEl>
                                          <p:spTgt spid="353">
                                            <p:bg/>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53">
                                            <p:txEl>
                                              <p:pRg st="0" end="0"/>
                                            </p:txEl>
                                          </p:spTgt>
                                        </p:tgtEl>
                                        <p:attrNameLst>
                                          <p:attrName>style.visibility</p:attrName>
                                        </p:attrNameLst>
                                      </p:cBhvr>
                                      <p:to>
                                        <p:strVal val="visible"/>
                                      </p:to>
                                    </p:set>
                                    <p:animEffect transition="in" filter="barn(inVertical)">
                                      <p:cBhvr>
                                        <p:cTn id="18" dur="500"/>
                                        <p:tgtEl>
                                          <p:spTgt spid="353">
                                            <p:txEl>
                                              <p:pRg st="0" end="0"/>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53">
                                            <p:txEl>
                                              <p:pRg st="1" end="1"/>
                                            </p:txEl>
                                          </p:spTgt>
                                        </p:tgtEl>
                                        <p:attrNameLst>
                                          <p:attrName>style.visibility</p:attrName>
                                        </p:attrNameLst>
                                      </p:cBhvr>
                                      <p:to>
                                        <p:strVal val="visible"/>
                                      </p:to>
                                    </p:set>
                                    <p:animEffect transition="in" filter="barn(inVertical)">
                                      <p:cBhvr>
                                        <p:cTn id="21" dur="500"/>
                                        <p:tgtEl>
                                          <p:spTgt spid="353">
                                            <p:txEl>
                                              <p:pRg st="1" end="1"/>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53">
                                            <p:txEl>
                                              <p:pRg st="2" end="2"/>
                                            </p:txEl>
                                          </p:spTgt>
                                        </p:tgtEl>
                                        <p:attrNameLst>
                                          <p:attrName>style.visibility</p:attrName>
                                        </p:attrNameLst>
                                      </p:cBhvr>
                                      <p:to>
                                        <p:strVal val="visible"/>
                                      </p:to>
                                    </p:set>
                                    <p:animEffect transition="in" filter="barn(inVertical)">
                                      <p:cBhvr>
                                        <p:cTn id="24" dur="500"/>
                                        <p:tgtEl>
                                          <p:spTgt spid="35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51">
                                            <p:txEl>
                                              <p:pRg st="5" end="5"/>
                                            </p:txEl>
                                          </p:spTgt>
                                        </p:tgtEl>
                                        <p:attrNameLst>
                                          <p:attrName>style.visibility</p:attrName>
                                        </p:attrNameLst>
                                      </p:cBhvr>
                                      <p:to>
                                        <p:strVal val="visible"/>
                                      </p:to>
                                    </p:set>
                                    <p:animEffect transition="in" filter="barn(inVertical)">
                                      <p:cBhvr>
                                        <p:cTn id="29" dur="500"/>
                                        <p:tgtEl>
                                          <p:spTgt spid="351">
                                            <p:txEl>
                                              <p:pRg st="5" end="5"/>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51">
                                            <p:txEl>
                                              <p:pRg st="6" end="6"/>
                                            </p:txEl>
                                          </p:spTgt>
                                        </p:tgtEl>
                                        <p:attrNameLst>
                                          <p:attrName>style.visibility</p:attrName>
                                        </p:attrNameLst>
                                      </p:cBhvr>
                                      <p:to>
                                        <p:strVal val="visible"/>
                                      </p:to>
                                    </p:set>
                                    <p:animEffect transition="in" filter="barn(inVertical)">
                                      <p:cBhvr>
                                        <p:cTn id="32" dur="500"/>
                                        <p:tgtEl>
                                          <p:spTgt spid="3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 grpId="0" uiExpand="1"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2"/>
          <p:cNvSpPr txBox="1">
            <a:spLocks noGrp="1"/>
          </p:cNvSpPr>
          <p:nvPr>
            <p:ph type="title"/>
          </p:nvPr>
        </p:nvSpPr>
        <p:spPr>
          <a:xfrm>
            <a:off x="473342" y="9380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Literal Values in SQL</a:t>
            </a:r>
            <a:endParaRPr/>
          </a:p>
        </p:txBody>
      </p:sp>
      <p:sp>
        <p:nvSpPr>
          <p:cNvPr id="359" name="Google Shape;359;p52"/>
          <p:cNvSpPr txBox="1">
            <a:spLocks noGrp="1"/>
          </p:cNvSpPr>
          <p:nvPr>
            <p:ph type="body" idx="1"/>
          </p:nvPr>
        </p:nvSpPr>
        <p:spPr>
          <a:xfrm>
            <a:off x="571500" y="944450"/>
            <a:ext cx="8005572" cy="957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2400"/>
              <a:buNone/>
            </a:pPr>
            <a:r>
              <a:rPr lang="en-US" b="1">
                <a:solidFill>
                  <a:srgbClr val="C00000"/>
                </a:solidFill>
                <a:latin typeface="Lato"/>
                <a:ea typeface="Lato"/>
                <a:cs typeface="Lato"/>
                <a:sym typeface="Lato"/>
              </a:rPr>
              <a:t>Note: </a:t>
            </a:r>
            <a:r>
              <a:rPr lang="en-US"/>
              <a:t>SQL </a:t>
            </a:r>
            <a:r>
              <a:rPr lang="en-US" b="1"/>
              <a:t>DOES NOT </a:t>
            </a:r>
            <a:r>
              <a:rPr lang="en-US"/>
              <a:t>require single quotes for NUMBER literal values, but it works whether you have it or not.</a:t>
            </a:r>
            <a:endParaRPr/>
          </a:p>
          <a:p>
            <a:pPr marL="0" marR="0" lvl="0" indent="0" algn="l" rtl="0">
              <a:lnSpc>
                <a:spcPct val="100000"/>
              </a:lnSpc>
              <a:spcBef>
                <a:spcPts val="1800"/>
              </a:spcBef>
              <a:spcAft>
                <a:spcPts val="0"/>
              </a:spcAft>
              <a:buSzPts val="2400"/>
              <a:buNone/>
            </a:pPr>
            <a:endParaRPr/>
          </a:p>
          <a:p>
            <a:pPr marL="0" marR="0" lvl="0" indent="0" algn="l" rtl="0">
              <a:lnSpc>
                <a:spcPct val="100000"/>
              </a:lnSpc>
              <a:spcBef>
                <a:spcPts val="1800"/>
              </a:spcBef>
              <a:spcAft>
                <a:spcPts val="0"/>
              </a:spcAft>
              <a:buSzPts val="2400"/>
              <a:buNone/>
            </a:pPr>
            <a:endParaRPr/>
          </a:p>
          <a:p>
            <a:pPr marL="0" marR="0" lvl="0" indent="0" algn="l" rtl="0">
              <a:lnSpc>
                <a:spcPct val="100000"/>
              </a:lnSpc>
              <a:spcBef>
                <a:spcPts val="1800"/>
              </a:spcBef>
              <a:spcAft>
                <a:spcPts val="0"/>
              </a:spcAft>
              <a:buSzPts val="2400"/>
              <a:buNone/>
            </a:pPr>
            <a:endParaRPr/>
          </a:p>
          <a:p>
            <a:pPr marL="0" marR="0" lvl="0" indent="0" algn="l" rtl="0">
              <a:lnSpc>
                <a:spcPct val="100000"/>
              </a:lnSpc>
              <a:spcBef>
                <a:spcPts val="1800"/>
              </a:spcBef>
              <a:spcAft>
                <a:spcPts val="1800"/>
              </a:spcAft>
              <a:buSzPts val="2400"/>
              <a:buNone/>
            </a:pPr>
            <a:r>
              <a:rPr lang="en-US"/>
              <a:t>Above is the same as below:</a:t>
            </a:r>
            <a:endParaRPr/>
          </a:p>
        </p:txBody>
      </p:sp>
      <p:sp>
        <p:nvSpPr>
          <p:cNvPr id="360" name="Google Shape;360;p52"/>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15</a:t>
            </a:fld>
            <a:endParaRPr/>
          </a:p>
        </p:txBody>
      </p:sp>
      <p:sp>
        <p:nvSpPr>
          <p:cNvPr id="361" name="Google Shape;361;p52"/>
          <p:cNvSpPr txBox="1">
            <a:spLocks noGrp="1"/>
          </p:cNvSpPr>
          <p:nvPr>
            <p:ph type="body" idx="1"/>
          </p:nvPr>
        </p:nvSpPr>
        <p:spPr>
          <a:xfrm>
            <a:off x="585300" y="1787197"/>
            <a:ext cx="8124600" cy="12699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rgbClr val="336699"/>
                </a:solidFill>
                <a:latin typeface="IBM Plex Mono SemiBold"/>
                <a:ea typeface="IBM Plex Mono SemiBold"/>
                <a:cs typeface="IBM Plex Mono SemiBold"/>
                <a:sym typeface="IBM Plex Mono SemiBold"/>
              </a:rPr>
              <a:t>SELECT</a:t>
            </a:r>
            <a:r>
              <a:rPr lang="en-US">
                <a:latin typeface="IBM Plex Mono SemiBold"/>
                <a:ea typeface="IBM Plex Mono SemiBold"/>
                <a:cs typeface="IBM Plex Mono SemiBold"/>
                <a:sym typeface="IBM Plex Mono SemiBold"/>
              </a:rPr>
              <a:t> </a:t>
            </a:r>
            <a:r>
              <a:rPr lang="en-US" sz="2400">
                <a:latin typeface="IBM Plex Mono SemiBold"/>
                <a:ea typeface="IBM Plex Mono SemiBold"/>
                <a:cs typeface="IBM Plex Mono SemiBold"/>
                <a:sym typeface="IBM Plex Mono SemiBold"/>
              </a:rPr>
              <a:t>employee_id, first_name, last_name</a:t>
            </a:r>
            <a:endParaRPr sz="24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sz="2400">
                <a:solidFill>
                  <a:srgbClr val="336699"/>
                </a:solidFill>
                <a:latin typeface="IBM Plex Mono SemiBold"/>
                <a:ea typeface="IBM Plex Mono SemiBold"/>
                <a:cs typeface="IBM Plex Mono SemiBold"/>
                <a:sym typeface="IBM Plex Mono SemiBold"/>
              </a:rPr>
              <a:t>FROM</a:t>
            </a:r>
            <a:r>
              <a:rPr lang="en-US">
                <a:latin typeface="IBM Plex Mono SemiBold"/>
                <a:ea typeface="IBM Plex Mono SemiBold"/>
                <a:cs typeface="IBM Plex Mono SemiBold"/>
                <a:sym typeface="IBM Plex Mono SemiBold"/>
              </a:rPr>
              <a:t>   </a:t>
            </a:r>
            <a:r>
              <a:rPr lang="en-US" sz="2400">
                <a:latin typeface="IBM Plex Mono SemiBold"/>
                <a:ea typeface="IBM Plex Mono SemiBold"/>
                <a:cs typeface="IBM Plex Mono SemiBold"/>
                <a:sym typeface="IBM Plex Mono SemiBold"/>
              </a:rPr>
              <a:t>Employees</a:t>
            </a:r>
            <a:endParaRPr sz="24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a:solidFill>
                  <a:srgbClr val="336699"/>
                </a:solidFill>
                <a:latin typeface="IBM Plex Mono SemiBold"/>
                <a:ea typeface="IBM Plex Mono SemiBold"/>
                <a:cs typeface="IBM Plex Mono SemiBold"/>
                <a:sym typeface="IBM Plex Mono SemiBold"/>
              </a:rPr>
              <a:t>W</a:t>
            </a:r>
            <a:r>
              <a:rPr lang="en-US" sz="2400">
                <a:solidFill>
                  <a:srgbClr val="336699"/>
                </a:solidFill>
                <a:latin typeface="IBM Plex Mono SemiBold"/>
                <a:ea typeface="IBM Plex Mono SemiBold"/>
                <a:cs typeface="IBM Plex Mono SemiBold"/>
                <a:sym typeface="IBM Plex Mono SemiBold"/>
              </a:rPr>
              <a:t>HERE</a:t>
            </a:r>
            <a:r>
              <a:rPr lang="en-US">
                <a:solidFill>
                  <a:srgbClr val="336699"/>
                </a:solidFill>
                <a:latin typeface="IBM Plex Mono SemiBold"/>
                <a:ea typeface="IBM Plex Mono SemiBold"/>
                <a:cs typeface="IBM Plex Mono SemiBold"/>
                <a:sym typeface="IBM Plex Mono SemiBold"/>
              </a:rPr>
              <a:t>	  </a:t>
            </a:r>
            <a:r>
              <a:rPr lang="en-US" sz="2400">
                <a:latin typeface="IBM Plex Mono SemiBold"/>
                <a:ea typeface="IBM Plex Mono SemiBold"/>
                <a:cs typeface="IBM Plex Mono SemiBold"/>
                <a:sym typeface="IBM Plex Mono SemiBold"/>
              </a:rPr>
              <a:t>employee_id = </a:t>
            </a:r>
            <a:r>
              <a:rPr lang="en-US">
                <a:solidFill>
                  <a:srgbClr val="0033CC"/>
                </a:solidFill>
                <a:latin typeface="IBM Plex Mono SemiBold"/>
                <a:ea typeface="IBM Plex Mono SemiBold"/>
                <a:cs typeface="IBM Plex Mono SemiBold"/>
                <a:sym typeface="IBM Plex Mono SemiBold"/>
              </a:rPr>
              <a:t>'200'</a:t>
            </a:r>
            <a:r>
              <a:rPr lang="en-US" sz="2400">
                <a:latin typeface="IBM Plex Mono SemiBold"/>
                <a:ea typeface="IBM Plex Mono SemiBold"/>
                <a:cs typeface="IBM Plex Mono SemiBold"/>
                <a:sym typeface="IBM Plex Mono SemiBold"/>
              </a:rPr>
              <a:t>;</a:t>
            </a:r>
            <a:endParaRPr sz="2400">
              <a:latin typeface="IBM Plex Mono SemiBold"/>
              <a:ea typeface="IBM Plex Mono SemiBold"/>
              <a:cs typeface="IBM Plex Mono SemiBold"/>
              <a:sym typeface="IBM Plex Mono SemiBold"/>
            </a:endParaRPr>
          </a:p>
        </p:txBody>
      </p:sp>
      <p:sp>
        <p:nvSpPr>
          <p:cNvPr id="362" name="Google Shape;362;p52"/>
          <p:cNvSpPr txBox="1">
            <a:spLocks noGrp="1"/>
          </p:cNvSpPr>
          <p:nvPr>
            <p:ph type="body" idx="1"/>
          </p:nvPr>
        </p:nvSpPr>
        <p:spPr>
          <a:xfrm>
            <a:off x="578400" y="4212745"/>
            <a:ext cx="8131500" cy="13563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b="1">
                <a:solidFill>
                  <a:srgbClr val="336699"/>
                </a:solidFill>
                <a:latin typeface="IBM Plex Mono"/>
                <a:ea typeface="IBM Plex Mono"/>
                <a:cs typeface="IBM Plex Mono"/>
                <a:sym typeface="IBM Plex Mono"/>
              </a:rPr>
              <a:t>SELECT</a:t>
            </a:r>
            <a:r>
              <a:rPr lang="en-US" b="1">
                <a:latin typeface="IBM Plex Mono"/>
                <a:ea typeface="IBM Plex Mono"/>
                <a:cs typeface="IBM Plex Mono"/>
                <a:sym typeface="IBM Plex Mono"/>
              </a:rPr>
              <a:t> </a:t>
            </a:r>
            <a:r>
              <a:rPr lang="en-US" sz="2400" b="1">
                <a:latin typeface="IBM Plex Mono"/>
                <a:ea typeface="IBM Plex Mono"/>
                <a:cs typeface="IBM Plex Mono"/>
                <a:sym typeface="IBM Plex Mono"/>
              </a:rPr>
              <a:t>employee_id, first_name, last_name</a:t>
            </a:r>
            <a:endParaRPr sz="2400" b="1">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400" b="1">
                <a:solidFill>
                  <a:srgbClr val="336699"/>
                </a:solidFill>
                <a:latin typeface="IBM Plex Mono"/>
                <a:ea typeface="IBM Plex Mono"/>
                <a:cs typeface="IBM Plex Mono"/>
                <a:sym typeface="IBM Plex Mono"/>
              </a:rPr>
              <a:t>FROM</a:t>
            </a:r>
            <a:r>
              <a:rPr lang="en-US" b="1">
                <a:latin typeface="IBM Plex Mono"/>
                <a:ea typeface="IBM Plex Mono"/>
                <a:cs typeface="IBM Plex Mono"/>
                <a:sym typeface="IBM Plex Mono"/>
              </a:rPr>
              <a:t>   </a:t>
            </a:r>
            <a:r>
              <a:rPr lang="en-US" sz="2400" b="1">
                <a:latin typeface="IBM Plex Mono"/>
                <a:ea typeface="IBM Plex Mono"/>
                <a:cs typeface="IBM Plex Mono"/>
                <a:sym typeface="IBM Plex Mono"/>
              </a:rPr>
              <a:t>Employees</a:t>
            </a:r>
            <a:endParaRPr sz="2400" b="1">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400" b="1">
                <a:solidFill>
                  <a:srgbClr val="336699"/>
                </a:solidFill>
                <a:latin typeface="IBM Plex Mono"/>
                <a:ea typeface="IBM Plex Mono"/>
                <a:cs typeface="IBM Plex Mono"/>
                <a:sym typeface="IBM Plex Mono"/>
              </a:rPr>
              <a:t>WHERE</a:t>
            </a:r>
            <a:r>
              <a:rPr lang="en-US" b="1">
                <a:solidFill>
                  <a:srgbClr val="336699"/>
                </a:solidFill>
                <a:latin typeface="IBM Plex Mono"/>
                <a:ea typeface="IBM Plex Mono"/>
                <a:cs typeface="IBM Plex Mono"/>
                <a:sym typeface="IBM Plex Mono"/>
              </a:rPr>
              <a:t>  </a:t>
            </a:r>
            <a:r>
              <a:rPr lang="en-US" sz="2400" b="1">
                <a:latin typeface="IBM Plex Mono"/>
                <a:ea typeface="IBM Plex Mono"/>
                <a:cs typeface="IBM Plex Mono"/>
                <a:sym typeface="IBM Plex Mono"/>
              </a:rPr>
              <a:t>employee_id = </a:t>
            </a:r>
            <a:r>
              <a:rPr lang="en-US" b="1">
                <a:solidFill>
                  <a:srgbClr val="396539"/>
                </a:solidFill>
                <a:latin typeface="IBM Plex Mono"/>
                <a:ea typeface="IBM Plex Mono"/>
                <a:cs typeface="IBM Plex Mono"/>
                <a:sym typeface="IBM Plex Mono"/>
              </a:rPr>
              <a:t>2</a:t>
            </a:r>
            <a:r>
              <a:rPr lang="en-US" sz="2400" b="1">
                <a:solidFill>
                  <a:srgbClr val="396539"/>
                </a:solidFill>
                <a:latin typeface="IBM Plex Mono"/>
                <a:ea typeface="IBM Plex Mono"/>
                <a:cs typeface="IBM Plex Mono"/>
                <a:sym typeface="IBM Plex Mono"/>
              </a:rPr>
              <a:t>00</a:t>
            </a:r>
            <a:r>
              <a:rPr lang="en-US" sz="2400" b="1">
                <a:latin typeface="IBM Plex Mono"/>
                <a:ea typeface="IBM Plex Mono"/>
                <a:cs typeface="IBM Plex Mono"/>
                <a:sym typeface="IBM Plex Mono"/>
              </a:rPr>
              <a:t>;</a:t>
            </a:r>
            <a:endParaRPr sz="2400">
              <a:latin typeface="IBM Plex Mono"/>
              <a:ea typeface="IBM Plex Mono"/>
              <a:cs typeface="IBM Plex Mono"/>
              <a:sym typeface="IBM Plex Mon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359">
                                            <p:txEl>
                                              <p:pRg st="0" end="0"/>
                                            </p:txEl>
                                          </p:spTgt>
                                        </p:tgtEl>
                                        <p:attrNameLst>
                                          <p:attrName>style.visibility</p:attrName>
                                        </p:attrNameLst>
                                      </p:cBhvr>
                                      <p:to>
                                        <p:strVal val="visible"/>
                                      </p:to>
                                    </p:set>
                                    <p:animEffect transition="in" filter="barn(inVertical)">
                                      <p:cBhvr>
                                        <p:cTn id="7" dur="500"/>
                                        <p:tgtEl>
                                          <p:spTgt spid="359">
                                            <p:txEl>
                                              <p:pRg st="0" end="0"/>
                                            </p:txEl>
                                          </p:spTgt>
                                        </p:tgtEl>
                                      </p:cBhvr>
                                    </p:animEffect>
                                  </p:childTnLst>
                                </p:cTn>
                              </p:par>
                              <p:par>
                                <p:cTn id="8" presetID="16" presetClass="entr" presetSubtype="21" fill="hold" grpId="0" nodeType="withEffect">
                                  <p:stCondLst>
                                    <p:cond delay="250"/>
                                  </p:stCondLst>
                                  <p:childTnLst>
                                    <p:set>
                                      <p:cBhvr>
                                        <p:cTn id="9" dur="1" fill="hold">
                                          <p:stCondLst>
                                            <p:cond delay="0"/>
                                          </p:stCondLst>
                                        </p:cTn>
                                        <p:tgtEl>
                                          <p:spTgt spid="361">
                                            <p:bg/>
                                          </p:spTgt>
                                        </p:tgtEl>
                                        <p:attrNameLst>
                                          <p:attrName>style.visibility</p:attrName>
                                        </p:attrNameLst>
                                      </p:cBhvr>
                                      <p:to>
                                        <p:strVal val="visible"/>
                                      </p:to>
                                    </p:set>
                                    <p:animEffect transition="in" filter="barn(inVertical)">
                                      <p:cBhvr>
                                        <p:cTn id="10" dur="500"/>
                                        <p:tgtEl>
                                          <p:spTgt spid="361">
                                            <p:bg/>
                                          </p:spTgt>
                                        </p:tgtEl>
                                      </p:cBhvr>
                                    </p:animEffect>
                                  </p:childTnLst>
                                </p:cTn>
                              </p:par>
                              <p:par>
                                <p:cTn id="11" presetID="16" presetClass="entr" presetSubtype="21" fill="hold" grpId="0" nodeType="withEffect">
                                  <p:stCondLst>
                                    <p:cond delay="250"/>
                                  </p:stCondLst>
                                  <p:childTnLst>
                                    <p:set>
                                      <p:cBhvr>
                                        <p:cTn id="12" dur="1" fill="hold">
                                          <p:stCondLst>
                                            <p:cond delay="0"/>
                                          </p:stCondLst>
                                        </p:cTn>
                                        <p:tgtEl>
                                          <p:spTgt spid="361">
                                            <p:txEl>
                                              <p:pRg st="0" end="0"/>
                                            </p:txEl>
                                          </p:spTgt>
                                        </p:tgtEl>
                                        <p:attrNameLst>
                                          <p:attrName>style.visibility</p:attrName>
                                        </p:attrNameLst>
                                      </p:cBhvr>
                                      <p:to>
                                        <p:strVal val="visible"/>
                                      </p:to>
                                    </p:set>
                                    <p:animEffect transition="in" filter="barn(inVertical)">
                                      <p:cBhvr>
                                        <p:cTn id="13" dur="500"/>
                                        <p:tgtEl>
                                          <p:spTgt spid="361">
                                            <p:txEl>
                                              <p:pRg st="0" end="0"/>
                                            </p:txEl>
                                          </p:spTgt>
                                        </p:tgtEl>
                                      </p:cBhvr>
                                    </p:animEffect>
                                  </p:childTnLst>
                                </p:cTn>
                              </p:par>
                              <p:par>
                                <p:cTn id="14" presetID="16" presetClass="entr" presetSubtype="21" fill="hold" grpId="0" nodeType="withEffect">
                                  <p:stCondLst>
                                    <p:cond delay="250"/>
                                  </p:stCondLst>
                                  <p:childTnLst>
                                    <p:set>
                                      <p:cBhvr>
                                        <p:cTn id="15" dur="1" fill="hold">
                                          <p:stCondLst>
                                            <p:cond delay="0"/>
                                          </p:stCondLst>
                                        </p:cTn>
                                        <p:tgtEl>
                                          <p:spTgt spid="361">
                                            <p:txEl>
                                              <p:pRg st="1" end="1"/>
                                            </p:txEl>
                                          </p:spTgt>
                                        </p:tgtEl>
                                        <p:attrNameLst>
                                          <p:attrName>style.visibility</p:attrName>
                                        </p:attrNameLst>
                                      </p:cBhvr>
                                      <p:to>
                                        <p:strVal val="visible"/>
                                      </p:to>
                                    </p:set>
                                    <p:animEffect transition="in" filter="barn(inVertical)">
                                      <p:cBhvr>
                                        <p:cTn id="16" dur="500"/>
                                        <p:tgtEl>
                                          <p:spTgt spid="361">
                                            <p:txEl>
                                              <p:pRg st="1" end="1"/>
                                            </p:txEl>
                                          </p:spTgt>
                                        </p:tgtEl>
                                      </p:cBhvr>
                                    </p:animEffect>
                                  </p:childTnLst>
                                </p:cTn>
                              </p:par>
                              <p:par>
                                <p:cTn id="17" presetID="16" presetClass="entr" presetSubtype="21" fill="hold" grpId="0" nodeType="withEffect">
                                  <p:stCondLst>
                                    <p:cond delay="250"/>
                                  </p:stCondLst>
                                  <p:childTnLst>
                                    <p:set>
                                      <p:cBhvr>
                                        <p:cTn id="18" dur="1" fill="hold">
                                          <p:stCondLst>
                                            <p:cond delay="0"/>
                                          </p:stCondLst>
                                        </p:cTn>
                                        <p:tgtEl>
                                          <p:spTgt spid="361">
                                            <p:txEl>
                                              <p:pRg st="2" end="2"/>
                                            </p:txEl>
                                          </p:spTgt>
                                        </p:tgtEl>
                                        <p:attrNameLst>
                                          <p:attrName>style.visibility</p:attrName>
                                        </p:attrNameLst>
                                      </p:cBhvr>
                                      <p:to>
                                        <p:strVal val="visible"/>
                                      </p:to>
                                    </p:set>
                                    <p:animEffect transition="in" filter="barn(inVertical)">
                                      <p:cBhvr>
                                        <p:cTn id="19" dur="500"/>
                                        <p:tgtEl>
                                          <p:spTgt spid="361">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59">
                                            <p:txEl>
                                              <p:pRg st="4" end="4"/>
                                            </p:txEl>
                                          </p:spTgt>
                                        </p:tgtEl>
                                        <p:attrNameLst>
                                          <p:attrName>style.visibility</p:attrName>
                                        </p:attrNameLst>
                                      </p:cBhvr>
                                      <p:to>
                                        <p:strVal val="visible"/>
                                      </p:to>
                                    </p:set>
                                    <p:animEffect transition="in" filter="barn(inVertical)">
                                      <p:cBhvr>
                                        <p:cTn id="24" dur="500"/>
                                        <p:tgtEl>
                                          <p:spTgt spid="359">
                                            <p:txEl>
                                              <p:pRg st="4" end="4"/>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362">
                                            <p:bg/>
                                          </p:spTgt>
                                        </p:tgtEl>
                                        <p:attrNameLst>
                                          <p:attrName>style.visibility</p:attrName>
                                        </p:attrNameLst>
                                      </p:cBhvr>
                                      <p:to>
                                        <p:strVal val="visible"/>
                                      </p:to>
                                    </p:set>
                                    <p:animEffect transition="in" filter="barn(inVertical)">
                                      <p:cBhvr>
                                        <p:cTn id="27" dur="500"/>
                                        <p:tgtEl>
                                          <p:spTgt spid="362">
                                            <p:bg/>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62">
                                            <p:txEl>
                                              <p:pRg st="0" end="0"/>
                                            </p:txEl>
                                          </p:spTgt>
                                        </p:tgtEl>
                                        <p:attrNameLst>
                                          <p:attrName>style.visibility</p:attrName>
                                        </p:attrNameLst>
                                      </p:cBhvr>
                                      <p:to>
                                        <p:strVal val="visible"/>
                                      </p:to>
                                    </p:set>
                                    <p:animEffect transition="in" filter="barn(inVertical)">
                                      <p:cBhvr>
                                        <p:cTn id="30" dur="500"/>
                                        <p:tgtEl>
                                          <p:spTgt spid="362">
                                            <p:txEl>
                                              <p:pRg st="0" end="0"/>
                                            </p:txEl>
                                          </p:spTgt>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362">
                                            <p:txEl>
                                              <p:pRg st="1" end="1"/>
                                            </p:txEl>
                                          </p:spTgt>
                                        </p:tgtEl>
                                        <p:attrNameLst>
                                          <p:attrName>style.visibility</p:attrName>
                                        </p:attrNameLst>
                                      </p:cBhvr>
                                      <p:to>
                                        <p:strVal val="visible"/>
                                      </p:to>
                                    </p:set>
                                    <p:animEffect transition="in" filter="barn(inVertical)">
                                      <p:cBhvr>
                                        <p:cTn id="33" dur="500"/>
                                        <p:tgtEl>
                                          <p:spTgt spid="362">
                                            <p:txEl>
                                              <p:pRg st="1" end="1"/>
                                            </p:txEl>
                                          </p:spTgt>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362">
                                            <p:txEl>
                                              <p:pRg st="2" end="2"/>
                                            </p:txEl>
                                          </p:spTgt>
                                        </p:tgtEl>
                                        <p:attrNameLst>
                                          <p:attrName>style.visibility</p:attrName>
                                        </p:attrNameLst>
                                      </p:cBhvr>
                                      <p:to>
                                        <p:strVal val="visible"/>
                                      </p:to>
                                    </p:set>
                                    <p:animEffect transition="in" filter="barn(inVertical)">
                                      <p:cBhvr>
                                        <p:cTn id="36" dur="500"/>
                                        <p:tgtEl>
                                          <p:spTgt spid="3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 grpId="0" build="p" animBg="1"/>
      <p:bldP spid="362"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3"/>
          <p:cNvSpPr txBox="1">
            <a:spLocks noGrp="1"/>
          </p:cNvSpPr>
          <p:nvPr>
            <p:ph type="title"/>
          </p:nvPr>
        </p:nvSpPr>
        <p:spPr>
          <a:xfrm>
            <a:off x="473350" y="13062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Literal Date Values in SQL</a:t>
            </a:r>
            <a:endParaRPr/>
          </a:p>
        </p:txBody>
      </p:sp>
      <p:sp>
        <p:nvSpPr>
          <p:cNvPr id="368" name="Google Shape;368;p53"/>
          <p:cNvSpPr txBox="1">
            <a:spLocks noGrp="1"/>
          </p:cNvSpPr>
          <p:nvPr>
            <p:ph type="body" idx="1"/>
          </p:nvPr>
        </p:nvSpPr>
        <p:spPr>
          <a:xfrm>
            <a:off x="473342" y="891393"/>
            <a:ext cx="8515202" cy="4603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2400"/>
              <a:buNone/>
            </a:pPr>
            <a:r>
              <a:rPr lang="en-US" sz="2600" b="1">
                <a:solidFill>
                  <a:srgbClr val="C00000"/>
                </a:solidFill>
                <a:latin typeface="Lato"/>
                <a:ea typeface="Lato"/>
                <a:cs typeface="Lato"/>
                <a:sym typeface="Lato"/>
              </a:rPr>
              <a:t>Note: </a:t>
            </a:r>
            <a:r>
              <a:rPr lang="en-US" sz="2600"/>
              <a:t>We also need the single quotes for date literals</a:t>
            </a:r>
            <a:endParaRPr sz="2600"/>
          </a:p>
          <a:p>
            <a:pPr marL="0" marR="0" lvl="0" indent="0" algn="l" rtl="0">
              <a:lnSpc>
                <a:spcPct val="100000"/>
              </a:lnSpc>
              <a:spcBef>
                <a:spcPts val="1800"/>
              </a:spcBef>
              <a:spcAft>
                <a:spcPts val="0"/>
              </a:spcAft>
              <a:buSzPts val="2400"/>
              <a:buNone/>
            </a:pPr>
            <a:endParaRPr/>
          </a:p>
          <a:p>
            <a:pPr marL="0" marR="0" lvl="0" indent="0" algn="l" rtl="0">
              <a:lnSpc>
                <a:spcPct val="100000"/>
              </a:lnSpc>
              <a:spcBef>
                <a:spcPts val="1800"/>
              </a:spcBef>
              <a:spcAft>
                <a:spcPts val="0"/>
              </a:spcAft>
              <a:buSzPts val="2400"/>
              <a:buNone/>
            </a:pPr>
            <a:endParaRPr/>
          </a:p>
          <a:p>
            <a:pPr marL="0" marR="0" lvl="0" indent="0" algn="l" rtl="0">
              <a:lnSpc>
                <a:spcPct val="100000"/>
              </a:lnSpc>
              <a:spcBef>
                <a:spcPts val="1800"/>
              </a:spcBef>
              <a:spcAft>
                <a:spcPts val="0"/>
              </a:spcAft>
              <a:buSzPts val="2400"/>
              <a:buNone/>
            </a:pPr>
            <a:endParaRPr/>
          </a:p>
          <a:p>
            <a:pPr marL="0" lvl="0" indent="0" algn="l" rtl="0">
              <a:lnSpc>
                <a:spcPct val="90000"/>
              </a:lnSpc>
              <a:spcBef>
                <a:spcPts val="1800"/>
              </a:spcBef>
              <a:spcAft>
                <a:spcPts val="0"/>
              </a:spcAft>
              <a:buSzPts val="2400"/>
              <a:buNone/>
            </a:pPr>
            <a:r>
              <a:rPr lang="en-US" sz="2200"/>
              <a:t>The date format here is: '</a:t>
            </a:r>
            <a:r>
              <a:rPr lang="en-US" sz="2200" b="1">
                <a:latin typeface="Lato"/>
                <a:ea typeface="Lato"/>
                <a:cs typeface="Lato"/>
                <a:sym typeface="Lato"/>
              </a:rPr>
              <a:t>YYYY-MM-DD</a:t>
            </a:r>
            <a:r>
              <a:rPr lang="en-US" sz="2200"/>
              <a:t>’ </a:t>
            </a:r>
            <a:br>
              <a:rPr lang="en-US" sz="2200"/>
            </a:br>
            <a:r>
              <a:rPr lang="en-US" sz="2200"/>
              <a:t>(Year-Month-Day)</a:t>
            </a:r>
            <a:endParaRPr sz="2200"/>
          </a:p>
        </p:txBody>
      </p:sp>
      <p:sp>
        <p:nvSpPr>
          <p:cNvPr id="369" name="Google Shape;369;p53"/>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16</a:t>
            </a:fld>
            <a:endParaRPr/>
          </a:p>
        </p:txBody>
      </p:sp>
      <p:sp>
        <p:nvSpPr>
          <p:cNvPr id="370" name="Google Shape;370;p53"/>
          <p:cNvSpPr txBox="1">
            <a:spLocks noGrp="1"/>
          </p:cNvSpPr>
          <p:nvPr>
            <p:ph type="body" idx="1"/>
          </p:nvPr>
        </p:nvSpPr>
        <p:spPr>
          <a:xfrm>
            <a:off x="571492" y="1542143"/>
            <a:ext cx="8124600" cy="12699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rgbClr val="336699"/>
                </a:solidFill>
                <a:latin typeface="IBM Plex Mono SemiBold"/>
                <a:ea typeface="IBM Plex Mono SemiBold"/>
                <a:cs typeface="IBM Plex Mono SemiBold"/>
                <a:sym typeface="IBM Plex Mono SemiBold"/>
              </a:rPr>
              <a:t>SELECT</a:t>
            </a:r>
            <a:r>
              <a:rPr lang="en-US">
                <a:latin typeface="IBM Plex Mono SemiBold"/>
                <a:ea typeface="IBM Plex Mono SemiBold"/>
                <a:cs typeface="IBM Plex Mono SemiBold"/>
                <a:sym typeface="IBM Plex Mono SemiBold"/>
              </a:rPr>
              <a:t> </a:t>
            </a:r>
            <a:r>
              <a:rPr lang="en-US" sz="2400" err="1">
                <a:latin typeface="IBM Plex Mono SemiBold"/>
                <a:ea typeface="IBM Plex Mono SemiBold"/>
                <a:cs typeface="IBM Plex Mono SemiBold"/>
                <a:sym typeface="IBM Plex Mono SemiBold"/>
              </a:rPr>
              <a:t>employee_id</a:t>
            </a:r>
            <a:r>
              <a:rPr lang="en-US" sz="2400">
                <a:latin typeface="IBM Plex Mono SemiBold"/>
                <a:ea typeface="IBM Plex Mono SemiBold"/>
                <a:cs typeface="IBM Plex Mono SemiBold"/>
                <a:sym typeface="IBM Plex Mono SemiBold"/>
              </a:rPr>
              <a:t>, </a:t>
            </a:r>
            <a:r>
              <a:rPr lang="en-US" sz="2400" err="1">
                <a:latin typeface="IBM Plex Mono SemiBold"/>
                <a:ea typeface="IBM Plex Mono SemiBold"/>
                <a:cs typeface="IBM Plex Mono SemiBold"/>
                <a:sym typeface="IBM Plex Mono SemiBold"/>
              </a:rPr>
              <a:t>last_name</a:t>
            </a:r>
            <a:r>
              <a:rPr lang="en-US" sz="2400">
                <a:latin typeface="IBM Plex Mono SemiBold"/>
                <a:ea typeface="IBM Plex Mono SemiBold"/>
                <a:cs typeface="IBM Plex Mono SemiBold"/>
                <a:sym typeface="IBM Plex Mono SemiBold"/>
              </a:rPr>
              <a:t>, </a:t>
            </a:r>
            <a:r>
              <a:rPr lang="en-US" sz="2400" err="1">
                <a:latin typeface="IBM Plex Mono SemiBold"/>
                <a:ea typeface="IBM Plex Mono SemiBold"/>
                <a:cs typeface="IBM Plex Mono SemiBold"/>
                <a:sym typeface="IBM Plex Mono SemiBold"/>
              </a:rPr>
              <a:t>hire_date</a:t>
            </a:r>
            <a:endParaRPr sz="24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sz="2400">
                <a:solidFill>
                  <a:srgbClr val="336699"/>
                </a:solidFill>
                <a:latin typeface="IBM Plex Mono SemiBold"/>
                <a:ea typeface="IBM Plex Mono SemiBold"/>
                <a:cs typeface="IBM Plex Mono SemiBold"/>
                <a:sym typeface="IBM Plex Mono SemiBold"/>
              </a:rPr>
              <a:t>FROM</a:t>
            </a:r>
            <a:r>
              <a:rPr lang="en-US">
                <a:latin typeface="IBM Plex Mono SemiBold"/>
                <a:ea typeface="IBM Plex Mono SemiBold"/>
                <a:cs typeface="IBM Plex Mono SemiBold"/>
                <a:sym typeface="IBM Plex Mono SemiBold"/>
              </a:rPr>
              <a:t>   </a:t>
            </a:r>
            <a:r>
              <a:rPr lang="en-US" sz="2400">
                <a:latin typeface="IBM Plex Mono SemiBold"/>
                <a:ea typeface="IBM Plex Mono SemiBold"/>
                <a:cs typeface="IBM Plex Mono SemiBold"/>
                <a:sym typeface="IBM Plex Mono SemiBold"/>
              </a:rPr>
              <a:t>Employees</a:t>
            </a:r>
            <a:endParaRPr sz="24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a:solidFill>
                  <a:srgbClr val="336699"/>
                </a:solidFill>
                <a:latin typeface="IBM Plex Mono SemiBold"/>
                <a:ea typeface="IBM Plex Mono SemiBold"/>
                <a:cs typeface="IBM Plex Mono SemiBold"/>
                <a:sym typeface="IBM Plex Mono SemiBold"/>
              </a:rPr>
              <a:t>W</a:t>
            </a:r>
            <a:r>
              <a:rPr lang="en-US" sz="2400">
                <a:solidFill>
                  <a:srgbClr val="336699"/>
                </a:solidFill>
                <a:latin typeface="IBM Plex Mono SemiBold"/>
                <a:ea typeface="IBM Plex Mono SemiBold"/>
                <a:cs typeface="IBM Plex Mono SemiBold"/>
                <a:sym typeface="IBM Plex Mono SemiBold"/>
              </a:rPr>
              <a:t>HERE</a:t>
            </a:r>
            <a:r>
              <a:rPr lang="en-US">
                <a:solidFill>
                  <a:srgbClr val="336699"/>
                </a:solidFill>
                <a:latin typeface="IBM Plex Mono SemiBold"/>
                <a:ea typeface="IBM Plex Mono SemiBold"/>
                <a:cs typeface="IBM Plex Mono SemiBold"/>
                <a:sym typeface="IBM Plex Mono SemiBold"/>
              </a:rPr>
              <a:t>	  </a:t>
            </a:r>
            <a:r>
              <a:rPr lang="en-US" err="1">
                <a:latin typeface="IBM Plex Mono SemiBold"/>
                <a:ea typeface="IBM Plex Mono SemiBold"/>
                <a:cs typeface="IBM Plex Mono SemiBold"/>
                <a:sym typeface="IBM Plex Mono SemiBold"/>
              </a:rPr>
              <a:t>hire_date</a:t>
            </a:r>
            <a:r>
              <a:rPr lang="en-US">
                <a:latin typeface="IBM Plex Mono SemiBold"/>
                <a:ea typeface="IBM Plex Mono SemiBold"/>
                <a:cs typeface="IBM Plex Mono SemiBold"/>
                <a:sym typeface="IBM Plex Mono SemiBold"/>
              </a:rPr>
              <a:t> = </a:t>
            </a:r>
            <a:r>
              <a:rPr lang="en-US">
                <a:solidFill>
                  <a:srgbClr val="0033CC"/>
                </a:solidFill>
                <a:latin typeface="IBM Plex Mono SemiBold"/>
                <a:ea typeface="IBM Plex Mono SemiBold"/>
                <a:cs typeface="IBM Plex Mono SemiBold"/>
                <a:sym typeface="IBM Plex Mono SemiBold"/>
              </a:rPr>
              <a:t>'2003-06-17'</a:t>
            </a:r>
            <a:r>
              <a:rPr lang="en-US" sz="2400">
                <a:latin typeface="IBM Plex Mono SemiBold"/>
                <a:ea typeface="IBM Plex Mono SemiBold"/>
                <a:cs typeface="IBM Plex Mono SemiBold"/>
                <a:sym typeface="IBM Plex Mono SemiBold"/>
              </a:rPr>
              <a:t>;</a:t>
            </a:r>
            <a:endParaRPr sz="2400">
              <a:latin typeface="IBM Plex Mono SemiBold"/>
              <a:ea typeface="IBM Plex Mono SemiBold"/>
              <a:cs typeface="IBM Plex Mono SemiBold"/>
              <a:sym typeface="IBM Plex Mono SemiBo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500"/>
                                  </p:stCondLst>
                                  <p:childTnLst>
                                    <p:set>
                                      <p:cBhvr>
                                        <p:cTn id="6" dur="1" fill="hold">
                                          <p:stCondLst>
                                            <p:cond delay="0"/>
                                          </p:stCondLst>
                                        </p:cTn>
                                        <p:tgtEl>
                                          <p:spTgt spid="368">
                                            <p:txEl>
                                              <p:pRg st="0" end="0"/>
                                            </p:txEl>
                                          </p:spTgt>
                                        </p:tgtEl>
                                        <p:attrNameLst>
                                          <p:attrName>style.visibility</p:attrName>
                                        </p:attrNameLst>
                                      </p:cBhvr>
                                      <p:to>
                                        <p:strVal val="visible"/>
                                      </p:to>
                                    </p:set>
                                    <p:animEffect transition="in" filter="barn(inVertical)">
                                      <p:cBhvr>
                                        <p:cTn id="7" dur="500"/>
                                        <p:tgtEl>
                                          <p:spTgt spid="368">
                                            <p:txEl>
                                              <p:pRg st="0" end="0"/>
                                            </p:txEl>
                                          </p:spTgt>
                                        </p:tgtEl>
                                      </p:cBhvr>
                                    </p:animEffect>
                                  </p:childTnLst>
                                </p:cTn>
                              </p:par>
                              <p:par>
                                <p:cTn id="8" presetID="16" presetClass="entr" presetSubtype="21" fill="hold" grpId="0" nodeType="withEffect">
                                  <p:stCondLst>
                                    <p:cond delay="500"/>
                                  </p:stCondLst>
                                  <p:childTnLst>
                                    <p:set>
                                      <p:cBhvr>
                                        <p:cTn id="9" dur="1" fill="hold">
                                          <p:stCondLst>
                                            <p:cond delay="0"/>
                                          </p:stCondLst>
                                        </p:cTn>
                                        <p:tgtEl>
                                          <p:spTgt spid="370">
                                            <p:bg/>
                                          </p:spTgt>
                                        </p:tgtEl>
                                        <p:attrNameLst>
                                          <p:attrName>style.visibility</p:attrName>
                                        </p:attrNameLst>
                                      </p:cBhvr>
                                      <p:to>
                                        <p:strVal val="visible"/>
                                      </p:to>
                                    </p:set>
                                    <p:animEffect transition="in" filter="barn(inVertical)">
                                      <p:cBhvr>
                                        <p:cTn id="10" dur="500"/>
                                        <p:tgtEl>
                                          <p:spTgt spid="370">
                                            <p:bg/>
                                          </p:spTgt>
                                        </p:tgtEl>
                                      </p:cBhvr>
                                    </p:animEffect>
                                  </p:childTnLst>
                                </p:cTn>
                              </p:par>
                              <p:par>
                                <p:cTn id="11" presetID="16" presetClass="entr" presetSubtype="21" fill="hold" grpId="0" nodeType="withEffect">
                                  <p:stCondLst>
                                    <p:cond delay="500"/>
                                  </p:stCondLst>
                                  <p:childTnLst>
                                    <p:set>
                                      <p:cBhvr>
                                        <p:cTn id="12" dur="1" fill="hold">
                                          <p:stCondLst>
                                            <p:cond delay="0"/>
                                          </p:stCondLst>
                                        </p:cTn>
                                        <p:tgtEl>
                                          <p:spTgt spid="370">
                                            <p:txEl>
                                              <p:pRg st="0" end="0"/>
                                            </p:txEl>
                                          </p:spTgt>
                                        </p:tgtEl>
                                        <p:attrNameLst>
                                          <p:attrName>style.visibility</p:attrName>
                                        </p:attrNameLst>
                                      </p:cBhvr>
                                      <p:to>
                                        <p:strVal val="visible"/>
                                      </p:to>
                                    </p:set>
                                    <p:animEffect transition="in" filter="barn(inVertical)">
                                      <p:cBhvr>
                                        <p:cTn id="13" dur="500"/>
                                        <p:tgtEl>
                                          <p:spTgt spid="370">
                                            <p:txEl>
                                              <p:pRg st="0" end="0"/>
                                            </p:txEl>
                                          </p:spTgt>
                                        </p:tgtEl>
                                      </p:cBhvr>
                                    </p:animEffect>
                                  </p:childTnLst>
                                </p:cTn>
                              </p:par>
                              <p:par>
                                <p:cTn id="14" presetID="16" presetClass="entr" presetSubtype="21" fill="hold" grpId="0" nodeType="withEffect">
                                  <p:stCondLst>
                                    <p:cond delay="500"/>
                                  </p:stCondLst>
                                  <p:childTnLst>
                                    <p:set>
                                      <p:cBhvr>
                                        <p:cTn id="15" dur="1" fill="hold">
                                          <p:stCondLst>
                                            <p:cond delay="0"/>
                                          </p:stCondLst>
                                        </p:cTn>
                                        <p:tgtEl>
                                          <p:spTgt spid="370">
                                            <p:txEl>
                                              <p:pRg st="1" end="1"/>
                                            </p:txEl>
                                          </p:spTgt>
                                        </p:tgtEl>
                                        <p:attrNameLst>
                                          <p:attrName>style.visibility</p:attrName>
                                        </p:attrNameLst>
                                      </p:cBhvr>
                                      <p:to>
                                        <p:strVal val="visible"/>
                                      </p:to>
                                    </p:set>
                                    <p:animEffect transition="in" filter="barn(inVertical)">
                                      <p:cBhvr>
                                        <p:cTn id="16" dur="500"/>
                                        <p:tgtEl>
                                          <p:spTgt spid="370">
                                            <p:txEl>
                                              <p:pRg st="1" end="1"/>
                                            </p:txEl>
                                          </p:spTgt>
                                        </p:tgtEl>
                                      </p:cBhvr>
                                    </p:animEffect>
                                  </p:childTnLst>
                                </p:cTn>
                              </p:par>
                              <p:par>
                                <p:cTn id="17" presetID="16" presetClass="entr" presetSubtype="21" fill="hold" grpId="0" nodeType="withEffect">
                                  <p:stCondLst>
                                    <p:cond delay="500"/>
                                  </p:stCondLst>
                                  <p:childTnLst>
                                    <p:set>
                                      <p:cBhvr>
                                        <p:cTn id="18" dur="1" fill="hold">
                                          <p:stCondLst>
                                            <p:cond delay="0"/>
                                          </p:stCondLst>
                                        </p:cTn>
                                        <p:tgtEl>
                                          <p:spTgt spid="370">
                                            <p:txEl>
                                              <p:pRg st="2" end="2"/>
                                            </p:txEl>
                                          </p:spTgt>
                                        </p:tgtEl>
                                        <p:attrNameLst>
                                          <p:attrName>style.visibility</p:attrName>
                                        </p:attrNameLst>
                                      </p:cBhvr>
                                      <p:to>
                                        <p:strVal val="visible"/>
                                      </p:to>
                                    </p:set>
                                    <p:animEffect transition="in" filter="barn(inVertical)">
                                      <p:cBhvr>
                                        <p:cTn id="19" dur="500"/>
                                        <p:tgtEl>
                                          <p:spTgt spid="370">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68">
                                            <p:txEl>
                                              <p:pRg st="4" end="4"/>
                                            </p:txEl>
                                          </p:spTgt>
                                        </p:tgtEl>
                                        <p:attrNameLst>
                                          <p:attrName>style.visibility</p:attrName>
                                        </p:attrNameLst>
                                      </p:cBhvr>
                                      <p:to>
                                        <p:strVal val="visible"/>
                                      </p:to>
                                    </p:set>
                                    <p:animEffect transition="in" filter="barn(inVertical)">
                                      <p:cBhvr>
                                        <p:cTn id="24" dur="500"/>
                                        <p:tgtEl>
                                          <p:spTgt spid="36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4"/>
          <p:cNvSpPr txBox="1">
            <a:spLocks noGrp="1"/>
          </p:cNvSpPr>
          <p:nvPr>
            <p:ph type="body" idx="1"/>
          </p:nvPr>
        </p:nvSpPr>
        <p:spPr>
          <a:xfrm>
            <a:off x="473342" y="913793"/>
            <a:ext cx="8239500" cy="4500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400"/>
              <a:buNone/>
            </a:pPr>
            <a:r>
              <a:rPr lang="en-US"/>
              <a:t>When we calculate a value it is called an </a:t>
            </a:r>
            <a:r>
              <a:rPr lang="en-US" b="1">
                <a:latin typeface="Lato"/>
                <a:ea typeface="Lato"/>
                <a:cs typeface="Lato"/>
                <a:sym typeface="Lato"/>
              </a:rPr>
              <a:t>Expression</a:t>
            </a:r>
            <a:endParaRPr/>
          </a:p>
          <a:p>
            <a:pPr marL="0" marR="0" lvl="0" indent="0" algn="l" rtl="0">
              <a:lnSpc>
                <a:spcPct val="100000"/>
              </a:lnSpc>
              <a:spcBef>
                <a:spcPts val="1800"/>
              </a:spcBef>
              <a:spcAft>
                <a:spcPts val="0"/>
              </a:spcAft>
              <a:buSzPts val="2400"/>
              <a:buNone/>
            </a:pPr>
            <a:r>
              <a:rPr lang="en-US"/>
              <a:t>Arithmetic operators can be used anywhere we would use a column value or literal:</a:t>
            </a:r>
            <a:endParaRPr/>
          </a:p>
          <a:p>
            <a:pPr marL="0" marR="0" lvl="0" indent="0" algn="l" rtl="0">
              <a:lnSpc>
                <a:spcPct val="100000"/>
              </a:lnSpc>
              <a:spcBef>
                <a:spcPts val="1800"/>
              </a:spcBef>
              <a:spcAft>
                <a:spcPts val="0"/>
              </a:spcAft>
              <a:buSzPts val="2400"/>
              <a:buNone/>
            </a:pPr>
            <a:endParaRPr sz="2800"/>
          </a:p>
          <a:p>
            <a:pPr marL="0" marR="0" lvl="0" indent="0" algn="l" rtl="0">
              <a:lnSpc>
                <a:spcPct val="100000"/>
              </a:lnSpc>
              <a:spcBef>
                <a:spcPts val="1800"/>
              </a:spcBef>
              <a:spcAft>
                <a:spcPts val="0"/>
              </a:spcAft>
              <a:buSzPts val="2400"/>
              <a:buNone/>
            </a:pPr>
            <a:endParaRPr sz="2800"/>
          </a:p>
          <a:p>
            <a:pPr marL="0" lvl="0" indent="0">
              <a:spcBef>
                <a:spcPts val="1800"/>
              </a:spcBef>
              <a:buNone/>
            </a:pPr>
            <a:r>
              <a:rPr lang="en-US" b="1">
                <a:solidFill>
                  <a:srgbClr val="C00000"/>
                </a:solidFill>
              </a:rPr>
              <a:t>In the above example, the expression is: </a:t>
            </a:r>
            <a:br>
              <a:rPr lang="en-US"/>
            </a:br>
            <a:r>
              <a:rPr lang="en-US">
                <a:solidFill>
                  <a:srgbClr val="396539"/>
                </a:solidFill>
                <a:latin typeface="IBM Plex Mono SemiBold"/>
                <a:ea typeface="IBM Plex Mono SemiBold"/>
                <a:cs typeface="IBM Plex Mono SemiBold"/>
                <a:sym typeface="IBM Plex Mono SemiBold"/>
              </a:rPr>
              <a:t>salary - 1000 &lt; 4000</a:t>
            </a:r>
          </a:p>
          <a:p>
            <a:pPr marL="0" lvl="0" indent="0">
              <a:spcBef>
                <a:spcPts val="1800"/>
              </a:spcBef>
              <a:buNone/>
            </a:pPr>
            <a:r>
              <a:rPr lang="en-US"/>
              <a:t>What other math operators can we use in SQL? Let’s see...</a:t>
            </a:r>
            <a:endParaRPr>
              <a:solidFill>
                <a:srgbClr val="396539"/>
              </a:solidFill>
              <a:latin typeface="IBM Plex Mono SemiBold"/>
              <a:ea typeface="IBM Plex Mono SemiBold"/>
              <a:cs typeface="IBM Plex Mono SemiBold"/>
              <a:sym typeface="IBM Plex Mono SemiBold"/>
            </a:endParaRPr>
          </a:p>
        </p:txBody>
      </p:sp>
      <p:sp>
        <p:nvSpPr>
          <p:cNvPr id="376" name="Google Shape;376;p54"/>
          <p:cNvSpPr txBox="1">
            <a:spLocks noGrp="1"/>
          </p:cNvSpPr>
          <p:nvPr>
            <p:ph type="title"/>
          </p:nvPr>
        </p:nvSpPr>
        <p:spPr>
          <a:xfrm>
            <a:off x="473342" y="134288"/>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Expressions in SQL</a:t>
            </a:r>
            <a:endParaRPr/>
          </a:p>
        </p:txBody>
      </p:sp>
      <p:sp>
        <p:nvSpPr>
          <p:cNvPr id="377" name="Google Shape;377;p54"/>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17</a:t>
            </a:fld>
            <a:endParaRPr/>
          </a:p>
        </p:txBody>
      </p:sp>
      <p:sp>
        <p:nvSpPr>
          <p:cNvPr id="378" name="Google Shape;378;p54"/>
          <p:cNvSpPr txBox="1">
            <a:spLocks noGrp="1"/>
          </p:cNvSpPr>
          <p:nvPr>
            <p:ph type="body" idx="1"/>
          </p:nvPr>
        </p:nvSpPr>
        <p:spPr>
          <a:xfrm>
            <a:off x="146304" y="2398968"/>
            <a:ext cx="8997696" cy="12699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200">
                <a:solidFill>
                  <a:srgbClr val="336699"/>
                </a:solidFill>
                <a:latin typeface="IBM Plex Mono SemiBold"/>
                <a:ea typeface="IBM Plex Mono SemiBold"/>
                <a:cs typeface="IBM Plex Mono SemiBold"/>
                <a:sym typeface="IBM Plex Mono SemiBold"/>
              </a:rPr>
              <a:t>SELECT</a:t>
            </a:r>
            <a:r>
              <a:rPr lang="en-US" sz="2200">
                <a:latin typeface="IBM Plex Mono SemiBold"/>
                <a:ea typeface="IBM Plex Mono SemiBold"/>
                <a:cs typeface="IBM Plex Mono SemiBold"/>
                <a:sym typeface="IBM Plex Mono SemiBold"/>
              </a:rPr>
              <a:t> </a:t>
            </a:r>
            <a:r>
              <a:rPr lang="en-US" sz="2200" err="1">
                <a:latin typeface="IBM Plex Mono SemiBold"/>
                <a:ea typeface="IBM Plex Mono SemiBold"/>
                <a:cs typeface="IBM Plex Mono SemiBold"/>
                <a:sym typeface="IBM Plex Mono SemiBold"/>
              </a:rPr>
              <a:t>first_name</a:t>
            </a:r>
            <a:r>
              <a:rPr lang="en-US" sz="2200">
                <a:latin typeface="IBM Plex Mono SemiBold"/>
                <a:ea typeface="IBM Plex Mono SemiBold"/>
                <a:cs typeface="IBM Plex Mono SemiBold"/>
                <a:sym typeface="IBM Plex Mono SemiBold"/>
              </a:rPr>
              <a:t>, </a:t>
            </a:r>
            <a:r>
              <a:rPr lang="en-US" sz="2200" err="1">
                <a:latin typeface="IBM Plex Mono SemiBold"/>
                <a:ea typeface="IBM Plex Mono SemiBold"/>
                <a:cs typeface="IBM Plex Mono SemiBold"/>
                <a:sym typeface="IBM Plex Mono SemiBold"/>
              </a:rPr>
              <a:t>last_name</a:t>
            </a:r>
            <a:r>
              <a:rPr lang="en-US" sz="2200">
                <a:latin typeface="IBM Plex Mono SemiBold"/>
                <a:ea typeface="IBM Plex Mono SemiBold"/>
                <a:cs typeface="IBM Plex Mono SemiBold"/>
                <a:sym typeface="IBM Plex Mono SemiBold"/>
              </a:rPr>
              <a:t>, salary, salary - 1000</a:t>
            </a:r>
            <a:endParaRPr sz="22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sz="2200">
                <a:solidFill>
                  <a:srgbClr val="336699"/>
                </a:solidFill>
                <a:latin typeface="IBM Plex Mono SemiBold"/>
                <a:ea typeface="IBM Plex Mono SemiBold"/>
                <a:cs typeface="IBM Plex Mono SemiBold"/>
                <a:sym typeface="IBM Plex Mono SemiBold"/>
              </a:rPr>
              <a:t>FROM</a:t>
            </a:r>
            <a:r>
              <a:rPr lang="en-US" sz="2200">
                <a:latin typeface="IBM Plex Mono SemiBold"/>
                <a:ea typeface="IBM Plex Mono SemiBold"/>
                <a:cs typeface="IBM Plex Mono SemiBold"/>
                <a:sym typeface="IBM Plex Mono SemiBold"/>
              </a:rPr>
              <a:t>   Employees</a:t>
            </a:r>
            <a:endParaRPr sz="22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sz="2200">
                <a:solidFill>
                  <a:srgbClr val="336699"/>
                </a:solidFill>
                <a:latin typeface="IBM Plex Mono SemiBold"/>
                <a:ea typeface="IBM Plex Mono SemiBold"/>
                <a:cs typeface="IBM Plex Mono SemiBold"/>
                <a:sym typeface="IBM Plex Mono SemiBold"/>
              </a:rPr>
              <a:t>WHERE	  </a:t>
            </a:r>
            <a:r>
              <a:rPr lang="en-US" sz="2200">
                <a:latin typeface="IBM Plex Mono SemiBold"/>
                <a:ea typeface="IBM Plex Mono SemiBold"/>
                <a:cs typeface="IBM Plex Mono SemiBold"/>
                <a:sym typeface="IBM Plex Mono SemiBold"/>
              </a:rPr>
              <a:t>salary - 1000 &lt; 4000;</a:t>
            </a:r>
            <a:endParaRPr sz="2200">
              <a:latin typeface="IBM Plex Mono SemiBold"/>
              <a:ea typeface="IBM Plex Mono SemiBold"/>
              <a:cs typeface="IBM Plex Mono SemiBold"/>
              <a:sym typeface="IBM Plex Mono SemiBo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250"/>
                                  </p:stCondLst>
                                  <p:childTnLst>
                                    <p:set>
                                      <p:cBhvr>
                                        <p:cTn id="6" dur="1" fill="hold">
                                          <p:stCondLst>
                                            <p:cond delay="0"/>
                                          </p:stCondLst>
                                        </p:cTn>
                                        <p:tgtEl>
                                          <p:spTgt spid="376"/>
                                        </p:tgtEl>
                                        <p:attrNameLst>
                                          <p:attrName>style.visibility</p:attrName>
                                        </p:attrNameLst>
                                      </p:cBhvr>
                                      <p:to>
                                        <p:strVal val="visible"/>
                                      </p:to>
                                    </p:set>
                                    <p:anim calcmode="lin" valueType="num">
                                      <p:cBhvr>
                                        <p:cTn id="7" dur="1000" fill="hold"/>
                                        <p:tgtEl>
                                          <p:spTgt spid="376"/>
                                        </p:tgtEl>
                                        <p:attrNameLst>
                                          <p:attrName>ppt_w</p:attrName>
                                        </p:attrNameLst>
                                      </p:cBhvr>
                                      <p:tavLst>
                                        <p:tav tm="0">
                                          <p:val>
                                            <p:fltVal val="0"/>
                                          </p:val>
                                        </p:tav>
                                        <p:tav tm="100000">
                                          <p:val>
                                            <p:strVal val="#ppt_w"/>
                                          </p:val>
                                        </p:tav>
                                      </p:tavLst>
                                    </p:anim>
                                    <p:anim calcmode="lin" valueType="num">
                                      <p:cBhvr>
                                        <p:cTn id="8" dur="1000" fill="hold"/>
                                        <p:tgtEl>
                                          <p:spTgt spid="376"/>
                                        </p:tgtEl>
                                        <p:attrNameLst>
                                          <p:attrName>ppt_h</p:attrName>
                                        </p:attrNameLst>
                                      </p:cBhvr>
                                      <p:tavLst>
                                        <p:tav tm="0">
                                          <p:val>
                                            <p:fltVal val="0"/>
                                          </p:val>
                                        </p:tav>
                                        <p:tav tm="100000">
                                          <p:val>
                                            <p:strVal val="#ppt_h"/>
                                          </p:val>
                                        </p:tav>
                                      </p:tavLst>
                                    </p:anim>
                                    <p:anim calcmode="lin" valueType="num">
                                      <p:cBhvr>
                                        <p:cTn id="9" dur="1000" fill="hold"/>
                                        <p:tgtEl>
                                          <p:spTgt spid="376"/>
                                        </p:tgtEl>
                                        <p:attrNameLst>
                                          <p:attrName>style.rotation</p:attrName>
                                        </p:attrNameLst>
                                      </p:cBhvr>
                                      <p:tavLst>
                                        <p:tav tm="0">
                                          <p:val>
                                            <p:fltVal val="90"/>
                                          </p:val>
                                        </p:tav>
                                        <p:tav tm="100000">
                                          <p:val>
                                            <p:fltVal val="0"/>
                                          </p:val>
                                        </p:tav>
                                      </p:tavLst>
                                    </p:anim>
                                    <p:animEffect transition="in" filter="fade">
                                      <p:cBhvr>
                                        <p:cTn id="10" dur="1000"/>
                                        <p:tgtEl>
                                          <p:spTgt spid="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5"/>
          <p:cNvSpPr txBox="1">
            <a:spLocks noGrp="1"/>
          </p:cNvSpPr>
          <p:nvPr>
            <p:ph type="title"/>
          </p:nvPr>
        </p:nvSpPr>
        <p:spPr>
          <a:xfrm>
            <a:off x="473342" y="66607"/>
            <a:ext cx="82188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Arithmetic Operators in SQL</a:t>
            </a:r>
            <a:endParaRPr/>
          </a:p>
        </p:txBody>
      </p:sp>
      <p:sp>
        <p:nvSpPr>
          <p:cNvPr id="384" name="Google Shape;384;p55"/>
          <p:cNvSpPr txBox="1">
            <a:spLocks noGrp="1"/>
          </p:cNvSpPr>
          <p:nvPr>
            <p:ph type="body" idx="1"/>
          </p:nvPr>
        </p:nvSpPr>
        <p:spPr>
          <a:xfrm>
            <a:off x="427068" y="740057"/>
            <a:ext cx="8265000" cy="500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1800"/>
              </a:spcAft>
              <a:buSzPts val="2400"/>
              <a:buNone/>
            </a:pPr>
            <a:r>
              <a:rPr lang="en-US" sz="2400" b="1">
                <a:latin typeface="Lato"/>
                <a:ea typeface="Lato"/>
                <a:cs typeface="Lato"/>
                <a:sym typeface="Lato"/>
              </a:rPr>
              <a:t>There a several </a:t>
            </a:r>
            <a:r>
              <a:rPr lang="en-US" b="1">
                <a:latin typeface="Lato"/>
                <a:ea typeface="Lato"/>
                <a:cs typeface="Lato"/>
                <a:sym typeface="Lato"/>
              </a:rPr>
              <a:t>Math </a:t>
            </a:r>
            <a:r>
              <a:rPr lang="en-US" sz="2400" b="1">
                <a:latin typeface="Lato"/>
                <a:ea typeface="Lato"/>
                <a:cs typeface="Lato"/>
                <a:sym typeface="Lato"/>
              </a:rPr>
              <a:t>operators we can use in SQL</a:t>
            </a:r>
            <a:endParaRPr sz="2400" b="0"/>
          </a:p>
        </p:txBody>
      </p:sp>
      <p:sp>
        <p:nvSpPr>
          <p:cNvPr id="385" name="Google Shape;385;p55"/>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18</a:t>
            </a:fld>
            <a:endParaRPr/>
          </a:p>
        </p:txBody>
      </p:sp>
      <p:graphicFrame>
        <p:nvGraphicFramePr>
          <p:cNvPr id="386" name="Google Shape;386;p55"/>
          <p:cNvGraphicFramePr/>
          <p:nvPr>
            <p:extLst>
              <p:ext uri="{D42A27DB-BD31-4B8C-83A1-F6EECF244321}">
                <p14:modId xmlns:p14="http://schemas.microsoft.com/office/powerpoint/2010/main" val="3927388687"/>
              </p:ext>
            </p:extLst>
          </p:nvPr>
        </p:nvGraphicFramePr>
        <p:xfrm>
          <a:off x="541918" y="1361760"/>
          <a:ext cx="8150150" cy="2743200"/>
        </p:xfrm>
        <a:graphic>
          <a:graphicData uri="http://schemas.openxmlformats.org/drawingml/2006/table">
            <a:tbl>
              <a:tblPr>
                <a:noFill/>
                <a:tableStyleId>{F7C8A59C-9483-4625-84B5-304607ACC7C3}</a:tableStyleId>
              </a:tblPr>
              <a:tblGrid>
                <a:gridCol w="5251975">
                  <a:extLst>
                    <a:ext uri="{9D8B030D-6E8A-4147-A177-3AD203B41FA5}">
                      <a16:colId xmlns:a16="http://schemas.microsoft.com/office/drawing/2014/main" val="20000"/>
                    </a:ext>
                  </a:extLst>
                </a:gridCol>
                <a:gridCol w="2898175">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accent1"/>
                          </a:solidFill>
                          <a:latin typeface="Lato Light"/>
                          <a:ea typeface="Lato Light"/>
                          <a:cs typeface="Lato Light"/>
                          <a:sym typeface="Lato Light"/>
                        </a:rPr>
                        <a:t>Addition</a:t>
                      </a:r>
                      <a:endParaRPr sz="2400" u="none" strike="noStrike" cap="none">
                        <a:solidFill>
                          <a:schemeClr val="accent1"/>
                        </a:solidFill>
                        <a:latin typeface="Lato Light"/>
                        <a:ea typeface="Lato Light"/>
                        <a:cs typeface="Lato Light"/>
                        <a:sym typeface="Lato Light"/>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b="1" u="none" strike="noStrike" cap="none">
                          <a:solidFill>
                            <a:schemeClr val="accent1"/>
                          </a:solidFill>
                          <a:latin typeface="Lato"/>
                          <a:ea typeface="Lato"/>
                          <a:cs typeface="Lato"/>
                          <a:sym typeface="Lato"/>
                        </a:rPr>
                        <a:t>+</a:t>
                      </a:r>
                      <a:endParaRPr sz="3600" b="1" u="none" strike="noStrike" cap="none">
                        <a:solidFill>
                          <a:schemeClr val="accent1"/>
                        </a:solidFill>
                        <a:latin typeface="Lato"/>
                        <a:ea typeface="Lato"/>
                        <a:cs typeface="Lato"/>
                        <a:sym typeface="Lato"/>
                      </a:endParaRPr>
                    </a:p>
                  </a:txBody>
                  <a:tcPr marL="91425" marR="91425" marT="0" marB="0"/>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accent1"/>
                          </a:solidFill>
                          <a:latin typeface="Lato Light"/>
                          <a:ea typeface="Lato Light"/>
                          <a:cs typeface="Lato Light"/>
                          <a:sym typeface="Lato Light"/>
                        </a:rPr>
                        <a:t>Subtraction</a:t>
                      </a:r>
                      <a:endParaRPr sz="2400" u="none" strike="noStrike" cap="none">
                        <a:solidFill>
                          <a:schemeClr val="accent1"/>
                        </a:solidFill>
                        <a:latin typeface="Lato Light"/>
                        <a:ea typeface="Lato Light"/>
                        <a:cs typeface="Lato Light"/>
                        <a:sym typeface="Lato Light"/>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b="1" u="none" strike="noStrike" cap="none">
                          <a:solidFill>
                            <a:schemeClr val="accent1"/>
                          </a:solidFill>
                          <a:latin typeface="Lato"/>
                          <a:ea typeface="Lato"/>
                          <a:cs typeface="Lato"/>
                          <a:sym typeface="Lato"/>
                        </a:rPr>
                        <a:t>-</a:t>
                      </a:r>
                      <a:endParaRPr sz="3600" b="1" u="none" strike="noStrike" cap="none">
                        <a:solidFill>
                          <a:schemeClr val="accent1"/>
                        </a:solidFill>
                        <a:latin typeface="Lato"/>
                        <a:ea typeface="Lato"/>
                        <a:cs typeface="Lato"/>
                        <a:sym typeface="Lato"/>
                      </a:endParaRPr>
                    </a:p>
                  </a:txBody>
                  <a:tcPr marL="91425" marR="91425" marT="0" marB="0"/>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accent1"/>
                          </a:solidFill>
                          <a:latin typeface="Lato Light"/>
                          <a:ea typeface="Lato Light"/>
                          <a:cs typeface="Lato Light"/>
                          <a:sym typeface="Lato Light"/>
                        </a:rPr>
                        <a:t>Multiplication</a:t>
                      </a:r>
                      <a:endParaRPr sz="2400" u="none" strike="noStrike" cap="none">
                        <a:solidFill>
                          <a:schemeClr val="accent1"/>
                        </a:solidFill>
                        <a:latin typeface="Lato Light"/>
                        <a:ea typeface="Lato Light"/>
                        <a:cs typeface="Lato Light"/>
                        <a:sym typeface="Lato Light"/>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b="1" u="none" strike="noStrike" cap="none">
                          <a:solidFill>
                            <a:schemeClr val="accent1"/>
                          </a:solidFill>
                          <a:latin typeface="Lato"/>
                          <a:ea typeface="Lato"/>
                          <a:cs typeface="Lato"/>
                          <a:sym typeface="Lato"/>
                        </a:rPr>
                        <a:t>*</a:t>
                      </a:r>
                      <a:endParaRPr sz="3600" b="1" u="none" strike="noStrike" cap="none">
                        <a:solidFill>
                          <a:schemeClr val="accent1"/>
                        </a:solidFill>
                        <a:latin typeface="Lato"/>
                        <a:ea typeface="Lato"/>
                        <a:cs typeface="Lato"/>
                        <a:sym typeface="Lato"/>
                      </a:endParaRPr>
                    </a:p>
                  </a:txBody>
                  <a:tcPr marL="91425" marR="91425" marT="0" marB="0"/>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accent1"/>
                          </a:solidFill>
                          <a:latin typeface="Lato Light"/>
                          <a:ea typeface="Lato Light"/>
                          <a:cs typeface="Lato Light"/>
                          <a:sym typeface="Lato Light"/>
                        </a:rPr>
                        <a:t>Division</a:t>
                      </a:r>
                      <a:endParaRPr sz="2400" u="none" strike="noStrike" cap="none">
                        <a:solidFill>
                          <a:schemeClr val="accent1"/>
                        </a:solidFill>
                        <a:latin typeface="Lato Light"/>
                        <a:ea typeface="Lato Light"/>
                        <a:cs typeface="Lato Light"/>
                        <a:sym typeface="Lato Light"/>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b="1" u="none" strike="noStrike" cap="none">
                          <a:solidFill>
                            <a:schemeClr val="accent1"/>
                          </a:solidFill>
                          <a:latin typeface="Lato"/>
                          <a:ea typeface="Lato"/>
                          <a:cs typeface="Lato"/>
                          <a:sym typeface="Lato"/>
                        </a:rPr>
                        <a:t>/</a:t>
                      </a:r>
                      <a:endParaRPr sz="3600" b="1" u="none" strike="noStrike" cap="none">
                        <a:solidFill>
                          <a:schemeClr val="accent1"/>
                        </a:solidFill>
                        <a:latin typeface="Lato"/>
                        <a:ea typeface="Lato"/>
                        <a:cs typeface="Lato"/>
                        <a:sym typeface="Lato"/>
                      </a:endParaRPr>
                    </a:p>
                  </a:txBody>
                  <a:tcPr marL="91425" marR="91425" marT="0" marB="0"/>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rgbClr val="C00000"/>
                          </a:solidFill>
                          <a:latin typeface="Lato Light"/>
                          <a:ea typeface="Lato Light"/>
                          <a:cs typeface="Lato Light"/>
                          <a:sym typeface="Lato Light"/>
                        </a:rPr>
                        <a:t>*</a:t>
                      </a:r>
                      <a:r>
                        <a:rPr lang="en-US" sz="2400" u="none" strike="noStrike" cap="none">
                          <a:solidFill>
                            <a:schemeClr val="accent1"/>
                          </a:solidFill>
                          <a:latin typeface="Lato Light"/>
                          <a:ea typeface="Lato Light"/>
                          <a:cs typeface="Lato Light"/>
                          <a:sym typeface="Lato Light"/>
                        </a:rPr>
                        <a:t>Modulo (</a:t>
                      </a:r>
                      <a:r>
                        <a:rPr lang="en-US" sz="2400" i="1">
                          <a:solidFill>
                            <a:schemeClr val="accent1"/>
                          </a:solidFill>
                          <a:latin typeface="Lato Light"/>
                          <a:ea typeface="Lato Light"/>
                          <a:cs typeface="Lato Light"/>
                          <a:sym typeface="Lato Light"/>
                        </a:rPr>
                        <a:t>Modulus</a:t>
                      </a:r>
                      <a:r>
                        <a:rPr lang="en-US" sz="2400">
                          <a:solidFill>
                            <a:schemeClr val="accent1"/>
                          </a:solidFill>
                          <a:latin typeface="Lato Light"/>
                          <a:ea typeface="Lato Light"/>
                          <a:cs typeface="Lato Light"/>
                          <a:sym typeface="Lato Light"/>
                        </a:rPr>
                        <a:t>)</a:t>
                      </a:r>
                      <a:endParaRPr sz="2400" u="none" strike="noStrike" cap="none">
                        <a:solidFill>
                          <a:schemeClr val="accent1"/>
                        </a:solidFill>
                        <a:latin typeface="Lato Light"/>
                        <a:ea typeface="Lato Light"/>
                        <a:cs typeface="Lato Light"/>
                        <a:sym typeface="Lato Light"/>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b="1" u="none" strike="noStrike" cap="none">
                          <a:solidFill>
                            <a:schemeClr val="accent1"/>
                          </a:solidFill>
                          <a:latin typeface="Lato"/>
                          <a:ea typeface="Lato"/>
                          <a:cs typeface="Lato"/>
                          <a:sym typeface="Lato"/>
                        </a:rPr>
                        <a:t>%</a:t>
                      </a:r>
                      <a:endParaRPr sz="3600" b="1" u="none" strike="noStrike" cap="none">
                        <a:solidFill>
                          <a:schemeClr val="accent1"/>
                        </a:solidFill>
                        <a:latin typeface="Lato"/>
                        <a:ea typeface="Lato"/>
                        <a:cs typeface="Lato"/>
                        <a:sym typeface="Lato"/>
                      </a:endParaRPr>
                    </a:p>
                  </a:txBody>
                  <a:tcPr marL="91425" marR="91425" marT="0" marB="0"/>
                </a:tc>
                <a:extLst>
                  <a:ext uri="{0D108BD9-81ED-4DB2-BD59-A6C34878D82A}">
                    <a16:rowId xmlns:a16="http://schemas.microsoft.com/office/drawing/2014/main" val="10004"/>
                  </a:ext>
                </a:extLst>
              </a:tr>
            </a:tbl>
          </a:graphicData>
        </a:graphic>
      </p:graphicFrame>
      <p:sp>
        <p:nvSpPr>
          <p:cNvPr id="387" name="Google Shape;387;p55"/>
          <p:cNvSpPr txBox="1"/>
          <p:nvPr/>
        </p:nvSpPr>
        <p:spPr>
          <a:xfrm>
            <a:off x="427068" y="4438724"/>
            <a:ext cx="8106600" cy="144086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1800"/>
              </a:spcAft>
              <a:buClr>
                <a:srgbClr val="000000"/>
              </a:buClr>
              <a:buSzPts val="2400"/>
              <a:buFont typeface="Arial"/>
              <a:buNone/>
            </a:pPr>
            <a:r>
              <a:rPr lang="en-US" sz="2400" b="0" i="0" u="none" strike="noStrike" cap="none">
                <a:solidFill>
                  <a:srgbClr val="C00000"/>
                </a:solidFill>
                <a:latin typeface="Lato Light"/>
                <a:ea typeface="Lato Light"/>
                <a:cs typeface="Lato Light"/>
                <a:sym typeface="Lato Light"/>
              </a:rPr>
              <a:t>*</a:t>
            </a:r>
            <a:r>
              <a:rPr lang="en-US" sz="2400" b="1" i="0" u="none" strike="noStrike" cap="none">
                <a:solidFill>
                  <a:srgbClr val="C00000"/>
                </a:solidFill>
                <a:latin typeface="Lato Light"/>
                <a:ea typeface="Lato Light"/>
                <a:cs typeface="Lato Light"/>
                <a:sym typeface="Lato Light"/>
              </a:rPr>
              <a:t>Note:   </a:t>
            </a:r>
            <a:r>
              <a:rPr lang="en-US" sz="2400" b="1" i="0" u="none" strike="noStrike" cap="none">
                <a:solidFill>
                  <a:schemeClr val="accent1"/>
                </a:solidFill>
                <a:latin typeface="Lato"/>
                <a:ea typeface="Lato"/>
                <a:cs typeface="Lato"/>
                <a:sym typeface="Lato"/>
              </a:rPr>
              <a:t>Modulo</a:t>
            </a:r>
            <a:r>
              <a:rPr lang="en-US" sz="2400" b="0" i="0" u="none" strike="noStrike" cap="none">
                <a:solidFill>
                  <a:schemeClr val="accent1"/>
                </a:solidFill>
                <a:latin typeface="Lato Light"/>
                <a:ea typeface="Lato Light"/>
                <a:cs typeface="Lato Light"/>
                <a:sym typeface="Lato Light"/>
              </a:rPr>
              <a:t> returns the remainder after a division</a:t>
            </a:r>
            <a:br>
              <a:rPr lang="en-US" sz="2400" b="1" i="0" u="none" strike="noStrike" cap="none">
                <a:solidFill>
                  <a:schemeClr val="accent1"/>
                </a:solidFill>
                <a:latin typeface="Lato"/>
                <a:ea typeface="Lato"/>
                <a:cs typeface="Lato"/>
                <a:sym typeface="Lato"/>
              </a:rPr>
            </a:br>
            <a:r>
              <a:rPr lang="en-US" sz="2400" b="1" i="0" u="none" strike="noStrike" cap="none">
                <a:solidFill>
                  <a:schemeClr val="accent1"/>
                </a:solidFill>
                <a:latin typeface="Lato"/>
                <a:ea typeface="Lato"/>
                <a:cs typeface="Lato"/>
                <a:sym typeface="Lato"/>
              </a:rPr>
              <a:t>  </a:t>
            </a:r>
            <a:r>
              <a:rPr lang="en-US" sz="2400" b="1" i="0" u="none" strike="noStrike" cap="none">
                <a:solidFill>
                  <a:srgbClr val="C00000"/>
                </a:solidFill>
                <a:latin typeface="Lato"/>
                <a:ea typeface="Lato"/>
                <a:cs typeface="Lato"/>
                <a:sym typeface="Lato"/>
              </a:rPr>
              <a:t>Example:</a:t>
            </a:r>
            <a:r>
              <a:rPr lang="en-US" sz="2400" b="1">
                <a:solidFill>
                  <a:schemeClr val="accent1"/>
                </a:solidFill>
                <a:latin typeface="Lato"/>
                <a:ea typeface="Lato"/>
                <a:cs typeface="Lato"/>
                <a:sym typeface="Lato"/>
              </a:rPr>
              <a:t> </a:t>
            </a:r>
            <a:r>
              <a:rPr lang="en-US" sz="2400" b="1" i="0" u="none" strike="noStrike" cap="none">
                <a:solidFill>
                  <a:schemeClr val="accent1"/>
                </a:solidFill>
                <a:latin typeface="Lato"/>
                <a:ea typeface="Lato"/>
                <a:cs typeface="Lato"/>
                <a:sym typeface="Lato"/>
              </a:rPr>
              <a:t>4 % 2 = remainder of 0			</a:t>
            </a:r>
            <a:br>
              <a:rPr lang="en-US" sz="2400" b="1" i="0" u="none" strike="noStrike" cap="none">
                <a:solidFill>
                  <a:schemeClr val="accent1"/>
                </a:solidFill>
                <a:latin typeface="Lato"/>
                <a:ea typeface="Lato"/>
                <a:cs typeface="Lato"/>
                <a:sym typeface="Lato"/>
              </a:rPr>
            </a:br>
            <a:r>
              <a:rPr lang="en-US" sz="2400" b="1" i="0" u="none" strike="noStrike" cap="none">
                <a:solidFill>
                  <a:schemeClr val="accent1"/>
                </a:solidFill>
                <a:latin typeface="Lato"/>
                <a:ea typeface="Lato"/>
                <a:cs typeface="Lato"/>
                <a:sym typeface="Lato"/>
              </a:rPr>
              <a:t>	</a:t>
            </a:r>
            <a:r>
              <a:rPr lang="en-US" sz="2400" b="1">
                <a:solidFill>
                  <a:schemeClr val="accent1"/>
                </a:solidFill>
                <a:latin typeface="Lato"/>
                <a:ea typeface="Lato"/>
                <a:cs typeface="Lato"/>
                <a:sym typeface="Lato"/>
              </a:rPr>
              <a:t>         </a:t>
            </a:r>
            <a:r>
              <a:rPr lang="en-US" sz="2400" b="1" i="0" u="none" strike="noStrike" cap="none">
                <a:solidFill>
                  <a:schemeClr val="accent1"/>
                </a:solidFill>
                <a:latin typeface="Lato"/>
                <a:ea typeface="Lato"/>
                <a:cs typeface="Lato"/>
                <a:sym typeface="Lato"/>
              </a:rPr>
              <a:t>3 % 2 = remainder of 1</a:t>
            </a:r>
            <a:endParaRPr sz="2400" b="1" i="0" u="none" strike="noStrike" cap="none">
              <a:solidFill>
                <a:schemeClr val="accent1"/>
              </a:solidFill>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83"/>
                                        </p:tgtEl>
                                        <p:attrNameLst>
                                          <p:attrName>style.visibility</p:attrName>
                                        </p:attrNameLst>
                                      </p:cBhvr>
                                      <p:to>
                                        <p:strVal val="visible"/>
                                      </p:to>
                                    </p:set>
                                    <p:anim calcmode="lin" valueType="num">
                                      <p:cBhvr>
                                        <p:cTn id="7" dur="1000" fill="hold"/>
                                        <p:tgtEl>
                                          <p:spTgt spid="383"/>
                                        </p:tgtEl>
                                        <p:attrNameLst>
                                          <p:attrName>ppt_w</p:attrName>
                                        </p:attrNameLst>
                                      </p:cBhvr>
                                      <p:tavLst>
                                        <p:tav tm="0">
                                          <p:val>
                                            <p:fltVal val="0"/>
                                          </p:val>
                                        </p:tav>
                                        <p:tav tm="100000">
                                          <p:val>
                                            <p:strVal val="#ppt_w"/>
                                          </p:val>
                                        </p:tav>
                                      </p:tavLst>
                                    </p:anim>
                                    <p:anim calcmode="lin" valueType="num">
                                      <p:cBhvr>
                                        <p:cTn id="8" dur="1000" fill="hold"/>
                                        <p:tgtEl>
                                          <p:spTgt spid="383"/>
                                        </p:tgtEl>
                                        <p:attrNameLst>
                                          <p:attrName>ppt_h</p:attrName>
                                        </p:attrNameLst>
                                      </p:cBhvr>
                                      <p:tavLst>
                                        <p:tav tm="0">
                                          <p:val>
                                            <p:fltVal val="0"/>
                                          </p:val>
                                        </p:tav>
                                        <p:tav tm="100000">
                                          <p:val>
                                            <p:strVal val="#ppt_h"/>
                                          </p:val>
                                        </p:tav>
                                      </p:tavLst>
                                    </p:anim>
                                    <p:anim calcmode="lin" valueType="num">
                                      <p:cBhvr>
                                        <p:cTn id="9" dur="1000" fill="hold"/>
                                        <p:tgtEl>
                                          <p:spTgt spid="383"/>
                                        </p:tgtEl>
                                        <p:attrNameLst>
                                          <p:attrName>style.rotation</p:attrName>
                                        </p:attrNameLst>
                                      </p:cBhvr>
                                      <p:tavLst>
                                        <p:tav tm="0">
                                          <p:val>
                                            <p:fltVal val="90"/>
                                          </p:val>
                                        </p:tav>
                                        <p:tav tm="100000">
                                          <p:val>
                                            <p:fltVal val="0"/>
                                          </p:val>
                                        </p:tav>
                                      </p:tavLst>
                                    </p:anim>
                                    <p:animEffect transition="in" filter="fade">
                                      <p:cBhvr>
                                        <p:cTn id="10" dur="1000"/>
                                        <p:tgtEl>
                                          <p:spTgt spid="383"/>
                                        </p:tgtEl>
                                      </p:cBhvr>
                                    </p:animEffect>
                                  </p:childTnLst>
                                </p:cTn>
                              </p:par>
                            </p:childTnLst>
                          </p:cTn>
                        </p:par>
                        <p:par>
                          <p:cTn id="11" fill="hold">
                            <p:stCondLst>
                              <p:cond delay="1000"/>
                            </p:stCondLst>
                            <p:childTnLst>
                              <p:par>
                                <p:cTn id="12" presetID="16" presetClass="entr" presetSubtype="21" fill="hold" nodeType="afterEffect">
                                  <p:stCondLst>
                                    <p:cond delay="500"/>
                                  </p:stCondLst>
                                  <p:childTnLst>
                                    <p:set>
                                      <p:cBhvr>
                                        <p:cTn id="13" dur="1" fill="hold">
                                          <p:stCondLst>
                                            <p:cond delay="0"/>
                                          </p:stCondLst>
                                        </p:cTn>
                                        <p:tgtEl>
                                          <p:spTgt spid="384">
                                            <p:txEl>
                                              <p:pRg st="0" end="0"/>
                                            </p:txEl>
                                          </p:spTgt>
                                        </p:tgtEl>
                                        <p:attrNameLst>
                                          <p:attrName>style.visibility</p:attrName>
                                        </p:attrNameLst>
                                      </p:cBhvr>
                                      <p:to>
                                        <p:strVal val="visible"/>
                                      </p:to>
                                    </p:set>
                                    <p:animEffect transition="in" filter="barn(inVertical)">
                                      <p:cBhvr>
                                        <p:cTn id="14" dur="500"/>
                                        <p:tgtEl>
                                          <p:spTgt spid="384">
                                            <p:txEl>
                                              <p:pRg st="0" end="0"/>
                                            </p:txEl>
                                          </p:spTgt>
                                        </p:tgtEl>
                                      </p:cBhvr>
                                    </p:animEffect>
                                  </p:childTnLst>
                                </p:cTn>
                              </p:par>
                            </p:childTnLst>
                          </p:cTn>
                        </p:par>
                        <p:par>
                          <p:cTn id="15" fill="hold">
                            <p:stCondLst>
                              <p:cond delay="2000"/>
                            </p:stCondLst>
                            <p:childTnLst>
                              <p:par>
                                <p:cTn id="16" presetID="53" presetClass="entr" presetSubtype="16" fill="hold" nodeType="afterEffect">
                                  <p:stCondLst>
                                    <p:cond delay="0"/>
                                  </p:stCondLst>
                                  <p:childTnLst>
                                    <p:set>
                                      <p:cBhvr>
                                        <p:cTn id="17" dur="1" fill="hold">
                                          <p:stCondLst>
                                            <p:cond delay="0"/>
                                          </p:stCondLst>
                                        </p:cTn>
                                        <p:tgtEl>
                                          <p:spTgt spid="386"/>
                                        </p:tgtEl>
                                        <p:attrNameLst>
                                          <p:attrName>style.visibility</p:attrName>
                                        </p:attrNameLst>
                                      </p:cBhvr>
                                      <p:to>
                                        <p:strVal val="visible"/>
                                      </p:to>
                                    </p:set>
                                    <p:anim calcmode="lin" valueType="num">
                                      <p:cBhvr>
                                        <p:cTn id="18" dur="750" fill="hold"/>
                                        <p:tgtEl>
                                          <p:spTgt spid="386"/>
                                        </p:tgtEl>
                                        <p:attrNameLst>
                                          <p:attrName>ppt_w</p:attrName>
                                        </p:attrNameLst>
                                      </p:cBhvr>
                                      <p:tavLst>
                                        <p:tav tm="0">
                                          <p:val>
                                            <p:fltVal val="0"/>
                                          </p:val>
                                        </p:tav>
                                        <p:tav tm="100000">
                                          <p:val>
                                            <p:strVal val="#ppt_w"/>
                                          </p:val>
                                        </p:tav>
                                      </p:tavLst>
                                    </p:anim>
                                    <p:anim calcmode="lin" valueType="num">
                                      <p:cBhvr>
                                        <p:cTn id="19" dur="750" fill="hold"/>
                                        <p:tgtEl>
                                          <p:spTgt spid="386"/>
                                        </p:tgtEl>
                                        <p:attrNameLst>
                                          <p:attrName>ppt_h</p:attrName>
                                        </p:attrNameLst>
                                      </p:cBhvr>
                                      <p:tavLst>
                                        <p:tav tm="0">
                                          <p:val>
                                            <p:fltVal val="0"/>
                                          </p:val>
                                        </p:tav>
                                        <p:tav tm="100000">
                                          <p:val>
                                            <p:strVal val="#ppt_h"/>
                                          </p:val>
                                        </p:tav>
                                      </p:tavLst>
                                    </p:anim>
                                    <p:animEffect transition="in" filter="fade">
                                      <p:cBhvr>
                                        <p:cTn id="20" dur="750"/>
                                        <p:tgtEl>
                                          <p:spTgt spid="386"/>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87">
                                            <p:txEl>
                                              <p:pRg st="0" end="0"/>
                                            </p:txEl>
                                          </p:spTgt>
                                        </p:tgtEl>
                                        <p:attrNameLst>
                                          <p:attrName>style.visibility</p:attrName>
                                        </p:attrNameLst>
                                      </p:cBhvr>
                                      <p:to>
                                        <p:strVal val="visible"/>
                                      </p:to>
                                    </p:set>
                                    <p:animEffect transition="in" filter="barn(inVertical)">
                                      <p:cBhvr>
                                        <p:cTn id="25" dur="500"/>
                                        <p:tgtEl>
                                          <p:spTgt spid="3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6"/>
          <p:cNvSpPr txBox="1">
            <a:spLocks noGrp="1"/>
          </p:cNvSpPr>
          <p:nvPr>
            <p:ph type="title"/>
          </p:nvPr>
        </p:nvSpPr>
        <p:spPr>
          <a:xfrm>
            <a:off x="473342" y="139764"/>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Renaming Expressions in SQL</a:t>
            </a:r>
            <a:endParaRPr/>
          </a:p>
        </p:txBody>
      </p:sp>
      <p:sp>
        <p:nvSpPr>
          <p:cNvPr id="393" name="Google Shape;393;p56"/>
          <p:cNvSpPr txBox="1">
            <a:spLocks noGrp="1"/>
          </p:cNvSpPr>
          <p:nvPr>
            <p:ph type="body" idx="1"/>
          </p:nvPr>
        </p:nvSpPr>
        <p:spPr>
          <a:xfrm>
            <a:off x="473342" y="767489"/>
            <a:ext cx="8283600" cy="4148700"/>
          </a:xfrm>
          <a:prstGeom prst="rect">
            <a:avLst/>
          </a:prstGeom>
          <a:noFill/>
          <a:ln>
            <a:noFill/>
          </a:ln>
        </p:spPr>
        <p:txBody>
          <a:bodyPr spcFirstLastPara="1" wrap="square" lIns="91425" tIns="45700" rIns="91425" bIns="45700" anchor="t" anchorCtr="0">
            <a:noAutofit/>
          </a:bodyPr>
          <a:lstStyle/>
          <a:p>
            <a:pPr marL="0" indent="0">
              <a:buNone/>
            </a:pPr>
            <a:r>
              <a:rPr lang="en-US" sz="2800" b="1">
                <a:solidFill>
                  <a:srgbClr val="C00000"/>
                </a:solidFill>
                <a:latin typeface="Lato"/>
                <a:ea typeface="Lato"/>
                <a:cs typeface="Lato"/>
                <a:sym typeface="Lato"/>
              </a:rPr>
              <a:t>Try it!</a:t>
            </a:r>
            <a:endParaRPr lang="en-US"/>
          </a:p>
          <a:p>
            <a:pPr marL="0" marR="0" lvl="0" indent="0" algn="l" rtl="0">
              <a:lnSpc>
                <a:spcPct val="100000"/>
              </a:lnSpc>
              <a:spcBef>
                <a:spcPts val="0"/>
              </a:spcBef>
              <a:spcAft>
                <a:spcPts val="0"/>
              </a:spcAft>
              <a:buSzPts val="2400"/>
              <a:buNone/>
            </a:pPr>
            <a:r>
              <a:rPr lang="en-US"/>
              <a:t>We can use an </a:t>
            </a:r>
            <a:r>
              <a:rPr lang="en-US" b="1" i="1"/>
              <a:t>expression</a:t>
            </a:r>
            <a:r>
              <a:rPr lang="en-US"/>
              <a:t> to modify a displayed column name.</a:t>
            </a:r>
            <a:endParaRPr b="1">
              <a:latin typeface="Lato"/>
              <a:ea typeface="Lato"/>
              <a:cs typeface="Lato"/>
              <a:sym typeface="Lato"/>
            </a:endParaRPr>
          </a:p>
          <a:p>
            <a:pPr marL="0" marR="0" lvl="0" indent="0" algn="l" rtl="0">
              <a:lnSpc>
                <a:spcPct val="100000"/>
              </a:lnSpc>
              <a:spcBef>
                <a:spcPts val="1800"/>
              </a:spcBef>
              <a:spcAft>
                <a:spcPts val="0"/>
              </a:spcAft>
              <a:buSzPts val="2400"/>
              <a:buNone/>
            </a:pPr>
            <a:endParaRPr/>
          </a:p>
          <a:p>
            <a:pPr marL="0" marR="0" lvl="0" indent="0" algn="l" rtl="0">
              <a:lnSpc>
                <a:spcPct val="100000"/>
              </a:lnSpc>
              <a:spcBef>
                <a:spcPts val="1800"/>
              </a:spcBef>
              <a:spcAft>
                <a:spcPts val="0"/>
              </a:spcAft>
              <a:buSzPts val="2400"/>
              <a:buNone/>
            </a:pPr>
            <a:endParaRPr/>
          </a:p>
          <a:p>
            <a:pPr marL="0" lvl="0" indent="0" algn="l" rtl="0">
              <a:lnSpc>
                <a:spcPct val="100000"/>
              </a:lnSpc>
              <a:spcBef>
                <a:spcPts val="1800"/>
              </a:spcBef>
              <a:spcAft>
                <a:spcPts val="0"/>
              </a:spcAft>
              <a:buSzPts val="2400"/>
              <a:buNone/>
            </a:pPr>
            <a:endParaRPr/>
          </a:p>
          <a:p>
            <a:pPr marL="0" lvl="0" indent="0" algn="l" rtl="0">
              <a:lnSpc>
                <a:spcPct val="100000"/>
              </a:lnSpc>
              <a:spcBef>
                <a:spcPts val="1800"/>
              </a:spcBef>
              <a:spcAft>
                <a:spcPts val="0"/>
              </a:spcAft>
              <a:buSzPts val="2400"/>
              <a:buNone/>
            </a:pPr>
            <a:br>
              <a:rPr lang="en-US"/>
            </a:br>
            <a:r>
              <a:rPr lang="en-US"/>
              <a:t>What happens to the column name?</a:t>
            </a:r>
            <a:endParaRPr/>
          </a:p>
        </p:txBody>
      </p:sp>
      <p:sp>
        <p:nvSpPr>
          <p:cNvPr id="394" name="Google Shape;394;p56"/>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19</a:t>
            </a:fld>
            <a:endParaRPr/>
          </a:p>
        </p:txBody>
      </p:sp>
      <p:sp>
        <p:nvSpPr>
          <p:cNvPr id="395" name="Google Shape;395;p56"/>
          <p:cNvSpPr txBox="1">
            <a:spLocks noGrp="1"/>
          </p:cNvSpPr>
          <p:nvPr>
            <p:ph type="body" idx="1"/>
          </p:nvPr>
        </p:nvSpPr>
        <p:spPr>
          <a:xfrm>
            <a:off x="473342" y="2151743"/>
            <a:ext cx="8124600" cy="16692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rgbClr val="336699"/>
                </a:solidFill>
                <a:latin typeface="IBM Plex Mono SemiBold"/>
                <a:ea typeface="IBM Plex Mono SemiBold"/>
                <a:cs typeface="IBM Plex Mono SemiBold"/>
                <a:sym typeface="IBM Plex Mono SemiBold"/>
              </a:rPr>
              <a:t>SELECT</a:t>
            </a:r>
            <a:r>
              <a:rPr lang="en-US">
                <a:latin typeface="IBM Plex Mono SemiBold"/>
                <a:ea typeface="IBM Plex Mono SemiBold"/>
                <a:cs typeface="IBM Plex Mono SemiBold"/>
                <a:sym typeface="IBM Plex Mono SemiBold"/>
              </a:rPr>
              <a:t> </a:t>
            </a:r>
            <a:r>
              <a:rPr lang="en-US" sz="2400" err="1">
                <a:latin typeface="IBM Plex Mono SemiBold"/>
                <a:ea typeface="IBM Plex Mono SemiBold"/>
                <a:cs typeface="IBM Plex Mono SemiBold"/>
                <a:sym typeface="IBM Plex Mono SemiBold"/>
              </a:rPr>
              <a:t>employee_id</a:t>
            </a:r>
            <a:r>
              <a:rPr lang="en-US" sz="2400">
                <a:latin typeface="IBM Plex Mono SemiBold"/>
                <a:ea typeface="IBM Plex Mono SemiBold"/>
                <a:cs typeface="IBM Plex Mono SemiBold"/>
                <a:sym typeface="IBM Plex Mono SemiBold"/>
              </a:rPr>
              <a:t>,</a:t>
            </a:r>
            <a:r>
              <a:rPr lang="en-US">
                <a:latin typeface="IBM Plex Mono SemiBold"/>
                <a:ea typeface="IBM Plex Mono SemiBold"/>
                <a:cs typeface="IBM Plex Mono SemiBold"/>
                <a:sym typeface="IBM Plex Mono SemiBold"/>
              </a:rPr>
              <a:t> </a:t>
            </a:r>
            <a:endParaRPr>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a:latin typeface="IBM Plex Mono SemiBold"/>
                <a:ea typeface="IBM Plex Mono SemiBold"/>
                <a:cs typeface="IBM Plex Mono SemiBold"/>
                <a:sym typeface="IBM Plex Mono SemiBold"/>
              </a:rPr>
              <a:t>       </a:t>
            </a:r>
            <a:r>
              <a:rPr lang="en-US" sz="2400" err="1">
                <a:latin typeface="IBM Plex Mono SemiBold"/>
                <a:ea typeface="IBM Plex Mono SemiBold"/>
                <a:cs typeface="IBM Plex Mono SemiBold"/>
                <a:sym typeface="IBM Plex Mono SemiBold"/>
              </a:rPr>
              <a:t>last_name</a:t>
            </a:r>
            <a:r>
              <a:rPr lang="en-US" sz="2400">
                <a:latin typeface="IBM Plex Mono SemiBold"/>
                <a:ea typeface="IBM Plex Mono SemiBold"/>
                <a:cs typeface="IBM Plex Mono SemiBold"/>
                <a:sym typeface="IBM Plex Mono SemiBold"/>
              </a:rPr>
              <a:t>,</a:t>
            </a:r>
            <a:r>
              <a:rPr lang="en-US">
                <a:latin typeface="IBM Plex Mono SemiBold"/>
                <a:ea typeface="IBM Plex Mono SemiBold"/>
                <a:cs typeface="IBM Plex Mono SemiBold"/>
                <a:sym typeface="IBM Plex Mono SemiBold"/>
              </a:rPr>
              <a:t> </a:t>
            </a:r>
            <a:endParaRPr>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a:latin typeface="IBM Plex Mono SemiBold"/>
                <a:ea typeface="IBM Plex Mono SemiBold"/>
                <a:cs typeface="IBM Plex Mono SemiBold"/>
                <a:sym typeface="IBM Plex Mono SemiBold"/>
              </a:rPr>
              <a:t>       </a:t>
            </a:r>
            <a:r>
              <a:rPr lang="en-US" b="1">
                <a:latin typeface="IBM Plex Mono"/>
                <a:ea typeface="IBM Plex Mono"/>
                <a:cs typeface="IBM Plex Mono"/>
                <a:sym typeface="IBM Plex Mono"/>
              </a:rPr>
              <a:t>( salary * 12 )</a:t>
            </a:r>
            <a:endParaRPr sz="24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sz="2400">
                <a:solidFill>
                  <a:srgbClr val="336699"/>
                </a:solidFill>
                <a:latin typeface="IBM Plex Mono SemiBold"/>
                <a:ea typeface="IBM Plex Mono SemiBold"/>
                <a:cs typeface="IBM Plex Mono SemiBold"/>
                <a:sym typeface="IBM Plex Mono SemiBold"/>
              </a:rPr>
              <a:t>FROM</a:t>
            </a:r>
            <a:r>
              <a:rPr lang="en-US">
                <a:latin typeface="IBM Plex Mono SemiBold"/>
                <a:ea typeface="IBM Plex Mono SemiBold"/>
                <a:cs typeface="IBM Plex Mono SemiBold"/>
                <a:sym typeface="IBM Plex Mono SemiBold"/>
              </a:rPr>
              <a:t>   </a:t>
            </a:r>
            <a:r>
              <a:rPr lang="en-US" sz="2400">
                <a:latin typeface="IBM Plex Mono SemiBold"/>
                <a:ea typeface="IBM Plex Mono SemiBold"/>
                <a:cs typeface="IBM Plex Mono SemiBold"/>
                <a:sym typeface="IBM Plex Mono SemiBold"/>
              </a:rPr>
              <a:t>Employees</a:t>
            </a:r>
            <a:r>
              <a:rPr lang="en-US">
                <a:latin typeface="IBM Plex Mono SemiBold"/>
                <a:ea typeface="IBM Plex Mono SemiBold"/>
                <a:cs typeface="IBM Plex Mono SemiBold"/>
                <a:sym typeface="IBM Plex Mono SemiBold"/>
              </a:rPr>
              <a:t>;</a:t>
            </a:r>
            <a:endParaRPr sz="2400">
              <a:latin typeface="IBM Plex Mono SemiBold"/>
              <a:ea typeface="IBM Plex Mono SemiBold"/>
              <a:cs typeface="IBM Plex Mono SemiBold"/>
              <a:sym typeface="IBM Plex Mono SemiBo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250"/>
                                  </p:stCondLst>
                                  <p:childTnLst>
                                    <p:set>
                                      <p:cBhvr>
                                        <p:cTn id="6" dur="1" fill="hold">
                                          <p:stCondLst>
                                            <p:cond delay="0"/>
                                          </p:stCondLst>
                                        </p:cTn>
                                        <p:tgtEl>
                                          <p:spTgt spid="392"/>
                                        </p:tgtEl>
                                        <p:attrNameLst>
                                          <p:attrName>style.visibility</p:attrName>
                                        </p:attrNameLst>
                                      </p:cBhvr>
                                      <p:to>
                                        <p:strVal val="visible"/>
                                      </p:to>
                                    </p:set>
                                    <p:anim calcmode="lin" valueType="num">
                                      <p:cBhvr>
                                        <p:cTn id="7" dur="1000" fill="hold"/>
                                        <p:tgtEl>
                                          <p:spTgt spid="392"/>
                                        </p:tgtEl>
                                        <p:attrNameLst>
                                          <p:attrName>ppt_w</p:attrName>
                                        </p:attrNameLst>
                                      </p:cBhvr>
                                      <p:tavLst>
                                        <p:tav tm="0">
                                          <p:val>
                                            <p:fltVal val="0"/>
                                          </p:val>
                                        </p:tav>
                                        <p:tav tm="100000">
                                          <p:val>
                                            <p:strVal val="#ppt_w"/>
                                          </p:val>
                                        </p:tav>
                                      </p:tavLst>
                                    </p:anim>
                                    <p:anim calcmode="lin" valueType="num">
                                      <p:cBhvr>
                                        <p:cTn id="8" dur="1000" fill="hold"/>
                                        <p:tgtEl>
                                          <p:spTgt spid="392"/>
                                        </p:tgtEl>
                                        <p:attrNameLst>
                                          <p:attrName>ppt_h</p:attrName>
                                        </p:attrNameLst>
                                      </p:cBhvr>
                                      <p:tavLst>
                                        <p:tav tm="0">
                                          <p:val>
                                            <p:fltVal val="0"/>
                                          </p:val>
                                        </p:tav>
                                        <p:tav tm="100000">
                                          <p:val>
                                            <p:strVal val="#ppt_h"/>
                                          </p:val>
                                        </p:tav>
                                      </p:tavLst>
                                    </p:anim>
                                    <p:anim calcmode="lin" valueType="num">
                                      <p:cBhvr>
                                        <p:cTn id="9" dur="1000" fill="hold"/>
                                        <p:tgtEl>
                                          <p:spTgt spid="392"/>
                                        </p:tgtEl>
                                        <p:attrNameLst>
                                          <p:attrName>style.rotation</p:attrName>
                                        </p:attrNameLst>
                                      </p:cBhvr>
                                      <p:tavLst>
                                        <p:tav tm="0">
                                          <p:val>
                                            <p:fltVal val="90"/>
                                          </p:val>
                                        </p:tav>
                                        <p:tav tm="100000">
                                          <p:val>
                                            <p:fltVal val="0"/>
                                          </p:val>
                                        </p:tav>
                                      </p:tavLst>
                                    </p:anim>
                                    <p:animEffect transition="in" filter="fade">
                                      <p:cBhvr>
                                        <p:cTn id="10" dur="1000"/>
                                        <p:tgtEl>
                                          <p:spTgt spid="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9"/>
          <p:cNvSpPr txBox="1">
            <a:spLocks noGrp="1"/>
          </p:cNvSpPr>
          <p:nvPr>
            <p:ph type="title"/>
          </p:nvPr>
        </p:nvSpPr>
        <p:spPr>
          <a:xfrm>
            <a:off x="502935" y="75756"/>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Last Time...</a:t>
            </a:r>
            <a:endParaRPr/>
          </a:p>
        </p:txBody>
      </p:sp>
      <p:sp>
        <p:nvSpPr>
          <p:cNvPr id="257" name="Google Shape;257;p39"/>
          <p:cNvSpPr txBox="1">
            <a:spLocks noGrp="1"/>
          </p:cNvSpPr>
          <p:nvPr>
            <p:ph type="body" idx="1"/>
          </p:nvPr>
        </p:nvSpPr>
        <p:spPr>
          <a:xfrm>
            <a:off x="456648" y="749201"/>
            <a:ext cx="8325900" cy="4563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400"/>
              <a:buNone/>
            </a:pPr>
            <a:r>
              <a:rPr lang="en-US" sz="2400" b="1">
                <a:latin typeface="Lato"/>
                <a:ea typeface="Lato"/>
                <a:cs typeface="Lato"/>
                <a:sym typeface="Lato"/>
              </a:rPr>
              <a:t>We covered these questions:</a:t>
            </a:r>
            <a:endParaRPr sz="2400" b="1">
              <a:latin typeface="Lato"/>
              <a:ea typeface="Lato"/>
              <a:cs typeface="Lato"/>
              <a:sym typeface="Lato"/>
            </a:endParaRPr>
          </a:p>
          <a:p>
            <a:pPr marL="457200" lvl="0" indent="-381000" algn="l" rtl="0">
              <a:spcBef>
                <a:spcPts val="1800"/>
              </a:spcBef>
              <a:spcAft>
                <a:spcPts val="0"/>
              </a:spcAft>
              <a:buSzPts val="2400"/>
              <a:buFont typeface="Lato"/>
              <a:buChar char="●"/>
            </a:pPr>
            <a:r>
              <a:rPr lang="en-US"/>
              <a:t>What is DDL?</a:t>
            </a:r>
            <a:endParaRPr/>
          </a:p>
          <a:p>
            <a:pPr marL="457200" lvl="0" indent="-381000" algn="l" rtl="0">
              <a:spcBef>
                <a:spcPts val="1800"/>
              </a:spcBef>
              <a:spcAft>
                <a:spcPts val="0"/>
              </a:spcAft>
              <a:buSzPts val="2400"/>
              <a:buChar char="●"/>
            </a:pPr>
            <a:r>
              <a:rPr lang="en-US"/>
              <a:t>What is DML?</a:t>
            </a:r>
            <a:endParaRPr/>
          </a:p>
          <a:p>
            <a:pPr marL="457200" lvl="0" indent="-381000" algn="l" rtl="0">
              <a:spcBef>
                <a:spcPts val="1800"/>
              </a:spcBef>
              <a:spcAft>
                <a:spcPts val="0"/>
              </a:spcAft>
              <a:buSzPts val="2400"/>
              <a:buChar char="●"/>
            </a:pPr>
            <a:r>
              <a:rPr lang="en-US"/>
              <a:t>What are some of the key words used in an SQL QUERY?</a:t>
            </a:r>
            <a:endParaRPr/>
          </a:p>
          <a:p>
            <a:pPr marL="457200" lvl="0" indent="-381000" algn="l" rtl="0">
              <a:spcBef>
                <a:spcPts val="1800"/>
              </a:spcBef>
              <a:spcAft>
                <a:spcPts val="0"/>
              </a:spcAft>
              <a:buSzPts val="2400"/>
              <a:buChar char="●"/>
            </a:pPr>
            <a:r>
              <a:rPr lang="en-US"/>
              <a:t>What symbol do we use for single line comments?</a:t>
            </a:r>
            <a:endParaRPr/>
          </a:p>
          <a:p>
            <a:pPr marL="457200" lvl="0" indent="-381000" algn="l" rtl="0">
              <a:spcBef>
                <a:spcPts val="1800"/>
              </a:spcBef>
              <a:spcAft>
                <a:spcPts val="0"/>
              </a:spcAft>
              <a:buSzPts val="2400"/>
              <a:buChar char="●"/>
            </a:pPr>
            <a:r>
              <a:rPr lang="en-US"/>
              <a:t>How do we make multi-line comments in SQL?</a:t>
            </a:r>
            <a:endParaRPr/>
          </a:p>
          <a:p>
            <a:pPr marL="457200" lvl="0" indent="-381000" algn="l" rtl="0">
              <a:spcBef>
                <a:spcPts val="1800"/>
              </a:spcBef>
              <a:spcAft>
                <a:spcPts val="0"/>
              </a:spcAft>
              <a:buSzPts val="2400"/>
              <a:buChar char="●"/>
            </a:pPr>
            <a:r>
              <a:rPr lang="en-US"/>
              <a:t>What key word do we use when renaming a column?</a:t>
            </a:r>
            <a:endParaRPr/>
          </a:p>
          <a:p>
            <a:pPr marL="457200" lvl="0" indent="-381000" algn="l" rtl="0">
              <a:spcBef>
                <a:spcPts val="1800"/>
              </a:spcBef>
              <a:spcAft>
                <a:spcPts val="0"/>
              </a:spcAft>
              <a:buSzPts val="2400"/>
              <a:buChar char="●"/>
            </a:pPr>
            <a:r>
              <a:rPr lang="en-US"/>
              <a:t>What are the names of some of the tables in our ERD?</a:t>
            </a:r>
            <a:endParaRPr/>
          </a:p>
        </p:txBody>
      </p:sp>
      <p:sp>
        <p:nvSpPr>
          <p:cNvPr id="258" name="Google Shape;258;p39"/>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7"/>
          <p:cNvSpPr txBox="1">
            <a:spLocks noGrp="1"/>
          </p:cNvSpPr>
          <p:nvPr>
            <p:ph type="title"/>
          </p:nvPr>
        </p:nvSpPr>
        <p:spPr>
          <a:xfrm>
            <a:off x="519616" y="94039"/>
            <a:ext cx="81933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Renaming Expressions in SQL</a:t>
            </a:r>
            <a:endParaRPr/>
          </a:p>
        </p:txBody>
      </p:sp>
      <p:sp>
        <p:nvSpPr>
          <p:cNvPr id="401" name="Google Shape;401;p57"/>
          <p:cNvSpPr txBox="1">
            <a:spLocks noGrp="1"/>
          </p:cNvSpPr>
          <p:nvPr>
            <p:ph type="body" idx="1"/>
          </p:nvPr>
        </p:nvSpPr>
        <p:spPr>
          <a:xfrm>
            <a:off x="473342" y="767489"/>
            <a:ext cx="8283600" cy="414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2400"/>
              <a:buNone/>
            </a:pPr>
            <a:r>
              <a:rPr lang="en-US" sz="2800" b="1">
                <a:solidFill>
                  <a:srgbClr val="C00000"/>
                </a:solidFill>
                <a:latin typeface="Lato"/>
                <a:ea typeface="Lato"/>
                <a:cs typeface="Lato"/>
                <a:sym typeface="Lato"/>
              </a:rPr>
              <a:t>Try it!</a:t>
            </a:r>
            <a:endParaRPr sz="2800" b="1">
              <a:solidFill>
                <a:srgbClr val="C00000"/>
              </a:solidFill>
              <a:latin typeface="Lato"/>
              <a:ea typeface="Lato"/>
              <a:cs typeface="Lato"/>
              <a:sym typeface="Lato"/>
            </a:endParaRPr>
          </a:p>
          <a:p>
            <a:pPr marL="0" marR="0" lvl="0" indent="0" algn="l" rtl="0">
              <a:lnSpc>
                <a:spcPct val="100000"/>
              </a:lnSpc>
              <a:spcBef>
                <a:spcPts val="1800"/>
              </a:spcBef>
              <a:spcAft>
                <a:spcPts val="0"/>
              </a:spcAft>
              <a:buSzPts val="2400"/>
              <a:buNone/>
            </a:pPr>
            <a:endParaRPr/>
          </a:p>
          <a:p>
            <a:pPr marL="0" marR="0" lvl="0" indent="0" algn="l" rtl="0">
              <a:lnSpc>
                <a:spcPct val="100000"/>
              </a:lnSpc>
              <a:spcBef>
                <a:spcPts val="1800"/>
              </a:spcBef>
              <a:spcAft>
                <a:spcPts val="0"/>
              </a:spcAft>
              <a:buSzPts val="2400"/>
              <a:buNone/>
            </a:pPr>
            <a:endParaRPr/>
          </a:p>
          <a:p>
            <a:pPr marL="0" lvl="0" indent="0" algn="l" rtl="0">
              <a:lnSpc>
                <a:spcPct val="100000"/>
              </a:lnSpc>
              <a:spcBef>
                <a:spcPts val="1800"/>
              </a:spcBef>
              <a:spcAft>
                <a:spcPts val="0"/>
              </a:spcAft>
              <a:buSzPts val="2400"/>
              <a:buNone/>
            </a:pPr>
            <a:endParaRPr/>
          </a:p>
          <a:p>
            <a:pPr marL="0" lvl="0" indent="0" algn="l" rtl="0">
              <a:lnSpc>
                <a:spcPct val="100000"/>
              </a:lnSpc>
              <a:spcBef>
                <a:spcPts val="1800"/>
              </a:spcBef>
              <a:spcAft>
                <a:spcPts val="0"/>
              </a:spcAft>
              <a:buSzPts val="2400"/>
              <a:buNone/>
            </a:pPr>
            <a:endParaRPr/>
          </a:p>
          <a:p>
            <a:pPr marL="0" lvl="0" indent="0" algn="l" rtl="0">
              <a:lnSpc>
                <a:spcPct val="100000"/>
              </a:lnSpc>
              <a:spcBef>
                <a:spcPts val="1800"/>
              </a:spcBef>
              <a:spcAft>
                <a:spcPts val="1800"/>
              </a:spcAft>
              <a:buSzPts val="2400"/>
              <a:buNone/>
            </a:pPr>
            <a:r>
              <a:rPr lang="en-US" sz="2800" b="1">
                <a:solidFill>
                  <a:srgbClr val="C00000"/>
                </a:solidFill>
              </a:rPr>
              <a:t>Note: </a:t>
            </a:r>
            <a:r>
              <a:rPr lang="en-US" sz="2800"/>
              <a:t>We </a:t>
            </a:r>
            <a:r>
              <a:rPr lang="en-US" sz="3200" b="1">
                <a:latin typeface="Lato"/>
                <a:ea typeface="Lato"/>
                <a:cs typeface="Lato"/>
                <a:sym typeface="Lato"/>
              </a:rPr>
              <a:t>ALWAYS</a:t>
            </a:r>
            <a:r>
              <a:rPr lang="en-US" sz="2800" b="1">
                <a:latin typeface="Lato"/>
                <a:ea typeface="Lato"/>
                <a:cs typeface="Lato"/>
                <a:sym typeface="Lato"/>
              </a:rPr>
              <a:t> </a:t>
            </a:r>
            <a:r>
              <a:rPr lang="en-US" sz="2800"/>
              <a:t>rename columns if we use an expression in the column name.</a:t>
            </a:r>
            <a:endParaRPr sz="2800"/>
          </a:p>
        </p:txBody>
      </p:sp>
      <p:sp>
        <p:nvSpPr>
          <p:cNvPr id="402" name="Google Shape;402;p5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20</a:t>
            </a:fld>
            <a:endParaRPr/>
          </a:p>
        </p:txBody>
      </p:sp>
      <p:sp>
        <p:nvSpPr>
          <p:cNvPr id="403" name="Google Shape;403;p57"/>
          <p:cNvSpPr txBox="1">
            <a:spLocks noGrp="1"/>
          </p:cNvSpPr>
          <p:nvPr>
            <p:ph type="body" idx="1"/>
          </p:nvPr>
        </p:nvSpPr>
        <p:spPr>
          <a:xfrm>
            <a:off x="588192" y="1319639"/>
            <a:ext cx="8124600" cy="16692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rgbClr val="336699"/>
                </a:solidFill>
                <a:latin typeface="IBM Plex Mono SemiBold"/>
                <a:ea typeface="IBM Plex Mono SemiBold"/>
                <a:cs typeface="IBM Plex Mono SemiBold"/>
                <a:sym typeface="IBM Plex Mono SemiBold"/>
              </a:rPr>
              <a:t>SELECT</a:t>
            </a:r>
            <a:r>
              <a:rPr lang="en-US">
                <a:latin typeface="IBM Plex Mono SemiBold"/>
                <a:ea typeface="IBM Plex Mono SemiBold"/>
                <a:cs typeface="IBM Plex Mono SemiBold"/>
                <a:sym typeface="IBM Plex Mono SemiBold"/>
              </a:rPr>
              <a:t> </a:t>
            </a:r>
            <a:r>
              <a:rPr lang="en-US" sz="2400" err="1">
                <a:latin typeface="IBM Plex Mono SemiBold"/>
                <a:ea typeface="IBM Plex Mono SemiBold"/>
                <a:cs typeface="IBM Plex Mono SemiBold"/>
                <a:sym typeface="IBM Plex Mono SemiBold"/>
              </a:rPr>
              <a:t>employee_id</a:t>
            </a:r>
            <a:r>
              <a:rPr lang="en-US" sz="2400">
                <a:latin typeface="IBM Plex Mono SemiBold"/>
                <a:ea typeface="IBM Plex Mono SemiBold"/>
                <a:cs typeface="IBM Plex Mono SemiBold"/>
                <a:sym typeface="IBM Plex Mono SemiBold"/>
              </a:rPr>
              <a:t>,</a:t>
            </a:r>
            <a:r>
              <a:rPr lang="en-US">
                <a:latin typeface="IBM Plex Mono SemiBold"/>
                <a:ea typeface="IBM Plex Mono SemiBold"/>
                <a:cs typeface="IBM Plex Mono SemiBold"/>
                <a:sym typeface="IBM Plex Mono SemiBold"/>
              </a:rPr>
              <a:t> </a:t>
            </a:r>
            <a:endParaRPr>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a:latin typeface="IBM Plex Mono SemiBold"/>
                <a:ea typeface="IBM Plex Mono SemiBold"/>
                <a:cs typeface="IBM Plex Mono SemiBold"/>
                <a:sym typeface="IBM Plex Mono SemiBold"/>
              </a:rPr>
              <a:t>       </a:t>
            </a:r>
            <a:r>
              <a:rPr lang="en-US" sz="2400" err="1">
                <a:latin typeface="IBM Plex Mono SemiBold"/>
                <a:ea typeface="IBM Plex Mono SemiBold"/>
                <a:cs typeface="IBM Plex Mono SemiBold"/>
                <a:sym typeface="IBM Plex Mono SemiBold"/>
              </a:rPr>
              <a:t>last_name</a:t>
            </a:r>
            <a:r>
              <a:rPr lang="en-US" sz="2400">
                <a:latin typeface="IBM Plex Mono SemiBold"/>
                <a:ea typeface="IBM Plex Mono SemiBold"/>
                <a:cs typeface="IBM Plex Mono SemiBold"/>
                <a:sym typeface="IBM Plex Mono SemiBold"/>
              </a:rPr>
              <a:t>,</a:t>
            </a:r>
            <a:r>
              <a:rPr lang="en-US">
                <a:latin typeface="IBM Plex Mono SemiBold"/>
                <a:ea typeface="IBM Plex Mono SemiBold"/>
                <a:cs typeface="IBM Plex Mono SemiBold"/>
                <a:sym typeface="IBM Plex Mono SemiBold"/>
              </a:rPr>
              <a:t> </a:t>
            </a:r>
            <a:endParaRPr>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a:latin typeface="IBM Plex Mono SemiBold"/>
                <a:ea typeface="IBM Plex Mono SemiBold"/>
                <a:cs typeface="IBM Plex Mono SemiBold"/>
                <a:sym typeface="IBM Plex Mono SemiBold"/>
              </a:rPr>
              <a:t>       </a:t>
            </a:r>
            <a:r>
              <a:rPr lang="en-US" b="1">
                <a:latin typeface="IBM Plex Mono"/>
                <a:ea typeface="IBM Plex Mono"/>
                <a:cs typeface="IBM Plex Mono"/>
                <a:sym typeface="IBM Plex Mono"/>
              </a:rPr>
              <a:t>( salary * 12 ) </a:t>
            </a:r>
            <a:r>
              <a:rPr lang="en-US" b="1">
                <a:solidFill>
                  <a:srgbClr val="336699"/>
                </a:solidFill>
                <a:latin typeface="IBM Plex Mono"/>
                <a:ea typeface="IBM Plex Mono"/>
                <a:cs typeface="IBM Plex Mono"/>
                <a:sym typeface="IBM Plex Mono"/>
              </a:rPr>
              <a:t>AS </a:t>
            </a:r>
            <a:r>
              <a:rPr lang="en-US" b="1">
                <a:solidFill>
                  <a:srgbClr val="959566"/>
                </a:solidFill>
                <a:latin typeface="IBM Plex Mono"/>
                <a:ea typeface="IBM Plex Mono"/>
                <a:cs typeface="IBM Plex Mono"/>
                <a:sym typeface="IBM Plex Mono"/>
              </a:rPr>
              <a:t>"Yearly Salary"</a:t>
            </a:r>
            <a:endParaRPr sz="24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sz="2400">
                <a:solidFill>
                  <a:srgbClr val="336699"/>
                </a:solidFill>
                <a:latin typeface="IBM Plex Mono SemiBold"/>
                <a:ea typeface="IBM Plex Mono SemiBold"/>
                <a:cs typeface="IBM Plex Mono SemiBold"/>
                <a:sym typeface="IBM Plex Mono SemiBold"/>
              </a:rPr>
              <a:t>FROM</a:t>
            </a:r>
            <a:r>
              <a:rPr lang="en-US">
                <a:latin typeface="IBM Plex Mono SemiBold"/>
                <a:ea typeface="IBM Plex Mono SemiBold"/>
                <a:cs typeface="IBM Plex Mono SemiBold"/>
                <a:sym typeface="IBM Plex Mono SemiBold"/>
              </a:rPr>
              <a:t>   </a:t>
            </a:r>
            <a:r>
              <a:rPr lang="en-US" sz="2400">
                <a:latin typeface="IBM Plex Mono SemiBold"/>
                <a:ea typeface="IBM Plex Mono SemiBold"/>
                <a:cs typeface="IBM Plex Mono SemiBold"/>
                <a:sym typeface="IBM Plex Mono SemiBold"/>
              </a:rPr>
              <a:t>Employees</a:t>
            </a:r>
            <a:r>
              <a:rPr lang="en-US">
                <a:latin typeface="IBM Plex Mono SemiBold"/>
                <a:ea typeface="IBM Plex Mono SemiBold"/>
                <a:cs typeface="IBM Plex Mono SemiBold"/>
                <a:sym typeface="IBM Plex Mono SemiBold"/>
              </a:rPr>
              <a:t>;</a:t>
            </a:r>
            <a:endParaRPr sz="2400">
              <a:latin typeface="IBM Plex Mono SemiBold"/>
              <a:ea typeface="IBM Plex Mono SemiBold"/>
              <a:cs typeface="IBM Plex Mono SemiBold"/>
              <a:sym typeface="IBM Plex Mono SemiBo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1">
                                            <p:txEl>
                                              <p:pRg st="5" end="5"/>
                                            </p:txEl>
                                          </p:spTgt>
                                        </p:tgtEl>
                                        <p:attrNameLst>
                                          <p:attrName>style.visibility</p:attrName>
                                        </p:attrNameLst>
                                      </p:cBhvr>
                                      <p:to>
                                        <p:strVal val="visible"/>
                                      </p:to>
                                    </p:set>
                                    <p:animEffect transition="in" filter="barn(inVertical)">
                                      <p:cBhvr>
                                        <p:cTn id="7" dur="500"/>
                                        <p:tgtEl>
                                          <p:spTgt spid="40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8"/>
          <p:cNvSpPr txBox="1">
            <a:spLocks noGrp="1"/>
          </p:cNvSpPr>
          <p:nvPr>
            <p:ph type="title"/>
          </p:nvPr>
        </p:nvSpPr>
        <p:spPr>
          <a:xfrm>
            <a:off x="473342" y="112327"/>
            <a:ext cx="8181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WHERE Clause - Conditions</a:t>
            </a:r>
            <a:endParaRPr/>
          </a:p>
        </p:txBody>
      </p:sp>
      <p:sp>
        <p:nvSpPr>
          <p:cNvPr id="410" name="Google Shape;410;p58"/>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21</a:t>
            </a:fld>
            <a:endParaRPr/>
          </a:p>
        </p:txBody>
      </p:sp>
      <p:sp>
        <p:nvSpPr>
          <p:cNvPr id="409" name="Google Shape;409;p58"/>
          <p:cNvSpPr txBox="1">
            <a:spLocks noGrp="1"/>
          </p:cNvSpPr>
          <p:nvPr>
            <p:ph type="body" idx="1"/>
          </p:nvPr>
        </p:nvSpPr>
        <p:spPr>
          <a:xfrm>
            <a:off x="473342" y="1050953"/>
            <a:ext cx="7200900" cy="4502700"/>
          </a:xfrm>
          <a:prstGeom prst="rect">
            <a:avLst/>
          </a:prstGeom>
          <a:solidFill>
            <a:srgbClr val="CCCCCC"/>
          </a:solid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400"/>
              <a:buNone/>
            </a:pPr>
            <a:r>
              <a:rPr lang="en-US" b="1">
                <a:latin typeface="Lato"/>
                <a:ea typeface="Lato"/>
                <a:cs typeface="Lato"/>
                <a:sym typeface="Lato"/>
              </a:rPr>
              <a:t>There are  5 types of conditions we can use on the WHERE clause (click to jump to topic)</a:t>
            </a:r>
            <a:endParaRPr b="1">
              <a:latin typeface="Lato"/>
              <a:ea typeface="Lato"/>
              <a:cs typeface="Lato"/>
              <a:sym typeface="Lato"/>
            </a:endParaRPr>
          </a:p>
          <a:p>
            <a:pPr marL="1828800" lvl="1" indent="-381000" algn="l" rtl="0">
              <a:lnSpc>
                <a:spcPct val="100000"/>
              </a:lnSpc>
              <a:spcBef>
                <a:spcPts val="1200"/>
              </a:spcBef>
              <a:spcAft>
                <a:spcPts val="0"/>
              </a:spcAft>
              <a:buClr>
                <a:schemeClr val="lt1"/>
              </a:buClr>
              <a:buSzPts val="2400"/>
              <a:buFont typeface="Lato"/>
              <a:buAutoNum type="alphaUcPeriod"/>
            </a:pPr>
            <a:r>
              <a:rPr lang="en-US" sz="2800" b="1" u="sng">
                <a:solidFill>
                  <a:schemeClr val="lt1"/>
                </a:solidFill>
                <a:latin typeface="Lato"/>
                <a:ea typeface="Lato"/>
                <a:cs typeface="Lato"/>
                <a:sym typeface="Lato"/>
                <a:hlinkClick r:id="rId3" action="ppaction://hlinksldjump">
                  <a:extLst>
                    <a:ext uri="{A12FA001-AC4F-418D-AE19-62706E023703}">
                      <ahyp:hlinkClr xmlns:ahyp="http://schemas.microsoft.com/office/drawing/2018/hyperlinkcolor" val="tx"/>
                    </a:ext>
                  </a:extLst>
                </a:hlinkClick>
              </a:rPr>
              <a:t>Comparison Test</a:t>
            </a:r>
            <a:endParaRPr sz="2800" b="1" u="sng">
              <a:solidFill>
                <a:schemeClr val="lt1"/>
              </a:solidFill>
              <a:latin typeface="Lato"/>
              <a:ea typeface="Lato"/>
              <a:cs typeface="Lato"/>
              <a:sym typeface="Lato"/>
            </a:endParaRPr>
          </a:p>
          <a:p>
            <a:pPr marL="1828800" lvl="1" indent="-381000" algn="l" rtl="0">
              <a:lnSpc>
                <a:spcPct val="100000"/>
              </a:lnSpc>
              <a:spcBef>
                <a:spcPts val="1800"/>
              </a:spcBef>
              <a:spcAft>
                <a:spcPts val="0"/>
              </a:spcAft>
              <a:buClr>
                <a:srgbClr val="0000FF"/>
              </a:buClr>
              <a:buSzPts val="2400"/>
              <a:buFont typeface="Lato"/>
              <a:buAutoNum type="alphaUcPeriod"/>
            </a:pPr>
            <a:r>
              <a:rPr lang="en-US" b="1">
                <a:solidFill>
                  <a:srgbClr val="0000FF"/>
                </a:solidFill>
                <a:highlight>
                  <a:srgbClr val="FFFF00"/>
                </a:highlight>
                <a:uFill>
                  <a:noFill/>
                </a:uFill>
                <a:latin typeface="Lato"/>
                <a:ea typeface="Lato"/>
                <a:cs typeface="Lato"/>
                <a:sym typeface="Lato"/>
                <a:hlinkClick r:id="rId4" action="ppaction://hlinksldjump">
                  <a:extLst>
                    <a:ext uri="{A12FA001-AC4F-418D-AE19-62706E023703}">
                      <ahyp:hlinkClr xmlns:ahyp="http://schemas.microsoft.com/office/drawing/2018/hyperlinkcolor" val="tx"/>
                    </a:ext>
                  </a:extLst>
                </a:hlinkClick>
              </a:rPr>
              <a:t>Range Test</a:t>
            </a:r>
            <a:endParaRPr b="1">
              <a:solidFill>
                <a:srgbClr val="0000FF"/>
              </a:solidFill>
              <a:highlight>
                <a:srgbClr val="FFFF00"/>
              </a:highlight>
              <a:latin typeface="Lato"/>
              <a:ea typeface="Lato"/>
              <a:cs typeface="Lato"/>
              <a:sym typeface="Lato"/>
            </a:endParaRPr>
          </a:p>
          <a:p>
            <a:pPr marL="1828800" lvl="1" indent="-381000" algn="l" rtl="0">
              <a:lnSpc>
                <a:spcPct val="100000"/>
              </a:lnSpc>
              <a:spcBef>
                <a:spcPts val="1800"/>
              </a:spcBef>
              <a:spcAft>
                <a:spcPts val="0"/>
              </a:spcAft>
              <a:buClr>
                <a:schemeClr val="lt1"/>
              </a:buClr>
              <a:buSzPts val="2400"/>
              <a:buFont typeface="Lato"/>
              <a:buAutoNum type="alphaUcPeriod"/>
            </a:pPr>
            <a:r>
              <a:rPr lang="en-US" b="1">
                <a:solidFill>
                  <a:schemeClr val="lt1"/>
                </a:solidFill>
                <a:highlight>
                  <a:srgbClr val="FF0000"/>
                </a:highlight>
                <a:uFill>
                  <a:noFill/>
                </a:uFill>
                <a:latin typeface="Lato"/>
                <a:ea typeface="Lato"/>
                <a:cs typeface="Lato"/>
                <a:sym typeface="Lato"/>
                <a:hlinkClick r:id="rId5" action="ppaction://hlinksldjump">
                  <a:extLst>
                    <a:ext uri="{A12FA001-AC4F-418D-AE19-62706E023703}">
                      <ahyp:hlinkClr xmlns:ahyp="http://schemas.microsoft.com/office/drawing/2018/hyperlinkcolor" val="tx"/>
                    </a:ext>
                  </a:extLst>
                </a:hlinkClick>
              </a:rPr>
              <a:t>Set Member Test</a:t>
            </a:r>
            <a:endParaRPr b="1">
              <a:solidFill>
                <a:schemeClr val="lt1"/>
              </a:solidFill>
              <a:highlight>
                <a:srgbClr val="FF0000"/>
              </a:highlight>
              <a:latin typeface="Lato"/>
              <a:ea typeface="Lato"/>
              <a:cs typeface="Lato"/>
              <a:sym typeface="Lato"/>
            </a:endParaRPr>
          </a:p>
          <a:p>
            <a:pPr marL="1828800" lvl="1" indent="-381000" algn="l" rtl="0">
              <a:lnSpc>
                <a:spcPct val="100000"/>
              </a:lnSpc>
              <a:spcBef>
                <a:spcPts val="1800"/>
              </a:spcBef>
              <a:spcAft>
                <a:spcPts val="0"/>
              </a:spcAft>
              <a:buClr>
                <a:schemeClr val="lt1"/>
              </a:buClr>
              <a:buSzPts val="2400"/>
              <a:buFont typeface="Lato"/>
              <a:buAutoNum type="alphaUcPeriod"/>
            </a:pPr>
            <a:r>
              <a:rPr lang="en-US" b="1">
                <a:solidFill>
                  <a:schemeClr val="lt1"/>
                </a:solidFill>
                <a:highlight>
                  <a:srgbClr val="38761D"/>
                </a:highlight>
                <a:uFill>
                  <a:noFill/>
                </a:uFill>
                <a:latin typeface="Lato"/>
                <a:ea typeface="Lato"/>
                <a:cs typeface="Lato"/>
                <a:sym typeface="Lato"/>
                <a:hlinkClick r:id="rId6" action="ppaction://hlinksldjump">
                  <a:extLst>
                    <a:ext uri="{A12FA001-AC4F-418D-AE19-62706E023703}">
                      <ahyp:hlinkClr xmlns:ahyp="http://schemas.microsoft.com/office/drawing/2018/hyperlinkcolor" val="tx"/>
                    </a:ext>
                  </a:extLst>
                </a:hlinkClick>
              </a:rPr>
              <a:t>Pattern Matching Test</a:t>
            </a:r>
            <a:r>
              <a:rPr lang="en-US" b="1" u="sng">
                <a:solidFill>
                  <a:schemeClr val="hlink"/>
                </a:solidFill>
                <a:highlight>
                  <a:srgbClr val="38761D"/>
                </a:highlight>
                <a:latin typeface="Lato"/>
                <a:ea typeface="Lato"/>
                <a:cs typeface="Lato"/>
                <a:sym typeface="Lato"/>
                <a:hlinkClick r:id="rId6" action="ppaction://hlinksldjump"/>
              </a:rPr>
              <a:t> </a:t>
            </a:r>
            <a:endParaRPr b="1">
              <a:solidFill>
                <a:schemeClr val="lt1"/>
              </a:solidFill>
              <a:highlight>
                <a:srgbClr val="38761D"/>
              </a:highlight>
              <a:latin typeface="Lato"/>
              <a:ea typeface="Lato"/>
              <a:cs typeface="Lato"/>
              <a:sym typeface="Lato"/>
            </a:endParaRPr>
          </a:p>
          <a:p>
            <a:pPr marL="1828800" lvl="1" indent="-381000" algn="l" rtl="0">
              <a:lnSpc>
                <a:spcPct val="100000"/>
              </a:lnSpc>
              <a:spcBef>
                <a:spcPts val="1800"/>
              </a:spcBef>
              <a:spcAft>
                <a:spcPts val="0"/>
              </a:spcAft>
              <a:buClr>
                <a:schemeClr val="lt1"/>
              </a:buClr>
              <a:buSzPts val="2400"/>
              <a:buFont typeface="Lato"/>
              <a:buAutoNum type="alphaUcPeriod"/>
            </a:pPr>
            <a:r>
              <a:rPr lang="en-US" b="1">
                <a:solidFill>
                  <a:schemeClr val="lt1"/>
                </a:solidFill>
                <a:highlight>
                  <a:srgbClr val="0000FF"/>
                </a:highlight>
                <a:uFill>
                  <a:noFill/>
                </a:uFill>
                <a:latin typeface="Lato"/>
                <a:ea typeface="Lato"/>
                <a:cs typeface="Lato"/>
                <a:sym typeface="Lato"/>
                <a:hlinkClick r:id="rId7" action="ppaction://hlinksldjump">
                  <a:extLst>
                    <a:ext uri="{A12FA001-AC4F-418D-AE19-62706E023703}">
                      <ahyp:hlinkClr xmlns:ahyp="http://schemas.microsoft.com/office/drawing/2018/hyperlinkcolor" val="tx"/>
                    </a:ext>
                  </a:extLst>
                </a:hlinkClick>
              </a:rPr>
              <a:t>Null Test</a:t>
            </a:r>
            <a:endParaRPr b="1">
              <a:solidFill>
                <a:schemeClr val="lt1"/>
              </a:solidFill>
              <a:highlight>
                <a:srgbClr val="0000FF"/>
              </a:highlight>
              <a:latin typeface="Lato"/>
              <a:ea typeface="Lato"/>
              <a:cs typeface="Lato"/>
              <a:sym typeface="Lato"/>
            </a:endParaRPr>
          </a:p>
          <a:p>
            <a:pPr marL="0" lvl="0" indent="0" algn="l" rtl="0">
              <a:lnSpc>
                <a:spcPct val="100000"/>
              </a:lnSpc>
              <a:spcBef>
                <a:spcPts val="1800"/>
              </a:spcBef>
              <a:spcAft>
                <a:spcPts val="1800"/>
              </a:spcAft>
              <a:buSzPts val="24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408"/>
                                        </p:tgtEl>
                                        <p:attrNameLst>
                                          <p:attrName>style.visibility</p:attrName>
                                        </p:attrNameLst>
                                      </p:cBhvr>
                                      <p:to>
                                        <p:strVal val="visible"/>
                                      </p:to>
                                    </p:set>
                                    <p:anim calcmode="lin" valueType="num">
                                      <p:cBhvr>
                                        <p:cTn id="7" dur="1000" fill="hold"/>
                                        <p:tgtEl>
                                          <p:spTgt spid="408"/>
                                        </p:tgtEl>
                                        <p:attrNameLst>
                                          <p:attrName>ppt_w</p:attrName>
                                        </p:attrNameLst>
                                      </p:cBhvr>
                                      <p:tavLst>
                                        <p:tav tm="0">
                                          <p:val>
                                            <p:fltVal val="0"/>
                                          </p:val>
                                        </p:tav>
                                        <p:tav tm="100000">
                                          <p:val>
                                            <p:strVal val="#ppt_w"/>
                                          </p:val>
                                        </p:tav>
                                      </p:tavLst>
                                    </p:anim>
                                    <p:anim calcmode="lin" valueType="num">
                                      <p:cBhvr>
                                        <p:cTn id="8" dur="1000" fill="hold"/>
                                        <p:tgtEl>
                                          <p:spTgt spid="408"/>
                                        </p:tgtEl>
                                        <p:attrNameLst>
                                          <p:attrName>ppt_h</p:attrName>
                                        </p:attrNameLst>
                                      </p:cBhvr>
                                      <p:tavLst>
                                        <p:tav tm="0">
                                          <p:val>
                                            <p:fltVal val="0"/>
                                          </p:val>
                                        </p:tav>
                                        <p:tav tm="100000">
                                          <p:val>
                                            <p:strVal val="#ppt_h"/>
                                          </p:val>
                                        </p:tav>
                                      </p:tavLst>
                                    </p:anim>
                                    <p:anim calcmode="lin" valueType="num">
                                      <p:cBhvr>
                                        <p:cTn id="9" dur="1000" fill="hold"/>
                                        <p:tgtEl>
                                          <p:spTgt spid="408"/>
                                        </p:tgtEl>
                                        <p:attrNameLst>
                                          <p:attrName>style.rotation</p:attrName>
                                        </p:attrNameLst>
                                      </p:cBhvr>
                                      <p:tavLst>
                                        <p:tav tm="0">
                                          <p:val>
                                            <p:fltVal val="90"/>
                                          </p:val>
                                        </p:tav>
                                        <p:tav tm="100000">
                                          <p:val>
                                            <p:fltVal val="0"/>
                                          </p:val>
                                        </p:tav>
                                      </p:tavLst>
                                    </p:anim>
                                    <p:animEffect transition="in" filter="fade">
                                      <p:cBhvr>
                                        <p:cTn id="10" dur="1000"/>
                                        <p:tgtEl>
                                          <p:spTgt spid="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9"/>
          <p:cNvSpPr txBox="1">
            <a:spLocks noGrp="1"/>
          </p:cNvSpPr>
          <p:nvPr>
            <p:ph type="title"/>
          </p:nvPr>
        </p:nvSpPr>
        <p:spPr>
          <a:xfrm>
            <a:off x="519616" y="103183"/>
            <a:ext cx="81321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WHERE Clause - Conditions</a:t>
            </a:r>
            <a:endParaRPr/>
          </a:p>
        </p:txBody>
      </p:sp>
      <p:sp>
        <p:nvSpPr>
          <p:cNvPr id="416" name="Google Shape;416;p59"/>
          <p:cNvSpPr txBox="1">
            <a:spLocks noGrp="1"/>
          </p:cNvSpPr>
          <p:nvPr>
            <p:ph type="body" idx="1"/>
          </p:nvPr>
        </p:nvSpPr>
        <p:spPr>
          <a:xfrm>
            <a:off x="473342" y="776633"/>
            <a:ext cx="8178374" cy="4502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400"/>
              <a:buNone/>
            </a:pPr>
            <a:r>
              <a:rPr lang="en-US"/>
              <a:t>It is important to note, that all of the examples in these slides can be done with any kind of data type.</a:t>
            </a:r>
            <a:endParaRPr/>
          </a:p>
          <a:p>
            <a:pPr marL="0" lvl="0" indent="0" algn="l" rtl="0">
              <a:lnSpc>
                <a:spcPct val="100000"/>
              </a:lnSpc>
              <a:spcBef>
                <a:spcPts val="1800"/>
              </a:spcBef>
              <a:spcAft>
                <a:spcPts val="0"/>
              </a:spcAft>
              <a:buSzPts val="2400"/>
              <a:buNone/>
            </a:pPr>
            <a:r>
              <a:rPr lang="en-US"/>
              <a:t>Although there are other types out there, we will generally be using these three:</a:t>
            </a:r>
            <a:endParaRPr/>
          </a:p>
          <a:p>
            <a:pPr marL="457200" lvl="0" indent="-381000" algn="l" rtl="0">
              <a:lnSpc>
                <a:spcPct val="100000"/>
              </a:lnSpc>
              <a:spcBef>
                <a:spcPts val="1800"/>
              </a:spcBef>
              <a:spcAft>
                <a:spcPts val="0"/>
              </a:spcAft>
              <a:buSzPts val="2400"/>
              <a:buChar char="●"/>
            </a:pPr>
            <a:r>
              <a:rPr lang="en-US" b="1">
                <a:latin typeface="Lato"/>
                <a:ea typeface="Lato"/>
                <a:cs typeface="Lato"/>
                <a:sym typeface="Lato"/>
              </a:rPr>
              <a:t>NUMBER</a:t>
            </a:r>
            <a:br>
              <a:rPr lang="en-US"/>
            </a:br>
            <a:endParaRPr/>
          </a:p>
          <a:p>
            <a:r>
              <a:rPr lang="en-US" b="1">
                <a:latin typeface="Lato"/>
                <a:ea typeface="Lato"/>
                <a:cs typeface="Lato"/>
                <a:sym typeface="Lato"/>
              </a:rPr>
              <a:t>VARCHAR </a:t>
            </a:r>
            <a:r>
              <a:rPr lang="en-US"/>
              <a:t>(series of characters/numbers/symbols)</a:t>
            </a:r>
            <a:br>
              <a:rPr lang="en-US"/>
            </a:br>
            <a:endParaRPr/>
          </a:p>
          <a:p>
            <a:pPr marL="457200" lvl="0" indent="-381000" algn="l" rtl="0">
              <a:lnSpc>
                <a:spcPct val="100000"/>
              </a:lnSpc>
              <a:spcBef>
                <a:spcPts val="0"/>
              </a:spcBef>
              <a:spcAft>
                <a:spcPts val="0"/>
              </a:spcAft>
              <a:buSzPts val="2400"/>
              <a:buChar char="●"/>
            </a:pPr>
            <a:r>
              <a:rPr lang="en-US" b="1">
                <a:latin typeface="Lato"/>
                <a:ea typeface="Lato"/>
                <a:cs typeface="Lato"/>
                <a:sym typeface="Lato"/>
              </a:rPr>
              <a:t>DATE </a:t>
            </a:r>
            <a:r>
              <a:rPr lang="en-US"/>
              <a:t>( Year-Month-Date)</a:t>
            </a:r>
            <a:endParaRPr/>
          </a:p>
        </p:txBody>
      </p:sp>
      <p:sp>
        <p:nvSpPr>
          <p:cNvPr id="417" name="Google Shape;417;p59"/>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22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416">
                                            <p:txEl>
                                              <p:pRg st="0" end="0"/>
                                            </p:txEl>
                                          </p:spTgt>
                                        </p:tgtEl>
                                        <p:attrNameLst>
                                          <p:attrName>style.visibility</p:attrName>
                                        </p:attrNameLst>
                                      </p:cBhvr>
                                      <p:to>
                                        <p:strVal val="visible"/>
                                      </p:to>
                                    </p:set>
                                    <p:animEffect transition="in" filter="barn(inVertical)">
                                      <p:cBhvr>
                                        <p:cTn id="7" dur="500"/>
                                        <p:tgtEl>
                                          <p:spTgt spid="4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16">
                                            <p:txEl>
                                              <p:pRg st="1" end="1"/>
                                            </p:txEl>
                                          </p:spTgt>
                                        </p:tgtEl>
                                        <p:attrNameLst>
                                          <p:attrName>style.visibility</p:attrName>
                                        </p:attrNameLst>
                                      </p:cBhvr>
                                      <p:to>
                                        <p:strVal val="visible"/>
                                      </p:to>
                                    </p:set>
                                    <p:animEffect transition="in" filter="barn(inVertical)">
                                      <p:cBhvr>
                                        <p:cTn id="12" dur="500"/>
                                        <p:tgtEl>
                                          <p:spTgt spid="416">
                                            <p:txEl>
                                              <p:pRg st="1" end="1"/>
                                            </p:txEl>
                                          </p:spTgt>
                                        </p:tgtEl>
                                      </p:cBhvr>
                                    </p:animEffect>
                                  </p:childTnLst>
                                </p:cTn>
                              </p:par>
                            </p:childTnLst>
                          </p:cTn>
                        </p:par>
                        <p:par>
                          <p:cTn id="13" fill="hold">
                            <p:stCondLst>
                              <p:cond delay="500"/>
                            </p:stCondLst>
                            <p:childTnLst>
                              <p:par>
                                <p:cTn id="14" presetID="16" presetClass="entr" presetSubtype="21" fill="hold" nodeType="afterEffect">
                                  <p:stCondLst>
                                    <p:cond delay="750"/>
                                  </p:stCondLst>
                                  <p:childTnLst>
                                    <p:set>
                                      <p:cBhvr>
                                        <p:cTn id="15" dur="1" fill="hold">
                                          <p:stCondLst>
                                            <p:cond delay="0"/>
                                          </p:stCondLst>
                                        </p:cTn>
                                        <p:tgtEl>
                                          <p:spTgt spid="416">
                                            <p:txEl>
                                              <p:pRg st="2" end="2"/>
                                            </p:txEl>
                                          </p:spTgt>
                                        </p:tgtEl>
                                        <p:attrNameLst>
                                          <p:attrName>style.visibility</p:attrName>
                                        </p:attrNameLst>
                                      </p:cBhvr>
                                      <p:to>
                                        <p:strVal val="visible"/>
                                      </p:to>
                                    </p:set>
                                    <p:animEffect transition="in" filter="barn(inVertical)">
                                      <p:cBhvr>
                                        <p:cTn id="16" dur="500"/>
                                        <p:tgtEl>
                                          <p:spTgt spid="416">
                                            <p:txEl>
                                              <p:pRg st="2" end="2"/>
                                            </p:txEl>
                                          </p:spTgt>
                                        </p:tgtEl>
                                      </p:cBhvr>
                                    </p:animEffect>
                                  </p:childTnLst>
                                </p:cTn>
                              </p:par>
                            </p:childTnLst>
                          </p:cTn>
                        </p:par>
                        <p:par>
                          <p:cTn id="17" fill="hold">
                            <p:stCondLst>
                              <p:cond delay="1750"/>
                            </p:stCondLst>
                            <p:childTnLst>
                              <p:par>
                                <p:cTn id="18" presetID="16" presetClass="entr" presetSubtype="21" fill="hold" nodeType="afterEffect">
                                  <p:stCondLst>
                                    <p:cond delay="750"/>
                                  </p:stCondLst>
                                  <p:childTnLst>
                                    <p:set>
                                      <p:cBhvr>
                                        <p:cTn id="19" dur="1" fill="hold">
                                          <p:stCondLst>
                                            <p:cond delay="0"/>
                                          </p:stCondLst>
                                        </p:cTn>
                                        <p:tgtEl>
                                          <p:spTgt spid="416">
                                            <p:txEl>
                                              <p:pRg st="3" end="3"/>
                                            </p:txEl>
                                          </p:spTgt>
                                        </p:tgtEl>
                                        <p:attrNameLst>
                                          <p:attrName>style.visibility</p:attrName>
                                        </p:attrNameLst>
                                      </p:cBhvr>
                                      <p:to>
                                        <p:strVal val="visible"/>
                                      </p:to>
                                    </p:set>
                                    <p:animEffect transition="in" filter="barn(inVertical)">
                                      <p:cBhvr>
                                        <p:cTn id="20" dur="500"/>
                                        <p:tgtEl>
                                          <p:spTgt spid="416">
                                            <p:txEl>
                                              <p:pRg st="3" end="3"/>
                                            </p:txEl>
                                          </p:spTgt>
                                        </p:tgtEl>
                                      </p:cBhvr>
                                    </p:animEffect>
                                  </p:childTnLst>
                                </p:cTn>
                              </p:par>
                            </p:childTnLst>
                          </p:cTn>
                        </p:par>
                        <p:par>
                          <p:cTn id="21" fill="hold">
                            <p:stCondLst>
                              <p:cond delay="3000"/>
                            </p:stCondLst>
                            <p:childTnLst>
                              <p:par>
                                <p:cTn id="22" presetID="16" presetClass="entr" presetSubtype="21" fill="hold" nodeType="afterEffect">
                                  <p:stCondLst>
                                    <p:cond delay="750"/>
                                  </p:stCondLst>
                                  <p:childTnLst>
                                    <p:set>
                                      <p:cBhvr>
                                        <p:cTn id="23" dur="1" fill="hold">
                                          <p:stCondLst>
                                            <p:cond delay="0"/>
                                          </p:stCondLst>
                                        </p:cTn>
                                        <p:tgtEl>
                                          <p:spTgt spid="416">
                                            <p:txEl>
                                              <p:pRg st="4" end="4"/>
                                            </p:txEl>
                                          </p:spTgt>
                                        </p:tgtEl>
                                        <p:attrNameLst>
                                          <p:attrName>style.visibility</p:attrName>
                                        </p:attrNameLst>
                                      </p:cBhvr>
                                      <p:to>
                                        <p:strVal val="visible"/>
                                      </p:to>
                                    </p:set>
                                    <p:animEffect transition="in" filter="barn(inVertical)">
                                      <p:cBhvr>
                                        <p:cTn id="24" dur="500"/>
                                        <p:tgtEl>
                                          <p:spTgt spid="4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60"/>
          <p:cNvSpPr txBox="1">
            <a:spLocks noGrp="1"/>
          </p:cNvSpPr>
          <p:nvPr>
            <p:ph type="title"/>
          </p:nvPr>
        </p:nvSpPr>
        <p:spPr>
          <a:xfrm>
            <a:off x="473342" y="84895"/>
            <a:ext cx="81501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WHERE Clause - Comparison Operators</a:t>
            </a:r>
            <a:endParaRPr/>
          </a:p>
        </p:txBody>
      </p:sp>
      <p:sp>
        <p:nvSpPr>
          <p:cNvPr id="423" name="Google Shape;423;p60"/>
          <p:cNvSpPr txBox="1">
            <a:spLocks noGrp="1"/>
          </p:cNvSpPr>
          <p:nvPr>
            <p:ph type="body" idx="1"/>
          </p:nvPr>
        </p:nvSpPr>
        <p:spPr>
          <a:xfrm>
            <a:off x="427068" y="758345"/>
            <a:ext cx="8265000" cy="500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1800"/>
              </a:spcAft>
              <a:buSzPts val="2400"/>
              <a:buNone/>
            </a:pPr>
            <a:r>
              <a:rPr lang="en-US" b="1">
                <a:latin typeface="Lato"/>
                <a:ea typeface="Lato"/>
                <a:cs typeface="Lato"/>
                <a:sym typeface="Lato"/>
              </a:rPr>
              <a:t>Here are several</a:t>
            </a:r>
            <a:r>
              <a:rPr lang="en-US" sz="2400" b="1">
                <a:latin typeface="Lato"/>
                <a:ea typeface="Lato"/>
                <a:cs typeface="Lato"/>
                <a:sym typeface="Lato"/>
              </a:rPr>
              <a:t> comparison operator</a:t>
            </a:r>
            <a:r>
              <a:rPr lang="en-US" b="1">
                <a:latin typeface="Lato"/>
                <a:ea typeface="Lato"/>
                <a:cs typeface="Lato"/>
                <a:sym typeface="Lato"/>
              </a:rPr>
              <a:t>s used in SQL</a:t>
            </a:r>
            <a:r>
              <a:rPr lang="en-US" sz="2400" b="1">
                <a:latin typeface="Lato"/>
                <a:ea typeface="Lato"/>
                <a:cs typeface="Lato"/>
                <a:sym typeface="Lato"/>
              </a:rPr>
              <a:t>:</a:t>
            </a:r>
            <a:endParaRPr sz="2400" b="0"/>
          </a:p>
        </p:txBody>
      </p:sp>
      <p:sp>
        <p:nvSpPr>
          <p:cNvPr id="424" name="Google Shape;424;p60"/>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23</a:t>
            </a:fld>
            <a:endParaRPr/>
          </a:p>
        </p:txBody>
      </p:sp>
      <p:graphicFrame>
        <p:nvGraphicFramePr>
          <p:cNvPr id="425" name="Google Shape;425;p60"/>
          <p:cNvGraphicFramePr/>
          <p:nvPr>
            <p:extLst>
              <p:ext uri="{D42A27DB-BD31-4B8C-83A1-F6EECF244321}">
                <p14:modId xmlns:p14="http://schemas.microsoft.com/office/powerpoint/2010/main" val="1003032284"/>
              </p:ext>
            </p:extLst>
          </p:nvPr>
        </p:nvGraphicFramePr>
        <p:xfrm>
          <a:off x="541918" y="1380048"/>
          <a:ext cx="8150150" cy="3291840"/>
        </p:xfrm>
        <a:graphic>
          <a:graphicData uri="http://schemas.openxmlformats.org/drawingml/2006/table">
            <a:tbl>
              <a:tblPr>
                <a:noFill/>
                <a:tableStyleId>{F7C8A59C-9483-4625-84B5-304607ACC7C3}</a:tableStyleId>
              </a:tblPr>
              <a:tblGrid>
                <a:gridCol w="5251975">
                  <a:extLst>
                    <a:ext uri="{9D8B030D-6E8A-4147-A177-3AD203B41FA5}">
                      <a16:colId xmlns:a16="http://schemas.microsoft.com/office/drawing/2014/main" val="20000"/>
                    </a:ext>
                  </a:extLst>
                </a:gridCol>
                <a:gridCol w="2898175">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accent1"/>
                          </a:solidFill>
                          <a:latin typeface="Lato Light"/>
                          <a:ea typeface="Lato Light"/>
                          <a:cs typeface="Lato Light"/>
                          <a:sym typeface="Lato Light"/>
                        </a:rPr>
                        <a:t>Greater Than</a:t>
                      </a:r>
                      <a:endParaRPr sz="2400" u="none" strike="noStrike" cap="none">
                        <a:solidFill>
                          <a:schemeClr val="accent1"/>
                        </a:solidFill>
                        <a:latin typeface="Lato Light"/>
                        <a:ea typeface="Lato Light"/>
                        <a:cs typeface="Lato Light"/>
                        <a:sym typeface="Lato Light"/>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b="1" u="none" strike="noStrike" cap="none">
                          <a:solidFill>
                            <a:schemeClr val="accent1"/>
                          </a:solidFill>
                          <a:latin typeface="Lato"/>
                          <a:ea typeface="Lato"/>
                          <a:cs typeface="Lato"/>
                          <a:sym typeface="Lato"/>
                        </a:rPr>
                        <a:t>&gt;</a:t>
                      </a:r>
                      <a:endParaRPr sz="3600" b="1" u="none" strike="noStrike" cap="none">
                        <a:solidFill>
                          <a:schemeClr val="accent1"/>
                        </a:solidFill>
                        <a:latin typeface="Lato"/>
                        <a:ea typeface="Lato"/>
                        <a:cs typeface="Lato"/>
                        <a:sym typeface="Lato"/>
                      </a:endParaRPr>
                    </a:p>
                  </a:txBody>
                  <a:tcPr marL="91425" marR="91425" marT="0" marB="0"/>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accent1"/>
                          </a:solidFill>
                          <a:latin typeface="Lato Light"/>
                          <a:ea typeface="Lato Light"/>
                          <a:cs typeface="Lato Light"/>
                          <a:sym typeface="Lato Light"/>
                        </a:rPr>
                        <a:t>Less Than</a:t>
                      </a:r>
                      <a:endParaRPr sz="2400" u="none" strike="noStrike" cap="none">
                        <a:solidFill>
                          <a:schemeClr val="accent1"/>
                        </a:solidFill>
                        <a:latin typeface="Lato Light"/>
                        <a:ea typeface="Lato Light"/>
                        <a:cs typeface="Lato Light"/>
                        <a:sym typeface="Lato Light"/>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b="1" u="none" strike="noStrike" cap="none">
                          <a:solidFill>
                            <a:schemeClr val="accent1"/>
                          </a:solidFill>
                          <a:latin typeface="Lato"/>
                          <a:ea typeface="Lato"/>
                          <a:cs typeface="Lato"/>
                          <a:sym typeface="Lato"/>
                        </a:rPr>
                        <a:t>&lt;</a:t>
                      </a:r>
                      <a:endParaRPr sz="3600" b="1" u="none" strike="noStrike" cap="none">
                        <a:solidFill>
                          <a:schemeClr val="accent1"/>
                        </a:solidFill>
                        <a:latin typeface="Lato"/>
                        <a:ea typeface="Lato"/>
                        <a:cs typeface="Lato"/>
                        <a:sym typeface="Lato"/>
                      </a:endParaRPr>
                    </a:p>
                  </a:txBody>
                  <a:tcPr marL="91425" marR="91425" marT="0" marB="0"/>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accent1"/>
                          </a:solidFill>
                          <a:latin typeface="Lato Light"/>
                          <a:ea typeface="Lato Light"/>
                          <a:cs typeface="Lato Light"/>
                          <a:sym typeface="Lato Light"/>
                        </a:rPr>
                        <a:t>Less Than or Equal</a:t>
                      </a:r>
                      <a:endParaRPr sz="2400" u="none" strike="noStrike" cap="none">
                        <a:solidFill>
                          <a:schemeClr val="accent1"/>
                        </a:solidFill>
                        <a:latin typeface="Lato Light"/>
                        <a:ea typeface="Lato Light"/>
                        <a:cs typeface="Lato Light"/>
                        <a:sym typeface="Lato Light"/>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b="1" u="none" strike="noStrike" cap="none">
                          <a:solidFill>
                            <a:schemeClr val="accent1"/>
                          </a:solidFill>
                          <a:latin typeface="Lato"/>
                          <a:ea typeface="Lato"/>
                          <a:cs typeface="Lato"/>
                          <a:sym typeface="Lato"/>
                        </a:rPr>
                        <a:t>&lt;=</a:t>
                      </a:r>
                      <a:endParaRPr sz="3600" b="1" u="none" strike="noStrike" cap="none">
                        <a:solidFill>
                          <a:schemeClr val="accent1"/>
                        </a:solidFill>
                        <a:latin typeface="Lato"/>
                        <a:ea typeface="Lato"/>
                        <a:cs typeface="Lato"/>
                        <a:sym typeface="Lato"/>
                      </a:endParaRPr>
                    </a:p>
                  </a:txBody>
                  <a:tcPr marL="91425" marR="91425" marT="0" marB="0"/>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accent1"/>
                          </a:solidFill>
                          <a:latin typeface="Lato Light"/>
                          <a:ea typeface="Lato Light"/>
                          <a:cs typeface="Lato Light"/>
                          <a:sym typeface="Lato Light"/>
                        </a:rPr>
                        <a:t>Greater Than or Equal</a:t>
                      </a:r>
                      <a:endParaRPr sz="2400" u="none" strike="noStrike" cap="none">
                        <a:solidFill>
                          <a:schemeClr val="accent1"/>
                        </a:solidFill>
                        <a:latin typeface="Lato Light"/>
                        <a:ea typeface="Lato Light"/>
                        <a:cs typeface="Lato Light"/>
                        <a:sym typeface="Lato Light"/>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b="1" u="none" strike="noStrike" cap="none">
                          <a:solidFill>
                            <a:schemeClr val="accent1"/>
                          </a:solidFill>
                          <a:latin typeface="Lato"/>
                          <a:ea typeface="Lato"/>
                          <a:cs typeface="Lato"/>
                          <a:sym typeface="Lato"/>
                        </a:rPr>
                        <a:t>&gt;=</a:t>
                      </a:r>
                      <a:endParaRPr sz="3600" b="1" u="none" strike="noStrike" cap="none">
                        <a:solidFill>
                          <a:schemeClr val="accent1"/>
                        </a:solidFill>
                        <a:latin typeface="Lato"/>
                        <a:ea typeface="Lato"/>
                        <a:cs typeface="Lato"/>
                        <a:sym typeface="Lato"/>
                      </a:endParaRPr>
                    </a:p>
                  </a:txBody>
                  <a:tcPr marL="91425" marR="91425" marT="0" marB="0"/>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accent1"/>
                          </a:solidFill>
                          <a:latin typeface="Lato Light"/>
                          <a:ea typeface="Lato Light"/>
                          <a:cs typeface="Lato Light"/>
                          <a:sym typeface="Lato Light"/>
                        </a:rPr>
                        <a:t>Equals</a:t>
                      </a:r>
                      <a:endParaRPr sz="2400" u="none" strike="noStrike" cap="none">
                        <a:solidFill>
                          <a:schemeClr val="accent1"/>
                        </a:solidFill>
                        <a:latin typeface="Lato Light"/>
                        <a:ea typeface="Lato Light"/>
                        <a:cs typeface="Lato Light"/>
                        <a:sym typeface="Lato Light"/>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b="1" u="none" strike="noStrike" cap="none">
                          <a:solidFill>
                            <a:schemeClr val="accent1"/>
                          </a:solidFill>
                          <a:latin typeface="Lato"/>
                          <a:ea typeface="Lato"/>
                          <a:cs typeface="Lato"/>
                          <a:sym typeface="Lato"/>
                        </a:rPr>
                        <a:t>=</a:t>
                      </a:r>
                      <a:endParaRPr sz="3600" b="1" u="none" strike="noStrike" cap="none">
                        <a:solidFill>
                          <a:schemeClr val="accent1"/>
                        </a:solidFill>
                        <a:latin typeface="Lato"/>
                        <a:ea typeface="Lato"/>
                        <a:cs typeface="Lato"/>
                        <a:sym typeface="Lato"/>
                      </a:endParaRPr>
                    </a:p>
                  </a:txBody>
                  <a:tcPr marL="91425" marR="91425" marT="0" marB="0"/>
                </a:tc>
                <a:extLst>
                  <a:ext uri="{0D108BD9-81ED-4DB2-BD59-A6C34878D82A}">
                    <a16:rowId xmlns:a16="http://schemas.microsoft.com/office/drawing/2014/main" val="10004"/>
                  </a:ext>
                </a:extLst>
              </a:tr>
              <a:tr h="3810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accent1"/>
                          </a:solidFill>
                          <a:latin typeface="Lato Light"/>
                          <a:ea typeface="Lato Light"/>
                          <a:cs typeface="Lato Light"/>
                          <a:sym typeface="Lato Light"/>
                        </a:rPr>
                        <a:t>Not Equals</a:t>
                      </a:r>
                      <a:r>
                        <a:rPr lang="en-US" sz="2400" b="1" u="none" strike="noStrike" cap="none">
                          <a:solidFill>
                            <a:srgbClr val="C00000"/>
                          </a:solidFill>
                          <a:latin typeface="Lato"/>
                          <a:ea typeface="Lato"/>
                          <a:cs typeface="Lato"/>
                          <a:sym typeface="Lato"/>
                        </a:rPr>
                        <a:t>*</a:t>
                      </a:r>
                      <a:endParaRPr sz="2400" b="1" u="none" strike="noStrike" cap="none">
                        <a:solidFill>
                          <a:srgbClr val="C00000"/>
                        </a:solidFill>
                        <a:latin typeface="Lato"/>
                        <a:ea typeface="Lato"/>
                        <a:cs typeface="Lato"/>
                        <a:sym typeface="Lato"/>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b="1" u="none" strike="noStrike" cap="none">
                          <a:solidFill>
                            <a:schemeClr val="accent1"/>
                          </a:solidFill>
                          <a:latin typeface="Lato"/>
                          <a:ea typeface="Lato"/>
                          <a:cs typeface="Lato"/>
                          <a:sym typeface="Lato"/>
                        </a:rPr>
                        <a:t>&lt;&gt;</a:t>
                      </a:r>
                      <a:endParaRPr sz="3600" b="1" u="none" strike="noStrike" cap="none">
                        <a:solidFill>
                          <a:schemeClr val="accent1"/>
                        </a:solidFill>
                        <a:latin typeface="Lato"/>
                        <a:ea typeface="Lato"/>
                        <a:cs typeface="Lato"/>
                        <a:sym typeface="Lato"/>
                      </a:endParaRPr>
                    </a:p>
                  </a:txBody>
                  <a:tcPr marL="91425" marR="91425" marT="0" marB="0"/>
                </a:tc>
                <a:extLst>
                  <a:ext uri="{0D108BD9-81ED-4DB2-BD59-A6C34878D82A}">
                    <a16:rowId xmlns:a16="http://schemas.microsoft.com/office/drawing/2014/main" val="10005"/>
                  </a:ext>
                </a:extLst>
              </a:tr>
            </a:tbl>
          </a:graphicData>
        </a:graphic>
      </p:graphicFrame>
      <p:sp>
        <p:nvSpPr>
          <p:cNvPr id="426" name="Google Shape;426;p60"/>
          <p:cNvSpPr txBox="1"/>
          <p:nvPr/>
        </p:nvSpPr>
        <p:spPr>
          <a:xfrm>
            <a:off x="443968" y="4836213"/>
            <a:ext cx="8106600" cy="69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800"/>
              </a:spcAft>
              <a:buClr>
                <a:srgbClr val="000000"/>
              </a:buClr>
              <a:buSzPts val="2400"/>
              <a:buFont typeface="Arial"/>
              <a:buNone/>
            </a:pPr>
            <a:r>
              <a:rPr lang="en-US" sz="2400" i="0" u="none" strike="noStrike" cap="none">
                <a:solidFill>
                  <a:srgbClr val="C00000"/>
                </a:solidFill>
                <a:latin typeface="Lato"/>
                <a:ea typeface="Lato"/>
                <a:cs typeface="Lato"/>
                <a:sym typeface="Lato"/>
              </a:rPr>
              <a:t>* </a:t>
            </a:r>
            <a:r>
              <a:rPr lang="en-US" sz="2400" b="1" i="0" u="none" strike="noStrike" cap="none">
                <a:solidFill>
                  <a:srgbClr val="C00000"/>
                </a:solidFill>
                <a:latin typeface="Lato Light"/>
                <a:ea typeface="Lato Light"/>
                <a:cs typeface="Lato Light"/>
                <a:sym typeface="Lato Light"/>
              </a:rPr>
              <a:t>Note:   </a:t>
            </a:r>
            <a:r>
              <a:rPr lang="en-US" sz="3000" b="1" i="0" u="none" strike="noStrike" cap="none">
                <a:solidFill>
                  <a:schemeClr val="accent1"/>
                </a:solidFill>
                <a:latin typeface="Lato"/>
                <a:ea typeface="Lato"/>
                <a:cs typeface="Lato"/>
                <a:sym typeface="Lato"/>
              </a:rPr>
              <a:t>!=</a:t>
            </a:r>
            <a:r>
              <a:rPr lang="en-US" sz="2400" b="0" i="0" u="none" strike="noStrike" cap="none">
                <a:solidFill>
                  <a:schemeClr val="accent1"/>
                </a:solidFill>
                <a:latin typeface="Lato Light"/>
                <a:ea typeface="Lato Light"/>
                <a:cs typeface="Lato Light"/>
                <a:sym typeface="Lato Light"/>
              </a:rPr>
              <a:t> is an alternative to </a:t>
            </a:r>
            <a:r>
              <a:rPr lang="en-US" sz="2400" b="1" i="0" u="none" strike="noStrike" cap="none">
                <a:solidFill>
                  <a:schemeClr val="accent1"/>
                </a:solidFill>
                <a:latin typeface="Lato"/>
                <a:ea typeface="Lato"/>
                <a:cs typeface="Lato"/>
                <a:sym typeface="Lato"/>
              </a:rPr>
              <a:t>&lt;&gt;</a:t>
            </a:r>
            <a:r>
              <a:rPr lang="en-US" sz="2400" b="0" i="0" u="none" strike="noStrike" cap="none">
                <a:solidFill>
                  <a:schemeClr val="accent1"/>
                </a:solidFill>
                <a:latin typeface="Lato Light"/>
                <a:ea typeface="Lato Light"/>
                <a:cs typeface="Lato Light"/>
                <a:sym typeface="Lato Light"/>
              </a:rPr>
              <a:t> (Not Equals). </a:t>
            </a:r>
            <a:r>
              <a:rPr lang="en-US" sz="2400" b="1" i="0" u="none" strike="noStrike" cap="none">
                <a:solidFill>
                  <a:schemeClr val="accent1"/>
                </a:solidFill>
                <a:latin typeface="Lato Light"/>
                <a:ea typeface="Lato Light"/>
                <a:cs typeface="Lato Light"/>
                <a:sym typeface="Lato Light"/>
              </a:rPr>
              <a:t>HOWEVE</a:t>
            </a:r>
            <a:r>
              <a:rPr lang="en-US" sz="2400" b="1">
                <a:solidFill>
                  <a:schemeClr val="accent1"/>
                </a:solidFill>
                <a:latin typeface="Lato Light"/>
                <a:ea typeface="Lato Light"/>
                <a:cs typeface="Lato Light"/>
                <a:sym typeface="Lato Light"/>
              </a:rPr>
              <a:t>R</a:t>
            </a:r>
            <a:r>
              <a:rPr lang="en-US" sz="2400">
                <a:solidFill>
                  <a:schemeClr val="accent1"/>
                </a:solidFill>
                <a:latin typeface="Lato Light"/>
                <a:ea typeface="Lato Light"/>
                <a:cs typeface="Lato Light"/>
                <a:sym typeface="Lato Light"/>
              </a:rPr>
              <a:t> it is not considered to be an SQL standard and should not be used in this course. </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26">
                                            <p:txEl>
                                              <p:pRg st="0" end="0"/>
                                            </p:txEl>
                                          </p:spTgt>
                                        </p:tgtEl>
                                        <p:attrNameLst>
                                          <p:attrName>style.visibility</p:attrName>
                                        </p:attrNameLst>
                                      </p:cBhvr>
                                      <p:to>
                                        <p:strVal val="visible"/>
                                      </p:to>
                                    </p:set>
                                    <p:animEffect transition="in" filter="barn(inVertical)">
                                      <p:cBhvr>
                                        <p:cTn id="7" dur="500"/>
                                        <p:tgtEl>
                                          <p:spTgt spid="4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61"/>
          <p:cNvSpPr txBox="1">
            <a:spLocks noGrp="1"/>
          </p:cNvSpPr>
          <p:nvPr>
            <p:ph type="title"/>
          </p:nvPr>
        </p:nvSpPr>
        <p:spPr>
          <a:xfrm>
            <a:off x="473342" y="75751"/>
            <a:ext cx="81501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US"/>
              <a:t>WHERE Clause -Comparison Operators</a:t>
            </a:r>
            <a:endParaRPr/>
          </a:p>
        </p:txBody>
      </p:sp>
      <p:sp>
        <p:nvSpPr>
          <p:cNvPr id="432" name="Google Shape;432;p61"/>
          <p:cNvSpPr txBox="1">
            <a:spLocks noGrp="1"/>
          </p:cNvSpPr>
          <p:nvPr>
            <p:ph type="body" idx="1"/>
          </p:nvPr>
        </p:nvSpPr>
        <p:spPr>
          <a:xfrm>
            <a:off x="427068" y="749200"/>
            <a:ext cx="8588916" cy="530412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800"/>
              </a:spcBef>
              <a:spcAft>
                <a:spcPts val="0"/>
              </a:spcAft>
              <a:buSzPts val="2400"/>
              <a:buNone/>
            </a:pPr>
            <a:r>
              <a:rPr lang="en-US" sz="2800" b="1">
                <a:latin typeface="Lato"/>
                <a:ea typeface="Lato"/>
                <a:cs typeface="Lato"/>
                <a:sym typeface="Lato"/>
              </a:rPr>
              <a:t>Dates can be used with all of our comparison operators</a:t>
            </a:r>
            <a:br>
              <a:rPr lang="en-US" sz="2800"/>
            </a:br>
            <a:endParaRPr lang="en-US" sz="2800"/>
          </a:p>
          <a:p>
            <a:pPr marL="0" lvl="0" indent="0" algn="l" rtl="0">
              <a:lnSpc>
                <a:spcPct val="100000"/>
              </a:lnSpc>
              <a:spcBef>
                <a:spcPts val="1800"/>
              </a:spcBef>
              <a:spcAft>
                <a:spcPts val="0"/>
              </a:spcAft>
              <a:buSzPts val="2400"/>
              <a:buNone/>
            </a:pPr>
            <a:r>
              <a:rPr lang="en-US" sz="2800" b="1">
                <a:solidFill>
                  <a:srgbClr val="C00000"/>
                </a:solidFill>
              </a:rPr>
              <a:t>Example: </a:t>
            </a:r>
            <a:r>
              <a:rPr lang="en-US" sz="2800"/>
              <a:t>dates that come </a:t>
            </a:r>
            <a:r>
              <a:rPr lang="en-US" sz="2800" b="1">
                <a:solidFill>
                  <a:srgbClr val="C00000"/>
                </a:solidFill>
              </a:rPr>
              <a:t>BEFORE</a:t>
            </a:r>
            <a:r>
              <a:rPr lang="en-US" sz="2800"/>
              <a:t> are considered less than dates that come later:</a:t>
            </a:r>
            <a:endParaRPr sz="2800"/>
          </a:p>
          <a:p>
            <a:pPr marL="0" lvl="0" indent="0" algn="l" rtl="0">
              <a:lnSpc>
                <a:spcPct val="100000"/>
              </a:lnSpc>
              <a:spcBef>
                <a:spcPts val="1800"/>
              </a:spcBef>
              <a:spcAft>
                <a:spcPts val="0"/>
              </a:spcAft>
              <a:buSzPts val="2400"/>
              <a:buNone/>
            </a:pPr>
            <a:r>
              <a:rPr lang="en-US" b="1">
                <a:solidFill>
                  <a:srgbClr val="0033CC"/>
                </a:solidFill>
                <a:latin typeface="IBM Plex Mono"/>
                <a:ea typeface="IBM Plex Mono"/>
                <a:cs typeface="IBM Plex Mono"/>
                <a:sym typeface="IBM Plex Mono"/>
              </a:rPr>
              <a:t>‘1970-01-23’ </a:t>
            </a:r>
            <a:r>
              <a:rPr lang="en-US" b="1">
                <a:latin typeface="IBM Plex Mono"/>
                <a:ea typeface="IBM Plex Mono"/>
                <a:cs typeface="IBM Plex Mono"/>
                <a:sym typeface="IBM Plex Mono"/>
              </a:rPr>
              <a:t>&lt;</a:t>
            </a:r>
            <a:r>
              <a:rPr lang="en-US">
                <a:latin typeface="IBM Plex Mono Light"/>
                <a:ea typeface="IBM Plex Mono Light"/>
                <a:cs typeface="IBM Plex Mono Light"/>
                <a:sym typeface="IBM Plex Mono Light"/>
              </a:rPr>
              <a:t> </a:t>
            </a:r>
            <a:r>
              <a:rPr lang="en-US" b="1">
                <a:solidFill>
                  <a:srgbClr val="0033CC"/>
                </a:solidFill>
                <a:latin typeface="IBM Plex Mono"/>
                <a:ea typeface="IBM Plex Mono"/>
                <a:cs typeface="IBM Plex Mono"/>
                <a:sym typeface="IBM Plex Mono"/>
              </a:rPr>
              <a:t>‘2020-08-24’</a:t>
            </a:r>
            <a:r>
              <a:rPr lang="en-US" b="1">
                <a:latin typeface="IBM Plex Mono"/>
                <a:ea typeface="IBM Plex Mono"/>
                <a:cs typeface="IBM Plex Mono"/>
                <a:sym typeface="IBM Plex Mono"/>
              </a:rPr>
              <a:t> </a:t>
            </a:r>
            <a:r>
              <a:rPr lang="en-US">
                <a:latin typeface="Lato"/>
                <a:ea typeface="Lato"/>
                <a:cs typeface="Lato"/>
                <a:sym typeface="Lato"/>
              </a:rPr>
              <a:t>(result would be true)</a:t>
            </a:r>
            <a:br>
              <a:rPr lang="en-US" sz="2800">
                <a:latin typeface="Lato"/>
                <a:ea typeface="Lato"/>
                <a:cs typeface="Lato"/>
                <a:sym typeface="Lato"/>
              </a:rPr>
            </a:br>
            <a:endParaRPr sz="2800">
              <a:latin typeface="Lato"/>
              <a:ea typeface="Lato"/>
              <a:cs typeface="Lato"/>
              <a:sym typeface="Lato"/>
            </a:endParaRPr>
          </a:p>
          <a:p>
            <a:pPr marL="0" lvl="0" indent="0" algn="l" rtl="0">
              <a:lnSpc>
                <a:spcPct val="100000"/>
              </a:lnSpc>
              <a:spcBef>
                <a:spcPts val="1800"/>
              </a:spcBef>
              <a:spcAft>
                <a:spcPts val="0"/>
              </a:spcAft>
              <a:buSzPts val="2400"/>
              <a:buNone/>
            </a:pPr>
            <a:r>
              <a:rPr lang="en-US" sz="2800">
                <a:latin typeface="Lato"/>
                <a:ea typeface="Lato"/>
                <a:cs typeface="Lato"/>
                <a:sym typeface="Lato"/>
              </a:rPr>
              <a:t>We can compare with a field in our database:</a:t>
            </a:r>
            <a:endParaRPr sz="2800">
              <a:latin typeface="Lato"/>
              <a:ea typeface="Lato"/>
              <a:cs typeface="Lato"/>
              <a:sym typeface="Lato"/>
            </a:endParaRPr>
          </a:p>
          <a:p>
            <a:pPr marL="0" lvl="0" indent="0" algn="l" rtl="0">
              <a:lnSpc>
                <a:spcPct val="100000"/>
              </a:lnSpc>
              <a:spcBef>
                <a:spcPts val="1800"/>
              </a:spcBef>
              <a:spcAft>
                <a:spcPts val="0"/>
              </a:spcAft>
              <a:buSzPts val="2400"/>
              <a:buNone/>
            </a:pPr>
            <a:r>
              <a:rPr lang="en-US" b="1" err="1">
                <a:latin typeface="IBM Plex Mono"/>
                <a:ea typeface="IBM Plex Mono"/>
                <a:cs typeface="IBM Plex Mono"/>
                <a:sym typeface="IBM Plex Mono"/>
              </a:rPr>
              <a:t>hire_date</a:t>
            </a:r>
            <a:r>
              <a:rPr lang="en-US" b="1">
                <a:latin typeface="IBM Plex Mono"/>
                <a:ea typeface="IBM Plex Mono"/>
                <a:cs typeface="IBM Plex Mono"/>
                <a:sym typeface="IBM Plex Mono"/>
              </a:rPr>
              <a:t> &lt; </a:t>
            </a:r>
            <a:r>
              <a:rPr lang="en-US" b="1">
                <a:solidFill>
                  <a:srgbClr val="0033CC"/>
                </a:solidFill>
                <a:latin typeface="IBM Plex Mono"/>
                <a:ea typeface="IBM Plex Mono"/>
                <a:cs typeface="IBM Plex Mono"/>
                <a:sym typeface="IBM Plex Mono"/>
              </a:rPr>
              <a:t>‘2020-08-06’</a:t>
            </a:r>
            <a:r>
              <a:rPr lang="en-US" b="1">
                <a:latin typeface="IBM Plex Mono"/>
                <a:ea typeface="IBM Plex Mono"/>
                <a:cs typeface="IBM Plex Mono"/>
                <a:sym typeface="IBM Plex Mono"/>
              </a:rPr>
              <a:t> </a:t>
            </a:r>
            <a:r>
              <a:rPr lang="en-US" b="1">
                <a:latin typeface="Lato"/>
                <a:ea typeface="Lato"/>
                <a:cs typeface="Lato"/>
                <a:sym typeface="Lato"/>
              </a:rPr>
              <a:t> </a:t>
            </a:r>
            <a:r>
              <a:rPr lang="en-US">
                <a:latin typeface="Lato"/>
                <a:ea typeface="Lato"/>
                <a:cs typeface="Lato"/>
                <a:sym typeface="Lato"/>
              </a:rPr>
              <a:t>(true if hired before Aug 6, 2020)</a:t>
            </a:r>
            <a:endParaRPr>
              <a:latin typeface="Lato"/>
              <a:ea typeface="Lato"/>
              <a:cs typeface="Lato"/>
              <a:sym typeface="Lato"/>
            </a:endParaRPr>
          </a:p>
          <a:p>
            <a:pPr marL="0" lvl="0" indent="0" algn="l" rtl="0">
              <a:lnSpc>
                <a:spcPct val="100000"/>
              </a:lnSpc>
              <a:spcBef>
                <a:spcPts val="1800"/>
              </a:spcBef>
              <a:spcAft>
                <a:spcPts val="1800"/>
              </a:spcAft>
              <a:buClr>
                <a:srgbClr val="000000"/>
              </a:buClr>
              <a:buSzPts val="2400"/>
              <a:buFont typeface="Arial"/>
              <a:buNone/>
            </a:pPr>
            <a:endParaRPr sz="2800"/>
          </a:p>
        </p:txBody>
      </p:sp>
      <p:sp>
        <p:nvSpPr>
          <p:cNvPr id="433" name="Google Shape;433;p61"/>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24</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432">
                                            <p:txEl>
                                              <p:pRg st="0" end="0"/>
                                            </p:txEl>
                                          </p:spTgt>
                                        </p:tgtEl>
                                        <p:attrNameLst>
                                          <p:attrName>style.visibility</p:attrName>
                                        </p:attrNameLst>
                                      </p:cBhvr>
                                      <p:to>
                                        <p:strVal val="visible"/>
                                      </p:to>
                                    </p:set>
                                    <p:animEffect transition="in" filter="barn(inVertical)">
                                      <p:cBhvr>
                                        <p:cTn id="7" dur="500"/>
                                        <p:tgtEl>
                                          <p:spTgt spid="4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32">
                                            <p:txEl>
                                              <p:pRg st="1" end="1"/>
                                            </p:txEl>
                                          </p:spTgt>
                                        </p:tgtEl>
                                        <p:attrNameLst>
                                          <p:attrName>style.visibility</p:attrName>
                                        </p:attrNameLst>
                                      </p:cBhvr>
                                      <p:to>
                                        <p:strVal val="visible"/>
                                      </p:to>
                                    </p:set>
                                    <p:animEffect transition="in" filter="barn(inVertical)">
                                      <p:cBhvr>
                                        <p:cTn id="12" dur="500"/>
                                        <p:tgtEl>
                                          <p:spTgt spid="432">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432">
                                            <p:txEl>
                                              <p:pRg st="2" end="2"/>
                                            </p:txEl>
                                          </p:spTgt>
                                        </p:tgtEl>
                                        <p:attrNameLst>
                                          <p:attrName>style.visibility</p:attrName>
                                        </p:attrNameLst>
                                      </p:cBhvr>
                                      <p:to>
                                        <p:strVal val="visible"/>
                                      </p:to>
                                    </p:set>
                                    <p:animEffect transition="in" filter="barn(inVertical)">
                                      <p:cBhvr>
                                        <p:cTn id="15" dur="500"/>
                                        <p:tgtEl>
                                          <p:spTgt spid="43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32">
                                            <p:txEl>
                                              <p:pRg st="3" end="3"/>
                                            </p:txEl>
                                          </p:spTgt>
                                        </p:tgtEl>
                                        <p:attrNameLst>
                                          <p:attrName>style.visibility</p:attrName>
                                        </p:attrNameLst>
                                      </p:cBhvr>
                                      <p:to>
                                        <p:strVal val="visible"/>
                                      </p:to>
                                    </p:set>
                                    <p:animEffect transition="in" filter="barn(inVertical)">
                                      <p:cBhvr>
                                        <p:cTn id="20" dur="500"/>
                                        <p:tgtEl>
                                          <p:spTgt spid="432">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432">
                                            <p:txEl>
                                              <p:pRg st="4" end="4"/>
                                            </p:txEl>
                                          </p:spTgt>
                                        </p:tgtEl>
                                        <p:attrNameLst>
                                          <p:attrName>style.visibility</p:attrName>
                                        </p:attrNameLst>
                                      </p:cBhvr>
                                      <p:to>
                                        <p:strVal val="visible"/>
                                      </p:to>
                                    </p:set>
                                    <p:animEffect transition="in" filter="barn(inVertical)">
                                      <p:cBhvr>
                                        <p:cTn id="23" dur="500"/>
                                        <p:tgtEl>
                                          <p:spTgt spid="43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62"/>
          <p:cNvSpPr txBox="1">
            <a:spLocks noGrp="1"/>
          </p:cNvSpPr>
          <p:nvPr>
            <p:ph type="title"/>
          </p:nvPr>
        </p:nvSpPr>
        <p:spPr>
          <a:xfrm>
            <a:off x="539511" y="84900"/>
            <a:ext cx="7200900" cy="500100"/>
          </a:xfrm>
          <a:prstGeom prst="rect">
            <a:avLst/>
          </a:prstGeom>
          <a:solidFill>
            <a:srgbClr val="4C1130"/>
          </a:solid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2400"/>
              <a:buFont typeface="Cambria"/>
              <a:buNone/>
            </a:pPr>
            <a:r>
              <a:rPr lang="en-US">
                <a:solidFill>
                  <a:schemeClr val="lt1"/>
                </a:solidFill>
              </a:rPr>
              <a:t>WHERE Clause - Comparison Test</a:t>
            </a:r>
            <a:endParaRPr>
              <a:solidFill>
                <a:schemeClr val="lt1"/>
              </a:solidFill>
            </a:endParaRPr>
          </a:p>
        </p:txBody>
      </p:sp>
      <p:sp>
        <p:nvSpPr>
          <p:cNvPr id="439" name="Google Shape;439;p62"/>
          <p:cNvSpPr txBox="1">
            <a:spLocks noGrp="1"/>
          </p:cNvSpPr>
          <p:nvPr>
            <p:ph type="body" idx="1"/>
          </p:nvPr>
        </p:nvSpPr>
        <p:spPr>
          <a:xfrm>
            <a:off x="473342" y="1046612"/>
            <a:ext cx="8289000" cy="160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2400"/>
              <a:buNone/>
            </a:pPr>
            <a:r>
              <a:rPr lang="en-US" sz="2800" b="1">
                <a:solidFill>
                  <a:srgbClr val="C00000"/>
                </a:solidFill>
                <a:latin typeface="Lato"/>
                <a:ea typeface="Lato"/>
                <a:cs typeface="Lato"/>
                <a:sym typeface="Lato"/>
              </a:rPr>
              <a:t>TRY IT!</a:t>
            </a:r>
            <a:endParaRPr sz="2800" b="1">
              <a:solidFill>
                <a:srgbClr val="C00000"/>
              </a:solidFill>
              <a:latin typeface="Lato"/>
              <a:ea typeface="Lato"/>
              <a:cs typeface="Lato"/>
              <a:sym typeface="Lato"/>
            </a:endParaRPr>
          </a:p>
          <a:p>
            <a:pPr marL="0" marR="0" lvl="0" indent="0" algn="l" rtl="0">
              <a:lnSpc>
                <a:spcPct val="100000"/>
              </a:lnSpc>
              <a:spcBef>
                <a:spcPts val="1800"/>
              </a:spcBef>
              <a:spcAft>
                <a:spcPts val="1800"/>
              </a:spcAft>
              <a:buSzPts val="2400"/>
              <a:buNone/>
            </a:pPr>
            <a:r>
              <a:rPr lang="en-US" sz="2800"/>
              <a:t>Display the </a:t>
            </a:r>
            <a:r>
              <a:rPr lang="en-US" sz="2800" b="1">
                <a:latin typeface="Lato"/>
                <a:ea typeface="Lato"/>
                <a:cs typeface="Lato"/>
                <a:sym typeface="Lato"/>
              </a:rPr>
              <a:t>Region ID</a:t>
            </a:r>
            <a:r>
              <a:rPr lang="en-US" sz="2800"/>
              <a:t> and </a:t>
            </a:r>
            <a:r>
              <a:rPr lang="en-US" sz="2800" b="1">
                <a:latin typeface="Lato"/>
                <a:ea typeface="Lato"/>
                <a:cs typeface="Lato"/>
                <a:sym typeface="Lato"/>
              </a:rPr>
              <a:t>Region Name</a:t>
            </a:r>
            <a:r>
              <a:rPr lang="en-US" sz="2800"/>
              <a:t> of all </a:t>
            </a:r>
            <a:r>
              <a:rPr lang="en-US" sz="2800" b="1">
                <a:latin typeface="Lato"/>
                <a:ea typeface="Lato"/>
                <a:cs typeface="Lato"/>
                <a:sym typeface="Lato"/>
              </a:rPr>
              <a:t>Regions </a:t>
            </a:r>
            <a:r>
              <a:rPr lang="en-US" sz="2800"/>
              <a:t>where the </a:t>
            </a:r>
            <a:r>
              <a:rPr lang="en-US" sz="2800" b="1">
                <a:latin typeface="Lato"/>
                <a:ea typeface="Lato"/>
                <a:cs typeface="Lato"/>
                <a:sym typeface="Lato"/>
              </a:rPr>
              <a:t>Region ID</a:t>
            </a:r>
            <a:r>
              <a:rPr lang="en-US" sz="2800"/>
              <a:t> is </a:t>
            </a:r>
            <a:r>
              <a:rPr lang="en-US" sz="2800" b="1">
                <a:latin typeface="Lato"/>
                <a:ea typeface="Lato"/>
                <a:cs typeface="Lato"/>
                <a:sym typeface="Lato"/>
              </a:rPr>
              <a:t>not equal</a:t>
            </a:r>
            <a:r>
              <a:rPr lang="en-US" sz="2800" b="0">
                <a:sym typeface="Lato Light"/>
              </a:rPr>
              <a:t> to </a:t>
            </a:r>
            <a:r>
              <a:rPr lang="en-US" sz="2800" b="1">
                <a:latin typeface="Lato"/>
                <a:ea typeface="Lato"/>
                <a:cs typeface="Lato"/>
                <a:sym typeface="Lato"/>
              </a:rPr>
              <a:t>2</a:t>
            </a:r>
            <a:endParaRPr sz="2800" b="1">
              <a:latin typeface="Lato"/>
              <a:ea typeface="Lato"/>
              <a:cs typeface="Lato"/>
              <a:sym typeface="Lato"/>
            </a:endParaRPr>
          </a:p>
        </p:txBody>
      </p:sp>
      <p:sp>
        <p:nvSpPr>
          <p:cNvPr id="440" name="Google Shape;440;p62"/>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25</a:t>
            </a:fld>
            <a:endParaRPr/>
          </a:p>
        </p:txBody>
      </p:sp>
      <p:pic>
        <p:nvPicPr>
          <p:cNvPr id="2" name="Picture 1"/>
          <p:cNvPicPr>
            <a:picLocks noChangeAspect="1"/>
          </p:cNvPicPr>
          <p:nvPr/>
        </p:nvPicPr>
        <p:blipFill>
          <a:blip r:embed="rId3"/>
          <a:stretch>
            <a:fillRect/>
          </a:stretch>
        </p:blipFill>
        <p:spPr>
          <a:xfrm>
            <a:off x="2714570" y="2919412"/>
            <a:ext cx="3923973" cy="22215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250"/>
                                  </p:stCondLst>
                                  <p:childTnLst>
                                    <p:set>
                                      <p:cBhvr>
                                        <p:cTn id="6" dur="1" fill="hold">
                                          <p:stCondLst>
                                            <p:cond delay="0"/>
                                          </p:stCondLst>
                                        </p:cTn>
                                        <p:tgtEl>
                                          <p:spTgt spid="438"/>
                                        </p:tgtEl>
                                        <p:attrNameLst>
                                          <p:attrName>style.visibility</p:attrName>
                                        </p:attrNameLst>
                                      </p:cBhvr>
                                      <p:to>
                                        <p:strVal val="visible"/>
                                      </p:to>
                                    </p:set>
                                    <p:anim calcmode="lin" valueType="num">
                                      <p:cBhvr>
                                        <p:cTn id="7" dur="1000" fill="hold"/>
                                        <p:tgtEl>
                                          <p:spTgt spid="438"/>
                                        </p:tgtEl>
                                        <p:attrNameLst>
                                          <p:attrName>ppt_w</p:attrName>
                                        </p:attrNameLst>
                                      </p:cBhvr>
                                      <p:tavLst>
                                        <p:tav tm="0">
                                          <p:val>
                                            <p:fltVal val="0"/>
                                          </p:val>
                                        </p:tav>
                                        <p:tav tm="100000">
                                          <p:val>
                                            <p:strVal val="#ppt_w"/>
                                          </p:val>
                                        </p:tav>
                                      </p:tavLst>
                                    </p:anim>
                                    <p:anim calcmode="lin" valueType="num">
                                      <p:cBhvr>
                                        <p:cTn id="8" dur="1000" fill="hold"/>
                                        <p:tgtEl>
                                          <p:spTgt spid="438"/>
                                        </p:tgtEl>
                                        <p:attrNameLst>
                                          <p:attrName>ppt_h</p:attrName>
                                        </p:attrNameLst>
                                      </p:cBhvr>
                                      <p:tavLst>
                                        <p:tav tm="0">
                                          <p:val>
                                            <p:fltVal val="0"/>
                                          </p:val>
                                        </p:tav>
                                        <p:tav tm="100000">
                                          <p:val>
                                            <p:strVal val="#ppt_h"/>
                                          </p:val>
                                        </p:tav>
                                      </p:tavLst>
                                    </p:anim>
                                    <p:anim calcmode="lin" valueType="num">
                                      <p:cBhvr>
                                        <p:cTn id="9" dur="1000" fill="hold"/>
                                        <p:tgtEl>
                                          <p:spTgt spid="438"/>
                                        </p:tgtEl>
                                        <p:attrNameLst>
                                          <p:attrName>style.rotation</p:attrName>
                                        </p:attrNameLst>
                                      </p:cBhvr>
                                      <p:tavLst>
                                        <p:tav tm="0">
                                          <p:val>
                                            <p:fltVal val="90"/>
                                          </p:val>
                                        </p:tav>
                                        <p:tav tm="100000">
                                          <p:val>
                                            <p:fltVal val="0"/>
                                          </p:val>
                                        </p:tav>
                                      </p:tavLst>
                                    </p:anim>
                                    <p:animEffect transition="in" filter="fade">
                                      <p:cBhvr>
                                        <p:cTn id="10" dur="1000"/>
                                        <p:tgtEl>
                                          <p:spTgt spid="438"/>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439">
                                            <p:txEl>
                                              <p:pRg st="0" end="0"/>
                                            </p:txEl>
                                          </p:spTgt>
                                        </p:tgtEl>
                                        <p:attrNameLst>
                                          <p:attrName>style.visibility</p:attrName>
                                        </p:attrNameLst>
                                      </p:cBhvr>
                                      <p:to>
                                        <p:strVal val="visible"/>
                                      </p:to>
                                    </p:set>
                                    <p:anim calcmode="lin" valueType="num">
                                      <p:cBhvr>
                                        <p:cTn id="15" dur="500" fill="hold"/>
                                        <p:tgtEl>
                                          <p:spTgt spid="439">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439">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439">
                                            <p:txEl>
                                              <p:pRg st="0" end="0"/>
                                            </p:txEl>
                                          </p:spTgt>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439">
                                            <p:txEl>
                                              <p:pRg st="1" end="1"/>
                                            </p:txEl>
                                          </p:spTgt>
                                        </p:tgtEl>
                                        <p:attrNameLst>
                                          <p:attrName>style.visibility</p:attrName>
                                        </p:attrNameLst>
                                      </p:cBhvr>
                                      <p:to>
                                        <p:strVal val="visible"/>
                                      </p:to>
                                    </p:set>
                                    <p:anim calcmode="lin" valueType="num">
                                      <p:cBhvr>
                                        <p:cTn id="20" dur="500" fill="hold"/>
                                        <p:tgtEl>
                                          <p:spTgt spid="439">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439">
                                            <p:txEl>
                                              <p:pRg st="1" end="1"/>
                                            </p:txEl>
                                          </p:spTgt>
                                        </p:tgtEl>
                                        <p:attrNameLst>
                                          <p:attrName>ppt_h</p:attrName>
                                        </p:attrNameLst>
                                      </p:cBhvr>
                                      <p:tavLst>
                                        <p:tav tm="0">
                                          <p:val>
                                            <p:fltVal val="0"/>
                                          </p:val>
                                        </p:tav>
                                        <p:tav tm="100000">
                                          <p:val>
                                            <p:strVal val="#ppt_h"/>
                                          </p:val>
                                        </p:tav>
                                      </p:tavLst>
                                    </p:anim>
                                    <p:animEffect transition="in" filter="fade">
                                      <p:cBhvr>
                                        <p:cTn id="22" dur="500"/>
                                        <p:tgtEl>
                                          <p:spTgt spid="4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 grpId="0" animBg="1"/>
      <p:bldP spid="439"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63"/>
          <p:cNvSpPr txBox="1">
            <a:spLocks noGrp="1"/>
          </p:cNvSpPr>
          <p:nvPr>
            <p:ph type="title"/>
          </p:nvPr>
        </p:nvSpPr>
        <p:spPr>
          <a:xfrm>
            <a:off x="456650" y="66612"/>
            <a:ext cx="7200900" cy="500100"/>
          </a:xfrm>
          <a:prstGeom prst="rect">
            <a:avLst/>
          </a:prstGeom>
          <a:solidFill>
            <a:srgbClr val="4C1130"/>
          </a:solid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2400"/>
              <a:buFont typeface="Cambria"/>
              <a:buNone/>
            </a:pPr>
            <a:r>
              <a:rPr lang="en-US">
                <a:solidFill>
                  <a:schemeClr val="lt1"/>
                </a:solidFill>
              </a:rPr>
              <a:t>WHERE Clause - Comparison Test</a:t>
            </a:r>
            <a:endParaRPr>
              <a:solidFill>
                <a:schemeClr val="lt1"/>
              </a:solidFill>
            </a:endParaRPr>
          </a:p>
        </p:txBody>
      </p:sp>
      <p:sp>
        <p:nvSpPr>
          <p:cNvPr id="446" name="Google Shape;446;p63"/>
          <p:cNvSpPr txBox="1">
            <a:spLocks noGrp="1"/>
          </p:cNvSpPr>
          <p:nvPr>
            <p:ph type="body" idx="1"/>
          </p:nvPr>
        </p:nvSpPr>
        <p:spPr>
          <a:xfrm>
            <a:off x="473342" y="1096673"/>
            <a:ext cx="8289000" cy="111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2400"/>
              <a:buNone/>
            </a:pPr>
            <a:r>
              <a:rPr lang="en-US" b="1">
                <a:solidFill>
                  <a:srgbClr val="C00000"/>
                </a:solidFill>
                <a:latin typeface="Lato"/>
                <a:ea typeface="Lato"/>
                <a:cs typeface="Lato"/>
                <a:sym typeface="Lato"/>
              </a:rPr>
              <a:t>SOLUTION</a:t>
            </a:r>
            <a:r>
              <a:rPr lang="en-US" sz="2400" b="1">
                <a:solidFill>
                  <a:srgbClr val="C00000"/>
                </a:solidFill>
                <a:latin typeface="Lato"/>
                <a:ea typeface="Lato"/>
                <a:cs typeface="Lato"/>
                <a:sym typeface="Lato"/>
              </a:rPr>
              <a:t>:</a:t>
            </a:r>
            <a:endParaRPr b="1">
              <a:solidFill>
                <a:srgbClr val="C00000"/>
              </a:solidFill>
              <a:latin typeface="Lato"/>
              <a:ea typeface="Lato"/>
              <a:cs typeface="Lato"/>
              <a:sym typeface="Lato"/>
            </a:endParaRPr>
          </a:p>
          <a:p>
            <a:pPr marL="0" lvl="0" indent="0" algn="l" rtl="0">
              <a:lnSpc>
                <a:spcPct val="100000"/>
              </a:lnSpc>
              <a:spcBef>
                <a:spcPts val="1800"/>
              </a:spcBef>
              <a:spcAft>
                <a:spcPts val="1800"/>
              </a:spcAft>
              <a:buSzPts val="2400"/>
              <a:buNone/>
            </a:pPr>
            <a:r>
              <a:rPr lang="en-US"/>
              <a:t>Display the Region ID and Region Name of all Regions where the region id is not equal to 2</a:t>
            </a:r>
            <a:endParaRPr sz="2400">
              <a:latin typeface="Lato Light"/>
              <a:ea typeface="Lato Light"/>
              <a:cs typeface="Lato Light"/>
              <a:sym typeface="Lato Light"/>
            </a:endParaRPr>
          </a:p>
        </p:txBody>
      </p:sp>
      <p:sp>
        <p:nvSpPr>
          <p:cNvPr id="447" name="Google Shape;447;p63"/>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26</a:t>
            </a:fld>
            <a:endParaRPr/>
          </a:p>
        </p:txBody>
      </p:sp>
      <p:sp>
        <p:nvSpPr>
          <p:cNvPr id="448" name="Google Shape;448;p63"/>
          <p:cNvSpPr txBox="1">
            <a:spLocks noGrp="1"/>
          </p:cNvSpPr>
          <p:nvPr>
            <p:ph type="body" idx="1"/>
          </p:nvPr>
        </p:nvSpPr>
        <p:spPr>
          <a:xfrm>
            <a:off x="588242" y="2680426"/>
            <a:ext cx="8174100" cy="13263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b="1">
                <a:solidFill>
                  <a:srgbClr val="336699"/>
                </a:solidFill>
                <a:latin typeface="IBM Plex Mono"/>
                <a:ea typeface="IBM Plex Mono"/>
                <a:cs typeface="IBM Plex Mono"/>
                <a:sym typeface="IBM Plex Mono"/>
              </a:rPr>
              <a:t>SELECT</a:t>
            </a:r>
            <a:r>
              <a:rPr lang="en-US" b="1">
                <a:latin typeface="IBM Plex Mono"/>
                <a:ea typeface="IBM Plex Mono"/>
                <a:cs typeface="IBM Plex Mono"/>
                <a:sym typeface="IBM Plex Mono"/>
              </a:rPr>
              <a:t> </a:t>
            </a:r>
            <a:r>
              <a:rPr lang="en-US" sz="2400" b="1" err="1">
                <a:latin typeface="IBM Plex Mono"/>
                <a:ea typeface="IBM Plex Mono"/>
                <a:cs typeface="IBM Plex Mono"/>
                <a:sym typeface="IBM Plex Mono"/>
              </a:rPr>
              <a:t>region_id</a:t>
            </a:r>
            <a:r>
              <a:rPr lang="en-US" sz="2400" b="1">
                <a:latin typeface="IBM Plex Mono"/>
                <a:ea typeface="IBM Plex Mono"/>
                <a:cs typeface="IBM Plex Mono"/>
                <a:sym typeface="IBM Plex Mono"/>
              </a:rPr>
              <a:t>, </a:t>
            </a:r>
            <a:r>
              <a:rPr lang="en-US" sz="2400" b="1" err="1">
                <a:latin typeface="IBM Plex Mono"/>
                <a:ea typeface="IBM Plex Mono"/>
                <a:cs typeface="IBM Plex Mono"/>
                <a:sym typeface="IBM Plex Mono"/>
              </a:rPr>
              <a:t>region_name</a:t>
            </a:r>
            <a:endParaRPr sz="2400" b="1">
              <a:solidFill>
                <a:srgbClr val="959566"/>
              </a:solidFill>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400" b="1">
                <a:solidFill>
                  <a:srgbClr val="336699"/>
                </a:solidFill>
                <a:latin typeface="IBM Plex Mono"/>
                <a:ea typeface="IBM Plex Mono"/>
                <a:cs typeface="IBM Plex Mono"/>
                <a:sym typeface="IBM Plex Mono"/>
              </a:rPr>
              <a:t>FROM</a:t>
            </a:r>
            <a:r>
              <a:rPr lang="en-US" b="1">
                <a:solidFill>
                  <a:srgbClr val="336699"/>
                </a:solidFill>
                <a:latin typeface="IBM Plex Mono"/>
                <a:ea typeface="IBM Plex Mono"/>
                <a:cs typeface="IBM Plex Mono"/>
                <a:sym typeface="IBM Plex Mono"/>
              </a:rPr>
              <a:t>   </a:t>
            </a:r>
            <a:r>
              <a:rPr lang="en-US" sz="2400" b="1">
                <a:latin typeface="IBM Plex Mono"/>
                <a:ea typeface="IBM Plex Mono"/>
                <a:cs typeface="IBM Plex Mono"/>
                <a:sym typeface="IBM Plex Mono"/>
              </a:rPr>
              <a:t>Regions</a:t>
            </a:r>
            <a:endParaRPr sz="2400" b="1">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400" b="1">
                <a:solidFill>
                  <a:srgbClr val="336699"/>
                </a:solidFill>
                <a:latin typeface="IBM Plex Mono"/>
                <a:ea typeface="IBM Plex Mono"/>
                <a:cs typeface="IBM Plex Mono"/>
                <a:sym typeface="IBM Plex Mono"/>
              </a:rPr>
              <a:t>WHERE	</a:t>
            </a:r>
            <a:r>
              <a:rPr lang="en-US" b="1">
                <a:solidFill>
                  <a:srgbClr val="336699"/>
                </a:solidFill>
                <a:latin typeface="IBM Plex Mono"/>
                <a:ea typeface="IBM Plex Mono"/>
                <a:cs typeface="IBM Plex Mono"/>
                <a:sym typeface="IBM Plex Mono"/>
              </a:rPr>
              <a:t>  </a:t>
            </a:r>
            <a:r>
              <a:rPr lang="en-US" b="1" err="1">
                <a:latin typeface="IBM Plex Mono"/>
                <a:ea typeface="IBM Plex Mono"/>
                <a:cs typeface="IBM Plex Mono"/>
                <a:sym typeface="IBM Plex Mono"/>
              </a:rPr>
              <a:t>r</a:t>
            </a:r>
            <a:r>
              <a:rPr lang="en-US" sz="2400" b="1" err="1">
                <a:latin typeface="IBM Plex Mono"/>
                <a:ea typeface="IBM Plex Mono"/>
                <a:cs typeface="IBM Plex Mono"/>
                <a:sym typeface="IBM Plex Mono"/>
              </a:rPr>
              <a:t>egion_id</a:t>
            </a:r>
            <a:r>
              <a:rPr lang="en-US" sz="2400" b="1">
                <a:latin typeface="IBM Plex Mono"/>
                <a:ea typeface="IBM Plex Mono"/>
                <a:cs typeface="IBM Plex Mono"/>
                <a:sym typeface="IBM Plex Mono"/>
              </a:rPr>
              <a:t> &lt;&gt; </a:t>
            </a:r>
            <a:r>
              <a:rPr lang="en-US" sz="2400" b="1">
                <a:solidFill>
                  <a:srgbClr val="396539"/>
                </a:solidFill>
                <a:latin typeface="IBM Plex Mono"/>
                <a:ea typeface="IBM Plex Mono"/>
                <a:cs typeface="IBM Plex Mono"/>
                <a:sym typeface="IBM Plex Mono"/>
              </a:rPr>
              <a:t>2</a:t>
            </a:r>
            <a:r>
              <a:rPr lang="en-US" sz="2400" b="1">
                <a:latin typeface="IBM Plex Mono"/>
                <a:ea typeface="IBM Plex Mono"/>
                <a:cs typeface="IBM Plex Mono"/>
                <a:sym typeface="IBM Plex Mono"/>
              </a:rPr>
              <a:t>;</a:t>
            </a:r>
            <a:endParaRPr sz="2400">
              <a:latin typeface="IBM Plex Mono"/>
              <a:ea typeface="IBM Plex Mono"/>
              <a:cs typeface="IBM Plex Mono"/>
              <a:sym typeface="IBM Plex Mono"/>
            </a:endParaRPr>
          </a:p>
        </p:txBody>
      </p:sp>
      <p:pic>
        <p:nvPicPr>
          <p:cNvPr id="2" name="Picture 1"/>
          <p:cNvPicPr>
            <a:picLocks noChangeAspect="1"/>
          </p:cNvPicPr>
          <p:nvPr/>
        </p:nvPicPr>
        <p:blipFill>
          <a:blip r:embed="rId3"/>
          <a:stretch>
            <a:fillRect/>
          </a:stretch>
        </p:blipFill>
        <p:spPr>
          <a:xfrm>
            <a:off x="2633464" y="4239702"/>
            <a:ext cx="3286209" cy="18604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64"/>
          <p:cNvSpPr txBox="1">
            <a:spLocks noGrp="1"/>
          </p:cNvSpPr>
          <p:nvPr>
            <p:ph type="title"/>
          </p:nvPr>
        </p:nvSpPr>
        <p:spPr>
          <a:xfrm>
            <a:off x="473342" y="94044"/>
            <a:ext cx="7200900" cy="500100"/>
          </a:xfrm>
          <a:prstGeom prst="rect">
            <a:avLst/>
          </a:prstGeom>
          <a:solidFill>
            <a:srgbClr val="4C1130"/>
          </a:solid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2400"/>
              <a:buFont typeface="Cambria"/>
              <a:buNone/>
            </a:pPr>
            <a:r>
              <a:rPr lang="en-US">
                <a:solidFill>
                  <a:schemeClr val="lt1"/>
                </a:solidFill>
              </a:rPr>
              <a:t>WHERE Clause - Comparison Test</a:t>
            </a:r>
            <a:endParaRPr>
              <a:solidFill>
                <a:schemeClr val="lt1"/>
              </a:solidFill>
            </a:endParaRPr>
          </a:p>
          <a:p>
            <a:pPr marL="0" lvl="0" indent="0" algn="l" rtl="0">
              <a:lnSpc>
                <a:spcPct val="90000"/>
              </a:lnSpc>
              <a:spcBef>
                <a:spcPts val="0"/>
              </a:spcBef>
              <a:spcAft>
                <a:spcPts val="0"/>
              </a:spcAft>
              <a:buClr>
                <a:schemeClr val="accent1"/>
              </a:buClr>
              <a:buSzPts val="2400"/>
              <a:buFont typeface="Cambria"/>
              <a:buNone/>
            </a:pPr>
            <a:endParaRPr>
              <a:solidFill>
                <a:schemeClr val="lt1"/>
              </a:solidFill>
            </a:endParaRPr>
          </a:p>
        </p:txBody>
      </p:sp>
      <p:sp>
        <p:nvSpPr>
          <p:cNvPr id="454" name="Google Shape;454;p64"/>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27</a:t>
            </a:fld>
            <a:endParaRPr/>
          </a:p>
        </p:txBody>
      </p:sp>
      <p:sp>
        <p:nvSpPr>
          <p:cNvPr id="455" name="Google Shape;455;p64"/>
          <p:cNvSpPr txBox="1">
            <a:spLocks noGrp="1"/>
          </p:cNvSpPr>
          <p:nvPr>
            <p:ph type="body" idx="1"/>
          </p:nvPr>
        </p:nvSpPr>
        <p:spPr>
          <a:xfrm>
            <a:off x="637331" y="1020859"/>
            <a:ext cx="3558300" cy="20511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REGION_ID REGION_NAME</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 -----------</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1         Europe     </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2         Americas   </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3         Asia       </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4         Middle East</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endParaRPr sz="2000">
              <a:latin typeface="IBM Plex Mono"/>
              <a:ea typeface="IBM Plex Mono"/>
              <a:cs typeface="IBM Plex Mono"/>
              <a:sym typeface="IBM Plex Mono"/>
            </a:endParaRPr>
          </a:p>
        </p:txBody>
      </p:sp>
      <p:sp>
        <p:nvSpPr>
          <p:cNvPr id="456" name="Google Shape;456;p64"/>
          <p:cNvSpPr txBox="1">
            <a:spLocks noGrp="1"/>
          </p:cNvSpPr>
          <p:nvPr>
            <p:ph type="body" idx="1"/>
          </p:nvPr>
        </p:nvSpPr>
        <p:spPr>
          <a:xfrm>
            <a:off x="456650" y="3213249"/>
            <a:ext cx="7771200" cy="213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2400"/>
              <a:buNone/>
            </a:pPr>
            <a:r>
              <a:rPr lang="en-US" b="1">
                <a:latin typeface="Lato"/>
                <a:ea typeface="Lato"/>
                <a:cs typeface="Lato"/>
                <a:sym typeface="Lato"/>
              </a:rPr>
              <a:t>What is happening? (Recap)</a:t>
            </a:r>
            <a:endParaRPr sz="2400" b="1">
              <a:latin typeface="Lato"/>
              <a:ea typeface="Lato"/>
              <a:cs typeface="Lato"/>
              <a:sym typeface="Lato"/>
            </a:endParaRPr>
          </a:p>
          <a:p>
            <a:pPr marL="457200" marR="0" lvl="0" indent="-381000" algn="l" rtl="0">
              <a:lnSpc>
                <a:spcPct val="100000"/>
              </a:lnSpc>
              <a:spcBef>
                <a:spcPts val="1500"/>
              </a:spcBef>
              <a:spcAft>
                <a:spcPts val="0"/>
              </a:spcAft>
              <a:buSzPts val="2400"/>
              <a:buFont typeface="Lato Light"/>
              <a:buChar char="●"/>
            </a:pPr>
            <a:r>
              <a:rPr lang="en-US" sz="2400">
                <a:latin typeface="Lato Light"/>
                <a:ea typeface="Lato Light"/>
                <a:cs typeface="Lato Light"/>
                <a:sym typeface="Lato Light"/>
              </a:rPr>
              <a:t>Each row in the table is </a:t>
            </a:r>
            <a:r>
              <a:rPr lang="en-US"/>
              <a:t>to: </a:t>
            </a:r>
            <a:r>
              <a:rPr lang="en-US" b="1">
                <a:latin typeface="Lato"/>
                <a:ea typeface="Lato"/>
                <a:cs typeface="Lato"/>
                <a:sym typeface="Lato"/>
              </a:rPr>
              <a:t>TRUE </a:t>
            </a:r>
            <a:r>
              <a:rPr lang="en-US"/>
              <a:t>or </a:t>
            </a:r>
            <a:r>
              <a:rPr lang="en-US" b="1">
                <a:latin typeface="Lato"/>
                <a:ea typeface="Lato"/>
                <a:cs typeface="Lato"/>
                <a:sym typeface="Lato"/>
              </a:rPr>
              <a:t>FALSE</a:t>
            </a:r>
            <a:endParaRPr b="1">
              <a:latin typeface="Lato"/>
              <a:ea typeface="Lato"/>
              <a:cs typeface="Lato"/>
              <a:sym typeface="Lato"/>
            </a:endParaRPr>
          </a:p>
          <a:p>
            <a:pPr marL="457200" marR="0" lvl="0" indent="-381000" algn="l" rtl="0">
              <a:lnSpc>
                <a:spcPct val="100000"/>
              </a:lnSpc>
              <a:spcBef>
                <a:spcPts val="600"/>
              </a:spcBef>
              <a:spcAft>
                <a:spcPts val="0"/>
              </a:spcAft>
              <a:buSzPts val="2400"/>
              <a:buChar char="●"/>
            </a:pPr>
            <a:r>
              <a:rPr lang="en-US"/>
              <a:t>Evaluation based on predicate:  </a:t>
            </a:r>
            <a:r>
              <a:rPr lang="en-US" b="1" err="1">
                <a:latin typeface="IBM Plex Mono"/>
                <a:ea typeface="IBM Plex Mono"/>
                <a:cs typeface="IBM Plex Mono"/>
                <a:sym typeface="IBM Plex Mono"/>
              </a:rPr>
              <a:t>region_id</a:t>
            </a:r>
            <a:r>
              <a:rPr lang="en-US" b="1">
                <a:latin typeface="IBM Plex Mono"/>
                <a:ea typeface="IBM Plex Mono"/>
                <a:cs typeface="IBM Plex Mono"/>
                <a:sym typeface="IBM Plex Mono"/>
              </a:rPr>
              <a:t> &lt;&gt; </a:t>
            </a:r>
            <a:r>
              <a:rPr lang="en-US" b="1">
                <a:solidFill>
                  <a:srgbClr val="396539"/>
                </a:solidFill>
                <a:latin typeface="IBM Plex Mono"/>
                <a:ea typeface="IBM Plex Mono"/>
                <a:cs typeface="IBM Plex Mono"/>
                <a:sym typeface="IBM Plex Mono"/>
              </a:rPr>
              <a:t>2</a:t>
            </a:r>
            <a:endParaRPr/>
          </a:p>
          <a:p>
            <a:pPr marL="457200" marR="0" lvl="0" indent="-381000" algn="l" rtl="0">
              <a:lnSpc>
                <a:spcPct val="100000"/>
              </a:lnSpc>
              <a:spcBef>
                <a:spcPts val="600"/>
              </a:spcBef>
              <a:spcAft>
                <a:spcPts val="0"/>
              </a:spcAft>
              <a:buSzPts val="2400"/>
              <a:buChar char="●"/>
            </a:pPr>
            <a:r>
              <a:rPr lang="en-US"/>
              <a:t>If the Row is evaluated as </a:t>
            </a:r>
            <a:r>
              <a:rPr lang="en-US" b="1">
                <a:latin typeface="Lato"/>
                <a:ea typeface="Lato"/>
                <a:cs typeface="Lato"/>
                <a:sym typeface="Lato"/>
              </a:rPr>
              <a:t>TRUE </a:t>
            </a:r>
            <a:r>
              <a:rPr lang="en-US"/>
              <a:t>its added to the result</a:t>
            </a:r>
            <a:endParaRPr/>
          </a:p>
          <a:p>
            <a:pPr marL="457200" marR="0" lvl="0" indent="-381000" algn="l" rtl="0">
              <a:lnSpc>
                <a:spcPct val="100000"/>
              </a:lnSpc>
              <a:spcBef>
                <a:spcPts val="600"/>
              </a:spcBef>
              <a:spcAft>
                <a:spcPts val="1500"/>
              </a:spcAft>
              <a:buSzPts val="2400"/>
              <a:buChar char="●"/>
            </a:pPr>
            <a:r>
              <a:rPr lang="en-US"/>
              <a:t>The result should now contain 3 rows!</a:t>
            </a:r>
            <a:endParaRPr/>
          </a:p>
        </p:txBody>
      </p:sp>
      <p:sp>
        <p:nvSpPr>
          <p:cNvPr id="457" name="Google Shape;457;p64"/>
          <p:cNvSpPr/>
          <p:nvPr/>
        </p:nvSpPr>
        <p:spPr>
          <a:xfrm>
            <a:off x="637300" y="2309809"/>
            <a:ext cx="3558300" cy="3369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64"/>
          <p:cNvSpPr txBox="1"/>
          <p:nvPr/>
        </p:nvSpPr>
        <p:spPr>
          <a:xfrm>
            <a:off x="4218900" y="1585259"/>
            <a:ext cx="2342100" cy="1486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accent5">
                    <a:lumMod val="60000"/>
                    <a:lumOff val="40000"/>
                  </a:schemeClr>
                </a:solidFill>
                <a:latin typeface="Lato"/>
                <a:ea typeface="Lato"/>
                <a:cs typeface="Lato"/>
                <a:sym typeface="Lato"/>
              </a:rPr>
              <a:t>1 &lt;&gt; 2 ?    TRUE!</a:t>
            </a:r>
            <a:endParaRPr sz="2000" b="1" i="0" u="none" strike="noStrike" cap="none">
              <a:solidFill>
                <a:schemeClr val="accent5">
                  <a:lumMod val="60000"/>
                  <a:lumOff val="40000"/>
                </a:schemeClr>
              </a:solidFill>
              <a:latin typeface="Lato"/>
              <a:ea typeface="Lato"/>
              <a:cs typeface="Lato"/>
              <a:sym typeface="Lato"/>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Lato Light"/>
                <a:ea typeface="Lato Light"/>
                <a:cs typeface="Lato Light"/>
                <a:sym typeface="Lato Light"/>
              </a:rPr>
              <a:t>2 &lt;&gt; 2 ?    FALSE</a:t>
            </a:r>
            <a:endParaRPr sz="2000" b="0" i="0" u="none" strike="noStrike" cap="none">
              <a:solidFill>
                <a:srgbClr val="000000"/>
              </a:solidFill>
              <a:latin typeface="Lato Light"/>
              <a:ea typeface="Lato Light"/>
              <a:cs typeface="Lato Light"/>
              <a:sym typeface="Lato Light"/>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accent5">
                    <a:lumMod val="60000"/>
                    <a:lumOff val="40000"/>
                  </a:schemeClr>
                </a:solidFill>
                <a:latin typeface="Lato"/>
                <a:ea typeface="Lato"/>
                <a:cs typeface="Lato"/>
                <a:sym typeface="Lato"/>
              </a:rPr>
              <a:t>3 &lt;&gt; 2 ?    TRUE!</a:t>
            </a:r>
            <a:endParaRPr sz="2000" b="1" i="0" u="none" strike="noStrike" cap="none">
              <a:solidFill>
                <a:schemeClr val="accent5">
                  <a:lumMod val="60000"/>
                  <a:lumOff val="40000"/>
                </a:schemeClr>
              </a:solidFill>
              <a:latin typeface="Lato"/>
              <a:ea typeface="Lato"/>
              <a:cs typeface="Lato"/>
              <a:sym typeface="Lato"/>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accent5">
                    <a:lumMod val="60000"/>
                    <a:lumOff val="40000"/>
                  </a:schemeClr>
                </a:solidFill>
                <a:latin typeface="Lato"/>
                <a:ea typeface="Lato"/>
                <a:cs typeface="Lato"/>
                <a:sym typeface="Lato"/>
              </a:rPr>
              <a:t>4 &lt;&gt; 2 ?    TRUE!</a:t>
            </a:r>
            <a:endParaRPr sz="2000" b="1" i="0" u="none" strike="noStrike" cap="none">
              <a:solidFill>
                <a:schemeClr val="accent5">
                  <a:lumMod val="60000"/>
                  <a:lumOff val="40000"/>
                </a:schemeClr>
              </a:solidFill>
              <a:latin typeface="Lato"/>
              <a:ea typeface="Lato"/>
              <a:cs typeface="Lato"/>
              <a:sym typeface="Lato"/>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Lato Light"/>
              <a:ea typeface="Lato Light"/>
              <a:cs typeface="Lato Light"/>
              <a:sym typeface="Lato Light"/>
            </a:endParaRPr>
          </a:p>
        </p:txBody>
      </p:sp>
      <p:sp>
        <p:nvSpPr>
          <p:cNvPr id="459" name="Google Shape;459;p64"/>
          <p:cNvSpPr/>
          <p:nvPr/>
        </p:nvSpPr>
        <p:spPr>
          <a:xfrm>
            <a:off x="637300" y="2614609"/>
            <a:ext cx="3558300" cy="3369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64"/>
          <p:cNvSpPr/>
          <p:nvPr/>
        </p:nvSpPr>
        <p:spPr>
          <a:xfrm>
            <a:off x="637300" y="1700209"/>
            <a:ext cx="3558300" cy="3369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456">
                                            <p:txEl>
                                              <p:pRg st="0" end="0"/>
                                            </p:txEl>
                                          </p:spTgt>
                                        </p:tgtEl>
                                        <p:attrNameLst>
                                          <p:attrName>style.visibility</p:attrName>
                                        </p:attrNameLst>
                                      </p:cBhvr>
                                      <p:to>
                                        <p:strVal val="visible"/>
                                      </p:to>
                                    </p:set>
                                    <p:animEffect transition="in" filter="barn(inVertical)">
                                      <p:cBhvr>
                                        <p:cTn id="7" dur="500"/>
                                        <p:tgtEl>
                                          <p:spTgt spid="456">
                                            <p:txEl>
                                              <p:pRg st="0" end="0"/>
                                            </p:txEl>
                                          </p:spTgt>
                                        </p:tgtEl>
                                      </p:cBhvr>
                                    </p:animEffect>
                                  </p:childTnLst>
                                </p:cTn>
                              </p:par>
                            </p:childTnLst>
                          </p:cTn>
                        </p:par>
                        <p:par>
                          <p:cTn id="8" fill="hold">
                            <p:stCondLst>
                              <p:cond delay="750"/>
                            </p:stCondLst>
                            <p:childTnLst>
                              <p:par>
                                <p:cTn id="9" presetID="16" presetClass="entr" presetSubtype="21" fill="hold" nodeType="afterEffect">
                                  <p:stCondLst>
                                    <p:cond delay="750"/>
                                  </p:stCondLst>
                                  <p:childTnLst>
                                    <p:set>
                                      <p:cBhvr>
                                        <p:cTn id="10" dur="1" fill="hold">
                                          <p:stCondLst>
                                            <p:cond delay="0"/>
                                          </p:stCondLst>
                                        </p:cTn>
                                        <p:tgtEl>
                                          <p:spTgt spid="456">
                                            <p:txEl>
                                              <p:pRg st="1" end="1"/>
                                            </p:txEl>
                                          </p:spTgt>
                                        </p:tgtEl>
                                        <p:attrNameLst>
                                          <p:attrName>style.visibility</p:attrName>
                                        </p:attrNameLst>
                                      </p:cBhvr>
                                      <p:to>
                                        <p:strVal val="visible"/>
                                      </p:to>
                                    </p:set>
                                    <p:animEffect transition="in" filter="barn(inVertical)">
                                      <p:cBhvr>
                                        <p:cTn id="11" dur="500"/>
                                        <p:tgtEl>
                                          <p:spTgt spid="456">
                                            <p:txEl>
                                              <p:pRg st="1" end="1"/>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456">
                                            <p:txEl>
                                              <p:pRg st="2" end="2"/>
                                            </p:txEl>
                                          </p:spTgt>
                                        </p:tgtEl>
                                        <p:attrNameLst>
                                          <p:attrName>style.visibility</p:attrName>
                                        </p:attrNameLst>
                                      </p:cBhvr>
                                      <p:to>
                                        <p:strVal val="visible"/>
                                      </p:to>
                                    </p:set>
                                    <p:animEffect transition="in" filter="barn(inVertical)">
                                      <p:cBhvr>
                                        <p:cTn id="14" dur="500"/>
                                        <p:tgtEl>
                                          <p:spTgt spid="456">
                                            <p:txEl>
                                              <p:pRg st="2" end="2"/>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456">
                                            <p:txEl>
                                              <p:pRg st="3" end="3"/>
                                            </p:txEl>
                                          </p:spTgt>
                                        </p:tgtEl>
                                        <p:attrNameLst>
                                          <p:attrName>style.visibility</p:attrName>
                                        </p:attrNameLst>
                                      </p:cBhvr>
                                      <p:to>
                                        <p:strVal val="visible"/>
                                      </p:to>
                                    </p:set>
                                    <p:animEffect transition="in" filter="barn(inVertical)">
                                      <p:cBhvr>
                                        <p:cTn id="17" dur="500"/>
                                        <p:tgtEl>
                                          <p:spTgt spid="456">
                                            <p:txEl>
                                              <p:pRg st="3" end="3"/>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456">
                                            <p:txEl>
                                              <p:pRg st="4" end="4"/>
                                            </p:txEl>
                                          </p:spTgt>
                                        </p:tgtEl>
                                        <p:attrNameLst>
                                          <p:attrName>style.visibility</p:attrName>
                                        </p:attrNameLst>
                                      </p:cBhvr>
                                      <p:to>
                                        <p:strVal val="visible"/>
                                      </p:to>
                                    </p:set>
                                    <p:animEffect transition="in" filter="barn(inVertical)">
                                      <p:cBhvr>
                                        <p:cTn id="20" dur="500"/>
                                        <p:tgtEl>
                                          <p:spTgt spid="4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5"/>
          <p:cNvSpPr txBox="1">
            <a:spLocks noGrp="1"/>
          </p:cNvSpPr>
          <p:nvPr>
            <p:ph type="title"/>
          </p:nvPr>
        </p:nvSpPr>
        <p:spPr>
          <a:xfrm>
            <a:off x="473342" y="84900"/>
            <a:ext cx="7200900" cy="500100"/>
          </a:xfrm>
          <a:prstGeom prst="rect">
            <a:avLst/>
          </a:prstGeom>
          <a:solidFill>
            <a:srgbClr val="4C1130"/>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WHERE Clause - Comparison Test</a:t>
            </a:r>
            <a:endParaRPr>
              <a:solidFill>
                <a:schemeClr val="lt1"/>
              </a:solidFill>
            </a:endParaRPr>
          </a:p>
          <a:p>
            <a:pPr marL="0" lvl="0" indent="0" algn="l" rtl="0">
              <a:lnSpc>
                <a:spcPct val="90000"/>
              </a:lnSpc>
              <a:spcBef>
                <a:spcPts val="0"/>
              </a:spcBef>
              <a:spcAft>
                <a:spcPts val="0"/>
              </a:spcAft>
              <a:buClr>
                <a:schemeClr val="accent1"/>
              </a:buClr>
              <a:buSzPts val="2400"/>
              <a:buFont typeface="Cambria"/>
              <a:buNone/>
            </a:pPr>
            <a:endParaRPr>
              <a:solidFill>
                <a:schemeClr val="lt1"/>
              </a:solidFill>
            </a:endParaRPr>
          </a:p>
          <a:p>
            <a:pPr marL="0" lvl="0" indent="0" algn="l" rtl="0">
              <a:lnSpc>
                <a:spcPct val="90000"/>
              </a:lnSpc>
              <a:spcBef>
                <a:spcPts val="0"/>
              </a:spcBef>
              <a:spcAft>
                <a:spcPts val="0"/>
              </a:spcAft>
              <a:buClr>
                <a:schemeClr val="accent1"/>
              </a:buClr>
              <a:buSzPts val="2400"/>
              <a:buFont typeface="Cambria"/>
              <a:buNone/>
            </a:pPr>
            <a:endParaRPr>
              <a:solidFill>
                <a:schemeClr val="lt1"/>
              </a:solidFill>
            </a:endParaRPr>
          </a:p>
        </p:txBody>
      </p:sp>
      <p:sp>
        <p:nvSpPr>
          <p:cNvPr id="466" name="Google Shape;466;p65"/>
          <p:cNvSpPr txBox="1">
            <a:spLocks noGrp="1"/>
          </p:cNvSpPr>
          <p:nvPr>
            <p:ph type="body" idx="1"/>
          </p:nvPr>
        </p:nvSpPr>
        <p:spPr>
          <a:xfrm>
            <a:off x="473342" y="2882759"/>
            <a:ext cx="7771200" cy="2865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2400"/>
              <a:buNone/>
            </a:pPr>
            <a:r>
              <a:rPr lang="en-US"/>
              <a:t>The result contains </a:t>
            </a:r>
            <a:r>
              <a:rPr lang="en-US" b="1"/>
              <a:t>three</a:t>
            </a:r>
            <a:r>
              <a:rPr lang="en-US"/>
              <a:t> rows and the </a:t>
            </a:r>
            <a:r>
              <a:rPr lang="en-US" b="1">
                <a:latin typeface="Lato"/>
                <a:ea typeface="Lato"/>
                <a:cs typeface="Lato"/>
                <a:sym typeface="Lato"/>
              </a:rPr>
              <a:t>predicate </a:t>
            </a:r>
            <a:r>
              <a:rPr lang="en-US"/>
              <a:t>was:</a:t>
            </a:r>
            <a:r>
              <a:rPr lang="en-US" b="1">
                <a:solidFill>
                  <a:srgbClr val="336699"/>
                </a:solidFill>
                <a:latin typeface="IBM Plex Mono"/>
                <a:ea typeface="IBM Plex Mono"/>
                <a:cs typeface="IBM Plex Mono"/>
                <a:sym typeface="IBM Plex Mono"/>
              </a:rPr>
              <a:t> </a:t>
            </a:r>
            <a:endParaRPr b="1">
              <a:solidFill>
                <a:srgbClr val="336699"/>
              </a:solidFill>
              <a:latin typeface="IBM Plex Mono"/>
              <a:ea typeface="IBM Plex Mono"/>
              <a:cs typeface="IBM Plex Mono"/>
              <a:sym typeface="IBM Plex Mono"/>
            </a:endParaRPr>
          </a:p>
          <a:p>
            <a:pPr marL="0" marR="0" lvl="0" indent="0" algn="l" rtl="0">
              <a:lnSpc>
                <a:spcPct val="100000"/>
              </a:lnSpc>
              <a:spcBef>
                <a:spcPts val="0"/>
              </a:spcBef>
              <a:spcAft>
                <a:spcPts val="0"/>
              </a:spcAft>
              <a:buSzPts val="2400"/>
              <a:buNone/>
            </a:pPr>
            <a:br>
              <a:rPr lang="en-US" b="1">
                <a:solidFill>
                  <a:srgbClr val="336699"/>
                </a:solidFill>
                <a:latin typeface="IBM Plex Mono"/>
                <a:ea typeface="IBM Plex Mono"/>
                <a:cs typeface="IBM Plex Mono"/>
                <a:sym typeface="IBM Plex Mono"/>
              </a:rPr>
            </a:br>
            <a:r>
              <a:rPr lang="en-US" b="1" err="1">
                <a:latin typeface="IBM Plex Mono"/>
                <a:ea typeface="IBM Plex Mono"/>
                <a:cs typeface="IBM Plex Mono"/>
                <a:sym typeface="IBM Plex Mono"/>
              </a:rPr>
              <a:t>region_id</a:t>
            </a:r>
            <a:r>
              <a:rPr lang="en-US" b="1">
                <a:latin typeface="IBM Plex Mono"/>
                <a:ea typeface="IBM Plex Mono"/>
                <a:cs typeface="IBM Plex Mono"/>
                <a:sym typeface="IBM Plex Mono"/>
              </a:rPr>
              <a:t> </a:t>
            </a:r>
            <a:r>
              <a:rPr lang="en-US" b="1">
                <a:solidFill>
                  <a:srgbClr val="C00000"/>
                </a:solidFill>
                <a:latin typeface="IBM Plex Mono"/>
                <a:ea typeface="IBM Plex Mono"/>
                <a:cs typeface="IBM Plex Mono"/>
                <a:sym typeface="IBM Plex Mono"/>
              </a:rPr>
              <a:t>&lt;&gt;</a:t>
            </a:r>
            <a:r>
              <a:rPr lang="en-US" b="1">
                <a:latin typeface="IBM Plex Mono"/>
                <a:ea typeface="IBM Plex Mono"/>
                <a:cs typeface="IBM Plex Mono"/>
                <a:sym typeface="IBM Plex Mono"/>
              </a:rPr>
              <a:t> </a:t>
            </a:r>
            <a:r>
              <a:rPr lang="en-US" b="1">
                <a:solidFill>
                  <a:srgbClr val="396539"/>
                </a:solidFill>
                <a:latin typeface="IBM Plex Mono"/>
                <a:ea typeface="IBM Plex Mono"/>
                <a:cs typeface="IBM Plex Mono"/>
                <a:sym typeface="IBM Plex Mono"/>
              </a:rPr>
              <a:t>2</a:t>
            </a:r>
            <a:endParaRPr/>
          </a:p>
        </p:txBody>
      </p:sp>
      <p:sp>
        <p:nvSpPr>
          <p:cNvPr id="467" name="Google Shape;467;p65"/>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28</a:t>
            </a:fld>
            <a:endParaRPr/>
          </a:p>
        </p:txBody>
      </p:sp>
      <p:sp>
        <p:nvSpPr>
          <p:cNvPr id="468" name="Google Shape;468;p65"/>
          <p:cNvSpPr txBox="1">
            <a:spLocks noGrp="1"/>
          </p:cNvSpPr>
          <p:nvPr>
            <p:ph type="body" idx="1"/>
          </p:nvPr>
        </p:nvSpPr>
        <p:spPr>
          <a:xfrm>
            <a:off x="2294642" y="964557"/>
            <a:ext cx="3558300" cy="16758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REGION_ID REGION_NAME</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 -----------</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1         Europe</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3         Asia</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4         Middle East</a:t>
            </a:r>
            <a:endParaRPr sz="2000">
              <a:latin typeface="IBM Plex Mono"/>
              <a:ea typeface="IBM Plex Mono"/>
              <a:cs typeface="IBM Plex Mono"/>
              <a:sym typeface="IBM Plex Mon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66"/>
          <p:cNvSpPr txBox="1">
            <a:spLocks noGrp="1"/>
          </p:cNvSpPr>
          <p:nvPr>
            <p:ph type="title"/>
          </p:nvPr>
        </p:nvSpPr>
        <p:spPr>
          <a:xfrm>
            <a:off x="473342" y="82817"/>
            <a:ext cx="7200900" cy="500100"/>
          </a:xfrm>
          <a:prstGeom prst="rect">
            <a:avLst/>
          </a:prstGeom>
          <a:solidFill>
            <a:srgbClr val="4C1130"/>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WHERE Clause - Comparison Test</a:t>
            </a:r>
            <a:endParaRPr>
              <a:solidFill>
                <a:schemeClr val="lt1"/>
              </a:solidFill>
            </a:endParaRPr>
          </a:p>
          <a:p>
            <a:pPr marL="0" lvl="0" indent="0" algn="l" rtl="0">
              <a:lnSpc>
                <a:spcPct val="90000"/>
              </a:lnSpc>
              <a:spcBef>
                <a:spcPts val="0"/>
              </a:spcBef>
              <a:spcAft>
                <a:spcPts val="0"/>
              </a:spcAft>
              <a:buClr>
                <a:schemeClr val="accent1"/>
              </a:buClr>
              <a:buSzPts val="2400"/>
              <a:buFont typeface="Cambria"/>
              <a:buNone/>
            </a:pPr>
            <a:endParaRPr>
              <a:solidFill>
                <a:schemeClr val="lt1"/>
              </a:solidFill>
            </a:endParaRPr>
          </a:p>
        </p:txBody>
      </p:sp>
      <p:sp>
        <p:nvSpPr>
          <p:cNvPr id="474" name="Google Shape;474;p66"/>
          <p:cNvSpPr txBox="1">
            <a:spLocks noGrp="1"/>
          </p:cNvSpPr>
          <p:nvPr>
            <p:ph type="body" idx="1"/>
          </p:nvPr>
        </p:nvSpPr>
        <p:spPr>
          <a:xfrm>
            <a:off x="473342" y="1005233"/>
            <a:ext cx="7573378" cy="207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2400"/>
              <a:buNone/>
            </a:pPr>
            <a:r>
              <a:rPr lang="en-US" b="1">
                <a:solidFill>
                  <a:srgbClr val="C00000"/>
                </a:solidFill>
                <a:latin typeface="Lato"/>
                <a:ea typeface="Lato"/>
                <a:cs typeface="Lato"/>
                <a:sym typeface="Lato"/>
              </a:rPr>
              <a:t>TRY IT!</a:t>
            </a:r>
            <a:endParaRPr b="1">
              <a:solidFill>
                <a:srgbClr val="C00000"/>
              </a:solidFill>
              <a:latin typeface="Lato"/>
              <a:ea typeface="Lato"/>
              <a:cs typeface="Lato"/>
              <a:sym typeface="Lato"/>
            </a:endParaRPr>
          </a:p>
          <a:p>
            <a:pPr marL="0" lvl="0" indent="0" algn="l" rtl="0">
              <a:lnSpc>
                <a:spcPct val="100000"/>
              </a:lnSpc>
              <a:spcBef>
                <a:spcPts val="1800"/>
              </a:spcBef>
              <a:spcAft>
                <a:spcPts val="1800"/>
              </a:spcAft>
              <a:buSzPts val="2400"/>
              <a:buNone/>
            </a:pPr>
            <a:r>
              <a:rPr lang="en-US"/>
              <a:t>Show us the </a:t>
            </a:r>
            <a:r>
              <a:rPr lang="en-US" b="1"/>
              <a:t>Employee ID, First Name and Last Name </a:t>
            </a:r>
            <a:r>
              <a:rPr lang="en-US"/>
              <a:t>of all employees who have an Employee ID less than or equal to </a:t>
            </a:r>
            <a:r>
              <a:rPr lang="en-US" b="1"/>
              <a:t>104</a:t>
            </a:r>
            <a:endParaRPr sz="2400" b="1"/>
          </a:p>
        </p:txBody>
      </p:sp>
      <p:sp>
        <p:nvSpPr>
          <p:cNvPr id="475" name="Google Shape;475;p66"/>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29</a:t>
            </a:fld>
            <a:endParaRPr/>
          </a:p>
        </p:txBody>
      </p:sp>
      <p:pic>
        <p:nvPicPr>
          <p:cNvPr id="5" name="Picture 4"/>
          <p:cNvPicPr>
            <a:picLocks noChangeAspect="1"/>
          </p:cNvPicPr>
          <p:nvPr/>
        </p:nvPicPr>
        <p:blipFill>
          <a:blip r:embed="rId3"/>
          <a:stretch>
            <a:fillRect/>
          </a:stretch>
        </p:blipFill>
        <p:spPr>
          <a:xfrm>
            <a:off x="4454271" y="2627900"/>
            <a:ext cx="1771650" cy="37052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750"/>
                                  </p:stCondLst>
                                  <p:childTnLst>
                                    <p:set>
                                      <p:cBhvr>
                                        <p:cTn id="6" dur="1" fill="hold">
                                          <p:stCondLst>
                                            <p:cond delay="0"/>
                                          </p:stCondLst>
                                        </p:cTn>
                                        <p:tgtEl>
                                          <p:spTgt spid="474">
                                            <p:txEl>
                                              <p:pRg st="0" end="0"/>
                                            </p:txEl>
                                          </p:spTgt>
                                        </p:tgtEl>
                                        <p:attrNameLst>
                                          <p:attrName>style.visibility</p:attrName>
                                        </p:attrNameLst>
                                      </p:cBhvr>
                                      <p:to>
                                        <p:strVal val="visible"/>
                                      </p:to>
                                    </p:set>
                                    <p:animEffect transition="in" filter="barn(inVertical)">
                                      <p:cBhvr>
                                        <p:cTn id="7" dur="500"/>
                                        <p:tgtEl>
                                          <p:spTgt spid="474">
                                            <p:txEl>
                                              <p:pRg st="0" end="0"/>
                                            </p:txEl>
                                          </p:spTgt>
                                        </p:tgtEl>
                                      </p:cBhvr>
                                    </p:animEffect>
                                  </p:childTnLst>
                                </p:cTn>
                              </p:par>
                              <p:par>
                                <p:cTn id="8" presetID="16" presetClass="entr" presetSubtype="21" fill="hold" nodeType="withEffect">
                                  <p:stCondLst>
                                    <p:cond delay="750"/>
                                  </p:stCondLst>
                                  <p:childTnLst>
                                    <p:set>
                                      <p:cBhvr>
                                        <p:cTn id="9" dur="1" fill="hold">
                                          <p:stCondLst>
                                            <p:cond delay="0"/>
                                          </p:stCondLst>
                                        </p:cTn>
                                        <p:tgtEl>
                                          <p:spTgt spid="474">
                                            <p:txEl>
                                              <p:pRg st="1" end="1"/>
                                            </p:txEl>
                                          </p:spTgt>
                                        </p:tgtEl>
                                        <p:attrNameLst>
                                          <p:attrName>style.visibility</p:attrName>
                                        </p:attrNameLst>
                                      </p:cBhvr>
                                      <p:to>
                                        <p:strVal val="visible"/>
                                      </p:to>
                                    </p:set>
                                    <p:animEffect transition="in" filter="barn(inVertical)">
                                      <p:cBhvr>
                                        <p:cTn id="10" dur="500"/>
                                        <p:tgtEl>
                                          <p:spTgt spid="47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0"/>
          <p:cNvSpPr txBox="1">
            <a:spLocks noGrp="1"/>
          </p:cNvSpPr>
          <p:nvPr>
            <p:ph type="title"/>
          </p:nvPr>
        </p:nvSpPr>
        <p:spPr>
          <a:xfrm>
            <a:off x="519629" y="103188"/>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In These Slides . . .</a:t>
            </a:r>
            <a:endParaRPr/>
          </a:p>
        </p:txBody>
      </p:sp>
      <p:sp>
        <p:nvSpPr>
          <p:cNvPr id="264" name="Google Shape;264;p40"/>
          <p:cNvSpPr txBox="1">
            <a:spLocks noGrp="1"/>
          </p:cNvSpPr>
          <p:nvPr>
            <p:ph type="body" idx="1"/>
          </p:nvPr>
        </p:nvSpPr>
        <p:spPr>
          <a:xfrm>
            <a:off x="473342" y="776633"/>
            <a:ext cx="8325900" cy="4563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2400"/>
              <a:buNone/>
            </a:pPr>
            <a:r>
              <a:rPr lang="en-US" b="1">
                <a:latin typeface="Lato"/>
                <a:ea typeface="Lato"/>
                <a:cs typeface="Lato"/>
                <a:sym typeface="Lato"/>
              </a:rPr>
              <a:t>We will be covering:</a:t>
            </a:r>
            <a:endParaRPr b="0">
              <a:latin typeface="Lato Light"/>
              <a:ea typeface="Lato Light"/>
              <a:cs typeface="Lato Light"/>
              <a:sym typeface="Lato Light"/>
            </a:endParaRPr>
          </a:p>
          <a:p>
            <a:pPr marL="457200" marR="0" lvl="0" indent="-381000" algn="l" rtl="0">
              <a:lnSpc>
                <a:spcPct val="100000"/>
              </a:lnSpc>
              <a:spcBef>
                <a:spcPts val="1800"/>
              </a:spcBef>
              <a:spcAft>
                <a:spcPts val="0"/>
              </a:spcAft>
              <a:buSzPts val="2400"/>
              <a:buFont typeface="Lato Light"/>
              <a:buChar char="●"/>
            </a:pPr>
            <a:r>
              <a:rPr lang="en-US">
                <a:latin typeface="Lato Light"/>
                <a:ea typeface="Lato Light"/>
                <a:cs typeface="Lato Light"/>
                <a:sym typeface="Lato Light"/>
              </a:rPr>
              <a:t>Using </a:t>
            </a:r>
            <a:r>
              <a:rPr lang="en-US"/>
              <a:t>the</a:t>
            </a:r>
            <a:r>
              <a:rPr lang="en-US">
                <a:latin typeface="Lato Light"/>
                <a:ea typeface="Lato Light"/>
                <a:cs typeface="Lato Light"/>
                <a:sym typeface="Lato Light"/>
              </a:rPr>
              <a:t> </a:t>
            </a:r>
            <a:r>
              <a:rPr lang="en-US" b="1">
                <a:latin typeface="Lato"/>
                <a:ea typeface="Lato"/>
                <a:cs typeface="Lato"/>
                <a:sym typeface="Lato"/>
              </a:rPr>
              <a:t>WHERE</a:t>
            </a:r>
            <a:r>
              <a:rPr lang="en-US">
                <a:latin typeface="Lato"/>
                <a:ea typeface="Lato"/>
                <a:cs typeface="Lato"/>
                <a:sym typeface="Lato"/>
              </a:rPr>
              <a:t> clause</a:t>
            </a:r>
            <a:endParaRPr>
              <a:latin typeface="Lato"/>
              <a:ea typeface="Lato"/>
              <a:cs typeface="Lato"/>
              <a:sym typeface="Lato"/>
            </a:endParaRPr>
          </a:p>
          <a:p>
            <a:pPr marL="914400" marR="0" lvl="1" indent="-381000" algn="l" rtl="0">
              <a:lnSpc>
                <a:spcPct val="100000"/>
              </a:lnSpc>
              <a:spcBef>
                <a:spcPts val="1800"/>
              </a:spcBef>
              <a:spcAft>
                <a:spcPts val="0"/>
              </a:spcAft>
              <a:buSzPts val="2400"/>
              <a:buFont typeface="Lato Light"/>
              <a:buChar char="○"/>
            </a:pPr>
            <a:r>
              <a:rPr lang="en-US"/>
              <a:t>Predicates, Literals, and Expressions</a:t>
            </a:r>
            <a:endParaRPr/>
          </a:p>
          <a:p>
            <a:pPr marL="914400" marR="0" lvl="1" indent="-381000" algn="l" rtl="0">
              <a:lnSpc>
                <a:spcPct val="100000"/>
              </a:lnSpc>
              <a:spcBef>
                <a:spcPts val="1800"/>
              </a:spcBef>
              <a:spcAft>
                <a:spcPts val="0"/>
              </a:spcAft>
              <a:buSzPts val="2400"/>
              <a:buChar char="○"/>
            </a:pPr>
            <a:r>
              <a:rPr lang="en-US"/>
              <a:t>Comparison, Range, Set Member, Pattern Matching and Null Tests</a:t>
            </a:r>
            <a:endParaRPr/>
          </a:p>
          <a:p>
            <a:pPr marL="914400" marR="0" lvl="1" indent="-381000" algn="l" rtl="0">
              <a:lnSpc>
                <a:spcPct val="100000"/>
              </a:lnSpc>
              <a:spcBef>
                <a:spcPts val="1800"/>
              </a:spcBef>
              <a:spcAft>
                <a:spcPts val="0"/>
              </a:spcAft>
              <a:buSzPts val="2400"/>
              <a:buChar char="○"/>
            </a:pPr>
            <a:r>
              <a:rPr lang="en-US"/>
              <a:t>AND, OR, NOT</a:t>
            </a:r>
            <a:endParaRPr/>
          </a:p>
          <a:p>
            <a:pPr marL="457200" marR="0" lvl="0" indent="-381000" algn="l" rtl="0">
              <a:lnSpc>
                <a:spcPct val="100000"/>
              </a:lnSpc>
              <a:spcBef>
                <a:spcPts val="1800"/>
              </a:spcBef>
              <a:spcAft>
                <a:spcPts val="0"/>
              </a:spcAft>
              <a:buSzPts val="2400"/>
              <a:buChar char="●"/>
            </a:pPr>
            <a:r>
              <a:rPr lang="en-US"/>
              <a:t>Sorting and filtering our data</a:t>
            </a:r>
            <a:endParaRPr/>
          </a:p>
          <a:p>
            <a:pPr marL="914400" marR="0" lvl="1" indent="-381000" algn="l" rtl="0">
              <a:lnSpc>
                <a:spcPct val="100000"/>
              </a:lnSpc>
              <a:spcBef>
                <a:spcPts val="1800"/>
              </a:spcBef>
              <a:spcAft>
                <a:spcPts val="1800"/>
              </a:spcAft>
              <a:buSzPts val="2400"/>
              <a:buChar char="○"/>
            </a:pPr>
            <a:r>
              <a:rPr lang="en-US"/>
              <a:t>ORDER BY, DISTINCT</a:t>
            </a:r>
            <a:endParaRPr/>
          </a:p>
        </p:txBody>
      </p:sp>
      <p:sp>
        <p:nvSpPr>
          <p:cNvPr id="265" name="Google Shape;265;p40"/>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67"/>
          <p:cNvSpPr txBox="1">
            <a:spLocks noGrp="1"/>
          </p:cNvSpPr>
          <p:nvPr>
            <p:ph type="title"/>
          </p:nvPr>
        </p:nvSpPr>
        <p:spPr>
          <a:xfrm>
            <a:off x="374919" y="103188"/>
            <a:ext cx="7200900" cy="500100"/>
          </a:xfrm>
          <a:prstGeom prst="rect">
            <a:avLst/>
          </a:prstGeom>
          <a:solidFill>
            <a:srgbClr val="4C1130"/>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WHERE Clause - Comparison Test</a:t>
            </a:r>
            <a:endParaRPr>
              <a:solidFill>
                <a:schemeClr val="lt1"/>
              </a:solidFill>
            </a:endParaRPr>
          </a:p>
          <a:p>
            <a:pPr marL="0" lvl="0" indent="0" algn="l" rtl="0">
              <a:lnSpc>
                <a:spcPct val="90000"/>
              </a:lnSpc>
              <a:spcBef>
                <a:spcPts val="0"/>
              </a:spcBef>
              <a:spcAft>
                <a:spcPts val="0"/>
              </a:spcAft>
              <a:buClr>
                <a:schemeClr val="accent1"/>
              </a:buClr>
              <a:buSzPts val="2400"/>
              <a:buFont typeface="Cambria"/>
              <a:buNone/>
            </a:pPr>
            <a:endParaRPr>
              <a:solidFill>
                <a:schemeClr val="lt1"/>
              </a:solidFill>
            </a:endParaRPr>
          </a:p>
        </p:txBody>
      </p:sp>
      <p:sp>
        <p:nvSpPr>
          <p:cNvPr id="481" name="Google Shape;481;p67"/>
          <p:cNvSpPr txBox="1">
            <a:spLocks noGrp="1"/>
          </p:cNvSpPr>
          <p:nvPr>
            <p:ph type="body" idx="1"/>
          </p:nvPr>
        </p:nvSpPr>
        <p:spPr>
          <a:xfrm>
            <a:off x="328634" y="776633"/>
            <a:ext cx="8623342" cy="470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2400"/>
              <a:buNone/>
            </a:pPr>
            <a:r>
              <a:rPr lang="en-US" b="1">
                <a:solidFill>
                  <a:srgbClr val="C00000"/>
                </a:solidFill>
                <a:latin typeface="Lato"/>
                <a:ea typeface="Lato"/>
                <a:cs typeface="Lato"/>
                <a:sym typeface="Lato"/>
              </a:rPr>
              <a:t>SOLUTION</a:t>
            </a:r>
            <a:r>
              <a:rPr lang="en-US" sz="2400" b="1">
                <a:solidFill>
                  <a:srgbClr val="C00000"/>
                </a:solidFill>
                <a:latin typeface="Lato"/>
                <a:ea typeface="Lato"/>
                <a:cs typeface="Lato"/>
                <a:sym typeface="Lato"/>
              </a:rPr>
              <a:t>:</a:t>
            </a:r>
            <a:endParaRPr b="1">
              <a:solidFill>
                <a:srgbClr val="C00000"/>
              </a:solidFill>
              <a:latin typeface="Lato"/>
              <a:ea typeface="Lato"/>
              <a:cs typeface="Lato"/>
              <a:sym typeface="Lato"/>
            </a:endParaRPr>
          </a:p>
          <a:p>
            <a:pPr marL="0" lvl="0" indent="0" algn="l" rtl="0">
              <a:lnSpc>
                <a:spcPct val="100000"/>
              </a:lnSpc>
              <a:spcBef>
                <a:spcPts val="1800"/>
              </a:spcBef>
              <a:spcAft>
                <a:spcPts val="0"/>
              </a:spcAft>
              <a:buSzPts val="2400"/>
              <a:buNone/>
            </a:pPr>
            <a:r>
              <a:rPr lang="en-US"/>
              <a:t>Show us the Employee ID, First Name and Last Name of all employees who have an Employee ID less than or equal to 104</a:t>
            </a:r>
            <a:endParaRPr/>
          </a:p>
          <a:p>
            <a:pPr marL="0" lvl="0" indent="0" algn="l" rtl="0">
              <a:lnSpc>
                <a:spcPct val="100000"/>
              </a:lnSpc>
              <a:spcBef>
                <a:spcPts val="1800"/>
              </a:spcBef>
              <a:spcAft>
                <a:spcPts val="0"/>
              </a:spcAft>
              <a:buSzPts val="2400"/>
              <a:buNone/>
            </a:pPr>
            <a:endParaRPr/>
          </a:p>
          <a:p>
            <a:pPr marL="0" lvl="0" indent="0" algn="l" rtl="0">
              <a:lnSpc>
                <a:spcPct val="100000"/>
              </a:lnSpc>
              <a:spcBef>
                <a:spcPts val="1800"/>
              </a:spcBef>
              <a:spcAft>
                <a:spcPts val="0"/>
              </a:spcAft>
              <a:buSzPts val="2400"/>
              <a:buNone/>
            </a:pPr>
            <a:endParaRPr/>
          </a:p>
          <a:p>
            <a:pPr marL="0" lvl="0" indent="0" algn="l" rtl="0">
              <a:lnSpc>
                <a:spcPct val="100000"/>
              </a:lnSpc>
              <a:spcBef>
                <a:spcPts val="1800"/>
              </a:spcBef>
              <a:spcAft>
                <a:spcPts val="0"/>
              </a:spcAft>
              <a:buSzPts val="2400"/>
              <a:buNone/>
            </a:pPr>
            <a:endParaRPr/>
          </a:p>
          <a:p>
            <a:pPr marL="0" lvl="0" indent="0" algn="l" rtl="0">
              <a:lnSpc>
                <a:spcPct val="100000"/>
              </a:lnSpc>
              <a:spcBef>
                <a:spcPts val="1800"/>
              </a:spcBef>
              <a:spcAft>
                <a:spcPts val="1800"/>
              </a:spcAft>
              <a:buSzPts val="2400"/>
              <a:buNone/>
            </a:pPr>
            <a:endParaRPr/>
          </a:p>
        </p:txBody>
      </p:sp>
      <p:sp>
        <p:nvSpPr>
          <p:cNvPr id="482" name="Google Shape;482;p6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30</a:t>
            </a:fld>
            <a:endParaRPr/>
          </a:p>
        </p:txBody>
      </p:sp>
      <p:sp>
        <p:nvSpPr>
          <p:cNvPr id="483" name="Google Shape;483;p67"/>
          <p:cNvSpPr txBox="1">
            <a:spLocks noGrp="1"/>
          </p:cNvSpPr>
          <p:nvPr>
            <p:ph type="body" idx="1"/>
          </p:nvPr>
        </p:nvSpPr>
        <p:spPr>
          <a:xfrm>
            <a:off x="443484" y="2715133"/>
            <a:ext cx="8124600" cy="12699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rgbClr val="336699"/>
                </a:solidFill>
                <a:latin typeface="IBM Plex Mono SemiBold"/>
                <a:ea typeface="IBM Plex Mono SemiBold"/>
                <a:cs typeface="IBM Plex Mono SemiBold"/>
                <a:sym typeface="IBM Plex Mono SemiBold"/>
              </a:rPr>
              <a:t>SELECT</a:t>
            </a:r>
            <a:r>
              <a:rPr lang="en-US">
                <a:latin typeface="IBM Plex Mono SemiBold"/>
                <a:ea typeface="IBM Plex Mono SemiBold"/>
                <a:cs typeface="IBM Plex Mono SemiBold"/>
                <a:sym typeface="IBM Plex Mono SemiBold"/>
              </a:rPr>
              <a:t> </a:t>
            </a:r>
            <a:r>
              <a:rPr lang="en-US" sz="2400" err="1">
                <a:latin typeface="IBM Plex Mono SemiBold"/>
                <a:ea typeface="IBM Plex Mono SemiBold"/>
                <a:cs typeface="IBM Plex Mono SemiBold"/>
                <a:sym typeface="IBM Plex Mono SemiBold"/>
              </a:rPr>
              <a:t>employee_id</a:t>
            </a:r>
            <a:r>
              <a:rPr lang="en-US" sz="2400">
                <a:latin typeface="IBM Plex Mono SemiBold"/>
                <a:ea typeface="IBM Plex Mono SemiBold"/>
                <a:cs typeface="IBM Plex Mono SemiBold"/>
                <a:sym typeface="IBM Plex Mono SemiBold"/>
              </a:rPr>
              <a:t>, </a:t>
            </a:r>
            <a:r>
              <a:rPr lang="en-US" sz="2400" err="1">
                <a:latin typeface="IBM Plex Mono SemiBold"/>
                <a:ea typeface="IBM Plex Mono SemiBold"/>
                <a:cs typeface="IBM Plex Mono SemiBold"/>
                <a:sym typeface="IBM Plex Mono SemiBold"/>
              </a:rPr>
              <a:t>first_name</a:t>
            </a:r>
            <a:r>
              <a:rPr lang="en-US" sz="2400">
                <a:latin typeface="IBM Plex Mono SemiBold"/>
                <a:ea typeface="IBM Plex Mono SemiBold"/>
                <a:cs typeface="IBM Plex Mono SemiBold"/>
                <a:sym typeface="IBM Plex Mono SemiBold"/>
              </a:rPr>
              <a:t>, </a:t>
            </a:r>
            <a:r>
              <a:rPr lang="en-US" sz="2400" err="1">
                <a:latin typeface="IBM Plex Mono SemiBold"/>
                <a:ea typeface="IBM Plex Mono SemiBold"/>
                <a:cs typeface="IBM Plex Mono SemiBold"/>
                <a:sym typeface="IBM Plex Mono SemiBold"/>
              </a:rPr>
              <a:t>last_name</a:t>
            </a:r>
            <a:endParaRPr sz="24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sz="2400">
                <a:solidFill>
                  <a:srgbClr val="336699"/>
                </a:solidFill>
                <a:latin typeface="IBM Plex Mono SemiBold"/>
                <a:ea typeface="IBM Plex Mono SemiBold"/>
                <a:cs typeface="IBM Plex Mono SemiBold"/>
                <a:sym typeface="IBM Plex Mono SemiBold"/>
              </a:rPr>
              <a:t>FROM</a:t>
            </a:r>
            <a:r>
              <a:rPr lang="en-US">
                <a:latin typeface="IBM Plex Mono SemiBold"/>
                <a:ea typeface="IBM Plex Mono SemiBold"/>
                <a:cs typeface="IBM Plex Mono SemiBold"/>
                <a:sym typeface="IBM Plex Mono SemiBold"/>
              </a:rPr>
              <a:t>   </a:t>
            </a:r>
            <a:r>
              <a:rPr lang="en-US" sz="2400">
                <a:latin typeface="IBM Plex Mono SemiBold"/>
                <a:ea typeface="IBM Plex Mono SemiBold"/>
                <a:cs typeface="IBM Plex Mono SemiBold"/>
                <a:sym typeface="IBM Plex Mono SemiBold"/>
              </a:rPr>
              <a:t>Employees</a:t>
            </a:r>
            <a:endParaRPr sz="24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a:solidFill>
                  <a:srgbClr val="336699"/>
                </a:solidFill>
                <a:latin typeface="IBM Plex Mono SemiBold"/>
                <a:ea typeface="IBM Plex Mono SemiBold"/>
                <a:cs typeface="IBM Plex Mono SemiBold"/>
                <a:sym typeface="IBM Plex Mono SemiBold"/>
              </a:rPr>
              <a:t>W</a:t>
            </a:r>
            <a:r>
              <a:rPr lang="en-US" sz="2400">
                <a:solidFill>
                  <a:srgbClr val="336699"/>
                </a:solidFill>
                <a:latin typeface="IBM Plex Mono SemiBold"/>
                <a:ea typeface="IBM Plex Mono SemiBold"/>
                <a:cs typeface="IBM Plex Mono SemiBold"/>
                <a:sym typeface="IBM Plex Mono SemiBold"/>
              </a:rPr>
              <a:t>HERE</a:t>
            </a:r>
            <a:r>
              <a:rPr lang="en-US">
                <a:solidFill>
                  <a:srgbClr val="336699"/>
                </a:solidFill>
                <a:latin typeface="IBM Plex Mono SemiBold"/>
                <a:ea typeface="IBM Plex Mono SemiBold"/>
                <a:cs typeface="IBM Plex Mono SemiBold"/>
                <a:sym typeface="IBM Plex Mono SemiBold"/>
              </a:rPr>
              <a:t>	  </a:t>
            </a:r>
            <a:r>
              <a:rPr lang="en-US" sz="2400" err="1">
                <a:latin typeface="IBM Plex Mono SemiBold"/>
                <a:ea typeface="IBM Plex Mono SemiBold"/>
                <a:cs typeface="IBM Plex Mono SemiBold"/>
                <a:sym typeface="IBM Plex Mono SemiBold"/>
              </a:rPr>
              <a:t>employee_id</a:t>
            </a:r>
            <a:r>
              <a:rPr lang="en-US" sz="2400">
                <a:latin typeface="IBM Plex Mono SemiBold"/>
                <a:ea typeface="IBM Plex Mono SemiBold"/>
                <a:cs typeface="IBM Plex Mono SemiBold"/>
                <a:sym typeface="IBM Plex Mono SemiBold"/>
              </a:rPr>
              <a:t> </a:t>
            </a:r>
            <a:r>
              <a:rPr lang="en-US">
                <a:latin typeface="IBM Plex Mono SemiBold"/>
                <a:ea typeface="IBM Plex Mono SemiBold"/>
                <a:cs typeface="IBM Plex Mono SemiBold"/>
                <a:sym typeface="IBM Plex Mono SemiBold"/>
              </a:rPr>
              <a:t>&lt;=</a:t>
            </a:r>
            <a:r>
              <a:rPr lang="en-US" sz="2400">
                <a:latin typeface="IBM Plex Mono SemiBold"/>
                <a:ea typeface="IBM Plex Mono SemiBold"/>
                <a:cs typeface="IBM Plex Mono SemiBold"/>
                <a:sym typeface="IBM Plex Mono SemiBold"/>
              </a:rPr>
              <a:t> </a:t>
            </a:r>
            <a:r>
              <a:rPr lang="en-US" sz="2400">
                <a:solidFill>
                  <a:srgbClr val="396539"/>
                </a:solidFill>
                <a:latin typeface="IBM Plex Mono SemiBold"/>
                <a:ea typeface="IBM Plex Mono SemiBold"/>
                <a:cs typeface="IBM Plex Mono SemiBold"/>
                <a:sym typeface="IBM Plex Mono SemiBold"/>
              </a:rPr>
              <a:t>1</a:t>
            </a:r>
            <a:r>
              <a:rPr lang="en-US">
                <a:solidFill>
                  <a:srgbClr val="396539"/>
                </a:solidFill>
                <a:latin typeface="IBM Plex Mono SemiBold"/>
                <a:ea typeface="IBM Plex Mono SemiBold"/>
                <a:cs typeface="IBM Plex Mono SemiBold"/>
                <a:sym typeface="IBM Plex Mono SemiBold"/>
              </a:rPr>
              <a:t>04</a:t>
            </a:r>
            <a:r>
              <a:rPr lang="en-US" sz="2400">
                <a:latin typeface="IBM Plex Mono SemiBold"/>
                <a:ea typeface="IBM Plex Mono SemiBold"/>
                <a:cs typeface="IBM Plex Mono SemiBold"/>
                <a:sym typeface="IBM Plex Mono SemiBold"/>
              </a:rPr>
              <a:t>;</a:t>
            </a:r>
            <a:endParaRPr sz="24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endParaRPr sz="2400">
              <a:latin typeface="IBM Plex Mono SemiBold"/>
              <a:ea typeface="IBM Plex Mono SemiBold"/>
              <a:cs typeface="IBM Plex Mono SemiBold"/>
              <a:sym typeface="IBM Plex Mono SemiBo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8"/>
          <p:cNvSpPr txBox="1">
            <a:spLocks noGrp="1"/>
          </p:cNvSpPr>
          <p:nvPr>
            <p:ph type="title"/>
          </p:nvPr>
        </p:nvSpPr>
        <p:spPr>
          <a:xfrm>
            <a:off x="466577" y="94044"/>
            <a:ext cx="7200900" cy="500100"/>
          </a:xfrm>
          <a:prstGeom prst="rect">
            <a:avLst/>
          </a:prstGeom>
          <a:solidFill>
            <a:srgbClr val="FFD966"/>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WHERE Clause - Range Test</a:t>
            </a:r>
            <a:endParaRPr/>
          </a:p>
          <a:p>
            <a:pPr marL="0" lvl="0" indent="0" algn="l" rtl="0">
              <a:lnSpc>
                <a:spcPct val="90000"/>
              </a:lnSpc>
              <a:spcBef>
                <a:spcPts val="0"/>
              </a:spcBef>
              <a:spcAft>
                <a:spcPts val="0"/>
              </a:spcAft>
              <a:buClr>
                <a:schemeClr val="accent1"/>
              </a:buClr>
              <a:buSzPts val="2400"/>
              <a:buFont typeface="Cambria"/>
              <a:buNone/>
            </a:pPr>
            <a:endParaRPr/>
          </a:p>
        </p:txBody>
      </p:sp>
      <p:sp>
        <p:nvSpPr>
          <p:cNvPr id="489" name="Google Shape;489;p68"/>
          <p:cNvSpPr txBox="1">
            <a:spLocks noGrp="1"/>
          </p:cNvSpPr>
          <p:nvPr>
            <p:ph type="body" idx="1"/>
          </p:nvPr>
        </p:nvSpPr>
        <p:spPr>
          <a:xfrm>
            <a:off x="420292" y="767489"/>
            <a:ext cx="7200900" cy="470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400"/>
              <a:buNone/>
            </a:pPr>
            <a:r>
              <a:rPr lang="en-US" b="1">
                <a:latin typeface="Lato"/>
                <a:ea typeface="Lato"/>
                <a:cs typeface="Lato"/>
                <a:sym typeface="Lato"/>
              </a:rPr>
              <a:t>BETWEEN</a:t>
            </a:r>
            <a:endParaRPr b="1">
              <a:latin typeface="Lato"/>
              <a:ea typeface="Lato"/>
              <a:cs typeface="Lato"/>
              <a:sym typeface="Lato"/>
            </a:endParaRPr>
          </a:p>
          <a:p>
            <a:pPr marL="0" lvl="0" indent="0" algn="l" rtl="0">
              <a:lnSpc>
                <a:spcPct val="100000"/>
              </a:lnSpc>
              <a:spcBef>
                <a:spcPts val="1800"/>
              </a:spcBef>
              <a:spcAft>
                <a:spcPts val="0"/>
              </a:spcAft>
              <a:buSzPts val="2400"/>
              <a:buNone/>
            </a:pPr>
            <a:r>
              <a:rPr lang="en-US"/>
              <a:t>A predicate verb used to test against a range of values.</a:t>
            </a:r>
            <a:endParaRPr/>
          </a:p>
          <a:p>
            <a:pPr marL="0" lvl="0" indent="0" algn="l" rtl="0">
              <a:lnSpc>
                <a:spcPct val="100000"/>
              </a:lnSpc>
              <a:spcBef>
                <a:spcPts val="1800"/>
              </a:spcBef>
              <a:spcAft>
                <a:spcPts val="0"/>
              </a:spcAft>
              <a:buSzPts val="2400"/>
              <a:buNone/>
            </a:pPr>
            <a:endParaRPr/>
          </a:p>
          <a:p>
            <a:pPr marL="0" marR="0" lvl="0" indent="0" algn="l" rtl="0">
              <a:lnSpc>
                <a:spcPct val="100000"/>
              </a:lnSpc>
              <a:spcBef>
                <a:spcPts val="1800"/>
              </a:spcBef>
              <a:spcAft>
                <a:spcPts val="0"/>
              </a:spcAft>
              <a:buSzPts val="2400"/>
              <a:buNone/>
            </a:pPr>
            <a:r>
              <a:rPr lang="en-US" b="1">
                <a:solidFill>
                  <a:srgbClr val="C00000"/>
                </a:solidFill>
                <a:latin typeface="Lato"/>
                <a:ea typeface="Lato"/>
                <a:cs typeface="Lato"/>
                <a:sym typeface="Lato"/>
              </a:rPr>
              <a:t>Syntax: </a:t>
            </a:r>
            <a:endParaRPr b="1">
              <a:solidFill>
                <a:srgbClr val="C00000"/>
              </a:solidFill>
              <a:latin typeface="Lato"/>
              <a:ea typeface="Lato"/>
              <a:cs typeface="Lato"/>
              <a:sym typeface="Lato"/>
            </a:endParaRPr>
          </a:p>
          <a:p>
            <a:pPr marL="0" lvl="0" indent="0" algn="l" rtl="0">
              <a:lnSpc>
                <a:spcPct val="100000"/>
              </a:lnSpc>
              <a:spcBef>
                <a:spcPts val="1800"/>
              </a:spcBef>
              <a:spcAft>
                <a:spcPts val="0"/>
              </a:spcAft>
              <a:buSzPts val="2400"/>
              <a:buNone/>
            </a:pPr>
            <a:endParaRPr>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endParaRPr>
              <a:latin typeface="IBM Plex Mono SemiBold"/>
              <a:ea typeface="IBM Plex Mono SemiBold"/>
              <a:cs typeface="IBM Plex Mono SemiBold"/>
              <a:sym typeface="IBM Plex Mono SemiBold"/>
            </a:endParaRPr>
          </a:p>
          <a:p>
            <a:pPr marL="0" marR="0" lvl="0" indent="0" algn="l" rtl="0">
              <a:lnSpc>
                <a:spcPct val="100000"/>
              </a:lnSpc>
              <a:spcBef>
                <a:spcPts val="0"/>
              </a:spcBef>
              <a:spcAft>
                <a:spcPts val="1800"/>
              </a:spcAft>
              <a:buSzPts val="2400"/>
              <a:buNone/>
            </a:pPr>
            <a:endParaRPr/>
          </a:p>
        </p:txBody>
      </p:sp>
      <p:sp>
        <p:nvSpPr>
          <p:cNvPr id="490" name="Google Shape;490;p68"/>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31</a:t>
            </a:fld>
            <a:endParaRPr/>
          </a:p>
        </p:txBody>
      </p:sp>
      <p:sp>
        <p:nvSpPr>
          <p:cNvPr id="491" name="Google Shape;491;p68"/>
          <p:cNvSpPr txBox="1">
            <a:spLocks noGrp="1"/>
          </p:cNvSpPr>
          <p:nvPr>
            <p:ph type="body" idx="1"/>
          </p:nvPr>
        </p:nvSpPr>
        <p:spPr>
          <a:xfrm>
            <a:off x="473342" y="3420989"/>
            <a:ext cx="8302800" cy="11031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latin typeface="IBM Plex Mono SemiBold"/>
                <a:ea typeface="IBM Plex Mono SemiBold"/>
                <a:cs typeface="IBM Plex Mono SemiBold"/>
                <a:sym typeface="IBM Plex Mono SemiBold"/>
              </a:rPr>
              <a:t>column_name BETWEEN </a:t>
            </a:r>
            <a:r>
              <a:rPr lang="en-US">
                <a:solidFill>
                  <a:srgbClr val="0033CC"/>
                </a:solidFill>
                <a:latin typeface="IBM Plex Mono SemiBold"/>
                <a:ea typeface="IBM Plex Mono SemiBold"/>
                <a:cs typeface="IBM Plex Mono SemiBold"/>
                <a:sym typeface="IBM Plex Mono SemiBold"/>
              </a:rPr>
              <a:t>'first_value'</a:t>
            </a:r>
            <a:r>
              <a:rPr lang="en-US">
                <a:latin typeface="IBM Plex Mono SemiBold"/>
                <a:ea typeface="IBM Plex Mono SemiBold"/>
                <a:cs typeface="IBM Plex Mono SemiBold"/>
                <a:sym typeface="IBM Plex Mono SemiBold"/>
              </a:rPr>
              <a:t> </a:t>
            </a:r>
            <a:br>
              <a:rPr lang="en-US">
                <a:latin typeface="IBM Plex Mono SemiBold"/>
                <a:ea typeface="IBM Plex Mono SemiBold"/>
                <a:cs typeface="IBM Plex Mono SemiBold"/>
                <a:sym typeface="IBM Plex Mono SemiBold"/>
              </a:rPr>
            </a:br>
            <a:r>
              <a:rPr lang="en-US">
                <a:latin typeface="IBM Plex Mono SemiBold"/>
                <a:ea typeface="IBM Plex Mono SemiBold"/>
                <a:cs typeface="IBM Plex Mono SemiBold"/>
                <a:sym typeface="IBM Plex Mono SemiBold"/>
              </a:rPr>
              <a:t>            AND     </a:t>
            </a:r>
            <a:r>
              <a:rPr lang="en-US">
                <a:solidFill>
                  <a:srgbClr val="0033CC"/>
                </a:solidFill>
                <a:latin typeface="IBM Plex Mono SemiBold"/>
                <a:ea typeface="IBM Plex Mono SemiBold"/>
                <a:cs typeface="IBM Plex Mono SemiBold"/>
                <a:sym typeface="IBM Plex Mono SemiBold"/>
              </a:rPr>
              <a:t>'second_value'</a:t>
            </a:r>
            <a:r>
              <a:rPr lang="en-US">
                <a:latin typeface="IBM Plex Mono SemiBold"/>
                <a:ea typeface="IBM Plex Mono SemiBold"/>
                <a:cs typeface="IBM Plex Mono SemiBold"/>
                <a:sym typeface="IBM Plex Mono SemiBold"/>
              </a:rPr>
              <a:t>;</a:t>
            </a:r>
            <a:endParaRPr sz="24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endParaRPr sz="2400">
              <a:latin typeface="IBM Plex Mono SemiBold"/>
              <a:ea typeface="IBM Plex Mono SemiBold"/>
              <a:cs typeface="IBM Plex Mono SemiBold"/>
              <a:sym typeface="IBM Plex Mono SemiBo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250"/>
                                  </p:stCondLst>
                                  <p:childTnLst>
                                    <p:set>
                                      <p:cBhvr>
                                        <p:cTn id="6" dur="1" fill="hold">
                                          <p:stCondLst>
                                            <p:cond delay="0"/>
                                          </p:stCondLst>
                                        </p:cTn>
                                        <p:tgtEl>
                                          <p:spTgt spid="488"/>
                                        </p:tgtEl>
                                        <p:attrNameLst>
                                          <p:attrName>style.visibility</p:attrName>
                                        </p:attrNameLst>
                                      </p:cBhvr>
                                      <p:to>
                                        <p:strVal val="visible"/>
                                      </p:to>
                                    </p:set>
                                    <p:anim calcmode="lin" valueType="num">
                                      <p:cBhvr>
                                        <p:cTn id="7" dur="1000" fill="hold"/>
                                        <p:tgtEl>
                                          <p:spTgt spid="488"/>
                                        </p:tgtEl>
                                        <p:attrNameLst>
                                          <p:attrName>ppt_w</p:attrName>
                                        </p:attrNameLst>
                                      </p:cBhvr>
                                      <p:tavLst>
                                        <p:tav tm="0">
                                          <p:val>
                                            <p:fltVal val="0"/>
                                          </p:val>
                                        </p:tav>
                                        <p:tav tm="100000">
                                          <p:val>
                                            <p:strVal val="#ppt_w"/>
                                          </p:val>
                                        </p:tav>
                                      </p:tavLst>
                                    </p:anim>
                                    <p:anim calcmode="lin" valueType="num">
                                      <p:cBhvr>
                                        <p:cTn id="8" dur="1000" fill="hold"/>
                                        <p:tgtEl>
                                          <p:spTgt spid="488"/>
                                        </p:tgtEl>
                                        <p:attrNameLst>
                                          <p:attrName>ppt_h</p:attrName>
                                        </p:attrNameLst>
                                      </p:cBhvr>
                                      <p:tavLst>
                                        <p:tav tm="0">
                                          <p:val>
                                            <p:fltVal val="0"/>
                                          </p:val>
                                        </p:tav>
                                        <p:tav tm="100000">
                                          <p:val>
                                            <p:strVal val="#ppt_h"/>
                                          </p:val>
                                        </p:tav>
                                      </p:tavLst>
                                    </p:anim>
                                    <p:anim calcmode="lin" valueType="num">
                                      <p:cBhvr>
                                        <p:cTn id="9" dur="1000" fill="hold"/>
                                        <p:tgtEl>
                                          <p:spTgt spid="488"/>
                                        </p:tgtEl>
                                        <p:attrNameLst>
                                          <p:attrName>style.rotation</p:attrName>
                                        </p:attrNameLst>
                                      </p:cBhvr>
                                      <p:tavLst>
                                        <p:tav tm="0">
                                          <p:val>
                                            <p:fltVal val="90"/>
                                          </p:val>
                                        </p:tav>
                                        <p:tav tm="100000">
                                          <p:val>
                                            <p:fltVal val="0"/>
                                          </p:val>
                                        </p:tav>
                                      </p:tavLst>
                                    </p:anim>
                                    <p:animEffect transition="in" filter="fade">
                                      <p:cBhvr>
                                        <p:cTn id="10" dur="1000"/>
                                        <p:tgtEl>
                                          <p:spTgt spid="488"/>
                                        </p:tgtEl>
                                      </p:cBhvr>
                                    </p:animEffect>
                                  </p:childTnLst>
                                </p:cTn>
                              </p:par>
                            </p:childTnLst>
                          </p:cTn>
                        </p:par>
                        <p:par>
                          <p:cTn id="11" fill="hold">
                            <p:stCondLst>
                              <p:cond delay="1250"/>
                            </p:stCondLst>
                            <p:childTnLst>
                              <p:par>
                                <p:cTn id="12" presetID="16" presetClass="entr" presetSubtype="21" fill="hold" nodeType="afterEffect">
                                  <p:stCondLst>
                                    <p:cond delay="750"/>
                                  </p:stCondLst>
                                  <p:childTnLst>
                                    <p:set>
                                      <p:cBhvr>
                                        <p:cTn id="13" dur="1" fill="hold">
                                          <p:stCondLst>
                                            <p:cond delay="0"/>
                                          </p:stCondLst>
                                        </p:cTn>
                                        <p:tgtEl>
                                          <p:spTgt spid="489">
                                            <p:txEl>
                                              <p:pRg st="0" end="0"/>
                                            </p:txEl>
                                          </p:spTgt>
                                        </p:tgtEl>
                                        <p:attrNameLst>
                                          <p:attrName>style.visibility</p:attrName>
                                        </p:attrNameLst>
                                      </p:cBhvr>
                                      <p:to>
                                        <p:strVal val="visible"/>
                                      </p:to>
                                    </p:set>
                                    <p:animEffect transition="in" filter="barn(inVertical)">
                                      <p:cBhvr>
                                        <p:cTn id="14" dur="500"/>
                                        <p:tgtEl>
                                          <p:spTgt spid="489">
                                            <p:txEl>
                                              <p:pRg st="0" end="0"/>
                                            </p:txEl>
                                          </p:spTgt>
                                        </p:tgtEl>
                                      </p:cBhvr>
                                    </p:animEffect>
                                  </p:childTnLst>
                                </p:cTn>
                              </p:par>
                            </p:childTnLst>
                          </p:cTn>
                        </p:par>
                        <p:par>
                          <p:cTn id="15" fill="hold">
                            <p:stCondLst>
                              <p:cond delay="2500"/>
                            </p:stCondLst>
                            <p:childTnLst>
                              <p:par>
                                <p:cTn id="16" presetID="16" presetClass="entr" presetSubtype="21" fill="hold" nodeType="afterEffect">
                                  <p:stCondLst>
                                    <p:cond delay="750"/>
                                  </p:stCondLst>
                                  <p:childTnLst>
                                    <p:set>
                                      <p:cBhvr>
                                        <p:cTn id="17" dur="1" fill="hold">
                                          <p:stCondLst>
                                            <p:cond delay="0"/>
                                          </p:stCondLst>
                                        </p:cTn>
                                        <p:tgtEl>
                                          <p:spTgt spid="489">
                                            <p:txEl>
                                              <p:pRg st="1" end="1"/>
                                            </p:txEl>
                                          </p:spTgt>
                                        </p:tgtEl>
                                        <p:attrNameLst>
                                          <p:attrName>style.visibility</p:attrName>
                                        </p:attrNameLst>
                                      </p:cBhvr>
                                      <p:to>
                                        <p:strVal val="visible"/>
                                      </p:to>
                                    </p:set>
                                    <p:animEffect transition="in" filter="barn(inVertical)">
                                      <p:cBhvr>
                                        <p:cTn id="18" dur="500"/>
                                        <p:tgtEl>
                                          <p:spTgt spid="48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489">
                                            <p:txEl>
                                              <p:pRg st="3" end="3"/>
                                            </p:txEl>
                                          </p:spTgt>
                                        </p:tgtEl>
                                        <p:attrNameLst>
                                          <p:attrName>style.visibility</p:attrName>
                                        </p:attrNameLst>
                                      </p:cBhvr>
                                      <p:to>
                                        <p:strVal val="visible"/>
                                      </p:to>
                                    </p:set>
                                    <p:animEffect transition="in" filter="barn(inVertical)">
                                      <p:cBhvr>
                                        <p:cTn id="23" dur="500"/>
                                        <p:tgtEl>
                                          <p:spTgt spid="489">
                                            <p:txEl>
                                              <p:pRg st="3" end="3"/>
                                            </p:txEl>
                                          </p:spTgt>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491">
                                            <p:bg/>
                                          </p:spTgt>
                                        </p:tgtEl>
                                        <p:attrNameLst>
                                          <p:attrName>style.visibility</p:attrName>
                                        </p:attrNameLst>
                                      </p:cBhvr>
                                      <p:to>
                                        <p:strVal val="visible"/>
                                      </p:to>
                                    </p:set>
                                    <p:animEffect transition="in" filter="barn(inVertical)">
                                      <p:cBhvr>
                                        <p:cTn id="26" dur="500"/>
                                        <p:tgtEl>
                                          <p:spTgt spid="491">
                                            <p:bg/>
                                          </p:spTgt>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491">
                                            <p:txEl>
                                              <p:pRg st="0" end="0"/>
                                            </p:txEl>
                                          </p:spTgt>
                                        </p:tgtEl>
                                        <p:attrNameLst>
                                          <p:attrName>style.visibility</p:attrName>
                                        </p:attrNameLst>
                                      </p:cBhvr>
                                      <p:to>
                                        <p:strVal val="visible"/>
                                      </p:to>
                                    </p:set>
                                    <p:animEffect transition="in" filter="barn(inVertical)">
                                      <p:cBhvr>
                                        <p:cTn id="29" dur="500"/>
                                        <p:tgtEl>
                                          <p:spTgt spid="4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 grpId="0" animBg="1"/>
      <p:bldP spid="491" grpId="0" uiExpand="1"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69"/>
          <p:cNvSpPr txBox="1">
            <a:spLocks noGrp="1"/>
          </p:cNvSpPr>
          <p:nvPr>
            <p:ph type="title"/>
          </p:nvPr>
        </p:nvSpPr>
        <p:spPr>
          <a:xfrm>
            <a:off x="338343" y="84900"/>
            <a:ext cx="7200900" cy="500100"/>
          </a:xfrm>
          <a:prstGeom prst="rect">
            <a:avLst/>
          </a:prstGeom>
          <a:solidFill>
            <a:srgbClr val="FFD966"/>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WHERE Clause - Range Test</a:t>
            </a:r>
            <a:endParaRPr/>
          </a:p>
        </p:txBody>
      </p:sp>
      <p:sp>
        <p:nvSpPr>
          <p:cNvPr id="497" name="Google Shape;497;p69"/>
          <p:cNvSpPr txBox="1">
            <a:spLocks noGrp="1"/>
          </p:cNvSpPr>
          <p:nvPr>
            <p:ph type="body" idx="1"/>
          </p:nvPr>
        </p:nvSpPr>
        <p:spPr>
          <a:xfrm>
            <a:off x="292058" y="758345"/>
            <a:ext cx="8559334" cy="470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2400"/>
              <a:buNone/>
            </a:pPr>
            <a:r>
              <a:rPr lang="en-US" b="1">
                <a:solidFill>
                  <a:srgbClr val="C00000"/>
                </a:solidFill>
                <a:latin typeface="Lato"/>
                <a:ea typeface="Lato"/>
                <a:cs typeface="Lato"/>
                <a:sym typeface="Lato"/>
              </a:rPr>
              <a:t>Example: </a:t>
            </a:r>
            <a:r>
              <a:rPr lang="en-US"/>
              <a:t>Show the employee id, first name, and  last name of</a:t>
            </a:r>
            <a:r>
              <a:rPr lang="en-US" sz="2400"/>
              <a:t> all employees who have an employee ID </a:t>
            </a:r>
            <a:r>
              <a:rPr lang="en-US"/>
              <a:t>between 100 and 102.</a:t>
            </a:r>
            <a:endParaRPr/>
          </a:p>
          <a:p>
            <a:pPr marL="0" marR="0" lvl="0" indent="0" algn="l" rtl="0">
              <a:lnSpc>
                <a:spcPct val="100000"/>
              </a:lnSpc>
              <a:spcBef>
                <a:spcPts val="0"/>
              </a:spcBef>
              <a:spcAft>
                <a:spcPts val="0"/>
              </a:spcAft>
              <a:buSzPts val="2400"/>
              <a:buNone/>
            </a:pPr>
            <a:endParaRPr/>
          </a:p>
          <a:p>
            <a:pPr marL="0" marR="0" lvl="0" indent="0" algn="l" rtl="0">
              <a:lnSpc>
                <a:spcPct val="100000"/>
              </a:lnSpc>
              <a:spcBef>
                <a:spcPts val="0"/>
              </a:spcBef>
              <a:spcAft>
                <a:spcPts val="0"/>
              </a:spcAft>
              <a:buSzPts val="2400"/>
              <a:buNone/>
            </a:pPr>
            <a:endParaRPr/>
          </a:p>
          <a:p>
            <a:pPr marL="0" marR="0" lvl="0" indent="0" algn="l" rtl="0">
              <a:lnSpc>
                <a:spcPct val="100000"/>
              </a:lnSpc>
              <a:spcBef>
                <a:spcPts val="1800"/>
              </a:spcBef>
              <a:spcAft>
                <a:spcPts val="0"/>
              </a:spcAft>
              <a:buSzPts val="2400"/>
              <a:buNone/>
            </a:pPr>
            <a:endParaRPr/>
          </a:p>
          <a:p>
            <a:pPr marL="0" marR="0" lvl="0" indent="0" algn="l" rtl="0">
              <a:lnSpc>
                <a:spcPct val="100000"/>
              </a:lnSpc>
              <a:spcBef>
                <a:spcPts val="1800"/>
              </a:spcBef>
              <a:spcAft>
                <a:spcPts val="0"/>
              </a:spcAft>
              <a:buSzPts val="2400"/>
              <a:buNone/>
            </a:pPr>
            <a:endParaRPr/>
          </a:p>
          <a:p>
            <a:pPr marL="0" marR="0" lvl="0" indent="0" algn="l" rtl="0">
              <a:lnSpc>
                <a:spcPct val="100000"/>
              </a:lnSpc>
              <a:spcBef>
                <a:spcPts val="1800"/>
              </a:spcBef>
              <a:spcAft>
                <a:spcPts val="1800"/>
              </a:spcAft>
              <a:buSzPts val="2400"/>
              <a:buNone/>
            </a:pPr>
            <a:br>
              <a:rPr lang="en-US"/>
            </a:br>
            <a:r>
              <a:rPr lang="en-US"/>
              <a:t>Using </a:t>
            </a:r>
            <a:r>
              <a:rPr lang="en-US" b="1"/>
              <a:t>BETWEEN</a:t>
            </a:r>
            <a:r>
              <a:rPr lang="en-US"/>
              <a:t> is inclusive; 100 and 102 are </a:t>
            </a:r>
            <a:r>
              <a:rPr lang="en-US" b="1"/>
              <a:t>INCLUDED</a:t>
            </a:r>
            <a:r>
              <a:rPr lang="en-US"/>
              <a:t> in the results!</a:t>
            </a:r>
            <a:endParaRPr/>
          </a:p>
        </p:txBody>
      </p:sp>
      <p:sp>
        <p:nvSpPr>
          <p:cNvPr id="498" name="Google Shape;498;p69"/>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32</a:t>
            </a:fld>
            <a:endParaRPr/>
          </a:p>
        </p:txBody>
      </p:sp>
      <p:sp>
        <p:nvSpPr>
          <p:cNvPr id="499" name="Google Shape;499;p69"/>
          <p:cNvSpPr txBox="1">
            <a:spLocks noGrp="1"/>
          </p:cNvSpPr>
          <p:nvPr>
            <p:ph type="body" idx="1"/>
          </p:nvPr>
        </p:nvSpPr>
        <p:spPr>
          <a:xfrm>
            <a:off x="345108" y="2345045"/>
            <a:ext cx="8124600" cy="12699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rgbClr val="336699"/>
                </a:solidFill>
                <a:latin typeface="IBM Plex Mono SemiBold"/>
                <a:ea typeface="IBM Plex Mono SemiBold"/>
                <a:cs typeface="IBM Plex Mono SemiBold"/>
                <a:sym typeface="IBM Plex Mono SemiBold"/>
              </a:rPr>
              <a:t>SELECT</a:t>
            </a:r>
            <a:r>
              <a:rPr lang="en-US">
                <a:latin typeface="IBM Plex Mono SemiBold"/>
                <a:ea typeface="IBM Plex Mono SemiBold"/>
                <a:cs typeface="IBM Plex Mono SemiBold"/>
                <a:sym typeface="IBM Plex Mono SemiBold"/>
              </a:rPr>
              <a:t> </a:t>
            </a:r>
            <a:r>
              <a:rPr lang="en-US" sz="2400" err="1">
                <a:latin typeface="IBM Plex Mono SemiBold"/>
                <a:ea typeface="IBM Plex Mono SemiBold"/>
                <a:cs typeface="IBM Plex Mono SemiBold"/>
                <a:sym typeface="IBM Plex Mono SemiBold"/>
              </a:rPr>
              <a:t>employee_id</a:t>
            </a:r>
            <a:r>
              <a:rPr lang="en-US" sz="2400">
                <a:latin typeface="IBM Plex Mono SemiBold"/>
                <a:ea typeface="IBM Plex Mono SemiBold"/>
                <a:cs typeface="IBM Plex Mono SemiBold"/>
                <a:sym typeface="IBM Plex Mono SemiBold"/>
              </a:rPr>
              <a:t>, </a:t>
            </a:r>
            <a:r>
              <a:rPr lang="en-US" sz="2400" err="1">
                <a:latin typeface="IBM Plex Mono SemiBold"/>
                <a:ea typeface="IBM Plex Mono SemiBold"/>
                <a:cs typeface="IBM Plex Mono SemiBold"/>
                <a:sym typeface="IBM Plex Mono SemiBold"/>
              </a:rPr>
              <a:t>first_name</a:t>
            </a:r>
            <a:r>
              <a:rPr lang="en-US" sz="2400">
                <a:latin typeface="IBM Plex Mono SemiBold"/>
                <a:ea typeface="IBM Plex Mono SemiBold"/>
                <a:cs typeface="IBM Plex Mono SemiBold"/>
                <a:sym typeface="IBM Plex Mono SemiBold"/>
              </a:rPr>
              <a:t>, </a:t>
            </a:r>
            <a:r>
              <a:rPr lang="en-US" sz="2400" err="1">
                <a:latin typeface="IBM Plex Mono SemiBold"/>
                <a:ea typeface="IBM Plex Mono SemiBold"/>
                <a:cs typeface="IBM Plex Mono SemiBold"/>
                <a:sym typeface="IBM Plex Mono SemiBold"/>
              </a:rPr>
              <a:t>last_name</a:t>
            </a:r>
            <a:endParaRPr sz="24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sz="2400">
                <a:solidFill>
                  <a:srgbClr val="336699"/>
                </a:solidFill>
                <a:latin typeface="IBM Plex Mono SemiBold"/>
                <a:ea typeface="IBM Plex Mono SemiBold"/>
                <a:cs typeface="IBM Plex Mono SemiBold"/>
                <a:sym typeface="IBM Plex Mono SemiBold"/>
              </a:rPr>
              <a:t>FROM</a:t>
            </a:r>
            <a:r>
              <a:rPr lang="en-US">
                <a:latin typeface="IBM Plex Mono SemiBold"/>
                <a:ea typeface="IBM Plex Mono SemiBold"/>
                <a:cs typeface="IBM Plex Mono SemiBold"/>
                <a:sym typeface="IBM Plex Mono SemiBold"/>
              </a:rPr>
              <a:t>   </a:t>
            </a:r>
            <a:r>
              <a:rPr lang="en-US" sz="2400">
                <a:latin typeface="IBM Plex Mono SemiBold"/>
                <a:ea typeface="IBM Plex Mono SemiBold"/>
                <a:cs typeface="IBM Plex Mono SemiBold"/>
                <a:sym typeface="IBM Plex Mono SemiBold"/>
              </a:rPr>
              <a:t>Employees</a:t>
            </a:r>
            <a:endParaRPr sz="24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a:solidFill>
                  <a:srgbClr val="336699"/>
                </a:solidFill>
                <a:latin typeface="IBM Plex Mono SemiBold"/>
                <a:ea typeface="IBM Plex Mono SemiBold"/>
                <a:cs typeface="IBM Plex Mono SemiBold"/>
                <a:sym typeface="IBM Plex Mono SemiBold"/>
              </a:rPr>
              <a:t>W</a:t>
            </a:r>
            <a:r>
              <a:rPr lang="en-US" sz="2400">
                <a:solidFill>
                  <a:srgbClr val="336699"/>
                </a:solidFill>
                <a:latin typeface="IBM Plex Mono SemiBold"/>
                <a:ea typeface="IBM Plex Mono SemiBold"/>
                <a:cs typeface="IBM Plex Mono SemiBold"/>
                <a:sym typeface="IBM Plex Mono SemiBold"/>
              </a:rPr>
              <a:t>HERE</a:t>
            </a:r>
            <a:r>
              <a:rPr lang="en-US">
                <a:solidFill>
                  <a:srgbClr val="336699"/>
                </a:solidFill>
                <a:latin typeface="IBM Plex Mono SemiBold"/>
                <a:ea typeface="IBM Plex Mono SemiBold"/>
                <a:cs typeface="IBM Plex Mono SemiBold"/>
                <a:sym typeface="IBM Plex Mono SemiBold"/>
              </a:rPr>
              <a:t>  </a:t>
            </a:r>
            <a:r>
              <a:rPr lang="en-US" sz="2400" err="1">
                <a:latin typeface="IBM Plex Mono SemiBold"/>
                <a:ea typeface="IBM Plex Mono SemiBold"/>
                <a:cs typeface="IBM Plex Mono SemiBold"/>
                <a:sym typeface="IBM Plex Mono SemiBold"/>
              </a:rPr>
              <a:t>employee_id</a:t>
            </a:r>
            <a:r>
              <a:rPr lang="en-US" sz="2400">
                <a:latin typeface="IBM Plex Mono SemiBold"/>
                <a:ea typeface="IBM Plex Mono SemiBold"/>
                <a:cs typeface="IBM Plex Mono SemiBold"/>
                <a:sym typeface="IBM Plex Mono SemiBold"/>
              </a:rPr>
              <a:t> </a:t>
            </a:r>
            <a:r>
              <a:rPr lang="en-US">
                <a:solidFill>
                  <a:srgbClr val="336699"/>
                </a:solidFill>
                <a:latin typeface="IBM Plex Mono SemiBold"/>
                <a:ea typeface="IBM Plex Mono SemiBold"/>
                <a:cs typeface="IBM Plex Mono SemiBold"/>
                <a:sym typeface="IBM Plex Mono SemiBold"/>
              </a:rPr>
              <a:t>BETWEEN</a:t>
            </a:r>
            <a:r>
              <a:rPr lang="en-US" sz="2400">
                <a:solidFill>
                  <a:srgbClr val="336699"/>
                </a:solidFill>
                <a:latin typeface="IBM Plex Mono SemiBold"/>
                <a:ea typeface="IBM Plex Mono SemiBold"/>
                <a:cs typeface="IBM Plex Mono SemiBold"/>
                <a:sym typeface="IBM Plex Mono SemiBold"/>
              </a:rPr>
              <a:t> </a:t>
            </a:r>
            <a:r>
              <a:rPr lang="en-US">
                <a:solidFill>
                  <a:srgbClr val="396539"/>
                </a:solidFill>
                <a:latin typeface="IBM Plex Mono SemiBold"/>
                <a:ea typeface="IBM Plex Mono SemiBold"/>
                <a:cs typeface="IBM Plex Mono SemiBold"/>
                <a:sym typeface="IBM Plex Mono SemiBold"/>
              </a:rPr>
              <a:t>100 </a:t>
            </a:r>
            <a:r>
              <a:rPr lang="en-US">
                <a:solidFill>
                  <a:srgbClr val="336699"/>
                </a:solidFill>
                <a:latin typeface="IBM Plex Mono SemiBold"/>
                <a:ea typeface="IBM Plex Mono SemiBold"/>
                <a:cs typeface="IBM Plex Mono SemiBold"/>
                <a:sym typeface="IBM Plex Mono SemiBold"/>
              </a:rPr>
              <a:t>AND </a:t>
            </a:r>
            <a:r>
              <a:rPr lang="en-US">
                <a:solidFill>
                  <a:srgbClr val="396539"/>
                </a:solidFill>
                <a:latin typeface="IBM Plex Mono SemiBold"/>
                <a:ea typeface="IBM Plex Mono SemiBold"/>
                <a:cs typeface="IBM Plex Mono SemiBold"/>
                <a:sym typeface="IBM Plex Mono SemiBold"/>
              </a:rPr>
              <a:t>102</a:t>
            </a:r>
            <a:r>
              <a:rPr lang="en-US" sz="2400">
                <a:latin typeface="IBM Plex Mono SemiBold"/>
                <a:ea typeface="IBM Plex Mono SemiBold"/>
                <a:cs typeface="IBM Plex Mono SemiBold"/>
                <a:sym typeface="IBM Plex Mono SemiBold"/>
              </a:rPr>
              <a:t>;</a:t>
            </a:r>
            <a:endParaRPr sz="24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endParaRPr sz="2400">
              <a:latin typeface="IBM Plex Mono SemiBold"/>
              <a:ea typeface="IBM Plex Mono SemiBold"/>
              <a:cs typeface="IBM Plex Mono SemiBold"/>
              <a:sym typeface="IBM Plex Mono SemiBo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97">
                                            <p:txEl>
                                              <p:pRg st="5" end="5"/>
                                            </p:txEl>
                                          </p:spTgt>
                                        </p:tgtEl>
                                        <p:attrNameLst>
                                          <p:attrName>style.visibility</p:attrName>
                                        </p:attrNameLst>
                                      </p:cBhvr>
                                      <p:to>
                                        <p:strVal val="visible"/>
                                      </p:to>
                                    </p:set>
                                    <p:animEffect transition="in" filter="barn(inVertical)">
                                      <p:cBhvr>
                                        <p:cTn id="7" dur="500"/>
                                        <p:tgtEl>
                                          <p:spTgt spid="49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70"/>
          <p:cNvSpPr txBox="1">
            <a:spLocks noGrp="1"/>
          </p:cNvSpPr>
          <p:nvPr>
            <p:ph type="title"/>
          </p:nvPr>
        </p:nvSpPr>
        <p:spPr>
          <a:xfrm>
            <a:off x="274335" y="84900"/>
            <a:ext cx="7200900" cy="500100"/>
          </a:xfrm>
          <a:prstGeom prst="rect">
            <a:avLst/>
          </a:prstGeom>
          <a:solidFill>
            <a:srgbClr val="FFD966"/>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WHERE Clause - Range Test</a:t>
            </a:r>
            <a:endParaRPr/>
          </a:p>
        </p:txBody>
      </p:sp>
      <p:sp>
        <p:nvSpPr>
          <p:cNvPr id="505" name="Google Shape;505;p70"/>
          <p:cNvSpPr txBox="1">
            <a:spLocks noGrp="1"/>
          </p:cNvSpPr>
          <p:nvPr>
            <p:ph type="body" idx="1"/>
          </p:nvPr>
        </p:nvSpPr>
        <p:spPr>
          <a:xfrm>
            <a:off x="228050" y="758345"/>
            <a:ext cx="8842798" cy="470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2400"/>
              <a:buNone/>
            </a:pPr>
            <a:r>
              <a:rPr lang="en-US"/>
              <a:t>We can also use </a:t>
            </a:r>
            <a:r>
              <a:rPr lang="en-US" b="1">
                <a:latin typeface="Lato"/>
                <a:ea typeface="Lato"/>
                <a:cs typeface="Lato"/>
                <a:sym typeface="Lato"/>
              </a:rPr>
              <a:t>BETWEEN</a:t>
            </a:r>
            <a:r>
              <a:rPr lang="en-US"/>
              <a:t> with dates and even character data!</a:t>
            </a:r>
            <a:endParaRPr/>
          </a:p>
          <a:p>
            <a:pPr marL="0" marR="0" lvl="0" indent="0" algn="l" rtl="0">
              <a:lnSpc>
                <a:spcPct val="100000"/>
              </a:lnSpc>
              <a:spcBef>
                <a:spcPts val="1800"/>
              </a:spcBef>
              <a:spcAft>
                <a:spcPts val="0"/>
              </a:spcAft>
              <a:buSzPts val="2400"/>
              <a:buNone/>
            </a:pPr>
            <a:r>
              <a:rPr lang="en-US" b="1">
                <a:solidFill>
                  <a:srgbClr val="C00000"/>
                </a:solidFill>
              </a:rPr>
              <a:t>Example: </a:t>
            </a:r>
            <a:r>
              <a:rPr lang="en-US"/>
              <a:t>Show the employee id, first name, and last name of all </a:t>
            </a:r>
            <a:r>
              <a:rPr lang="en-US" sz="2400"/>
              <a:t>employees who</a:t>
            </a:r>
            <a:r>
              <a:rPr lang="en-US"/>
              <a:t> were hired in the year 2008.</a:t>
            </a:r>
            <a:endParaRPr sz="2200"/>
          </a:p>
          <a:p>
            <a:pPr marL="0" marR="0" lvl="0" indent="0" algn="l" rtl="0">
              <a:lnSpc>
                <a:spcPct val="100000"/>
              </a:lnSpc>
              <a:spcBef>
                <a:spcPts val="1800"/>
              </a:spcBef>
              <a:spcAft>
                <a:spcPts val="0"/>
              </a:spcAft>
              <a:buSzPts val="2400"/>
              <a:buNone/>
            </a:pPr>
            <a:endParaRPr sz="2500"/>
          </a:p>
          <a:p>
            <a:pPr marL="0" marR="0" lvl="0" indent="0" algn="l" rtl="0">
              <a:lnSpc>
                <a:spcPct val="100000"/>
              </a:lnSpc>
              <a:spcBef>
                <a:spcPts val="1800"/>
              </a:spcBef>
              <a:spcAft>
                <a:spcPts val="0"/>
              </a:spcAft>
              <a:buSzPts val="2400"/>
              <a:buNone/>
            </a:pPr>
            <a:endParaRPr sz="2500"/>
          </a:p>
          <a:p>
            <a:pPr marL="0" lvl="0" indent="0" algn="l" rtl="0">
              <a:lnSpc>
                <a:spcPct val="90000"/>
              </a:lnSpc>
              <a:spcBef>
                <a:spcPts val="1800"/>
              </a:spcBef>
              <a:spcAft>
                <a:spcPts val="0"/>
              </a:spcAft>
              <a:buSzPts val="2400"/>
              <a:buNone/>
            </a:pPr>
            <a:endParaRPr sz="2200"/>
          </a:p>
        </p:txBody>
      </p:sp>
      <p:sp>
        <p:nvSpPr>
          <p:cNvPr id="506" name="Google Shape;506;p70"/>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33</a:t>
            </a:fld>
            <a:endParaRPr/>
          </a:p>
        </p:txBody>
      </p:sp>
      <p:sp>
        <p:nvSpPr>
          <p:cNvPr id="507" name="Google Shape;507;p70"/>
          <p:cNvSpPr txBox="1">
            <a:spLocks noGrp="1"/>
          </p:cNvSpPr>
          <p:nvPr>
            <p:ph type="body" idx="1"/>
          </p:nvPr>
        </p:nvSpPr>
        <p:spPr>
          <a:xfrm>
            <a:off x="342900" y="2345045"/>
            <a:ext cx="8124600" cy="1638376"/>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200">
                <a:solidFill>
                  <a:srgbClr val="336699"/>
                </a:solidFill>
                <a:latin typeface="IBM Plex Mono SemiBold"/>
                <a:ea typeface="IBM Plex Mono SemiBold"/>
                <a:cs typeface="IBM Plex Mono SemiBold"/>
                <a:sym typeface="IBM Plex Mono SemiBold"/>
              </a:rPr>
              <a:t>SELECT</a:t>
            </a:r>
            <a:r>
              <a:rPr lang="en-US" sz="2200">
                <a:latin typeface="IBM Plex Mono SemiBold"/>
                <a:ea typeface="IBM Plex Mono SemiBold"/>
                <a:cs typeface="IBM Plex Mono SemiBold"/>
                <a:sym typeface="IBM Plex Mono SemiBold"/>
              </a:rPr>
              <a:t> </a:t>
            </a:r>
            <a:r>
              <a:rPr lang="en-US" sz="1800" err="1">
                <a:latin typeface="IBM Plex Mono SemiBold"/>
                <a:ea typeface="IBM Plex Mono SemiBold"/>
                <a:cs typeface="IBM Plex Mono SemiBold"/>
                <a:sym typeface="IBM Plex Mono SemiBold"/>
              </a:rPr>
              <a:t>employee_id</a:t>
            </a:r>
            <a:r>
              <a:rPr lang="en-US" sz="1800">
                <a:latin typeface="IBM Plex Mono SemiBold"/>
                <a:ea typeface="IBM Plex Mono SemiBold"/>
                <a:cs typeface="IBM Plex Mono SemiBold"/>
                <a:sym typeface="IBM Plex Mono SemiBold"/>
              </a:rPr>
              <a:t>, </a:t>
            </a:r>
            <a:r>
              <a:rPr lang="en-US" sz="1800" err="1">
                <a:latin typeface="IBM Plex Mono SemiBold"/>
                <a:ea typeface="IBM Plex Mono SemiBold"/>
                <a:cs typeface="IBM Plex Mono SemiBold"/>
                <a:sym typeface="IBM Plex Mono SemiBold"/>
              </a:rPr>
              <a:t>first_name</a:t>
            </a:r>
            <a:r>
              <a:rPr lang="en-US" sz="1800">
                <a:latin typeface="IBM Plex Mono SemiBold"/>
                <a:ea typeface="IBM Plex Mono SemiBold"/>
                <a:cs typeface="IBM Plex Mono SemiBold"/>
                <a:sym typeface="IBM Plex Mono SemiBold"/>
              </a:rPr>
              <a:t>, </a:t>
            </a:r>
            <a:r>
              <a:rPr lang="en-US" sz="1800" err="1">
                <a:latin typeface="IBM Plex Mono SemiBold"/>
                <a:ea typeface="IBM Plex Mono SemiBold"/>
                <a:cs typeface="IBM Plex Mono SemiBold"/>
                <a:sym typeface="IBM Plex Mono SemiBold"/>
              </a:rPr>
              <a:t>last_name</a:t>
            </a:r>
            <a:r>
              <a:rPr lang="en-US" sz="1800">
                <a:latin typeface="IBM Plex Mono SemiBold"/>
                <a:ea typeface="IBM Plex Mono SemiBold"/>
                <a:cs typeface="IBM Plex Mono SemiBold"/>
                <a:sym typeface="IBM Plex Mono SemiBold"/>
              </a:rPr>
              <a:t>, </a:t>
            </a:r>
            <a:r>
              <a:rPr lang="en-US" sz="1800" err="1">
                <a:latin typeface="IBM Plex Mono SemiBold"/>
                <a:ea typeface="IBM Plex Mono SemiBold"/>
                <a:cs typeface="IBM Plex Mono SemiBold"/>
                <a:sym typeface="IBM Plex Mono SemiBold"/>
              </a:rPr>
              <a:t>hire_date</a:t>
            </a:r>
            <a:endParaRPr sz="18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sz="2200">
                <a:solidFill>
                  <a:srgbClr val="336699"/>
                </a:solidFill>
                <a:latin typeface="IBM Plex Mono SemiBold"/>
                <a:ea typeface="IBM Plex Mono SemiBold"/>
                <a:cs typeface="IBM Plex Mono SemiBold"/>
                <a:sym typeface="IBM Plex Mono SemiBold"/>
              </a:rPr>
              <a:t>FROM</a:t>
            </a:r>
            <a:r>
              <a:rPr lang="en-US" sz="2200">
                <a:latin typeface="IBM Plex Mono SemiBold"/>
                <a:ea typeface="IBM Plex Mono SemiBold"/>
                <a:cs typeface="IBM Plex Mono SemiBold"/>
                <a:sym typeface="IBM Plex Mono SemiBold"/>
              </a:rPr>
              <a:t>   Employees</a:t>
            </a:r>
            <a:endParaRPr sz="22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sz="2200">
                <a:solidFill>
                  <a:srgbClr val="336699"/>
                </a:solidFill>
                <a:latin typeface="IBM Plex Mono SemiBold"/>
                <a:ea typeface="IBM Plex Mono SemiBold"/>
                <a:cs typeface="IBM Plex Mono SemiBold"/>
                <a:sym typeface="IBM Plex Mono SemiBold"/>
              </a:rPr>
              <a:t>WHERE  </a:t>
            </a:r>
            <a:r>
              <a:rPr lang="en-US" sz="2200" err="1">
                <a:latin typeface="IBM Plex Mono SemiBold"/>
                <a:ea typeface="IBM Plex Mono SemiBold"/>
                <a:cs typeface="IBM Plex Mono SemiBold"/>
                <a:sym typeface="IBM Plex Mono SemiBold"/>
              </a:rPr>
              <a:t>hire_date</a:t>
            </a:r>
            <a:r>
              <a:rPr lang="en-US" sz="2200">
                <a:latin typeface="IBM Plex Mono SemiBold"/>
                <a:ea typeface="IBM Plex Mono SemiBold"/>
                <a:cs typeface="IBM Plex Mono SemiBold"/>
                <a:sym typeface="IBM Plex Mono SemiBold"/>
              </a:rPr>
              <a:t>	 </a:t>
            </a:r>
            <a:r>
              <a:rPr lang="en-US" sz="2200">
                <a:solidFill>
                  <a:srgbClr val="336699"/>
                </a:solidFill>
                <a:latin typeface="IBM Plex Mono SemiBold"/>
                <a:ea typeface="IBM Plex Mono SemiBold"/>
                <a:cs typeface="IBM Plex Mono SemiBold"/>
                <a:sym typeface="IBM Plex Mono SemiBold"/>
              </a:rPr>
              <a:t>BETWEEN </a:t>
            </a:r>
            <a:r>
              <a:rPr lang="en-US" sz="2200">
                <a:solidFill>
                  <a:srgbClr val="0033CC"/>
                </a:solidFill>
                <a:latin typeface="IBM Plex Mono SemiBold"/>
                <a:ea typeface="IBM Plex Mono SemiBold"/>
                <a:cs typeface="IBM Plex Mono SemiBold"/>
                <a:sym typeface="IBM Plex Mono SemiBold"/>
              </a:rPr>
              <a:t>'2008-01-01'</a:t>
            </a:r>
            <a:endParaRPr sz="2200">
              <a:latin typeface="IBM Plex Mono SemiBold"/>
              <a:ea typeface="IBM Plex Mono SemiBold"/>
              <a:cs typeface="IBM Plex Mono SemiBold"/>
              <a:sym typeface="IBM Plex Mono SemiBold"/>
            </a:endParaRPr>
          </a:p>
          <a:p>
            <a:pPr marL="2286000" lvl="0" indent="457200" algn="l" rtl="0">
              <a:lnSpc>
                <a:spcPct val="100000"/>
              </a:lnSpc>
              <a:spcBef>
                <a:spcPts val="0"/>
              </a:spcBef>
              <a:spcAft>
                <a:spcPts val="0"/>
              </a:spcAft>
              <a:buSzPts val="2400"/>
              <a:buNone/>
            </a:pPr>
            <a:r>
              <a:rPr lang="en-US" sz="2200">
                <a:solidFill>
                  <a:srgbClr val="336699"/>
                </a:solidFill>
                <a:latin typeface="IBM Plex Mono SemiBold"/>
                <a:ea typeface="IBM Plex Mono SemiBold"/>
                <a:cs typeface="IBM Plex Mono SemiBold"/>
                <a:sym typeface="IBM Plex Mono SemiBold"/>
              </a:rPr>
              <a:t> AND </a:t>
            </a:r>
            <a:r>
              <a:rPr lang="en-US" sz="2200">
                <a:latin typeface="IBM Plex Mono SemiBold"/>
                <a:ea typeface="IBM Plex Mono SemiBold"/>
                <a:cs typeface="IBM Plex Mono SemiBold"/>
                <a:sym typeface="IBM Plex Mono SemiBold"/>
              </a:rPr>
              <a:t>    </a:t>
            </a:r>
            <a:r>
              <a:rPr lang="en-US" sz="2200">
                <a:solidFill>
                  <a:srgbClr val="0033CC"/>
                </a:solidFill>
                <a:latin typeface="IBM Plex Mono SemiBold"/>
                <a:ea typeface="IBM Plex Mono SemiBold"/>
                <a:cs typeface="IBM Plex Mono SemiBold"/>
                <a:sym typeface="IBM Plex Mono SemiBold"/>
              </a:rPr>
              <a:t>'2008-12-31'</a:t>
            </a:r>
            <a:r>
              <a:rPr lang="en-US" sz="2200">
                <a:latin typeface="IBM Plex Mono SemiBold"/>
                <a:ea typeface="IBM Plex Mono SemiBold"/>
                <a:cs typeface="IBM Plex Mono SemiBold"/>
                <a:sym typeface="IBM Plex Mono SemiBold"/>
              </a:rPr>
              <a:t>;</a:t>
            </a:r>
            <a:endParaRPr sz="2200">
              <a:latin typeface="IBM Plex Mono SemiBold"/>
              <a:ea typeface="IBM Plex Mono SemiBold"/>
              <a:cs typeface="IBM Plex Mono SemiBold"/>
              <a:sym typeface="IBM Plex Mono SemiBo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505">
                                            <p:txEl>
                                              <p:pRg st="0" end="0"/>
                                            </p:txEl>
                                          </p:spTgt>
                                        </p:tgtEl>
                                        <p:attrNameLst>
                                          <p:attrName>style.visibility</p:attrName>
                                        </p:attrNameLst>
                                      </p:cBhvr>
                                      <p:to>
                                        <p:strVal val="visible"/>
                                      </p:to>
                                    </p:set>
                                    <p:animEffect transition="in" filter="barn(inVertical)">
                                      <p:cBhvr>
                                        <p:cTn id="7" dur="500"/>
                                        <p:tgtEl>
                                          <p:spTgt spid="5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05">
                                            <p:txEl>
                                              <p:pRg st="1" end="1"/>
                                            </p:txEl>
                                          </p:spTgt>
                                        </p:tgtEl>
                                        <p:attrNameLst>
                                          <p:attrName>style.visibility</p:attrName>
                                        </p:attrNameLst>
                                      </p:cBhvr>
                                      <p:to>
                                        <p:strVal val="visible"/>
                                      </p:to>
                                    </p:set>
                                    <p:animEffect transition="in" filter="barn(inVertical)">
                                      <p:cBhvr>
                                        <p:cTn id="12" dur="500"/>
                                        <p:tgtEl>
                                          <p:spTgt spid="505">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507">
                                            <p:bg/>
                                          </p:spTgt>
                                        </p:tgtEl>
                                        <p:attrNameLst>
                                          <p:attrName>style.visibility</p:attrName>
                                        </p:attrNameLst>
                                      </p:cBhvr>
                                      <p:to>
                                        <p:strVal val="visible"/>
                                      </p:to>
                                    </p:set>
                                    <p:animEffect transition="in" filter="barn(inVertical)">
                                      <p:cBhvr>
                                        <p:cTn id="15" dur="500"/>
                                        <p:tgtEl>
                                          <p:spTgt spid="507">
                                            <p:bg/>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507">
                                            <p:txEl>
                                              <p:pRg st="0" end="0"/>
                                            </p:txEl>
                                          </p:spTgt>
                                        </p:tgtEl>
                                        <p:attrNameLst>
                                          <p:attrName>style.visibility</p:attrName>
                                        </p:attrNameLst>
                                      </p:cBhvr>
                                      <p:to>
                                        <p:strVal val="visible"/>
                                      </p:to>
                                    </p:set>
                                    <p:animEffect transition="in" filter="barn(inVertical)">
                                      <p:cBhvr>
                                        <p:cTn id="18" dur="500"/>
                                        <p:tgtEl>
                                          <p:spTgt spid="507">
                                            <p:txEl>
                                              <p:pRg st="0" end="0"/>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507">
                                            <p:txEl>
                                              <p:pRg st="1" end="1"/>
                                            </p:txEl>
                                          </p:spTgt>
                                        </p:tgtEl>
                                        <p:attrNameLst>
                                          <p:attrName>style.visibility</p:attrName>
                                        </p:attrNameLst>
                                      </p:cBhvr>
                                      <p:to>
                                        <p:strVal val="visible"/>
                                      </p:to>
                                    </p:set>
                                    <p:animEffect transition="in" filter="barn(inVertical)">
                                      <p:cBhvr>
                                        <p:cTn id="21" dur="500"/>
                                        <p:tgtEl>
                                          <p:spTgt spid="507">
                                            <p:txEl>
                                              <p:pRg st="1" end="1"/>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507">
                                            <p:txEl>
                                              <p:pRg st="2" end="2"/>
                                            </p:txEl>
                                          </p:spTgt>
                                        </p:tgtEl>
                                        <p:attrNameLst>
                                          <p:attrName>style.visibility</p:attrName>
                                        </p:attrNameLst>
                                      </p:cBhvr>
                                      <p:to>
                                        <p:strVal val="visible"/>
                                      </p:to>
                                    </p:set>
                                    <p:animEffect transition="in" filter="barn(inVertical)">
                                      <p:cBhvr>
                                        <p:cTn id="24" dur="500"/>
                                        <p:tgtEl>
                                          <p:spTgt spid="507">
                                            <p:txEl>
                                              <p:pRg st="2" end="2"/>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507">
                                            <p:txEl>
                                              <p:pRg st="3" end="3"/>
                                            </p:txEl>
                                          </p:spTgt>
                                        </p:tgtEl>
                                        <p:attrNameLst>
                                          <p:attrName>style.visibility</p:attrName>
                                        </p:attrNameLst>
                                      </p:cBhvr>
                                      <p:to>
                                        <p:strVal val="visible"/>
                                      </p:to>
                                    </p:set>
                                    <p:animEffect transition="in" filter="barn(inVertical)">
                                      <p:cBhvr>
                                        <p:cTn id="27" dur="500"/>
                                        <p:tgtEl>
                                          <p:spTgt spid="5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 grpId="0" uiExpand="1"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71"/>
          <p:cNvSpPr txBox="1">
            <a:spLocks noGrp="1"/>
          </p:cNvSpPr>
          <p:nvPr>
            <p:ph type="title"/>
          </p:nvPr>
        </p:nvSpPr>
        <p:spPr>
          <a:xfrm>
            <a:off x="466577" y="75756"/>
            <a:ext cx="7200900" cy="500100"/>
          </a:xfrm>
          <a:prstGeom prst="rect">
            <a:avLst/>
          </a:prstGeom>
          <a:solidFill>
            <a:srgbClr val="FF0000"/>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WHERE Clause - Set Member Test</a:t>
            </a:r>
            <a:endParaRPr>
              <a:solidFill>
                <a:schemeClr val="lt1"/>
              </a:solidFill>
            </a:endParaRPr>
          </a:p>
          <a:p>
            <a:pPr marL="0" lvl="0" indent="0" algn="l" rtl="0">
              <a:lnSpc>
                <a:spcPct val="90000"/>
              </a:lnSpc>
              <a:spcBef>
                <a:spcPts val="0"/>
              </a:spcBef>
              <a:spcAft>
                <a:spcPts val="0"/>
              </a:spcAft>
              <a:buClr>
                <a:schemeClr val="accent1"/>
              </a:buClr>
              <a:buSzPts val="2400"/>
              <a:buFont typeface="Cambria"/>
              <a:buNone/>
            </a:pPr>
            <a:endParaRPr>
              <a:solidFill>
                <a:schemeClr val="lt1"/>
              </a:solidFill>
            </a:endParaRPr>
          </a:p>
        </p:txBody>
      </p:sp>
      <p:sp>
        <p:nvSpPr>
          <p:cNvPr id="513" name="Google Shape;513;p71"/>
          <p:cNvSpPr txBox="1">
            <a:spLocks noGrp="1"/>
          </p:cNvSpPr>
          <p:nvPr>
            <p:ph type="body" idx="1"/>
          </p:nvPr>
        </p:nvSpPr>
        <p:spPr>
          <a:xfrm>
            <a:off x="420292" y="749201"/>
            <a:ext cx="7200900" cy="470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400"/>
              <a:buNone/>
            </a:pPr>
            <a:r>
              <a:rPr lang="en-US" b="1">
                <a:latin typeface="Lato"/>
                <a:ea typeface="Lato"/>
                <a:cs typeface="Lato"/>
                <a:sym typeface="Lato"/>
              </a:rPr>
              <a:t>IN</a:t>
            </a:r>
            <a:endParaRPr b="1">
              <a:latin typeface="Lato"/>
              <a:ea typeface="Lato"/>
              <a:cs typeface="Lato"/>
              <a:sym typeface="Lato"/>
            </a:endParaRPr>
          </a:p>
          <a:p>
            <a:pPr marL="0" lvl="0" indent="0" algn="l" rtl="0">
              <a:lnSpc>
                <a:spcPct val="100000"/>
              </a:lnSpc>
              <a:spcBef>
                <a:spcPts val="1800"/>
              </a:spcBef>
              <a:spcAft>
                <a:spcPts val="0"/>
              </a:spcAft>
              <a:buSzPts val="2400"/>
              <a:buNone/>
            </a:pPr>
            <a:r>
              <a:rPr lang="en-US"/>
              <a:t>A predicate verb used to test against a set of values.</a:t>
            </a:r>
            <a:br>
              <a:rPr lang="en-US"/>
            </a:br>
            <a:endParaRPr b="1">
              <a:latin typeface="Lato"/>
              <a:ea typeface="Lato"/>
              <a:cs typeface="Lato"/>
              <a:sym typeface="Lato"/>
            </a:endParaRPr>
          </a:p>
          <a:p>
            <a:pPr marL="0" marR="0" lvl="0" indent="0" algn="l" rtl="0">
              <a:lnSpc>
                <a:spcPct val="100000"/>
              </a:lnSpc>
              <a:spcBef>
                <a:spcPts val="1800"/>
              </a:spcBef>
              <a:spcAft>
                <a:spcPts val="0"/>
              </a:spcAft>
              <a:buSzPts val="2400"/>
              <a:buNone/>
            </a:pPr>
            <a:r>
              <a:rPr lang="en-US" b="1">
                <a:solidFill>
                  <a:srgbClr val="C00000"/>
                </a:solidFill>
                <a:latin typeface="Lato"/>
                <a:ea typeface="Lato"/>
                <a:cs typeface="Lato"/>
                <a:sym typeface="Lato"/>
              </a:rPr>
              <a:t>Syntax: </a:t>
            </a:r>
            <a:endParaRPr b="1">
              <a:solidFill>
                <a:srgbClr val="C00000"/>
              </a:solidFill>
              <a:latin typeface="Lato"/>
              <a:ea typeface="Lato"/>
              <a:cs typeface="Lato"/>
              <a:sym typeface="Lato"/>
            </a:endParaRPr>
          </a:p>
          <a:p>
            <a:pPr marL="0" lvl="0" indent="0" algn="l" rtl="0">
              <a:lnSpc>
                <a:spcPct val="100000"/>
              </a:lnSpc>
              <a:spcBef>
                <a:spcPts val="1800"/>
              </a:spcBef>
              <a:spcAft>
                <a:spcPts val="0"/>
              </a:spcAft>
              <a:buSzPts val="2400"/>
              <a:buNone/>
            </a:pPr>
            <a:endParaRPr>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endParaRPr>
              <a:latin typeface="IBM Plex Mono SemiBold"/>
              <a:ea typeface="IBM Plex Mono SemiBold"/>
              <a:cs typeface="IBM Plex Mono SemiBold"/>
              <a:sym typeface="IBM Plex Mono SemiBold"/>
            </a:endParaRPr>
          </a:p>
          <a:p>
            <a:pPr marL="0" marR="0" lvl="0" indent="0" algn="l" rtl="0">
              <a:lnSpc>
                <a:spcPct val="100000"/>
              </a:lnSpc>
              <a:spcBef>
                <a:spcPts val="0"/>
              </a:spcBef>
              <a:spcAft>
                <a:spcPts val="0"/>
              </a:spcAft>
              <a:buSzPts val="2400"/>
              <a:buNone/>
            </a:pPr>
            <a:endParaRPr/>
          </a:p>
          <a:p>
            <a:pPr marL="0" marR="0" lvl="0" indent="0" algn="l" rtl="0">
              <a:lnSpc>
                <a:spcPct val="100000"/>
              </a:lnSpc>
              <a:spcBef>
                <a:spcPts val="1800"/>
              </a:spcBef>
              <a:spcAft>
                <a:spcPts val="1800"/>
              </a:spcAft>
              <a:buSzPts val="2400"/>
              <a:buNone/>
            </a:pPr>
            <a:r>
              <a:rPr lang="en-US" b="1">
                <a:solidFill>
                  <a:srgbClr val="C00000"/>
                </a:solidFill>
              </a:rPr>
              <a:t>Note: </a:t>
            </a:r>
            <a:r>
              <a:rPr lang="en-US"/>
              <a:t>Order of values is not important here</a:t>
            </a:r>
            <a:endParaRPr/>
          </a:p>
        </p:txBody>
      </p:sp>
      <p:sp>
        <p:nvSpPr>
          <p:cNvPr id="514" name="Google Shape;514;p71"/>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34</a:t>
            </a:fld>
            <a:endParaRPr/>
          </a:p>
        </p:txBody>
      </p:sp>
      <p:sp>
        <p:nvSpPr>
          <p:cNvPr id="515" name="Google Shape;515;p71"/>
          <p:cNvSpPr txBox="1">
            <a:spLocks noGrp="1"/>
          </p:cNvSpPr>
          <p:nvPr>
            <p:ph type="body" idx="1"/>
          </p:nvPr>
        </p:nvSpPr>
        <p:spPr>
          <a:xfrm>
            <a:off x="473342" y="2793101"/>
            <a:ext cx="8302800" cy="13599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err="1">
                <a:latin typeface="IBM Plex Mono SemiBold"/>
                <a:ea typeface="IBM Plex Mono SemiBold"/>
                <a:cs typeface="IBM Plex Mono SemiBold"/>
                <a:sym typeface="IBM Plex Mono SemiBold"/>
              </a:rPr>
              <a:t>column_name</a:t>
            </a:r>
            <a:r>
              <a:rPr lang="en-US">
                <a:latin typeface="IBM Plex Mono SemiBold"/>
                <a:ea typeface="IBM Plex Mono SemiBold"/>
                <a:cs typeface="IBM Plex Mono SemiBold"/>
                <a:sym typeface="IBM Plex Mono SemiBold"/>
              </a:rPr>
              <a:t> IN (</a:t>
            </a:r>
            <a:r>
              <a:rPr lang="en-US">
                <a:solidFill>
                  <a:srgbClr val="0033CC"/>
                </a:solidFill>
                <a:latin typeface="IBM Plex Mono SemiBold"/>
                <a:ea typeface="IBM Plex Mono SemiBold"/>
                <a:cs typeface="IBM Plex Mono SemiBold"/>
                <a:sym typeface="IBM Plex Mono SemiBold"/>
              </a:rPr>
              <a:t>'</a:t>
            </a:r>
            <a:r>
              <a:rPr lang="en-US" err="1">
                <a:solidFill>
                  <a:srgbClr val="0033CC"/>
                </a:solidFill>
                <a:latin typeface="IBM Plex Mono SemiBold"/>
                <a:ea typeface="IBM Plex Mono SemiBold"/>
                <a:cs typeface="IBM Plex Mono SemiBold"/>
                <a:sym typeface="IBM Plex Mono SemiBold"/>
              </a:rPr>
              <a:t>first_value</a:t>
            </a:r>
            <a:r>
              <a:rPr lang="en-US">
                <a:solidFill>
                  <a:srgbClr val="0033CC"/>
                </a:solidFill>
                <a:latin typeface="IBM Plex Mono SemiBold"/>
                <a:ea typeface="IBM Plex Mono SemiBold"/>
                <a:cs typeface="IBM Plex Mono SemiBold"/>
                <a:sym typeface="IBM Plex Mono SemiBold"/>
              </a:rPr>
              <a:t>'</a:t>
            </a:r>
            <a:r>
              <a:rPr lang="en-US">
                <a:latin typeface="IBM Plex Mono SemiBold"/>
                <a:ea typeface="IBM Plex Mono SemiBold"/>
                <a:cs typeface="IBM Plex Mono SemiBold"/>
                <a:sym typeface="IBM Plex Mono SemiBold"/>
              </a:rPr>
              <a:t>,</a:t>
            </a:r>
            <a:endParaRPr>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a:solidFill>
                  <a:srgbClr val="0033CC"/>
                </a:solidFill>
                <a:latin typeface="IBM Plex Mono SemiBold"/>
                <a:ea typeface="IBM Plex Mono SemiBold"/>
                <a:cs typeface="IBM Plex Mono SemiBold"/>
                <a:sym typeface="IBM Plex Mono SemiBold"/>
              </a:rPr>
              <a:t>                '</a:t>
            </a:r>
            <a:r>
              <a:rPr lang="en-US" err="1">
                <a:solidFill>
                  <a:srgbClr val="0033CC"/>
                </a:solidFill>
                <a:latin typeface="IBM Plex Mono SemiBold"/>
                <a:ea typeface="IBM Plex Mono SemiBold"/>
                <a:cs typeface="IBM Plex Mono SemiBold"/>
                <a:sym typeface="IBM Plex Mono SemiBold"/>
              </a:rPr>
              <a:t>second_value</a:t>
            </a:r>
            <a:r>
              <a:rPr lang="en-US">
                <a:solidFill>
                  <a:srgbClr val="0033CC"/>
                </a:solidFill>
                <a:latin typeface="IBM Plex Mono SemiBold"/>
                <a:ea typeface="IBM Plex Mono SemiBold"/>
                <a:cs typeface="IBM Plex Mono SemiBold"/>
                <a:sym typeface="IBM Plex Mono SemiBold"/>
              </a:rPr>
              <a:t>'</a:t>
            </a:r>
            <a:r>
              <a:rPr lang="en-US">
                <a:latin typeface="IBM Plex Mono SemiBold"/>
                <a:ea typeface="IBM Plex Mono SemiBold"/>
                <a:cs typeface="IBM Plex Mono SemiBold"/>
                <a:sym typeface="IBM Plex Mono SemiBold"/>
              </a:rPr>
              <a:t>,</a:t>
            </a:r>
            <a:endParaRPr>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a:solidFill>
                  <a:srgbClr val="0033CC"/>
                </a:solidFill>
                <a:latin typeface="IBM Plex Mono SemiBold"/>
                <a:ea typeface="IBM Plex Mono SemiBold"/>
                <a:cs typeface="IBM Plex Mono SemiBold"/>
                <a:sym typeface="IBM Plex Mono SemiBold"/>
              </a:rPr>
              <a:t>                '</a:t>
            </a:r>
            <a:r>
              <a:rPr lang="en-US" err="1">
                <a:solidFill>
                  <a:srgbClr val="0033CC"/>
                </a:solidFill>
                <a:latin typeface="IBM Plex Mono SemiBold"/>
                <a:ea typeface="IBM Plex Mono SemiBold"/>
                <a:cs typeface="IBM Plex Mono SemiBold"/>
                <a:sym typeface="IBM Plex Mono SemiBold"/>
              </a:rPr>
              <a:t>third_value</a:t>
            </a:r>
            <a:r>
              <a:rPr lang="en-US">
                <a:solidFill>
                  <a:srgbClr val="0033CC"/>
                </a:solidFill>
                <a:latin typeface="IBM Plex Mono SemiBold"/>
                <a:ea typeface="IBM Plex Mono SemiBold"/>
                <a:cs typeface="IBM Plex Mono SemiBold"/>
                <a:sym typeface="IBM Plex Mono SemiBold"/>
              </a:rPr>
              <a:t>'</a:t>
            </a:r>
            <a:r>
              <a:rPr lang="en-US">
                <a:latin typeface="IBM Plex Mono SemiBold"/>
                <a:ea typeface="IBM Plex Mono SemiBold"/>
                <a:cs typeface="IBM Plex Mono SemiBold"/>
                <a:sym typeface="IBM Plex Mono SemiBold"/>
              </a:rPr>
              <a:t>);</a:t>
            </a:r>
            <a:endParaRPr sz="24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endParaRPr sz="2400">
              <a:latin typeface="IBM Plex Mono SemiBold"/>
              <a:ea typeface="IBM Plex Mono SemiBold"/>
              <a:cs typeface="IBM Plex Mono SemiBold"/>
              <a:sym typeface="IBM Plex Mono SemiBo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250"/>
                                  </p:stCondLst>
                                  <p:childTnLst>
                                    <p:set>
                                      <p:cBhvr>
                                        <p:cTn id="6" dur="1" fill="hold">
                                          <p:stCondLst>
                                            <p:cond delay="0"/>
                                          </p:stCondLst>
                                        </p:cTn>
                                        <p:tgtEl>
                                          <p:spTgt spid="512"/>
                                        </p:tgtEl>
                                        <p:attrNameLst>
                                          <p:attrName>style.visibility</p:attrName>
                                        </p:attrNameLst>
                                      </p:cBhvr>
                                      <p:to>
                                        <p:strVal val="visible"/>
                                      </p:to>
                                    </p:set>
                                    <p:anim calcmode="lin" valueType="num">
                                      <p:cBhvr>
                                        <p:cTn id="7" dur="1000" fill="hold"/>
                                        <p:tgtEl>
                                          <p:spTgt spid="512"/>
                                        </p:tgtEl>
                                        <p:attrNameLst>
                                          <p:attrName>ppt_w</p:attrName>
                                        </p:attrNameLst>
                                      </p:cBhvr>
                                      <p:tavLst>
                                        <p:tav tm="0">
                                          <p:val>
                                            <p:fltVal val="0"/>
                                          </p:val>
                                        </p:tav>
                                        <p:tav tm="100000">
                                          <p:val>
                                            <p:strVal val="#ppt_w"/>
                                          </p:val>
                                        </p:tav>
                                      </p:tavLst>
                                    </p:anim>
                                    <p:anim calcmode="lin" valueType="num">
                                      <p:cBhvr>
                                        <p:cTn id="8" dur="1000" fill="hold"/>
                                        <p:tgtEl>
                                          <p:spTgt spid="512"/>
                                        </p:tgtEl>
                                        <p:attrNameLst>
                                          <p:attrName>ppt_h</p:attrName>
                                        </p:attrNameLst>
                                      </p:cBhvr>
                                      <p:tavLst>
                                        <p:tav tm="0">
                                          <p:val>
                                            <p:fltVal val="0"/>
                                          </p:val>
                                        </p:tav>
                                        <p:tav tm="100000">
                                          <p:val>
                                            <p:strVal val="#ppt_h"/>
                                          </p:val>
                                        </p:tav>
                                      </p:tavLst>
                                    </p:anim>
                                    <p:anim calcmode="lin" valueType="num">
                                      <p:cBhvr>
                                        <p:cTn id="9" dur="1000" fill="hold"/>
                                        <p:tgtEl>
                                          <p:spTgt spid="512"/>
                                        </p:tgtEl>
                                        <p:attrNameLst>
                                          <p:attrName>style.rotation</p:attrName>
                                        </p:attrNameLst>
                                      </p:cBhvr>
                                      <p:tavLst>
                                        <p:tav tm="0">
                                          <p:val>
                                            <p:fltVal val="90"/>
                                          </p:val>
                                        </p:tav>
                                        <p:tav tm="100000">
                                          <p:val>
                                            <p:fltVal val="0"/>
                                          </p:val>
                                        </p:tav>
                                      </p:tavLst>
                                    </p:anim>
                                    <p:animEffect transition="in" filter="fade">
                                      <p:cBhvr>
                                        <p:cTn id="10" dur="1000"/>
                                        <p:tgtEl>
                                          <p:spTgt spid="512"/>
                                        </p:tgtEl>
                                      </p:cBhvr>
                                    </p:animEffect>
                                  </p:childTnLst>
                                </p:cTn>
                              </p:par>
                              <p:par>
                                <p:cTn id="11" presetID="16" presetClass="entr" presetSubtype="21" fill="hold" nodeType="withEffect">
                                  <p:stCondLst>
                                    <p:cond delay="250"/>
                                  </p:stCondLst>
                                  <p:childTnLst>
                                    <p:set>
                                      <p:cBhvr>
                                        <p:cTn id="12" dur="1" fill="hold">
                                          <p:stCondLst>
                                            <p:cond delay="0"/>
                                          </p:stCondLst>
                                        </p:cTn>
                                        <p:tgtEl>
                                          <p:spTgt spid="513">
                                            <p:txEl>
                                              <p:pRg st="0" end="0"/>
                                            </p:txEl>
                                          </p:spTgt>
                                        </p:tgtEl>
                                        <p:attrNameLst>
                                          <p:attrName>style.visibility</p:attrName>
                                        </p:attrNameLst>
                                      </p:cBhvr>
                                      <p:to>
                                        <p:strVal val="visible"/>
                                      </p:to>
                                    </p:set>
                                    <p:animEffect transition="in" filter="barn(inVertical)">
                                      <p:cBhvr>
                                        <p:cTn id="13" dur="500"/>
                                        <p:tgtEl>
                                          <p:spTgt spid="513">
                                            <p:txEl>
                                              <p:pRg st="0" end="0"/>
                                            </p:txEl>
                                          </p:spTgt>
                                        </p:tgtEl>
                                      </p:cBhvr>
                                    </p:animEffect>
                                  </p:childTnLst>
                                </p:cTn>
                              </p:par>
                              <p:par>
                                <p:cTn id="14" presetID="16" presetClass="entr" presetSubtype="21" fill="hold" nodeType="withEffect">
                                  <p:stCondLst>
                                    <p:cond delay="250"/>
                                  </p:stCondLst>
                                  <p:childTnLst>
                                    <p:set>
                                      <p:cBhvr>
                                        <p:cTn id="15" dur="1" fill="hold">
                                          <p:stCondLst>
                                            <p:cond delay="0"/>
                                          </p:stCondLst>
                                        </p:cTn>
                                        <p:tgtEl>
                                          <p:spTgt spid="513">
                                            <p:txEl>
                                              <p:pRg st="1" end="1"/>
                                            </p:txEl>
                                          </p:spTgt>
                                        </p:tgtEl>
                                        <p:attrNameLst>
                                          <p:attrName>style.visibility</p:attrName>
                                        </p:attrNameLst>
                                      </p:cBhvr>
                                      <p:to>
                                        <p:strVal val="visible"/>
                                      </p:to>
                                    </p:set>
                                    <p:animEffect transition="in" filter="barn(inVertical)">
                                      <p:cBhvr>
                                        <p:cTn id="16" dur="500"/>
                                        <p:tgtEl>
                                          <p:spTgt spid="51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513">
                                            <p:txEl>
                                              <p:pRg st="2" end="2"/>
                                            </p:txEl>
                                          </p:spTgt>
                                        </p:tgtEl>
                                        <p:attrNameLst>
                                          <p:attrName>style.visibility</p:attrName>
                                        </p:attrNameLst>
                                      </p:cBhvr>
                                      <p:to>
                                        <p:strVal val="visible"/>
                                      </p:to>
                                    </p:set>
                                    <p:animEffect transition="in" filter="barn(inVertical)">
                                      <p:cBhvr>
                                        <p:cTn id="21" dur="500"/>
                                        <p:tgtEl>
                                          <p:spTgt spid="513">
                                            <p:txEl>
                                              <p:pRg st="2" end="2"/>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515">
                                            <p:bg/>
                                          </p:spTgt>
                                        </p:tgtEl>
                                        <p:attrNameLst>
                                          <p:attrName>style.visibility</p:attrName>
                                        </p:attrNameLst>
                                      </p:cBhvr>
                                      <p:to>
                                        <p:strVal val="visible"/>
                                      </p:to>
                                    </p:set>
                                    <p:animEffect transition="in" filter="barn(inVertical)">
                                      <p:cBhvr>
                                        <p:cTn id="24" dur="500"/>
                                        <p:tgtEl>
                                          <p:spTgt spid="515">
                                            <p:bg/>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515">
                                            <p:txEl>
                                              <p:pRg st="0" end="0"/>
                                            </p:txEl>
                                          </p:spTgt>
                                        </p:tgtEl>
                                        <p:attrNameLst>
                                          <p:attrName>style.visibility</p:attrName>
                                        </p:attrNameLst>
                                      </p:cBhvr>
                                      <p:to>
                                        <p:strVal val="visible"/>
                                      </p:to>
                                    </p:set>
                                    <p:animEffect transition="in" filter="barn(inVertical)">
                                      <p:cBhvr>
                                        <p:cTn id="27" dur="500"/>
                                        <p:tgtEl>
                                          <p:spTgt spid="515">
                                            <p:txEl>
                                              <p:pRg st="0" end="0"/>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515">
                                            <p:txEl>
                                              <p:pRg st="1" end="1"/>
                                            </p:txEl>
                                          </p:spTgt>
                                        </p:tgtEl>
                                        <p:attrNameLst>
                                          <p:attrName>style.visibility</p:attrName>
                                        </p:attrNameLst>
                                      </p:cBhvr>
                                      <p:to>
                                        <p:strVal val="visible"/>
                                      </p:to>
                                    </p:set>
                                    <p:animEffect transition="in" filter="barn(inVertical)">
                                      <p:cBhvr>
                                        <p:cTn id="30" dur="500"/>
                                        <p:tgtEl>
                                          <p:spTgt spid="515">
                                            <p:txEl>
                                              <p:pRg st="1" end="1"/>
                                            </p:txEl>
                                          </p:spTgt>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515">
                                            <p:txEl>
                                              <p:pRg st="2" end="2"/>
                                            </p:txEl>
                                          </p:spTgt>
                                        </p:tgtEl>
                                        <p:attrNameLst>
                                          <p:attrName>style.visibility</p:attrName>
                                        </p:attrNameLst>
                                      </p:cBhvr>
                                      <p:to>
                                        <p:strVal val="visible"/>
                                      </p:to>
                                    </p:set>
                                    <p:animEffect transition="in" filter="barn(inVertical)">
                                      <p:cBhvr>
                                        <p:cTn id="33" dur="500"/>
                                        <p:tgtEl>
                                          <p:spTgt spid="515">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513">
                                            <p:txEl>
                                              <p:pRg st="6" end="6"/>
                                            </p:txEl>
                                          </p:spTgt>
                                        </p:tgtEl>
                                        <p:attrNameLst>
                                          <p:attrName>style.visibility</p:attrName>
                                        </p:attrNameLst>
                                      </p:cBhvr>
                                      <p:to>
                                        <p:strVal val="visible"/>
                                      </p:to>
                                    </p:set>
                                    <p:animEffect transition="in" filter="barn(inVertical)">
                                      <p:cBhvr>
                                        <p:cTn id="38" dur="500"/>
                                        <p:tgtEl>
                                          <p:spTgt spid="5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 grpId="0" animBg="1"/>
      <p:bldP spid="515" grpId="0" uiExpand="1"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72"/>
          <p:cNvSpPr txBox="1">
            <a:spLocks noGrp="1"/>
          </p:cNvSpPr>
          <p:nvPr>
            <p:ph type="title"/>
          </p:nvPr>
        </p:nvSpPr>
        <p:spPr>
          <a:xfrm>
            <a:off x="519627" y="84900"/>
            <a:ext cx="7200900" cy="500100"/>
          </a:xfrm>
          <a:prstGeom prst="rect">
            <a:avLst/>
          </a:prstGeom>
          <a:solidFill>
            <a:srgbClr val="FF0000"/>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WHERE Clause - Set Member Test</a:t>
            </a:r>
            <a:endParaRPr>
              <a:solidFill>
                <a:schemeClr val="lt1"/>
              </a:solidFill>
            </a:endParaRPr>
          </a:p>
        </p:txBody>
      </p:sp>
      <p:sp>
        <p:nvSpPr>
          <p:cNvPr id="521" name="Google Shape;521;p72"/>
          <p:cNvSpPr txBox="1">
            <a:spLocks noGrp="1"/>
          </p:cNvSpPr>
          <p:nvPr>
            <p:ph type="body" idx="1"/>
          </p:nvPr>
        </p:nvSpPr>
        <p:spPr>
          <a:xfrm>
            <a:off x="473342" y="758345"/>
            <a:ext cx="7527658" cy="470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2400"/>
              <a:buNone/>
            </a:pPr>
            <a:r>
              <a:rPr lang="en-US"/>
              <a:t>The </a:t>
            </a:r>
            <a:r>
              <a:rPr lang="en-US" b="1"/>
              <a:t>IN</a:t>
            </a:r>
            <a:r>
              <a:rPr lang="en-US"/>
              <a:t> keyword is used to determine if a column’s value is found within a list of values:</a:t>
            </a:r>
            <a:endParaRPr/>
          </a:p>
          <a:p>
            <a:pPr marL="0" marR="0" lvl="0" indent="0" algn="l" rtl="0">
              <a:lnSpc>
                <a:spcPct val="100000"/>
              </a:lnSpc>
              <a:spcBef>
                <a:spcPts val="1800"/>
              </a:spcBef>
              <a:spcAft>
                <a:spcPts val="1800"/>
              </a:spcAft>
              <a:buSzPts val="2400"/>
              <a:buNone/>
            </a:pPr>
            <a:r>
              <a:rPr lang="en-US" b="1">
                <a:solidFill>
                  <a:srgbClr val="C00000"/>
                </a:solidFill>
                <a:latin typeface="Lato"/>
                <a:ea typeface="Lato"/>
                <a:cs typeface="Lato"/>
                <a:sym typeface="Lato"/>
              </a:rPr>
              <a:t>For example:</a:t>
            </a:r>
            <a:br>
              <a:rPr lang="en-US"/>
            </a:br>
            <a:r>
              <a:rPr lang="en-US"/>
              <a:t>Given a set of values </a:t>
            </a:r>
            <a:r>
              <a:rPr lang="en-US" b="1" i="1"/>
              <a:t>(seen on the right)</a:t>
            </a:r>
            <a:r>
              <a:rPr lang="en-US"/>
              <a:t>, does the value </a:t>
            </a:r>
            <a:r>
              <a:rPr lang="en-US" b="1">
                <a:latin typeface="Lato"/>
                <a:ea typeface="Lato"/>
                <a:cs typeface="Lato"/>
                <a:sym typeface="Lato"/>
              </a:rPr>
              <a:t>15 </a:t>
            </a:r>
            <a:r>
              <a:rPr lang="en-US"/>
              <a:t>exist </a:t>
            </a:r>
            <a:r>
              <a:rPr lang="en-US" b="1">
                <a:latin typeface="Lato"/>
                <a:ea typeface="Lato"/>
                <a:cs typeface="Lato"/>
                <a:sym typeface="Lato"/>
              </a:rPr>
              <a:t>IN</a:t>
            </a:r>
            <a:r>
              <a:rPr lang="en-US"/>
              <a:t> that list?</a:t>
            </a:r>
            <a:endParaRPr/>
          </a:p>
        </p:txBody>
      </p:sp>
      <p:sp>
        <p:nvSpPr>
          <p:cNvPr id="522" name="Google Shape;522;p72"/>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35</a:t>
            </a:fld>
            <a:endParaRPr/>
          </a:p>
        </p:txBody>
      </p:sp>
      <p:graphicFrame>
        <p:nvGraphicFramePr>
          <p:cNvPr id="523" name="Google Shape;523;p72"/>
          <p:cNvGraphicFramePr/>
          <p:nvPr>
            <p:extLst>
              <p:ext uri="{D42A27DB-BD31-4B8C-83A1-F6EECF244321}">
                <p14:modId xmlns:p14="http://schemas.microsoft.com/office/powerpoint/2010/main" val="2323364945"/>
              </p:ext>
            </p:extLst>
          </p:nvPr>
        </p:nvGraphicFramePr>
        <p:xfrm>
          <a:off x="8077133" y="1703488"/>
          <a:ext cx="566350" cy="2194440"/>
        </p:xfrm>
        <a:graphic>
          <a:graphicData uri="http://schemas.openxmlformats.org/drawingml/2006/table">
            <a:tbl>
              <a:tblPr>
                <a:tableStyleId>{8799B23B-EC83-4686-B30A-512413B5E67A}</a:tableStyleId>
              </a:tblPr>
              <a:tblGrid>
                <a:gridCol w="566350">
                  <a:extLst>
                    <a:ext uri="{9D8B030D-6E8A-4147-A177-3AD203B41FA5}">
                      <a16:colId xmlns:a16="http://schemas.microsoft.com/office/drawing/2014/main" val="20000"/>
                    </a:ext>
                  </a:extLst>
                </a:gridCol>
              </a:tblGrid>
              <a:tr h="3810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ym typeface="Lato Light"/>
                        </a:rPr>
                        <a:t>10</a:t>
                      </a:r>
                      <a:endParaRPr sz="2400" u="none" strike="noStrike" cap="none">
                        <a:solidFill>
                          <a:schemeClr val="accent1"/>
                        </a:solidFill>
                        <a:latin typeface="Lato Light"/>
                        <a:ea typeface="Lato Light"/>
                        <a:cs typeface="Lato Light"/>
                        <a:sym typeface="Lato Light"/>
                      </a:endParaRPr>
                    </a:p>
                  </a:txBody>
                  <a:tcPr marL="91425" marR="91425" marT="91425" marB="91425"/>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ym typeface="Lato Light"/>
                        </a:rPr>
                        <a:t>13</a:t>
                      </a:r>
                      <a:endParaRPr sz="2400" u="none" strike="noStrike" cap="none">
                        <a:solidFill>
                          <a:schemeClr val="accent1"/>
                        </a:solidFill>
                        <a:latin typeface="Lato Light"/>
                        <a:ea typeface="Lato Light"/>
                        <a:cs typeface="Lato Light"/>
                        <a:sym typeface="Lato Light"/>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ym typeface="Lato"/>
                        </a:rPr>
                        <a:t>15</a:t>
                      </a:r>
                      <a:endParaRPr sz="2400" b="1" u="none" strike="noStrike" cap="none">
                        <a:solidFill>
                          <a:schemeClr val="accent1"/>
                        </a:solidFill>
                        <a:latin typeface="Lato"/>
                        <a:ea typeface="Lato"/>
                        <a:cs typeface="Lato"/>
                        <a:sym typeface="Lato"/>
                      </a:endParaRPr>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ym typeface="Lato Light"/>
                        </a:rPr>
                        <a:t>16</a:t>
                      </a:r>
                      <a:endParaRPr sz="2400" u="none" strike="noStrike" cap="none">
                        <a:solidFill>
                          <a:schemeClr val="accent1"/>
                        </a:solidFill>
                        <a:latin typeface="Lato Light"/>
                        <a:ea typeface="Lato Light"/>
                        <a:cs typeface="Lato Light"/>
                        <a:sym typeface="Lato Light"/>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521">
                                            <p:txEl>
                                              <p:pRg st="0" end="0"/>
                                            </p:txEl>
                                          </p:spTgt>
                                        </p:tgtEl>
                                        <p:attrNameLst>
                                          <p:attrName>style.visibility</p:attrName>
                                        </p:attrNameLst>
                                      </p:cBhvr>
                                      <p:to>
                                        <p:strVal val="visible"/>
                                      </p:to>
                                    </p:set>
                                    <p:animEffect transition="in" filter="barn(inVertical)">
                                      <p:cBhvr>
                                        <p:cTn id="7" dur="500"/>
                                        <p:tgtEl>
                                          <p:spTgt spid="5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21">
                                            <p:txEl>
                                              <p:pRg st="1" end="1"/>
                                            </p:txEl>
                                          </p:spTgt>
                                        </p:tgtEl>
                                        <p:attrNameLst>
                                          <p:attrName>style.visibility</p:attrName>
                                        </p:attrNameLst>
                                      </p:cBhvr>
                                      <p:to>
                                        <p:strVal val="visible"/>
                                      </p:to>
                                    </p:set>
                                    <p:animEffect transition="in" filter="barn(inVertical)">
                                      <p:cBhvr>
                                        <p:cTn id="12" dur="500"/>
                                        <p:tgtEl>
                                          <p:spTgt spid="521">
                                            <p:txEl>
                                              <p:pRg st="1" end="1"/>
                                            </p:txEl>
                                          </p:spTgt>
                                        </p:tgtEl>
                                      </p:cBhvr>
                                    </p:animEffect>
                                  </p:childTnLst>
                                </p:cTn>
                              </p:par>
                            </p:childTnLst>
                          </p:cTn>
                        </p:par>
                        <p:par>
                          <p:cTn id="13" fill="hold">
                            <p:stCondLst>
                              <p:cond delay="500"/>
                            </p:stCondLst>
                            <p:childTnLst>
                              <p:par>
                                <p:cTn id="14" presetID="53" presetClass="entr" presetSubtype="16" fill="hold" nodeType="afterEffect">
                                  <p:stCondLst>
                                    <p:cond delay="250"/>
                                  </p:stCondLst>
                                  <p:childTnLst>
                                    <p:set>
                                      <p:cBhvr>
                                        <p:cTn id="15" dur="1" fill="hold">
                                          <p:stCondLst>
                                            <p:cond delay="0"/>
                                          </p:stCondLst>
                                        </p:cTn>
                                        <p:tgtEl>
                                          <p:spTgt spid="523"/>
                                        </p:tgtEl>
                                        <p:attrNameLst>
                                          <p:attrName>style.visibility</p:attrName>
                                        </p:attrNameLst>
                                      </p:cBhvr>
                                      <p:to>
                                        <p:strVal val="visible"/>
                                      </p:to>
                                    </p:set>
                                    <p:anim calcmode="lin" valueType="num">
                                      <p:cBhvr>
                                        <p:cTn id="16" dur="500" fill="hold"/>
                                        <p:tgtEl>
                                          <p:spTgt spid="523"/>
                                        </p:tgtEl>
                                        <p:attrNameLst>
                                          <p:attrName>ppt_w</p:attrName>
                                        </p:attrNameLst>
                                      </p:cBhvr>
                                      <p:tavLst>
                                        <p:tav tm="0">
                                          <p:val>
                                            <p:fltVal val="0"/>
                                          </p:val>
                                        </p:tav>
                                        <p:tav tm="100000">
                                          <p:val>
                                            <p:strVal val="#ppt_w"/>
                                          </p:val>
                                        </p:tav>
                                      </p:tavLst>
                                    </p:anim>
                                    <p:anim calcmode="lin" valueType="num">
                                      <p:cBhvr>
                                        <p:cTn id="17" dur="500" fill="hold"/>
                                        <p:tgtEl>
                                          <p:spTgt spid="523"/>
                                        </p:tgtEl>
                                        <p:attrNameLst>
                                          <p:attrName>ppt_h</p:attrName>
                                        </p:attrNameLst>
                                      </p:cBhvr>
                                      <p:tavLst>
                                        <p:tav tm="0">
                                          <p:val>
                                            <p:fltVal val="0"/>
                                          </p:val>
                                        </p:tav>
                                        <p:tav tm="100000">
                                          <p:val>
                                            <p:strVal val="#ppt_h"/>
                                          </p:val>
                                        </p:tav>
                                      </p:tavLst>
                                    </p:anim>
                                    <p:animEffect transition="in" filter="fade">
                                      <p:cBhvr>
                                        <p:cTn id="18" dur="500"/>
                                        <p:tgtEl>
                                          <p:spTgt spid="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73"/>
          <p:cNvSpPr txBox="1">
            <a:spLocks noGrp="1"/>
          </p:cNvSpPr>
          <p:nvPr>
            <p:ph type="title"/>
          </p:nvPr>
        </p:nvSpPr>
        <p:spPr>
          <a:xfrm>
            <a:off x="420639" y="66612"/>
            <a:ext cx="7200900" cy="500100"/>
          </a:xfrm>
          <a:prstGeom prst="rect">
            <a:avLst/>
          </a:prstGeom>
          <a:solidFill>
            <a:srgbClr val="FF0000"/>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WHERE Clause - Set Member Test</a:t>
            </a:r>
            <a:endParaRPr>
              <a:solidFill>
                <a:schemeClr val="lt1"/>
              </a:solidFill>
            </a:endParaRPr>
          </a:p>
        </p:txBody>
      </p:sp>
      <p:sp>
        <p:nvSpPr>
          <p:cNvPr id="529" name="Google Shape;529;p73"/>
          <p:cNvSpPr txBox="1">
            <a:spLocks noGrp="1"/>
          </p:cNvSpPr>
          <p:nvPr>
            <p:ph type="body" idx="1"/>
          </p:nvPr>
        </p:nvSpPr>
        <p:spPr>
          <a:xfrm>
            <a:off x="374354" y="2427557"/>
            <a:ext cx="8349022" cy="1196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200"/>
              </a:spcBef>
              <a:spcAft>
                <a:spcPts val="0"/>
              </a:spcAft>
              <a:buSzPts val="2400"/>
              <a:buNone/>
            </a:pPr>
            <a:r>
              <a:rPr lang="en-US"/>
              <a:t>Given the above example, only employees with an </a:t>
            </a:r>
            <a:r>
              <a:rPr lang="en-US" err="1"/>
              <a:t>employee_id</a:t>
            </a:r>
            <a:r>
              <a:rPr lang="en-US"/>
              <a:t> </a:t>
            </a:r>
            <a:r>
              <a:rPr lang="en-US" b="1"/>
              <a:t>IN</a:t>
            </a:r>
            <a:r>
              <a:rPr lang="en-US"/>
              <a:t> the list provided will be evaluated as </a:t>
            </a:r>
            <a:r>
              <a:rPr lang="en-US" b="1">
                <a:latin typeface="Lato"/>
                <a:ea typeface="Lato"/>
                <a:cs typeface="Lato"/>
                <a:sym typeface="Lato"/>
              </a:rPr>
              <a:t>TRUE </a:t>
            </a:r>
            <a:r>
              <a:rPr lang="en-US"/>
              <a:t>and returned in the result set.</a:t>
            </a:r>
          </a:p>
          <a:p>
            <a:pPr marL="0" indent="0">
              <a:lnSpc>
                <a:spcPct val="90000"/>
              </a:lnSpc>
              <a:spcBef>
                <a:spcPts val="1200"/>
              </a:spcBef>
              <a:buNone/>
            </a:pPr>
            <a:r>
              <a:rPr lang="en-US" b="1">
                <a:solidFill>
                  <a:srgbClr val="C00000"/>
                </a:solidFill>
              </a:rPr>
              <a:t>NOTE: </a:t>
            </a:r>
            <a:r>
              <a:rPr lang="en-US"/>
              <a:t>Keywords must be UPPERCASE for this course</a:t>
            </a:r>
          </a:p>
          <a:p>
            <a:pPr marL="0" lvl="0" indent="0" algn="l" rtl="0">
              <a:lnSpc>
                <a:spcPct val="90000"/>
              </a:lnSpc>
              <a:spcBef>
                <a:spcPts val="1200"/>
              </a:spcBef>
              <a:spcAft>
                <a:spcPts val="0"/>
              </a:spcAft>
              <a:buSzPts val="2400"/>
              <a:buNone/>
            </a:pPr>
            <a:endParaRPr sz="2200"/>
          </a:p>
        </p:txBody>
      </p:sp>
      <p:sp>
        <p:nvSpPr>
          <p:cNvPr id="530" name="Google Shape;530;p73"/>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36</a:t>
            </a:fld>
            <a:endParaRPr/>
          </a:p>
        </p:txBody>
      </p:sp>
      <p:sp>
        <p:nvSpPr>
          <p:cNvPr id="531" name="Google Shape;531;p73"/>
          <p:cNvSpPr txBox="1">
            <a:spLocks noGrp="1"/>
          </p:cNvSpPr>
          <p:nvPr>
            <p:ph type="body" idx="1"/>
          </p:nvPr>
        </p:nvSpPr>
        <p:spPr>
          <a:xfrm>
            <a:off x="374354" y="740057"/>
            <a:ext cx="8124600" cy="16875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200">
                <a:solidFill>
                  <a:srgbClr val="336699"/>
                </a:solidFill>
                <a:latin typeface="IBM Plex Mono SemiBold"/>
                <a:ea typeface="IBM Plex Mono SemiBold"/>
                <a:cs typeface="IBM Plex Mono SemiBold"/>
                <a:sym typeface="IBM Plex Mono SemiBold"/>
              </a:rPr>
              <a:t>SELECT</a:t>
            </a:r>
            <a:r>
              <a:rPr lang="en-US" sz="2200">
                <a:latin typeface="IBM Plex Mono SemiBold"/>
                <a:ea typeface="IBM Plex Mono SemiBold"/>
                <a:cs typeface="IBM Plex Mono SemiBold"/>
                <a:sym typeface="IBM Plex Mono SemiBold"/>
              </a:rPr>
              <a:t> </a:t>
            </a:r>
            <a:r>
              <a:rPr lang="en-US" sz="2200" err="1">
                <a:latin typeface="IBM Plex Mono SemiBold"/>
                <a:ea typeface="IBM Plex Mono SemiBold"/>
                <a:cs typeface="IBM Plex Mono SemiBold"/>
                <a:sym typeface="IBM Plex Mono SemiBold"/>
              </a:rPr>
              <a:t>employee_id</a:t>
            </a:r>
            <a:r>
              <a:rPr lang="en-US" sz="2200">
                <a:latin typeface="IBM Plex Mono SemiBold"/>
                <a:ea typeface="IBM Plex Mono SemiBold"/>
                <a:cs typeface="IBM Plex Mono SemiBold"/>
                <a:sym typeface="IBM Plex Mono SemiBold"/>
              </a:rPr>
              <a:t>, </a:t>
            </a:r>
            <a:r>
              <a:rPr lang="en-US" sz="2200" err="1">
                <a:latin typeface="IBM Plex Mono SemiBold"/>
                <a:ea typeface="IBM Plex Mono SemiBold"/>
                <a:cs typeface="IBM Plex Mono SemiBold"/>
                <a:sym typeface="IBM Plex Mono SemiBold"/>
              </a:rPr>
              <a:t>first_name</a:t>
            </a:r>
            <a:r>
              <a:rPr lang="en-US" sz="2200">
                <a:latin typeface="IBM Plex Mono SemiBold"/>
                <a:ea typeface="IBM Plex Mono SemiBold"/>
                <a:cs typeface="IBM Plex Mono SemiBold"/>
                <a:sym typeface="IBM Plex Mono SemiBold"/>
              </a:rPr>
              <a:t>, </a:t>
            </a:r>
            <a:r>
              <a:rPr lang="en-US" sz="2200" err="1">
                <a:latin typeface="IBM Plex Mono SemiBold"/>
                <a:ea typeface="IBM Plex Mono SemiBold"/>
                <a:cs typeface="IBM Plex Mono SemiBold"/>
                <a:sym typeface="IBM Plex Mono SemiBold"/>
              </a:rPr>
              <a:t>last_name</a:t>
            </a:r>
            <a:endParaRPr sz="22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sz="2200">
                <a:solidFill>
                  <a:srgbClr val="336699"/>
                </a:solidFill>
                <a:latin typeface="IBM Plex Mono SemiBold"/>
                <a:ea typeface="IBM Plex Mono SemiBold"/>
                <a:cs typeface="IBM Plex Mono SemiBold"/>
                <a:sym typeface="IBM Plex Mono SemiBold"/>
              </a:rPr>
              <a:t>FROM</a:t>
            </a:r>
            <a:r>
              <a:rPr lang="en-US" sz="2200">
                <a:latin typeface="IBM Plex Mono SemiBold"/>
                <a:ea typeface="IBM Plex Mono SemiBold"/>
                <a:cs typeface="IBM Plex Mono SemiBold"/>
                <a:sym typeface="IBM Plex Mono SemiBold"/>
              </a:rPr>
              <a:t>   Employees</a:t>
            </a:r>
            <a:endParaRPr sz="22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sz="2200">
                <a:solidFill>
                  <a:srgbClr val="336699"/>
                </a:solidFill>
                <a:latin typeface="IBM Plex Mono SemiBold"/>
                <a:ea typeface="IBM Plex Mono SemiBold"/>
                <a:cs typeface="IBM Plex Mono SemiBold"/>
                <a:sym typeface="IBM Plex Mono SemiBold"/>
              </a:rPr>
              <a:t>WHERE  </a:t>
            </a:r>
            <a:r>
              <a:rPr lang="en-US" sz="2200" err="1">
                <a:latin typeface="IBM Plex Mono SemiBold"/>
                <a:ea typeface="IBM Plex Mono SemiBold"/>
                <a:cs typeface="IBM Plex Mono SemiBold"/>
                <a:sym typeface="IBM Plex Mono SemiBold"/>
              </a:rPr>
              <a:t>employee_id</a:t>
            </a:r>
            <a:r>
              <a:rPr lang="en-US" sz="2200">
                <a:solidFill>
                  <a:srgbClr val="336699"/>
                </a:solidFill>
                <a:latin typeface="IBM Plex Mono SemiBold"/>
                <a:ea typeface="IBM Plex Mono SemiBold"/>
                <a:cs typeface="IBM Plex Mono SemiBold"/>
                <a:sym typeface="IBM Plex Mono SemiBold"/>
              </a:rPr>
              <a:t> IN </a:t>
            </a:r>
            <a:r>
              <a:rPr lang="en-US" sz="2200">
                <a:latin typeface="IBM Plex Mono SemiBold"/>
                <a:ea typeface="IBM Plex Mono SemiBold"/>
                <a:cs typeface="IBM Plex Mono SemiBold"/>
                <a:sym typeface="IBM Plex Mono SemiBold"/>
              </a:rPr>
              <a:t>(</a:t>
            </a:r>
            <a:r>
              <a:rPr lang="en-US" sz="2200">
                <a:solidFill>
                  <a:srgbClr val="396539"/>
                </a:solidFill>
                <a:latin typeface="IBM Plex Mono SemiBold"/>
                <a:ea typeface="IBM Plex Mono SemiBold"/>
                <a:cs typeface="IBM Plex Mono SemiBold"/>
                <a:sym typeface="IBM Plex Mono SemiBold"/>
              </a:rPr>
              <a:t>100</a:t>
            </a:r>
            <a:r>
              <a:rPr lang="en-US" sz="2200">
                <a:latin typeface="IBM Plex Mono SemiBold"/>
                <a:ea typeface="IBM Plex Mono SemiBold"/>
                <a:cs typeface="IBM Plex Mono SemiBold"/>
                <a:sym typeface="IBM Plex Mono SemiBold"/>
              </a:rPr>
              <a:t>, </a:t>
            </a:r>
            <a:r>
              <a:rPr lang="en-US" sz="2200">
                <a:solidFill>
                  <a:srgbClr val="396539"/>
                </a:solidFill>
                <a:latin typeface="IBM Plex Mono SemiBold"/>
                <a:ea typeface="IBM Plex Mono SemiBold"/>
                <a:cs typeface="IBM Plex Mono SemiBold"/>
                <a:sym typeface="IBM Plex Mono SemiBold"/>
              </a:rPr>
              <a:t>101</a:t>
            </a:r>
            <a:r>
              <a:rPr lang="en-US" sz="2200">
                <a:latin typeface="IBM Plex Mono SemiBold"/>
                <a:ea typeface="IBM Plex Mono SemiBold"/>
                <a:cs typeface="IBM Plex Mono SemiBold"/>
                <a:sym typeface="IBM Plex Mono SemiBold"/>
              </a:rPr>
              <a:t>, </a:t>
            </a:r>
            <a:r>
              <a:rPr lang="en-US" sz="2200">
                <a:solidFill>
                  <a:srgbClr val="396539"/>
                </a:solidFill>
                <a:latin typeface="IBM Plex Mono SemiBold"/>
                <a:ea typeface="IBM Plex Mono SemiBold"/>
                <a:cs typeface="IBM Plex Mono SemiBold"/>
                <a:sym typeface="IBM Plex Mono SemiBold"/>
              </a:rPr>
              <a:t>103</a:t>
            </a:r>
            <a:r>
              <a:rPr lang="en-US" sz="2200">
                <a:latin typeface="IBM Plex Mono SemiBold"/>
                <a:ea typeface="IBM Plex Mono SemiBold"/>
                <a:cs typeface="IBM Plex Mono SemiBold"/>
                <a:sym typeface="IBM Plex Mono SemiBold"/>
              </a:rPr>
              <a:t>, </a:t>
            </a:r>
            <a:r>
              <a:rPr lang="en-US" sz="2200">
                <a:solidFill>
                  <a:srgbClr val="396539"/>
                </a:solidFill>
                <a:latin typeface="IBM Plex Mono SemiBold"/>
                <a:ea typeface="IBM Plex Mono SemiBold"/>
                <a:cs typeface="IBM Plex Mono SemiBold"/>
                <a:sym typeface="IBM Plex Mono SemiBold"/>
              </a:rPr>
              <a:t>107</a:t>
            </a:r>
            <a:r>
              <a:rPr lang="en-US" sz="2200">
                <a:latin typeface="IBM Plex Mono SemiBold"/>
                <a:ea typeface="IBM Plex Mono SemiBold"/>
                <a:cs typeface="IBM Plex Mono SemiBold"/>
                <a:sym typeface="IBM Plex Mono SemiBold"/>
              </a:rPr>
              <a:t>);</a:t>
            </a:r>
            <a:endParaRPr sz="2200">
              <a:latin typeface="IBM Plex Mono SemiBold"/>
              <a:ea typeface="IBM Plex Mono SemiBold"/>
              <a:cs typeface="IBM Plex Mono SemiBold"/>
              <a:sym typeface="IBM Plex Mono SemiBo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500"/>
                                  </p:stCondLst>
                                  <p:childTnLst>
                                    <p:set>
                                      <p:cBhvr>
                                        <p:cTn id="6" dur="1" fill="hold">
                                          <p:stCondLst>
                                            <p:cond delay="0"/>
                                          </p:stCondLst>
                                        </p:cTn>
                                        <p:tgtEl>
                                          <p:spTgt spid="529">
                                            <p:txEl>
                                              <p:pRg st="0" end="0"/>
                                            </p:txEl>
                                          </p:spTgt>
                                        </p:tgtEl>
                                        <p:attrNameLst>
                                          <p:attrName>style.visibility</p:attrName>
                                        </p:attrNameLst>
                                      </p:cBhvr>
                                      <p:to>
                                        <p:strVal val="visible"/>
                                      </p:to>
                                    </p:set>
                                    <p:animEffect transition="in" filter="barn(inVertical)">
                                      <p:cBhvr>
                                        <p:cTn id="7" dur="500"/>
                                        <p:tgtEl>
                                          <p:spTgt spid="5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29">
                                            <p:txEl>
                                              <p:pRg st="1" end="1"/>
                                            </p:txEl>
                                          </p:spTgt>
                                        </p:tgtEl>
                                        <p:attrNameLst>
                                          <p:attrName>style.visibility</p:attrName>
                                        </p:attrNameLst>
                                      </p:cBhvr>
                                      <p:to>
                                        <p:strVal val="visible"/>
                                      </p:to>
                                    </p:set>
                                    <p:animEffect transition="in" filter="barn(inVertical)">
                                      <p:cBhvr>
                                        <p:cTn id="12" dur="500"/>
                                        <p:tgtEl>
                                          <p:spTgt spid="5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74"/>
          <p:cNvSpPr txBox="1">
            <a:spLocks noGrp="1"/>
          </p:cNvSpPr>
          <p:nvPr>
            <p:ph type="title"/>
          </p:nvPr>
        </p:nvSpPr>
        <p:spPr>
          <a:xfrm>
            <a:off x="557177" y="94044"/>
            <a:ext cx="7200900" cy="500100"/>
          </a:xfrm>
          <a:prstGeom prst="rect">
            <a:avLst/>
          </a:prstGeom>
          <a:solidFill>
            <a:srgbClr val="FF0000"/>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WHERE Clause - Set Member Test</a:t>
            </a:r>
            <a:endParaRPr>
              <a:solidFill>
                <a:schemeClr val="lt1"/>
              </a:solidFill>
            </a:endParaRPr>
          </a:p>
        </p:txBody>
      </p:sp>
      <p:sp>
        <p:nvSpPr>
          <p:cNvPr id="537" name="Google Shape;537;p74"/>
          <p:cNvSpPr txBox="1">
            <a:spLocks noGrp="1"/>
          </p:cNvSpPr>
          <p:nvPr>
            <p:ph type="body" idx="1"/>
          </p:nvPr>
        </p:nvSpPr>
        <p:spPr>
          <a:xfrm>
            <a:off x="510892" y="2378789"/>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200"/>
              </a:spcBef>
              <a:spcAft>
                <a:spcPts val="0"/>
              </a:spcAft>
              <a:buSzPts val="2400"/>
              <a:buNone/>
            </a:pPr>
            <a:r>
              <a:rPr lang="en-US" sz="2200" b="1">
                <a:solidFill>
                  <a:srgbClr val="C00000"/>
                </a:solidFill>
              </a:rPr>
              <a:t>Results:</a:t>
            </a:r>
            <a:endParaRPr sz="2200" b="1">
              <a:solidFill>
                <a:srgbClr val="C00000"/>
              </a:solidFill>
            </a:endParaRPr>
          </a:p>
        </p:txBody>
      </p:sp>
      <p:sp>
        <p:nvSpPr>
          <p:cNvPr id="538" name="Google Shape;538;p74"/>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37</a:t>
            </a:fld>
            <a:endParaRPr/>
          </a:p>
        </p:txBody>
      </p:sp>
      <p:sp>
        <p:nvSpPr>
          <p:cNvPr id="539" name="Google Shape;539;p74"/>
          <p:cNvSpPr txBox="1">
            <a:spLocks noGrp="1"/>
          </p:cNvSpPr>
          <p:nvPr>
            <p:ph type="body" idx="1"/>
          </p:nvPr>
        </p:nvSpPr>
        <p:spPr>
          <a:xfrm>
            <a:off x="510892" y="767489"/>
            <a:ext cx="8124600" cy="16875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200">
                <a:solidFill>
                  <a:srgbClr val="336699"/>
                </a:solidFill>
                <a:latin typeface="IBM Plex Mono SemiBold"/>
                <a:ea typeface="IBM Plex Mono SemiBold"/>
                <a:cs typeface="IBM Plex Mono SemiBold"/>
                <a:sym typeface="IBM Plex Mono SemiBold"/>
              </a:rPr>
              <a:t>SELECT</a:t>
            </a:r>
            <a:r>
              <a:rPr lang="en-US" sz="2200">
                <a:latin typeface="IBM Plex Mono SemiBold"/>
                <a:ea typeface="IBM Plex Mono SemiBold"/>
                <a:cs typeface="IBM Plex Mono SemiBold"/>
                <a:sym typeface="IBM Plex Mono SemiBold"/>
              </a:rPr>
              <a:t> </a:t>
            </a:r>
            <a:r>
              <a:rPr lang="en-US" sz="2200" err="1">
                <a:latin typeface="IBM Plex Mono SemiBold"/>
                <a:ea typeface="IBM Plex Mono SemiBold"/>
                <a:cs typeface="IBM Plex Mono SemiBold"/>
                <a:sym typeface="IBM Plex Mono SemiBold"/>
              </a:rPr>
              <a:t>employee_id</a:t>
            </a:r>
            <a:r>
              <a:rPr lang="en-US" sz="2200">
                <a:latin typeface="IBM Plex Mono SemiBold"/>
                <a:ea typeface="IBM Plex Mono SemiBold"/>
                <a:cs typeface="IBM Plex Mono SemiBold"/>
                <a:sym typeface="IBM Plex Mono SemiBold"/>
              </a:rPr>
              <a:t>, </a:t>
            </a:r>
            <a:r>
              <a:rPr lang="en-US" sz="2200" err="1">
                <a:latin typeface="IBM Plex Mono SemiBold"/>
                <a:ea typeface="IBM Plex Mono SemiBold"/>
                <a:cs typeface="IBM Plex Mono SemiBold"/>
                <a:sym typeface="IBM Plex Mono SemiBold"/>
              </a:rPr>
              <a:t>first_name</a:t>
            </a:r>
            <a:r>
              <a:rPr lang="en-US" sz="2200">
                <a:latin typeface="IBM Plex Mono SemiBold"/>
                <a:ea typeface="IBM Plex Mono SemiBold"/>
                <a:cs typeface="IBM Plex Mono SemiBold"/>
                <a:sym typeface="IBM Plex Mono SemiBold"/>
              </a:rPr>
              <a:t>, </a:t>
            </a:r>
            <a:r>
              <a:rPr lang="en-US" sz="2200" err="1">
                <a:latin typeface="IBM Plex Mono SemiBold"/>
                <a:ea typeface="IBM Plex Mono SemiBold"/>
                <a:cs typeface="IBM Plex Mono SemiBold"/>
                <a:sym typeface="IBM Plex Mono SemiBold"/>
              </a:rPr>
              <a:t>last_name</a:t>
            </a:r>
            <a:endParaRPr sz="22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sz="2200">
                <a:solidFill>
                  <a:srgbClr val="336699"/>
                </a:solidFill>
                <a:latin typeface="IBM Plex Mono SemiBold"/>
                <a:ea typeface="IBM Plex Mono SemiBold"/>
                <a:cs typeface="IBM Plex Mono SemiBold"/>
                <a:sym typeface="IBM Plex Mono SemiBold"/>
              </a:rPr>
              <a:t>FROM</a:t>
            </a:r>
            <a:r>
              <a:rPr lang="en-US" sz="2200">
                <a:latin typeface="IBM Plex Mono SemiBold"/>
                <a:ea typeface="IBM Plex Mono SemiBold"/>
                <a:cs typeface="IBM Plex Mono SemiBold"/>
                <a:sym typeface="IBM Plex Mono SemiBold"/>
              </a:rPr>
              <a:t>   Employees</a:t>
            </a:r>
            <a:endParaRPr sz="22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sz="2200">
                <a:solidFill>
                  <a:srgbClr val="336699"/>
                </a:solidFill>
                <a:latin typeface="IBM Plex Mono SemiBold"/>
                <a:ea typeface="IBM Plex Mono SemiBold"/>
                <a:cs typeface="IBM Plex Mono SemiBold"/>
                <a:sym typeface="IBM Plex Mono SemiBold"/>
              </a:rPr>
              <a:t>WHERE  </a:t>
            </a:r>
            <a:r>
              <a:rPr lang="en-US" sz="2200" err="1">
                <a:latin typeface="IBM Plex Mono SemiBold"/>
                <a:ea typeface="IBM Plex Mono SemiBold"/>
                <a:cs typeface="IBM Plex Mono SemiBold"/>
                <a:sym typeface="IBM Plex Mono SemiBold"/>
              </a:rPr>
              <a:t>employee_id</a:t>
            </a:r>
            <a:r>
              <a:rPr lang="en-US" sz="2200">
                <a:latin typeface="IBM Plex Mono SemiBold"/>
                <a:ea typeface="IBM Plex Mono SemiBold"/>
                <a:cs typeface="IBM Plex Mono SemiBold"/>
                <a:sym typeface="IBM Plex Mono SemiBold"/>
              </a:rPr>
              <a:t> </a:t>
            </a:r>
            <a:r>
              <a:rPr lang="en-US" sz="2200">
                <a:solidFill>
                  <a:srgbClr val="336699"/>
                </a:solidFill>
                <a:latin typeface="IBM Plex Mono SemiBold"/>
                <a:ea typeface="IBM Plex Mono SemiBold"/>
                <a:cs typeface="IBM Plex Mono SemiBold"/>
                <a:sym typeface="IBM Plex Mono SemiBold"/>
              </a:rPr>
              <a:t>IN </a:t>
            </a:r>
            <a:r>
              <a:rPr lang="en-US" sz="2200">
                <a:latin typeface="IBM Plex Mono SemiBold"/>
                <a:ea typeface="IBM Plex Mono SemiBold"/>
                <a:cs typeface="IBM Plex Mono SemiBold"/>
                <a:sym typeface="IBM Plex Mono SemiBold"/>
              </a:rPr>
              <a:t>(</a:t>
            </a:r>
            <a:r>
              <a:rPr lang="en-US" sz="2200">
                <a:solidFill>
                  <a:srgbClr val="396539"/>
                </a:solidFill>
                <a:latin typeface="IBM Plex Mono SemiBold"/>
                <a:ea typeface="IBM Plex Mono SemiBold"/>
                <a:cs typeface="IBM Plex Mono SemiBold"/>
                <a:sym typeface="IBM Plex Mono SemiBold"/>
              </a:rPr>
              <a:t>100</a:t>
            </a:r>
            <a:r>
              <a:rPr lang="en-US" sz="2200">
                <a:latin typeface="IBM Plex Mono SemiBold"/>
                <a:ea typeface="IBM Plex Mono SemiBold"/>
                <a:cs typeface="IBM Plex Mono SemiBold"/>
                <a:sym typeface="IBM Plex Mono SemiBold"/>
              </a:rPr>
              <a:t>, </a:t>
            </a:r>
            <a:r>
              <a:rPr lang="en-US" sz="2200">
                <a:solidFill>
                  <a:srgbClr val="396539"/>
                </a:solidFill>
                <a:latin typeface="IBM Plex Mono SemiBold"/>
                <a:ea typeface="IBM Plex Mono SemiBold"/>
                <a:cs typeface="IBM Plex Mono SemiBold"/>
                <a:sym typeface="IBM Plex Mono SemiBold"/>
              </a:rPr>
              <a:t>101</a:t>
            </a:r>
            <a:r>
              <a:rPr lang="en-US" sz="2200">
                <a:latin typeface="IBM Plex Mono SemiBold"/>
                <a:ea typeface="IBM Plex Mono SemiBold"/>
                <a:cs typeface="IBM Plex Mono SemiBold"/>
                <a:sym typeface="IBM Plex Mono SemiBold"/>
              </a:rPr>
              <a:t>, </a:t>
            </a:r>
            <a:r>
              <a:rPr lang="en-US" sz="2200">
                <a:solidFill>
                  <a:srgbClr val="396539"/>
                </a:solidFill>
                <a:latin typeface="IBM Plex Mono SemiBold"/>
                <a:ea typeface="IBM Plex Mono SemiBold"/>
                <a:cs typeface="IBM Plex Mono SemiBold"/>
                <a:sym typeface="IBM Plex Mono SemiBold"/>
              </a:rPr>
              <a:t>103</a:t>
            </a:r>
            <a:r>
              <a:rPr lang="en-US" sz="2200">
                <a:latin typeface="IBM Plex Mono SemiBold"/>
                <a:ea typeface="IBM Plex Mono SemiBold"/>
                <a:cs typeface="IBM Plex Mono SemiBold"/>
                <a:sym typeface="IBM Plex Mono SemiBold"/>
              </a:rPr>
              <a:t>, </a:t>
            </a:r>
            <a:r>
              <a:rPr lang="en-US" sz="2200">
                <a:solidFill>
                  <a:srgbClr val="396539"/>
                </a:solidFill>
                <a:latin typeface="IBM Plex Mono SemiBold"/>
                <a:ea typeface="IBM Plex Mono SemiBold"/>
                <a:cs typeface="IBM Plex Mono SemiBold"/>
                <a:sym typeface="IBM Plex Mono SemiBold"/>
              </a:rPr>
              <a:t>107</a:t>
            </a:r>
            <a:r>
              <a:rPr lang="en-US" sz="2200">
                <a:latin typeface="IBM Plex Mono SemiBold"/>
                <a:ea typeface="IBM Plex Mono SemiBold"/>
                <a:cs typeface="IBM Plex Mono SemiBold"/>
                <a:sym typeface="IBM Plex Mono SemiBold"/>
              </a:rPr>
              <a:t>);</a:t>
            </a:r>
            <a:endParaRPr sz="2200">
              <a:latin typeface="IBM Plex Mono SemiBold"/>
              <a:ea typeface="IBM Plex Mono SemiBold"/>
              <a:cs typeface="IBM Plex Mono SemiBold"/>
              <a:sym typeface="IBM Plex Mono SemiBold"/>
            </a:endParaRPr>
          </a:p>
        </p:txBody>
      </p:sp>
      <p:sp>
        <p:nvSpPr>
          <p:cNvPr id="540" name="Google Shape;540;p74"/>
          <p:cNvSpPr txBox="1">
            <a:spLocks noGrp="1"/>
          </p:cNvSpPr>
          <p:nvPr>
            <p:ph type="body" idx="1"/>
          </p:nvPr>
        </p:nvSpPr>
        <p:spPr>
          <a:xfrm>
            <a:off x="473342" y="2955089"/>
            <a:ext cx="8174100" cy="23697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b="0">
                <a:latin typeface="IBM Plex Mono"/>
                <a:ea typeface="IBM Plex Mono"/>
                <a:cs typeface="IBM Plex Mono"/>
                <a:sym typeface="IBM Plex Mono"/>
              </a:rPr>
              <a:t>EMPLOYEE_ID</a:t>
            </a:r>
            <a:r>
              <a:rPr lang="en-US">
                <a:latin typeface="IBM Plex Mono"/>
                <a:ea typeface="IBM Plex Mono"/>
                <a:cs typeface="IBM Plex Mono"/>
                <a:sym typeface="IBM Plex Mono"/>
              </a:rPr>
              <a:t>   </a:t>
            </a:r>
            <a:r>
              <a:rPr lang="en-US" sz="2400" b="0">
                <a:latin typeface="IBM Plex Mono"/>
                <a:ea typeface="IBM Plex Mono"/>
                <a:cs typeface="IBM Plex Mono"/>
                <a:sym typeface="IBM Plex Mono"/>
              </a:rPr>
              <a:t>FIRST_NAME</a:t>
            </a:r>
            <a:r>
              <a:rPr lang="en-US">
                <a:latin typeface="IBM Plex Mono"/>
                <a:ea typeface="IBM Plex Mono"/>
                <a:cs typeface="IBM Plex Mono"/>
                <a:sym typeface="IBM Plex Mono"/>
              </a:rPr>
              <a:t>   </a:t>
            </a:r>
            <a:r>
              <a:rPr lang="en-US" sz="2400" b="0">
                <a:latin typeface="IBM Plex Mono"/>
                <a:ea typeface="IBM Plex Mono"/>
                <a:cs typeface="IBM Plex Mono"/>
                <a:sym typeface="IBM Plex Mono"/>
              </a:rPr>
              <a:t>LAST_NAME</a:t>
            </a:r>
            <a:endParaRPr sz="2400" b="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400" b="0">
                <a:latin typeface="IBM Plex Mono"/>
                <a:ea typeface="IBM Plex Mono"/>
                <a:cs typeface="IBM Plex Mono"/>
                <a:sym typeface="IBM Plex Mono"/>
              </a:rPr>
              <a:t>-----------</a:t>
            </a:r>
            <a:r>
              <a:rPr lang="en-US">
                <a:latin typeface="IBM Plex Mono"/>
                <a:ea typeface="IBM Plex Mono"/>
                <a:cs typeface="IBM Plex Mono"/>
                <a:sym typeface="IBM Plex Mono"/>
              </a:rPr>
              <a:t>   </a:t>
            </a:r>
            <a:r>
              <a:rPr lang="en-US" sz="2400" b="0">
                <a:latin typeface="IBM Plex Mono"/>
                <a:ea typeface="IBM Plex Mono"/>
                <a:cs typeface="IBM Plex Mono"/>
                <a:sym typeface="IBM Plex Mono"/>
              </a:rPr>
              <a:t>----------</a:t>
            </a:r>
            <a:r>
              <a:rPr lang="en-US">
                <a:latin typeface="IBM Plex Mono"/>
                <a:ea typeface="IBM Plex Mono"/>
                <a:cs typeface="IBM Plex Mono"/>
                <a:sym typeface="IBM Plex Mono"/>
              </a:rPr>
              <a:t>   </a:t>
            </a:r>
            <a:r>
              <a:rPr lang="en-US" sz="2400" b="0">
                <a:latin typeface="IBM Plex Mono"/>
                <a:ea typeface="IBM Plex Mono"/>
                <a:cs typeface="IBM Plex Mono"/>
                <a:sym typeface="IBM Plex Mono"/>
              </a:rPr>
              <a:t>---------</a:t>
            </a:r>
            <a:endParaRPr sz="2400" b="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a:solidFill>
                  <a:srgbClr val="396539"/>
                </a:solidFill>
                <a:latin typeface="IBM Plex Mono SemiBold"/>
                <a:ea typeface="IBM Plex Mono SemiBold"/>
                <a:cs typeface="IBM Plex Mono SemiBold"/>
                <a:sym typeface="IBM Plex Mono"/>
              </a:rPr>
              <a:t>100</a:t>
            </a:r>
            <a:r>
              <a:rPr lang="en-US">
                <a:latin typeface="IBM Plex Mono"/>
                <a:ea typeface="IBM Plex Mono"/>
                <a:cs typeface="IBM Plex Mono"/>
                <a:sym typeface="IBM Plex Mono"/>
              </a:rPr>
              <a:t>           </a:t>
            </a:r>
            <a:r>
              <a:rPr lang="en-US" sz="2400" b="0">
                <a:latin typeface="IBM Plex Mono"/>
                <a:ea typeface="IBM Plex Mono"/>
                <a:cs typeface="IBM Plex Mono"/>
                <a:sym typeface="IBM Plex Mono"/>
              </a:rPr>
              <a:t>Stephen</a:t>
            </a:r>
            <a:r>
              <a:rPr lang="en-US">
                <a:latin typeface="IBM Plex Mono"/>
                <a:ea typeface="IBM Plex Mono"/>
                <a:cs typeface="IBM Plex Mono"/>
                <a:sym typeface="IBM Plex Mono"/>
              </a:rPr>
              <a:t>      </a:t>
            </a:r>
            <a:r>
              <a:rPr lang="en-US" sz="2400" b="0">
                <a:latin typeface="IBM Plex Mono"/>
                <a:ea typeface="IBM Plex Mono"/>
                <a:cs typeface="IBM Plex Mono"/>
                <a:sym typeface="IBM Plex Mono"/>
              </a:rPr>
              <a:t>King</a:t>
            </a:r>
            <a:endParaRPr sz="2400" b="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a:solidFill>
                  <a:srgbClr val="396539"/>
                </a:solidFill>
                <a:latin typeface="IBM Plex Mono SemiBold"/>
                <a:ea typeface="IBM Plex Mono SemiBold"/>
                <a:cs typeface="IBM Plex Mono SemiBold"/>
                <a:sym typeface="IBM Plex Mono"/>
              </a:rPr>
              <a:t>101</a:t>
            </a:r>
            <a:r>
              <a:rPr lang="en-US">
                <a:latin typeface="IBM Plex Mono"/>
                <a:ea typeface="IBM Plex Mono"/>
                <a:cs typeface="IBM Plex Mono"/>
                <a:sym typeface="IBM Plex Mono"/>
              </a:rPr>
              <a:t>           </a:t>
            </a:r>
            <a:r>
              <a:rPr lang="en-US" err="1">
                <a:latin typeface="IBM Plex Mono"/>
                <a:ea typeface="IBM Plex Mono"/>
                <a:cs typeface="IBM Plex Mono"/>
                <a:sym typeface="IBM Plex Mono"/>
              </a:rPr>
              <a:t>Neena</a:t>
            </a:r>
            <a:r>
              <a:rPr lang="en-US">
                <a:latin typeface="IBM Plex Mono"/>
                <a:ea typeface="IBM Plex Mono"/>
                <a:cs typeface="IBM Plex Mono"/>
                <a:sym typeface="IBM Plex Mono"/>
              </a:rPr>
              <a:t>        </a:t>
            </a:r>
            <a:r>
              <a:rPr lang="en-US" err="1">
                <a:latin typeface="IBM Plex Mono"/>
                <a:ea typeface="IBM Plex Mono"/>
                <a:cs typeface="IBM Plex Mono"/>
                <a:sym typeface="IBM Plex Mono"/>
              </a:rPr>
              <a:t>Kochhar</a:t>
            </a:r>
            <a:endParaRPr>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a:solidFill>
                  <a:srgbClr val="396539"/>
                </a:solidFill>
                <a:latin typeface="IBM Plex Mono SemiBold"/>
                <a:ea typeface="IBM Plex Mono SemiBold"/>
                <a:cs typeface="IBM Plex Mono SemiBold"/>
                <a:sym typeface="IBM Plex Mono"/>
              </a:rPr>
              <a:t>103</a:t>
            </a:r>
            <a:r>
              <a:rPr lang="en-US">
                <a:latin typeface="IBM Plex Mono"/>
                <a:ea typeface="IBM Plex Mono"/>
                <a:cs typeface="IBM Plex Mono"/>
                <a:sym typeface="IBM Plex Mono"/>
              </a:rPr>
              <a:t>           Alexander    </a:t>
            </a:r>
            <a:r>
              <a:rPr lang="en-US" err="1">
                <a:latin typeface="IBM Plex Mono"/>
                <a:ea typeface="IBM Plex Mono"/>
                <a:cs typeface="IBM Plex Mono"/>
                <a:sym typeface="IBM Plex Mono"/>
              </a:rPr>
              <a:t>Hunold</a:t>
            </a:r>
            <a:endParaRPr>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a:solidFill>
                  <a:srgbClr val="396539"/>
                </a:solidFill>
                <a:latin typeface="IBM Plex Mono SemiBold"/>
                <a:ea typeface="IBM Plex Mono SemiBold"/>
                <a:cs typeface="IBM Plex Mono SemiBold"/>
                <a:sym typeface="IBM Plex Mono"/>
              </a:rPr>
              <a:t>107</a:t>
            </a:r>
            <a:r>
              <a:rPr lang="en-US">
                <a:latin typeface="IBM Plex Mono"/>
                <a:ea typeface="IBM Plex Mono"/>
                <a:cs typeface="IBM Plex Mono"/>
                <a:sym typeface="IBM Plex Mono"/>
              </a:rPr>
              <a:t>           Diana        Lorentz</a:t>
            </a:r>
            <a:endParaRPr>
              <a:latin typeface="IBM Plex Mono"/>
              <a:ea typeface="IBM Plex Mono"/>
              <a:cs typeface="IBM Plex Mono"/>
              <a:sym typeface="IBM Plex Mon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75"/>
          <p:cNvSpPr txBox="1">
            <a:spLocks noGrp="1"/>
          </p:cNvSpPr>
          <p:nvPr>
            <p:ph type="title"/>
          </p:nvPr>
        </p:nvSpPr>
        <p:spPr>
          <a:xfrm>
            <a:off x="519627" y="103188"/>
            <a:ext cx="7200900" cy="500100"/>
          </a:xfrm>
          <a:prstGeom prst="rect">
            <a:avLst/>
          </a:prstGeom>
          <a:solidFill>
            <a:srgbClr val="FF0000"/>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WHERE Clause - Set Member Test</a:t>
            </a:r>
            <a:endParaRPr>
              <a:solidFill>
                <a:schemeClr val="lt1"/>
              </a:solidFill>
            </a:endParaRPr>
          </a:p>
        </p:txBody>
      </p:sp>
      <p:sp>
        <p:nvSpPr>
          <p:cNvPr id="546" name="Google Shape;546;p75"/>
          <p:cNvSpPr txBox="1">
            <a:spLocks noGrp="1"/>
          </p:cNvSpPr>
          <p:nvPr>
            <p:ph type="body" idx="1"/>
          </p:nvPr>
        </p:nvSpPr>
        <p:spPr>
          <a:xfrm>
            <a:off x="146304" y="864108"/>
            <a:ext cx="8796528" cy="4304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400"/>
              <a:buNone/>
            </a:pPr>
            <a:r>
              <a:rPr lang="en-US" sz="2800" b="1">
                <a:latin typeface="Lato"/>
                <a:ea typeface="Lato"/>
                <a:cs typeface="Lato"/>
                <a:sym typeface="Lato"/>
              </a:rPr>
              <a:t>What is happening?</a:t>
            </a:r>
            <a:endParaRPr sz="2800" b="1">
              <a:latin typeface="Lato"/>
              <a:ea typeface="Lato"/>
              <a:cs typeface="Lato"/>
              <a:sym typeface="Lato"/>
            </a:endParaRPr>
          </a:p>
          <a:p>
            <a:pPr marL="457200" lvl="0" indent="-381000" algn="l" rtl="0">
              <a:lnSpc>
                <a:spcPct val="100000"/>
              </a:lnSpc>
              <a:spcBef>
                <a:spcPts val="1800"/>
              </a:spcBef>
              <a:spcAft>
                <a:spcPts val="0"/>
              </a:spcAft>
              <a:buSzPts val="2400"/>
              <a:buChar char="●"/>
            </a:pPr>
            <a:r>
              <a:rPr lang="en-US"/>
              <a:t>For each row in a table, the </a:t>
            </a:r>
            <a:r>
              <a:rPr lang="en-US" err="1"/>
              <a:t>employee_id</a:t>
            </a:r>
            <a:r>
              <a:rPr lang="en-US"/>
              <a:t> will be compared to each value in the set</a:t>
            </a:r>
            <a:endParaRPr/>
          </a:p>
          <a:p>
            <a:pPr marL="457200" lvl="0" indent="-368300" algn="l" rtl="0">
              <a:lnSpc>
                <a:spcPct val="100000"/>
              </a:lnSpc>
              <a:spcBef>
                <a:spcPts val="1800"/>
              </a:spcBef>
              <a:spcAft>
                <a:spcPts val="0"/>
              </a:spcAft>
              <a:buSzPts val="2200"/>
              <a:buChar char="●"/>
            </a:pPr>
            <a:r>
              <a:rPr lang="en-US"/>
              <a:t>If any of the values matches, the row is added to the result set</a:t>
            </a:r>
            <a:endParaRPr/>
          </a:p>
          <a:p>
            <a:pPr marL="457200" lvl="0" indent="-368300" algn="l" rtl="0">
              <a:lnSpc>
                <a:spcPct val="100000"/>
              </a:lnSpc>
              <a:spcBef>
                <a:spcPts val="1800"/>
              </a:spcBef>
              <a:spcAft>
                <a:spcPts val="0"/>
              </a:spcAft>
              <a:buSzPts val="2200"/>
              <a:buChar char="●"/>
            </a:pPr>
            <a:r>
              <a:rPr lang="en-US"/>
              <a:t>This means that the speed of the query is bound to the number of rows in the table and the size of the set it must be compared against</a:t>
            </a:r>
            <a:endParaRPr/>
          </a:p>
          <a:p>
            <a:pPr marL="457200" lvl="0" indent="-368300" algn="l" rtl="0">
              <a:lnSpc>
                <a:spcPct val="100000"/>
              </a:lnSpc>
              <a:spcBef>
                <a:spcPts val="1800"/>
              </a:spcBef>
              <a:spcAft>
                <a:spcPts val="1800"/>
              </a:spcAft>
              <a:buSzPts val="2200"/>
              <a:buChar char="●"/>
            </a:pPr>
            <a:r>
              <a:rPr lang="en-US" b="1">
                <a:solidFill>
                  <a:srgbClr val="C00000"/>
                </a:solidFill>
              </a:rPr>
              <a:t>Example: </a:t>
            </a:r>
            <a:r>
              <a:rPr lang="en-US"/>
              <a:t>If you have 100 values in the IN and you have 10,000 rows in a table, it will make 10,000*100 comparisons! Use with caution!</a:t>
            </a:r>
            <a:endParaRPr/>
          </a:p>
        </p:txBody>
      </p:sp>
      <p:sp>
        <p:nvSpPr>
          <p:cNvPr id="547" name="Google Shape;547;p75"/>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38</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546">
                                            <p:txEl>
                                              <p:pRg st="0" end="0"/>
                                            </p:txEl>
                                          </p:spTgt>
                                        </p:tgtEl>
                                        <p:attrNameLst>
                                          <p:attrName>style.visibility</p:attrName>
                                        </p:attrNameLst>
                                      </p:cBhvr>
                                      <p:to>
                                        <p:strVal val="visible"/>
                                      </p:to>
                                    </p:set>
                                    <p:animEffect transition="in" filter="barn(inVertical)">
                                      <p:cBhvr>
                                        <p:cTn id="7" dur="500"/>
                                        <p:tgtEl>
                                          <p:spTgt spid="5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46">
                                            <p:txEl>
                                              <p:pRg st="1" end="1"/>
                                            </p:txEl>
                                          </p:spTgt>
                                        </p:tgtEl>
                                        <p:attrNameLst>
                                          <p:attrName>style.visibility</p:attrName>
                                        </p:attrNameLst>
                                      </p:cBhvr>
                                      <p:to>
                                        <p:strVal val="visible"/>
                                      </p:to>
                                    </p:set>
                                    <p:animEffect transition="in" filter="barn(inVertical)">
                                      <p:cBhvr>
                                        <p:cTn id="12" dur="500"/>
                                        <p:tgtEl>
                                          <p:spTgt spid="5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46">
                                            <p:txEl>
                                              <p:pRg st="2" end="2"/>
                                            </p:txEl>
                                          </p:spTgt>
                                        </p:tgtEl>
                                        <p:attrNameLst>
                                          <p:attrName>style.visibility</p:attrName>
                                        </p:attrNameLst>
                                      </p:cBhvr>
                                      <p:to>
                                        <p:strVal val="visible"/>
                                      </p:to>
                                    </p:set>
                                    <p:animEffect transition="in" filter="barn(inVertical)">
                                      <p:cBhvr>
                                        <p:cTn id="17" dur="500"/>
                                        <p:tgtEl>
                                          <p:spTgt spid="54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46">
                                            <p:txEl>
                                              <p:pRg st="3" end="3"/>
                                            </p:txEl>
                                          </p:spTgt>
                                        </p:tgtEl>
                                        <p:attrNameLst>
                                          <p:attrName>style.visibility</p:attrName>
                                        </p:attrNameLst>
                                      </p:cBhvr>
                                      <p:to>
                                        <p:strVal val="visible"/>
                                      </p:to>
                                    </p:set>
                                    <p:animEffect transition="in" filter="barn(inVertical)">
                                      <p:cBhvr>
                                        <p:cTn id="22" dur="500"/>
                                        <p:tgtEl>
                                          <p:spTgt spid="54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46">
                                            <p:txEl>
                                              <p:pRg st="4" end="4"/>
                                            </p:txEl>
                                          </p:spTgt>
                                        </p:tgtEl>
                                        <p:attrNameLst>
                                          <p:attrName>style.visibility</p:attrName>
                                        </p:attrNameLst>
                                      </p:cBhvr>
                                      <p:to>
                                        <p:strVal val="visible"/>
                                      </p:to>
                                    </p:set>
                                    <p:animEffect transition="in" filter="barn(inVertical)">
                                      <p:cBhvr>
                                        <p:cTn id="27" dur="500"/>
                                        <p:tgtEl>
                                          <p:spTgt spid="54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76"/>
          <p:cNvSpPr txBox="1">
            <a:spLocks noGrp="1"/>
          </p:cNvSpPr>
          <p:nvPr>
            <p:ph type="title"/>
          </p:nvPr>
        </p:nvSpPr>
        <p:spPr>
          <a:xfrm>
            <a:off x="420639" y="103188"/>
            <a:ext cx="7200900" cy="500100"/>
          </a:xfrm>
          <a:prstGeom prst="rect">
            <a:avLst/>
          </a:prstGeom>
          <a:solidFill>
            <a:srgbClr val="38761D"/>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WHERE Clause - Pattern Matching Test</a:t>
            </a:r>
            <a:endParaRPr>
              <a:solidFill>
                <a:schemeClr val="lt1"/>
              </a:solidFill>
            </a:endParaRPr>
          </a:p>
          <a:p>
            <a:pPr marL="0" lvl="0" indent="0" algn="l" rtl="0">
              <a:lnSpc>
                <a:spcPct val="90000"/>
              </a:lnSpc>
              <a:spcBef>
                <a:spcPts val="0"/>
              </a:spcBef>
              <a:spcAft>
                <a:spcPts val="0"/>
              </a:spcAft>
              <a:buClr>
                <a:schemeClr val="accent1"/>
              </a:buClr>
              <a:buSzPts val="2400"/>
              <a:buFont typeface="Cambria"/>
              <a:buNone/>
            </a:pPr>
            <a:endParaRPr>
              <a:solidFill>
                <a:schemeClr val="lt1"/>
              </a:solidFill>
            </a:endParaRPr>
          </a:p>
        </p:txBody>
      </p:sp>
      <p:sp>
        <p:nvSpPr>
          <p:cNvPr id="553" name="Google Shape;553;p76"/>
          <p:cNvSpPr txBox="1">
            <a:spLocks noGrp="1"/>
          </p:cNvSpPr>
          <p:nvPr>
            <p:ph type="body" idx="1"/>
          </p:nvPr>
        </p:nvSpPr>
        <p:spPr>
          <a:xfrm>
            <a:off x="374354" y="776633"/>
            <a:ext cx="7955830" cy="470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2400"/>
              <a:buNone/>
            </a:pPr>
            <a:r>
              <a:rPr lang="en-US" b="1">
                <a:latin typeface="Lato"/>
                <a:ea typeface="Lato"/>
                <a:cs typeface="Lato"/>
                <a:sym typeface="Lato"/>
              </a:rPr>
              <a:t>LIKE</a:t>
            </a:r>
            <a:endParaRPr b="1">
              <a:latin typeface="Lato"/>
              <a:ea typeface="Lato"/>
              <a:cs typeface="Lato"/>
              <a:sym typeface="Lato"/>
            </a:endParaRPr>
          </a:p>
          <a:p>
            <a:pPr marL="0" marR="0" lvl="0" indent="0" algn="l" rtl="0">
              <a:lnSpc>
                <a:spcPct val="100000"/>
              </a:lnSpc>
              <a:spcBef>
                <a:spcPts val="1800"/>
              </a:spcBef>
              <a:spcAft>
                <a:spcPts val="0"/>
              </a:spcAft>
              <a:buSzPts val="2400"/>
              <a:buNone/>
            </a:pPr>
            <a:r>
              <a:rPr lang="en-US"/>
              <a:t>A predicate verb used to test against a matching pattern.</a:t>
            </a:r>
            <a:br>
              <a:rPr lang="en-US"/>
            </a:br>
            <a:endParaRPr/>
          </a:p>
          <a:p>
            <a:pPr marL="0" marR="0" lvl="0" indent="0" algn="l" rtl="0">
              <a:lnSpc>
                <a:spcPct val="100000"/>
              </a:lnSpc>
              <a:spcBef>
                <a:spcPts val="1800"/>
              </a:spcBef>
              <a:spcAft>
                <a:spcPts val="1800"/>
              </a:spcAft>
              <a:buSzPts val="2400"/>
              <a:buNone/>
            </a:pPr>
            <a:r>
              <a:rPr lang="en-US" b="1">
                <a:solidFill>
                  <a:srgbClr val="C00000"/>
                </a:solidFill>
                <a:latin typeface="Lato"/>
                <a:ea typeface="Lato"/>
                <a:cs typeface="Lato"/>
                <a:sym typeface="Lato"/>
              </a:rPr>
              <a:t>Syntax: </a:t>
            </a:r>
            <a:endParaRPr>
              <a:solidFill>
                <a:srgbClr val="C00000"/>
              </a:solidFill>
              <a:latin typeface="IBM Plex Mono SemiBold"/>
              <a:ea typeface="IBM Plex Mono SemiBold"/>
              <a:cs typeface="IBM Plex Mono SemiBold"/>
              <a:sym typeface="IBM Plex Mono SemiBold"/>
            </a:endParaRPr>
          </a:p>
        </p:txBody>
      </p:sp>
      <p:sp>
        <p:nvSpPr>
          <p:cNvPr id="554" name="Google Shape;554;p76"/>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39</a:t>
            </a:fld>
            <a:endParaRPr/>
          </a:p>
        </p:txBody>
      </p:sp>
      <p:sp>
        <p:nvSpPr>
          <p:cNvPr id="555" name="Google Shape;555;p76"/>
          <p:cNvSpPr txBox="1">
            <a:spLocks noGrp="1"/>
          </p:cNvSpPr>
          <p:nvPr>
            <p:ph type="body" idx="1"/>
          </p:nvPr>
        </p:nvSpPr>
        <p:spPr>
          <a:xfrm>
            <a:off x="427404" y="3201533"/>
            <a:ext cx="7147800" cy="6534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err="1">
                <a:latin typeface="IBM Plex Mono SemiBold"/>
                <a:ea typeface="IBM Plex Mono SemiBold"/>
                <a:cs typeface="IBM Plex Mono SemiBold"/>
                <a:sym typeface="IBM Plex Mono SemiBold"/>
              </a:rPr>
              <a:t>column_name</a:t>
            </a:r>
            <a:r>
              <a:rPr lang="en-US">
                <a:latin typeface="IBM Plex Mono SemiBold"/>
                <a:ea typeface="IBM Plex Mono SemiBold"/>
                <a:cs typeface="IBM Plex Mono SemiBold"/>
                <a:sym typeface="IBM Plex Mono SemiBold"/>
              </a:rPr>
              <a:t> LIKE </a:t>
            </a:r>
            <a:r>
              <a:rPr lang="en-US">
                <a:solidFill>
                  <a:srgbClr val="0033CC"/>
                </a:solidFill>
                <a:latin typeface="IBM Plex Mono SemiBold"/>
                <a:ea typeface="IBM Plex Mono SemiBold"/>
                <a:cs typeface="IBM Plex Mono SemiBold"/>
                <a:sym typeface="IBM Plex Mono SemiBold"/>
              </a:rPr>
              <a:t>'pattern'</a:t>
            </a:r>
            <a:r>
              <a:rPr lang="en-US">
                <a:latin typeface="IBM Plex Mono SemiBold"/>
                <a:ea typeface="IBM Plex Mono SemiBold"/>
                <a:cs typeface="IBM Plex Mono SemiBold"/>
                <a:sym typeface="IBM Plex Mono SemiBold"/>
              </a:rPr>
              <a:t>;</a:t>
            </a:r>
            <a:endParaRPr>
              <a:latin typeface="IBM Plex Mono SemiBold"/>
              <a:ea typeface="IBM Plex Mono SemiBold"/>
              <a:cs typeface="IBM Plex Mono SemiBold"/>
              <a:sym typeface="IBM Plex Mono SemiBo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552"/>
                                        </p:tgtEl>
                                        <p:attrNameLst>
                                          <p:attrName>style.visibility</p:attrName>
                                        </p:attrNameLst>
                                      </p:cBhvr>
                                      <p:to>
                                        <p:strVal val="visible"/>
                                      </p:to>
                                    </p:set>
                                    <p:anim calcmode="lin" valueType="num">
                                      <p:cBhvr>
                                        <p:cTn id="7" dur="1000" fill="hold"/>
                                        <p:tgtEl>
                                          <p:spTgt spid="552"/>
                                        </p:tgtEl>
                                        <p:attrNameLst>
                                          <p:attrName>ppt_w</p:attrName>
                                        </p:attrNameLst>
                                      </p:cBhvr>
                                      <p:tavLst>
                                        <p:tav tm="0">
                                          <p:val>
                                            <p:fltVal val="0"/>
                                          </p:val>
                                        </p:tav>
                                        <p:tav tm="100000">
                                          <p:val>
                                            <p:strVal val="#ppt_w"/>
                                          </p:val>
                                        </p:tav>
                                      </p:tavLst>
                                    </p:anim>
                                    <p:anim calcmode="lin" valueType="num">
                                      <p:cBhvr>
                                        <p:cTn id="8" dur="1000" fill="hold"/>
                                        <p:tgtEl>
                                          <p:spTgt spid="552"/>
                                        </p:tgtEl>
                                        <p:attrNameLst>
                                          <p:attrName>ppt_h</p:attrName>
                                        </p:attrNameLst>
                                      </p:cBhvr>
                                      <p:tavLst>
                                        <p:tav tm="0">
                                          <p:val>
                                            <p:fltVal val="0"/>
                                          </p:val>
                                        </p:tav>
                                        <p:tav tm="100000">
                                          <p:val>
                                            <p:strVal val="#ppt_h"/>
                                          </p:val>
                                        </p:tav>
                                      </p:tavLst>
                                    </p:anim>
                                    <p:anim calcmode="lin" valueType="num">
                                      <p:cBhvr>
                                        <p:cTn id="9" dur="1000" fill="hold"/>
                                        <p:tgtEl>
                                          <p:spTgt spid="552"/>
                                        </p:tgtEl>
                                        <p:attrNameLst>
                                          <p:attrName>style.rotation</p:attrName>
                                        </p:attrNameLst>
                                      </p:cBhvr>
                                      <p:tavLst>
                                        <p:tav tm="0">
                                          <p:val>
                                            <p:fltVal val="90"/>
                                          </p:val>
                                        </p:tav>
                                        <p:tav tm="100000">
                                          <p:val>
                                            <p:fltVal val="0"/>
                                          </p:val>
                                        </p:tav>
                                      </p:tavLst>
                                    </p:anim>
                                    <p:animEffect transition="in" filter="fade">
                                      <p:cBhvr>
                                        <p:cTn id="10" dur="1000"/>
                                        <p:tgtEl>
                                          <p:spTgt spid="552"/>
                                        </p:tgtEl>
                                      </p:cBhvr>
                                    </p:animEffect>
                                  </p:childTnLst>
                                </p:cTn>
                              </p:par>
                            </p:childTnLst>
                          </p:cTn>
                        </p:par>
                        <p:par>
                          <p:cTn id="11" fill="hold">
                            <p:stCondLst>
                              <p:cond delay="1000"/>
                            </p:stCondLst>
                            <p:childTnLst>
                              <p:par>
                                <p:cTn id="12" presetID="16" presetClass="entr" presetSubtype="21" fill="hold" nodeType="afterEffect">
                                  <p:stCondLst>
                                    <p:cond delay="750"/>
                                  </p:stCondLst>
                                  <p:childTnLst>
                                    <p:set>
                                      <p:cBhvr>
                                        <p:cTn id="13" dur="1" fill="hold">
                                          <p:stCondLst>
                                            <p:cond delay="0"/>
                                          </p:stCondLst>
                                        </p:cTn>
                                        <p:tgtEl>
                                          <p:spTgt spid="553">
                                            <p:txEl>
                                              <p:pRg st="0" end="0"/>
                                            </p:txEl>
                                          </p:spTgt>
                                        </p:tgtEl>
                                        <p:attrNameLst>
                                          <p:attrName>style.visibility</p:attrName>
                                        </p:attrNameLst>
                                      </p:cBhvr>
                                      <p:to>
                                        <p:strVal val="visible"/>
                                      </p:to>
                                    </p:set>
                                    <p:animEffect transition="in" filter="barn(inVertical)">
                                      <p:cBhvr>
                                        <p:cTn id="14" dur="500"/>
                                        <p:tgtEl>
                                          <p:spTgt spid="553">
                                            <p:txEl>
                                              <p:pRg st="0" end="0"/>
                                            </p:txEl>
                                          </p:spTgt>
                                        </p:tgtEl>
                                      </p:cBhvr>
                                    </p:animEffect>
                                  </p:childTnLst>
                                </p:cTn>
                              </p:par>
                              <p:par>
                                <p:cTn id="15" presetID="16" presetClass="entr" presetSubtype="21" fill="hold" nodeType="withEffect">
                                  <p:stCondLst>
                                    <p:cond delay="750"/>
                                  </p:stCondLst>
                                  <p:childTnLst>
                                    <p:set>
                                      <p:cBhvr>
                                        <p:cTn id="16" dur="1" fill="hold">
                                          <p:stCondLst>
                                            <p:cond delay="0"/>
                                          </p:stCondLst>
                                        </p:cTn>
                                        <p:tgtEl>
                                          <p:spTgt spid="553">
                                            <p:txEl>
                                              <p:pRg st="1" end="1"/>
                                            </p:txEl>
                                          </p:spTgt>
                                        </p:tgtEl>
                                        <p:attrNameLst>
                                          <p:attrName>style.visibility</p:attrName>
                                        </p:attrNameLst>
                                      </p:cBhvr>
                                      <p:to>
                                        <p:strVal val="visible"/>
                                      </p:to>
                                    </p:set>
                                    <p:animEffect transition="in" filter="barn(inVertical)">
                                      <p:cBhvr>
                                        <p:cTn id="17" dur="500"/>
                                        <p:tgtEl>
                                          <p:spTgt spid="55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53">
                                            <p:txEl>
                                              <p:pRg st="2" end="2"/>
                                            </p:txEl>
                                          </p:spTgt>
                                        </p:tgtEl>
                                        <p:attrNameLst>
                                          <p:attrName>style.visibility</p:attrName>
                                        </p:attrNameLst>
                                      </p:cBhvr>
                                      <p:to>
                                        <p:strVal val="visible"/>
                                      </p:to>
                                    </p:set>
                                    <p:animEffect transition="in" filter="barn(inVertical)">
                                      <p:cBhvr>
                                        <p:cTn id="22" dur="500"/>
                                        <p:tgtEl>
                                          <p:spTgt spid="553">
                                            <p:txEl>
                                              <p:pRg st="2" end="2"/>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555">
                                            <p:bg/>
                                          </p:spTgt>
                                        </p:tgtEl>
                                        <p:attrNameLst>
                                          <p:attrName>style.visibility</p:attrName>
                                        </p:attrNameLst>
                                      </p:cBhvr>
                                      <p:to>
                                        <p:strVal val="visible"/>
                                      </p:to>
                                    </p:set>
                                    <p:animEffect transition="in" filter="barn(inVertical)">
                                      <p:cBhvr>
                                        <p:cTn id="25" dur="500"/>
                                        <p:tgtEl>
                                          <p:spTgt spid="555">
                                            <p:bg/>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555">
                                            <p:txEl>
                                              <p:pRg st="0" end="0"/>
                                            </p:txEl>
                                          </p:spTgt>
                                        </p:tgtEl>
                                        <p:attrNameLst>
                                          <p:attrName>style.visibility</p:attrName>
                                        </p:attrNameLst>
                                      </p:cBhvr>
                                      <p:to>
                                        <p:strVal val="visible"/>
                                      </p:to>
                                    </p:set>
                                    <p:animEffect transition="in" filter="barn(inVertical)">
                                      <p:cBhvr>
                                        <p:cTn id="28" dur="500"/>
                                        <p:tgtEl>
                                          <p:spTgt spid="5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 grpId="0" animBg="1"/>
      <p:bldP spid="555" grpId="0"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1"/>
          <p:cNvSpPr txBox="1">
            <a:spLocks noGrp="1"/>
          </p:cNvSpPr>
          <p:nvPr>
            <p:ph type="title"/>
          </p:nvPr>
        </p:nvSpPr>
        <p:spPr>
          <a:xfrm>
            <a:off x="519627" y="112332"/>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WHERE Clause</a:t>
            </a:r>
            <a:endParaRPr/>
          </a:p>
        </p:txBody>
      </p:sp>
      <p:sp>
        <p:nvSpPr>
          <p:cNvPr id="271" name="Google Shape;271;p41"/>
          <p:cNvSpPr txBox="1">
            <a:spLocks noGrp="1"/>
          </p:cNvSpPr>
          <p:nvPr>
            <p:ph type="body" idx="1"/>
          </p:nvPr>
        </p:nvSpPr>
        <p:spPr>
          <a:xfrm>
            <a:off x="347472" y="785777"/>
            <a:ext cx="8686800" cy="48726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100000"/>
              </a:lnSpc>
              <a:spcBef>
                <a:spcPts val="1800"/>
              </a:spcBef>
              <a:spcAft>
                <a:spcPts val="0"/>
              </a:spcAft>
              <a:buSzPts val="2400"/>
              <a:buChar char="●"/>
            </a:pPr>
            <a:r>
              <a:rPr lang="en-US"/>
              <a:t>Up until now we have only been able to show all rows in a table at once.</a:t>
            </a:r>
            <a:br>
              <a:rPr lang="en-US"/>
            </a:br>
            <a:endParaRPr/>
          </a:p>
          <a:p>
            <a:pPr marL="457200" marR="0" lvl="0" indent="-381000" algn="l" rtl="0">
              <a:lnSpc>
                <a:spcPct val="100000"/>
              </a:lnSpc>
              <a:spcBef>
                <a:spcPts val="0"/>
              </a:spcBef>
              <a:spcAft>
                <a:spcPts val="0"/>
              </a:spcAft>
              <a:buSzPts val="2400"/>
              <a:buChar char="●"/>
            </a:pPr>
            <a:r>
              <a:rPr lang="en-US" sz="2400" b="0">
                <a:latin typeface="Lato Light"/>
                <a:ea typeface="Lato Light"/>
                <a:cs typeface="Lato Light"/>
                <a:sym typeface="Lato Light"/>
              </a:rPr>
              <a:t>Using the </a:t>
            </a:r>
            <a:r>
              <a:rPr lang="en-US" sz="2400" b="1">
                <a:latin typeface="Lato"/>
                <a:ea typeface="Lato"/>
                <a:cs typeface="Lato"/>
                <a:sym typeface="Lato"/>
              </a:rPr>
              <a:t>WHERE</a:t>
            </a:r>
            <a:r>
              <a:rPr lang="en-US" sz="2400" b="0">
                <a:latin typeface="Lato Light"/>
                <a:ea typeface="Lato Light"/>
                <a:cs typeface="Lato Light"/>
                <a:sym typeface="Lato Light"/>
              </a:rPr>
              <a:t> clause we can filter the number of rows returned in the resulting set of data. </a:t>
            </a:r>
            <a:br>
              <a:rPr lang="en-US"/>
            </a:br>
            <a:endParaRPr/>
          </a:p>
          <a:p>
            <a:pPr marL="457200" marR="0" lvl="0" indent="-381000" algn="l" rtl="0">
              <a:lnSpc>
                <a:spcPct val="100000"/>
              </a:lnSpc>
              <a:spcBef>
                <a:spcPts val="0"/>
              </a:spcBef>
              <a:spcAft>
                <a:spcPts val="0"/>
              </a:spcAft>
              <a:buSzPts val="2400"/>
              <a:buChar char="●"/>
            </a:pPr>
            <a:r>
              <a:rPr lang="en-US" b="1">
                <a:solidFill>
                  <a:srgbClr val="C00000"/>
                </a:solidFill>
              </a:rPr>
              <a:t>Example: </a:t>
            </a:r>
            <a:r>
              <a:rPr lang="en-US"/>
              <a:t>Only show the employee whose employee id is 123</a:t>
            </a:r>
            <a:endParaRPr/>
          </a:p>
        </p:txBody>
      </p:sp>
      <p:sp>
        <p:nvSpPr>
          <p:cNvPr id="272" name="Google Shape;272;p41"/>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4</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250"/>
                                  </p:stCondLst>
                                  <p:childTnLst>
                                    <p:set>
                                      <p:cBhvr>
                                        <p:cTn id="6" dur="1" fill="hold">
                                          <p:stCondLst>
                                            <p:cond delay="0"/>
                                          </p:stCondLst>
                                        </p:cTn>
                                        <p:tgtEl>
                                          <p:spTgt spid="270"/>
                                        </p:tgtEl>
                                        <p:attrNameLst>
                                          <p:attrName>style.visibility</p:attrName>
                                        </p:attrNameLst>
                                      </p:cBhvr>
                                      <p:to>
                                        <p:strVal val="visible"/>
                                      </p:to>
                                    </p:set>
                                    <p:anim calcmode="lin" valueType="num">
                                      <p:cBhvr>
                                        <p:cTn id="7" dur="1000" fill="hold"/>
                                        <p:tgtEl>
                                          <p:spTgt spid="270"/>
                                        </p:tgtEl>
                                        <p:attrNameLst>
                                          <p:attrName>ppt_w</p:attrName>
                                        </p:attrNameLst>
                                      </p:cBhvr>
                                      <p:tavLst>
                                        <p:tav tm="0">
                                          <p:val>
                                            <p:fltVal val="0"/>
                                          </p:val>
                                        </p:tav>
                                        <p:tav tm="100000">
                                          <p:val>
                                            <p:strVal val="#ppt_w"/>
                                          </p:val>
                                        </p:tav>
                                      </p:tavLst>
                                    </p:anim>
                                    <p:anim calcmode="lin" valueType="num">
                                      <p:cBhvr>
                                        <p:cTn id="8" dur="1000" fill="hold"/>
                                        <p:tgtEl>
                                          <p:spTgt spid="270"/>
                                        </p:tgtEl>
                                        <p:attrNameLst>
                                          <p:attrName>ppt_h</p:attrName>
                                        </p:attrNameLst>
                                      </p:cBhvr>
                                      <p:tavLst>
                                        <p:tav tm="0">
                                          <p:val>
                                            <p:fltVal val="0"/>
                                          </p:val>
                                        </p:tav>
                                        <p:tav tm="100000">
                                          <p:val>
                                            <p:strVal val="#ppt_h"/>
                                          </p:val>
                                        </p:tav>
                                      </p:tavLst>
                                    </p:anim>
                                    <p:anim calcmode="lin" valueType="num">
                                      <p:cBhvr>
                                        <p:cTn id="9" dur="1000" fill="hold"/>
                                        <p:tgtEl>
                                          <p:spTgt spid="270"/>
                                        </p:tgtEl>
                                        <p:attrNameLst>
                                          <p:attrName>style.rotation</p:attrName>
                                        </p:attrNameLst>
                                      </p:cBhvr>
                                      <p:tavLst>
                                        <p:tav tm="0">
                                          <p:val>
                                            <p:fltVal val="90"/>
                                          </p:val>
                                        </p:tav>
                                        <p:tav tm="100000">
                                          <p:val>
                                            <p:fltVal val="0"/>
                                          </p:val>
                                        </p:tav>
                                      </p:tavLst>
                                    </p:anim>
                                    <p:animEffect transition="in" filter="fade">
                                      <p:cBhvr>
                                        <p:cTn id="10" dur="1000"/>
                                        <p:tgtEl>
                                          <p:spTgt spid="270"/>
                                        </p:tgtEl>
                                      </p:cBhvr>
                                    </p:animEffect>
                                  </p:childTnLst>
                                </p:cTn>
                              </p:par>
                            </p:childTnLst>
                          </p:cTn>
                        </p:par>
                        <p:par>
                          <p:cTn id="11" fill="hold">
                            <p:stCondLst>
                              <p:cond delay="1250"/>
                            </p:stCondLst>
                            <p:childTnLst>
                              <p:par>
                                <p:cTn id="12" presetID="16" presetClass="entr" presetSubtype="21" fill="hold" nodeType="afterEffect">
                                  <p:stCondLst>
                                    <p:cond delay="0"/>
                                  </p:stCondLst>
                                  <p:childTnLst>
                                    <p:set>
                                      <p:cBhvr>
                                        <p:cTn id="13" dur="1" fill="hold">
                                          <p:stCondLst>
                                            <p:cond delay="0"/>
                                          </p:stCondLst>
                                        </p:cTn>
                                        <p:tgtEl>
                                          <p:spTgt spid="271">
                                            <p:txEl>
                                              <p:pRg st="0" end="0"/>
                                            </p:txEl>
                                          </p:spTgt>
                                        </p:tgtEl>
                                        <p:attrNameLst>
                                          <p:attrName>style.visibility</p:attrName>
                                        </p:attrNameLst>
                                      </p:cBhvr>
                                      <p:to>
                                        <p:strVal val="visible"/>
                                      </p:to>
                                    </p:set>
                                    <p:animEffect transition="in" filter="barn(inVertical)">
                                      <p:cBhvr>
                                        <p:cTn id="14" dur="500"/>
                                        <p:tgtEl>
                                          <p:spTgt spid="27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271">
                                            <p:txEl>
                                              <p:pRg st="1" end="1"/>
                                            </p:txEl>
                                          </p:spTgt>
                                        </p:tgtEl>
                                        <p:attrNameLst>
                                          <p:attrName>style.visibility</p:attrName>
                                        </p:attrNameLst>
                                      </p:cBhvr>
                                      <p:to>
                                        <p:strVal val="visible"/>
                                      </p:to>
                                    </p:set>
                                    <p:animEffect transition="in" filter="barn(inVertical)">
                                      <p:cBhvr>
                                        <p:cTn id="19" dur="500"/>
                                        <p:tgtEl>
                                          <p:spTgt spid="271">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71">
                                            <p:txEl>
                                              <p:pRg st="2" end="2"/>
                                            </p:txEl>
                                          </p:spTgt>
                                        </p:tgtEl>
                                        <p:attrNameLst>
                                          <p:attrName>style.visibility</p:attrName>
                                        </p:attrNameLst>
                                      </p:cBhvr>
                                      <p:to>
                                        <p:strVal val="visible"/>
                                      </p:to>
                                    </p:set>
                                    <p:animEffect transition="in" filter="barn(inVertical)">
                                      <p:cBhvr>
                                        <p:cTn id="24" dur="500"/>
                                        <p:tgtEl>
                                          <p:spTgt spid="2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77"/>
          <p:cNvSpPr txBox="1">
            <a:spLocks noGrp="1"/>
          </p:cNvSpPr>
          <p:nvPr>
            <p:ph type="title"/>
          </p:nvPr>
        </p:nvSpPr>
        <p:spPr>
          <a:xfrm>
            <a:off x="427057" y="98225"/>
            <a:ext cx="7200900" cy="500100"/>
          </a:xfrm>
          <a:prstGeom prst="rect">
            <a:avLst/>
          </a:prstGeom>
          <a:solidFill>
            <a:srgbClr val="38761D"/>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WHERE Clause - Pattern Matching Test</a:t>
            </a:r>
            <a:endParaRPr>
              <a:solidFill>
                <a:schemeClr val="lt1"/>
              </a:solidFill>
            </a:endParaRPr>
          </a:p>
          <a:p>
            <a:pPr marL="0" lvl="0" indent="0" algn="l" rtl="0">
              <a:lnSpc>
                <a:spcPct val="90000"/>
              </a:lnSpc>
              <a:spcBef>
                <a:spcPts val="0"/>
              </a:spcBef>
              <a:spcAft>
                <a:spcPts val="0"/>
              </a:spcAft>
              <a:buClr>
                <a:schemeClr val="accent1"/>
              </a:buClr>
              <a:buSzPts val="2400"/>
              <a:buFont typeface="Cambria"/>
              <a:buNone/>
            </a:pPr>
            <a:endParaRPr>
              <a:solidFill>
                <a:schemeClr val="lt1"/>
              </a:solidFill>
            </a:endParaRPr>
          </a:p>
        </p:txBody>
      </p:sp>
      <p:sp>
        <p:nvSpPr>
          <p:cNvPr id="561" name="Google Shape;561;p77"/>
          <p:cNvSpPr txBox="1">
            <a:spLocks noGrp="1"/>
          </p:cNvSpPr>
          <p:nvPr>
            <p:ph type="body" idx="1"/>
          </p:nvPr>
        </p:nvSpPr>
        <p:spPr>
          <a:xfrm>
            <a:off x="427056" y="941225"/>
            <a:ext cx="8159159" cy="470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2400"/>
              <a:buNone/>
            </a:pPr>
            <a:r>
              <a:rPr lang="en-US" b="1">
                <a:latin typeface="Lato"/>
                <a:ea typeface="Lato"/>
                <a:cs typeface="Lato"/>
                <a:sym typeface="Lato"/>
              </a:rPr>
              <a:t>The Pattern </a:t>
            </a:r>
            <a:endParaRPr b="1">
              <a:latin typeface="Lato"/>
              <a:ea typeface="Lato"/>
              <a:cs typeface="Lato"/>
              <a:sym typeface="Lato"/>
            </a:endParaRPr>
          </a:p>
          <a:p>
            <a:pPr marL="457200" marR="0" lvl="0" indent="-381000" algn="l" rtl="0">
              <a:lnSpc>
                <a:spcPct val="100000"/>
              </a:lnSpc>
              <a:spcBef>
                <a:spcPts val="1800"/>
              </a:spcBef>
              <a:spcAft>
                <a:spcPts val="0"/>
              </a:spcAft>
              <a:buSzPts val="2400"/>
              <a:buChar char="●"/>
            </a:pPr>
            <a:r>
              <a:rPr lang="en-US"/>
              <a:t>Is a string that may include one or more wildcard characters.  </a:t>
            </a:r>
            <a:endParaRPr/>
          </a:p>
          <a:p>
            <a:pPr marL="457200" marR="0" lvl="0" indent="-381000" algn="l" rtl="0">
              <a:lnSpc>
                <a:spcPct val="100000"/>
              </a:lnSpc>
              <a:spcBef>
                <a:spcPts val="0"/>
              </a:spcBef>
              <a:spcAft>
                <a:spcPts val="0"/>
              </a:spcAft>
              <a:buSzPts val="2400"/>
              <a:buChar char="●"/>
            </a:pPr>
            <a:r>
              <a:rPr lang="en-US"/>
              <a:t>They are case sensitive!</a:t>
            </a:r>
            <a:endParaRPr/>
          </a:p>
          <a:p>
            <a:pPr marL="0" marR="0" lvl="0" indent="0" algn="l" rtl="0">
              <a:lnSpc>
                <a:spcPct val="100000"/>
              </a:lnSpc>
              <a:spcBef>
                <a:spcPts val="1800"/>
              </a:spcBef>
              <a:spcAft>
                <a:spcPts val="0"/>
              </a:spcAft>
              <a:buSzPts val="2400"/>
              <a:buNone/>
            </a:pPr>
            <a:r>
              <a:rPr lang="en-US"/>
              <a:t>The wildcard character </a:t>
            </a:r>
            <a:r>
              <a:rPr lang="en-US">
                <a:solidFill>
                  <a:srgbClr val="0033CC"/>
                </a:solidFill>
                <a:latin typeface="IBM Plex Mono SemiBold"/>
                <a:ea typeface="IBM Plex Mono SemiBold"/>
                <a:cs typeface="IBM Plex Mono SemiBold"/>
                <a:sym typeface="IBM Plex Mono SemiBold"/>
              </a:rPr>
              <a:t>'%'</a:t>
            </a:r>
            <a:r>
              <a:rPr lang="en-US"/>
              <a:t> matches any sequence of zero or more characters. </a:t>
            </a:r>
            <a:endParaRPr/>
          </a:p>
          <a:p>
            <a:pPr marL="0" marR="0" lvl="0" indent="0" algn="l" rtl="0">
              <a:lnSpc>
                <a:spcPct val="100000"/>
              </a:lnSpc>
              <a:spcBef>
                <a:spcPts val="1800"/>
              </a:spcBef>
              <a:spcAft>
                <a:spcPts val="0"/>
              </a:spcAft>
              <a:buSzPts val="2400"/>
              <a:buNone/>
            </a:pPr>
            <a:r>
              <a:rPr lang="en-US"/>
              <a:t>The wildcard character </a:t>
            </a:r>
            <a:r>
              <a:rPr lang="en-US">
                <a:solidFill>
                  <a:srgbClr val="0033CC"/>
                </a:solidFill>
                <a:latin typeface="IBM Plex Mono SemiBold"/>
                <a:ea typeface="IBM Plex Mono SemiBold"/>
                <a:cs typeface="IBM Plex Mono SemiBold"/>
                <a:sym typeface="IBM Plex Mono SemiBold"/>
              </a:rPr>
              <a:t>'_'</a:t>
            </a:r>
            <a:r>
              <a:rPr lang="en-US"/>
              <a:t> matches exactly one character</a:t>
            </a:r>
            <a:endParaRPr/>
          </a:p>
          <a:p>
            <a:pPr marL="0" lvl="0" indent="0" algn="l" rtl="0">
              <a:lnSpc>
                <a:spcPct val="100000"/>
              </a:lnSpc>
              <a:spcBef>
                <a:spcPts val="1800"/>
              </a:spcBef>
              <a:spcAft>
                <a:spcPts val="0"/>
              </a:spcAft>
              <a:buSzPts val="2400"/>
              <a:buNone/>
            </a:pPr>
            <a:endParaRPr>
              <a:latin typeface="IBM Plex Mono SemiBold"/>
              <a:ea typeface="IBM Plex Mono SemiBold"/>
              <a:cs typeface="IBM Plex Mono SemiBold"/>
              <a:sym typeface="IBM Plex Mono SemiBold"/>
            </a:endParaRPr>
          </a:p>
          <a:p>
            <a:pPr marL="0" marR="0" lvl="0" indent="0" algn="l" rtl="0">
              <a:lnSpc>
                <a:spcPct val="100000"/>
              </a:lnSpc>
              <a:spcBef>
                <a:spcPts val="0"/>
              </a:spcBef>
              <a:spcAft>
                <a:spcPts val="0"/>
              </a:spcAft>
              <a:buSzPts val="2400"/>
              <a:buNone/>
            </a:pPr>
            <a:endParaRPr>
              <a:latin typeface="IBM Plex Mono SemiBold"/>
              <a:ea typeface="IBM Plex Mono SemiBold"/>
              <a:cs typeface="IBM Plex Mono SemiBold"/>
              <a:sym typeface="IBM Plex Mono SemiBold"/>
            </a:endParaRPr>
          </a:p>
          <a:p>
            <a:pPr marL="0" marR="0" lvl="0" indent="0" algn="l" rtl="0">
              <a:lnSpc>
                <a:spcPct val="100000"/>
              </a:lnSpc>
              <a:spcBef>
                <a:spcPts val="1800"/>
              </a:spcBef>
              <a:spcAft>
                <a:spcPts val="1800"/>
              </a:spcAft>
              <a:buSzPts val="2400"/>
              <a:buNone/>
            </a:pPr>
            <a:endParaRPr>
              <a:latin typeface="IBM Plex Mono SemiBold"/>
              <a:ea typeface="IBM Plex Mono SemiBold"/>
              <a:cs typeface="IBM Plex Mono SemiBold"/>
              <a:sym typeface="IBM Plex Mono SemiBold"/>
            </a:endParaRPr>
          </a:p>
        </p:txBody>
      </p:sp>
      <p:sp>
        <p:nvSpPr>
          <p:cNvPr id="562" name="Google Shape;562;p7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40</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61">
                                            <p:txEl>
                                              <p:pRg st="0" end="0"/>
                                            </p:txEl>
                                          </p:spTgt>
                                        </p:tgtEl>
                                        <p:attrNameLst>
                                          <p:attrName>style.visibility</p:attrName>
                                        </p:attrNameLst>
                                      </p:cBhvr>
                                      <p:to>
                                        <p:strVal val="visible"/>
                                      </p:to>
                                    </p:set>
                                    <p:animEffect transition="in" filter="barn(inVertical)">
                                      <p:cBhvr>
                                        <p:cTn id="7" dur="500"/>
                                        <p:tgtEl>
                                          <p:spTgt spid="561">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750"/>
                                  </p:stCondLst>
                                  <p:childTnLst>
                                    <p:set>
                                      <p:cBhvr>
                                        <p:cTn id="10" dur="1" fill="hold">
                                          <p:stCondLst>
                                            <p:cond delay="0"/>
                                          </p:stCondLst>
                                        </p:cTn>
                                        <p:tgtEl>
                                          <p:spTgt spid="561">
                                            <p:txEl>
                                              <p:pRg st="1" end="1"/>
                                            </p:txEl>
                                          </p:spTgt>
                                        </p:tgtEl>
                                        <p:attrNameLst>
                                          <p:attrName>style.visibility</p:attrName>
                                        </p:attrNameLst>
                                      </p:cBhvr>
                                      <p:to>
                                        <p:strVal val="visible"/>
                                      </p:to>
                                    </p:set>
                                    <p:animEffect transition="in" filter="barn(inVertical)">
                                      <p:cBhvr>
                                        <p:cTn id="11" dur="500"/>
                                        <p:tgtEl>
                                          <p:spTgt spid="561">
                                            <p:txEl>
                                              <p:pRg st="1" end="1"/>
                                            </p:txEl>
                                          </p:spTgt>
                                        </p:tgtEl>
                                      </p:cBhvr>
                                    </p:animEffect>
                                  </p:childTnLst>
                                </p:cTn>
                              </p:par>
                            </p:childTnLst>
                          </p:cTn>
                        </p:par>
                        <p:par>
                          <p:cTn id="12" fill="hold">
                            <p:stCondLst>
                              <p:cond delay="1750"/>
                            </p:stCondLst>
                            <p:childTnLst>
                              <p:par>
                                <p:cTn id="13" presetID="16" presetClass="entr" presetSubtype="21" fill="hold" nodeType="afterEffect">
                                  <p:stCondLst>
                                    <p:cond delay="750"/>
                                  </p:stCondLst>
                                  <p:childTnLst>
                                    <p:set>
                                      <p:cBhvr>
                                        <p:cTn id="14" dur="1" fill="hold">
                                          <p:stCondLst>
                                            <p:cond delay="0"/>
                                          </p:stCondLst>
                                        </p:cTn>
                                        <p:tgtEl>
                                          <p:spTgt spid="561">
                                            <p:txEl>
                                              <p:pRg st="2" end="2"/>
                                            </p:txEl>
                                          </p:spTgt>
                                        </p:tgtEl>
                                        <p:attrNameLst>
                                          <p:attrName>style.visibility</p:attrName>
                                        </p:attrNameLst>
                                      </p:cBhvr>
                                      <p:to>
                                        <p:strVal val="visible"/>
                                      </p:to>
                                    </p:set>
                                    <p:animEffect transition="in" filter="barn(inVertical)">
                                      <p:cBhvr>
                                        <p:cTn id="15" dur="500"/>
                                        <p:tgtEl>
                                          <p:spTgt spid="56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61">
                                            <p:txEl>
                                              <p:pRg st="3" end="3"/>
                                            </p:txEl>
                                          </p:spTgt>
                                        </p:tgtEl>
                                        <p:attrNameLst>
                                          <p:attrName>style.visibility</p:attrName>
                                        </p:attrNameLst>
                                      </p:cBhvr>
                                      <p:to>
                                        <p:strVal val="visible"/>
                                      </p:to>
                                    </p:set>
                                    <p:animEffect transition="in" filter="barn(inVertical)">
                                      <p:cBhvr>
                                        <p:cTn id="20" dur="500"/>
                                        <p:tgtEl>
                                          <p:spTgt spid="56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561">
                                            <p:txEl>
                                              <p:pRg st="4" end="4"/>
                                            </p:txEl>
                                          </p:spTgt>
                                        </p:tgtEl>
                                        <p:attrNameLst>
                                          <p:attrName>style.visibility</p:attrName>
                                        </p:attrNameLst>
                                      </p:cBhvr>
                                      <p:to>
                                        <p:strVal val="visible"/>
                                      </p:to>
                                    </p:set>
                                    <p:animEffect transition="in" filter="barn(inVertical)">
                                      <p:cBhvr>
                                        <p:cTn id="25" dur="500"/>
                                        <p:tgtEl>
                                          <p:spTgt spid="56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78"/>
          <p:cNvSpPr txBox="1">
            <a:spLocks noGrp="1"/>
          </p:cNvSpPr>
          <p:nvPr>
            <p:ph type="title"/>
          </p:nvPr>
        </p:nvSpPr>
        <p:spPr>
          <a:xfrm>
            <a:off x="509700" y="121625"/>
            <a:ext cx="7200900" cy="500100"/>
          </a:xfrm>
          <a:prstGeom prst="rect">
            <a:avLst/>
          </a:prstGeom>
          <a:solidFill>
            <a:srgbClr val="38761D"/>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WHERE Clause - Pattern Matching %</a:t>
            </a:r>
            <a:endParaRPr>
              <a:solidFill>
                <a:schemeClr val="lt1"/>
              </a:solidFill>
            </a:endParaRPr>
          </a:p>
          <a:p>
            <a:pPr marL="0" lvl="0" indent="0" algn="l" rtl="0">
              <a:lnSpc>
                <a:spcPct val="90000"/>
              </a:lnSpc>
              <a:spcBef>
                <a:spcPts val="0"/>
              </a:spcBef>
              <a:spcAft>
                <a:spcPts val="0"/>
              </a:spcAft>
              <a:buClr>
                <a:schemeClr val="accent1"/>
              </a:buClr>
              <a:buSzPts val="2400"/>
              <a:buFont typeface="Cambria"/>
              <a:buNone/>
            </a:pPr>
            <a:endParaRPr>
              <a:solidFill>
                <a:schemeClr val="lt1"/>
              </a:solidFill>
            </a:endParaRPr>
          </a:p>
        </p:txBody>
      </p:sp>
      <p:sp>
        <p:nvSpPr>
          <p:cNvPr id="568" name="Google Shape;568;p78"/>
          <p:cNvSpPr txBox="1">
            <a:spLocks noGrp="1"/>
          </p:cNvSpPr>
          <p:nvPr>
            <p:ph type="body" idx="1"/>
          </p:nvPr>
        </p:nvSpPr>
        <p:spPr>
          <a:xfrm>
            <a:off x="473342" y="941224"/>
            <a:ext cx="8058010" cy="52218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2400"/>
              <a:buNone/>
            </a:pPr>
            <a:r>
              <a:rPr lang="en-US" b="1">
                <a:solidFill>
                  <a:srgbClr val="C00000"/>
                </a:solidFill>
                <a:latin typeface="Lato"/>
                <a:ea typeface="Lato"/>
                <a:cs typeface="Lato"/>
                <a:sym typeface="Lato"/>
              </a:rPr>
              <a:t>% Wild Card Example:</a:t>
            </a:r>
            <a:endParaRPr>
              <a:solidFill>
                <a:srgbClr val="C00000"/>
              </a:solidFill>
            </a:endParaRPr>
          </a:p>
          <a:p>
            <a:pPr marL="0" lvl="0" indent="0" algn="l" rtl="0">
              <a:lnSpc>
                <a:spcPct val="100000"/>
              </a:lnSpc>
              <a:spcBef>
                <a:spcPts val="1800"/>
              </a:spcBef>
              <a:spcAft>
                <a:spcPts val="0"/>
              </a:spcAft>
              <a:buSzPts val="2400"/>
              <a:buNone/>
            </a:pPr>
            <a:r>
              <a:rPr lang="en-US"/>
              <a:t>Find all employees whose last name ends with the letter ‘n’.</a:t>
            </a:r>
            <a:endParaRPr/>
          </a:p>
          <a:p>
            <a:pPr marL="0" lvl="0" indent="0" algn="l" rtl="0">
              <a:lnSpc>
                <a:spcPct val="100000"/>
              </a:lnSpc>
              <a:spcBef>
                <a:spcPts val="0"/>
              </a:spcBef>
              <a:spcAft>
                <a:spcPts val="0"/>
              </a:spcAft>
              <a:buSzPts val="2400"/>
              <a:buNone/>
            </a:pPr>
            <a:endParaRPr/>
          </a:p>
          <a:p>
            <a:pPr marL="0" lvl="0" indent="0" algn="l" rtl="0">
              <a:lnSpc>
                <a:spcPct val="100000"/>
              </a:lnSpc>
              <a:spcBef>
                <a:spcPts val="0"/>
              </a:spcBef>
              <a:spcAft>
                <a:spcPts val="0"/>
              </a:spcAft>
              <a:buSzPts val="2400"/>
              <a:buNone/>
            </a:pPr>
            <a:endParaRPr/>
          </a:p>
          <a:p>
            <a:pPr marL="0" lvl="0" indent="0" algn="l" rtl="0">
              <a:lnSpc>
                <a:spcPct val="100000"/>
              </a:lnSpc>
              <a:spcBef>
                <a:spcPts val="0"/>
              </a:spcBef>
              <a:spcAft>
                <a:spcPts val="0"/>
              </a:spcAft>
              <a:buSzPts val="2400"/>
              <a:buNone/>
            </a:pPr>
            <a:endParaRPr/>
          </a:p>
          <a:p>
            <a:pPr marL="0" lvl="0" indent="0" algn="l" rtl="0">
              <a:lnSpc>
                <a:spcPct val="100000"/>
              </a:lnSpc>
              <a:spcBef>
                <a:spcPts val="0"/>
              </a:spcBef>
              <a:spcAft>
                <a:spcPts val="0"/>
              </a:spcAft>
              <a:buSzPts val="2400"/>
              <a:buNone/>
            </a:pPr>
            <a:endParaRPr/>
          </a:p>
          <a:p>
            <a:pPr marL="0" lvl="0" indent="0" algn="l" rtl="0">
              <a:lnSpc>
                <a:spcPct val="100000"/>
              </a:lnSpc>
              <a:spcBef>
                <a:spcPts val="0"/>
              </a:spcBef>
              <a:spcAft>
                <a:spcPts val="0"/>
              </a:spcAft>
              <a:buSzPts val="2400"/>
              <a:buNone/>
            </a:pPr>
            <a:endParaRPr/>
          </a:p>
          <a:p>
            <a:pPr marL="0" lvl="0" indent="0" algn="l" rtl="0">
              <a:lnSpc>
                <a:spcPct val="100000"/>
              </a:lnSpc>
              <a:spcBef>
                <a:spcPts val="0"/>
              </a:spcBef>
              <a:spcAft>
                <a:spcPts val="0"/>
              </a:spcAft>
              <a:buSzPts val="2400"/>
              <a:buNone/>
            </a:pPr>
            <a:endParaRPr lang="en-US" b="1">
              <a:latin typeface="Lato"/>
              <a:ea typeface="Lato"/>
              <a:cs typeface="Lato"/>
              <a:sym typeface="Lato"/>
            </a:endParaRPr>
          </a:p>
          <a:p>
            <a:pPr marL="0" lvl="0" indent="0" algn="l" rtl="0">
              <a:lnSpc>
                <a:spcPct val="100000"/>
              </a:lnSpc>
              <a:spcBef>
                <a:spcPts val="0"/>
              </a:spcBef>
              <a:spcAft>
                <a:spcPts val="0"/>
              </a:spcAft>
              <a:buSzPts val="2400"/>
              <a:buNone/>
            </a:pPr>
            <a:r>
              <a:rPr lang="en-US" b="1">
                <a:solidFill>
                  <a:srgbClr val="C00000"/>
                </a:solidFill>
                <a:latin typeface="Lato"/>
                <a:ea typeface="Lato"/>
                <a:cs typeface="Lato"/>
                <a:sym typeface="Lato"/>
              </a:rPr>
              <a:t>Explanation:</a:t>
            </a:r>
            <a:endParaRPr b="1">
              <a:solidFill>
                <a:srgbClr val="C00000"/>
              </a:solidFill>
              <a:latin typeface="Lato"/>
              <a:ea typeface="Lato"/>
              <a:cs typeface="Lato"/>
              <a:sym typeface="Lato"/>
            </a:endParaRPr>
          </a:p>
          <a:p>
            <a:pPr marL="0" lvl="0" indent="0" algn="l" rtl="0">
              <a:lnSpc>
                <a:spcPct val="100000"/>
              </a:lnSpc>
              <a:spcBef>
                <a:spcPts val="0"/>
              </a:spcBef>
              <a:spcAft>
                <a:spcPts val="0"/>
              </a:spcAft>
              <a:buSzPts val="2400"/>
              <a:buNone/>
            </a:pPr>
            <a:r>
              <a:rPr lang="en-US"/>
              <a:t>Any number of characters can show up before ending in a single letter n.</a:t>
            </a:r>
          </a:p>
          <a:p>
            <a:pPr marL="0" lvl="0" indent="0" algn="l" rtl="0">
              <a:lnSpc>
                <a:spcPct val="100000"/>
              </a:lnSpc>
              <a:spcBef>
                <a:spcPts val="0"/>
              </a:spcBef>
              <a:spcAft>
                <a:spcPts val="0"/>
              </a:spcAft>
              <a:buSzPts val="2400"/>
              <a:buNone/>
            </a:pPr>
            <a:endParaRPr lang="en-US"/>
          </a:p>
          <a:p>
            <a:pPr marL="0" lvl="0" indent="0" algn="l" rtl="0">
              <a:lnSpc>
                <a:spcPct val="100000"/>
              </a:lnSpc>
              <a:spcBef>
                <a:spcPts val="0"/>
              </a:spcBef>
              <a:spcAft>
                <a:spcPts val="0"/>
              </a:spcAft>
              <a:buSzPts val="2400"/>
              <a:buNone/>
            </a:pPr>
            <a:r>
              <a:rPr lang="en-US" b="1">
                <a:solidFill>
                  <a:srgbClr val="C00000"/>
                </a:solidFill>
              </a:rPr>
              <a:t>NOTE: </a:t>
            </a:r>
            <a:r>
              <a:rPr lang="en-US"/>
              <a:t>Keywords must be UPPERCASE for this course</a:t>
            </a:r>
            <a:endParaRPr/>
          </a:p>
          <a:p>
            <a:pPr marL="0" marR="0" lvl="0" indent="0" algn="l" rtl="0">
              <a:lnSpc>
                <a:spcPct val="100000"/>
              </a:lnSpc>
              <a:spcBef>
                <a:spcPts val="0"/>
              </a:spcBef>
              <a:spcAft>
                <a:spcPts val="0"/>
              </a:spcAft>
              <a:buSzPts val="2400"/>
              <a:buNone/>
            </a:pPr>
            <a:endParaRPr>
              <a:latin typeface="IBM Plex Mono SemiBold"/>
              <a:ea typeface="IBM Plex Mono SemiBold"/>
              <a:cs typeface="IBM Plex Mono SemiBold"/>
              <a:sym typeface="IBM Plex Mono SemiBold"/>
            </a:endParaRPr>
          </a:p>
          <a:p>
            <a:pPr marL="0" marR="0" lvl="0" indent="0" algn="l" rtl="0">
              <a:lnSpc>
                <a:spcPct val="100000"/>
              </a:lnSpc>
              <a:spcBef>
                <a:spcPts val="1800"/>
              </a:spcBef>
              <a:spcAft>
                <a:spcPts val="1800"/>
              </a:spcAft>
              <a:buSzPts val="2400"/>
              <a:buNone/>
            </a:pPr>
            <a:endParaRPr>
              <a:latin typeface="IBM Plex Mono SemiBold"/>
              <a:ea typeface="IBM Plex Mono SemiBold"/>
              <a:cs typeface="IBM Plex Mono SemiBold"/>
              <a:sym typeface="IBM Plex Mono SemiBold"/>
            </a:endParaRPr>
          </a:p>
        </p:txBody>
      </p:sp>
      <p:sp>
        <p:nvSpPr>
          <p:cNvPr id="569" name="Google Shape;569;p78"/>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41</a:t>
            </a:fld>
            <a:endParaRPr/>
          </a:p>
        </p:txBody>
      </p:sp>
      <p:sp>
        <p:nvSpPr>
          <p:cNvPr id="570" name="Google Shape;570;p78"/>
          <p:cNvSpPr txBox="1">
            <a:spLocks noGrp="1"/>
          </p:cNvSpPr>
          <p:nvPr>
            <p:ph type="body" idx="1"/>
          </p:nvPr>
        </p:nvSpPr>
        <p:spPr>
          <a:xfrm>
            <a:off x="526392" y="2451725"/>
            <a:ext cx="7147800" cy="13407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200">
                <a:solidFill>
                  <a:srgbClr val="336699"/>
                </a:solidFill>
                <a:latin typeface="IBM Plex Mono SemiBold"/>
                <a:ea typeface="IBM Plex Mono SemiBold"/>
                <a:cs typeface="IBM Plex Mono SemiBold"/>
                <a:sym typeface="IBM Plex Mono SemiBold"/>
              </a:rPr>
              <a:t>SELECT</a:t>
            </a:r>
            <a:r>
              <a:rPr lang="en-US" sz="2200">
                <a:latin typeface="IBM Plex Mono SemiBold"/>
                <a:ea typeface="IBM Plex Mono SemiBold"/>
                <a:cs typeface="IBM Plex Mono SemiBold"/>
                <a:sym typeface="IBM Plex Mono SemiBold"/>
              </a:rPr>
              <a:t> </a:t>
            </a:r>
            <a:r>
              <a:rPr lang="en-US" sz="2200" err="1">
                <a:latin typeface="IBM Plex Mono SemiBold"/>
                <a:ea typeface="IBM Plex Mono SemiBold"/>
                <a:cs typeface="IBM Plex Mono SemiBold"/>
                <a:sym typeface="IBM Plex Mono SemiBold"/>
              </a:rPr>
              <a:t>employee_id</a:t>
            </a:r>
            <a:r>
              <a:rPr lang="en-US" sz="2200">
                <a:latin typeface="IBM Plex Mono SemiBold"/>
                <a:ea typeface="IBM Plex Mono SemiBold"/>
                <a:cs typeface="IBM Plex Mono SemiBold"/>
                <a:sym typeface="IBM Plex Mono SemiBold"/>
              </a:rPr>
              <a:t>, </a:t>
            </a:r>
            <a:r>
              <a:rPr lang="en-US" sz="2200" err="1">
                <a:latin typeface="IBM Plex Mono SemiBold"/>
                <a:ea typeface="IBM Plex Mono SemiBold"/>
                <a:cs typeface="IBM Plex Mono SemiBold"/>
                <a:sym typeface="IBM Plex Mono SemiBold"/>
              </a:rPr>
              <a:t>first_name</a:t>
            </a:r>
            <a:r>
              <a:rPr lang="en-US" sz="2200">
                <a:latin typeface="IBM Plex Mono SemiBold"/>
                <a:ea typeface="IBM Plex Mono SemiBold"/>
                <a:cs typeface="IBM Plex Mono SemiBold"/>
                <a:sym typeface="IBM Plex Mono SemiBold"/>
              </a:rPr>
              <a:t>, </a:t>
            </a:r>
            <a:r>
              <a:rPr lang="en-US" sz="2200" err="1">
                <a:latin typeface="IBM Plex Mono SemiBold"/>
                <a:ea typeface="IBM Plex Mono SemiBold"/>
                <a:cs typeface="IBM Plex Mono SemiBold"/>
                <a:sym typeface="IBM Plex Mono SemiBold"/>
              </a:rPr>
              <a:t>last_name</a:t>
            </a:r>
            <a:endParaRPr sz="22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sz="2200">
                <a:solidFill>
                  <a:srgbClr val="336699"/>
                </a:solidFill>
                <a:latin typeface="IBM Plex Mono SemiBold"/>
                <a:ea typeface="IBM Plex Mono SemiBold"/>
                <a:cs typeface="IBM Plex Mono SemiBold"/>
                <a:sym typeface="IBM Plex Mono SemiBold"/>
              </a:rPr>
              <a:t>FROM</a:t>
            </a:r>
            <a:r>
              <a:rPr lang="en-US" sz="2200">
                <a:latin typeface="IBM Plex Mono SemiBold"/>
                <a:ea typeface="IBM Plex Mono SemiBold"/>
                <a:cs typeface="IBM Plex Mono SemiBold"/>
                <a:sym typeface="IBM Plex Mono SemiBold"/>
              </a:rPr>
              <a:t>   Employees</a:t>
            </a:r>
            <a:endParaRPr sz="22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sz="2200">
                <a:solidFill>
                  <a:srgbClr val="336699"/>
                </a:solidFill>
                <a:latin typeface="IBM Plex Mono SemiBold"/>
                <a:ea typeface="IBM Plex Mono SemiBold"/>
                <a:cs typeface="IBM Plex Mono SemiBold"/>
                <a:sym typeface="IBM Plex Mono SemiBold"/>
              </a:rPr>
              <a:t>WHERE  </a:t>
            </a:r>
            <a:r>
              <a:rPr lang="en-US" err="1">
                <a:latin typeface="IBM Plex Mono SemiBold"/>
                <a:ea typeface="IBM Plex Mono SemiBold"/>
                <a:cs typeface="IBM Plex Mono SemiBold"/>
                <a:sym typeface="IBM Plex Mono SemiBold"/>
              </a:rPr>
              <a:t>last_name</a:t>
            </a:r>
            <a:r>
              <a:rPr lang="en-US">
                <a:latin typeface="IBM Plex Mono SemiBold"/>
                <a:ea typeface="IBM Plex Mono SemiBold"/>
                <a:cs typeface="IBM Plex Mono SemiBold"/>
                <a:sym typeface="IBM Plex Mono SemiBold"/>
              </a:rPr>
              <a:t> LIKE </a:t>
            </a:r>
            <a:r>
              <a:rPr lang="en-US">
                <a:solidFill>
                  <a:srgbClr val="0033CC"/>
                </a:solidFill>
                <a:latin typeface="IBM Plex Mono SemiBold"/>
                <a:ea typeface="IBM Plex Mono SemiBold"/>
                <a:cs typeface="IBM Plex Mono SemiBold"/>
                <a:sym typeface="IBM Plex Mono SemiBold"/>
              </a:rPr>
              <a:t>'%n'</a:t>
            </a:r>
            <a:r>
              <a:rPr lang="en-US">
                <a:latin typeface="IBM Plex Mono SemiBold"/>
                <a:ea typeface="IBM Plex Mono SemiBold"/>
                <a:cs typeface="IBM Plex Mono SemiBold"/>
                <a:sym typeface="IBM Plex Mono SemiBold"/>
              </a:rPr>
              <a:t>;</a:t>
            </a:r>
            <a:endParaRPr sz="24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endParaRPr sz="2400">
              <a:latin typeface="IBM Plex Mono SemiBold"/>
              <a:ea typeface="IBM Plex Mono SemiBold"/>
              <a:cs typeface="IBM Plex Mono SemiBold"/>
              <a:sym typeface="IBM Plex Mono SemiBo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568">
                                            <p:txEl>
                                              <p:pRg st="0" end="0"/>
                                            </p:txEl>
                                          </p:spTgt>
                                        </p:tgtEl>
                                        <p:attrNameLst>
                                          <p:attrName>style.visibility</p:attrName>
                                        </p:attrNameLst>
                                      </p:cBhvr>
                                      <p:to>
                                        <p:strVal val="visible"/>
                                      </p:to>
                                    </p:set>
                                    <p:animEffect transition="in" filter="barn(inVertical)">
                                      <p:cBhvr>
                                        <p:cTn id="7" dur="500"/>
                                        <p:tgtEl>
                                          <p:spTgt spid="568">
                                            <p:txEl>
                                              <p:pRg st="0" end="0"/>
                                            </p:txEl>
                                          </p:spTgt>
                                        </p:tgtEl>
                                      </p:cBhvr>
                                    </p:animEffect>
                                  </p:childTnLst>
                                </p:cTn>
                              </p:par>
                              <p:par>
                                <p:cTn id="8" presetID="16" presetClass="entr" presetSubtype="21" fill="hold" nodeType="withEffect">
                                  <p:stCondLst>
                                    <p:cond delay="250"/>
                                  </p:stCondLst>
                                  <p:childTnLst>
                                    <p:set>
                                      <p:cBhvr>
                                        <p:cTn id="9" dur="1" fill="hold">
                                          <p:stCondLst>
                                            <p:cond delay="0"/>
                                          </p:stCondLst>
                                        </p:cTn>
                                        <p:tgtEl>
                                          <p:spTgt spid="568">
                                            <p:txEl>
                                              <p:pRg st="1" end="1"/>
                                            </p:txEl>
                                          </p:spTgt>
                                        </p:tgtEl>
                                        <p:attrNameLst>
                                          <p:attrName>style.visibility</p:attrName>
                                        </p:attrNameLst>
                                      </p:cBhvr>
                                      <p:to>
                                        <p:strVal val="visible"/>
                                      </p:to>
                                    </p:set>
                                    <p:animEffect transition="in" filter="barn(inVertical)">
                                      <p:cBhvr>
                                        <p:cTn id="10" dur="500"/>
                                        <p:tgtEl>
                                          <p:spTgt spid="56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70">
                                            <p:bg/>
                                          </p:spTgt>
                                        </p:tgtEl>
                                        <p:attrNameLst>
                                          <p:attrName>style.visibility</p:attrName>
                                        </p:attrNameLst>
                                      </p:cBhvr>
                                      <p:to>
                                        <p:strVal val="visible"/>
                                      </p:to>
                                    </p:set>
                                    <p:animEffect transition="in" filter="barn(inVertical)">
                                      <p:cBhvr>
                                        <p:cTn id="15" dur="500"/>
                                        <p:tgtEl>
                                          <p:spTgt spid="570">
                                            <p:bg/>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570">
                                            <p:txEl>
                                              <p:pRg st="0" end="0"/>
                                            </p:txEl>
                                          </p:spTgt>
                                        </p:tgtEl>
                                        <p:attrNameLst>
                                          <p:attrName>style.visibility</p:attrName>
                                        </p:attrNameLst>
                                      </p:cBhvr>
                                      <p:to>
                                        <p:strVal val="visible"/>
                                      </p:to>
                                    </p:set>
                                    <p:animEffect transition="in" filter="barn(inVertical)">
                                      <p:cBhvr>
                                        <p:cTn id="18" dur="500"/>
                                        <p:tgtEl>
                                          <p:spTgt spid="570">
                                            <p:txEl>
                                              <p:pRg st="0" end="0"/>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570">
                                            <p:txEl>
                                              <p:pRg st="1" end="1"/>
                                            </p:txEl>
                                          </p:spTgt>
                                        </p:tgtEl>
                                        <p:attrNameLst>
                                          <p:attrName>style.visibility</p:attrName>
                                        </p:attrNameLst>
                                      </p:cBhvr>
                                      <p:to>
                                        <p:strVal val="visible"/>
                                      </p:to>
                                    </p:set>
                                    <p:animEffect transition="in" filter="barn(inVertical)">
                                      <p:cBhvr>
                                        <p:cTn id="21" dur="500"/>
                                        <p:tgtEl>
                                          <p:spTgt spid="570">
                                            <p:txEl>
                                              <p:pRg st="1" end="1"/>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570">
                                            <p:txEl>
                                              <p:pRg st="2" end="2"/>
                                            </p:txEl>
                                          </p:spTgt>
                                        </p:tgtEl>
                                        <p:attrNameLst>
                                          <p:attrName>style.visibility</p:attrName>
                                        </p:attrNameLst>
                                      </p:cBhvr>
                                      <p:to>
                                        <p:strVal val="visible"/>
                                      </p:to>
                                    </p:set>
                                    <p:animEffect transition="in" filter="barn(inVertical)">
                                      <p:cBhvr>
                                        <p:cTn id="24" dur="500"/>
                                        <p:tgtEl>
                                          <p:spTgt spid="570">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568">
                                            <p:txEl>
                                              <p:pRg st="8" end="8"/>
                                            </p:txEl>
                                          </p:spTgt>
                                        </p:tgtEl>
                                        <p:attrNameLst>
                                          <p:attrName>style.visibility</p:attrName>
                                        </p:attrNameLst>
                                      </p:cBhvr>
                                      <p:to>
                                        <p:strVal val="visible"/>
                                      </p:to>
                                    </p:set>
                                    <p:animEffect transition="in" filter="barn(inVertical)">
                                      <p:cBhvr>
                                        <p:cTn id="29" dur="500"/>
                                        <p:tgtEl>
                                          <p:spTgt spid="568">
                                            <p:txEl>
                                              <p:pRg st="8" end="8"/>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568">
                                            <p:txEl>
                                              <p:pRg st="9" end="9"/>
                                            </p:txEl>
                                          </p:spTgt>
                                        </p:tgtEl>
                                        <p:attrNameLst>
                                          <p:attrName>style.visibility</p:attrName>
                                        </p:attrNameLst>
                                      </p:cBhvr>
                                      <p:to>
                                        <p:strVal val="visible"/>
                                      </p:to>
                                    </p:set>
                                    <p:animEffect transition="in" filter="barn(inVertical)">
                                      <p:cBhvr>
                                        <p:cTn id="32" dur="500"/>
                                        <p:tgtEl>
                                          <p:spTgt spid="568">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68">
                                            <p:txEl>
                                              <p:pRg st="11" end="11"/>
                                            </p:txEl>
                                          </p:spTgt>
                                        </p:tgtEl>
                                        <p:attrNameLst>
                                          <p:attrName>style.visibility</p:attrName>
                                        </p:attrNameLst>
                                      </p:cBhvr>
                                      <p:to>
                                        <p:strVal val="visible"/>
                                      </p:to>
                                    </p:set>
                                    <p:animEffect transition="in" filter="barn(inVertical)">
                                      <p:cBhvr>
                                        <p:cTn id="37" dur="500"/>
                                        <p:tgtEl>
                                          <p:spTgt spid="56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 grpId="0" uiExpand="1"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79"/>
          <p:cNvSpPr txBox="1">
            <a:spLocks noGrp="1"/>
          </p:cNvSpPr>
          <p:nvPr>
            <p:ph type="title"/>
          </p:nvPr>
        </p:nvSpPr>
        <p:spPr>
          <a:xfrm>
            <a:off x="510760" y="63375"/>
            <a:ext cx="7200900" cy="500100"/>
          </a:xfrm>
          <a:prstGeom prst="rect">
            <a:avLst/>
          </a:prstGeom>
          <a:solidFill>
            <a:srgbClr val="38761D"/>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WHERE Clause - Pattern Matching %</a:t>
            </a:r>
            <a:endParaRPr>
              <a:solidFill>
                <a:schemeClr val="lt1"/>
              </a:solidFill>
            </a:endParaRPr>
          </a:p>
        </p:txBody>
      </p:sp>
      <p:sp>
        <p:nvSpPr>
          <p:cNvPr id="576" name="Google Shape;576;p79"/>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42</a:t>
            </a:fld>
            <a:endParaRPr/>
          </a:p>
        </p:txBody>
      </p:sp>
      <p:sp>
        <p:nvSpPr>
          <p:cNvPr id="577" name="Google Shape;577;p79"/>
          <p:cNvSpPr txBox="1">
            <a:spLocks noGrp="1"/>
          </p:cNvSpPr>
          <p:nvPr>
            <p:ph type="body" idx="1"/>
          </p:nvPr>
        </p:nvSpPr>
        <p:spPr>
          <a:xfrm>
            <a:off x="289878" y="1404907"/>
            <a:ext cx="5790882" cy="3532468"/>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200">
                <a:latin typeface="IBM Plex Mono"/>
                <a:ea typeface="IBM Plex Mono"/>
                <a:cs typeface="IBM Plex Mono"/>
                <a:sym typeface="IBM Plex Mono"/>
              </a:rPr>
              <a:t>EMPLOYEE_ID FIRST_NAME  LAST_NAME   </a:t>
            </a:r>
            <a:endParaRPr sz="22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200">
                <a:latin typeface="IBM Plex Mono"/>
                <a:ea typeface="IBM Plex Mono"/>
                <a:cs typeface="IBM Plex Mono"/>
                <a:sym typeface="IBM Plex Mono"/>
              </a:rPr>
              <a:t>----------- ----------- ------------</a:t>
            </a:r>
            <a:endParaRPr sz="22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200">
                <a:latin typeface="IBM Plex Mono"/>
                <a:ea typeface="IBM Plex Mono"/>
                <a:cs typeface="IBM Plex Mono"/>
                <a:sym typeface="IBM Plex Mono"/>
              </a:rPr>
              <a:t>198         Donald      </a:t>
            </a:r>
            <a:r>
              <a:rPr lang="en-US" sz="2200" err="1">
                <a:latin typeface="IBM Plex Mono"/>
                <a:ea typeface="IBM Plex Mono"/>
                <a:cs typeface="IBM Plex Mono"/>
                <a:sym typeface="IBM Plex Mono"/>
              </a:rPr>
              <a:t>OConnell</a:t>
            </a:r>
            <a:r>
              <a:rPr lang="en-US" sz="2200">
                <a:latin typeface="IBM Plex Mono"/>
                <a:ea typeface="IBM Plex Mono"/>
                <a:cs typeface="IBM Plex Mono"/>
                <a:sym typeface="IBM Plex Mono"/>
              </a:rPr>
              <a:t>    </a:t>
            </a:r>
            <a:endParaRPr sz="22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200">
                <a:latin typeface="IBM Plex Mono"/>
                <a:ea typeface="IBM Plex Mono"/>
                <a:cs typeface="IBM Plex Mono"/>
                <a:sym typeface="IBM Plex Mono"/>
              </a:rPr>
              <a:t>199         Douglas     Grant       </a:t>
            </a:r>
            <a:endParaRPr sz="22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200">
                <a:latin typeface="IBM Plex Mono"/>
                <a:ea typeface="IBM Plex Mono"/>
                <a:cs typeface="IBM Plex Mono"/>
                <a:sym typeface="IBM Plex Mono"/>
              </a:rPr>
              <a:t>200         Jennifer    Whale</a:t>
            </a:r>
            <a:r>
              <a:rPr lang="en-US" sz="2200" b="1">
                <a:latin typeface="IBM Plex Mono"/>
                <a:ea typeface="IBM Plex Mono"/>
                <a:cs typeface="IBM Plex Mono"/>
                <a:sym typeface="IBM Plex Mono"/>
              </a:rPr>
              <a:t>n</a:t>
            </a:r>
            <a:r>
              <a:rPr lang="en-US" sz="2200">
                <a:latin typeface="IBM Plex Mono"/>
                <a:ea typeface="IBM Plex Mono"/>
                <a:cs typeface="IBM Plex Mono"/>
                <a:sym typeface="IBM Plex Mono"/>
              </a:rPr>
              <a:t>      </a:t>
            </a:r>
            <a:endParaRPr sz="22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200">
                <a:latin typeface="IBM Plex Mono"/>
                <a:ea typeface="IBM Plex Mono"/>
                <a:cs typeface="IBM Plex Mono"/>
                <a:sym typeface="IBM Plex Mono"/>
              </a:rPr>
              <a:t>201         Michael     </a:t>
            </a:r>
            <a:r>
              <a:rPr lang="en-US" sz="2200" err="1">
                <a:latin typeface="IBM Plex Mono"/>
                <a:ea typeface="IBM Plex Mono"/>
                <a:cs typeface="IBM Plex Mono"/>
                <a:sym typeface="IBM Plex Mono"/>
              </a:rPr>
              <a:t>Hartstei</a:t>
            </a:r>
            <a:r>
              <a:rPr lang="en-US" sz="2200" b="1" err="1">
                <a:latin typeface="IBM Plex Mono"/>
                <a:ea typeface="IBM Plex Mono"/>
                <a:cs typeface="IBM Plex Mono"/>
                <a:sym typeface="IBM Plex Mono"/>
              </a:rPr>
              <a:t>n</a:t>
            </a:r>
            <a:r>
              <a:rPr lang="en-US" sz="2200">
                <a:latin typeface="IBM Plex Mono"/>
                <a:ea typeface="IBM Plex Mono"/>
                <a:cs typeface="IBM Plex Mono"/>
                <a:sym typeface="IBM Plex Mono"/>
              </a:rPr>
              <a:t>   </a:t>
            </a:r>
            <a:endParaRPr sz="22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200">
                <a:latin typeface="IBM Plex Mono"/>
                <a:ea typeface="IBM Plex Mono"/>
                <a:cs typeface="IBM Plex Mono"/>
                <a:sym typeface="IBM Plex Mono"/>
              </a:rPr>
              <a:t>202         Pat         Fay         </a:t>
            </a:r>
            <a:endParaRPr sz="22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200">
                <a:latin typeface="IBM Plex Mono"/>
                <a:ea typeface="IBM Plex Mono"/>
                <a:cs typeface="IBM Plex Mono"/>
                <a:sym typeface="IBM Plex Mono"/>
              </a:rPr>
              <a:t>203         Susan       </a:t>
            </a:r>
            <a:r>
              <a:rPr lang="en-US" sz="2200" err="1">
                <a:latin typeface="IBM Plex Mono"/>
                <a:ea typeface="IBM Plex Mono"/>
                <a:cs typeface="IBM Plex Mono"/>
                <a:sym typeface="IBM Plex Mono"/>
              </a:rPr>
              <a:t>Mavris</a:t>
            </a:r>
            <a:r>
              <a:rPr lang="en-US" sz="2200">
                <a:latin typeface="IBM Plex Mono"/>
                <a:ea typeface="IBM Plex Mono"/>
                <a:cs typeface="IBM Plex Mono"/>
                <a:sym typeface="IBM Plex Mono"/>
              </a:rPr>
              <a:t>      </a:t>
            </a:r>
            <a:endParaRPr sz="22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200">
                <a:latin typeface="IBM Plex Mono"/>
                <a:ea typeface="IBM Plex Mono"/>
                <a:cs typeface="IBM Plex Mono"/>
                <a:sym typeface="IBM Plex Mono"/>
              </a:rPr>
              <a:t>…           …           …</a:t>
            </a:r>
            <a:endParaRPr sz="2200">
              <a:latin typeface="IBM Plex Mono"/>
              <a:ea typeface="IBM Plex Mono"/>
              <a:cs typeface="IBM Plex Mono"/>
              <a:sym typeface="IBM Plex Mono"/>
            </a:endParaRPr>
          </a:p>
        </p:txBody>
      </p:sp>
      <p:sp>
        <p:nvSpPr>
          <p:cNvPr id="578" name="Google Shape;578;p79"/>
          <p:cNvSpPr/>
          <p:nvPr/>
        </p:nvSpPr>
        <p:spPr>
          <a:xfrm>
            <a:off x="289878" y="3205921"/>
            <a:ext cx="5715900" cy="3369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79"/>
          <p:cNvSpPr txBox="1"/>
          <p:nvPr/>
        </p:nvSpPr>
        <p:spPr>
          <a:xfrm>
            <a:off x="6005778" y="2342675"/>
            <a:ext cx="2668704" cy="259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400" b="0" i="0" u="none" strike="noStrike" cap="none">
                <a:solidFill>
                  <a:srgbClr val="000000"/>
                </a:solidFill>
                <a:latin typeface="Lato Light"/>
                <a:ea typeface="Lato Light"/>
                <a:cs typeface="Lato Light"/>
                <a:sym typeface="Lato Light"/>
              </a:rPr>
              <a:t>Ends in n?   FALSE</a:t>
            </a:r>
            <a:endParaRPr sz="2400" b="1"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2000"/>
              <a:buFont typeface="Arial"/>
              <a:buNone/>
            </a:pPr>
            <a:r>
              <a:rPr lang="en-US" sz="2400" b="0" i="0" u="none" strike="noStrike" cap="none">
                <a:solidFill>
                  <a:srgbClr val="000000"/>
                </a:solidFill>
                <a:latin typeface="Lato Light"/>
                <a:ea typeface="Lato Light"/>
                <a:cs typeface="Lato Light"/>
                <a:sym typeface="Lato Light"/>
              </a:rPr>
              <a:t>Ends in n?   FALSE</a:t>
            </a:r>
            <a:endParaRPr sz="2400" b="0" i="0" u="none" strike="noStrike" cap="none">
              <a:solidFill>
                <a:srgbClr val="000000"/>
              </a:solidFill>
              <a:latin typeface="Lato Light"/>
              <a:ea typeface="Lato Light"/>
              <a:cs typeface="Lato Light"/>
              <a:sym typeface="Lato Light"/>
            </a:endParaRPr>
          </a:p>
          <a:p>
            <a:pPr marL="0" marR="0" lvl="0" indent="0" algn="l" rtl="0">
              <a:lnSpc>
                <a:spcPct val="100000"/>
              </a:lnSpc>
              <a:spcBef>
                <a:spcPts val="0"/>
              </a:spcBef>
              <a:spcAft>
                <a:spcPts val="0"/>
              </a:spcAft>
              <a:buClr>
                <a:srgbClr val="000000"/>
              </a:buClr>
              <a:buSzPts val="2000"/>
              <a:buFont typeface="Arial"/>
              <a:buNone/>
            </a:pPr>
            <a:r>
              <a:rPr lang="en-US" sz="2400" b="1" i="0" u="none" strike="noStrike" cap="none">
                <a:solidFill>
                  <a:srgbClr val="000000"/>
                </a:solidFill>
                <a:latin typeface="Lato"/>
                <a:ea typeface="Lato"/>
                <a:cs typeface="Lato"/>
                <a:sym typeface="Lato"/>
              </a:rPr>
              <a:t>Ends in n?   </a:t>
            </a:r>
            <a:r>
              <a:rPr lang="en-US" sz="2400">
                <a:solidFill>
                  <a:srgbClr val="0033CC"/>
                </a:solidFill>
                <a:latin typeface="IBM Plex Mono SemiBold"/>
                <a:ea typeface="IBM Plex Mono SemiBold"/>
                <a:cs typeface="IBM Plex Mono SemiBold"/>
                <a:sym typeface="Lato"/>
              </a:rPr>
              <a:t>TRUE!</a:t>
            </a:r>
            <a:endParaRPr sz="2000">
              <a:solidFill>
                <a:srgbClr val="0033CC"/>
              </a:solidFill>
              <a:latin typeface="IBM Plex Mono SemiBold"/>
              <a:ea typeface="IBM Plex Mono SemiBold"/>
              <a:cs typeface="IBM Plex Mono SemiBold"/>
              <a:sym typeface="Lato Light"/>
            </a:endParaRPr>
          </a:p>
          <a:p>
            <a:pPr marL="0" marR="0" lvl="0" indent="0" algn="l" rtl="0">
              <a:lnSpc>
                <a:spcPct val="100000"/>
              </a:lnSpc>
              <a:spcBef>
                <a:spcPts val="0"/>
              </a:spcBef>
              <a:spcAft>
                <a:spcPts val="0"/>
              </a:spcAft>
              <a:buClr>
                <a:srgbClr val="000000"/>
              </a:buClr>
              <a:buSzPts val="2000"/>
              <a:buFont typeface="Arial"/>
              <a:buNone/>
            </a:pPr>
            <a:r>
              <a:rPr lang="en-US" sz="2400" b="1" i="0" u="none" strike="noStrike" cap="none">
                <a:solidFill>
                  <a:srgbClr val="000000"/>
                </a:solidFill>
                <a:latin typeface="Lato"/>
                <a:ea typeface="Lato"/>
                <a:cs typeface="Lato"/>
                <a:sym typeface="Lato"/>
              </a:rPr>
              <a:t>Ends in n?   </a:t>
            </a:r>
            <a:r>
              <a:rPr lang="en-US" sz="2400">
                <a:solidFill>
                  <a:srgbClr val="0033CC"/>
                </a:solidFill>
                <a:latin typeface="IBM Plex Mono SemiBold"/>
                <a:ea typeface="IBM Plex Mono SemiBold"/>
                <a:cs typeface="IBM Plex Mono SemiBold"/>
                <a:sym typeface="Lato"/>
              </a:rPr>
              <a:t>TRUE!</a:t>
            </a:r>
            <a:endParaRPr sz="2400">
              <a:solidFill>
                <a:srgbClr val="0033CC"/>
              </a:solidFill>
              <a:latin typeface="IBM Plex Mono SemiBold"/>
              <a:ea typeface="IBM Plex Mono SemiBold"/>
              <a:cs typeface="IBM Plex Mono SemiBold"/>
              <a:sym typeface="Lato"/>
            </a:endParaRPr>
          </a:p>
          <a:p>
            <a:pPr marL="0" marR="0" lvl="0" indent="0" algn="l" rtl="0">
              <a:lnSpc>
                <a:spcPct val="100000"/>
              </a:lnSpc>
              <a:spcBef>
                <a:spcPts val="0"/>
              </a:spcBef>
              <a:spcAft>
                <a:spcPts val="0"/>
              </a:spcAft>
              <a:buClr>
                <a:srgbClr val="000000"/>
              </a:buClr>
              <a:buSzPts val="2000"/>
              <a:buFont typeface="Arial"/>
              <a:buNone/>
            </a:pPr>
            <a:r>
              <a:rPr lang="en-US" sz="2400" b="0" i="0" u="none" strike="noStrike" cap="none">
                <a:solidFill>
                  <a:srgbClr val="000000"/>
                </a:solidFill>
                <a:latin typeface="Lato Light"/>
                <a:ea typeface="Lato Light"/>
                <a:cs typeface="Lato Light"/>
                <a:sym typeface="Lato Light"/>
              </a:rPr>
              <a:t>Ends in n?   FALSE</a:t>
            </a:r>
            <a:endParaRPr sz="2400" b="0" i="0" u="none" strike="noStrike" cap="none">
              <a:solidFill>
                <a:srgbClr val="000000"/>
              </a:solidFill>
              <a:latin typeface="Lato Light"/>
              <a:ea typeface="Lato Light"/>
              <a:cs typeface="Lato Light"/>
              <a:sym typeface="Lato Light"/>
            </a:endParaRPr>
          </a:p>
          <a:p>
            <a:pPr marL="0" marR="0" lvl="0" indent="0" algn="l" rtl="0">
              <a:lnSpc>
                <a:spcPct val="100000"/>
              </a:lnSpc>
              <a:spcBef>
                <a:spcPts val="0"/>
              </a:spcBef>
              <a:spcAft>
                <a:spcPts val="0"/>
              </a:spcAft>
              <a:buClr>
                <a:srgbClr val="000000"/>
              </a:buClr>
              <a:buSzPts val="2000"/>
              <a:buFont typeface="Arial"/>
              <a:buNone/>
            </a:pPr>
            <a:r>
              <a:rPr lang="en-US" sz="2400" b="0" i="0" u="none" strike="noStrike" cap="none">
                <a:solidFill>
                  <a:srgbClr val="000000"/>
                </a:solidFill>
                <a:latin typeface="Lato Light"/>
                <a:ea typeface="Lato Light"/>
                <a:cs typeface="Lato Light"/>
                <a:sym typeface="Lato Light"/>
              </a:rPr>
              <a:t>Ends in n?   FALSE</a:t>
            </a:r>
            <a:endParaRPr sz="2400" b="0" i="0" u="none" strike="noStrike" cap="none">
              <a:solidFill>
                <a:srgbClr val="000000"/>
              </a:solidFill>
              <a:latin typeface="Lato Light"/>
              <a:ea typeface="Lato Light"/>
              <a:cs typeface="Lato Light"/>
              <a:sym typeface="Lato Light"/>
            </a:endParaRPr>
          </a:p>
          <a:p>
            <a:pPr marL="0" marR="0" lvl="0" indent="0" algn="l" rtl="0">
              <a:lnSpc>
                <a:spcPct val="100000"/>
              </a:lnSpc>
              <a:spcBef>
                <a:spcPts val="0"/>
              </a:spcBef>
              <a:spcAft>
                <a:spcPts val="0"/>
              </a:spcAft>
              <a:buClr>
                <a:srgbClr val="000000"/>
              </a:buClr>
              <a:buSzPts val="2000"/>
              <a:buFont typeface="Arial"/>
              <a:buNone/>
            </a:pPr>
            <a:r>
              <a:rPr lang="en-US" sz="2400" b="0" i="0" u="none" strike="noStrike" cap="none">
                <a:solidFill>
                  <a:srgbClr val="000000"/>
                </a:solidFill>
                <a:latin typeface="Lato Light"/>
                <a:ea typeface="Lato Light"/>
                <a:cs typeface="Lato Light"/>
                <a:sym typeface="Lato Light"/>
              </a:rPr>
              <a:t>…</a:t>
            </a:r>
            <a:endParaRPr sz="2400" b="0" i="0" u="none" strike="noStrike" cap="none">
              <a:solidFill>
                <a:srgbClr val="000000"/>
              </a:solidFill>
              <a:latin typeface="Lato Light"/>
              <a:ea typeface="Lato Light"/>
              <a:cs typeface="Lato Light"/>
              <a:sym typeface="Lato Light"/>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a:solidFill>
                <a:srgbClr val="000000"/>
              </a:solidFill>
              <a:latin typeface="Lato Light"/>
              <a:ea typeface="Lato Light"/>
              <a:cs typeface="Lato Light"/>
              <a:sym typeface="Lato Light"/>
            </a:endParaRPr>
          </a:p>
        </p:txBody>
      </p:sp>
      <p:sp>
        <p:nvSpPr>
          <p:cNvPr id="580" name="Google Shape;580;p79"/>
          <p:cNvSpPr/>
          <p:nvPr/>
        </p:nvSpPr>
        <p:spPr>
          <a:xfrm>
            <a:off x="289878" y="3510721"/>
            <a:ext cx="5715900" cy="3369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79"/>
          <p:cNvSpPr txBox="1"/>
          <p:nvPr/>
        </p:nvSpPr>
        <p:spPr>
          <a:xfrm>
            <a:off x="6005778" y="1563559"/>
            <a:ext cx="3141404" cy="716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2000" b="1" i="0" u="none" strike="noStrike" cap="none">
                <a:solidFill>
                  <a:srgbClr val="C00000"/>
                </a:solidFill>
                <a:latin typeface="Lato Light"/>
                <a:ea typeface="Lato Light"/>
                <a:cs typeface="Lato Light"/>
                <a:sym typeface="Lato Light"/>
              </a:rPr>
              <a:t>Evaluate: </a:t>
            </a:r>
            <a:br>
              <a:rPr lang="en-US" sz="2000" b="0" i="0" u="none" strike="noStrike" cap="none">
                <a:solidFill>
                  <a:srgbClr val="000000"/>
                </a:solidFill>
                <a:latin typeface="Lato Light"/>
                <a:ea typeface="Lato Light"/>
                <a:cs typeface="Lato Light"/>
                <a:sym typeface="Lato Light"/>
              </a:rPr>
            </a:br>
            <a:r>
              <a:rPr lang="en-US" sz="2000" b="0" i="0" u="none" strike="noStrike" cap="none" err="1">
                <a:solidFill>
                  <a:schemeClr val="accent1"/>
                </a:solidFill>
                <a:latin typeface="IBM Plex Mono SemiBold"/>
                <a:ea typeface="IBM Plex Mono SemiBold"/>
                <a:cs typeface="IBM Plex Mono SemiBold"/>
                <a:sym typeface="IBM Plex Mono SemiBold"/>
              </a:rPr>
              <a:t>last_name</a:t>
            </a:r>
            <a:r>
              <a:rPr lang="en-US" sz="2000" b="0" i="0" u="none" strike="noStrike" cap="none">
                <a:solidFill>
                  <a:schemeClr val="accent1"/>
                </a:solidFill>
                <a:latin typeface="IBM Plex Mono SemiBold"/>
                <a:ea typeface="IBM Plex Mono SemiBold"/>
                <a:cs typeface="IBM Plex Mono SemiBold"/>
                <a:sym typeface="IBM Plex Mono SemiBold"/>
              </a:rPr>
              <a:t> LIKE </a:t>
            </a:r>
            <a:r>
              <a:rPr lang="en-US" sz="2000" b="0" i="0" u="none" strike="noStrike" cap="none">
                <a:solidFill>
                  <a:srgbClr val="0033CC"/>
                </a:solidFill>
                <a:latin typeface="IBM Plex Mono SemiBold"/>
                <a:ea typeface="IBM Plex Mono SemiBold"/>
                <a:cs typeface="IBM Plex Mono SemiBold"/>
                <a:sym typeface="IBM Plex Mono SemiBold"/>
              </a:rPr>
              <a:t>‘%n’</a:t>
            </a:r>
            <a:endParaRPr sz="2000" b="0" i="0" u="none" strike="noStrike" cap="none">
              <a:solidFill>
                <a:srgbClr val="000000"/>
              </a:solidFill>
              <a:latin typeface="Lato Light"/>
              <a:ea typeface="Lato Light"/>
              <a:cs typeface="Lato Light"/>
              <a:sym typeface="Lato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80"/>
          <p:cNvSpPr txBox="1">
            <a:spLocks noGrp="1"/>
          </p:cNvSpPr>
          <p:nvPr>
            <p:ph type="title"/>
          </p:nvPr>
        </p:nvSpPr>
        <p:spPr>
          <a:xfrm>
            <a:off x="548655" y="121476"/>
            <a:ext cx="7200900" cy="500100"/>
          </a:xfrm>
          <a:prstGeom prst="rect">
            <a:avLst/>
          </a:prstGeom>
          <a:solidFill>
            <a:srgbClr val="38761D"/>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WHERE Clause - Pattern Matching</a:t>
            </a:r>
            <a:endParaRPr>
              <a:solidFill>
                <a:schemeClr val="lt1"/>
              </a:solidFill>
            </a:endParaRPr>
          </a:p>
        </p:txBody>
      </p:sp>
      <p:sp>
        <p:nvSpPr>
          <p:cNvPr id="587" name="Google Shape;587;p80"/>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43</a:t>
            </a:fld>
            <a:endParaRPr/>
          </a:p>
        </p:txBody>
      </p:sp>
      <p:sp>
        <p:nvSpPr>
          <p:cNvPr id="588" name="Google Shape;588;p80"/>
          <p:cNvSpPr txBox="1">
            <a:spLocks noGrp="1"/>
          </p:cNvSpPr>
          <p:nvPr>
            <p:ph type="body" idx="1"/>
          </p:nvPr>
        </p:nvSpPr>
        <p:spPr>
          <a:xfrm>
            <a:off x="263504" y="791465"/>
            <a:ext cx="7417455" cy="4580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2400"/>
              <a:buNone/>
            </a:pPr>
            <a:r>
              <a:rPr lang="en-US" b="1">
                <a:solidFill>
                  <a:srgbClr val="C00000"/>
                </a:solidFill>
                <a:latin typeface="Lato"/>
                <a:ea typeface="Lato"/>
                <a:cs typeface="Lato"/>
                <a:sym typeface="Lato"/>
              </a:rPr>
              <a:t>TRY IT!</a:t>
            </a:r>
            <a:endParaRPr b="1">
              <a:solidFill>
                <a:srgbClr val="C00000"/>
              </a:solidFill>
              <a:latin typeface="Lato"/>
              <a:ea typeface="Lato"/>
              <a:cs typeface="Lato"/>
              <a:sym typeface="Lato"/>
            </a:endParaRPr>
          </a:p>
          <a:p>
            <a:pPr marL="457200" lvl="0" indent="-381000" algn="l" rtl="0">
              <a:lnSpc>
                <a:spcPct val="100000"/>
              </a:lnSpc>
              <a:spcBef>
                <a:spcPts val="1500"/>
              </a:spcBef>
              <a:spcAft>
                <a:spcPts val="0"/>
              </a:spcAft>
              <a:buSzPts val="2400"/>
              <a:buChar char="●"/>
            </a:pPr>
            <a:r>
              <a:rPr lang="en-US"/>
              <a:t>Find everyone whose first name starts with </a:t>
            </a:r>
            <a:r>
              <a:rPr lang="en-US" b="1">
                <a:latin typeface="Lato"/>
                <a:ea typeface="Lato"/>
                <a:cs typeface="Lato"/>
                <a:sym typeface="Lato"/>
              </a:rPr>
              <a:t>‘D’</a:t>
            </a:r>
            <a:endParaRPr b="1">
              <a:latin typeface="Lato"/>
              <a:ea typeface="Lato"/>
              <a:cs typeface="Lato"/>
              <a:sym typeface="Lato"/>
            </a:endParaRPr>
          </a:p>
          <a:p>
            <a:pPr marL="457200" lvl="0" indent="-381000" algn="l" rtl="0">
              <a:lnSpc>
                <a:spcPct val="100000"/>
              </a:lnSpc>
              <a:spcBef>
                <a:spcPts val="1500"/>
              </a:spcBef>
              <a:spcAft>
                <a:spcPts val="0"/>
              </a:spcAft>
              <a:buSzPts val="2400"/>
              <a:buChar char="●"/>
            </a:pPr>
            <a:r>
              <a:rPr lang="en-US"/>
              <a:t>Find everyone whose last name ends with </a:t>
            </a:r>
            <a:r>
              <a:rPr lang="en-US" b="1">
                <a:latin typeface="Lato"/>
                <a:ea typeface="Lato"/>
                <a:cs typeface="Lato"/>
                <a:sym typeface="Lato"/>
              </a:rPr>
              <a:t>‘son’</a:t>
            </a:r>
            <a:br>
              <a:rPr lang="en-US" b="1">
                <a:latin typeface="Lato"/>
                <a:ea typeface="Lato"/>
                <a:cs typeface="Lato"/>
                <a:sym typeface="Lato"/>
              </a:rPr>
            </a:br>
            <a:endParaRPr b="1">
              <a:latin typeface="Lato"/>
              <a:ea typeface="Lato"/>
              <a:cs typeface="Lato"/>
              <a:sym typeface="Lato"/>
            </a:endParaRPr>
          </a:p>
          <a:p>
            <a:pPr marL="0" lvl="0" indent="0" algn="l" rtl="0">
              <a:lnSpc>
                <a:spcPct val="100000"/>
              </a:lnSpc>
              <a:spcBef>
                <a:spcPts val="1500"/>
              </a:spcBef>
              <a:spcAft>
                <a:spcPts val="0"/>
              </a:spcAft>
              <a:buSzPts val="2400"/>
              <a:buNone/>
            </a:pPr>
            <a:r>
              <a:rPr lang="en-US" b="1">
                <a:solidFill>
                  <a:srgbClr val="C00000"/>
                </a:solidFill>
                <a:latin typeface="Lato"/>
                <a:ea typeface="Lato"/>
                <a:cs typeface="Lato"/>
                <a:sym typeface="Lato"/>
              </a:rPr>
              <a:t>TRY IT! (Extra challenge)</a:t>
            </a:r>
            <a:endParaRPr b="1">
              <a:solidFill>
                <a:srgbClr val="C00000"/>
              </a:solidFill>
              <a:latin typeface="Lato"/>
              <a:ea typeface="Lato"/>
              <a:cs typeface="Lato"/>
              <a:sym typeface="Lato"/>
            </a:endParaRPr>
          </a:p>
          <a:p>
            <a:pPr marL="457200" lvl="0" indent="-381000" algn="l" rtl="0">
              <a:lnSpc>
                <a:spcPct val="100000"/>
              </a:lnSpc>
              <a:spcBef>
                <a:spcPts val="1500"/>
              </a:spcBef>
              <a:spcAft>
                <a:spcPts val="0"/>
              </a:spcAft>
              <a:buSzPts val="2400"/>
              <a:buChar char="●"/>
            </a:pPr>
            <a:r>
              <a:rPr lang="en-US"/>
              <a:t>Find everyone whose first name contains two consecutive </a:t>
            </a:r>
            <a:r>
              <a:rPr lang="en-US" b="1">
                <a:latin typeface="Lato"/>
                <a:ea typeface="Lato"/>
                <a:cs typeface="Lato"/>
                <a:sym typeface="Lato"/>
              </a:rPr>
              <a:t>‘n’</a:t>
            </a:r>
            <a:r>
              <a:rPr lang="en-US"/>
              <a:t>s</a:t>
            </a:r>
            <a:endParaRPr/>
          </a:p>
          <a:p>
            <a:pPr marL="914400" lvl="1" indent="-381000" algn="l" rtl="0">
              <a:lnSpc>
                <a:spcPct val="100000"/>
              </a:lnSpc>
              <a:spcBef>
                <a:spcPts val="1500"/>
              </a:spcBef>
              <a:spcAft>
                <a:spcPts val="1500"/>
              </a:spcAft>
              <a:buSzPts val="2400"/>
              <a:buChar char="○"/>
            </a:pPr>
            <a:r>
              <a:rPr lang="en-US" b="1">
                <a:solidFill>
                  <a:srgbClr val="C00000"/>
                </a:solidFill>
              </a:rPr>
              <a:t>Example: </a:t>
            </a:r>
            <a:r>
              <a:rPr lang="en-US"/>
              <a:t>Jennifer</a:t>
            </a:r>
            <a:endParaRPr/>
          </a:p>
        </p:txBody>
      </p:sp>
      <p:pic>
        <p:nvPicPr>
          <p:cNvPr id="5" name="Picture 4"/>
          <p:cNvPicPr>
            <a:picLocks noChangeAspect="1"/>
          </p:cNvPicPr>
          <p:nvPr/>
        </p:nvPicPr>
        <p:blipFill>
          <a:blip r:embed="rId3"/>
          <a:stretch>
            <a:fillRect/>
          </a:stretch>
        </p:blipFill>
        <p:spPr>
          <a:xfrm>
            <a:off x="7086600" y="1794728"/>
            <a:ext cx="1909953" cy="399447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88">
                                            <p:txEl>
                                              <p:pRg st="0" end="0"/>
                                            </p:txEl>
                                          </p:spTgt>
                                        </p:tgtEl>
                                        <p:attrNameLst>
                                          <p:attrName>style.visibility</p:attrName>
                                        </p:attrNameLst>
                                      </p:cBhvr>
                                      <p:to>
                                        <p:strVal val="visible"/>
                                      </p:to>
                                    </p:set>
                                    <p:animEffect transition="in" filter="barn(inVertical)">
                                      <p:cBhvr>
                                        <p:cTn id="7" dur="500"/>
                                        <p:tgtEl>
                                          <p:spTgt spid="588">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88">
                                            <p:txEl>
                                              <p:pRg st="1" end="1"/>
                                            </p:txEl>
                                          </p:spTgt>
                                        </p:tgtEl>
                                        <p:attrNameLst>
                                          <p:attrName>style.visibility</p:attrName>
                                        </p:attrNameLst>
                                      </p:cBhvr>
                                      <p:to>
                                        <p:strVal val="visible"/>
                                      </p:to>
                                    </p:set>
                                    <p:animEffect transition="in" filter="barn(inVertical)">
                                      <p:cBhvr>
                                        <p:cTn id="10" dur="500"/>
                                        <p:tgtEl>
                                          <p:spTgt spid="588">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88">
                                            <p:txEl>
                                              <p:pRg st="2" end="2"/>
                                            </p:txEl>
                                          </p:spTgt>
                                        </p:tgtEl>
                                        <p:attrNameLst>
                                          <p:attrName>style.visibility</p:attrName>
                                        </p:attrNameLst>
                                      </p:cBhvr>
                                      <p:to>
                                        <p:strVal val="visible"/>
                                      </p:to>
                                    </p:set>
                                    <p:animEffect transition="in" filter="barn(inVertical)">
                                      <p:cBhvr>
                                        <p:cTn id="13" dur="500"/>
                                        <p:tgtEl>
                                          <p:spTgt spid="58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588">
                                            <p:txEl>
                                              <p:pRg st="3" end="3"/>
                                            </p:txEl>
                                          </p:spTgt>
                                        </p:tgtEl>
                                        <p:attrNameLst>
                                          <p:attrName>style.visibility</p:attrName>
                                        </p:attrNameLst>
                                      </p:cBhvr>
                                      <p:to>
                                        <p:strVal val="visible"/>
                                      </p:to>
                                    </p:set>
                                    <p:animEffect transition="in" filter="barn(inVertical)">
                                      <p:cBhvr>
                                        <p:cTn id="18" dur="500"/>
                                        <p:tgtEl>
                                          <p:spTgt spid="588">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588">
                                            <p:txEl>
                                              <p:pRg st="4" end="4"/>
                                            </p:txEl>
                                          </p:spTgt>
                                        </p:tgtEl>
                                        <p:attrNameLst>
                                          <p:attrName>style.visibility</p:attrName>
                                        </p:attrNameLst>
                                      </p:cBhvr>
                                      <p:to>
                                        <p:strVal val="visible"/>
                                      </p:to>
                                    </p:set>
                                    <p:animEffect transition="in" filter="barn(inVertical)">
                                      <p:cBhvr>
                                        <p:cTn id="21" dur="500"/>
                                        <p:tgtEl>
                                          <p:spTgt spid="588">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588">
                                            <p:txEl>
                                              <p:pRg st="5" end="5"/>
                                            </p:txEl>
                                          </p:spTgt>
                                        </p:tgtEl>
                                        <p:attrNameLst>
                                          <p:attrName>style.visibility</p:attrName>
                                        </p:attrNameLst>
                                      </p:cBhvr>
                                      <p:to>
                                        <p:strVal val="visible"/>
                                      </p:to>
                                    </p:set>
                                    <p:animEffect transition="in" filter="barn(inVertical)">
                                      <p:cBhvr>
                                        <p:cTn id="24" dur="500"/>
                                        <p:tgtEl>
                                          <p:spTgt spid="58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81"/>
          <p:cNvSpPr txBox="1">
            <a:spLocks noGrp="1"/>
          </p:cNvSpPr>
          <p:nvPr>
            <p:ph type="title"/>
          </p:nvPr>
        </p:nvSpPr>
        <p:spPr>
          <a:xfrm>
            <a:off x="519627" y="84900"/>
            <a:ext cx="7200900" cy="500100"/>
          </a:xfrm>
          <a:prstGeom prst="rect">
            <a:avLst/>
          </a:prstGeom>
          <a:solidFill>
            <a:srgbClr val="38761D"/>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WHERE Clause - Pattern Matching _</a:t>
            </a:r>
            <a:endParaRPr>
              <a:solidFill>
                <a:schemeClr val="lt1"/>
              </a:solidFill>
            </a:endParaRPr>
          </a:p>
          <a:p>
            <a:pPr marL="0" lvl="0" indent="0" algn="l" rtl="0">
              <a:lnSpc>
                <a:spcPct val="90000"/>
              </a:lnSpc>
              <a:spcBef>
                <a:spcPts val="0"/>
              </a:spcBef>
              <a:spcAft>
                <a:spcPts val="0"/>
              </a:spcAft>
              <a:buClr>
                <a:schemeClr val="accent1"/>
              </a:buClr>
              <a:buSzPts val="2400"/>
              <a:buFont typeface="Cambria"/>
              <a:buNone/>
            </a:pPr>
            <a:endParaRPr>
              <a:solidFill>
                <a:schemeClr val="lt1"/>
              </a:solidFill>
            </a:endParaRPr>
          </a:p>
        </p:txBody>
      </p:sp>
      <p:sp>
        <p:nvSpPr>
          <p:cNvPr id="594" name="Google Shape;594;p81"/>
          <p:cNvSpPr txBox="1">
            <a:spLocks noGrp="1"/>
          </p:cNvSpPr>
          <p:nvPr>
            <p:ph type="body" idx="1"/>
          </p:nvPr>
        </p:nvSpPr>
        <p:spPr>
          <a:xfrm>
            <a:off x="473342" y="758345"/>
            <a:ext cx="8131162" cy="470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2400"/>
              <a:buNone/>
            </a:pPr>
            <a:r>
              <a:rPr lang="en-US" sz="2800" b="1">
                <a:solidFill>
                  <a:srgbClr val="C00000"/>
                </a:solidFill>
                <a:latin typeface="Lato"/>
                <a:ea typeface="Lato"/>
                <a:cs typeface="Lato"/>
                <a:sym typeface="Lato"/>
              </a:rPr>
              <a:t>_ Wild Card Example:</a:t>
            </a:r>
            <a:endParaRPr sz="2800">
              <a:solidFill>
                <a:srgbClr val="C00000"/>
              </a:solidFill>
            </a:endParaRPr>
          </a:p>
          <a:p>
            <a:pPr marL="0" lvl="0" indent="0" algn="l" rtl="0">
              <a:lnSpc>
                <a:spcPct val="100000"/>
              </a:lnSpc>
              <a:spcBef>
                <a:spcPts val="1800"/>
              </a:spcBef>
              <a:spcAft>
                <a:spcPts val="0"/>
              </a:spcAft>
              <a:buSzPts val="2400"/>
              <a:buNone/>
            </a:pPr>
            <a:r>
              <a:rPr lang="en-US" sz="2800"/>
              <a:t>Find all employees whose last name contains only </a:t>
            </a:r>
            <a:r>
              <a:rPr lang="en-US" sz="2800" b="1">
                <a:latin typeface="Lato"/>
                <a:ea typeface="Lato"/>
                <a:cs typeface="Lato"/>
                <a:sym typeface="Lato"/>
              </a:rPr>
              <a:t>4 </a:t>
            </a:r>
            <a:r>
              <a:rPr lang="en-US" sz="2800"/>
              <a:t>characters and starts with the letter </a:t>
            </a:r>
            <a:r>
              <a:rPr lang="en-US" sz="2800" b="1">
                <a:latin typeface="Lato"/>
                <a:ea typeface="Lato"/>
                <a:cs typeface="Lato"/>
                <a:sym typeface="Lato"/>
              </a:rPr>
              <a:t>‘B’</a:t>
            </a:r>
            <a:endParaRPr sz="2800" b="1">
              <a:latin typeface="Lato"/>
              <a:ea typeface="Lato"/>
              <a:cs typeface="Lato"/>
              <a:sym typeface="Lato"/>
            </a:endParaRPr>
          </a:p>
          <a:p>
            <a:pPr marL="0" lvl="0" indent="0" algn="l" rtl="0">
              <a:lnSpc>
                <a:spcPct val="100000"/>
              </a:lnSpc>
              <a:spcBef>
                <a:spcPts val="0"/>
              </a:spcBef>
              <a:spcAft>
                <a:spcPts val="0"/>
              </a:spcAft>
              <a:buSzPts val="2400"/>
              <a:buNone/>
            </a:pPr>
            <a:endParaRPr sz="2800"/>
          </a:p>
          <a:p>
            <a:pPr marL="0" lvl="0" indent="0" algn="l" rtl="0">
              <a:lnSpc>
                <a:spcPct val="100000"/>
              </a:lnSpc>
              <a:spcBef>
                <a:spcPts val="0"/>
              </a:spcBef>
              <a:spcAft>
                <a:spcPts val="0"/>
              </a:spcAft>
              <a:buSzPts val="2400"/>
              <a:buNone/>
            </a:pPr>
            <a:endParaRPr sz="2800"/>
          </a:p>
          <a:p>
            <a:pPr marL="0" lvl="0" indent="0" algn="l" rtl="0">
              <a:lnSpc>
                <a:spcPct val="100000"/>
              </a:lnSpc>
              <a:spcBef>
                <a:spcPts val="0"/>
              </a:spcBef>
              <a:spcAft>
                <a:spcPts val="0"/>
              </a:spcAft>
              <a:buSzPts val="2400"/>
              <a:buNone/>
            </a:pPr>
            <a:endParaRPr sz="2800"/>
          </a:p>
          <a:p>
            <a:pPr marL="0" lvl="0" indent="0" algn="l" rtl="0">
              <a:lnSpc>
                <a:spcPct val="100000"/>
              </a:lnSpc>
              <a:spcBef>
                <a:spcPts val="0"/>
              </a:spcBef>
              <a:spcAft>
                <a:spcPts val="0"/>
              </a:spcAft>
              <a:buSzPts val="2400"/>
              <a:buNone/>
            </a:pPr>
            <a:endParaRPr sz="2800"/>
          </a:p>
          <a:p>
            <a:pPr marL="0" lvl="0" indent="0" algn="l" rtl="0">
              <a:lnSpc>
                <a:spcPct val="100000"/>
              </a:lnSpc>
              <a:spcBef>
                <a:spcPts val="0"/>
              </a:spcBef>
              <a:spcAft>
                <a:spcPts val="0"/>
              </a:spcAft>
              <a:buSzPts val="2400"/>
              <a:buNone/>
            </a:pPr>
            <a:endParaRPr sz="2800"/>
          </a:p>
          <a:p>
            <a:pPr marL="0" lvl="0" indent="0" algn="l" rtl="0">
              <a:lnSpc>
                <a:spcPct val="100000"/>
              </a:lnSpc>
              <a:spcBef>
                <a:spcPts val="0"/>
              </a:spcBef>
              <a:spcAft>
                <a:spcPts val="0"/>
              </a:spcAft>
              <a:buSzPts val="2400"/>
              <a:buNone/>
            </a:pPr>
            <a:r>
              <a:rPr lang="en-US" sz="2800" b="1">
                <a:solidFill>
                  <a:srgbClr val="C00000"/>
                </a:solidFill>
                <a:latin typeface="Lato"/>
                <a:ea typeface="Lato"/>
                <a:cs typeface="Lato"/>
                <a:sym typeface="Lato"/>
              </a:rPr>
              <a:t>Explanation:</a:t>
            </a:r>
            <a:endParaRPr sz="2800" b="1">
              <a:solidFill>
                <a:srgbClr val="C00000"/>
              </a:solidFill>
              <a:latin typeface="Lato"/>
              <a:ea typeface="Lato"/>
              <a:cs typeface="Lato"/>
              <a:sym typeface="Lato"/>
            </a:endParaRPr>
          </a:p>
          <a:p>
            <a:pPr marL="0" lvl="0" indent="0" algn="l" rtl="0">
              <a:lnSpc>
                <a:spcPct val="100000"/>
              </a:lnSpc>
              <a:spcBef>
                <a:spcPts val="0"/>
              </a:spcBef>
              <a:spcAft>
                <a:spcPts val="0"/>
              </a:spcAft>
              <a:buSzPts val="2400"/>
              <a:buNone/>
            </a:pPr>
            <a:r>
              <a:rPr lang="en-US" sz="2800"/>
              <a:t>The </a:t>
            </a:r>
            <a:r>
              <a:rPr lang="en-US" sz="2800" b="1">
                <a:latin typeface="Lato"/>
                <a:ea typeface="Lato"/>
                <a:cs typeface="Lato"/>
                <a:sym typeface="Lato"/>
              </a:rPr>
              <a:t>B</a:t>
            </a:r>
            <a:r>
              <a:rPr lang="en-US" sz="2800"/>
              <a:t> character comes first, followed by exactly 3 other characters.</a:t>
            </a:r>
            <a:endParaRPr sz="2800"/>
          </a:p>
          <a:p>
            <a:pPr marL="0" marR="0" lvl="0" indent="0" algn="l" rtl="0">
              <a:lnSpc>
                <a:spcPct val="100000"/>
              </a:lnSpc>
              <a:spcBef>
                <a:spcPts val="0"/>
              </a:spcBef>
              <a:spcAft>
                <a:spcPts val="0"/>
              </a:spcAft>
              <a:buSzPts val="2400"/>
              <a:buNone/>
            </a:pPr>
            <a:endParaRPr sz="2800">
              <a:latin typeface="IBM Plex Mono SemiBold"/>
              <a:ea typeface="IBM Plex Mono SemiBold"/>
              <a:cs typeface="IBM Plex Mono SemiBold"/>
              <a:sym typeface="IBM Plex Mono SemiBold"/>
            </a:endParaRPr>
          </a:p>
          <a:p>
            <a:pPr marL="0" marR="0" lvl="0" indent="0" algn="l" rtl="0">
              <a:lnSpc>
                <a:spcPct val="100000"/>
              </a:lnSpc>
              <a:spcBef>
                <a:spcPts val="1800"/>
              </a:spcBef>
              <a:spcAft>
                <a:spcPts val="1800"/>
              </a:spcAft>
              <a:buSzPts val="2400"/>
              <a:buNone/>
            </a:pPr>
            <a:endParaRPr sz="2800">
              <a:latin typeface="IBM Plex Mono SemiBold"/>
              <a:ea typeface="IBM Plex Mono SemiBold"/>
              <a:cs typeface="IBM Plex Mono SemiBold"/>
              <a:sym typeface="IBM Plex Mono SemiBold"/>
            </a:endParaRPr>
          </a:p>
        </p:txBody>
      </p:sp>
      <p:sp>
        <p:nvSpPr>
          <p:cNvPr id="595" name="Google Shape;595;p81"/>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44</a:t>
            </a:fld>
            <a:endParaRPr/>
          </a:p>
        </p:txBody>
      </p:sp>
      <p:sp>
        <p:nvSpPr>
          <p:cNvPr id="596" name="Google Shape;596;p81"/>
          <p:cNvSpPr txBox="1">
            <a:spLocks noGrp="1"/>
          </p:cNvSpPr>
          <p:nvPr>
            <p:ph type="body" idx="1"/>
          </p:nvPr>
        </p:nvSpPr>
        <p:spPr>
          <a:xfrm>
            <a:off x="572726" y="2441045"/>
            <a:ext cx="7784889" cy="13407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solidFill>
                  <a:srgbClr val="336699"/>
                </a:solidFill>
                <a:latin typeface="IBM Plex Mono SemiBold"/>
                <a:ea typeface="IBM Plex Mono SemiBold"/>
                <a:cs typeface="IBM Plex Mono SemiBold"/>
                <a:sym typeface="IBM Plex Mono SemiBold"/>
              </a:rPr>
              <a:t>SELECT</a:t>
            </a:r>
            <a:r>
              <a:rPr lang="en-US" sz="2200">
                <a:latin typeface="IBM Plex Mono SemiBold"/>
                <a:ea typeface="IBM Plex Mono SemiBold"/>
                <a:cs typeface="IBM Plex Mono SemiBold"/>
                <a:sym typeface="IBM Plex Mono SemiBold"/>
              </a:rPr>
              <a:t> </a:t>
            </a:r>
            <a:r>
              <a:rPr lang="en-US" err="1">
                <a:latin typeface="IBM Plex Mono SemiBold"/>
                <a:ea typeface="IBM Plex Mono SemiBold"/>
                <a:cs typeface="IBM Plex Mono SemiBold"/>
                <a:sym typeface="IBM Plex Mono SemiBold"/>
              </a:rPr>
              <a:t>employee_id</a:t>
            </a:r>
            <a:r>
              <a:rPr lang="en-US">
                <a:latin typeface="IBM Plex Mono SemiBold"/>
                <a:ea typeface="IBM Plex Mono SemiBold"/>
                <a:cs typeface="IBM Plex Mono SemiBold"/>
                <a:sym typeface="IBM Plex Mono SemiBold"/>
              </a:rPr>
              <a:t>, </a:t>
            </a:r>
            <a:r>
              <a:rPr lang="en-US" err="1">
                <a:latin typeface="IBM Plex Mono SemiBold"/>
                <a:ea typeface="IBM Plex Mono SemiBold"/>
                <a:cs typeface="IBM Plex Mono SemiBold"/>
                <a:sym typeface="IBM Plex Mono SemiBold"/>
              </a:rPr>
              <a:t>first_name</a:t>
            </a:r>
            <a:r>
              <a:rPr lang="en-US">
                <a:latin typeface="IBM Plex Mono SemiBold"/>
                <a:ea typeface="IBM Plex Mono SemiBold"/>
                <a:cs typeface="IBM Plex Mono SemiBold"/>
                <a:sym typeface="IBM Plex Mono SemiBold"/>
              </a:rPr>
              <a:t>, </a:t>
            </a:r>
            <a:r>
              <a:rPr lang="en-US" err="1">
                <a:latin typeface="IBM Plex Mono SemiBold"/>
                <a:ea typeface="IBM Plex Mono SemiBold"/>
                <a:cs typeface="IBM Plex Mono SemiBold"/>
                <a:sym typeface="IBM Plex Mono SemiBold"/>
              </a:rPr>
              <a:t>last_name</a:t>
            </a:r>
            <a:endParaRPr>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a:solidFill>
                  <a:srgbClr val="336699"/>
                </a:solidFill>
                <a:latin typeface="IBM Plex Mono SemiBold"/>
                <a:ea typeface="IBM Plex Mono SemiBold"/>
                <a:cs typeface="IBM Plex Mono SemiBold"/>
                <a:sym typeface="IBM Plex Mono SemiBold"/>
              </a:rPr>
              <a:t>FROM</a:t>
            </a:r>
            <a:r>
              <a:rPr lang="en-US">
                <a:latin typeface="IBM Plex Mono SemiBold"/>
                <a:ea typeface="IBM Plex Mono SemiBold"/>
                <a:cs typeface="IBM Plex Mono SemiBold"/>
                <a:sym typeface="IBM Plex Mono SemiBold"/>
              </a:rPr>
              <a:t>   Employees</a:t>
            </a:r>
            <a:endParaRPr>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a:solidFill>
                  <a:srgbClr val="336699"/>
                </a:solidFill>
                <a:latin typeface="IBM Plex Mono SemiBold"/>
                <a:ea typeface="IBM Plex Mono SemiBold"/>
                <a:cs typeface="IBM Plex Mono SemiBold"/>
                <a:sym typeface="IBM Plex Mono SemiBold"/>
              </a:rPr>
              <a:t>WHERE</a:t>
            </a:r>
            <a:r>
              <a:rPr lang="en-US" sz="2200">
                <a:solidFill>
                  <a:srgbClr val="336699"/>
                </a:solidFill>
                <a:latin typeface="IBM Plex Mono SemiBold"/>
                <a:ea typeface="IBM Plex Mono SemiBold"/>
                <a:cs typeface="IBM Plex Mono SemiBold"/>
                <a:sym typeface="IBM Plex Mono SemiBold"/>
              </a:rPr>
              <a:t>  </a:t>
            </a:r>
            <a:r>
              <a:rPr lang="en-US" err="1">
                <a:latin typeface="IBM Plex Mono SemiBold"/>
                <a:ea typeface="IBM Plex Mono SemiBold"/>
                <a:cs typeface="IBM Plex Mono SemiBold"/>
                <a:sym typeface="IBM Plex Mono SemiBold"/>
              </a:rPr>
              <a:t>last_name</a:t>
            </a:r>
            <a:r>
              <a:rPr lang="en-US">
                <a:latin typeface="IBM Plex Mono SemiBold"/>
                <a:ea typeface="IBM Plex Mono SemiBold"/>
                <a:cs typeface="IBM Plex Mono SemiBold"/>
                <a:sym typeface="IBM Plex Mono SemiBold"/>
              </a:rPr>
              <a:t> LIKE </a:t>
            </a:r>
            <a:r>
              <a:rPr lang="en-US">
                <a:solidFill>
                  <a:srgbClr val="0033CC"/>
                </a:solidFill>
                <a:latin typeface="IBM Plex Mono SemiBold"/>
                <a:ea typeface="IBM Plex Mono SemiBold"/>
                <a:cs typeface="IBM Plex Mono SemiBold"/>
                <a:sym typeface="IBM Plex Mono SemiBold"/>
              </a:rPr>
              <a:t>'B___'</a:t>
            </a:r>
            <a:r>
              <a:rPr lang="en-US">
                <a:latin typeface="IBM Plex Mono SemiBold"/>
                <a:ea typeface="IBM Plex Mono SemiBold"/>
                <a:cs typeface="IBM Plex Mono SemiBold"/>
                <a:sym typeface="IBM Plex Mono SemiBold"/>
              </a:rPr>
              <a:t>;</a:t>
            </a:r>
            <a:endParaRPr sz="24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endParaRPr sz="2400">
              <a:latin typeface="IBM Plex Mono SemiBold"/>
              <a:ea typeface="IBM Plex Mono SemiBold"/>
              <a:cs typeface="IBM Plex Mono SemiBold"/>
              <a:sym typeface="IBM Plex Mono SemiBo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594">
                                            <p:txEl>
                                              <p:pRg st="0" end="0"/>
                                            </p:txEl>
                                          </p:spTgt>
                                        </p:tgtEl>
                                        <p:attrNameLst>
                                          <p:attrName>style.visibility</p:attrName>
                                        </p:attrNameLst>
                                      </p:cBhvr>
                                      <p:to>
                                        <p:strVal val="visible"/>
                                      </p:to>
                                    </p:set>
                                    <p:animEffect transition="in" filter="barn(inVertical)">
                                      <p:cBhvr>
                                        <p:cTn id="7" dur="500"/>
                                        <p:tgtEl>
                                          <p:spTgt spid="594">
                                            <p:txEl>
                                              <p:pRg st="0" end="0"/>
                                            </p:txEl>
                                          </p:spTgt>
                                        </p:tgtEl>
                                      </p:cBhvr>
                                    </p:animEffect>
                                  </p:childTnLst>
                                </p:cTn>
                              </p:par>
                            </p:childTnLst>
                          </p:cTn>
                        </p:par>
                        <p:par>
                          <p:cTn id="8" fill="hold">
                            <p:stCondLst>
                              <p:cond delay="750"/>
                            </p:stCondLst>
                            <p:childTnLst>
                              <p:par>
                                <p:cTn id="9" presetID="16" presetClass="entr" presetSubtype="21" fill="hold" nodeType="afterEffect">
                                  <p:stCondLst>
                                    <p:cond delay="750"/>
                                  </p:stCondLst>
                                  <p:childTnLst>
                                    <p:set>
                                      <p:cBhvr>
                                        <p:cTn id="10" dur="1" fill="hold">
                                          <p:stCondLst>
                                            <p:cond delay="0"/>
                                          </p:stCondLst>
                                        </p:cTn>
                                        <p:tgtEl>
                                          <p:spTgt spid="594">
                                            <p:txEl>
                                              <p:pRg st="1" end="1"/>
                                            </p:txEl>
                                          </p:spTgt>
                                        </p:tgtEl>
                                        <p:attrNameLst>
                                          <p:attrName>style.visibility</p:attrName>
                                        </p:attrNameLst>
                                      </p:cBhvr>
                                      <p:to>
                                        <p:strVal val="visible"/>
                                      </p:to>
                                    </p:set>
                                    <p:animEffect transition="in" filter="barn(inVertical)">
                                      <p:cBhvr>
                                        <p:cTn id="11" dur="500"/>
                                        <p:tgtEl>
                                          <p:spTgt spid="594">
                                            <p:txEl>
                                              <p:pRg st="1" end="1"/>
                                            </p:txEl>
                                          </p:spTgt>
                                        </p:tgtEl>
                                      </p:cBhvr>
                                    </p:animEffect>
                                  </p:childTnLst>
                                </p:cTn>
                              </p:par>
                            </p:childTnLst>
                          </p:cTn>
                        </p:par>
                        <p:par>
                          <p:cTn id="12" fill="hold">
                            <p:stCondLst>
                              <p:cond delay="2000"/>
                            </p:stCondLst>
                            <p:childTnLst>
                              <p:par>
                                <p:cTn id="13" presetID="16" presetClass="entr" presetSubtype="21" fill="hold" grpId="0" nodeType="afterEffect">
                                  <p:stCondLst>
                                    <p:cond delay="750"/>
                                  </p:stCondLst>
                                  <p:childTnLst>
                                    <p:set>
                                      <p:cBhvr>
                                        <p:cTn id="14" dur="1" fill="hold">
                                          <p:stCondLst>
                                            <p:cond delay="0"/>
                                          </p:stCondLst>
                                        </p:cTn>
                                        <p:tgtEl>
                                          <p:spTgt spid="596">
                                            <p:bg/>
                                          </p:spTgt>
                                        </p:tgtEl>
                                        <p:attrNameLst>
                                          <p:attrName>style.visibility</p:attrName>
                                        </p:attrNameLst>
                                      </p:cBhvr>
                                      <p:to>
                                        <p:strVal val="visible"/>
                                      </p:to>
                                    </p:set>
                                    <p:animEffect transition="in" filter="barn(inVertical)">
                                      <p:cBhvr>
                                        <p:cTn id="15" dur="500"/>
                                        <p:tgtEl>
                                          <p:spTgt spid="596">
                                            <p:bg/>
                                          </p:spTgt>
                                        </p:tgtEl>
                                      </p:cBhvr>
                                    </p:animEffect>
                                  </p:childTnLst>
                                </p:cTn>
                              </p:par>
                              <p:par>
                                <p:cTn id="16" presetID="16" presetClass="entr" presetSubtype="21" fill="hold" grpId="0" nodeType="withEffect">
                                  <p:stCondLst>
                                    <p:cond delay="750"/>
                                  </p:stCondLst>
                                  <p:childTnLst>
                                    <p:set>
                                      <p:cBhvr>
                                        <p:cTn id="17" dur="1" fill="hold">
                                          <p:stCondLst>
                                            <p:cond delay="0"/>
                                          </p:stCondLst>
                                        </p:cTn>
                                        <p:tgtEl>
                                          <p:spTgt spid="596">
                                            <p:txEl>
                                              <p:pRg st="0" end="0"/>
                                            </p:txEl>
                                          </p:spTgt>
                                        </p:tgtEl>
                                        <p:attrNameLst>
                                          <p:attrName>style.visibility</p:attrName>
                                        </p:attrNameLst>
                                      </p:cBhvr>
                                      <p:to>
                                        <p:strVal val="visible"/>
                                      </p:to>
                                    </p:set>
                                    <p:animEffect transition="in" filter="barn(inVertical)">
                                      <p:cBhvr>
                                        <p:cTn id="18" dur="500"/>
                                        <p:tgtEl>
                                          <p:spTgt spid="596">
                                            <p:txEl>
                                              <p:pRg st="0" end="0"/>
                                            </p:txEl>
                                          </p:spTgt>
                                        </p:tgtEl>
                                      </p:cBhvr>
                                    </p:animEffect>
                                  </p:childTnLst>
                                </p:cTn>
                              </p:par>
                              <p:par>
                                <p:cTn id="19" presetID="16" presetClass="entr" presetSubtype="21" fill="hold" grpId="0" nodeType="withEffect">
                                  <p:stCondLst>
                                    <p:cond delay="750"/>
                                  </p:stCondLst>
                                  <p:childTnLst>
                                    <p:set>
                                      <p:cBhvr>
                                        <p:cTn id="20" dur="1" fill="hold">
                                          <p:stCondLst>
                                            <p:cond delay="0"/>
                                          </p:stCondLst>
                                        </p:cTn>
                                        <p:tgtEl>
                                          <p:spTgt spid="596">
                                            <p:txEl>
                                              <p:pRg st="1" end="1"/>
                                            </p:txEl>
                                          </p:spTgt>
                                        </p:tgtEl>
                                        <p:attrNameLst>
                                          <p:attrName>style.visibility</p:attrName>
                                        </p:attrNameLst>
                                      </p:cBhvr>
                                      <p:to>
                                        <p:strVal val="visible"/>
                                      </p:to>
                                    </p:set>
                                    <p:animEffect transition="in" filter="barn(inVertical)">
                                      <p:cBhvr>
                                        <p:cTn id="21" dur="500"/>
                                        <p:tgtEl>
                                          <p:spTgt spid="596">
                                            <p:txEl>
                                              <p:pRg st="1" end="1"/>
                                            </p:txEl>
                                          </p:spTgt>
                                        </p:tgtEl>
                                      </p:cBhvr>
                                    </p:animEffect>
                                  </p:childTnLst>
                                </p:cTn>
                              </p:par>
                              <p:par>
                                <p:cTn id="22" presetID="16" presetClass="entr" presetSubtype="21" fill="hold" grpId="0" nodeType="withEffect">
                                  <p:stCondLst>
                                    <p:cond delay="750"/>
                                  </p:stCondLst>
                                  <p:childTnLst>
                                    <p:set>
                                      <p:cBhvr>
                                        <p:cTn id="23" dur="1" fill="hold">
                                          <p:stCondLst>
                                            <p:cond delay="0"/>
                                          </p:stCondLst>
                                        </p:cTn>
                                        <p:tgtEl>
                                          <p:spTgt spid="596">
                                            <p:txEl>
                                              <p:pRg st="2" end="2"/>
                                            </p:txEl>
                                          </p:spTgt>
                                        </p:tgtEl>
                                        <p:attrNameLst>
                                          <p:attrName>style.visibility</p:attrName>
                                        </p:attrNameLst>
                                      </p:cBhvr>
                                      <p:to>
                                        <p:strVal val="visible"/>
                                      </p:to>
                                    </p:set>
                                    <p:animEffect transition="in" filter="barn(inVertical)">
                                      <p:cBhvr>
                                        <p:cTn id="24" dur="500"/>
                                        <p:tgtEl>
                                          <p:spTgt spid="59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594">
                                            <p:txEl>
                                              <p:pRg st="7" end="7"/>
                                            </p:txEl>
                                          </p:spTgt>
                                        </p:tgtEl>
                                        <p:attrNameLst>
                                          <p:attrName>style.visibility</p:attrName>
                                        </p:attrNameLst>
                                      </p:cBhvr>
                                      <p:to>
                                        <p:strVal val="visible"/>
                                      </p:to>
                                    </p:set>
                                    <p:animEffect transition="in" filter="barn(inVertical)">
                                      <p:cBhvr>
                                        <p:cTn id="29" dur="500"/>
                                        <p:tgtEl>
                                          <p:spTgt spid="594">
                                            <p:txEl>
                                              <p:pRg st="7" end="7"/>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594">
                                            <p:txEl>
                                              <p:pRg st="8" end="8"/>
                                            </p:txEl>
                                          </p:spTgt>
                                        </p:tgtEl>
                                        <p:attrNameLst>
                                          <p:attrName>style.visibility</p:attrName>
                                        </p:attrNameLst>
                                      </p:cBhvr>
                                      <p:to>
                                        <p:strVal val="visible"/>
                                      </p:to>
                                    </p:set>
                                    <p:animEffect transition="in" filter="barn(inVertical)">
                                      <p:cBhvr>
                                        <p:cTn id="32" dur="500"/>
                                        <p:tgtEl>
                                          <p:spTgt spid="59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 grpId="0" uiExpand="1" build="p"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82"/>
          <p:cNvSpPr txBox="1">
            <a:spLocks noGrp="1"/>
          </p:cNvSpPr>
          <p:nvPr>
            <p:ph type="title"/>
          </p:nvPr>
        </p:nvSpPr>
        <p:spPr>
          <a:xfrm>
            <a:off x="473342" y="75756"/>
            <a:ext cx="7200900" cy="500100"/>
          </a:xfrm>
          <a:prstGeom prst="rect">
            <a:avLst/>
          </a:prstGeom>
          <a:solidFill>
            <a:srgbClr val="38761D"/>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WHERE Clause - Pattern Matching _</a:t>
            </a:r>
            <a:endParaRPr>
              <a:solidFill>
                <a:schemeClr val="lt1"/>
              </a:solidFill>
            </a:endParaRPr>
          </a:p>
        </p:txBody>
      </p:sp>
      <p:sp>
        <p:nvSpPr>
          <p:cNvPr id="602" name="Google Shape;602;p82"/>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45</a:t>
            </a:fld>
            <a:endParaRPr/>
          </a:p>
        </p:txBody>
      </p:sp>
      <p:sp>
        <p:nvSpPr>
          <p:cNvPr id="603" name="Google Shape;603;p82"/>
          <p:cNvSpPr txBox="1">
            <a:spLocks noGrp="1"/>
          </p:cNvSpPr>
          <p:nvPr>
            <p:ph type="body" idx="1"/>
          </p:nvPr>
        </p:nvSpPr>
        <p:spPr>
          <a:xfrm>
            <a:off x="683957" y="1660939"/>
            <a:ext cx="5715900" cy="17142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EMPLOYEE_ID FIRST_NAME  LAST_NAME   </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 ----------- ------------</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204         Hermann     Baer        </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185         Alexis      Bull        </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192         Sarah       Bell        </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endParaRPr sz="2000">
              <a:latin typeface="IBM Plex Mono"/>
              <a:ea typeface="IBM Plex Mono"/>
              <a:cs typeface="IBM Plex Mono"/>
              <a:sym typeface="IBM Plex Mono"/>
            </a:endParaRPr>
          </a:p>
        </p:txBody>
      </p:sp>
      <p:sp>
        <p:nvSpPr>
          <p:cNvPr id="604" name="Google Shape;604;p82"/>
          <p:cNvSpPr txBox="1">
            <a:spLocks noGrp="1"/>
          </p:cNvSpPr>
          <p:nvPr>
            <p:ph type="body" idx="1"/>
          </p:nvPr>
        </p:nvSpPr>
        <p:spPr>
          <a:xfrm>
            <a:off x="579457" y="1072289"/>
            <a:ext cx="7771200" cy="766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1500"/>
              </a:spcAft>
              <a:buSzPts val="2400"/>
              <a:buNone/>
            </a:pPr>
            <a:r>
              <a:rPr lang="en-US"/>
              <a:t>Results after evaluating: </a:t>
            </a:r>
            <a:r>
              <a:rPr lang="en-US" err="1">
                <a:latin typeface="IBM Plex Mono SemiBold"/>
                <a:ea typeface="IBM Plex Mono SemiBold"/>
                <a:cs typeface="IBM Plex Mono SemiBold"/>
                <a:sym typeface="IBM Plex Mono SemiBold"/>
              </a:rPr>
              <a:t>last_name</a:t>
            </a:r>
            <a:r>
              <a:rPr lang="en-US">
                <a:latin typeface="IBM Plex Mono SemiBold"/>
                <a:ea typeface="IBM Plex Mono SemiBold"/>
                <a:cs typeface="IBM Plex Mono SemiBold"/>
                <a:sym typeface="IBM Plex Mono SemiBold"/>
              </a:rPr>
              <a:t> LIKE </a:t>
            </a:r>
            <a:r>
              <a:rPr lang="en-US">
                <a:solidFill>
                  <a:srgbClr val="0033CC"/>
                </a:solidFill>
                <a:latin typeface="IBM Plex Mono SemiBold"/>
                <a:ea typeface="IBM Plex Mono SemiBold"/>
                <a:cs typeface="IBM Plex Mono SemiBold"/>
                <a:sym typeface="IBM Plex Mono SemiBold"/>
              </a:rPr>
              <a:t>'B___'</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83"/>
          <p:cNvSpPr txBox="1">
            <a:spLocks noGrp="1"/>
          </p:cNvSpPr>
          <p:nvPr>
            <p:ph type="title"/>
          </p:nvPr>
        </p:nvSpPr>
        <p:spPr>
          <a:xfrm>
            <a:off x="473342" y="94044"/>
            <a:ext cx="7200900" cy="500100"/>
          </a:xfrm>
          <a:prstGeom prst="rect">
            <a:avLst/>
          </a:prstGeom>
          <a:solidFill>
            <a:srgbClr val="38761D"/>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WHERE Clause - Pattern Matching</a:t>
            </a:r>
            <a:endParaRPr>
              <a:solidFill>
                <a:schemeClr val="lt1"/>
              </a:solidFill>
            </a:endParaRPr>
          </a:p>
          <a:p>
            <a:pPr marL="0" lvl="0" indent="0" algn="l" rtl="0">
              <a:lnSpc>
                <a:spcPct val="90000"/>
              </a:lnSpc>
              <a:spcBef>
                <a:spcPts val="0"/>
              </a:spcBef>
              <a:spcAft>
                <a:spcPts val="0"/>
              </a:spcAft>
              <a:buClr>
                <a:schemeClr val="accent1"/>
              </a:buClr>
              <a:buSzPts val="2400"/>
              <a:buFont typeface="Cambria"/>
              <a:buNone/>
            </a:pPr>
            <a:endParaRPr>
              <a:solidFill>
                <a:schemeClr val="lt1"/>
              </a:solidFill>
            </a:endParaRPr>
          </a:p>
        </p:txBody>
      </p:sp>
      <p:sp>
        <p:nvSpPr>
          <p:cNvPr id="610" name="Google Shape;610;p83"/>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46</a:t>
            </a:fld>
            <a:endParaRPr/>
          </a:p>
        </p:txBody>
      </p:sp>
      <p:sp>
        <p:nvSpPr>
          <p:cNvPr id="611" name="Google Shape;611;p83"/>
          <p:cNvSpPr txBox="1">
            <a:spLocks noGrp="1"/>
          </p:cNvSpPr>
          <p:nvPr>
            <p:ph type="body" idx="1"/>
          </p:nvPr>
        </p:nvSpPr>
        <p:spPr>
          <a:xfrm>
            <a:off x="270376" y="946913"/>
            <a:ext cx="7771200" cy="440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400"/>
              <a:buNone/>
            </a:pPr>
            <a:r>
              <a:rPr lang="en-US" b="1">
                <a:solidFill>
                  <a:srgbClr val="C00000"/>
                </a:solidFill>
                <a:latin typeface="Lato"/>
                <a:ea typeface="Lato"/>
                <a:cs typeface="Lato"/>
                <a:sym typeface="Lato"/>
              </a:rPr>
              <a:t>TRY IT!</a:t>
            </a:r>
            <a:endParaRPr b="1">
              <a:solidFill>
                <a:srgbClr val="C00000"/>
              </a:solidFill>
              <a:latin typeface="Lato"/>
              <a:ea typeface="Lato"/>
              <a:cs typeface="Lato"/>
              <a:sym typeface="Lato"/>
            </a:endParaRPr>
          </a:p>
          <a:p>
            <a:pPr marL="457200" lvl="0" indent="-381000" algn="l" rtl="0">
              <a:lnSpc>
                <a:spcPct val="100000"/>
              </a:lnSpc>
              <a:spcBef>
                <a:spcPts val="1500"/>
              </a:spcBef>
              <a:spcAft>
                <a:spcPts val="0"/>
              </a:spcAft>
              <a:buSzPts val="2400"/>
              <a:buChar char="●"/>
            </a:pPr>
            <a:r>
              <a:rPr lang="en-US"/>
              <a:t>Find everyone whose </a:t>
            </a:r>
            <a:r>
              <a:rPr lang="en-US" b="1"/>
              <a:t>First</a:t>
            </a:r>
            <a:r>
              <a:rPr lang="en-US"/>
              <a:t> </a:t>
            </a:r>
            <a:r>
              <a:rPr lang="en-US" b="1"/>
              <a:t>Name</a:t>
            </a:r>
            <a:r>
              <a:rPr lang="en-US"/>
              <a:t> is 5 characters in length and ends with an</a:t>
            </a:r>
            <a:r>
              <a:rPr lang="en-US" b="1">
                <a:latin typeface="Lato"/>
                <a:ea typeface="Lato"/>
                <a:cs typeface="Lato"/>
                <a:sym typeface="Lato"/>
              </a:rPr>
              <a:t> ‘h’</a:t>
            </a:r>
            <a:br>
              <a:rPr lang="en-US"/>
            </a:br>
            <a:endParaRPr/>
          </a:p>
          <a:p>
            <a:pPr marL="0" lvl="0" indent="0" algn="l" rtl="0">
              <a:lnSpc>
                <a:spcPct val="100000"/>
              </a:lnSpc>
              <a:spcBef>
                <a:spcPts val="1500"/>
              </a:spcBef>
              <a:spcAft>
                <a:spcPts val="0"/>
              </a:spcAft>
              <a:buSzPts val="2400"/>
              <a:buNone/>
            </a:pPr>
            <a:r>
              <a:rPr lang="en-US" b="1">
                <a:solidFill>
                  <a:srgbClr val="C00000"/>
                </a:solidFill>
                <a:latin typeface="Lato"/>
                <a:ea typeface="Lato"/>
                <a:cs typeface="Lato"/>
                <a:sym typeface="Lato"/>
              </a:rPr>
              <a:t>TRY IT! (Extra Challenge)</a:t>
            </a:r>
            <a:endParaRPr b="1">
              <a:solidFill>
                <a:srgbClr val="C00000"/>
              </a:solidFill>
              <a:latin typeface="Lato"/>
              <a:ea typeface="Lato"/>
              <a:cs typeface="Lato"/>
              <a:sym typeface="Lato"/>
            </a:endParaRPr>
          </a:p>
          <a:p>
            <a:pPr marL="457200" lvl="0" indent="-381000" algn="l" rtl="0">
              <a:lnSpc>
                <a:spcPct val="100000"/>
              </a:lnSpc>
              <a:spcBef>
                <a:spcPts val="1500"/>
              </a:spcBef>
              <a:spcAft>
                <a:spcPts val="0"/>
              </a:spcAft>
              <a:buSzPts val="2400"/>
              <a:buChar char="●"/>
            </a:pPr>
            <a:r>
              <a:rPr lang="en-US"/>
              <a:t>Find everyone whose </a:t>
            </a:r>
            <a:r>
              <a:rPr lang="en-US" b="1"/>
              <a:t>Last Name </a:t>
            </a:r>
            <a:r>
              <a:rPr lang="en-US"/>
              <a:t>starts with </a:t>
            </a:r>
            <a:r>
              <a:rPr lang="en-US" b="1"/>
              <a:t>A</a:t>
            </a:r>
            <a:r>
              <a:rPr lang="en-US"/>
              <a:t>, followed by 4 characters and ends with ‘son’</a:t>
            </a:r>
            <a:endParaRPr/>
          </a:p>
          <a:p>
            <a:pPr marL="0" marR="0" lvl="0" indent="0" algn="l" rtl="0">
              <a:lnSpc>
                <a:spcPct val="100000"/>
              </a:lnSpc>
              <a:spcBef>
                <a:spcPts val="1500"/>
              </a:spcBef>
              <a:spcAft>
                <a:spcPts val="1500"/>
              </a:spcAft>
              <a:buSzPts val="2400"/>
              <a:buNone/>
            </a:pPr>
            <a:endParaRPr/>
          </a:p>
        </p:txBody>
      </p:sp>
      <p:pic>
        <p:nvPicPr>
          <p:cNvPr id="6" name="Picture 5"/>
          <p:cNvPicPr>
            <a:picLocks noChangeAspect="1"/>
          </p:cNvPicPr>
          <p:nvPr/>
        </p:nvPicPr>
        <p:blipFill>
          <a:blip r:embed="rId3"/>
          <a:stretch>
            <a:fillRect/>
          </a:stretch>
        </p:blipFill>
        <p:spPr>
          <a:xfrm>
            <a:off x="7086599" y="2050760"/>
            <a:ext cx="1909953" cy="399447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11">
                                            <p:txEl>
                                              <p:pRg st="0" end="0"/>
                                            </p:txEl>
                                          </p:spTgt>
                                        </p:tgtEl>
                                        <p:attrNameLst>
                                          <p:attrName>style.visibility</p:attrName>
                                        </p:attrNameLst>
                                      </p:cBhvr>
                                      <p:to>
                                        <p:strVal val="visible"/>
                                      </p:to>
                                    </p:set>
                                    <p:animEffect transition="in" filter="barn(inVertical)">
                                      <p:cBhvr>
                                        <p:cTn id="7" dur="500"/>
                                        <p:tgtEl>
                                          <p:spTgt spid="611">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11">
                                            <p:txEl>
                                              <p:pRg st="1" end="1"/>
                                            </p:txEl>
                                          </p:spTgt>
                                        </p:tgtEl>
                                        <p:attrNameLst>
                                          <p:attrName>style.visibility</p:attrName>
                                        </p:attrNameLst>
                                      </p:cBhvr>
                                      <p:to>
                                        <p:strVal val="visible"/>
                                      </p:to>
                                    </p:set>
                                    <p:animEffect transition="in" filter="barn(inVertical)">
                                      <p:cBhvr>
                                        <p:cTn id="10" dur="500"/>
                                        <p:tgtEl>
                                          <p:spTgt spid="6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611">
                                            <p:txEl>
                                              <p:pRg st="2" end="2"/>
                                            </p:txEl>
                                          </p:spTgt>
                                        </p:tgtEl>
                                        <p:attrNameLst>
                                          <p:attrName>style.visibility</p:attrName>
                                        </p:attrNameLst>
                                      </p:cBhvr>
                                      <p:to>
                                        <p:strVal val="visible"/>
                                      </p:to>
                                    </p:set>
                                    <p:animEffect transition="in" filter="barn(inVertical)">
                                      <p:cBhvr>
                                        <p:cTn id="15" dur="500"/>
                                        <p:tgtEl>
                                          <p:spTgt spid="611">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611">
                                            <p:txEl>
                                              <p:pRg st="3" end="3"/>
                                            </p:txEl>
                                          </p:spTgt>
                                        </p:tgtEl>
                                        <p:attrNameLst>
                                          <p:attrName>style.visibility</p:attrName>
                                        </p:attrNameLst>
                                      </p:cBhvr>
                                      <p:to>
                                        <p:strVal val="visible"/>
                                      </p:to>
                                    </p:set>
                                    <p:animEffect transition="in" filter="barn(inVertical)">
                                      <p:cBhvr>
                                        <p:cTn id="18" dur="500"/>
                                        <p:tgtEl>
                                          <p:spTgt spid="6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84"/>
          <p:cNvSpPr txBox="1">
            <a:spLocks noGrp="1"/>
          </p:cNvSpPr>
          <p:nvPr>
            <p:ph type="title"/>
          </p:nvPr>
        </p:nvSpPr>
        <p:spPr>
          <a:xfrm>
            <a:off x="509700" y="104975"/>
            <a:ext cx="7200900" cy="500100"/>
          </a:xfrm>
          <a:prstGeom prst="rect">
            <a:avLst/>
          </a:prstGeom>
          <a:solidFill>
            <a:srgbClr val="0000FF"/>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WHERE Clause - NULL Value Test</a:t>
            </a:r>
            <a:endParaRPr>
              <a:solidFill>
                <a:schemeClr val="lt1"/>
              </a:solidFill>
            </a:endParaRPr>
          </a:p>
          <a:p>
            <a:pPr marL="0" lvl="0" indent="0" algn="l" rtl="0">
              <a:lnSpc>
                <a:spcPct val="90000"/>
              </a:lnSpc>
              <a:spcBef>
                <a:spcPts val="0"/>
              </a:spcBef>
              <a:spcAft>
                <a:spcPts val="0"/>
              </a:spcAft>
              <a:buClr>
                <a:schemeClr val="accent1"/>
              </a:buClr>
              <a:buSzPts val="2400"/>
              <a:buFont typeface="Cambria"/>
              <a:buNone/>
            </a:pPr>
            <a:endParaRPr>
              <a:solidFill>
                <a:schemeClr val="lt1"/>
              </a:solidFill>
            </a:endParaRPr>
          </a:p>
        </p:txBody>
      </p:sp>
      <p:sp>
        <p:nvSpPr>
          <p:cNvPr id="617" name="Google Shape;617;p84"/>
          <p:cNvSpPr txBox="1">
            <a:spLocks noGrp="1"/>
          </p:cNvSpPr>
          <p:nvPr>
            <p:ph type="body" idx="1"/>
          </p:nvPr>
        </p:nvSpPr>
        <p:spPr>
          <a:xfrm>
            <a:off x="473342" y="895505"/>
            <a:ext cx="7957426" cy="470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2400"/>
              <a:buNone/>
            </a:pPr>
            <a:r>
              <a:rPr lang="en-US" sz="2800" b="1">
                <a:latin typeface="Lato"/>
                <a:ea typeface="Lato"/>
                <a:cs typeface="Lato"/>
                <a:sym typeface="Lato"/>
              </a:rPr>
              <a:t>IS NULL</a:t>
            </a:r>
            <a:endParaRPr sz="2800" b="1">
              <a:latin typeface="Lato"/>
              <a:ea typeface="Lato"/>
              <a:cs typeface="Lato"/>
              <a:sym typeface="Lato"/>
            </a:endParaRPr>
          </a:p>
          <a:p>
            <a:pPr marL="0" marR="0" lvl="0" indent="0" algn="l" rtl="0">
              <a:lnSpc>
                <a:spcPct val="100000"/>
              </a:lnSpc>
              <a:spcBef>
                <a:spcPts val="1800"/>
              </a:spcBef>
              <a:spcAft>
                <a:spcPts val="0"/>
              </a:spcAft>
              <a:buSzPts val="2400"/>
              <a:buNone/>
            </a:pPr>
            <a:r>
              <a:rPr lang="en-US" sz="2800"/>
              <a:t>Used to test for NULL values.</a:t>
            </a:r>
            <a:br>
              <a:rPr lang="en-US" sz="2800"/>
            </a:br>
            <a:endParaRPr sz="2800"/>
          </a:p>
          <a:p>
            <a:pPr marL="0" marR="0" lvl="0" indent="0" algn="l" rtl="0">
              <a:lnSpc>
                <a:spcPct val="100000"/>
              </a:lnSpc>
              <a:spcBef>
                <a:spcPts val="1800"/>
              </a:spcBef>
              <a:spcAft>
                <a:spcPts val="0"/>
              </a:spcAft>
              <a:buSzPts val="2400"/>
              <a:buNone/>
            </a:pPr>
            <a:r>
              <a:rPr lang="en-US" sz="2800" b="1">
                <a:solidFill>
                  <a:srgbClr val="C00000"/>
                </a:solidFill>
                <a:latin typeface="Lato"/>
                <a:ea typeface="Lato"/>
                <a:cs typeface="Lato"/>
                <a:sym typeface="Lato"/>
              </a:rPr>
              <a:t>Syntax: </a:t>
            </a:r>
            <a:endParaRPr sz="2800">
              <a:solidFill>
                <a:srgbClr val="C00000"/>
              </a:solidFill>
              <a:latin typeface="IBM Plex Mono SemiBold"/>
              <a:ea typeface="IBM Plex Mono SemiBold"/>
              <a:cs typeface="IBM Plex Mono SemiBold"/>
              <a:sym typeface="IBM Plex Mono SemiBold"/>
            </a:endParaRPr>
          </a:p>
          <a:p>
            <a:pPr marL="0" marR="0" lvl="0" indent="0" algn="l" rtl="0">
              <a:lnSpc>
                <a:spcPct val="100000"/>
              </a:lnSpc>
              <a:spcBef>
                <a:spcPts val="1800"/>
              </a:spcBef>
              <a:spcAft>
                <a:spcPts val="0"/>
              </a:spcAft>
              <a:buSzPts val="2400"/>
              <a:buNone/>
            </a:pPr>
            <a:endParaRPr sz="2800" b="1">
              <a:latin typeface="Lato"/>
              <a:ea typeface="Lato"/>
              <a:cs typeface="Lato"/>
              <a:sym typeface="Lato"/>
            </a:endParaRPr>
          </a:p>
          <a:p>
            <a:pPr marL="0" marR="0" lvl="0" indent="0" algn="l" rtl="0">
              <a:lnSpc>
                <a:spcPct val="100000"/>
              </a:lnSpc>
              <a:spcBef>
                <a:spcPts val="1800"/>
              </a:spcBef>
              <a:spcAft>
                <a:spcPts val="0"/>
              </a:spcAft>
              <a:buSzPts val="2400"/>
              <a:buNone/>
            </a:pPr>
            <a:endParaRPr sz="2800"/>
          </a:p>
          <a:p>
            <a:pPr marL="0" marR="0" lvl="0" indent="0" algn="l" rtl="0">
              <a:lnSpc>
                <a:spcPct val="100000"/>
              </a:lnSpc>
              <a:spcBef>
                <a:spcPts val="1800"/>
              </a:spcBef>
              <a:spcAft>
                <a:spcPts val="1800"/>
              </a:spcAft>
              <a:buSzPts val="2400"/>
              <a:buNone/>
            </a:pPr>
            <a:r>
              <a:rPr lang="en-US" sz="2800" b="1">
                <a:solidFill>
                  <a:srgbClr val="C00000"/>
                </a:solidFill>
              </a:rPr>
              <a:t>NOTE: </a:t>
            </a:r>
            <a:r>
              <a:rPr lang="en-US" sz="2800"/>
              <a:t>We do not use </a:t>
            </a:r>
            <a:r>
              <a:rPr lang="en-US" sz="2800" b="1">
                <a:latin typeface="Lato"/>
                <a:ea typeface="Lato"/>
                <a:cs typeface="Lato"/>
                <a:sym typeface="Lato"/>
              </a:rPr>
              <a:t>=</a:t>
            </a:r>
            <a:r>
              <a:rPr lang="en-US" sz="2800"/>
              <a:t> when testing for NULL values.</a:t>
            </a:r>
            <a:endParaRPr sz="2800"/>
          </a:p>
        </p:txBody>
      </p:sp>
      <p:sp>
        <p:nvSpPr>
          <p:cNvPr id="618" name="Google Shape;618;p84"/>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47</a:t>
            </a:fld>
            <a:endParaRPr/>
          </a:p>
        </p:txBody>
      </p:sp>
      <p:sp>
        <p:nvSpPr>
          <p:cNvPr id="619" name="Google Shape;619;p84"/>
          <p:cNvSpPr txBox="1">
            <a:spLocks noGrp="1"/>
          </p:cNvSpPr>
          <p:nvPr>
            <p:ph type="body" idx="1"/>
          </p:nvPr>
        </p:nvSpPr>
        <p:spPr>
          <a:xfrm>
            <a:off x="509700" y="3140573"/>
            <a:ext cx="7147800" cy="6534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800" err="1">
                <a:latin typeface="IBM Plex Mono SemiBold"/>
                <a:ea typeface="IBM Plex Mono SemiBold"/>
                <a:cs typeface="IBM Plex Mono SemiBold"/>
                <a:sym typeface="IBM Plex Mono SemiBold"/>
              </a:rPr>
              <a:t>column_name</a:t>
            </a:r>
            <a:r>
              <a:rPr lang="en-US" sz="2800">
                <a:latin typeface="IBM Plex Mono SemiBold"/>
                <a:ea typeface="IBM Plex Mono SemiBold"/>
                <a:cs typeface="IBM Plex Mono SemiBold"/>
                <a:sym typeface="IBM Plex Mono SemiBold"/>
              </a:rPr>
              <a:t> </a:t>
            </a:r>
            <a:r>
              <a:rPr lang="en-US" sz="2800">
                <a:solidFill>
                  <a:srgbClr val="336699"/>
                </a:solidFill>
                <a:latin typeface="IBM Plex Mono SemiBold"/>
                <a:ea typeface="IBM Plex Mono SemiBold"/>
                <a:cs typeface="IBM Plex Mono SemiBold"/>
                <a:sym typeface="IBM Plex Mono SemiBold"/>
              </a:rPr>
              <a:t>IS NULL</a:t>
            </a:r>
            <a:r>
              <a:rPr lang="en-US" sz="2800">
                <a:latin typeface="IBM Plex Mono SemiBold"/>
                <a:ea typeface="IBM Plex Mono SemiBold"/>
                <a:cs typeface="IBM Plex Mono SemiBold"/>
                <a:sym typeface="IBM Plex Mono SemiBold"/>
              </a:rPr>
              <a:t>;</a:t>
            </a:r>
            <a:endParaRPr sz="2800">
              <a:latin typeface="IBM Plex Mono SemiBold"/>
              <a:ea typeface="IBM Plex Mono SemiBold"/>
              <a:cs typeface="IBM Plex Mono SemiBold"/>
              <a:sym typeface="IBM Plex Mono SemiBo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250"/>
                                  </p:stCondLst>
                                  <p:childTnLst>
                                    <p:set>
                                      <p:cBhvr>
                                        <p:cTn id="6" dur="1" fill="hold">
                                          <p:stCondLst>
                                            <p:cond delay="0"/>
                                          </p:stCondLst>
                                        </p:cTn>
                                        <p:tgtEl>
                                          <p:spTgt spid="616"/>
                                        </p:tgtEl>
                                        <p:attrNameLst>
                                          <p:attrName>style.visibility</p:attrName>
                                        </p:attrNameLst>
                                      </p:cBhvr>
                                      <p:to>
                                        <p:strVal val="visible"/>
                                      </p:to>
                                    </p:set>
                                    <p:anim calcmode="lin" valueType="num">
                                      <p:cBhvr>
                                        <p:cTn id="7" dur="1000" fill="hold"/>
                                        <p:tgtEl>
                                          <p:spTgt spid="616"/>
                                        </p:tgtEl>
                                        <p:attrNameLst>
                                          <p:attrName>ppt_w</p:attrName>
                                        </p:attrNameLst>
                                      </p:cBhvr>
                                      <p:tavLst>
                                        <p:tav tm="0">
                                          <p:val>
                                            <p:fltVal val="0"/>
                                          </p:val>
                                        </p:tav>
                                        <p:tav tm="100000">
                                          <p:val>
                                            <p:strVal val="#ppt_w"/>
                                          </p:val>
                                        </p:tav>
                                      </p:tavLst>
                                    </p:anim>
                                    <p:anim calcmode="lin" valueType="num">
                                      <p:cBhvr>
                                        <p:cTn id="8" dur="1000" fill="hold"/>
                                        <p:tgtEl>
                                          <p:spTgt spid="616"/>
                                        </p:tgtEl>
                                        <p:attrNameLst>
                                          <p:attrName>ppt_h</p:attrName>
                                        </p:attrNameLst>
                                      </p:cBhvr>
                                      <p:tavLst>
                                        <p:tav tm="0">
                                          <p:val>
                                            <p:fltVal val="0"/>
                                          </p:val>
                                        </p:tav>
                                        <p:tav tm="100000">
                                          <p:val>
                                            <p:strVal val="#ppt_h"/>
                                          </p:val>
                                        </p:tav>
                                      </p:tavLst>
                                    </p:anim>
                                    <p:anim calcmode="lin" valueType="num">
                                      <p:cBhvr>
                                        <p:cTn id="9" dur="1000" fill="hold"/>
                                        <p:tgtEl>
                                          <p:spTgt spid="616"/>
                                        </p:tgtEl>
                                        <p:attrNameLst>
                                          <p:attrName>style.rotation</p:attrName>
                                        </p:attrNameLst>
                                      </p:cBhvr>
                                      <p:tavLst>
                                        <p:tav tm="0">
                                          <p:val>
                                            <p:fltVal val="90"/>
                                          </p:val>
                                        </p:tav>
                                        <p:tav tm="100000">
                                          <p:val>
                                            <p:fltVal val="0"/>
                                          </p:val>
                                        </p:tav>
                                      </p:tavLst>
                                    </p:anim>
                                    <p:animEffect transition="in" filter="fade">
                                      <p:cBhvr>
                                        <p:cTn id="10" dur="1000"/>
                                        <p:tgtEl>
                                          <p:spTgt spid="616"/>
                                        </p:tgtEl>
                                      </p:cBhvr>
                                    </p:animEffect>
                                  </p:childTnLst>
                                </p:cTn>
                              </p:par>
                            </p:childTnLst>
                          </p:cTn>
                        </p:par>
                        <p:par>
                          <p:cTn id="11" fill="hold">
                            <p:stCondLst>
                              <p:cond delay="1250"/>
                            </p:stCondLst>
                            <p:childTnLst>
                              <p:par>
                                <p:cTn id="12" presetID="16" presetClass="entr" presetSubtype="21" fill="hold" nodeType="afterEffect">
                                  <p:stCondLst>
                                    <p:cond delay="750"/>
                                  </p:stCondLst>
                                  <p:childTnLst>
                                    <p:set>
                                      <p:cBhvr>
                                        <p:cTn id="13" dur="1" fill="hold">
                                          <p:stCondLst>
                                            <p:cond delay="0"/>
                                          </p:stCondLst>
                                        </p:cTn>
                                        <p:tgtEl>
                                          <p:spTgt spid="617">
                                            <p:txEl>
                                              <p:pRg st="0" end="0"/>
                                            </p:txEl>
                                          </p:spTgt>
                                        </p:tgtEl>
                                        <p:attrNameLst>
                                          <p:attrName>style.visibility</p:attrName>
                                        </p:attrNameLst>
                                      </p:cBhvr>
                                      <p:to>
                                        <p:strVal val="visible"/>
                                      </p:to>
                                    </p:set>
                                    <p:animEffect transition="in" filter="barn(inVertical)">
                                      <p:cBhvr>
                                        <p:cTn id="14" dur="500"/>
                                        <p:tgtEl>
                                          <p:spTgt spid="617">
                                            <p:txEl>
                                              <p:pRg st="0" end="0"/>
                                            </p:txEl>
                                          </p:spTgt>
                                        </p:tgtEl>
                                      </p:cBhvr>
                                    </p:animEffect>
                                  </p:childTnLst>
                                </p:cTn>
                              </p:par>
                              <p:par>
                                <p:cTn id="15" presetID="16" presetClass="entr" presetSubtype="21" fill="hold" nodeType="withEffect">
                                  <p:stCondLst>
                                    <p:cond delay="750"/>
                                  </p:stCondLst>
                                  <p:childTnLst>
                                    <p:set>
                                      <p:cBhvr>
                                        <p:cTn id="16" dur="1" fill="hold">
                                          <p:stCondLst>
                                            <p:cond delay="0"/>
                                          </p:stCondLst>
                                        </p:cTn>
                                        <p:tgtEl>
                                          <p:spTgt spid="617">
                                            <p:txEl>
                                              <p:pRg st="1" end="1"/>
                                            </p:txEl>
                                          </p:spTgt>
                                        </p:tgtEl>
                                        <p:attrNameLst>
                                          <p:attrName>style.visibility</p:attrName>
                                        </p:attrNameLst>
                                      </p:cBhvr>
                                      <p:to>
                                        <p:strVal val="visible"/>
                                      </p:to>
                                    </p:set>
                                    <p:animEffect transition="in" filter="barn(inVertical)">
                                      <p:cBhvr>
                                        <p:cTn id="17" dur="500"/>
                                        <p:tgtEl>
                                          <p:spTgt spid="61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17">
                                            <p:txEl>
                                              <p:pRg st="2" end="2"/>
                                            </p:txEl>
                                          </p:spTgt>
                                        </p:tgtEl>
                                        <p:attrNameLst>
                                          <p:attrName>style.visibility</p:attrName>
                                        </p:attrNameLst>
                                      </p:cBhvr>
                                      <p:to>
                                        <p:strVal val="visible"/>
                                      </p:to>
                                    </p:set>
                                    <p:animEffect transition="in" filter="barn(inVertical)">
                                      <p:cBhvr>
                                        <p:cTn id="22" dur="500"/>
                                        <p:tgtEl>
                                          <p:spTgt spid="61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619">
                                            <p:bg/>
                                          </p:spTgt>
                                        </p:tgtEl>
                                        <p:attrNameLst>
                                          <p:attrName>style.visibility</p:attrName>
                                        </p:attrNameLst>
                                      </p:cBhvr>
                                      <p:to>
                                        <p:strVal val="visible"/>
                                      </p:to>
                                    </p:set>
                                    <p:animEffect transition="in" filter="barn(inVertical)">
                                      <p:cBhvr>
                                        <p:cTn id="27" dur="500"/>
                                        <p:tgtEl>
                                          <p:spTgt spid="619">
                                            <p:bg/>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619">
                                            <p:txEl>
                                              <p:pRg st="0" end="0"/>
                                            </p:txEl>
                                          </p:spTgt>
                                        </p:tgtEl>
                                        <p:attrNameLst>
                                          <p:attrName>style.visibility</p:attrName>
                                        </p:attrNameLst>
                                      </p:cBhvr>
                                      <p:to>
                                        <p:strVal val="visible"/>
                                      </p:to>
                                    </p:set>
                                    <p:animEffect transition="in" filter="barn(inVertical)">
                                      <p:cBhvr>
                                        <p:cTn id="30" dur="500"/>
                                        <p:tgtEl>
                                          <p:spTgt spid="6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 grpId="0" animBg="1"/>
      <p:bldP spid="619" grpId="0" uiExpand="1"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85"/>
          <p:cNvSpPr txBox="1">
            <a:spLocks noGrp="1"/>
          </p:cNvSpPr>
          <p:nvPr>
            <p:ph type="title"/>
          </p:nvPr>
        </p:nvSpPr>
        <p:spPr>
          <a:xfrm>
            <a:off x="473342" y="75756"/>
            <a:ext cx="7200900" cy="500100"/>
          </a:xfrm>
          <a:prstGeom prst="rect">
            <a:avLst/>
          </a:prstGeom>
          <a:solidFill>
            <a:srgbClr val="0000FF"/>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WHERE Clause - NULL Value Test</a:t>
            </a:r>
            <a:endParaRPr>
              <a:solidFill>
                <a:schemeClr val="lt1"/>
              </a:solidFill>
            </a:endParaRPr>
          </a:p>
          <a:p>
            <a:pPr marL="0" lvl="0" indent="0" algn="l" rtl="0">
              <a:lnSpc>
                <a:spcPct val="90000"/>
              </a:lnSpc>
              <a:spcBef>
                <a:spcPts val="0"/>
              </a:spcBef>
              <a:spcAft>
                <a:spcPts val="0"/>
              </a:spcAft>
              <a:buClr>
                <a:schemeClr val="accent1"/>
              </a:buClr>
              <a:buSzPts val="2400"/>
              <a:buFont typeface="Cambria"/>
              <a:buNone/>
            </a:pPr>
            <a:endParaRPr>
              <a:solidFill>
                <a:schemeClr val="lt1"/>
              </a:solidFill>
            </a:endParaRPr>
          </a:p>
        </p:txBody>
      </p:sp>
      <p:sp>
        <p:nvSpPr>
          <p:cNvPr id="625" name="Google Shape;625;p85"/>
          <p:cNvSpPr txBox="1">
            <a:spLocks noGrp="1"/>
          </p:cNvSpPr>
          <p:nvPr>
            <p:ph type="body" idx="1"/>
          </p:nvPr>
        </p:nvSpPr>
        <p:spPr>
          <a:xfrm>
            <a:off x="427056" y="749200"/>
            <a:ext cx="8406048" cy="512124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2400"/>
              <a:buNone/>
            </a:pPr>
            <a:r>
              <a:rPr lang="en-US" b="1">
                <a:solidFill>
                  <a:srgbClr val="C00000"/>
                </a:solidFill>
              </a:rPr>
              <a:t>Example: </a:t>
            </a:r>
            <a:r>
              <a:rPr lang="en-US"/>
              <a:t>Show the </a:t>
            </a:r>
            <a:r>
              <a:rPr lang="en-US" b="1"/>
              <a:t>first name, last name and department id </a:t>
            </a:r>
            <a:r>
              <a:rPr lang="en-US"/>
              <a:t>of all employees who are not assigned to a department.</a:t>
            </a:r>
            <a:endParaRPr/>
          </a:p>
          <a:p>
            <a:pPr marL="0" marR="0" lvl="0" indent="0" algn="l" rtl="0">
              <a:lnSpc>
                <a:spcPct val="100000"/>
              </a:lnSpc>
              <a:spcBef>
                <a:spcPts val="1800"/>
              </a:spcBef>
              <a:spcAft>
                <a:spcPts val="0"/>
              </a:spcAft>
              <a:buSzPts val="2400"/>
              <a:buNone/>
            </a:pPr>
            <a:endParaRPr/>
          </a:p>
          <a:p>
            <a:pPr marL="0" marR="0" lvl="0" indent="0" algn="l" rtl="0">
              <a:lnSpc>
                <a:spcPct val="100000"/>
              </a:lnSpc>
              <a:spcBef>
                <a:spcPts val="1800"/>
              </a:spcBef>
              <a:spcAft>
                <a:spcPts val="0"/>
              </a:spcAft>
              <a:buSzPts val="2400"/>
              <a:buNone/>
            </a:pPr>
            <a:endParaRPr/>
          </a:p>
          <a:p>
            <a:pPr marL="0" marR="0" lvl="0" indent="0" algn="l" rtl="0">
              <a:lnSpc>
                <a:spcPct val="100000"/>
              </a:lnSpc>
              <a:spcBef>
                <a:spcPts val="1800"/>
              </a:spcBef>
              <a:spcAft>
                <a:spcPts val="0"/>
              </a:spcAft>
              <a:buSzPts val="2400"/>
              <a:buNone/>
            </a:pPr>
            <a:endParaRPr/>
          </a:p>
          <a:p>
            <a:pPr marL="0" marR="0" lvl="0" indent="0" algn="l" rtl="0">
              <a:lnSpc>
                <a:spcPct val="100000"/>
              </a:lnSpc>
              <a:spcBef>
                <a:spcPts val="1800"/>
              </a:spcBef>
              <a:spcAft>
                <a:spcPts val="0"/>
              </a:spcAft>
              <a:buSzPts val="2400"/>
              <a:buNone/>
            </a:pPr>
            <a:r>
              <a:rPr lang="en-US" b="1">
                <a:solidFill>
                  <a:srgbClr val="C00000"/>
                </a:solidFill>
              </a:rPr>
              <a:t>Remember:</a:t>
            </a:r>
            <a:endParaRPr b="1">
              <a:solidFill>
                <a:srgbClr val="C00000"/>
              </a:solidFill>
            </a:endParaRPr>
          </a:p>
          <a:p>
            <a:pPr marL="0" marR="0" lvl="0" indent="0" algn="l" rtl="0">
              <a:lnSpc>
                <a:spcPct val="100000"/>
              </a:lnSpc>
              <a:spcBef>
                <a:spcPts val="600"/>
              </a:spcBef>
              <a:spcAft>
                <a:spcPts val="600"/>
              </a:spcAft>
              <a:buSzPts val="2400"/>
              <a:buNone/>
            </a:pPr>
            <a:r>
              <a:rPr lang="en-US" b="1">
                <a:latin typeface="Lato"/>
                <a:ea typeface="Lato"/>
                <a:cs typeface="Lato"/>
                <a:sym typeface="Lato"/>
              </a:rPr>
              <a:t>NULL </a:t>
            </a:r>
            <a:r>
              <a:rPr lang="en-US"/>
              <a:t>values represent a lack of information for a given column not a zero value or a space.</a:t>
            </a:r>
          </a:p>
          <a:p>
            <a:pPr marL="0" indent="0">
              <a:spcBef>
                <a:spcPts val="600"/>
              </a:spcBef>
              <a:spcAft>
                <a:spcPts val="1800"/>
              </a:spcAft>
              <a:buNone/>
            </a:pPr>
            <a:r>
              <a:rPr lang="en-US"/>
              <a:t>We </a:t>
            </a:r>
            <a:r>
              <a:rPr lang="en-US" b="1"/>
              <a:t>DO NOT </a:t>
            </a:r>
            <a:r>
              <a:rPr lang="en-US"/>
              <a:t>use </a:t>
            </a:r>
            <a:r>
              <a:rPr lang="en-US" b="1">
                <a:latin typeface="Lato"/>
                <a:ea typeface="Lato"/>
                <a:cs typeface="Lato"/>
                <a:sym typeface="Lato"/>
              </a:rPr>
              <a:t>=</a:t>
            </a:r>
            <a:r>
              <a:rPr lang="en-US"/>
              <a:t> when testing for NULL values.</a:t>
            </a:r>
          </a:p>
          <a:p>
            <a:pPr marL="0" marR="0" lvl="0" indent="0" algn="l" rtl="0">
              <a:lnSpc>
                <a:spcPct val="100000"/>
              </a:lnSpc>
              <a:spcBef>
                <a:spcPts val="1800"/>
              </a:spcBef>
              <a:spcAft>
                <a:spcPts val="1800"/>
              </a:spcAft>
              <a:buSzPts val="2400"/>
              <a:buNone/>
            </a:pPr>
            <a:endParaRPr/>
          </a:p>
        </p:txBody>
      </p:sp>
      <p:sp>
        <p:nvSpPr>
          <p:cNvPr id="626" name="Google Shape;626;p85"/>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48</a:t>
            </a:fld>
            <a:endParaRPr/>
          </a:p>
        </p:txBody>
      </p:sp>
      <p:sp>
        <p:nvSpPr>
          <p:cNvPr id="627" name="Google Shape;627;p85"/>
          <p:cNvSpPr txBox="1">
            <a:spLocks noGrp="1"/>
          </p:cNvSpPr>
          <p:nvPr>
            <p:ph type="body" idx="1"/>
          </p:nvPr>
        </p:nvSpPr>
        <p:spPr>
          <a:xfrm>
            <a:off x="480107" y="1802501"/>
            <a:ext cx="7730100" cy="13407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200">
                <a:solidFill>
                  <a:srgbClr val="336699"/>
                </a:solidFill>
                <a:latin typeface="IBM Plex Mono SemiBold"/>
                <a:ea typeface="IBM Plex Mono SemiBold"/>
                <a:cs typeface="IBM Plex Mono SemiBold"/>
                <a:sym typeface="IBM Plex Mono SemiBold"/>
              </a:rPr>
              <a:t>SELECT</a:t>
            </a:r>
            <a:r>
              <a:rPr lang="en-US" sz="2200">
                <a:latin typeface="IBM Plex Mono SemiBold"/>
                <a:ea typeface="IBM Plex Mono SemiBold"/>
                <a:cs typeface="IBM Plex Mono SemiBold"/>
                <a:sym typeface="IBM Plex Mono SemiBold"/>
              </a:rPr>
              <a:t> </a:t>
            </a:r>
            <a:r>
              <a:rPr lang="en-US" sz="2200" err="1">
                <a:latin typeface="IBM Plex Mono SemiBold"/>
                <a:ea typeface="IBM Plex Mono SemiBold"/>
                <a:cs typeface="IBM Plex Mono SemiBold"/>
                <a:sym typeface="IBM Plex Mono SemiBold"/>
              </a:rPr>
              <a:t>first_name</a:t>
            </a:r>
            <a:r>
              <a:rPr lang="en-US" sz="2200">
                <a:latin typeface="IBM Plex Mono SemiBold"/>
                <a:ea typeface="IBM Plex Mono SemiBold"/>
                <a:cs typeface="IBM Plex Mono SemiBold"/>
                <a:sym typeface="IBM Plex Mono SemiBold"/>
              </a:rPr>
              <a:t>, </a:t>
            </a:r>
            <a:r>
              <a:rPr lang="en-US" sz="2200" err="1">
                <a:latin typeface="IBM Plex Mono SemiBold"/>
                <a:ea typeface="IBM Plex Mono SemiBold"/>
                <a:cs typeface="IBM Plex Mono SemiBold"/>
                <a:sym typeface="IBM Plex Mono SemiBold"/>
              </a:rPr>
              <a:t>last_name</a:t>
            </a:r>
            <a:r>
              <a:rPr lang="en-US" sz="2200">
                <a:latin typeface="IBM Plex Mono SemiBold"/>
                <a:ea typeface="IBM Plex Mono SemiBold"/>
                <a:cs typeface="IBM Plex Mono SemiBold"/>
                <a:sym typeface="IBM Plex Mono SemiBold"/>
              </a:rPr>
              <a:t>, </a:t>
            </a:r>
            <a:r>
              <a:rPr lang="en-US" sz="2200" err="1">
                <a:latin typeface="IBM Plex Mono SemiBold"/>
                <a:ea typeface="IBM Plex Mono SemiBold"/>
                <a:cs typeface="IBM Plex Mono SemiBold"/>
                <a:sym typeface="IBM Plex Mono SemiBold"/>
              </a:rPr>
              <a:t>department_id</a:t>
            </a:r>
            <a:endParaRPr sz="22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sz="2200">
                <a:solidFill>
                  <a:srgbClr val="336699"/>
                </a:solidFill>
                <a:latin typeface="IBM Plex Mono SemiBold"/>
                <a:ea typeface="IBM Plex Mono SemiBold"/>
                <a:cs typeface="IBM Plex Mono SemiBold"/>
                <a:sym typeface="IBM Plex Mono SemiBold"/>
              </a:rPr>
              <a:t>FROM</a:t>
            </a:r>
            <a:r>
              <a:rPr lang="en-US" sz="2200">
                <a:latin typeface="IBM Plex Mono SemiBold"/>
                <a:ea typeface="IBM Plex Mono SemiBold"/>
                <a:cs typeface="IBM Plex Mono SemiBold"/>
                <a:sym typeface="IBM Plex Mono SemiBold"/>
              </a:rPr>
              <a:t>   Employees</a:t>
            </a:r>
            <a:endParaRPr sz="22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sz="2200">
                <a:solidFill>
                  <a:srgbClr val="336699"/>
                </a:solidFill>
                <a:latin typeface="IBM Plex Mono SemiBold"/>
                <a:ea typeface="IBM Plex Mono SemiBold"/>
                <a:cs typeface="IBM Plex Mono SemiBold"/>
                <a:sym typeface="IBM Plex Mono SemiBold"/>
              </a:rPr>
              <a:t>WHERE  </a:t>
            </a:r>
            <a:r>
              <a:rPr lang="en-US" err="1">
                <a:latin typeface="IBM Plex Mono SemiBold"/>
                <a:ea typeface="IBM Plex Mono SemiBold"/>
                <a:cs typeface="IBM Plex Mono SemiBold"/>
                <a:sym typeface="IBM Plex Mono SemiBold"/>
              </a:rPr>
              <a:t>department_id</a:t>
            </a:r>
            <a:r>
              <a:rPr lang="en-US">
                <a:latin typeface="IBM Plex Mono SemiBold"/>
                <a:ea typeface="IBM Plex Mono SemiBold"/>
                <a:cs typeface="IBM Plex Mono SemiBold"/>
                <a:sym typeface="IBM Plex Mono SemiBold"/>
              </a:rPr>
              <a:t> </a:t>
            </a:r>
            <a:r>
              <a:rPr lang="en-US" sz="2200">
                <a:solidFill>
                  <a:srgbClr val="336699"/>
                </a:solidFill>
                <a:latin typeface="IBM Plex Mono SemiBold"/>
                <a:ea typeface="IBM Plex Mono SemiBold"/>
                <a:cs typeface="IBM Plex Mono SemiBold"/>
                <a:sym typeface="IBM Plex Mono SemiBold"/>
              </a:rPr>
              <a:t>IS NULL</a:t>
            </a:r>
            <a:r>
              <a:rPr lang="en-US">
                <a:latin typeface="IBM Plex Mono SemiBold"/>
                <a:ea typeface="IBM Plex Mono SemiBold"/>
                <a:cs typeface="IBM Plex Mono SemiBold"/>
                <a:sym typeface="IBM Plex Mono SemiBold"/>
              </a:rPr>
              <a:t>;</a:t>
            </a:r>
            <a:endParaRPr sz="24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endParaRPr sz="2400">
              <a:latin typeface="IBM Plex Mono SemiBold"/>
              <a:ea typeface="IBM Plex Mono SemiBold"/>
              <a:cs typeface="IBM Plex Mono SemiBold"/>
              <a:sym typeface="IBM Plex Mono SemiBo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25">
                                            <p:txEl>
                                              <p:pRg st="0" end="0"/>
                                            </p:txEl>
                                          </p:spTgt>
                                        </p:tgtEl>
                                        <p:attrNameLst>
                                          <p:attrName>style.visibility</p:attrName>
                                        </p:attrNameLst>
                                      </p:cBhvr>
                                      <p:to>
                                        <p:strVal val="visible"/>
                                      </p:to>
                                    </p:set>
                                    <p:animEffect transition="in" filter="barn(inVertical)">
                                      <p:cBhvr>
                                        <p:cTn id="7" dur="500"/>
                                        <p:tgtEl>
                                          <p:spTgt spid="625">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27">
                                            <p:bg/>
                                          </p:spTgt>
                                        </p:tgtEl>
                                        <p:attrNameLst>
                                          <p:attrName>style.visibility</p:attrName>
                                        </p:attrNameLst>
                                      </p:cBhvr>
                                      <p:to>
                                        <p:strVal val="visible"/>
                                      </p:to>
                                    </p:set>
                                    <p:animEffect transition="in" filter="barn(inVertical)">
                                      <p:cBhvr>
                                        <p:cTn id="10" dur="500"/>
                                        <p:tgtEl>
                                          <p:spTgt spid="627">
                                            <p:bg/>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27">
                                            <p:txEl>
                                              <p:pRg st="0" end="0"/>
                                            </p:txEl>
                                          </p:spTgt>
                                        </p:tgtEl>
                                        <p:attrNameLst>
                                          <p:attrName>style.visibility</p:attrName>
                                        </p:attrNameLst>
                                      </p:cBhvr>
                                      <p:to>
                                        <p:strVal val="visible"/>
                                      </p:to>
                                    </p:set>
                                    <p:animEffect transition="in" filter="barn(inVertical)">
                                      <p:cBhvr>
                                        <p:cTn id="13" dur="500"/>
                                        <p:tgtEl>
                                          <p:spTgt spid="627">
                                            <p:txEl>
                                              <p:pRg st="0" end="0"/>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27">
                                            <p:txEl>
                                              <p:pRg st="1" end="1"/>
                                            </p:txEl>
                                          </p:spTgt>
                                        </p:tgtEl>
                                        <p:attrNameLst>
                                          <p:attrName>style.visibility</p:attrName>
                                        </p:attrNameLst>
                                      </p:cBhvr>
                                      <p:to>
                                        <p:strVal val="visible"/>
                                      </p:to>
                                    </p:set>
                                    <p:animEffect transition="in" filter="barn(inVertical)">
                                      <p:cBhvr>
                                        <p:cTn id="16" dur="500"/>
                                        <p:tgtEl>
                                          <p:spTgt spid="627">
                                            <p:txEl>
                                              <p:pRg st="1" end="1"/>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627">
                                            <p:txEl>
                                              <p:pRg st="2" end="2"/>
                                            </p:txEl>
                                          </p:spTgt>
                                        </p:tgtEl>
                                        <p:attrNameLst>
                                          <p:attrName>style.visibility</p:attrName>
                                        </p:attrNameLst>
                                      </p:cBhvr>
                                      <p:to>
                                        <p:strVal val="visible"/>
                                      </p:to>
                                    </p:set>
                                    <p:animEffect transition="in" filter="barn(inVertical)">
                                      <p:cBhvr>
                                        <p:cTn id="19" dur="500"/>
                                        <p:tgtEl>
                                          <p:spTgt spid="627">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625">
                                            <p:txEl>
                                              <p:pRg st="4" end="4"/>
                                            </p:txEl>
                                          </p:spTgt>
                                        </p:tgtEl>
                                        <p:attrNameLst>
                                          <p:attrName>style.visibility</p:attrName>
                                        </p:attrNameLst>
                                      </p:cBhvr>
                                      <p:to>
                                        <p:strVal val="visible"/>
                                      </p:to>
                                    </p:set>
                                    <p:animEffect transition="in" filter="barn(inVertical)">
                                      <p:cBhvr>
                                        <p:cTn id="24" dur="500"/>
                                        <p:tgtEl>
                                          <p:spTgt spid="625">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625">
                                            <p:txEl>
                                              <p:pRg st="5" end="5"/>
                                            </p:txEl>
                                          </p:spTgt>
                                        </p:tgtEl>
                                        <p:attrNameLst>
                                          <p:attrName>style.visibility</p:attrName>
                                        </p:attrNameLst>
                                      </p:cBhvr>
                                      <p:to>
                                        <p:strVal val="visible"/>
                                      </p:to>
                                    </p:set>
                                    <p:animEffect transition="in" filter="barn(inVertical)">
                                      <p:cBhvr>
                                        <p:cTn id="27" dur="500"/>
                                        <p:tgtEl>
                                          <p:spTgt spid="625">
                                            <p:txEl>
                                              <p:pRg st="5" end="5"/>
                                            </p:txEl>
                                          </p:spTgt>
                                        </p:tgtEl>
                                      </p:cBhvr>
                                    </p:animEffect>
                                  </p:childTnLst>
                                </p:cTn>
                              </p:par>
                            </p:childTnLst>
                          </p:cTn>
                        </p:par>
                        <p:par>
                          <p:cTn id="28" fill="hold">
                            <p:stCondLst>
                              <p:cond delay="500"/>
                            </p:stCondLst>
                            <p:childTnLst>
                              <p:par>
                                <p:cTn id="29" presetID="16" presetClass="entr" presetSubtype="21" fill="hold" nodeType="afterEffect">
                                  <p:stCondLst>
                                    <p:cond delay="750"/>
                                  </p:stCondLst>
                                  <p:childTnLst>
                                    <p:set>
                                      <p:cBhvr>
                                        <p:cTn id="30" dur="1" fill="hold">
                                          <p:stCondLst>
                                            <p:cond delay="0"/>
                                          </p:stCondLst>
                                        </p:cTn>
                                        <p:tgtEl>
                                          <p:spTgt spid="625">
                                            <p:txEl>
                                              <p:pRg st="6" end="6"/>
                                            </p:txEl>
                                          </p:spTgt>
                                        </p:tgtEl>
                                        <p:attrNameLst>
                                          <p:attrName>style.visibility</p:attrName>
                                        </p:attrNameLst>
                                      </p:cBhvr>
                                      <p:to>
                                        <p:strVal val="visible"/>
                                      </p:to>
                                    </p:set>
                                    <p:animEffect transition="in" filter="barn(inVertical)">
                                      <p:cBhvr>
                                        <p:cTn id="31" dur="500"/>
                                        <p:tgtEl>
                                          <p:spTgt spid="62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 grpId="0" uiExpand="1" build="p"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86"/>
          <p:cNvSpPr txBox="1">
            <a:spLocks noGrp="1"/>
          </p:cNvSpPr>
          <p:nvPr>
            <p:ph type="title"/>
          </p:nvPr>
        </p:nvSpPr>
        <p:spPr>
          <a:xfrm>
            <a:off x="473342" y="84900"/>
            <a:ext cx="7200900" cy="500100"/>
          </a:xfrm>
          <a:prstGeom prst="rect">
            <a:avLst/>
          </a:prstGeom>
          <a:solidFill>
            <a:srgbClr val="0000FF"/>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WHERE Clause - NULL Value Test</a:t>
            </a:r>
            <a:endParaRPr>
              <a:solidFill>
                <a:schemeClr val="lt1"/>
              </a:solidFill>
            </a:endParaRPr>
          </a:p>
          <a:p>
            <a:pPr marL="0" lvl="0" indent="0" algn="l" rtl="0">
              <a:lnSpc>
                <a:spcPct val="90000"/>
              </a:lnSpc>
              <a:spcBef>
                <a:spcPts val="0"/>
              </a:spcBef>
              <a:spcAft>
                <a:spcPts val="0"/>
              </a:spcAft>
              <a:buClr>
                <a:schemeClr val="accent1"/>
              </a:buClr>
              <a:buSzPts val="2400"/>
              <a:buFont typeface="Cambria"/>
              <a:buNone/>
            </a:pPr>
            <a:endParaRPr>
              <a:solidFill>
                <a:schemeClr val="lt1"/>
              </a:solidFill>
            </a:endParaRPr>
          </a:p>
        </p:txBody>
      </p:sp>
      <p:sp>
        <p:nvSpPr>
          <p:cNvPr id="633" name="Google Shape;633;p86"/>
          <p:cNvSpPr txBox="1">
            <a:spLocks noGrp="1"/>
          </p:cNvSpPr>
          <p:nvPr>
            <p:ph type="body" idx="1"/>
          </p:nvPr>
        </p:nvSpPr>
        <p:spPr>
          <a:xfrm>
            <a:off x="427057" y="758345"/>
            <a:ext cx="7200900" cy="470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2400"/>
              <a:buNone/>
            </a:pPr>
            <a:r>
              <a:rPr lang="en-US" sz="2800" b="1">
                <a:latin typeface="Lato"/>
                <a:ea typeface="Lato"/>
                <a:cs typeface="Lato"/>
                <a:sym typeface="Lato"/>
              </a:rPr>
              <a:t>NOT</a:t>
            </a:r>
            <a:endParaRPr sz="2800" b="1">
              <a:latin typeface="Lato"/>
              <a:ea typeface="Lato"/>
              <a:cs typeface="Lato"/>
              <a:sym typeface="Lato"/>
            </a:endParaRPr>
          </a:p>
          <a:p>
            <a:pPr marL="0" lvl="0" indent="0" algn="l" rtl="0">
              <a:spcBef>
                <a:spcPts val="1800"/>
              </a:spcBef>
              <a:spcAft>
                <a:spcPts val="0"/>
              </a:spcAft>
              <a:buSzPts val="2400"/>
              <a:buNone/>
            </a:pPr>
            <a:r>
              <a:rPr lang="en-US" sz="2800"/>
              <a:t>We can use the keyword </a:t>
            </a:r>
            <a:r>
              <a:rPr lang="en-US" sz="2800" b="1">
                <a:latin typeface="Lato"/>
                <a:ea typeface="Lato"/>
                <a:cs typeface="Lato"/>
                <a:sym typeface="Lato"/>
              </a:rPr>
              <a:t>NOT</a:t>
            </a:r>
            <a:r>
              <a:rPr lang="en-US" sz="2800"/>
              <a:t> in front of many of our predicates.</a:t>
            </a:r>
            <a:endParaRPr sz="2800"/>
          </a:p>
          <a:p>
            <a:pPr marL="0" marR="0" lvl="0" indent="0" algn="l" rtl="0">
              <a:lnSpc>
                <a:spcPct val="100000"/>
              </a:lnSpc>
              <a:spcBef>
                <a:spcPts val="1800"/>
              </a:spcBef>
              <a:spcAft>
                <a:spcPts val="0"/>
              </a:spcAft>
              <a:buSzPts val="2400"/>
              <a:buNone/>
            </a:pPr>
            <a:r>
              <a:rPr lang="en-US" sz="2800"/>
              <a:t>Used to test for the opposite condition.</a:t>
            </a:r>
            <a:br>
              <a:rPr lang="en-US" sz="2800"/>
            </a:br>
            <a:endParaRPr sz="2800"/>
          </a:p>
          <a:p>
            <a:pPr marL="0" marR="0" lvl="0" indent="0" algn="l" rtl="0">
              <a:lnSpc>
                <a:spcPct val="100000"/>
              </a:lnSpc>
              <a:spcBef>
                <a:spcPts val="1800"/>
              </a:spcBef>
              <a:spcAft>
                <a:spcPts val="0"/>
              </a:spcAft>
              <a:buSzPts val="2400"/>
              <a:buNone/>
            </a:pPr>
            <a:r>
              <a:rPr lang="en-US" sz="2800" b="1">
                <a:solidFill>
                  <a:srgbClr val="C00000"/>
                </a:solidFill>
                <a:latin typeface="Lato"/>
                <a:ea typeface="Lato"/>
                <a:cs typeface="Lato"/>
                <a:sym typeface="Lato"/>
              </a:rPr>
              <a:t>Syntax: </a:t>
            </a:r>
            <a:endParaRPr sz="2800">
              <a:solidFill>
                <a:srgbClr val="C00000"/>
              </a:solidFill>
              <a:latin typeface="IBM Plex Mono SemiBold"/>
              <a:ea typeface="IBM Plex Mono SemiBold"/>
              <a:cs typeface="IBM Plex Mono SemiBold"/>
              <a:sym typeface="IBM Plex Mono SemiBold"/>
            </a:endParaRPr>
          </a:p>
          <a:p>
            <a:pPr marL="0" marR="0" lvl="0" indent="0" algn="l" rtl="0">
              <a:lnSpc>
                <a:spcPct val="100000"/>
              </a:lnSpc>
              <a:spcBef>
                <a:spcPts val="1800"/>
              </a:spcBef>
              <a:spcAft>
                <a:spcPts val="1800"/>
              </a:spcAft>
              <a:buSzPts val="2400"/>
              <a:buNone/>
            </a:pPr>
            <a:endParaRPr sz="2800"/>
          </a:p>
        </p:txBody>
      </p:sp>
      <p:sp>
        <p:nvSpPr>
          <p:cNvPr id="634" name="Google Shape;634;p86"/>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49</a:t>
            </a:fld>
            <a:endParaRPr/>
          </a:p>
        </p:txBody>
      </p:sp>
      <p:sp>
        <p:nvSpPr>
          <p:cNvPr id="635" name="Google Shape;635;p86"/>
          <p:cNvSpPr txBox="1">
            <a:spLocks noGrp="1"/>
          </p:cNvSpPr>
          <p:nvPr>
            <p:ph type="body" idx="1"/>
          </p:nvPr>
        </p:nvSpPr>
        <p:spPr>
          <a:xfrm>
            <a:off x="427057" y="4115083"/>
            <a:ext cx="7147800" cy="6534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800">
                <a:latin typeface="IBM Plex Mono SemiBold"/>
                <a:ea typeface="IBM Plex Mono SemiBold"/>
                <a:cs typeface="IBM Plex Mono SemiBold"/>
                <a:sym typeface="IBM Plex Mono SemiBold"/>
              </a:rPr>
              <a:t>column_name </a:t>
            </a:r>
            <a:r>
              <a:rPr lang="en-US" sz="2800">
                <a:solidFill>
                  <a:srgbClr val="336699"/>
                </a:solidFill>
                <a:latin typeface="IBM Plex Mono SemiBold"/>
                <a:ea typeface="IBM Plex Mono SemiBold"/>
                <a:cs typeface="IBM Plex Mono SemiBold"/>
                <a:sym typeface="IBM Plex Mono SemiBold"/>
              </a:rPr>
              <a:t>IS NOT NULL</a:t>
            </a:r>
            <a:r>
              <a:rPr lang="en-US" sz="2800">
                <a:latin typeface="IBM Plex Mono SemiBold"/>
                <a:ea typeface="IBM Plex Mono SemiBold"/>
                <a:cs typeface="IBM Plex Mono SemiBold"/>
                <a:sym typeface="IBM Plex Mono SemiBold"/>
              </a:rPr>
              <a:t>;</a:t>
            </a:r>
            <a:endParaRPr sz="2800">
              <a:latin typeface="IBM Plex Mono SemiBold"/>
              <a:ea typeface="IBM Plex Mono SemiBold"/>
              <a:cs typeface="IBM Plex Mono SemiBold"/>
              <a:sym typeface="IBM Plex Mono SemiBo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33">
                                            <p:txEl>
                                              <p:pRg st="0" end="0"/>
                                            </p:txEl>
                                          </p:spTgt>
                                        </p:tgtEl>
                                        <p:attrNameLst>
                                          <p:attrName>style.visibility</p:attrName>
                                        </p:attrNameLst>
                                      </p:cBhvr>
                                      <p:to>
                                        <p:strVal val="visible"/>
                                      </p:to>
                                    </p:set>
                                    <p:animEffect transition="in" filter="barn(inVertical)">
                                      <p:cBhvr>
                                        <p:cTn id="7" dur="500"/>
                                        <p:tgtEl>
                                          <p:spTgt spid="633">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500"/>
                                  </p:stCondLst>
                                  <p:childTnLst>
                                    <p:set>
                                      <p:cBhvr>
                                        <p:cTn id="10" dur="1" fill="hold">
                                          <p:stCondLst>
                                            <p:cond delay="0"/>
                                          </p:stCondLst>
                                        </p:cTn>
                                        <p:tgtEl>
                                          <p:spTgt spid="633">
                                            <p:txEl>
                                              <p:pRg st="1" end="1"/>
                                            </p:txEl>
                                          </p:spTgt>
                                        </p:tgtEl>
                                        <p:attrNameLst>
                                          <p:attrName>style.visibility</p:attrName>
                                        </p:attrNameLst>
                                      </p:cBhvr>
                                      <p:to>
                                        <p:strVal val="visible"/>
                                      </p:to>
                                    </p:set>
                                    <p:animEffect transition="in" filter="barn(inVertical)">
                                      <p:cBhvr>
                                        <p:cTn id="11" dur="500"/>
                                        <p:tgtEl>
                                          <p:spTgt spid="63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633">
                                            <p:txEl>
                                              <p:pRg st="2" end="2"/>
                                            </p:txEl>
                                          </p:spTgt>
                                        </p:tgtEl>
                                        <p:attrNameLst>
                                          <p:attrName>style.visibility</p:attrName>
                                        </p:attrNameLst>
                                      </p:cBhvr>
                                      <p:to>
                                        <p:strVal val="visible"/>
                                      </p:to>
                                    </p:set>
                                    <p:animEffect transition="in" filter="barn(inVertical)">
                                      <p:cBhvr>
                                        <p:cTn id="16" dur="500"/>
                                        <p:tgtEl>
                                          <p:spTgt spid="633">
                                            <p:txEl>
                                              <p:pRg st="2" end="2"/>
                                            </p:txEl>
                                          </p:spTgt>
                                        </p:tgtEl>
                                      </p:cBhvr>
                                    </p:animEffect>
                                  </p:childTnLst>
                                </p:cTn>
                              </p:par>
                            </p:childTnLst>
                          </p:cTn>
                        </p:par>
                        <p:par>
                          <p:cTn id="17" fill="hold">
                            <p:stCondLst>
                              <p:cond delay="500"/>
                            </p:stCondLst>
                            <p:childTnLst>
                              <p:par>
                                <p:cTn id="18" presetID="16" presetClass="entr" presetSubtype="21" fill="hold" nodeType="afterEffect">
                                  <p:stCondLst>
                                    <p:cond delay="750"/>
                                  </p:stCondLst>
                                  <p:childTnLst>
                                    <p:set>
                                      <p:cBhvr>
                                        <p:cTn id="19" dur="1" fill="hold">
                                          <p:stCondLst>
                                            <p:cond delay="0"/>
                                          </p:stCondLst>
                                        </p:cTn>
                                        <p:tgtEl>
                                          <p:spTgt spid="633">
                                            <p:txEl>
                                              <p:pRg st="3" end="3"/>
                                            </p:txEl>
                                          </p:spTgt>
                                        </p:tgtEl>
                                        <p:attrNameLst>
                                          <p:attrName>style.visibility</p:attrName>
                                        </p:attrNameLst>
                                      </p:cBhvr>
                                      <p:to>
                                        <p:strVal val="visible"/>
                                      </p:to>
                                    </p:set>
                                    <p:animEffect transition="in" filter="barn(inVertical)">
                                      <p:cBhvr>
                                        <p:cTn id="20" dur="500"/>
                                        <p:tgtEl>
                                          <p:spTgt spid="633">
                                            <p:txEl>
                                              <p:pRg st="3" end="3"/>
                                            </p:txEl>
                                          </p:spTgt>
                                        </p:tgtEl>
                                      </p:cBhvr>
                                    </p:animEffect>
                                  </p:childTnLst>
                                </p:cTn>
                              </p:par>
                            </p:childTnLst>
                          </p:cTn>
                        </p:par>
                        <p:par>
                          <p:cTn id="21" fill="hold">
                            <p:stCondLst>
                              <p:cond delay="1750"/>
                            </p:stCondLst>
                            <p:childTnLst>
                              <p:par>
                                <p:cTn id="22" presetID="16" presetClass="entr" presetSubtype="21" fill="hold" grpId="0" nodeType="afterEffect">
                                  <p:stCondLst>
                                    <p:cond delay="750"/>
                                  </p:stCondLst>
                                  <p:childTnLst>
                                    <p:set>
                                      <p:cBhvr>
                                        <p:cTn id="23" dur="1" fill="hold">
                                          <p:stCondLst>
                                            <p:cond delay="0"/>
                                          </p:stCondLst>
                                        </p:cTn>
                                        <p:tgtEl>
                                          <p:spTgt spid="635">
                                            <p:bg/>
                                          </p:spTgt>
                                        </p:tgtEl>
                                        <p:attrNameLst>
                                          <p:attrName>style.visibility</p:attrName>
                                        </p:attrNameLst>
                                      </p:cBhvr>
                                      <p:to>
                                        <p:strVal val="visible"/>
                                      </p:to>
                                    </p:set>
                                    <p:animEffect transition="in" filter="barn(inVertical)">
                                      <p:cBhvr>
                                        <p:cTn id="24" dur="500"/>
                                        <p:tgtEl>
                                          <p:spTgt spid="635">
                                            <p:bg/>
                                          </p:spTgt>
                                        </p:tgtEl>
                                      </p:cBhvr>
                                    </p:animEffect>
                                  </p:childTnLst>
                                </p:cTn>
                              </p:par>
                              <p:par>
                                <p:cTn id="25" presetID="16" presetClass="entr" presetSubtype="21" fill="hold" grpId="0" nodeType="withEffect">
                                  <p:stCondLst>
                                    <p:cond delay="750"/>
                                  </p:stCondLst>
                                  <p:childTnLst>
                                    <p:set>
                                      <p:cBhvr>
                                        <p:cTn id="26" dur="1" fill="hold">
                                          <p:stCondLst>
                                            <p:cond delay="0"/>
                                          </p:stCondLst>
                                        </p:cTn>
                                        <p:tgtEl>
                                          <p:spTgt spid="635">
                                            <p:txEl>
                                              <p:pRg st="0" end="0"/>
                                            </p:txEl>
                                          </p:spTgt>
                                        </p:tgtEl>
                                        <p:attrNameLst>
                                          <p:attrName>style.visibility</p:attrName>
                                        </p:attrNameLst>
                                      </p:cBhvr>
                                      <p:to>
                                        <p:strVal val="visible"/>
                                      </p:to>
                                    </p:set>
                                    <p:animEffect transition="in" filter="barn(inVertical)">
                                      <p:cBhvr>
                                        <p:cTn id="27" dur="500"/>
                                        <p:tgtEl>
                                          <p:spTgt spid="6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2"/>
          <p:cNvSpPr txBox="1">
            <a:spLocks noGrp="1"/>
          </p:cNvSpPr>
          <p:nvPr>
            <p:ph type="title"/>
          </p:nvPr>
        </p:nvSpPr>
        <p:spPr>
          <a:xfrm>
            <a:off x="519627" y="103188"/>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WHERE Clause</a:t>
            </a:r>
            <a:endParaRPr/>
          </a:p>
        </p:txBody>
      </p:sp>
      <p:sp>
        <p:nvSpPr>
          <p:cNvPr id="278" name="Google Shape;278;p42"/>
          <p:cNvSpPr txBox="1">
            <a:spLocks noGrp="1"/>
          </p:cNvSpPr>
          <p:nvPr>
            <p:ph type="body" idx="1"/>
          </p:nvPr>
        </p:nvSpPr>
        <p:spPr>
          <a:xfrm>
            <a:off x="473342" y="776633"/>
            <a:ext cx="8289000" cy="4872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800"/>
              </a:spcBef>
              <a:spcAft>
                <a:spcPts val="0"/>
              </a:spcAft>
              <a:buSzPts val="2400"/>
              <a:buNone/>
            </a:pPr>
            <a:r>
              <a:rPr lang="en-US" b="1">
                <a:solidFill>
                  <a:srgbClr val="C00000"/>
                </a:solidFill>
                <a:latin typeface="Lato"/>
                <a:ea typeface="Lato"/>
                <a:cs typeface="Lato"/>
                <a:sym typeface="Lato"/>
              </a:rPr>
              <a:t>Problem: </a:t>
            </a:r>
            <a:r>
              <a:rPr lang="en-US">
                <a:latin typeface="Lato"/>
                <a:ea typeface="Lato"/>
                <a:cs typeface="Lato"/>
                <a:sym typeface="Lato"/>
              </a:rPr>
              <a:t>We want to see an </a:t>
            </a:r>
            <a:r>
              <a:rPr lang="en-US" b="1">
                <a:latin typeface="Lato"/>
                <a:ea typeface="Lato"/>
                <a:cs typeface="Lato"/>
                <a:sym typeface="Lato"/>
              </a:rPr>
              <a:t>employee’s id, first name and last name.</a:t>
            </a:r>
            <a:r>
              <a:rPr lang="en-US">
                <a:latin typeface="Lato"/>
                <a:ea typeface="Lato"/>
                <a:cs typeface="Lato"/>
                <a:sym typeface="Lato"/>
              </a:rPr>
              <a:t>  We only know their employee id to begin with.</a:t>
            </a:r>
            <a:endParaRPr>
              <a:latin typeface="Lato"/>
              <a:ea typeface="Lato"/>
              <a:cs typeface="Lato"/>
              <a:sym typeface="Lato"/>
            </a:endParaRPr>
          </a:p>
          <a:p>
            <a:pPr marL="457200" marR="0" lvl="0" indent="-381000" algn="l" rtl="0">
              <a:lnSpc>
                <a:spcPct val="100000"/>
              </a:lnSpc>
              <a:spcBef>
                <a:spcPts val="1800"/>
              </a:spcBef>
              <a:spcAft>
                <a:spcPts val="0"/>
              </a:spcAft>
              <a:buSzPts val="2400"/>
              <a:buFont typeface="Lato"/>
              <a:buAutoNum type="arabicPeriod"/>
            </a:pPr>
            <a:r>
              <a:rPr lang="en-US">
                <a:latin typeface="Lato"/>
                <a:ea typeface="Lato"/>
                <a:cs typeface="Lato"/>
                <a:sym typeface="Lato"/>
              </a:rPr>
              <a:t>Which table will contain the information? </a:t>
            </a:r>
            <a:br>
              <a:rPr lang="en-US">
                <a:latin typeface="Lato"/>
                <a:ea typeface="Lato"/>
                <a:cs typeface="Lato"/>
                <a:sym typeface="Lato"/>
              </a:rPr>
            </a:br>
            <a:endParaRPr>
              <a:latin typeface="Lato"/>
              <a:ea typeface="Lato"/>
              <a:cs typeface="Lato"/>
              <a:sym typeface="Lato"/>
            </a:endParaRPr>
          </a:p>
          <a:p>
            <a:pPr marL="457200" marR="0" lvl="0" indent="-381000" algn="l" rtl="0">
              <a:lnSpc>
                <a:spcPct val="100000"/>
              </a:lnSpc>
              <a:spcBef>
                <a:spcPts val="0"/>
              </a:spcBef>
              <a:spcAft>
                <a:spcPts val="0"/>
              </a:spcAft>
              <a:buSzPts val="2400"/>
              <a:buFont typeface="Lato"/>
              <a:buAutoNum type="arabicPeriod"/>
            </a:pPr>
            <a:r>
              <a:rPr lang="en-US">
                <a:latin typeface="Lato"/>
                <a:ea typeface="Lato"/>
                <a:cs typeface="Lato"/>
                <a:sym typeface="Lato"/>
              </a:rPr>
              <a:t>What columns (attributes) do we display?</a:t>
            </a:r>
            <a:br>
              <a:rPr lang="en-US">
                <a:latin typeface="Lato"/>
                <a:ea typeface="Lato"/>
                <a:cs typeface="Lato"/>
                <a:sym typeface="Lato"/>
              </a:rPr>
            </a:br>
            <a:endParaRPr>
              <a:latin typeface="Lato"/>
              <a:ea typeface="Lato"/>
              <a:cs typeface="Lato"/>
              <a:sym typeface="Lato"/>
            </a:endParaRPr>
          </a:p>
          <a:p>
            <a:pPr marL="457200" marR="0" lvl="0" indent="-381000" algn="l" rtl="0">
              <a:lnSpc>
                <a:spcPct val="100000"/>
              </a:lnSpc>
              <a:spcBef>
                <a:spcPts val="0"/>
              </a:spcBef>
              <a:spcAft>
                <a:spcPts val="0"/>
              </a:spcAft>
              <a:buSzPts val="2400"/>
              <a:buFont typeface="Lato"/>
              <a:buAutoNum type="arabicPeriod"/>
            </a:pPr>
            <a:r>
              <a:rPr lang="en-US">
                <a:latin typeface="Lato"/>
                <a:ea typeface="Lato"/>
                <a:cs typeface="Lato"/>
                <a:sym typeface="Lato"/>
              </a:rPr>
              <a:t>What is the search criteria?</a:t>
            </a:r>
            <a:endParaRPr sz="2400" b="1">
              <a:latin typeface="Lato"/>
              <a:ea typeface="Lato"/>
              <a:cs typeface="Lato"/>
              <a:sym typeface="Lato"/>
            </a:endParaRPr>
          </a:p>
        </p:txBody>
      </p:sp>
      <p:sp>
        <p:nvSpPr>
          <p:cNvPr id="279" name="Google Shape;279;p42"/>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5</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278">
                                            <p:txEl>
                                              <p:pRg st="0" end="0"/>
                                            </p:txEl>
                                          </p:spTgt>
                                        </p:tgtEl>
                                        <p:attrNameLst>
                                          <p:attrName>style.visibility</p:attrName>
                                        </p:attrNameLst>
                                      </p:cBhvr>
                                      <p:to>
                                        <p:strVal val="visible"/>
                                      </p:to>
                                    </p:set>
                                    <p:animEffect transition="in" filter="barn(inVertical)">
                                      <p:cBhvr>
                                        <p:cTn id="7" dur="500"/>
                                        <p:tgtEl>
                                          <p:spTgt spid="278">
                                            <p:txEl>
                                              <p:pRg st="0" end="0"/>
                                            </p:txEl>
                                          </p:spTgt>
                                        </p:tgtEl>
                                      </p:cBhvr>
                                    </p:animEffect>
                                  </p:childTnLst>
                                </p:cTn>
                              </p:par>
                            </p:childTnLst>
                          </p:cTn>
                        </p:par>
                        <p:par>
                          <p:cTn id="8" fill="hold">
                            <p:stCondLst>
                              <p:cond delay="750"/>
                            </p:stCondLst>
                            <p:childTnLst>
                              <p:par>
                                <p:cTn id="9" presetID="16" presetClass="entr" presetSubtype="21" fill="hold" nodeType="afterEffect">
                                  <p:stCondLst>
                                    <p:cond delay="750"/>
                                  </p:stCondLst>
                                  <p:childTnLst>
                                    <p:set>
                                      <p:cBhvr>
                                        <p:cTn id="10" dur="1" fill="hold">
                                          <p:stCondLst>
                                            <p:cond delay="0"/>
                                          </p:stCondLst>
                                        </p:cTn>
                                        <p:tgtEl>
                                          <p:spTgt spid="278">
                                            <p:txEl>
                                              <p:pRg st="1" end="1"/>
                                            </p:txEl>
                                          </p:spTgt>
                                        </p:tgtEl>
                                        <p:attrNameLst>
                                          <p:attrName>style.visibility</p:attrName>
                                        </p:attrNameLst>
                                      </p:cBhvr>
                                      <p:to>
                                        <p:strVal val="visible"/>
                                      </p:to>
                                    </p:set>
                                    <p:animEffect transition="in" filter="barn(inVertical)">
                                      <p:cBhvr>
                                        <p:cTn id="11" dur="500"/>
                                        <p:tgtEl>
                                          <p:spTgt spid="27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278">
                                            <p:txEl>
                                              <p:pRg st="2" end="2"/>
                                            </p:txEl>
                                          </p:spTgt>
                                        </p:tgtEl>
                                        <p:attrNameLst>
                                          <p:attrName>style.visibility</p:attrName>
                                        </p:attrNameLst>
                                      </p:cBhvr>
                                      <p:to>
                                        <p:strVal val="visible"/>
                                      </p:to>
                                    </p:set>
                                    <p:animEffect transition="in" filter="barn(inVertical)">
                                      <p:cBhvr>
                                        <p:cTn id="16" dur="500"/>
                                        <p:tgtEl>
                                          <p:spTgt spid="278">
                                            <p:txEl>
                                              <p:pRg st="2" end="2"/>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78">
                                            <p:txEl>
                                              <p:pRg st="3" end="3"/>
                                            </p:txEl>
                                          </p:spTgt>
                                        </p:tgtEl>
                                        <p:attrNameLst>
                                          <p:attrName>style.visibility</p:attrName>
                                        </p:attrNameLst>
                                      </p:cBhvr>
                                      <p:to>
                                        <p:strVal val="visible"/>
                                      </p:to>
                                    </p:set>
                                    <p:animEffect transition="in" filter="barn(inVertical)">
                                      <p:cBhvr>
                                        <p:cTn id="19" dur="500"/>
                                        <p:tgtEl>
                                          <p:spTgt spid="27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87"/>
          <p:cNvSpPr txBox="1">
            <a:spLocks noGrp="1"/>
          </p:cNvSpPr>
          <p:nvPr>
            <p:ph type="title"/>
          </p:nvPr>
        </p:nvSpPr>
        <p:spPr>
          <a:xfrm>
            <a:off x="466577" y="66612"/>
            <a:ext cx="7200900" cy="500100"/>
          </a:xfrm>
          <a:prstGeom prst="rect">
            <a:avLst/>
          </a:prstGeom>
          <a:solidFill>
            <a:srgbClr val="0000FF"/>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WHERE Clause - NULL Value Test</a:t>
            </a:r>
            <a:endParaRPr>
              <a:solidFill>
                <a:schemeClr val="lt1"/>
              </a:solidFill>
            </a:endParaRPr>
          </a:p>
          <a:p>
            <a:pPr marL="0" lvl="0" indent="0" algn="l" rtl="0">
              <a:lnSpc>
                <a:spcPct val="90000"/>
              </a:lnSpc>
              <a:spcBef>
                <a:spcPts val="0"/>
              </a:spcBef>
              <a:spcAft>
                <a:spcPts val="0"/>
              </a:spcAft>
              <a:buClr>
                <a:schemeClr val="accent1"/>
              </a:buClr>
              <a:buSzPts val="2400"/>
              <a:buFont typeface="Cambria"/>
              <a:buNone/>
            </a:pPr>
            <a:endParaRPr>
              <a:solidFill>
                <a:schemeClr val="lt1"/>
              </a:solidFill>
            </a:endParaRPr>
          </a:p>
        </p:txBody>
      </p:sp>
      <p:sp>
        <p:nvSpPr>
          <p:cNvPr id="641" name="Google Shape;641;p87"/>
          <p:cNvSpPr txBox="1">
            <a:spLocks noGrp="1"/>
          </p:cNvSpPr>
          <p:nvPr>
            <p:ph type="body" idx="1"/>
          </p:nvPr>
        </p:nvSpPr>
        <p:spPr>
          <a:xfrm>
            <a:off x="420292" y="740057"/>
            <a:ext cx="8312228" cy="470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1800"/>
              </a:spcAft>
              <a:buSzPts val="2400"/>
              <a:buNone/>
            </a:pPr>
            <a:r>
              <a:rPr lang="en-US" b="1">
                <a:solidFill>
                  <a:srgbClr val="C00000"/>
                </a:solidFill>
              </a:rPr>
              <a:t>Example: </a:t>
            </a:r>
            <a:r>
              <a:rPr lang="en-US"/>
              <a:t>Show the </a:t>
            </a:r>
            <a:r>
              <a:rPr lang="en-US" b="1"/>
              <a:t>location id, city, state/province, and country id </a:t>
            </a:r>
            <a:r>
              <a:rPr lang="en-US"/>
              <a:t>of all locations where a valid state/province exists.</a:t>
            </a:r>
            <a:endParaRPr/>
          </a:p>
        </p:txBody>
      </p:sp>
      <p:sp>
        <p:nvSpPr>
          <p:cNvPr id="642" name="Google Shape;642;p8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50</a:t>
            </a:fld>
            <a:endParaRPr/>
          </a:p>
        </p:txBody>
      </p:sp>
      <p:sp>
        <p:nvSpPr>
          <p:cNvPr id="643" name="Google Shape;643;p87"/>
          <p:cNvSpPr txBox="1">
            <a:spLocks noGrp="1"/>
          </p:cNvSpPr>
          <p:nvPr>
            <p:ph type="body" idx="1"/>
          </p:nvPr>
        </p:nvSpPr>
        <p:spPr>
          <a:xfrm>
            <a:off x="473342" y="1793357"/>
            <a:ext cx="7730100" cy="23919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200">
                <a:solidFill>
                  <a:srgbClr val="336699"/>
                </a:solidFill>
                <a:latin typeface="IBM Plex Mono SemiBold"/>
                <a:ea typeface="IBM Plex Mono SemiBold"/>
                <a:cs typeface="IBM Plex Mono SemiBold"/>
                <a:sym typeface="IBM Plex Mono SemiBold"/>
              </a:rPr>
              <a:t>SELECT </a:t>
            </a:r>
            <a:r>
              <a:rPr lang="en-US" sz="2200" err="1">
                <a:latin typeface="IBM Plex Mono SemiBold"/>
                <a:ea typeface="IBM Plex Mono SemiBold"/>
                <a:cs typeface="IBM Plex Mono SemiBold"/>
                <a:sym typeface="IBM Plex Mono SemiBold"/>
              </a:rPr>
              <a:t>location_id</a:t>
            </a:r>
            <a:r>
              <a:rPr lang="en-US" sz="2200">
                <a:latin typeface="IBM Plex Mono SemiBold"/>
                <a:ea typeface="IBM Plex Mono SemiBold"/>
                <a:cs typeface="IBM Plex Mono SemiBold"/>
                <a:sym typeface="IBM Plex Mono SemiBold"/>
              </a:rPr>
              <a:t>,</a:t>
            </a:r>
            <a:endParaRPr sz="22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sz="2200">
                <a:latin typeface="IBM Plex Mono SemiBold"/>
                <a:ea typeface="IBM Plex Mono SemiBold"/>
                <a:cs typeface="IBM Plex Mono SemiBold"/>
                <a:sym typeface="IBM Plex Mono SemiBold"/>
              </a:rPr>
              <a:t>       city,</a:t>
            </a:r>
            <a:endParaRPr sz="22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sz="2200">
                <a:latin typeface="IBM Plex Mono SemiBold"/>
                <a:ea typeface="IBM Plex Mono SemiBold"/>
                <a:cs typeface="IBM Plex Mono SemiBold"/>
                <a:sym typeface="IBM Plex Mono SemiBold"/>
              </a:rPr>
              <a:t>       </a:t>
            </a:r>
            <a:r>
              <a:rPr lang="en-US" sz="2200" err="1">
                <a:latin typeface="IBM Plex Mono SemiBold"/>
                <a:ea typeface="IBM Plex Mono SemiBold"/>
                <a:cs typeface="IBM Plex Mono SemiBold"/>
                <a:sym typeface="IBM Plex Mono SemiBold"/>
              </a:rPr>
              <a:t>state_province</a:t>
            </a:r>
            <a:r>
              <a:rPr lang="en-US" sz="2200">
                <a:latin typeface="IBM Plex Mono SemiBold"/>
                <a:ea typeface="IBM Plex Mono SemiBold"/>
                <a:cs typeface="IBM Plex Mono SemiBold"/>
                <a:sym typeface="IBM Plex Mono SemiBold"/>
              </a:rPr>
              <a:t>,</a:t>
            </a:r>
            <a:endParaRPr sz="22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sz="2200">
                <a:latin typeface="IBM Plex Mono SemiBold"/>
                <a:ea typeface="IBM Plex Mono SemiBold"/>
                <a:cs typeface="IBM Plex Mono SemiBold"/>
                <a:sym typeface="IBM Plex Mono SemiBold"/>
              </a:rPr>
              <a:t>       </a:t>
            </a:r>
            <a:r>
              <a:rPr lang="en-US" sz="2200" err="1">
                <a:latin typeface="IBM Plex Mono SemiBold"/>
                <a:ea typeface="IBM Plex Mono SemiBold"/>
                <a:cs typeface="IBM Plex Mono SemiBold"/>
                <a:sym typeface="IBM Plex Mono SemiBold"/>
              </a:rPr>
              <a:t>country_id</a:t>
            </a:r>
            <a:endParaRPr sz="22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sz="2200">
                <a:solidFill>
                  <a:srgbClr val="336699"/>
                </a:solidFill>
                <a:latin typeface="IBM Plex Mono SemiBold"/>
                <a:ea typeface="IBM Plex Mono SemiBold"/>
                <a:cs typeface="IBM Plex Mono SemiBold"/>
                <a:sym typeface="IBM Plex Mono SemiBold"/>
              </a:rPr>
              <a:t>FROM </a:t>
            </a:r>
            <a:r>
              <a:rPr lang="en-US" sz="2200">
                <a:latin typeface="IBM Plex Mono SemiBold"/>
                <a:ea typeface="IBM Plex Mono SemiBold"/>
                <a:cs typeface="IBM Plex Mono SemiBold"/>
                <a:sym typeface="IBM Plex Mono SemiBold"/>
              </a:rPr>
              <a:t>Locations</a:t>
            </a:r>
            <a:endParaRPr sz="22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sz="2200">
                <a:solidFill>
                  <a:srgbClr val="336699"/>
                </a:solidFill>
                <a:latin typeface="IBM Plex Mono SemiBold"/>
                <a:ea typeface="IBM Plex Mono SemiBold"/>
                <a:cs typeface="IBM Plex Mono SemiBold"/>
                <a:sym typeface="IBM Plex Mono SemiBold"/>
              </a:rPr>
              <a:t>WHERE </a:t>
            </a:r>
            <a:r>
              <a:rPr lang="en-US" sz="2200" err="1">
                <a:latin typeface="IBM Plex Mono SemiBold"/>
                <a:ea typeface="IBM Plex Mono SemiBold"/>
                <a:cs typeface="IBM Plex Mono SemiBold"/>
                <a:sym typeface="IBM Plex Mono SemiBold"/>
              </a:rPr>
              <a:t>state_province</a:t>
            </a:r>
            <a:r>
              <a:rPr lang="en-US" sz="2200">
                <a:solidFill>
                  <a:srgbClr val="336699"/>
                </a:solidFill>
                <a:latin typeface="IBM Plex Mono SemiBold"/>
                <a:ea typeface="IBM Plex Mono SemiBold"/>
                <a:cs typeface="IBM Plex Mono SemiBold"/>
                <a:sym typeface="IBM Plex Mono SemiBold"/>
              </a:rPr>
              <a:t> IS NOT NULL</a:t>
            </a:r>
            <a:r>
              <a:rPr lang="en-US" sz="2200">
                <a:latin typeface="IBM Plex Mono SemiBold"/>
                <a:ea typeface="IBM Plex Mono SemiBold"/>
                <a:cs typeface="IBM Plex Mono SemiBold"/>
                <a:sym typeface="IBM Plex Mono SemiBold"/>
              </a:rPr>
              <a:t>;</a:t>
            </a:r>
            <a:endParaRPr sz="2400">
              <a:latin typeface="IBM Plex Mono SemiBold"/>
              <a:ea typeface="IBM Plex Mono SemiBold"/>
              <a:cs typeface="IBM Plex Mono SemiBold"/>
              <a:sym typeface="IBM Plex Mono SemiBold"/>
            </a:endParaRPr>
          </a:p>
        </p:txBody>
      </p:sp>
      <p:pic>
        <p:nvPicPr>
          <p:cNvPr id="2" name="Picture 1"/>
          <p:cNvPicPr>
            <a:picLocks noChangeAspect="1"/>
          </p:cNvPicPr>
          <p:nvPr/>
        </p:nvPicPr>
        <p:blipFill>
          <a:blip r:embed="rId3"/>
          <a:stretch>
            <a:fillRect/>
          </a:stretch>
        </p:blipFill>
        <p:spPr>
          <a:xfrm>
            <a:off x="6565392" y="2035645"/>
            <a:ext cx="2407729" cy="317083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641">
                                            <p:txEl>
                                              <p:pRg st="0" end="0"/>
                                            </p:txEl>
                                          </p:spTgt>
                                        </p:tgtEl>
                                        <p:attrNameLst>
                                          <p:attrName>style.visibility</p:attrName>
                                        </p:attrNameLst>
                                      </p:cBhvr>
                                      <p:to>
                                        <p:strVal val="visible"/>
                                      </p:to>
                                    </p:set>
                                    <p:animEffect transition="in" filter="barn(inVertical)">
                                      <p:cBhvr>
                                        <p:cTn id="7" dur="500"/>
                                        <p:tgtEl>
                                          <p:spTgt spid="6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43">
                                            <p:bg/>
                                          </p:spTgt>
                                        </p:tgtEl>
                                        <p:attrNameLst>
                                          <p:attrName>style.visibility</p:attrName>
                                        </p:attrNameLst>
                                      </p:cBhvr>
                                      <p:to>
                                        <p:strVal val="visible"/>
                                      </p:to>
                                    </p:set>
                                    <p:animEffect transition="in" filter="barn(inVertical)">
                                      <p:cBhvr>
                                        <p:cTn id="12" dur="500"/>
                                        <p:tgtEl>
                                          <p:spTgt spid="643">
                                            <p:bg/>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643">
                                            <p:txEl>
                                              <p:pRg st="0" end="0"/>
                                            </p:txEl>
                                          </p:spTgt>
                                        </p:tgtEl>
                                        <p:attrNameLst>
                                          <p:attrName>style.visibility</p:attrName>
                                        </p:attrNameLst>
                                      </p:cBhvr>
                                      <p:to>
                                        <p:strVal val="visible"/>
                                      </p:to>
                                    </p:set>
                                    <p:animEffect transition="in" filter="barn(inVertical)">
                                      <p:cBhvr>
                                        <p:cTn id="15" dur="500"/>
                                        <p:tgtEl>
                                          <p:spTgt spid="643">
                                            <p:txEl>
                                              <p:pRg st="0" end="0"/>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643">
                                            <p:txEl>
                                              <p:pRg st="1" end="1"/>
                                            </p:txEl>
                                          </p:spTgt>
                                        </p:tgtEl>
                                        <p:attrNameLst>
                                          <p:attrName>style.visibility</p:attrName>
                                        </p:attrNameLst>
                                      </p:cBhvr>
                                      <p:to>
                                        <p:strVal val="visible"/>
                                      </p:to>
                                    </p:set>
                                    <p:animEffect transition="in" filter="barn(inVertical)">
                                      <p:cBhvr>
                                        <p:cTn id="18" dur="500"/>
                                        <p:tgtEl>
                                          <p:spTgt spid="643">
                                            <p:txEl>
                                              <p:pRg st="1" end="1"/>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643">
                                            <p:txEl>
                                              <p:pRg st="2" end="2"/>
                                            </p:txEl>
                                          </p:spTgt>
                                        </p:tgtEl>
                                        <p:attrNameLst>
                                          <p:attrName>style.visibility</p:attrName>
                                        </p:attrNameLst>
                                      </p:cBhvr>
                                      <p:to>
                                        <p:strVal val="visible"/>
                                      </p:to>
                                    </p:set>
                                    <p:animEffect transition="in" filter="barn(inVertical)">
                                      <p:cBhvr>
                                        <p:cTn id="21" dur="500"/>
                                        <p:tgtEl>
                                          <p:spTgt spid="643">
                                            <p:txEl>
                                              <p:pRg st="2" end="2"/>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643">
                                            <p:txEl>
                                              <p:pRg st="3" end="3"/>
                                            </p:txEl>
                                          </p:spTgt>
                                        </p:tgtEl>
                                        <p:attrNameLst>
                                          <p:attrName>style.visibility</p:attrName>
                                        </p:attrNameLst>
                                      </p:cBhvr>
                                      <p:to>
                                        <p:strVal val="visible"/>
                                      </p:to>
                                    </p:set>
                                    <p:animEffect transition="in" filter="barn(inVertical)">
                                      <p:cBhvr>
                                        <p:cTn id="24" dur="500"/>
                                        <p:tgtEl>
                                          <p:spTgt spid="643">
                                            <p:txEl>
                                              <p:pRg st="3" end="3"/>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643">
                                            <p:txEl>
                                              <p:pRg st="4" end="4"/>
                                            </p:txEl>
                                          </p:spTgt>
                                        </p:tgtEl>
                                        <p:attrNameLst>
                                          <p:attrName>style.visibility</p:attrName>
                                        </p:attrNameLst>
                                      </p:cBhvr>
                                      <p:to>
                                        <p:strVal val="visible"/>
                                      </p:to>
                                    </p:set>
                                    <p:animEffect transition="in" filter="barn(inVertical)">
                                      <p:cBhvr>
                                        <p:cTn id="27" dur="500"/>
                                        <p:tgtEl>
                                          <p:spTgt spid="643">
                                            <p:txEl>
                                              <p:pRg st="4" end="4"/>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643">
                                            <p:txEl>
                                              <p:pRg st="5" end="5"/>
                                            </p:txEl>
                                          </p:spTgt>
                                        </p:tgtEl>
                                        <p:attrNameLst>
                                          <p:attrName>style.visibility</p:attrName>
                                        </p:attrNameLst>
                                      </p:cBhvr>
                                      <p:to>
                                        <p:strVal val="visible"/>
                                      </p:to>
                                    </p:set>
                                    <p:animEffect transition="in" filter="barn(inVertical)">
                                      <p:cBhvr>
                                        <p:cTn id="30" dur="500"/>
                                        <p:tgtEl>
                                          <p:spTgt spid="6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 grpId="0" uiExpand="1" build="p"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88"/>
          <p:cNvSpPr txBox="1">
            <a:spLocks noGrp="1"/>
          </p:cNvSpPr>
          <p:nvPr>
            <p:ph type="title"/>
          </p:nvPr>
        </p:nvSpPr>
        <p:spPr>
          <a:xfrm>
            <a:off x="473342" y="66612"/>
            <a:ext cx="7200900" cy="500100"/>
          </a:xfrm>
          <a:prstGeom prst="rect">
            <a:avLst/>
          </a:prstGeom>
          <a:solidFill>
            <a:srgbClr val="0000FF"/>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WHERE Clause - NULL Value</a:t>
            </a:r>
            <a:endParaRPr>
              <a:solidFill>
                <a:schemeClr val="lt1"/>
              </a:solidFill>
            </a:endParaRPr>
          </a:p>
        </p:txBody>
      </p:sp>
      <p:sp>
        <p:nvSpPr>
          <p:cNvPr id="649" name="Google Shape;649;p88"/>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51</a:t>
            </a:fld>
            <a:endParaRPr/>
          </a:p>
        </p:txBody>
      </p:sp>
      <p:sp>
        <p:nvSpPr>
          <p:cNvPr id="650" name="Google Shape;650;p88"/>
          <p:cNvSpPr txBox="1">
            <a:spLocks noGrp="1"/>
          </p:cNvSpPr>
          <p:nvPr>
            <p:ph type="body" idx="1"/>
          </p:nvPr>
        </p:nvSpPr>
        <p:spPr>
          <a:xfrm>
            <a:off x="182881" y="754889"/>
            <a:ext cx="5714999" cy="440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400"/>
              <a:buNone/>
            </a:pPr>
            <a:r>
              <a:rPr lang="en-US" b="1">
                <a:solidFill>
                  <a:srgbClr val="C00000"/>
                </a:solidFill>
                <a:latin typeface="Lato"/>
                <a:ea typeface="Lato"/>
                <a:cs typeface="Lato"/>
                <a:sym typeface="Lato"/>
              </a:rPr>
              <a:t>TRY IT!</a:t>
            </a:r>
            <a:endParaRPr b="1">
              <a:solidFill>
                <a:srgbClr val="C00000"/>
              </a:solidFill>
              <a:latin typeface="Lato"/>
              <a:ea typeface="Lato"/>
              <a:cs typeface="Lato"/>
              <a:sym typeface="Lato"/>
            </a:endParaRPr>
          </a:p>
          <a:p>
            <a:pPr marL="457200" lvl="0" indent="-381000" algn="l" rtl="0">
              <a:lnSpc>
                <a:spcPct val="100000"/>
              </a:lnSpc>
              <a:spcBef>
                <a:spcPts val="1500"/>
              </a:spcBef>
              <a:spcAft>
                <a:spcPts val="0"/>
              </a:spcAft>
              <a:buSzPts val="2400"/>
              <a:buChar char="●"/>
            </a:pPr>
            <a:r>
              <a:rPr lang="en-US"/>
              <a:t>For these questions, select </a:t>
            </a:r>
            <a:r>
              <a:rPr lang="en-US" b="1"/>
              <a:t>all</a:t>
            </a:r>
            <a:r>
              <a:rPr lang="en-US"/>
              <a:t> the columns from each of the tables:</a:t>
            </a:r>
            <a:endParaRPr/>
          </a:p>
          <a:p>
            <a:pPr marL="914400" lvl="1" indent="-381000" algn="l" rtl="0">
              <a:lnSpc>
                <a:spcPct val="100000"/>
              </a:lnSpc>
              <a:spcBef>
                <a:spcPts val="1500"/>
              </a:spcBef>
              <a:spcAft>
                <a:spcPts val="0"/>
              </a:spcAft>
              <a:buSzPts val="2400"/>
              <a:buChar char="○"/>
            </a:pPr>
            <a:r>
              <a:rPr lang="en-US"/>
              <a:t>Show us all the departments that </a:t>
            </a:r>
            <a:r>
              <a:rPr lang="en-US" b="1"/>
              <a:t>do not </a:t>
            </a:r>
            <a:r>
              <a:rPr lang="en-US"/>
              <a:t>have a manager</a:t>
            </a:r>
          </a:p>
          <a:p>
            <a:pPr marL="914400" lvl="1" indent="-381000" algn="l" rtl="0">
              <a:lnSpc>
                <a:spcPct val="100000"/>
              </a:lnSpc>
              <a:spcBef>
                <a:spcPts val="1500"/>
              </a:spcBef>
              <a:spcAft>
                <a:spcPts val="0"/>
              </a:spcAft>
              <a:buSzPts val="2400"/>
              <a:buChar char="○"/>
            </a:pPr>
            <a:endParaRPr/>
          </a:p>
          <a:p>
            <a:pPr marL="914400" lvl="1" indent="-381000" algn="l" rtl="0">
              <a:lnSpc>
                <a:spcPct val="100000"/>
              </a:lnSpc>
              <a:spcBef>
                <a:spcPts val="1500"/>
              </a:spcBef>
              <a:spcAft>
                <a:spcPts val="0"/>
              </a:spcAft>
              <a:buSzPts val="2400"/>
              <a:buChar char="○"/>
            </a:pPr>
            <a:r>
              <a:rPr lang="en-US"/>
              <a:t>Show us all the employees who </a:t>
            </a:r>
            <a:r>
              <a:rPr lang="en-US" b="1"/>
              <a:t>do</a:t>
            </a:r>
            <a:r>
              <a:rPr lang="en-US"/>
              <a:t> have a manager</a:t>
            </a:r>
            <a:endParaRPr/>
          </a:p>
          <a:p>
            <a:pPr marL="0" marR="0" lvl="0" indent="0" algn="l" rtl="0">
              <a:lnSpc>
                <a:spcPct val="100000"/>
              </a:lnSpc>
              <a:spcBef>
                <a:spcPts val="1500"/>
              </a:spcBef>
              <a:spcAft>
                <a:spcPts val="1500"/>
              </a:spcAft>
              <a:buSzPts val="2400"/>
              <a:buNone/>
            </a:pPr>
            <a:endParaRPr/>
          </a:p>
        </p:txBody>
      </p:sp>
      <p:pic>
        <p:nvPicPr>
          <p:cNvPr id="2" name="Picture 1"/>
          <p:cNvPicPr>
            <a:picLocks noChangeAspect="1"/>
          </p:cNvPicPr>
          <p:nvPr/>
        </p:nvPicPr>
        <p:blipFill>
          <a:blip r:embed="rId3"/>
          <a:stretch>
            <a:fillRect/>
          </a:stretch>
        </p:blipFill>
        <p:spPr>
          <a:xfrm>
            <a:off x="6117336" y="616728"/>
            <a:ext cx="2111633" cy="1906177"/>
          </a:xfrm>
          <a:prstGeom prst="rect">
            <a:avLst/>
          </a:prstGeom>
        </p:spPr>
      </p:pic>
      <p:pic>
        <p:nvPicPr>
          <p:cNvPr id="6" name="Picture 5"/>
          <p:cNvPicPr>
            <a:picLocks noChangeAspect="1"/>
          </p:cNvPicPr>
          <p:nvPr/>
        </p:nvPicPr>
        <p:blipFill>
          <a:blip r:embed="rId4"/>
          <a:stretch>
            <a:fillRect/>
          </a:stretch>
        </p:blipFill>
        <p:spPr>
          <a:xfrm>
            <a:off x="5977129" y="2611365"/>
            <a:ext cx="1904999" cy="39841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88"/>
          <p:cNvSpPr txBox="1">
            <a:spLocks noGrp="1"/>
          </p:cNvSpPr>
          <p:nvPr>
            <p:ph type="title"/>
          </p:nvPr>
        </p:nvSpPr>
        <p:spPr>
          <a:xfrm>
            <a:off x="473342" y="66612"/>
            <a:ext cx="7200900" cy="500100"/>
          </a:xfrm>
          <a:prstGeom prst="rect">
            <a:avLst/>
          </a:prstGeom>
          <a:solidFill>
            <a:srgbClr val="0000FF"/>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WHERE Clause - NULL Value</a:t>
            </a:r>
            <a:endParaRPr>
              <a:solidFill>
                <a:schemeClr val="lt1"/>
              </a:solidFill>
            </a:endParaRPr>
          </a:p>
        </p:txBody>
      </p:sp>
      <p:sp>
        <p:nvSpPr>
          <p:cNvPr id="649" name="Google Shape;649;p88"/>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52</a:t>
            </a:fld>
            <a:endParaRPr/>
          </a:p>
        </p:txBody>
      </p:sp>
      <p:sp>
        <p:nvSpPr>
          <p:cNvPr id="650" name="Google Shape;650;p88"/>
          <p:cNvSpPr txBox="1">
            <a:spLocks noGrp="1"/>
          </p:cNvSpPr>
          <p:nvPr>
            <p:ph type="body" idx="1"/>
          </p:nvPr>
        </p:nvSpPr>
        <p:spPr>
          <a:xfrm>
            <a:off x="182881" y="754889"/>
            <a:ext cx="8567927" cy="440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400"/>
              <a:buNone/>
            </a:pPr>
            <a:r>
              <a:rPr lang="en-US" b="1">
                <a:solidFill>
                  <a:srgbClr val="C00000"/>
                </a:solidFill>
                <a:latin typeface="Lato"/>
                <a:ea typeface="Lato"/>
                <a:cs typeface="Lato"/>
                <a:sym typeface="Lato"/>
              </a:rPr>
              <a:t>SOLUTION:</a:t>
            </a:r>
            <a:endParaRPr b="1">
              <a:solidFill>
                <a:srgbClr val="C00000"/>
              </a:solidFill>
              <a:latin typeface="Lato"/>
              <a:ea typeface="Lato"/>
              <a:cs typeface="Lato"/>
              <a:sym typeface="Lato"/>
            </a:endParaRPr>
          </a:p>
          <a:p>
            <a:pPr marL="914400" lvl="1" indent="-381000" algn="l" rtl="0">
              <a:lnSpc>
                <a:spcPct val="100000"/>
              </a:lnSpc>
              <a:spcBef>
                <a:spcPts val="1500"/>
              </a:spcBef>
              <a:spcAft>
                <a:spcPts val="0"/>
              </a:spcAft>
              <a:buSzPts val="2400"/>
              <a:buChar char="○"/>
            </a:pPr>
            <a:r>
              <a:rPr lang="en-US"/>
              <a:t>Show us all the departments that </a:t>
            </a:r>
            <a:r>
              <a:rPr lang="en-US" b="1"/>
              <a:t>do not </a:t>
            </a:r>
            <a:r>
              <a:rPr lang="en-US"/>
              <a:t>have a manager</a:t>
            </a:r>
          </a:p>
        </p:txBody>
      </p:sp>
      <p:sp>
        <p:nvSpPr>
          <p:cNvPr id="7" name="Google Shape;643;p87"/>
          <p:cNvSpPr txBox="1">
            <a:spLocks/>
          </p:cNvSpPr>
          <p:nvPr/>
        </p:nvSpPr>
        <p:spPr>
          <a:xfrm>
            <a:off x="338328" y="2156657"/>
            <a:ext cx="8714232" cy="23919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1pPr>
            <a:lvl2pPr marL="914400" marR="0" lvl="1"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2pPr>
            <a:lvl3pPr marL="1371600" marR="0" lvl="2"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3pPr>
            <a:lvl4pPr marL="1828800" marR="0" lvl="3"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4pPr>
            <a:lvl5pPr marL="2286000" marR="0" lvl="4"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5pPr>
            <a:lvl6pPr marL="2743200" marR="0" lvl="5"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6pPr>
            <a:lvl7pPr marL="3200400" marR="0" lvl="6"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7pPr>
            <a:lvl8pPr marL="3657600" marR="0" lvl="7"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8pPr>
            <a:lvl9pPr marL="4114800" marR="0" lvl="8" indent="-381000" algn="l" rtl="0">
              <a:lnSpc>
                <a:spcPct val="100000"/>
              </a:lnSpc>
              <a:spcBef>
                <a:spcPts val="1800"/>
              </a:spcBef>
              <a:spcAft>
                <a:spcPts val="180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9pPr>
          </a:lstStyle>
          <a:p>
            <a:pPr marL="0" indent="0">
              <a:buNone/>
            </a:pPr>
            <a:r>
              <a:rPr lang="en-US" sz="2200">
                <a:solidFill>
                  <a:srgbClr val="336699"/>
                </a:solidFill>
                <a:latin typeface="IBM Plex Mono SemiBold"/>
                <a:ea typeface="IBM Plex Mono SemiBold"/>
                <a:cs typeface="IBM Plex Mono SemiBold"/>
                <a:sym typeface="IBM Plex Mono SemiBold"/>
              </a:rPr>
              <a:t>SELECT </a:t>
            </a:r>
            <a:r>
              <a:rPr lang="en-US" sz="2200" err="1">
                <a:latin typeface="IBM Plex Mono SemiBold"/>
                <a:ea typeface="IBM Plex Mono SemiBold"/>
                <a:cs typeface="IBM Plex Mono SemiBold"/>
                <a:sym typeface="IBM Plex Mono SemiBold"/>
              </a:rPr>
              <a:t>Department_Id</a:t>
            </a:r>
            <a:r>
              <a:rPr lang="en-US" sz="2200">
                <a:latin typeface="IBM Plex Mono SemiBold"/>
                <a:ea typeface="IBM Plex Mono SemiBold"/>
                <a:cs typeface="IBM Plex Mono SemiBold"/>
                <a:sym typeface="IBM Plex Mono SemiBold"/>
              </a:rPr>
              <a:t>, </a:t>
            </a:r>
          </a:p>
          <a:p>
            <a:pPr marL="0" indent="0">
              <a:buNone/>
            </a:pPr>
            <a:r>
              <a:rPr lang="en-US" sz="2200">
                <a:latin typeface="IBM Plex Mono SemiBold"/>
                <a:ea typeface="IBM Plex Mono SemiBold"/>
                <a:cs typeface="IBM Plex Mono SemiBold"/>
                <a:sym typeface="IBM Plex Mono SemiBold"/>
              </a:rPr>
              <a:t>       </a:t>
            </a:r>
            <a:r>
              <a:rPr lang="en-US" sz="2200" err="1">
                <a:latin typeface="IBM Plex Mono SemiBold"/>
                <a:ea typeface="IBM Plex Mono SemiBold"/>
                <a:cs typeface="IBM Plex Mono SemiBold"/>
                <a:sym typeface="IBM Plex Mono SemiBold"/>
              </a:rPr>
              <a:t>Department_Name</a:t>
            </a:r>
            <a:r>
              <a:rPr lang="en-US" sz="2200">
                <a:latin typeface="IBM Plex Mono SemiBold"/>
                <a:ea typeface="IBM Plex Mono SemiBold"/>
                <a:cs typeface="IBM Plex Mono SemiBold"/>
                <a:sym typeface="IBM Plex Mono SemiBold"/>
              </a:rPr>
              <a:t>, </a:t>
            </a:r>
          </a:p>
          <a:p>
            <a:pPr marL="0" indent="0">
              <a:buNone/>
            </a:pPr>
            <a:r>
              <a:rPr lang="en-US" sz="2200">
                <a:latin typeface="IBM Plex Mono SemiBold"/>
                <a:ea typeface="IBM Plex Mono SemiBold"/>
                <a:cs typeface="IBM Plex Mono SemiBold"/>
                <a:sym typeface="IBM Plex Mono SemiBold"/>
              </a:rPr>
              <a:t>       </a:t>
            </a:r>
            <a:r>
              <a:rPr lang="en-US" sz="2200" err="1">
                <a:latin typeface="IBM Plex Mono SemiBold"/>
                <a:ea typeface="IBM Plex Mono SemiBold"/>
                <a:cs typeface="IBM Plex Mono SemiBold"/>
                <a:sym typeface="IBM Plex Mono SemiBold"/>
              </a:rPr>
              <a:t>Manager_Id</a:t>
            </a:r>
            <a:r>
              <a:rPr lang="en-US" sz="2200">
                <a:latin typeface="IBM Plex Mono SemiBold"/>
                <a:ea typeface="IBM Plex Mono SemiBold"/>
                <a:cs typeface="IBM Plex Mono SemiBold"/>
                <a:sym typeface="IBM Plex Mono SemiBold"/>
              </a:rPr>
              <a:t>,             </a:t>
            </a:r>
          </a:p>
          <a:p>
            <a:pPr marL="0" indent="0">
              <a:buNone/>
            </a:pPr>
            <a:r>
              <a:rPr lang="en-US" sz="2200">
                <a:latin typeface="IBM Plex Mono SemiBold"/>
                <a:ea typeface="IBM Plex Mono SemiBold"/>
                <a:cs typeface="IBM Plex Mono SemiBold"/>
                <a:sym typeface="IBM Plex Mono SemiBold"/>
              </a:rPr>
              <a:t>       </a:t>
            </a:r>
            <a:r>
              <a:rPr lang="en-US" sz="2200" err="1">
                <a:latin typeface="IBM Plex Mono SemiBold"/>
                <a:ea typeface="IBM Plex Mono SemiBold"/>
                <a:cs typeface="IBM Plex Mono SemiBold"/>
                <a:sym typeface="IBM Plex Mono SemiBold"/>
              </a:rPr>
              <a:t>Location_Id</a:t>
            </a:r>
            <a:endParaRPr lang="en-US" sz="2200">
              <a:latin typeface="IBM Plex Mono SemiBold"/>
              <a:ea typeface="IBM Plex Mono SemiBold"/>
              <a:cs typeface="IBM Plex Mono SemiBold"/>
              <a:sym typeface="IBM Plex Mono SemiBold"/>
            </a:endParaRPr>
          </a:p>
          <a:p>
            <a:pPr marL="0" indent="0">
              <a:buNone/>
            </a:pPr>
            <a:r>
              <a:rPr lang="en-US" sz="2200">
                <a:solidFill>
                  <a:srgbClr val="336699"/>
                </a:solidFill>
                <a:latin typeface="IBM Plex Mono SemiBold"/>
                <a:ea typeface="IBM Plex Mono SemiBold"/>
                <a:cs typeface="IBM Plex Mono SemiBold"/>
                <a:sym typeface="IBM Plex Mono SemiBold"/>
              </a:rPr>
              <a:t>FROM </a:t>
            </a:r>
            <a:r>
              <a:rPr lang="en-US" sz="2200">
                <a:latin typeface="IBM Plex Mono SemiBold"/>
                <a:ea typeface="IBM Plex Mono SemiBold"/>
                <a:cs typeface="IBM Plex Mono SemiBold"/>
                <a:sym typeface="IBM Plex Mono SemiBold"/>
              </a:rPr>
              <a:t>Departments</a:t>
            </a:r>
          </a:p>
          <a:p>
            <a:pPr marL="0" indent="0">
              <a:buNone/>
            </a:pPr>
            <a:r>
              <a:rPr lang="en-US" sz="2200">
                <a:solidFill>
                  <a:srgbClr val="336699"/>
                </a:solidFill>
                <a:latin typeface="IBM Plex Mono SemiBold"/>
                <a:ea typeface="IBM Plex Mono SemiBold"/>
                <a:cs typeface="IBM Plex Mono SemiBold"/>
                <a:sym typeface="IBM Plex Mono SemiBold"/>
              </a:rPr>
              <a:t>WHERE </a:t>
            </a:r>
            <a:r>
              <a:rPr lang="en-US" sz="2200" err="1">
                <a:latin typeface="IBM Plex Mono SemiBold"/>
                <a:ea typeface="IBM Plex Mono SemiBold"/>
                <a:cs typeface="IBM Plex Mono SemiBold"/>
                <a:sym typeface="IBM Plex Mono SemiBold"/>
              </a:rPr>
              <a:t>Manager_Id</a:t>
            </a:r>
            <a:r>
              <a:rPr lang="en-US" sz="2200">
                <a:solidFill>
                  <a:srgbClr val="336699"/>
                </a:solidFill>
                <a:latin typeface="IBM Plex Mono SemiBold"/>
                <a:ea typeface="IBM Plex Mono SemiBold"/>
                <a:cs typeface="IBM Plex Mono SemiBold"/>
                <a:sym typeface="IBM Plex Mono SemiBold"/>
              </a:rPr>
              <a:t> IS NULL</a:t>
            </a:r>
            <a:r>
              <a:rPr lang="en-US" sz="2200">
                <a:latin typeface="IBM Plex Mono SemiBold"/>
                <a:ea typeface="IBM Plex Mono SemiBold"/>
                <a:cs typeface="IBM Plex Mono SemiBold"/>
                <a:sym typeface="IBM Plex Mono SemiBold"/>
              </a:rPr>
              <a:t>;</a:t>
            </a:r>
            <a:endParaRPr lang="en-US">
              <a:latin typeface="IBM Plex Mono SemiBold"/>
              <a:ea typeface="IBM Plex Mono SemiBold"/>
              <a:cs typeface="IBM Plex Mono SemiBold"/>
              <a:sym typeface="IBM Plex Mono SemiBold"/>
            </a:endParaRPr>
          </a:p>
        </p:txBody>
      </p:sp>
      <p:pic>
        <p:nvPicPr>
          <p:cNvPr id="8" name="Picture 7"/>
          <p:cNvPicPr>
            <a:picLocks noChangeAspect="1"/>
          </p:cNvPicPr>
          <p:nvPr/>
        </p:nvPicPr>
        <p:blipFill>
          <a:blip r:embed="rId3"/>
          <a:stretch>
            <a:fillRect/>
          </a:stretch>
        </p:blipFill>
        <p:spPr>
          <a:xfrm>
            <a:off x="6485814" y="2527132"/>
            <a:ext cx="2376856" cy="2145594"/>
          </a:xfrm>
          <a:prstGeom prst="rect">
            <a:avLst/>
          </a:prstGeom>
        </p:spPr>
      </p:pic>
    </p:spTree>
    <p:extLst>
      <p:ext uri="{BB962C8B-B14F-4D97-AF65-F5344CB8AC3E}">
        <p14:creationId xmlns:p14="http://schemas.microsoft.com/office/powerpoint/2010/main" val="4032002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88"/>
          <p:cNvSpPr txBox="1">
            <a:spLocks noGrp="1"/>
          </p:cNvSpPr>
          <p:nvPr>
            <p:ph type="title"/>
          </p:nvPr>
        </p:nvSpPr>
        <p:spPr>
          <a:xfrm>
            <a:off x="473342" y="66612"/>
            <a:ext cx="7200900" cy="500100"/>
          </a:xfrm>
          <a:prstGeom prst="rect">
            <a:avLst/>
          </a:prstGeom>
          <a:solidFill>
            <a:srgbClr val="0000FF"/>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WHERE Clause - NULL Value</a:t>
            </a:r>
            <a:endParaRPr>
              <a:solidFill>
                <a:schemeClr val="lt1"/>
              </a:solidFill>
            </a:endParaRPr>
          </a:p>
        </p:txBody>
      </p:sp>
      <p:sp>
        <p:nvSpPr>
          <p:cNvPr id="649" name="Google Shape;649;p88"/>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53</a:t>
            </a:fld>
            <a:endParaRPr/>
          </a:p>
        </p:txBody>
      </p:sp>
      <p:sp>
        <p:nvSpPr>
          <p:cNvPr id="650" name="Google Shape;650;p88"/>
          <p:cNvSpPr txBox="1">
            <a:spLocks noGrp="1"/>
          </p:cNvSpPr>
          <p:nvPr>
            <p:ph type="body" idx="1"/>
          </p:nvPr>
        </p:nvSpPr>
        <p:spPr>
          <a:xfrm>
            <a:off x="182881" y="754889"/>
            <a:ext cx="8567927" cy="440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400"/>
              <a:buNone/>
            </a:pPr>
            <a:r>
              <a:rPr lang="en-US" b="1">
                <a:solidFill>
                  <a:srgbClr val="C00000"/>
                </a:solidFill>
                <a:latin typeface="Lato"/>
                <a:ea typeface="Lato"/>
                <a:cs typeface="Lato"/>
                <a:sym typeface="Lato"/>
              </a:rPr>
              <a:t>SOLUTION:</a:t>
            </a:r>
            <a:endParaRPr b="1">
              <a:solidFill>
                <a:srgbClr val="C00000"/>
              </a:solidFill>
              <a:latin typeface="Lato"/>
              <a:ea typeface="Lato"/>
              <a:cs typeface="Lato"/>
              <a:sym typeface="Lato"/>
            </a:endParaRPr>
          </a:p>
          <a:p>
            <a:pPr marL="914400" lvl="1" indent="-381000" algn="l" rtl="0">
              <a:lnSpc>
                <a:spcPct val="100000"/>
              </a:lnSpc>
              <a:spcBef>
                <a:spcPts val="1500"/>
              </a:spcBef>
              <a:spcAft>
                <a:spcPts val="0"/>
              </a:spcAft>
              <a:buSzPts val="2400"/>
              <a:buChar char="○"/>
            </a:pPr>
            <a:r>
              <a:rPr lang="en-US"/>
              <a:t>Show us all the employees who </a:t>
            </a:r>
            <a:r>
              <a:rPr lang="en-US" b="1"/>
              <a:t>do</a:t>
            </a:r>
            <a:r>
              <a:rPr lang="en-US"/>
              <a:t> have a manager</a:t>
            </a:r>
            <a:endParaRPr/>
          </a:p>
          <a:p>
            <a:pPr marL="0" marR="0" lvl="0" indent="0" algn="l" rtl="0">
              <a:lnSpc>
                <a:spcPct val="100000"/>
              </a:lnSpc>
              <a:spcBef>
                <a:spcPts val="1500"/>
              </a:spcBef>
              <a:spcAft>
                <a:spcPts val="1500"/>
              </a:spcAft>
              <a:buSzPts val="2400"/>
              <a:buNone/>
            </a:pPr>
            <a:endParaRPr/>
          </a:p>
        </p:txBody>
      </p:sp>
      <p:sp>
        <p:nvSpPr>
          <p:cNvPr id="7" name="Google Shape;643;p87"/>
          <p:cNvSpPr txBox="1">
            <a:spLocks/>
          </p:cNvSpPr>
          <p:nvPr/>
        </p:nvSpPr>
        <p:spPr>
          <a:xfrm>
            <a:off x="329184" y="1845761"/>
            <a:ext cx="8714232" cy="23919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1pPr>
            <a:lvl2pPr marL="914400" marR="0" lvl="1"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2pPr>
            <a:lvl3pPr marL="1371600" marR="0" lvl="2"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3pPr>
            <a:lvl4pPr marL="1828800" marR="0" lvl="3"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4pPr>
            <a:lvl5pPr marL="2286000" marR="0" lvl="4"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5pPr>
            <a:lvl6pPr marL="2743200" marR="0" lvl="5"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6pPr>
            <a:lvl7pPr marL="3200400" marR="0" lvl="6"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7pPr>
            <a:lvl8pPr marL="3657600" marR="0" lvl="7"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8pPr>
            <a:lvl9pPr marL="4114800" marR="0" lvl="8" indent="-381000" algn="l" rtl="0">
              <a:lnSpc>
                <a:spcPct val="100000"/>
              </a:lnSpc>
              <a:spcBef>
                <a:spcPts val="1800"/>
              </a:spcBef>
              <a:spcAft>
                <a:spcPts val="180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9pPr>
          </a:lstStyle>
          <a:p>
            <a:pPr marL="0" indent="0">
              <a:buNone/>
            </a:pPr>
            <a:r>
              <a:rPr lang="en-US" sz="2200">
                <a:solidFill>
                  <a:srgbClr val="336699"/>
                </a:solidFill>
                <a:latin typeface="IBM Plex Mono SemiBold"/>
                <a:ea typeface="IBM Plex Mono SemiBold"/>
                <a:cs typeface="IBM Plex Mono SemiBold"/>
                <a:sym typeface="IBM Plex Mono SemiBold"/>
              </a:rPr>
              <a:t>SELECT </a:t>
            </a:r>
            <a:r>
              <a:rPr lang="en-US" sz="2200" err="1">
                <a:latin typeface="IBM Plex Mono SemiBold"/>
                <a:ea typeface="IBM Plex Mono SemiBold"/>
                <a:cs typeface="IBM Plex Mono SemiBold"/>
                <a:sym typeface="IBM Plex Mono SemiBold"/>
              </a:rPr>
              <a:t>Employee_Id</a:t>
            </a:r>
            <a:r>
              <a:rPr lang="en-US" sz="2200">
                <a:latin typeface="IBM Plex Mono SemiBold"/>
                <a:ea typeface="IBM Plex Mono SemiBold"/>
                <a:cs typeface="IBM Plex Mono SemiBold"/>
                <a:sym typeface="IBM Plex Mono SemiBold"/>
              </a:rPr>
              <a:t>, </a:t>
            </a:r>
            <a:r>
              <a:rPr lang="en-US" sz="2200" err="1">
                <a:latin typeface="IBM Plex Mono SemiBold"/>
                <a:ea typeface="IBM Plex Mono SemiBold"/>
                <a:cs typeface="IBM Plex Mono SemiBold"/>
                <a:sym typeface="IBM Plex Mono SemiBold"/>
              </a:rPr>
              <a:t>First_Name,Last_Name</a:t>
            </a:r>
            <a:r>
              <a:rPr lang="en-US" sz="2200">
                <a:latin typeface="IBM Plex Mono SemiBold"/>
                <a:ea typeface="IBM Plex Mono SemiBold"/>
                <a:cs typeface="IBM Plex Mono SemiBold"/>
                <a:sym typeface="IBM Plex Mono SemiBold"/>
              </a:rPr>
              <a:t>, Email, </a:t>
            </a:r>
            <a:r>
              <a:rPr lang="en-US" sz="2200" err="1">
                <a:latin typeface="IBM Plex Mono SemiBold"/>
                <a:ea typeface="IBM Plex Mono SemiBold"/>
                <a:cs typeface="IBM Plex Mono SemiBold"/>
                <a:sym typeface="IBM Plex Mono SemiBold"/>
              </a:rPr>
              <a:t>Phone_Number</a:t>
            </a:r>
            <a:r>
              <a:rPr lang="en-US" sz="2200">
                <a:latin typeface="IBM Plex Mono SemiBold"/>
                <a:ea typeface="IBM Plex Mono SemiBold"/>
                <a:cs typeface="IBM Plex Mono SemiBold"/>
                <a:sym typeface="IBM Plex Mono SemiBold"/>
              </a:rPr>
              <a:t>, </a:t>
            </a:r>
            <a:r>
              <a:rPr lang="en-US" sz="2200" err="1">
                <a:latin typeface="IBM Plex Mono SemiBold"/>
                <a:ea typeface="IBM Plex Mono SemiBold"/>
                <a:cs typeface="IBM Plex Mono SemiBold"/>
                <a:sym typeface="IBM Plex Mono SemiBold"/>
              </a:rPr>
              <a:t>Hire_Date</a:t>
            </a:r>
            <a:r>
              <a:rPr lang="en-US" sz="2200">
                <a:latin typeface="IBM Plex Mono SemiBold"/>
                <a:ea typeface="IBM Plex Mono SemiBold"/>
                <a:cs typeface="IBM Plex Mono SemiBold"/>
                <a:sym typeface="IBM Plex Mono SemiBold"/>
              </a:rPr>
              <a:t>, </a:t>
            </a:r>
            <a:r>
              <a:rPr lang="en-US" sz="2200" err="1">
                <a:latin typeface="IBM Plex Mono SemiBold"/>
                <a:ea typeface="IBM Plex Mono SemiBold"/>
                <a:cs typeface="IBM Plex Mono SemiBold"/>
                <a:sym typeface="IBM Plex Mono SemiBold"/>
              </a:rPr>
              <a:t>Job_Id</a:t>
            </a:r>
            <a:r>
              <a:rPr lang="en-US" sz="2200">
                <a:latin typeface="IBM Plex Mono SemiBold"/>
                <a:ea typeface="IBM Plex Mono SemiBold"/>
                <a:cs typeface="IBM Plex Mono SemiBold"/>
                <a:sym typeface="IBM Plex Mono SemiBold"/>
              </a:rPr>
              <a:t>, Salary, </a:t>
            </a:r>
            <a:r>
              <a:rPr lang="en-US" sz="2200" err="1">
                <a:latin typeface="IBM Plex Mono SemiBold"/>
                <a:ea typeface="IBM Plex Mono SemiBold"/>
                <a:cs typeface="IBM Plex Mono SemiBold"/>
                <a:sym typeface="IBM Plex Mono SemiBold"/>
              </a:rPr>
              <a:t>Commission_pct</a:t>
            </a:r>
            <a:r>
              <a:rPr lang="en-US" sz="2200">
                <a:latin typeface="IBM Plex Mono SemiBold"/>
                <a:ea typeface="IBM Plex Mono SemiBold"/>
                <a:cs typeface="IBM Plex Mono SemiBold"/>
                <a:sym typeface="IBM Plex Mono SemiBold"/>
              </a:rPr>
              <a:t>, </a:t>
            </a:r>
            <a:r>
              <a:rPr lang="en-US" sz="2200" err="1">
                <a:latin typeface="IBM Plex Mono SemiBold"/>
                <a:ea typeface="IBM Plex Mono SemiBold"/>
                <a:cs typeface="IBM Plex Mono SemiBold"/>
                <a:sym typeface="IBM Plex Mono SemiBold"/>
              </a:rPr>
              <a:t>Manager_ID</a:t>
            </a:r>
            <a:r>
              <a:rPr lang="en-US" sz="2200">
                <a:latin typeface="IBM Plex Mono SemiBold"/>
                <a:ea typeface="IBM Plex Mono SemiBold"/>
                <a:cs typeface="IBM Plex Mono SemiBold"/>
                <a:sym typeface="IBM Plex Mono SemiBold"/>
              </a:rPr>
              <a:t>, </a:t>
            </a:r>
            <a:r>
              <a:rPr lang="en-US" sz="2200" err="1">
                <a:latin typeface="IBM Plex Mono SemiBold"/>
                <a:ea typeface="IBM Plex Mono SemiBold"/>
                <a:cs typeface="IBM Plex Mono SemiBold"/>
                <a:sym typeface="IBM Plex Mono SemiBold"/>
              </a:rPr>
              <a:t>Department_Id</a:t>
            </a:r>
            <a:r>
              <a:rPr lang="en-US" sz="2200">
                <a:latin typeface="IBM Plex Mono SemiBold"/>
                <a:ea typeface="IBM Plex Mono SemiBold"/>
                <a:cs typeface="IBM Plex Mono SemiBold"/>
                <a:sym typeface="IBM Plex Mono SemiBold"/>
              </a:rPr>
              <a:t>            </a:t>
            </a:r>
            <a:r>
              <a:rPr lang="en-US" sz="2200">
                <a:solidFill>
                  <a:srgbClr val="336699"/>
                </a:solidFill>
                <a:latin typeface="IBM Plex Mono SemiBold"/>
                <a:ea typeface="IBM Plex Mono SemiBold"/>
                <a:cs typeface="IBM Plex Mono SemiBold"/>
                <a:sym typeface="IBM Plex Mono SemiBold"/>
              </a:rPr>
              <a:t>FROM </a:t>
            </a:r>
            <a:r>
              <a:rPr lang="en-US" sz="2200">
                <a:latin typeface="IBM Plex Mono SemiBold"/>
                <a:ea typeface="IBM Plex Mono SemiBold"/>
                <a:cs typeface="IBM Plex Mono SemiBold"/>
                <a:sym typeface="IBM Plex Mono SemiBold"/>
              </a:rPr>
              <a:t>Employees</a:t>
            </a:r>
          </a:p>
          <a:p>
            <a:pPr marL="0" indent="0">
              <a:buNone/>
            </a:pPr>
            <a:r>
              <a:rPr lang="en-US" sz="2200">
                <a:solidFill>
                  <a:srgbClr val="336699"/>
                </a:solidFill>
                <a:latin typeface="IBM Plex Mono SemiBold"/>
                <a:ea typeface="IBM Plex Mono SemiBold"/>
                <a:cs typeface="IBM Plex Mono SemiBold"/>
                <a:sym typeface="IBM Plex Mono SemiBold"/>
              </a:rPr>
              <a:t>WHERE </a:t>
            </a:r>
            <a:r>
              <a:rPr lang="en-US" sz="2200" err="1">
                <a:latin typeface="IBM Plex Mono SemiBold"/>
                <a:ea typeface="IBM Plex Mono SemiBold"/>
                <a:cs typeface="IBM Plex Mono SemiBold"/>
                <a:sym typeface="IBM Plex Mono SemiBold"/>
              </a:rPr>
              <a:t>Manager_ID</a:t>
            </a:r>
            <a:r>
              <a:rPr lang="en-US" sz="2200">
                <a:solidFill>
                  <a:srgbClr val="336699"/>
                </a:solidFill>
                <a:latin typeface="IBM Plex Mono SemiBold"/>
                <a:ea typeface="IBM Plex Mono SemiBold"/>
                <a:cs typeface="IBM Plex Mono SemiBold"/>
                <a:sym typeface="IBM Plex Mono SemiBold"/>
              </a:rPr>
              <a:t> IS NOT NULL</a:t>
            </a:r>
            <a:r>
              <a:rPr lang="en-US" sz="2200">
                <a:latin typeface="IBM Plex Mono SemiBold"/>
                <a:ea typeface="IBM Plex Mono SemiBold"/>
                <a:cs typeface="IBM Plex Mono SemiBold"/>
                <a:sym typeface="IBM Plex Mono SemiBold"/>
              </a:rPr>
              <a:t>;</a:t>
            </a:r>
            <a:endParaRPr lang="en-US">
              <a:latin typeface="IBM Plex Mono SemiBold"/>
              <a:ea typeface="IBM Plex Mono SemiBold"/>
              <a:cs typeface="IBM Plex Mono SemiBold"/>
              <a:sym typeface="IBM Plex Mono SemiBold"/>
            </a:endParaRPr>
          </a:p>
        </p:txBody>
      </p:sp>
      <p:pic>
        <p:nvPicPr>
          <p:cNvPr id="6" name="Picture 5"/>
          <p:cNvPicPr>
            <a:picLocks noChangeAspect="1"/>
          </p:cNvPicPr>
          <p:nvPr/>
        </p:nvPicPr>
        <p:blipFill>
          <a:blip r:embed="rId3"/>
          <a:stretch>
            <a:fillRect/>
          </a:stretch>
        </p:blipFill>
        <p:spPr>
          <a:xfrm>
            <a:off x="6321558" y="3041711"/>
            <a:ext cx="1717036" cy="3591005"/>
          </a:xfrm>
          <a:prstGeom prst="rect">
            <a:avLst/>
          </a:prstGeom>
        </p:spPr>
      </p:pic>
    </p:spTree>
    <p:extLst>
      <p:ext uri="{BB962C8B-B14F-4D97-AF65-F5344CB8AC3E}">
        <p14:creationId xmlns:p14="http://schemas.microsoft.com/office/powerpoint/2010/main" val="1959066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89"/>
          <p:cNvSpPr txBox="1">
            <a:spLocks noGrp="1"/>
          </p:cNvSpPr>
          <p:nvPr>
            <p:ph type="title"/>
          </p:nvPr>
        </p:nvSpPr>
        <p:spPr>
          <a:xfrm>
            <a:off x="473342" y="66612"/>
            <a:ext cx="7200900" cy="500100"/>
          </a:xfrm>
          <a:prstGeom prst="rect">
            <a:avLst/>
          </a:prstGeom>
          <a:solidFill>
            <a:schemeClr val="dk1"/>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WHERE Clause - Compounds AND / OR</a:t>
            </a:r>
            <a:endParaRPr>
              <a:solidFill>
                <a:schemeClr val="lt1"/>
              </a:solidFill>
            </a:endParaRPr>
          </a:p>
        </p:txBody>
      </p:sp>
      <p:sp>
        <p:nvSpPr>
          <p:cNvPr id="656" name="Google Shape;656;p89"/>
          <p:cNvSpPr txBox="1">
            <a:spLocks noGrp="1"/>
          </p:cNvSpPr>
          <p:nvPr>
            <p:ph type="body" idx="1"/>
          </p:nvPr>
        </p:nvSpPr>
        <p:spPr>
          <a:xfrm>
            <a:off x="427056" y="740057"/>
            <a:ext cx="7866551" cy="470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2400"/>
              <a:buNone/>
            </a:pPr>
            <a:r>
              <a:rPr lang="en-US" sz="2800"/>
              <a:t>Multiple conditions can be tested together.</a:t>
            </a:r>
            <a:endParaRPr sz="2800"/>
          </a:p>
          <a:p>
            <a:pPr marL="0" marR="0" lvl="0" indent="0" algn="l" rtl="0">
              <a:lnSpc>
                <a:spcPct val="100000"/>
              </a:lnSpc>
              <a:spcBef>
                <a:spcPts val="1800"/>
              </a:spcBef>
              <a:spcAft>
                <a:spcPts val="0"/>
              </a:spcAft>
              <a:buSzPts val="2400"/>
              <a:buNone/>
            </a:pPr>
            <a:r>
              <a:rPr lang="en-US" sz="2800"/>
              <a:t>SQL, like most programming languages uses the </a:t>
            </a:r>
            <a:r>
              <a:rPr lang="en-US" sz="2800" err="1"/>
              <a:t>boolean</a:t>
            </a:r>
            <a:r>
              <a:rPr lang="en-US" sz="2800"/>
              <a:t> operators:</a:t>
            </a:r>
            <a:endParaRPr sz="2800" b="1">
              <a:latin typeface="Lato"/>
              <a:ea typeface="Lato"/>
              <a:cs typeface="Lato"/>
              <a:sym typeface="Lato"/>
            </a:endParaRPr>
          </a:p>
          <a:p>
            <a:pPr marL="457200" lvl="0" indent="-381000" algn="l" rtl="0">
              <a:lnSpc>
                <a:spcPct val="100000"/>
              </a:lnSpc>
              <a:spcBef>
                <a:spcPts val="1800"/>
              </a:spcBef>
              <a:spcAft>
                <a:spcPts val="0"/>
              </a:spcAft>
              <a:buSzPts val="2400"/>
              <a:buChar char="●"/>
            </a:pPr>
            <a:r>
              <a:rPr lang="en-US" sz="2800"/>
              <a:t>AND</a:t>
            </a:r>
            <a:endParaRPr sz="2800"/>
          </a:p>
          <a:p>
            <a:pPr marL="457200" marR="0" lvl="0" indent="-381000" algn="l" rtl="0">
              <a:lnSpc>
                <a:spcPct val="100000"/>
              </a:lnSpc>
              <a:spcBef>
                <a:spcPts val="1500"/>
              </a:spcBef>
              <a:spcAft>
                <a:spcPts val="0"/>
              </a:spcAft>
              <a:buSzPts val="2400"/>
              <a:buChar char="●"/>
            </a:pPr>
            <a:r>
              <a:rPr lang="en-US" sz="2800"/>
              <a:t>OR</a:t>
            </a:r>
            <a:endParaRPr sz="2800"/>
          </a:p>
        </p:txBody>
      </p:sp>
      <p:sp>
        <p:nvSpPr>
          <p:cNvPr id="657" name="Google Shape;657;p89"/>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54</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250"/>
                                  </p:stCondLst>
                                  <p:childTnLst>
                                    <p:set>
                                      <p:cBhvr>
                                        <p:cTn id="6" dur="1" fill="hold">
                                          <p:stCondLst>
                                            <p:cond delay="0"/>
                                          </p:stCondLst>
                                        </p:cTn>
                                        <p:tgtEl>
                                          <p:spTgt spid="655"/>
                                        </p:tgtEl>
                                        <p:attrNameLst>
                                          <p:attrName>style.visibility</p:attrName>
                                        </p:attrNameLst>
                                      </p:cBhvr>
                                      <p:to>
                                        <p:strVal val="visible"/>
                                      </p:to>
                                    </p:set>
                                    <p:anim calcmode="lin" valueType="num">
                                      <p:cBhvr>
                                        <p:cTn id="7" dur="1000" fill="hold"/>
                                        <p:tgtEl>
                                          <p:spTgt spid="655"/>
                                        </p:tgtEl>
                                        <p:attrNameLst>
                                          <p:attrName>ppt_w</p:attrName>
                                        </p:attrNameLst>
                                      </p:cBhvr>
                                      <p:tavLst>
                                        <p:tav tm="0">
                                          <p:val>
                                            <p:fltVal val="0"/>
                                          </p:val>
                                        </p:tav>
                                        <p:tav tm="100000">
                                          <p:val>
                                            <p:strVal val="#ppt_w"/>
                                          </p:val>
                                        </p:tav>
                                      </p:tavLst>
                                    </p:anim>
                                    <p:anim calcmode="lin" valueType="num">
                                      <p:cBhvr>
                                        <p:cTn id="8" dur="1000" fill="hold"/>
                                        <p:tgtEl>
                                          <p:spTgt spid="655"/>
                                        </p:tgtEl>
                                        <p:attrNameLst>
                                          <p:attrName>ppt_h</p:attrName>
                                        </p:attrNameLst>
                                      </p:cBhvr>
                                      <p:tavLst>
                                        <p:tav tm="0">
                                          <p:val>
                                            <p:fltVal val="0"/>
                                          </p:val>
                                        </p:tav>
                                        <p:tav tm="100000">
                                          <p:val>
                                            <p:strVal val="#ppt_h"/>
                                          </p:val>
                                        </p:tav>
                                      </p:tavLst>
                                    </p:anim>
                                    <p:anim calcmode="lin" valueType="num">
                                      <p:cBhvr>
                                        <p:cTn id="9" dur="1000" fill="hold"/>
                                        <p:tgtEl>
                                          <p:spTgt spid="655"/>
                                        </p:tgtEl>
                                        <p:attrNameLst>
                                          <p:attrName>style.rotation</p:attrName>
                                        </p:attrNameLst>
                                      </p:cBhvr>
                                      <p:tavLst>
                                        <p:tav tm="0">
                                          <p:val>
                                            <p:fltVal val="90"/>
                                          </p:val>
                                        </p:tav>
                                        <p:tav tm="100000">
                                          <p:val>
                                            <p:fltVal val="0"/>
                                          </p:val>
                                        </p:tav>
                                      </p:tavLst>
                                    </p:anim>
                                    <p:animEffect transition="in" filter="fade">
                                      <p:cBhvr>
                                        <p:cTn id="10" dur="1000"/>
                                        <p:tgtEl>
                                          <p:spTgt spid="655"/>
                                        </p:tgtEl>
                                      </p:cBhvr>
                                    </p:animEffect>
                                  </p:childTnLst>
                                </p:cTn>
                              </p:par>
                            </p:childTnLst>
                          </p:cTn>
                        </p:par>
                        <p:par>
                          <p:cTn id="11" fill="hold">
                            <p:stCondLst>
                              <p:cond delay="1250"/>
                            </p:stCondLst>
                            <p:childTnLst>
                              <p:par>
                                <p:cTn id="12" presetID="53" presetClass="entr" presetSubtype="16" fill="hold" nodeType="afterEffect">
                                  <p:stCondLst>
                                    <p:cond delay="750"/>
                                  </p:stCondLst>
                                  <p:childTnLst>
                                    <p:set>
                                      <p:cBhvr>
                                        <p:cTn id="13" dur="1" fill="hold">
                                          <p:stCondLst>
                                            <p:cond delay="0"/>
                                          </p:stCondLst>
                                        </p:cTn>
                                        <p:tgtEl>
                                          <p:spTgt spid="656">
                                            <p:txEl>
                                              <p:pRg st="0" end="0"/>
                                            </p:txEl>
                                          </p:spTgt>
                                        </p:tgtEl>
                                        <p:attrNameLst>
                                          <p:attrName>style.visibility</p:attrName>
                                        </p:attrNameLst>
                                      </p:cBhvr>
                                      <p:to>
                                        <p:strVal val="visible"/>
                                      </p:to>
                                    </p:set>
                                    <p:anim calcmode="lin" valueType="num">
                                      <p:cBhvr>
                                        <p:cTn id="14" dur="750" fill="hold"/>
                                        <p:tgtEl>
                                          <p:spTgt spid="656">
                                            <p:txEl>
                                              <p:pRg st="0" end="0"/>
                                            </p:txEl>
                                          </p:spTgt>
                                        </p:tgtEl>
                                        <p:attrNameLst>
                                          <p:attrName>ppt_w</p:attrName>
                                        </p:attrNameLst>
                                      </p:cBhvr>
                                      <p:tavLst>
                                        <p:tav tm="0">
                                          <p:val>
                                            <p:fltVal val="0"/>
                                          </p:val>
                                        </p:tav>
                                        <p:tav tm="100000">
                                          <p:val>
                                            <p:strVal val="#ppt_w"/>
                                          </p:val>
                                        </p:tav>
                                      </p:tavLst>
                                    </p:anim>
                                    <p:anim calcmode="lin" valueType="num">
                                      <p:cBhvr>
                                        <p:cTn id="15" dur="750" fill="hold"/>
                                        <p:tgtEl>
                                          <p:spTgt spid="656">
                                            <p:txEl>
                                              <p:pRg st="0" end="0"/>
                                            </p:txEl>
                                          </p:spTgt>
                                        </p:tgtEl>
                                        <p:attrNameLst>
                                          <p:attrName>ppt_h</p:attrName>
                                        </p:attrNameLst>
                                      </p:cBhvr>
                                      <p:tavLst>
                                        <p:tav tm="0">
                                          <p:val>
                                            <p:fltVal val="0"/>
                                          </p:val>
                                        </p:tav>
                                        <p:tav tm="100000">
                                          <p:val>
                                            <p:strVal val="#ppt_h"/>
                                          </p:val>
                                        </p:tav>
                                      </p:tavLst>
                                    </p:anim>
                                    <p:animEffect transition="in" filter="fade">
                                      <p:cBhvr>
                                        <p:cTn id="16" dur="750"/>
                                        <p:tgtEl>
                                          <p:spTgt spid="65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656">
                                            <p:txEl>
                                              <p:pRg st="1" end="1"/>
                                            </p:txEl>
                                          </p:spTgt>
                                        </p:tgtEl>
                                        <p:attrNameLst>
                                          <p:attrName>style.visibility</p:attrName>
                                        </p:attrNameLst>
                                      </p:cBhvr>
                                      <p:to>
                                        <p:strVal val="visible"/>
                                      </p:to>
                                    </p:set>
                                    <p:animEffect transition="in" filter="barn(inVertical)">
                                      <p:cBhvr>
                                        <p:cTn id="21" dur="500"/>
                                        <p:tgtEl>
                                          <p:spTgt spid="656">
                                            <p:txEl>
                                              <p:pRg st="1" end="1"/>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656">
                                            <p:txEl>
                                              <p:pRg st="2" end="2"/>
                                            </p:txEl>
                                          </p:spTgt>
                                        </p:tgtEl>
                                        <p:attrNameLst>
                                          <p:attrName>style.visibility</p:attrName>
                                        </p:attrNameLst>
                                      </p:cBhvr>
                                      <p:to>
                                        <p:strVal val="visible"/>
                                      </p:to>
                                    </p:set>
                                    <p:animEffect transition="in" filter="barn(inVertical)">
                                      <p:cBhvr>
                                        <p:cTn id="24" dur="500"/>
                                        <p:tgtEl>
                                          <p:spTgt spid="656">
                                            <p:txEl>
                                              <p:pRg st="2" end="2"/>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656">
                                            <p:txEl>
                                              <p:pRg st="3" end="3"/>
                                            </p:txEl>
                                          </p:spTgt>
                                        </p:tgtEl>
                                        <p:attrNameLst>
                                          <p:attrName>style.visibility</p:attrName>
                                        </p:attrNameLst>
                                      </p:cBhvr>
                                      <p:to>
                                        <p:strVal val="visible"/>
                                      </p:to>
                                    </p:set>
                                    <p:animEffect transition="in" filter="barn(inVertical)">
                                      <p:cBhvr>
                                        <p:cTn id="27" dur="500"/>
                                        <p:tgtEl>
                                          <p:spTgt spid="65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90"/>
          <p:cNvSpPr txBox="1">
            <a:spLocks noGrp="1"/>
          </p:cNvSpPr>
          <p:nvPr>
            <p:ph type="title"/>
          </p:nvPr>
        </p:nvSpPr>
        <p:spPr>
          <a:xfrm>
            <a:off x="473342" y="66612"/>
            <a:ext cx="7200900" cy="500100"/>
          </a:xfrm>
          <a:prstGeom prst="rect">
            <a:avLst/>
          </a:prstGeom>
          <a:solidFill>
            <a:schemeClr val="dk1"/>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WHERE Clause - AND operator</a:t>
            </a:r>
            <a:endParaRPr>
              <a:solidFill>
                <a:schemeClr val="lt1"/>
              </a:solidFill>
            </a:endParaRPr>
          </a:p>
        </p:txBody>
      </p:sp>
      <p:sp>
        <p:nvSpPr>
          <p:cNvPr id="663" name="Google Shape;663;p90"/>
          <p:cNvSpPr txBox="1">
            <a:spLocks noGrp="1"/>
          </p:cNvSpPr>
          <p:nvPr>
            <p:ph type="body" idx="1"/>
          </p:nvPr>
        </p:nvSpPr>
        <p:spPr>
          <a:xfrm>
            <a:off x="427057" y="740057"/>
            <a:ext cx="7200900" cy="470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2400"/>
              <a:buNone/>
            </a:pPr>
            <a:r>
              <a:rPr lang="en-US" sz="2800" b="1">
                <a:latin typeface="Lato"/>
                <a:ea typeface="Lato"/>
                <a:cs typeface="Lato"/>
                <a:sym typeface="Lato"/>
              </a:rPr>
              <a:t>AND</a:t>
            </a:r>
            <a:endParaRPr sz="2800" b="1">
              <a:latin typeface="Lato"/>
              <a:ea typeface="Lato"/>
              <a:cs typeface="Lato"/>
              <a:sym typeface="Lato"/>
            </a:endParaRPr>
          </a:p>
          <a:p>
            <a:pPr marL="0" marR="0" lvl="0" indent="0" algn="l" rtl="0">
              <a:lnSpc>
                <a:spcPct val="100000"/>
              </a:lnSpc>
              <a:spcBef>
                <a:spcPts val="1800"/>
              </a:spcBef>
              <a:spcAft>
                <a:spcPts val="0"/>
              </a:spcAft>
              <a:buSzPts val="2400"/>
              <a:buNone/>
            </a:pPr>
            <a:r>
              <a:rPr lang="en-US" sz="2800"/>
              <a:t>Used to test that two conditions are BOTH true.</a:t>
            </a:r>
            <a:br>
              <a:rPr lang="en-US" sz="2800"/>
            </a:br>
            <a:endParaRPr sz="2800"/>
          </a:p>
          <a:p>
            <a:pPr marL="0" marR="0" lvl="0" indent="0" algn="l" rtl="0">
              <a:lnSpc>
                <a:spcPct val="100000"/>
              </a:lnSpc>
              <a:spcBef>
                <a:spcPts val="1800"/>
              </a:spcBef>
              <a:spcAft>
                <a:spcPts val="0"/>
              </a:spcAft>
              <a:buSzPts val="2400"/>
              <a:buNone/>
            </a:pPr>
            <a:r>
              <a:rPr lang="en-US" sz="2800" b="1">
                <a:solidFill>
                  <a:srgbClr val="C00000"/>
                </a:solidFill>
                <a:latin typeface="Lato"/>
                <a:ea typeface="Lato"/>
                <a:cs typeface="Lato"/>
                <a:sym typeface="Lato"/>
              </a:rPr>
              <a:t>Syntax: </a:t>
            </a:r>
            <a:endParaRPr sz="2800">
              <a:solidFill>
                <a:srgbClr val="C00000"/>
              </a:solidFill>
              <a:latin typeface="IBM Plex Mono SemiBold"/>
              <a:ea typeface="IBM Plex Mono SemiBold"/>
              <a:cs typeface="IBM Plex Mono SemiBold"/>
              <a:sym typeface="IBM Plex Mono SemiBold"/>
            </a:endParaRPr>
          </a:p>
          <a:p>
            <a:pPr marL="0" marR="0" lvl="0" indent="0" algn="l" rtl="0">
              <a:lnSpc>
                <a:spcPct val="100000"/>
              </a:lnSpc>
              <a:spcBef>
                <a:spcPts val="1800"/>
              </a:spcBef>
              <a:spcAft>
                <a:spcPts val="1800"/>
              </a:spcAft>
              <a:buSzPts val="2400"/>
              <a:buNone/>
            </a:pPr>
            <a:endParaRPr sz="2800"/>
          </a:p>
        </p:txBody>
      </p:sp>
      <p:sp>
        <p:nvSpPr>
          <p:cNvPr id="664" name="Google Shape;664;p90"/>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55</a:t>
            </a:fld>
            <a:endParaRPr/>
          </a:p>
        </p:txBody>
      </p:sp>
      <p:sp>
        <p:nvSpPr>
          <p:cNvPr id="665" name="Google Shape;665;p90"/>
          <p:cNvSpPr txBox="1">
            <a:spLocks noGrp="1"/>
          </p:cNvSpPr>
          <p:nvPr>
            <p:ph type="body" idx="1"/>
          </p:nvPr>
        </p:nvSpPr>
        <p:spPr>
          <a:xfrm>
            <a:off x="480107" y="2783957"/>
            <a:ext cx="7147800" cy="6534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800">
                <a:latin typeface="IBM Plex Mono SemiBold"/>
                <a:ea typeface="IBM Plex Mono SemiBold"/>
                <a:cs typeface="IBM Plex Mono SemiBold"/>
                <a:sym typeface="IBM Plex Mono SemiBold"/>
              </a:rPr>
              <a:t>condition_1 </a:t>
            </a:r>
            <a:r>
              <a:rPr lang="en-US" sz="2800">
                <a:solidFill>
                  <a:srgbClr val="336699"/>
                </a:solidFill>
                <a:latin typeface="IBM Plex Mono SemiBold"/>
                <a:ea typeface="IBM Plex Mono SemiBold"/>
                <a:cs typeface="IBM Plex Mono SemiBold"/>
                <a:sym typeface="IBM Plex Mono SemiBold"/>
              </a:rPr>
              <a:t>AND</a:t>
            </a:r>
            <a:r>
              <a:rPr lang="en-US" sz="2800">
                <a:latin typeface="IBM Plex Mono SemiBold"/>
                <a:ea typeface="IBM Plex Mono SemiBold"/>
                <a:cs typeface="IBM Plex Mono SemiBold"/>
                <a:sym typeface="IBM Plex Mono SemiBold"/>
              </a:rPr>
              <a:t> condition_2</a:t>
            </a:r>
            <a:endParaRPr sz="2800">
              <a:latin typeface="IBM Plex Mono SemiBold"/>
              <a:ea typeface="IBM Plex Mono SemiBold"/>
              <a:cs typeface="IBM Plex Mono SemiBold"/>
              <a:sym typeface="IBM Plex Mono SemiBo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663">
                                            <p:txEl>
                                              <p:pRg st="0" end="0"/>
                                            </p:txEl>
                                          </p:spTgt>
                                        </p:tgtEl>
                                        <p:attrNameLst>
                                          <p:attrName>style.visibility</p:attrName>
                                        </p:attrNameLst>
                                      </p:cBhvr>
                                      <p:to>
                                        <p:strVal val="visible"/>
                                      </p:to>
                                    </p:set>
                                    <p:animEffect transition="in" filter="barn(inVertical)">
                                      <p:cBhvr>
                                        <p:cTn id="7" dur="500"/>
                                        <p:tgtEl>
                                          <p:spTgt spid="6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63">
                                            <p:txEl>
                                              <p:pRg st="1" end="1"/>
                                            </p:txEl>
                                          </p:spTgt>
                                        </p:tgtEl>
                                        <p:attrNameLst>
                                          <p:attrName>style.visibility</p:attrName>
                                        </p:attrNameLst>
                                      </p:cBhvr>
                                      <p:to>
                                        <p:strVal val="visible"/>
                                      </p:to>
                                    </p:set>
                                    <p:animEffect transition="in" filter="barn(inVertical)">
                                      <p:cBhvr>
                                        <p:cTn id="12" dur="500"/>
                                        <p:tgtEl>
                                          <p:spTgt spid="663">
                                            <p:txEl>
                                              <p:pRg st="1" end="1"/>
                                            </p:txEl>
                                          </p:spTgt>
                                        </p:tgtEl>
                                      </p:cBhvr>
                                    </p:animEffect>
                                  </p:childTnLst>
                                </p:cTn>
                              </p:par>
                            </p:childTnLst>
                          </p:cTn>
                        </p:par>
                        <p:par>
                          <p:cTn id="13" fill="hold">
                            <p:stCondLst>
                              <p:cond delay="500"/>
                            </p:stCondLst>
                            <p:childTnLst>
                              <p:par>
                                <p:cTn id="14" presetID="16" presetClass="entr" presetSubtype="21" fill="hold" grpId="0" nodeType="afterEffect">
                                  <p:stCondLst>
                                    <p:cond delay="750"/>
                                  </p:stCondLst>
                                  <p:childTnLst>
                                    <p:set>
                                      <p:cBhvr>
                                        <p:cTn id="15" dur="1" fill="hold">
                                          <p:stCondLst>
                                            <p:cond delay="0"/>
                                          </p:stCondLst>
                                        </p:cTn>
                                        <p:tgtEl>
                                          <p:spTgt spid="665">
                                            <p:bg/>
                                          </p:spTgt>
                                        </p:tgtEl>
                                        <p:attrNameLst>
                                          <p:attrName>style.visibility</p:attrName>
                                        </p:attrNameLst>
                                      </p:cBhvr>
                                      <p:to>
                                        <p:strVal val="visible"/>
                                      </p:to>
                                    </p:set>
                                    <p:animEffect transition="in" filter="barn(inVertical)">
                                      <p:cBhvr>
                                        <p:cTn id="16" dur="500"/>
                                        <p:tgtEl>
                                          <p:spTgt spid="665">
                                            <p:bg/>
                                          </p:spTgt>
                                        </p:tgtEl>
                                      </p:cBhvr>
                                    </p:animEffect>
                                  </p:childTnLst>
                                </p:cTn>
                              </p:par>
                              <p:par>
                                <p:cTn id="17" presetID="16" presetClass="entr" presetSubtype="21" fill="hold" grpId="0" nodeType="withEffect">
                                  <p:stCondLst>
                                    <p:cond delay="750"/>
                                  </p:stCondLst>
                                  <p:childTnLst>
                                    <p:set>
                                      <p:cBhvr>
                                        <p:cTn id="18" dur="1" fill="hold">
                                          <p:stCondLst>
                                            <p:cond delay="0"/>
                                          </p:stCondLst>
                                        </p:cTn>
                                        <p:tgtEl>
                                          <p:spTgt spid="665">
                                            <p:txEl>
                                              <p:pRg st="0" end="0"/>
                                            </p:txEl>
                                          </p:spTgt>
                                        </p:tgtEl>
                                        <p:attrNameLst>
                                          <p:attrName>style.visibility</p:attrName>
                                        </p:attrNameLst>
                                      </p:cBhvr>
                                      <p:to>
                                        <p:strVal val="visible"/>
                                      </p:to>
                                    </p:set>
                                    <p:animEffect transition="in" filter="barn(inVertical)">
                                      <p:cBhvr>
                                        <p:cTn id="19" dur="500"/>
                                        <p:tgtEl>
                                          <p:spTgt spid="66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 grpId="0" uiExpand="1" build="p"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91"/>
          <p:cNvSpPr txBox="1">
            <a:spLocks noGrp="1"/>
          </p:cNvSpPr>
          <p:nvPr>
            <p:ph type="title"/>
          </p:nvPr>
        </p:nvSpPr>
        <p:spPr>
          <a:xfrm>
            <a:off x="473342" y="66607"/>
            <a:ext cx="8150100" cy="500100"/>
          </a:xfrm>
          <a:prstGeom prst="rect">
            <a:avLst/>
          </a:prstGeom>
          <a:solidFill>
            <a:schemeClr val="dk1"/>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WHERE Clause - AND operator</a:t>
            </a:r>
            <a:endParaRPr>
              <a:solidFill>
                <a:schemeClr val="lt1"/>
              </a:solidFill>
            </a:endParaRPr>
          </a:p>
        </p:txBody>
      </p:sp>
      <p:sp>
        <p:nvSpPr>
          <p:cNvPr id="671" name="Google Shape;671;p91"/>
          <p:cNvSpPr txBox="1">
            <a:spLocks noGrp="1"/>
          </p:cNvSpPr>
          <p:nvPr>
            <p:ph type="body" idx="1"/>
          </p:nvPr>
        </p:nvSpPr>
        <p:spPr>
          <a:xfrm>
            <a:off x="427068" y="740057"/>
            <a:ext cx="8265000" cy="500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1800"/>
              </a:spcAft>
              <a:buSzPts val="2400"/>
              <a:buNone/>
            </a:pPr>
            <a:r>
              <a:rPr lang="en-US" sz="2800" b="1">
                <a:latin typeface="Lato"/>
                <a:ea typeface="Lato"/>
                <a:cs typeface="Lato"/>
                <a:sym typeface="Lato"/>
              </a:rPr>
              <a:t>AND operator (truth table):</a:t>
            </a:r>
            <a:endParaRPr sz="2800"/>
          </a:p>
        </p:txBody>
      </p:sp>
      <p:sp>
        <p:nvSpPr>
          <p:cNvPr id="672" name="Google Shape;672;p91"/>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56</a:t>
            </a:fld>
            <a:endParaRPr/>
          </a:p>
        </p:txBody>
      </p:sp>
      <p:graphicFrame>
        <p:nvGraphicFramePr>
          <p:cNvPr id="673" name="Google Shape;673;p91"/>
          <p:cNvGraphicFramePr/>
          <p:nvPr>
            <p:extLst>
              <p:ext uri="{D42A27DB-BD31-4B8C-83A1-F6EECF244321}">
                <p14:modId xmlns:p14="http://schemas.microsoft.com/office/powerpoint/2010/main" val="1038794935"/>
              </p:ext>
            </p:extLst>
          </p:nvPr>
        </p:nvGraphicFramePr>
        <p:xfrm>
          <a:off x="484518" y="2126885"/>
          <a:ext cx="8150125" cy="3108810"/>
        </p:xfrm>
        <a:graphic>
          <a:graphicData uri="http://schemas.openxmlformats.org/drawingml/2006/table">
            <a:tbl>
              <a:tblPr>
                <a:noFill/>
                <a:tableStyleId>{F7C8A59C-9483-4625-84B5-304607ACC7C3}</a:tableStyleId>
              </a:tblPr>
              <a:tblGrid>
                <a:gridCol w="1936525">
                  <a:extLst>
                    <a:ext uri="{9D8B030D-6E8A-4147-A177-3AD203B41FA5}">
                      <a16:colId xmlns:a16="http://schemas.microsoft.com/office/drawing/2014/main" val="20000"/>
                    </a:ext>
                  </a:extLst>
                </a:gridCol>
                <a:gridCol w="1935700">
                  <a:extLst>
                    <a:ext uri="{9D8B030D-6E8A-4147-A177-3AD203B41FA5}">
                      <a16:colId xmlns:a16="http://schemas.microsoft.com/office/drawing/2014/main" val="20001"/>
                    </a:ext>
                  </a:extLst>
                </a:gridCol>
                <a:gridCol w="4277900">
                  <a:extLst>
                    <a:ext uri="{9D8B030D-6E8A-4147-A177-3AD203B41FA5}">
                      <a16:colId xmlns:a16="http://schemas.microsoft.com/office/drawing/2014/main" val="20002"/>
                    </a:ext>
                  </a:extLst>
                </a:gridCol>
              </a:tblGrid>
              <a:tr h="3810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accent1"/>
                          </a:solidFill>
                          <a:latin typeface="Lato Light"/>
                          <a:ea typeface="Lato Light"/>
                          <a:cs typeface="Lato Light"/>
                          <a:sym typeface="Lato Light"/>
                        </a:rPr>
                        <a:t>Condition 1</a:t>
                      </a:r>
                      <a:endParaRPr sz="2400" u="none" strike="noStrike" cap="none">
                        <a:solidFill>
                          <a:schemeClr val="accent1"/>
                        </a:solidFill>
                        <a:latin typeface="Lato Light"/>
                        <a:ea typeface="Lato Light"/>
                        <a:cs typeface="Lato Light"/>
                        <a:sym typeface="Lato Light"/>
                      </a:endParaRPr>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accent1"/>
                          </a:solidFill>
                          <a:latin typeface="Lato Light"/>
                          <a:ea typeface="Lato Light"/>
                          <a:cs typeface="Lato Light"/>
                          <a:sym typeface="Lato Light"/>
                        </a:rPr>
                        <a:t>Condition 2</a:t>
                      </a:r>
                      <a:endParaRPr sz="2400" u="none" strike="noStrike" cap="none">
                        <a:solidFill>
                          <a:schemeClr val="accent1"/>
                        </a:solidFill>
                        <a:latin typeface="Lato Light"/>
                        <a:ea typeface="Lato Light"/>
                        <a:cs typeface="Lato Light"/>
                        <a:sym typeface="Lato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chemeClr val="accent1"/>
                          </a:solidFill>
                          <a:latin typeface="Lato"/>
                          <a:ea typeface="Lato"/>
                          <a:cs typeface="Lato"/>
                          <a:sym typeface="Lato"/>
                        </a:rPr>
                        <a:t>Add the row to the result?</a:t>
                      </a:r>
                      <a:endParaRPr sz="2400" u="none" strike="noStrike" cap="none">
                        <a:solidFill>
                          <a:schemeClr val="accent1"/>
                        </a:solidFill>
                        <a:latin typeface="Lato"/>
                        <a:ea typeface="Lato"/>
                        <a:cs typeface="Lato"/>
                        <a:sym typeface="Lato"/>
                      </a:endParaRPr>
                    </a:p>
                  </a:txBody>
                  <a:tcPr marL="91425" marR="91425" marT="0" marB="0">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2"/>
                          </a:solidFill>
                          <a:latin typeface="Lato Light"/>
                          <a:ea typeface="Lato Light"/>
                          <a:cs typeface="Lato Light"/>
                          <a:sym typeface="Lato Light"/>
                        </a:rPr>
                        <a:t>FALSE</a:t>
                      </a:r>
                      <a:endParaRPr sz="2400" u="none" strike="noStrike" cap="none">
                        <a:solidFill>
                          <a:schemeClr val="dk2"/>
                        </a:solidFill>
                        <a:latin typeface="Lato Light"/>
                        <a:ea typeface="Lato Light"/>
                        <a:cs typeface="Lato Light"/>
                        <a:sym typeface="Lato Light"/>
                      </a:endParaRPr>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2"/>
                          </a:solidFill>
                          <a:latin typeface="Lato Light"/>
                          <a:ea typeface="Lato Light"/>
                          <a:cs typeface="Lato Light"/>
                          <a:sym typeface="Lato Light"/>
                        </a:rPr>
                        <a:t>FALSE</a:t>
                      </a:r>
                      <a:endParaRPr sz="2400" u="none" strike="noStrike" cap="none">
                        <a:solidFill>
                          <a:schemeClr val="dk2"/>
                        </a:solidFill>
                        <a:latin typeface="Lato Light"/>
                        <a:ea typeface="Lato Light"/>
                        <a:cs typeface="Lato Light"/>
                        <a:sym typeface="Lato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chemeClr val="accent1"/>
                          </a:solidFill>
                          <a:latin typeface="Lato"/>
                          <a:ea typeface="Lato"/>
                          <a:cs typeface="Lato"/>
                          <a:sym typeface="Lato"/>
                        </a:rPr>
                        <a:t>No</a:t>
                      </a:r>
                      <a:endParaRPr sz="2400" u="none" strike="noStrike" cap="none">
                        <a:solidFill>
                          <a:schemeClr val="dk2"/>
                        </a:solidFill>
                        <a:latin typeface="Lato"/>
                        <a:ea typeface="Lato"/>
                        <a:cs typeface="Lato"/>
                        <a:sym typeface="Lato"/>
                      </a:endParaRPr>
                    </a:p>
                  </a:txBody>
                  <a:tcPr marL="91425" marR="91425" marT="0" marB="0">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accent1"/>
                          </a:solidFill>
                          <a:latin typeface="Lato Light"/>
                          <a:ea typeface="Lato Light"/>
                          <a:cs typeface="Lato Light"/>
                          <a:sym typeface="Lato Light"/>
                        </a:rPr>
                        <a:t>TRUE</a:t>
                      </a:r>
                      <a:endParaRPr sz="2400" u="none" strike="noStrike" cap="none">
                        <a:solidFill>
                          <a:schemeClr val="accent1"/>
                        </a:solidFill>
                        <a:latin typeface="Lato Light"/>
                        <a:ea typeface="Lato Light"/>
                        <a:cs typeface="Lato Light"/>
                        <a:sym typeface="Lato Light"/>
                      </a:endParaRPr>
                    </a:p>
                    <a:p>
                      <a:pPr marL="0" marR="0" lvl="0" indent="0" algn="l" rtl="0">
                        <a:lnSpc>
                          <a:spcPct val="100000"/>
                        </a:lnSpc>
                        <a:spcBef>
                          <a:spcPts val="0"/>
                        </a:spcBef>
                        <a:spcAft>
                          <a:spcPts val="0"/>
                        </a:spcAft>
                        <a:buClr>
                          <a:srgbClr val="000000"/>
                        </a:buClr>
                        <a:buSzPts val="2400"/>
                        <a:buFont typeface="Arial"/>
                        <a:buNone/>
                      </a:pPr>
                      <a:endParaRPr sz="2400" u="none" strike="noStrike" cap="none">
                        <a:solidFill>
                          <a:schemeClr val="accent1"/>
                        </a:solidFill>
                        <a:latin typeface="Lato Light"/>
                        <a:ea typeface="Lato Light"/>
                        <a:cs typeface="Lato Light"/>
                        <a:sym typeface="Lato Light"/>
                      </a:endParaRPr>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accent1"/>
                          </a:solidFill>
                          <a:latin typeface="Lato Light"/>
                          <a:ea typeface="Lato Light"/>
                          <a:cs typeface="Lato Light"/>
                          <a:sym typeface="Lato Light"/>
                        </a:rPr>
                        <a:t>FALSE</a:t>
                      </a:r>
                      <a:endParaRPr sz="2400" u="none" strike="noStrike" cap="none">
                        <a:solidFill>
                          <a:schemeClr val="accent1"/>
                        </a:solidFill>
                        <a:latin typeface="Lato Light"/>
                        <a:ea typeface="Lato Light"/>
                        <a:cs typeface="Lato Light"/>
                        <a:sym typeface="Lato Light"/>
                      </a:endParaRPr>
                    </a:p>
                    <a:p>
                      <a:pPr marL="0" marR="0" lvl="0" indent="0" algn="l" rtl="0">
                        <a:lnSpc>
                          <a:spcPct val="100000"/>
                        </a:lnSpc>
                        <a:spcBef>
                          <a:spcPts val="0"/>
                        </a:spcBef>
                        <a:spcAft>
                          <a:spcPts val="0"/>
                        </a:spcAft>
                        <a:buClr>
                          <a:srgbClr val="000000"/>
                        </a:buClr>
                        <a:buSzPts val="2400"/>
                        <a:buFont typeface="Arial"/>
                        <a:buNone/>
                      </a:pPr>
                      <a:endParaRPr sz="2400" u="none" strike="noStrike" cap="none">
                        <a:solidFill>
                          <a:schemeClr val="accent1"/>
                        </a:solidFill>
                        <a:latin typeface="Lato Light"/>
                        <a:ea typeface="Lato Light"/>
                        <a:cs typeface="Lato Light"/>
                        <a:sym typeface="Lato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chemeClr val="accent1"/>
                          </a:solidFill>
                          <a:latin typeface="Lato"/>
                          <a:ea typeface="Lato"/>
                          <a:cs typeface="Lato"/>
                          <a:sym typeface="Lato"/>
                        </a:rPr>
                        <a:t>No</a:t>
                      </a:r>
                      <a:endParaRPr sz="2400" u="none" strike="noStrike" cap="none">
                        <a:solidFill>
                          <a:schemeClr val="accent1"/>
                        </a:solidFill>
                        <a:latin typeface="Lato"/>
                        <a:ea typeface="Lato"/>
                        <a:cs typeface="Lato"/>
                        <a:sym typeface="Lato"/>
                      </a:endParaRPr>
                    </a:p>
                  </a:txBody>
                  <a:tcPr marL="91425" marR="91425" marT="0" marB="0">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accent1"/>
                          </a:solidFill>
                          <a:latin typeface="Lato Light"/>
                          <a:ea typeface="Lato Light"/>
                          <a:cs typeface="Lato Light"/>
                          <a:sym typeface="Lato Light"/>
                        </a:rPr>
                        <a:t>FALSE</a:t>
                      </a:r>
                      <a:endParaRPr sz="2400" u="none" strike="noStrike" cap="none">
                        <a:solidFill>
                          <a:schemeClr val="accent1"/>
                        </a:solidFill>
                        <a:latin typeface="Lato Light"/>
                        <a:ea typeface="Lato Light"/>
                        <a:cs typeface="Lato Light"/>
                        <a:sym typeface="Lato Light"/>
                      </a:endParaRPr>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accent1"/>
                          </a:solidFill>
                          <a:latin typeface="Lato Light"/>
                          <a:ea typeface="Lato Light"/>
                          <a:cs typeface="Lato Light"/>
                          <a:sym typeface="Lato Light"/>
                        </a:rPr>
                        <a:t>TRUE</a:t>
                      </a:r>
                      <a:endParaRPr sz="2400" u="none" strike="noStrike" cap="none">
                        <a:solidFill>
                          <a:schemeClr val="accent1"/>
                        </a:solidFill>
                        <a:latin typeface="Lato Light"/>
                        <a:ea typeface="Lato Light"/>
                        <a:cs typeface="Lato Light"/>
                        <a:sym typeface="Lato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chemeClr val="accent1"/>
                          </a:solidFill>
                          <a:latin typeface="Lato"/>
                          <a:ea typeface="Lato"/>
                          <a:cs typeface="Lato"/>
                          <a:sym typeface="Lato"/>
                        </a:rPr>
                        <a:t>No</a:t>
                      </a:r>
                      <a:endParaRPr sz="2400" u="none" strike="noStrike" cap="none">
                        <a:solidFill>
                          <a:schemeClr val="accent1"/>
                        </a:solidFill>
                        <a:latin typeface="Lato"/>
                        <a:ea typeface="Lato"/>
                        <a:cs typeface="Lato"/>
                        <a:sym typeface="Lato"/>
                      </a:endParaRPr>
                    </a:p>
                  </a:txBody>
                  <a:tcPr marL="91425" marR="91425" marT="0" marB="0">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2400"/>
                        <a:buFont typeface="Arial"/>
                        <a:buNone/>
                      </a:pPr>
                      <a:r>
                        <a:rPr lang="en-US" sz="2400" b="1" u="none" strike="noStrike" cap="none">
                          <a:solidFill>
                            <a:schemeClr val="accent1"/>
                          </a:solidFill>
                          <a:latin typeface="Lato"/>
                          <a:ea typeface="Lato"/>
                          <a:cs typeface="Lato"/>
                          <a:sym typeface="Lato"/>
                        </a:rPr>
                        <a:t>TRUE</a:t>
                      </a:r>
                      <a:endParaRPr sz="2400" b="1" u="none" strike="noStrike" cap="none">
                        <a:solidFill>
                          <a:schemeClr val="accent1"/>
                        </a:solidFill>
                        <a:latin typeface="Lato"/>
                        <a:ea typeface="Lato"/>
                        <a:cs typeface="Lato"/>
                        <a:sym typeface="Lato"/>
                      </a:endParaRPr>
                    </a:p>
                  </a:txBody>
                  <a:tcPr marL="91425" marR="91425" marT="91425" marB="91425">
                    <a:lnR w="9525" cap="flat" cmpd="sng">
                      <a:solidFill>
                        <a:srgbClr val="9E9E9E"/>
                      </a:solidFill>
                      <a:prstDash val="solid"/>
                      <a:round/>
                      <a:headEnd type="none" w="sm" len="sm"/>
                      <a:tailEnd type="none" w="sm" len="sm"/>
                    </a:lnR>
                    <a:solidFill>
                      <a:srgbClr val="D9EAD3"/>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1" u="none" strike="noStrike" cap="none">
                          <a:solidFill>
                            <a:schemeClr val="accent1"/>
                          </a:solidFill>
                          <a:latin typeface="Lato"/>
                          <a:ea typeface="Lato"/>
                          <a:cs typeface="Lato"/>
                          <a:sym typeface="Lato"/>
                        </a:rPr>
                        <a:t>TRUE</a:t>
                      </a:r>
                      <a:endParaRPr sz="2400" b="1" u="none" strike="noStrike" cap="none">
                        <a:solidFill>
                          <a:schemeClr val="accen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b="1" u="none" strike="noStrike" cap="none">
                          <a:solidFill>
                            <a:schemeClr val="accent1"/>
                          </a:solidFill>
                          <a:latin typeface="Lato"/>
                          <a:ea typeface="Lato"/>
                          <a:cs typeface="Lato"/>
                          <a:sym typeface="Lato"/>
                        </a:rPr>
                        <a:t>YES</a:t>
                      </a:r>
                      <a:endParaRPr sz="2400" b="1" u="none" strike="noStrike" cap="none">
                        <a:solidFill>
                          <a:schemeClr val="accent1"/>
                        </a:solidFill>
                        <a:latin typeface="Lato"/>
                        <a:ea typeface="Lato"/>
                        <a:cs typeface="Lato"/>
                        <a:sym typeface="Lato"/>
                      </a:endParaRPr>
                    </a:p>
                  </a:txBody>
                  <a:tcPr marL="91425" marR="91425" marT="0" marB="0">
                    <a:lnL w="9525" cap="flat" cmpd="sng">
                      <a:solidFill>
                        <a:srgbClr val="9E9E9E"/>
                      </a:solidFill>
                      <a:prstDash val="solid"/>
                      <a:round/>
                      <a:headEnd type="none" w="sm" len="sm"/>
                      <a:tailEnd type="none" w="sm" len="sm"/>
                    </a:lnL>
                    <a:solidFill>
                      <a:srgbClr val="D9EAD3"/>
                    </a:solidFill>
                  </a:tcPr>
                </a:tc>
                <a:extLst>
                  <a:ext uri="{0D108BD9-81ED-4DB2-BD59-A6C34878D82A}">
                    <a16:rowId xmlns:a16="http://schemas.microsoft.com/office/drawing/2014/main" val="10004"/>
                  </a:ext>
                </a:extLst>
              </a:tr>
            </a:tbl>
          </a:graphicData>
        </a:graphic>
      </p:graphicFrame>
      <p:sp>
        <p:nvSpPr>
          <p:cNvPr id="674" name="Google Shape;674;p91"/>
          <p:cNvSpPr txBox="1">
            <a:spLocks noGrp="1"/>
          </p:cNvSpPr>
          <p:nvPr>
            <p:ph type="body" idx="1"/>
          </p:nvPr>
        </p:nvSpPr>
        <p:spPr>
          <a:xfrm>
            <a:off x="985681" y="1240157"/>
            <a:ext cx="7147800" cy="6534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800">
                <a:latin typeface="IBM Plex Mono SemiBold"/>
                <a:ea typeface="IBM Plex Mono SemiBold"/>
                <a:cs typeface="IBM Plex Mono SemiBold"/>
                <a:sym typeface="IBM Plex Mono SemiBold"/>
              </a:rPr>
              <a:t>condition_1 </a:t>
            </a:r>
            <a:r>
              <a:rPr lang="en-US" sz="2800">
                <a:solidFill>
                  <a:srgbClr val="336699"/>
                </a:solidFill>
                <a:latin typeface="IBM Plex Mono SemiBold"/>
                <a:ea typeface="IBM Plex Mono SemiBold"/>
                <a:cs typeface="IBM Plex Mono SemiBold"/>
                <a:sym typeface="IBM Plex Mono SemiBold"/>
              </a:rPr>
              <a:t>AND</a:t>
            </a:r>
            <a:r>
              <a:rPr lang="en-US" sz="2800">
                <a:latin typeface="IBM Plex Mono SemiBold"/>
                <a:ea typeface="IBM Plex Mono SemiBold"/>
                <a:cs typeface="IBM Plex Mono SemiBold"/>
                <a:sym typeface="IBM Plex Mono SemiBold"/>
              </a:rPr>
              <a:t> condition_2</a:t>
            </a:r>
            <a:endParaRPr sz="2800">
              <a:latin typeface="IBM Plex Mono SemiBold"/>
              <a:ea typeface="IBM Plex Mono SemiBold"/>
              <a:cs typeface="IBM Plex Mono SemiBold"/>
              <a:sym typeface="IBM Plex Mono SemiBo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92"/>
          <p:cNvSpPr txBox="1">
            <a:spLocks noGrp="1"/>
          </p:cNvSpPr>
          <p:nvPr>
            <p:ph type="title"/>
          </p:nvPr>
        </p:nvSpPr>
        <p:spPr>
          <a:xfrm>
            <a:off x="519627" y="94044"/>
            <a:ext cx="7200900" cy="500100"/>
          </a:xfrm>
          <a:prstGeom prst="rect">
            <a:avLst/>
          </a:prstGeom>
          <a:solidFill>
            <a:schemeClr val="dk1"/>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WHERE Clause - AND operator</a:t>
            </a:r>
            <a:endParaRPr>
              <a:solidFill>
                <a:schemeClr val="lt1"/>
              </a:solidFill>
            </a:endParaRPr>
          </a:p>
        </p:txBody>
      </p:sp>
      <p:sp>
        <p:nvSpPr>
          <p:cNvPr id="680" name="Google Shape;680;p92"/>
          <p:cNvSpPr txBox="1">
            <a:spLocks noGrp="1"/>
          </p:cNvSpPr>
          <p:nvPr>
            <p:ph type="body" idx="1"/>
          </p:nvPr>
        </p:nvSpPr>
        <p:spPr>
          <a:xfrm>
            <a:off x="473342" y="767489"/>
            <a:ext cx="7200900" cy="470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2400"/>
              <a:buNone/>
            </a:pPr>
            <a:r>
              <a:rPr lang="en-US" sz="2800" b="1">
                <a:solidFill>
                  <a:srgbClr val="C00000"/>
                </a:solidFill>
                <a:latin typeface="Lato"/>
                <a:ea typeface="Lato"/>
                <a:cs typeface="Lato"/>
                <a:sym typeface="Lato"/>
              </a:rPr>
              <a:t>AND Example:</a:t>
            </a:r>
            <a:endParaRPr sz="2800" b="1">
              <a:solidFill>
                <a:srgbClr val="C00000"/>
              </a:solidFill>
              <a:latin typeface="Lato"/>
              <a:ea typeface="Lato"/>
              <a:cs typeface="Lato"/>
              <a:sym typeface="Lato"/>
            </a:endParaRPr>
          </a:p>
          <a:p>
            <a:pPr marL="0" marR="0" lvl="0" indent="0" algn="l" rtl="0">
              <a:lnSpc>
                <a:spcPct val="100000"/>
              </a:lnSpc>
              <a:spcBef>
                <a:spcPts val="1800"/>
              </a:spcBef>
              <a:spcAft>
                <a:spcPts val="0"/>
              </a:spcAft>
              <a:buSzPts val="2400"/>
              <a:buNone/>
            </a:pPr>
            <a:r>
              <a:rPr lang="en-US" sz="2800"/>
              <a:t>Show us the full name, hire date and salary of all employees who were hired before August 2003 that have a salary less than 4000.</a:t>
            </a:r>
            <a:br>
              <a:rPr lang="en-US" sz="2800"/>
            </a:br>
            <a:endParaRPr sz="2800">
              <a:latin typeface="IBM Plex Mono SemiBold"/>
              <a:ea typeface="IBM Plex Mono SemiBold"/>
              <a:cs typeface="IBM Plex Mono SemiBold"/>
              <a:sym typeface="IBM Plex Mono SemiBold"/>
            </a:endParaRPr>
          </a:p>
          <a:p>
            <a:pPr marL="0" marR="0" lvl="0" indent="0" algn="l" rtl="0">
              <a:lnSpc>
                <a:spcPct val="100000"/>
              </a:lnSpc>
              <a:spcBef>
                <a:spcPts val="1800"/>
              </a:spcBef>
              <a:spcAft>
                <a:spcPts val="1800"/>
              </a:spcAft>
              <a:buSzPts val="2400"/>
              <a:buNone/>
            </a:pPr>
            <a:endParaRPr sz="2800"/>
          </a:p>
        </p:txBody>
      </p:sp>
      <p:sp>
        <p:nvSpPr>
          <p:cNvPr id="681" name="Google Shape;681;p92"/>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57</a:t>
            </a:fld>
            <a:endParaRPr/>
          </a:p>
        </p:txBody>
      </p:sp>
      <p:sp>
        <p:nvSpPr>
          <p:cNvPr id="682" name="Google Shape;682;p92"/>
          <p:cNvSpPr txBox="1">
            <a:spLocks noGrp="1"/>
          </p:cNvSpPr>
          <p:nvPr>
            <p:ph type="body" idx="1"/>
          </p:nvPr>
        </p:nvSpPr>
        <p:spPr>
          <a:xfrm>
            <a:off x="519627" y="3109480"/>
            <a:ext cx="7730100" cy="2898128"/>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solidFill>
                  <a:srgbClr val="336699"/>
                </a:solidFill>
                <a:latin typeface="IBM Plex Mono SemiBold"/>
                <a:ea typeface="IBM Plex Mono SemiBold"/>
                <a:cs typeface="IBM Plex Mono SemiBold"/>
                <a:sym typeface="IBM Plex Mono SemiBold"/>
              </a:rPr>
              <a:t>SELECT</a:t>
            </a:r>
            <a:r>
              <a:rPr lang="en-US">
                <a:latin typeface="IBM Plex Mono SemiBold"/>
                <a:ea typeface="IBM Plex Mono SemiBold"/>
                <a:cs typeface="IBM Plex Mono SemiBold"/>
                <a:sym typeface="IBM Plex Mono SemiBold"/>
              </a:rPr>
              <a:t> </a:t>
            </a:r>
            <a:r>
              <a:rPr lang="en-US" err="1">
                <a:latin typeface="IBM Plex Mono SemiBold"/>
                <a:ea typeface="IBM Plex Mono SemiBold"/>
                <a:cs typeface="IBM Plex Mono SemiBold"/>
                <a:sym typeface="IBM Plex Mono SemiBold"/>
              </a:rPr>
              <a:t>first_name</a:t>
            </a:r>
            <a:r>
              <a:rPr lang="en-US">
                <a:latin typeface="IBM Plex Mono SemiBold"/>
                <a:ea typeface="IBM Plex Mono SemiBold"/>
                <a:cs typeface="IBM Plex Mono SemiBold"/>
                <a:sym typeface="IBM Plex Mono SemiBold"/>
              </a:rPr>
              <a:t>, </a:t>
            </a:r>
            <a:endParaRPr>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a:latin typeface="IBM Plex Mono SemiBold"/>
                <a:ea typeface="IBM Plex Mono SemiBold"/>
                <a:cs typeface="IBM Plex Mono SemiBold"/>
                <a:sym typeface="IBM Plex Mono SemiBold"/>
              </a:rPr>
              <a:t>       </a:t>
            </a:r>
            <a:r>
              <a:rPr lang="en-US" err="1">
                <a:latin typeface="IBM Plex Mono SemiBold"/>
                <a:ea typeface="IBM Plex Mono SemiBold"/>
                <a:cs typeface="IBM Plex Mono SemiBold"/>
                <a:sym typeface="IBM Plex Mono SemiBold"/>
              </a:rPr>
              <a:t>last_name</a:t>
            </a:r>
            <a:r>
              <a:rPr lang="en-US">
                <a:latin typeface="IBM Plex Mono SemiBold"/>
                <a:ea typeface="IBM Plex Mono SemiBold"/>
                <a:cs typeface="IBM Plex Mono SemiBold"/>
                <a:sym typeface="IBM Plex Mono SemiBold"/>
              </a:rPr>
              <a:t>,</a:t>
            </a:r>
            <a:endParaRPr>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a:latin typeface="IBM Plex Mono SemiBold"/>
                <a:ea typeface="IBM Plex Mono SemiBold"/>
                <a:cs typeface="IBM Plex Mono SemiBold"/>
                <a:sym typeface="IBM Plex Mono SemiBold"/>
              </a:rPr>
              <a:t>       </a:t>
            </a:r>
            <a:r>
              <a:rPr lang="en-US" err="1">
                <a:latin typeface="IBM Plex Mono SemiBold"/>
                <a:ea typeface="IBM Plex Mono SemiBold"/>
                <a:cs typeface="IBM Plex Mono SemiBold"/>
                <a:sym typeface="IBM Plex Mono SemiBold"/>
              </a:rPr>
              <a:t>hire_date</a:t>
            </a:r>
            <a:r>
              <a:rPr lang="en-US">
                <a:latin typeface="IBM Plex Mono SemiBold"/>
                <a:ea typeface="IBM Plex Mono SemiBold"/>
                <a:cs typeface="IBM Plex Mono SemiBold"/>
                <a:sym typeface="IBM Plex Mono SemiBold"/>
              </a:rPr>
              <a:t>,</a:t>
            </a:r>
            <a:endParaRPr>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a:latin typeface="IBM Plex Mono SemiBold"/>
                <a:ea typeface="IBM Plex Mono SemiBold"/>
                <a:cs typeface="IBM Plex Mono SemiBold"/>
                <a:sym typeface="IBM Plex Mono SemiBold"/>
              </a:rPr>
              <a:t>       salary </a:t>
            </a:r>
            <a:endParaRPr>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a:solidFill>
                  <a:srgbClr val="336699"/>
                </a:solidFill>
                <a:latin typeface="IBM Plex Mono SemiBold"/>
                <a:ea typeface="IBM Plex Mono SemiBold"/>
                <a:cs typeface="IBM Plex Mono SemiBold"/>
                <a:sym typeface="IBM Plex Mono SemiBold"/>
              </a:rPr>
              <a:t>FROM</a:t>
            </a:r>
            <a:r>
              <a:rPr lang="en-US">
                <a:latin typeface="IBM Plex Mono SemiBold"/>
                <a:ea typeface="IBM Plex Mono SemiBold"/>
                <a:cs typeface="IBM Plex Mono SemiBold"/>
                <a:sym typeface="IBM Plex Mono SemiBold"/>
              </a:rPr>
              <a:t>   Employees</a:t>
            </a:r>
            <a:endParaRPr>
              <a:latin typeface="IBM Plex Mono SemiBold"/>
              <a:ea typeface="IBM Plex Mono SemiBold"/>
              <a:cs typeface="IBM Plex Mono SemiBold"/>
              <a:sym typeface="IBM Plex Mono SemiBold"/>
            </a:endParaRPr>
          </a:p>
          <a:p>
            <a:pPr marL="0" lvl="0" indent="0">
              <a:buNone/>
            </a:pPr>
            <a:r>
              <a:rPr lang="en-US">
                <a:solidFill>
                  <a:srgbClr val="336699"/>
                </a:solidFill>
                <a:latin typeface="IBM Plex Mono SemiBold"/>
                <a:ea typeface="IBM Plex Mono SemiBold"/>
                <a:cs typeface="IBM Plex Mono SemiBold"/>
                <a:sym typeface="IBM Plex Mono SemiBold"/>
              </a:rPr>
              <a:t>WHERE  </a:t>
            </a:r>
            <a:r>
              <a:rPr lang="en-US" sz="2800" err="1">
                <a:latin typeface="IBM Plex Mono SemiBold"/>
                <a:ea typeface="IBM Plex Mono SemiBold"/>
                <a:cs typeface="IBM Plex Mono SemiBold"/>
                <a:sym typeface="IBM Plex Mono SemiBold"/>
              </a:rPr>
              <a:t>hire_date</a:t>
            </a:r>
            <a:r>
              <a:rPr lang="en-US" sz="2800">
                <a:latin typeface="IBM Plex Mono SemiBold"/>
                <a:ea typeface="IBM Plex Mono SemiBold"/>
                <a:cs typeface="IBM Plex Mono SemiBold"/>
                <a:sym typeface="IBM Plex Mono SemiBold"/>
              </a:rPr>
              <a:t> &lt; </a:t>
            </a:r>
            <a:r>
              <a:rPr lang="en-US" sz="2800">
                <a:solidFill>
                  <a:srgbClr val="0033CC"/>
                </a:solidFill>
                <a:latin typeface="IBM Plex Mono SemiBold"/>
                <a:ea typeface="IBM Plex Mono SemiBold"/>
                <a:cs typeface="IBM Plex Mono SemiBold"/>
                <a:sym typeface="IBM Plex Mono SemiBold"/>
              </a:rPr>
              <a:t>'2003-08-01'</a:t>
            </a:r>
            <a:endParaRPr sz="2800">
              <a:solidFill>
                <a:srgbClr val="0033CC"/>
              </a:solidFill>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a:latin typeface="IBM Plex Mono SemiBold"/>
                <a:ea typeface="IBM Plex Mono SemiBold"/>
                <a:cs typeface="IBM Plex Mono SemiBold"/>
                <a:sym typeface="IBM Plex Mono SemiBold"/>
              </a:rPr>
              <a:t>   </a:t>
            </a:r>
            <a:r>
              <a:rPr lang="en-US">
                <a:solidFill>
                  <a:srgbClr val="336699"/>
                </a:solidFill>
                <a:latin typeface="IBM Plex Mono SemiBold"/>
                <a:ea typeface="IBM Plex Mono SemiBold"/>
                <a:cs typeface="IBM Plex Mono SemiBold"/>
                <a:sym typeface="IBM Plex Mono SemiBold"/>
              </a:rPr>
              <a:t>AND</a:t>
            </a:r>
            <a:r>
              <a:rPr lang="en-US" sz="2800">
                <a:latin typeface="IBM Plex Mono SemiBold"/>
                <a:ea typeface="IBM Plex Mono SemiBold"/>
                <a:cs typeface="IBM Plex Mono SemiBold"/>
                <a:sym typeface="IBM Plex Mono SemiBold"/>
              </a:rPr>
              <a:t> salary &lt; </a:t>
            </a:r>
            <a:r>
              <a:rPr lang="en-US" sz="2800">
                <a:solidFill>
                  <a:srgbClr val="396539"/>
                </a:solidFill>
                <a:latin typeface="IBM Plex Mono SemiBold"/>
                <a:ea typeface="IBM Plex Mono SemiBold"/>
                <a:cs typeface="IBM Plex Mono SemiBold"/>
                <a:sym typeface="IBM Plex Mono SemiBold"/>
              </a:rPr>
              <a:t>4000</a:t>
            </a:r>
            <a:r>
              <a:rPr lang="en-US" sz="2800">
                <a:latin typeface="IBM Plex Mono SemiBold"/>
                <a:ea typeface="IBM Plex Mono SemiBold"/>
                <a:cs typeface="IBM Plex Mono SemiBold"/>
                <a:sym typeface="IBM Plex Mono SemiBold"/>
              </a:rPr>
              <a:t>;</a:t>
            </a:r>
            <a:endParaRPr sz="28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endParaRPr sz="2800">
              <a:latin typeface="IBM Plex Mono SemiBold"/>
              <a:ea typeface="IBM Plex Mono SemiBold"/>
              <a:cs typeface="IBM Plex Mono SemiBold"/>
              <a:sym typeface="IBM Plex Mono SemiBo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93"/>
          <p:cNvSpPr txBox="1">
            <a:spLocks noGrp="1"/>
          </p:cNvSpPr>
          <p:nvPr>
            <p:ph type="title"/>
          </p:nvPr>
        </p:nvSpPr>
        <p:spPr>
          <a:xfrm>
            <a:off x="473342" y="75756"/>
            <a:ext cx="7200900" cy="500100"/>
          </a:xfrm>
          <a:prstGeom prst="rect">
            <a:avLst/>
          </a:prstGeom>
          <a:solidFill>
            <a:schemeClr val="dk1"/>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WHERE Clause - AND operator</a:t>
            </a:r>
            <a:endParaRPr>
              <a:solidFill>
                <a:schemeClr val="lt1"/>
              </a:solidFill>
            </a:endParaRPr>
          </a:p>
        </p:txBody>
      </p:sp>
      <p:sp>
        <p:nvSpPr>
          <p:cNvPr id="688" name="Google Shape;688;p93"/>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58</a:t>
            </a:fld>
            <a:endParaRPr/>
          </a:p>
        </p:txBody>
      </p:sp>
      <p:sp>
        <p:nvSpPr>
          <p:cNvPr id="689" name="Google Shape;689;p93"/>
          <p:cNvSpPr txBox="1">
            <a:spLocks noGrp="1"/>
          </p:cNvSpPr>
          <p:nvPr>
            <p:ph type="body" idx="1"/>
          </p:nvPr>
        </p:nvSpPr>
        <p:spPr>
          <a:xfrm>
            <a:off x="424876" y="1709707"/>
            <a:ext cx="8536243" cy="29298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EMPLOYEE_ID FIRST_NAME  LAST_NAME    HIREDATE   SALARY</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 ----------- ------------ --------   ------</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114         Den         </a:t>
            </a:r>
            <a:r>
              <a:rPr lang="en-US" sz="2000" err="1">
                <a:latin typeface="IBM Plex Mono"/>
                <a:ea typeface="IBM Plex Mono"/>
                <a:cs typeface="IBM Plex Mono"/>
                <a:sym typeface="IBM Plex Mono"/>
              </a:rPr>
              <a:t>Raphaely</a:t>
            </a:r>
            <a:r>
              <a:rPr lang="en-US" sz="2000">
                <a:latin typeface="IBM Plex Mono"/>
                <a:ea typeface="IBM Plex Mono"/>
                <a:cs typeface="IBM Plex Mono"/>
                <a:sym typeface="IBM Plex Mono"/>
              </a:rPr>
              <a:t>     </a:t>
            </a:r>
            <a:r>
              <a:rPr lang="en-US" sz="2000" b="1">
                <a:latin typeface="IBM Plex Mono"/>
                <a:ea typeface="IBM Plex Mono"/>
                <a:cs typeface="IBM Plex Mono"/>
                <a:sym typeface="IBM Plex Mono"/>
              </a:rPr>
              <a:t>2002-12-07</a:t>
            </a:r>
            <a:r>
              <a:rPr lang="en-US" sz="2000">
                <a:latin typeface="IBM Plex Mono"/>
                <a:ea typeface="IBM Plex Mono"/>
                <a:cs typeface="IBM Plex Mono"/>
                <a:sym typeface="IBM Plex Mono"/>
              </a:rPr>
              <a:t> 11000 </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115         Alexander   </a:t>
            </a:r>
            <a:r>
              <a:rPr lang="en-US" sz="2000" err="1">
                <a:latin typeface="IBM Plex Mono"/>
                <a:ea typeface="IBM Plex Mono"/>
                <a:cs typeface="IBM Plex Mono"/>
                <a:sym typeface="IBM Plex Mono"/>
              </a:rPr>
              <a:t>Khoo</a:t>
            </a:r>
            <a:r>
              <a:rPr lang="en-US" sz="2000">
                <a:latin typeface="IBM Plex Mono"/>
                <a:ea typeface="IBM Plex Mono"/>
                <a:cs typeface="IBM Plex Mono"/>
                <a:sym typeface="IBM Plex Mono"/>
              </a:rPr>
              <a:t>         </a:t>
            </a:r>
            <a:r>
              <a:rPr lang="en-US" sz="2000" b="1">
                <a:latin typeface="IBM Plex Mono"/>
                <a:ea typeface="IBM Plex Mono"/>
                <a:cs typeface="IBM Plex Mono"/>
                <a:sym typeface="IBM Plex Mono"/>
              </a:rPr>
              <a:t>2003-05-18</a:t>
            </a:r>
            <a:r>
              <a:rPr lang="en-US" sz="2000">
                <a:latin typeface="IBM Plex Mono"/>
                <a:ea typeface="IBM Plex Mono"/>
                <a:cs typeface="IBM Plex Mono"/>
                <a:sym typeface="IBM Plex Mono"/>
              </a:rPr>
              <a:t> </a:t>
            </a:r>
            <a:r>
              <a:rPr lang="en-US" sz="2000" b="1">
                <a:latin typeface="IBM Plex Mono"/>
                <a:ea typeface="IBM Plex Mono"/>
                <a:cs typeface="IBM Plex Mono"/>
                <a:sym typeface="IBM Plex Mono"/>
              </a:rPr>
              <a:t>3100</a:t>
            </a:r>
            <a:r>
              <a:rPr lang="en-US" sz="2000">
                <a:latin typeface="IBM Plex Mono"/>
                <a:ea typeface="IBM Plex Mono"/>
                <a:cs typeface="IBM Plex Mono"/>
                <a:sym typeface="IBM Plex Mono"/>
              </a:rPr>
              <a:t>  </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116         Shelli      </a:t>
            </a:r>
            <a:r>
              <a:rPr lang="en-US" sz="2000" err="1">
                <a:latin typeface="IBM Plex Mono"/>
                <a:ea typeface="IBM Plex Mono"/>
                <a:cs typeface="IBM Plex Mono"/>
                <a:sym typeface="IBM Plex Mono"/>
              </a:rPr>
              <a:t>Baida</a:t>
            </a:r>
            <a:r>
              <a:rPr lang="en-US" sz="2000">
                <a:latin typeface="IBM Plex Mono"/>
                <a:ea typeface="IBM Plex Mono"/>
                <a:cs typeface="IBM Plex Mono"/>
                <a:sym typeface="IBM Plex Mono"/>
              </a:rPr>
              <a:t>        2005-12-24 </a:t>
            </a:r>
            <a:r>
              <a:rPr lang="en-US" sz="2000" b="1">
                <a:latin typeface="IBM Plex Mono"/>
                <a:ea typeface="IBM Plex Mono"/>
                <a:cs typeface="IBM Plex Mono"/>
                <a:sym typeface="IBM Plex Mono"/>
              </a:rPr>
              <a:t>2900</a:t>
            </a:r>
            <a:r>
              <a:rPr lang="en-US" sz="2000">
                <a:latin typeface="IBM Plex Mono"/>
                <a:ea typeface="IBM Plex Mono"/>
                <a:cs typeface="IBM Plex Mono"/>
                <a:sym typeface="IBM Plex Mono"/>
              </a:rPr>
              <a:t>  </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         ...         ...          ...      ... </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136         Hazel       </a:t>
            </a:r>
            <a:r>
              <a:rPr lang="en-US" sz="2000" err="1">
                <a:latin typeface="IBM Plex Mono"/>
                <a:ea typeface="IBM Plex Mono"/>
                <a:cs typeface="IBM Plex Mono"/>
                <a:sym typeface="IBM Plex Mono"/>
              </a:rPr>
              <a:t>Philtanker</a:t>
            </a:r>
            <a:r>
              <a:rPr lang="en-US" sz="2000">
                <a:latin typeface="IBM Plex Mono"/>
                <a:ea typeface="IBM Plex Mono"/>
                <a:cs typeface="IBM Plex Mono"/>
                <a:sym typeface="IBM Plex Mono"/>
              </a:rPr>
              <a:t>   2008-02-06 </a:t>
            </a:r>
            <a:r>
              <a:rPr lang="en-US" sz="2000" b="1">
                <a:latin typeface="IBM Plex Mono"/>
                <a:ea typeface="IBM Plex Mono"/>
                <a:cs typeface="IBM Plex Mono"/>
                <a:sym typeface="IBM Plex Mono"/>
              </a:rPr>
              <a:t>2200</a:t>
            </a:r>
            <a:r>
              <a:rPr lang="en-US" sz="2000">
                <a:latin typeface="IBM Plex Mono"/>
                <a:ea typeface="IBM Plex Mono"/>
                <a:cs typeface="IBM Plex Mono"/>
                <a:sym typeface="IBM Plex Mono"/>
              </a:rPr>
              <a:t>  </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137         Renske      </a:t>
            </a:r>
            <a:r>
              <a:rPr lang="en-US" sz="2000" err="1">
                <a:latin typeface="IBM Plex Mono"/>
                <a:ea typeface="IBM Plex Mono"/>
                <a:cs typeface="IBM Plex Mono"/>
                <a:sym typeface="IBM Plex Mono"/>
              </a:rPr>
              <a:t>Ladwig</a:t>
            </a:r>
            <a:r>
              <a:rPr lang="en-US" sz="2000">
                <a:latin typeface="IBM Plex Mono"/>
                <a:ea typeface="IBM Plex Mono"/>
                <a:cs typeface="IBM Plex Mono"/>
                <a:sym typeface="IBM Plex Mono"/>
              </a:rPr>
              <a:t>       </a:t>
            </a:r>
            <a:r>
              <a:rPr lang="en-US" sz="2000" b="1">
                <a:latin typeface="IBM Plex Mono"/>
                <a:ea typeface="IBM Plex Mono"/>
                <a:cs typeface="IBM Plex Mono"/>
                <a:sym typeface="IBM Plex Mono"/>
              </a:rPr>
              <a:t>2003-07-14</a:t>
            </a:r>
            <a:r>
              <a:rPr lang="en-US" sz="2000">
                <a:latin typeface="IBM Plex Mono"/>
                <a:ea typeface="IBM Plex Mono"/>
                <a:cs typeface="IBM Plex Mono"/>
                <a:sym typeface="IBM Plex Mono"/>
              </a:rPr>
              <a:t> </a:t>
            </a:r>
            <a:r>
              <a:rPr lang="en-US" sz="2000" b="1">
                <a:latin typeface="IBM Plex Mono"/>
                <a:ea typeface="IBM Plex Mono"/>
                <a:cs typeface="IBM Plex Mono"/>
                <a:sym typeface="IBM Plex Mono"/>
              </a:rPr>
              <a:t>3600</a:t>
            </a:r>
            <a:r>
              <a:rPr lang="en-US" sz="2000">
                <a:latin typeface="IBM Plex Mono"/>
                <a:ea typeface="IBM Plex Mono"/>
                <a:cs typeface="IBM Plex Mono"/>
                <a:sym typeface="IBM Plex Mono"/>
              </a:rPr>
              <a:t>  </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138         Stephen     Stiles       2005-10-26 </a:t>
            </a:r>
            <a:r>
              <a:rPr lang="en-US" sz="2000" b="1">
                <a:latin typeface="IBM Plex Mono"/>
                <a:ea typeface="IBM Plex Mono"/>
                <a:cs typeface="IBM Plex Mono"/>
                <a:sym typeface="IBM Plex Mono"/>
              </a:rPr>
              <a:t>3200</a:t>
            </a:r>
            <a:endParaRPr sz="2000" b="1">
              <a:latin typeface="IBM Plex Mono"/>
              <a:ea typeface="IBM Plex Mono"/>
              <a:cs typeface="IBM Plex Mono"/>
              <a:sym typeface="IBM Plex Mono"/>
            </a:endParaRPr>
          </a:p>
        </p:txBody>
      </p:sp>
      <p:sp>
        <p:nvSpPr>
          <p:cNvPr id="690" name="Google Shape;690;p93"/>
          <p:cNvSpPr/>
          <p:nvPr/>
        </p:nvSpPr>
        <p:spPr>
          <a:xfrm>
            <a:off x="479691" y="2693857"/>
            <a:ext cx="8242800" cy="3369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93"/>
          <p:cNvSpPr/>
          <p:nvPr/>
        </p:nvSpPr>
        <p:spPr>
          <a:xfrm>
            <a:off x="479691" y="3913057"/>
            <a:ext cx="8242800" cy="3369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93"/>
          <p:cNvSpPr txBox="1"/>
          <p:nvPr/>
        </p:nvSpPr>
        <p:spPr>
          <a:xfrm>
            <a:off x="607757" y="827532"/>
            <a:ext cx="7501200" cy="4618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Lato Light"/>
                <a:ea typeface="Lato Light"/>
                <a:cs typeface="Lato Light"/>
                <a:sym typeface="Lato Light"/>
              </a:rPr>
              <a:t>Results evaluated by: </a:t>
            </a:r>
            <a:br>
              <a:rPr lang="en-US" sz="1800" b="0" i="0" u="none" strike="noStrike" cap="none">
                <a:solidFill>
                  <a:srgbClr val="000000"/>
                </a:solidFill>
                <a:latin typeface="Lato Light"/>
                <a:ea typeface="Lato Light"/>
                <a:cs typeface="Lato Light"/>
                <a:sym typeface="Lato Light"/>
              </a:rPr>
            </a:br>
            <a:r>
              <a:rPr lang="en-US" sz="2200" b="0" i="0" u="none" strike="noStrike" cap="none" err="1">
                <a:solidFill>
                  <a:schemeClr val="accent1"/>
                </a:solidFill>
                <a:latin typeface="IBM Plex Mono SemiBold"/>
                <a:ea typeface="IBM Plex Mono SemiBold"/>
                <a:cs typeface="IBM Plex Mono SemiBold"/>
                <a:sym typeface="IBM Plex Mono SemiBold"/>
              </a:rPr>
              <a:t>hire_date</a:t>
            </a:r>
            <a:r>
              <a:rPr lang="en-US" sz="2200" b="0" i="0" u="none" strike="noStrike" cap="none">
                <a:solidFill>
                  <a:schemeClr val="accent1"/>
                </a:solidFill>
                <a:latin typeface="IBM Plex Mono SemiBold"/>
                <a:ea typeface="IBM Plex Mono SemiBold"/>
                <a:cs typeface="IBM Plex Mono SemiBold"/>
                <a:sym typeface="IBM Plex Mono SemiBold"/>
              </a:rPr>
              <a:t> &lt; </a:t>
            </a:r>
            <a:r>
              <a:rPr lang="en-US" sz="2200" b="0" i="0" u="none" strike="noStrike" cap="none">
                <a:solidFill>
                  <a:srgbClr val="0033CC"/>
                </a:solidFill>
                <a:latin typeface="IBM Plex Mono SemiBold"/>
                <a:ea typeface="IBM Plex Mono SemiBold"/>
                <a:cs typeface="IBM Plex Mono SemiBold"/>
                <a:sym typeface="IBM Plex Mono SemiBold"/>
              </a:rPr>
              <a:t>‘2003-08-01’ </a:t>
            </a:r>
            <a:r>
              <a:rPr lang="en-US" sz="2200" b="0" i="0" u="none" strike="noStrike" cap="none">
                <a:solidFill>
                  <a:srgbClr val="336699"/>
                </a:solidFill>
                <a:latin typeface="IBM Plex Mono SemiBold"/>
                <a:ea typeface="IBM Plex Mono SemiBold"/>
                <a:cs typeface="IBM Plex Mono SemiBold"/>
                <a:sym typeface="IBM Plex Mono SemiBold"/>
              </a:rPr>
              <a:t>AND</a:t>
            </a:r>
            <a:r>
              <a:rPr lang="en-US" sz="2200" b="0" i="0" u="none" strike="noStrike" cap="none">
                <a:solidFill>
                  <a:schemeClr val="accent1"/>
                </a:solidFill>
                <a:latin typeface="IBM Plex Mono SemiBold"/>
                <a:ea typeface="IBM Plex Mono SemiBold"/>
                <a:cs typeface="IBM Plex Mono SemiBold"/>
                <a:sym typeface="IBM Plex Mono SemiBold"/>
              </a:rPr>
              <a:t> salary &lt; </a:t>
            </a:r>
            <a:r>
              <a:rPr lang="en-US" sz="2200" b="0" i="0" u="none" strike="noStrike" cap="none">
                <a:solidFill>
                  <a:srgbClr val="396539"/>
                </a:solidFill>
                <a:latin typeface="IBM Plex Mono SemiBold"/>
                <a:ea typeface="IBM Plex Mono SemiBold"/>
                <a:cs typeface="IBM Plex Mono SemiBold"/>
                <a:sym typeface="IBM Plex Mono SemiBold"/>
              </a:rPr>
              <a:t>4000</a:t>
            </a:r>
            <a:endParaRPr sz="2200" b="0" i="0" u="none" strike="noStrike" cap="none">
              <a:solidFill>
                <a:srgbClr val="396539"/>
              </a:solidFill>
              <a:latin typeface="IBM Plex Mono SemiBold"/>
              <a:ea typeface="IBM Plex Mono SemiBold"/>
              <a:cs typeface="IBM Plex Mono SemiBold"/>
              <a:sym typeface="IBM Plex Mono SemiBold"/>
            </a:endParaRPr>
          </a:p>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chemeClr val="accen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chemeClr val="accen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chemeClr val="accen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chemeClr val="accen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chemeClr val="accen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chemeClr val="accen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chemeClr val="accen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chemeClr val="accen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accen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accent1"/>
                </a:solidFill>
                <a:latin typeface="Lato"/>
                <a:ea typeface="Lato"/>
                <a:cs typeface="Lato"/>
                <a:sym typeface="Lato"/>
              </a:rPr>
              <a:t>Both salary and date need to evaluate to TRUE on the same row!</a:t>
            </a:r>
            <a:endParaRPr sz="2200" b="0" i="0" u="none" strike="noStrike" cap="none">
              <a:solidFill>
                <a:schemeClr val="accent1"/>
              </a:solidFill>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750"/>
                                  </p:stCondLst>
                                  <p:childTnLst>
                                    <p:set>
                                      <p:cBhvr>
                                        <p:cTn id="6" dur="1" fill="hold">
                                          <p:stCondLst>
                                            <p:cond delay="0"/>
                                          </p:stCondLst>
                                        </p:cTn>
                                        <p:tgtEl>
                                          <p:spTgt spid="690"/>
                                        </p:tgtEl>
                                        <p:attrNameLst>
                                          <p:attrName>style.visibility</p:attrName>
                                        </p:attrNameLst>
                                      </p:cBhvr>
                                      <p:to>
                                        <p:strVal val="visible"/>
                                      </p:to>
                                    </p:set>
                                    <p:animEffect transition="in" filter="wheel(1)">
                                      <p:cBhvr>
                                        <p:cTn id="7" dur="2000"/>
                                        <p:tgtEl>
                                          <p:spTgt spid="690"/>
                                        </p:tgtEl>
                                      </p:cBhvr>
                                    </p:animEffect>
                                  </p:childTnLst>
                                </p:cTn>
                              </p:par>
                              <p:par>
                                <p:cTn id="8" presetID="21" presetClass="entr" presetSubtype="1" fill="hold" grpId="0" nodeType="withEffect">
                                  <p:stCondLst>
                                    <p:cond delay="750"/>
                                  </p:stCondLst>
                                  <p:childTnLst>
                                    <p:set>
                                      <p:cBhvr>
                                        <p:cTn id="9" dur="1" fill="hold">
                                          <p:stCondLst>
                                            <p:cond delay="0"/>
                                          </p:stCondLst>
                                        </p:cTn>
                                        <p:tgtEl>
                                          <p:spTgt spid="691"/>
                                        </p:tgtEl>
                                        <p:attrNameLst>
                                          <p:attrName>style.visibility</p:attrName>
                                        </p:attrNameLst>
                                      </p:cBhvr>
                                      <p:to>
                                        <p:strVal val="visible"/>
                                      </p:to>
                                    </p:set>
                                    <p:animEffect transition="in" filter="wheel(1)">
                                      <p:cBhvr>
                                        <p:cTn id="10" dur="2000"/>
                                        <p:tgtEl>
                                          <p:spTgt spid="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 grpId="0" animBg="1"/>
      <p:bldP spid="69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94"/>
          <p:cNvSpPr txBox="1">
            <a:spLocks noGrp="1"/>
          </p:cNvSpPr>
          <p:nvPr>
            <p:ph type="title"/>
          </p:nvPr>
        </p:nvSpPr>
        <p:spPr>
          <a:xfrm>
            <a:off x="557799" y="84900"/>
            <a:ext cx="7200900" cy="500100"/>
          </a:xfrm>
          <a:prstGeom prst="rect">
            <a:avLst/>
          </a:prstGeom>
          <a:solidFill>
            <a:schemeClr val="dk1"/>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WHERE Clause - AND operator</a:t>
            </a:r>
            <a:endParaRPr>
              <a:solidFill>
                <a:schemeClr val="lt1"/>
              </a:solidFill>
            </a:endParaRPr>
          </a:p>
          <a:p>
            <a:pPr marL="0" lvl="0" indent="0" algn="l" rtl="0">
              <a:lnSpc>
                <a:spcPct val="90000"/>
              </a:lnSpc>
              <a:spcBef>
                <a:spcPts val="0"/>
              </a:spcBef>
              <a:spcAft>
                <a:spcPts val="0"/>
              </a:spcAft>
              <a:buClr>
                <a:schemeClr val="accent1"/>
              </a:buClr>
              <a:buSzPts val="2400"/>
              <a:buFont typeface="Cambria"/>
              <a:buNone/>
            </a:pPr>
            <a:endParaRPr>
              <a:solidFill>
                <a:schemeClr val="lt1"/>
              </a:solidFill>
            </a:endParaRPr>
          </a:p>
        </p:txBody>
      </p:sp>
      <p:sp>
        <p:nvSpPr>
          <p:cNvPr id="698" name="Google Shape;698;p94"/>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59</a:t>
            </a:fld>
            <a:endParaRPr/>
          </a:p>
        </p:txBody>
      </p:sp>
      <p:sp>
        <p:nvSpPr>
          <p:cNvPr id="699" name="Google Shape;699;p94"/>
          <p:cNvSpPr txBox="1">
            <a:spLocks noGrp="1"/>
          </p:cNvSpPr>
          <p:nvPr>
            <p:ph type="body" idx="1"/>
          </p:nvPr>
        </p:nvSpPr>
        <p:spPr>
          <a:xfrm>
            <a:off x="663914" y="983489"/>
            <a:ext cx="7771200" cy="440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400"/>
              <a:buNone/>
            </a:pPr>
            <a:r>
              <a:rPr lang="en-US" b="1">
                <a:solidFill>
                  <a:srgbClr val="C00000"/>
                </a:solidFill>
                <a:latin typeface="Lato"/>
                <a:ea typeface="Lato"/>
                <a:cs typeface="Lato"/>
                <a:sym typeface="Lato"/>
              </a:rPr>
              <a:t>TRY IT!</a:t>
            </a:r>
            <a:endParaRPr b="1">
              <a:solidFill>
                <a:srgbClr val="C00000"/>
              </a:solidFill>
              <a:latin typeface="Lato"/>
              <a:ea typeface="Lato"/>
              <a:cs typeface="Lato"/>
              <a:sym typeface="Lato"/>
            </a:endParaRPr>
          </a:p>
          <a:p>
            <a:pPr marL="457200" lvl="0" indent="-381000" algn="l" rtl="0">
              <a:lnSpc>
                <a:spcPct val="100000"/>
              </a:lnSpc>
              <a:spcBef>
                <a:spcPts val="1500"/>
              </a:spcBef>
              <a:spcAft>
                <a:spcPts val="0"/>
              </a:spcAft>
              <a:buSzPts val="2400"/>
              <a:buChar char="●"/>
            </a:pPr>
            <a:r>
              <a:rPr lang="en-US"/>
              <a:t>Display all the jobs where the minimum salary is greater than 5000 and the maximum salary is less than 10000</a:t>
            </a:r>
          </a:p>
          <a:p>
            <a:pPr marL="76200" lvl="0" indent="0" algn="l" rtl="0">
              <a:lnSpc>
                <a:spcPct val="100000"/>
              </a:lnSpc>
              <a:spcBef>
                <a:spcPts val="1500"/>
              </a:spcBef>
              <a:spcAft>
                <a:spcPts val="0"/>
              </a:spcAft>
              <a:buSzPts val="2400"/>
              <a:buNone/>
            </a:pPr>
            <a:endParaRPr/>
          </a:p>
          <a:p>
            <a:pPr marL="0" lvl="0" indent="0" algn="l" rtl="0">
              <a:lnSpc>
                <a:spcPct val="100000"/>
              </a:lnSpc>
              <a:spcBef>
                <a:spcPts val="1500"/>
              </a:spcBef>
              <a:spcAft>
                <a:spcPts val="0"/>
              </a:spcAft>
              <a:buSzPts val="2400"/>
              <a:buNone/>
            </a:pPr>
            <a:r>
              <a:rPr lang="en-US" b="1">
                <a:solidFill>
                  <a:srgbClr val="C00000"/>
                </a:solidFill>
                <a:latin typeface="Lato"/>
                <a:ea typeface="Lato"/>
                <a:cs typeface="Lato"/>
                <a:sym typeface="Lato"/>
              </a:rPr>
              <a:t>TRY IT! (extra challenge)</a:t>
            </a:r>
            <a:endParaRPr b="1">
              <a:solidFill>
                <a:srgbClr val="C00000"/>
              </a:solidFill>
              <a:latin typeface="Lato"/>
              <a:ea typeface="Lato"/>
              <a:cs typeface="Lato"/>
              <a:sym typeface="Lato"/>
            </a:endParaRPr>
          </a:p>
          <a:p>
            <a:pPr marL="457200" lvl="0" indent="-381000" algn="l" rtl="0">
              <a:lnSpc>
                <a:spcPct val="100000"/>
              </a:lnSpc>
              <a:spcBef>
                <a:spcPts val="1500"/>
              </a:spcBef>
              <a:spcAft>
                <a:spcPts val="0"/>
              </a:spcAft>
              <a:buSzPts val="2400"/>
              <a:buChar char="●"/>
            </a:pPr>
            <a:r>
              <a:rPr lang="en-US"/>
              <a:t>Show us all the departments who have a manager at location id 1700</a:t>
            </a:r>
            <a:endParaRPr/>
          </a:p>
          <a:p>
            <a:pPr marL="0" marR="0" lvl="0" indent="0" algn="l" rtl="0">
              <a:lnSpc>
                <a:spcPct val="100000"/>
              </a:lnSpc>
              <a:spcBef>
                <a:spcPts val="1500"/>
              </a:spcBef>
              <a:spcAft>
                <a:spcPts val="1500"/>
              </a:spcAft>
              <a:buSzPts val="2400"/>
              <a:buNone/>
            </a:pPr>
            <a:endParaRPr/>
          </a:p>
        </p:txBody>
      </p:sp>
      <p:pic>
        <p:nvPicPr>
          <p:cNvPr id="2" name="Picture 1"/>
          <p:cNvPicPr>
            <a:picLocks noChangeAspect="1"/>
          </p:cNvPicPr>
          <p:nvPr/>
        </p:nvPicPr>
        <p:blipFill>
          <a:blip r:embed="rId3"/>
          <a:stretch>
            <a:fillRect/>
          </a:stretch>
        </p:blipFill>
        <p:spPr>
          <a:xfrm>
            <a:off x="6251257" y="2379126"/>
            <a:ext cx="1762125" cy="1609725"/>
          </a:xfrm>
          <a:prstGeom prst="rect">
            <a:avLst/>
          </a:prstGeom>
        </p:spPr>
      </p:pic>
      <p:pic>
        <p:nvPicPr>
          <p:cNvPr id="6" name="Picture 5"/>
          <p:cNvPicPr>
            <a:picLocks noChangeAspect="1"/>
          </p:cNvPicPr>
          <p:nvPr/>
        </p:nvPicPr>
        <p:blipFill>
          <a:blip r:embed="rId4"/>
          <a:stretch>
            <a:fillRect/>
          </a:stretch>
        </p:blipFill>
        <p:spPr>
          <a:xfrm>
            <a:off x="3608400" y="4454328"/>
            <a:ext cx="2081302" cy="187879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3"/>
          <p:cNvSpPr txBox="1">
            <a:spLocks noGrp="1"/>
          </p:cNvSpPr>
          <p:nvPr>
            <p:ph type="title"/>
          </p:nvPr>
        </p:nvSpPr>
        <p:spPr>
          <a:xfrm>
            <a:off x="519627" y="75756"/>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WHERE Clause</a:t>
            </a:r>
            <a:endParaRPr/>
          </a:p>
        </p:txBody>
      </p:sp>
      <p:sp>
        <p:nvSpPr>
          <p:cNvPr id="285" name="Google Shape;285;p43"/>
          <p:cNvSpPr txBox="1">
            <a:spLocks noGrp="1"/>
          </p:cNvSpPr>
          <p:nvPr>
            <p:ph type="body" idx="1"/>
          </p:nvPr>
        </p:nvSpPr>
        <p:spPr>
          <a:xfrm>
            <a:off x="473342" y="749201"/>
            <a:ext cx="8289000" cy="4872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800"/>
              </a:spcBef>
              <a:spcAft>
                <a:spcPts val="0"/>
              </a:spcAft>
              <a:buSzPts val="2400"/>
              <a:buNone/>
            </a:pPr>
            <a:r>
              <a:rPr lang="en-US" b="1">
                <a:solidFill>
                  <a:srgbClr val="C00000"/>
                </a:solidFill>
                <a:latin typeface="Lato"/>
                <a:ea typeface="Lato"/>
                <a:cs typeface="Lato"/>
                <a:sym typeface="Lato"/>
              </a:rPr>
              <a:t>Problem: </a:t>
            </a:r>
            <a:r>
              <a:rPr lang="en-US">
                <a:latin typeface="Lato"/>
                <a:ea typeface="Lato"/>
                <a:cs typeface="Lato"/>
                <a:sym typeface="Lato"/>
              </a:rPr>
              <a:t>We want to see an </a:t>
            </a:r>
            <a:r>
              <a:rPr lang="en-US" b="1">
                <a:latin typeface="Lato"/>
                <a:ea typeface="Lato"/>
                <a:cs typeface="Lato"/>
                <a:sym typeface="Lato"/>
              </a:rPr>
              <a:t>employee’s id, first name and last name.  </a:t>
            </a:r>
            <a:r>
              <a:rPr lang="en-US">
                <a:latin typeface="Lato"/>
                <a:ea typeface="Lato"/>
                <a:cs typeface="Lato"/>
                <a:sym typeface="Lato"/>
              </a:rPr>
              <a:t>We only know their employee id to begin with.</a:t>
            </a:r>
            <a:endParaRPr>
              <a:latin typeface="Lato"/>
              <a:ea typeface="Lato"/>
              <a:cs typeface="Lato"/>
              <a:sym typeface="Lato"/>
            </a:endParaRPr>
          </a:p>
          <a:p>
            <a:pPr marL="457200" marR="0" lvl="0" indent="-381000" algn="l" rtl="0">
              <a:lnSpc>
                <a:spcPct val="100000"/>
              </a:lnSpc>
              <a:spcBef>
                <a:spcPts val="1800"/>
              </a:spcBef>
              <a:spcAft>
                <a:spcPts val="0"/>
              </a:spcAft>
              <a:buSzPts val="2400"/>
              <a:buFont typeface="Lato"/>
              <a:buAutoNum type="arabicPeriod"/>
            </a:pPr>
            <a:r>
              <a:rPr lang="en-US">
                <a:latin typeface="Lato"/>
                <a:ea typeface="Lato"/>
                <a:cs typeface="Lato"/>
                <a:sym typeface="Lato"/>
              </a:rPr>
              <a:t>Which table will contain the information? </a:t>
            </a:r>
            <a:br>
              <a:rPr lang="en-US">
                <a:latin typeface="Lato"/>
                <a:ea typeface="Lato"/>
                <a:cs typeface="Lato"/>
                <a:sym typeface="Lato"/>
              </a:rPr>
            </a:br>
            <a:r>
              <a:rPr lang="en-US" b="1">
                <a:solidFill>
                  <a:srgbClr val="C00000"/>
                </a:solidFill>
                <a:latin typeface="Lato"/>
                <a:ea typeface="Lato"/>
                <a:cs typeface="Lato"/>
                <a:sym typeface="Lato"/>
              </a:rPr>
              <a:t>Answer</a:t>
            </a:r>
            <a:r>
              <a:rPr lang="en-US">
                <a:latin typeface="Lato"/>
                <a:ea typeface="Lato"/>
                <a:cs typeface="Lato"/>
                <a:sym typeface="Lato"/>
              </a:rPr>
              <a:t>: </a:t>
            </a:r>
            <a:r>
              <a:rPr lang="en-US" b="1">
                <a:latin typeface="Lato"/>
                <a:ea typeface="Lato"/>
                <a:cs typeface="Lato"/>
                <a:sym typeface="Lato"/>
              </a:rPr>
              <a:t>Employees</a:t>
            </a:r>
            <a:br>
              <a:rPr lang="en-US" b="1">
                <a:latin typeface="Lato"/>
                <a:ea typeface="Lato"/>
                <a:cs typeface="Lato"/>
                <a:sym typeface="Lato"/>
              </a:rPr>
            </a:br>
            <a:endParaRPr b="1">
              <a:latin typeface="Lato"/>
              <a:ea typeface="Lato"/>
              <a:cs typeface="Lato"/>
              <a:sym typeface="Lato"/>
            </a:endParaRPr>
          </a:p>
          <a:p>
            <a:pPr marL="457200" marR="0" lvl="0" indent="-381000" algn="l" rtl="0">
              <a:lnSpc>
                <a:spcPct val="100000"/>
              </a:lnSpc>
              <a:spcBef>
                <a:spcPts val="0"/>
              </a:spcBef>
              <a:spcAft>
                <a:spcPts val="0"/>
              </a:spcAft>
              <a:buSzPts val="2400"/>
              <a:buFont typeface="Lato"/>
              <a:buAutoNum type="arabicPeriod"/>
            </a:pPr>
            <a:r>
              <a:rPr lang="en-US">
                <a:latin typeface="Lato"/>
                <a:ea typeface="Lato"/>
                <a:cs typeface="Lato"/>
                <a:sym typeface="Lato"/>
              </a:rPr>
              <a:t>What columns (attributes) do we display?</a:t>
            </a:r>
            <a:br>
              <a:rPr lang="en-US">
                <a:latin typeface="Lato"/>
                <a:ea typeface="Lato"/>
                <a:cs typeface="Lato"/>
                <a:sym typeface="Lato"/>
              </a:rPr>
            </a:br>
            <a:r>
              <a:rPr lang="en-US" b="1">
                <a:solidFill>
                  <a:srgbClr val="C00000"/>
                </a:solidFill>
                <a:latin typeface="Lato"/>
                <a:ea typeface="Lato"/>
                <a:cs typeface="Lato"/>
                <a:sym typeface="Lato"/>
              </a:rPr>
              <a:t>Answer: </a:t>
            </a:r>
            <a:r>
              <a:rPr lang="en-US" b="1" err="1">
                <a:latin typeface="Lato"/>
                <a:ea typeface="Lato"/>
                <a:cs typeface="Lato"/>
                <a:sym typeface="Lato"/>
              </a:rPr>
              <a:t>employee_id</a:t>
            </a:r>
            <a:r>
              <a:rPr lang="en-US">
                <a:latin typeface="Lato"/>
                <a:ea typeface="Lato"/>
                <a:cs typeface="Lato"/>
                <a:sym typeface="Lato"/>
              </a:rPr>
              <a:t>, </a:t>
            </a:r>
            <a:r>
              <a:rPr lang="en-US" b="1" err="1">
                <a:latin typeface="Lato"/>
                <a:ea typeface="Lato"/>
                <a:cs typeface="Lato"/>
                <a:sym typeface="Lato"/>
              </a:rPr>
              <a:t>first_name</a:t>
            </a:r>
            <a:r>
              <a:rPr lang="en-US">
                <a:latin typeface="Lato"/>
                <a:ea typeface="Lato"/>
                <a:cs typeface="Lato"/>
                <a:sym typeface="Lato"/>
              </a:rPr>
              <a:t>, </a:t>
            </a:r>
            <a:r>
              <a:rPr lang="en-US" b="1" err="1">
                <a:latin typeface="Lato"/>
                <a:ea typeface="Lato"/>
                <a:cs typeface="Lato"/>
                <a:sym typeface="Lato"/>
              </a:rPr>
              <a:t>last_name</a:t>
            </a:r>
            <a:br>
              <a:rPr lang="en-US">
                <a:latin typeface="Lato"/>
                <a:ea typeface="Lato"/>
                <a:cs typeface="Lato"/>
                <a:sym typeface="Lato"/>
              </a:rPr>
            </a:br>
            <a:endParaRPr>
              <a:latin typeface="Lato"/>
              <a:ea typeface="Lato"/>
              <a:cs typeface="Lato"/>
              <a:sym typeface="Lato"/>
            </a:endParaRPr>
          </a:p>
          <a:p>
            <a:pPr marL="457200" marR="0" lvl="0" indent="-381000" algn="l" rtl="0">
              <a:lnSpc>
                <a:spcPct val="100000"/>
              </a:lnSpc>
              <a:spcBef>
                <a:spcPts val="0"/>
              </a:spcBef>
              <a:spcAft>
                <a:spcPts val="0"/>
              </a:spcAft>
              <a:buSzPts val="2400"/>
              <a:buFont typeface="Lato"/>
              <a:buAutoNum type="arabicPeriod"/>
            </a:pPr>
            <a:r>
              <a:rPr lang="en-US">
                <a:latin typeface="Lato"/>
                <a:ea typeface="Lato"/>
                <a:cs typeface="Lato"/>
                <a:sym typeface="Lato"/>
              </a:rPr>
              <a:t>What is the search criteria?</a:t>
            </a:r>
            <a:br>
              <a:rPr lang="en-US">
                <a:latin typeface="Lato"/>
                <a:ea typeface="Lato"/>
                <a:cs typeface="Lato"/>
                <a:sym typeface="Lato"/>
              </a:rPr>
            </a:br>
            <a:r>
              <a:rPr lang="en-US" b="1">
                <a:solidFill>
                  <a:srgbClr val="C00000"/>
                </a:solidFill>
                <a:latin typeface="Lato"/>
                <a:ea typeface="Lato"/>
                <a:cs typeface="Lato"/>
                <a:sym typeface="Lato"/>
              </a:rPr>
              <a:t>Answer: </a:t>
            </a:r>
            <a:r>
              <a:rPr lang="en-US" b="1">
                <a:latin typeface="Lato"/>
                <a:ea typeface="Lato"/>
                <a:cs typeface="Lato"/>
                <a:sym typeface="Lato"/>
              </a:rPr>
              <a:t>Their </a:t>
            </a:r>
            <a:r>
              <a:rPr lang="en-US" b="1" err="1">
                <a:latin typeface="Lato"/>
                <a:ea typeface="Lato"/>
                <a:cs typeface="Lato"/>
                <a:sym typeface="Lato"/>
              </a:rPr>
              <a:t>employee_id</a:t>
            </a:r>
            <a:r>
              <a:rPr lang="en-US" b="1">
                <a:latin typeface="Lato"/>
                <a:ea typeface="Lato"/>
                <a:cs typeface="Lato"/>
                <a:sym typeface="Lato"/>
              </a:rPr>
              <a:t> must match the one we’re looking for!</a:t>
            </a:r>
            <a:endParaRPr b="1">
              <a:latin typeface="Lato"/>
              <a:ea typeface="Lato"/>
              <a:cs typeface="Lato"/>
              <a:sym typeface="Lato"/>
            </a:endParaRPr>
          </a:p>
        </p:txBody>
      </p:sp>
      <p:sp>
        <p:nvSpPr>
          <p:cNvPr id="286" name="Google Shape;286;p43"/>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6</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94"/>
          <p:cNvSpPr txBox="1">
            <a:spLocks noGrp="1"/>
          </p:cNvSpPr>
          <p:nvPr>
            <p:ph type="title"/>
          </p:nvPr>
        </p:nvSpPr>
        <p:spPr>
          <a:xfrm>
            <a:off x="557799" y="84900"/>
            <a:ext cx="7200900" cy="500100"/>
          </a:xfrm>
          <a:prstGeom prst="rect">
            <a:avLst/>
          </a:prstGeom>
          <a:solidFill>
            <a:schemeClr val="dk1"/>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WHERE Clause - AND operator</a:t>
            </a:r>
            <a:endParaRPr>
              <a:solidFill>
                <a:schemeClr val="lt1"/>
              </a:solidFill>
            </a:endParaRPr>
          </a:p>
          <a:p>
            <a:pPr marL="0" lvl="0" indent="0" algn="l" rtl="0">
              <a:lnSpc>
                <a:spcPct val="90000"/>
              </a:lnSpc>
              <a:spcBef>
                <a:spcPts val="0"/>
              </a:spcBef>
              <a:spcAft>
                <a:spcPts val="0"/>
              </a:spcAft>
              <a:buClr>
                <a:schemeClr val="accent1"/>
              </a:buClr>
              <a:buSzPts val="2400"/>
              <a:buFont typeface="Cambria"/>
              <a:buNone/>
            </a:pPr>
            <a:endParaRPr>
              <a:solidFill>
                <a:schemeClr val="lt1"/>
              </a:solidFill>
            </a:endParaRPr>
          </a:p>
        </p:txBody>
      </p:sp>
      <p:sp>
        <p:nvSpPr>
          <p:cNvPr id="698" name="Google Shape;698;p94"/>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60</a:t>
            </a:fld>
            <a:endParaRPr/>
          </a:p>
        </p:txBody>
      </p:sp>
      <p:sp>
        <p:nvSpPr>
          <p:cNvPr id="699" name="Google Shape;699;p94"/>
          <p:cNvSpPr txBox="1">
            <a:spLocks noGrp="1"/>
          </p:cNvSpPr>
          <p:nvPr>
            <p:ph type="body" idx="1"/>
          </p:nvPr>
        </p:nvSpPr>
        <p:spPr>
          <a:xfrm>
            <a:off x="663914" y="983489"/>
            <a:ext cx="7771200" cy="440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400"/>
              <a:buNone/>
            </a:pPr>
            <a:r>
              <a:rPr lang="en-US" b="1">
                <a:solidFill>
                  <a:srgbClr val="C00000"/>
                </a:solidFill>
                <a:latin typeface="Lato"/>
                <a:ea typeface="Lato"/>
                <a:cs typeface="Lato"/>
                <a:sym typeface="Lato"/>
              </a:rPr>
              <a:t>SOLUTION</a:t>
            </a:r>
            <a:endParaRPr b="1">
              <a:solidFill>
                <a:srgbClr val="C00000"/>
              </a:solidFill>
              <a:latin typeface="Lato"/>
              <a:ea typeface="Lato"/>
              <a:cs typeface="Lato"/>
              <a:sym typeface="Lato"/>
            </a:endParaRPr>
          </a:p>
          <a:p>
            <a:pPr marL="457200" lvl="0" indent="-381000" algn="l" rtl="0">
              <a:lnSpc>
                <a:spcPct val="100000"/>
              </a:lnSpc>
              <a:spcBef>
                <a:spcPts val="1500"/>
              </a:spcBef>
              <a:spcAft>
                <a:spcPts val="0"/>
              </a:spcAft>
              <a:buSzPts val="2400"/>
              <a:buChar char="●"/>
            </a:pPr>
            <a:r>
              <a:rPr lang="en-US"/>
              <a:t>Display all the jobs where the minimum salary is greater than 5000 and the maximum salary is less than 10000</a:t>
            </a:r>
          </a:p>
          <a:p>
            <a:pPr marL="76200" lvl="0" indent="0" algn="l" rtl="0">
              <a:lnSpc>
                <a:spcPct val="100000"/>
              </a:lnSpc>
              <a:spcBef>
                <a:spcPts val="1500"/>
              </a:spcBef>
              <a:spcAft>
                <a:spcPts val="0"/>
              </a:spcAft>
              <a:buSzPts val="2400"/>
              <a:buNone/>
            </a:pPr>
            <a:endParaRPr/>
          </a:p>
          <a:p>
            <a:pPr marL="0" marR="0" lvl="0" indent="0" algn="l" rtl="0">
              <a:lnSpc>
                <a:spcPct val="100000"/>
              </a:lnSpc>
              <a:spcBef>
                <a:spcPts val="1500"/>
              </a:spcBef>
              <a:spcAft>
                <a:spcPts val="1500"/>
              </a:spcAft>
              <a:buSzPts val="2400"/>
              <a:buNone/>
            </a:pPr>
            <a:endParaRPr/>
          </a:p>
        </p:txBody>
      </p:sp>
      <p:sp>
        <p:nvSpPr>
          <p:cNvPr id="7" name="Google Shape;682;p92"/>
          <p:cNvSpPr txBox="1">
            <a:spLocks/>
          </p:cNvSpPr>
          <p:nvPr/>
        </p:nvSpPr>
        <p:spPr>
          <a:xfrm>
            <a:off x="1037192" y="3341836"/>
            <a:ext cx="7730100" cy="2898128"/>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1pPr>
            <a:lvl2pPr marL="914400" marR="0" lvl="1"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2pPr>
            <a:lvl3pPr marL="1371600" marR="0" lvl="2"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3pPr>
            <a:lvl4pPr marL="1828800" marR="0" lvl="3"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4pPr>
            <a:lvl5pPr marL="2286000" marR="0" lvl="4"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5pPr>
            <a:lvl6pPr marL="2743200" marR="0" lvl="5"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6pPr>
            <a:lvl7pPr marL="3200400" marR="0" lvl="6"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7pPr>
            <a:lvl8pPr marL="3657600" marR="0" lvl="7"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8pPr>
            <a:lvl9pPr marL="4114800" marR="0" lvl="8" indent="-381000" algn="l" rtl="0">
              <a:lnSpc>
                <a:spcPct val="100000"/>
              </a:lnSpc>
              <a:spcBef>
                <a:spcPts val="1800"/>
              </a:spcBef>
              <a:spcAft>
                <a:spcPts val="180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9pPr>
          </a:lstStyle>
          <a:p>
            <a:pPr marL="0" indent="0">
              <a:buNone/>
            </a:pPr>
            <a:r>
              <a:rPr lang="en-US">
                <a:solidFill>
                  <a:srgbClr val="336699"/>
                </a:solidFill>
                <a:latin typeface="IBM Plex Mono SemiBold"/>
                <a:ea typeface="IBM Plex Mono SemiBold"/>
                <a:cs typeface="IBM Plex Mono SemiBold"/>
                <a:sym typeface="IBM Plex Mono SemiBold"/>
              </a:rPr>
              <a:t>SELECT</a:t>
            </a:r>
            <a:r>
              <a:rPr lang="en-US">
                <a:latin typeface="IBM Plex Mono SemiBold"/>
                <a:ea typeface="IBM Plex Mono SemiBold"/>
                <a:cs typeface="IBM Plex Mono SemiBold"/>
                <a:sym typeface="IBM Plex Mono SemiBold"/>
              </a:rPr>
              <a:t> </a:t>
            </a:r>
            <a:r>
              <a:rPr lang="en-US" err="1">
                <a:latin typeface="IBM Plex Mono SemiBold"/>
                <a:ea typeface="IBM Plex Mono SemiBold"/>
                <a:cs typeface="IBM Plex Mono SemiBold"/>
                <a:sym typeface="IBM Plex Mono SemiBold"/>
              </a:rPr>
              <a:t>Job_title</a:t>
            </a:r>
            <a:r>
              <a:rPr lang="en-US">
                <a:latin typeface="IBM Plex Mono SemiBold"/>
                <a:ea typeface="IBM Plex Mono SemiBold"/>
                <a:cs typeface="IBM Plex Mono SemiBold"/>
                <a:sym typeface="IBM Plex Mono SemiBold"/>
              </a:rPr>
              <a:t>, </a:t>
            </a:r>
          </a:p>
          <a:p>
            <a:pPr marL="0" indent="0">
              <a:buNone/>
            </a:pPr>
            <a:r>
              <a:rPr lang="en-US">
                <a:latin typeface="IBM Plex Mono SemiBold"/>
                <a:ea typeface="IBM Plex Mono SemiBold"/>
                <a:cs typeface="IBM Plex Mono SemiBold"/>
                <a:sym typeface="IBM Plex Mono SemiBold"/>
              </a:rPr>
              <a:t>       </a:t>
            </a:r>
            <a:r>
              <a:rPr lang="en-US" err="1">
                <a:latin typeface="IBM Plex Mono SemiBold"/>
                <a:ea typeface="IBM Plex Mono SemiBold"/>
                <a:cs typeface="IBM Plex Mono SemiBold"/>
                <a:sym typeface="IBM Plex Mono SemiBold"/>
              </a:rPr>
              <a:t>Min_Salary</a:t>
            </a:r>
            <a:r>
              <a:rPr lang="en-US">
                <a:latin typeface="IBM Plex Mono SemiBold"/>
                <a:ea typeface="IBM Plex Mono SemiBold"/>
                <a:cs typeface="IBM Plex Mono SemiBold"/>
                <a:sym typeface="IBM Plex Mono SemiBold"/>
              </a:rPr>
              <a:t>,</a:t>
            </a:r>
          </a:p>
          <a:p>
            <a:pPr marL="0" indent="0">
              <a:buNone/>
            </a:pPr>
            <a:r>
              <a:rPr lang="en-US">
                <a:latin typeface="IBM Plex Mono SemiBold"/>
                <a:ea typeface="IBM Plex Mono SemiBold"/>
                <a:cs typeface="IBM Plex Mono SemiBold"/>
                <a:sym typeface="IBM Plex Mono SemiBold"/>
              </a:rPr>
              <a:t>       </a:t>
            </a:r>
            <a:r>
              <a:rPr lang="en-US" err="1">
                <a:latin typeface="IBM Plex Mono SemiBold"/>
                <a:ea typeface="IBM Plex Mono SemiBold"/>
                <a:cs typeface="IBM Plex Mono SemiBold"/>
                <a:sym typeface="IBM Plex Mono SemiBold"/>
              </a:rPr>
              <a:t>Max_Salary</a:t>
            </a:r>
            <a:r>
              <a:rPr lang="en-US">
                <a:latin typeface="IBM Plex Mono SemiBold"/>
                <a:ea typeface="IBM Plex Mono SemiBold"/>
                <a:cs typeface="IBM Plex Mono SemiBold"/>
                <a:sym typeface="IBM Plex Mono SemiBold"/>
              </a:rPr>
              <a:t> </a:t>
            </a:r>
          </a:p>
          <a:p>
            <a:pPr marL="0" indent="0">
              <a:buFont typeface="Lato Light"/>
              <a:buNone/>
            </a:pPr>
            <a:r>
              <a:rPr lang="en-US">
                <a:solidFill>
                  <a:srgbClr val="336699"/>
                </a:solidFill>
                <a:latin typeface="IBM Plex Mono SemiBold"/>
                <a:ea typeface="IBM Plex Mono SemiBold"/>
                <a:cs typeface="IBM Plex Mono SemiBold"/>
                <a:sym typeface="IBM Plex Mono SemiBold"/>
              </a:rPr>
              <a:t>FROM</a:t>
            </a:r>
            <a:r>
              <a:rPr lang="en-US">
                <a:latin typeface="IBM Plex Mono SemiBold"/>
                <a:ea typeface="IBM Plex Mono SemiBold"/>
                <a:cs typeface="IBM Plex Mono SemiBold"/>
                <a:sym typeface="IBM Plex Mono SemiBold"/>
              </a:rPr>
              <a:t>   Jobs</a:t>
            </a:r>
          </a:p>
          <a:p>
            <a:pPr marL="0" indent="0">
              <a:buNone/>
            </a:pPr>
            <a:r>
              <a:rPr lang="en-US">
                <a:solidFill>
                  <a:srgbClr val="336699"/>
                </a:solidFill>
                <a:latin typeface="IBM Plex Mono SemiBold"/>
                <a:ea typeface="IBM Plex Mono SemiBold"/>
                <a:cs typeface="IBM Plex Mono SemiBold"/>
                <a:sym typeface="IBM Plex Mono SemiBold"/>
              </a:rPr>
              <a:t>WHERE </a:t>
            </a:r>
            <a:r>
              <a:rPr lang="en-US" err="1">
                <a:latin typeface="IBM Plex Mono SemiBold"/>
                <a:ea typeface="IBM Plex Mono SemiBold"/>
                <a:cs typeface="IBM Plex Mono SemiBold"/>
                <a:sym typeface="IBM Plex Mono SemiBold"/>
              </a:rPr>
              <a:t>Min_Salary</a:t>
            </a:r>
            <a:r>
              <a:rPr lang="en-US" sz="2800">
                <a:latin typeface="IBM Plex Mono SemiBold"/>
                <a:ea typeface="IBM Plex Mono SemiBold"/>
                <a:cs typeface="IBM Plex Mono SemiBold"/>
                <a:sym typeface="IBM Plex Mono SemiBold"/>
              </a:rPr>
              <a:t> &gt; </a:t>
            </a:r>
            <a:r>
              <a:rPr lang="en-US" sz="2800">
                <a:solidFill>
                  <a:srgbClr val="0033CC"/>
                </a:solidFill>
                <a:latin typeface="IBM Plex Mono SemiBold"/>
                <a:ea typeface="IBM Plex Mono SemiBold"/>
                <a:cs typeface="IBM Plex Mono SemiBold"/>
                <a:sym typeface="IBM Plex Mono SemiBold"/>
              </a:rPr>
              <a:t>5000</a:t>
            </a:r>
          </a:p>
          <a:p>
            <a:pPr marL="0" indent="0">
              <a:buNone/>
            </a:pPr>
            <a:r>
              <a:rPr lang="en-US">
                <a:latin typeface="IBM Plex Mono SemiBold"/>
                <a:ea typeface="IBM Plex Mono SemiBold"/>
                <a:cs typeface="IBM Plex Mono SemiBold"/>
                <a:sym typeface="IBM Plex Mono SemiBold"/>
              </a:rPr>
              <a:t>  </a:t>
            </a:r>
            <a:r>
              <a:rPr lang="en-US">
                <a:solidFill>
                  <a:srgbClr val="336699"/>
                </a:solidFill>
                <a:latin typeface="IBM Plex Mono SemiBold"/>
                <a:ea typeface="IBM Plex Mono SemiBold"/>
                <a:cs typeface="IBM Plex Mono SemiBold"/>
                <a:sym typeface="IBM Plex Mono SemiBold"/>
              </a:rPr>
              <a:t>AND</a:t>
            </a:r>
            <a:r>
              <a:rPr lang="en-US" sz="2800">
                <a:latin typeface="IBM Plex Mono SemiBold"/>
                <a:ea typeface="IBM Plex Mono SemiBold"/>
                <a:cs typeface="IBM Plex Mono SemiBold"/>
                <a:sym typeface="IBM Plex Mono SemiBold"/>
              </a:rPr>
              <a:t> </a:t>
            </a:r>
            <a:r>
              <a:rPr lang="en-US" sz="2800" err="1">
                <a:latin typeface="IBM Plex Mono SemiBold"/>
                <a:ea typeface="IBM Plex Mono SemiBold"/>
                <a:cs typeface="IBM Plex Mono SemiBold"/>
                <a:sym typeface="IBM Plex Mono SemiBold"/>
              </a:rPr>
              <a:t>Max_Salary</a:t>
            </a:r>
            <a:r>
              <a:rPr lang="en-US" sz="2800">
                <a:latin typeface="IBM Plex Mono SemiBold"/>
                <a:ea typeface="IBM Plex Mono SemiBold"/>
                <a:cs typeface="IBM Plex Mono SemiBold"/>
                <a:sym typeface="IBM Plex Mono SemiBold"/>
              </a:rPr>
              <a:t> &lt; </a:t>
            </a:r>
            <a:r>
              <a:rPr lang="en-US" sz="2800">
                <a:solidFill>
                  <a:srgbClr val="396539"/>
                </a:solidFill>
                <a:latin typeface="IBM Plex Mono SemiBold"/>
                <a:ea typeface="IBM Plex Mono SemiBold"/>
                <a:cs typeface="IBM Plex Mono SemiBold"/>
                <a:sym typeface="IBM Plex Mono SemiBold"/>
              </a:rPr>
              <a:t>10000</a:t>
            </a:r>
            <a:r>
              <a:rPr lang="en-US" sz="2800">
                <a:latin typeface="IBM Plex Mono SemiBold"/>
                <a:ea typeface="IBM Plex Mono SemiBold"/>
                <a:cs typeface="IBM Plex Mono SemiBold"/>
                <a:sym typeface="IBM Plex Mono SemiBold"/>
              </a:rPr>
              <a:t>;</a:t>
            </a:r>
          </a:p>
          <a:p>
            <a:pPr marL="0" indent="0">
              <a:buFont typeface="Lato Light"/>
              <a:buNone/>
            </a:pPr>
            <a:endParaRPr lang="en-US" sz="2800">
              <a:latin typeface="IBM Plex Mono SemiBold"/>
              <a:ea typeface="IBM Plex Mono SemiBold"/>
              <a:cs typeface="IBM Plex Mono SemiBold"/>
              <a:sym typeface="IBM Plex Mono SemiBold"/>
            </a:endParaRPr>
          </a:p>
        </p:txBody>
      </p:sp>
      <p:pic>
        <p:nvPicPr>
          <p:cNvPr id="2" name="Picture 1"/>
          <p:cNvPicPr>
            <a:picLocks noChangeAspect="1"/>
          </p:cNvPicPr>
          <p:nvPr/>
        </p:nvPicPr>
        <p:blipFill>
          <a:blip r:embed="rId3"/>
          <a:stretch>
            <a:fillRect/>
          </a:stretch>
        </p:blipFill>
        <p:spPr>
          <a:xfrm>
            <a:off x="6742482" y="2728966"/>
            <a:ext cx="2021326" cy="1846509"/>
          </a:xfrm>
          <a:prstGeom prst="rect">
            <a:avLst/>
          </a:prstGeom>
        </p:spPr>
      </p:pic>
    </p:spTree>
    <p:extLst>
      <p:ext uri="{BB962C8B-B14F-4D97-AF65-F5344CB8AC3E}">
        <p14:creationId xmlns:p14="http://schemas.microsoft.com/office/powerpoint/2010/main" val="3677105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94"/>
          <p:cNvSpPr txBox="1">
            <a:spLocks noGrp="1"/>
          </p:cNvSpPr>
          <p:nvPr>
            <p:ph type="title"/>
          </p:nvPr>
        </p:nvSpPr>
        <p:spPr>
          <a:xfrm>
            <a:off x="557799" y="84900"/>
            <a:ext cx="7200900" cy="500100"/>
          </a:xfrm>
          <a:prstGeom prst="rect">
            <a:avLst/>
          </a:prstGeom>
          <a:solidFill>
            <a:schemeClr val="dk1"/>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WHERE Clause - AND operator</a:t>
            </a:r>
            <a:endParaRPr>
              <a:solidFill>
                <a:schemeClr val="lt1"/>
              </a:solidFill>
            </a:endParaRPr>
          </a:p>
          <a:p>
            <a:pPr marL="0" lvl="0" indent="0" algn="l" rtl="0">
              <a:lnSpc>
                <a:spcPct val="90000"/>
              </a:lnSpc>
              <a:spcBef>
                <a:spcPts val="0"/>
              </a:spcBef>
              <a:spcAft>
                <a:spcPts val="0"/>
              </a:spcAft>
              <a:buClr>
                <a:schemeClr val="accent1"/>
              </a:buClr>
              <a:buSzPts val="2400"/>
              <a:buFont typeface="Cambria"/>
              <a:buNone/>
            </a:pPr>
            <a:endParaRPr>
              <a:solidFill>
                <a:schemeClr val="lt1"/>
              </a:solidFill>
            </a:endParaRPr>
          </a:p>
        </p:txBody>
      </p:sp>
      <p:sp>
        <p:nvSpPr>
          <p:cNvPr id="698" name="Google Shape;698;p94"/>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61</a:t>
            </a:fld>
            <a:endParaRPr/>
          </a:p>
        </p:txBody>
      </p:sp>
      <p:sp>
        <p:nvSpPr>
          <p:cNvPr id="699" name="Google Shape;699;p94"/>
          <p:cNvSpPr txBox="1">
            <a:spLocks noGrp="1"/>
          </p:cNvSpPr>
          <p:nvPr>
            <p:ph type="body" idx="1"/>
          </p:nvPr>
        </p:nvSpPr>
        <p:spPr>
          <a:xfrm>
            <a:off x="663914" y="983489"/>
            <a:ext cx="7771200" cy="440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500"/>
              </a:spcBef>
              <a:spcAft>
                <a:spcPts val="0"/>
              </a:spcAft>
              <a:buSzPts val="2400"/>
              <a:buNone/>
            </a:pPr>
            <a:r>
              <a:rPr lang="en-US" b="1">
                <a:solidFill>
                  <a:srgbClr val="C00000"/>
                </a:solidFill>
                <a:latin typeface="Lato"/>
                <a:ea typeface="Lato"/>
                <a:cs typeface="Lato"/>
                <a:sym typeface="Lato"/>
              </a:rPr>
              <a:t>SOLUTION</a:t>
            </a:r>
            <a:endParaRPr b="1">
              <a:solidFill>
                <a:srgbClr val="C00000"/>
              </a:solidFill>
              <a:latin typeface="Lato"/>
              <a:ea typeface="Lato"/>
              <a:cs typeface="Lato"/>
              <a:sym typeface="Lato"/>
            </a:endParaRPr>
          </a:p>
          <a:p>
            <a:pPr marL="457200" lvl="0" indent="-381000" algn="l" rtl="0">
              <a:lnSpc>
                <a:spcPct val="100000"/>
              </a:lnSpc>
              <a:spcBef>
                <a:spcPts val="1500"/>
              </a:spcBef>
              <a:spcAft>
                <a:spcPts val="0"/>
              </a:spcAft>
              <a:buSzPts val="2400"/>
              <a:buChar char="●"/>
            </a:pPr>
            <a:r>
              <a:rPr lang="en-US"/>
              <a:t>Show us all the departments who have a manager at location id 1700</a:t>
            </a:r>
            <a:endParaRPr/>
          </a:p>
          <a:p>
            <a:pPr marL="0" marR="0" lvl="0" indent="0" algn="l" rtl="0">
              <a:lnSpc>
                <a:spcPct val="100000"/>
              </a:lnSpc>
              <a:spcBef>
                <a:spcPts val="1500"/>
              </a:spcBef>
              <a:spcAft>
                <a:spcPts val="1500"/>
              </a:spcAft>
              <a:buSzPts val="2400"/>
              <a:buNone/>
            </a:pPr>
            <a:endParaRPr/>
          </a:p>
        </p:txBody>
      </p:sp>
      <p:sp>
        <p:nvSpPr>
          <p:cNvPr id="7" name="Google Shape;682;p92"/>
          <p:cNvSpPr txBox="1">
            <a:spLocks/>
          </p:cNvSpPr>
          <p:nvPr/>
        </p:nvSpPr>
        <p:spPr>
          <a:xfrm>
            <a:off x="848811" y="3184180"/>
            <a:ext cx="7730100" cy="2898128"/>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1pPr>
            <a:lvl2pPr marL="914400" marR="0" lvl="1"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2pPr>
            <a:lvl3pPr marL="1371600" marR="0" lvl="2"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3pPr>
            <a:lvl4pPr marL="1828800" marR="0" lvl="3"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4pPr>
            <a:lvl5pPr marL="2286000" marR="0" lvl="4"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5pPr>
            <a:lvl6pPr marL="2743200" marR="0" lvl="5"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6pPr>
            <a:lvl7pPr marL="3200400" marR="0" lvl="6"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7pPr>
            <a:lvl8pPr marL="3657600" marR="0" lvl="7"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8pPr>
            <a:lvl9pPr marL="4114800" marR="0" lvl="8" indent="-381000" algn="l" rtl="0">
              <a:lnSpc>
                <a:spcPct val="100000"/>
              </a:lnSpc>
              <a:spcBef>
                <a:spcPts val="1800"/>
              </a:spcBef>
              <a:spcAft>
                <a:spcPts val="180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9pPr>
          </a:lstStyle>
          <a:p>
            <a:pPr marL="0" indent="0">
              <a:buNone/>
            </a:pPr>
            <a:r>
              <a:rPr lang="en-US">
                <a:solidFill>
                  <a:srgbClr val="336699"/>
                </a:solidFill>
                <a:latin typeface="IBM Plex Mono SemiBold"/>
                <a:ea typeface="IBM Plex Mono SemiBold"/>
                <a:cs typeface="IBM Plex Mono SemiBold"/>
                <a:sym typeface="IBM Plex Mono SemiBold"/>
              </a:rPr>
              <a:t>SELECT</a:t>
            </a:r>
            <a:r>
              <a:rPr lang="en-US">
                <a:latin typeface="IBM Plex Mono SemiBold"/>
                <a:ea typeface="IBM Plex Mono SemiBold"/>
                <a:cs typeface="IBM Plex Mono SemiBold"/>
                <a:sym typeface="IBM Plex Mono SemiBold"/>
              </a:rPr>
              <a:t> </a:t>
            </a:r>
            <a:r>
              <a:rPr lang="en-US" err="1">
                <a:latin typeface="IBM Plex Mono SemiBold"/>
                <a:ea typeface="IBM Plex Mono SemiBold"/>
                <a:cs typeface="IBM Plex Mono SemiBold"/>
                <a:sym typeface="IBM Plex Mono SemiBold"/>
              </a:rPr>
              <a:t>Department_Name</a:t>
            </a:r>
            <a:r>
              <a:rPr lang="en-US">
                <a:latin typeface="IBM Plex Mono SemiBold"/>
                <a:ea typeface="IBM Plex Mono SemiBold"/>
                <a:cs typeface="IBM Plex Mono SemiBold"/>
                <a:sym typeface="IBM Plex Mono SemiBold"/>
              </a:rPr>
              <a:t>, </a:t>
            </a:r>
          </a:p>
          <a:p>
            <a:pPr marL="0" indent="0">
              <a:buNone/>
            </a:pPr>
            <a:r>
              <a:rPr lang="en-US">
                <a:latin typeface="IBM Plex Mono SemiBold"/>
                <a:ea typeface="IBM Plex Mono SemiBold"/>
                <a:cs typeface="IBM Plex Mono SemiBold"/>
                <a:sym typeface="IBM Plex Mono SemiBold"/>
              </a:rPr>
              <a:t>       </a:t>
            </a:r>
            <a:r>
              <a:rPr lang="en-US" err="1">
                <a:latin typeface="IBM Plex Mono SemiBold"/>
                <a:ea typeface="IBM Plex Mono SemiBold"/>
                <a:cs typeface="IBM Plex Mono SemiBold"/>
                <a:sym typeface="IBM Plex Mono SemiBold"/>
              </a:rPr>
              <a:t>Manager_Id</a:t>
            </a:r>
            <a:r>
              <a:rPr lang="en-US">
                <a:latin typeface="IBM Plex Mono SemiBold"/>
                <a:ea typeface="IBM Plex Mono SemiBold"/>
                <a:cs typeface="IBM Plex Mono SemiBold"/>
                <a:sym typeface="IBM Plex Mono SemiBold"/>
              </a:rPr>
              <a:t>,</a:t>
            </a:r>
          </a:p>
          <a:p>
            <a:pPr marL="0" indent="0">
              <a:buNone/>
            </a:pPr>
            <a:r>
              <a:rPr lang="en-US">
                <a:latin typeface="IBM Plex Mono SemiBold"/>
                <a:ea typeface="IBM Plex Mono SemiBold"/>
                <a:cs typeface="IBM Plex Mono SemiBold"/>
                <a:sym typeface="IBM Plex Mono SemiBold"/>
              </a:rPr>
              <a:t>       </a:t>
            </a:r>
            <a:r>
              <a:rPr lang="en-US" err="1">
                <a:latin typeface="IBM Plex Mono SemiBold"/>
                <a:ea typeface="IBM Plex Mono SemiBold"/>
                <a:cs typeface="IBM Plex Mono SemiBold"/>
                <a:sym typeface="IBM Plex Mono SemiBold"/>
              </a:rPr>
              <a:t>Location_Id</a:t>
            </a:r>
            <a:r>
              <a:rPr lang="en-US">
                <a:latin typeface="IBM Plex Mono SemiBold"/>
                <a:ea typeface="IBM Plex Mono SemiBold"/>
                <a:cs typeface="IBM Plex Mono SemiBold"/>
                <a:sym typeface="IBM Plex Mono SemiBold"/>
              </a:rPr>
              <a:t> </a:t>
            </a:r>
          </a:p>
          <a:p>
            <a:pPr marL="0" indent="0">
              <a:buFont typeface="Lato Light"/>
              <a:buNone/>
            </a:pPr>
            <a:r>
              <a:rPr lang="en-US">
                <a:solidFill>
                  <a:srgbClr val="336699"/>
                </a:solidFill>
                <a:latin typeface="IBM Plex Mono SemiBold"/>
                <a:ea typeface="IBM Plex Mono SemiBold"/>
                <a:cs typeface="IBM Plex Mono SemiBold"/>
                <a:sym typeface="IBM Plex Mono SemiBold"/>
              </a:rPr>
              <a:t>FROM</a:t>
            </a:r>
            <a:r>
              <a:rPr lang="en-US">
                <a:latin typeface="IBM Plex Mono SemiBold"/>
                <a:ea typeface="IBM Plex Mono SemiBold"/>
                <a:cs typeface="IBM Plex Mono SemiBold"/>
                <a:sym typeface="IBM Plex Mono SemiBold"/>
              </a:rPr>
              <a:t>   Departments</a:t>
            </a:r>
          </a:p>
          <a:p>
            <a:pPr marL="0" indent="0">
              <a:buNone/>
            </a:pPr>
            <a:r>
              <a:rPr lang="en-US">
                <a:solidFill>
                  <a:srgbClr val="336699"/>
                </a:solidFill>
                <a:latin typeface="IBM Plex Mono SemiBold"/>
                <a:ea typeface="IBM Plex Mono SemiBold"/>
                <a:cs typeface="IBM Plex Mono SemiBold"/>
                <a:sym typeface="IBM Plex Mono SemiBold"/>
              </a:rPr>
              <a:t>WHERE </a:t>
            </a:r>
            <a:r>
              <a:rPr lang="en-US" err="1">
                <a:latin typeface="IBM Plex Mono SemiBold"/>
                <a:ea typeface="IBM Plex Mono SemiBold"/>
                <a:cs typeface="IBM Plex Mono SemiBold"/>
                <a:sym typeface="IBM Plex Mono SemiBold"/>
              </a:rPr>
              <a:t>Manager_Id</a:t>
            </a:r>
            <a:r>
              <a:rPr lang="en-US" sz="2800">
                <a:latin typeface="IBM Plex Mono SemiBold"/>
                <a:ea typeface="IBM Plex Mono SemiBold"/>
                <a:cs typeface="IBM Plex Mono SemiBold"/>
                <a:sym typeface="IBM Plex Mono SemiBold"/>
              </a:rPr>
              <a:t> </a:t>
            </a:r>
            <a:r>
              <a:rPr lang="en-US" sz="2800">
                <a:solidFill>
                  <a:srgbClr val="0033CC"/>
                </a:solidFill>
                <a:latin typeface="IBM Plex Mono SemiBold"/>
                <a:ea typeface="IBM Plex Mono SemiBold"/>
                <a:cs typeface="IBM Plex Mono SemiBold"/>
                <a:sym typeface="IBM Plex Mono SemiBold"/>
              </a:rPr>
              <a:t>IS NOT NULL</a:t>
            </a:r>
          </a:p>
          <a:p>
            <a:pPr marL="0" indent="0">
              <a:buNone/>
            </a:pPr>
            <a:r>
              <a:rPr lang="en-US">
                <a:latin typeface="IBM Plex Mono SemiBold"/>
                <a:ea typeface="IBM Plex Mono SemiBold"/>
                <a:cs typeface="IBM Plex Mono SemiBold"/>
                <a:sym typeface="IBM Plex Mono SemiBold"/>
              </a:rPr>
              <a:t>  </a:t>
            </a:r>
            <a:r>
              <a:rPr lang="en-US">
                <a:solidFill>
                  <a:srgbClr val="336699"/>
                </a:solidFill>
                <a:latin typeface="IBM Plex Mono SemiBold"/>
                <a:ea typeface="IBM Plex Mono SemiBold"/>
                <a:cs typeface="IBM Plex Mono SemiBold"/>
                <a:sym typeface="IBM Plex Mono SemiBold"/>
              </a:rPr>
              <a:t>AND</a:t>
            </a:r>
            <a:r>
              <a:rPr lang="en-US" sz="2800">
                <a:latin typeface="IBM Plex Mono SemiBold"/>
                <a:ea typeface="IBM Plex Mono SemiBold"/>
                <a:cs typeface="IBM Plex Mono SemiBold"/>
                <a:sym typeface="IBM Plex Mono SemiBold"/>
              </a:rPr>
              <a:t> </a:t>
            </a:r>
            <a:r>
              <a:rPr lang="en-US" sz="2800" err="1">
                <a:latin typeface="IBM Plex Mono SemiBold"/>
                <a:ea typeface="IBM Plex Mono SemiBold"/>
                <a:cs typeface="IBM Plex Mono SemiBold"/>
                <a:sym typeface="IBM Plex Mono SemiBold"/>
              </a:rPr>
              <a:t>Location_Id</a:t>
            </a:r>
            <a:r>
              <a:rPr lang="en-US" sz="2800">
                <a:latin typeface="IBM Plex Mono SemiBold"/>
                <a:ea typeface="IBM Plex Mono SemiBold"/>
                <a:cs typeface="IBM Plex Mono SemiBold"/>
                <a:sym typeface="IBM Plex Mono SemiBold"/>
              </a:rPr>
              <a:t> = </a:t>
            </a:r>
            <a:r>
              <a:rPr lang="en-US" sz="2800">
                <a:solidFill>
                  <a:srgbClr val="396539"/>
                </a:solidFill>
                <a:latin typeface="IBM Plex Mono SemiBold"/>
                <a:ea typeface="IBM Plex Mono SemiBold"/>
                <a:cs typeface="IBM Plex Mono SemiBold"/>
                <a:sym typeface="IBM Plex Mono SemiBold"/>
              </a:rPr>
              <a:t>1700</a:t>
            </a:r>
            <a:r>
              <a:rPr lang="en-US" sz="2800">
                <a:latin typeface="IBM Plex Mono SemiBold"/>
                <a:ea typeface="IBM Plex Mono SemiBold"/>
                <a:cs typeface="IBM Plex Mono SemiBold"/>
                <a:sym typeface="IBM Plex Mono SemiBold"/>
              </a:rPr>
              <a:t>;</a:t>
            </a:r>
          </a:p>
          <a:p>
            <a:pPr marL="0" indent="0">
              <a:buFont typeface="Lato Light"/>
              <a:buNone/>
            </a:pPr>
            <a:endParaRPr lang="en-US" sz="2800">
              <a:latin typeface="IBM Plex Mono SemiBold"/>
              <a:ea typeface="IBM Plex Mono SemiBold"/>
              <a:cs typeface="IBM Plex Mono SemiBold"/>
              <a:sym typeface="IBM Plex Mono SemiBold"/>
            </a:endParaRPr>
          </a:p>
        </p:txBody>
      </p:sp>
      <p:pic>
        <p:nvPicPr>
          <p:cNvPr id="6" name="Picture 5"/>
          <p:cNvPicPr>
            <a:picLocks noChangeAspect="1"/>
          </p:cNvPicPr>
          <p:nvPr/>
        </p:nvPicPr>
        <p:blipFill>
          <a:blip r:embed="rId3"/>
          <a:stretch>
            <a:fillRect/>
          </a:stretch>
        </p:blipFill>
        <p:spPr>
          <a:xfrm>
            <a:off x="6497609" y="2519664"/>
            <a:ext cx="2081302" cy="1878797"/>
          </a:xfrm>
          <a:prstGeom prst="rect">
            <a:avLst/>
          </a:prstGeom>
        </p:spPr>
      </p:pic>
    </p:spTree>
    <p:extLst>
      <p:ext uri="{BB962C8B-B14F-4D97-AF65-F5344CB8AC3E}">
        <p14:creationId xmlns:p14="http://schemas.microsoft.com/office/powerpoint/2010/main" val="162533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95"/>
          <p:cNvSpPr txBox="1">
            <a:spLocks noGrp="1"/>
          </p:cNvSpPr>
          <p:nvPr>
            <p:ph type="title"/>
          </p:nvPr>
        </p:nvSpPr>
        <p:spPr>
          <a:xfrm>
            <a:off x="473342" y="75756"/>
            <a:ext cx="7200900" cy="500100"/>
          </a:xfrm>
          <a:prstGeom prst="rect">
            <a:avLst/>
          </a:prstGeom>
          <a:solidFill>
            <a:schemeClr val="dk1"/>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WHERE Clause - OR operator</a:t>
            </a:r>
            <a:endParaRPr>
              <a:solidFill>
                <a:schemeClr val="lt1"/>
              </a:solidFill>
            </a:endParaRPr>
          </a:p>
        </p:txBody>
      </p:sp>
      <p:sp>
        <p:nvSpPr>
          <p:cNvPr id="705" name="Google Shape;705;p95"/>
          <p:cNvSpPr txBox="1">
            <a:spLocks noGrp="1"/>
          </p:cNvSpPr>
          <p:nvPr>
            <p:ph type="body" idx="1"/>
          </p:nvPr>
        </p:nvSpPr>
        <p:spPr>
          <a:xfrm>
            <a:off x="427057" y="749201"/>
            <a:ext cx="7200900" cy="470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2400"/>
              <a:buNone/>
            </a:pPr>
            <a:r>
              <a:rPr lang="en-US" sz="2800" b="1">
                <a:latin typeface="Lato"/>
                <a:ea typeface="Lato"/>
                <a:cs typeface="Lato"/>
                <a:sym typeface="Lato"/>
              </a:rPr>
              <a:t>OR</a:t>
            </a:r>
            <a:endParaRPr sz="2800" b="1">
              <a:latin typeface="Lato"/>
              <a:ea typeface="Lato"/>
              <a:cs typeface="Lato"/>
              <a:sym typeface="Lato"/>
            </a:endParaRPr>
          </a:p>
          <a:p>
            <a:pPr marL="0" marR="0" lvl="0" indent="0" algn="l" rtl="0">
              <a:lnSpc>
                <a:spcPct val="100000"/>
              </a:lnSpc>
              <a:spcBef>
                <a:spcPts val="1800"/>
              </a:spcBef>
              <a:spcAft>
                <a:spcPts val="0"/>
              </a:spcAft>
              <a:buSzPts val="2400"/>
              <a:buNone/>
            </a:pPr>
            <a:r>
              <a:rPr lang="en-US" sz="2800"/>
              <a:t>Used to test if any of the conditions are true.</a:t>
            </a:r>
            <a:endParaRPr sz="2800"/>
          </a:p>
          <a:p>
            <a:pPr marL="0" marR="0" lvl="0" indent="0" algn="l" rtl="0">
              <a:lnSpc>
                <a:spcPct val="100000"/>
              </a:lnSpc>
              <a:spcBef>
                <a:spcPts val="1800"/>
              </a:spcBef>
              <a:spcAft>
                <a:spcPts val="0"/>
              </a:spcAft>
              <a:buSzPts val="2400"/>
              <a:buNone/>
            </a:pPr>
            <a:r>
              <a:rPr lang="en-US" sz="2800"/>
              <a:t>Either condition </a:t>
            </a:r>
            <a:r>
              <a:rPr lang="en-US" sz="2800" b="1">
                <a:latin typeface="Lato"/>
                <a:ea typeface="Lato"/>
                <a:cs typeface="Lato"/>
                <a:sym typeface="Lato"/>
              </a:rPr>
              <a:t>or both</a:t>
            </a:r>
            <a:r>
              <a:rPr lang="en-US" sz="2800"/>
              <a:t> must be true.</a:t>
            </a:r>
            <a:br>
              <a:rPr lang="en-US" sz="2800"/>
            </a:br>
            <a:endParaRPr sz="2800"/>
          </a:p>
          <a:p>
            <a:pPr marL="0" marR="0" lvl="0" indent="0" algn="l" rtl="0">
              <a:lnSpc>
                <a:spcPct val="100000"/>
              </a:lnSpc>
              <a:spcBef>
                <a:spcPts val="1800"/>
              </a:spcBef>
              <a:spcAft>
                <a:spcPts val="0"/>
              </a:spcAft>
              <a:buSzPts val="2400"/>
              <a:buNone/>
            </a:pPr>
            <a:r>
              <a:rPr lang="en-US" sz="2800" b="1">
                <a:solidFill>
                  <a:srgbClr val="C00000"/>
                </a:solidFill>
                <a:latin typeface="Lato"/>
                <a:ea typeface="Lato"/>
                <a:cs typeface="Lato"/>
                <a:sym typeface="Lato"/>
              </a:rPr>
              <a:t>Syntax: </a:t>
            </a:r>
            <a:endParaRPr sz="2800">
              <a:solidFill>
                <a:srgbClr val="C00000"/>
              </a:solidFill>
              <a:latin typeface="IBM Plex Mono SemiBold"/>
              <a:ea typeface="IBM Plex Mono SemiBold"/>
              <a:cs typeface="IBM Plex Mono SemiBold"/>
              <a:sym typeface="IBM Plex Mono SemiBold"/>
            </a:endParaRPr>
          </a:p>
          <a:p>
            <a:pPr marL="0" lvl="0" indent="0" algn="l" rtl="0">
              <a:lnSpc>
                <a:spcPct val="100000"/>
              </a:lnSpc>
              <a:spcBef>
                <a:spcPts val="1800"/>
              </a:spcBef>
              <a:spcAft>
                <a:spcPts val="1800"/>
              </a:spcAft>
              <a:buSzPts val="2400"/>
              <a:buNone/>
            </a:pPr>
            <a:endParaRPr sz="2800"/>
          </a:p>
        </p:txBody>
      </p:sp>
      <p:sp>
        <p:nvSpPr>
          <p:cNvPr id="706" name="Google Shape;706;p95"/>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62</a:t>
            </a:fld>
            <a:endParaRPr/>
          </a:p>
        </p:txBody>
      </p:sp>
      <p:sp>
        <p:nvSpPr>
          <p:cNvPr id="707" name="Google Shape;707;p95"/>
          <p:cNvSpPr txBox="1">
            <a:spLocks noGrp="1"/>
          </p:cNvSpPr>
          <p:nvPr>
            <p:ph type="body" idx="1"/>
          </p:nvPr>
        </p:nvSpPr>
        <p:spPr>
          <a:xfrm>
            <a:off x="427057" y="3704453"/>
            <a:ext cx="7147800" cy="6534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800">
                <a:latin typeface="IBM Plex Mono SemiBold"/>
                <a:ea typeface="IBM Plex Mono SemiBold"/>
                <a:cs typeface="IBM Plex Mono SemiBold"/>
                <a:sym typeface="IBM Plex Mono SemiBold"/>
              </a:rPr>
              <a:t>condition_1 </a:t>
            </a:r>
            <a:r>
              <a:rPr lang="en-US" sz="2800">
                <a:solidFill>
                  <a:srgbClr val="336699"/>
                </a:solidFill>
                <a:latin typeface="IBM Plex Mono SemiBold"/>
                <a:ea typeface="IBM Plex Mono SemiBold"/>
                <a:cs typeface="IBM Plex Mono SemiBold"/>
                <a:sym typeface="IBM Plex Mono SemiBold"/>
              </a:rPr>
              <a:t>OR </a:t>
            </a:r>
            <a:r>
              <a:rPr lang="en-US" sz="2800">
                <a:latin typeface="IBM Plex Mono SemiBold"/>
                <a:ea typeface="IBM Plex Mono SemiBold"/>
                <a:cs typeface="IBM Plex Mono SemiBold"/>
                <a:sym typeface="IBM Plex Mono SemiBold"/>
              </a:rPr>
              <a:t>condition_2</a:t>
            </a:r>
            <a:endParaRPr sz="2800">
              <a:latin typeface="IBM Plex Mono SemiBold"/>
              <a:ea typeface="IBM Plex Mono SemiBold"/>
              <a:cs typeface="IBM Plex Mono SemiBold"/>
              <a:sym typeface="IBM Plex Mono SemiBo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705">
                                            <p:txEl>
                                              <p:pRg st="0" end="0"/>
                                            </p:txEl>
                                          </p:spTgt>
                                        </p:tgtEl>
                                        <p:attrNameLst>
                                          <p:attrName>style.visibility</p:attrName>
                                        </p:attrNameLst>
                                      </p:cBhvr>
                                      <p:to>
                                        <p:strVal val="visible"/>
                                      </p:to>
                                    </p:set>
                                    <p:animEffect transition="in" filter="barn(inVertical)">
                                      <p:cBhvr>
                                        <p:cTn id="7" dur="500"/>
                                        <p:tgtEl>
                                          <p:spTgt spid="705">
                                            <p:txEl>
                                              <p:pRg st="0" end="0"/>
                                            </p:txEl>
                                          </p:spTgt>
                                        </p:tgtEl>
                                      </p:cBhvr>
                                    </p:animEffect>
                                  </p:childTnLst>
                                </p:cTn>
                              </p:par>
                            </p:childTnLst>
                          </p:cTn>
                        </p:par>
                        <p:par>
                          <p:cTn id="8" fill="hold">
                            <p:stCondLst>
                              <p:cond delay="750"/>
                            </p:stCondLst>
                            <p:childTnLst>
                              <p:par>
                                <p:cTn id="9" presetID="16" presetClass="entr" presetSubtype="21" fill="hold" nodeType="afterEffect">
                                  <p:stCondLst>
                                    <p:cond delay="750"/>
                                  </p:stCondLst>
                                  <p:childTnLst>
                                    <p:set>
                                      <p:cBhvr>
                                        <p:cTn id="10" dur="1" fill="hold">
                                          <p:stCondLst>
                                            <p:cond delay="0"/>
                                          </p:stCondLst>
                                        </p:cTn>
                                        <p:tgtEl>
                                          <p:spTgt spid="705">
                                            <p:txEl>
                                              <p:pRg st="1" end="1"/>
                                            </p:txEl>
                                          </p:spTgt>
                                        </p:tgtEl>
                                        <p:attrNameLst>
                                          <p:attrName>style.visibility</p:attrName>
                                        </p:attrNameLst>
                                      </p:cBhvr>
                                      <p:to>
                                        <p:strVal val="visible"/>
                                      </p:to>
                                    </p:set>
                                    <p:animEffect transition="in" filter="barn(inVertical)">
                                      <p:cBhvr>
                                        <p:cTn id="11" dur="500"/>
                                        <p:tgtEl>
                                          <p:spTgt spid="70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705">
                                            <p:txEl>
                                              <p:pRg st="2" end="2"/>
                                            </p:txEl>
                                          </p:spTgt>
                                        </p:tgtEl>
                                        <p:attrNameLst>
                                          <p:attrName>style.visibility</p:attrName>
                                        </p:attrNameLst>
                                      </p:cBhvr>
                                      <p:to>
                                        <p:strVal val="visible"/>
                                      </p:to>
                                    </p:set>
                                    <p:animEffect transition="in" filter="barn(inVertical)">
                                      <p:cBhvr>
                                        <p:cTn id="16" dur="500"/>
                                        <p:tgtEl>
                                          <p:spTgt spid="70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705">
                                            <p:txEl>
                                              <p:pRg st="3" end="3"/>
                                            </p:txEl>
                                          </p:spTgt>
                                        </p:tgtEl>
                                        <p:attrNameLst>
                                          <p:attrName>style.visibility</p:attrName>
                                        </p:attrNameLst>
                                      </p:cBhvr>
                                      <p:to>
                                        <p:strVal val="visible"/>
                                      </p:to>
                                    </p:set>
                                    <p:animEffect transition="in" filter="barn(inVertical)">
                                      <p:cBhvr>
                                        <p:cTn id="21" dur="500"/>
                                        <p:tgtEl>
                                          <p:spTgt spid="705">
                                            <p:txEl>
                                              <p:pRg st="3" end="3"/>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707">
                                            <p:bg/>
                                          </p:spTgt>
                                        </p:tgtEl>
                                        <p:attrNameLst>
                                          <p:attrName>style.visibility</p:attrName>
                                        </p:attrNameLst>
                                      </p:cBhvr>
                                      <p:to>
                                        <p:strVal val="visible"/>
                                      </p:to>
                                    </p:set>
                                    <p:animEffect transition="in" filter="barn(inVertical)">
                                      <p:cBhvr>
                                        <p:cTn id="24" dur="500"/>
                                        <p:tgtEl>
                                          <p:spTgt spid="707">
                                            <p:bg/>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707">
                                            <p:txEl>
                                              <p:pRg st="0" end="0"/>
                                            </p:txEl>
                                          </p:spTgt>
                                        </p:tgtEl>
                                        <p:attrNameLst>
                                          <p:attrName>style.visibility</p:attrName>
                                        </p:attrNameLst>
                                      </p:cBhvr>
                                      <p:to>
                                        <p:strVal val="visible"/>
                                      </p:to>
                                    </p:set>
                                    <p:animEffect transition="in" filter="barn(inVertical)">
                                      <p:cBhvr>
                                        <p:cTn id="27" dur="500"/>
                                        <p:tgtEl>
                                          <p:spTgt spid="7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 grpId="0" uiExpand="1" build="p"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96"/>
          <p:cNvSpPr txBox="1">
            <a:spLocks noGrp="1"/>
          </p:cNvSpPr>
          <p:nvPr>
            <p:ph type="title"/>
          </p:nvPr>
        </p:nvSpPr>
        <p:spPr>
          <a:xfrm>
            <a:off x="514125" y="160703"/>
            <a:ext cx="8150100" cy="500100"/>
          </a:xfrm>
          <a:prstGeom prst="rect">
            <a:avLst/>
          </a:prstGeom>
          <a:solidFill>
            <a:schemeClr val="dk1"/>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WHERE Clause - OR operator</a:t>
            </a:r>
            <a:endParaRPr>
              <a:solidFill>
                <a:schemeClr val="lt1"/>
              </a:solidFill>
            </a:endParaRPr>
          </a:p>
        </p:txBody>
      </p:sp>
      <p:sp>
        <p:nvSpPr>
          <p:cNvPr id="713" name="Google Shape;713;p96"/>
          <p:cNvSpPr txBox="1">
            <a:spLocks noGrp="1"/>
          </p:cNvSpPr>
          <p:nvPr>
            <p:ph type="body" idx="1"/>
          </p:nvPr>
        </p:nvSpPr>
        <p:spPr>
          <a:xfrm>
            <a:off x="456675" y="1096673"/>
            <a:ext cx="8265000" cy="500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1800"/>
              </a:spcAft>
              <a:buSzPts val="2400"/>
              <a:buNone/>
            </a:pPr>
            <a:r>
              <a:rPr lang="en-US" b="1">
                <a:latin typeface="Lato"/>
                <a:ea typeface="Lato"/>
                <a:cs typeface="Lato"/>
                <a:sym typeface="Lato"/>
              </a:rPr>
              <a:t>OR operator (truth table):</a:t>
            </a:r>
            <a:endParaRPr/>
          </a:p>
        </p:txBody>
      </p:sp>
      <p:sp>
        <p:nvSpPr>
          <p:cNvPr id="714" name="Google Shape;714;p96"/>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63</a:t>
            </a:fld>
            <a:endParaRPr/>
          </a:p>
        </p:txBody>
      </p:sp>
      <p:graphicFrame>
        <p:nvGraphicFramePr>
          <p:cNvPr id="715" name="Google Shape;715;p96"/>
          <p:cNvGraphicFramePr/>
          <p:nvPr>
            <p:extLst>
              <p:ext uri="{D42A27DB-BD31-4B8C-83A1-F6EECF244321}">
                <p14:modId xmlns:p14="http://schemas.microsoft.com/office/powerpoint/2010/main" val="432181255"/>
              </p:ext>
            </p:extLst>
          </p:nvPr>
        </p:nvGraphicFramePr>
        <p:xfrm>
          <a:off x="514125" y="2483501"/>
          <a:ext cx="8150125" cy="3108810"/>
        </p:xfrm>
        <a:graphic>
          <a:graphicData uri="http://schemas.openxmlformats.org/drawingml/2006/table">
            <a:tbl>
              <a:tblPr>
                <a:noFill/>
                <a:tableStyleId>{F7C8A59C-9483-4625-84B5-304607ACC7C3}</a:tableStyleId>
              </a:tblPr>
              <a:tblGrid>
                <a:gridCol w="1936525">
                  <a:extLst>
                    <a:ext uri="{9D8B030D-6E8A-4147-A177-3AD203B41FA5}">
                      <a16:colId xmlns:a16="http://schemas.microsoft.com/office/drawing/2014/main" val="20000"/>
                    </a:ext>
                  </a:extLst>
                </a:gridCol>
                <a:gridCol w="1935700">
                  <a:extLst>
                    <a:ext uri="{9D8B030D-6E8A-4147-A177-3AD203B41FA5}">
                      <a16:colId xmlns:a16="http://schemas.microsoft.com/office/drawing/2014/main" val="20001"/>
                    </a:ext>
                  </a:extLst>
                </a:gridCol>
                <a:gridCol w="4277900">
                  <a:extLst>
                    <a:ext uri="{9D8B030D-6E8A-4147-A177-3AD203B41FA5}">
                      <a16:colId xmlns:a16="http://schemas.microsoft.com/office/drawing/2014/main" val="20002"/>
                    </a:ext>
                  </a:extLst>
                </a:gridCol>
              </a:tblGrid>
              <a:tr h="3810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accent1"/>
                          </a:solidFill>
                          <a:latin typeface="Lato Light"/>
                          <a:ea typeface="Lato Light"/>
                          <a:cs typeface="Lato Light"/>
                          <a:sym typeface="Lato Light"/>
                        </a:rPr>
                        <a:t>Condition 1</a:t>
                      </a:r>
                      <a:endParaRPr sz="2400" u="none" strike="noStrike" cap="none">
                        <a:solidFill>
                          <a:schemeClr val="accent1"/>
                        </a:solidFill>
                        <a:latin typeface="Lato Light"/>
                        <a:ea typeface="Lato Light"/>
                        <a:cs typeface="Lato Light"/>
                        <a:sym typeface="Lato Light"/>
                      </a:endParaRPr>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accent1"/>
                          </a:solidFill>
                          <a:latin typeface="Lato Light"/>
                          <a:ea typeface="Lato Light"/>
                          <a:cs typeface="Lato Light"/>
                          <a:sym typeface="Lato Light"/>
                        </a:rPr>
                        <a:t>Condition 2</a:t>
                      </a:r>
                      <a:endParaRPr sz="2400" u="none" strike="noStrike" cap="none">
                        <a:solidFill>
                          <a:schemeClr val="accent1"/>
                        </a:solidFill>
                        <a:latin typeface="Lato Light"/>
                        <a:ea typeface="Lato Light"/>
                        <a:cs typeface="Lato Light"/>
                        <a:sym typeface="Lato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chemeClr val="accent1"/>
                          </a:solidFill>
                          <a:latin typeface="Lato"/>
                          <a:ea typeface="Lato"/>
                          <a:cs typeface="Lato"/>
                          <a:sym typeface="Lato"/>
                        </a:rPr>
                        <a:t>Add the row to the result?</a:t>
                      </a:r>
                      <a:endParaRPr sz="2400" u="none" strike="noStrike" cap="none">
                        <a:solidFill>
                          <a:schemeClr val="accent1"/>
                        </a:solidFill>
                        <a:latin typeface="Lato"/>
                        <a:ea typeface="Lato"/>
                        <a:cs typeface="Lato"/>
                        <a:sym typeface="Lato"/>
                      </a:endParaRPr>
                    </a:p>
                  </a:txBody>
                  <a:tcPr marL="91425" marR="91425" marT="0" marB="0">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2"/>
                          </a:solidFill>
                          <a:latin typeface="Lato Light"/>
                          <a:ea typeface="Lato Light"/>
                          <a:cs typeface="Lato Light"/>
                          <a:sym typeface="Lato Light"/>
                        </a:rPr>
                        <a:t>FALSE</a:t>
                      </a:r>
                      <a:endParaRPr sz="2400" u="none" strike="noStrike" cap="none">
                        <a:solidFill>
                          <a:schemeClr val="dk2"/>
                        </a:solidFill>
                        <a:latin typeface="Lato Light"/>
                        <a:ea typeface="Lato Light"/>
                        <a:cs typeface="Lato Light"/>
                        <a:sym typeface="Lato Light"/>
                      </a:endParaRPr>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dk2"/>
                          </a:solidFill>
                          <a:latin typeface="Lato Light"/>
                          <a:ea typeface="Lato Light"/>
                          <a:cs typeface="Lato Light"/>
                          <a:sym typeface="Lato Light"/>
                        </a:rPr>
                        <a:t>FALSE</a:t>
                      </a:r>
                      <a:endParaRPr sz="2400" u="none" strike="noStrike" cap="none">
                        <a:solidFill>
                          <a:schemeClr val="dk2"/>
                        </a:solidFill>
                        <a:latin typeface="Lato Light"/>
                        <a:ea typeface="Lato Light"/>
                        <a:cs typeface="Lato Light"/>
                        <a:sym typeface="Lato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chemeClr val="accent1"/>
                          </a:solidFill>
                          <a:latin typeface="Lato"/>
                          <a:ea typeface="Lato"/>
                          <a:cs typeface="Lato"/>
                          <a:sym typeface="Lato"/>
                        </a:rPr>
                        <a:t>No</a:t>
                      </a:r>
                      <a:endParaRPr sz="2400" u="none" strike="noStrike" cap="none">
                        <a:solidFill>
                          <a:schemeClr val="dk2"/>
                        </a:solidFill>
                        <a:latin typeface="Lato"/>
                        <a:ea typeface="Lato"/>
                        <a:cs typeface="Lato"/>
                        <a:sym typeface="Lato"/>
                      </a:endParaRPr>
                    </a:p>
                  </a:txBody>
                  <a:tcPr marL="91425" marR="91425" marT="0" marB="0">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2400"/>
                        <a:buFont typeface="Arial"/>
                        <a:buNone/>
                      </a:pPr>
                      <a:r>
                        <a:rPr lang="en-US" sz="2400" b="1" u="none" strike="noStrike" cap="none">
                          <a:solidFill>
                            <a:schemeClr val="accent1"/>
                          </a:solidFill>
                          <a:latin typeface="Lato"/>
                          <a:ea typeface="Lato"/>
                          <a:cs typeface="Lato"/>
                          <a:sym typeface="Lato"/>
                        </a:rPr>
                        <a:t>TRUE</a:t>
                      </a:r>
                      <a:endParaRPr sz="2400" b="1" u="none" strike="noStrike" cap="none">
                        <a:solidFill>
                          <a:schemeClr val="accen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2400"/>
                        <a:buFont typeface="Arial"/>
                        <a:buNone/>
                      </a:pPr>
                      <a:endParaRPr sz="2400" b="1" u="none" strike="noStrike" cap="none">
                        <a:solidFill>
                          <a:schemeClr val="accent1"/>
                        </a:solidFill>
                        <a:latin typeface="Lato"/>
                        <a:ea typeface="Lato"/>
                        <a:cs typeface="Lato"/>
                        <a:sym typeface="Lato"/>
                      </a:endParaRPr>
                    </a:p>
                  </a:txBody>
                  <a:tcPr marL="91425" marR="91425" marT="91425" marB="91425">
                    <a:lnR w="9525" cap="flat" cmpd="sng">
                      <a:solidFill>
                        <a:srgbClr val="9E9E9E"/>
                      </a:solidFill>
                      <a:prstDash val="solid"/>
                      <a:round/>
                      <a:headEnd type="none" w="sm" len="sm"/>
                      <a:tailEnd type="none" w="sm" len="sm"/>
                    </a:lnR>
                    <a:solidFill>
                      <a:srgbClr val="D9EAD3"/>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accent1"/>
                          </a:solidFill>
                          <a:latin typeface="Lato Light"/>
                          <a:ea typeface="Lato Light"/>
                          <a:cs typeface="Lato Light"/>
                          <a:sym typeface="Lato Light"/>
                        </a:rPr>
                        <a:t>FALSE</a:t>
                      </a:r>
                      <a:endParaRPr sz="2400" u="none" strike="noStrike" cap="none">
                        <a:solidFill>
                          <a:schemeClr val="accent1"/>
                        </a:solidFill>
                        <a:latin typeface="Lato Light"/>
                        <a:ea typeface="Lato Light"/>
                        <a:cs typeface="Lato Light"/>
                        <a:sym typeface="Lato Light"/>
                      </a:endParaRPr>
                    </a:p>
                    <a:p>
                      <a:pPr marL="0" marR="0" lvl="0" indent="0" algn="l" rtl="0">
                        <a:lnSpc>
                          <a:spcPct val="100000"/>
                        </a:lnSpc>
                        <a:spcBef>
                          <a:spcPts val="0"/>
                        </a:spcBef>
                        <a:spcAft>
                          <a:spcPts val="0"/>
                        </a:spcAft>
                        <a:buClr>
                          <a:srgbClr val="000000"/>
                        </a:buClr>
                        <a:buSzPts val="2400"/>
                        <a:buFont typeface="Arial"/>
                        <a:buNone/>
                      </a:pPr>
                      <a:endParaRPr sz="2400" b="1" u="none" strike="noStrike" cap="none">
                        <a:solidFill>
                          <a:schemeClr val="accen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b="1" u="none" strike="noStrike" cap="none">
                          <a:solidFill>
                            <a:schemeClr val="accent1"/>
                          </a:solidFill>
                          <a:latin typeface="Lato"/>
                          <a:ea typeface="Lato"/>
                          <a:cs typeface="Lato"/>
                          <a:sym typeface="Lato"/>
                        </a:rPr>
                        <a:t>YES</a:t>
                      </a:r>
                      <a:endParaRPr sz="2400" b="1" u="none" strike="noStrike" cap="none">
                        <a:solidFill>
                          <a:schemeClr val="accent1"/>
                        </a:solidFill>
                        <a:latin typeface="Lato"/>
                        <a:ea typeface="Lato"/>
                        <a:cs typeface="Lato"/>
                        <a:sym typeface="Lato"/>
                      </a:endParaRPr>
                    </a:p>
                  </a:txBody>
                  <a:tcPr marL="91425" marR="91425" marT="0" marB="0">
                    <a:lnL w="9525" cap="flat" cmpd="sng">
                      <a:solidFill>
                        <a:srgbClr val="9E9E9E"/>
                      </a:solidFill>
                      <a:prstDash val="solid"/>
                      <a:round/>
                      <a:headEnd type="none" w="sm" len="sm"/>
                      <a:tailEnd type="none" w="sm" len="sm"/>
                    </a:lnL>
                    <a:solidFill>
                      <a:srgbClr val="D9EAD3"/>
                    </a:solidFill>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solidFill>
                            <a:schemeClr val="accent1"/>
                          </a:solidFill>
                          <a:latin typeface="Lato Light"/>
                          <a:ea typeface="Lato Light"/>
                          <a:cs typeface="Lato Light"/>
                          <a:sym typeface="Lato Light"/>
                        </a:rPr>
                        <a:t>FALSE</a:t>
                      </a:r>
                      <a:endParaRPr sz="2400" u="none" strike="noStrike" cap="none">
                        <a:solidFill>
                          <a:schemeClr val="accent1"/>
                        </a:solidFill>
                        <a:latin typeface="Lato Light"/>
                        <a:ea typeface="Lato Light"/>
                        <a:cs typeface="Lato Light"/>
                        <a:sym typeface="Lato Light"/>
                      </a:endParaRPr>
                    </a:p>
                  </a:txBody>
                  <a:tcPr marL="91425" marR="91425" marT="91425" marB="91425">
                    <a:lnR w="9525" cap="flat" cmpd="sng">
                      <a:solidFill>
                        <a:srgbClr val="9E9E9E"/>
                      </a:solidFill>
                      <a:prstDash val="solid"/>
                      <a:round/>
                      <a:headEnd type="none" w="sm" len="sm"/>
                      <a:tailEnd type="none" w="sm" len="sm"/>
                    </a:lnR>
                    <a:solidFill>
                      <a:srgbClr val="D9EAD3"/>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1" u="none" strike="noStrike" cap="none">
                          <a:solidFill>
                            <a:schemeClr val="accent1"/>
                          </a:solidFill>
                          <a:latin typeface="Lato"/>
                          <a:ea typeface="Lato"/>
                          <a:cs typeface="Lato"/>
                          <a:sym typeface="Lato"/>
                        </a:rPr>
                        <a:t>TRUE</a:t>
                      </a:r>
                      <a:endParaRPr sz="2400" b="1" u="none" strike="noStrike" cap="none">
                        <a:solidFill>
                          <a:schemeClr val="accen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b="1" u="none" strike="noStrike" cap="none">
                          <a:solidFill>
                            <a:schemeClr val="accent1"/>
                          </a:solidFill>
                          <a:latin typeface="Lato"/>
                          <a:ea typeface="Lato"/>
                          <a:cs typeface="Lato"/>
                          <a:sym typeface="Lato"/>
                        </a:rPr>
                        <a:t>YES</a:t>
                      </a:r>
                      <a:endParaRPr sz="2400" b="1" u="none" strike="noStrike" cap="none">
                        <a:solidFill>
                          <a:schemeClr val="accent1"/>
                        </a:solidFill>
                        <a:latin typeface="Lato"/>
                        <a:ea typeface="Lato"/>
                        <a:cs typeface="Lato"/>
                        <a:sym typeface="Lato"/>
                      </a:endParaRPr>
                    </a:p>
                  </a:txBody>
                  <a:tcPr marL="91425" marR="91425" marT="0" marB="0">
                    <a:lnL w="9525" cap="flat" cmpd="sng">
                      <a:solidFill>
                        <a:srgbClr val="9E9E9E"/>
                      </a:solidFill>
                      <a:prstDash val="solid"/>
                      <a:round/>
                      <a:headEnd type="none" w="sm" len="sm"/>
                      <a:tailEnd type="none" w="sm" len="sm"/>
                    </a:lnL>
                    <a:solidFill>
                      <a:srgbClr val="D9EAD3"/>
                    </a:solidFill>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2400"/>
                        <a:buFont typeface="Arial"/>
                        <a:buNone/>
                      </a:pPr>
                      <a:r>
                        <a:rPr lang="en-US" sz="2400" b="1" u="none" strike="noStrike" cap="none">
                          <a:solidFill>
                            <a:schemeClr val="accent1"/>
                          </a:solidFill>
                          <a:latin typeface="Lato"/>
                          <a:ea typeface="Lato"/>
                          <a:cs typeface="Lato"/>
                          <a:sym typeface="Lato"/>
                        </a:rPr>
                        <a:t>TRUE</a:t>
                      </a:r>
                      <a:endParaRPr sz="2400" b="1" u="none" strike="noStrike" cap="none">
                        <a:solidFill>
                          <a:schemeClr val="accent1"/>
                        </a:solidFill>
                        <a:latin typeface="Lato"/>
                        <a:ea typeface="Lato"/>
                        <a:cs typeface="Lato"/>
                        <a:sym typeface="Lato"/>
                      </a:endParaRPr>
                    </a:p>
                  </a:txBody>
                  <a:tcPr marL="91425" marR="91425" marT="91425" marB="91425">
                    <a:lnR w="9525" cap="flat" cmpd="sng">
                      <a:solidFill>
                        <a:srgbClr val="9E9E9E"/>
                      </a:solidFill>
                      <a:prstDash val="solid"/>
                      <a:round/>
                      <a:headEnd type="none" w="sm" len="sm"/>
                      <a:tailEnd type="none" w="sm" len="sm"/>
                    </a:lnR>
                    <a:solidFill>
                      <a:srgbClr val="D9EAD3"/>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b="1" u="none" strike="noStrike" cap="none">
                          <a:solidFill>
                            <a:schemeClr val="accent1"/>
                          </a:solidFill>
                          <a:latin typeface="Lato"/>
                          <a:ea typeface="Lato"/>
                          <a:cs typeface="Lato"/>
                          <a:sym typeface="Lato"/>
                        </a:rPr>
                        <a:t>TRUE</a:t>
                      </a:r>
                      <a:endParaRPr sz="2400" b="1" u="none" strike="noStrike" cap="none">
                        <a:solidFill>
                          <a:schemeClr val="accent1"/>
                        </a:solidFill>
                        <a:latin typeface="Lato"/>
                        <a:ea typeface="Lato"/>
                        <a:cs typeface="Lato"/>
                        <a:sym typeface="La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D9EAD3"/>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b="1" u="none" strike="noStrike" cap="none">
                          <a:solidFill>
                            <a:schemeClr val="accent1"/>
                          </a:solidFill>
                          <a:latin typeface="Lato"/>
                          <a:ea typeface="Lato"/>
                          <a:cs typeface="Lato"/>
                          <a:sym typeface="Lato"/>
                        </a:rPr>
                        <a:t>YES</a:t>
                      </a:r>
                      <a:endParaRPr sz="2400" b="1" u="none" strike="noStrike" cap="none">
                        <a:solidFill>
                          <a:schemeClr val="accent1"/>
                        </a:solidFill>
                        <a:latin typeface="Lato"/>
                        <a:ea typeface="Lato"/>
                        <a:cs typeface="Lato"/>
                        <a:sym typeface="Lato"/>
                      </a:endParaRPr>
                    </a:p>
                  </a:txBody>
                  <a:tcPr marL="91425" marR="91425" marT="0" marB="0">
                    <a:lnL w="9525" cap="flat" cmpd="sng">
                      <a:solidFill>
                        <a:srgbClr val="9E9E9E"/>
                      </a:solidFill>
                      <a:prstDash val="solid"/>
                      <a:round/>
                      <a:headEnd type="none" w="sm" len="sm"/>
                      <a:tailEnd type="none" w="sm" len="sm"/>
                    </a:lnL>
                    <a:solidFill>
                      <a:srgbClr val="D9EAD3"/>
                    </a:solidFill>
                  </a:tcPr>
                </a:tc>
                <a:extLst>
                  <a:ext uri="{0D108BD9-81ED-4DB2-BD59-A6C34878D82A}">
                    <a16:rowId xmlns:a16="http://schemas.microsoft.com/office/drawing/2014/main" val="10004"/>
                  </a:ext>
                </a:extLst>
              </a:tr>
            </a:tbl>
          </a:graphicData>
        </a:graphic>
      </p:graphicFrame>
      <p:sp>
        <p:nvSpPr>
          <p:cNvPr id="716" name="Google Shape;716;p96"/>
          <p:cNvSpPr txBox="1">
            <a:spLocks noGrp="1"/>
          </p:cNvSpPr>
          <p:nvPr>
            <p:ph type="body" idx="1"/>
          </p:nvPr>
        </p:nvSpPr>
        <p:spPr>
          <a:xfrm>
            <a:off x="1015288" y="1596773"/>
            <a:ext cx="7147800" cy="6534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latin typeface="IBM Plex Mono SemiBold"/>
                <a:ea typeface="IBM Plex Mono SemiBold"/>
                <a:cs typeface="IBM Plex Mono SemiBold"/>
                <a:sym typeface="IBM Plex Mono SemiBold"/>
              </a:rPr>
              <a:t>condition_1 </a:t>
            </a:r>
            <a:r>
              <a:rPr lang="en-US">
                <a:solidFill>
                  <a:srgbClr val="336699"/>
                </a:solidFill>
                <a:latin typeface="IBM Plex Mono SemiBold"/>
                <a:ea typeface="IBM Plex Mono SemiBold"/>
                <a:cs typeface="IBM Plex Mono SemiBold"/>
                <a:sym typeface="IBM Plex Mono SemiBold"/>
              </a:rPr>
              <a:t>OR </a:t>
            </a:r>
            <a:r>
              <a:rPr lang="en-US">
                <a:latin typeface="IBM Plex Mono SemiBold"/>
                <a:ea typeface="IBM Plex Mono SemiBold"/>
                <a:cs typeface="IBM Plex Mono SemiBold"/>
                <a:sym typeface="IBM Plex Mono SemiBold"/>
              </a:rPr>
              <a:t>condition_2</a:t>
            </a:r>
            <a:endParaRPr>
              <a:latin typeface="IBM Plex Mono SemiBold"/>
              <a:ea typeface="IBM Plex Mono SemiBold"/>
              <a:cs typeface="IBM Plex Mono SemiBold"/>
              <a:sym typeface="IBM Plex Mono SemiBo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97"/>
          <p:cNvSpPr txBox="1">
            <a:spLocks noGrp="1"/>
          </p:cNvSpPr>
          <p:nvPr>
            <p:ph type="title"/>
          </p:nvPr>
        </p:nvSpPr>
        <p:spPr>
          <a:xfrm>
            <a:off x="456650" y="94044"/>
            <a:ext cx="7200900" cy="500100"/>
          </a:xfrm>
          <a:prstGeom prst="rect">
            <a:avLst/>
          </a:prstGeom>
          <a:solidFill>
            <a:schemeClr val="dk1"/>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WHERE Clause - OR operator</a:t>
            </a:r>
            <a:endParaRPr>
              <a:solidFill>
                <a:schemeClr val="lt1"/>
              </a:solidFill>
            </a:endParaRPr>
          </a:p>
        </p:txBody>
      </p:sp>
      <p:sp>
        <p:nvSpPr>
          <p:cNvPr id="722" name="Google Shape;722;p97"/>
          <p:cNvSpPr txBox="1">
            <a:spLocks noGrp="1"/>
          </p:cNvSpPr>
          <p:nvPr>
            <p:ph type="body" idx="1"/>
          </p:nvPr>
        </p:nvSpPr>
        <p:spPr>
          <a:xfrm>
            <a:off x="456650" y="1110584"/>
            <a:ext cx="7200900" cy="470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2400"/>
              <a:buNone/>
            </a:pPr>
            <a:r>
              <a:rPr lang="en-US" b="1">
                <a:solidFill>
                  <a:srgbClr val="C00000"/>
                </a:solidFill>
                <a:latin typeface="Lato"/>
                <a:ea typeface="Lato"/>
                <a:cs typeface="Lato"/>
                <a:sym typeface="Lato"/>
              </a:rPr>
              <a:t>OR Example:</a:t>
            </a:r>
            <a:endParaRPr b="1">
              <a:solidFill>
                <a:srgbClr val="C00000"/>
              </a:solidFill>
              <a:latin typeface="Lato"/>
              <a:ea typeface="Lato"/>
              <a:cs typeface="Lato"/>
              <a:sym typeface="Lato"/>
            </a:endParaRPr>
          </a:p>
          <a:p>
            <a:pPr marL="0" marR="0" lvl="0" indent="0" algn="l" rtl="0">
              <a:lnSpc>
                <a:spcPct val="100000"/>
              </a:lnSpc>
              <a:spcBef>
                <a:spcPts val="1800"/>
              </a:spcBef>
              <a:spcAft>
                <a:spcPts val="1800"/>
              </a:spcAft>
              <a:buSzPts val="2400"/>
              <a:buNone/>
            </a:pPr>
            <a:r>
              <a:rPr lang="en-US"/>
              <a:t>We want to see the department name, manager id and location id of all departments where the manager id is </a:t>
            </a:r>
            <a:r>
              <a:rPr lang="en-US" b="1"/>
              <a:t>201</a:t>
            </a:r>
            <a:r>
              <a:rPr lang="en-US"/>
              <a:t> or the location id is </a:t>
            </a:r>
            <a:r>
              <a:rPr lang="en-US" b="1"/>
              <a:t>2400</a:t>
            </a:r>
            <a:r>
              <a:rPr lang="en-US"/>
              <a:t>.</a:t>
            </a:r>
            <a:endParaRPr/>
          </a:p>
        </p:txBody>
      </p:sp>
      <p:sp>
        <p:nvSpPr>
          <p:cNvPr id="723" name="Google Shape;723;p9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64</a:t>
            </a:fld>
            <a:endParaRPr/>
          </a:p>
        </p:txBody>
      </p:sp>
      <p:sp>
        <p:nvSpPr>
          <p:cNvPr id="724" name="Google Shape;724;p97"/>
          <p:cNvSpPr txBox="1">
            <a:spLocks noGrp="1"/>
          </p:cNvSpPr>
          <p:nvPr>
            <p:ph type="body" idx="1"/>
          </p:nvPr>
        </p:nvSpPr>
        <p:spPr>
          <a:xfrm>
            <a:off x="509700" y="3002084"/>
            <a:ext cx="7730100" cy="26655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200">
                <a:solidFill>
                  <a:srgbClr val="336699"/>
                </a:solidFill>
                <a:latin typeface="IBM Plex Mono SemiBold"/>
                <a:ea typeface="IBM Plex Mono SemiBold"/>
                <a:cs typeface="IBM Plex Mono SemiBold"/>
                <a:sym typeface="IBM Plex Mono SemiBold"/>
              </a:rPr>
              <a:t>SELECT</a:t>
            </a:r>
            <a:r>
              <a:rPr lang="en-US" sz="2200">
                <a:latin typeface="IBM Plex Mono SemiBold"/>
                <a:ea typeface="IBM Plex Mono SemiBold"/>
                <a:cs typeface="IBM Plex Mono SemiBold"/>
                <a:sym typeface="IBM Plex Mono SemiBold"/>
              </a:rPr>
              <a:t> </a:t>
            </a:r>
            <a:r>
              <a:rPr lang="en-US" sz="2200" err="1">
                <a:latin typeface="IBM Plex Mono SemiBold"/>
                <a:ea typeface="IBM Plex Mono SemiBold"/>
                <a:cs typeface="IBM Plex Mono SemiBold"/>
                <a:sym typeface="IBM Plex Mono SemiBold"/>
              </a:rPr>
              <a:t>department_name</a:t>
            </a:r>
            <a:r>
              <a:rPr lang="en-US" sz="2200">
                <a:latin typeface="IBM Plex Mono SemiBold"/>
                <a:ea typeface="IBM Plex Mono SemiBold"/>
                <a:cs typeface="IBM Plex Mono SemiBold"/>
                <a:sym typeface="IBM Plex Mono SemiBold"/>
              </a:rPr>
              <a:t>,</a:t>
            </a:r>
            <a:endParaRPr sz="22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sz="2200">
                <a:latin typeface="IBM Plex Mono SemiBold"/>
                <a:ea typeface="IBM Plex Mono SemiBold"/>
                <a:cs typeface="IBM Plex Mono SemiBold"/>
                <a:sym typeface="IBM Plex Mono SemiBold"/>
              </a:rPr>
              <a:t>       </a:t>
            </a:r>
            <a:r>
              <a:rPr lang="en-US" err="1">
                <a:latin typeface="IBM Plex Mono SemiBold"/>
                <a:ea typeface="IBM Plex Mono SemiBold"/>
                <a:cs typeface="IBM Plex Mono SemiBold"/>
                <a:sym typeface="IBM Plex Mono SemiBold"/>
              </a:rPr>
              <a:t>manager_id</a:t>
            </a:r>
            <a:r>
              <a:rPr lang="en-US" sz="2200">
                <a:latin typeface="IBM Plex Mono SemiBold"/>
                <a:ea typeface="IBM Plex Mono SemiBold"/>
                <a:cs typeface="IBM Plex Mono SemiBold"/>
                <a:sym typeface="IBM Plex Mono SemiBold"/>
              </a:rPr>
              <a:t>,</a:t>
            </a:r>
            <a:endParaRPr sz="22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sz="2200">
                <a:latin typeface="IBM Plex Mono SemiBold"/>
                <a:ea typeface="IBM Plex Mono SemiBold"/>
                <a:cs typeface="IBM Plex Mono SemiBold"/>
                <a:sym typeface="IBM Plex Mono SemiBold"/>
              </a:rPr>
              <a:t>       </a:t>
            </a:r>
            <a:r>
              <a:rPr lang="en-US" err="1">
                <a:latin typeface="IBM Plex Mono SemiBold"/>
                <a:ea typeface="IBM Plex Mono SemiBold"/>
                <a:cs typeface="IBM Plex Mono SemiBold"/>
                <a:sym typeface="IBM Plex Mono SemiBold"/>
              </a:rPr>
              <a:t>location_id</a:t>
            </a:r>
            <a:endParaRPr sz="22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sz="2200">
                <a:solidFill>
                  <a:srgbClr val="336699"/>
                </a:solidFill>
                <a:latin typeface="IBM Plex Mono SemiBold"/>
                <a:ea typeface="IBM Plex Mono SemiBold"/>
                <a:cs typeface="IBM Plex Mono SemiBold"/>
                <a:sym typeface="IBM Plex Mono SemiBold"/>
              </a:rPr>
              <a:t>FROM</a:t>
            </a:r>
            <a:r>
              <a:rPr lang="en-US" sz="2200">
                <a:latin typeface="IBM Plex Mono SemiBold"/>
                <a:ea typeface="IBM Plex Mono SemiBold"/>
                <a:cs typeface="IBM Plex Mono SemiBold"/>
                <a:sym typeface="IBM Plex Mono SemiBold"/>
              </a:rPr>
              <a:t>   Departments</a:t>
            </a:r>
            <a:endParaRPr sz="22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sz="2200">
                <a:solidFill>
                  <a:srgbClr val="336699"/>
                </a:solidFill>
                <a:latin typeface="IBM Plex Mono SemiBold"/>
                <a:ea typeface="IBM Plex Mono SemiBold"/>
                <a:cs typeface="IBM Plex Mono SemiBold"/>
                <a:sym typeface="IBM Plex Mono SemiBold"/>
              </a:rPr>
              <a:t>WHERE  </a:t>
            </a:r>
            <a:r>
              <a:rPr lang="en-US" err="1">
                <a:latin typeface="IBM Plex Mono SemiBold"/>
                <a:ea typeface="IBM Plex Mono SemiBold"/>
                <a:cs typeface="IBM Plex Mono SemiBold"/>
                <a:sym typeface="IBM Plex Mono SemiBold"/>
              </a:rPr>
              <a:t>manager_id</a:t>
            </a:r>
            <a:r>
              <a:rPr lang="en-US">
                <a:latin typeface="IBM Plex Mono SemiBold"/>
                <a:ea typeface="IBM Plex Mono SemiBold"/>
                <a:cs typeface="IBM Plex Mono SemiBold"/>
                <a:sym typeface="IBM Plex Mono SemiBold"/>
              </a:rPr>
              <a:t> = </a:t>
            </a:r>
            <a:r>
              <a:rPr lang="en-US">
                <a:solidFill>
                  <a:srgbClr val="396539"/>
                </a:solidFill>
                <a:latin typeface="IBM Plex Mono SemiBold"/>
                <a:ea typeface="IBM Plex Mono SemiBold"/>
                <a:cs typeface="IBM Plex Mono SemiBold"/>
                <a:sym typeface="IBM Plex Mono SemiBold"/>
              </a:rPr>
              <a:t>201</a:t>
            </a:r>
            <a:endParaRPr>
              <a:solidFill>
                <a:srgbClr val="0033CC"/>
              </a:solidFill>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sz="2200">
                <a:latin typeface="IBM Plex Mono SemiBold"/>
                <a:ea typeface="IBM Plex Mono SemiBold"/>
                <a:cs typeface="IBM Plex Mono SemiBold"/>
                <a:sym typeface="IBM Plex Mono SemiBold"/>
              </a:rPr>
              <a:t>   </a:t>
            </a:r>
            <a:r>
              <a:rPr lang="en-US" sz="2200">
                <a:solidFill>
                  <a:srgbClr val="336699"/>
                </a:solidFill>
                <a:latin typeface="IBM Plex Mono SemiBold"/>
                <a:ea typeface="IBM Plex Mono SemiBold"/>
                <a:cs typeface="IBM Plex Mono SemiBold"/>
                <a:sym typeface="IBM Plex Mono SemiBold"/>
              </a:rPr>
              <a:t>OR </a:t>
            </a:r>
            <a:r>
              <a:rPr lang="en-US">
                <a:latin typeface="IBM Plex Mono SemiBold"/>
                <a:ea typeface="IBM Plex Mono SemiBold"/>
                <a:cs typeface="IBM Plex Mono SemiBold"/>
                <a:sym typeface="IBM Plex Mono SemiBold"/>
              </a:rPr>
              <a:t> </a:t>
            </a:r>
            <a:r>
              <a:rPr lang="en-US" err="1">
                <a:latin typeface="IBM Plex Mono SemiBold"/>
                <a:ea typeface="IBM Plex Mono SemiBold"/>
                <a:cs typeface="IBM Plex Mono SemiBold"/>
                <a:sym typeface="IBM Plex Mono SemiBold"/>
              </a:rPr>
              <a:t>location_id</a:t>
            </a:r>
            <a:r>
              <a:rPr lang="en-US">
                <a:latin typeface="IBM Plex Mono SemiBold"/>
                <a:ea typeface="IBM Plex Mono SemiBold"/>
                <a:cs typeface="IBM Plex Mono SemiBold"/>
                <a:sym typeface="IBM Plex Mono SemiBold"/>
              </a:rPr>
              <a:t> = </a:t>
            </a:r>
            <a:r>
              <a:rPr lang="en-US">
                <a:solidFill>
                  <a:srgbClr val="396539"/>
                </a:solidFill>
                <a:latin typeface="IBM Plex Mono SemiBold"/>
                <a:ea typeface="IBM Plex Mono SemiBold"/>
                <a:cs typeface="IBM Plex Mono SemiBold"/>
                <a:sym typeface="IBM Plex Mono SemiBold"/>
              </a:rPr>
              <a:t>2400</a:t>
            </a:r>
            <a:r>
              <a:rPr lang="en-US">
                <a:latin typeface="IBM Plex Mono SemiBold"/>
                <a:ea typeface="IBM Plex Mono SemiBold"/>
                <a:cs typeface="IBM Plex Mono SemiBold"/>
                <a:sym typeface="IBM Plex Mono SemiBold"/>
              </a:rPr>
              <a:t>;</a:t>
            </a:r>
            <a:endParaRPr sz="24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endParaRPr sz="2400">
              <a:latin typeface="IBM Plex Mono SemiBold"/>
              <a:ea typeface="IBM Plex Mono SemiBold"/>
              <a:cs typeface="IBM Plex Mono SemiBold"/>
              <a:sym typeface="IBM Plex Mono SemiBo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722">
                                            <p:txEl>
                                              <p:pRg st="0" end="0"/>
                                            </p:txEl>
                                          </p:spTgt>
                                        </p:tgtEl>
                                        <p:attrNameLst>
                                          <p:attrName>style.visibility</p:attrName>
                                        </p:attrNameLst>
                                      </p:cBhvr>
                                      <p:to>
                                        <p:strVal val="visible"/>
                                      </p:to>
                                    </p:set>
                                    <p:animEffect transition="in" filter="barn(inVertical)">
                                      <p:cBhvr>
                                        <p:cTn id="7" dur="500"/>
                                        <p:tgtEl>
                                          <p:spTgt spid="7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22">
                                            <p:txEl>
                                              <p:pRg st="1" end="1"/>
                                            </p:txEl>
                                          </p:spTgt>
                                        </p:tgtEl>
                                        <p:attrNameLst>
                                          <p:attrName>style.visibility</p:attrName>
                                        </p:attrNameLst>
                                      </p:cBhvr>
                                      <p:to>
                                        <p:strVal val="visible"/>
                                      </p:to>
                                    </p:set>
                                    <p:animEffect transition="in" filter="barn(inVertical)">
                                      <p:cBhvr>
                                        <p:cTn id="12" dur="500"/>
                                        <p:tgtEl>
                                          <p:spTgt spid="7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24">
                                            <p:bg/>
                                          </p:spTgt>
                                        </p:tgtEl>
                                        <p:attrNameLst>
                                          <p:attrName>style.visibility</p:attrName>
                                        </p:attrNameLst>
                                      </p:cBhvr>
                                      <p:to>
                                        <p:strVal val="visible"/>
                                      </p:to>
                                    </p:set>
                                    <p:animEffect transition="in" filter="barn(inVertical)">
                                      <p:cBhvr>
                                        <p:cTn id="17" dur="500"/>
                                        <p:tgtEl>
                                          <p:spTgt spid="724">
                                            <p:bg/>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724">
                                            <p:txEl>
                                              <p:pRg st="0" end="0"/>
                                            </p:txEl>
                                          </p:spTgt>
                                        </p:tgtEl>
                                        <p:attrNameLst>
                                          <p:attrName>style.visibility</p:attrName>
                                        </p:attrNameLst>
                                      </p:cBhvr>
                                      <p:to>
                                        <p:strVal val="visible"/>
                                      </p:to>
                                    </p:set>
                                    <p:animEffect transition="in" filter="barn(inVertical)">
                                      <p:cBhvr>
                                        <p:cTn id="20" dur="500"/>
                                        <p:tgtEl>
                                          <p:spTgt spid="724">
                                            <p:txEl>
                                              <p:pRg st="0" end="0"/>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724">
                                            <p:txEl>
                                              <p:pRg st="1" end="1"/>
                                            </p:txEl>
                                          </p:spTgt>
                                        </p:tgtEl>
                                        <p:attrNameLst>
                                          <p:attrName>style.visibility</p:attrName>
                                        </p:attrNameLst>
                                      </p:cBhvr>
                                      <p:to>
                                        <p:strVal val="visible"/>
                                      </p:to>
                                    </p:set>
                                    <p:animEffect transition="in" filter="barn(inVertical)">
                                      <p:cBhvr>
                                        <p:cTn id="23" dur="500"/>
                                        <p:tgtEl>
                                          <p:spTgt spid="724">
                                            <p:txEl>
                                              <p:pRg st="1" end="1"/>
                                            </p:txEl>
                                          </p:spTgt>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724">
                                            <p:txEl>
                                              <p:pRg st="2" end="2"/>
                                            </p:txEl>
                                          </p:spTgt>
                                        </p:tgtEl>
                                        <p:attrNameLst>
                                          <p:attrName>style.visibility</p:attrName>
                                        </p:attrNameLst>
                                      </p:cBhvr>
                                      <p:to>
                                        <p:strVal val="visible"/>
                                      </p:to>
                                    </p:set>
                                    <p:animEffect transition="in" filter="barn(inVertical)">
                                      <p:cBhvr>
                                        <p:cTn id="26" dur="500"/>
                                        <p:tgtEl>
                                          <p:spTgt spid="724">
                                            <p:txEl>
                                              <p:pRg st="2" end="2"/>
                                            </p:txEl>
                                          </p:spTgt>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724">
                                            <p:txEl>
                                              <p:pRg st="3" end="3"/>
                                            </p:txEl>
                                          </p:spTgt>
                                        </p:tgtEl>
                                        <p:attrNameLst>
                                          <p:attrName>style.visibility</p:attrName>
                                        </p:attrNameLst>
                                      </p:cBhvr>
                                      <p:to>
                                        <p:strVal val="visible"/>
                                      </p:to>
                                    </p:set>
                                    <p:animEffect transition="in" filter="barn(inVertical)">
                                      <p:cBhvr>
                                        <p:cTn id="29" dur="500"/>
                                        <p:tgtEl>
                                          <p:spTgt spid="724">
                                            <p:txEl>
                                              <p:pRg st="3" end="3"/>
                                            </p:txEl>
                                          </p:spTgt>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724">
                                            <p:txEl>
                                              <p:pRg st="4" end="4"/>
                                            </p:txEl>
                                          </p:spTgt>
                                        </p:tgtEl>
                                        <p:attrNameLst>
                                          <p:attrName>style.visibility</p:attrName>
                                        </p:attrNameLst>
                                      </p:cBhvr>
                                      <p:to>
                                        <p:strVal val="visible"/>
                                      </p:to>
                                    </p:set>
                                    <p:animEffect transition="in" filter="barn(inVertical)">
                                      <p:cBhvr>
                                        <p:cTn id="32" dur="500"/>
                                        <p:tgtEl>
                                          <p:spTgt spid="724">
                                            <p:txEl>
                                              <p:pRg st="4" end="4"/>
                                            </p:txEl>
                                          </p:spTgt>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724">
                                            <p:txEl>
                                              <p:pRg st="5" end="5"/>
                                            </p:txEl>
                                          </p:spTgt>
                                        </p:tgtEl>
                                        <p:attrNameLst>
                                          <p:attrName>style.visibility</p:attrName>
                                        </p:attrNameLst>
                                      </p:cBhvr>
                                      <p:to>
                                        <p:strVal val="visible"/>
                                      </p:to>
                                    </p:set>
                                    <p:animEffect transition="in" filter="barn(inVertical)">
                                      <p:cBhvr>
                                        <p:cTn id="35" dur="500"/>
                                        <p:tgtEl>
                                          <p:spTgt spid="72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 grpId="0" uiExpand="1" build="p"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98"/>
          <p:cNvSpPr txBox="1">
            <a:spLocks noGrp="1"/>
          </p:cNvSpPr>
          <p:nvPr>
            <p:ph type="title"/>
          </p:nvPr>
        </p:nvSpPr>
        <p:spPr>
          <a:xfrm>
            <a:off x="493700" y="84300"/>
            <a:ext cx="7200900" cy="500100"/>
          </a:xfrm>
          <a:prstGeom prst="rect">
            <a:avLst/>
          </a:prstGeom>
          <a:solidFill>
            <a:schemeClr val="dk1"/>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WHERE Clause - OR operator</a:t>
            </a:r>
            <a:endParaRPr>
              <a:solidFill>
                <a:schemeClr val="lt1"/>
              </a:solidFill>
            </a:endParaRPr>
          </a:p>
        </p:txBody>
      </p:sp>
      <p:sp>
        <p:nvSpPr>
          <p:cNvPr id="730" name="Google Shape;730;p98"/>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65</a:t>
            </a:fld>
            <a:endParaRPr/>
          </a:p>
        </p:txBody>
      </p:sp>
      <p:sp>
        <p:nvSpPr>
          <p:cNvPr id="731" name="Google Shape;731;p98"/>
          <p:cNvSpPr txBox="1"/>
          <p:nvPr/>
        </p:nvSpPr>
        <p:spPr>
          <a:xfrm>
            <a:off x="493700" y="931164"/>
            <a:ext cx="7650000" cy="477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Lato Light"/>
                <a:ea typeface="Lato Light"/>
                <a:cs typeface="Lato Light"/>
                <a:sym typeface="Lato Light"/>
              </a:rPr>
              <a:t>Results evaluated by: </a:t>
            </a:r>
            <a:br>
              <a:rPr lang="en-US" sz="1800" b="0" i="0" u="none" strike="noStrike" cap="none">
                <a:solidFill>
                  <a:srgbClr val="000000"/>
                </a:solidFill>
                <a:latin typeface="Lato Light"/>
                <a:ea typeface="Lato Light"/>
                <a:cs typeface="Lato Light"/>
                <a:sym typeface="Lato Light"/>
              </a:rPr>
            </a:br>
            <a:r>
              <a:rPr lang="en-US" sz="2400" b="0" i="0" u="none" strike="noStrike" cap="none" err="1">
                <a:solidFill>
                  <a:schemeClr val="accent1"/>
                </a:solidFill>
                <a:latin typeface="IBM Plex Mono SemiBold"/>
                <a:ea typeface="IBM Plex Mono SemiBold"/>
                <a:cs typeface="IBM Plex Mono SemiBold"/>
                <a:sym typeface="IBM Plex Mono SemiBold"/>
              </a:rPr>
              <a:t>manager_id</a:t>
            </a:r>
            <a:r>
              <a:rPr lang="en-US" sz="2400" b="0" i="0" u="none" strike="noStrike" cap="none">
                <a:solidFill>
                  <a:schemeClr val="accent1"/>
                </a:solidFill>
                <a:latin typeface="IBM Plex Mono SemiBold"/>
                <a:ea typeface="IBM Plex Mono SemiBold"/>
                <a:cs typeface="IBM Plex Mono SemiBold"/>
                <a:sym typeface="IBM Plex Mono SemiBold"/>
              </a:rPr>
              <a:t> = </a:t>
            </a:r>
            <a:r>
              <a:rPr lang="en-US" sz="2400" b="0" i="0" u="none" strike="noStrike" cap="none">
                <a:solidFill>
                  <a:srgbClr val="396539"/>
                </a:solidFill>
                <a:latin typeface="IBM Plex Mono SemiBold"/>
                <a:ea typeface="IBM Plex Mono SemiBold"/>
                <a:cs typeface="IBM Plex Mono SemiBold"/>
                <a:sym typeface="IBM Plex Mono SemiBold"/>
              </a:rPr>
              <a:t>201</a:t>
            </a:r>
            <a:r>
              <a:rPr lang="en-US" sz="2400" b="0" i="0" u="none" strike="noStrike" cap="none">
                <a:solidFill>
                  <a:srgbClr val="0033CC"/>
                </a:solidFill>
                <a:latin typeface="IBM Plex Mono SemiBold"/>
                <a:ea typeface="IBM Plex Mono SemiBold"/>
                <a:cs typeface="IBM Plex Mono SemiBold"/>
                <a:sym typeface="IBM Plex Mono SemiBold"/>
              </a:rPr>
              <a:t> </a:t>
            </a:r>
            <a:r>
              <a:rPr lang="en-US" sz="2400" b="0" i="0" u="none" strike="noStrike" cap="none">
                <a:solidFill>
                  <a:srgbClr val="336699"/>
                </a:solidFill>
                <a:latin typeface="IBM Plex Mono SemiBold"/>
                <a:ea typeface="IBM Plex Mono SemiBold"/>
                <a:cs typeface="IBM Plex Mono SemiBold"/>
                <a:sym typeface="IBM Plex Mono SemiBold"/>
              </a:rPr>
              <a:t>OR </a:t>
            </a:r>
            <a:r>
              <a:rPr lang="en-US" sz="2400" b="0" i="0" u="none" strike="noStrike" cap="none" err="1">
                <a:solidFill>
                  <a:schemeClr val="accent1"/>
                </a:solidFill>
                <a:latin typeface="IBM Plex Mono SemiBold"/>
                <a:ea typeface="IBM Plex Mono SemiBold"/>
                <a:cs typeface="IBM Plex Mono SemiBold"/>
                <a:sym typeface="IBM Plex Mono SemiBold"/>
              </a:rPr>
              <a:t>location_id</a:t>
            </a:r>
            <a:r>
              <a:rPr lang="en-US" sz="2400" b="0" i="0" u="none" strike="noStrike" cap="none">
                <a:solidFill>
                  <a:schemeClr val="accent1"/>
                </a:solidFill>
                <a:latin typeface="IBM Plex Mono SemiBold"/>
                <a:ea typeface="IBM Plex Mono SemiBold"/>
                <a:cs typeface="IBM Plex Mono SemiBold"/>
                <a:sym typeface="IBM Plex Mono SemiBold"/>
              </a:rPr>
              <a:t> = </a:t>
            </a:r>
            <a:r>
              <a:rPr lang="en-US" sz="2400" b="0" i="0" u="none" strike="noStrike" cap="none">
                <a:solidFill>
                  <a:srgbClr val="396539"/>
                </a:solidFill>
                <a:latin typeface="IBM Plex Mono SemiBold"/>
                <a:ea typeface="IBM Plex Mono SemiBold"/>
                <a:cs typeface="IBM Plex Mono SemiBold"/>
                <a:sym typeface="IBM Plex Mono SemiBold"/>
              </a:rPr>
              <a:t>2400</a:t>
            </a:r>
            <a:endParaRPr sz="2400" b="0" i="0" u="none" strike="noStrike" cap="none">
              <a:solidFill>
                <a:schemeClr val="accent1"/>
              </a:solidFill>
              <a:latin typeface="IBM Plex Mono SemiBold"/>
              <a:ea typeface="IBM Plex Mono SemiBold"/>
              <a:cs typeface="IBM Plex Mono SemiBold"/>
              <a:sym typeface="IBM Plex Mono SemiBold"/>
            </a:endParaRPr>
          </a:p>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chemeClr val="accen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chemeClr val="accen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chemeClr val="accen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chemeClr val="accen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chemeClr val="accen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chemeClr val="accen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chemeClr val="accen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chemeClr val="accen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accen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chemeClr val="accent1"/>
                </a:solidFill>
                <a:latin typeface="Lato"/>
                <a:ea typeface="Lato"/>
                <a:cs typeface="Lato"/>
                <a:sym typeface="Lato"/>
              </a:rPr>
              <a:t>The manager id and location id are evaluated </a:t>
            </a:r>
            <a:r>
              <a:rPr lang="en-US" sz="2200" b="1" i="0" u="none" strike="noStrike" cap="none">
                <a:solidFill>
                  <a:schemeClr val="accent1"/>
                </a:solidFill>
                <a:latin typeface="Lato"/>
                <a:ea typeface="Lato"/>
                <a:cs typeface="Lato"/>
                <a:sym typeface="Lato"/>
              </a:rPr>
              <a:t>independently</a:t>
            </a:r>
            <a:r>
              <a:rPr lang="en-US" sz="2200" b="0" i="0" u="none" strike="noStrike" cap="none">
                <a:solidFill>
                  <a:schemeClr val="accent1"/>
                </a:solidFill>
                <a:latin typeface="Lato"/>
                <a:ea typeface="Lato"/>
                <a:cs typeface="Lato"/>
                <a:sym typeface="Lato"/>
              </a:rPr>
              <a:t>. If </a:t>
            </a:r>
            <a:r>
              <a:rPr lang="en-US" sz="2200" b="1" i="0" u="none" strike="noStrike" cap="none">
                <a:solidFill>
                  <a:schemeClr val="accent1"/>
                </a:solidFill>
                <a:latin typeface="Lato"/>
                <a:ea typeface="Lato"/>
                <a:cs typeface="Lato"/>
                <a:sym typeface="Lato"/>
              </a:rPr>
              <a:t>either</a:t>
            </a:r>
            <a:r>
              <a:rPr lang="en-US" sz="2200" b="0" i="0" u="none" strike="noStrike" cap="none">
                <a:solidFill>
                  <a:schemeClr val="accent1"/>
                </a:solidFill>
                <a:latin typeface="Lato"/>
                <a:ea typeface="Lato"/>
                <a:cs typeface="Lato"/>
                <a:sym typeface="Lato"/>
              </a:rPr>
              <a:t> evaluates to TRUE, the row is added to the result.</a:t>
            </a:r>
            <a:endParaRPr sz="2200" b="0" i="0" u="none" strike="noStrike" cap="none">
              <a:solidFill>
                <a:schemeClr val="accent1"/>
              </a:solidFill>
              <a:latin typeface="Lato"/>
              <a:ea typeface="Lato"/>
              <a:cs typeface="Lato"/>
              <a:sym typeface="Lato"/>
            </a:endParaRPr>
          </a:p>
        </p:txBody>
      </p:sp>
      <p:sp>
        <p:nvSpPr>
          <p:cNvPr id="732" name="Google Shape;732;p98"/>
          <p:cNvSpPr txBox="1">
            <a:spLocks noGrp="1"/>
          </p:cNvSpPr>
          <p:nvPr>
            <p:ph type="body" idx="1"/>
          </p:nvPr>
        </p:nvSpPr>
        <p:spPr>
          <a:xfrm>
            <a:off x="637346" y="1889539"/>
            <a:ext cx="6102600" cy="29298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DEPARTMENT_NAME MANAGER_ID LOCATION_ID</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 ---------- -----------</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Administration         200        1700</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Marketing              </a:t>
            </a:r>
            <a:r>
              <a:rPr lang="en-US" sz="2000" b="1">
                <a:latin typeface="IBM Plex Mono"/>
                <a:ea typeface="IBM Plex Mono"/>
                <a:cs typeface="IBM Plex Mono"/>
                <a:sym typeface="IBM Plex Mono"/>
              </a:rPr>
              <a:t>201</a:t>
            </a:r>
            <a:r>
              <a:rPr lang="en-US" sz="2000">
                <a:latin typeface="IBM Plex Mono"/>
                <a:ea typeface="IBM Plex Mono"/>
                <a:cs typeface="IBM Plex Mono"/>
                <a:sym typeface="IBM Plex Mono"/>
              </a:rPr>
              <a:t>        1800</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Purchasing             114        1700</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Human Resources        203        </a:t>
            </a:r>
            <a:r>
              <a:rPr lang="en-US" sz="2000" b="1">
                <a:latin typeface="IBM Plex Mono"/>
                <a:ea typeface="IBM Plex Mono"/>
                <a:cs typeface="IBM Plex Mono"/>
                <a:sym typeface="IBM Plex Mono"/>
              </a:rPr>
              <a:t>2400</a:t>
            </a:r>
            <a:endParaRPr sz="2000" b="1">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Shipping               121        1500</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IT                     103        1400</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a:t>
            </a:r>
            <a:endParaRPr sz="2000">
              <a:latin typeface="IBM Plex Mono"/>
              <a:ea typeface="IBM Plex Mono"/>
              <a:cs typeface="IBM Plex Mono"/>
              <a:sym typeface="IBM Plex Mono"/>
            </a:endParaRPr>
          </a:p>
        </p:txBody>
      </p:sp>
      <p:sp>
        <p:nvSpPr>
          <p:cNvPr id="733" name="Google Shape;733;p98"/>
          <p:cNvSpPr/>
          <p:nvPr/>
        </p:nvSpPr>
        <p:spPr>
          <a:xfrm>
            <a:off x="637300" y="2873689"/>
            <a:ext cx="6102600" cy="3369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98"/>
          <p:cNvSpPr/>
          <p:nvPr/>
        </p:nvSpPr>
        <p:spPr>
          <a:xfrm>
            <a:off x="637300" y="3483289"/>
            <a:ext cx="6102600" cy="3369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500"/>
                                  </p:stCondLst>
                                  <p:childTnLst>
                                    <p:set>
                                      <p:cBhvr>
                                        <p:cTn id="6" dur="1" fill="hold">
                                          <p:stCondLst>
                                            <p:cond delay="0"/>
                                          </p:stCondLst>
                                        </p:cTn>
                                        <p:tgtEl>
                                          <p:spTgt spid="733"/>
                                        </p:tgtEl>
                                        <p:attrNameLst>
                                          <p:attrName>style.visibility</p:attrName>
                                        </p:attrNameLst>
                                      </p:cBhvr>
                                      <p:to>
                                        <p:strVal val="visible"/>
                                      </p:to>
                                    </p:set>
                                    <p:animEffect transition="in" filter="wheel(1)">
                                      <p:cBhvr>
                                        <p:cTn id="7" dur="2000"/>
                                        <p:tgtEl>
                                          <p:spTgt spid="733"/>
                                        </p:tgtEl>
                                      </p:cBhvr>
                                    </p:animEffect>
                                  </p:childTnLst>
                                </p:cTn>
                              </p:par>
                            </p:childTnLst>
                          </p:cTn>
                        </p:par>
                        <p:par>
                          <p:cTn id="8" fill="hold">
                            <p:stCondLst>
                              <p:cond delay="2500"/>
                            </p:stCondLst>
                            <p:childTnLst>
                              <p:par>
                                <p:cTn id="9" presetID="21" presetClass="entr" presetSubtype="1" fill="hold" grpId="0" nodeType="afterEffect">
                                  <p:stCondLst>
                                    <p:cond delay="500"/>
                                  </p:stCondLst>
                                  <p:childTnLst>
                                    <p:set>
                                      <p:cBhvr>
                                        <p:cTn id="10" dur="1" fill="hold">
                                          <p:stCondLst>
                                            <p:cond delay="0"/>
                                          </p:stCondLst>
                                        </p:cTn>
                                        <p:tgtEl>
                                          <p:spTgt spid="734"/>
                                        </p:tgtEl>
                                        <p:attrNameLst>
                                          <p:attrName>style.visibility</p:attrName>
                                        </p:attrNameLst>
                                      </p:cBhvr>
                                      <p:to>
                                        <p:strVal val="visible"/>
                                      </p:to>
                                    </p:set>
                                    <p:animEffect transition="in" filter="wheel(1)">
                                      <p:cBhvr>
                                        <p:cTn id="11" dur="2000"/>
                                        <p:tgtEl>
                                          <p:spTgt spid="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3" grpId="0" animBg="1"/>
      <p:bldP spid="73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99"/>
          <p:cNvSpPr txBox="1">
            <a:spLocks noGrp="1"/>
          </p:cNvSpPr>
          <p:nvPr>
            <p:ph type="title"/>
          </p:nvPr>
        </p:nvSpPr>
        <p:spPr>
          <a:xfrm>
            <a:off x="548655" y="75756"/>
            <a:ext cx="7200900" cy="500100"/>
          </a:xfrm>
          <a:prstGeom prst="rect">
            <a:avLst/>
          </a:prstGeom>
          <a:solidFill>
            <a:schemeClr val="dk1"/>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WHERE Clause - OR operator</a:t>
            </a:r>
            <a:endParaRPr>
              <a:solidFill>
                <a:schemeClr val="lt1"/>
              </a:solidFill>
            </a:endParaRPr>
          </a:p>
        </p:txBody>
      </p:sp>
      <p:sp>
        <p:nvSpPr>
          <p:cNvPr id="740" name="Google Shape;740;p99"/>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66</a:t>
            </a:fld>
            <a:endParaRPr/>
          </a:p>
        </p:txBody>
      </p:sp>
      <p:sp>
        <p:nvSpPr>
          <p:cNvPr id="741" name="Google Shape;741;p99"/>
          <p:cNvSpPr txBox="1">
            <a:spLocks noGrp="1"/>
          </p:cNvSpPr>
          <p:nvPr>
            <p:ph type="body" idx="1"/>
          </p:nvPr>
        </p:nvSpPr>
        <p:spPr>
          <a:xfrm>
            <a:off x="654770" y="736601"/>
            <a:ext cx="6236267" cy="440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400"/>
              <a:buNone/>
            </a:pPr>
            <a:r>
              <a:rPr lang="en-US" b="1">
                <a:solidFill>
                  <a:srgbClr val="C00000"/>
                </a:solidFill>
                <a:latin typeface="Lato"/>
                <a:ea typeface="Lato"/>
                <a:cs typeface="Lato"/>
                <a:sym typeface="Lato"/>
              </a:rPr>
              <a:t>TRY IT!</a:t>
            </a:r>
            <a:endParaRPr b="1">
              <a:solidFill>
                <a:srgbClr val="C00000"/>
              </a:solidFill>
              <a:latin typeface="Lato"/>
              <a:ea typeface="Lato"/>
              <a:cs typeface="Lato"/>
              <a:sym typeface="Lato"/>
            </a:endParaRPr>
          </a:p>
          <a:p>
            <a:pPr marL="457200" lvl="0" indent="-381000" algn="l" rtl="0">
              <a:lnSpc>
                <a:spcPct val="100000"/>
              </a:lnSpc>
              <a:spcBef>
                <a:spcPts val="1500"/>
              </a:spcBef>
              <a:spcAft>
                <a:spcPts val="1500"/>
              </a:spcAft>
              <a:buSzPts val="2400"/>
              <a:buChar char="●"/>
            </a:pPr>
            <a:r>
              <a:rPr lang="en-US"/>
              <a:t>Display the </a:t>
            </a:r>
            <a:r>
              <a:rPr lang="en-US" err="1"/>
              <a:t>employee_id</a:t>
            </a:r>
            <a:r>
              <a:rPr lang="en-US"/>
              <a:t>,  the employee names and salary with a salary less than </a:t>
            </a:r>
            <a:r>
              <a:rPr lang="en-US" b="1"/>
              <a:t>2300</a:t>
            </a:r>
            <a:r>
              <a:rPr lang="en-US"/>
              <a:t> or with an employee id of </a:t>
            </a:r>
            <a:r>
              <a:rPr lang="en-US" b="1"/>
              <a:t>107</a:t>
            </a:r>
          </a:p>
          <a:p>
            <a:pPr marL="76200" indent="0">
              <a:spcBef>
                <a:spcPts val="1500"/>
              </a:spcBef>
              <a:spcAft>
                <a:spcPts val="1500"/>
              </a:spcAft>
              <a:buNone/>
            </a:pPr>
            <a:r>
              <a:rPr lang="en-US" b="1">
                <a:solidFill>
                  <a:srgbClr val="C00000"/>
                </a:solidFill>
                <a:latin typeface="Lato"/>
                <a:ea typeface="Lato"/>
                <a:cs typeface="Lato"/>
                <a:sym typeface="Lato"/>
              </a:rPr>
              <a:t>SOLUTION</a:t>
            </a:r>
          </a:p>
          <a:p>
            <a:pPr marL="457200" lvl="0" indent="-381000" algn="l" rtl="0">
              <a:lnSpc>
                <a:spcPct val="100000"/>
              </a:lnSpc>
              <a:spcBef>
                <a:spcPts val="1500"/>
              </a:spcBef>
              <a:spcAft>
                <a:spcPts val="1500"/>
              </a:spcAft>
              <a:buSzPts val="2400"/>
              <a:buChar char="●"/>
            </a:pPr>
            <a:endParaRPr b="1"/>
          </a:p>
        </p:txBody>
      </p:sp>
      <p:sp>
        <p:nvSpPr>
          <p:cNvPr id="6" name="Google Shape;724;p97"/>
          <p:cNvSpPr txBox="1">
            <a:spLocks/>
          </p:cNvSpPr>
          <p:nvPr/>
        </p:nvSpPr>
        <p:spPr>
          <a:xfrm>
            <a:off x="473342" y="3248972"/>
            <a:ext cx="7730100" cy="26655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1pPr>
            <a:lvl2pPr marL="914400" marR="0" lvl="1"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2pPr>
            <a:lvl3pPr marL="1371600" marR="0" lvl="2"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3pPr>
            <a:lvl4pPr marL="1828800" marR="0" lvl="3"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4pPr>
            <a:lvl5pPr marL="2286000" marR="0" lvl="4"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5pPr>
            <a:lvl6pPr marL="2743200" marR="0" lvl="5"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6pPr>
            <a:lvl7pPr marL="3200400" marR="0" lvl="6"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7pPr>
            <a:lvl8pPr marL="3657600" marR="0" lvl="7"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8pPr>
            <a:lvl9pPr marL="4114800" marR="0" lvl="8" indent="-381000" algn="l" rtl="0">
              <a:lnSpc>
                <a:spcPct val="100000"/>
              </a:lnSpc>
              <a:spcBef>
                <a:spcPts val="1800"/>
              </a:spcBef>
              <a:spcAft>
                <a:spcPts val="180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9pPr>
          </a:lstStyle>
          <a:p>
            <a:pPr marL="0" indent="0">
              <a:buFont typeface="Lato Light"/>
              <a:buNone/>
            </a:pPr>
            <a:r>
              <a:rPr lang="en-US" sz="2200">
                <a:solidFill>
                  <a:srgbClr val="336699"/>
                </a:solidFill>
                <a:latin typeface="IBM Plex Mono SemiBold"/>
                <a:ea typeface="IBM Plex Mono SemiBold"/>
                <a:cs typeface="IBM Plex Mono SemiBold"/>
                <a:sym typeface="IBM Plex Mono SemiBold"/>
              </a:rPr>
              <a:t>SELECT</a:t>
            </a:r>
            <a:r>
              <a:rPr lang="en-US" sz="2200">
                <a:latin typeface="IBM Plex Mono SemiBold"/>
                <a:ea typeface="IBM Plex Mono SemiBold"/>
                <a:cs typeface="IBM Plex Mono SemiBold"/>
                <a:sym typeface="IBM Plex Mono SemiBold"/>
              </a:rPr>
              <a:t> </a:t>
            </a:r>
            <a:r>
              <a:rPr lang="en-US" sz="2200" err="1">
                <a:latin typeface="IBM Plex Mono SemiBold"/>
                <a:ea typeface="IBM Plex Mono SemiBold"/>
                <a:cs typeface="IBM Plex Mono SemiBold"/>
                <a:sym typeface="IBM Plex Mono SemiBold"/>
              </a:rPr>
              <a:t>Employee_Id</a:t>
            </a:r>
            <a:endParaRPr lang="en-US" sz="2200">
              <a:latin typeface="IBM Plex Mono SemiBold"/>
              <a:ea typeface="IBM Plex Mono SemiBold"/>
              <a:cs typeface="IBM Plex Mono SemiBold"/>
              <a:sym typeface="IBM Plex Mono SemiBold"/>
            </a:endParaRPr>
          </a:p>
          <a:p>
            <a:pPr marL="0" indent="0">
              <a:buFont typeface="Lato Light"/>
              <a:buNone/>
            </a:pPr>
            <a:r>
              <a:rPr lang="en-US" sz="2200">
                <a:latin typeface="IBM Plex Mono SemiBold"/>
                <a:ea typeface="IBM Plex Mono SemiBold"/>
                <a:cs typeface="IBM Plex Mono SemiBold"/>
                <a:sym typeface="IBM Plex Mono SemiBold"/>
              </a:rPr>
              <a:t>       </a:t>
            </a:r>
            <a:r>
              <a:rPr lang="en-US" sz="2200" err="1">
                <a:latin typeface="IBM Plex Mono SemiBold"/>
                <a:ea typeface="IBM Plex Mono SemiBold"/>
                <a:cs typeface="IBM Plex Mono SemiBold"/>
                <a:sym typeface="IBM Plex Mono SemiBold"/>
              </a:rPr>
              <a:t>First_Name</a:t>
            </a:r>
            <a:r>
              <a:rPr lang="en-US" sz="2200">
                <a:latin typeface="IBM Plex Mono SemiBold"/>
                <a:ea typeface="IBM Plex Mono SemiBold"/>
                <a:cs typeface="IBM Plex Mono SemiBold"/>
                <a:sym typeface="IBM Plex Mono SemiBold"/>
              </a:rPr>
              <a:t>,</a:t>
            </a:r>
          </a:p>
          <a:p>
            <a:pPr marL="0" indent="0">
              <a:buFont typeface="Lato Light"/>
              <a:buNone/>
            </a:pPr>
            <a:r>
              <a:rPr lang="en-US" sz="2200">
                <a:latin typeface="IBM Plex Mono SemiBold"/>
                <a:ea typeface="IBM Plex Mono SemiBold"/>
                <a:cs typeface="IBM Plex Mono SemiBold"/>
                <a:sym typeface="IBM Plex Mono SemiBold"/>
              </a:rPr>
              <a:t>       </a:t>
            </a:r>
            <a:r>
              <a:rPr lang="en-US" err="1">
                <a:latin typeface="IBM Plex Mono SemiBold"/>
                <a:ea typeface="IBM Plex Mono SemiBold"/>
                <a:cs typeface="IBM Plex Mono SemiBold"/>
                <a:sym typeface="IBM Plex Mono SemiBold"/>
              </a:rPr>
              <a:t>Last_Name</a:t>
            </a:r>
            <a:r>
              <a:rPr lang="en-US" sz="2200">
                <a:latin typeface="IBM Plex Mono SemiBold"/>
                <a:ea typeface="IBM Plex Mono SemiBold"/>
                <a:cs typeface="IBM Plex Mono SemiBold"/>
                <a:sym typeface="IBM Plex Mono SemiBold"/>
              </a:rPr>
              <a:t>,</a:t>
            </a:r>
          </a:p>
          <a:p>
            <a:pPr marL="0" indent="0">
              <a:buFont typeface="Lato Light"/>
              <a:buNone/>
            </a:pPr>
            <a:r>
              <a:rPr lang="en-US" sz="2200">
                <a:latin typeface="IBM Plex Mono SemiBold"/>
                <a:ea typeface="IBM Plex Mono SemiBold"/>
                <a:cs typeface="IBM Plex Mono SemiBold"/>
                <a:sym typeface="IBM Plex Mono SemiBold"/>
              </a:rPr>
              <a:t>       </a:t>
            </a:r>
            <a:r>
              <a:rPr lang="en-US">
                <a:latin typeface="IBM Plex Mono SemiBold"/>
                <a:ea typeface="IBM Plex Mono SemiBold"/>
                <a:cs typeface="IBM Plex Mono SemiBold"/>
                <a:sym typeface="IBM Plex Mono SemiBold"/>
              </a:rPr>
              <a:t>Salary</a:t>
            </a:r>
            <a:endParaRPr lang="en-US" sz="2200">
              <a:latin typeface="IBM Plex Mono SemiBold"/>
              <a:ea typeface="IBM Plex Mono SemiBold"/>
              <a:cs typeface="IBM Plex Mono SemiBold"/>
              <a:sym typeface="IBM Plex Mono SemiBold"/>
            </a:endParaRPr>
          </a:p>
          <a:p>
            <a:pPr marL="0" indent="0">
              <a:buFont typeface="Lato Light"/>
              <a:buNone/>
            </a:pPr>
            <a:r>
              <a:rPr lang="en-US" sz="2200">
                <a:solidFill>
                  <a:srgbClr val="336699"/>
                </a:solidFill>
                <a:latin typeface="IBM Plex Mono SemiBold"/>
                <a:ea typeface="IBM Plex Mono SemiBold"/>
                <a:cs typeface="IBM Plex Mono SemiBold"/>
                <a:sym typeface="IBM Plex Mono SemiBold"/>
              </a:rPr>
              <a:t>FROM</a:t>
            </a:r>
            <a:r>
              <a:rPr lang="en-US" sz="2200">
                <a:latin typeface="IBM Plex Mono SemiBold"/>
                <a:ea typeface="IBM Plex Mono SemiBold"/>
                <a:cs typeface="IBM Plex Mono SemiBold"/>
                <a:sym typeface="IBM Plex Mono SemiBold"/>
              </a:rPr>
              <a:t>   Employees</a:t>
            </a:r>
          </a:p>
          <a:p>
            <a:pPr marL="0" indent="0">
              <a:buFont typeface="Lato Light"/>
              <a:buNone/>
            </a:pPr>
            <a:r>
              <a:rPr lang="en-US" sz="2200">
                <a:solidFill>
                  <a:srgbClr val="336699"/>
                </a:solidFill>
                <a:latin typeface="IBM Plex Mono SemiBold"/>
                <a:ea typeface="IBM Plex Mono SemiBold"/>
                <a:cs typeface="IBM Plex Mono SemiBold"/>
                <a:sym typeface="IBM Plex Mono SemiBold"/>
              </a:rPr>
              <a:t>WHERE  </a:t>
            </a:r>
            <a:r>
              <a:rPr lang="en-US">
                <a:latin typeface="IBM Plex Mono SemiBold"/>
                <a:ea typeface="IBM Plex Mono SemiBold"/>
                <a:cs typeface="IBM Plex Mono SemiBold"/>
                <a:sym typeface="IBM Plex Mono SemiBold"/>
              </a:rPr>
              <a:t>Salary &lt; 2300</a:t>
            </a:r>
            <a:endParaRPr lang="en-US">
              <a:solidFill>
                <a:srgbClr val="0033CC"/>
              </a:solidFill>
              <a:latin typeface="IBM Plex Mono SemiBold"/>
              <a:ea typeface="IBM Plex Mono SemiBold"/>
              <a:cs typeface="IBM Plex Mono SemiBold"/>
              <a:sym typeface="IBM Plex Mono SemiBold"/>
            </a:endParaRPr>
          </a:p>
          <a:p>
            <a:pPr marL="0" indent="0">
              <a:buFont typeface="Lato Light"/>
              <a:buNone/>
            </a:pPr>
            <a:r>
              <a:rPr lang="en-US" sz="2200">
                <a:latin typeface="IBM Plex Mono SemiBold"/>
                <a:ea typeface="IBM Plex Mono SemiBold"/>
                <a:cs typeface="IBM Plex Mono SemiBold"/>
                <a:sym typeface="IBM Plex Mono SemiBold"/>
              </a:rPr>
              <a:t>   </a:t>
            </a:r>
            <a:r>
              <a:rPr lang="en-US" sz="2200">
                <a:solidFill>
                  <a:srgbClr val="336699"/>
                </a:solidFill>
                <a:latin typeface="IBM Plex Mono SemiBold"/>
                <a:ea typeface="IBM Plex Mono SemiBold"/>
                <a:cs typeface="IBM Plex Mono SemiBold"/>
                <a:sym typeface="IBM Plex Mono SemiBold"/>
              </a:rPr>
              <a:t>OR </a:t>
            </a:r>
            <a:r>
              <a:rPr lang="en-US">
                <a:latin typeface="IBM Plex Mono SemiBold"/>
                <a:ea typeface="IBM Plex Mono SemiBold"/>
                <a:cs typeface="IBM Plex Mono SemiBold"/>
                <a:sym typeface="IBM Plex Mono SemiBold"/>
              </a:rPr>
              <a:t> </a:t>
            </a:r>
            <a:r>
              <a:rPr lang="en-US" err="1">
                <a:latin typeface="IBM Plex Mono SemiBold"/>
                <a:ea typeface="IBM Plex Mono SemiBold"/>
                <a:cs typeface="IBM Plex Mono SemiBold"/>
                <a:sym typeface="IBM Plex Mono SemiBold"/>
              </a:rPr>
              <a:t>Employee_id</a:t>
            </a:r>
            <a:r>
              <a:rPr lang="en-US">
                <a:latin typeface="IBM Plex Mono SemiBold"/>
                <a:ea typeface="IBM Plex Mono SemiBold"/>
                <a:cs typeface="IBM Plex Mono SemiBold"/>
                <a:sym typeface="IBM Plex Mono SemiBold"/>
              </a:rPr>
              <a:t> = </a:t>
            </a:r>
            <a:r>
              <a:rPr lang="en-US">
                <a:solidFill>
                  <a:srgbClr val="396539"/>
                </a:solidFill>
                <a:latin typeface="IBM Plex Mono SemiBold"/>
                <a:ea typeface="IBM Plex Mono SemiBold"/>
                <a:cs typeface="IBM Plex Mono SemiBold"/>
                <a:sym typeface="IBM Plex Mono SemiBold"/>
              </a:rPr>
              <a:t>107</a:t>
            </a:r>
            <a:r>
              <a:rPr lang="en-US">
                <a:latin typeface="IBM Plex Mono SemiBold"/>
                <a:ea typeface="IBM Plex Mono SemiBold"/>
                <a:cs typeface="IBM Plex Mono SemiBold"/>
                <a:sym typeface="IBM Plex Mono SemiBold"/>
              </a:rPr>
              <a:t>;</a:t>
            </a:r>
          </a:p>
          <a:p>
            <a:pPr marL="0" indent="0">
              <a:buFont typeface="Lato Light"/>
              <a:buNone/>
            </a:pPr>
            <a:endParaRPr lang="en-US">
              <a:latin typeface="IBM Plex Mono SemiBold"/>
              <a:ea typeface="IBM Plex Mono SemiBold"/>
              <a:cs typeface="IBM Plex Mono SemiBold"/>
              <a:sym typeface="IBM Plex Mono SemiBold"/>
            </a:endParaRPr>
          </a:p>
        </p:txBody>
      </p:sp>
      <p:pic>
        <p:nvPicPr>
          <p:cNvPr id="5" name="Picture 4"/>
          <p:cNvPicPr>
            <a:picLocks noChangeAspect="1"/>
          </p:cNvPicPr>
          <p:nvPr/>
        </p:nvPicPr>
        <p:blipFill>
          <a:blip r:embed="rId3"/>
          <a:stretch>
            <a:fillRect/>
          </a:stretch>
        </p:blipFill>
        <p:spPr>
          <a:xfrm>
            <a:off x="6891037" y="736601"/>
            <a:ext cx="1973068" cy="41264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41">
                                            <p:txEl>
                                              <p:pRg st="2" end="2"/>
                                            </p:txEl>
                                          </p:spTgt>
                                        </p:tgtEl>
                                        <p:attrNameLst>
                                          <p:attrName>style.visibility</p:attrName>
                                        </p:attrNameLst>
                                      </p:cBhvr>
                                      <p:to>
                                        <p:strVal val="visible"/>
                                      </p:to>
                                    </p:set>
                                    <p:animEffect transition="in" filter="barn(inVertical)">
                                      <p:cBhvr>
                                        <p:cTn id="7" dur="500"/>
                                        <p:tgtEl>
                                          <p:spTgt spid="741">
                                            <p:txEl>
                                              <p:pRg st="2" end="2"/>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bg/>
                                          </p:spTgt>
                                        </p:tgtEl>
                                        <p:attrNameLst>
                                          <p:attrName>style.visibility</p:attrName>
                                        </p:attrNameLst>
                                      </p:cBhvr>
                                      <p:to>
                                        <p:strVal val="visible"/>
                                      </p:to>
                                    </p:set>
                                    <p:animEffect transition="in" filter="barn(inVertical)">
                                      <p:cBhvr>
                                        <p:cTn id="10" dur="500"/>
                                        <p:tgtEl>
                                          <p:spTgt spid="6">
                                            <p:bg/>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barn(inVertical)">
                                      <p:cBhvr>
                                        <p:cTn id="13" dur="500"/>
                                        <p:tgtEl>
                                          <p:spTgt spid="6">
                                            <p:txEl>
                                              <p:pRg st="0" end="0"/>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barn(inVertical)">
                                      <p:cBhvr>
                                        <p:cTn id="16" dur="500"/>
                                        <p:tgtEl>
                                          <p:spTgt spid="6">
                                            <p:txEl>
                                              <p:pRg st="1" end="1"/>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barn(inVertical)">
                                      <p:cBhvr>
                                        <p:cTn id="19" dur="500"/>
                                        <p:tgtEl>
                                          <p:spTgt spid="6">
                                            <p:txEl>
                                              <p:pRg st="2" end="2"/>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arn(inVertical)">
                                      <p:cBhvr>
                                        <p:cTn id="22" dur="500"/>
                                        <p:tgtEl>
                                          <p:spTgt spid="6">
                                            <p:txEl>
                                              <p:pRg st="3" end="3"/>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barn(inVertical)">
                                      <p:cBhvr>
                                        <p:cTn id="25" dur="500"/>
                                        <p:tgtEl>
                                          <p:spTgt spid="6">
                                            <p:txEl>
                                              <p:pRg st="4" end="4"/>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barn(inVertical)">
                                      <p:cBhvr>
                                        <p:cTn id="28" dur="500"/>
                                        <p:tgtEl>
                                          <p:spTgt spid="6">
                                            <p:txEl>
                                              <p:pRg st="5" end="5"/>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barn(inVertical)">
                                      <p:cBhvr>
                                        <p:cTn id="31"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100"/>
          <p:cNvSpPr txBox="1">
            <a:spLocks noGrp="1"/>
          </p:cNvSpPr>
          <p:nvPr>
            <p:ph type="title"/>
          </p:nvPr>
        </p:nvSpPr>
        <p:spPr>
          <a:xfrm>
            <a:off x="609050" y="94044"/>
            <a:ext cx="7200900" cy="500100"/>
          </a:xfrm>
          <a:prstGeom prst="rect">
            <a:avLst/>
          </a:prstGeom>
          <a:solidFill>
            <a:schemeClr val="accent1"/>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Sorting</a:t>
            </a:r>
            <a:endParaRPr>
              <a:solidFill>
                <a:schemeClr val="lt1"/>
              </a:solidFill>
            </a:endParaRPr>
          </a:p>
        </p:txBody>
      </p:sp>
      <p:sp>
        <p:nvSpPr>
          <p:cNvPr id="747" name="Google Shape;747;p100"/>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67</a:t>
            </a:fld>
            <a:endParaRPr/>
          </a:p>
        </p:txBody>
      </p:sp>
      <p:sp>
        <p:nvSpPr>
          <p:cNvPr id="748" name="Google Shape;748;p100"/>
          <p:cNvSpPr txBox="1">
            <a:spLocks noGrp="1"/>
          </p:cNvSpPr>
          <p:nvPr>
            <p:ph type="body" idx="1"/>
          </p:nvPr>
        </p:nvSpPr>
        <p:spPr>
          <a:xfrm>
            <a:off x="609050" y="828041"/>
            <a:ext cx="7771200" cy="440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500"/>
              </a:spcBef>
              <a:spcAft>
                <a:spcPts val="0"/>
              </a:spcAft>
              <a:buNone/>
            </a:pPr>
            <a:r>
              <a:rPr lang="en-US">
                <a:latin typeface="Lato"/>
                <a:ea typeface="Lato"/>
                <a:cs typeface="Lato"/>
                <a:sym typeface="Lato"/>
              </a:rPr>
              <a:t>Up until now we have used the </a:t>
            </a:r>
            <a:r>
              <a:rPr lang="en-US" b="1">
                <a:latin typeface="Lato"/>
                <a:ea typeface="Lato"/>
                <a:cs typeface="Lato"/>
                <a:sym typeface="Lato"/>
              </a:rPr>
              <a:t>WHERE</a:t>
            </a:r>
            <a:r>
              <a:rPr lang="en-US">
                <a:latin typeface="Lato"/>
                <a:ea typeface="Lato"/>
                <a:cs typeface="Lato"/>
                <a:sym typeface="Lato"/>
              </a:rPr>
              <a:t> clause to filter the number of rows we return from a query.</a:t>
            </a:r>
            <a:endParaRPr>
              <a:latin typeface="Lato"/>
              <a:ea typeface="Lato"/>
              <a:cs typeface="Lato"/>
              <a:sym typeface="Lato"/>
            </a:endParaRPr>
          </a:p>
          <a:p>
            <a:pPr marL="0" lvl="0" indent="0" algn="l" rtl="0">
              <a:lnSpc>
                <a:spcPct val="100000"/>
              </a:lnSpc>
              <a:spcBef>
                <a:spcPts val="1500"/>
              </a:spcBef>
              <a:spcAft>
                <a:spcPts val="1500"/>
              </a:spcAft>
              <a:buNone/>
            </a:pPr>
            <a:r>
              <a:rPr lang="en-US">
                <a:latin typeface="Lato"/>
                <a:ea typeface="Lato"/>
                <a:cs typeface="Lato"/>
                <a:sym typeface="Lato"/>
              </a:rPr>
              <a:t>Another option we might want is to </a:t>
            </a:r>
            <a:r>
              <a:rPr lang="en-US" b="1">
                <a:latin typeface="Lato"/>
                <a:ea typeface="Lato"/>
                <a:cs typeface="Lato"/>
                <a:sym typeface="Lato"/>
              </a:rPr>
              <a:t>SORT</a:t>
            </a:r>
            <a:r>
              <a:rPr lang="en-US">
                <a:latin typeface="Lato"/>
                <a:ea typeface="Lato"/>
                <a:cs typeface="Lato"/>
                <a:sym typeface="Lato"/>
              </a:rPr>
              <a:t> the rows based on the values in a specific column . . . </a:t>
            </a:r>
            <a:endParaRPr>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746"/>
                                        </p:tgtEl>
                                        <p:attrNameLst>
                                          <p:attrName>style.visibility</p:attrName>
                                        </p:attrNameLst>
                                      </p:cBhvr>
                                      <p:to>
                                        <p:strVal val="visible"/>
                                      </p:to>
                                    </p:set>
                                    <p:anim calcmode="lin" valueType="num">
                                      <p:cBhvr>
                                        <p:cTn id="7" dur="1000" fill="hold"/>
                                        <p:tgtEl>
                                          <p:spTgt spid="746"/>
                                        </p:tgtEl>
                                        <p:attrNameLst>
                                          <p:attrName>ppt_w</p:attrName>
                                        </p:attrNameLst>
                                      </p:cBhvr>
                                      <p:tavLst>
                                        <p:tav tm="0">
                                          <p:val>
                                            <p:fltVal val="0"/>
                                          </p:val>
                                        </p:tav>
                                        <p:tav tm="100000">
                                          <p:val>
                                            <p:strVal val="#ppt_w"/>
                                          </p:val>
                                        </p:tav>
                                      </p:tavLst>
                                    </p:anim>
                                    <p:anim calcmode="lin" valueType="num">
                                      <p:cBhvr>
                                        <p:cTn id="8" dur="1000" fill="hold"/>
                                        <p:tgtEl>
                                          <p:spTgt spid="746"/>
                                        </p:tgtEl>
                                        <p:attrNameLst>
                                          <p:attrName>ppt_h</p:attrName>
                                        </p:attrNameLst>
                                      </p:cBhvr>
                                      <p:tavLst>
                                        <p:tav tm="0">
                                          <p:val>
                                            <p:fltVal val="0"/>
                                          </p:val>
                                        </p:tav>
                                        <p:tav tm="100000">
                                          <p:val>
                                            <p:strVal val="#ppt_h"/>
                                          </p:val>
                                        </p:tav>
                                      </p:tavLst>
                                    </p:anim>
                                    <p:anim calcmode="lin" valueType="num">
                                      <p:cBhvr>
                                        <p:cTn id="9" dur="1000" fill="hold"/>
                                        <p:tgtEl>
                                          <p:spTgt spid="746"/>
                                        </p:tgtEl>
                                        <p:attrNameLst>
                                          <p:attrName>style.rotation</p:attrName>
                                        </p:attrNameLst>
                                      </p:cBhvr>
                                      <p:tavLst>
                                        <p:tav tm="0">
                                          <p:val>
                                            <p:fltVal val="90"/>
                                          </p:val>
                                        </p:tav>
                                        <p:tav tm="100000">
                                          <p:val>
                                            <p:fltVal val="0"/>
                                          </p:val>
                                        </p:tav>
                                      </p:tavLst>
                                    </p:anim>
                                    <p:animEffect transition="in" filter="fade">
                                      <p:cBhvr>
                                        <p:cTn id="10" dur="1000"/>
                                        <p:tgtEl>
                                          <p:spTgt spid="746"/>
                                        </p:tgtEl>
                                      </p:cBhvr>
                                    </p:animEffect>
                                  </p:childTnLst>
                                </p:cTn>
                              </p:par>
                            </p:childTnLst>
                          </p:cTn>
                        </p:par>
                        <p:par>
                          <p:cTn id="11" fill="hold">
                            <p:stCondLst>
                              <p:cond delay="1000"/>
                            </p:stCondLst>
                            <p:childTnLst>
                              <p:par>
                                <p:cTn id="12" presetID="16" presetClass="entr" presetSubtype="21" fill="hold" nodeType="afterEffect">
                                  <p:stCondLst>
                                    <p:cond delay="750"/>
                                  </p:stCondLst>
                                  <p:childTnLst>
                                    <p:set>
                                      <p:cBhvr>
                                        <p:cTn id="13" dur="1" fill="hold">
                                          <p:stCondLst>
                                            <p:cond delay="0"/>
                                          </p:stCondLst>
                                        </p:cTn>
                                        <p:tgtEl>
                                          <p:spTgt spid="748">
                                            <p:txEl>
                                              <p:pRg st="0" end="0"/>
                                            </p:txEl>
                                          </p:spTgt>
                                        </p:tgtEl>
                                        <p:attrNameLst>
                                          <p:attrName>style.visibility</p:attrName>
                                        </p:attrNameLst>
                                      </p:cBhvr>
                                      <p:to>
                                        <p:strVal val="visible"/>
                                      </p:to>
                                    </p:set>
                                    <p:animEffect transition="in" filter="barn(inVertical)">
                                      <p:cBhvr>
                                        <p:cTn id="14" dur="500"/>
                                        <p:tgtEl>
                                          <p:spTgt spid="748">
                                            <p:txEl>
                                              <p:pRg st="0" end="0"/>
                                            </p:txEl>
                                          </p:spTgt>
                                        </p:tgtEl>
                                      </p:cBhvr>
                                    </p:animEffect>
                                  </p:childTnLst>
                                </p:cTn>
                              </p:par>
                            </p:childTnLst>
                          </p:cTn>
                        </p:par>
                        <p:par>
                          <p:cTn id="15" fill="hold">
                            <p:stCondLst>
                              <p:cond delay="2250"/>
                            </p:stCondLst>
                            <p:childTnLst>
                              <p:par>
                                <p:cTn id="16" presetID="16" presetClass="entr" presetSubtype="21" fill="hold" nodeType="afterEffect">
                                  <p:stCondLst>
                                    <p:cond delay="750"/>
                                  </p:stCondLst>
                                  <p:childTnLst>
                                    <p:set>
                                      <p:cBhvr>
                                        <p:cTn id="17" dur="1" fill="hold">
                                          <p:stCondLst>
                                            <p:cond delay="0"/>
                                          </p:stCondLst>
                                        </p:cTn>
                                        <p:tgtEl>
                                          <p:spTgt spid="748">
                                            <p:txEl>
                                              <p:pRg st="1" end="1"/>
                                            </p:txEl>
                                          </p:spTgt>
                                        </p:tgtEl>
                                        <p:attrNameLst>
                                          <p:attrName>style.visibility</p:attrName>
                                        </p:attrNameLst>
                                      </p:cBhvr>
                                      <p:to>
                                        <p:strVal val="visible"/>
                                      </p:to>
                                    </p:set>
                                    <p:animEffect transition="in" filter="barn(inVertical)">
                                      <p:cBhvr>
                                        <p:cTn id="18" dur="500"/>
                                        <p:tgtEl>
                                          <p:spTgt spid="74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101"/>
          <p:cNvSpPr txBox="1">
            <a:spLocks noGrp="1"/>
          </p:cNvSpPr>
          <p:nvPr>
            <p:ph type="title"/>
          </p:nvPr>
        </p:nvSpPr>
        <p:spPr>
          <a:xfrm>
            <a:off x="585231" y="104975"/>
            <a:ext cx="7200900" cy="500100"/>
          </a:xfrm>
          <a:prstGeom prst="rect">
            <a:avLst/>
          </a:prstGeom>
          <a:solidFill>
            <a:schemeClr val="accent1"/>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Sorting - ORDER BY</a:t>
            </a:r>
            <a:endParaRPr>
              <a:solidFill>
                <a:schemeClr val="lt1"/>
              </a:solidFill>
            </a:endParaRPr>
          </a:p>
        </p:txBody>
      </p:sp>
      <p:sp>
        <p:nvSpPr>
          <p:cNvPr id="754" name="Google Shape;754;p101"/>
          <p:cNvSpPr txBox="1">
            <a:spLocks noGrp="1"/>
          </p:cNvSpPr>
          <p:nvPr>
            <p:ph type="body" idx="1"/>
          </p:nvPr>
        </p:nvSpPr>
        <p:spPr>
          <a:xfrm>
            <a:off x="567784" y="804065"/>
            <a:ext cx="7917847" cy="470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2400"/>
              <a:buNone/>
            </a:pPr>
            <a:r>
              <a:rPr lang="en-US" b="1">
                <a:latin typeface="Lato"/>
                <a:ea typeface="Lato"/>
                <a:cs typeface="Lato"/>
                <a:sym typeface="Lato"/>
              </a:rPr>
              <a:t>ORDER BY</a:t>
            </a:r>
            <a:endParaRPr b="1">
              <a:latin typeface="Lato"/>
              <a:ea typeface="Lato"/>
              <a:cs typeface="Lato"/>
              <a:sym typeface="Lato"/>
            </a:endParaRPr>
          </a:p>
          <a:p>
            <a:pPr marL="0" marR="0" lvl="0" indent="0" algn="l" rtl="0">
              <a:lnSpc>
                <a:spcPct val="100000"/>
              </a:lnSpc>
              <a:spcBef>
                <a:spcPts val="1800"/>
              </a:spcBef>
              <a:spcAft>
                <a:spcPts val="0"/>
              </a:spcAft>
              <a:buSzPts val="2400"/>
              <a:buNone/>
            </a:pPr>
            <a:r>
              <a:rPr lang="en-US"/>
              <a:t>Used to sort our resulting set of rows based on column values. Comes after any WHERE clause logic.</a:t>
            </a:r>
            <a:endParaRPr/>
          </a:p>
          <a:p>
            <a:pPr marL="0" marR="0" lvl="0" indent="0" algn="l" rtl="0">
              <a:lnSpc>
                <a:spcPct val="100000"/>
              </a:lnSpc>
              <a:spcBef>
                <a:spcPts val="1800"/>
              </a:spcBef>
              <a:spcAft>
                <a:spcPts val="0"/>
              </a:spcAft>
              <a:buSzPts val="2400"/>
              <a:buNone/>
            </a:pPr>
            <a:r>
              <a:rPr lang="en-US" b="1">
                <a:solidFill>
                  <a:srgbClr val="C00000"/>
                </a:solidFill>
                <a:latin typeface="Lato"/>
                <a:ea typeface="Lato"/>
                <a:cs typeface="Lato"/>
                <a:sym typeface="Lato"/>
              </a:rPr>
              <a:t>Syntax:</a:t>
            </a:r>
            <a:endParaRPr>
              <a:solidFill>
                <a:srgbClr val="C00000"/>
              </a:solidFill>
            </a:endParaRPr>
          </a:p>
          <a:p>
            <a:pPr marL="0" marR="0" lvl="0" indent="0" algn="l" rtl="0">
              <a:lnSpc>
                <a:spcPct val="100000"/>
              </a:lnSpc>
              <a:spcBef>
                <a:spcPts val="1800"/>
              </a:spcBef>
              <a:spcAft>
                <a:spcPts val="0"/>
              </a:spcAft>
              <a:buSzPts val="2400"/>
              <a:buNone/>
            </a:pPr>
            <a:endParaRPr sz="3000"/>
          </a:p>
          <a:p>
            <a:pPr marL="0" marR="0" lvl="0" indent="0" algn="l" rtl="0">
              <a:lnSpc>
                <a:spcPct val="100000"/>
              </a:lnSpc>
              <a:spcBef>
                <a:spcPts val="1800"/>
              </a:spcBef>
              <a:spcAft>
                <a:spcPts val="0"/>
              </a:spcAft>
              <a:buSzPts val="2400"/>
              <a:buNone/>
            </a:pPr>
            <a:r>
              <a:rPr lang="en-US"/>
              <a:t>Column direction can be either:</a:t>
            </a:r>
            <a:endParaRPr/>
          </a:p>
          <a:p>
            <a:pPr marL="0" marR="0" lvl="0" indent="0" algn="l" rtl="0">
              <a:lnSpc>
                <a:spcPct val="100000"/>
              </a:lnSpc>
              <a:spcBef>
                <a:spcPts val="1800"/>
              </a:spcBef>
              <a:spcAft>
                <a:spcPts val="0"/>
              </a:spcAft>
              <a:buSzPts val="2400"/>
              <a:buNone/>
            </a:pPr>
            <a:r>
              <a:rPr lang="en-US"/>
              <a:t>	</a:t>
            </a:r>
            <a:r>
              <a:rPr lang="en-US" b="1">
                <a:solidFill>
                  <a:srgbClr val="336699"/>
                </a:solidFill>
                <a:latin typeface="Lato"/>
                <a:ea typeface="Lato"/>
                <a:cs typeface="Lato"/>
                <a:sym typeface="Lato"/>
              </a:rPr>
              <a:t>DESC </a:t>
            </a:r>
            <a:r>
              <a:rPr lang="en-US"/>
              <a:t>- Descending</a:t>
            </a:r>
            <a:endParaRPr/>
          </a:p>
          <a:p>
            <a:pPr marL="0" marR="0" lvl="0" indent="0" algn="l" rtl="0">
              <a:lnSpc>
                <a:spcPct val="100000"/>
              </a:lnSpc>
              <a:spcBef>
                <a:spcPts val="1800"/>
              </a:spcBef>
              <a:spcAft>
                <a:spcPts val="1800"/>
              </a:spcAft>
              <a:buSzPts val="2400"/>
              <a:buNone/>
            </a:pPr>
            <a:r>
              <a:rPr lang="en-US"/>
              <a:t>	</a:t>
            </a:r>
            <a:r>
              <a:rPr lang="en-US" b="1">
                <a:solidFill>
                  <a:srgbClr val="336699"/>
                </a:solidFill>
                <a:latin typeface="Lato"/>
                <a:ea typeface="Lato"/>
                <a:cs typeface="Lato"/>
                <a:sym typeface="Lato"/>
              </a:rPr>
              <a:t>ASC </a:t>
            </a:r>
            <a:r>
              <a:rPr lang="en-US"/>
              <a:t>- Ascending (default value if none provided)</a:t>
            </a:r>
            <a:endParaRPr/>
          </a:p>
        </p:txBody>
      </p:sp>
      <p:sp>
        <p:nvSpPr>
          <p:cNvPr id="755" name="Google Shape;755;p101"/>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68</a:t>
            </a:fld>
            <a:endParaRPr/>
          </a:p>
        </p:txBody>
      </p:sp>
      <p:sp>
        <p:nvSpPr>
          <p:cNvPr id="756" name="Google Shape;756;p101"/>
          <p:cNvSpPr txBox="1">
            <a:spLocks noGrp="1"/>
          </p:cNvSpPr>
          <p:nvPr>
            <p:ph type="body" idx="1"/>
          </p:nvPr>
        </p:nvSpPr>
        <p:spPr>
          <a:xfrm>
            <a:off x="620885" y="2884541"/>
            <a:ext cx="7147800" cy="6534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solidFill>
                  <a:srgbClr val="336699"/>
                </a:solidFill>
                <a:latin typeface="IBM Plex Mono SemiBold"/>
                <a:ea typeface="IBM Plex Mono SemiBold"/>
                <a:cs typeface="IBM Plex Mono SemiBold"/>
                <a:sym typeface="IBM Plex Mono SemiBold"/>
              </a:rPr>
              <a:t>ORDER BY </a:t>
            </a:r>
            <a:r>
              <a:rPr lang="en-US" err="1">
                <a:latin typeface="IBM Plex Mono SemiBold"/>
                <a:ea typeface="IBM Plex Mono SemiBold"/>
                <a:cs typeface="IBM Plex Mono SemiBold"/>
                <a:sym typeface="IBM Plex Mono SemiBold"/>
              </a:rPr>
              <a:t>column_name</a:t>
            </a:r>
            <a:r>
              <a:rPr lang="en-US">
                <a:latin typeface="IBM Plex Mono SemiBold"/>
                <a:ea typeface="IBM Plex Mono SemiBold"/>
                <a:cs typeface="IBM Plex Mono SemiBold"/>
                <a:sym typeface="IBM Plex Mono SemiBold"/>
              </a:rPr>
              <a:t> </a:t>
            </a:r>
            <a:r>
              <a:rPr lang="en-US" err="1">
                <a:solidFill>
                  <a:srgbClr val="336699"/>
                </a:solidFill>
                <a:latin typeface="IBM Plex Mono SemiBold"/>
                <a:ea typeface="IBM Plex Mono SemiBold"/>
                <a:cs typeface="IBM Plex Mono SemiBold"/>
                <a:sym typeface="IBM Plex Mono SemiBold"/>
              </a:rPr>
              <a:t>column_direction</a:t>
            </a:r>
            <a:endParaRPr>
              <a:latin typeface="IBM Plex Mono SemiBold"/>
              <a:ea typeface="IBM Plex Mono SemiBold"/>
              <a:cs typeface="IBM Plex Mono SemiBold"/>
              <a:sym typeface="IBM Plex Mono SemiBo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250"/>
                                  </p:stCondLst>
                                  <p:childTnLst>
                                    <p:set>
                                      <p:cBhvr>
                                        <p:cTn id="6" dur="1" fill="hold">
                                          <p:stCondLst>
                                            <p:cond delay="0"/>
                                          </p:stCondLst>
                                        </p:cTn>
                                        <p:tgtEl>
                                          <p:spTgt spid="754">
                                            <p:txEl>
                                              <p:pRg st="0" end="0"/>
                                            </p:txEl>
                                          </p:spTgt>
                                        </p:tgtEl>
                                        <p:attrNameLst>
                                          <p:attrName>style.visibility</p:attrName>
                                        </p:attrNameLst>
                                      </p:cBhvr>
                                      <p:to>
                                        <p:strVal val="visible"/>
                                      </p:to>
                                    </p:set>
                                    <p:anim calcmode="lin" valueType="num">
                                      <p:cBhvr>
                                        <p:cTn id="7" dur="1000" fill="hold"/>
                                        <p:tgtEl>
                                          <p:spTgt spid="75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754">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754">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754">
                                            <p:txEl>
                                              <p:pRg st="0" end="0"/>
                                            </p:txEl>
                                          </p:spTgt>
                                        </p:tgtEl>
                                      </p:cBhvr>
                                    </p:animEffect>
                                  </p:childTnLst>
                                </p:cTn>
                              </p:par>
                            </p:childTnLst>
                          </p:cTn>
                        </p:par>
                        <p:par>
                          <p:cTn id="11" fill="hold">
                            <p:stCondLst>
                              <p:cond delay="1250"/>
                            </p:stCondLst>
                            <p:childTnLst>
                              <p:par>
                                <p:cTn id="12" presetID="16" presetClass="entr" presetSubtype="21" fill="hold" nodeType="afterEffect">
                                  <p:stCondLst>
                                    <p:cond delay="750"/>
                                  </p:stCondLst>
                                  <p:childTnLst>
                                    <p:set>
                                      <p:cBhvr>
                                        <p:cTn id="13" dur="1" fill="hold">
                                          <p:stCondLst>
                                            <p:cond delay="0"/>
                                          </p:stCondLst>
                                        </p:cTn>
                                        <p:tgtEl>
                                          <p:spTgt spid="754">
                                            <p:txEl>
                                              <p:pRg st="1" end="1"/>
                                            </p:txEl>
                                          </p:spTgt>
                                        </p:tgtEl>
                                        <p:attrNameLst>
                                          <p:attrName>style.visibility</p:attrName>
                                        </p:attrNameLst>
                                      </p:cBhvr>
                                      <p:to>
                                        <p:strVal val="visible"/>
                                      </p:to>
                                    </p:set>
                                    <p:animEffect transition="in" filter="barn(inVertical)">
                                      <p:cBhvr>
                                        <p:cTn id="14" dur="500"/>
                                        <p:tgtEl>
                                          <p:spTgt spid="75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54">
                                            <p:txEl>
                                              <p:pRg st="2" end="2"/>
                                            </p:txEl>
                                          </p:spTgt>
                                        </p:tgtEl>
                                        <p:attrNameLst>
                                          <p:attrName>style.visibility</p:attrName>
                                        </p:attrNameLst>
                                      </p:cBhvr>
                                      <p:to>
                                        <p:strVal val="visible"/>
                                      </p:to>
                                    </p:set>
                                    <p:animEffect transition="in" filter="barn(inVertical)">
                                      <p:cBhvr>
                                        <p:cTn id="19" dur="500"/>
                                        <p:tgtEl>
                                          <p:spTgt spid="754">
                                            <p:txEl>
                                              <p:pRg st="2" end="2"/>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756">
                                            <p:bg/>
                                          </p:spTgt>
                                        </p:tgtEl>
                                        <p:attrNameLst>
                                          <p:attrName>style.visibility</p:attrName>
                                        </p:attrNameLst>
                                      </p:cBhvr>
                                      <p:to>
                                        <p:strVal val="visible"/>
                                      </p:to>
                                    </p:set>
                                    <p:animEffect transition="in" filter="barn(inVertical)">
                                      <p:cBhvr>
                                        <p:cTn id="22" dur="500"/>
                                        <p:tgtEl>
                                          <p:spTgt spid="756">
                                            <p:bg/>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756">
                                            <p:txEl>
                                              <p:pRg st="0" end="0"/>
                                            </p:txEl>
                                          </p:spTgt>
                                        </p:tgtEl>
                                        <p:attrNameLst>
                                          <p:attrName>style.visibility</p:attrName>
                                        </p:attrNameLst>
                                      </p:cBhvr>
                                      <p:to>
                                        <p:strVal val="visible"/>
                                      </p:to>
                                    </p:set>
                                    <p:animEffect transition="in" filter="barn(inVertical)">
                                      <p:cBhvr>
                                        <p:cTn id="25" dur="500"/>
                                        <p:tgtEl>
                                          <p:spTgt spid="75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754">
                                            <p:txEl>
                                              <p:pRg st="4" end="4"/>
                                            </p:txEl>
                                          </p:spTgt>
                                        </p:tgtEl>
                                        <p:attrNameLst>
                                          <p:attrName>style.visibility</p:attrName>
                                        </p:attrNameLst>
                                      </p:cBhvr>
                                      <p:to>
                                        <p:strVal val="visible"/>
                                      </p:to>
                                    </p:set>
                                    <p:animEffect transition="in" filter="barn(inVertical)">
                                      <p:cBhvr>
                                        <p:cTn id="30" dur="500"/>
                                        <p:tgtEl>
                                          <p:spTgt spid="754">
                                            <p:txEl>
                                              <p:pRg st="4" end="4"/>
                                            </p:txEl>
                                          </p:spTgt>
                                        </p:tgtEl>
                                      </p:cBhvr>
                                    </p:animEffect>
                                  </p:childTnLst>
                                </p:cTn>
                              </p:par>
                            </p:childTnLst>
                          </p:cTn>
                        </p:par>
                        <p:par>
                          <p:cTn id="31" fill="hold">
                            <p:stCondLst>
                              <p:cond delay="500"/>
                            </p:stCondLst>
                            <p:childTnLst>
                              <p:par>
                                <p:cTn id="32" presetID="16" presetClass="entr" presetSubtype="21" fill="hold" nodeType="afterEffect">
                                  <p:stCondLst>
                                    <p:cond delay="500"/>
                                  </p:stCondLst>
                                  <p:childTnLst>
                                    <p:set>
                                      <p:cBhvr>
                                        <p:cTn id="33" dur="1" fill="hold">
                                          <p:stCondLst>
                                            <p:cond delay="0"/>
                                          </p:stCondLst>
                                        </p:cTn>
                                        <p:tgtEl>
                                          <p:spTgt spid="754">
                                            <p:txEl>
                                              <p:pRg st="5" end="5"/>
                                            </p:txEl>
                                          </p:spTgt>
                                        </p:tgtEl>
                                        <p:attrNameLst>
                                          <p:attrName>style.visibility</p:attrName>
                                        </p:attrNameLst>
                                      </p:cBhvr>
                                      <p:to>
                                        <p:strVal val="visible"/>
                                      </p:to>
                                    </p:set>
                                    <p:animEffect transition="in" filter="barn(inVertical)">
                                      <p:cBhvr>
                                        <p:cTn id="34" dur="500"/>
                                        <p:tgtEl>
                                          <p:spTgt spid="754">
                                            <p:txEl>
                                              <p:pRg st="5" end="5"/>
                                            </p:txEl>
                                          </p:spTgt>
                                        </p:tgtEl>
                                      </p:cBhvr>
                                    </p:animEffect>
                                  </p:childTnLst>
                                </p:cTn>
                              </p:par>
                            </p:childTnLst>
                          </p:cTn>
                        </p:par>
                        <p:par>
                          <p:cTn id="35" fill="hold">
                            <p:stCondLst>
                              <p:cond delay="1500"/>
                            </p:stCondLst>
                            <p:childTnLst>
                              <p:par>
                                <p:cTn id="36" presetID="16" presetClass="entr" presetSubtype="21" fill="hold" nodeType="afterEffect">
                                  <p:stCondLst>
                                    <p:cond delay="500"/>
                                  </p:stCondLst>
                                  <p:childTnLst>
                                    <p:set>
                                      <p:cBhvr>
                                        <p:cTn id="37" dur="1" fill="hold">
                                          <p:stCondLst>
                                            <p:cond delay="0"/>
                                          </p:stCondLst>
                                        </p:cTn>
                                        <p:tgtEl>
                                          <p:spTgt spid="754">
                                            <p:txEl>
                                              <p:pRg st="6" end="6"/>
                                            </p:txEl>
                                          </p:spTgt>
                                        </p:tgtEl>
                                        <p:attrNameLst>
                                          <p:attrName>style.visibility</p:attrName>
                                        </p:attrNameLst>
                                      </p:cBhvr>
                                      <p:to>
                                        <p:strVal val="visible"/>
                                      </p:to>
                                    </p:set>
                                    <p:animEffect transition="in" filter="barn(inVertical)">
                                      <p:cBhvr>
                                        <p:cTn id="38" dur="500"/>
                                        <p:tgtEl>
                                          <p:spTgt spid="75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 grpId="0" uiExpand="1" build="p"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102"/>
          <p:cNvSpPr txBox="1">
            <a:spLocks noGrp="1"/>
          </p:cNvSpPr>
          <p:nvPr>
            <p:ph type="title"/>
          </p:nvPr>
        </p:nvSpPr>
        <p:spPr>
          <a:xfrm>
            <a:off x="466577" y="75756"/>
            <a:ext cx="7200900" cy="500100"/>
          </a:xfrm>
          <a:prstGeom prst="rect">
            <a:avLst/>
          </a:prstGeom>
          <a:solidFill>
            <a:schemeClr val="accent1"/>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Sorting - ORDER BY</a:t>
            </a:r>
            <a:endParaRPr>
              <a:solidFill>
                <a:schemeClr val="lt1"/>
              </a:solidFill>
            </a:endParaRPr>
          </a:p>
        </p:txBody>
      </p:sp>
      <p:sp>
        <p:nvSpPr>
          <p:cNvPr id="762" name="Google Shape;762;p102"/>
          <p:cNvSpPr txBox="1">
            <a:spLocks noGrp="1"/>
          </p:cNvSpPr>
          <p:nvPr>
            <p:ph type="body" idx="1"/>
          </p:nvPr>
        </p:nvSpPr>
        <p:spPr>
          <a:xfrm>
            <a:off x="420292" y="749201"/>
            <a:ext cx="8431100" cy="470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2400"/>
              <a:buNone/>
            </a:pPr>
            <a:r>
              <a:rPr lang="en-US" b="1">
                <a:solidFill>
                  <a:srgbClr val="C00000"/>
                </a:solidFill>
                <a:latin typeface="Lato"/>
                <a:ea typeface="Lato"/>
                <a:cs typeface="Lato"/>
                <a:sym typeface="Lato"/>
              </a:rPr>
              <a:t>ORDER BY Example:</a:t>
            </a:r>
            <a:endParaRPr b="1">
              <a:solidFill>
                <a:srgbClr val="C00000"/>
              </a:solidFill>
              <a:latin typeface="Lato"/>
              <a:ea typeface="Lato"/>
              <a:cs typeface="Lato"/>
              <a:sym typeface="Lato"/>
            </a:endParaRPr>
          </a:p>
          <a:p>
            <a:pPr marL="0" marR="0" lvl="0" indent="0" algn="l" rtl="0">
              <a:lnSpc>
                <a:spcPct val="100000"/>
              </a:lnSpc>
              <a:spcBef>
                <a:spcPts val="1800"/>
              </a:spcBef>
              <a:spcAft>
                <a:spcPts val="0"/>
              </a:spcAft>
              <a:buSzPts val="2400"/>
              <a:buNone/>
            </a:pPr>
            <a:r>
              <a:rPr lang="en-US"/>
              <a:t>Show all employees sorted by last name in </a:t>
            </a:r>
            <a:r>
              <a:rPr lang="en-US" b="1"/>
              <a:t>REVERSE</a:t>
            </a:r>
            <a:r>
              <a:rPr lang="en-US"/>
              <a:t> alphabetical.</a:t>
            </a:r>
            <a:endParaRPr/>
          </a:p>
          <a:p>
            <a:pPr marL="0" marR="0" lvl="0" indent="0" algn="l" rtl="0">
              <a:lnSpc>
                <a:spcPct val="100000"/>
              </a:lnSpc>
              <a:spcBef>
                <a:spcPts val="1800"/>
              </a:spcBef>
              <a:spcAft>
                <a:spcPts val="0"/>
              </a:spcAft>
              <a:buSzPts val="2400"/>
              <a:buNone/>
            </a:pPr>
            <a:endParaRPr/>
          </a:p>
          <a:p>
            <a:pPr marL="0" marR="0" lvl="0" indent="0" algn="l" rtl="0">
              <a:lnSpc>
                <a:spcPct val="100000"/>
              </a:lnSpc>
              <a:spcBef>
                <a:spcPts val="1800"/>
              </a:spcBef>
              <a:spcAft>
                <a:spcPts val="0"/>
              </a:spcAft>
              <a:buSzPts val="2400"/>
              <a:buNone/>
            </a:pPr>
            <a:endParaRPr/>
          </a:p>
          <a:p>
            <a:pPr marL="0" marR="0" lvl="0" indent="0" algn="l" rtl="0">
              <a:lnSpc>
                <a:spcPct val="100000"/>
              </a:lnSpc>
              <a:spcBef>
                <a:spcPts val="1800"/>
              </a:spcBef>
              <a:spcAft>
                <a:spcPts val="0"/>
              </a:spcAft>
              <a:buSzPts val="2400"/>
              <a:buNone/>
            </a:pPr>
            <a:endParaRPr/>
          </a:p>
          <a:p>
            <a:pPr marL="0" marR="0" lvl="0" indent="0" algn="l" rtl="0">
              <a:lnSpc>
                <a:spcPct val="100000"/>
              </a:lnSpc>
              <a:spcBef>
                <a:spcPts val="1800"/>
              </a:spcBef>
              <a:spcAft>
                <a:spcPts val="1800"/>
              </a:spcAft>
              <a:buSzPts val="2400"/>
              <a:buNone/>
            </a:pPr>
            <a:r>
              <a:rPr lang="en-US" b="1">
                <a:solidFill>
                  <a:srgbClr val="C00000"/>
                </a:solidFill>
              </a:rPr>
              <a:t>Note: </a:t>
            </a:r>
            <a:r>
              <a:rPr lang="en-US"/>
              <a:t>ORDER BY is always performed at the </a:t>
            </a:r>
            <a:r>
              <a:rPr lang="en-US" b="1"/>
              <a:t>END</a:t>
            </a:r>
            <a:r>
              <a:rPr lang="en-US"/>
              <a:t> of a query.</a:t>
            </a:r>
            <a:endParaRPr/>
          </a:p>
        </p:txBody>
      </p:sp>
      <p:sp>
        <p:nvSpPr>
          <p:cNvPr id="763" name="Google Shape;763;p102"/>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69</a:t>
            </a:fld>
            <a:endParaRPr/>
          </a:p>
        </p:txBody>
      </p:sp>
      <p:sp>
        <p:nvSpPr>
          <p:cNvPr id="764" name="Google Shape;764;p102"/>
          <p:cNvSpPr txBox="1">
            <a:spLocks noGrp="1"/>
          </p:cNvSpPr>
          <p:nvPr>
            <p:ph type="body" idx="1"/>
          </p:nvPr>
        </p:nvSpPr>
        <p:spPr>
          <a:xfrm>
            <a:off x="473342" y="2259701"/>
            <a:ext cx="7730100" cy="13548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200">
                <a:solidFill>
                  <a:srgbClr val="336699"/>
                </a:solidFill>
                <a:latin typeface="IBM Plex Mono SemiBold"/>
                <a:ea typeface="IBM Plex Mono SemiBold"/>
                <a:cs typeface="IBM Plex Mono SemiBold"/>
                <a:sym typeface="IBM Plex Mono SemiBold"/>
              </a:rPr>
              <a:t>SELECT</a:t>
            </a:r>
            <a:r>
              <a:rPr lang="en-US" sz="2200">
                <a:latin typeface="IBM Plex Mono SemiBold"/>
                <a:ea typeface="IBM Plex Mono SemiBold"/>
                <a:cs typeface="IBM Plex Mono SemiBold"/>
                <a:sym typeface="IBM Plex Mono SemiBold"/>
              </a:rPr>
              <a:t> </a:t>
            </a:r>
            <a:r>
              <a:rPr lang="en-US" sz="2200" err="1">
                <a:latin typeface="IBM Plex Mono SemiBold"/>
                <a:ea typeface="IBM Plex Mono SemiBold"/>
                <a:cs typeface="IBM Plex Mono SemiBold"/>
                <a:sym typeface="IBM Plex Mono SemiBold"/>
              </a:rPr>
              <a:t>last_name</a:t>
            </a:r>
            <a:r>
              <a:rPr lang="en-US" sz="2200">
                <a:latin typeface="IBM Plex Mono SemiBold"/>
                <a:ea typeface="IBM Plex Mono SemiBold"/>
                <a:cs typeface="IBM Plex Mono SemiBold"/>
                <a:sym typeface="IBM Plex Mono SemiBold"/>
              </a:rPr>
              <a:t>, </a:t>
            </a:r>
            <a:r>
              <a:rPr lang="en-US" sz="2200" err="1">
                <a:latin typeface="IBM Plex Mono SemiBold"/>
                <a:ea typeface="IBM Plex Mono SemiBold"/>
                <a:cs typeface="IBM Plex Mono SemiBold"/>
                <a:sym typeface="IBM Plex Mono SemiBold"/>
              </a:rPr>
              <a:t>first_name</a:t>
            </a:r>
            <a:endParaRPr sz="22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sz="2200">
                <a:solidFill>
                  <a:srgbClr val="336699"/>
                </a:solidFill>
                <a:latin typeface="IBM Plex Mono SemiBold"/>
                <a:ea typeface="IBM Plex Mono SemiBold"/>
                <a:cs typeface="IBM Plex Mono SemiBold"/>
                <a:sym typeface="IBM Plex Mono SemiBold"/>
              </a:rPr>
              <a:t>FROM</a:t>
            </a:r>
            <a:r>
              <a:rPr lang="en-US" sz="2200">
                <a:latin typeface="IBM Plex Mono SemiBold"/>
                <a:ea typeface="IBM Plex Mono SemiBold"/>
                <a:cs typeface="IBM Plex Mono SemiBold"/>
                <a:sym typeface="IBM Plex Mono SemiBold"/>
              </a:rPr>
              <a:t>   Employees</a:t>
            </a:r>
            <a:endParaRPr sz="22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sz="2200">
                <a:solidFill>
                  <a:srgbClr val="336699"/>
                </a:solidFill>
                <a:latin typeface="IBM Plex Mono SemiBold"/>
                <a:ea typeface="IBM Plex Mono SemiBold"/>
                <a:cs typeface="IBM Plex Mono SemiBold"/>
                <a:sym typeface="IBM Plex Mono SemiBold"/>
              </a:rPr>
              <a:t>ORDER BY </a:t>
            </a:r>
            <a:r>
              <a:rPr lang="en-US" err="1">
                <a:latin typeface="IBM Plex Mono SemiBold"/>
                <a:ea typeface="IBM Plex Mono SemiBold"/>
                <a:cs typeface="IBM Plex Mono SemiBold"/>
                <a:sym typeface="IBM Plex Mono SemiBold"/>
              </a:rPr>
              <a:t>last_name</a:t>
            </a:r>
            <a:r>
              <a:rPr lang="en-US">
                <a:latin typeface="IBM Plex Mono SemiBold"/>
                <a:ea typeface="IBM Plex Mono SemiBold"/>
                <a:cs typeface="IBM Plex Mono SemiBold"/>
                <a:sym typeface="IBM Plex Mono SemiBold"/>
              </a:rPr>
              <a:t> </a:t>
            </a:r>
            <a:r>
              <a:rPr lang="en-US">
                <a:solidFill>
                  <a:srgbClr val="336699"/>
                </a:solidFill>
                <a:latin typeface="IBM Plex Mono SemiBold"/>
                <a:ea typeface="IBM Plex Mono SemiBold"/>
                <a:cs typeface="IBM Plex Mono SemiBold"/>
                <a:sym typeface="IBM Plex Mono SemiBold"/>
              </a:rPr>
              <a:t>DESC</a:t>
            </a:r>
            <a:r>
              <a:rPr lang="en-US">
                <a:latin typeface="IBM Plex Mono SemiBold"/>
                <a:ea typeface="IBM Plex Mono SemiBold"/>
                <a:cs typeface="IBM Plex Mono SemiBold"/>
                <a:sym typeface="IBM Plex Mono SemiBold"/>
              </a:rPr>
              <a:t>;</a:t>
            </a:r>
            <a:endParaRPr sz="2400">
              <a:latin typeface="IBM Plex Mono SemiBold"/>
              <a:ea typeface="IBM Plex Mono SemiBold"/>
              <a:cs typeface="IBM Plex Mono SemiBold"/>
              <a:sym typeface="IBM Plex Mono SemiBo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62">
                                            <p:txEl>
                                              <p:pRg st="5" end="5"/>
                                            </p:txEl>
                                          </p:spTgt>
                                        </p:tgtEl>
                                        <p:attrNameLst>
                                          <p:attrName>style.visibility</p:attrName>
                                        </p:attrNameLst>
                                      </p:cBhvr>
                                      <p:to>
                                        <p:strVal val="visible"/>
                                      </p:to>
                                    </p:set>
                                    <p:animEffect transition="in" filter="barn(inVertical)">
                                      <p:cBhvr>
                                        <p:cTn id="7" dur="500"/>
                                        <p:tgtEl>
                                          <p:spTgt spid="76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4"/>
          <p:cNvSpPr txBox="1">
            <a:spLocks noGrp="1"/>
          </p:cNvSpPr>
          <p:nvPr>
            <p:ph type="title"/>
          </p:nvPr>
        </p:nvSpPr>
        <p:spPr>
          <a:xfrm>
            <a:off x="519627" y="84900"/>
            <a:ext cx="7200900" cy="500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2400"/>
              <a:buFont typeface="Cambria"/>
              <a:buNone/>
            </a:pPr>
            <a:r>
              <a:rPr lang="en-US"/>
              <a:t>WHERE Clause</a:t>
            </a:r>
            <a:endParaRPr/>
          </a:p>
        </p:txBody>
      </p:sp>
      <p:sp>
        <p:nvSpPr>
          <p:cNvPr id="293" name="Google Shape;293;p44"/>
          <p:cNvSpPr txBox="1">
            <a:spLocks noGrp="1"/>
          </p:cNvSpPr>
          <p:nvPr>
            <p:ph type="body" idx="1"/>
          </p:nvPr>
        </p:nvSpPr>
        <p:spPr>
          <a:xfrm>
            <a:off x="473342" y="758345"/>
            <a:ext cx="8289000" cy="2945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a:solidFill>
                  <a:srgbClr val="336699"/>
                </a:solidFill>
                <a:latin typeface="IBM Plex Mono"/>
                <a:ea typeface="IBM Plex Mono"/>
                <a:cs typeface="IBM Plex Mono"/>
                <a:sym typeface="IBM Plex Mono"/>
              </a:rPr>
              <a:t>-- General Syntax</a:t>
            </a:r>
            <a:endParaRPr b="1">
              <a:solidFill>
                <a:srgbClr val="336699"/>
              </a:solidFill>
              <a:latin typeface="IBM Plex Mono"/>
              <a:ea typeface="IBM Plex Mono"/>
              <a:cs typeface="IBM Plex Mono"/>
              <a:sym typeface="IBM Plex Mono"/>
            </a:endParaRPr>
          </a:p>
          <a:p>
            <a:pPr marL="0" lvl="0" indent="0" algn="l" rtl="0">
              <a:spcBef>
                <a:spcPts val="0"/>
              </a:spcBef>
              <a:spcAft>
                <a:spcPts val="0"/>
              </a:spcAft>
              <a:buNone/>
            </a:pPr>
            <a:endParaRPr b="1">
              <a:solidFill>
                <a:srgbClr val="336699"/>
              </a:solidFill>
              <a:latin typeface="IBM Plex Mono"/>
              <a:ea typeface="IBM Plex Mono"/>
              <a:cs typeface="IBM Plex Mono"/>
              <a:sym typeface="IBM Plex Mono"/>
            </a:endParaRPr>
          </a:p>
          <a:p>
            <a:pPr marL="0" lvl="0" indent="0" algn="l" rtl="0">
              <a:spcBef>
                <a:spcPts val="0"/>
              </a:spcBef>
              <a:spcAft>
                <a:spcPts val="0"/>
              </a:spcAft>
              <a:buNone/>
            </a:pPr>
            <a:r>
              <a:rPr lang="en-US" b="1">
                <a:solidFill>
                  <a:srgbClr val="336699"/>
                </a:solidFill>
                <a:latin typeface="IBM Plex Mono"/>
                <a:ea typeface="IBM Plex Mono"/>
                <a:cs typeface="IBM Plex Mono"/>
                <a:sym typeface="IBM Plex Mono"/>
              </a:rPr>
              <a:t>SELECT</a:t>
            </a:r>
            <a:r>
              <a:rPr lang="en-US" b="1">
                <a:latin typeface="IBM Plex Mono"/>
                <a:ea typeface="IBM Plex Mono"/>
                <a:cs typeface="IBM Plex Mono"/>
                <a:sym typeface="IBM Plex Mono"/>
              </a:rPr>
              <a:t> </a:t>
            </a:r>
            <a:r>
              <a:rPr lang="en-US" sz="1800" b="1">
                <a:latin typeface="IBM Plex Mono"/>
                <a:ea typeface="IBM Plex Mono"/>
                <a:cs typeface="IBM Plex Mono"/>
                <a:sym typeface="IBM Plex Mono"/>
              </a:rPr>
              <a:t>(Which columns do you want to see in your result)</a:t>
            </a:r>
            <a:endParaRPr sz="1800" b="1">
              <a:latin typeface="IBM Plex Mono"/>
              <a:ea typeface="IBM Plex Mono"/>
              <a:cs typeface="IBM Plex Mono"/>
              <a:sym typeface="IBM Plex Mono"/>
            </a:endParaRPr>
          </a:p>
          <a:p>
            <a:pPr marL="0" lvl="0" indent="0" algn="l" rtl="0">
              <a:spcBef>
                <a:spcPts val="0"/>
              </a:spcBef>
              <a:spcAft>
                <a:spcPts val="0"/>
              </a:spcAft>
              <a:buNone/>
            </a:pPr>
            <a:endParaRPr b="1">
              <a:solidFill>
                <a:srgbClr val="336699"/>
              </a:solidFill>
              <a:latin typeface="IBM Plex Mono"/>
              <a:ea typeface="IBM Plex Mono"/>
              <a:cs typeface="IBM Plex Mono"/>
              <a:sym typeface="IBM Plex Mono"/>
            </a:endParaRPr>
          </a:p>
          <a:p>
            <a:pPr marL="0" lvl="0" indent="0" algn="l" rtl="0">
              <a:spcBef>
                <a:spcPts val="0"/>
              </a:spcBef>
              <a:spcAft>
                <a:spcPts val="0"/>
              </a:spcAft>
              <a:buNone/>
            </a:pPr>
            <a:r>
              <a:rPr lang="en-US" b="1">
                <a:solidFill>
                  <a:srgbClr val="336699"/>
                </a:solidFill>
                <a:latin typeface="IBM Plex Mono"/>
                <a:ea typeface="IBM Plex Mono"/>
                <a:cs typeface="IBM Plex Mono"/>
                <a:sym typeface="IBM Plex Mono"/>
              </a:rPr>
              <a:t>FROM</a:t>
            </a:r>
            <a:r>
              <a:rPr lang="en-US" b="1">
                <a:latin typeface="IBM Plex Mono"/>
                <a:ea typeface="IBM Plex Mono"/>
                <a:cs typeface="IBM Plex Mono"/>
                <a:sym typeface="IBM Plex Mono"/>
              </a:rPr>
              <a:t>   </a:t>
            </a:r>
            <a:r>
              <a:rPr lang="en-US" sz="1800" b="1">
                <a:latin typeface="IBM Plex Mono"/>
                <a:ea typeface="IBM Plex Mono"/>
                <a:cs typeface="IBM Plex Mono"/>
                <a:sym typeface="IBM Plex Mono"/>
              </a:rPr>
              <a:t>(Which table(s) do these columns come from)</a:t>
            </a:r>
            <a:endParaRPr sz="1800" b="1">
              <a:latin typeface="IBM Plex Mono"/>
              <a:ea typeface="IBM Plex Mono"/>
              <a:cs typeface="IBM Plex Mono"/>
              <a:sym typeface="IBM Plex Mono"/>
            </a:endParaRPr>
          </a:p>
          <a:p>
            <a:pPr marL="0" lvl="0" indent="0" algn="l" rtl="0">
              <a:spcBef>
                <a:spcPts val="0"/>
              </a:spcBef>
              <a:spcAft>
                <a:spcPts val="0"/>
              </a:spcAft>
              <a:buNone/>
            </a:pPr>
            <a:endParaRPr b="1">
              <a:solidFill>
                <a:srgbClr val="336699"/>
              </a:solidFill>
              <a:latin typeface="IBM Plex Mono"/>
              <a:ea typeface="IBM Plex Mono"/>
              <a:cs typeface="IBM Plex Mono"/>
              <a:sym typeface="IBM Plex Mono"/>
            </a:endParaRPr>
          </a:p>
          <a:p>
            <a:pPr marL="0" lvl="0" indent="0" algn="l" rtl="0">
              <a:spcBef>
                <a:spcPts val="0"/>
              </a:spcBef>
              <a:spcAft>
                <a:spcPts val="0"/>
              </a:spcAft>
              <a:buNone/>
            </a:pPr>
            <a:r>
              <a:rPr lang="en-US" b="1">
                <a:solidFill>
                  <a:srgbClr val="336699"/>
                </a:solidFill>
                <a:latin typeface="IBM Plex Mono"/>
                <a:ea typeface="IBM Plex Mono"/>
                <a:cs typeface="IBM Plex Mono"/>
                <a:sym typeface="IBM Plex Mono"/>
              </a:rPr>
              <a:t>WHERE  </a:t>
            </a:r>
            <a:r>
              <a:rPr lang="en-US" sz="1800" b="1">
                <a:latin typeface="IBM Plex Mono"/>
                <a:ea typeface="IBM Plex Mono"/>
                <a:cs typeface="IBM Plex Mono"/>
                <a:sym typeface="IBM Plex Mono"/>
              </a:rPr>
              <a:t>(What criteria are we using to filter the data)</a:t>
            </a:r>
            <a:endParaRPr sz="1800" b="1">
              <a:latin typeface="IBM Plex Mono"/>
              <a:ea typeface="IBM Plex Mono"/>
              <a:cs typeface="IBM Plex Mono"/>
              <a:sym typeface="IBM Plex Mono"/>
            </a:endParaRPr>
          </a:p>
          <a:p>
            <a:pPr marL="0" lvl="0" indent="0" algn="l" rtl="0">
              <a:spcBef>
                <a:spcPts val="1800"/>
              </a:spcBef>
              <a:spcAft>
                <a:spcPts val="1800"/>
              </a:spcAft>
              <a:buNone/>
            </a:pPr>
            <a:endParaRPr b="1">
              <a:latin typeface="Lato"/>
              <a:ea typeface="Lato"/>
              <a:cs typeface="Lato"/>
              <a:sym typeface="Lato"/>
            </a:endParaRPr>
          </a:p>
        </p:txBody>
      </p:sp>
      <p:sp>
        <p:nvSpPr>
          <p:cNvPr id="294" name="Google Shape;294;p44"/>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000"/>
              <a:buFont typeface="Arial"/>
              <a:buNone/>
            </a:pPr>
            <a:fld id="{00000000-1234-1234-1234-123412341234}" type="slidenum">
              <a:rPr lang="en-US"/>
              <a:t>7</a:t>
            </a:fld>
            <a:endParaRPr/>
          </a:p>
        </p:txBody>
      </p:sp>
      <p:sp>
        <p:nvSpPr>
          <p:cNvPr id="2" name="Rectangle 1"/>
          <p:cNvSpPr/>
          <p:nvPr/>
        </p:nvSpPr>
        <p:spPr>
          <a:xfrm>
            <a:off x="397812" y="4044836"/>
            <a:ext cx="7762061" cy="424732"/>
          </a:xfrm>
          <a:prstGeom prst="rect">
            <a:avLst/>
          </a:prstGeom>
        </p:spPr>
        <p:txBody>
          <a:bodyPr wrap="none">
            <a:spAutoFit/>
          </a:bodyPr>
          <a:lstStyle/>
          <a:p>
            <a:pPr marL="0" indent="0">
              <a:lnSpc>
                <a:spcPct val="90000"/>
              </a:lnSpc>
              <a:spcBef>
                <a:spcPts val="1200"/>
              </a:spcBef>
              <a:buNone/>
            </a:pPr>
            <a:r>
              <a:rPr lang="en-US" sz="2400" b="1">
                <a:solidFill>
                  <a:srgbClr val="C00000"/>
                </a:solidFill>
              </a:rPr>
              <a:t>NOTE: </a:t>
            </a:r>
            <a:r>
              <a:rPr lang="en-US" sz="2400"/>
              <a:t>Keywords must be UPPERCASE for this course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93">
                                            <p:txEl>
                                              <p:pRg st="0" end="0"/>
                                            </p:txEl>
                                          </p:spTgt>
                                        </p:tgtEl>
                                        <p:attrNameLst>
                                          <p:attrName>style.visibility</p:attrName>
                                        </p:attrNameLst>
                                      </p:cBhvr>
                                      <p:to>
                                        <p:strVal val="visible"/>
                                      </p:to>
                                    </p:set>
                                    <p:anim calcmode="lin" valueType="num">
                                      <p:cBhvr additive="base">
                                        <p:cTn id="7" dur="1000"/>
                                        <p:tgtEl>
                                          <p:spTgt spid="29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93">
                                            <p:txEl>
                                              <p:pRg st="2" end="2"/>
                                            </p:txEl>
                                          </p:spTgt>
                                        </p:tgtEl>
                                        <p:attrNameLst>
                                          <p:attrName>style.visibility</p:attrName>
                                        </p:attrNameLst>
                                      </p:cBhvr>
                                      <p:to>
                                        <p:strVal val="visible"/>
                                      </p:to>
                                    </p:set>
                                    <p:anim calcmode="lin" valueType="num">
                                      <p:cBhvr additive="base">
                                        <p:cTn id="12" dur="1000"/>
                                        <p:tgtEl>
                                          <p:spTgt spid="293">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293">
                                            <p:txEl>
                                              <p:pRg st="4" end="4"/>
                                            </p:txEl>
                                          </p:spTgt>
                                        </p:tgtEl>
                                        <p:attrNameLst>
                                          <p:attrName>style.visibility</p:attrName>
                                        </p:attrNameLst>
                                      </p:cBhvr>
                                      <p:to>
                                        <p:strVal val="visible"/>
                                      </p:to>
                                    </p:set>
                                    <p:anim calcmode="lin" valueType="num">
                                      <p:cBhvr additive="base">
                                        <p:cTn id="17" dur="1000"/>
                                        <p:tgtEl>
                                          <p:spTgt spid="293">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293">
                                            <p:txEl>
                                              <p:pRg st="6" end="6"/>
                                            </p:txEl>
                                          </p:spTgt>
                                        </p:tgtEl>
                                        <p:attrNameLst>
                                          <p:attrName>style.visibility</p:attrName>
                                        </p:attrNameLst>
                                      </p:cBhvr>
                                      <p:to>
                                        <p:strVal val="visible"/>
                                      </p:to>
                                    </p:set>
                                    <p:anim calcmode="lin" valueType="num">
                                      <p:cBhvr additive="base">
                                        <p:cTn id="22" dur="1000"/>
                                        <p:tgtEl>
                                          <p:spTgt spid="293">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arn(inVertic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103"/>
          <p:cNvSpPr txBox="1">
            <a:spLocks noGrp="1"/>
          </p:cNvSpPr>
          <p:nvPr>
            <p:ph type="title"/>
          </p:nvPr>
        </p:nvSpPr>
        <p:spPr>
          <a:xfrm>
            <a:off x="473342" y="75756"/>
            <a:ext cx="7200900" cy="500100"/>
          </a:xfrm>
          <a:prstGeom prst="rect">
            <a:avLst/>
          </a:prstGeom>
          <a:solidFill>
            <a:schemeClr val="accent1"/>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Sorting - ORDER BY</a:t>
            </a:r>
            <a:endParaRPr>
              <a:solidFill>
                <a:schemeClr val="lt1"/>
              </a:solidFill>
            </a:endParaRPr>
          </a:p>
        </p:txBody>
      </p:sp>
      <p:sp>
        <p:nvSpPr>
          <p:cNvPr id="770" name="Google Shape;770;p103"/>
          <p:cNvSpPr txBox="1">
            <a:spLocks noGrp="1"/>
          </p:cNvSpPr>
          <p:nvPr>
            <p:ph type="body" idx="1"/>
          </p:nvPr>
        </p:nvSpPr>
        <p:spPr>
          <a:xfrm>
            <a:off x="427056" y="749201"/>
            <a:ext cx="8323751" cy="470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2400"/>
              <a:buFont typeface="Arial"/>
              <a:buNone/>
            </a:pPr>
            <a:r>
              <a:rPr lang="en-US" b="1">
                <a:solidFill>
                  <a:srgbClr val="C00000"/>
                </a:solidFill>
                <a:latin typeface="Lato"/>
                <a:ea typeface="Lato"/>
                <a:cs typeface="Lato"/>
                <a:sym typeface="Lato"/>
              </a:rPr>
              <a:t>TRY IT!</a:t>
            </a:r>
            <a:endParaRPr b="1">
              <a:solidFill>
                <a:srgbClr val="C00000"/>
              </a:solidFill>
              <a:latin typeface="Lato"/>
              <a:ea typeface="Lato"/>
              <a:cs typeface="Lato"/>
              <a:sym typeface="Lato"/>
            </a:endParaRPr>
          </a:p>
          <a:p>
            <a:pPr marL="457200" lvl="0" indent="-381000" algn="l" rtl="0">
              <a:lnSpc>
                <a:spcPct val="100000"/>
              </a:lnSpc>
              <a:spcBef>
                <a:spcPts val="600"/>
              </a:spcBef>
              <a:spcAft>
                <a:spcPts val="0"/>
              </a:spcAft>
              <a:buSzPts val="2400"/>
              <a:buChar char="●"/>
            </a:pPr>
            <a:r>
              <a:rPr lang="en-US"/>
              <a:t>Using the last TRY IT:</a:t>
            </a:r>
            <a:endParaRPr/>
          </a:p>
          <a:p>
            <a:pPr marL="914400" lvl="1" indent="-381000" algn="l" rtl="0">
              <a:lnSpc>
                <a:spcPct val="100000"/>
              </a:lnSpc>
              <a:spcBef>
                <a:spcPts val="600"/>
              </a:spcBef>
              <a:spcAft>
                <a:spcPts val="0"/>
              </a:spcAft>
              <a:buSzPts val="2400"/>
              <a:buChar char="○"/>
            </a:pPr>
            <a:r>
              <a:rPr lang="en-US"/>
              <a:t>(Display all employees with a salary less than 2300 or with an employee id of 107)</a:t>
            </a:r>
            <a:endParaRPr/>
          </a:p>
          <a:p>
            <a:pPr marL="457200" lvl="0" indent="-381000" algn="l" rtl="0">
              <a:lnSpc>
                <a:spcPct val="100000"/>
              </a:lnSpc>
              <a:spcBef>
                <a:spcPts val="600"/>
              </a:spcBef>
              <a:spcAft>
                <a:spcPts val="0"/>
              </a:spcAft>
              <a:buSzPts val="2400"/>
              <a:buChar char="●"/>
            </a:pPr>
            <a:r>
              <a:rPr lang="en-US"/>
              <a:t>Order this result by highest to lowest salary!</a:t>
            </a:r>
            <a:endParaRPr/>
          </a:p>
          <a:p>
            <a:pPr marL="0" marR="0" lvl="0" indent="0" algn="l" rtl="0">
              <a:lnSpc>
                <a:spcPct val="100000"/>
              </a:lnSpc>
              <a:spcBef>
                <a:spcPts val="1200"/>
              </a:spcBef>
              <a:spcAft>
                <a:spcPts val="1800"/>
              </a:spcAft>
              <a:buSzPts val="2400"/>
              <a:buNone/>
            </a:pPr>
            <a:r>
              <a:rPr lang="en-US" b="1">
                <a:solidFill>
                  <a:srgbClr val="C00000"/>
                </a:solidFill>
                <a:latin typeface="Lato"/>
                <a:ea typeface="Lato"/>
                <a:cs typeface="Lato"/>
                <a:sym typeface="Lato"/>
              </a:rPr>
              <a:t>SOLUTION:</a:t>
            </a:r>
            <a:endParaRPr b="1">
              <a:solidFill>
                <a:srgbClr val="C00000"/>
              </a:solidFill>
              <a:latin typeface="Lato"/>
              <a:ea typeface="Lato"/>
              <a:cs typeface="Lato"/>
              <a:sym typeface="Lato"/>
            </a:endParaRPr>
          </a:p>
        </p:txBody>
      </p:sp>
      <p:sp>
        <p:nvSpPr>
          <p:cNvPr id="771" name="Google Shape;771;p103"/>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70</a:t>
            </a:fld>
            <a:endParaRPr/>
          </a:p>
        </p:txBody>
      </p:sp>
      <p:sp>
        <p:nvSpPr>
          <p:cNvPr id="5" name="Google Shape;724;p97"/>
          <p:cNvSpPr txBox="1">
            <a:spLocks/>
          </p:cNvSpPr>
          <p:nvPr/>
        </p:nvSpPr>
        <p:spPr>
          <a:xfrm>
            <a:off x="473342" y="3327601"/>
            <a:ext cx="7730100" cy="3005524"/>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1pPr>
            <a:lvl2pPr marL="914400" marR="0" lvl="1"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2pPr>
            <a:lvl3pPr marL="1371600" marR="0" lvl="2"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3pPr>
            <a:lvl4pPr marL="1828800" marR="0" lvl="3"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4pPr>
            <a:lvl5pPr marL="2286000" marR="0" lvl="4"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5pPr>
            <a:lvl6pPr marL="2743200" marR="0" lvl="5"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6pPr>
            <a:lvl7pPr marL="3200400" marR="0" lvl="6"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7pPr>
            <a:lvl8pPr marL="3657600" marR="0" lvl="7"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8pPr>
            <a:lvl9pPr marL="4114800" marR="0" lvl="8" indent="-381000" algn="l" rtl="0">
              <a:lnSpc>
                <a:spcPct val="100000"/>
              </a:lnSpc>
              <a:spcBef>
                <a:spcPts val="1800"/>
              </a:spcBef>
              <a:spcAft>
                <a:spcPts val="180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9pPr>
          </a:lstStyle>
          <a:p>
            <a:pPr marL="0" indent="0">
              <a:buFont typeface="Lato Light"/>
              <a:buNone/>
            </a:pPr>
            <a:r>
              <a:rPr lang="en-US" sz="2200">
                <a:solidFill>
                  <a:srgbClr val="336699"/>
                </a:solidFill>
                <a:latin typeface="IBM Plex Mono SemiBold"/>
                <a:ea typeface="IBM Plex Mono SemiBold"/>
                <a:cs typeface="IBM Plex Mono SemiBold"/>
                <a:sym typeface="IBM Plex Mono SemiBold"/>
              </a:rPr>
              <a:t>SELECT</a:t>
            </a:r>
            <a:r>
              <a:rPr lang="en-US" sz="2200">
                <a:latin typeface="IBM Plex Mono SemiBold"/>
                <a:ea typeface="IBM Plex Mono SemiBold"/>
                <a:cs typeface="IBM Plex Mono SemiBold"/>
                <a:sym typeface="IBM Plex Mono SemiBold"/>
              </a:rPr>
              <a:t> </a:t>
            </a:r>
            <a:r>
              <a:rPr lang="en-US" sz="2200" err="1">
                <a:latin typeface="IBM Plex Mono SemiBold"/>
                <a:ea typeface="IBM Plex Mono SemiBold"/>
                <a:cs typeface="IBM Plex Mono SemiBold"/>
                <a:sym typeface="IBM Plex Mono SemiBold"/>
              </a:rPr>
              <a:t>Employee_Id</a:t>
            </a:r>
            <a:endParaRPr lang="en-US" sz="2200">
              <a:latin typeface="IBM Plex Mono SemiBold"/>
              <a:ea typeface="IBM Plex Mono SemiBold"/>
              <a:cs typeface="IBM Plex Mono SemiBold"/>
              <a:sym typeface="IBM Plex Mono SemiBold"/>
            </a:endParaRPr>
          </a:p>
          <a:p>
            <a:pPr marL="0" indent="0">
              <a:buFont typeface="Lato Light"/>
              <a:buNone/>
            </a:pPr>
            <a:r>
              <a:rPr lang="en-US" sz="2200">
                <a:latin typeface="IBM Plex Mono SemiBold"/>
                <a:ea typeface="IBM Plex Mono SemiBold"/>
                <a:cs typeface="IBM Plex Mono SemiBold"/>
                <a:sym typeface="IBM Plex Mono SemiBold"/>
              </a:rPr>
              <a:t>       </a:t>
            </a:r>
            <a:r>
              <a:rPr lang="en-US" sz="2200" err="1">
                <a:latin typeface="IBM Plex Mono SemiBold"/>
                <a:ea typeface="IBM Plex Mono SemiBold"/>
                <a:cs typeface="IBM Plex Mono SemiBold"/>
                <a:sym typeface="IBM Plex Mono SemiBold"/>
              </a:rPr>
              <a:t>First_Name</a:t>
            </a:r>
            <a:r>
              <a:rPr lang="en-US" sz="2200">
                <a:latin typeface="IBM Plex Mono SemiBold"/>
                <a:ea typeface="IBM Plex Mono SemiBold"/>
                <a:cs typeface="IBM Plex Mono SemiBold"/>
                <a:sym typeface="IBM Plex Mono SemiBold"/>
              </a:rPr>
              <a:t>,</a:t>
            </a:r>
          </a:p>
          <a:p>
            <a:pPr marL="0" indent="0">
              <a:buFont typeface="Lato Light"/>
              <a:buNone/>
            </a:pPr>
            <a:r>
              <a:rPr lang="en-US" sz="2200">
                <a:latin typeface="IBM Plex Mono SemiBold"/>
                <a:ea typeface="IBM Plex Mono SemiBold"/>
                <a:cs typeface="IBM Plex Mono SemiBold"/>
                <a:sym typeface="IBM Plex Mono SemiBold"/>
              </a:rPr>
              <a:t>       </a:t>
            </a:r>
            <a:r>
              <a:rPr lang="en-US" err="1">
                <a:latin typeface="IBM Plex Mono SemiBold"/>
                <a:ea typeface="IBM Plex Mono SemiBold"/>
                <a:cs typeface="IBM Plex Mono SemiBold"/>
                <a:sym typeface="IBM Plex Mono SemiBold"/>
              </a:rPr>
              <a:t>Last_Name</a:t>
            </a:r>
            <a:r>
              <a:rPr lang="en-US" sz="2200">
                <a:latin typeface="IBM Plex Mono SemiBold"/>
                <a:ea typeface="IBM Plex Mono SemiBold"/>
                <a:cs typeface="IBM Plex Mono SemiBold"/>
                <a:sym typeface="IBM Plex Mono SemiBold"/>
              </a:rPr>
              <a:t>,</a:t>
            </a:r>
          </a:p>
          <a:p>
            <a:pPr marL="0" indent="0">
              <a:buFont typeface="Lato Light"/>
              <a:buNone/>
            </a:pPr>
            <a:r>
              <a:rPr lang="en-US" sz="2200">
                <a:latin typeface="IBM Plex Mono SemiBold"/>
                <a:ea typeface="IBM Plex Mono SemiBold"/>
                <a:cs typeface="IBM Plex Mono SemiBold"/>
                <a:sym typeface="IBM Plex Mono SemiBold"/>
              </a:rPr>
              <a:t>       </a:t>
            </a:r>
            <a:r>
              <a:rPr lang="en-US">
                <a:latin typeface="IBM Plex Mono SemiBold"/>
                <a:ea typeface="IBM Plex Mono SemiBold"/>
                <a:cs typeface="IBM Plex Mono SemiBold"/>
                <a:sym typeface="IBM Plex Mono SemiBold"/>
              </a:rPr>
              <a:t>Salary</a:t>
            </a:r>
            <a:endParaRPr lang="en-US" sz="2200">
              <a:latin typeface="IBM Plex Mono SemiBold"/>
              <a:ea typeface="IBM Plex Mono SemiBold"/>
              <a:cs typeface="IBM Plex Mono SemiBold"/>
              <a:sym typeface="IBM Plex Mono SemiBold"/>
            </a:endParaRPr>
          </a:p>
          <a:p>
            <a:pPr marL="0" indent="0">
              <a:buFont typeface="Lato Light"/>
              <a:buNone/>
            </a:pPr>
            <a:r>
              <a:rPr lang="en-US" sz="2200">
                <a:solidFill>
                  <a:srgbClr val="336699"/>
                </a:solidFill>
                <a:latin typeface="IBM Plex Mono SemiBold"/>
                <a:ea typeface="IBM Plex Mono SemiBold"/>
                <a:cs typeface="IBM Plex Mono SemiBold"/>
                <a:sym typeface="IBM Plex Mono SemiBold"/>
              </a:rPr>
              <a:t>FROM</a:t>
            </a:r>
            <a:r>
              <a:rPr lang="en-US" sz="2200">
                <a:latin typeface="IBM Plex Mono SemiBold"/>
                <a:ea typeface="IBM Plex Mono SemiBold"/>
                <a:cs typeface="IBM Plex Mono SemiBold"/>
                <a:sym typeface="IBM Plex Mono SemiBold"/>
              </a:rPr>
              <a:t>   Employees</a:t>
            </a:r>
          </a:p>
          <a:p>
            <a:pPr marL="0" indent="0">
              <a:buFont typeface="Lato Light"/>
              <a:buNone/>
            </a:pPr>
            <a:r>
              <a:rPr lang="en-US" sz="2200">
                <a:solidFill>
                  <a:srgbClr val="336699"/>
                </a:solidFill>
                <a:latin typeface="IBM Plex Mono SemiBold"/>
                <a:ea typeface="IBM Plex Mono SemiBold"/>
                <a:cs typeface="IBM Plex Mono SemiBold"/>
                <a:sym typeface="IBM Plex Mono SemiBold"/>
              </a:rPr>
              <a:t>WHERE  </a:t>
            </a:r>
            <a:r>
              <a:rPr lang="en-US">
                <a:latin typeface="IBM Plex Mono SemiBold"/>
                <a:ea typeface="IBM Plex Mono SemiBold"/>
                <a:cs typeface="IBM Plex Mono SemiBold"/>
                <a:sym typeface="IBM Plex Mono SemiBold"/>
              </a:rPr>
              <a:t>Salary &lt; 2300</a:t>
            </a:r>
            <a:endParaRPr lang="en-US">
              <a:solidFill>
                <a:srgbClr val="0033CC"/>
              </a:solidFill>
              <a:latin typeface="IBM Plex Mono SemiBold"/>
              <a:ea typeface="IBM Plex Mono SemiBold"/>
              <a:cs typeface="IBM Plex Mono SemiBold"/>
              <a:sym typeface="IBM Plex Mono SemiBold"/>
            </a:endParaRPr>
          </a:p>
          <a:p>
            <a:pPr marL="0" indent="0">
              <a:buFont typeface="Lato Light"/>
              <a:buNone/>
            </a:pPr>
            <a:r>
              <a:rPr lang="en-US" sz="2200">
                <a:latin typeface="IBM Plex Mono SemiBold"/>
                <a:ea typeface="IBM Plex Mono SemiBold"/>
                <a:cs typeface="IBM Plex Mono SemiBold"/>
                <a:sym typeface="IBM Plex Mono SemiBold"/>
              </a:rPr>
              <a:t>   </a:t>
            </a:r>
            <a:r>
              <a:rPr lang="en-US" sz="2200">
                <a:solidFill>
                  <a:srgbClr val="336699"/>
                </a:solidFill>
                <a:latin typeface="IBM Plex Mono SemiBold"/>
                <a:ea typeface="IBM Plex Mono SemiBold"/>
                <a:cs typeface="IBM Plex Mono SemiBold"/>
                <a:sym typeface="IBM Plex Mono SemiBold"/>
              </a:rPr>
              <a:t>OR </a:t>
            </a:r>
            <a:r>
              <a:rPr lang="en-US">
                <a:latin typeface="IBM Plex Mono SemiBold"/>
                <a:ea typeface="IBM Plex Mono SemiBold"/>
                <a:cs typeface="IBM Plex Mono SemiBold"/>
                <a:sym typeface="IBM Plex Mono SemiBold"/>
              </a:rPr>
              <a:t> </a:t>
            </a:r>
            <a:r>
              <a:rPr lang="en-US" err="1">
                <a:latin typeface="IBM Plex Mono SemiBold"/>
                <a:ea typeface="IBM Plex Mono SemiBold"/>
                <a:cs typeface="IBM Plex Mono SemiBold"/>
                <a:sym typeface="IBM Plex Mono SemiBold"/>
              </a:rPr>
              <a:t>Employee_id</a:t>
            </a:r>
            <a:r>
              <a:rPr lang="en-US">
                <a:latin typeface="IBM Plex Mono SemiBold"/>
                <a:ea typeface="IBM Plex Mono SemiBold"/>
                <a:cs typeface="IBM Plex Mono SemiBold"/>
                <a:sym typeface="IBM Plex Mono SemiBold"/>
              </a:rPr>
              <a:t> = </a:t>
            </a:r>
            <a:r>
              <a:rPr lang="en-US">
                <a:solidFill>
                  <a:srgbClr val="396539"/>
                </a:solidFill>
                <a:latin typeface="IBM Plex Mono SemiBold"/>
                <a:ea typeface="IBM Plex Mono SemiBold"/>
                <a:cs typeface="IBM Plex Mono SemiBold"/>
                <a:sym typeface="IBM Plex Mono SemiBold"/>
              </a:rPr>
              <a:t>107</a:t>
            </a:r>
          </a:p>
          <a:p>
            <a:pPr marL="0" indent="0">
              <a:buFont typeface="Lato Light"/>
              <a:buNone/>
            </a:pPr>
            <a:r>
              <a:rPr lang="en-US" sz="2200">
                <a:solidFill>
                  <a:srgbClr val="336699"/>
                </a:solidFill>
                <a:latin typeface="IBM Plex Mono SemiBold"/>
                <a:ea typeface="IBM Plex Mono SemiBold"/>
                <a:cs typeface="IBM Plex Mono SemiBold"/>
                <a:sym typeface="IBM Plex Mono SemiBold"/>
              </a:rPr>
              <a:t>ORDER BY </a:t>
            </a:r>
            <a:r>
              <a:rPr lang="en-US">
                <a:latin typeface="IBM Plex Mono SemiBold"/>
                <a:ea typeface="IBM Plex Mono SemiBold"/>
                <a:cs typeface="IBM Plex Mono SemiBold"/>
                <a:sym typeface="IBM Plex Mono SemiBold"/>
              </a:rPr>
              <a:t>Salary</a:t>
            </a:r>
            <a:r>
              <a:rPr lang="en-US" sz="2200">
                <a:solidFill>
                  <a:srgbClr val="336699"/>
                </a:solidFill>
                <a:latin typeface="IBM Plex Mono SemiBold"/>
                <a:ea typeface="IBM Plex Mono SemiBold"/>
                <a:cs typeface="IBM Plex Mono SemiBold"/>
                <a:sym typeface="IBM Plex Mono SemiBold"/>
              </a:rPr>
              <a:t> DESC</a:t>
            </a:r>
            <a:r>
              <a:rPr lang="en-US">
                <a:latin typeface="IBM Plex Mono SemiBold"/>
                <a:ea typeface="IBM Plex Mono SemiBold"/>
                <a:cs typeface="IBM Plex Mono SemiBold"/>
                <a:sym typeface="IBM Plex Mono SemiBold"/>
              </a:rPr>
              <a:t>;</a:t>
            </a:r>
          </a:p>
          <a:p>
            <a:pPr marL="0" indent="0">
              <a:buFont typeface="Lato Light"/>
              <a:buNone/>
            </a:pPr>
            <a:endParaRPr lang="en-US">
              <a:latin typeface="IBM Plex Mono SemiBold"/>
              <a:ea typeface="IBM Plex Mono SemiBold"/>
              <a:cs typeface="IBM Plex Mono SemiBold"/>
              <a:sym typeface="IBM Plex Mono SemiBo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770">
                                            <p:txEl>
                                              <p:pRg st="0" end="0"/>
                                            </p:txEl>
                                          </p:spTgt>
                                        </p:tgtEl>
                                        <p:attrNameLst>
                                          <p:attrName>style.visibility</p:attrName>
                                        </p:attrNameLst>
                                      </p:cBhvr>
                                      <p:to>
                                        <p:strVal val="visible"/>
                                      </p:to>
                                    </p:set>
                                    <p:animEffect transition="in" filter="barn(inVertical)">
                                      <p:cBhvr>
                                        <p:cTn id="7" dur="500"/>
                                        <p:tgtEl>
                                          <p:spTgt spid="770">
                                            <p:txEl>
                                              <p:pRg st="0" end="0"/>
                                            </p:txEl>
                                          </p:spTgt>
                                        </p:tgtEl>
                                      </p:cBhvr>
                                    </p:animEffect>
                                  </p:childTnLst>
                                </p:cTn>
                              </p:par>
                            </p:childTnLst>
                          </p:cTn>
                        </p:par>
                        <p:par>
                          <p:cTn id="8" fill="hold">
                            <p:stCondLst>
                              <p:cond delay="750"/>
                            </p:stCondLst>
                            <p:childTnLst>
                              <p:par>
                                <p:cTn id="9" presetID="16" presetClass="entr" presetSubtype="21" fill="hold" nodeType="afterEffect">
                                  <p:stCondLst>
                                    <p:cond delay="750"/>
                                  </p:stCondLst>
                                  <p:childTnLst>
                                    <p:set>
                                      <p:cBhvr>
                                        <p:cTn id="10" dur="1" fill="hold">
                                          <p:stCondLst>
                                            <p:cond delay="0"/>
                                          </p:stCondLst>
                                        </p:cTn>
                                        <p:tgtEl>
                                          <p:spTgt spid="770">
                                            <p:txEl>
                                              <p:pRg st="1" end="1"/>
                                            </p:txEl>
                                          </p:spTgt>
                                        </p:tgtEl>
                                        <p:attrNameLst>
                                          <p:attrName>style.visibility</p:attrName>
                                        </p:attrNameLst>
                                      </p:cBhvr>
                                      <p:to>
                                        <p:strVal val="visible"/>
                                      </p:to>
                                    </p:set>
                                    <p:animEffect transition="in" filter="barn(inVertical)">
                                      <p:cBhvr>
                                        <p:cTn id="11" dur="500"/>
                                        <p:tgtEl>
                                          <p:spTgt spid="770">
                                            <p:txEl>
                                              <p:pRg st="1" end="1"/>
                                            </p:txEl>
                                          </p:spTgt>
                                        </p:tgtEl>
                                      </p:cBhvr>
                                    </p:animEffect>
                                  </p:childTnLst>
                                </p:cTn>
                              </p:par>
                              <p:par>
                                <p:cTn id="12" presetID="16" presetClass="entr" presetSubtype="21" fill="hold" nodeType="withEffect">
                                  <p:stCondLst>
                                    <p:cond delay="750"/>
                                  </p:stCondLst>
                                  <p:childTnLst>
                                    <p:set>
                                      <p:cBhvr>
                                        <p:cTn id="13" dur="1" fill="hold">
                                          <p:stCondLst>
                                            <p:cond delay="0"/>
                                          </p:stCondLst>
                                        </p:cTn>
                                        <p:tgtEl>
                                          <p:spTgt spid="770">
                                            <p:txEl>
                                              <p:pRg st="2" end="2"/>
                                            </p:txEl>
                                          </p:spTgt>
                                        </p:tgtEl>
                                        <p:attrNameLst>
                                          <p:attrName>style.visibility</p:attrName>
                                        </p:attrNameLst>
                                      </p:cBhvr>
                                      <p:to>
                                        <p:strVal val="visible"/>
                                      </p:to>
                                    </p:set>
                                    <p:animEffect transition="in" filter="barn(inVertical)">
                                      <p:cBhvr>
                                        <p:cTn id="14" dur="500"/>
                                        <p:tgtEl>
                                          <p:spTgt spid="770">
                                            <p:txEl>
                                              <p:pRg st="2" end="2"/>
                                            </p:txEl>
                                          </p:spTgt>
                                        </p:tgtEl>
                                      </p:cBhvr>
                                    </p:animEffect>
                                  </p:childTnLst>
                                </p:cTn>
                              </p:par>
                              <p:par>
                                <p:cTn id="15" presetID="16" presetClass="entr" presetSubtype="21" fill="hold" nodeType="withEffect">
                                  <p:stCondLst>
                                    <p:cond delay="750"/>
                                  </p:stCondLst>
                                  <p:childTnLst>
                                    <p:set>
                                      <p:cBhvr>
                                        <p:cTn id="16" dur="1" fill="hold">
                                          <p:stCondLst>
                                            <p:cond delay="0"/>
                                          </p:stCondLst>
                                        </p:cTn>
                                        <p:tgtEl>
                                          <p:spTgt spid="770">
                                            <p:txEl>
                                              <p:pRg st="3" end="3"/>
                                            </p:txEl>
                                          </p:spTgt>
                                        </p:tgtEl>
                                        <p:attrNameLst>
                                          <p:attrName>style.visibility</p:attrName>
                                        </p:attrNameLst>
                                      </p:cBhvr>
                                      <p:to>
                                        <p:strVal val="visible"/>
                                      </p:to>
                                    </p:set>
                                    <p:animEffect transition="in" filter="barn(inVertical)">
                                      <p:cBhvr>
                                        <p:cTn id="17" dur="500"/>
                                        <p:tgtEl>
                                          <p:spTgt spid="77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70">
                                            <p:txEl>
                                              <p:pRg st="4" end="4"/>
                                            </p:txEl>
                                          </p:spTgt>
                                        </p:tgtEl>
                                        <p:attrNameLst>
                                          <p:attrName>style.visibility</p:attrName>
                                        </p:attrNameLst>
                                      </p:cBhvr>
                                      <p:to>
                                        <p:strVal val="visible"/>
                                      </p:to>
                                    </p:set>
                                    <p:animEffect transition="in" filter="barn(inVertical)">
                                      <p:cBhvr>
                                        <p:cTn id="22" dur="500"/>
                                        <p:tgtEl>
                                          <p:spTgt spid="770">
                                            <p:txEl>
                                              <p:pRg st="4" end="4"/>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5">
                                            <p:bg/>
                                          </p:spTgt>
                                        </p:tgtEl>
                                        <p:attrNameLst>
                                          <p:attrName>style.visibility</p:attrName>
                                        </p:attrNameLst>
                                      </p:cBhvr>
                                      <p:to>
                                        <p:strVal val="visible"/>
                                      </p:to>
                                    </p:set>
                                    <p:animEffect transition="in" filter="barn(inVertical)">
                                      <p:cBhvr>
                                        <p:cTn id="25" dur="500"/>
                                        <p:tgtEl>
                                          <p:spTgt spid="5">
                                            <p:bg/>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barn(inVertical)">
                                      <p:cBhvr>
                                        <p:cTn id="28" dur="500"/>
                                        <p:tgtEl>
                                          <p:spTgt spid="5">
                                            <p:txEl>
                                              <p:pRg st="0" end="0"/>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Effect transition="in" filter="barn(inVertical)">
                                      <p:cBhvr>
                                        <p:cTn id="31" dur="500"/>
                                        <p:tgtEl>
                                          <p:spTgt spid="5">
                                            <p:txEl>
                                              <p:pRg st="1" end="1"/>
                                            </p:txEl>
                                          </p:spTgt>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animEffect transition="in" filter="barn(inVertical)">
                                      <p:cBhvr>
                                        <p:cTn id="34" dur="500"/>
                                        <p:tgtEl>
                                          <p:spTgt spid="5">
                                            <p:txEl>
                                              <p:pRg st="2" end="2"/>
                                            </p:txEl>
                                          </p:spTgt>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barn(inVertical)">
                                      <p:cBhvr>
                                        <p:cTn id="37" dur="500"/>
                                        <p:tgtEl>
                                          <p:spTgt spid="5">
                                            <p:txEl>
                                              <p:pRg st="3" end="3"/>
                                            </p:txEl>
                                          </p:spTgt>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5">
                                            <p:txEl>
                                              <p:pRg st="4" end="4"/>
                                            </p:txEl>
                                          </p:spTgt>
                                        </p:tgtEl>
                                        <p:attrNameLst>
                                          <p:attrName>style.visibility</p:attrName>
                                        </p:attrNameLst>
                                      </p:cBhvr>
                                      <p:to>
                                        <p:strVal val="visible"/>
                                      </p:to>
                                    </p:set>
                                    <p:animEffect transition="in" filter="barn(inVertical)">
                                      <p:cBhvr>
                                        <p:cTn id="40" dur="500"/>
                                        <p:tgtEl>
                                          <p:spTgt spid="5">
                                            <p:txEl>
                                              <p:pRg st="4" end="4"/>
                                            </p:txEl>
                                          </p:spTgt>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Effect transition="in" filter="barn(inVertical)">
                                      <p:cBhvr>
                                        <p:cTn id="43" dur="500"/>
                                        <p:tgtEl>
                                          <p:spTgt spid="5">
                                            <p:txEl>
                                              <p:pRg st="5" end="5"/>
                                            </p:txEl>
                                          </p:spTgt>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5">
                                            <p:txEl>
                                              <p:pRg st="6" end="6"/>
                                            </p:txEl>
                                          </p:spTgt>
                                        </p:tgtEl>
                                        <p:attrNameLst>
                                          <p:attrName>style.visibility</p:attrName>
                                        </p:attrNameLst>
                                      </p:cBhvr>
                                      <p:to>
                                        <p:strVal val="visible"/>
                                      </p:to>
                                    </p:set>
                                    <p:animEffect transition="in" filter="barn(inVertical)">
                                      <p:cBhvr>
                                        <p:cTn id="46" dur="500"/>
                                        <p:tgtEl>
                                          <p:spTgt spid="5">
                                            <p:txEl>
                                              <p:pRg st="6" end="6"/>
                                            </p:txEl>
                                          </p:spTgt>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Effect transition="in" filter="barn(inVertical)">
                                      <p:cBhvr>
                                        <p:cTn id="49"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104"/>
          <p:cNvSpPr txBox="1">
            <a:spLocks noGrp="1"/>
          </p:cNvSpPr>
          <p:nvPr>
            <p:ph type="title"/>
          </p:nvPr>
        </p:nvSpPr>
        <p:spPr>
          <a:xfrm>
            <a:off x="466577" y="84900"/>
            <a:ext cx="7200900" cy="500100"/>
          </a:xfrm>
          <a:prstGeom prst="rect">
            <a:avLst/>
          </a:prstGeom>
          <a:solidFill>
            <a:schemeClr val="accent1"/>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Sorting - ORDER BY multiple columns</a:t>
            </a:r>
            <a:endParaRPr>
              <a:solidFill>
                <a:schemeClr val="lt1"/>
              </a:solidFill>
            </a:endParaRPr>
          </a:p>
        </p:txBody>
      </p:sp>
      <p:sp>
        <p:nvSpPr>
          <p:cNvPr id="777" name="Google Shape;777;p104"/>
          <p:cNvSpPr txBox="1">
            <a:spLocks noGrp="1"/>
          </p:cNvSpPr>
          <p:nvPr>
            <p:ph type="body" idx="1"/>
          </p:nvPr>
        </p:nvSpPr>
        <p:spPr>
          <a:xfrm>
            <a:off x="420292" y="758345"/>
            <a:ext cx="7200900" cy="4706100"/>
          </a:xfrm>
          <a:prstGeom prst="rect">
            <a:avLst/>
          </a:prstGeom>
          <a:noFill/>
          <a:ln>
            <a:noFill/>
          </a:ln>
        </p:spPr>
        <p:txBody>
          <a:bodyPr spcFirstLastPara="1" wrap="square" lIns="91425" tIns="45700" rIns="91425" bIns="45700" anchor="t" anchorCtr="0">
            <a:noAutofit/>
          </a:bodyPr>
          <a:lstStyle/>
          <a:p>
            <a:pPr marL="0" lvl="0" indent="0">
              <a:spcBef>
                <a:spcPts val="1800"/>
              </a:spcBef>
              <a:buNone/>
            </a:pPr>
            <a:r>
              <a:rPr lang="en-US" b="1">
                <a:solidFill>
                  <a:srgbClr val="C00000"/>
                </a:solidFill>
              </a:rPr>
              <a:t>Example: </a:t>
            </a:r>
          </a:p>
          <a:p>
            <a:pPr marL="0" lvl="0" indent="0">
              <a:spcBef>
                <a:spcPts val="1200"/>
              </a:spcBef>
              <a:buNone/>
            </a:pPr>
            <a:r>
              <a:rPr lang="en-US"/>
              <a:t>Show all employees sorted by last name first in descending order. If any last names are the same then sort by first name second in ascending order.</a:t>
            </a:r>
            <a:endParaRPr/>
          </a:p>
          <a:p>
            <a:pPr marL="0" marR="0" lvl="0" indent="0" algn="l" rtl="0">
              <a:lnSpc>
                <a:spcPct val="100000"/>
              </a:lnSpc>
              <a:spcBef>
                <a:spcPts val="1800"/>
              </a:spcBef>
              <a:spcAft>
                <a:spcPts val="0"/>
              </a:spcAft>
              <a:buSzPts val="2400"/>
              <a:buNone/>
            </a:pPr>
            <a:endParaRPr/>
          </a:p>
          <a:p>
            <a:pPr marL="0" marR="0" lvl="0" indent="0" algn="l" rtl="0">
              <a:lnSpc>
                <a:spcPct val="100000"/>
              </a:lnSpc>
              <a:spcBef>
                <a:spcPts val="1800"/>
              </a:spcBef>
              <a:spcAft>
                <a:spcPts val="0"/>
              </a:spcAft>
              <a:buSzPts val="2400"/>
              <a:buNone/>
            </a:pPr>
            <a:endParaRPr/>
          </a:p>
          <a:p>
            <a:pPr marL="0" marR="0" lvl="0" indent="0" algn="l" rtl="0">
              <a:lnSpc>
                <a:spcPct val="100000"/>
              </a:lnSpc>
              <a:spcBef>
                <a:spcPts val="1800"/>
              </a:spcBef>
              <a:spcAft>
                <a:spcPts val="1800"/>
              </a:spcAft>
              <a:buSzPts val="2400"/>
              <a:buNone/>
            </a:pPr>
            <a:br>
              <a:rPr lang="en-US"/>
            </a:br>
            <a:br>
              <a:rPr lang="en-US"/>
            </a:br>
            <a:endParaRPr sz="1800"/>
          </a:p>
        </p:txBody>
      </p:sp>
      <p:sp>
        <p:nvSpPr>
          <p:cNvPr id="778" name="Google Shape;778;p104"/>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71</a:t>
            </a:fld>
            <a:endParaRPr/>
          </a:p>
        </p:txBody>
      </p:sp>
      <p:sp>
        <p:nvSpPr>
          <p:cNvPr id="779" name="Google Shape;779;p104"/>
          <p:cNvSpPr txBox="1">
            <a:spLocks noGrp="1"/>
          </p:cNvSpPr>
          <p:nvPr>
            <p:ph type="body" idx="1"/>
          </p:nvPr>
        </p:nvSpPr>
        <p:spPr>
          <a:xfrm>
            <a:off x="345326" y="2776479"/>
            <a:ext cx="7730100" cy="13548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200">
                <a:solidFill>
                  <a:srgbClr val="336699"/>
                </a:solidFill>
                <a:latin typeface="IBM Plex Mono SemiBold"/>
                <a:ea typeface="IBM Plex Mono SemiBold"/>
                <a:cs typeface="IBM Plex Mono SemiBold"/>
                <a:sym typeface="IBM Plex Mono SemiBold"/>
              </a:rPr>
              <a:t>SELECT</a:t>
            </a:r>
            <a:r>
              <a:rPr lang="en-US" sz="2200">
                <a:latin typeface="IBM Plex Mono SemiBold"/>
                <a:ea typeface="IBM Plex Mono SemiBold"/>
                <a:cs typeface="IBM Plex Mono SemiBold"/>
                <a:sym typeface="IBM Plex Mono SemiBold"/>
              </a:rPr>
              <a:t> </a:t>
            </a:r>
            <a:r>
              <a:rPr lang="en-US" sz="2200" err="1">
                <a:latin typeface="IBM Plex Mono SemiBold"/>
                <a:ea typeface="IBM Plex Mono SemiBold"/>
                <a:cs typeface="IBM Plex Mono SemiBold"/>
                <a:sym typeface="IBM Plex Mono SemiBold"/>
              </a:rPr>
              <a:t>last_name</a:t>
            </a:r>
            <a:r>
              <a:rPr lang="en-US" sz="2200">
                <a:latin typeface="IBM Plex Mono SemiBold"/>
                <a:ea typeface="IBM Plex Mono SemiBold"/>
                <a:cs typeface="IBM Plex Mono SemiBold"/>
                <a:sym typeface="IBM Plex Mono SemiBold"/>
              </a:rPr>
              <a:t>, </a:t>
            </a:r>
            <a:r>
              <a:rPr lang="en-US" sz="2200" err="1">
                <a:latin typeface="IBM Plex Mono SemiBold"/>
                <a:ea typeface="IBM Plex Mono SemiBold"/>
                <a:cs typeface="IBM Plex Mono SemiBold"/>
                <a:sym typeface="IBM Plex Mono SemiBold"/>
              </a:rPr>
              <a:t>first_name</a:t>
            </a:r>
            <a:endParaRPr sz="22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sz="2200">
                <a:solidFill>
                  <a:srgbClr val="336699"/>
                </a:solidFill>
                <a:latin typeface="IBM Plex Mono SemiBold"/>
                <a:ea typeface="IBM Plex Mono SemiBold"/>
                <a:cs typeface="IBM Plex Mono SemiBold"/>
                <a:sym typeface="IBM Plex Mono SemiBold"/>
              </a:rPr>
              <a:t>FROM</a:t>
            </a:r>
            <a:r>
              <a:rPr lang="en-US" sz="2200">
                <a:latin typeface="IBM Plex Mono SemiBold"/>
                <a:ea typeface="IBM Plex Mono SemiBold"/>
                <a:cs typeface="IBM Plex Mono SemiBold"/>
                <a:sym typeface="IBM Plex Mono SemiBold"/>
              </a:rPr>
              <a:t>   Employees</a:t>
            </a:r>
            <a:endParaRPr sz="22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sz="2200">
                <a:solidFill>
                  <a:srgbClr val="336699"/>
                </a:solidFill>
                <a:latin typeface="IBM Plex Mono SemiBold"/>
                <a:ea typeface="IBM Plex Mono SemiBold"/>
                <a:cs typeface="IBM Plex Mono SemiBold"/>
                <a:sym typeface="IBM Plex Mono SemiBold"/>
              </a:rPr>
              <a:t>ORDER BY </a:t>
            </a:r>
            <a:r>
              <a:rPr lang="en-US" err="1">
                <a:latin typeface="IBM Plex Mono SemiBold"/>
                <a:ea typeface="IBM Plex Mono SemiBold"/>
                <a:cs typeface="IBM Plex Mono SemiBold"/>
                <a:sym typeface="IBM Plex Mono SemiBold"/>
              </a:rPr>
              <a:t>last_name</a:t>
            </a:r>
            <a:r>
              <a:rPr lang="en-US">
                <a:latin typeface="IBM Plex Mono SemiBold"/>
                <a:ea typeface="IBM Plex Mono SemiBold"/>
                <a:cs typeface="IBM Plex Mono SemiBold"/>
                <a:sym typeface="IBM Plex Mono SemiBold"/>
              </a:rPr>
              <a:t> </a:t>
            </a:r>
            <a:r>
              <a:rPr lang="en-US">
                <a:solidFill>
                  <a:srgbClr val="336699"/>
                </a:solidFill>
                <a:latin typeface="IBM Plex Mono SemiBold"/>
                <a:ea typeface="IBM Plex Mono SemiBold"/>
                <a:cs typeface="IBM Plex Mono SemiBold"/>
                <a:sym typeface="IBM Plex Mono SemiBold"/>
              </a:rPr>
              <a:t>DESC</a:t>
            </a:r>
            <a:r>
              <a:rPr lang="en-US">
                <a:latin typeface="IBM Plex Mono SemiBold"/>
                <a:ea typeface="IBM Plex Mono SemiBold"/>
                <a:cs typeface="IBM Plex Mono SemiBold"/>
                <a:sym typeface="IBM Plex Mono SemiBold"/>
              </a:rPr>
              <a:t>, </a:t>
            </a:r>
            <a:r>
              <a:rPr lang="en-US" err="1">
                <a:latin typeface="IBM Plex Mono SemiBold"/>
                <a:ea typeface="IBM Plex Mono SemiBold"/>
                <a:cs typeface="IBM Plex Mono SemiBold"/>
                <a:sym typeface="IBM Plex Mono SemiBold"/>
              </a:rPr>
              <a:t>first_name</a:t>
            </a:r>
            <a:r>
              <a:rPr lang="en-US">
                <a:latin typeface="IBM Plex Mono SemiBold"/>
                <a:ea typeface="IBM Plex Mono SemiBold"/>
                <a:cs typeface="IBM Plex Mono SemiBold"/>
                <a:sym typeface="IBM Plex Mono SemiBold"/>
              </a:rPr>
              <a:t> </a:t>
            </a:r>
            <a:r>
              <a:rPr lang="en-US">
                <a:solidFill>
                  <a:srgbClr val="336699"/>
                </a:solidFill>
                <a:latin typeface="IBM Plex Mono SemiBold"/>
                <a:ea typeface="IBM Plex Mono SemiBold"/>
                <a:cs typeface="IBM Plex Mono SemiBold"/>
                <a:sym typeface="IBM Plex Mono SemiBold"/>
              </a:rPr>
              <a:t>ASC</a:t>
            </a:r>
            <a:r>
              <a:rPr lang="en-US">
                <a:latin typeface="IBM Plex Mono SemiBold"/>
                <a:ea typeface="IBM Plex Mono SemiBold"/>
                <a:cs typeface="IBM Plex Mono SemiBold"/>
                <a:sym typeface="IBM Plex Mono SemiBold"/>
              </a:rPr>
              <a:t>;</a:t>
            </a:r>
            <a:endParaRPr sz="2400">
              <a:latin typeface="IBM Plex Mono SemiBold"/>
              <a:ea typeface="IBM Plex Mono SemiBold"/>
              <a:cs typeface="IBM Plex Mono SemiBold"/>
              <a:sym typeface="IBM Plex Mono SemiBold"/>
            </a:endParaRPr>
          </a:p>
        </p:txBody>
      </p:sp>
      <p:sp>
        <p:nvSpPr>
          <p:cNvPr id="780" name="Google Shape;780;p104"/>
          <p:cNvSpPr txBox="1"/>
          <p:nvPr/>
        </p:nvSpPr>
        <p:spPr>
          <a:xfrm>
            <a:off x="1910217" y="3924795"/>
            <a:ext cx="5833500" cy="146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800"/>
              </a:spcBef>
              <a:spcAft>
                <a:spcPts val="1800"/>
              </a:spcAft>
              <a:buClr>
                <a:srgbClr val="000000"/>
              </a:buClr>
              <a:buSzPts val="2400"/>
              <a:buFont typeface="Arial"/>
              <a:buNone/>
            </a:pPr>
            <a:r>
              <a:rPr lang="en-US" sz="2400" b="0" i="0" u="none" strike="noStrike" cap="none">
                <a:solidFill>
                  <a:schemeClr val="accent1"/>
                </a:solidFill>
                <a:latin typeface="Lato Light"/>
                <a:ea typeface="Lato Light"/>
                <a:cs typeface="Lato Light"/>
                <a:sym typeface="Lato Light"/>
              </a:rPr>
              <a:t>Renault, 	Donnie</a:t>
            </a:r>
            <a:br>
              <a:rPr lang="en-US" sz="2400" b="0" i="0" u="none" strike="noStrike" cap="none">
                <a:solidFill>
                  <a:schemeClr val="accent1"/>
                </a:solidFill>
                <a:latin typeface="Lato Light"/>
                <a:ea typeface="Lato Light"/>
                <a:cs typeface="Lato Light"/>
                <a:sym typeface="Lato Light"/>
              </a:rPr>
            </a:br>
            <a:r>
              <a:rPr lang="en-US" sz="2400" b="0" i="0" u="none" strike="noStrike" cap="none">
                <a:solidFill>
                  <a:schemeClr val="accent1"/>
                </a:solidFill>
                <a:latin typeface="Lato Light"/>
                <a:ea typeface="Lato Light"/>
                <a:cs typeface="Lato Light"/>
                <a:sym typeface="Lato Light"/>
              </a:rPr>
              <a:t>Smith, 		Bob</a:t>
            </a:r>
            <a:br>
              <a:rPr lang="en-US" sz="2400" b="0" i="0" u="none" strike="noStrike" cap="none">
                <a:solidFill>
                  <a:schemeClr val="accent1"/>
                </a:solidFill>
                <a:latin typeface="Lato Light"/>
                <a:ea typeface="Lato Light"/>
                <a:cs typeface="Lato Light"/>
                <a:sym typeface="Lato Light"/>
              </a:rPr>
            </a:br>
            <a:r>
              <a:rPr lang="en-US" sz="2400" b="0" i="0" u="none" strike="noStrike" cap="none">
                <a:solidFill>
                  <a:schemeClr val="accent1"/>
                </a:solidFill>
                <a:latin typeface="Lato Light"/>
                <a:ea typeface="Lato Light"/>
                <a:cs typeface="Lato Light"/>
                <a:sym typeface="Lato Light"/>
              </a:rPr>
              <a:t>Smith, 		Carter</a:t>
            </a:r>
            <a:endParaRPr sz="2400" b="0" i="0" u="none" strike="noStrike" cap="none">
              <a:solidFill>
                <a:srgbClr val="000000"/>
              </a:solidFill>
              <a:latin typeface="Lato Light"/>
              <a:ea typeface="Lato Light"/>
              <a:cs typeface="Lato Light"/>
              <a:sym typeface="Lato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105"/>
          <p:cNvSpPr txBox="1">
            <a:spLocks noGrp="1"/>
          </p:cNvSpPr>
          <p:nvPr>
            <p:ph type="title"/>
          </p:nvPr>
        </p:nvSpPr>
        <p:spPr>
          <a:xfrm>
            <a:off x="519627" y="84900"/>
            <a:ext cx="7200900" cy="500100"/>
          </a:xfrm>
          <a:prstGeom prst="rect">
            <a:avLst/>
          </a:prstGeom>
          <a:solidFill>
            <a:schemeClr val="accent1"/>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Sorting - ORDER BY formula</a:t>
            </a:r>
            <a:endParaRPr>
              <a:solidFill>
                <a:schemeClr val="lt1"/>
              </a:solidFill>
            </a:endParaRPr>
          </a:p>
        </p:txBody>
      </p:sp>
      <p:sp>
        <p:nvSpPr>
          <p:cNvPr id="786" name="Google Shape;786;p105"/>
          <p:cNvSpPr txBox="1">
            <a:spLocks noGrp="1"/>
          </p:cNvSpPr>
          <p:nvPr>
            <p:ph type="body" idx="1"/>
          </p:nvPr>
        </p:nvSpPr>
        <p:spPr>
          <a:xfrm>
            <a:off x="473342" y="758345"/>
            <a:ext cx="8323186" cy="470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800"/>
              </a:spcBef>
              <a:spcAft>
                <a:spcPts val="0"/>
              </a:spcAft>
              <a:buSzPts val="2400"/>
              <a:buNone/>
            </a:pPr>
            <a:r>
              <a:rPr lang="en-US"/>
              <a:t>We can also order our results by a calculated column.</a:t>
            </a:r>
            <a:endParaRPr/>
          </a:p>
          <a:p>
            <a:pPr marL="0" marR="0" lvl="0" indent="0" algn="l" rtl="0">
              <a:lnSpc>
                <a:spcPct val="100000"/>
              </a:lnSpc>
              <a:spcBef>
                <a:spcPts val="1800"/>
              </a:spcBef>
              <a:spcAft>
                <a:spcPts val="1800"/>
              </a:spcAft>
              <a:buSzPts val="2400"/>
              <a:buNone/>
            </a:pPr>
            <a:r>
              <a:rPr lang="en-US"/>
              <a:t>Display all employees sorted by their annual salary: </a:t>
            </a:r>
          </a:p>
          <a:p>
            <a:pPr marL="0" marR="0" lvl="0" indent="0" algn="l" rtl="0">
              <a:lnSpc>
                <a:spcPct val="100000"/>
              </a:lnSpc>
              <a:spcBef>
                <a:spcPts val="1800"/>
              </a:spcBef>
              <a:spcAft>
                <a:spcPts val="1800"/>
              </a:spcAft>
              <a:buSzPts val="2400"/>
              <a:buNone/>
            </a:pPr>
            <a:endParaRPr lang="en-US"/>
          </a:p>
          <a:p>
            <a:pPr marL="0" marR="0" lvl="0" indent="0" algn="l" rtl="0">
              <a:lnSpc>
                <a:spcPct val="100000"/>
              </a:lnSpc>
              <a:spcBef>
                <a:spcPts val="1800"/>
              </a:spcBef>
              <a:spcAft>
                <a:spcPts val="1800"/>
              </a:spcAft>
              <a:buSzPts val="2400"/>
              <a:buNone/>
            </a:pPr>
            <a:endParaRPr lang="en-US"/>
          </a:p>
          <a:p>
            <a:pPr marL="0" marR="0" lvl="0" indent="0" algn="l" rtl="0">
              <a:lnSpc>
                <a:spcPct val="100000"/>
              </a:lnSpc>
              <a:spcBef>
                <a:spcPts val="1800"/>
              </a:spcBef>
              <a:spcAft>
                <a:spcPts val="1800"/>
              </a:spcAft>
              <a:buSzPts val="2400"/>
              <a:buNone/>
            </a:pPr>
            <a:endParaRPr lang="en-US"/>
          </a:p>
          <a:p>
            <a:pPr marL="0" indent="0">
              <a:spcBef>
                <a:spcPts val="1800"/>
              </a:spcBef>
              <a:spcAft>
                <a:spcPts val="1800"/>
              </a:spcAft>
              <a:buNone/>
            </a:pPr>
            <a:r>
              <a:rPr lang="en-US" b="1">
                <a:solidFill>
                  <a:srgbClr val="C00000"/>
                </a:solidFill>
              </a:rPr>
              <a:t>Note: </a:t>
            </a:r>
            <a:r>
              <a:rPr lang="en-US"/>
              <a:t>Calculated columns MUST be renamed.</a:t>
            </a:r>
          </a:p>
          <a:p>
            <a:pPr marL="0" marR="0" lvl="0" indent="0" algn="l" rtl="0">
              <a:lnSpc>
                <a:spcPct val="100000"/>
              </a:lnSpc>
              <a:spcBef>
                <a:spcPts val="1800"/>
              </a:spcBef>
              <a:spcAft>
                <a:spcPts val="1800"/>
              </a:spcAft>
              <a:buSzPts val="2400"/>
              <a:buNone/>
            </a:pPr>
            <a:br>
              <a:rPr lang="en-US"/>
            </a:br>
            <a:endParaRPr sz="1800"/>
          </a:p>
        </p:txBody>
      </p:sp>
      <p:sp>
        <p:nvSpPr>
          <p:cNvPr id="787" name="Google Shape;787;p105"/>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72</a:t>
            </a:fld>
            <a:endParaRPr/>
          </a:p>
        </p:txBody>
      </p:sp>
      <p:sp>
        <p:nvSpPr>
          <p:cNvPr id="788" name="Google Shape;788;p105"/>
          <p:cNvSpPr txBox="1">
            <a:spLocks noGrp="1"/>
          </p:cNvSpPr>
          <p:nvPr>
            <p:ph type="body" idx="1"/>
          </p:nvPr>
        </p:nvSpPr>
        <p:spPr>
          <a:xfrm>
            <a:off x="526392" y="2345045"/>
            <a:ext cx="7730100" cy="19425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200">
                <a:solidFill>
                  <a:srgbClr val="336699"/>
                </a:solidFill>
                <a:latin typeface="IBM Plex Mono SemiBold"/>
                <a:ea typeface="IBM Plex Mono SemiBold"/>
                <a:cs typeface="IBM Plex Mono SemiBold"/>
                <a:sym typeface="IBM Plex Mono SemiBold"/>
              </a:rPr>
              <a:t>SELECT</a:t>
            </a:r>
            <a:r>
              <a:rPr lang="en-US" sz="2200">
                <a:latin typeface="IBM Plex Mono SemiBold"/>
                <a:ea typeface="IBM Plex Mono SemiBold"/>
                <a:cs typeface="IBM Plex Mono SemiBold"/>
                <a:sym typeface="IBM Plex Mono SemiBold"/>
              </a:rPr>
              <a:t>  last_name, </a:t>
            </a:r>
            <a:endParaRPr sz="22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sz="2200">
                <a:latin typeface="IBM Plex Mono SemiBold"/>
                <a:ea typeface="IBM Plex Mono SemiBold"/>
                <a:cs typeface="IBM Plex Mono SemiBold"/>
                <a:sym typeface="IBM Plex Mono SemiBold"/>
              </a:rPr>
              <a:t>        first_name,</a:t>
            </a:r>
            <a:endParaRPr sz="22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sz="2200">
                <a:latin typeface="IBM Plex Mono SemiBold"/>
                <a:ea typeface="IBM Plex Mono SemiBold"/>
                <a:cs typeface="IBM Plex Mono SemiBold"/>
                <a:sym typeface="IBM Plex Mono SemiBold"/>
              </a:rPr>
              <a:t>        (salary * </a:t>
            </a:r>
            <a:r>
              <a:rPr lang="en-US" sz="2200">
                <a:solidFill>
                  <a:srgbClr val="396539"/>
                </a:solidFill>
                <a:latin typeface="IBM Plex Mono SemiBold"/>
                <a:ea typeface="IBM Plex Mono SemiBold"/>
                <a:cs typeface="IBM Plex Mono SemiBold"/>
                <a:sym typeface="IBM Plex Mono SemiBold"/>
              </a:rPr>
              <a:t>12</a:t>
            </a:r>
            <a:r>
              <a:rPr lang="en-US" sz="2200">
                <a:latin typeface="IBM Plex Mono SemiBold"/>
                <a:ea typeface="IBM Plex Mono SemiBold"/>
                <a:cs typeface="IBM Plex Mono SemiBold"/>
                <a:sym typeface="IBM Plex Mono SemiBold"/>
              </a:rPr>
              <a:t>)</a:t>
            </a:r>
            <a:r>
              <a:rPr lang="en-US" sz="2200">
                <a:solidFill>
                  <a:srgbClr val="9E9E9E"/>
                </a:solidFill>
                <a:latin typeface="IBM Plex Mono SemiBold"/>
                <a:ea typeface="IBM Plex Mono SemiBold"/>
                <a:cs typeface="IBM Plex Mono SemiBold"/>
                <a:sym typeface="IBM Plex Mono SemiBold"/>
              </a:rPr>
              <a:t> </a:t>
            </a:r>
            <a:r>
              <a:rPr lang="en-US" sz="2200">
                <a:solidFill>
                  <a:srgbClr val="336699"/>
                </a:solidFill>
                <a:latin typeface="IBM Plex Mono SemiBold"/>
                <a:ea typeface="IBM Plex Mono SemiBold"/>
                <a:cs typeface="IBM Plex Mono SemiBold"/>
                <a:sym typeface="IBM Plex Mono SemiBold"/>
              </a:rPr>
              <a:t>AS</a:t>
            </a:r>
            <a:r>
              <a:rPr lang="en-US" sz="2200">
                <a:latin typeface="IBM Plex Mono SemiBold"/>
                <a:ea typeface="IBM Plex Mono SemiBold"/>
                <a:cs typeface="IBM Plex Mono SemiBold"/>
                <a:sym typeface="IBM Plex Mono SemiBold"/>
              </a:rPr>
              <a:t> </a:t>
            </a:r>
            <a:r>
              <a:rPr lang="en-US">
                <a:solidFill>
                  <a:srgbClr val="959566"/>
                </a:solidFill>
                <a:latin typeface="IBM Plex Mono"/>
                <a:ea typeface="IBM Plex Mono"/>
                <a:cs typeface="IBM Plex Mono"/>
                <a:sym typeface="IBM Plex Mono"/>
              </a:rPr>
              <a:t>"Annual Salary"</a:t>
            </a:r>
            <a:endParaRPr sz="22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sz="2200">
                <a:solidFill>
                  <a:srgbClr val="336699"/>
                </a:solidFill>
                <a:latin typeface="IBM Plex Mono SemiBold"/>
                <a:ea typeface="IBM Plex Mono SemiBold"/>
                <a:cs typeface="IBM Plex Mono SemiBold"/>
                <a:sym typeface="IBM Plex Mono SemiBold"/>
              </a:rPr>
              <a:t>FROM</a:t>
            </a:r>
            <a:r>
              <a:rPr lang="en-US" sz="2200">
                <a:latin typeface="IBM Plex Mono SemiBold"/>
                <a:ea typeface="IBM Plex Mono SemiBold"/>
                <a:cs typeface="IBM Plex Mono SemiBold"/>
                <a:sym typeface="IBM Plex Mono SemiBold"/>
              </a:rPr>
              <a:t>   Employees</a:t>
            </a:r>
            <a:endParaRPr sz="22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sz="2200">
                <a:solidFill>
                  <a:srgbClr val="336699"/>
                </a:solidFill>
                <a:latin typeface="IBM Plex Mono SemiBold"/>
                <a:ea typeface="IBM Plex Mono SemiBold"/>
                <a:cs typeface="IBM Plex Mono SemiBold"/>
                <a:sym typeface="IBM Plex Mono SemiBold"/>
              </a:rPr>
              <a:t>ORDER BY </a:t>
            </a:r>
            <a:r>
              <a:rPr lang="en-US">
                <a:solidFill>
                  <a:srgbClr val="959566"/>
                </a:solidFill>
                <a:latin typeface="IBM Plex Mono"/>
                <a:ea typeface="IBM Plex Mono"/>
                <a:cs typeface="IBM Plex Mono"/>
                <a:sym typeface="IBM Plex Mono"/>
              </a:rPr>
              <a:t>"Annual Salary"</a:t>
            </a:r>
            <a:r>
              <a:rPr lang="en-US">
                <a:latin typeface="IBM Plex Mono SemiBold"/>
                <a:ea typeface="IBM Plex Mono SemiBold"/>
                <a:cs typeface="IBM Plex Mono SemiBold"/>
                <a:sym typeface="IBM Plex Mono SemiBold"/>
              </a:rPr>
              <a:t> </a:t>
            </a:r>
            <a:r>
              <a:rPr lang="en-US">
                <a:solidFill>
                  <a:srgbClr val="336699"/>
                </a:solidFill>
                <a:latin typeface="IBM Plex Mono SemiBold"/>
                <a:ea typeface="IBM Plex Mono SemiBold"/>
                <a:cs typeface="IBM Plex Mono SemiBold"/>
                <a:sym typeface="IBM Plex Mono SemiBold"/>
              </a:rPr>
              <a:t>DESC</a:t>
            </a:r>
            <a:r>
              <a:rPr lang="en-US">
                <a:latin typeface="IBM Plex Mono SemiBold"/>
                <a:ea typeface="IBM Plex Mono SemiBold"/>
                <a:cs typeface="IBM Plex Mono SemiBold"/>
                <a:sym typeface="IBM Plex Mono SemiBold"/>
              </a:rPr>
              <a:t>;</a:t>
            </a:r>
            <a:endParaRPr sz="2400">
              <a:latin typeface="IBM Plex Mono SemiBold"/>
              <a:ea typeface="IBM Plex Mono SemiBold"/>
              <a:cs typeface="IBM Plex Mono SemiBold"/>
              <a:sym typeface="IBM Plex Mono SemiBo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786">
                                            <p:txEl>
                                              <p:pRg st="0" end="0"/>
                                            </p:txEl>
                                          </p:spTgt>
                                        </p:tgtEl>
                                        <p:attrNameLst>
                                          <p:attrName>style.visibility</p:attrName>
                                        </p:attrNameLst>
                                      </p:cBhvr>
                                      <p:to>
                                        <p:strVal val="visible"/>
                                      </p:to>
                                    </p:set>
                                    <p:animEffect transition="in" filter="barn(inVertical)">
                                      <p:cBhvr>
                                        <p:cTn id="7" dur="500"/>
                                        <p:tgtEl>
                                          <p:spTgt spid="7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86">
                                            <p:txEl>
                                              <p:pRg st="1" end="1"/>
                                            </p:txEl>
                                          </p:spTgt>
                                        </p:tgtEl>
                                        <p:attrNameLst>
                                          <p:attrName>style.visibility</p:attrName>
                                        </p:attrNameLst>
                                      </p:cBhvr>
                                      <p:to>
                                        <p:strVal val="visible"/>
                                      </p:to>
                                    </p:set>
                                    <p:animEffect transition="in" filter="barn(inVertical)">
                                      <p:cBhvr>
                                        <p:cTn id="12" dur="500"/>
                                        <p:tgtEl>
                                          <p:spTgt spid="7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86">
                                            <p:txEl>
                                              <p:pRg st="6" end="6"/>
                                            </p:txEl>
                                          </p:spTgt>
                                        </p:tgtEl>
                                        <p:attrNameLst>
                                          <p:attrName>style.visibility</p:attrName>
                                        </p:attrNameLst>
                                      </p:cBhvr>
                                      <p:to>
                                        <p:strVal val="visible"/>
                                      </p:to>
                                    </p:set>
                                    <p:animEffect transition="in" filter="barn(inVertical)">
                                      <p:cBhvr>
                                        <p:cTn id="17" dur="500"/>
                                        <p:tgtEl>
                                          <p:spTgt spid="786">
                                            <p:txEl>
                                              <p:pRg st="6" end="6"/>
                                            </p:txEl>
                                          </p:spTgt>
                                        </p:tgtEl>
                                      </p:cBhvr>
                                    </p:animEffect>
                                  </p:childTnLst>
                                </p:cTn>
                              </p:par>
                            </p:childTnLst>
                          </p:cTn>
                        </p:par>
                        <p:par>
                          <p:cTn id="18" fill="hold">
                            <p:stCondLst>
                              <p:cond delay="500"/>
                            </p:stCondLst>
                            <p:childTnLst>
                              <p:par>
                                <p:cTn id="19" presetID="16" presetClass="entr" presetSubtype="21" fill="hold" grpId="0" nodeType="afterEffect">
                                  <p:stCondLst>
                                    <p:cond delay="750"/>
                                  </p:stCondLst>
                                  <p:childTnLst>
                                    <p:set>
                                      <p:cBhvr>
                                        <p:cTn id="20" dur="1" fill="hold">
                                          <p:stCondLst>
                                            <p:cond delay="0"/>
                                          </p:stCondLst>
                                        </p:cTn>
                                        <p:tgtEl>
                                          <p:spTgt spid="788">
                                            <p:bg/>
                                          </p:spTgt>
                                        </p:tgtEl>
                                        <p:attrNameLst>
                                          <p:attrName>style.visibility</p:attrName>
                                        </p:attrNameLst>
                                      </p:cBhvr>
                                      <p:to>
                                        <p:strVal val="visible"/>
                                      </p:to>
                                    </p:set>
                                    <p:animEffect transition="in" filter="barn(inVertical)">
                                      <p:cBhvr>
                                        <p:cTn id="21" dur="500"/>
                                        <p:tgtEl>
                                          <p:spTgt spid="788">
                                            <p:bg/>
                                          </p:spTgt>
                                        </p:tgtEl>
                                      </p:cBhvr>
                                    </p:animEffect>
                                  </p:childTnLst>
                                </p:cTn>
                              </p:par>
                              <p:par>
                                <p:cTn id="22" presetID="16" presetClass="entr" presetSubtype="21" fill="hold" grpId="0" nodeType="withEffect">
                                  <p:stCondLst>
                                    <p:cond delay="750"/>
                                  </p:stCondLst>
                                  <p:childTnLst>
                                    <p:set>
                                      <p:cBhvr>
                                        <p:cTn id="23" dur="1" fill="hold">
                                          <p:stCondLst>
                                            <p:cond delay="0"/>
                                          </p:stCondLst>
                                        </p:cTn>
                                        <p:tgtEl>
                                          <p:spTgt spid="788">
                                            <p:txEl>
                                              <p:pRg st="0" end="0"/>
                                            </p:txEl>
                                          </p:spTgt>
                                        </p:tgtEl>
                                        <p:attrNameLst>
                                          <p:attrName>style.visibility</p:attrName>
                                        </p:attrNameLst>
                                      </p:cBhvr>
                                      <p:to>
                                        <p:strVal val="visible"/>
                                      </p:to>
                                    </p:set>
                                    <p:animEffect transition="in" filter="barn(inVertical)">
                                      <p:cBhvr>
                                        <p:cTn id="24" dur="500"/>
                                        <p:tgtEl>
                                          <p:spTgt spid="788">
                                            <p:txEl>
                                              <p:pRg st="0" end="0"/>
                                            </p:txEl>
                                          </p:spTgt>
                                        </p:tgtEl>
                                      </p:cBhvr>
                                    </p:animEffect>
                                  </p:childTnLst>
                                </p:cTn>
                              </p:par>
                              <p:par>
                                <p:cTn id="25" presetID="16" presetClass="entr" presetSubtype="21" fill="hold" grpId="0" nodeType="withEffect">
                                  <p:stCondLst>
                                    <p:cond delay="750"/>
                                  </p:stCondLst>
                                  <p:childTnLst>
                                    <p:set>
                                      <p:cBhvr>
                                        <p:cTn id="26" dur="1" fill="hold">
                                          <p:stCondLst>
                                            <p:cond delay="0"/>
                                          </p:stCondLst>
                                        </p:cTn>
                                        <p:tgtEl>
                                          <p:spTgt spid="788">
                                            <p:txEl>
                                              <p:pRg st="1" end="1"/>
                                            </p:txEl>
                                          </p:spTgt>
                                        </p:tgtEl>
                                        <p:attrNameLst>
                                          <p:attrName>style.visibility</p:attrName>
                                        </p:attrNameLst>
                                      </p:cBhvr>
                                      <p:to>
                                        <p:strVal val="visible"/>
                                      </p:to>
                                    </p:set>
                                    <p:animEffect transition="in" filter="barn(inVertical)">
                                      <p:cBhvr>
                                        <p:cTn id="27" dur="500"/>
                                        <p:tgtEl>
                                          <p:spTgt spid="788">
                                            <p:txEl>
                                              <p:pRg st="1" end="1"/>
                                            </p:txEl>
                                          </p:spTgt>
                                        </p:tgtEl>
                                      </p:cBhvr>
                                    </p:animEffect>
                                  </p:childTnLst>
                                </p:cTn>
                              </p:par>
                              <p:par>
                                <p:cTn id="28" presetID="16" presetClass="entr" presetSubtype="21" fill="hold" grpId="0" nodeType="withEffect">
                                  <p:stCondLst>
                                    <p:cond delay="750"/>
                                  </p:stCondLst>
                                  <p:childTnLst>
                                    <p:set>
                                      <p:cBhvr>
                                        <p:cTn id="29" dur="1" fill="hold">
                                          <p:stCondLst>
                                            <p:cond delay="0"/>
                                          </p:stCondLst>
                                        </p:cTn>
                                        <p:tgtEl>
                                          <p:spTgt spid="788">
                                            <p:txEl>
                                              <p:pRg st="2" end="2"/>
                                            </p:txEl>
                                          </p:spTgt>
                                        </p:tgtEl>
                                        <p:attrNameLst>
                                          <p:attrName>style.visibility</p:attrName>
                                        </p:attrNameLst>
                                      </p:cBhvr>
                                      <p:to>
                                        <p:strVal val="visible"/>
                                      </p:to>
                                    </p:set>
                                    <p:animEffect transition="in" filter="barn(inVertical)">
                                      <p:cBhvr>
                                        <p:cTn id="30" dur="500"/>
                                        <p:tgtEl>
                                          <p:spTgt spid="788">
                                            <p:txEl>
                                              <p:pRg st="2" end="2"/>
                                            </p:txEl>
                                          </p:spTgt>
                                        </p:tgtEl>
                                      </p:cBhvr>
                                    </p:animEffect>
                                  </p:childTnLst>
                                </p:cTn>
                              </p:par>
                              <p:par>
                                <p:cTn id="31" presetID="16" presetClass="entr" presetSubtype="21" fill="hold" grpId="0" nodeType="withEffect">
                                  <p:stCondLst>
                                    <p:cond delay="750"/>
                                  </p:stCondLst>
                                  <p:childTnLst>
                                    <p:set>
                                      <p:cBhvr>
                                        <p:cTn id="32" dur="1" fill="hold">
                                          <p:stCondLst>
                                            <p:cond delay="0"/>
                                          </p:stCondLst>
                                        </p:cTn>
                                        <p:tgtEl>
                                          <p:spTgt spid="788">
                                            <p:txEl>
                                              <p:pRg st="3" end="3"/>
                                            </p:txEl>
                                          </p:spTgt>
                                        </p:tgtEl>
                                        <p:attrNameLst>
                                          <p:attrName>style.visibility</p:attrName>
                                        </p:attrNameLst>
                                      </p:cBhvr>
                                      <p:to>
                                        <p:strVal val="visible"/>
                                      </p:to>
                                    </p:set>
                                    <p:animEffect transition="in" filter="barn(inVertical)">
                                      <p:cBhvr>
                                        <p:cTn id="33" dur="500"/>
                                        <p:tgtEl>
                                          <p:spTgt spid="788">
                                            <p:txEl>
                                              <p:pRg st="3" end="3"/>
                                            </p:txEl>
                                          </p:spTgt>
                                        </p:tgtEl>
                                      </p:cBhvr>
                                    </p:animEffect>
                                  </p:childTnLst>
                                </p:cTn>
                              </p:par>
                              <p:par>
                                <p:cTn id="34" presetID="16" presetClass="entr" presetSubtype="21" fill="hold" grpId="0" nodeType="withEffect">
                                  <p:stCondLst>
                                    <p:cond delay="750"/>
                                  </p:stCondLst>
                                  <p:childTnLst>
                                    <p:set>
                                      <p:cBhvr>
                                        <p:cTn id="35" dur="1" fill="hold">
                                          <p:stCondLst>
                                            <p:cond delay="0"/>
                                          </p:stCondLst>
                                        </p:cTn>
                                        <p:tgtEl>
                                          <p:spTgt spid="788">
                                            <p:txEl>
                                              <p:pRg st="4" end="4"/>
                                            </p:txEl>
                                          </p:spTgt>
                                        </p:tgtEl>
                                        <p:attrNameLst>
                                          <p:attrName>style.visibility</p:attrName>
                                        </p:attrNameLst>
                                      </p:cBhvr>
                                      <p:to>
                                        <p:strVal val="visible"/>
                                      </p:to>
                                    </p:set>
                                    <p:animEffect transition="in" filter="barn(inVertical)">
                                      <p:cBhvr>
                                        <p:cTn id="36" dur="500"/>
                                        <p:tgtEl>
                                          <p:spTgt spid="788">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786">
                                            <p:txEl>
                                              <p:pRg st="5" end="5"/>
                                            </p:txEl>
                                          </p:spTgt>
                                        </p:tgtEl>
                                        <p:attrNameLst>
                                          <p:attrName>style.visibility</p:attrName>
                                        </p:attrNameLst>
                                      </p:cBhvr>
                                      <p:to>
                                        <p:strVal val="visible"/>
                                      </p:to>
                                    </p:set>
                                    <p:animEffect transition="in" filter="barn(inVertical)">
                                      <p:cBhvr>
                                        <p:cTn id="41" dur="500"/>
                                        <p:tgtEl>
                                          <p:spTgt spid="78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 grpId="0" uiExpand="1" build="p"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106"/>
          <p:cNvSpPr txBox="1">
            <a:spLocks noGrp="1"/>
          </p:cNvSpPr>
          <p:nvPr>
            <p:ph type="title"/>
          </p:nvPr>
        </p:nvSpPr>
        <p:spPr>
          <a:xfrm>
            <a:off x="473342" y="75756"/>
            <a:ext cx="7200900" cy="500100"/>
          </a:xfrm>
          <a:prstGeom prst="rect">
            <a:avLst/>
          </a:prstGeom>
          <a:solidFill>
            <a:schemeClr val="accent3"/>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Displaying Unique Results</a:t>
            </a:r>
            <a:endParaRPr>
              <a:solidFill>
                <a:schemeClr val="lt1"/>
              </a:solidFill>
            </a:endParaRPr>
          </a:p>
        </p:txBody>
      </p:sp>
      <p:sp>
        <p:nvSpPr>
          <p:cNvPr id="794" name="Google Shape;794;p106"/>
          <p:cNvSpPr txBox="1">
            <a:spLocks noGrp="1"/>
          </p:cNvSpPr>
          <p:nvPr>
            <p:ph type="body" idx="1"/>
          </p:nvPr>
        </p:nvSpPr>
        <p:spPr>
          <a:xfrm>
            <a:off x="427057" y="749201"/>
            <a:ext cx="7200900" cy="470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2400"/>
              <a:buNone/>
            </a:pPr>
            <a:r>
              <a:rPr lang="en-US" b="1">
                <a:latin typeface="Lato"/>
                <a:ea typeface="Lato"/>
                <a:cs typeface="Lato"/>
                <a:sym typeface="Lato"/>
              </a:rPr>
              <a:t>DISTINCT</a:t>
            </a:r>
            <a:endParaRPr b="1">
              <a:latin typeface="Lato"/>
              <a:ea typeface="Lato"/>
              <a:cs typeface="Lato"/>
              <a:sym typeface="Lato"/>
            </a:endParaRPr>
          </a:p>
          <a:p>
            <a:pPr marL="0" marR="0" lvl="0" indent="0" algn="l" rtl="0">
              <a:lnSpc>
                <a:spcPct val="100000"/>
              </a:lnSpc>
              <a:spcBef>
                <a:spcPts val="1800"/>
              </a:spcBef>
              <a:spcAft>
                <a:spcPts val="0"/>
              </a:spcAft>
              <a:buSzPts val="2400"/>
              <a:buNone/>
            </a:pPr>
            <a:r>
              <a:rPr lang="en-US"/>
              <a:t>Used to remove duplicate rows containing the same column value. Always used in a SELECT for a specific column.</a:t>
            </a:r>
            <a:endParaRPr/>
          </a:p>
          <a:p>
            <a:pPr marL="0" marR="0" lvl="0" indent="0" algn="l" rtl="0">
              <a:lnSpc>
                <a:spcPct val="100000"/>
              </a:lnSpc>
              <a:spcBef>
                <a:spcPts val="1800"/>
              </a:spcBef>
              <a:spcAft>
                <a:spcPts val="0"/>
              </a:spcAft>
              <a:buSzPts val="2400"/>
              <a:buNone/>
            </a:pPr>
            <a:r>
              <a:rPr lang="en-US" b="1">
                <a:solidFill>
                  <a:srgbClr val="C00000"/>
                </a:solidFill>
                <a:latin typeface="Lato"/>
                <a:ea typeface="Lato"/>
                <a:cs typeface="Lato"/>
                <a:sym typeface="Lato"/>
              </a:rPr>
              <a:t>Syntax:</a:t>
            </a:r>
            <a:endParaRPr>
              <a:solidFill>
                <a:srgbClr val="C00000"/>
              </a:solidFill>
            </a:endParaRPr>
          </a:p>
          <a:p>
            <a:pPr marL="0" marR="0" lvl="0" indent="0" algn="l" rtl="0">
              <a:lnSpc>
                <a:spcPct val="100000"/>
              </a:lnSpc>
              <a:spcBef>
                <a:spcPts val="1800"/>
              </a:spcBef>
              <a:spcAft>
                <a:spcPts val="0"/>
              </a:spcAft>
              <a:buSzPts val="2400"/>
              <a:buNone/>
            </a:pPr>
            <a:endParaRPr sz="3000"/>
          </a:p>
          <a:p>
            <a:pPr marL="0" marR="0" lvl="0" indent="0" algn="l" rtl="0">
              <a:lnSpc>
                <a:spcPct val="100000"/>
              </a:lnSpc>
              <a:spcBef>
                <a:spcPts val="1800"/>
              </a:spcBef>
              <a:spcAft>
                <a:spcPts val="0"/>
              </a:spcAft>
              <a:buSzPts val="2400"/>
              <a:buNone/>
            </a:pPr>
            <a:endParaRPr/>
          </a:p>
        </p:txBody>
      </p:sp>
      <p:sp>
        <p:nvSpPr>
          <p:cNvPr id="795" name="Google Shape;795;p106"/>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73</a:t>
            </a:fld>
            <a:endParaRPr/>
          </a:p>
        </p:txBody>
      </p:sp>
      <p:sp>
        <p:nvSpPr>
          <p:cNvPr id="796" name="Google Shape;796;p106"/>
          <p:cNvSpPr txBox="1">
            <a:spLocks noGrp="1"/>
          </p:cNvSpPr>
          <p:nvPr>
            <p:ph type="body" idx="1"/>
          </p:nvPr>
        </p:nvSpPr>
        <p:spPr>
          <a:xfrm>
            <a:off x="499892" y="3102251"/>
            <a:ext cx="7147800" cy="6534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solidFill>
                  <a:srgbClr val="336699"/>
                </a:solidFill>
                <a:latin typeface="IBM Plex Mono SemiBold"/>
                <a:ea typeface="IBM Plex Mono SemiBold"/>
                <a:cs typeface="IBM Plex Mono SemiBold"/>
                <a:sym typeface="IBM Plex Mono SemiBold"/>
              </a:rPr>
              <a:t>SELECT DISTINCT </a:t>
            </a:r>
            <a:r>
              <a:rPr lang="en-US" err="1">
                <a:latin typeface="IBM Plex Mono SemiBold"/>
                <a:ea typeface="IBM Plex Mono SemiBold"/>
                <a:cs typeface="IBM Plex Mono SemiBold"/>
                <a:sym typeface="IBM Plex Mono SemiBold"/>
              </a:rPr>
              <a:t>column_name</a:t>
            </a:r>
            <a:endParaRPr>
              <a:latin typeface="IBM Plex Mono SemiBold"/>
              <a:ea typeface="IBM Plex Mono SemiBold"/>
              <a:cs typeface="IBM Plex Mono SemiBold"/>
              <a:sym typeface="IBM Plex Mono SemiBo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793"/>
                                        </p:tgtEl>
                                        <p:attrNameLst>
                                          <p:attrName>style.visibility</p:attrName>
                                        </p:attrNameLst>
                                      </p:cBhvr>
                                      <p:to>
                                        <p:strVal val="visible"/>
                                      </p:to>
                                    </p:set>
                                    <p:anim calcmode="lin" valueType="num">
                                      <p:cBhvr>
                                        <p:cTn id="7" dur="1000" fill="hold"/>
                                        <p:tgtEl>
                                          <p:spTgt spid="793"/>
                                        </p:tgtEl>
                                        <p:attrNameLst>
                                          <p:attrName>ppt_w</p:attrName>
                                        </p:attrNameLst>
                                      </p:cBhvr>
                                      <p:tavLst>
                                        <p:tav tm="0">
                                          <p:val>
                                            <p:fltVal val="0"/>
                                          </p:val>
                                        </p:tav>
                                        <p:tav tm="100000">
                                          <p:val>
                                            <p:strVal val="#ppt_w"/>
                                          </p:val>
                                        </p:tav>
                                      </p:tavLst>
                                    </p:anim>
                                    <p:anim calcmode="lin" valueType="num">
                                      <p:cBhvr>
                                        <p:cTn id="8" dur="1000" fill="hold"/>
                                        <p:tgtEl>
                                          <p:spTgt spid="793"/>
                                        </p:tgtEl>
                                        <p:attrNameLst>
                                          <p:attrName>ppt_h</p:attrName>
                                        </p:attrNameLst>
                                      </p:cBhvr>
                                      <p:tavLst>
                                        <p:tav tm="0">
                                          <p:val>
                                            <p:fltVal val="0"/>
                                          </p:val>
                                        </p:tav>
                                        <p:tav tm="100000">
                                          <p:val>
                                            <p:strVal val="#ppt_h"/>
                                          </p:val>
                                        </p:tav>
                                      </p:tavLst>
                                    </p:anim>
                                    <p:anim calcmode="lin" valueType="num">
                                      <p:cBhvr>
                                        <p:cTn id="9" dur="1000" fill="hold"/>
                                        <p:tgtEl>
                                          <p:spTgt spid="793"/>
                                        </p:tgtEl>
                                        <p:attrNameLst>
                                          <p:attrName>style.rotation</p:attrName>
                                        </p:attrNameLst>
                                      </p:cBhvr>
                                      <p:tavLst>
                                        <p:tav tm="0">
                                          <p:val>
                                            <p:fltVal val="90"/>
                                          </p:val>
                                        </p:tav>
                                        <p:tav tm="100000">
                                          <p:val>
                                            <p:fltVal val="0"/>
                                          </p:val>
                                        </p:tav>
                                      </p:tavLst>
                                    </p:anim>
                                    <p:animEffect transition="in" filter="fade">
                                      <p:cBhvr>
                                        <p:cTn id="10" dur="1000"/>
                                        <p:tgtEl>
                                          <p:spTgt spid="793"/>
                                        </p:tgtEl>
                                      </p:cBhvr>
                                    </p:animEffect>
                                  </p:childTnLst>
                                </p:cTn>
                              </p:par>
                            </p:childTnLst>
                          </p:cTn>
                        </p:par>
                        <p:par>
                          <p:cTn id="11" fill="hold">
                            <p:stCondLst>
                              <p:cond delay="1000"/>
                            </p:stCondLst>
                            <p:childTnLst>
                              <p:par>
                                <p:cTn id="12" presetID="16" presetClass="entr" presetSubtype="21" fill="hold" nodeType="afterEffect">
                                  <p:stCondLst>
                                    <p:cond delay="750"/>
                                  </p:stCondLst>
                                  <p:childTnLst>
                                    <p:set>
                                      <p:cBhvr>
                                        <p:cTn id="13" dur="1" fill="hold">
                                          <p:stCondLst>
                                            <p:cond delay="0"/>
                                          </p:stCondLst>
                                        </p:cTn>
                                        <p:tgtEl>
                                          <p:spTgt spid="794">
                                            <p:txEl>
                                              <p:pRg st="0" end="0"/>
                                            </p:txEl>
                                          </p:spTgt>
                                        </p:tgtEl>
                                        <p:attrNameLst>
                                          <p:attrName>style.visibility</p:attrName>
                                        </p:attrNameLst>
                                      </p:cBhvr>
                                      <p:to>
                                        <p:strVal val="visible"/>
                                      </p:to>
                                    </p:set>
                                    <p:animEffect transition="in" filter="barn(inVertical)">
                                      <p:cBhvr>
                                        <p:cTn id="14" dur="500"/>
                                        <p:tgtEl>
                                          <p:spTgt spid="794">
                                            <p:txEl>
                                              <p:pRg st="0" end="0"/>
                                            </p:txEl>
                                          </p:spTgt>
                                        </p:tgtEl>
                                      </p:cBhvr>
                                    </p:animEffect>
                                  </p:childTnLst>
                                </p:cTn>
                              </p:par>
                            </p:childTnLst>
                          </p:cTn>
                        </p:par>
                        <p:par>
                          <p:cTn id="15" fill="hold">
                            <p:stCondLst>
                              <p:cond delay="2250"/>
                            </p:stCondLst>
                            <p:childTnLst>
                              <p:par>
                                <p:cTn id="16" presetID="16" presetClass="entr" presetSubtype="21" fill="hold" nodeType="afterEffect">
                                  <p:stCondLst>
                                    <p:cond delay="750"/>
                                  </p:stCondLst>
                                  <p:childTnLst>
                                    <p:set>
                                      <p:cBhvr>
                                        <p:cTn id="17" dur="1" fill="hold">
                                          <p:stCondLst>
                                            <p:cond delay="0"/>
                                          </p:stCondLst>
                                        </p:cTn>
                                        <p:tgtEl>
                                          <p:spTgt spid="794">
                                            <p:txEl>
                                              <p:pRg st="1" end="1"/>
                                            </p:txEl>
                                          </p:spTgt>
                                        </p:tgtEl>
                                        <p:attrNameLst>
                                          <p:attrName>style.visibility</p:attrName>
                                        </p:attrNameLst>
                                      </p:cBhvr>
                                      <p:to>
                                        <p:strVal val="visible"/>
                                      </p:to>
                                    </p:set>
                                    <p:animEffect transition="in" filter="barn(inVertical)">
                                      <p:cBhvr>
                                        <p:cTn id="18" dur="500"/>
                                        <p:tgtEl>
                                          <p:spTgt spid="79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94">
                                            <p:txEl>
                                              <p:pRg st="2" end="2"/>
                                            </p:txEl>
                                          </p:spTgt>
                                        </p:tgtEl>
                                        <p:attrNameLst>
                                          <p:attrName>style.visibility</p:attrName>
                                        </p:attrNameLst>
                                      </p:cBhvr>
                                      <p:to>
                                        <p:strVal val="visible"/>
                                      </p:to>
                                    </p:set>
                                    <p:animEffect transition="in" filter="barn(inVertical)">
                                      <p:cBhvr>
                                        <p:cTn id="23" dur="500"/>
                                        <p:tgtEl>
                                          <p:spTgt spid="794">
                                            <p:txEl>
                                              <p:pRg st="2" end="2"/>
                                            </p:txEl>
                                          </p:spTgt>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796">
                                            <p:bg/>
                                          </p:spTgt>
                                        </p:tgtEl>
                                        <p:attrNameLst>
                                          <p:attrName>style.visibility</p:attrName>
                                        </p:attrNameLst>
                                      </p:cBhvr>
                                      <p:to>
                                        <p:strVal val="visible"/>
                                      </p:to>
                                    </p:set>
                                    <p:animEffect transition="in" filter="barn(inVertical)">
                                      <p:cBhvr>
                                        <p:cTn id="26" dur="500"/>
                                        <p:tgtEl>
                                          <p:spTgt spid="796">
                                            <p:bg/>
                                          </p:spTgt>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796">
                                            <p:txEl>
                                              <p:pRg st="0" end="0"/>
                                            </p:txEl>
                                          </p:spTgt>
                                        </p:tgtEl>
                                        <p:attrNameLst>
                                          <p:attrName>style.visibility</p:attrName>
                                        </p:attrNameLst>
                                      </p:cBhvr>
                                      <p:to>
                                        <p:strVal val="visible"/>
                                      </p:to>
                                    </p:set>
                                    <p:animEffect transition="in" filter="barn(inVertical)">
                                      <p:cBhvr>
                                        <p:cTn id="29" dur="500"/>
                                        <p:tgtEl>
                                          <p:spTgt spid="7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 grpId="0" animBg="1"/>
      <p:bldP spid="796" grpId="0" uiExpand="1" build="p"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07"/>
          <p:cNvSpPr txBox="1">
            <a:spLocks noGrp="1"/>
          </p:cNvSpPr>
          <p:nvPr>
            <p:ph type="title"/>
          </p:nvPr>
        </p:nvSpPr>
        <p:spPr>
          <a:xfrm>
            <a:off x="519627" y="66612"/>
            <a:ext cx="7200900" cy="500100"/>
          </a:xfrm>
          <a:prstGeom prst="rect">
            <a:avLst/>
          </a:prstGeom>
          <a:solidFill>
            <a:schemeClr val="accent3"/>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Displaying Unique Results</a:t>
            </a:r>
            <a:endParaRPr>
              <a:solidFill>
                <a:schemeClr val="lt1"/>
              </a:solidFill>
            </a:endParaRPr>
          </a:p>
          <a:p>
            <a:pPr marL="0" lvl="0" indent="0" algn="l" rtl="0">
              <a:lnSpc>
                <a:spcPct val="90000"/>
              </a:lnSpc>
              <a:spcBef>
                <a:spcPts val="0"/>
              </a:spcBef>
              <a:spcAft>
                <a:spcPts val="0"/>
              </a:spcAft>
              <a:buClr>
                <a:schemeClr val="accent1"/>
              </a:buClr>
              <a:buSzPts val="2400"/>
              <a:buFont typeface="Cambria"/>
              <a:buNone/>
            </a:pPr>
            <a:endParaRPr>
              <a:solidFill>
                <a:schemeClr val="lt1"/>
              </a:solidFill>
            </a:endParaRPr>
          </a:p>
        </p:txBody>
      </p:sp>
      <p:sp>
        <p:nvSpPr>
          <p:cNvPr id="802" name="Google Shape;802;p107"/>
          <p:cNvSpPr txBox="1">
            <a:spLocks noGrp="1"/>
          </p:cNvSpPr>
          <p:nvPr>
            <p:ph type="body" idx="1"/>
          </p:nvPr>
        </p:nvSpPr>
        <p:spPr>
          <a:xfrm>
            <a:off x="473342" y="740057"/>
            <a:ext cx="7783200" cy="158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800"/>
              </a:spcBef>
              <a:spcAft>
                <a:spcPts val="0"/>
              </a:spcAft>
              <a:buSzPts val="2400"/>
              <a:buNone/>
            </a:pPr>
            <a:r>
              <a:rPr lang="en-US" b="1">
                <a:solidFill>
                  <a:srgbClr val="C00000"/>
                </a:solidFill>
              </a:rPr>
              <a:t>Example:</a:t>
            </a:r>
          </a:p>
          <a:p>
            <a:pPr marL="0" marR="0" lvl="0" indent="0" algn="l" rtl="0">
              <a:lnSpc>
                <a:spcPct val="100000"/>
              </a:lnSpc>
              <a:spcBef>
                <a:spcPts val="1800"/>
              </a:spcBef>
              <a:spcAft>
                <a:spcPts val="0"/>
              </a:spcAft>
              <a:buSzPts val="2400"/>
              <a:buNone/>
            </a:pPr>
            <a:r>
              <a:rPr lang="en-US"/>
              <a:t>Show a list of all the first names used in our employee table</a:t>
            </a:r>
            <a:r>
              <a:rPr lang="en-US" b="1"/>
              <a:t>.  Do not show duplicate first names.</a:t>
            </a:r>
            <a:br>
              <a:rPr lang="en-US" b="1"/>
            </a:br>
            <a:br>
              <a:rPr lang="en-US"/>
            </a:br>
            <a:endParaRPr/>
          </a:p>
          <a:p>
            <a:pPr marL="0" marR="0" lvl="0" indent="0" algn="l" rtl="0">
              <a:lnSpc>
                <a:spcPct val="100000"/>
              </a:lnSpc>
              <a:spcBef>
                <a:spcPts val="1800"/>
              </a:spcBef>
              <a:spcAft>
                <a:spcPts val="1800"/>
              </a:spcAft>
              <a:buSzPts val="2400"/>
              <a:buNone/>
            </a:pPr>
            <a:endParaRPr/>
          </a:p>
        </p:txBody>
      </p:sp>
      <p:sp>
        <p:nvSpPr>
          <p:cNvPr id="803" name="Google Shape;803;p10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74</a:t>
            </a:fld>
            <a:endParaRPr/>
          </a:p>
        </p:txBody>
      </p:sp>
      <p:sp>
        <p:nvSpPr>
          <p:cNvPr id="804" name="Google Shape;804;p107"/>
          <p:cNvSpPr txBox="1">
            <a:spLocks noGrp="1"/>
          </p:cNvSpPr>
          <p:nvPr>
            <p:ph type="body" idx="1"/>
          </p:nvPr>
        </p:nvSpPr>
        <p:spPr>
          <a:xfrm>
            <a:off x="588192" y="2555357"/>
            <a:ext cx="8163300" cy="9189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200">
                <a:solidFill>
                  <a:srgbClr val="336699"/>
                </a:solidFill>
                <a:latin typeface="IBM Plex Mono SemiBold"/>
                <a:ea typeface="IBM Plex Mono SemiBold"/>
                <a:cs typeface="IBM Plex Mono SemiBold"/>
                <a:sym typeface="IBM Plex Mono SemiBold"/>
              </a:rPr>
              <a:t>SELECT</a:t>
            </a:r>
            <a:r>
              <a:rPr lang="en-US" sz="2200">
                <a:latin typeface="IBM Plex Mono SemiBold"/>
                <a:ea typeface="IBM Plex Mono SemiBold"/>
                <a:cs typeface="IBM Plex Mono SemiBold"/>
                <a:sym typeface="IBM Plex Mono SemiBold"/>
              </a:rPr>
              <a:t> </a:t>
            </a:r>
            <a:r>
              <a:rPr lang="en-US" sz="2200">
                <a:solidFill>
                  <a:srgbClr val="336699"/>
                </a:solidFill>
                <a:latin typeface="IBM Plex Mono SemiBold"/>
                <a:ea typeface="IBM Plex Mono SemiBold"/>
                <a:cs typeface="IBM Plex Mono SemiBold"/>
                <a:sym typeface="IBM Plex Mono SemiBold"/>
              </a:rPr>
              <a:t>DISTINCT </a:t>
            </a:r>
            <a:r>
              <a:rPr lang="en-US" sz="2200">
                <a:latin typeface="IBM Plex Mono SemiBold"/>
                <a:ea typeface="IBM Plex Mono SemiBold"/>
                <a:cs typeface="IBM Plex Mono SemiBold"/>
                <a:sym typeface="IBM Plex Mono SemiBold"/>
              </a:rPr>
              <a:t>first_name</a:t>
            </a:r>
            <a:endParaRPr sz="2200">
              <a:latin typeface="IBM Plex Mono SemiBold"/>
              <a:ea typeface="IBM Plex Mono SemiBold"/>
              <a:cs typeface="IBM Plex Mono SemiBold"/>
              <a:sym typeface="IBM Plex Mono SemiBold"/>
            </a:endParaRPr>
          </a:p>
          <a:p>
            <a:pPr marL="0" lvl="0" indent="0" algn="l" rtl="0">
              <a:lnSpc>
                <a:spcPct val="100000"/>
              </a:lnSpc>
              <a:spcBef>
                <a:spcPts val="0"/>
              </a:spcBef>
              <a:spcAft>
                <a:spcPts val="0"/>
              </a:spcAft>
              <a:buSzPts val="2400"/>
              <a:buNone/>
            </a:pPr>
            <a:r>
              <a:rPr lang="en-US" sz="2200">
                <a:solidFill>
                  <a:srgbClr val="336699"/>
                </a:solidFill>
                <a:latin typeface="IBM Plex Mono SemiBold"/>
                <a:ea typeface="IBM Plex Mono SemiBold"/>
                <a:cs typeface="IBM Plex Mono SemiBold"/>
                <a:sym typeface="IBM Plex Mono SemiBold"/>
              </a:rPr>
              <a:t>FROM</a:t>
            </a:r>
            <a:r>
              <a:rPr lang="en-US" sz="2200">
                <a:latin typeface="IBM Plex Mono SemiBold"/>
                <a:ea typeface="IBM Plex Mono SemiBold"/>
                <a:cs typeface="IBM Plex Mono SemiBold"/>
                <a:sym typeface="IBM Plex Mono SemiBold"/>
              </a:rPr>
              <a:t>   Employees</a:t>
            </a:r>
            <a:r>
              <a:rPr lang="en-US">
                <a:latin typeface="IBM Plex Mono SemiBold"/>
                <a:ea typeface="IBM Plex Mono SemiBold"/>
                <a:cs typeface="IBM Plex Mono SemiBold"/>
                <a:sym typeface="IBM Plex Mono SemiBold"/>
              </a:rPr>
              <a:t>;</a:t>
            </a:r>
            <a:endParaRPr sz="2400">
              <a:latin typeface="IBM Plex Mono SemiBold"/>
              <a:ea typeface="IBM Plex Mono SemiBold"/>
              <a:cs typeface="IBM Plex Mono SemiBold"/>
              <a:sym typeface="IBM Plex Mono SemiBo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108"/>
          <p:cNvSpPr txBox="1">
            <a:spLocks noGrp="1"/>
          </p:cNvSpPr>
          <p:nvPr>
            <p:ph type="title"/>
          </p:nvPr>
        </p:nvSpPr>
        <p:spPr>
          <a:xfrm>
            <a:off x="473342" y="84900"/>
            <a:ext cx="7200900" cy="500100"/>
          </a:xfrm>
          <a:prstGeom prst="rect">
            <a:avLst/>
          </a:prstGeom>
          <a:solidFill>
            <a:schemeClr val="accent3"/>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solidFill>
                  <a:schemeClr val="lt1"/>
                </a:solidFill>
              </a:rPr>
              <a:t>Displaying Unique Results</a:t>
            </a:r>
            <a:endParaRPr>
              <a:solidFill>
                <a:schemeClr val="lt1"/>
              </a:solidFill>
            </a:endParaRPr>
          </a:p>
          <a:p>
            <a:pPr marL="0" lvl="0" indent="0" algn="l" rtl="0">
              <a:lnSpc>
                <a:spcPct val="90000"/>
              </a:lnSpc>
              <a:spcBef>
                <a:spcPts val="0"/>
              </a:spcBef>
              <a:spcAft>
                <a:spcPts val="0"/>
              </a:spcAft>
              <a:buClr>
                <a:schemeClr val="accent1"/>
              </a:buClr>
              <a:buSzPts val="2400"/>
              <a:buFont typeface="Cambria"/>
              <a:buNone/>
            </a:pPr>
            <a:endParaRPr>
              <a:solidFill>
                <a:schemeClr val="lt1"/>
              </a:solidFill>
            </a:endParaRPr>
          </a:p>
        </p:txBody>
      </p:sp>
      <p:sp>
        <p:nvSpPr>
          <p:cNvPr id="810" name="Google Shape;810;p108"/>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75</a:t>
            </a:fld>
            <a:endParaRPr/>
          </a:p>
        </p:txBody>
      </p:sp>
      <p:sp>
        <p:nvSpPr>
          <p:cNvPr id="811" name="Google Shape;811;p108"/>
          <p:cNvSpPr txBox="1">
            <a:spLocks noGrp="1"/>
          </p:cNvSpPr>
          <p:nvPr>
            <p:ph type="body" idx="1"/>
          </p:nvPr>
        </p:nvSpPr>
        <p:spPr>
          <a:xfrm>
            <a:off x="531525" y="1230680"/>
            <a:ext cx="2227200" cy="38925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FIRST_NAME</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Clara</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Curtis</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Daniel</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Danielle</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David</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David</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David</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Den</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a:t>
            </a:r>
            <a:endParaRPr sz="2000">
              <a:latin typeface="IBM Plex Mono"/>
              <a:ea typeface="IBM Plex Mono"/>
              <a:cs typeface="IBM Plex Mono"/>
              <a:sym typeface="IBM Plex Mono"/>
            </a:endParaRPr>
          </a:p>
        </p:txBody>
      </p:sp>
      <p:sp>
        <p:nvSpPr>
          <p:cNvPr id="812" name="Google Shape;812;p108"/>
          <p:cNvSpPr/>
          <p:nvPr/>
        </p:nvSpPr>
        <p:spPr>
          <a:xfrm>
            <a:off x="531532" y="3454905"/>
            <a:ext cx="2227200" cy="9099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108"/>
          <p:cNvSpPr txBox="1">
            <a:spLocks noGrp="1"/>
          </p:cNvSpPr>
          <p:nvPr>
            <p:ph type="body" idx="1"/>
          </p:nvPr>
        </p:nvSpPr>
        <p:spPr>
          <a:xfrm>
            <a:off x="5370825" y="1230680"/>
            <a:ext cx="2227200" cy="38925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FIRST_NAME</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Clara</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Curtis</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Daniel</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Danielle</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David</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Den</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a:t>
            </a:r>
            <a:endParaRPr sz="2000">
              <a:latin typeface="IBM Plex Mono"/>
              <a:ea typeface="IBM Plex Mono"/>
              <a:cs typeface="IBM Plex Mono"/>
              <a:sym typeface="IBM Plex Mono"/>
            </a:endParaRPr>
          </a:p>
        </p:txBody>
      </p:sp>
      <p:sp>
        <p:nvSpPr>
          <p:cNvPr id="814" name="Google Shape;814;p108"/>
          <p:cNvSpPr/>
          <p:nvPr/>
        </p:nvSpPr>
        <p:spPr>
          <a:xfrm>
            <a:off x="5370832" y="3454905"/>
            <a:ext cx="2227200" cy="3369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108"/>
          <p:cNvSpPr txBox="1">
            <a:spLocks noGrp="1"/>
          </p:cNvSpPr>
          <p:nvPr>
            <p:ph type="body" idx="1"/>
          </p:nvPr>
        </p:nvSpPr>
        <p:spPr>
          <a:xfrm>
            <a:off x="531532" y="462983"/>
            <a:ext cx="2727900" cy="704700"/>
          </a:xfrm>
          <a:prstGeom prst="rect">
            <a:avLst/>
          </a:prstGeom>
          <a:noFill/>
          <a:ln>
            <a:noFill/>
          </a:ln>
        </p:spPr>
        <p:txBody>
          <a:bodyPr spcFirstLastPara="1" wrap="square" lIns="0" tIns="91425" rIns="0" bIns="91425" anchor="t" anchorCtr="0">
            <a:noAutofit/>
          </a:bodyPr>
          <a:lstStyle/>
          <a:p>
            <a:pPr marL="0" marR="0" lvl="0" indent="0" algn="l" rtl="0">
              <a:lnSpc>
                <a:spcPct val="100000"/>
              </a:lnSpc>
              <a:spcBef>
                <a:spcPts val="1800"/>
              </a:spcBef>
              <a:spcAft>
                <a:spcPts val="1800"/>
              </a:spcAft>
              <a:buSzPts val="2400"/>
              <a:buNone/>
            </a:pPr>
            <a:r>
              <a:rPr lang="en-US" b="1"/>
              <a:t>Without DISTINCT</a:t>
            </a:r>
            <a:endParaRPr b="1"/>
          </a:p>
        </p:txBody>
      </p:sp>
      <p:sp>
        <p:nvSpPr>
          <p:cNvPr id="816" name="Google Shape;816;p108"/>
          <p:cNvSpPr txBox="1">
            <a:spLocks noGrp="1"/>
          </p:cNvSpPr>
          <p:nvPr>
            <p:ph type="body" idx="1"/>
          </p:nvPr>
        </p:nvSpPr>
        <p:spPr>
          <a:xfrm>
            <a:off x="5370832" y="462983"/>
            <a:ext cx="2443500" cy="704700"/>
          </a:xfrm>
          <a:prstGeom prst="rect">
            <a:avLst/>
          </a:prstGeom>
          <a:noFill/>
          <a:ln>
            <a:noFill/>
          </a:ln>
        </p:spPr>
        <p:txBody>
          <a:bodyPr spcFirstLastPara="1" wrap="square" lIns="0" tIns="91425" rIns="0" bIns="91425" anchor="t" anchorCtr="0">
            <a:noAutofit/>
          </a:bodyPr>
          <a:lstStyle/>
          <a:p>
            <a:pPr marL="0" marR="0" lvl="0" indent="0" algn="l" rtl="0">
              <a:lnSpc>
                <a:spcPct val="100000"/>
              </a:lnSpc>
              <a:spcBef>
                <a:spcPts val="1800"/>
              </a:spcBef>
              <a:spcAft>
                <a:spcPts val="1800"/>
              </a:spcAft>
              <a:buSzPts val="2400"/>
              <a:buNone/>
            </a:pPr>
            <a:r>
              <a:rPr lang="en-US" b="1"/>
              <a:t>With DISTINCT</a:t>
            </a:r>
            <a:endParaRPr b="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250"/>
                                  </p:stCondLst>
                                  <p:childTnLst>
                                    <p:set>
                                      <p:cBhvr>
                                        <p:cTn id="6" dur="1" fill="hold">
                                          <p:stCondLst>
                                            <p:cond delay="0"/>
                                          </p:stCondLst>
                                        </p:cTn>
                                        <p:tgtEl>
                                          <p:spTgt spid="815">
                                            <p:txEl>
                                              <p:pRg st="0" end="0"/>
                                            </p:txEl>
                                          </p:spTgt>
                                        </p:tgtEl>
                                        <p:attrNameLst>
                                          <p:attrName>style.visibility</p:attrName>
                                        </p:attrNameLst>
                                      </p:cBhvr>
                                      <p:to>
                                        <p:strVal val="visible"/>
                                      </p:to>
                                    </p:set>
                                    <p:animEffect transition="in" filter="barn(inVertical)">
                                      <p:cBhvr>
                                        <p:cTn id="7" dur="500"/>
                                        <p:tgtEl>
                                          <p:spTgt spid="815">
                                            <p:txEl>
                                              <p:pRg st="0" end="0"/>
                                            </p:txEl>
                                          </p:spTgt>
                                        </p:tgtEl>
                                      </p:cBhvr>
                                    </p:animEffect>
                                  </p:childTnLst>
                                </p:cTn>
                              </p:par>
                            </p:childTnLst>
                          </p:cTn>
                        </p:par>
                        <p:par>
                          <p:cTn id="8" fill="hold">
                            <p:stCondLst>
                              <p:cond delay="750"/>
                            </p:stCondLst>
                            <p:childTnLst>
                              <p:par>
                                <p:cTn id="9" presetID="22" presetClass="entr" presetSubtype="1" fill="hold" grpId="0" nodeType="afterEffect">
                                  <p:stCondLst>
                                    <p:cond delay="750"/>
                                  </p:stCondLst>
                                  <p:childTnLst>
                                    <p:set>
                                      <p:cBhvr>
                                        <p:cTn id="10" dur="1" fill="hold">
                                          <p:stCondLst>
                                            <p:cond delay="0"/>
                                          </p:stCondLst>
                                        </p:cTn>
                                        <p:tgtEl>
                                          <p:spTgt spid="811">
                                            <p:bg/>
                                          </p:spTgt>
                                        </p:tgtEl>
                                        <p:attrNameLst>
                                          <p:attrName>style.visibility</p:attrName>
                                        </p:attrNameLst>
                                      </p:cBhvr>
                                      <p:to>
                                        <p:strVal val="visible"/>
                                      </p:to>
                                    </p:set>
                                    <p:animEffect transition="in" filter="wipe(up)">
                                      <p:cBhvr>
                                        <p:cTn id="11" dur="500"/>
                                        <p:tgtEl>
                                          <p:spTgt spid="811">
                                            <p:bg/>
                                          </p:spTgt>
                                        </p:tgtEl>
                                      </p:cBhvr>
                                    </p:animEffect>
                                  </p:childTnLst>
                                </p:cTn>
                              </p:par>
                              <p:par>
                                <p:cTn id="12" presetID="22" presetClass="entr" presetSubtype="1" fill="hold" grpId="0" nodeType="withEffect">
                                  <p:stCondLst>
                                    <p:cond delay="750"/>
                                  </p:stCondLst>
                                  <p:childTnLst>
                                    <p:set>
                                      <p:cBhvr>
                                        <p:cTn id="13" dur="1" fill="hold">
                                          <p:stCondLst>
                                            <p:cond delay="0"/>
                                          </p:stCondLst>
                                        </p:cTn>
                                        <p:tgtEl>
                                          <p:spTgt spid="811">
                                            <p:txEl>
                                              <p:pRg st="0" end="0"/>
                                            </p:txEl>
                                          </p:spTgt>
                                        </p:tgtEl>
                                        <p:attrNameLst>
                                          <p:attrName>style.visibility</p:attrName>
                                        </p:attrNameLst>
                                      </p:cBhvr>
                                      <p:to>
                                        <p:strVal val="visible"/>
                                      </p:to>
                                    </p:set>
                                    <p:animEffect transition="in" filter="wipe(up)">
                                      <p:cBhvr>
                                        <p:cTn id="14" dur="500"/>
                                        <p:tgtEl>
                                          <p:spTgt spid="811">
                                            <p:txEl>
                                              <p:pRg st="0" end="0"/>
                                            </p:txEl>
                                          </p:spTgt>
                                        </p:tgtEl>
                                      </p:cBhvr>
                                    </p:animEffect>
                                  </p:childTnLst>
                                </p:cTn>
                              </p:par>
                              <p:par>
                                <p:cTn id="15" presetID="22" presetClass="entr" presetSubtype="1" fill="hold" grpId="0" nodeType="withEffect">
                                  <p:stCondLst>
                                    <p:cond delay="750"/>
                                  </p:stCondLst>
                                  <p:childTnLst>
                                    <p:set>
                                      <p:cBhvr>
                                        <p:cTn id="16" dur="1" fill="hold">
                                          <p:stCondLst>
                                            <p:cond delay="0"/>
                                          </p:stCondLst>
                                        </p:cTn>
                                        <p:tgtEl>
                                          <p:spTgt spid="811">
                                            <p:txEl>
                                              <p:pRg st="1" end="1"/>
                                            </p:txEl>
                                          </p:spTgt>
                                        </p:tgtEl>
                                        <p:attrNameLst>
                                          <p:attrName>style.visibility</p:attrName>
                                        </p:attrNameLst>
                                      </p:cBhvr>
                                      <p:to>
                                        <p:strVal val="visible"/>
                                      </p:to>
                                    </p:set>
                                    <p:animEffect transition="in" filter="wipe(up)">
                                      <p:cBhvr>
                                        <p:cTn id="17" dur="500"/>
                                        <p:tgtEl>
                                          <p:spTgt spid="811">
                                            <p:txEl>
                                              <p:pRg st="1" end="1"/>
                                            </p:txEl>
                                          </p:spTgt>
                                        </p:tgtEl>
                                      </p:cBhvr>
                                    </p:animEffect>
                                  </p:childTnLst>
                                </p:cTn>
                              </p:par>
                              <p:par>
                                <p:cTn id="18" presetID="22" presetClass="entr" presetSubtype="1" fill="hold" grpId="0" nodeType="withEffect">
                                  <p:stCondLst>
                                    <p:cond delay="750"/>
                                  </p:stCondLst>
                                  <p:childTnLst>
                                    <p:set>
                                      <p:cBhvr>
                                        <p:cTn id="19" dur="1" fill="hold">
                                          <p:stCondLst>
                                            <p:cond delay="0"/>
                                          </p:stCondLst>
                                        </p:cTn>
                                        <p:tgtEl>
                                          <p:spTgt spid="811">
                                            <p:txEl>
                                              <p:pRg st="2" end="2"/>
                                            </p:txEl>
                                          </p:spTgt>
                                        </p:tgtEl>
                                        <p:attrNameLst>
                                          <p:attrName>style.visibility</p:attrName>
                                        </p:attrNameLst>
                                      </p:cBhvr>
                                      <p:to>
                                        <p:strVal val="visible"/>
                                      </p:to>
                                    </p:set>
                                    <p:animEffect transition="in" filter="wipe(up)">
                                      <p:cBhvr>
                                        <p:cTn id="20" dur="500"/>
                                        <p:tgtEl>
                                          <p:spTgt spid="811">
                                            <p:txEl>
                                              <p:pRg st="2" end="2"/>
                                            </p:txEl>
                                          </p:spTgt>
                                        </p:tgtEl>
                                      </p:cBhvr>
                                    </p:animEffect>
                                  </p:childTnLst>
                                </p:cTn>
                              </p:par>
                              <p:par>
                                <p:cTn id="21" presetID="22" presetClass="entr" presetSubtype="1" fill="hold" grpId="0" nodeType="withEffect">
                                  <p:stCondLst>
                                    <p:cond delay="750"/>
                                  </p:stCondLst>
                                  <p:childTnLst>
                                    <p:set>
                                      <p:cBhvr>
                                        <p:cTn id="22" dur="1" fill="hold">
                                          <p:stCondLst>
                                            <p:cond delay="0"/>
                                          </p:stCondLst>
                                        </p:cTn>
                                        <p:tgtEl>
                                          <p:spTgt spid="811">
                                            <p:txEl>
                                              <p:pRg st="3" end="3"/>
                                            </p:txEl>
                                          </p:spTgt>
                                        </p:tgtEl>
                                        <p:attrNameLst>
                                          <p:attrName>style.visibility</p:attrName>
                                        </p:attrNameLst>
                                      </p:cBhvr>
                                      <p:to>
                                        <p:strVal val="visible"/>
                                      </p:to>
                                    </p:set>
                                    <p:animEffect transition="in" filter="wipe(up)">
                                      <p:cBhvr>
                                        <p:cTn id="23" dur="500"/>
                                        <p:tgtEl>
                                          <p:spTgt spid="811">
                                            <p:txEl>
                                              <p:pRg st="3" end="3"/>
                                            </p:txEl>
                                          </p:spTgt>
                                        </p:tgtEl>
                                      </p:cBhvr>
                                    </p:animEffect>
                                  </p:childTnLst>
                                </p:cTn>
                              </p:par>
                              <p:par>
                                <p:cTn id="24" presetID="22" presetClass="entr" presetSubtype="1" fill="hold" grpId="0" nodeType="withEffect">
                                  <p:stCondLst>
                                    <p:cond delay="750"/>
                                  </p:stCondLst>
                                  <p:childTnLst>
                                    <p:set>
                                      <p:cBhvr>
                                        <p:cTn id="25" dur="1" fill="hold">
                                          <p:stCondLst>
                                            <p:cond delay="0"/>
                                          </p:stCondLst>
                                        </p:cTn>
                                        <p:tgtEl>
                                          <p:spTgt spid="811">
                                            <p:txEl>
                                              <p:pRg st="4" end="4"/>
                                            </p:txEl>
                                          </p:spTgt>
                                        </p:tgtEl>
                                        <p:attrNameLst>
                                          <p:attrName>style.visibility</p:attrName>
                                        </p:attrNameLst>
                                      </p:cBhvr>
                                      <p:to>
                                        <p:strVal val="visible"/>
                                      </p:to>
                                    </p:set>
                                    <p:animEffect transition="in" filter="wipe(up)">
                                      <p:cBhvr>
                                        <p:cTn id="26" dur="500"/>
                                        <p:tgtEl>
                                          <p:spTgt spid="811">
                                            <p:txEl>
                                              <p:pRg st="4" end="4"/>
                                            </p:txEl>
                                          </p:spTgt>
                                        </p:tgtEl>
                                      </p:cBhvr>
                                    </p:animEffect>
                                  </p:childTnLst>
                                </p:cTn>
                              </p:par>
                              <p:par>
                                <p:cTn id="27" presetID="22" presetClass="entr" presetSubtype="1" fill="hold" grpId="0" nodeType="withEffect">
                                  <p:stCondLst>
                                    <p:cond delay="750"/>
                                  </p:stCondLst>
                                  <p:childTnLst>
                                    <p:set>
                                      <p:cBhvr>
                                        <p:cTn id="28" dur="1" fill="hold">
                                          <p:stCondLst>
                                            <p:cond delay="0"/>
                                          </p:stCondLst>
                                        </p:cTn>
                                        <p:tgtEl>
                                          <p:spTgt spid="811">
                                            <p:txEl>
                                              <p:pRg st="5" end="5"/>
                                            </p:txEl>
                                          </p:spTgt>
                                        </p:tgtEl>
                                        <p:attrNameLst>
                                          <p:attrName>style.visibility</p:attrName>
                                        </p:attrNameLst>
                                      </p:cBhvr>
                                      <p:to>
                                        <p:strVal val="visible"/>
                                      </p:to>
                                    </p:set>
                                    <p:animEffect transition="in" filter="wipe(up)">
                                      <p:cBhvr>
                                        <p:cTn id="29" dur="500"/>
                                        <p:tgtEl>
                                          <p:spTgt spid="811">
                                            <p:txEl>
                                              <p:pRg st="5" end="5"/>
                                            </p:txEl>
                                          </p:spTgt>
                                        </p:tgtEl>
                                      </p:cBhvr>
                                    </p:animEffect>
                                  </p:childTnLst>
                                </p:cTn>
                              </p:par>
                              <p:par>
                                <p:cTn id="30" presetID="22" presetClass="entr" presetSubtype="1" fill="hold" grpId="0" nodeType="withEffect">
                                  <p:stCondLst>
                                    <p:cond delay="750"/>
                                  </p:stCondLst>
                                  <p:childTnLst>
                                    <p:set>
                                      <p:cBhvr>
                                        <p:cTn id="31" dur="1" fill="hold">
                                          <p:stCondLst>
                                            <p:cond delay="0"/>
                                          </p:stCondLst>
                                        </p:cTn>
                                        <p:tgtEl>
                                          <p:spTgt spid="811">
                                            <p:txEl>
                                              <p:pRg st="6" end="6"/>
                                            </p:txEl>
                                          </p:spTgt>
                                        </p:tgtEl>
                                        <p:attrNameLst>
                                          <p:attrName>style.visibility</p:attrName>
                                        </p:attrNameLst>
                                      </p:cBhvr>
                                      <p:to>
                                        <p:strVal val="visible"/>
                                      </p:to>
                                    </p:set>
                                    <p:animEffect transition="in" filter="wipe(up)">
                                      <p:cBhvr>
                                        <p:cTn id="32" dur="500"/>
                                        <p:tgtEl>
                                          <p:spTgt spid="811">
                                            <p:txEl>
                                              <p:pRg st="6" end="6"/>
                                            </p:txEl>
                                          </p:spTgt>
                                        </p:tgtEl>
                                      </p:cBhvr>
                                    </p:animEffect>
                                  </p:childTnLst>
                                </p:cTn>
                              </p:par>
                              <p:par>
                                <p:cTn id="33" presetID="22" presetClass="entr" presetSubtype="1" fill="hold" grpId="0" nodeType="withEffect">
                                  <p:stCondLst>
                                    <p:cond delay="750"/>
                                  </p:stCondLst>
                                  <p:childTnLst>
                                    <p:set>
                                      <p:cBhvr>
                                        <p:cTn id="34" dur="1" fill="hold">
                                          <p:stCondLst>
                                            <p:cond delay="0"/>
                                          </p:stCondLst>
                                        </p:cTn>
                                        <p:tgtEl>
                                          <p:spTgt spid="811">
                                            <p:txEl>
                                              <p:pRg st="7" end="7"/>
                                            </p:txEl>
                                          </p:spTgt>
                                        </p:tgtEl>
                                        <p:attrNameLst>
                                          <p:attrName>style.visibility</p:attrName>
                                        </p:attrNameLst>
                                      </p:cBhvr>
                                      <p:to>
                                        <p:strVal val="visible"/>
                                      </p:to>
                                    </p:set>
                                    <p:animEffect transition="in" filter="wipe(up)">
                                      <p:cBhvr>
                                        <p:cTn id="35" dur="500"/>
                                        <p:tgtEl>
                                          <p:spTgt spid="811">
                                            <p:txEl>
                                              <p:pRg st="7" end="7"/>
                                            </p:txEl>
                                          </p:spTgt>
                                        </p:tgtEl>
                                      </p:cBhvr>
                                    </p:animEffect>
                                  </p:childTnLst>
                                </p:cTn>
                              </p:par>
                              <p:par>
                                <p:cTn id="36" presetID="22" presetClass="entr" presetSubtype="1" fill="hold" grpId="0" nodeType="withEffect">
                                  <p:stCondLst>
                                    <p:cond delay="750"/>
                                  </p:stCondLst>
                                  <p:childTnLst>
                                    <p:set>
                                      <p:cBhvr>
                                        <p:cTn id="37" dur="1" fill="hold">
                                          <p:stCondLst>
                                            <p:cond delay="0"/>
                                          </p:stCondLst>
                                        </p:cTn>
                                        <p:tgtEl>
                                          <p:spTgt spid="811">
                                            <p:txEl>
                                              <p:pRg st="8" end="8"/>
                                            </p:txEl>
                                          </p:spTgt>
                                        </p:tgtEl>
                                        <p:attrNameLst>
                                          <p:attrName>style.visibility</p:attrName>
                                        </p:attrNameLst>
                                      </p:cBhvr>
                                      <p:to>
                                        <p:strVal val="visible"/>
                                      </p:to>
                                    </p:set>
                                    <p:animEffect transition="in" filter="wipe(up)">
                                      <p:cBhvr>
                                        <p:cTn id="38" dur="500"/>
                                        <p:tgtEl>
                                          <p:spTgt spid="811">
                                            <p:txEl>
                                              <p:pRg st="8" end="8"/>
                                            </p:txEl>
                                          </p:spTgt>
                                        </p:tgtEl>
                                      </p:cBhvr>
                                    </p:animEffect>
                                  </p:childTnLst>
                                </p:cTn>
                              </p:par>
                              <p:par>
                                <p:cTn id="39" presetID="22" presetClass="entr" presetSubtype="1" fill="hold" grpId="0" nodeType="withEffect">
                                  <p:stCondLst>
                                    <p:cond delay="750"/>
                                  </p:stCondLst>
                                  <p:childTnLst>
                                    <p:set>
                                      <p:cBhvr>
                                        <p:cTn id="40" dur="1" fill="hold">
                                          <p:stCondLst>
                                            <p:cond delay="0"/>
                                          </p:stCondLst>
                                        </p:cTn>
                                        <p:tgtEl>
                                          <p:spTgt spid="811">
                                            <p:txEl>
                                              <p:pRg st="9" end="9"/>
                                            </p:txEl>
                                          </p:spTgt>
                                        </p:tgtEl>
                                        <p:attrNameLst>
                                          <p:attrName>style.visibility</p:attrName>
                                        </p:attrNameLst>
                                      </p:cBhvr>
                                      <p:to>
                                        <p:strVal val="visible"/>
                                      </p:to>
                                    </p:set>
                                    <p:animEffect transition="in" filter="wipe(up)">
                                      <p:cBhvr>
                                        <p:cTn id="41" dur="500"/>
                                        <p:tgtEl>
                                          <p:spTgt spid="811">
                                            <p:txEl>
                                              <p:pRg st="9" end="9"/>
                                            </p:txEl>
                                          </p:spTgt>
                                        </p:tgtEl>
                                      </p:cBhvr>
                                    </p:animEffect>
                                  </p:childTnLst>
                                </p:cTn>
                              </p:par>
                              <p:par>
                                <p:cTn id="42" presetID="22" presetClass="entr" presetSubtype="1" fill="hold" grpId="0" nodeType="withEffect">
                                  <p:stCondLst>
                                    <p:cond delay="750"/>
                                  </p:stCondLst>
                                  <p:childTnLst>
                                    <p:set>
                                      <p:cBhvr>
                                        <p:cTn id="43" dur="1" fill="hold">
                                          <p:stCondLst>
                                            <p:cond delay="0"/>
                                          </p:stCondLst>
                                        </p:cTn>
                                        <p:tgtEl>
                                          <p:spTgt spid="811">
                                            <p:txEl>
                                              <p:pRg st="10" end="10"/>
                                            </p:txEl>
                                          </p:spTgt>
                                        </p:tgtEl>
                                        <p:attrNameLst>
                                          <p:attrName>style.visibility</p:attrName>
                                        </p:attrNameLst>
                                      </p:cBhvr>
                                      <p:to>
                                        <p:strVal val="visible"/>
                                      </p:to>
                                    </p:set>
                                    <p:animEffect transition="in" filter="wipe(up)">
                                      <p:cBhvr>
                                        <p:cTn id="44" dur="500"/>
                                        <p:tgtEl>
                                          <p:spTgt spid="811">
                                            <p:txEl>
                                              <p:pRg st="10" end="10"/>
                                            </p:txEl>
                                          </p:spTgt>
                                        </p:tgtEl>
                                      </p:cBhvr>
                                    </p:animEffect>
                                  </p:childTnLst>
                                </p:cTn>
                              </p:par>
                              <p:par>
                                <p:cTn id="45" presetID="22" presetClass="entr" presetSubtype="1" fill="hold" grpId="0" nodeType="withEffect">
                                  <p:stCondLst>
                                    <p:cond delay="750"/>
                                  </p:stCondLst>
                                  <p:childTnLst>
                                    <p:set>
                                      <p:cBhvr>
                                        <p:cTn id="46" dur="1" fill="hold">
                                          <p:stCondLst>
                                            <p:cond delay="0"/>
                                          </p:stCondLst>
                                        </p:cTn>
                                        <p:tgtEl>
                                          <p:spTgt spid="811">
                                            <p:txEl>
                                              <p:pRg st="11" end="11"/>
                                            </p:txEl>
                                          </p:spTgt>
                                        </p:tgtEl>
                                        <p:attrNameLst>
                                          <p:attrName>style.visibility</p:attrName>
                                        </p:attrNameLst>
                                      </p:cBhvr>
                                      <p:to>
                                        <p:strVal val="visible"/>
                                      </p:to>
                                    </p:set>
                                    <p:animEffect transition="in" filter="wipe(up)">
                                      <p:cBhvr>
                                        <p:cTn id="47" dur="500"/>
                                        <p:tgtEl>
                                          <p:spTgt spid="811">
                                            <p:txEl>
                                              <p:pRg st="11" end="11"/>
                                            </p:txEl>
                                          </p:spTgt>
                                        </p:tgtEl>
                                      </p:cBhvr>
                                    </p:animEffect>
                                  </p:childTnLst>
                                </p:cTn>
                              </p:par>
                            </p:childTnLst>
                          </p:cTn>
                        </p:par>
                        <p:par>
                          <p:cTn id="48" fill="hold">
                            <p:stCondLst>
                              <p:cond delay="2000"/>
                            </p:stCondLst>
                            <p:childTnLst>
                              <p:par>
                                <p:cTn id="49" presetID="21" presetClass="entr" presetSubtype="1" fill="hold" grpId="0" nodeType="afterEffect">
                                  <p:stCondLst>
                                    <p:cond delay="500"/>
                                  </p:stCondLst>
                                  <p:childTnLst>
                                    <p:set>
                                      <p:cBhvr>
                                        <p:cTn id="50" dur="1" fill="hold">
                                          <p:stCondLst>
                                            <p:cond delay="0"/>
                                          </p:stCondLst>
                                        </p:cTn>
                                        <p:tgtEl>
                                          <p:spTgt spid="812"/>
                                        </p:tgtEl>
                                        <p:attrNameLst>
                                          <p:attrName>style.visibility</p:attrName>
                                        </p:attrNameLst>
                                      </p:cBhvr>
                                      <p:to>
                                        <p:strVal val="visible"/>
                                      </p:to>
                                    </p:set>
                                    <p:animEffect transition="in" filter="wheel(1)">
                                      <p:cBhvr>
                                        <p:cTn id="51" dur="2000"/>
                                        <p:tgtEl>
                                          <p:spTgt spid="812"/>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816">
                                            <p:txEl>
                                              <p:pRg st="0" end="0"/>
                                            </p:txEl>
                                          </p:spTgt>
                                        </p:tgtEl>
                                        <p:attrNameLst>
                                          <p:attrName>style.visibility</p:attrName>
                                        </p:attrNameLst>
                                      </p:cBhvr>
                                      <p:to>
                                        <p:strVal val="visible"/>
                                      </p:to>
                                    </p:set>
                                    <p:animEffect transition="in" filter="barn(inVertical)">
                                      <p:cBhvr>
                                        <p:cTn id="56" dur="500"/>
                                        <p:tgtEl>
                                          <p:spTgt spid="816">
                                            <p:txEl>
                                              <p:pRg st="0" end="0"/>
                                            </p:txEl>
                                          </p:spTgt>
                                        </p:tgtEl>
                                      </p:cBhvr>
                                    </p:animEffect>
                                  </p:childTnLst>
                                </p:cTn>
                              </p:par>
                            </p:childTnLst>
                          </p:cTn>
                        </p:par>
                        <p:par>
                          <p:cTn id="57" fill="hold">
                            <p:stCondLst>
                              <p:cond delay="500"/>
                            </p:stCondLst>
                            <p:childTnLst>
                              <p:par>
                                <p:cTn id="58" presetID="22" presetClass="entr" presetSubtype="1" fill="hold" grpId="0" nodeType="afterEffect">
                                  <p:stCondLst>
                                    <p:cond delay="750"/>
                                  </p:stCondLst>
                                  <p:childTnLst>
                                    <p:set>
                                      <p:cBhvr>
                                        <p:cTn id="59" dur="1" fill="hold">
                                          <p:stCondLst>
                                            <p:cond delay="0"/>
                                          </p:stCondLst>
                                        </p:cTn>
                                        <p:tgtEl>
                                          <p:spTgt spid="813">
                                            <p:bg/>
                                          </p:spTgt>
                                        </p:tgtEl>
                                        <p:attrNameLst>
                                          <p:attrName>style.visibility</p:attrName>
                                        </p:attrNameLst>
                                      </p:cBhvr>
                                      <p:to>
                                        <p:strVal val="visible"/>
                                      </p:to>
                                    </p:set>
                                    <p:animEffect transition="in" filter="wipe(up)">
                                      <p:cBhvr>
                                        <p:cTn id="60" dur="500"/>
                                        <p:tgtEl>
                                          <p:spTgt spid="813">
                                            <p:bg/>
                                          </p:spTgt>
                                        </p:tgtEl>
                                      </p:cBhvr>
                                    </p:animEffect>
                                  </p:childTnLst>
                                </p:cTn>
                              </p:par>
                              <p:par>
                                <p:cTn id="61" presetID="22" presetClass="entr" presetSubtype="1" fill="hold" grpId="0" nodeType="withEffect">
                                  <p:stCondLst>
                                    <p:cond delay="750"/>
                                  </p:stCondLst>
                                  <p:childTnLst>
                                    <p:set>
                                      <p:cBhvr>
                                        <p:cTn id="62" dur="1" fill="hold">
                                          <p:stCondLst>
                                            <p:cond delay="0"/>
                                          </p:stCondLst>
                                        </p:cTn>
                                        <p:tgtEl>
                                          <p:spTgt spid="813">
                                            <p:txEl>
                                              <p:pRg st="0" end="0"/>
                                            </p:txEl>
                                          </p:spTgt>
                                        </p:tgtEl>
                                        <p:attrNameLst>
                                          <p:attrName>style.visibility</p:attrName>
                                        </p:attrNameLst>
                                      </p:cBhvr>
                                      <p:to>
                                        <p:strVal val="visible"/>
                                      </p:to>
                                    </p:set>
                                    <p:animEffect transition="in" filter="wipe(up)">
                                      <p:cBhvr>
                                        <p:cTn id="63" dur="500"/>
                                        <p:tgtEl>
                                          <p:spTgt spid="813">
                                            <p:txEl>
                                              <p:pRg st="0" end="0"/>
                                            </p:txEl>
                                          </p:spTgt>
                                        </p:tgtEl>
                                      </p:cBhvr>
                                    </p:animEffect>
                                  </p:childTnLst>
                                </p:cTn>
                              </p:par>
                              <p:par>
                                <p:cTn id="64" presetID="22" presetClass="entr" presetSubtype="1" fill="hold" grpId="0" nodeType="withEffect">
                                  <p:stCondLst>
                                    <p:cond delay="750"/>
                                  </p:stCondLst>
                                  <p:childTnLst>
                                    <p:set>
                                      <p:cBhvr>
                                        <p:cTn id="65" dur="1" fill="hold">
                                          <p:stCondLst>
                                            <p:cond delay="0"/>
                                          </p:stCondLst>
                                        </p:cTn>
                                        <p:tgtEl>
                                          <p:spTgt spid="813">
                                            <p:txEl>
                                              <p:pRg st="1" end="1"/>
                                            </p:txEl>
                                          </p:spTgt>
                                        </p:tgtEl>
                                        <p:attrNameLst>
                                          <p:attrName>style.visibility</p:attrName>
                                        </p:attrNameLst>
                                      </p:cBhvr>
                                      <p:to>
                                        <p:strVal val="visible"/>
                                      </p:to>
                                    </p:set>
                                    <p:animEffect transition="in" filter="wipe(up)">
                                      <p:cBhvr>
                                        <p:cTn id="66" dur="500"/>
                                        <p:tgtEl>
                                          <p:spTgt spid="813">
                                            <p:txEl>
                                              <p:pRg st="1" end="1"/>
                                            </p:txEl>
                                          </p:spTgt>
                                        </p:tgtEl>
                                      </p:cBhvr>
                                    </p:animEffect>
                                  </p:childTnLst>
                                </p:cTn>
                              </p:par>
                              <p:par>
                                <p:cTn id="67" presetID="22" presetClass="entr" presetSubtype="1" fill="hold" grpId="0" nodeType="withEffect">
                                  <p:stCondLst>
                                    <p:cond delay="750"/>
                                  </p:stCondLst>
                                  <p:childTnLst>
                                    <p:set>
                                      <p:cBhvr>
                                        <p:cTn id="68" dur="1" fill="hold">
                                          <p:stCondLst>
                                            <p:cond delay="0"/>
                                          </p:stCondLst>
                                        </p:cTn>
                                        <p:tgtEl>
                                          <p:spTgt spid="813">
                                            <p:txEl>
                                              <p:pRg st="2" end="2"/>
                                            </p:txEl>
                                          </p:spTgt>
                                        </p:tgtEl>
                                        <p:attrNameLst>
                                          <p:attrName>style.visibility</p:attrName>
                                        </p:attrNameLst>
                                      </p:cBhvr>
                                      <p:to>
                                        <p:strVal val="visible"/>
                                      </p:to>
                                    </p:set>
                                    <p:animEffect transition="in" filter="wipe(up)">
                                      <p:cBhvr>
                                        <p:cTn id="69" dur="500"/>
                                        <p:tgtEl>
                                          <p:spTgt spid="813">
                                            <p:txEl>
                                              <p:pRg st="2" end="2"/>
                                            </p:txEl>
                                          </p:spTgt>
                                        </p:tgtEl>
                                      </p:cBhvr>
                                    </p:animEffect>
                                  </p:childTnLst>
                                </p:cTn>
                              </p:par>
                              <p:par>
                                <p:cTn id="70" presetID="22" presetClass="entr" presetSubtype="1" fill="hold" grpId="0" nodeType="withEffect">
                                  <p:stCondLst>
                                    <p:cond delay="750"/>
                                  </p:stCondLst>
                                  <p:childTnLst>
                                    <p:set>
                                      <p:cBhvr>
                                        <p:cTn id="71" dur="1" fill="hold">
                                          <p:stCondLst>
                                            <p:cond delay="0"/>
                                          </p:stCondLst>
                                        </p:cTn>
                                        <p:tgtEl>
                                          <p:spTgt spid="813">
                                            <p:txEl>
                                              <p:pRg st="3" end="3"/>
                                            </p:txEl>
                                          </p:spTgt>
                                        </p:tgtEl>
                                        <p:attrNameLst>
                                          <p:attrName>style.visibility</p:attrName>
                                        </p:attrNameLst>
                                      </p:cBhvr>
                                      <p:to>
                                        <p:strVal val="visible"/>
                                      </p:to>
                                    </p:set>
                                    <p:animEffect transition="in" filter="wipe(up)">
                                      <p:cBhvr>
                                        <p:cTn id="72" dur="500"/>
                                        <p:tgtEl>
                                          <p:spTgt spid="813">
                                            <p:txEl>
                                              <p:pRg st="3" end="3"/>
                                            </p:txEl>
                                          </p:spTgt>
                                        </p:tgtEl>
                                      </p:cBhvr>
                                    </p:animEffect>
                                  </p:childTnLst>
                                </p:cTn>
                              </p:par>
                              <p:par>
                                <p:cTn id="73" presetID="22" presetClass="entr" presetSubtype="1" fill="hold" grpId="0" nodeType="withEffect">
                                  <p:stCondLst>
                                    <p:cond delay="750"/>
                                  </p:stCondLst>
                                  <p:childTnLst>
                                    <p:set>
                                      <p:cBhvr>
                                        <p:cTn id="74" dur="1" fill="hold">
                                          <p:stCondLst>
                                            <p:cond delay="0"/>
                                          </p:stCondLst>
                                        </p:cTn>
                                        <p:tgtEl>
                                          <p:spTgt spid="813">
                                            <p:txEl>
                                              <p:pRg st="4" end="4"/>
                                            </p:txEl>
                                          </p:spTgt>
                                        </p:tgtEl>
                                        <p:attrNameLst>
                                          <p:attrName>style.visibility</p:attrName>
                                        </p:attrNameLst>
                                      </p:cBhvr>
                                      <p:to>
                                        <p:strVal val="visible"/>
                                      </p:to>
                                    </p:set>
                                    <p:animEffect transition="in" filter="wipe(up)">
                                      <p:cBhvr>
                                        <p:cTn id="75" dur="500"/>
                                        <p:tgtEl>
                                          <p:spTgt spid="813">
                                            <p:txEl>
                                              <p:pRg st="4" end="4"/>
                                            </p:txEl>
                                          </p:spTgt>
                                        </p:tgtEl>
                                      </p:cBhvr>
                                    </p:animEffect>
                                  </p:childTnLst>
                                </p:cTn>
                              </p:par>
                              <p:par>
                                <p:cTn id="76" presetID="22" presetClass="entr" presetSubtype="1" fill="hold" grpId="0" nodeType="withEffect">
                                  <p:stCondLst>
                                    <p:cond delay="750"/>
                                  </p:stCondLst>
                                  <p:childTnLst>
                                    <p:set>
                                      <p:cBhvr>
                                        <p:cTn id="77" dur="1" fill="hold">
                                          <p:stCondLst>
                                            <p:cond delay="0"/>
                                          </p:stCondLst>
                                        </p:cTn>
                                        <p:tgtEl>
                                          <p:spTgt spid="813">
                                            <p:txEl>
                                              <p:pRg st="5" end="5"/>
                                            </p:txEl>
                                          </p:spTgt>
                                        </p:tgtEl>
                                        <p:attrNameLst>
                                          <p:attrName>style.visibility</p:attrName>
                                        </p:attrNameLst>
                                      </p:cBhvr>
                                      <p:to>
                                        <p:strVal val="visible"/>
                                      </p:to>
                                    </p:set>
                                    <p:animEffect transition="in" filter="wipe(up)">
                                      <p:cBhvr>
                                        <p:cTn id="78" dur="500"/>
                                        <p:tgtEl>
                                          <p:spTgt spid="813">
                                            <p:txEl>
                                              <p:pRg st="5" end="5"/>
                                            </p:txEl>
                                          </p:spTgt>
                                        </p:tgtEl>
                                      </p:cBhvr>
                                    </p:animEffect>
                                  </p:childTnLst>
                                </p:cTn>
                              </p:par>
                              <p:par>
                                <p:cTn id="79" presetID="22" presetClass="entr" presetSubtype="1" fill="hold" grpId="0" nodeType="withEffect">
                                  <p:stCondLst>
                                    <p:cond delay="750"/>
                                  </p:stCondLst>
                                  <p:childTnLst>
                                    <p:set>
                                      <p:cBhvr>
                                        <p:cTn id="80" dur="1" fill="hold">
                                          <p:stCondLst>
                                            <p:cond delay="0"/>
                                          </p:stCondLst>
                                        </p:cTn>
                                        <p:tgtEl>
                                          <p:spTgt spid="813">
                                            <p:txEl>
                                              <p:pRg st="6" end="6"/>
                                            </p:txEl>
                                          </p:spTgt>
                                        </p:tgtEl>
                                        <p:attrNameLst>
                                          <p:attrName>style.visibility</p:attrName>
                                        </p:attrNameLst>
                                      </p:cBhvr>
                                      <p:to>
                                        <p:strVal val="visible"/>
                                      </p:to>
                                    </p:set>
                                    <p:animEffect transition="in" filter="wipe(up)">
                                      <p:cBhvr>
                                        <p:cTn id="81" dur="500"/>
                                        <p:tgtEl>
                                          <p:spTgt spid="813">
                                            <p:txEl>
                                              <p:pRg st="6" end="6"/>
                                            </p:txEl>
                                          </p:spTgt>
                                        </p:tgtEl>
                                      </p:cBhvr>
                                    </p:animEffect>
                                  </p:childTnLst>
                                </p:cTn>
                              </p:par>
                              <p:par>
                                <p:cTn id="82" presetID="22" presetClass="entr" presetSubtype="1" fill="hold" grpId="0" nodeType="withEffect">
                                  <p:stCondLst>
                                    <p:cond delay="750"/>
                                  </p:stCondLst>
                                  <p:childTnLst>
                                    <p:set>
                                      <p:cBhvr>
                                        <p:cTn id="83" dur="1" fill="hold">
                                          <p:stCondLst>
                                            <p:cond delay="0"/>
                                          </p:stCondLst>
                                        </p:cTn>
                                        <p:tgtEl>
                                          <p:spTgt spid="813">
                                            <p:txEl>
                                              <p:pRg st="7" end="7"/>
                                            </p:txEl>
                                          </p:spTgt>
                                        </p:tgtEl>
                                        <p:attrNameLst>
                                          <p:attrName>style.visibility</p:attrName>
                                        </p:attrNameLst>
                                      </p:cBhvr>
                                      <p:to>
                                        <p:strVal val="visible"/>
                                      </p:to>
                                    </p:set>
                                    <p:animEffect transition="in" filter="wipe(up)">
                                      <p:cBhvr>
                                        <p:cTn id="84" dur="500"/>
                                        <p:tgtEl>
                                          <p:spTgt spid="813">
                                            <p:txEl>
                                              <p:pRg st="7" end="7"/>
                                            </p:txEl>
                                          </p:spTgt>
                                        </p:tgtEl>
                                      </p:cBhvr>
                                    </p:animEffect>
                                  </p:childTnLst>
                                </p:cTn>
                              </p:par>
                              <p:par>
                                <p:cTn id="85" presetID="22" presetClass="entr" presetSubtype="1" fill="hold" grpId="0" nodeType="withEffect">
                                  <p:stCondLst>
                                    <p:cond delay="750"/>
                                  </p:stCondLst>
                                  <p:childTnLst>
                                    <p:set>
                                      <p:cBhvr>
                                        <p:cTn id="86" dur="1" fill="hold">
                                          <p:stCondLst>
                                            <p:cond delay="0"/>
                                          </p:stCondLst>
                                        </p:cTn>
                                        <p:tgtEl>
                                          <p:spTgt spid="813">
                                            <p:txEl>
                                              <p:pRg st="8" end="8"/>
                                            </p:txEl>
                                          </p:spTgt>
                                        </p:tgtEl>
                                        <p:attrNameLst>
                                          <p:attrName>style.visibility</p:attrName>
                                        </p:attrNameLst>
                                      </p:cBhvr>
                                      <p:to>
                                        <p:strVal val="visible"/>
                                      </p:to>
                                    </p:set>
                                    <p:animEffect transition="in" filter="wipe(up)">
                                      <p:cBhvr>
                                        <p:cTn id="87" dur="500"/>
                                        <p:tgtEl>
                                          <p:spTgt spid="813">
                                            <p:txEl>
                                              <p:pRg st="8" end="8"/>
                                            </p:txEl>
                                          </p:spTgt>
                                        </p:tgtEl>
                                      </p:cBhvr>
                                    </p:animEffect>
                                  </p:childTnLst>
                                </p:cTn>
                              </p:par>
                              <p:par>
                                <p:cTn id="88" presetID="22" presetClass="entr" presetSubtype="1" fill="hold" grpId="0" nodeType="withEffect">
                                  <p:stCondLst>
                                    <p:cond delay="750"/>
                                  </p:stCondLst>
                                  <p:childTnLst>
                                    <p:set>
                                      <p:cBhvr>
                                        <p:cTn id="89" dur="1" fill="hold">
                                          <p:stCondLst>
                                            <p:cond delay="0"/>
                                          </p:stCondLst>
                                        </p:cTn>
                                        <p:tgtEl>
                                          <p:spTgt spid="813">
                                            <p:txEl>
                                              <p:pRg st="9" end="9"/>
                                            </p:txEl>
                                          </p:spTgt>
                                        </p:tgtEl>
                                        <p:attrNameLst>
                                          <p:attrName>style.visibility</p:attrName>
                                        </p:attrNameLst>
                                      </p:cBhvr>
                                      <p:to>
                                        <p:strVal val="visible"/>
                                      </p:to>
                                    </p:set>
                                    <p:animEffect transition="in" filter="wipe(up)">
                                      <p:cBhvr>
                                        <p:cTn id="90" dur="500"/>
                                        <p:tgtEl>
                                          <p:spTgt spid="813">
                                            <p:txEl>
                                              <p:pRg st="9" end="9"/>
                                            </p:txEl>
                                          </p:spTgt>
                                        </p:tgtEl>
                                      </p:cBhvr>
                                    </p:animEffect>
                                  </p:childTnLst>
                                </p:cTn>
                              </p:par>
                            </p:childTnLst>
                          </p:cTn>
                        </p:par>
                        <p:par>
                          <p:cTn id="91" fill="hold">
                            <p:stCondLst>
                              <p:cond delay="1750"/>
                            </p:stCondLst>
                            <p:childTnLst>
                              <p:par>
                                <p:cTn id="92" presetID="21" presetClass="entr" presetSubtype="1" fill="hold" grpId="0" nodeType="afterEffect">
                                  <p:stCondLst>
                                    <p:cond delay="500"/>
                                  </p:stCondLst>
                                  <p:childTnLst>
                                    <p:set>
                                      <p:cBhvr>
                                        <p:cTn id="93" dur="1" fill="hold">
                                          <p:stCondLst>
                                            <p:cond delay="0"/>
                                          </p:stCondLst>
                                        </p:cTn>
                                        <p:tgtEl>
                                          <p:spTgt spid="814"/>
                                        </p:tgtEl>
                                        <p:attrNameLst>
                                          <p:attrName>style.visibility</p:attrName>
                                        </p:attrNameLst>
                                      </p:cBhvr>
                                      <p:to>
                                        <p:strVal val="visible"/>
                                      </p:to>
                                    </p:set>
                                    <p:animEffect transition="in" filter="wheel(1)">
                                      <p:cBhvr>
                                        <p:cTn id="94" dur="2000"/>
                                        <p:tgtEl>
                                          <p:spTgt spid="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1" grpId="0" uiExpand="1" build="p" animBg="1"/>
      <p:bldP spid="812" grpId="0" animBg="1"/>
      <p:bldP spid="813" grpId="0" uiExpand="1" build="p" animBg="1"/>
      <p:bldP spid="814" grpId="0" animBg="1"/>
      <p:bldP spid="815"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109"/>
          <p:cNvSpPr txBox="1">
            <a:spLocks noGrp="1"/>
          </p:cNvSpPr>
          <p:nvPr>
            <p:ph type="title"/>
          </p:nvPr>
        </p:nvSpPr>
        <p:spPr>
          <a:xfrm>
            <a:off x="473342" y="94044"/>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Summary</a:t>
            </a:r>
            <a:endParaRPr/>
          </a:p>
        </p:txBody>
      </p:sp>
      <p:sp>
        <p:nvSpPr>
          <p:cNvPr id="822" name="Google Shape;822;p109"/>
          <p:cNvSpPr txBox="1">
            <a:spLocks noGrp="1"/>
          </p:cNvSpPr>
          <p:nvPr>
            <p:ph type="body" idx="1"/>
          </p:nvPr>
        </p:nvSpPr>
        <p:spPr>
          <a:xfrm>
            <a:off x="427054" y="767489"/>
            <a:ext cx="8506633" cy="4563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1">
                <a:latin typeface="Lato"/>
                <a:ea typeface="Lato"/>
                <a:cs typeface="Lato"/>
                <a:sym typeface="Lato"/>
              </a:rPr>
              <a:t>We can now answer the following questions:</a:t>
            </a:r>
            <a:endParaRPr sz="2400" b="1">
              <a:latin typeface="Lato"/>
              <a:ea typeface="Lato"/>
              <a:cs typeface="Lato"/>
              <a:sym typeface="Lato"/>
            </a:endParaRPr>
          </a:p>
          <a:p>
            <a:pPr marL="457200" lvl="0" indent="-381000" algn="l" rtl="0">
              <a:spcBef>
                <a:spcPts val="1800"/>
              </a:spcBef>
              <a:spcAft>
                <a:spcPts val="0"/>
              </a:spcAft>
              <a:buSzPts val="2400"/>
              <a:buFont typeface="Lato"/>
              <a:buChar char="●"/>
            </a:pPr>
            <a:r>
              <a:rPr lang="en-US"/>
              <a:t>What does the </a:t>
            </a:r>
            <a:r>
              <a:rPr lang="en-US" b="1"/>
              <a:t>WHERE</a:t>
            </a:r>
            <a:r>
              <a:rPr lang="en-US"/>
              <a:t> clause do?</a:t>
            </a:r>
            <a:endParaRPr/>
          </a:p>
          <a:p>
            <a:pPr marL="457200" lvl="0" indent="-381000" algn="l" rtl="0">
              <a:spcBef>
                <a:spcPts val="1800"/>
              </a:spcBef>
              <a:spcAft>
                <a:spcPts val="0"/>
              </a:spcAft>
              <a:buSzPts val="2400"/>
              <a:buChar char="●"/>
            </a:pPr>
            <a:r>
              <a:rPr lang="en-US"/>
              <a:t>What are the five categories of testing in a </a:t>
            </a:r>
            <a:r>
              <a:rPr lang="en-US" b="1"/>
              <a:t>WHERE</a:t>
            </a:r>
            <a:r>
              <a:rPr lang="en-US"/>
              <a:t> clause?</a:t>
            </a:r>
            <a:endParaRPr/>
          </a:p>
          <a:p>
            <a:pPr marL="457200" lvl="0" indent="-381000" algn="l" rtl="0">
              <a:spcBef>
                <a:spcPts val="1800"/>
              </a:spcBef>
              <a:spcAft>
                <a:spcPts val="0"/>
              </a:spcAft>
              <a:buSzPts val="2400"/>
              <a:buChar char="●"/>
            </a:pPr>
            <a:r>
              <a:rPr lang="en-US"/>
              <a:t>How do we test if a column has a value?</a:t>
            </a:r>
            <a:endParaRPr/>
          </a:p>
          <a:p>
            <a:pPr marL="457200" lvl="0" indent="-381000" algn="l" rtl="0">
              <a:spcBef>
                <a:spcPts val="1800"/>
              </a:spcBef>
              <a:spcAft>
                <a:spcPts val="0"/>
              </a:spcAft>
              <a:buSzPts val="2400"/>
              <a:buChar char="●"/>
            </a:pPr>
            <a:r>
              <a:rPr lang="en-US"/>
              <a:t>What are the keywords necessary to sort our rows?</a:t>
            </a:r>
            <a:endParaRPr/>
          </a:p>
          <a:p>
            <a:pPr marL="457200" lvl="0" indent="-381000" algn="l" rtl="0">
              <a:spcBef>
                <a:spcPts val="1800"/>
              </a:spcBef>
              <a:spcAft>
                <a:spcPts val="0"/>
              </a:spcAft>
              <a:buSzPts val="2400"/>
              <a:buChar char="●"/>
            </a:pPr>
            <a:r>
              <a:rPr lang="en-US"/>
              <a:t>What is the keyword used to check for a range of values?</a:t>
            </a:r>
            <a:endParaRPr/>
          </a:p>
          <a:p>
            <a:pPr marL="457200" lvl="0" indent="-381000" algn="l" rtl="0">
              <a:spcBef>
                <a:spcPts val="1800"/>
              </a:spcBef>
              <a:spcAft>
                <a:spcPts val="0"/>
              </a:spcAft>
              <a:buSzPts val="2400"/>
              <a:buChar char="●"/>
            </a:pPr>
            <a:r>
              <a:rPr lang="en-US"/>
              <a:t>How do we return rows that contain only unique values?</a:t>
            </a:r>
            <a:endParaRPr/>
          </a:p>
        </p:txBody>
      </p:sp>
      <p:sp>
        <p:nvSpPr>
          <p:cNvPr id="823" name="Google Shape;823;p109"/>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76</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821"/>
                                        </p:tgtEl>
                                        <p:attrNameLst>
                                          <p:attrName>style.visibility</p:attrName>
                                        </p:attrNameLst>
                                      </p:cBhvr>
                                      <p:to>
                                        <p:strVal val="visible"/>
                                      </p:to>
                                    </p:set>
                                    <p:anim calcmode="lin" valueType="num">
                                      <p:cBhvr>
                                        <p:cTn id="7" dur="1000" fill="hold"/>
                                        <p:tgtEl>
                                          <p:spTgt spid="821"/>
                                        </p:tgtEl>
                                        <p:attrNameLst>
                                          <p:attrName>ppt_w</p:attrName>
                                        </p:attrNameLst>
                                      </p:cBhvr>
                                      <p:tavLst>
                                        <p:tav tm="0">
                                          <p:val>
                                            <p:fltVal val="0"/>
                                          </p:val>
                                        </p:tav>
                                        <p:tav tm="100000">
                                          <p:val>
                                            <p:strVal val="#ppt_w"/>
                                          </p:val>
                                        </p:tav>
                                      </p:tavLst>
                                    </p:anim>
                                    <p:anim calcmode="lin" valueType="num">
                                      <p:cBhvr>
                                        <p:cTn id="8" dur="1000" fill="hold"/>
                                        <p:tgtEl>
                                          <p:spTgt spid="821"/>
                                        </p:tgtEl>
                                        <p:attrNameLst>
                                          <p:attrName>ppt_h</p:attrName>
                                        </p:attrNameLst>
                                      </p:cBhvr>
                                      <p:tavLst>
                                        <p:tav tm="0">
                                          <p:val>
                                            <p:fltVal val="0"/>
                                          </p:val>
                                        </p:tav>
                                        <p:tav tm="100000">
                                          <p:val>
                                            <p:strVal val="#ppt_h"/>
                                          </p:val>
                                        </p:tav>
                                      </p:tavLst>
                                    </p:anim>
                                    <p:anim calcmode="lin" valueType="num">
                                      <p:cBhvr>
                                        <p:cTn id="9" dur="1000" fill="hold"/>
                                        <p:tgtEl>
                                          <p:spTgt spid="821"/>
                                        </p:tgtEl>
                                        <p:attrNameLst>
                                          <p:attrName>style.rotation</p:attrName>
                                        </p:attrNameLst>
                                      </p:cBhvr>
                                      <p:tavLst>
                                        <p:tav tm="0">
                                          <p:val>
                                            <p:fltVal val="90"/>
                                          </p:val>
                                        </p:tav>
                                        <p:tav tm="100000">
                                          <p:val>
                                            <p:fltVal val="0"/>
                                          </p:val>
                                        </p:tav>
                                      </p:tavLst>
                                    </p:anim>
                                    <p:animEffect transition="in" filter="fade">
                                      <p:cBhvr>
                                        <p:cTn id="10" dur="1000"/>
                                        <p:tgtEl>
                                          <p:spTgt spid="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48" y="94044"/>
            <a:ext cx="7200900" cy="500100"/>
          </a:xfrm>
        </p:spPr>
        <p:txBody>
          <a:bodyPr/>
          <a:lstStyle/>
          <a:p>
            <a:r>
              <a:rPr lang="en-US">
                <a:solidFill>
                  <a:srgbClr val="006FC0"/>
                </a:solidFill>
                <a:latin typeface="Lato-Bold"/>
              </a:rPr>
              <a:t>Up Next . . .</a:t>
            </a:r>
            <a:br>
              <a:rPr lang="en-US">
                <a:solidFill>
                  <a:srgbClr val="006FC0"/>
                </a:solidFill>
                <a:latin typeface="Lato-Bold"/>
              </a:rPr>
            </a:br>
            <a:endParaRPr lang="en-US"/>
          </a:p>
        </p:txBody>
      </p:sp>
      <p:sp>
        <p:nvSpPr>
          <p:cNvPr id="3" name="Text Placeholder 2"/>
          <p:cNvSpPr>
            <a:spLocks noGrp="1"/>
          </p:cNvSpPr>
          <p:nvPr>
            <p:ph type="body" idx="1"/>
          </p:nvPr>
        </p:nvSpPr>
        <p:spPr>
          <a:xfrm>
            <a:off x="265176" y="913793"/>
            <a:ext cx="8732520" cy="4563600"/>
          </a:xfrm>
        </p:spPr>
        <p:txBody>
          <a:bodyPr/>
          <a:lstStyle/>
          <a:p>
            <a:pPr marL="76200" indent="0">
              <a:buNone/>
            </a:pPr>
            <a:r>
              <a:rPr lang="en-US" sz="2800" b="1">
                <a:solidFill>
                  <a:srgbClr val="595959"/>
                </a:solidFill>
                <a:latin typeface="Lato-Bold"/>
              </a:rPr>
              <a:t>Built-in Functions!</a:t>
            </a:r>
          </a:p>
          <a:p>
            <a:pPr>
              <a:spcBef>
                <a:spcPts val="1800"/>
              </a:spcBef>
            </a:pPr>
            <a:r>
              <a:rPr lang="en-US" sz="2600">
                <a:solidFill>
                  <a:srgbClr val="595959"/>
                </a:solidFill>
                <a:latin typeface="Lato-Light"/>
              </a:rPr>
              <a:t>String manipulation</a:t>
            </a:r>
          </a:p>
          <a:p>
            <a:pPr lvl="1">
              <a:spcBef>
                <a:spcPts val="600"/>
              </a:spcBef>
            </a:pPr>
            <a:r>
              <a:rPr lang="en-US">
                <a:solidFill>
                  <a:srgbClr val="595959"/>
                </a:solidFill>
                <a:latin typeface="Lato-Light"/>
              </a:rPr>
              <a:t>TRIM, SUBSTR, INSTR, LOWER, UPPER, INITCAP</a:t>
            </a:r>
          </a:p>
          <a:p>
            <a:pPr lvl="1">
              <a:spcBef>
                <a:spcPts val="600"/>
              </a:spcBef>
            </a:pPr>
            <a:r>
              <a:rPr lang="en-US">
                <a:solidFill>
                  <a:srgbClr val="595959"/>
                </a:solidFill>
                <a:latin typeface="Lato-Light"/>
              </a:rPr>
              <a:t>Padding, CONCAT, LENGTH</a:t>
            </a:r>
          </a:p>
          <a:p>
            <a:pPr>
              <a:spcBef>
                <a:spcPts val="1800"/>
              </a:spcBef>
            </a:pPr>
            <a:r>
              <a:rPr lang="en-US" sz="2600">
                <a:solidFill>
                  <a:srgbClr val="595959"/>
                </a:solidFill>
                <a:latin typeface="Lato-Light"/>
              </a:rPr>
              <a:t>Conditional Functions</a:t>
            </a:r>
          </a:p>
          <a:p>
            <a:pPr lvl="1">
              <a:spcBef>
                <a:spcPts val="600"/>
              </a:spcBef>
            </a:pPr>
            <a:r>
              <a:rPr lang="en-US">
                <a:solidFill>
                  <a:srgbClr val="595959"/>
                </a:solidFill>
                <a:latin typeface="Lato-Light"/>
              </a:rPr>
              <a:t>NVL, NVL2</a:t>
            </a:r>
          </a:p>
          <a:p>
            <a:pPr>
              <a:spcBef>
                <a:spcPts val="1800"/>
              </a:spcBef>
            </a:pPr>
            <a:r>
              <a:rPr lang="en-US" sz="2600">
                <a:solidFill>
                  <a:srgbClr val="595959"/>
                </a:solidFill>
                <a:latin typeface="Lato-Light"/>
              </a:rPr>
              <a:t>Dates</a:t>
            </a:r>
          </a:p>
          <a:p>
            <a:pPr lvl="1">
              <a:spcBef>
                <a:spcPts val="600"/>
              </a:spcBef>
            </a:pPr>
            <a:r>
              <a:rPr lang="en-US">
                <a:solidFill>
                  <a:srgbClr val="595959"/>
                </a:solidFill>
                <a:latin typeface="Lato-Light"/>
              </a:rPr>
              <a:t>TO_DATE, TO_CHAR</a:t>
            </a:r>
            <a:endParaRPr lang="en-US"/>
          </a:p>
          <a:p>
            <a:pPr marL="76200" indent="0">
              <a:buNone/>
            </a:pPr>
            <a:endParaRPr lang="en-US" b="1">
              <a:solidFill>
                <a:srgbClr val="595959"/>
              </a:solidFill>
              <a:latin typeface="Lato-Bold"/>
            </a:endParaRPr>
          </a:p>
          <a:p>
            <a:endParaRPr lang="en-US"/>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77</a:t>
            </a:fld>
            <a:endParaRPr lang="en-US"/>
          </a:p>
        </p:txBody>
      </p:sp>
    </p:spTree>
    <p:extLst>
      <p:ext uri="{BB962C8B-B14F-4D97-AF65-F5344CB8AC3E}">
        <p14:creationId xmlns:p14="http://schemas.microsoft.com/office/powerpoint/2010/main" val="1583070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5"/>
          <p:cNvSpPr txBox="1">
            <a:spLocks noGrp="1"/>
          </p:cNvSpPr>
          <p:nvPr>
            <p:ph type="title"/>
          </p:nvPr>
        </p:nvSpPr>
        <p:spPr>
          <a:xfrm>
            <a:off x="519627" y="75756"/>
            <a:ext cx="7200900" cy="500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2400"/>
              <a:buFont typeface="Cambria"/>
              <a:buNone/>
            </a:pPr>
            <a:r>
              <a:rPr lang="en-US"/>
              <a:t>WHERE Clause</a:t>
            </a:r>
            <a:endParaRPr/>
          </a:p>
        </p:txBody>
      </p:sp>
      <p:sp>
        <p:nvSpPr>
          <p:cNvPr id="301" name="Google Shape;301;p45"/>
          <p:cNvSpPr txBox="1">
            <a:spLocks noGrp="1"/>
          </p:cNvSpPr>
          <p:nvPr>
            <p:ph type="body" idx="1"/>
          </p:nvPr>
        </p:nvSpPr>
        <p:spPr>
          <a:xfrm>
            <a:off x="473342" y="749201"/>
            <a:ext cx="8289000" cy="1356300"/>
          </a:xfrm>
          <a:prstGeom prst="rect">
            <a:avLst/>
          </a:prstGeom>
        </p:spPr>
        <p:txBody>
          <a:bodyPr spcFirstLastPara="1" wrap="square" lIns="91425" tIns="45700" rIns="91425" bIns="45700" anchor="t" anchorCtr="0">
            <a:noAutofit/>
          </a:bodyPr>
          <a:lstStyle/>
          <a:p>
            <a:pPr marL="0" lvl="0" indent="0" algn="l" rtl="0">
              <a:spcBef>
                <a:spcPts val="1800"/>
              </a:spcBef>
              <a:spcAft>
                <a:spcPts val="0"/>
              </a:spcAft>
              <a:buNone/>
            </a:pPr>
            <a:r>
              <a:rPr lang="en-US" b="1">
                <a:solidFill>
                  <a:srgbClr val="C00000"/>
                </a:solidFill>
                <a:latin typeface="Lato"/>
                <a:ea typeface="Lato"/>
                <a:cs typeface="Lato"/>
                <a:sym typeface="Lato"/>
              </a:rPr>
              <a:t>Problem: </a:t>
            </a:r>
            <a:r>
              <a:rPr lang="en-US">
                <a:latin typeface="Lato"/>
                <a:ea typeface="Lato"/>
                <a:cs typeface="Lato"/>
                <a:sym typeface="Lato"/>
              </a:rPr>
              <a:t>We want to see an </a:t>
            </a:r>
            <a:r>
              <a:rPr lang="en-US" b="1">
                <a:latin typeface="Lato"/>
                <a:ea typeface="Lato"/>
                <a:cs typeface="Lato"/>
                <a:sym typeface="Lato"/>
              </a:rPr>
              <a:t>employee’s id, first name and last name. </a:t>
            </a:r>
            <a:r>
              <a:rPr lang="en-US">
                <a:latin typeface="Lato"/>
                <a:ea typeface="Lato"/>
                <a:cs typeface="Lato"/>
                <a:sym typeface="Lato"/>
              </a:rPr>
              <a:t> We only know their employee id: 200</a:t>
            </a:r>
            <a:endParaRPr b="1">
              <a:latin typeface="Lato"/>
              <a:ea typeface="Lato"/>
              <a:cs typeface="Lato"/>
              <a:sym typeface="Lato"/>
            </a:endParaRPr>
          </a:p>
          <a:p>
            <a:pPr marL="0" lvl="0" indent="0" algn="l" rtl="0">
              <a:spcBef>
                <a:spcPts val="1800"/>
              </a:spcBef>
              <a:spcAft>
                <a:spcPts val="0"/>
              </a:spcAft>
              <a:buNone/>
            </a:pPr>
            <a:r>
              <a:rPr lang="en-US" b="1">
                <a:solidFill>
                  <a:srgbClr val="C00000"/>
                </a:solidFill>
                <a:latin typeface="Lato"/>
                <a:ea typeface="Lato"/>
                <a:cs typeface="Lato"/>
                <a:sym typeface="Lato"/>
              </a:rPr>
              <a:t>Try it!</a:t>
            </a:r>
            <a:endParaRPr b="1">
              <a:solidFill>
                <a:srgbClr val="C00000"/>
              </a:solidFill>
              <a:latin typeface="Lato"/>
              <a:ea typeface="Lato"/>
              <a:cs typeface="Lato"/>
              <a:sym typeface="Lato"/>
            </a:endParaRPr>
          </a:p>
        </p:txBody>
      </p:sp>
      <p:sp>
        <p:nvSpPr>
          <p:cNvPr id="302" name="Google Shape;302;p45"/>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000"/>
              <a:buFont typeface="Arial"/>
              <a:buNone/>
            </a:pPr>
            <a:fld id="{00000000-1234-1234-1234-123412341234}" type="slidenum">
              <a:rPr lang="en-US"/>
              <a:t>8</a:t>
            </a:fld>
            <a:endParaRPr/>
          </a:p>
        </p:txBody>
      </p:sp>
      <p:sp>
        <p:nvSpPr>
          <p:cNvPr id="303" name="Google Shape;303;p45"/>
          <p:cNvSpPr txBox="1">
            <a:spLocks noGrp="1"/>
          </p:cNvSpPr>
          <p:nvPr>
            <p:ph type="body" idx="1"/>
          </p:nvPr>
        </p:nvSpPr>
        <p:spPr>
          <a:xfrm>
            <a:off x="473342" y="2479047"/>
            <a:ext cx="8174100" cy="13563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b="1">
                <a:solidFill>
                  <a:srgbClr val="336699"/>
                </a:solidFill>
                <a:latin typeface="IBM Plex Mono"/>
                <a:ea typeface="IBM Plex Mono"/>
                <a:cs typeface="IBM Plex Mono"/>
                <a:sym typeface="IBM Plex Mono"/>
              </a:rPr>
              <a:t>SELECT</a:t>
            </a:r>
            <a:r>
              <a:rPr lang="en-US" b="1">
                <a:latin typeface="IBM Plex Mono"/>
                <a:ea typeface="IBM Plex Mono"/>
                <a:cs typeface="IBM Plex Mono"/>
                <a:sym typeface="IBM Plex Mono"/>
              </a:rPr>
              <a:t> </a:t>
            </a:r>
            <a:r>
              <a:rPr lang="en-US" sz="2400" b="1" err="1">
                <a:latin typeface="IBM Plex Mono"/>
                <a:ea typeface="IBM Plex Mono"/>
                <a:cs typeface="IBM Plex Mono"/>
                <a:sym typeface="IBM Plex Mono"/>
              </a:rPr>
              <a:t>employee_id</a:t>
            </a:r>
            <a:r>
              <a:rPr lang="en-US" sz="2400" b="1">
                <a:latin typeface="IBM Plex Mono"/>
                <a:ea typeface="IBM Plex Mono"/>
                <a:cs typeface="IBM Plex Mono"/>
                <a:sym typeface="IBM Plex Mono"/>
              </a:rPr>
              <a:t>, </a:t>
            </a:r>
            <a:r>
              <a:rPr lang="en-US" sz="2400" b="1" err="1">
                <a:latin typeface="IBM Plex Mono"/>
                <a:ea typeface="IBM Plex Mono"/>
                <a:cs typeface="IBM Plex Mono"/>
                <a:sym typeface="IBM Plex Mono"/>
              </a:rPr>
              <a:t>first_name</a:t>
            </a:r>
            <a:r>
              <a:rPr lang="en-US" sz="2400" b="1">
                <a:latin typeface="IBM Plex Mono"/>
                <a:ea typeface="IBM Plex Mono"/>
                <a:cs typeface="IBM Plex Mono"/>
                <a:sym typeface="IBM Plex Mono"/>
              </a:rPr>
              <a:t>, </a:t>
            </a:r>
            <a:r>
              <a:rPr lang="en-US" sz="2400" b="1" err="1">
                <a:latin typeface="IBM Plex Mono"/>
                <a:ea typeface="IBM Plex Mono"/>
                <a:cs typeface="IBM Plex Mono"/>
                <a:sym typeface="IBM Plex Mono"/>
              </a:rPr>
              <a:t>last_name</a:t>
            </a:r>
            <a:endParaRPr sz="2400" b="1">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400" b="1">
                <a:solidFill>
                  <a:srgbClr val="336699"/>
                </a:solidFill>
                <a:latin typeface="IBM Plex Mono"/>
                <a:ea typeface="IBM Plex Mono"/>
                <a:cs typeface="IBM Plex Mono"/>
                <a:sym typeface="IBM Plex Mono"/>
              </a:rPr>
              <a:t>FROM</a:t>
            </a:r>
            <a:r>
              <a:rPr lang="en-US" b="1">
                <a:latin typeface="IBM Plex Mono"/>
                <a:ea typeface="IBM Plex Mono"/>
                <a:cs typeface="IBM Plex Mono"/>
                <a:sym typeface="IBM Plex Mono"/>
              </a:rPr>
              <a:t>   </a:t>
            </a:r>
            <a:r>
              <a:rPr lang="en-US" sz="2400" b="1">
                <a:latin typeface="IBM Plex Mono"/>
                <a:ea typeface="IBM Plex Mono"/>
                <a:cs typeface="IBM Plex Mono"/>
                <a:sym typeface="IBM Plex Mono"/>
              </a:rPr>
              <a:t>Employees</a:t>
            </a:r>
            <a:endParaRPr sz="2400" b="1">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400" b="1">
                <a:solidFill>
                  <a:srgbClr val="336699"/>
                </a:solidFill>
                <a:latin typeface="IBM Plex Mono"/>
                <a:ea typeface="IBM Plex Mono"/>
                <a:cs typeface="IBM Plex Mono"/>
                <a:sym typeface="IBM Plex Mono"/>
              </a:rPr>
              <a:t>WHERE</a:t>
            </a:r>
            <a:r>
              <a:rPr lang="en-US" b="1">
                <a:solidFill>
                  <a:srgbClr val="336699"/>
                </a:solidFill>
                <a:latin typeface="IBM Plex Mono"/>
                <a:ea typeface="IBM Plex Mono"/>
                <a:cs typeface="IBM Plex Mono"/>
                <a:sym typeface="IBM Plex Mono"/>
              </a:rPr>
              <a:t>  </a:t>
            </a:r>
            <a:r>
              <a:rPr lang="en-US" sz="2400" b="1" err="1">
                <a:latin typeface="IBM Plex Mono"/>
                <a:ea typeface="IBM Plex Mono"/>
                <a:cs typeface="IBM Plex Mono"/>
                <a:sym typeface="IBM Plex Mono"/>
              </a:rPr>
              <a:t>employee_id</a:t>
            </a:r>
            <a:r>
              <a:rPr lang="en-US" sz="2400" b="1">
                <a:latin typeface="IBM Plex Mono"/>
                <a:ea typeface="IBM Plex Mono"/>
                <a:cs typeface="IBM Plex Mono"/>
                <a:sym typeface="IBM Plex Mono"/>
              </a:rPr>
              <a:t> = </a:t>
            </a:r>
            <a:r>
              <a:rPr lang="en-US" b="1">
                <a:solidFill>
                  <a:srgbClr val="396539"/>
                </a:solidFill>
                <a:latin typeface="IBM Plex Mono"/>
                <a:ea typeface="IBM Plex Mono"/>
                <a:cs typeface="IBM Plex Mono"/>
                <a:sym typeface="IBM Plex Mono"/>
              </a:rPr>
              <a:t>2</a:t>
            </a:r>
            <a:r>
              <a:rPr lang="en-US" sz="2400" b="1">
                <a:solidFill>
                  <a:srgbClr val="396539"/>
                </a:solidFill>
                <a:latin typeface="IBM Plex Mono"/>
                <a:ea typeface="IBM Plex Mono"/>
                <a:cs typeface="IBM Plex Mono"/>
                <a:sym typeface="IBM Plex Mono"/>
              </a:rPr>
              <a:t>00</a:t>
            </a:r>
            <a:r>
              <a:rPr lang="en-US" sz="2400" b="1">
                <a:latin typeface="IBM Plex Mono"/>
                <a:ea typeface="IBM Plex Mono"/>
                <a:cs typeface="IBM Plex Mono"/>
                <a:sym typeface="IBM Plex Mono"/>
              </a:rPr>
              <a:t>;</a:t>
            </a:r>
            <a:endParaRPr sz="2400" b="1">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endParaRPr sz="2400">
              <a:latin typeface="IBM Plex Mono"/>
              <a:ea typeface="IBM Plex Mono"/>
              <a:cs typeface="IBM Plex Mono"/>
              <a:sym typeface="IBM Plex Mono"/>
            </a:endParaRPr>
          </a:p>
        </p:txBody>
      </p:sp>
      <p:pic>
        <p:nvPicPr>
          <p:cNvPr id="2" name="Picture 1"/>
          <p:cNvPicPr>
            <a:picLocks noChangeAspect="1"/>
          </p:cNvPicPr>
          <p:nvPr/>
        </p:nvPicPr>
        <p:blipFill>
          <a:blip r:embed="rId3"/>
          <a:stretch>
            <a:fillRect/>
          </a:stretch>
        </p:blipFill>
        <p:spPr>
          <a:xfrm>
            <a:off x="5167503" y="2984563"/>
            <a:ext cx="1771650" cy="37052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01">
                                            <p:txEl>
                                              <p:pRg st="0" end="0"/>
                                            </p:txEl>
                                          </p:spTgt>
                                        </p:tgtEl>
                                        <p:attrNameLst>
                                          <p:attrName>style.visibility</p:attrName>
                                        </p:attrNameLst>
                                      </p:cBhvr>
                                      <p:to>
                                        <p:strVal val="visible"/>
                                      </p:to>
                                    </p:set>
                                    <p:anim calcmode="lin" valueType="num">
                                      <p:cBhvr additive="base">
                                        <p:cTn id="7" dur="1000"/>
                                        <p:tgtEl>
                                          <p:spTgt spid="301">
                                            <p:txEl>
                                              <p:pRg st="0" end="0"/>
                                            </p:txEl>
                                          </p:spTgt>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01">
                                            <p:txEl>
                                              <p:pRg st="1" end="1"/>
                                            </p:txEl>
                                          </p:spTgt>
                                        </p:tgtEl>
                                        <p:attrNameLst>
                                          <p:attrName>style.visibility</p:attrName>
                                        </p:attrNameLst>
                                      </p:cBhvr>
                                      <p:to>
                                        <p:strVal val="visible"/>
                                      </p:to>
                                    </p:set>
                                    <p:anim calcmode="lin" valueType="num">
                                      <p:cBhvr additive="base">
                                        <p:cTn id="10" dur="1000"/>
                                        <p:tgtEl>
                                          <p:spTgt spid="301">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03">
                                            <p:bg/>
                                          </p:spTgt>
                                        </p:tgtEl>
                                        <p:attrNameLst>
                                          <p:attrName>style.visibility</p:attrName>
                                        </p:attrNameLst>
                                      </p:cBhvr>
                                      <p:to>
                                        <p:strVal val="visible"/>
                                      </p:to>
                                    </p:set>
                                    <p:animEffect transition="in" filter="barn(inVertical)">
                                      <p:cBhvr>
                                        <p:cTn id="15" dur="500"/>
                                        <p:tgtEl>
                                          <p:spTgt spid="303">
                                            <p:bg/>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03">
                                            <p:txEl>
                                              <p:pRg st="0" end="0"/>
                                            </p:txEl>
                                          </p:spTgt>
                                        </p:tgtEl>
                                        <p:attrNameLst>
                                          <p:attrName>style.visibility</p:attrName>
                                        </p:attrNameLst>
                                      </p:cBhvr>
                                      <p:to>
                                        <p:strVal val="visible"/>
                                      </p:to>
                                    </p:set>
                                    <p:animEffect transition="in" filter="barn(inVertical)">
                                      <p:cBhvr>
                                        <p:cTn id="18" dur="500"/>
                                        <p:tgtEl>
                                          <p:spTgt spid="303">
                                            <p:txEl>
                                              <p:pRg st="0" end="0"/>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03">
                                            <p:txEl>
                                              <p:pRg st="1" end="1"/>
                                            </p:txEl>
                                          </p:spTgt>
                                        </p:tgtEl>
                                        <p:attrNameLst>
                                          <p:attrName>style.visibility</p:attrName>
                                        </p:attrNameLst>
                                      </p:cBhvr>
                                      <p:to>
                                        <p:strVal val="visible"/>
                                      </p:to>
                                    </p:set>
                                    <p:animEffect transition="in" filter="barn(inVertical)">
                                      <p:cBhvr>
                                        <p:cTn id="21" dur="500"/>
                                        <p:tgtEl>
                                          <p:spTgt spid="303">
                                            <p:txEl>
                                              <p:pRg st="1" end="1"/>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03">
                                            <p:txEl>
                                              <p:pRg st="2" end="2"/>
                                            </p:txEl>
                                          </p:spTgt>
                                        </p:tgtEl>
                                        <p:attrNameLst>
                                          <p:attrName>style.visibility</p:attrName>
                                        </p:attrNameLst>
                                      </p:cBhvr>
                                      <p:to>
                                        <p:strVal val="visible"/>
                                      </p:to>
                                    </p:set>
                                    <p:animEffect transition="in" filter="barn(inVertical)">
                                      <p:cBhvr>
                                        <p:cTn id="24" dur="500"/>
                                        <p:tgtEl>
                                          <p:spTgt spid="3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6"/>
          <p:cNvSpPr txBox="1">
            <a:spLocks noGrp="1"/>
          </p:cNvSpPr>
          <p:nvPr>
            <p:ph type="title"/>
          </p:nvPr>
        </p:nvSpPr>
        <p:spPr>
          <a:xfrm>
            <a:off x="579135" y="121476"/>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WHERE Clause</a:t>
            </a:r>
            <a:endParaRPr/>
          </a:p>
        </p:txBody>
      </p:sp>
      <p:sp>
        <p:nvSpPr>
          <p:cNvPr id="309" name="Google Shape;309;p46"/>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9</a:t>
            </a:fld>
            <a:endParaRPr/>
          </a:p>
        </p:txBody>
      </p:sp>
      <p:sp>
        <p:nvSpPr>
          <p:cNvPr id="310" name="Google Shape;310;p46"/>
          <p:cNvSpPr txBox="1">
            <a:spLocks noGrp="1"/>
          </p:cNvSpPr>
          <p:nvPr>
            <p:ph type="body" idx="1"/>
          </p:nvPr>
        </p:nvSpPr>
        <p:spPr>
          <a:xfrm>
            <a:off x="647700" y="2779853"/>
            <a:ext cx="5715900" cy="31296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EMPLOYEE_ID FIRST_NAME  LAST_NAME   </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 ----------- ------------</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198         Donald      OConnell    </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199         Douglas     Grant       </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b="1">
                <a:latin typeface="IBM Plex Mono"/>
                <a:ea typeface="IBM Plex Mono"/>
                <a:cs typeface="IBM Plex Mono"/>
                <a:sym typeface="IBM Plex Mono"/>
              </a:rPr>
              <a:t>200</a:t>
            </a:r>
            <a:r>
              <a:rPr lang="en-US" sz="2000">
                <a:latin typeface="IBM Plex Mono"/>
                <a:ea typeface="IBM Plex Mono"/>
                <a:cs typeface="IBM Plex Mono"/>
                <a:sym typeface="IBM Plex Mono"/>
              </a:rPr>
              <a:t>         Jennifer    Whalen      </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201         Michael     Hartstein   </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202         Pat         Fay         </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203         Susan       Mavris      </a:t>
            </a:r>
            <a:endParaRPr sz="2000">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2000">
                <a:latin typeface="IBM Plex Mono"/>
                <a:ea typeface="IBM Plex Mono"/>
                <a:cs typeface="IBM Plex Mono"/>
                <a:sym typeface="IBM Plex Mono"/>
              </a:rPr>
              <a:t>…           …           …</a:t>
            </a:r>
            <a:endParaRPr sz="2000">
              <a:latin typeface="IBM Plex Mono"/>
              <a:ea typeface="IBM Plex Mono"/>
              <a:cs typeface="IBM Plex Mono"/>
              <a:sym typeface="IBM Plex Mono"/>
            </a:endParaRPr>
          </a:p>
        </p:txBody>
      </p:sp>
      <p:sp>
        <p:nvSpPr>
          <p:cNvPr id="311" name="Google Shape;311;p46"/>
          <p:cNvSpPr txBox="1">
            <a:spLocks noGrp="1"/>
          </p:cNvSpPr>
          <p:nvPr>
            <p:ph type="body" idx="1"/>
          </p:nvPr>
        </p:nvSpPr>
        <p:spPr>
          <a:xfrm>
            <a:off x="713500" y="1182403"/>
            <a:ext cx="7771200" cy="1621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2400"/>
              <a:buNone/>
            </a:pPr>
            <a:r>
              <a:rPr lang="en-US" sz="2400" b="1">
                <a:latin typeface="Lato"/>
                <a:ea typeface="Lato"/>
                <a:cs typeface="Lato"/>
                <a:sym typeface="Lato"/>
              </a:rPr>
              <a:t>What is happening?</a:t>
            </a:r>
            <a:endParaRPr sz="2400" b="1">
              <a:latin typeface="Lato"/>
              <a:ea typeface="Lato"/>
              <a:cs typeface="Lato"/>
              <a:sym typeface="Lato"/>
            </a:endParaRPr>
          </a:p>
          <a:p>
            <a:pPr marL="457200" marR="0" lvl="0" indent="-381000" algn="l" rtl="0">
              <a:lnSpc>
                <a:spcPct val="100000"/>
              </a:lnSpc>
              <a:spcBef>
                <a:spcPts val="1500"/>
              </a:spcBef>
              <a:spcAft>
                <a:spcPts val="0"/>
              </a:spcAft>
              <a:buSzPts val="2400"/>
              <a:buFont typeface="Lato Light"/>
              <a:buChar char="●"/>
            </a:pPr>
            <a:r>
              <a:rPr lang="en-US" sz="2400">
                <a:latin typeface="Lato Light"/>
                <a:ea typeface="Lato Light"/>
                <a:cs typeface="Lato Light"/>
                <a:sym typeface="Lato Light"/>
              </a:rPr>
              <a:t>Each row in the table is </a:t>
            </a:r>
            <a:r>
              <a:rPr lang="en-US"/>
              <a:t>evaluated to: </a:t>
            </a:r>
            <a:r>
              <a:rPr lang="en-US" b="1">
                <a:latin typeface="Lato"/>
                <a:ea typeface="Lato"/>
                <a:cs typeface="Lato"/>
                <a:sym typeface="Lato"/>
              </a:rPr>
              <a:t>TRUE </a:t>
            </a:r>
            <a:r>
              <a:rPr lang="en-US"/>
              <a:t>or </a:t>
            </a:r>
            <a:r>
              <a:rPr lang="en-US" b="1">
                <a:latin typeface="Lato"/>
                <a:ea typeface="Lato"/>
                <a:cs typeface="Lato"/>
                <a:sym typeface="Lato"/>
              </a:rPr>
              <a:t>FALSE</a:t>
            </a:r>
            <a:endParaRPr b="1">
              <a:latin typeface="Lato"/>
              <a:ea typeface="Lato"/>
              <a:cs typeface="Lato"/>
              <a:sym typeface="Lato"/>
            </a:endParaRPr>
          </a:p>
          <a:p>
            <a:pPr marL="457200" marR="0" lvl="0" indent="-381000" algn="l" rtl="0">
              <a:lnSpc>
                <a:spcPct val="100000"/>
              </a:lnSpc>
              <a:spcBef>
                <a:spcPts val="1500"/>
              </a:spcBef>
              <a:spcAft>
                <a:spcPts val="1500"/>
              </a:spcAft>
              <a:buSzPts val="2400"/>
              <a:buChar char="●"/>
            </a:pPr>
            <a:r>
              <a:rPr lang="en-US"/>
              <a:t>When </a:t>
            </a:r>
            <a:r>
              <a:rPr lang="en-US" b="1">
                <a:latin typeface="Lato"/>
                <a:ea typeface="Lato"/>
                <a:cs typeface="Lato"/>
                <a:sym typeface="Lato"/>
              </a:rPr>
              <a:t>TRUE </a:t>
            </a:r>
            <a:r>
              <a:rPr lang="en-US"/>
              <a:t>it is added to the result</a:t>
            </a:r>
            <a:endParaRPr sz="2400">
              <a:latin typeface="Lato Light"/>
              <a:ea typeface="Lato Light"/>
              <a:cs typeface="Lato Light"/>
              <a:sym typeface="Lato Light"/>
            </a:endParaRPr>
          </a:p>
        </p:txBody>
      </p:sp>
      <p:sp>
        <p:nvSpPr>
          <p:cNvPr id="312" name="Google Shape;312;p46"/>
          <p:cNvSpPr/>
          <p:nvPr/>
        </p:nvSpPr>
        <p:spPr>
          <a:xfrm>
            <a:off x="588600" y="4100328"/>
            <a:ext cx="8228400" cy="2826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46"/>
          <p:cNvSpPr txBox="1"/>
          <p:nvPr/>
        </p:nvSpPr>
        <p:spPr>
          <a:xfrm>
            <a:off x="6429400" y="3387378"/>
            <a:ext cx="2698200" cy="252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Lato Light"/>
                <a:ea typeface="Lato Light"/>
                <a:cs typeface="Lato Light"/>
                <a:sym typeface="Lato Light"/>
              </a:rPr>
              <a:t>198 = 200?    FALSE</a:t>
            </a:r>
            <a:endParaRPr sz="2000" b="0" i="0" u="none" strike="noStrike" cap="none">
              <a:solidFill>
                <a:srgbClr val="000000"/>
              </a:solidFill>
              <a:latin typeface="Lato Light"/>
              <a:ea typeface="Lato Light"/>
              <a:cs typeface="Lato Light"/>
              <a:sym typeface="Lato Light"/>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Lato Light"/>
                <a:ea typeface="Lato Light"/>
                <a:cs typeface="Lato Light"/>
                <a:sym typeface="Lato Light"/>
              </a:rPr>
              <a:t>199 = 200?    FALSE</a:t>
            </a:r>
            <a:endParaRPr sz="2000" b="0" i="0" u="none" strike="noStrike" cap="none">
              <a:solidFill>
                <a:srgbClr val="000000"/>
              </a:solidFill>
              <a:latin typeface="Lato Light"/>
              <a:ea typeface="Lato Light"/>
              <a:cs typeface="Lato Light"/>
              <a:sym typeface="Lato Light"/>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Lato"/>
                <a:ea typeface="Lato"/>
                <a:cs typeface="Lato"/>
                <a:sym typeface="Lato"/>
              </a:rPr>
              <a:t>200 = 200?      TRUE!</a:t>
            </a:r>
            <a:endParaRPr sz="2000" b="1"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Lato Light"/>
                <a:ea typeface="Lato Light"/>
                <a:cs typeface="Lato Light"/>
                <a:sym typeface="Lato Light"/>
              </a:rPr>
              <a:t>201 = 200?    FALSE</a:t>
            </a:r>
            <a:endParaRPr sz="2000" b="0" i="0" u="none" strike="noStrike" cap="none">
              <a:solidFill>
                <a:srgbClr val="000000"/>
              </a:solidFill>
              <a:latin typeface="Lato Light"/>
              <a:ea typeface="Lato Light"/>
              <a:cs typeface="Lato Light"/>
              <a:sym typeface="Lato Light"/>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Lato Light"/>
                <a:ea typeface="Lato Light"/>
                <a:cs typeface="Lato Light"/>
                <a:sym typeface="Lato Light"/>
              </a:rPr>
              <a:t>202 = 200?    FALSE</a:t>
            </a:r>
            <a:endParaRPr sz="2000" b="0" i="0" u="none" strike="noStrike" cap="none">
              <a:solidFill>
                <a:srgbClr val="000000"/>
              </a:solidFill>
              <a:latin typeface="Lato Light"/>
              <a:ea typeface="Lato Light"/>
              <a:cs typeface="Lato Light"/>
              <a:sym typeface="Lato Light"/>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Lato Light"/>
                <a:ea typeface="Lato Light"/>
                <a:cs typeface="Lato Light"/>
                <a:sym typeface="Lato Light"/>
              </a:rPr>
              <a:t>203 = 200?    FALSE</a:t>
            </a:r>
            <a:endParaRPr sz="2000" b="0" i="0" u="none" strike="noStrike" cap="none">
              <a:solidFill>
                <a:srgbClr val="000000"/>
              </a:solidFill>
              <a:latin typeface="Lato Light"/>
              <a:ea typeface="Lato Light"/>
              <a:cs typeface="Lato Light"/>
              <a:sym typeface="Lato Light"/>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Lato Light"/>
                <a:ea typeface="Lato Light"/>
                <a:cs typeface="Lato Light"/>
                <a:sym typeface="Lato Light"/>
              </a:rPr>
              <a:t>…</a:t>
            </a:r>
            <a:endParaRPr sz="2000" b="0" i="0" u="none" strike="noStrike" cap="none">
              <a:solidFill>
                <a:srgbClr val="000000"/>
              </a:solidFill>
              <a:latin typeface="Lato Light"/>
              <a:ea typeface="Lato Light"/>
              <a:cs typeface="Lato Light"/>
              <a:sym typeface="Lato Light"/>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Lato Light"/>
              <a:ea typeface="Lato Light"/>
              <a:cs typeface="Lato Light"/>
              <a:sym typeface="Lato Light"/>
            </a:endParaRPr>
          </a:p>
        </p:txBody>
      </p:sp>
      <p:sp>
        <p:nvSpPr>
          <p:cNvPr id="314" name="Google Shape;314;p46"/>
          <p:cNvSpPr txBox="1">
            <a:spLocks noGrp="1"/>
          </p:cNvSpPr>
          <p:nvPr>
            <p:ph type="body" idx="1"/>
          </p:nvPr>
        </p:nvSpPr>
        <p:spPr>
          <a:xfrm>
            <a:off x="3585000" y="669078"/>
            <a:ext cx="5559000" cy="10026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1700" b="1">
                <a:solidFill>
                  <a:srgbClr val="336699"/>
                </a:solidFill>
                <a:latin typeface="IBM Plex Mono"/>
                <a:ea typeface="IBM Plex Mono"/>
                <a:cs typeface="IBM Plex Mono"/>
                <a:sym typeface="IBM Plex Mono"/>
              </a:rPr>
              <a:t>SELECT</a:t>
            </a:r>
            <a:r>
              <a:rPr lang="en-US" sz="1700" b="1">
                <a:latin typeface="IBM Plex Mono"/>
                <a:ea typeface="IBM Plex Mono"/>
                <a:cs typeface="IBM Plex Mono"/>
                <a:sym typeface="IBM Plex Mono"/>
              </a:rPr>
              <a:t> </a:t>
            </a:r>
            <a:r>
              <a:rPr lang="en-US" sz="1700" b="1" err="1">
                <a:latin typeface="IBM Plex Mono"/>
                <a:ea typeface="IBM Plex Mono"/>
                <a:cs typeface="IBM Plex Mono"/>
                <a:sym typeface="IBM Plex Mono"/>
              </a:rPr>
              <a:t>employee_id</a:t>
            </a:r>
            <a:r>
              <a:rPr lang="en-US" sz="1700" b="1">
                <a:latin typeface="IBM Plex Mono"/>
                <a:ea typeface="IBM Plex Mono"/>
                <a:cs typeface="IBM Plex Mono"/>
                <a:sym typeface="IBM Plex Mono"/>
              </a:rPr>
              <a:t>, </a:t>
            </a:r>
            <a:r>
              <a:rPr lang="en-US" sz="1700" b="1" err="1">
                <a:latin typeface="IBM Plex Mono"/>
                <a:ea typeface="IBM Plex Mono"/>
                <a:cs typeface="IBM Plex Mono"/>
                <a:sym typeface="IBM Plex Mono"/>
              </a:rPr>
              <a:t>first_name</a:t>
            </a:r>
            <a:r>
              <a:rPr lang="en-US" sz="1700" b="1">
                <a:latin typeface="IBM Plex Mono"/>
                <a:ea typeface="IBM Plex Mono"/>
                <a:cs typeface="IBM Plex Mono"/>
                <a:sym typeface="IBM Plex Mono"/>
              </a:rPr>
              <a:t>, </a:t>
            </a:r>
            <a:r>
              <a:rPr lang="en-US" sz="1700" b="1" err="1">
                <a:latin typeface="IBM Plex Mono"/>
                <a:ea typeface="IBM Plex Mono"/>
                <a:cs typeface="IBM Plex Mono"/>
                <a:sym typeface="IBM Plex Mono"/>
              </a:rPr>
              <a:t>last_name</a:t>
            </a:r>
            <a:endParaRPr sz="1700" b="1">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1700" b="1">
                <a:solidFill>
                  <a:srgbClr val="336699"/>
                </a:solidFill>
                <a:latin typeface="IBM Plex Mono"/>
                <a:ea typeface="IBM Plex Mono"/>
                <a:cs typeface="IBM Plex Mono"/>
                <a:sym typeface="IBM Plex Mono"/>
              </a:rPr>
              <a:t>FROM</a:t>
            </a:r>
            <a:r>
              <a:rPr lang="en-US" sz="1700" b="1">
                <a:latin typeface="IBM Plex Mono"/>
                <a:ea typeface="IBM Plex Mono"/>
                <a:cs typeface="IBM Plex Mono"/>
                <a:sym typeface="IBM Plex Mono"/>
              </a:rPr>
              <a:t>   Employees</a:t>
            </a:r>
            <a:endParaRPr sz="1700" b="1">
              <a:latin typeface="IBM Plex Mono"/>
              <a:ea typeface="IBM Plex Mono"/>
              <a:cs typeface="IBM Plex Mono"/>
              <a:sym typeface="IBM Plex Mono"/>
            </a:endParaRPr>
          </a:p>
          <a:p>
            <a:pPr marL="0" lvl="0" indent="0" algn="l" rtl="0">
              <a:lnSpc>
                <a:spcPct val="100000"/>
              </a:lnSpc>
              <a:spcBef>
                <a:spcPts val="0"/>
              </a:spcBef>
              <a:spcAft>
                <a:spcPts val="0"/>
              </a:spcAft>
              <a:buSzPts val="2400"/>
              <a:buNone/>
            </a:pPr>
            <a:r>
              <a:rPr lang="en-US" sz="1700" b="1">
                <a:solidFill>
                  <a:srgbClr val="336699"/>
                </a:solidFill>
                <a:latin typeface="IBM Plex Mono"/>
                <a:ea typeface="IBM Plex Mono"/>
                <a:cs typeface="IBM Plex Mono"/>
                <a:sym typeface="IBM Plex Mono"/>
              </a:rPr>
              <a:t>WHERE  </a:t>
            </a:r>
            <a:r>
              <a:rPr lang="en-US" sz="1700" b="1" err="1">
                <a:latin typeface="IBM Plex Mono"/>
                <a:ea typeface="IBM Plex Mono"/>
                <a:cs typeface="IBM Plex Mono"/>
                <a:sym typeface="IBM Plex Mono"/>
              </a:rPr>
              <a:t>employee_id</a:t>
            </a:r>
            <a:r>
              <a:rPr lang="en-US" sz="1700" b="1">
                <a:latin typeface="IBM Plex Mono"/>
                <a:ea typeface="IBM Plex Mono"/>
                <a:cs typeface="IBM Plex Mono"/>
                <a:sym typeface="IBM Plex Mono"/>
              </a:rPr>
              <a:t> = </a:t>
            </a:r>
            <a:r>
              <a:rPr lang="en-US" sz="1700" b="1">
                <a:solidFill>
                  <a:srgbClr val="396539"/>
                </a:solidFill>
                <a:latin typeface="IBM Plex Mono"/>
                <a:ea typeface="IBM Plex Mono"/>
                <a:cs typeface="IBM Plex Mono"/>
                <a:sym typeface="IBM Plex Mono"/>
              </a:rPr>
              <a:t>200</a:t>
            </a:r>
            <a:r>
              <a:rPr lang="en-US" sz="1700" b="1">
                <a:latin typeface="IBM Plex Mono"/>
                <a:ea typeface="IBM Plex Mono"/>
                <a:cs typeface="IBM Plex Mono"/>
                <a:sym typeface="IBM Plex Mono"/>
              </a:rPr>
              <a:t>;</a:t>
            </a:r>
            <a:endParaRPr sz="1700">
              <a:latin typeface="IBM Plex Mono"/>
              <a:ea typeface="IBM Plex Mono"/>
              <a:cs typeface="IBM Plex Mono"/>
              <a:sym typeface="IBM Plex Mon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221DD8CB34B44CB6B2CD9B4C5AE2D7" ma:contentTypeVersion="14" ma:contentTypeDescription="Create a new document." ma:contentTypeScope="" ma:versionID="309121ada395293f075219582f62dd12">
  <xsd:schema xmlns:xsd="http://www.w3.org/2001/XMLSchema" xmlns:xs="http://www.w3.org/2001/XMLSchema" xmlns:p="http://schemas.microsoft.com/office/2006/metadata/properties" xmlns:ns2="b02f8d7d-7bea-45ea-802c-6ef2eb648d45" xmlns:ns3="9af92f5f-b7de-48a0-8ceb-b2ecdbad9266" targetNamespace="http://schemas.microsoft.com/office/2006/metadata/properties" ma:root="true" ma:fieldsID="36485d4666a518ed914154167fcf00ce" ns2:_="" ns3:_="">
    <xsd:import namespace="b02f8d7d-7bea-45ea-802c-6ef2eb648d45"/>
    <xsd:import namespace="9af92f5f-b7de-48a0-8ceb-b2ecdbad926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2f8d7d-7bea-45ea-802c-6ef2eb648d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a87413a6-e425-463b-b224-a4b5e77e4f1f"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af92f5f-b7de-48a0-8ceb-b2ecdbad926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893bfe85-6842-4359-8c81-831de79d7612}" ma:internalName="TaxCatchAll" ma:showField="CatchAllData" ma:web="9af92f5f-b7de-48a0-8ceb-b2ecdbad926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9af92f5f-b7de-48a0-8ceb-b2ecdbad9266" xsi:nil="true"/>
    <lcf76f155ced4ddcb4097134ff3c332f xmlns="b02f8d7d-7bea-45ea-802c-6ef2eb648d45">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B45520-9D0E-4BA4-822F-C1879FFBAB0A}">
  <ds:schemaRefs>
    <ds:schemaRef ds:uri="9af92f5f-b7de-48a0-8ceb-b2ecdbad9266"/>
    <ds:schemaRef ds:uri="b02f8d7d-7bea-45ea-802c-6ef2eb648d4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E112939-C52D-4BD4-9CBF-04B4FC62B6C3}">
  <ds:schemaRefs>
    <ds:schemaRef ds:uri="9af92f5f-b7de-48a0-8ceb-b2ecdbad9266"/>
    <ds:schemaRef ds:uri="b02f8d7d-7bea-45ea-802c-6ef2eb648d4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A995096-8251-457A-8ADB-E095EDEC757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全屏显示(4:3)</PresentationFormat>
  <Slides>77</Slides>
  <Notes>76</Notes>
  <HiddenSlides>0</HiddenSlides>
  <ScaleCrop>false</ScaleCrop>
  <HeadingPairs>
    <vt:vector size="4" baseType="variant">
      <vt:variant>
        <vt:lpstr>主题</vt:lpstr>
      </vt:variant>
      <vt:variant>
        <vt:i4>3</vt:i4>
      </vt:variant>
      <vt:variant>
        <vt:lpstr>幻灯片标题</vt:lpstr>
      </vt:variant>
      <vt:variant>
        <vt:i4>77</vt:i4>
      </vt:variant>
    </vt:vector>
  </HeadingPairs>
  <TitlesOfParts>
    <vt:vector size="80" baseType="lpstr">
      <vt:lpstr>Streamline</vt:lpstr>
      <vt:lpstr>Streamline</vt:lpstr>
      <vt:lpstr>Streamline</vt:lpstr>
      <vt:lpstr>INTRODUCTION TO CONDITIONAL LOGIC </vt:lpstr>
      <vt:lpstr>Last Time...</vt:lpstr>
      <vt:lpstr>In These Slides . . .</vt:lpstr>
      <vt:lpstr>WHERE Clause</vt:lpstr>
      <vt:lpstr>WHERE Clause</vt:lpstr>
      <vt:lpstr>WHERE Clause</vt:lpstr>
      <vt:lpstr>WHERE Clause</vt:lpstr>
      <vt:lpstr>WHERE Clause</vt:lpstr>
      <vt:lpstr>WHERE Clause</vt:lpstr>
      <vt:lpstr>WHERE Clause</vt:lpstr>
      <vt:lpstr>Predicates</vt:lpstr>
      <vt:lpstr>Literals</vt:lpstr>
      <vt:lpstr>Literal Values in SQL</vt:lpstr>
      <vt:lpstr>Literal Values in SQL</vt:lpstr>
      <vt:lpstr>Literal Values in SQL</vt:lpstr>
      <vt:lpstr>Literal Date Values in SQL</vt:lpstr>
      <vt:lpstr>Expressions in SQL</vt:lpstr>
      <vt:lpstr>Arithmetic Operators in SQL</vt:lpstr>
      <vt:lpstr>Renaming Expressions in SQL</vt:lpstr>
      <vt:lpstr>Renaming Expressions in SQL</vt:lpstr>
      <vt:lpstr>WHERE Clause - Conditions</vt:lpstr>
      <vt:lpstr>WHERE Clause - Conditions</vt:lpstr>
      <vt:lpstr>WHERE Clause - Comparison Operators</vt:lpstr>
      <vt:lpstr>WHERE Clause -Comparison Operators</vt:lpstr>
      <vt:lpstr>WHERE Clause - Comparison Test</vt:lpstr>
      <vt:lpstr>WHERE Clause - Comparison Test</vt:lpstr>
      <vt:lpstr>WHERE Clause - Comparison Test </vt:lpstr>
      <vt:lpstr>WHERE Clause - Comparison Test  </vt:lpstr>
      <vt:lpstr>WHERE Clause - Comparison Test </vt:lpstr>
      <vt:lpstr>WHERE Clause - Comparison Test </vt:lpstr>
      <vt:lpstr>WHERE Clause - Range Test </vt:lpstr>
      <vt:lpstr>WHERE Clause - Range Test</vt:lpstr>
      <vt:lpstr>WHERE Clause - Range Test</vt:lpstr>
      <vt:lpstr>WHERE Clause - Set Member Test </vt:lpstr>
      <vt:lpstr>WHERE Clause - Set Member Test</vt:lpstr>
      <vt:lpstr>WHERE Clause - Set Member Test</vt:lpstr>
      <vt:lpstr>WHERE Clause - Set Member Test</vt:lpstr>
      <vt:lpstr>WHERE Clause - Set Member Test</vt:lpstr>
      <vt:lpstr>WHERE Clause - Pattern Matching Test </vt:lpstr>
      <vt:lpstr>WHERE Clause - Pattern Matching Test </vt:lpstr>
      <vt:lpstr>WHERE Clause - Pattern Matching % </vt:lpstr>
      <vt:lpstr>WHERE Clause - Pattern Matching %</vt:lpstr>
      <vt:lpstr>WHERE Clause - Pattern Matching</vt:lpstr>
      <vt:lpstr>WHERE Clause - Pattern Matching _ </vt:lpstr>
      <vt:lpstr>WHERE Clause - Pattern Matching _</vt:lpstr>
      <vt:lpstr>WHERE Clause - Pattern Matching </vt:lpstr>
      <vt:lpstr>WHERE Clause - NULL Value Test </vt:lpstr>
      <vt:lpstr>WHERE Clause - NULL Value Test </vt:lpstr>
      <vt:lpstr>WHERE Clause - NULL Value Test </vt:lpstr>
      <vt:lpstr>WHERE Clause - NULL Value Test </vt:lpstr>
      <vt:lpstr>WHERE Clause - NULL Value</vt:lpstr>
      <vt:lpstr>WHERE Clause - NULL Value</vt:lpstr>
      <vt:lpstr>WHERE Clause - NULL Value</vt:lpstr>
      <vt:lpstr>WHERE Clause - Compounds AND / OR</vt:lpstr>
      <vt:lpstr>WHERE Clause - AND operator</vt:lpstr>
      <vt:lpstr>WHERE Clause - AND operator</vt:lpstr>
      <vt:lpstr>WHERE Clause - AND operator</vt:lpstr>
      <vt:lpstr>WHERE Clause - AND operator</vt:lpstr>
      <vt:lpstr>WHERE Clause - AND operator </vt:lpstr>
      <vt:lpstr>WHERE Clause - AND operator </vt:lpstr>
      <vt:lpstr>WHERE Clause - AND operator </vt:lpstr>
      <vt:lpstr>WHERE Clause - OR operator</vt:lpstr>
      <vt:lpstr>WHERE Clause - OR operator</vt:lpstr>
      <vt:lpstr>WHERE Clause - OR operator</vt:lpstr>
      <vt:lpstr>WHERE Clause - OR operator</vt:lpstr>
      <vt:lpstr>WHERE Clause - OR operator</vt:lpstr>
      <vt:lpstr>Sorting</vt:lpstr>
      <vt:lpstr>Sorting - ORDER BY</vt:lpstr>
      <vt:lpstr>Sorting - ORDER BY</vt:lpstr>
      <vt:lpstr>Sorting - ORDER BY</vt:lpstr>
      <vt:lpstr>Sorting - ORDER BY multiple columns</vt:lpstr>
      <vt:lpstr>Sorting - ORDER BY formula</vt:lpstr>
      <vt:lpstr>Displaying Unique Results</vt:lpstr>
      <vt:lpstr>Displaying Unique Results </vt:lpstr>
      <vt:lpstr>Displaying Unique Results </vt:lpstr>
      <vt:lpstr>Summary</vt:lpstr>
      <vt:lpstr>Up Next . .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CONDITIONAL LOGIC </dc:title>
  <cp:revision>2</cp:revision>
  <dcterms:modified xsi:type="dcterms:W3CDTF">2022-12-30T00:06:13Z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0x01010003221DD8CB34B44CB6B2CD9B4C5AE2D7</vt:lpwstr>
  </property>
  <property fmtid="{D5CDD505-2E9C-101B-9397-08002B2CF9AE}" pid="3" name="MediaServiceImageTags">
    <vt:lpwstr/>
  </property>
</Properties>
</file>