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6" r:id="rId1"/>
  </p:sldMasterIdLst>
  <p:notesMasterIdLst>
    <p:notesMasterId r:id="rId47"/>
  </p:notesMasterIdLst>
  <p:handoutMasterIdLst>
    <p:handoutMasterId r:id="rId48"/>
  </p:handoutMasterIdLst>
  <p:sldIdLst>
    <p:sldId id="329" r:id="rId2"/>
    <p:sldId id="502" r:id="rId3"/>
    <p:sldId id="469" r:id="rId4"/>
    <p:sldId id="457" r:id="rId5"/>
    <p:sldId id="470" r:id="rId6"/>
    <p:sldId id="471" r:id="rId7"/>
    <p:sldId id="472" r:id="rId8"/>
    <p:sldId id="458" r:id="rId9"/>
    <p:sldId id="461" r:id="rId10"/>
    <p:sldId id="460" r:id="rId11"/>
    <p:sldId id="474" r:id="rId12"/>
    <p:sldId id="473" r:id="rId13"/>
    <p:sldId id="465" r:id="rId14"/>
    <p:sldId id="475" r:id="rId15"/>
    <p:sldId id="463" r:id="rId16"/>
    <p:sldId id="462" r:id="rId17"/>
    <p:sldId id="464" r:id="rId18"/>
    <p:sldId id="466" r:id="rId19"/>
    <p:sldId id="476" r:id="rId20"/>
    <p:sldId id="477" r:id="rId21"/>
    <p:sldId id="467" r:id="rId22"/>
    <p:sldId id="468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485" r:id="rId31"/>
    <p:sldId id="491" r:id="rId32"/>
    <p:sldId id="492" r:id="rId33"/>
    <p:sldId id="496" r:id="rId34"/>
    <p:sldId id="493" r:id="rId35"/>
    <p:sldId id="494" r:id="rId36"/>
    <p:sldId id="486" r:id="rId37"/>
    <p:sldId id="490" r:id="rId38"/>
    <p:sldId id="495" r:id="rId39"/>
    <p:sldId id="353" r:id="rId40"/>
    <p:sldId id="346" r:id="rId41"/>
    <p:sldId id="497" r:id="rId42"/>
    <p:sldId id="498" r:id="rId43"/>
    <p:sldId id="499" r:id="rId44"/>
    <p:sldId id="500" r:id="rId45"/>
    <p:sldId id="501" r:id="rId46"/>
  </p:sldIdLst>
  <p:sldSz cx="9144000" cy="6858000" type="screen4x3"/>
  <p:notesSz cx="6858000" cy="91995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CC"/>
    <a:srgbClr val="E1D0CD"/>
    <a:srgbClr val="F1E9E8"/>
    <a:srgbClr val="0066FF"/>
    <a:srgbClr val="66FFFF"/>
    <a:srgbClr val="3333FF"/>
    <a:srgbClr val="100800"/>
    <a:srgbClr val="FFFF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91970" autoAdjust="0"/>
  </p:normalViewPr>
  <p:slideViewPr>
    <p:cSldViewPr snapToGrid="0">
      <p:cViewPr varScale="1">
        <p:scale>
          <a:sx n="80" d="100"/>
          <a:sy n="80" d="100"/>
        </p:scale>
        <p:origin x="1421" y="53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-85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7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0488"/>
            <a:ext cx="6937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000750" y="90488"/>
            <a:ext cx="857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3338"/>
            <a:ext cx="650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96050" y="8923338"/>
            <a:ext cx="361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fld id="{7A06562D-BC90-4B05-B6FA-50FBB7A90E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774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922D48-B983-476C-9A61-40248C9792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2922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590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623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379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4157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273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4806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562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733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123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312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651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7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971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310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674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054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461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5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2606040"/>
            <a:ext cx="75438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1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5360437"/>
            <a:ext cx="75438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 b="1" cap="all" baseline="0">
                <a:solidFill>
                  <a:schemeClr val="accent1"/>
                </a:solidFill>
                <a:effectLst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5888736"/>
            <a:ext cx="9144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0" y="5888736"/>
            <a:ext cx="9144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9177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CC60-FEA5-4C7A-8354-5D9DB0C42D9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99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382231"/>
            <a:ext cx="10287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0" y="382230"/>
            <a:ext cx="5897880" cy="55613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CACE-4FB4-4BE6-801E-38AC3CC99F6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88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0014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7761"/>
            <a:ext cx="7886700" cy="493583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600"/>
              </a:spcAft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spcBef>
                <a:spcPts val="0"/>
              </a:spcBef>
              <a:spcAft>
                <a:spcPts val="600"/>
              </a:spcAft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1550" y="6419462"/>
            <a:ext cx="7200900" cy="438538"/>
          </a:xfrm>
        </p:spPr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216441" y="6419462"/>
            <a:ext cx="271111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fld id="{EFC2595F-D5C9-465C-8099-3332FD3693A8}" type="slidenum">
              <a:rPr lang="en-US" altLang="en-US" sz="1000"/>
              <a:pPr algn="ctr"/>
              <a:t>‹#›</a:t>
            </a:fld>
            <a:r>
              <a:rPr lang="en-US" altLang="en-US" sz="1000" dirty="0"/>
              <a:t> of  124</a:t>
            </a:r>
          </a:p>
        </p:txBody>
      </p:sp>
    </p:spTree>
    <p:extLst>
      <p:ext uri="{BB962C8B-B14F-4D97-AF65-F5344CB8AC3E}">
        <p14:creationId xmlns:p14="http://schemas.microsoft.com/office/powerpoint/2010/main" val="178655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5815305" y="283"/>
            <a:ext cx="3326788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565829"/>
            <a:ext cx="44577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5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1" y="5682344"/>
            <a:ext cx="44577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50" b="1" cap="all" baseline="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6110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0" y="1825626"/>
            <a:ext cx="3543300" cy="41179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825626"/>
            <a:ext cx="3543300" cy="41179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E4C5-53E2-4F25-8BEB-2D31A1423F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2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545586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70151"/>
            <a:ext cx="3545586" cy="347345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5721" y="1828800"/>
            <a:ext cx="3545586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6864" y="2470151"/>
            <a:ext cx="3545586" cy="347345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7C51-ED18-4284-ABE8-B763B5F2841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91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15A8-11C2-422F-8456-0CCB13F25C4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16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72FF-79FF-4048-9C75-996268935A3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51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5815305" y="283"/>
            <a:ext cx="3326788" cy="685628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1" y="2514600"/>
            <a:ext cx="260604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727" y="685800"/>
            <a:ext cx="4594860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00" y="4343400"/>
            <a:ext cx="2606040" cy="118872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F395-981E-42E7-A4BC-EF5499D2D6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05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5815305" y="283"/>
            <a:ext cx="3326788" cy="6856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2514600"/>
            <a:ext cx="260604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51435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00" y="4343400"/>
            <a:ext cx="2606040" cy="118872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0FB6-AA31-45D2-AE23-886DFDEB395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28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57036"/>
            <a:ext cx="9144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381000"/>
            <a:ext cx="72009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0" y="6419462"/>
            <a:ext cx="38862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8769" y="6419462"/>
            <a:ext cx="52368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CE53619A-06BE-4882-9A0A-1CE806524FE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0" y="6257036"/>
            <a:ext cx="9144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5912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7734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78308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98882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60A972-49E3-492B-96A3-F3C8E007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381000"/>
            <a:ext cx="7200900" cy="4572000"/>
          </a:xfrm>
        </p:spPr>
        <p:txBody>
          <a:bodyPr>
            <a:noAutofit/>
          </a:bodyPr>
          <a:lstStyle/>
          <a:p>
            <a:r>
              <a:rPr lang="en-US" sz="4800" dirty="0"/>
              <a:t>Database Normalization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Order Processing Example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73" y="364374"/>
            <a:ext cx="8826760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Example – 1</a:t>
            </a:r>
            <a:r>
              <a:rPr lang="en-US" altLang="en-US" sz="2800" baseline="30000" dirty="0"/>
              <a:t>st</a:t>
            </a:r>
            <a:r>
              <a:rPr lang="en-US" altLang="en-US" sz="2800" dirty="0"/>
              <a:t> normal form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268" y="1049960"/>
            <a:ext cx="7886700" cy="173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dirty="0"/>
              <a:t>Separate the single value attributes into a group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729908"/>
              </p:ext>
            </p:extLst>
          </p:nvPr>
        </p:nvGraphicFramePr>
        <p:xfrm>
          <a:off x="971550" y="1758414"/>
          <a:ext cx="629246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Order</a:t>
                      </a:r>
                    </a:p>
                    <a:p>
                      <a:r>
                        <a:rPr lang="en-US" sz="24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Name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Address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Order Date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Jones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123 Any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Nov 13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633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399803"/>
              </p:ext>
            </p:extLst>
          </p:nvPr>
        </p:nvGraphicFramePr>
        <p:xfrm>
          <a:off x="971550" y="1835370"/>
          <a:ext cx="6830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2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</a:t>
                      </a:r>
                      <a:r>
                        <a:rPr lang="en-US" sz="2400" dirty="0" err="1"/>
                        <a:t>Desc</a:t>
                      </a:r>
                      <a:endParaRPr lang="en-US" sz="24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Cost Per Unit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23685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56897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Hammer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23558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.02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27" y="364374"/>
            <a:ext cx="8696130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Example – 1</a:t>
            </a:r>
            <a:r>
              <a:rPr lang="en-US" altLang="en-US" sz="2800" baseline="30000" dirty="0"/>
              <a:t>st</a:t>
            </a:r>
            <a:r>
              <a:rPr lang="en-US" altLang="en-US" sz="2800" dirty="0"/>
              <a:t> normal form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268" y="1049960"/>
            <a:ext cx="7886700" cy="173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600" dirty="0"/>
              <a:t>Separate the multiple value attributes into a group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0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36" y="364374"/>
            <a:ext cx="8638162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Example – 1</a:t>
            </a:r>
            <a:r>
              <a:rPr lang="en-US" altLang="en-US" sz="2800" baseline="30000" dirty="0"/>
              <a:t>st</a:t>
            </a:r>
            <a:r>
              <a:rPr lang="en-US" altLang="en-US" sz="2800" dirty="0"/>
              <a:t> normal form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267" y="1049960"/>
            <a:ext cx="8326987" cy="173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600" dirty="0"/>
              <a:t>Make each item in the multiple value group a new row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999741"/>
              </p:ext>
            </p:extLst>
          </p:nvPr>
        </p:nvGraphicFramePr>
        <p:xfrm>
          <a:off x="971550" y="1835370"/>
          <a:ext cx="6830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2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</a:t>
                      </a:r>
                      <a:r>
                        <a:rPr lang="en-US" sz="2400" dirty="0" err="1"/>
                        <a:t>Desc</a:t>
                      </a:r>
                      <a:endParaRPr lang="en-US" sz="24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Cost Per Unit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23685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56897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Hammer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23558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.02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05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23936" y="629602"/>
            <a:ext cx="8789435" cy="55565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600" dirty="0"/>
              <a:t>Add the Primary Key attribute from the single value group (the 1</a:t>
            </a:r>
            <a:r>
              <a:rPr lang="en-US" sz="2600" baseline="30000" dirty="0"/>
              <a:t>st</a:t>
            </a:r>
            <a:r>
              <a:rPr lang="en-US" sz="2600" dirty="0"/>
              <a:t> group) as the first part of the Composite Primary Key</a:t>
            </a:r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r>
              <a:rPr lang="en-US" sz="2600" b="1" dirty="0"/>
              <a:t>Why do the first 3 rows have the same Order Number?</a:t>
            </a:r>
          </a:p>
          <a:p>
            <a:pPr lvl="1" fontAlgn="auto"/>
            <a:r>
              <a:rPr lang="en-US" sz="2600" dirty="0"/>
              <a:t>Because the first 3 rows belong to order 256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076405"/>
              </p:ext>
            </p:extLst>
          </p:nvPr>
        </p:nvGraphicFramePr>
        <p:xfrm>
          <a:off x="475860" y="1685236"/>
          <a:ext cx="808964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9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Order</a:t>
                      </a:r>
                    </a:p>
                    <a:p>
                      <a:r>
                        <a:rPr lang="en-US" sz="24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</a:t>
                      </a:r>
                      <a:r>
                        <a:rPr lang="en-US" sz="2400" dirty="0" err="1"/>
                        <a:t>Desc</a:t>
                      </a:r>
                      <a:endParaRPr lang="en-US" sz="24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Cost Per Unit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23685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56897</a:t>
                      </a:r>
                    </a:p>
                  </a:txBody>
                  <a:tcPr marL="79100" marR="79100">
                    <a:solidFill>
                      <a:srgbClr val="F1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Hammer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rgbClr val="F1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23558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.02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83979"/>
            <a:ext cx="8634103" cy="546552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Example – 1</a:t>
            </a:r>
            <a:r>
              <a:rPr lang="en-US" altLang="en-US" sz="2800" baseline="30000" dirty="0"/>
              <a:t>st</a:t>
            </a:r>
            <a:r>
              <a:rPr lang="en-US" altLang="en-US" sz="2800" dirty="0"/>
              <a:t> normal form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5859" y="1685236"/>
            <a:ext cx="1362271" cy="310896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88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49289" y="864524"/>
            <a:ext cx="8798767" cy="55549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dirty="0"/>
              <a:t>Choose a unique value from the repeating group to act as the second attribute in a composite primary key</a:t>
            </a:r>
          </a:p>
          <a:p>
            <a:pPr fontAlgn="auto"/>
            <a:endParaRPr lang="en-US" sz="2600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r>
              <a:rPr lang="en-US" sz="2800" dirty="0"/>
              <a:t>I might sell a product more than one time (66698), however the product won’t exist more than one time on any one order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964198"/>
              </p:ext>
            </p:extLst>
          </p:nvPr>
        </p:nvGraphicFramePr>
        <p:xfrm>
          <a:off x="494515" y="1793977"/>
          <a:ext cx="822027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1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63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Order</a:t>
                      </a:r>
                    </a:p>
                    <a:p>
                      <a:r>
                        <a:rPr lang="en-US" sz="24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</a:t>
                      </a:r>
                      <a:r>
                        <a:rPr lang="en-US" sz="2400" dirty="0" err="1"/>
                        <a:t>Desc</a:t>
                      </a:r>
                      <a:endParaRPr lang="en-US" sz="24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Cost Per Unit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Hammer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.02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04" y="215083"/>
            <a:ext cx="8658808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Example – 1</a:t>
            </a:r>
            <a:r>
              <a:rPr lang="en-US" altLang="en-US" sz="2800" baseline="30000" dirty="0"/>
              <a:t>st</a:t>
            </a:r>
            <a:r>
              <a:rPr lang="en-US" altLang="en-US" sz="2800" dirty="0"/>
              <a:t> normal form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56790" y="1775315"/>
            <a:ext cx="1362271" cy="310896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7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96" y="104791"/>
            <a:ext cx="8658808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Example – </a:t>
            </a:r>
            <a:r>
              <a:rPr lang="en-US" altLang="en-US" sz="2800" dirty="0">
                <a:solidFill>
                  <a:srgbClr val="FF0000"/>
                </a:solidFill>
              </a:rPr>
              <a:t>2</a:t>
            </a:r>
            <a:r>
              <a:rPr lang="en-US" altLang="en-US" sz="2800" baseline="30000" dirty="0">
                <a:solidFill>
                  <a:srgbClr val="FF0000"/>
                </a:solidFill>
              </a:rPr>
              <a:t>nd</a:t>
            </a:r>
            <a:r>
              <a:rPr lang="en-US" altLang="en-US" sz="2800" dirty="0">
                <a:solidFill>
                  <a:srgbClr val="FF0000"/>
                </a:solidFill>
              </a:rPr>
              <a:t> normal form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96" y="769831"/>
            <a:ext cx="8752114" cy="5444358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What are we looking to eliminate in 2</a:t>
            </a:r>
            <a:r>
              <a:rPr lang="en-US" sz="2800" b="1" baseline="30000" dirty="0"/>
              <a:t>nd</a:t>
            </a:r>
            <a:r>
              <a:rPr lang="en-US" sz="2800" b="1" dirty="0"/>
              <a:t> normal form?</a:t>
            </a:r>
          </a:p>
          <a:p>
            <a:pPr lvl="1"/>
            <a:r>
              <a:rPr lang="en-US" sz="2800" dirty="0"/>
              <a:t>Partial Functional Dependencies</a:t>
            </a:r>
          </a:p>
          <a:p>
            <a:pPr lvl="2"/>
            <a:r>
              <a:rPr lang="en-US" sz="2800" dirty="0"/>
              <a:t>When you have a composite Primary Key, but only a subset of the Primary Key columns are required to determine other information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sz="2800" b="1" dirty="0"/>
              <a:t>What data must be checked to see if it is in 2</a:t>
            </a:r>
            <a:r>
              <a:rPr lang="en-US" sz="2800" b="1" baseline="30000" dirty="0"/>
              <a:t>nd</a:t>
            </a:r>
            <a:r>
              <a:rPr lang="en-US" sz="2800" b="1" dirty="0"/>
              <a:t> normal form?</a:t>
            </a:r>
          </a:p>
          <a:p>
            <a:pPr lvl="1"/>
            <a:r>
              <a:rPr lang="en-US" sz="2800" dirty="0"/>
              <a:t>All data groups produced from 1</a:t>
            </a:r>
            <a:r>
              <a:rPr lang="en-US" sz="2800" baseline="30000" dirty="0"/>
              <a:t>st</a:t>
            </a:r>
            <a:r>
              <a:rPr lang="en-US" sz="2800" dirty="0"/>
              <a:t> normal form</a:t>
            </a:r>
          </a:p>
          <a:p>
            <a:pPr lvl="1"/>
            <a:endParaRPr lang="en-US" dirty="0"/>
          </a:p>
          <a:p>
            <a:r>
              <a:rPr lang="en-US" sz="2800" b="1" dirty="0"/>
              <a:t>Under what conditions may data already be in 2</a:t>
            </a:r>
            <a:r>
              <a:rPr lang="en-US" sz="2800" b="1" baseline="30000" dirty="0"/>
              <a:t>nd</a:t>
            </a:r>
            <a:r>
              <a:rPr lang="en-US" sz="2800" b="1" dirty="0"/>
              <a:t> normal form?</a:t>
            </a:r>
          </a:p>
          <a:p>
            <a:pPr lvl="1"/>
            <a:r>
              <a:rPr lang="en-US" sz="2800" dirty="0"/>
              <a:t>The Primary Key is a single attribute</a:t>
            </a:r>
          </a:p>
          <a:p>
            <a:pPr lvl="1"/>
            <a:r>
              <a:rPr lang="en-US" sz="2800" dirty="0"/>
              <a:t>No non-key attributes exist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15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0" y="381000"/>
            <a:ext cx="8798767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Example – 2nd normal form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7949" y="1007761"/>
            <a:ext cx="8798767" cy="4935839"/>
          </a:xfrm>
        </p:spPr>
        <p:txBody>
          <a:bodyPr/>
          <a:lstStyle/>
          <a:p>
            <a:pPr fontAlgn="auto"/>
            <a:r>
              <a:rPr lang="en-US" sz="2800" b="1" dirty="0"/>
              <a:t>Does the order data group need to be checked for 2</a:t>
            </a:r>
            <a:r>
              <a:rPr lang="en-US" sz="2800" b="1" baseline="30000" dirty="0"/>
              <a:t>nd</a:t>
            </a:r>
            <a:r>
              <a:rPr lang="en-US" sz="2800" b="1" dirty="0"/>
              <a:t> normal form?</a:t>
            </a:r>
          </a:p>
          <a:p>
            <a:pPr fontAlgn="auto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600" dirty="0"/>
              <a:t>No, since the Primary Key of the group is a single attribute</a:t>
            </a:r>
          </a:p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82982"/>
              </p:ext>
            </p:extLst>
          </p:nvPr>
        </p:nvGraphicFramePr>
        <p:xfrm>
          <a:off x="1020954" y="1979767"/>
          <a:ext cx="649019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8307">
                <a:tc>
                  <a:txBody>
                    <a:bodyPr/>
                    <a:lstStyle/>
                    <a:p>
                      <a:r>
                        <a:rPr lang="en-US" sz="2400" dirty="0"/>
                        <a:t>Order</a:t>
                      </a:r>
                    </a:p>
                    <a:p>
                      <a:r>
                        <a:rPr lang="en-US" sz="24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Name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Address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Order Date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Jones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123 Any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13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64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79267" y="864524"/>
            <a:ext cx="8531467" cy="4904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b="1" dirty="0"/>
              <a:t>Does the order detail group need to be checked for 2</a:t>
            </a:r>
            <a:r>
              <a:rPr lang="en-US" sz="2800" b="1" baseline="30000" dirty="0"/>
              <a:t>nd</a:t>
            </a:r>
            <a:r>
              <a:rPr lang="en-US" sz="2800" b="1" dirty="0"/>
              <a:t> normal form?</a:t>
            </a:r>
          </a:p>
          <a:p>
            <a:pPr lvl="1" fontAlgn="auto"/>
            <a:endParaRPr lang="en-US" sz="2000" dirty="0"/>
          </a:p>
          <a:p>
            <a:pPr lvl="1" fontAlgn="auto"/>
            <a:endParaRPr lang="en-US" sz="2000" dirty="0"/>
          </a:p>
          <a:p>
            <a:pPr lvl="1" fontAlgn="auto"/>
            <a:endParaRPr lang="en-US" sz="2000" dirty="0"/>
          </a:p>
          <a:p>
            <a:pPr lvl="1" fontAlgn="auto"/>
            <a:endParaRPr lang="en-US" sz="2000" dirty="0"/>
          </a:p>
          <a:p>
            <a:pPr lvl="1" fontAlgn="auto"/>
            <a:endParaRPr lang="en-US" sz="2000" dirty="0"/>
          </a:p>
          <a:p>
            <a:pPr lvl="1" fontAlgn="auto"/>
            <a:endParaRPr lang="en-US" sz="2000" dirty="0"/>
          </a:p>
          <a:p>
            <a:pPr lvl="1" fontAlgn="auto"/>
            <a:endParaRPr lang="en-US" sz="2000" dirty="0"/>
          </a:p>
          <a:p>
            <a:pPr lvl="1" fontAlgn="auto"/>
            <a:endParaRPr lang="en-US" sz="2000" dirty="0"/>
          </a:p>
          <a:p>
            <a:pPr lvl="1" fontAlgn="auto"/>
            <a:endParaRPr lang="en-US" sz="2000" dirty="0"/>
          </a:p>
          <a:p>
            <a:pPr marL="274320" lvl="1" indent="0" fontAlgn="auto">
              <a:buNone/>
            </a:pPr>
            <a:endParaRPr lang="en-US" sz="2000" dirty="0"/>
          </a:p>
          <a:p>
            <a:pPr lvl="1" fontAlgn="auto"/>
            <a:r>
              <a:rPr lang="en-US" sz="2600" dirty="0"/>
              <a:t>Yes since the Primary key is Composite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155" y="364374"/>
            <a:ext cx="7886700" cy="50014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Order Processing Example – 2</a:t>
            </a:r>
            <a:r>
              <a:rPr lang="en-US" altLang="en-US" baseline="30000" dirty="0"/>
              <a:t>nd</a:t>
            </a:r>
            <a:r>
              <a:rPr lang="en-US" altLang="en-US" dirty="0"/>
              <a:t> normal form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310119"/>
              </p:ext>
            </p:extLst>
          </p:nvPr>
        </p:nvGraphicFramePr>
        <p:xfrm>
          <a:off x="494515" y="1793977"/>
          <a:ext cx="822027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1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63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Order</a:t>
                      </a:r>
                    </a:p>
                    <a:p>
                      <a:r>
                        <a:rPr lang="en-US" sz="24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</a:t>
                      </a:r>
                      <a:r>
                        <a:rPr lang="en-US" sz="2400" dirty="0" err="1"/>
                        <a:t>Desc</a:t>
                      </a:r>
                      <a:endParaRPr lang="en-US" sz="24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Cost Per Unit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Hammer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.02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49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20" y="177757"/>
            <a:ext cx="8696131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Example – 2</a:t>
            </a:r>
            <a:r>
              <a:rPr lang="en-US" altLang="en-US" sz="2800" baseline="30000" dirty="0"/>
              <a:t>nd</a:t>
            </a:r>
            <a:r>
              <a:rPr lang="en-US" altLang="en-US" sz="2800" dirty="0"/>
              <a:t> normal form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620" y="755779"/>
            <a:ext cx="8696131" cy="557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800" b="1" dirty="0"/>
              <a:t>Are there partial functional dependencies?</a:t>
            </a:r>
          </a:p>
          <a:p>
            <a:pPr lvl="1" fontAlgn="auto"/>
            <a:r>
              <a:rPr lang="en-US" sz="2400" dirty="0"/>
              <a:t>When you have a composite Primary Key, but only a subset of the Primary Key columns are required to determine other information</a:t>
            </a:r>
            <a:endParaRPr lang="en-US" sz="2400" b="1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r>
              <a:rPr lang="en-US" sz="2600" dirty="0"/>
              <a:t>Yes</a:t>
            </a:r>
          </a:p>
          <a:p>
            <a:pPr lvl="2" fontAlgn="auto"/>
            <a:r>
              <a:rPr lang="en-US" sz="2400" b="1" dirty="0"/>
              <a:t>Part </a:t>
            </a:r>
            <a:r>
              <a:rPr lang="en-US" sz="2400" b="1" dirty="0" err="1"/>
              <a:t>Desc</a:t>
            </a:r>
            <a:r>
              <a:rPr lang="en-US" sz="2400" b="1" dirty="0"/>
              <a:t> </a:t>
            </a:r>
            <a:r>
              <a:rPr lang="en-US" sz="2400" dirty="0"/>
              <a:t>and </a:t>
            </a:r>
            <a:r>
              <a:rPr lang="en-US" sz="2400" b="1" dirty="0"/>
              <a:t>Part Cost Per</a:t>
            </a:r>
            <a:r>
              <a:rPr lang="en-US" sz="2400" dirty="0"/>
              <a:t> </a:t>
            </a:r>
            <a:r>
              <a:rPr lang="en-US" sz="2400" b="1" dirty="0"/>
              <a:t>Unit</a:t>
            </a:r>
            <a:r>
              <a:rPr lang="en-US" sz="2400" dirty="0"/>
              <a:t> depend on Part Number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903811"/>
              </p:ext>
            </p:extLst>
          </p:nvPr>
        </p:nvGraphicFramePr>
        <p:xfrm>
          <a:off x="494515" y="2064567"/>
          <a:ext cx="822027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1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63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Order</a:t>
                      </a:r>
                    </a:p>
                    <a:p>
                      <a:r>
                        <a:rPr lang="en-US" sz="24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</a:t>
                      </a:r>
                      <a:r>
                        <a:rPr lang="en-US" sz="2400" dirty="0" err="1"/>
                        <a:t>Desc</a:t>
                      </a:r>
                      <a:endParaRPr lang="en-US" sz="24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Cost Per Unit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Hammer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.02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29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67951" y="765111"/>
            <a:ext cx="8714791" cy="55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b="1" dirty="0"/>
              <a:t>How do we fix this?</a:t>
            </a:r>
            <a:endParaRPr lang="en-US" b="1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marL="625475" lvl="1" indent="-352425" fontAlgn="auto">
              <a:buFont typeface="+mj-lt"/>
              <a:buAutoNum type="arabicPeriod"/>
            </a:pPr>
            <a:r>
              <a:rPr lang="en-US" sz="2400" dirty="0"/>
              <a:t>Split out the partially functional data and the attribute they depend on into a new grouping</a:t>
            </a:r>
          </a:p>
          <a:p>
            <a:pPr marL="625475" lvl="1" indent="-352425" fontAlgn="auto">
              <a:buFont typeface="+mj-lt"/>
              <a:buAutoNum type="arabicPeriod"/>
            </a:pPr>
            <a:r>
              <a:rPr lang="en-US" sz="2400" dirty="0"/>
              <a:t>Remove the attributes that depend on part of the primary key from the original group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187091"/>
            <a:ext cx="8624773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Example – 2</a:t>
            </a:r>
            <a:r>
              <a:rPr lang="en-US" altLang="en-US" sz="2800" baseline="30000" dirty="0"/>
              <a:t>nd</a:t>
            </a:r>
            <a:r>
              <a:rPr lang="en-US" altLang="en-US" sz="2800" dirty="0"/>
              <a:t> normal form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353906"/>
              </p:ext>
            </p:extLst>
          </p:nvPr>
        </p:nvGraphicFramePr>
        <p:xfrm>
          <a:off x="494515" y="1327439"/>
          <a:ext cx="822027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1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63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Order</a:t>
                      </a:r>
                    </a:p>
                    <a:p>
                      <a:r>
                        <a:rPr lang="en-US" sz="24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</a:t>
                      </a:r>
                      <a:r>
                        <a:rPr lang="en-US" sz="2400" dirty="0" err="1"/>
                        <a:t>Desc</a:t>
                      </a:r>
                      <a:endParaRPr lang="en-US" sz="24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Cost Per Unit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Hammer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.02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856790" y="1346099"/>
            <a:ext cx="4170786" cy="310896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5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49" y="186612"/>
            <a:ext cx="7200900" cy="513183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Example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46398" y="1125830"/>
            <a:ext cx="4066981" cy="4117975"/>
          </a:xfrm>
        </p:spPr>
        <p:txBody>
          <a:bodyPr>
            <a:normAutofit/>
          </a:bodyPr>
          <a:lstStyle/>
          <a:p>
            <a:r>
              <a:rPr lang="en-US" sz="3200" b="1" dirty="0"/>
              <a:t>An order processing system</a:t>
            </a:r>
          </a:p>
          <a:p>
            <a:pPr lvl="1"/>
            <a:r>
              <a:rPr lang="en-US" sz="2800" dirty="0"/>
              <a:t>An order may contain several parts</a:t>
            </a:r>
          </a:p>
          <a:p>
            <a:pPr lvl="1"/>
            <a:r>
              <a:rPr lang="en-US" sz="2800" dirty="0"/>
              <a:t>Parts are sold on many orders </a:t>
            </a:r>
          </a:p>
        </p:txBody>
      </p:sp>
      <p:sp>
        <p:nvSpPr>
          <p:cNvPr id="49155" name="Rectangle 60"/>
          <p:cNvSpPr>
            <a:spLocks noChangeArrowheads="1"/>
          </p:cNvSpPr>
          <p:nvPr/>
        </p:nvSpPr>
        <p:spPr bwMode="auto">
          <a:xfrm>
            <a:off x="5007039" y="862998"/>
            <a:ext cx="3726413" cy="4893647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 dirty="0"/>
              <a:t>Orders</a:t>
            </a:r>
          </a:p>
          <a:p>
            <a:r>
              <a:rPr lang="en-US" altLang="en-US" sz="2800" dirty="0"/>
              <a:t>[PK] Order Number</a:t>
            </a:r>
          </a:p>
          <a:p>
            <a:r>
              <a:rPr lang="en-US" altLang="en-US" sz="2800" dirty="0"/>
              <a:t>         </a:t>
            </a:r>
            <a:r>
              <a:rPr lang="en-US" altLang="en-US" sz="2800" dirty="0" err="1"/>
              <a:t>Cust</a:t>
            </a:r>
            <a:r>
              <a:rPr lang="en-US" altLang="en-US" sz="2800" dirty="0"/>
              <a:t> Number</a:t>
            </a:r>
          </a:p>
          <a:p>
            <a:r>
              <a:rPr lang="en-US" altLang="en-US" sz="2800" dirty="0"/>
              <a:t>         </a:t>
            </a:r>
            <a:r>
              <a:rPr lang="en-US" altLang="en-US" sz="2800" dirty="0" err="1"/>
              <a:t>Custr</a:t>
            </a:r>
            <a:r>
              <a:rPr lang="en-US" altLang="en-US" sz="2800" dirty="0"/>
              <a:t> Name</a:t>
            </a:r>
          </a:p>
          <a:p>
            <a:r>
              <a:rPr lang="en-US" altLang="en-US" sz="2800" dirty="0"/>
              <a:t>         </a:t>
            </a:r>
            <a:r>
              <a:rPr lang="en-US" altLang="en-US" sz="2800" dirty="0" err="1"/>
              <a:t>Cust</a:t>
            </a:r>
            <a:r>
              <a:rPr lang="en-US" altLang="en-US" sz="2800" dirty="0"/>
              <a:t> Address</a:t>
            </a:r>
          </a:p>
          <a:p>
            <a:r>
              <a:rPr lang="en-US" altLang="en-US" sz="2800" dirty="0"/>
              <a:t>         Order Date</a:t>
            </a:r>
            <a:br>
              <a:rPr lang="en-US" altLang="en-US" sz="2800" dirty="0"/>
            </a:br>
            <a:r>
              <a:rPr lang="en-US" altLang="en-US" sz="2800" dirty="0"/>
              <a:t>         Part Number</a:t>
            </a:r>
            <a:br>
              <a:rPr lang="en-US" altLang="en-US" sz="2800" dirty="0"/>
            </a:br>
            <a:r>
              <a:rPr lang="en-US" altLang="en-US" sz="2800" dirty="0"/>
              <a:t>         </a:t>
            </a:r>
            <a:r>
              <a:rPr lang="en-US" altLang="en-US" sz="2800" dirty="0" err="1"/>
              <a:t>PartDesc</a:t>
            </a:r>
            <a:br>
              <a:rPr lang="en-US" altLang="en-US" sz="2800" dirty="0"/>
            </a:br>
            <a:r>
              <a:rPr lang="en-US" altLang="en-US" sz="2800" dirty="0"/>
              <a:t>         </a:t>
            </a:r>
            <a:r>
              <a:rPr lang="en-US" altLang="en-US" sz="2800" dirty="0" err="1"/>
              <a:t>PartCostPerUnit</a:t>
            </a:r>
            <a:r>
              <a:rPr lang="en-US" altLang="en-US" sz="2800" dirty="0"/>
              <a:t> </a:t>
            </a:r>
          </a:p>
          <a:p>
            <a:r>
              <a:rPr lang="en-US" altLang="en-US" sz="2800" dirty="0"/>
              <a:t>         </a:t>
            </a:r>
            <a:r>
              <a:rPr lang="en-US" altLang="en-US" sz="2800" dirty="0" err="1"/>
              <a:t>QuantityOrdered</a:t>
            </a:r>
            <a:endParaRPr lang="en-US" altLang="en-US" sz="2800" dirty="0"/>
          </a:p>
          <a:p>
            <a:r>
              <a:rPr lang="en-US" altLang="en-US" sz="2800" dirty="0"/>
              <a:t>         </a:t>
            </a:r>
            <a:r>
              <a:rPr lang="en-US" altLang="en-US" sz="2800" dirty="0" err="1"/>
              <a:t>TotalPrice</a:t>
            </a:r>
            <a:r>
              <a:rPr lang="en-US" altLang="en-US" sz="2800" dirty="0"/>
              <a:t>          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Mike Poitras                                    Revised Apr 2020</a:t>
            </a:r>
          </a:p>
        </p:txBody>
      </p:sp>
      <p:sp>
        <p:nvSpPr>
          <p:cNvPr id="3" name="Left Brace 2"/>
          <p:cNvSpPr/>
          <p:nvPr/>
        </p:nvSpPr>
        <p:spPr>
          <a:xfrm>
            <a:off x="5421086" y="3554964"/>
            <a:ext cx="345232" cy="1362270"/>
          </a:xfrm>
          <a:prstGeom prst="lef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E4C5-53E2-4F25-8BEB-2D31A1423F35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02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89249" y="928661"/>
            <a:ext cx="8509517" cy="5173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600" dirty="0"/>
              <a:t>Remove any duplicate rows from the partially dependent data</a:t>
            </a:r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marL="34290" indent="0" fontAlgn="auto">
              <a:buNone/>
            </a:pPr>
            <a:endParaRPr lang="en-US" dirty="0"/>
          </a:p>
          <a:p>
            <a:pPr fontAlgn="auto"/>
            <a:endParaRPr lang="en-US" dirty="0"/>
          </a:p>
          <a:p>
            <a:pPr fontAlgn="auto"/>
            <a:r>
              <a:rPr lang="en-US" sz="2600" dirty="0"/>
              <a:t>Part </a:t>
            </a:r>
            <a:r>
              <a:rPr lang="en-US" sz="2600" b="1" dirty="0"/>
              <a:t>66698 (Drill) </a:t>
            </a:r>
            <a:r>
              <a:rPr lang="en-US" sz="2600" dirty="0"/>
              <a:t>appears two times. Delete one of them.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49" y="205755"/>
            <a:ext cx="8714792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Example – 2</a:t>
            </a:r>
            <a:r>
              <a:rPr lang="en-US" altLang="en-US" sz="2800" baseline="30000" dirty="0"/>
              <a:t>nd</a:t>
            </a:r>
            <a:r>
              <a:rPr lang="en-US" altLang="en-US" sz="2800" dirty="0"/>
              <a:t> normal form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801065"/>
              </p:ext>
            </p:extLst>
          </p:nvPr>
        </p:nvGraphicFramePr>
        <p:xfrm>
          <a:off x="2249846" y="1782153"/>
          <a:ext cx="4172345" cy="3146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0282">
                <a:tc>
                  <a:txBody>
                    <a:bodyPr/>
                    <a:lstStyle/>
                    <a:p>
                      <a:r>
                        <a:rPr lang="en-US" sz="24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</a:t>
                      </a:r>
                      <a:r>
                        <a:rPr lang="en-US" sz="2400" dirty="0" err="1"/>
                        <a:t>Desc</a:t>
                      </a:r>
                      <a:endParaRPr lang="en-US" sz="24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Cost Per Unit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Hammer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.02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239345" y="3592285"/>
            <a:ext cx="4170786" cy="86277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52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41545" y="723177"/>
            <a:ext cx="8725173" cy="53658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600" dirty="0"/>
              <a:t>What is the purpose in having </a:t>
            </a:r>
            <a:r>
              <a:rPr lang="en-US" sz="2600" b="1" dirty="0"/>
              <a:t>Part Number</a:t>
            </a:r>
            <a:r>
              <a:rPr lang="en-US" sz="2600" dirty="0"/>
              <a:t> in both groupings?</a:t>
            </a:r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sz="2800" dirty="0"/>
          </a:p>
          <a:p>
            <a:pPr fontAlgn="auto"/>
            <a:r>
              <a:rPr lang="en-US" sz="2400" dirty="0"/>
              <a:t>It creates a parent/child relationship allowing the Order group to determine part information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954385"/>
              </p:ext>
            </p:extLst>
          </p:nvPr>
        </p:nvGraphicFramePr>
        <p:xfrm>
          <a:off x="120247" y="1578678"/>
          <a:ext cx="4741002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394">
                <a:tc>
                  <a:txBody>
                    <a:bodyPr/>
                    <a:lstStyle/>
                    <a:p>
                      <a:r>
                        <a:rPr lang="en-US" sz="2300" dirty="0"/>
                        <a:t>Order</a:t>
                      </a:r>
                    </a:p>
                    <a:p>
                      <a:r>
                        <a:rPr lang="en-US" sz="23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9.69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545" y="223028"/>
            <a:ext cx="8631867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Example – 2</a:t>
            </a:r>
            <a:r>
              <a:rPr lang="en-US" altLang="en-US" sz="2800" baseline="30000" dirty="0"/>
              <a:t>nd</a:t>
            </a:r>
            <a:r>
              <a:rPr lang="en-US" altLang="en-US" sz="2800" dirty="0"/>
              <a:t> normal form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6" name="Curved Up Arrow 5"/>
          <p:cNvSpPr/>
          <p:nvPr/>
        </p:nvSpPr>
        <p:spPr>
          <a:xfrm>
            <a:off x="2052123" y="4604027"/>
            <a:ext cx="3536107" cy="450030"/>
          </a:xfrm>
          <a:prstGeom prst="curvedUpArrow">
            <a:avLst>
              <a:gd name="adj1" fmla="val 25000"/>
              <a:gd name="adj2" fmla="val 12056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868071"/>
              </p:ext>
            </p:extLst>
          </p:nvPr>
        </p:nvGraphicFramePr>
        <p:xfrm>
          <a:off x="5057191" y="1551041"/>
          <a:ext cx="3993505" cy="297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0282">
                <a:tc>
                  <a:txBody>
                    <a:bodyPr/>
                    <a:lstStyle/>
                    <a:p>
                      <a:r>
                        <a:rPr lang="en-US" sz="23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Part </a:t>
                      </a:r>
                      <a:r>
                        <a:rPr lang="en-US" sz="2300" dirty="0" err="1"/>
                        <a:t>Desc</a:t>
                      </a:r>
                      <a:endParaRPr lang="en-US" sz="23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Part Cost Per Unit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5.99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Hammer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9.69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.02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31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9" y="381000"/>
            <a:ext cx="8864081" cy="500149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Order Processing </a:t>
            </a:r>
            <a:r>
              <a:rPr lang="en-US" sz="2800" dirty="0"/>
              <a:t>example – </a:t>
            </a:r>
            <a:r>
              <a:rPr lang="en-US" sz="2800" dirty="0">
                <a:solidFill>
                  <a:srgbClr val="FF0000"/>
                </a:solidFill>
              </a:rPr>
              <a:t>3</a:t>
            </a:r>
            <a:r>
              <a:rPr lang="en-US" sz="2800" baseline="30000" dirty="0">
                <a:solidFill>
                  <a:srgbClr val="FF0000"/>
                </a:solidFill>
              </a:rPr>
              <a:t>rd</a:t>
            </a:r>
            <a:r>
              <a:rPr lang="en-US" sz="2800" dirty="0">
                <a:solidFill>
                  <a:srgbClr val="FF0000"/>
                </a:solidFill>
              </a:rPr>
              <a:t>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007761"/>
            <a:ext cx="8733453" cy="5169104"/>
          </a:xfrm>
        </p:spPr>
        <p:txBody>
          <a:bodyPr>
            <a:normAutofit/>
          </a:bodyPr>
          <a:lstStyle/>
          <a:p>
            <a:r>
              <a:rPr lang="en-US" sz="2800" b="1" dirty="0"/>
              <a:t>What are we looking to remove in 3</a:t>
            </a:r>
            <a:r>
              <a:rPr lang="en-US" sz="2800" b="1" baseline="30000" dirty="0"/>
              <a:t>rd</a:t>
            </a:r>
            <a:r>
              <a:rPr lang="en-US" sz="2800" b="1" dirty="0"/>
              <a:t> normal form?</a:t>
            </a:r>
          </a:p>
          <a:p>
            <a:endParaRPr lang="en-US" dirty="0"/>
          </a:p>
          <a:p>
            <a:pPr marL="512763" lvl="1" indent="-239713">
              <a:buFont typeface="+mj-lt"/>
              <a:buAutoNum type="arabicPeriod"/>
            </a:pPr>
            <a:r>
              <a:rPr lang="en-US" sz="2600" dirty="0"/>
              <a:t>Derived Dependencies</a:t>
            </a:r>
          </a:p>
          <a:p>
            <a:pPr lvl="2"/>
            <a:r>
              <a:rPr lang="en-US" sz="2400" dirty="0"/>
              <a:t>Anything that can be ‘calculated’</a:t>
            </a:r>
          </a:p>
          <a:p>
            <a:pPr lvl="1"/>
            <a:endParaRPr lang="en-US" dirty="0"/>
          </a:p>
          <a:p>
            <a:pPr marL="512763" lvl="1" indent="-239713">
              <a:buFont typeface="+mj-lt"/>
              <a:buAutoNum type="arabicPeriod" startAt="2"/>
            </a:pPr>
            <a:r>
              <a:rPr lang="en-US" sz="2600" dirty="0"/>
              <a:t>Transitive dependencies</a:t>
            </a:r>
          </a:p>
          <a:p>
            <a:pPr lvl="2"/>
            <a:r>
              <a:rPr lang="en-US" sz="2400" dirty="0"/>
              <a:t>One non-key attribute that depends on another non-key attribute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sz="2800" b="1" dirty="0"/>
              <a:t>Which dependency is eliminated first?</a:t>
            </a:r>
          </a:p>
          <a:p>
            <a:pPr lvl="1"/>
            <a:r>
              <a:rPr lang="en-US" sz="2600" dirty="0"/>
              <a:t>Derived dependency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75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 Processing </a:t>
            </a:r>
            <a:r>
              <a:rPr lang="en-US"/>
              <a:t>example – 3rd normal form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1177" y="1007761"/>
            <a:ext cx="8341566" cy="5088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b="1" dirty="0"/>
              <a:t>Is there anything derived in the Order grouping?</a:t>
            </a:r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r>
              <a:rPr lang="en-US" sz="2800" dirty="0"/>
              <a:t>No</a:t>
            </a:r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fontAlgn="auto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6788389"/>
              </p:ext>
            </p:extLst>
          </p:nvPr>
        </p:nvGraphicFramePr>
        <p:xfrm>
          <a:off x="906244" y="1698316"/>
          <a:ext cx="72009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8307">
                <a:tc>
                  <a:txBody>
                    <a:bodyPr/>
                    <a:lstStyle/>
                    <a:p>
                      <a:r>
                        <a:rPr lang="en-US" sz="2400" dirty="0"/>
                        <a:t>Order</a:t>
                      </a:r>
                    </a:p>
                    <a:p>
                      <a:r>
                        <a:rPr lang="en-US" sz="24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Name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Address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Order Date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Jones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123 Any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13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91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42596" y="881149"/>
            <a:ext cx="8780105" cy="5417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600" b="1" dirty="0"/>
              <a:t>Is there anything derived in the Order Detail grouping?</a:t>
            </a:r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r>
              <a:rPr lang="en-US" sz="2600" dirty="0"/>
              <a:t>Yes</a:t>
            </a:r>
          </a:p>
          <a:p>
            <a:pPr lvl="1" fontAlgn="auto"/>
            <a:r>
              <a:rPr lang="en-US" sz="2400" dirty="0" err="1"/>
              <a:t>TotalPrice</a:t>
            </a:r>
            <a:r>
              <a:rPr lang="en-US" sz="2400" dirty="0"/>
              <a:t> can be calculated </a:t>
            </a:r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fontAlgn="auto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 Processing </a:t>
            </a:r>
            <a:r>
              <a:rPr lang="en-US"/>
              <a:t>example – 3rd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/>
          </a:p>
          <a:p>
            <a:pPr lvl="1"/>
            <a:endParaRPr lang="en-US"/>
          </a:p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689255"/>
              </p:ext>
            </p:extLst>
          </p:nvPr>
        </p:nvGraphicFramePr>
        <p:xfrm>
          <a:off x="1529169" y="1617462"/>
          <a:ext cx="4741002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394">
                <a:tc>
                  <a:txBody>
                    <a:bodyPr/>
                    <a:lstStyle/>
                    <a:p>
                      <a:r>
                        <a:rPr lang="en-US" sz="2300" dirty="0"/>
                        <a:t>Order</a:t>
                      </a:r>
                    </a:p>
                    <a:p>
                      <a:r>
                        <a:rPr lang="en-US" sz="23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9.69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33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73" y="157064"/>
            <a:ext cx="8780107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</a:t>
            </a:r>
            <a:r>
              <a:rPr lang="en-US" sz="2800" dirty="0"/>
              <a:t>example – 3rd normal form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62058" y="3916821"/>
            <a:ext cx="8523321" cy="2421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600" b="1" dirty="0"/>
              <a:t>How do we handle Derived Dependencies?</a:t>
            </a:r>
          </a:p>
          <a:p>
            <a:pPr lvl="1" fontAlgn="auto"/>
            <a:r>
              <a:rPr lang="en-US" sz="2400" dirty="0"/>
              <a:t>They are deleted from the table</a:t>
            </a:r>
          </a:p>
          <a:p>
            <a:pPr lvl="1" fontAlgn="auto"/>
            <a:endParaRPr lang="en-US" dirty="0"/>
          </a:p>
          <a:p>
            <a:pPr fontAlgn="auto"/>
            <a:r>
              <a:rPr lang="en-US" sz="2600" b="1" dirty="0"/>
              <a:t>Before deleting them, what must be done?</a:t>
            </a:r>
          </a:p>
          <a:p>
            <a:pPr lvl="1" fontAlgn="auto"/>
            <a:r>
              <a:rPr lang="en-US" sz="2400" dirty="0"/>
              <a:t>The exact formula to reconstruct the data must be specified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178344"/>
              </p:ext>
            </p:extLst>
          </p:nvPr>
        </p:nvGraphicFramePr>
        <p:xfrm>
          <a:off x="2135659" y="671945"/>
          <a:ext cx="4741002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394">
                <a:tc>
                  <a:txBody>
                    <a:bodyPr/>
                    <a:lstStyle/>
                    <a:p>
                      <a:r>
                        <a:rPr lang="en-US" sz="2300" dirty="0"/>
                        <a:t>Order</a:t>
                      </a:r>
                    </a:p>
                    <a:p>
                      <a:r>
                        <a:rPr lang="en-US" sz="23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9.69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33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87687"/>
            <a:ext cx="7886700" cy="500149"/>
          </a:xfrm>
        </p:spPr>
        <p:txBody>
          <a:bodyPr/>
          <a:lstStyle/>
          <a:p>
            <a:r>
              <a:rPr lang="en-US" altLang="en-US" dirty="0"/>
              <a:t>Order Processing </a:t>
            </a:r>
            <a:r>
              <a:rPr lang="en-US" dirty="0"/>
              <a:t>example – 3rd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3286" y="4221620"/>
            <a:ext cx="8817428" cy="2421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600" b="1" dirty="0"/>
              <a:t>What is the formula necessary to reconstruct the </a:t>
            </a:r>
            <a:r>
              <a:rPr lang="en-US" sz="2600" b="1" dirty="0" err="1"/>
              <a:t>TotalPrice</a:t>
            </a:r>
            <a:r>
              <a:rPr lang="en-US" sz="2600" b="1" dirty="0"/>
              <a:t>?</a:t>
            </a:r>
          </a:p>
          <a:p>
            <a:pPr lvl="1" fontAlgn="auto"/>
            <a:r>
              <a:rPr lang="en-US" sz="2400" dirty="0"/>
              <a:t>Multiply </a:t>
            </a:r>
            <a:r>
              <a:rPr lang="en-US" sz="2400" b="1" dirty="0"/>
              <a:t>Quantity Ordered</a:t>
            </a:r>
            <a:r>
              <a:rPr lang="en-US" sz="2400" dirty="0"/>
              <a:t> on the Order Detail grouping by the </a:t>
            </a:r>
            <a:r>
              <a:rPr lang="en-US" sz="2400" b="1" dirty="0" err="1"/>
              <a:t>PartCostPerUnit</a:t>
            </a:r>
            <a:r>
              <a:rPr lang="en-US" sz="2400" dirty="0"/>
              <a:t> for the part on the Parts grouping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632632"/>
              </p:ext>
            </p:extLst>
          </p:nvPr>
        </p:nvGraphicFramePr>
        <p:xfrm>
          <a:off x="129575" y="1007843"/>
          <a:ext cx="4741002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394">
                <a:tc>
                  <a:txBody>
                    <a:bodyPr/>
                    <a:lstStyle/>
                    <a:p>
                      <a:r>
                        <a:rPr lang="en-US" sz="2300" dirty="0"/>
                        <a:t>Order</a:t>
                      </a:r>
                    </a:p>
                    <a:p>
                      <a:r>
                        <a:rPr lang="en-US" sz="23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9.69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736684"/>
              </p:ext>
            </p:extLst>
          </p:nvPr>
        </p:nvGraphicFramePr>
        <p:xfrm>
          <a:off x="5057191" y="1000534"/>
          <a:ext cx="3993505" cy="297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0282">
                <a:tc>
                  <a:txBody>
                    <a:bodyPr/>
                    <a:lstStyle/>
                    <a:p>
                      <a:r>
                        <a:rPr lang="en-US" sz="23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Part </a:t>
                      </a:r>
                      <a:r>
                        <a:rPr lang="en-US" sz="2300" dirty="0" err="1"/>
                        <a:t>Desc</a:t>
                      </a:r>
                      <a:endParaRPr lang="en-US" sz="23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Part Cost Per Unit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5.99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Hammer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9.69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.02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640562" y="999333"/>
            <a:ext cx="1362269" cy="301079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2156" y="1007761"/>
            <a:ext cx="1362269" cy="300236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33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0" y="269681"/>
            <a:ext cx="8845420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</a:t>
            </a:r>
            <a:r>
              <a:rPr lang="en-US" sz="2800" dirty="0"/>
              <a:t>example – 3rd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23308"/>
              </p:ext>
            </p:extLst>
          </p:nvPr>
        </p:nvGraphicFramePr>
        <p:xfrm>
          <a:off x="2249844" y="1149987"/>
          <a:ext cx="404831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954">
                <a:tc>
                  <a:txBody>
                    <a:bodyPr/>
                    <a:lstStyle/>
                    <a:p>
                      <a:r>
                        <a:rPr lang="en-US" sz="2400" dirty="0"/>
                        <a:t>Order</a:t>
                      </a:r>
                    </a:p>
                    <a:p>
                      <a:r>
                        <a:rPr lang="en-US" sz="24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Quantity Ordered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462059" y="4478217"/>
            <a:ext cx="8219881" cy="1703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600" dirty="0"/>
              <a:t>Once the formula has been identified, delete the derived attribute from the Order Detail data grouping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18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 Processing </a:t>
            </a:r>
            <a:r>
              <a:rPr lang="en-US"/>
              <a:t>example – 3rd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0051" y="1077884"/>
            <a:ext cx="8163897" cy="4865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600" dirty="0"/>
              <a:t>Is there anything derived in the Parts grouping?</a:t>
            </a:r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marL="34290" indent="0" fontAlgn="auto">
              <a:buNone/>
            </a:pPr>
            <a:endParaRPr lang="en-US" dirty="0"/>
          </a:p>
          <a:p>
            <a:pPr fontAlgn="auto"/>
            <a:r>
              <a:rPr lang="en-US" sz="2600" dirty="0"/>
              <a:t>No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882206"/>
              </p:ext>
            </p:extLst>
          </p:nvPr>
        </p:nvGraphicFramePr>
        <p:xfrm>
          <a:off x="1655310" y="1841329"/>
          <a:ext cx="437226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954">
                <a:tc>
                  <a:txBody>
                    <a:bodyPr/>
                    <a:lstStyle/>
                    <a:p>
                      <a:r>
                        <a:rPr lang="en-US" sz="24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</a:t>
                      </a:r>
                      <a:r>
                        <a:rPr lang="en-US" sz="2400" dirty="0" err="1"/>
                        <a:t>Desc</a:t>
                      </a:r>
                      <a:endParaRPr lang="en-US" sz="24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Cost Per Unit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Hammer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.02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06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73" y="381000"/>
            <a:ext cx="8770776" cy="500149"/>
          </a:xfrm>
        </p:spPr>
        <p:txBody>
          <a:bodyPr>
            <a:noAutofit/>
          </a:bodyPr>
          <a:lstStyle/>
          <a:p>
            <a:r>
              <a:rPr lang="en-US" altLang="en-US" sz="2800"/>
              <a:t>Order Processing </a:t>
            </a:r>
            <a:r>
              <a:rPr lang="en-US" sz="2800"/>
              <a:t>example – 3rd normal form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9209" y="1077884"/>
            <a:ext cx="8434873" cy="4865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600" dirty="0"/>
              <a:t>Once all Derived Dependencies have been eliminated, work on </a:t>
            </a:r>
            <a:r>
              <a:rPr lang="en-US" sz="2600" b="1" dirty="0"/>
              <a:t>Transitive Dependencies</a:t>
            </a:r>
          </a:p>
          <a:p>
            <a:pPr fontAlgn="auto"/>
            <a:endParaRPr lang="en-US" dirty="0"/>
          </a:p>
          <a:p>
            <a:pPr fontAlgn="auto"/>
            <a:r>
              <a:rPr lang="en-US" sz="2600" dirty="0"/>
              <a:t>A Transitive Dependency is where a </a:t>
            </a:r>
            <a:r>
              <a:rPr lang="en-US" sz="2600" b="1" dirty="0"/>
              <a:t>Non-Key attribute </a:t>
            </a:r>
            <a:r>
              <a:rPr lang="en-US" sz="2600" dirty="0"/>
              <a:t>depends on another </a:t>
            </a:r>
            <a:r>
              <a:rPr lang="en-US" sz="2600" b="1" dirty="0"/>
              <a:t>Non-Key attribute </a:t>
            </a:r>
            <a:r>
              <a:rPr lang="en-US" sz="2600" dirty="0"/>
              <a:t>in the same table</a:t>
            </a:r>
          </a:p>
          <a:p>
            <a:pPr fontAlgn="auto"/>
            <a:endParaRPr lang="en-US" dirty="0"/>
          </a:p>
          <a:p>
            <a:pPr lvl="1" fontAlgn="auto"/>
            <a:r>
              <a:rPr lang="en-US" sz="2400" dirty="0"/>
              <a:t>When looking for Transitive Dependencies, make sure to ignore Keyed Attributes!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10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en-US" altLang="en-US" dirty="0"/>
              <a:t>Order Processing Example</a:t>
            </a:r>
            <a:br>
              <a:rPr lang="en-US" altLang="en-US" sz="10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7762"/>
            <a:ext cx="7886700" cy="671410"/>
          </a:xfrm>
        </p:spPr>
        <p:txBody>
          <a:bodyPr>
            <a:normAutofit/>
          </a:bodyPr>
          <a:lstStyle/>
          <a:p>
            <a:r>
              <a:rPr lang="en-US" sz="2800" dirty="0"/>
              <a:t>A sample of data may look like this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279598"/>
              </p:ext>
            </p:extLst>
          </p:nvPr>
        </p:nvGraphicFramePr>
        <p:xfrm>
          <a:off x="0" y="2075343"/>
          <a:ext cx="9153331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9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Order</a:t>
                      </a:r>
                    </a:p>
                    <a:p>
                      <a:r>
                        <a:rPr lang="en-US" sz="16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r>
                        <a:rPr lang="en-US" sz="16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r>
                        <a:rPr lang="en-US" sz="1600" dirty="0"/>
                        <a:t> Name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Address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Order Date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 </a:t>
                      </a:r>
                      <a:r>
                        <a:rPr lang="en-US" sz="1600" dirty="0" err="1"/>
                        <a:t>Desc</a:t>
                      </a:r>
                      <a:endParaRPr lang="en-US" sz="16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 Cost Per Unit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Jones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Any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23685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56897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Hammer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9.69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9.69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66698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66698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23558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88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2367" y="777997"/>
            <a:ext cx="8836702" cy="54878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600" b="1" dirty="0"/>
              <a:t>Are there any Transitive Dependencies in the Orders grouping?</a:t>
            </a:r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r>
              <a:rPr lang="en-US" sz="2800" dirty="0"/>
              <a:t>Yes</a:t>
            </a:r>
          </a:p>
          <a:p>
            <a:pPr lvl="1" fontAlgn="auto"/>
            <a:r>
              <a:rPr lang="en-US" sz="2800" dirty="0"/>
              <a:t>Customer Name and Address depend on Customer Number</a:t>
            </a:r>
          </a:p>
          <a:p>
            <a:pPr fontAlgn="auto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8170"/>
            <a:ext cx="8934138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</a:t>
            </a:r>
            <a:r>
              <a:rPr lang="en-US" sz="2800" dirty="0"/>
              <a:t>example – 3rd normal form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461109"/>
              </p:ext>
            </p:extLst>
          </p:nvPr>
        </p:nvGraphicFramePr>
        <p:xfrm>
          <a:off x="971550" y="1599997"/>
          <a:ext cx="72009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1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8307">
                <a:tc>
                  <a:txBody>
                    <a:bodyPr/>
                    <a:lstStyle/>
                    <a:p>
                      <a:r>
                        <a:rPr lang="en-US" sz="2400" dirty="0"/>
                        <a:t>Order</a:t>
                      </a:r>
                    </a:p>
                    <a:p>
                      <a:r>
                        <a:rPr lang="en-US" sz="24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Name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Address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Order Date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035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Jones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123 Any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313">
                <a:tc>
                  <a:txBody>
                    <a:bodyPr/>
                    <a:lstStyle/>
                    <a:p>
                      <a:r>
                        <a:rPr lang="en-US" sz="24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13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4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55" y="165408"/>
            <a:ext cx="8829368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</a:t>
            </a:r>
            <a:r>
              <a:rPr lang="en-US" sz="2800" dirty="0"/>
              <a:t>example – 3rd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/>
          </a:p>
          <a:p>
            <a:pPr lvl="1"/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6310" y="3517474"/>
            <a:ext cx="8721213" cy="28233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600" b="1" dirty="0"/>
              <a:t>How do we fix this?</a:t>
            </a:r>
          </a:p>
          <a:p>
            <a:pPr lvl="1" fontAlgn="auto"/>
            <a:r>
              <a:rPr lang="en-US" sz="2600" dirty="0"/>
              <a:t>Remove the functionally dependent data and place them in their own grouping</a:t>
            </a:r>
          </a:p>
          <a:p>
            <a:pPr lvl="1" fontAlgn="auto"/>
            <a:r>
              <a:rPr lang="en-US" sz="2600" b="1" dirty="0"/>
              <a:t>Copy</a:t>
            </a:r>
            <a:r>
              <a:rPr lang="en-US" sz="2600" dirty="0"/>
              <a:t> the attribute that they depend on to the new grouping, ensuring that attribute remains in the original grouping</a:t>
            </a:r>
          </a:p>
          <a:p>
            <a:pPr lvl="2" fontAlgn="auto"/>
            <a:r>
              <a:rPr lang="en-US" sz="2600" dirty="0"/>
              <a:t>This attribute becomes a Foreign Key</a:t>
            </a:r>
          </a:p>
          <a:p>
            <a:pPr lvl="1" fontAlgn="auto"/>
            <a:endParaRPr lang="en-US" sz="600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fontAlgn="auto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268381"/>
              </p:ext>
            </p:extLst>
          </p:nvPr>
        </p:nvGraphicFramePr>
        <p:xfrm>
          <a:off x="781050" y="649005"/>
          <a:ext cx="7200900" cy="2808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3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8307">
                <a:tc>
                  <a:txBody>
                    <a:bodyPr/>
                    <a:lstStyle/>
                    <a:p>
                      <a:r>
                        <a:rPr lang="en-US" sz="2400" dirty="0"/>
                        <a:t>Order</a:t>
                      </a:r>
                    </a:p>
                    <a:p>
                      <a:r>
                        <a:rPr lang="en-US" sz="24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Name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Address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Order Date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035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Jones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123 Any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313">
                <a:tc>
                  <a:txBody>
                    <a:bodyPr/>
                    <a:lstStyle/>
                    <a:p>
                      <a:r>
                        <a:rPr lang="en-US" sz="24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13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642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87" y="381000"/>
            <a:ext cx="8799871" cy="500149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Order Processing </a:t>
            </a:r>
            <a:r>
              <a:rPr lang="en-US" sz="2800" dirty="0"/>
              <a:t>example – 3rd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804376"/>
              </p:ext>
            </p:extLst>
          </p:nvPr>
        </p:nvGraphicFramePr>
        <p:xfrm>
          <a:off x="2261417" y="1163782"/>
          <a:ext cx="39427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884"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Name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Address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Jones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123 Any St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456 Oak St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456 Oak St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34715" y="3640975"/>
            <a:ext cx="8233035" cy="245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dirty="0"/>
              <a:t>Remove the Functionally Dependent data and the attribute it depends on into a grouping by itself</a:t>
            </a:r>
          </a:p>
          <a:p>
            <a:pPr lvl="1" fontAlgn="auto"/>
            <a:r>
              <a:rPr lang="en-US" sz="2800" dirty="0"/>
              <a:t>Customer T67 (Smith) appears twice, delete one of them</a:t>
            </a:r>
          </a:p>
          <a:p>
            <a:pPr fontAlgn="auto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11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0" y="199942"/>
            <a:ext cx="8898194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</a:t>
            </a:r>
            <a:r>
              <a:rPr lang="en-US" sz="2800" dirty="0"/>
              <a:t>example – 3rd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6645" y="3640975"/>
            <a:ext cx="8701549" cy="245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dirty="0"/>
              <a:t>Choose an attribute to be the Primary Key for this data grouping</a:t>
            </a:r>
          </a:p>
          <a:p>
            <a:pPr fontAlgn="auto"/>
            <a:r>
              <a:rPr lang="en-US" sz="2800" b="1" dirty="0"/>
              <a:t>What is best?</a:t>
            </a:r>
          </a:p>
          <a:p>
            <a:pPr lvl="1" fontAlgn="auto"/>
            <a:r>
              <a:rPr lang="en-US" sz="2800" dirty="0" err="1"/>
              <a:t>CustNumber</a:t>
            </a:r>
            <a:endParaRPr lang="en-US" sz="2800" dirty="0"/>
          </a:p>
          <a:p>
            <a:pPr fontAlgn="auto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383827"/>
              </p:ext>
            </p:extLst>
          </p:nvPr>
        </p:nvGraphicFramePr>
        <p:xfrm>
          <a:off x="2467895" y="1242873"/>
          <a:ext cx="39427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884"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Name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Address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Jones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123 Any St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456 Oak St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456 Oak St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87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13" y="381000"/>
            <a:ext cx="8780106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</a:t>
            </a:r>
            <a:r>
              <a:rPr lang="en-US" sz="2800" dirty="0"/>
              <a:t>example – 3rd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703033"/>
              </p:ext>
            </p:extLst>
          </p:nvPr>
        </p:nvGraphicFramePr>
        <p:xfrm>
          <a:off x="5229808" y="1576874"/>
          <a:ext cx="381622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0416">
                <a:tc>
                  <a:txBody>
                    <a:bodyPr/>
                    <a:lstStyle/>
                    <a:p>
                      <a:r>
                        <a:rPr lang="en-US" sz="2400" dirty="0"/>
                        <a:t>Order</a:t>
                      </a:r>
                    </a:p>
                    <a:p>
                      <a:r>
                        <a:rPr lang="en-US" sz="24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Order Date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13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363893" y="4128511"/>
            <a:ext cx="8602825" cy="245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dirty="0"/>
              <a:t>Remove the functionally dependent data (</a:t>
            </a:r>
            <a:r>
              <a:rPr lang="en-US" sz="2800" b="1" dirty="0" err="1"/>
              <a:t>CustName</a:t>
            </a:r>
            <a:r>
              <a:rPr lang="en-US" sz="2800" b="1" dirty="0"/>
              <a:t>, </a:t>
            </a:r>
            <a:r>
              <a:rPr lang="en-US" sz="2800" b="1" dirty="0" err="1"/>
              <a:t>CustAddress</a:t>
            </a:r>
            <a:r>
              <a:rPr lang="en-US" sz="2800" dirty="0"/>
              <a:t>) from its original grouping, leaving the attribute they depend on (</a:t>
            </a:r>
            <a:r>
              <a:rPr lang="en-US" sz="2800" dirty="0" err="1"/>
              <a:t>CustNumber</a:t>
            </a:r>
            <a:r>
              <a:rPr lang="en-US" sz="2800" dirty="0"/>
              <a:t>) behind</a:t>
            </a:r>
          </a:p>
          <a:p>
            <a:pPr lvl="1" fontAlgn="auto"/>
            <a:r>
              <a:rPr lang="en-US" sz="2800" dirty="0"/>
              <a:t>This attribute becomes a Foreign Key</a:t>
            </a:r>
          </a:p>
          <a:p>
            <a:pPr fontAlgn="auto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741059"/>
              </p:ext>
            </p:extLst>
          </p:nvPr>
        </p:nvGraphicFramePr>
        <p:xfrm>
          <a:off x="97971" y="1296962"/>
          <a:ext cx="4371392" cy="241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7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8295">
                <a:tc>
                  <a:txBody>
                    <a:bodyPr/>
                    <a:lstStyle/>
                    <a:p>
                      <a:r>
                        <a:rPr lang="en-US" sz="1600" dirty="0"/>
                        <a:t>Order</a:t>
                      </a:r>
                    </a:p>
                    <a:p>
                      <a:r>
                        <a:rPr lang="en-US" sz="16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r>
                        <a:rPr lang="en-US" sz="16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r>
                        <a:rPr lang="en-US" sz="1600" dirty="0"/>
                        <a:t> Name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Address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Order Date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056">
                <a:tc>
                  <a:txBody>
                    <a:bodyPr/>
                    <a:lstStyle/>
                    <a:p>
                      <a:r>
                        <a:rPr lang="en-US" sz="16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Jones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123 Any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845">
                <a:tc>
                  <a:txBody>
                    <a:bodyPr/>
                    <a:lstStyle/>
                    <a:p>
                      <a:r>
                        <a:rPr lang="en-US" sz="16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Nov 13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110342" y="1296962"/>
            <a:ext cx="2604408" cy="241237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94760" y="2325861"/>
            <a:ext cx="1435048" cy="793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625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21" y="381000"/>
            <a:ext cx="8826759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</a:t>
            </a:r>
            <a:r>
              <a:rPr lang="en-US" sz="2800" dirty="0"/>
              <a:t>example – 3rd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1050" y="4189615"/>
            <a:ext cx="7886700" cy="190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dirty="0"/>
              <a:t>The </a:t>
            </a:r>
            <a:r>
              <a:rPr lang="en-US" sz="2800" b="1" dirty="0" err="1"/>
              <a:t>CustNumber</a:t>
            </a:r>
            <a:r>
              <a:rPr lang="en-US" sz="2800" dirty="0"/>
              <a:t> in both groupings creates a parent/child relationship between the groupings</a:t>
            </a:r>
          </a:p>
          <a:p>
            <a:pPr fontAlgn="auto"/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496518"/>
              </p:ext>
            </p:extLst>
          </p:nvPr>
        </p:nvGraphicFramePr>
        <p:xfrm>
          <a:off x="4616135" y="1717786"/>
          <a:ext cx="420421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307"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Name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Address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S34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Jones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123 Any St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456 Oak St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Curved Up Arrow 7"/>
          <p:cNvSpPr/>
          <p:nvPr/>
        </p:nvSpPr>
        <p:spPr>
          <a:xfrm>
            <a:off x="2267339" y="3485393"/>
            <a:ext cx="3069771" cy="450030"/>
          </a:xfrm>
          <a:prstGeom prst="curvedUpArrow">
            <a:avLst>
              <a:gd name="adj1" fmla="val 25000"/>
              <a:gd name="adj2" fmla="val 12056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147726"/>
              </p:ext>
            </p:extLst>
          </p:nvPr>
        </p:nvGraphicFramePr>
        <p:xfrm>
          <a:off x="359229" y="1260586"/>
          <a:ext cx="381622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0416">
                <a:tc>
                  <a:txBody>
                    <a:bodyPr/>
                    <a:lstStyle/>
                    <a:p>
                      <a:r>
                        <a:rPr lang="en-US" sz="2400" dirty="0"/>
                        <a:t>Order</a:t>
                      </a:r>
                    </a:p>
                    <a:p>
                      <a:r>
                        <a:rPr lang="en-US" sz="24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Order Date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13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28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3" y="381000"/>
            <a:ext cx="8762163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</a:t>
            </a:r>
            <a:r>
              <a:rPr lang="en-US" sz="2800" dirty="0"/>
              <a:t>example – 3rd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28650" y="881149"/>
            <a:ext cx="8039100" cy="5214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dirty="0"/>
              <a:t>Are there any Transitive Dependencies in the </a:t>
            </a:r>
            <a:r>
              <a:rPr lang="en-US" sz="2800" b="1" dirty="0"/>
              <a:t>Order Detail </a:t>
            </a:r>
            <a:r>
              <a:rPr lang="en-US" sz="2800" dirty="0"/>
              <a:t>grouping?</a:t>
            </a:r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r>
              <a:rPr lang="en-US" sz="2800" dirty="0"/>
              <a:t>No</a:t>
            </a:r>
          </a:p>
          <a:p>
            <a:pPr lvl="1" fontAlgn="auto"/>
            <a:endParaRPr lang="en-US" sz="2600" dirty="0"/>
          </a:p>
          <a:p>
            <a:pPr lvl="1" fontAlgn="auto"/>
            <a:endParaRPr lang="en-US" sz="2600" dirty="0"/>
          </a:p>
          <a:p>
            <a:pPr fontAlgn="auto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0389055"/>
              </p:ext>
            </p:extLst>
          </p:nvPr>
        </p:nvGraphicFramePr>
        <p:xfrm>
          <a:off x="2519072" y="1921200"/>
          <a:ext cx="404831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954">
                <a:tc>
                  <a:txBody>
                    <a:bodyPr/>
                    <a:lstStyle/>
                    <a:p>
                      <a:r>
                        <a:rPr lang="en-US" sz="2400" dirty="0"/>
                        <a:t>Order</a:t>
                      </a:r>
                    </a:p>
                    <a:p>
                      <a:r>
                        <a:rPr lang="en-US" sz="24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Quantity Ordered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74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71" y="381000"/>
            <a:ext cx="8782260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</a:t>
            </a:r>
            <a:r>
              <a:rPr lang="en-US" sz="2800" dirty="0"/>
              <a:t>example – 3rd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21547" y="1007761"/>
            <a:ext cx="8346203" cy="5088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dirty="0"/>
              <a:t>Are there any Transitive Dependencies in the </a:t>
            </a:r>
            <a:r>
              <a:rPr lang="en-US" sz="2800" b="1" dirty="0"/>
              <a:t>Parts grouping</a:t>
            </a:r>
            <a:r>
              <a:rPr lang="en-US" sz="2800" dirty="0"/>
              <a:t>?</a:t>
            </a:r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r>
              <a:rPr lang="en-US" sz="2800" dirty="0"/>
              <a:t>No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28788"/>
              </p:ext>
            </p:extLst>
          </p:nvPr>
        </p:nvGraphicFramePr>
        <p:xfrm>
          <a:off x="1916566" y="2149800"/>
          <a:ext cx="437226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028">
                <a:tc>
                  <a:txBody>
                    <a:bodyPr/>
                    <a:lstStyle/>
                    <a:p>
                      <a:r>
                        <a:rPr lang="en-US" sz="24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</a:t>
                      </a:r>
                      <a:r>
                        <a:rPr lang="en-US" sz="2400" dirty="0" err="1"/>
                        <a:t>Desc</a:t>
                      </a:r>
                      <a:endParaRPr lang="en-US" sz="24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Cost Per Unit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Hammer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.02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63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068" y="221987"/>
            <a:ext cx="8857641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</a:t>
            </a:r>
            <a:r>
              <a:rPr lang="en-US" sz="2800" dirty="0"/>
              <a:t>example – Yay, we are there!</a:t>
            </a:r>
          </a:p>
        </p:txBody>
      </p:sp>
      <p:graphicFrame>
        <p:nvGraphicFramePr>
          <p:cNvPr id="2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681687"/>
              </p:ext>
            </p:extLst>
          </p:nvPr>
        </p:nvGraphicFramePr>
        <p:xfrm>
          <a:off x="141068" y="3014037"/>
          <a:ext cx="2743200" cy="1704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307">
                <a:tc>
                  <a:txBody>
                    <a:bodyPr/>
                    <a:lstStyle/>
                    <a:p>
                      <a:r>
                        <a:rPr lang="en-US" dirty="0" err="1"/>
                        <a:t>Cust</a:t>
                      </a:r>
                      <a:r>
                        <a:rPr lang="en-US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</a:t>
                      </a:r>
                      <a:r>
                        <a:rPr lang="en-US" dirty="0"/>
                        <a:t> Name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</a:t>
                      </a:r>
                      <a:endParaRPr lang="en-US" dirty="0"/>
                    </a:p>
                    <a:p>
                      <a:r>
                        <a:rPr lang="en-US" dirty="0"/>
                        <a:t>Address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S34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Jones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Any St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T67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 Oak St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556715"/>
              </p:ext>
            </p:extLst>
          </p:nvPr>
        </p:nvGraphicFramePr>
        <p:xfrm>
          <a:off x="6052703" y="1377513"/>
          <a:ext cx="2743200" cy="1810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307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  <a:p>
                      <a:r>
                        <a:rPr lang="en-US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</a:t>
                      </a:r>
                      <a:r>
                        <a:rPr lang="en-US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Date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13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756363"/>
              </p:ext>
            </p:extLst>
          </p:nvPr>
        </p:nvGraphicFramePr>
        <p:xfrm>
          <a:off x="6088034" y="3786124"/>
          <a:ext cx="2743200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954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  <a:p>
                      <a:r>
                        <a:rPr lang="en-US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 Ordered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64532"/>
              </p:ext>
            </p:extLst>
          </p:nvPr>
        </p:nvGraphicFramePr>
        <p:xfrm>
          <a:off x="3060166" y="4077623"/>
          <a:ext cx="2743200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954">
                <a:tc>
                  <a:txBody>
                    <a:bodyPr/>
                    <a:lstStyle/>
                    <a:p>
                      <a:r>
                        <a:rPr lang="en-US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 </a:t>
                      </a:r>
                      <a:r>
                        <a:rPr lang="en-US" dirty="0" err="1"/>
                        <a:t>Desc</a:t>
                      </a:r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 Cost Per Unit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Hammer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.02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Content Placeholder 2"/>
          <p:cNvSpPr txBox="1">
            <a:spLocks/>
          </p:cNvSpPr>
          <p:nvPr/>
        </p:nvSpPr>
        <p:spPr>
          <a:xfrm>
            <a:off x="475861" y="1141163"/>
            <a:ext cx="5032899" cy="1342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3200" b="1" dirty="0"/>
              <a:t>We are left with 4 separate data groupings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54772" y="3635279"/>
            <a:ext cx="231864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/>
              <a:t>Parts grouping</a:t>
            </a:r>
            <a:endParaRPr lang="en-US" sz="2600" dirty="0"/>
          </a:p>
        </p:txBody>
      </p:sp>
      <p:sp>
        <p:nvSpPr>
          <p:cNvPr id="10" name="Rectangle 9"/>
          <p:cNvSpPr/>
          <p:nvPr/>
        </p:nvSpPr>
        <p:spPr>
          <a:xfrm>
            <a:off x="5890579" y="3377512"/>
            <a:ext cx="32840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/>
              <a:t>Order Parts grouping</a:t>
            </a:r>
            <a:endParaRPr lang="en-US" sz="2600" dirty="0"/>
          </a:p>
        </p:txBody>
      </p:sp>
      <p:sp>
        <p:nvSpPr>
          <p:cNvPr id="11" name="Rectangle 10"/>
          <p:cNvSpPr/>
          <p:nvPr/>
        </p:nvSpPr>
        <p:spPr>
          <a:xfrm>
            <a:off x="85748" y="2552372"/>
            <a:ext cx="296023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/>
              <a:t>Customer grouping</a:t>
            </a:r>
            <a:endParaRPr lang="en-US" sz="2600" dirty="0"/>
          </a:p>
        </p:txBody>
      </p:sp>
      <p:sp>
        <p:nvSpPr>
          <p:cNvPr id="12" name="Rectangle 11"/>
          <p:cNvSpPr/>
          <p:nvPr/>
        </p:nvSpPr>
        <p:spPr>
          <a:xfrm>
            <a:off x="6347309" y="899915"/>
            <a:ext cx="24424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/>
              <a:t>Order grouping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61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093" y="320960"/>
            <a:ext cx="8873413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</a:t>
            </a:r>
            <a:r>
              <a:rPr lang="en-US" sz="2800" dirty="0"/>
              <a:t>example – Yay, we are there!</a:t>
            </a:r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5469200" y="2200291"/>
            <a:ext cx="3214490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b="1" dirty="0"/>
              <a:t>Orders</a:t>
            </a:r>
          </a:p>
          <a:p>
            <a:r>
              <a:rPr lang="en-US" altLang="en-US" sz="2000" dirty="0"/>
              <a:t>[PK] Order Number</a:t>
            </a:r>
          </a:p>
          <a:p>
            <a:r>
              <a:rPr lang="en-US" altLang="en-US" sz="2000" dirty="0"/>
              <a:t>         Order Date</a:t>
            </a:r>
          </a:p>
          <a:p>
            <a:r>
              <a:rPr lang="en-US" altLang="en-US" sz="2000" dirty="0"/>
              <a:t>         </a:t>
            </a:r>
            <a:r>
              <a:rPr lang="en-US" altLang="en-US" sz="2000" dirty="0" err="1"/>
              <a:t>CustomerNumber</a:t>
            </a:r>
            <a:r>
              <a:rPr lang="en-US" altLang="en-US" sz="2000" dirty="0"/>
              <a:t> [FK</a:t>
            </a:r>
            <a:r>
              <a:rPr lang="en-US" altLang="en-US" sz="1800" dirty="0"/>
              <a:t>]</a:t>
            </a: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939800" y="4305747"/>
            <a:ext cx="2755900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b="1" dirty="0"/>
              <a:t>Parts </a:t>
            </a:r>
          </a:p>
          <a:p>
            <a:r>
              <a:rPr lang="en-US" altLang="en-US" sz="2000" dirty="0"/>
              <a:t>   [PK] Part Number</a:t>
            </a:r>
          </a:p>
          <a:p>
            <a:r>
              <a:rPr lang="en-US" altLang="en-US" sz="2000" dirty="0"/>
              <a:t>           </a:t>
            </a:r>
            <a:r>
              <a:rPr lang="en-US" altLang="en-US" sz="2000" dirty="0" err="1"/>
              <a:t>PartDescription</a:t>
            </a:r>
            <a:endParaRPr lang="en-US" altLang="en-US" sz="2000" dirty="0"/>
          </a:p>
          <a:p>
            <a:r>
              <a:rPr lang="en-US" altLang="en-US" sz="2000" dirty="0"/>
              <a:t>           </a:t>
            </a:r>
            <a:r>
              <a:rPr lang="en-US" altLang="en-US" sz="2000" dirty="0" err="1"/>
              <a:t>PartCostPerUnit</a:t>
            </a:r>
            <a:endParaRPr lang="en-US" altLang="en-US" sz="2000" dirty="0"/>
          </a:p>
        </p:txBody>
      </p:sp>
      <p:sp>
        <p:nvSpPr>
          <p:cNvPr id="71686" name="Rectangle 9"/>
          <p:cNvSpPr>
            <a:spLocks noChangeArrowheads="1"/>
          </p:cNvSpPr>
          <p:nvPr/>
        </p:nvSpPr>
        <p:spPr bwMode="auto">
          <a:xfrm>
            <a:off x="307910" y="2255291"/>
            <a:ext cx="3216340" cy="144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b="1" dirty="0"/>
              <a:t>Customers</a:t>
            </a:r>
          </a:p>
          <a:p>
            <a:r>
              <a:rPr lang="en-US" altLang="en-US" sz="2400" dirty="0"/>
              <a:t>[PK]</a:t>
            </a:r>
            <a:r>
              <a:rPr lang="en-US" altLang="en-US" sz="2000" dirty="0"/>
              <a:t> Customer Number</a:t>
            </a:r>
          </a:p>
          <a:p>
            <a:r>
              <a:rPr lang="en-US" altLang="en-US" sz="2000" dirty="0"/>
              <a:t>         Customer Name</a:t>
            </a:r>
          </a:p>
          <a:p>
            <a:r>
              <a:rPr lang="en-US" altLang="en-US" sz="2000" dirty="0"/>
              <a:t>         Customer Address</a:t>
            </a:r>
          </a:p>
        </p:txBody>
      </p:sp>
      <p:sp>
        <p:nvSpPr>
          <p:cNvPr id="71687" name="Rectangle 11"/>
          <p:cNvSpPr>
            <a:spLocks noChangeArrowheads="1"/>
          </p:cNvSpPr>
          <p:nvPr/>
        </p:nvSpPr>
        <p:spPr bwMode="auto">
          <a:xfrm>
            <a:off x="5549900" y="4332734"/>
            <a:ext cx="3230206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b="1" dirty="0"/>
              <a:t>Order Parts</a:t>
            </a:r>
          </a:p>
          <a:p>
            <a:r>
              <a:rPr lang="en-US" altLang="en-US" sz="2000" dirty="0"/>
              <a:t>[PK1] Order Number  [FK]</a:t>
            </a:r>
          </a:p>
          <a:p>
            <a:r>
              <a:rPr lang="en-US" altLang="en-US" sz="2000" dirty="0"/>
              <a:t>[PK2] Part Number     [FK]</a:t>
            </a:r>
          </a:p>
          <a:p>
            <a:r>
              <a:rPr lang="en-US" altLang="en-US" sz="2000" dirty="0"/>
              <a:t>           </a:t>
            </a:r>
            <a:r>
              <a:rPr lang="en-US" altLang="en-US" sz="2000" dirty="0" err="1"/>
              <a:t>QuantityOrdered</a:t>
            </a:r>
            <a:endParaRPr lang="en-US" altLang="en-US" sz="2000" dirty="0"/>
          </a:p>
        </p:txBody>
      </p:sp>
      <p:sp>
        <p:nvSpPr>
          <p:cNvPr id="71688" name="Line 12"/>
          <p:cNvSpPr>
            <a:spLocks noChangeShapeType="1"/>
          </p:cNvSpPr>
          <p:nvPr/>
        </p:nvSpPr>
        <p:spPr bwMode="auto">
          <a:xfrm>
            <a:off x="3517900" y="2764668"/>
            <a:ext cx="195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89" name="Line 13"/>
          <p:cNvSpPr>
            <a:spLocks noChangeShapeType="1"/>
          </p:cNvSpPr>
          <p:nvPr/>
        </p:nvSpPr>
        <p:spPr bwMode="auto">
          <a:xfrm flipH="1">
            <a:off x="6794112" y="3612792"/>
            <a:ext cx="31750" cy="7111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1690" name="Line 14"/>
          <p:cNvSpPr>
            <a:spLocks noChangeShapeType="1"/>
          </p:cNvSpPr>
          <p:nvPr/>
        </p:nvSpPr>
        <p:spPr bwMode="auto">
          <a:xfrm flipH="1">
            <a:off x="3708400" y="5054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91" name="Text Box 15"/>
          <p:cNvSpPr txBox="1">
            <a:spLocks noChangeArrowheads="1"/>
          </p:cNvSpPr>
          <p:nvPr/>
        </p:nvSpPr>
        <p:spPr bwMode="auto">
          <a:xfrm>
            <a:off x="4013200" y="2459868"/>
            <a:ext cx="81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Place</a:t>
            </a:r>
          </a:p>
        </p:txBody>
      </p:sp>
      <p:sp>
        <p:nvSpPr>
          <p:cNvPr id="71692" name="Text Box 16"/>
          <p:cNvSpPr txBox="1">
            <a:spLocks noChangeArrowheads="1"/>
          </p:cNvSpPr>
          <p:nvPr/>
        </p:nvSpPr>
        <p:spPr bwMode="auto">
          <a:xfrm>
            <a:off x="7010400" y="3757613"/>
            <a:ext cx="100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Have</a:t>
            </a:r>
          </a:p>
        </p:txBody>
      </p:sp>
      <p:sp>
        <p:nvSpPr>
          <p:cNvPr id="71693" name="Text Box 17"/>
          <p:cNvSpPr txBox="1">
            <a:spLocks noChangeArrowheads="1"/>
          </p:cNvSpPr>
          <p:nvPr/>
        </p:nvSpPr>
        <p:spPr bwMode="auto">
          <a:xfrm>
            <a:off x="4229100" y="4699000"/>
            <a:ext cx="927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Contain</a:t>
            </a:r>
          </a:p>
        </p:txBody>
      </p:sp>
      <p:sp>
        <p:nvSpPr>
          <p:cNvPr id="71694" name="Text Box 18"/>
          <p:cNvSpPr txBox="1">
            <a:spLocks noChangeArrowheads="1"/>
          </p:cNvSpPr>
          <p:nvPr/>
        </p:nvSpPr>
        <p:spPr bwMode="auto">
          <a:xfrm>
            <a:off x="5168900" y="2510668"/>
            <a:ext cx="927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&lt;</a:t>
            </a:r>
          </a:p>
        </p:txBody>
      </p:sp>
      <p:sp>
        <p:nvSpPr>
          <p:cNvPr id="71695" name="Line 19"/>
          <p:cNvSpPr>
            <a:spLocks noChangeShapeType="1"/>
          </p:cNvSpPr>
          <p:nvPr/>
        </p:nvSpPr>
        <p:spPr bwMode="auto">
          <a:xfrm>
            <a:off x="3619500" y="2599568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96" name="Line 20"/>
          <p:cNvSpPr>
            <a:spLocks noChangeShapeType="1"/>
          </p:cNvSpPr>
          <p:nvPr/>
        </p:nvSpPr>
        <p:spPr bwMode="auto">
          <a:xfrm>
            <a:off x="6610350" y="4127436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97" name="Text Box 21"/>
          <p:cNvSpPr txBox="1">
            <a:spLocks noChangeArrowheads="1"/>
          </p:cNvSpPr>
          <p:nvPr/>
        </p:nvSpPr>
        <p:spPr bwMode="auto">
          <a:xfrm>
            <a:off x="6604000" y="4034237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^</a:t>
            </a:r>
          </a:p>
        </p:txBody>
      </p:sp>
      <p:sp>
        <p:nvSpPr>
          <p:cNvPr id="71698" name="Line 22"/>
          <p:cNvSpPr>
            <a:spLocks noChangeShapeType="1"/>
          </p:cNvSpPr>
          <p:nvPr/>
        </p:nvSpPr>
        <p:spPr bwMode="auto">
          <a:xfrm>
            <a:off x="6679163" y="3701841"/>
            <a:ext cx="292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99" name="Line 23"/>
          <p:cNvSpPr>
            <a:spLocks noChangeShapeType="1"/>
          </p:cNvSpPr>
          <p:nvPr/>
        </p:nvSpPr>
        <p:spPr bwMode="auto">
          <a:xfrm>
            <a:off x="3810000" y="4888724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00" name="Text Box 24"/>
          <p:cNvSpPr txBox="1">
            <a:spLocks noChangeArrowheads="1"/>
          </p:cNvSpPr>
          <p:nvPr/>
        </p:nvSpPr>
        <p:spPr bwMode="auto">
          <a:xfrm>
            <a:off x="5257800" y="4800600"/>
            <a:ext cx="927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&lt;</a:t>
            </a:r>
          </a:p>
        </p:txBody>
      </p:sp>
      <p:sp>
        <p:nvSpPr>
          <p:cNvPr id="71701" name="Oval 26"/>
          <p:cNvSpPr>
            <a:spLocks noChangeArrowheads="1"/>
          </p:cNvSpPr>
          <p:nvPr/>
        </p:nvSpPr>
        <p:spPr bwMode="auto">
          <a:xfrm>
            <a:off x="5181600" y="2688468"/>
            <a:ext cx="1270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02" name="Oval 27"/>
          <p:cNvSpPr>
            <a:spLocks noChangeArrowheads="1"/>
          </p:cNvSpPr>
          <p:nvPr/>
        </p:nvSpPr>
        <p:spPr bwMode="auto">
          <a:xfrm>
            <a:off x="5245100" y="4978400"/>
            <a:ext cx="1270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47869" y="1080656"/>
            <a:ext cx="7955031" cy="876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dirty="0"/>
              <a:t>These data groupings can be expressed as an ERD</a:t>
            </a:r>
          </a:p>
          <a:p>
            <a:pPr lvl="1" fontAlgn="auto"/>
            <a:r>
              <a:rPr lang="en-US" sz="2800" dirty="0"/>
              <a:t>Each data grouping will become a table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23984" y="4318725"/>
            <a:ext cx="7886700" cy="1730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b="1" dirty="0"/>
              <a:t>Before we begin, what do we identify?</a:t>
            </a:r>
          </a:p>
          <a:p>
            <a:pPr lvl="1" fontAlgn="auto"/>
            <a:r>
              <a:rPr lang="en-US" sz="2600" dirty="0"/>
              <a:t>Primary Key</a:t>
            </a:r>
          </a:p>
          <a:p>
            <a:pPr lvl="1" fontAlgn="auto"/>
            <a:r>
              <a:rPr lang="en-US" sz="2600" dirty="0"/>
              <a:t>Single-value attributes</a:t>
            </a:r>
          </a:p>
          <a:p>
            <a:pPr lvl="1" fontAlgn="auto"/>
            <a:r>
              <a:rPr lang="en-US" sz="2600" dirty="0"/>
              <a:t>Multiple value 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84" y="262957"/>
            <a:ext cx="7886700" cy="500149"/>
          </a:xfrm>
        </p:spPr>
        <p:txBody>
          <a:bodyPr>
            <a:normAutofit/>
          </a:bodyPr>
          <a:lstStyle/>
          <a:p>
            <a:r>
              <a:rPr lang="en-US" altLang="en-US" dirty="0"/>
              <a:t>Order Processing Example – </a:t>
            </a:r>
            <a:r>
              <a:rPr lang="en-US" altLang="en-US" dirty="0">
                <a:solidFill>
                  <a:srgbClr val="FF0000"/>
                </a:solidFill>
              </a:rPr>
              <a:t>Before we begin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225502"/>
              </p:ext>
            </p:extLst>
          </p:nvPr>
        </p:nvGraphicFramePr>
        <p:xfrm>
          <a:off x="-9331" y="855004"/>
          <a:ext cx="9153331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9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Order</a:t>
                      </a:r>
                    </a:p>
                    <a:p>
                      <a:r>
                        <a:rPr lang="en-US" sz="16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r>
                        <a:rPr lang="en-US" sz="16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r>
                        <a:rPr lang="en-US" sz="1600" dirty="0"/>
                        <a:t> Name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Address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Order Date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 </a:t>
                      </a:r>
                      <a:r>
                        <a:rPr lang="en-US" sz="1600" dirty="0" err="1"/>
                        <a:t>Desc</a:t>
                      </a:r>
                      <a:endParaRPr lang="en-US" sz="16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 Cost Per Unit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Jones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Any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23685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56897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Hammer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9.69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9.69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66698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66698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23558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81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81824"/>
            <a:ext cx="7886700" cy="500149"/>
          </a:xfrm>
        </p:spPr>
        <p:txBody>
          <a:bodyPr>
            <a:noAutofit/>
          </a:bodyPr>
          <a:lstStyle/>
          <a:p>
            <a:r>
              <a:rPr lang="en-US" altLang="en-US" sz="3200" dirty="0">
                <a:sym typeface="Wingdings" panose="05000000000000000000" pitchFamily="2" charset="2"/>
              </a:rPr>
              <a:t>Time Anomaly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878" y="1007761"/>
            <a:ext cx="8304244" cy="4935839"/>
          </a:xfrm>
        </p:spPr>
        <p:txBody>
          <a:bodyPr/>
          <a:lstStyle/>
          <a:p>
            <a:r>
              <a:rPr lang="en-US" altLang="en-US" sz="2800" dirty="0">
                <a:sym typeface="Wingdings" panose="05000000000000000000" pitchFamily="2" charset="2"/>
              </a:rPr>
              <a:t>The time anomaly occurs not because of the structure of the data directly</a:t>
            </a:r>
          </a:p>
          <a:p>
            <a:pPr lvl="1"/>
            <a:r>
              <a:rPr lang="en-US" altLang="en-US" sz="2600" dirty="0">
                <a:sym typeface="Wingdings" panose="05000000000000000000" pitchFamily="2" charset="2"/>
              </a:rPr>
              <a:t>Rather it occurs due to the passage of time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sz="2800" dirty="0">
                <a:sym typeface="Wingdings" panose="05000000000000000000" pitchFamily="2" charset="2"/>
              </a:rPr>
              <a:t>As time passes, changes in data values cause data to become wrong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sz="2800" dirty="0">
                <a:sym typeface="Wingdings" panose="05000000000000000000" pitchFamily="2" charset="2"/>
              </a:rPr>
              <a:t>Not all data will suffer from the Time anomaly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81824"/>
            <a:ext cx="7886700" cy="500149"/>
          </a:xfrm>
        </p:spPr>
        <p:txBody>
          <a:bodyPr>
            <a:noAutofit/>
          </a:bodyPr>
          <a:lstStyle/>
          <a:p>
            <a:r>
              <a:rPr lang="en-US" altLang="en-US" sz="3200" dirty="0">
                <a:sym typeface="Wingdings" panose="05000000000000000000" pitchFamily="2" charset="2"/>
              </a:rPr>
              <a:t>Time Anomaly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sym typeface="Wingdings" panose="05000000000000000000" pitchFamily="2" charset="2"/>
              </a:rPr>
              <a:t>The </a:t>
            </a:r>
            <a:r>
              <a:rPr lang="en-US" altLang="en-US" sz="2800" b="1" dirty="0">
                <a:sym typeface="Wingdings" panose="05000000000000000000" pitchFamily="2" charset="2"/>
              </a:rPr>
              <a:t>Order</a:t>
            </a:r>
            <a:r>
              <a:rPr lang="en-US" altLang="en-US" sz="2800" dirty="0">
                <a:sym typeface="Wingdings" panose="05000000000000000000" pitchFamily="2" charset="2"/>
              </a:rPr>
              <a:t> ERD and tables we just created may experience this anomaly. </a:t>
            </a:r>
          </a:p>
          <a:p>
            <a:pPr lvl="1"/>
            <a:r>
              <a:rPr lang="en-US" altLang="en-US" sz="2600" b="1" dirty="0">
                <a:sym typeface="Wingdings" panose="05000000000000000000" pitchFamily="2" charset="2"/>
              </a:rPr>
              <a:t>Part price </a:t>
            </a:r>
            <a:r>
              <a:rPr lang="en-US" altLang="en-US" sz="2600" dirty="0">
                <a:sym typeface="Wingdings" panose="05000000000000000000" pitchFamily="2" charset="2"/>
              </a:rPr>
              <a:t>will likely change over time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sz="2800" dirty="0">
                <a:sym typeface="Wingdings" panose="05000000000000000000" pitchFamily="2" charset="2"/>
              </a:rPr>
              <a:t>This will result in the price of an order being different across a certain time period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44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60561"/>
            <a:ext cx="7886700" cy="500149"/>
          </a:xfrm>
        </p:spPr>
        <p:txBody>
          <a:bodyPr>
            <a:noAutofit/>
          </a:bodyPr>
          <a:lstStyle/>
          <a:p>
            <a:r>
              <a:rPr lang="en-US" altLang="en-US" sz="3200" dirty="0">
                <a:sym typeface="Wingdings" panose="05000000000000000000" pitchFamily="2" charset="2"/>
              </a:rPr>
              <a:t>Time Anomaly – Order Example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776751"/>
            <a:ext cx="7886700" cy="530942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 b="1" dirty="0">
                <a:sym typeface="Wingdings" panose="05000000000000000000" pitchFamily="2" charset="2"/>
              </a:rPr>
              <a:t>Monday</a:t>
            </a:r>
            <a:r>
              <a:rPr lang="en-US" altLang="en-US" dirty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en-US" altLang="en-US" sz="2800" dirty="0">
                <a:sym typeface="Wingdings" panose="05000000000000000000" pitchFamily="2" charset="2"/>
              </a:rPr>
              <a:t>I place an order for </a:t>
            </a:r>
            <a:r>
              <a:rPr lang="en-US" altLang="en-US" sz="2800" b="1" dirty="0">
                <a:solidFill>
                  <a:srgbClr val="CC0000"/>
                </a:solidFill>
                <a:sym typeface="Wingdings" panose="05000000000000000000" pitchFamily="2" charset="2"/>
              </a:rPr>
              <a:t>10 drills </a:t>
            </a:r>
            <a:r>
              <a:rPr lang="en-US" altLang="en-US" sz="2800" dirty="0">
                <a:sym typeface="Wingdings" panose="05000000000000000000" pitchFamily="2" charset="2"/>
              </a:rPr>
              <a:t>and am quoted a unit price of </a:t>
            </a:r>
            <a:r>
              <a:rPr lang="en-US" altLang="en-US" sz="2800" b="1" dirty="0">
                <a:solidFill>
                  <a:srgbClr val="CC0000"/>
                </a:solidFill>
                <a:sym typeface="Wingdings" panose="05000000000000000000" pitchFamily="2" charset="2"/>
              </a:rPr>
              <a:t>$49.99</a:t>
            </a:r>
          </a:p>
          <a:p>
            <a:pPr lvl="2"/>
            <a:r>
              <a:rPr lang="en-US" altLang="en-US" sz="2800" dirty="0">
                <a:sym typeface="Wingdings" panose="05000000000000000000" pitchFamily="2" charset="2"/>
              </a:rPr>
              <a:t>I am expecting to pay </a:t>
            </a:r>
            <a:r>
              <a:rPr lang="en-US" altLang="en-US" sz="2800" b="1" dirty="0">
                <a:solidFill>
                  <a:srgbClr val="CC0000"/>
                </a:solidFill>
                <a:sym typeface="Wingdings" panose="05000000000000000000" pitchFamily="2" charset="2"/>
              </a:rPr>
              <a:t>$499.90 + tax</a:t>
            </a:r>
          </a:p>
          <a:p>
            <a:endParaRPr lang="en-US" altLang="en-US" sz="400" dirty="0">
              <a:sym typeface="Wingdings" panose="05000000000000000000" pitchFamily="2" charset="2"/>
            </a:endParaRPr>
          </a:p>
          <a:p>
            <a:r>
              <a:rPr lang="en-US" altLang="en-US" sz="2800" b="1" dirty="0">
                <a:sym typeface="Wingdings" panose="05000000000000000000" pitchFamily="2" charset="2"/>
              </a:rPr>
              <a:t>Tuesday</a:t>
            </a:r>
            <a:r>
              <a:rPr lang="en-US" altLang="en-US" dirty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en-US" altLang="en-US" sz="2800" dirty="0">
                <a:sym typeface="Wingdings" panose="05000000000000000000" pitchFamily="2" charset="2"/>
              </a:rPr>
              <a:t>Your business increases prices by 20%</a:t>
            </a:r>
          </a:p>
          <a:p>
            <a:pPr lvl="2"/>
            <a:r>
              <a:rPr lang="en-US" altLang="en-US" sz="2800" dirty="0">
                <a:sym typeface="Wingdings" panose="05000000000000000000" pitchFamily="2" charset="2"/>
              </a:rPr>
              <a:t>The price of a drill increases to </a:t>
            </a:r>
            <a:r>
              <a:rPr lang="en-US" altLang="en-US" sz="2800" b="1" dirty="0">
                <a:solidFill>
                  <a:srgbClr val="CC0000"/>
                </a:solidFill>
                <a:sym typeface="Wingdings" panose="05000000000000000000" pitchFamily="2" charset="2"/>
              </a:rPr>
              <a:t>$59.99</a:t>
            </a:r>
          </a:p>
          <a:p>
            <a:pPr lvl="1"/>
            <a:endParaRPr lang="en-US" altLang="en-US" sz="500" dirty="0">
              <a:sym typeface="Wingdings" panose="05000000000000000000" pitchFamily="2" charset="2"/>
            </a:endParaRPr>
          </a:p>
          <a:p>
            <a:r>
              <a:rPr lang="en-US" altLang="en-US" sz="2800" b="1" dirty="0">
                <a:sym typeface="Wingdings" panose="05000000000000000000" pitchFamily="2" charset="2"/>
              </a:rPr>
              <a:t>Wednesday</a:t>
            </a:r>
            <a:r>
              <a:rPr lang="en-US" altLang="en-US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altLang="en-US" sz="2800" dirty="0">
                <a:sym typeface="Wingdings" panose="05000000000000000000" pitchFamily="2" charset="2"/>
              </a:rPr>
              <a:t>Your company produces a bill and mails it to me</a:t>
            </a:r>
          </a:p>
          <a:p>
            <a:pPr lvl="2"/>
            <a:r>
              <a:rPr lang="en-US" altLang="en-US" sz="2800" dirty="0">
                <a:sym typeface="Wingdings" panose="05000000000000000000" pitchFamily="2" charset="2"/>
              </a:rPr>
              <a:t>The bill states I owe </a:t>
            </a:r>
            <a:r>
              <a:rPr lang="en-US" altLang="en-US" sz="2800" b="1" dirty="0">
                <a:solidFill>
                  <a:srgbClr val="CC0000"/>
                </a:solidFill>
                <a:sym typeface="Wingdings" panose="05000000000000000000" pitchFamily="2" charset="2"/>
              </a:rPr>
              <a:t>$599.90 + tax</a:t>
            </a:r>
          </a:p>
          <a:p>
            <a:pPr lvl="1"/>
            <a:endParaRPr lang="en-US" altLang="en-US" sz="500" dirty="0">
              <a:sym typeface="Wingdings" panose="05000000000000000000" pitchFamily="2" charset="2"/>
            </a:endParaRPr>
          </a:p>
          <a:p>
            <a:r>
              <a:rPr lang="en-US" altLang="en-US" sz="2800" b="1" dirty="0">
                <a:sym typeface="Wingdings" panose="05000000000000000000" pitchFamily="2" charset="2"/>
              </a:rPr>
              <a:t>Is this</a:t>
            </a:r>
          </a:p>
          <a:p>
            <a:pPr lvl="1"/>
            <a:r>
              <a:rPr lang="en-US" altLang="en-US" sz="2800" dirty="0">
                <a:sym typeface="Wingdings" panose="05000000000000000000" pitchFamily="2" charset="2"/>
              </a:rPr>
              <a:t>Fair?</a:t>
            </a:r>
          </a:p>
          <a:p>
            <a:pPr lvl="1"/>
            <a:r>
              <a:rPr lang="en-US" altLang="en-US" sz="2800" dirty="0">
                <a:sym typeface="Wingdings" panose="05000000000000000000" pitchFamily="2" charset="2"/>
              </a:rPr>
              <a:t>Legal?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24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5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69681"/>
            <a:ext cx="7886700" cy="500149"/>
          </a:xfrm>
        </p:spPr>
        <p:txBody>
          <a:bodyPr>
            <a:noAutofit/>
          </a:bodyPr>
          <a:lstStyle/>
          <a:p>
            <a:r>
              <a:rPr lang="en-US" altLang="en-US" sz="3200" dirty="0">
                <a:sym typeface="Wingdings" panose="05000000000000000000" pitchFamily="2" charset="2"/>
              </a:rPr>
              <a:t>Time Anomaly – Order Example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765" y="1007761"/>
            <a:ext cx="8469442" cy="4935839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altLang="en-US" sz="2800" dirty="0">
                <a:sym typeface="Wingdings" panose="05000000000000000000" pitchFamily="2" charset="2"/>
              </a:rPr>
              <a:t>This happens because there is </a:t>
            </a:r>
            <a:r>
              <a:rPr lang="en-US" altLang="en-US" sz="2800" b="1" dirty="0">
                <a:sym typeface="Wingdings" panose="05000000000000000000" pitchFamily="2" charset="2"/>
              </a:rPr>
              <a:t>only one part price </a:t>
            </a:r>
            <a:r>
              <a:rPr lang="en-US" altLang="en-US" sz="2800" dirty="0">
                <a:sym typeface="Wingdings" panose="05000000000000000000" pitchFamily="2" charset="2"/>
              </a:rPr>
              <a:t>in the data, on the parts table</a:t>
            </a:r>
          </a:p>
          <a:p>
            <a:pPr lvl="1"/>
            <a:r>
              <a:rPr lang="en-US" altLang="en-US" sz="2600" dirty="0">
                <a:sym typeface="Wingdings" panose="05000000000000000000" pitchFamily="2" charset="2"/>
              </a:rPr>
              <a:t>This price is the ‘current’ price of the product </a:t>
            </a:r>
          </a:p>
          <a:p>
            <a:pPr lvl="2">
              <a:spcAft>
                <a:spcPts val="1800"/>
              </a:spcAft>
            </a:pPr>
            <a:r>
              <a:rPr lang="en-US" altLang="en-US" sz="2600" dirty="0">
                <a:sym typeface="Wingdings" panose="05000000000000000000" pitchFamily="2" charset="2"/>
              </a:rPr>
              <a:t>What I’d pay to buy it today</a:t>
            </a:r>
          </a:p>
          <a:p>
            <a:pPr lvl="1"/>
            <a:r>
              <a:rPr lang="en-US" altLang="en-US" sz="2600" dirty="0">
                <a:sym typeface="Wingdings" panose="05000000000000000000" pitchFamily="2" charset="2"/>
              </a:rPr>
              <a:t>Since there is no other copy of the price, customers will always be forced into paying the current price</a:t>
            </a:r>
          </a:p>
          <a:p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75249" y="4145050"/>
            <a:ext cx="3374701" cy="17235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b="1" dirty="0"/>
              <a:t>Parts </a:t>
            </a:r>
          </a:p>
          <a:p>
            <a:r>
              <a:rPr lang="en-US" altLang="en-US" sz="2600" dirty="0"/>
              <a:t>[PK] Part Number</a:t>
            </a:r>
          </a:p>
          <a:p>
            <a:pPr defTabSz="690563"/>
            <a:r>
              <a:rPr lang="en-US" altLang="en-US" sz="2600" dirty="0"/>
              <a:t>         </a:t>
            </a:r>
            <a:r>
              <a:rPr lang="en-US" altLang="en-US" sz="2600" dirty="0" err="1"/>
              <a:t>PartDescription</a:t>
            </a:r>
            <a:r>
              <a:rPr lang="en-US" altLang="en-US" sz="2600" dirty="0"/>
              <a:t>                      	</a:t>
            </a:r>
            <a:r>
              <a:rPr lang="en-US" altLang="en-US" sz="2600" dirty="0" err="1"/>
              <a:t>PartCostPerUnit</a:t>
            </a:r>
            <a:endParaRPr lang="en-US" altLang="en-US" sz="2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53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69681"/>
            <a:ext cx="7886700" cy="500149"/>
          </a:xfrm>
        </p:spPr>
        <p:txBody>
          <a:bodyPr>
            <a:noAutofit/>
          </a:bodyPr>
          <a:lstStyle/>
          <a:p>
            <a:r>
              <a:rPr lang="en-US" altLang="en-US" sz="3200" dirty="0">
                <a:sym typeface="Wingdings" panose="05000000000000000000" pitchFamily="2" charset="2"/>
              </a:rPr>
              <a:t>Time Anomaly – Order Example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49" y="1007761"/>
            <a:ext cx="8260517" cy="5108226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>
                <a:sym typeface="Wingdings" panose="05000000000000000000" pitchFamily="2" charset="2"/>
              </a:rPr>
              <a:t>To fix the problem, record the price </a:t>
            </a:r>
            <a:r>
              <a:rPr lang="en-US" altLang="en-US" sz="2800" b="1" dirty="0">
                <a:sym typeface="Wingdings" panose="05000000000000000000" pitchFamily="2" charset="2"/>
              </a:rPr>
              <a:t>WHEN THE ORDER IS TAKEN </a:t>
            </a:r>
            <a:r>
              <a:rPr lang="en-US" altLang="en-US" sz="2800" dirty="0">
                <a:sym typeface="Wingdings" panose="05000000000000000000" pitchFamily="2" charset="2"/>
              </a:rPr>
              <a:t>and save it in the </a:t>
            </a:r>
            <a:r>
              <a:rPr lang="en-US" altLang="en-US" sz="2800" b="1" dirty="0" err="1">
                <a:sym typeface="Wingdings" panose="05000000000000000000" pitchFamily="2" charset="2"/>
              </a:rPr>
              <a:t>OrderParts</a:t>
            </a:r>
            <a:endParaRPr lang="en-US" altLang="en-US" sz="2800" b="1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sz="2800" dirty="0"/>
              <a:t>When saved with details, the bill can be created from the order</a:t>
            </a:r>
          </a:p>
          <a:p>
            <a:pPr lvl="1"/>
            <a:r>
              <a:rPr lang="en-US" sz="2600" dirty="0"/>
              <a:t>Customers would pay the price quoted when the order was placed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11647" y="1893696"/>
            <a:ext cx="4506394" cy="21236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b="1" dirty="0" err="1"/>
              <a:t>OrderParts</a:t>
            </a:r>
            <a:endParaRPr lang="en-US" altLang="en-US" sz="2800" b="1" dirty="0"/>
          </a:p>
          <a:p>
            <a:r>
              <a:rPr lang="en-US" altLang="en-US" sz="2600" dirty="0"/>
              <a:t>[PK1] Order Number  [FK]</a:t>
            </a:r>
          </a:p>
          <a:p>
            <a:r>
              <a:rPr lang="en-US" altLang="en-US" sz="2600" dirty="0"/>
              <a:t>[PK2] Part Number     [FK]</a:t>
            </a:r>
          </a:p>
          <a:p>
            <a:r>
              <a:rPr lang="en-US" altLang="en-US" sz="2600" dirty="0"/>
              <a:t>           </a:t>
            </a:r>
            <a:r>
              <a:rPr lang="en-US" altLang="en-US" sz="2600" dirty="0" err="1"/>
              <a:t>QuantityOrdered</a:t>
            </a:r>
            <a:endParaRPr lang="en-US" altLang="en-US" sz="2600" dirty="0"/>
          </a:p>
          <a:p>
            <a:r>
              <a:rPr lang="en-US" altLang="en-US" sz="2600" dirty="0"/>
              <a:t>           </a:t>
            </a:r>
            <a:r>
              <a:rPr lang="en-US" altLang="en-US" sz="2600" dirty="0" err="1"/>
              <a:t>PartCostPerUnit</a:t>
            </a:r>
            <a:endParaRPr lang="en-US" altLang="en-US" sz="2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963156" y="3535640"/>
            <a:ext cx="2537926" cy="5223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24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95201"/>
            <a:ext cx="7886700" cy="500149"/>
          </a:xfrm>
        </p:spPr>
        <p:txBody>
          <a:bodyPr>
            <a:noAutofit/>
          </a:bodyPr>
          <a:lstStyle/>
          <a:p>
            <a:r>
              <a:rPr lang="en-US" altLang="en-US" sz="3200" dirty="0">
                <a:sym typeface="Wingdings" panose="05000000000000000000" pitchFamily="2" charset="2"/>
              </a:rPr>
              <a:t>Time Anomaly – Order Example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721" y="2871875"/>
            <a:ext cx="8887312" cy="3419159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Although </a:t>
            </a:r>
            <a:r>
              <a:rPr lang="en-US" sz="2600" b="1" dirty="0" err="1"/>
              <a:t>PartCostPerUnit</a:t>
            </a:r>
            <a:r>
              <a:rPr lang="en-US" sz="2600" dirty="0"/>
              <a:t> exists on two tables, it is </a:t>
            </a:r>
            <a:r>
              <a:rPr lang="en-US" sz="2600" i="1" dirty="0"/>
              <a:t>not</a:t>
            </a:r>
            <a:r>
              <a:rPr lang="en-US" sz="2600" dirty="0"/>
              <a:t> redundant data</a:t>
            </a:r>
          </a:p>
          <a:p>
            <a:pPr lvl="1"/>
            <a:r>
              <a:rPr lang="en-US" sz="2600" dirty="0"/>
              <a:t>On </a:t>
            </a:r>
            <a:r>
              <a:rPr lang="en-US" sz="2600" b="1" dirty="0">
                <a:solidFill>
                  <a:srgbClr val="FF0000"/>
                </a:solidFill>
              </a:rPr>
              <a:t>Parts</a:t>
            </a:r>
            <a:r>
              <a:rPr lang="en-US" sz="2600" dirty="0"/>
              <a:t>, this price reflects the current selling price, or what I would have to pay to buy it today</a:t>
            </a:r>
          </a:p>
          <a:p>
            <a:pPr lvl="1"/>
            <a:r>
              <a:rPr lang="en-US" sz="2600" dirty="0"/>
              <a:t>On </a:t>
            </a:r>
            <a:r>
              <a:rPr lang="en-US" sz="2600" b="1" dirty="0" err="1">
                <a:solidFill>
                  <a:srgbClr val="0070C0"/>
                </a:solidFill>
              </a:rPr>
              <a:t>OrderParts</a:t>
            </a:r>
            <a:r>
              <a:rPr lang="en-US" sz="2600" b="1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this price reflects the selling price at the time the order was placed</a:t>
            </a:r>
          </a:p>
          <a:p>
            <a:pPr lvl="1"/>
            <a:endParaRPr lang="en-US" sz="400" dirty="0"/>
          </a:p>
          <a:p>
            <a:r>
              <a:rPr lang="en-US" sz="2600" dirty="0"/>
              <a:t>Although the prices may be the same (a product has not changed price), the data is fundamentally different, so it </a:t>
            </a:r>
            <a:r>
              <a:rPr lang="en-US" sz="2600" i="1" dirty="0"/>
              <a:t>is not redundant</a:t>
            </a:r>
            <a:endParaRPr lang="en-US" sz="26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4720" y="944193"/>
            <a:ext cx="3334406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b="1" dirty="0"/>
              <a:t>Parts </a:t>
            </a:r>
          </a:p>
          <a:p>
            <a:r>
              <a:rPr lang="en-US" altLang="en-US" sz="2400" dirty="0"/>
              <a:t>[PK] Part Number</a:t>
            </a:r>
          </a:p>
          <a:p>
            <a:r>
              <a:rPr lang="en-US" altLang="en-US" sz="2400" dirty="0"/>
              <a:t>         </a:t>
            </a:r>
            <a:r>
              <a:rPr lang="en-US" altLang="en-US" sz="2400" dirty="0" err="1"/>
              <a:t>PartDescription</a:t>
            </a:r>
            <a:endParaRPr lang="en-US" altLang="en-US" sz="2400" dirty="0"/>
          </a:p>
          <a:p>
            <a:r>
              <a:rPr lang="en-US" altLang="en-US" sz="2400" dirty="0"/>
              <a:t>         </a:t>
            </a:r>
            <a:r>
              <a:rPr lang="en-US" altLang="en-US" sz="2400" dirty="0" err="1"/>
              <a:t>PartCostPerUnit</a:t>
            </a:r>
            <a:endParaRPr lang="en-US" altLang="en-US" sz="24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333325" y="787308"/>
            <a:ext cx="3698708" cy="20005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b="1" dirty="0" err="1"/>
              <a:t>OrderParts</a:t>
            </a:r>
            <a:endParaRPr lang="en-US" altLang="en-US" sz="2800" b="1" dirty="0"/>
          </a:p>
          <a:p>
            <a:r>
              <a:rPr lang="en-US" altLang="en-US" sz="2400" dirty="0"/>
              <a:t>[PK1] Order Number  [FK]</a:t>
            </a:r>
          </a:p>
          <a:p>
            <a:r>
              <a:rPr lang="en-US" altLang="en-US" sz="2400" dirty="0"/>
              <a:t>[PK2] Part Number     [FK]</a:t>
            </a:r>
          </a:p>
          <a:p>
            <a:r>
              <a:rPr lang="en-US" altLang="en-US" sz="2400" dirty="0"/>
              <a:t>           </a:t>
            </a:r>
            <a:r>
              <a:rPr lang="en-US" altLang="en-US" sz="2400" dirty="0" err="1"/>
              <a:t>QuantityOrdered</a:t>
            </a:r>
            <a:endParaRPr lang="en-US" altLang="en-US" sz="2400" dirty="0"/>
          </a:p>
          <a:p>
            <a:r>
              <a:rPr lang="en-US" altLang="en-US" sz="2400" dirty="0"/>
              <a:t>           </a:t>
            </a:r>
            <a:r>
              <a:rPr lang="en-US" altLang="en-US" sz="2400" dirty="0" err="1"/>
              <a:t>PartCostPerUnit</a:t>
            </a:r>
            <a:endParaRPr lang="en-US" altLang="en-US" sz="2400" dirty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3491826" y="1816156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885526" y="1415586"/>
            <a:ext cx="127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Contain</a:t>
            </a:r>
            <a:endParaRPr lang="en-US" altLang="en-US" sz="2000" dirty="0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3593426" y="1650283"/>
            <a:ext cx="0" cy="33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041226" y="1547166"/>
            <a:ext cx="927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/>
              <a:t>&lt;</a:t>
            </a:r>
          </a:p>
        </p:txBody>
      </p: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5028526" y="1724966"/>
            <a:ext cx="1270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Mike Poitras                                    Revised Apr 2020</a:t>
            </a:r>
          </a:p>
        </p:txBody>
      </p:sp>
      <p:sp>
        <p:nvSpPr>
          <p:cNvPr id="3" name="Oval 2"/>
          <p:cNvSpPr/>
          <p:nvPr/>
        </p:nvSpPr>
        <p:spPr>
          <a:xfrm>
            <a:off x="688161" y="2137111"/>
            <a:ext cx="2537926" cy="5223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68004" y="2343139"/>
            <a:ext cx="2537926" cy="52231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32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4375051"/>
            <a:ext cx="7886700" cy="173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600" b="1" dirty="0"/>
              <a:t>What is the best choice for a  Primary Key?</a:t>
            </a:r>
          </a:p>
          <a:p>
            <a:pPr lvl="1" fontAlgn="auto"/>
            <a:r>
              <a:rPr lang="en-US" sz="2600" dirty="0" err="1"/>
              <a:t>OrderNumber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Order Processing Example – Before we begin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3408568"/>
              </p:ext>
            </p:extLst>
          </p:nvPr>
        </p:nvGraphicFramePr>
        <p:xfrm>
          <a:off x="0" y="881149"/>
          <a:ext cx="9153331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9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Order</a:t>
                      </a:r>
                    </a:p>
                    <a:p>
                      <a:r>
                        <a:rPr lang="en-US" sz="16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r>
                        <a:rPr lang="en-US" sz="16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r>
                        <a:rPr lang="en-US" sz="1600" dirty="0"/>
                        <a:t> Name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Address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Order Date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 </a:t>
                      </a:r>
                      <a:r>
                        <a:rPr lang="en-US" sz="1600" dirty="0" err="1"/>
                        <a:t>Desc</a:t>
                      </a:r>
                      <a:endParaRPr lang="en-US" sz="16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 Cost Per Unit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Jones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Any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23685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56897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Hammer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9.69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9.69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66698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66698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23558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00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08155" y="3855636"/>
            <a:ext cx="8927689" cy="2456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sz="4500" b="1" dirty="0"/>
              <a:t>What are the Single-value attributes?</a:t>
            </a:r>
          </a:p>
          <a:p>
            <a:pPr marL="401638" lvl="2">
              <a:lnSpc>
                <a:spcPct val="120000"/>
              </a:lnSpc>
            </a:pPr>
            <a:r>
              <a:rPr lang="en-US" sz="4400" b="1" dirty="0"/>
              <a:t> </a:t>
            </a:r>
            <a:r>
              <a:rPr lang="en-US" sz="4400" dirty="0"/>
              <a:t>A</a:t>
            </a:r>
            <a:r>
              <a:rPr lang="en-US" altLang="en-US" sz="4400" dirty="0"/>
              <a:t>ttributes that only have a single value at any point in time. </a:t>
            </a:r>
          </a:p>
          <a:p>
            <a:pPr marL="401638" lvl="2">
              <a:lnSpc>
                <a:spcPct val="120000"/>
              </a:lnSpc>
            </a:pPr>
            <a:r>
              <a:rPr lang="en-US" altLang="en-US" sz="4400" b="1" dirty="0"/>
              <a:t>E.G</a:t>
            </a:r>
            <a:r>
              <a:rPr lang="en-US" altLang="en-US" sz="4400" dirty="0"/>
              <a:t>. An employee can only have one employee number, one name, work in a single department and have one salary</a:t>
            </a:r>
          </a:p>
          <a:p>
            <a:pPr lvl="1" fontAlgn="auto"/>
            <a:endParaRPr lang="en-US" sz="2400" b="1" dirty="0"/>
          </a:p>
          <a:p>
            <a:pPr lvl="1" fontAlgn="auto"/>
            <a:r>
              <a:rPr lang="en-US" sz="4400" dirty="0" err="1"/>
              <a:t>OrderNumber</a:t>
            </a:r>
            <a:r>
              <a:rPr lang="en-US" sz="4400" dirty="0"/>
              <a:t>; </a:t>
            </a:r>
            <a:r>
              <a:rPr lang="en-US" sz="4400" dirty="0" err="1"/>
              <a:t>CustNumber</a:t>
            </a:r>
            <a:r>
              <a:rPr lang="en-US" sz="4400" dirty="0"/>
              <a:t>; </a:t>
            </a:r>
            <a:r>
              <a:rPr lang="en-US" sz="4400" dirty="0" err="1"/>
              <a:t>CustName</a:t>
            </a:r>
            <a:r>
              <a:rPr lang="en-US" sz="4400" dirty="0"/>
              <a:t>; </a:t>
            </a:r>
            <a:r>
              <a:rPr lang="en-US" sz="4400" dirty="0" err="1"/>
              <a:t>CustAddress</a:t>
            </a:r>
            <a:r>
              <a:rPr lang="en-US" sz="4400" dirty="0"/>
              <a:t>; </a:t>
            </a:r>
            <a:r>
              <a:rPr lang="en-US" sz="4400" dirty="0" err="1"/>
              <a:t>OrderDate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6032"/>
            <a:ext cx="7886700" cy="500149"/>
          </a:xfrm>
        </p:spPr>
        <p:txBody>
          <a:bodyPr>
            <a:normAutofit/>
          </a:bodyPr>
          <a:lstStyle/>
          <a:p>
            <a:r>
              <a:rPr lang="en-US" altLang="en-US" dirty="0"/>
              <a:t>Order Processing Example – Before we begin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024572"/>
              </p:ext>
            </p:extLst>
          </p:nvPr>
        </p:nvGraphicFramePr>
        <p:xfrm>
          <a:off x="0" y="538396"/>
          <a:ext cx="9153331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9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Order</a:t>
                      </a:r>
                    </a:p>
                    <a:p>
                      <a:r>
                        <a:rPr lang="en-US" sz="16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r>
                        <a:rPr lang="en-US" sz="16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r>
                        <a:rPr lang="en-US" sz="1600" dirty="0"/>
                        <a:t> Name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Address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Order Date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 </a:t>
                      </a:r>
                      <a:r>
                        <a:rPr lang="en-US" sz="1600" dirty="0" err="1"/>
                        <a:t>Desc</a:t>
                      </a:r>
                      <a:endParaRPr lang="en-US" sz="16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 Cost Per Unit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Jones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Any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23685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56897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Hammer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9.69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9.69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66698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66698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23558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55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98324" y="3957403"/>
            <a:ext cx="8957186" cy="24620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600" b="1" dirty="0"/>
              <a:t>What are the Multiple value attributes?</a:t>
            </a:r>
          </a:p>
          <a:p>
            <a:pPr lvl="1"/>
            <a:r>
              <a:rPr lang="en-US" altLang="en-US" sz="2400" dirty="0"/>
              <a:t>Attribute or group that occur more than one time on a single row </a:t>
            </a:r>
          </a:p>
          <a:p>
            <a:pPr lvl="1"/>
            <a:r>
              <a:rPr lang="en-US" altLang="en-US" sz="2400" b="1" dirty="0"/>
              <a:t>Example</a:t>
            </a:r>
            <a:r>
              <a:rPr lang="en-US" altLang="en-US" sz="2400" dirty="0"/>
              <a:t>: an employee might do several jobs in addition to taking courses</a:t>
            </a:r>
          </a:p>
          <a:p>
            <a:pPr lvl="1" fontAlgn="auto"/>
            <a:r>
              <a:rPr lang="en-US" sz="2400" dirty="0" err="1"/>
              <a:t>PartNumber</a:t>
            </a:r>
            <a:r>
              <a:rPr lang="en-US" sz="2400" dirty="0"/>
              <a:t>; </a:t>
            </a:r>
            <a:r>
              <a:rPr lang="en-US" sz="2400" dirty="0" err="1"/>
              <a:t>PartDesc</a:t>
            </a:r>
            <a:r>
              <a:rPr lang="en-US" sz="2400" dirty="0"/>
              <a:t>;  </a:t>
            </a:r>
            <a:r>
              <a:rPr lang="en-US" sz="2400" dirty="0" err="1"/>
              <a:t>PartCostPerUnit</a:t>
            </a:r>
            <a:r>
              <a:rPr lang="en-US" sz="2400" dirty="0"/>
              <a:t>; </a:t>
            </a:r>
            <a:r>
              <a:rPr lang="en-US" sz="2400" dirty="0" err="1"/>
              <a:t>QuantityOrdered</a:t>
            </a:r>
            <a:r>
              <a:rPr lang="en-US" sz="2400" dirty="0"/>
              <a:t>; </a:t>
            </a:r>
            <a:r>
              <a:rPr lang="en-US" sz="2400" dirty="0" err="1"/>
              <a:t>TotalPrice</a:t>
            </a:r>
            <a:endParaRPr lang="en-US" sz="2400" dirty="0"/>
          </a:p>
          <a:p>
            <a:pPr lvl="1" fontAlgn="auto"/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5702"/>
            <a:ext cx="7886700" cy="500149"/>
          </a:xfrm>
        </p:spPr>
        <p:txBody>
          <a:bodyPr>
            <a:normAutofit/>
          </a:bodyPr>
          <a:lstStyle/>
          <a:p>
            <a:r>
              <a:rPr lang="en-US" altLang="en-US" dirty="0"/>
              <a:t>Order Processing Example – Before we begin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3809892"/>
              </p:ext>
            </p:extLst>
          </p:nvPr>
        </p:nvGraphicFramePr>
        <p:xfrm>
          <a:off x="0" y="525119"/>
          <a:ext cx="9153331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9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Order</a:t>
                      </a:r>
                    </a:p>
                    <a:p>
                      <a:r>
                        <a:rPr lang="en-US" sz="16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r>
                        <a:rPr lang="en-US" sz="16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r>
                        <a:rPr lang="en-US" sz="1600" dirty="0"/>
                        <a:t> Name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Address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Order Date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 </a:t>
                      </a:r>
                      <a:r>
                        <a:rPr lang="en-US" sz="1600" dirty="0" err="1"/>
                        <a:t>Desc</a:t>
                      </a:r>
                      <a:endParaRPr lang="en-US" sz="16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 Cost Per Unit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Jones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Any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23685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56897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Hammer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9.69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9.69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66698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66698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23558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94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81" y="351504"/>
            <a:ext cx="8770775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Example – </a:t>
            </a:r>
            <a:r>
              <a:rPr lang="en-US" altLang="en-US" sz="2800" dirty="0">
                <a:solidFill>
                  <a:srgbClr val="FF0000"/>
                </a:solidFill>
              </a:rPr>
              <a:t>1</a:t>
            </a:r>
            <a:r>
              <a:rPr lang="en-US" altLang="en-US" sz="2800" baseline="30000" dirty="0">
                <a:solidFill>
                  <a:srgbClr val="FF0000"/>
                </a:solidFill>
              </a:rPr>
              <a:t>st</a:t>
            </a:r>
            <a:r>
              <a:rPr lang="en-US" altLang="en-US" sz="2800" dirty="0">
                <a:solidFill>
                  <a:srgbClr val="FF0000"/>
                </a:solidFill>
              </a:rPr>
              <a:t> normal form</a:t>
            </a:r>
            <a:br>
              <a:rPr lang="en-US" altLang="en-US" sz="2800" dirty="0">
                <a:solidFill>
                  <a:srgbClr val="FF0000"/>
                </a:solidFill>
              </a:rPr>
            </a:b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71" y="1007761"/>
            <a:ext cx="8790039" cy="4935839"/>
          </a:xfrm>
        </p:spPr>
        <p:txBody>
          <a:bodyPr/>
          <a:lstStyle/>
          <a:p>
            <a:r>
              <a:rPr lang="en-US" sz="2800" b="1" dirty="0"/>
              <a:t>What are we looking to remove in 1st normal form?</a:t>
            </a:r>
            <a:endParaRPr lang="en-US" dirty="0"/>
          </a:p>
          <a:p>
            <a:pPr lvl="1"/>
            <a:r>
              <a:rPr lang="en-US" sz="2600" dirty="0"/>
              <a:t>Repeating groups (multiple-value attributes)</a:t>
            </a:r>
          </a:p>
          <a:p>
            <a:pPr marL="34290" indent="0">
              <a:buNone/>
            </a:pPr>
            <a:endParaRPr lang="en-US" dirty="0"/>
          </a:p>
          <a:p>
            <a:pPr marL="34290" indent="0">
              <a:buNone/>
            </a:pPr>
            <a:endParaRPr lang="en-US" dirty="0"/>
          </a:p>
          <a:p>
            <a:r>
              <a:rPr lang="en-US" sz="2800" b="1" dirty="0"/>
              <a:t>What do we do when we identify repeating groups (multiple value attributes)?</a:t>
            </a:r>
            <a:endParaRPr lang="en-US" dirty="0"/>
          </a:p>
          <a:p>
            <a:pPr lvl="1"/>
            <a:r>
              <a:rPr lang="en-US" sz="2600" dirty="0"/>
              <a:t>Place repeating groups in a grouping by themselves</a:t>
            </a:r>
            <a:endParaRPr lang="en-US" dirty="0"/>
          </a:p>
          <a:p>
            <a:pPr lvl="1"/>
            <a:r>
              <a:rPr lang="en-US" sz="2600" dirty="0"/>
              <a:t>Leave single value attributes as a group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7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49290" y="4012163"/>
            <a:ext cx="8826759" cy="20932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b="1" dirty="0"/>
              <a:t>Are we in 1</a:t>
            </a:r>
            <a:r>
              <a:rPr lang="en-US" sz="2800" b="1" baseline="30000" dirty="0"/>
              <a:t>st</a:t>
            </a:r>
            <a:r>
              <a:rPr lang="en-US" sz="2800" b="1" dirty="0"/>
              <a:t> normal form?</a:t>
            </a:r>
          </a:p>
          <a:p>
            <a:pPr fontAlgn="auto"/>
            <a:r>
              <a:rPr lang="en-US" sz="2800" dirty="0"/>
              <a:t>No - Why?</a:t>
            </a:r>
          </a:p>
          <a:p>
            <a:pPr lvl="1" fontAlgn="auto"/>
            <a:r>
              <a:rPr lang="en-US" sz="2800" dirty="0"/>
              <a:t>There are repeating groups</a:t>
            </a:r>
          </a:p>
          <a:p>
            <a:pPr lvl="2" fontAlgn="auto"/>
            <a:r>
              <a:rPr lang="en-US" altLang="en-US" sz="2800" dirty="0"/>
              <a:t>Any attribute or group of attributes that occur more than one time on a single row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319" y="119743"/>
            <a:ext cx="7886700" cy="50014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Order Processing Example – 1</a:t>
            </a:r>
            <a:r>
              <a:rPr lang="en-US" altLang="en-US" baseline="30000" dirty="0"/>
              <a:t>st</a:t>
            </a:r>
            <a:r>
              <a:rPr lang="en-US" altLang="en-US" dirty="0"/>
              <a:t> normal form</a:t>
            </a:r>
            <a:br>
              <a:rPr lang="en-US" alt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442461"/>
              </p:ext>
            </p:extLst>
          </p:nvPr>
        </p:nvGraphicFramePr>
        <p:xfrm>
          <a:off x="0" y="647578"/>
          <a:ext cx="914400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62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2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1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2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Order</a:t>
                      </a:r>
                    </a:p>
                    <a:p>
                      <a:r>
                        <a:rPr lang="en-US" sz="18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Cust</a:t>
                      </a:r>
                      <a:r>
                        <a:rPr lang="en-US" sz="18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Cust</a:t>
                      </a:r>
                      <a:r>
                        <a:rPr lang="en-US" sz="1800" dirty="0"/>
                        <a:t> Name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Cust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Address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Order Date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Part </a:t>
                      </a:r>
                      <a:r>
                        <a:rPr lang="en-US" sz="1800" dirty="0" err="1"/>
                        <a:t>Desc</a:t>
                      </a:r>
                      <a:endParaRPr lang="en-US" sz="18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Part Cost Per Unit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Jones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Any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23685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56897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Hammer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9.69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9.69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66698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66698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23558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45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MS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BMS" id="{35F154CE-2CCA-4887-B1C9-9B5A7C97168A}" vid="{4C4A28B7-E2B1-405F-AECF-8F7E6E4CEA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DBMS</Template>
  <TotalTime>73081</TotalTime>
  <Words>3466</Words>
  <Application>Microsoft Office PowerPoint</Application>
  <PresentationFormat>On-screen Show (4:3)</PresentationFormat>
  <Paragraphs>1527</Paragraphs>
  <Slides>45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Cambria</vt:lpstr>
      <vt:lpstr>Times New Roman</vt:lpstr>
      <vt:lpstr>DBMS</vt:lpstr>
      <vt:lpstr>Database Normalization  Order Processing Example</vt:lpstr>
      <vt:lpstr>Order Processing Example</vt:lpstr>
      <vt:lpstr>Order Processing Example </vt:lpstr>
      <vt:lpstr>Order Processing Example – Before we begin</vt:lpstr>
      <vt:lpstr>Order Processing Example – Before we begin</vt:lpstr>
      <vt:lpstr>Order Processing Example – Before we begin</vt:lpstr>
      <vt:lpstr>Order Processing Example – Before we begin</vt:lpstr>
      <vt:lpstr>Order Processing Example – 1st normal form </vt:lpstr>
      <vt:lpstr>Order Processing Example – 1st normal form </vt:lpstr>
      <vt:lpstr>Order Processing Example – 1st normal form </vt:lpstr>
      <vt:lpstr>Order Processing Example – 1st normal form </vt:lpstr>
      <vt:lpstr>Order Processing Example – 1st normal form </vt:lpstr>
      <vt:lpstr>Order Processing Example – 1st normal form </vt:lpstr>
      <vt:lpstr>Order Processing Example – 1st normal form </vt:lpstr>
      <vt:lpstr>Order Processing Example – 2nd normal form </vt:lpstr>
      <vt:lpstr>Order Processing Example – 2nd normal form </vt:lpstr>
      <vt:lpstr>Order Processing Example – 2nd normal form </vt:lpstr>
      <vt:lpstr>Order Processing Example – 2nd normal form </vt:lpstr>
      <vt:lpstr>Order Processing Example – 2nd normal form </vt:lpstr>
      <vt:lpstr>Order Processing Example – 2nd normal form </vt:lpstr>
      <vt:lpstr>Order Processing Example – 2nd normal form </vt:lpstr>
      <vt:lpstr>Order Processing example – 3rd normal form</vt:lpstr>
      <vt:lpstr>Order Processing example – 3rd normal form</vt:lpstr>
      <vt:lpstr>Order Processing example – 3rd normal form</vt:lpstr>
      <vt:lpstr>Order Processing example – 3rd normal form</vt:lpstr>
      <vt:lpstr>Order Processing example – 3rd normal form</vt:lpstr>
      <vt:lpstr>Order Processing example – 3rd normal form</vt:lpstr>
      <vt:lpstr>Order Processing example – 3rd normal form</vt:lpstr>
      <vt:lpstr>Order Processing example – 3rd normal form</vt:lpstr>
      <vt:lpstr>Order Processing example – 3rd normal form</vt:lpstr>
      <vt:lpstr>Order Processing example – 3rd normal form</vt:lpstr>
      <vt:lpstr>Order Processing example – 3rd normal form</vt:lpstr>
      <vt:lpstr>Order Processing example – 3rd normal form</vt:lpstr>
      <vt:lpstr>Order Processing example – 3rd normal form</vt:lpstr>
      <vt:lpstr>Order Processing example – 3rd normal form</vt:lpstr>
      <vt:lpstr>Order Processing example – 3rd normal form</vt:lpstr>
      <vt:lpstr>Order Processing example – 3rd normal form</vt:lpstr>
      <vt:lpstr>Order Processing example – Yay, we are there!</vt:lpstr>
      <vt:lpstr>Order Processing example – Yay, we are there!</vt:lpstr>
      <vt:lpstr>Time Anomaly</vt:lpstr>
      <vt:lpstr>Time Anomaly</vt:lpstr>
      <vt:lpstr>Time Anomaly – Order Example</vt:lpstr>
      <vt:lpstr>Time Anomaly – Order Example</vt:lpstr>
      <vt:lpstr>Time Anomaly – Order Example</vt:lpstr>
      <vt:lpstr>Time Anomaly – Order Example</vt:lpstr>
    </vt:vector>
  </TitlesOfParts>
  <Company>Red River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D.A.Jones</dc:creator>
  <cp:lastModifiedBy>Scott Wachal</cp:lastModifiedBy>
  <cp:revision>1101</cp:revision>
  <cp:lastPrinted>1999-09-22T15:43:44Z</cp:lastPrinted>
  <dcterms:created xsi:type="dcterms:W3CDTF">1999-07-28T15:05:00Z</dcterms:created>
  <dcterms:modified xsi:type="dcterms:W3CDTF">2020-10-25T23:14:07Z</dcterms:modified>
</cp:coreProperties>
</file>