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4"/>
    <p:sldMasterId id="2147483683" r:id="rId5"/>
    <p:sldMasterId id="2147483684" r:id="rId6"/>
  </p:sldMasterIdLst>
  <p:notesMasterIdLst>
    <p:notesMasterId r:id="rId5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301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302" r:id="rId49"/>
    <p:sldId id="298" r:id="rId50"/>
    <p:sldId id="299" r:id="rId51"/>
    <p:sldId id="300" r:id="rId52"/>
  </p:sldIdLst>
  <p:sldSz cx="9144000" cy="6858000" type="screen4x3"/>
  <p:notesSz cx="6858000" cy="9199563"/>
  <p:embeddedFontLst>
    <p:embeddedFont>
      <p:font typeface="Cambria" panose="02040503050406030204" pitchFamily="18" charset="0"/>
      <p:regular r:id="rId54"/>
      <p:bold r:id="rId55"/>
      <p:italic r:id="rId56"/>
      <p:boldItalic r:id="rId57"/>
    </p:embeddedFont>
    <p:embeddedFont>
      <p:font typeface="IBM Plex Mono" panose="020B0509050203000203" pitchFamily="49" charset="0"/>
      <p:regular r:id="rId58"/>
      <p:bold r:id="rId59"/>
      <p:italic r:id="rId60"/>
      <p:boldItalic r:id="rId61"/>
    </p:embeddedFont>
    <p:embeddedFont>
      <p:font typeface="Lato" panose="020F0502020204030203" pitchFamily="34" charset="0"/>
      <p:regular r:id="rId62"/>
      <p:bold r:id="rId63"/>
      <p:italic r:id="rId64"/>
      <p:boldItalic r:id="rId65"/>
    </p:embeddedFont>
    <p:embeddedFont>
      <p:font typeface="Lato Light" panose="020F0502020204030203" pitchFamily="3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5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Master" Target="slideMasters/slideMaster2.xml"/><Relationship Id="rId61" Type="http://schemas.openxmlformats.org/officeDocument/2006/relationships/font" Target="fonts/font8.fntdata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font" Target="fonts/font4.fntdata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font" Target="fonts/font2.fntdata"/><Relationship Id="rId7" Type="http://schemas.openxmlformats.org/officeDocument/2006/relationships/slide" Target="slides/slide1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4672340b8_1_2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abbreviated person_id to p_id to reduce vertical space on the slides!</a:t>
            </a:r>
            <a:endParaRPr/>
          </a:p>
        </p:txBody>
      </p:sp>
      <p:sp>
        <p:nvSpPr>
          <p:cNvPr id="332" name="Google Shape;332;g94672340b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4a1ee1108_0_2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94a1ee110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4672340b8_1_4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94672340b8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4672340b8_1_5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94672340b8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4672340b8_1_6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NULLs happen when pet’s have less owners than other pets.</a:t>
            </a:r>
            <a:endParaRPr/>
          </a:p>
        </p:txBody>
      </p:sp>
      <p:sp>
        <p:nvSpPr>
          <p:cNvPr id="372" name="Google Shape;372;g94672340b8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4672340b8_1_7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NULLs happen when pet’s have less owners than other pets.</a:t>
            </a:r>
            <a:endParaRPr/>
          </a:p>
        </p:txBody>
      </p:sp>
      <p:sp>
        <p:nvSpPr>
          <p:cNvPr id="381" name="Google Shape;381;g94672340b8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94672340b8_1_8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NULLs happen when pet’s have less owners than other pets.</a:t>
            </a:r>
            <a:endParaRPr/>
          </a:p>
        </p:txBody>
      </p:sp>
      <p:sp>
        <p:nvSpPr>
          <p:cNvPr id="399" name="Google Shape;399;g94672340b8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21facff74_0_20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g921facff74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4672340b8_1_10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94672340b8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4672340b8_1_11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next slide for answers...</a:t>
            </a:r>
            <a:endParaRPr/>
          </a:p>
        </p:txBody>
      </p:sp>
      <p:sp>
        <p:nvSpPr>
          <p:cNvPr id="427" name="Google Shape;427;g94672340b8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b183c714a_1_7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5b183c714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4672340b8_1_13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94672340b8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4672340b8_1_14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94672340b8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94a1ee1108_0_4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94a1ee110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21facff74_0_21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921facff7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4672340b8_1_23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Student table is the parent! The Books is the child!</a:t>
            </a:r>
            <a:endParaRPr/>
          </a:p>
        </p:txBody>
      </p:sp>
      <p:sp>
        <p:nvSpPr>
          <p:cNvPr id="478" name="Google Shape;478;g94672340b8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94672340b8_1_15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94672340b8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21facff74_0_22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It is ALSO a one-to-many, parent is Regions, child is Countries.</a:t>
            </a:r>
            <a:endParaRPr/>
          </a:p>
        </p:txBody>
      </p:sp>
      <p:sp>
        <p:nvSpPr>
          <p:cNvPr id="497" name="Google Shape;497;g921facff74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94672340b8_1_16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94672340b8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4672340b8_1_17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g94672340b8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4672340b8_1_18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g94672340b8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21facff74_0_9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921facff7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4672340b8_1_19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94672340b8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94672340b8_1_20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g94672340b8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94672340b8_1_21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94672340b8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94672340b8_1_24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g94672340b8_1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4a1ee1108_0_7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g94a1ee110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4672340b8_0_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g94672340b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94a1ee1108_0_9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g94a1ee110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94a1ee1108_0_10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g94a1ee110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94a1ee1108_0_11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g94a1ee110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94a1ee1108_0_12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94a1ee110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21facff74_0_18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921facff7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94a1ee1108_0_15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g94a1ee110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4a1ee1108_0_14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g94a1ee110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4a1ee1108_0_14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g94a1ee110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6713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94a1ee1108_0_18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g94a1ee1108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4a1ee1108_0_20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g94a1ee1108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94a1ee1108_0_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8" name="Google Shape;678;g94a1ee110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21facff74_0_18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Obviously an Employee!</a:t>
            </a:r>
            <a:endParaRPr/>
          </a:p>
        </p:txBody>
      </p:sp>
      <p:sp>
        <p:nvSpPr>
          <p:cNvPr id="279" name="Google Shape;279;g921facff74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21facff74_0_19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921facff74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4672340b8_1_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94672340b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4672340b8_1_3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94672340b8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4672340b8_1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94672340b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86" name="Google Shape;8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56648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73342" y="909178"/>
            <a:ext cx="82890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10" name="Google Shape;110;p1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583284" y="1588472"/>
            <a:ext cx="745764" cy="61102"/>
            <a:chOff x="4580561" y="2589004"/>
            <a:chExt cx="1064464" cy="25200"/>
          </a:xfrm>
        </p:grpSpPr>
        <p:sp>
          <p:nvSpPr>
            <p:cNvPr id="114" name="Google Shape;11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25" name="Google Shape;125;p1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32" name="Google Shape;132;p1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0"/>
          <p:cNvGrpSpPr/>
          <p:nvPr/>
        </p:nvGrpSpPr>
        <p:grpSpPr>
          <a:xfrm>
            <a:off x="583284" y="5558971"/>
            <a:ext cx="745764" cy="61102"/>
            <a:chOff x="4580561" y="2589004"/>
            <a:chExt cx="1064464" cy="25200"/>
          </a:xfrm>
        </p:grpSpPr>
        <p:sp>
          <p:nvSpPr>
            <p:cNvPr id="136" name="Google Shape;13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47" name="Google Shape;147;p21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56648" y="162702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3"/>
          <p:cNvGrpSpPr/>
          <p:nvPr/>
        </p:nvGrpSpPr>
        <p:grpSpPr>
          <a:xfrm>
            <a:off x="581124" y="5558971"/>
            <a:ext cx="745764" cy="61102"/>
            <a:chOff x="4580561" y="2589004"/>
            <a:chExt cx="1064464" cy="25200"/>
          </a:xfrm>
        </p:grpSpPr>
        <p:sp>
          <p:nvSpPr>
            <p:cNvPr id="154" name="Google Shape;15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3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73" name="Google Shape;173;p2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7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177" name="Google Shape;177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28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84" name="Google Shape;184;p2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5" name="Google Shape;195;p29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96" name="Google Shape;196;p2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2" name="Google Shape;202;p30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203" name="Google Shape;203;p3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0" name="Google Shape;210;p31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211" name="Google Shape;211;p31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32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215" name="Google Shape;215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32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3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3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5" name="Google Shape;225;p33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226" name="Google Shape;226;p33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3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5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233" name="Google Shape;233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35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35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519049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496390" y="951907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571867" y="1588427"/>
            <a:ext cx="745763" cy="61103"/>
            <a:chOff x="830392" y="1588427"/>
            <a:chExt cx="745763" cy="61103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1359174" y="1432549"/>
              <a:ext cx="61102" cy="37285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987847" y="1430972"/>
              <a:ext cx="61102" cy="376012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79" name="Google Shape;79;p1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3342" y="183169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3342" y="1244194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77674" y="151474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77674" y="1142735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77674" y="24715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477674" y="1130355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5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>
            <a:spLocks noGrp="1"/>
          </p:cNvSpPr>
          <p:nvPr>
            <p:ph type="ctrTitle"/>
          </p:nvPr>
        </p:nvSpPr>
        <p:spPr>
          <a:xfrm>
            <a:off x="480885" y="2250759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>
                <a:solidFill>
                  <a:srgbClr val="000000"/>
                </a:solidFill>
              </a:rPr>
              <a:t>Entity Relationship Diagrams (ERDs)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1"/>
          </p:nvPr>
        </p:nvSpPr>
        <p:spPr>
          <a:xfrm>
            <a:off x="481062" y="1984458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80"/>
              <a:buFont typeface="Noto Sans Symbols"/>
              <a:buNone/>
            </a:pPr>
            <a:r>
              <a:rPr lang="en-US" sz="2480"/>
              <a:t>DBMS-1002</a:t>
            </a:r>
            <a:endParaRPr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>
            <a:spLocks noGrp="1"/>
          </p:cNvSpPr>
          <p:nvPr>
            <p:ph type="title"/>
          </p:nvPr>
        </p:nvSpPr>
        <p:spPr>
          <a:xfrm>
            <a:off x="461475" y="12202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One-to-One</a:t>
            </a:r>
            <a:endParaRPr dirty="0"/>
          </a:p>
        </p:txBody>
      </p:sp>
      <p:sp>
        <p:nvSpPr>
          <p:cNvPr id="335" name="Google Shape;335;p47"/>
          <p:cNvSpPr txBox="1">
            <a:spLocks noGrp="1"/>
          </p:cNvSpPr>
          <p:nvPr>
            <p:ph type="body" idx="1"/>
          </p:nvPr>
        </p:nvSpPr>
        <p:spPr>
          <a:xfrm>
            <a:off x="473342" y="782713"/>
            <a:ext cx="8298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In the below example we have people and their address information</a:t>
            </a:r>
            <a:br>
              <a:rPr lang="en-US" sz="2200" dirty="0"/>
            </a:b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br>
              <a:rPr lang="en-US" sz="2200" dirty="0"/>
            </a:br>
            <a:br>
              <a:rPr lang="en-US" sz="2200" dirty="0"/>
            </a:br>
            <a:endParaRPr sz="2200" dirty="0"/>
          </a:p>
        </p:txBody>
      </p:sp>
      <p:sp>
        <p:nvSpPr>
          <p:cNvPr id="336" name="Google Shape;336;p4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37" name="Google Shape;337;p47"/>
          <p:cNvSpPr txBox="1"/>
          <p:nvPr/>
        </p:nvSpPr>
        <p:spPr>
          <a:xfrm>
            <a:off x="461475" y="2038960"/>
            <a:ext cx="2777400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p_id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	name	    … 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 	--------   --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	</a:t>
            </a:r>
            <a:r>
              <a:rPr lang="en-US" sz="16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Monica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    … 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2 	Steve	    … 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3 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Jaspreet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… 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8" name="Google Shape;338;p47"/>
          <p:cNvSpPr txBox="1"/>
          <p:nvPr/>
        </p:nvSpPr>
        <p:spPr>
          <a:xfrm>
            <a:off x="4215724" y="2038960"/>
            <a:ext cx="4433025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p_id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[</a:t>
            </a:r>
            <a:r>
              <a:rPr lang="en-US" sz="16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FK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]  address	     postal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  --------------   -------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         555 Market Ave   A5G 1X5</a:t>
            </a:r>
            <a:endParaRPr sz="16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         111 Meow Rd	     Q7A 3T1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3         321 50th St	     T3S 4M2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9" name="Google Shape;339;p47"/>
          <p:cNvSpPr/>
          <p:nvPr/>
        </p:nvSpPr>
        <p:spPr>
          <a:xfrm>
            <a:off x="338200" y="2628010"/>
            <a:ext cx="2969700" cy="265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7"/>
          <p:cNvSpPr/>
          <p:nvPr/>
        </p:nvSpPr>
        <p:spPr>
          <a:xfrm>
            <a:off x="4096850" y="2628010"/>
            <a:ext cx="4551900" cy="265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1" name="Google Shape;341;p47"/>
          <p:cNvCxnSpPr>
            <a:stCxn id="339" idx="3"/>
            <a:endCxn id="340" idx="1"/>
          </p:cNvCxnSpPr>
          <p:nvPr/>
        </p:nvCxnSpPr>
        <p:spPr>
          <a:xfrm>
            <a:off x="3307900" y="2760760"/>
            <a:ext cx="789000" cy="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42" name="Google Shape;342;p47"/>
          <p:cNvSpPr txBox="1">
            <a:spLocks noGrp="1"/>
          </p:cNvSpPr>
          <p:nvPr>
            <p:ph type="body" idx="1"/>
          </p:nvPr>
        </p:nvSpPr>
        <p:spPr>
          <a:xfrm>
            <a:off x="397450" y="1656135"/>
            <a:ext cx="2658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Person Table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47"/>
          <p:cNvSpPr txBox="1">
            <a:spLocks noGrp="1"/>
          </p:cNvSpPr>
          <p:nvPr>
            <p:ph type="body" idx="1"/>
          </p:nvPr>
        </p:nvSpPr>
        <p:spPr>
          <a:xfrm>
            <a:off x="4151750" y="1656135"/>
            <a:ext cx="2658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Address Table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47"/>
          <p:cNvSpPr txBox="1"/>
          <p:nvPr/>
        </p:nvSpPr>
        <p:spPr>
          <a:xfrm>
            <a:off x="461475" y="3615310"/>
            <a:ext cx="8426493" cy="236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The Primary Key column is </a:t>
            </a:r>
            <a:r>
              <a:rPr lang="en-US" sz="2200" b="1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p_id</a:t>
            </a: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en-US" sz="2200" dirty="0" err="1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person_id</a:t>
            </a: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) on both tables.</a:t>
            </a:r>
            <a:endParaRPr sz="22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The Address Table’s </a:t>
            </a:r>
            <a:r>
              <a:rPr lang="en-US" sz="2200" b="1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p_id</a:t>
            </a:r>
            <a:r>
              <a:rPr lang="en-US" sz="22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is also a foreign key referencing the Person Table.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2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Try it! </a:t>
            </a: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Does this relationship reflect our real world?</a:t>
            </a:r>
          </a:p>
          <a:p>
            <a:pPr marL="858838" lvl="0" algn="l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NO! It is possible to have more than one person living at a single address</a:t>
            </a: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>
            <a:spLocks noGrp="1"/>
          </p:cNvSpPr>
          <p:nvPr>
            <p:ph type="title"/>
          </p:nvPr>
        </p:nvSpPr>
        <p:spPr>
          <a:xfrm>
            <a:off x="456650" y="1100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One-to-One</a:t>
            </a:r>
            <a:endParaRPr dirty="0"/>
          </a:p>
        </p:txBody>
      </p:sp>
      <p:sp>
        <p:nvSpPr>
          <p:cNvPr id="350" name="Google Shape;350;p48"/>
          <p:cNvSpPr txBox="1">
            <a:spLocks noGrp="1"/>
          </p:cNvSpPr>
          <p:nvPr>
            <p:ph type="body" idx="1"/>
          </p:nvPr>
        </p:nvSpPr>
        <p:spPr>
          <a:xfrm>
            <a:off x="473342" y="996088"/>
            <a:ext cx="8298300" cy="491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Could we put the address columns into the first table if all the non-key columns are associated with the same unique value?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/>
              <a:t>Yes we can! This is even preferred. So, why 2 tables?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Less clutter in a single table (reduced columns in a table).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Less data returned in commonly run queries:</a:t>
            </a:r>
          </a:p>
          <a:p>
            <a:pPr marL="512763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1" dirty="0">
                <a:solidFill>
                  <a:srgbClr val="C00000"/>
                </a:solidFill>
              </a:rPr>
              <a:t>Example</a:t>
            </a:r>
            <a:r>
              <a:rPr lang="en-US" sz="2200" dirty="0"/>
              <a:t>: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lang="en-US" sz="2200" dirty="0"/>
              <a:t>from the Person table might be very common</a:t>
            </a:r>
            <a:endParaRPr sz="2200" dirty="0"/>
          </a:p>
        </p:txBody>
      </p:sp>
      <p:sp>
        <p:nvSpPr>
          <p:cNvPr id="351" name="Google Shape;351;p4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52" name="Google Shape;352;p48"/>
          <p:cNvSpPr txBox="1"/>
          <p:nvPr/>
        </p:nvSpPr>
        <p:spPr>
          <a:xfrm>
            <a:off x="519616" y="2185264"/>
            <a:ext cx="7627688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p_id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name		address		postal		… 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	----------	--------------	-------		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   	Monica		555 Market Ave	A5G 1X5		… 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   	Steve		111 Meow Rd	Q7A 3T1		… 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3   	</a:t>
            </a:r>
            <a:r>
              <a:rPr lang="en-US" sz="1600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Jaspreet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321 50th St	T3S 4M2		… 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3" name="Google Shape;353;p48"/>
          <p:cNvSpPr txBox="1">
            <a:spLocks noGrp="1"/>
          </p:cNvSpPr>
          <p:nvPr>
            <p:ph type="body" idx="1"/>
          </p:nvPr>
        </p:nvSpPr>
        <p:spPr>
          <a:xfrm>
            <a:off x="490342" y="1802439"/>
            <a:ext cx="2658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Person Table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Many-to-Many</a:t>
            </a:r>
            <a:endParaRPr dirty="0"/>
          </a:p>
        </p:txBody>
      </p:sp>
      <p:sp>
        <p:nvSpPr>
          <p:cNvPr id="359" name="Google Shape;359;p49"/>
          <p:cNvSpPr txBox="1">
            <a:spLocks noGrp="1"/>
          </p:cNvSpPr>
          <p:nvPr>
            <p:ph type="body" idx="1"/>
          </p:nvPr>
        </p:nvSpPr>
        <p:spPr>
          <a:xfrm>
            <a:off x="473342" y="1041809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Many-to-Many </a:t>
            </a:r>
            <a:r>
              <a:rPr lang="en-US" dirty="0"/>
              <a:t>relationship occurs between two tables when a row in one table can be associated with one or more rows in another table and vice-versa.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We can only have this kind of relationship in theory!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During the brainstorming phase of database creation or when talking about relationships at a glance.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Let’s see why with an example… </a:t>
            </a:r>
            <a:endParaRPr dirty="0"/>
          </a:p>
        </p:txBody>
      </p:sp>
      <p:sp>
        <p:nvSpPr>
          <p:cNvPr id="360" name="Google Shape;360;p4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473342" y="11531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Many-to-Many</a:t>
            </a:r>
            <a:endParaRPr dirty="0"/>
          </a:p>
        </p:txBody>
      </p:sp>
      <p:sp>
        <p:nvSpPr>
          <p:cNvPr id="366" name="Google Shape;366;p50"/>
          <p:cNvSpPr txBox="1">
            <a:spLocks noGrp="1"/>
          </p:cNvSpPr>
          <p:nvPr>
            <p:ph type="body" idx="1"/>
          </p:nvPr>
        </p:nvSpPr>
        <p:spPr>
          <a:xfrm>
            <a:off x="473342" y="877217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+mn-lt"/>
              </a:rPr>
              <a:t>Let’s change our old rules for pets and their owners:</a:t>
            </a:r>
            <a:endParaRPr sz="2200" b="1"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>
                <a:latin typeface="+mn-lt"/>
              </a:rPr>
              <a:t>A pet owner can have </a:t>
            </a:r>
            <a:r>
              <a:rPr lang="en-US" sz="2200" b="1" dirty="0">
                <a:latin typeface="+mn-lt"/>
              </a:rPr>
              <a:t>MANY</a:t>
            </a:r>
            <a:r>
              <a:rPr lang="en-US" sz="2200" dirty="0">
                <a:latin typeface="+mn-lt"/>
              </a:rPr>
              <a:t> pets </a:t>
            </a:r>
            <a:r>
              <a:rPr lang="en-US" sz="2200" i="1" dirty="0">
                <a:latin typeface="+mn-lt"/>
              </a:rPr>
              <a:t>(this is the same). 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A pet can now have </a:t>
            </a:r>
            <a:r>
              <a:rPr lang="en-US" sz="2200" b="1" dirty="0">
                <a:latin typeface="+mn-lt"/>
              </a:rPr>
              <a:t>more than one </a:t>
            </a:r>
            <a:r>
              <a:rPr lang="en-US" sz="2200" dirty="0">
                <a:latin typeface="+mn-lt"/>
              </a:rPr>
              <a:t>owner! (new).</a:t>
            </a:r>
            <a:endParaRPr sz="2200"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br>
              <a:rPr lang="en-US" sz="2200" dirty="0">
                <a:latin typeface="+mn-lt"/>
              </a:rPr>
            </a:br>
            <a:r>
              <a:rPr lang="en-US" sz="2200" b="1" dirty="0">
                <a:latin typeface="+mn-lt"/>
              </a:rPr>
              <a:t>How do we change this?</a:t>
            </a:r>
            <a:endParaRPr sz="2200" b="1" dirty="0">
              <a:latin typeface="+mn-lt"/>
            </a:endParaRPr>
          </a:p>
        </p:txBody>
      </p:sp>
      <p:sp>
        <p:nvSpPr>
          <p:cNvPr id="367" name="Google Shape;367;p5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68" name="Google Shape;368;p50"/>
          <p:cNvSpPr txBox="1"/>
          <p:nvPr/>
        </p:nvSpPr>
        <p:spPr>
          <a:xfrm>
            <a:off x="5431168" y="2447392"/>
            <a:ext cx="3164191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name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	--------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 		Monica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2 		Steve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3 	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Jaspreet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9" name="Google Shape;369;p50"/>
          <p:cNvSpPr txBox="1"/>
          <p:nvPr/>
        </p:nvSpPr>
        <p:spPr>
          <a:xfrm>
            <a:off x="636444" y="2400342"/>
            <a:ext cx="4152300" cy="1665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pet_id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pet_name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	---------	-------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Snowy	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	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101	Rex			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102	Midnight		2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103	Astro			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>
            <a:spLocks noGrp="1"/>
          </p:cNvSpPr>
          <p:nvPr>
            <p:ph type="title"/>
          </p:nvPr>
        </p:nvSpPr>
        <p:spPr>
          <a:xfrm>
            <a:off x="456648" y="1008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Many-to-Many</a:t>
            </a:r>
            <a:endParaRPr dirty="0"/>
          </a:p>
        </p:txBody>
      </p:sp>
      <p:sp>
        <p:nvSpPr>
          <p:cNvPr id="375" name="Google Shape;375;p51"/>
          <p:cNvSpPr txBox="1">
            <a:spLocks noGrp="1"/>
          </p:cNvSpPr>
          <p:nvPr>
            <p:ph type="body" idx="1"/>
          </p:nvPr>
        </p:nvSpPr>
        <p:spPr>
          <a:xfrm>
            <a:off x="456648" y="932081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What if we add columns to the pet table for each owner?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 sz="2200" dirty="0"/>
            </a:b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/>
              <a:t>What happens if we have 10 owners? 100? When do we stop?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/>
              <a:t>We see a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NULL</a:t>
            </a:r>
            <a:r>
              <a:rPr lang="en-US" sz="2200" dirty="0"/>
              <a:t> whenever a pet does not have an owner. </a:t>
            </a:r>
            <a:br>
              <a:rPr lang="en-US" sz="2200" dirty="0"/>
            </a:br>
            <a:r>
              <a:rPr lang="en-US" sz="2200" dirty="0"/>
              <a:t>The more owner columns, the more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NULL</a:t>
            </a:r>
            <a:r>
              <a:rPr lang="en-US" sz="2200" dirty="0"/>
              <a:t>s.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200" dirty="0"/>
              <a:t>Adding columns to tables is not scalable! </a:t>
            </a:r>
            <a:br>
              <a:rPr lang="en-US" sz="2200" dirty="0"/>
            </a:br>
            <a:r>
              <a:rPr lang="en-US" sz="2200" dirty="0"/>
              <a:t>So what can we do?</a:t>
            </a:r>
            <a:endParaRPr sz="2200" dirty="0"/>
          </a:p>
        </p:txBody>
      </p:sp>
      <p:sp>
        <p:nvSpPr>
          <p:cNvPr id="376" name="Google Shape;376;p5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77" name="Google Shape;377;p51"/>
          <p:cNvSpPr txBox="1"/>
          <p:nvPr/>
        </p:nvSpPr>
        <p:spPr>
          <a:xfrm>
            <a:off x="456648" y="1388406"/>
            <a:ext cx="8392252" cy="1665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pet_id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pet_name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owner_id1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16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owner_id2</a:t>
            </a:r>
            <a:r>
              <a:rPr lang="en-US" sz="1600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-US" sz="16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owner_id3</a:t>
            </a:r>
            <a:r>
              <a:rPr lang="en-US" sz="1600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… </a:t>
            </a:r>
            <a:endParaRPr sz="16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	--------  ---------	---------   ---------  ---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Snowy	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		2	     3		 …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101	Rex	   1		2	     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…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102	Midnight  2		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    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…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103	Astro	   1		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    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…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78" name="Google Shape;378;p51"/>
          <p:cNvSpPr txBox="1"/>
          <p:nvPr/>
        </p:nvSpPr>
        <p:spPr>
          <a:xfrm>
            <a:off x="7476638" y="1845906"/>
            <a:ext cx="1453800" cy="1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YUCKY!</a:t>
            </a:r>
            <a:endParaRPr sz="2200" b="1" dirty="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WRONG!</a:t>
            </a:r>
            <a:endParaRPr sz="2200" b="1" dirty="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NO!</a:t>
            </a:r>
            <a:endParaRPr sz="2200" b="1" dirty="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>
            <a:spLocks noGrp="1"/>
          </p:cNvSpPr>
          <p:nvPr>
            <p:ph type="title"/>
          </p:nvPr>
        </p:nvSpPr>
        <p:spPr>
          <a:xfrm>
            <a:off x="571500" y="1173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Relationships - Many-to-Many</a:t>
            </a:r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body" idx="1"/>
          </p:nvPr>
        </p:nvSpPr>
        <p:spPr>
          <a:xfrm>
            <a:off x="473342" y="968657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We have to create a third table!</a:t>
            </a:r>
            <a:endParaRPr sz="2200" b="1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 sz="2200" dirty="0"/>
            </a:b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/>
              <a:t>This joiner table will reference the primary keys on both sides!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/>
              <a:t>Now a pet can be owned by many pet owners!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Note: </a:t>
            </a:r>
            <a:r>
              <a:rPr lang="en-US" sz="2200" dirty="0"/>
              <a:t>both columns in the new table are Foreign Keys!</a:t>
            </a:r>
            <a:endParaRPr sz="2200" dirty="0"/>
          </a:p>
        </p:txBody>
      </p:sp>
      <p:sp>
        <p:nvSpPr>
          <p:cNvPr id="385" name="Google Shape;385;p5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86" name="Google Shape;386;p52"/>
          <p:cNvSpPr txBox="1"/>
          <p:nvPr/>
        </p:nvSpPr>
        <p:spPr>
          <a:xfrm>
            <a:off x="6003494" y="1501182"/>
            <a:ext cx="2335500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 name</a:t>
            </a:r>
            <a:endParaRPr sz="160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 --------</a:t>
            </a:r>
            <a:endParaRPr sz="160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        Monica</a:t>
            </a:r>
            <a:endParaRPr sz="160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r>
              <a:rPr lang="en-US" sz="16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Steve</a:t>
            </a:r>
            <a:endParaRPr sz="160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r>
              <a:rPr lang="en-US" sz="16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Jaspreet</a:t>
            </a:r>
            <a:endParaRPr sz="160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7" name="Google Shape;387;p52"/>
          <p:cNvSpPr txBox="1"/>
          <p:nvPr/>
        </p:nvSpPr>
        <p:spPr>
          <a:xfrm>
            <a:off x="636444" y="1501182"/>
            <a:ext cx="2277300" cy="1665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pet_id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pet_name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	---------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Snowy	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101	Rex	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102	Midnight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103	Astro	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8" name="Google Shape;388;p52"/>
          <p:cNvSpPr txBox="1"/>
          <p:nvPr/>
        </p:nvSpPr>
        <p:spPr>
          <a:xfrm>
            <a:off x="3340669" y="1424982"/>
            <a:ext cx="2277300" cy="2391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pet_id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	--------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	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	2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	3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101		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101		2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102		2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103		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89" name="Google Shape;389;p52"/>
          <p:cNvCxnSpPr>
            <a:stCxn id="390" idx="1"/>
          </p:cNvCxnSpPr>
          <p:nvPr/>
        </p:nvCxnSpPr>
        <p:spPr>
          <a:xfrm rot="10800000">
            <a:off x="5452519" y="2120382"/>
            <a:ext cx="508800" cy="102600"/>
          </a:xfrm>
          <a:prstGeom prst="straightConnector1">
            <a:avLst/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1" name="Google Shape;391;p52"/>
          <p:cNvCxnSpPr>
            <a:stCxn id="390" idx="1"/>
          </p:cNvCxnSpPr>
          <p:nvPr/>
        </p:nvCxnSpPr>
        <p:spPr>
          <a:xfrm flipH="1">
            <a:off x="5410519" y="2222982"/>
            <a:ext cx="550800" cy="645300"/>
          </a:xfrm>
          <a:prstGeom prst="straightConnector1">
            <a:avLst/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2" name="Google Shape;392;p52"/>
          <p:cNvCxnSpPr>
            <a:stCxn id="390" idx="1"/>
          </p:cNvCxnSpPr>
          <p:nvPr/>
        </p:nvCxnSpPr>
        <p:spPr>
          <a:xfrm flipH="1">
            <a:off x="5410519" y="2222982"/>
            <a:ext cx="550800" cy="1361700"/>
          </a:xfrm>
          <a:prstGeom prst="straightConnector1">
            <a:avLst/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3" name="Google Shape;393;p52"/>
          <p:cNvCxnSpPr>
            <a:stCxn id="394" idx="3"/>
          </p:cNvCxnSpPr>
          <p:nvPr/>
        </p:nvCxnSpPr>
        <p:spPr>
          <a:xfrm rot="10800000" flipH="1">
            <a:off x="2347394" y="2130882"/>
            <a:ext cx="987600" cy="921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5" name="Google Shape;395;p52"/>
          <p:cNvCxnSpPr>
            <a:stCxn id="394" idx="3"/>
          </p:cNvCxnSpPr>
          <p:nvPr/>
        </p:nvCxnSpPr>
        <p:spPr>
          <a:xfrm>
            <a:off x="2347394" y="2222982"/>
            <a:ext cx="987600" cy="1503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6" name="Google Shape;396;p52"/>
          <p:cNvCxnSpPr/>
          <p:nvPr/>
        </p:nvCxnSpPr>
        <p:spPr>
          <a:xfrm>
            <a:off x="2344544" y="2222982"/>
            <a:ext cx="993300" cy="3978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94" name="Google Shape;394;p52"/>
          <p:cNvSpPr/>
          <p:nvPr/>
        </p:nvSpPr>
        <p:spPr>
          <a:xfrm>
            <a:off x="588194" y="2090232"/>
            <a:ext cx="1759200" cy="265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52"/>
          <p:cNvSpPr/>
          <p:nvPr/>
        </p:nvSpPr>
        <p:spPr>
          <a:xfrm>
            <a:off x="5961319" y="2090232"/>
            <a:ext cx="2103900" cy="265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Many-to-Many</a:t>
            </a:r>
            <a:endParaRPr dirty="0"/>
          </a:p>
        </p:txBody>
      </p:sp>
      <p:sp>
        <p:nvSpPr>
          <p:cNvPr id="402" name="Google Shape;402;p53"/>
          <p:cNvSpPr txBox="1">
            <a:spLocks noGrp="1"/>
          </p:cNvSpPr>
          <p:nvPr>
            <p:ph type="body" idx="1"/>
          </p:nvPr>
        </p:nvSpPr>
        <p:spPr>
          <a:xfrm>
            <a:off x="473342" y="886361"/>
            <a:ext cx="8354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dirty="0"/>
              <a:t>The new table needs to declare a Primary Key!</a:t>
            </a:r>
            <a:endParaRPr sz="2200" dirty="0"/>
          </a:p>
        </p:txBody>
      </p:sp>
      <p:sp>
        <p:nvSpPr>
          <p:cNvPr id="403" name="Google Shape;403;p5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04" name="Google Shape;404;p53"/>
          <p:cNvSpPr txBox="1"/>
          <p:nvPr/>
        </p:nvSpPr>
        <p:spPr>
          <a:xfrm>
            <a:off x="611749" y="2790772"/>
            <a:ext cx="3654775" cy="263162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pet_id</a:t>
            </a:r>
            <a:r>
              <a:rPr lang="en-US" sz="18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18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PK</a:t>
            </a:r>
            <a:r>
              <a:rPr lang="en-US" sz="18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	</a:t>
            </a:r>
            <a:r>
              <a:rPr lang="en-US" sz="18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</a:t>
            </a:r>
            <a:r>
              <a:rPr lang="en-US" sz="18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18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PK</a:t>
            </a:r>
            <a:r>
              <a:rPr lang="en-US" sz="18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8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		------------</a:t>
            </a:r>
            <a:endParaRPr sz="18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		1</a:t>
            </a:r>
            <a:endParaRPr sz="18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		2</a:t>
            </a:r>
            <a:endParaRPr sz="18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		3</a:t>
            </a:r>
            <a:endParaRPr sz="18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101			1</a:t>
            </a:r>
            <a:endParaRPr sz="18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101			2</a:t>
            </a:r>
            <a:endParaRPr sz="18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102			2</a:t>
            </a:r>
            <a:endParaRPr sz="18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103			1</a:t>
            </a:r>
            <a:endParaRPr sz="18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5" name="Google Shape;405;p53"/>
          <p:cNvSpPr txBox="1"/>
          <p:nvPr/>
        </p:nvSpPr>
        <p:spPr>
          <a:xfrm>
            <a:off x="4543174" y="2811822"/>
            <a:ext cx="4284868" cy="261057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id </a:t>
            </a:r>
            <a:r>
              <a:rPr lang="en-US" sz="18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18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PK</a:t>
            </a:r>
            <a:r>
              <a:rPr lang="en-US" sz="18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	pet_id	owner_id</a:t>
            </a:r>
            <a:endParaRPr sz="180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	------	---------</a:t>
            </a:r>
            <a:endParaRPr sz="18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sz="18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100		1</a:t>
            </a:r>
            <a:endParaRPr sz="18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-US" sz="18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100		2</a:t>
            </a:r>
            <a:endParaRPr sz="18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-US" sz="18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100		3</a:t>
            </a:r>
            <a:endParaRPr sz="18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r>
              <a:rPr lang="en-US" sz="18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101		1</a:t>
            </a:r>
            <a:endParaRPr sz="18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r>
              <a:rPr lang="en-US" sz="18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101		2</a:t>
            </a:r>
            <a:endParaRPr sz="18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r>
              <a:rPr lang="en-US" sz="18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102		2</a:t>
            </a:r>
            <a:endParaRPr sz="18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r>
              <a:rPr lang="en-US" sz="18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103		1</a:t>
            </a:r>
            <a:endParaRPr sz="18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6" name="Google Shape;406;p53"/>
          <p:cNvSpPr txBox="1">
            <a:spLocks noGrp="1"/>
          </p:cNvSpPr>
          <p:nvPr>
            <p:ph type="body" idx="1"/>
          </p:nvPr>
        </p:nvSpPr>
        <p:spPr>
          <a:xfrm>
            <a:off x="557624" y="1541872"/>
            <a:ext cx="3813207" cy="11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Option A</a:t>
            </a:r>
            <a:r>
              <a:rPr lang="en-US" sz="2200" dirty="0"/>
              <a:t>: </a:t>
            </a:r>
            <a:br>
              <a:rPr lang="en-US" sz="2200" dirty="0"/>
            </a:br>
            <a:r>
              <a:rPr lang="en-US" sz="2200" dirty="0"/>
              <a:t>Make a </a:t>
            </a: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COMPOSITE</a:t>
            </a:r>
            <a:r>
              <a:rPr lang="en-US" sz="2200" dirty="0"/>
              <a:t> primary key from the 2 Foreign Keys!</a:t>
            </a:r>
            <a:endParaRPr sz="2200" dirty="0"/>
          </a:p>
        </p:txBody>
      </p:sp>
      <p:sp>
        <p:nvSpPr>
          <p:cNvPr id="407" name="Google Shape;407;p53"/>
          <p:cNvSpPr txBox="1">
            <a:spLocks noGrp="1"/>
          </p:cNvSpPr>
          <p:nvPr>
            <p:ph type="body" idx="1"/>
          </p:nvPr>
        </p:nvSpPr>
        <p:spPr>
          <a:xfrm>
            <a:off x="4520025" y="1541872"/>
            <a:ext cx="4044600" cy="11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Option B</a:t>
            </a:r>
            <a:r>
              <a:rPr lang="en-US" sz="2200" dirty="0"/>
              <a:t>: </a:t>
            </a:r>
            <a:br>
              <a:rPr lang="en-US" sz="2200" dirty="0"/>
            </a:br>
            <a:r>
              <a:rPr lang="en-US" sz="2200" dirty="0"/>
              <a:t>Add an auto incrementing </a:t>
            </a: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SURROGATE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dirty="0"/>
              <a:t>primary key!</a:t>
            </a:r>
            <a:endParaRPr sz="2200" dirty="0"/>
          </a:p>
        </p:txBody>
      </p:sp>
      <p:sp>
        <p:nvSpPr>
          <p:cNvPr id="2" name="Rectangle 1"/>
          <p:cNvSpPr/>
          <p:nvPr/>
        </p:nvSpPr>
        <p:spPr>
          <a:xfrm>
            <a:off x="4543174" y="2811822"/>
            <a:ext cx="1034666" cy="261057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animBg="1"/>
      <p:bldP spid="405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 txBox="1">
            <a:spLocks noGrp="1"/>
          </p:cNvSpPr>
          <p:nvPr>
            <p:ph type="title"/>
          </p:nvPr>
        </p:nvSpPr>
        <p:spPr>
          <a:xfrm>
            <a:off x="456650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ERD</a:t>
            </a:r>
            <a:endParaRPr dirty="0"/>
          </a:p>
        </p:txBody>
      </p:sp>
      <p:sp>
        <p:nvSpPr>
          <p:cNvPr id="413" name="Google Shape;413;p54"/>
          <p:cNvSpPr txBox="1">
            <a:spLocks noGrp="1"/>
          </p:cNvSpPr>
          <p:nvPr>
            <p:ph type="body" idx="1"/>
          </p:nvPr>
        </p:nvSpPr>
        <p:spPr>
          <a:xfrm>
            <a:off x="456650" y="995600"/>
            <a:ext cx="8298300" cy="16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latin typeface="+mn-lt"/>
              </a:rPr>
              <a:t>Now that we have seen some of the relationships in practice, let’s see what they look like on an </a:t>
            </a:r>
            <a:r>
              <a:rPr lang="en-US" b="1" dirty="0">
                <a:latin typeface="+mn-lt"/>
              </a:rPr>
              <a:t>Entity Relationship Diagram</a:t>
            </a:r>
            <a:r>
              <a:rPr lang="en-US" dirty="0">
                <a:latin typeface="+mn-lt"/>
              </a:rPr>
              <a:t> (ERD)!</a:t>
            </a:r>
            <a:endParaRPr dirty="0">
              <a:latin typeface="+mn-lt"/>
            </a:endParaRPr>
          </a:p>
        </p:txBody>
      </p:sp>
      <p:sp>
        <p:nvSpPr>
          <p:cNvPr id="414" name="Google Shape;414;p5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/>
      <p:bldP spid="4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5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Cardinalities</a:t>
            </a:r>
            <a:endParaRPr dirty="0"/>
          </a:p>
        </p:txBody>
      </p:sp>
      <p:sp>
        <p:nvSpPr>
          <p:cNvPr id="420" name="Google Shape;420;p55"/>
          <p:cNvSpPr txBox="1">
            <a:spLocks noGrp="1"/>
          </p:cNvSpPr>
          <p:nvPr>
            <p:ph type="body" idx="1"/>
          </p:nvPr>
        </p:nvSpPr>
        <p:spPr>
          <a:xfrm>
            <a:off x="473342" y="1023521"/>
            <a:ext cx="82983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Cardinalities</a:t>
            </a:r>
            <a:r>
              <a:rPr lang="en-US" dirty="0"/>
              <a:t> are symbols used in an ERD to describe a specific relationship between the tables: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the Symbols can be shown in any direction.</a:t>
            </a:r>
            <a:endParaRPr dirty="0"/>
          </a:p>
        </p:txBody>
      </p:sp>
      <p:sp>
        <p:nvSpPr>
          <p:cNvPr id="421" name="Google Shape;421;p5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422" name="Google Shape;42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829" y="1901996"/>
            <a:ext cx="1574000" cy="27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91029" y="1901996"/>
            <a:ext cx="1574000" cy="272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5"/>
          <p:cNvSpPr txBox="1">
            <a:spLocks noGrp="1"/>
          </p:cNvSpPr>
          <p:nvPr>
            <p:ph type="body" idx="1"/>
          </p:nvPr>
        </p:nvSpPr>
        <p:spPr>
          <a:xfrm>
            <a:off x="1429066" y="2072871"/>
            <a:ext cx="30840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Zero to One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One and Only One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Zero to Many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One to Many</a:t>
            </a: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6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Cardinalities</a:t>
            </a:r>
            <a:endParaRPr dirty="0"/>
          </a:p>
        </p:txBody>
      </p:sp>
      <p:sp>
        <p:nvSpPr>
          <p:cNvPr id="430" name="Google Shape;430;p56"/>
          <p:cNvSpPr txBox="1">
            <a:spLocks noGrp="1"/>
          </p:cNvSpPr>
          <p:nvPr>
            <p:ph type="body" idx="1"/>
          </p:nvPr>
        </p:nvSpPr>
        <p:spPr>
          <a:xfrm>
            <a:off x="473342" y="831496"/>
            <a:ext cx="8298300" cy="505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Cardinalities</a:t>
            </a:r>
            <a:r>
              <a:rPr lang="en-US" dirty="0"/>
              <a:t> come from the business rules defined by whoever is making the database.</a:t>
            </a:r>
            <a:endParaRPr dirty="0"/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Example Rules: </a:t>
            </a:r>
            <a:r>
              <a:rPr lang="en-US" dirty="0"/>
              <a:t>What are the cardinalities we must use?</a:t>
            </a:r>
            <a:endParaRPr b="1" dirty="0">
              <a:solidFill>
                <a:srgbClr val="C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 Student might not own a Textbook, but can own many.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 Textbook might not be owned, but can only be owned by one Student.</a:t>
            </a:r>
            <a:endParaRPr dirty="0"/>
          </a:p>
        </p:txBody>
      </p:sp>
      <p:sp>
        <p:nvSpPr>
          <p:cNvPr id="431" name="Google Shape;431;p5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5" name="Google Shape;42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301" y="3603142"/>
            <a:ext cx="1574000" cy="27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2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781501" y="3603142"/>
            <a:ext cx="1574000" cy="2723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24;p55"/>
          <p:cNvSpPr txBox="1">
            <a:spLocks/>
          </p:cNvSpPr>
          <p:nvPr/>
        </p:nvSpPr>
        <p:spPr>
          <a:xfrm>
            <a:off x="2919538" y="3774017"/>
            <a:ext cx="30840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 algn="ctr">
              <a:lnSpc>
                <a:spcPct val="115000"/>
              </a:lnSpc>
              <a:buFont typeface="Lato Light"/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Zero to One</a:t>
            </a:r>
            <a:endParaRPr lang="en-US"/>
          </a:p>
          <a:p>
            <a:pPr marL="0" indent="0" algn="ctr">
              <a:lnSpc>
                <a:spcPct val="115000"/>
              </a:lnSpc>
              <a:spcBef>
                <a:spcPts val="1800"/>
              </a:spcBef>
              <a:buFont typeface="Lato Light"/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One and Only One</a:t>
            </a:r>
            <a:endParaRPr lang="en-US"/>
          </a:p>
          <a:p>
            <a:pPr marL="0" indent="0" algn="ctr">
              <a:lnSpc>
                <a:spcPct val="115000"/>
              </a:lnSpc>
              <a:spcBef>
                <a:spcPts val="1800"/>
              </a:spcBef>
              <a:buFont typeface="Lato Light"/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Zero to Many</a:t>
            </a:r>
            <a:endParaRPr lang="en-US"/>
          </a:p>
          <a:p>
            <a:pPr marL="0" indent="0" algn="ctr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Font typeface="Lato Light"/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One to Many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 These Slides . . .</a:t>
            </a:r>
            <a:endParaRPr dirty="0"/>
          </a:p>
        </p:txBody>
      </p:sp>
      <p:sp>
        <p:nvSpPr>
          <p:cNvPr id="257" name="Google Shape;257;p39"/>
          <p:cNvSpPr txBox="1">
            <a:spLocks noGrp="1"/>
          </p:cNvSpPr>
          <p:nvPr>
            <p:ph type="body" idx="1"/>
          </p:nvPr>
        </p:nvSpPr>
        <p:spPr>
          <a:xfrm>
            <a:off x="456650" y="996089"/>
            <a:ext cx="8325900" cy="4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We will be covering: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How to read an Entity Relationship Diagram (ERD)</a:t>
            </a:r>
            <a:endParaRPr sz="2200" dirty="0"/>
          </a:p>
          <a:p>
            <a:pPr marL="457200" lvl="0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Defining relationships between multiple tables</a:t>
            </a:r>
            <a:endParaRPr sz="2200" dirty="0"/>
          </a:p>
          <a:p>
            <a:pPr marL="457200" lvl="0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Understanding Cardinality Relationships:</a:t>
            </a:r>
            <a:endParaRPr sz="2200" dirty="0"/>
          </a:p>
          <a:p>
            <a:pPr marL="1371600" lvl="2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One-to-One</a:t>
            </a:r>
            <a:endParaRPr sz="2200" dirty="0"/>
          </a:p>
          <a:p>
            <a:pPr marL="1371600" lvl="2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One-to-Many / Many-to-One</a:t>
            </a:r>
            <a:endParaRPr sz="2200" dirty="0"/>
          </a:p>
          <a:p>
            <a:pPr marL="1371600" lvl="2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Many-to-Many</a:t>
            </a:r>
            <a:endParaRPr sz="2200" dirty="0"/>
          </a:p>
          <a:p>
            <a:pPr marL="457200" lvl="0" indent="-368300" algn="l" rtl="0">
              <a:spcBef>
                <a:spcPts val="1800"/>
              </a:spcBef>
              <a:spcAft>
                <a:spcPts val="1800"/>
              </a:spcAft>
              <a:buSzPts val="2200"/>
              <a:buChar char="●"/>
            </a:pPr>
            <a:r>
              <a:rPr lang="en-US" sz="2200" dirty="0"/>
              <a:t>Using cardinality symbols: </a:t>
            </a:r>
            <a:endParaRPr sz="2200" dirty="0"/>
          </a:p>
        </p:txBody>
      </p:sp>
      <p:sp>
        <p:nvSpPr>
          <p:cNvPr id="258" name="Google Shape;258;p3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950" y="5031039"/>
            <a:ext cx="561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3838" y="5031039"/>
            <a:ext cx="561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650" y="5031039"/>
            <a:ext cx="561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0225" y="5031039"/>
            <a:ext cx="5619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- Cardinalities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Example Rules </a:t>
            </a:r>
            <a:r>
              <a:rPr lang="en-US" dirty="0"/>
              <a:t>-&gt; matched with the right cardinality:</a:t>
            </a:r>
          </a:p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en-US" dirty="0"/>
              <a:t>A Student might not own a Textbook, but can own many.</a:t>
            </a:r>
          </a:p>
          <a:p>
            <a:pPr lvl="1">
              <a:lnSpc>
                <a:spcPct val="115000"/>
              </a:lnSpc>
              <a:spcBef>
                <a:spcPts val="600"/>
              </a:spcBef>
            </a:pPr>
            <a:r>
              <a:rPr lang="en-US" dirty="0"/>
              <a:t>Students can have zero or more (           ) Textbooks.</a:t>
            </a:r>
            <a:br>
              <a:rPr lang="en-US" dirty="0"/>
            </a:br>
            <a:endParaRPr lang="en-US" dirty="0"/>
          </a:p>
          <a:p>
            <a:pPr lvl="0">
              <a:lnSpc>
                <a:spcPct val="115000"/>
              </a:lnSpc>
            </a:pPr>
            <a:r>
              <a:rPr lang="en-US" dirty="0"/>
              <a:t>A Textbook might not be owned, but can only be owned by one Student.</a:t>
            </a:r>
          </a:p>
          <a:p>
            <a:pPr lvl="1">
              <a:lnSpc>
                <a:spcPct val="115000"/>
              </a:lnSpc>
              <a:spcBef>
                <a:spcPts val="600"/>
              </a:spcBef>
            </a:pPr>
            <a:r>
              <a:rPr lang="en-US" dirty="0"/>
              <a:t>Textbooks can have 0 or one (           ) Students.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133" y="2176272"/>
            <a:ext cx="649109" cy="360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887" y="3886200"/>
            <a:ext cx="609487" cy="4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32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8"/>
          <p:cNvSpPr txBox="1">
            <a:spLocks noGrp="1"/>
          </p:cNvSpPr>
          <p:nvPr>
            <p:ph type="title"/>
          </p:nvPr>
        </p:nvSpPr>
        <p:spPr>
          <a:xfrm>
            <a:off x="473342" y="11555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Cardinalities</a:t>
            </a:r>
            <a:endParaRPr dirty="0"/>
          </a:p>
        </p:txBody>
      </p:sp>
      <p:sp>
        <p:nvSpPr>
          <p:cNvPr id="446" name="Google Shape;446;p58"/>
          <p:cNvSpPr txBox="1">
            <a:spLocks noGrp="1"/>
          </p:cNvSpPr>
          <p:nvPr>
            <p:ph type="body" idx="1"/>
          </p:nvPr>
        </p:nvSpPr>
        <p:spPr>
          <a:xfrm>
            <a:off x="468910" y="932081"/>
            <a:ext cx="8298300" cy="45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Before we can show the cardinalities in an ERD, let’s clarify:</a:t>
            </a:r>
            <a:endParaRPr sz="2200" b="1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/>
              <a:t>Entities with their attributes: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/>
              <a:t>Where </a:t>
            </a:r>
            <a:r>
              <a:rPr lang="en-US" sz="2200" b="1" dirty="0" err="1">
                <a:latin typeface="Lato"/>
                <a:ea typeface="Lato"/>
                <a:cs typeface="Lato"/>
                <a:sym typeface="Lato"/>
              </a:rPr>
              <a:t>student_id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dirty="0"/>
              <a:t>and </a:t>
            </a:r>
            <a:r>
              <a:rPr lang="en-US" sz="2200" b="1" dirty="0" err="1">
                <a:latin typeface="Lato"/>
                <a:ea typeface="Lato"/>
                <a:cs typeface="Lato"/>
                <a:sym typeface="Lato"/>
              </a:rPr>
              <a:t>book_id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dirty="0"/>
              <a:t>will be our primary keys (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PK</a:t>
            </a:r>
            <a:r>
              <a:rPr lang="en-US" sz="2200" dirty="0"/>
              <a:t>).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200" dirty="0"/>
              <a:t>But where do we put the foreign key(s)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[FK]</a:t>
            </a:r>
            <a:r>
              <a:rPr lang="en-US" sz="2200" dirty="0"/>
              <a:t> to represent our table relationship?</a:t>
            </a:r>
            <a:endParaRPr sz="2200" dirty="0"/>
          </a:p>
        </p:txBody>
      </p:sp>
      <p:sp>
        <p:nvSpPr>
          <p:cNvPr id="447" name="Google Shape;447;p5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448" name="Google Shape;44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185" y="1687856"/>
            <a:ext cx="2771775" cy="226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548" y="2130756"/>
            <a:ext cx="27717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/>
          <p:cNvSpPr/>
          <p:nvPr/>
        </p:nvSpPr>
        <p:spPr>
          <a:xfrm>
            <a:off x="2412548" y="2633472"/>
            <a:ext cx="1537660" cy="42062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31184" y="2212848"/>
            <a:ext cx="1966895" cy="42062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9"/>
          <p:cNvSpPr txBox="1">
            <a:spLocks noGrp="1"/>
          </p:cNvSpPr>
          <p:nvPr>
            <p:ph type="title"/>
          </p:nvPr>
        </p:nvSpPr>
        <p:spPr>
          <a:xfrm>
            <a:off x="473342" y="65279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Cardinalities</a:t>
            </a:r>
            <a:endParaRPr dirty="0"/>
          </a:p>
        </p:txBody>
      </p:sp>
      <p:sp>
        <p:nvSpPr>
          <p:cNvPr id="455" name="Google Shape;455;p59"/>
          <p:cNvSpPr txBox="1">
            <a:spLocks noGrp="1"/>
          </p:cNvSpPr>
          <p:nvPr>
            <p:ph type="body" idx="1"/>
          </p:nvPr>
        </p:nvSpPr>
        <p:spPr>
          <a:xfrm>
            <a:off x="392642" y="932081"/>
            <a:ext cx="8298300" cy="45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A student can have many books.</a:t>
            </a:r>
            <a:endParaRPr sz="28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Can we add a column to Students for each book id?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!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We saw how that failed earlier with pets</a:t>
            </a:r>
            <a:br>
              <a:rPr lang="en-US" dirty="0"/>
            </a:br>
            <a:r>
              <a:rPr lang="en-US" dirty="0"/>
              <a:t>and their many owners.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For each </a:t>
            </a:r>
            <a:r>
              <a:rPr lang="en-US" dirty="0" err="1"/>
              <a:t>book_id</a:t>
            </a:r>
            <a:r>
              <a:rPr lang="en-US" dirty="0"/>
              <a:t> column, a student could </a:t>
            </a:r>
            <a:br>
              <a:rPr lang="en-US" dirty="0"/>
            </a:br>
            <a:r>
              <a:rPr lang="en-US" dirty="0"/>
              <a:t>own another book.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We need infinite room! So this cannot work here.</a:t>
            </a:r>
            <a:endParaRPr dirty="0"/>
          </a:p>
        </p:txBody>
      </p:sp>
      <p:sp>
        <p:nvSpPr>
          <p:cNvPr id="456" name="Google Shape;456;p5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457" name="Google Shape;45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863" y="2146825"/>
            <a:ext cx="2771775" cy="2266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0"/>
          <p:cNvSpPr txBox="1">
            <a:spLocks noGrp="1"/>
          </p:cNvSpPr>
          <p:nvPr>
            <p:ph type="title"/>
          </p:nvPr>
        </p:nvSpPr>
        <p:spPr>
          <a:xfrm>
            <a:off x="473342" y="992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Cardinalities</a:t>
            </a:r>
            <a:endParaRPr dirty="0"/>
          </a:p>
        </p:txBody>
      </p:sp>
      <p:sp>
        <p:nvSpPr>
          <p:cNvPr id="463" name="Google Shape;463;p60"/>
          <p:cNvSpPr txBox="1">
            <a:spLocks noGrp="1"/>
          </p:cNvSpPr>
          <p:nvPr>
            <p:ph type="body" idx="1"/>
          </p:nvPr>
        </p:nvSpPr>
        <p:spPr>
          <a:xfrm>
            <a:off x="473342" y="1014377"/>
            <a:ext cx="8298300" cy="45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 textbook can only have one student owner.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/>
              <a:t>Can we add a column to the Books table to represent a single student id value?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/>
              <a:t>One column for one value... </a:t>
            </a: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Yes! </a:t>
            </a:r>
            <a:endParaRPr sz="22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200" dirty="0"/>
              <a:t>(This Is The Way!         )</a:t>
            </a:r>
            <a:endParaRPr sz="2200" dirty="0"/>
          </a:p>
        </p:txBody>
      </p:sp>
      <p:sp>
        <p:nvSpPr>
          <p:cNvPr id="464" name="Google Shape;464;p6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465" name="Google Shape;46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767" y="4484063"/>
            <a:ext cx="373118" cy="5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892" y="2569627"/>
            <a:ext cx="3245800" cy="21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0"/>
          <p:cNvSpPr/>
          <p:nvPr/>
        </p:nvSpPr>
        <p:spPr>
          <a:xfrm>
            <a:off x="4493892" y="4285927"/>
            <a:ext cx="3539700" cy="516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1"/>
          <p:cNvSpPr txBox="1">
            <a:spLocks noGrp="1"/>
          </p:cNvSpPr>
          <p:nvPr>
            <p:ph type="title"/>
          </p:nvPr>
        </p:nvSpPr>
        <p:spPr>
          <a:xfrm>
            <a:off x="502927" y="738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in an ERD</a:t>
            </a:r>
            <a:endParaRPr dirty="0"/>
          </a:p>
        </p:txBody>
      </p:sp>
      <p:sp>
        <p:nvSpPr>
          <p:cNvPr id="473" name="Google Shape;473;p61"/>
          <p:cNvSpPr txBox="1">
            <a:spLocks noGrp="1"/>
          </p:cNvSpPr>
          <p:nvPr>
            <p:ph type="body" idx="1"/>
          </p:nvPr>
        </p:nvSpPr>
        <p:spPr>
          <a:xfrm>
            <a:off x="473342" y="1014377"/>
            <a:ext cx="8298300" cy="4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Here we have our finished example: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Verb </a:t>
            </a:r>
            <a:r>
              <a:rPr lang="en-US" dirty="0"/>
              <a:t>is used on the relationship line that connects the </a:t>
            </a:r>
            <a:r>
              <a:rPr lang="en-US" b="1" dirty="0"/>
              <a:t>Foreign Key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[FK]</a:t>
            </a:r>
            <a:r>
              <a:rPr lang="en-US" dirty="0"/>
              <a:t> column to the </a:t>
            </a:r>
            <a:r>
              <a:rPr lang="en-US" b="1" dirty="0"/>
              <a:t>Primary Key </a:t>
            </a:r>
            <a:r>
              <a:rPr lang="en-US" dirty="0"/>
              <a:t>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PK</a:t>
            </a:r>
            <a:r>
              <a:rPr lang="en-US" dirty="0"/>
              <a:t>) column.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This is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One-to-Many</a:t>
            </a:r>
            <a:r>
              <a:rPr lang="en-US" dirty="0"/>
              <a:t> relationship!</a:t>
            </a:r>
            <a:endParaRPr dirty="0"/>
          </a:p>
        </p:txBody>
      </p:sp>
      <p:sp>
        <p:nvSpPr>
          <p:cNvPr id="474" name="Google Shape;474;p6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475" name="Google Shape;4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19" y="1586752"/>
            <a:ext cx="6104472" cy="2008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Oval 5"/>
          <p:cNvSpPr/>
          <p:nvPr/>
        </p:nvSpPr>
        <p:spPr>
          <a:xfrm>
            <a:off x="3099815" y="2380540"/>
            <a:ext cx="886969" cy="42062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6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2"/>
          <p:cNvSpPr txBox="1">
            <a:spLocks noGrp="1"/>
          </p:cNvSpPr>
          <p:nvPr>
            <p:ph type="title"/>
          </p:nvPr>
        </p:nvSpPr>
        <p:spPr>
          <a:xfrm>
            <a:off x="502927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Relationships in an ERD</a:t>
            </a:r>
            <a:endParaRPr/>
          </a:p>
        </p:txBody>
      </p:sp>
      <p:sp>
        <p:nvSpPr>
          <p:cNvPr id="481" name="Google Shape;481;p62"/>
          <p:cNvSpPr txBox="1">
            <a:spLocks noGrp="1"/>
          </p:cNvSpPr>
          <p:nvPr>
            <p:ph type="body" idx="1"/>
          </p:nvPr>
        </p:nvSpPr>
        <p:spPr>
          <a:xfrm>
            <a:off x="473342" y="986945"/>
            <a:ext cx="8298300" cy="4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that the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MANY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connection comes off of the table with the foreign key.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br>
              <a:rPr lang="en-US" dirty="0"/>
            </a:br>
            <a:endParaRPr lang="en-US" dirty="0"/>
          </a:p>
          <a:p>
            <a:pPr marL="2001838" lvl="0" indent="-2001838" algn="l" rtl="0">
              <a:lnSpc>
                <a:spcPct val="115000"/>
              </a:lnSpc>
              <a:spcAft>
                <a:spcPts val="180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IMPORTANT: </a:t>
            </a:r>
            <a:r>
              <a:rPr lang="en-US" dirty="0"/>
              <a:t>The Foreign Key is on the </a:t>
            </a:r>
            <a:r>
              <a:rPr lang="en-US" b="1" dirty="0"/>
              <a:t>MANY</a:t>
            </a:r>
            <a:r>
              <a:rPr lang="en-US" dirty="0"/>
              <a:t> side of the relationship. This is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ALWAYS </a:t>
            </a:r>
            <a:r>
              <a:rPr lang="en-US" dirty="0"/>
              <a:t>true!</a:t>
            </a:r>
            <a:endParaRPr dirty="0"/>
          </a:p>
        </p:txBody>
      </p:sp>
      <p:sp>
        <p:nvSpPr>
          <p:cNvPr id="482" name="Google Shape;482;p6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483" name="Google Shape;48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19" y="1940320"/>
            <a:ext cx="6104472" cy="2008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84" name="Google Shape;484;p62"/>
          <p:cNvSpPr/>
          <p:nvPr/>
        </p:nvSpPr>
        <p:spPr>
          <a:xfrm>
            <a:off x="3914492" y="3247170"/>
            <a:ext cx="368700" cy="23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3"/>
          <p:cNvSpPr txBox="1">
            <a:spLocks noGrp="1"/>
          </p:cNvSpPr>
          <p:nvPr>
            <p:ph type="title"/>
          </p:nvPr>
        </p:nvSpPr>
        <p:spPr>
          <a:xfrm>
            <a:off x="473342" y="148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in an ERD</a:t>
            </a:r>
            <a:endParaRPr dirty="0"/>
          </a:p>
        </p:txBody>
      </p:sp>
      <p:sp>
        <p:nvSpPr>
          <p:cNvPr id="490" name="Google Shape;490;p6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491" name="Google Shape;49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7" y="3254008"/>
            <a:ext cx="6104472" cy="2008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4" name="Google Shape;494;p63"/>
          <p:cNvSpPr txBox="1">
            <a:spLocks noGrp="1"/>
          </p:cNvSpPr>
          <p:nvPr>
            <p:ph type="body" idx="1"/>
          </p:nvPr>
        </p:nvSpPr>
        <p:spPr>
          <a:xfrm>
            <a:off x="292608" y="1005233"/>
            <a:ext cx="8741664" cy="4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Relationships are read in any direction, however, note that we skip the first cardinality when saying it out loud: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Left to Right: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Students can own zero or more (           ) Textbooks.</a:t>
            </a:r>
          </a:p>
          <a:p>
            <a:pPr marL="0" lvl="0" indent="0" algn="l" rtl="0"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Right to Left: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Books can be owned by 0 or one (           ) Students.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2" name="Google Shape;49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171" y="2133865"/>
            <a:ext cx="561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683599" y="2628059"/>
            <a:ext cx="5619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4;p62"/>
          <p:cNvSpPr/>
          <p:nvPr/>
        </p:nvSpPr>
        <p:spPr>
          <a:xfrm>
            <a:off x="3978500" y="4563906"/>
            <a:ext cx="368700" cy="23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84;p62"/>
          <p:cNvSpPr/>
          <p:nvPr/>
        </p:nvSpPr>
        <p:spPr>
          <a:xfrm>
            <a:off x="2960468" y="3811050"/>
            <a:ext cx="368700" cy="23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4"/>
          <p:cNvSpPr txBox="1">
            <a:spLocks noGrp="1"/>
          </p:cNvSpPr>
          <p:nvPr>
            <p:ph type="title"/>
          </p:nvPr>
        </p:nvSpPr>
        <p:spPr>
          <a:xfrm>
            <a:off x="496904" y="11356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in an ERD</a:t>
            </a:r>
            <a:endParaRPr dirty="0"/>
          </a:p>
        </p:txBody>
      </p:sp>
      <p:sp>
        <p:nvSpPr>
          <p:cNvPr id="500" name="Google Shape;500;p6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501" name="Google Shape;50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42" y="2949662"/>
            <a:ext cx="73533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64"/>
          <p:cNvSpPr txBox="1">
            <a:spLocks noGrp="1"/>
          </p:cNvSpPr>
          <p:nvPr>
            <p:ph type="body" idx="1"/>
          </p:nvPr>
        </p:nvSpPr>
        <p:spPr>
          <a:xfrm>
            <a:off x="473342" y="922936"/>
            <a:ext cx="8298300" cy="497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Here’s another example from our course ERD: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Regions </a:t>
            </a:r>
            <a:r>
              <a:rPr lang="en-US" dirty="0"/>
              <a:t>group 0 or many (           ) Countries.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Countries </a:t>
            </a:r>
            <a:r>
              <a:rPr lang="en-US" dirty="0"/>
              <a:t>are grouped into 0 or 1 (          ) Region.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What kind of relationship is this?</a:t>
            </a:r>
          </a:p>
          <a:p>
            <a:pPr marL="0" lvl="0" indent="0" algn="l" rtl="0">
              <a:lnSpc>
                <a:spcPct val="115000"/>
              </a:lnSpc>
              <a:buNone/>
            </a:pPr>
            <a:r>
              <a:rPr lang="en-US" dirty="0"/>
              <a:t>Which table is the parent? Which is the child?</a:t>
            </a:r>
            <a:endParaRPr dirty="0"/>
          </a:p>
        </p:txBody>
      </p:sp>
      <p:pic>
        <p:nvPicPr>
          <p:cNvPr id="502" name="Google Shape;50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792" y="1592437"/>
            <a:ext cx="561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148792" y="2235362"/>
            <a:ext cx="5619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4;p62"/>
          <p:cNvSpPr/>
          <p:nvPr/>
        </p:nvSpPr>
        <p:spPr>
          <a:xfrm>
            <a:off x="4964442" y="4361688"/>
            <a:ext cx="448806" cy="241794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84;p62"/>
          <p:cNvSpPr/>
          <p:nvPr/>
        </p:nvSpPr>
        <p:spPr>
          <a:xfrm>
            <a:off x="3051908" y="3545874"/>
            <a:ext cx="368700" cy="23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5"/>
          <p:cNvSpPr txBox="1">
            <a:spLocks noGrp="1"/>
          </p:cNvSpPr>
          <p:nvPr>
            <p:ph type="title"/>
          </p:nvPr>
        </p:nvSpPr>
        <p:spPr>
          <a:xfrm>
            <a:off x="539511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in an ERD</a:t>
            </a:r>
            <a:endParaRPr dirty="0"/>
          </a:p>
        </p:txBody>
      </p:sp>
      <p:sp>
        <p:nvSpPr>
          <p:cNvPr id="510" name="Google Shape;510;p65"/>
          <p:cNvSpPr txBox="1">
            <a:spLocks noGrp="1"/>
          </p:cNvSpPr>
          <p:nvPr>
            <p:ph type="body" idx="1"/>
          </p:nvPr>
        </p:nvSpPr>
        <p:spPr>
          <a:xfrm>
            <a:off x="473342" y="941225"/>
            <a:ext cx="8298300" cy="4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change our business rules again!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</a:rPr>
              <a:t>New Rules:</a:t>
            </a:r>
            <a:endParaRPr b="1" dirty="0">
              <a:solidFill>
                <a:schemeClr val="accent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A Student might not own a Textbook, </a:t>
            </a: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r>
              <a:rPr lang="en-US" dirty="0">
                <a:latin typeface="Lato"/>
                <a:ea typeface="Lato"/>
                <a:cs typeface="Lato"/>
                <a:sym typeface="Lato"/>
              </a:rPr>
              <a:t>but can own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many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Textbooks.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A Textbook might not be owned, </a:t>
            </a: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r>
              <a:rPr lang="en-US" dirty="0">
                <a:latin typeface="Lato"/>
                <a:ea typeface="Lato"/>
                <a:cs typeface="Lato"/>
                <a:sym typeface="Lato"/>
              </a:rPr>
              <a:t>but can be owned by many Students.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dirty="0"/>
              <a:t>What are the cardinalities now?</a:t>
            </a:r>
            <a:endParaRPr b="1" dirty="0"/>
          </a:p>
        </p:txBody>
      </p:sp>
      <p:sp>
        <p:nvSpPr>
          <p:cNvPr id="511" name="Google Shape;511;p6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6"/>
          <p:cNvSpPr txBox="1">
            <a:spLocks noGrp="1"/>
          </p:cNvSpPr>
          <p:nvPr>
            <p:ph type="title"/>
          </p:nvPr>
        </p:nvSpPr>
        <p:spPr>
          <a:xfrm>
            <a:off x="473342" y="5296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Cardinalities</a:t>
            </a:r>
            <a:endParaRPr dirty="0"/>
          </a:p>
        </p:txBody>
      </p:sp>
      <p:sp>
        <p:nvSpPr>
          <p:cNvPr id="517" name="Google Shape;517;p6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520" name="Google Shape;520;p66"/>
          <p:cNvSpPr txBox="1">
            <a:spLocks noGrp="1"/>
          </p:cNvSpPr>
          <p:nvPr>
            <p:ph type="body" idx="1"/>
          </p:nvPr>
        </p:nvSpPr>
        <p:spPr>
          <a:xfrm>
            <a:off x="383498" y="840641"/>
            <a:ext cx="8330734" cy="45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Example Rules </a:t>
            </a:r>
            <a:r>
              <a:rPr lang="en-US" dirty="0"/>
              <a:t>-&gt; matched with the right cardinality: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 Student might not own a Textbook, 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latin typeface="Lato"/>
                <a:ea typeface="Lato"/>
                <a:cs typeface="Lato"/>
                <a:sym typeface="Lato"/>
              </a:rPr>
              <a:t>but can own many Textbooks.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Students can have zero or many(           ) Textbooks.</a:t>
            </a:r>
            <a:br>
              <a:rPr lang="en-US" dirty="0"/>
            </a:b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 Textbook might not be owned, 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latin typeface="Lato"/>
                <a:ea typeface="Lato"/>
                <a:cs typeface="Lato"/>
                <a:sym typeface="Lato"/>
              </a:rPr>
              <a:t>but can be owned by many Students.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Textbooks can have 0 or many (            ) Students.</a:t>
            </a:r>
            <a:endParaRPr dirty="0"/>
          </a:p>
        </p:txBody>
      </p:sp>
      <p:pic>
        <p:nvPicPr>
          <p:cNvPr id="518" name="Google Shape;51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029" y="2434921"/>
            <a:ext cx="561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061" y="4129609"/>
            <a:ext cx="5619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Entity Relationship Diagrams (ERDs)</a:t>
            </a:r>
            <a:endParaRPr dirty="0"/>
          </a:p>
        </p:txBody>
      </p:sp>
      <p:sp>
        <p:nvSpPr>
          <p:cNvPr id="268" name="Google Shape;268;p40"/>
          <p:cNvSpPr txBox="1">
            <a:spLocks noGrp="1"/>
          </p:cNvSpPr>
          <p:nvPr>
            <p:ph type="body" idx="1"/>
          </p:nvPr>
        </p:nvSpPr>
        <p:spPr>
          <a:xfrm>
            <a:off x="473342" y="1014377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ERD </a:t>
            </a:r>
            <a:r>
              <a:rPr lang="en-US" dirty="0"/>
              <a:t>is an image that describes the tables and their relationships.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They allow us to understand a database at a glance.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The diagram describes data as:</a:t>
            </a:r>
            <a:endParaRPr dirty="0"/>
          </a:p>
          <a:p>
            <a:pPr marL="9144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Entities</a:t>
            </a:r>
            <a:r>
              <a:rPr lang="en-US" dirty="0"/>
              <a:t> (tables)</a:t>
            </a:r>
            <a:endParaRPr dirty="0"/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Attributes</a:t>
            </a:r>
            <a:r>
              <a:rPr lang="en-US" dirty="0"/>
              <a:t> (columns)</a:t>
            </a:r>
            <a:endParaRPr dirty="0"/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Relationships </a:t>
            </a:r>
            <a:r>
              <a:rPr lang="en-US" dirty="0"/>
              <a:t>(cardinalities)</a:t>
            </a:r>
            <a:endParaRPr dirty="0"/>
          </a:p>
        </p:txBody>
      </p:sp>
      <p:sp>
        <p:nvSpPr>
          <p:cNvPr id="269" name="Google Shape;269;p4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7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Relationships in an ERD</a:t>
            </a:r>
            <a:endParaRPr/>
          </a:p>
        </p:txBody>
      </p:sp>
      <p:sp>
        <p:nvSpPr>
          <p:cNvPr id="526" name="Google Shape;526;p67"/>
          <p:cNvSpPr txBox="1">
            <a:spLocks noGrp="1"/>
          </p:cNvSpPr>
          <p:nvPr>
            <p:ph type="body" idx="1"/>
          </p:nvPr>
        </p:nvSpPr>
        <p:spPr>
          <a:xfrm>
            <a:off x="473342" y="868072"/>
            <a:ext cx="8524354" cy="497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This is what our entities look like without foreign keys: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 dirty="0">
                <a:latin typeface="+mn-lt"/>
              </a:rPr>
            </a:br>
            <a:endParaRPr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This is a </a:t>
            </a:r>
            <a:r>
              <a:rPr lang="en-US" b="1" dirty="0">
                <a:latin typeface="+mn-lt"/>
                <a:ea typeface="Lato"/>
                <a:cs typeface="Lato"/>
                <a:sym typeface="Lato"/>
              </a:rPr>
              <a:t>Many-to-Many</a:t>
            </a:r>
            <a:r>
              <a:rPr lang="en-US" dirty="0">
                <a:latin typeface="+mn-lt"/>
              </a:rPr>
              <a:t> relationship!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+mn-lt"/>
              </a:rPr>
              <a:t>This is fine as a theoretical diagram, but we need </a:t>
            </a:r>
            <a:r>
              <a:rPr lang="en-US" b="1" dirty="0">
                <a:latin typeface="+mn-lt"/>
              </a:rPr>
              <a:t>Foreign Keys </a:t>
            </a:r>
            <a:r>
              <a:rPr lang="en-US" dirty="0">
                <a:latin typeface="+mn-lt"/>
              </a:rPr>
              <a:t>if we want to be able to implement it into a real database.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latin typeface="+mn-lt"/>
              </a:rPr>
              <a:t>Many-to-Many</a:t>
            </a:r>
            <a:r>
              <a:rPr lang="en-US" dirty="0">
                <a:latin typeface="+mn-lt"/>
              </a:rPr>
              <a:t> relationships MUST be resolved</a:t>
            </a:r>
            <a:endParaRPr dirty="0">
              <a:latin typeface="+mn-lt"/>
            </a:endParaRPr>
          </a:p>
        </p:txBody>
      </p:sp>
      <p:sp>
        <p:nvSpPr>
          <p:cNvPr id="527" name="Google Shape;527;p6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528" name="Google Shape;52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55" y="1408938"/>
            <a:ext cx="7305675" cy="240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8"/>
          <p:cNvSpPr txBox="1">
            <a:spLocks noGrp="1"/>
          </p:cNvSpPr>
          <p:nvPr>
            <p:ph type="title"/>
          </p:nvPr>
        </p:nvSpPr>
        <p:spPr>
          <a:xfrm>
            <a:off x="566943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in an ERD</a:t>
            </a:r>
            <a:endParaRPr dirty="0"/>
          </a:p>
        </p:txBody>
      </p:sp>
      <p:sp>
        <p:nvSpPr>
          <p:cNvPr id="534" name="Google Shape;534;p68"/>
          <p:cNvSpPr txBox="1">
            <a:spLocks noGrp="1"/>
          </p:cNvSpPr>
          <p:nvPr>
            <p:ph type="body" idx="1"/>
          </p:nvPr>
        </p:nvSpPr>
        <p:spPr>
          <a:xfrm>
            <a:off x="473342" y="997064"/>
            <a:ext cx="82983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/>
              <a:t>To make this work, we need to add a third table:</a:t>
            </a:r>
            <a:endParaRPr dirty="0"/>
          </a:p>
        </p:txBody>
      </p:sp>
      <p:sp>
        <p:nvSpPr>
          <p:cNvPr id="535" name="Google Shape;535;p6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536" name="Google Shape;53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192" y="1758147"/>
            <a:ext cx="6709600" cy="34688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37" name="Google Shape;53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192" y="3010672"/>
            <a:ext cx="6709601" cy="2204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9"/>
          <p:cNvSpPr txBox="1">
            <a:spLocks noGrp="1"/>
          </p:cNvSpPr>
          <p:nvPr>
            <p:ph type="title"/>
          </p:nvPr>
        </p:nvSpPr>
        <p:spPr>
          <a:xfrm>
            <a:off x="473342" y="98867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in an ERD</a:t>
            </a:r>
            <a:endParaRPr dirty="0"/>
          </a:p>
        </p:txBody>
      </p:sp>
      <p:sp>
        <p:nvSpPr>
          <p:cNvPr id="543" name="Google Shape;543;p69"/>
          <p:cNvSpPr txBox="1">
            <a:spLocks noGrp="1"/>
          </p:cNvSpPr>
          <p:nvPr>
            <p:ph type="body" idx="1"/>
          </p:nvPr>
        </p:nvSpPr>
        <p:spPr>
          <a:xfrm>
            <a:off x="473342" y="959513"/>
            <a:ext cx="82983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/>
              <a:t>Take the old primary keys and use them as foreign keys:</a:t>
            </a:r>
            <a:endParaRPr dirty="0"/>
          </a:p>
        </p:txBody>
      </p:sp>
      <p:sp>
        <p:nvSpPr>
          <p:cNvPr id="544" name="Google Shape;544;p6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545" name="Google Shape;54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817" y="1566851"/>
            <a:ext cx="6254324" cy="3863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6" name="Google Shape;546;p69"/>
          <p:cNvSpPr txBox="1">
            <a:spLocks noGrp="1"/>
          </p:cNvSpPr>
          <p:nvPr>
            <p:ph type="body" idx="1"/>
          </p:nvPr>
        </p:nvSpPr>
        <p:spPr>
          <a:xfrm>
            <a:off x="5934330" y="1465717"/>
            <a:ext cx="3072510" cy="199197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NOTE: </a:t>
            </a: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I used a </a:t>
            </a:r>
            <a:r>
              <a:rPr lang="en-US" sz="18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surrogate</a:t>
            </a: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 PK here! I could have also created a </a:t>
            </a:r>
            <a:r>
              <a:rPr lang="en-US" sz="18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composite</a:t>
            </a: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 PK which has the advantage of not having to add an extra column.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sz="18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7" name="Google Shape;54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817" y="3540329"/>
            <a:ext cx="6254325" cy="205485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0"/>
          <p:cNvSpPr txBox="1">
            <a:spLocks noGrp="1"/>
          </p:cNvSpPr>
          <p:nvPr>
            <p:ph type="body" idx="1"/>
          </p:nvPr>
        </p:nvSpPr>
        <p:spPr>
          <a:xfrm>
            <a:off x="473342" y="838500"/>
            <a:ext cx="83253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dirty="0"/>
              <a:t>Copy the lines over to the new table and change the cardinalities coming out of Books/Student to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One and Only One</a:t>
            </a:r>
            <a:r>
              <a:rPr lang="en-US" sz="2200" dirty="0"/>
              <a:t> (         )</a:t>
            </a:r>
            <a:endParaRPr sz="2200" dirty="0"/>
          </a:p>
        </p:txBody>
      </p:sp>
      <p:sp>
        <p:nvSpPr>
          <p:cNvPr id="553" name="Google Shape;553;p70"/>
          <p:cNvSpPr txBox="1">
            <a:spLocks noGrp="1"/>
          </p:cNvSpPr>
          <p:nvPr>
            <p:ph type="title"/>
          </p:nvPr>
        </p:nvSpPr>
        <p:spPr>
          <a:xfrm>
            <a:off x="502925" y="1195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in an ERD</a:t>
            </a:r>
            <a:endParaRPr dirty="0"/>
          </a:p>
        </p:txBody>
      </p:sp>
      <p:sp>
        <p:nvSpPr>
          <p:cNvPr id="554" name="Google Shape;554;p7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555" name="Google Shape;55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099" y="2030550"/>
            <a:ext cx="6210743" cy="33433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56" name="Google Shape;55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2342" y="1280225"/>
            <a:ext cx="331500" cy="2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70"/>
          <p:cNvSpPr/>
          <p:nvPr/>
        </p:nvSpPr>
        <p:spPr>
          <a:xfrm>
            <a:off x="2874741" y="2640401"/>
            <a:ext cx="368700" cy="23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70"/>
          <p:cNvSpPr/>
          <p:nvPr/>
        </p:nvSpPr>
        <p:spPr>
          <a:xfrm>
            <a:off x="2798541" y="4545401"/>
            <a:ext cx="368700" cy="23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1"/>
          <p:cNvSpPr txBox="1">
            <a:spLocks noGrp="1"/>
          </p:cNvSpPr>
          <p:nvPr>
            <p:ph type="title"/>
          </p:nvPr>
        </p:nvSpPr>
        <p:spPr>
          <a:xfrm>
            <a:off x="548655" y="68787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Relationships in an ERD</a:t>
            </a:r>
            <a:endParaRPr/>
          </a:p>
        </p:txBody>
      </p:sp>
      <p:sp>
        <p:nvSpPr>
          <p:cNvPr id="564" name="Google Shape;564;p71"/>
          <p:cNvSpPr txBox="1">
            <a:spLocks noGrp="1"/>
          </p:cNvSpPr>
          <p:nvPr>
            <p:ph type="body" idx="1"/>
          </p:nvPr>
        </p:nvSpPr>
        <p:spPr>
          <a:xfrm>
            <a:off x="295106" y="797488"/>
            <a:ext cx="86031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/>
              <a:t>Our final result will always show the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MANY </a:t>
            </a:r>
            <a:r>
              <a:rPr lang="en-US" dirty="0"/>
              <a:t>connections coming out of the new table because that’s where the foreign keys are.</a:t>
            </a:r>
            <a:endParaRPr dirty="0"/>
          </a:p>
        </p:txBody>
      </p:sp>
      <p:sp>
        <p:nvSpPr>
          <p:cNvPr id="565" name="Google Shape;565;p7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566" name="Google Shape;56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708" y="2267423"/>
            <a:ext cx="6210743" cy="33433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67" name="Google Shape;567;p71"/>
          <p:cNvSpPr/>
          <p:nvPr/>
        </p:nvSpPr>
        <p:spPr>
          <a:xfrm>
            <a:off x="4477200" y="4383699"/>
            <a:ext cx="368700" cy="23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71"/>
          <p:cNvSpPr/>
          <p:nvPr/>
        </p:nvSpPr>
        <p:spPr>
          <a:xfrm>
            <a:off x="4477200" y="4757349"/>
            <a:ext cx="368700" cy="23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2"/>
          <p:cNvSpPr txBox="1">
            <a:spLocks noGrp="1"/>
          </p:cNvSpPr>
          <p:nvPr>
            <p:ph type="body" idx="1"/>
          </p:nvPr>
        </p:nvSpPr>
        <p:spPr>
          <a:xfrm>
            <a:off x="331682" y="1032665"/>
            <a:ext cx="8603100" cy="4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now read an Entity Relationship Diagram (ERD).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There are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Entities</a:t>
            </a:r>
            <a:r>
              <a:rPr lang="en-US" dirty="0"/>
              <a:t>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Attributes</a:t>
            </a:r>
            <a:r>
              <a:rPr lang="en-US" dirty="0"/>
              <a:t>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and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Relationships</a:t>
            </a:r>
            <a:r>
              <a:rPr lang="en-US" dirty="0"/>
              <a:t>: </a:t>
            </a:r>
            <a:endParaRPr dirty="0"/>
          </a:p>
        </p:txBody>
      </p:sp>
      <p:sp>
        <p:nvSpPr>
          <p:cNvPr id="573" name="Google Shape;573;p72"/>
          <p:cNvSpPr txBox="1">
            <a:spLocks noGrp="1"/>
          </p:cNvSpPr>
          <p:nvPr>
            <p:ph type="title"/>
          </p:nvPr>
        </p:nvSpPr>
        <p:spPr>
          <a:xfrm>
            <a:off x="548655" y="130389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Course ERD</a:t>
            </a:r>
            <a:endParaRPr dirty="0"/>
          </a:p>
        </p:txBody>
      </p:sp>
      <p:sp>
        <p:nvSpPr>
          <p:cNvPr id="574" name="Google Shape;574;p7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575" name="Google Shape;57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3410731" y="3731276"/>
            <a:ext cx="1216225" cy="21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757" y="1788215"/>
            <a:ext cx="3410635" cy="8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8957" y="2963940"/>
            <a:ext cx="3199968" cy="10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584" name="Google Shape;58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0"/>
            <a:ext cx="8938871" cy="63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73"/>
          <p:cNvSpPr txBox="1">
            <a:spLocks noGrp="1"/>
          </p:cNvSpPr>
          <p:nvPr>
            <p:ph type="body" idx="1"/>
          </p:nvPr>
        </p:nvSpPr>
        <p:spPr>
          <a:xfrm>
            <a:off x="2874675" y="113825"/>
            <a:ext cx="61008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rPr>
              <a:t>Now our Course ERD will be easier to read:</a:t>
            </a:r>
            <a:endParaRPr b="1" dirty="0">
              <a:solidFill>
                <a:srgbClr val="006FB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4"/>
          <p:cNvSpPr txBox="1">
            <a:spLocks noGrp="1"/>
          </p:cNvSpPr>
          <p:nvPr>
            <p:ph type="body" idx="1"/>
          </p:nvPr>
        </p:nvSpPr>
        <p:spPr>
          <a:xfrm>
            <a:off x="295106" y="895504"/>
            <a:ext cx="8603100" cy="515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Create an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ERD </a:t>
            </a:r>
            <a:r>
              <a:rPr lang="en-US" dirty="0"/>
              <a:t>based on the following business rules:</a:t>
            </a:r>
            <a:endParaRPr dirty="0"/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A Game is produced by 1 or more programmers.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A Programmer can produce 0 or more Games.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Games </a:t>
            </a:r>
            <a:r>
              <a:rPr lang="en-US" dirty="0"/>
              <a:t>have a game id, title, and rating.</a:t>
            </a:r>
            <a:br>
              <a:rPr lang="en-US" dirty="0"/>
            </a:br>
            <a:r>
              <a:rPr lang="en-US" b="1" dirty="0">
                <a:latin typeface="Lato"/>
                <a:ea typeface="Lato"/>
                <a:cs typeface="Lato"/>
                <a:sym typeface="Lato"/>
              </a:rPr>
              <a:t>Programmers </a:t>
            </a:r>
            <a:r>
              <a:rPr lang="en-US" dirty="0"/>
              <a:t>have a programmer id, and name.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dirty="0"/>
              <a:t>You should:</a:t>
            </a:r>
            <a:br>
              <a:rPr lang="en-US" dirty="0"/>
            </a:br>
            <a:r>
              <a:rPr lang="en-US" dirty="0"/>
              <a:t>	Label lines with appropriate cardinalities on each end</a:t>
            </a:r>
            <a:br>
              <a:rPr lang="en-US" dirty="0"/>
            </a:br>
            <a:r>
              <a:rPr lang="en-US" dirty="0"/>
              <a:t>	Break up many-to-many relationships</a:t>
            </a:r>
            <a:br>
              <a:rPr lang="en-US" dirty="0"/>
            </a:br>
            <a:r>
              <a:rPr lang="en-US" dirty="0"/>
              <a:t>	Assign foreign keys to the right tables </a:t>
            </a:r>
            <a:endParaRPr dirty="0"/>
          </a:p>
        </p:txBody>
      </p:sp>
      <p:sp>
        <p:nvSpPr>
          <p:cNvPr id="591" name="Google Shape;591;p74"/>
          <p:cNvSpPr txBox="1">
            <a:spLocks noGrp="1"/>
          </p:cNvSpPr>
          <p:nvPr>
            <p:ph type="title"/>
          </p:nvPr>
        </p:nvSpPr>
        <p:spPr>
          <a:xfrm>
            <a:off x="473342" y="14890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ERD - Example</a:t>
            </a:r>
            <a:endParaRPr dirty="0"/>
          </a:p>
        </p:txBody>
      </p:sp>
      <p:sp>
        <p:nvSpPr>
          <p:cNvPr id="592" name="Google Shape;592;p7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5"/>
          <p:cNvSpPr txBox="1">
            <a:spLocks noGrp="1"/>
          </p:cNvSpPr>
          <p:nvPr>
            <p:ph type="body" idx="1"/>
          </p:nvPr>
        </p:nvSpPr>
        <p:spPr>
          <a:xfrm>
            <a:off x="473342" y="1060096"/>
            <a:ext cx="3961800" cy="210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Games </a:t>
            </a:r>
            <a:r>
              <a:rPr lang="en-US" dirty="0"/>
              <a:t>have a game id, title, and rating.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We choose </a:t>
            </a:r>
            <a:r>
              <a:rPr lang="en-US" dirty="0" err="1"/>
              <a:t>game_id</a:t>
            </a:r>
            <a:r>
              <a:rPr lang="en-US" dirty="0"/>
              <a:t> for the Primary Key (PK).</a:t>
            </a:r>
            <a:endParaRPr dirty="0"/>
          </a:p>
        </p:txBody>
      </p:sp>
      <p:sp>
        <p:nvSpPr>
          <p:cNvPr id="598" name="Google Shape;598;p75"/>
          <p:cNvSpPr txBox="1">
            <a:spLocks noGrp="1"/>
          </p:cNvSpPr>
          <p:nvPr>
            <p:ph type="title"/>
          </p:nvPr>
        </p:nvSpPr>
        <p:spPr>
          <a:xfrm>
            <a:off x="473342" y="128861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ERD - </a:t>
            </a:r>
            <a:r>
              <a:rPr lang="en-US" dirty="0">
                <a:solidFill>
                  <a:srgbClr val="C00000"/>
                </a:solidFill>
              </a:rPr>
              <a:t>Example SOLUTION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99" name="Google Shape;599;p7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pic>
        <p:nvPicPr>
          <p:cNvPr id="600" name="Google Shape;60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305" y="1039147"/>
            <a:ext cx="294322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355" y="3335772"/>
            <a:ext cx="290512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75"/>
          <p:cNvSpPr txBox="1">
            <a:spLocks noGrp="1"/>
          </p:cNvSpPr>
          <p:nvPr>
            <p:ph type="body" idx="1"/>
          </p:nvPr>
        </p:nvSpPr>
        <p:spPr>
          <a:xfrm>
            <a:off x="473342" y="3417572"/>
            <a:ext cx="4425300" cy="215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Programmers </a:t>
            </a:r>
            <a:r>
              <a:rPr lang="en-US" dirty="0"/>
              <a:t>have a programmer id, and name.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We choose </a:t>
            </a:r>
            <a:r>
              <a:rPr lang="en-US" dirty="0" err="1"/>
              <a:t>programmer_id</a:t>
            </a:r>
            <a:r>
              <a:rPr lang="en-US" dirty="0"/>
              <a:t> for the Primary Key (PK).</a:t>
            </a: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6"/>
          <p:cNvSpPr txBox="1">
            <a:spLocks noGrp="1"/>
          </p:cNvSpPr>
          <p:nvPr>
            <p:ph type="body" idx="1"/>
          </p:nvPr>
        </p:nvSpPr>
        <p:spPr>
          <a:xfrm>
            <a:off x="537358" y="1069241"/>
            <a:ext cx="8101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Game </a:t>
            </a:r>
            <a:r>
              <a:rPr lang="en-US" dirty="0"/>
              <a:t>is produced by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1 or more</a:t>
            </a:r>
            <a:r>
              <a:rPr lang="en-US" dirty="0"/>
              <a:t> programmers: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Programmer </a:t>
            </a:r>
            <a:r>
              <a:rPr lang="en-US" dirty="0"/>
              <a:t>can produce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0 or more</a:t>
            </a:r>
            <a:r>
              <a:rPr lang="en-US" dirty="0"/>
              <a:t> Games:</a:t>
            </a:r>
            <a:endParaRPr dirty="0"/>
          </a:p>
        </p:txBody>
      </p:sp>
      <p:sp>
        <p:nvSpPr>
          <p:cNvPr id="608" name="Google Shape;608;p76"/>
          <p:cNvSpPr txBox="1">
            <a:spLocks noGrp="1"/>
          </p:cNvSpPr>
          <p:nvPr>
            <p:ph type="title"/>
          </p:nvPr>
        </p:nvSpPr>
        <p:spPr>
          <a:xfrm>
            <a:off x="473342" y="10436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ERD - Example </a:t>
            </a:r>
            <a:r>
              <a:rPr lang="en-US" dirty="0">
                <a:solidFill>
                  <a:srgbClr val="C00000"/>
                </a:solidFill>
              </a:rPr>
              <a:t>SOLUTION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09" name="Google Shape;609;p7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610" name="Google Shape;61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633" y="2207641"/>
            <a:ext cx="2544795" cy="5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05" y="1660816"/>
            <a:ext cx="2242475" cy="16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4429" y="1917504"/>
            <a:ext cx="1959425" cy="11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496" y="4044116"/>
            <a:ext cx="29051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633" y="4600916"/>
            <a:ext cx="2334915" cy="5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5557" y="4310791"/>
            <a:ext cx="1531056" cy="11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9259" y="4419703"/>
            <a:ext cx="1026300" cy="8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548655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Entities</a:t>
            </a:r>
            <a:endParaRPr dirty="0"/>
          </a:p>
        </p:txBody>
      </p:sp>
      <p:sp>
        <p:nvSpPr>
          <p:cNvPr id="275" name="Google Shape;275;p41"/>
          <p:cNvSpPr txBox="1">
            <a:spLocks noGrp="1"/>
          </p:cNvSpPr>
          <p:nvPr>
            <p:ph type="body" idx="1"/>
          </p:nvPr>
        </p:nvSpPr>
        <p:spPr>
          <a:xfrm>
            <a:off x="473342" y="959513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Entities </a:t>
            </a:r>
            <a:r>
              <a:rPr lang="en-US" dirty="0"/>
              <a:t>are “</a:t>
            </a:r>
            <a:r>
              <a:rPr lang="en-US" b="1" i="1" dirty="0"/>
              <a:t>things</a:t>
            </a:r>
            <a:r>
              <a:rPr lang="en-US" dirty="0"/>
              <a:t>” in the real world that can be described.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They can be a </a:t>
            </a:r>
            <a:r>
              <a:rPr lang="en-US" b="1" dirty="0"/>
              <a:t>physical</a:t>
            </a:r>
            <a:r>
              <a:rPr lang="en-US" dirty="0"/>
              <a:t> object in the real world: </a:t>
            </a:r>
          </a:p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car, hockey player, house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buNone/>
            </a:pPr>
            <a:r>
              <a:rPr lang="en-US" dirty="0"/>
              <a:t>They can be more conceptual: </a:t>
            </a:r>
          </a:p>
          <a:p>
            <a:pPr marL="0" lvl="0" indent="0" algn="l" rtl="0">
              <a:lnSpc>
                <a:spcPct val="115000"/>
              </a:lnSpc>
              <a:spcAft>
                <a:spcPts val="180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flight, team, company</a:t>
            </a:r>
            <a:br>
              <a:rPr lang="en-US" dirty="0"/>
            </a:br>
            <a:endParaRPr lang="en-US" dirty="0"/>
          </a:p>
          <a:p>
            <a:pPr marL="0" lvl="0" indent="0" algn="l" rtl="0">
              <a:lnSpc>
                <a:spcPct val="115000"/>
              </a:lnSpc>
              <a:spcAft>
                <a:spcPts val="1800"/>
              </a:spcAft>
              <a:buNone/>
            </a:pPr>
            <a:r>
              <a:rPr lang="en-US" dirty="0"/>
              <a:t>Ultimately an Entity will be made into a </a:t>
            </a:r>
            <a:r>
              <a:rPr lang="en-US" b="1" dirty="0"/>
              <a:t>table</a:t>
            </a:r>
            <a:r>
              <a:rPr lang="en-US" dirty="0"/>
              <a:t> in our database.</a:t>
            </a:r>
            <a:endParaRPr dirty="0"/>
          </a:p>
        </p:txBody>
      </p:sp>
      <p:sp>
        <p:nvSpPr>
          <p:cNvPr id="276" name="Google Shape;276;p4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7"/>
          <p:cNvSpPr txBox="1">
            <a:spLocks noGrp="1"/>
          </p:cNvSpPr>
          <p:nvPr>
            <p:ph type="body" idx="1"/>
          </p:nvPr>
        </p:nvSpPr>
        <p:spPr>
          <a:xfrm>
            <a:off x="470962" y="1060097"/>
            <a:ext cx="8101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Put them together and we have: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IMPORTANT: </a:t>
            </a:r>
            <a:r>
              <a:rPr lang="en-US" dirty="0"/>
              <a:t>To resolve this Many-to-Many relationship, we will need a third table...</a:t>
            </a:r>
            <a:endParaRPr dirty="0"/>
          </a:p>
        </p:txBody>
      </p:sp>
      <p:sp>
        <p:nvSpPr>
          <p:cNvPr id="622" name="Google Shape;622;p77"/>
          <p:cNvSpPr txBox="1">
            <a:spLocks noGrp="1"/>
          </p:cNvSpPr>
          <p:nvPr>
            <p:ph type="title"/>
          </p:nvPr>
        </p:nvSpPr>
        <p:spPr>
          <a:xfrm>
            <a:off x="47096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ERD - Example </a:t>
            </a:r>
            <a:r>
              <a:rPr lang="en-US" dirty="0">
                <a:solidFill>
                  <a:srgbClr val="C00000"/>
                </a:solidFill>
              </a:rPr>
              <a:t>SOLUTION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23" name="Google Shape;623;p7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569109" y="1651672"/>
            <a:ext cx="7407966" cy="1677388"/>
            <a:chOff x="569109" y="1651672"/>
            <a:chExt cx="7407966" cy="1677388"/>
          </a:xfrm>
        </p:grpSpPr>
        <p:pic>
          <p:nvPicPr>
            <p:cNvPr id="624" name="Google Shape;624;p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9109" y="1651672"/>
              <a:ext cx="2242475" cy="1618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" name="Google Shape;625;p7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71950" y="1690760"/>
              <a:ext cx="2905125" cy="163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" name="Google Shape;626;p7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2811587" y="2364372"/>
              <a:ext cx="1295275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7" name="Google Shape;627;p7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60237" y="2364372"/>
              <a:ext cx="1411716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8" name="Google Shape;628;p7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2811587" y="2267022"/>
              <a:ext cx="561975" cy="485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8"/>
          <p:cNvSpPr txBox="1">
            <a:spLocks noGrp="1"/>
          </p:cNvSpPr>
          <p:nvPr>
            <p:ph type="body" idx="1"/>
          </p:nvPr>
        </p:nvSpPr>
        <p:spPr>
          <a:xfrm>
            <a:off x="210312" y="977801"/>
            <a:ext cx="5272430" cy="5355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+mn-lt"/>
              </a:rPr>
              <a:t>The new table (</a:t>
            </a:r>
            <a:r>
              <a:rPr lang="en-US" sz="2200" i="1" dirty="0" err="1">
                <a:latin typeface="+mn-lt"/>
              </a:rPr>
              <a:t>Game_Programmers</a:t>
            </a:r>
            <a:r>
              <a:rPr lang="en-US" sz="2200" dirty="0">
                <a:latin typeface="+mn-lt"/>
              </a:rPr>
              <a:t>) will reference the other two tables by declaring each of their PK’s as FKs.</a:t>
            </a:r>
            <a:endParaRPr sz="2200"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>
                <a:latin typeface="+mn-lt"/>
              </a:rPr>
              <a:t>The new table also needs its own primary key, it can be either:</a:t>
            </a:r>
            <a:endParaRPr sz="2200" dirty="0">
              <a:latin typeface="+mn-l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>
                <a:latin typeface="+mn-lt"/>
              </a:rPr>
              <a:t>A </a:t>
            </a:r>
            <a:r>
              <a:rPr lang="en-US" sz="2200" b="1" dirty="0">
                <a:solidFill>
                  <a:schemeClr val="accent3"/>
                </a:solidFill>
                <a:latin typeface="+mn-lt"/>
                <a:ea typeface="Lato"/>
                <a:cs typeface="Lato"/>
                <a:sym typeface="Lato"/>
              </a:rPr>
              <a:t>Composite Key</a:t>
            </a:r>
            <a:r>
              <a:rPr lang="en-US" sz="2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2200" dirty="0">
                <a:latin typeface="+mn-lt"/>
              </a:rPr>
              <a:t>using the </a:t>
            </a:r>
            <a:r>
              <a:rPr lang="en-US" sz="2200" dirty="0" err="1">
                <a:latin typeface="+mn-lt"/>
              </a:rPr>
              <a:t>game_id</a:t>
            </a:r>
            <a:r>
              <a:rPr lang="en-US" sz="2200" dirty="0">
                <a:latin typeface="+mn-lt"/>
              </a:rPr>
              <a:t> and </a:t>
            </a:r>
            <a:r>
              <a:rPr lang="en-US" sz="2200" dirty="0" err="1">
                <a:latin typeface="+mn-lt"/>
              </a:rPr>
              <a:t>programmer_id</a:t>
            </a:r>
            <a:endParaRPr lang="en-US" sz="2200" dirty="0">
              <a:latin typeface="+mn-lt"/>
            </a:endParaRPr>
          </a:p>
          <a:p>
            <a:pPr lvl="1" indent="-368300">
              <a:spcBef>
                <a:spcPts val="0"/>
              </a:spcBef>
              <a:buSzPts val="2200"/>
              <a:buChar char="●"/>
            </a:pPr>
            <a:r>
              <a:rPr lang="en-US" sz="2200" b="1" dirty="0">
                <a:solidFill>
                  <a:srgbClr val="C00000"/>
                </a:solidFill>
                <a:latin typeface="+mn-lt"/>
              </a:rPr>
              <a:t>Advantages: </a:t>
            </a:r>
            <a:r>
              <a:rPr lang="en-US" sz="2200" dirty="0">
                <a:latin typeface="+mn-lt"/>
              </a:rPr>
              <a:t>One less column needed. Less server space required. Potentially faster queries.</a:t>
            </a:r>
            <a:endParaRPr sz="2200" dirty="0">
              <a:latin typeface="+mn-l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>
                <a:latin typeface="+mn-lt"/>
              </a:rPr>
              <a:t>A </a:t>
            </a:r>
            <a:r>
              <a:rPr lang="en-US" sz="2200" b="1" dirty="0">
                <a:solidFill>
                  <a:schemeClr val="accent3"/>
                </a:solidFill>
                <a:latin typeface="+mn-lt"/>
                <a:ea typeface="Lato"/>
                <a:cs typeface="Lato"/>
                <a:sym typeface="Lato"/>
              </a:rPr>
              <a:t>Surrogate Key</a:t>
            </a:r>
            <a:r>
              <a:rPr lang="en-US" sz="2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2200" dirty="0">
                <a:latin typeface="+mn-lt"/>
              </a:rPr>
              <a:t>made specifically for this table.</a:t>
            </a:r>
            <a:endParaRPr sz="2200" dirty="0">
              <a:latin typeface="+mn-lt"/>
            </a:endParaRPr>
          </a:p>
        </p:txBody>
      </p:sp>
      <p:sp>
        <p:nvSpPr>
          <p:cNvPr id="634" name="Google Shape;634;p78"/>
          <p:cNvSpPr txBox="1">
            <a:spLocks noGrp="1"/>
          </p:cNvSpPr>
          <p:nvPr>
            <p:ph type="title"/>
          </p:nvPr>
        </p:nvSpPr>
        <p:spPr>
          <a:xfrm>
            <a:off x="473342" y="15669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ERD - Example </a:t>
            </a:r>
            <a:r>
              <a:rPr lang="en-US" dirty="0">
                <a:solidFill>
                  <a:srgbClr val="C00000"/>
                </a:solidFill>
              </a:rPr>
              <a:t>SOLUTION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35" name="Google Shape;635;p7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pic>
        <p:nvPicPr>
          <p:cNvPr id="636" name="Google Shape;63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392" y="3484001"/>
            <a:ext cx="3448550" cy="19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2742" y="1261656"/>
            <a:ext cx="3585050" cy="154031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78"/>
          <p:cNvSpPr txBox="1">
            <a:spLocks noGrp="1"/>
          </p:cNvSpPr>
          <p:nvPr>
            <p:ph type="body" idx="1"/>
          </p:nvPr>
        </p:nvSpPr>
        <p:spPr>
          <a:xfrm>
            <a:off x="6893117" y="2892939"/>
            <a:ext cx="659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OR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9" name="Google Shape;639;p78"/>
          <p:cNvCxnSpPr/>
          <p:nvPr/>
        </p:nvCxnSpPr>
        <p:spPr>
          <a:xfrm rot="10800000" flipH="1">
            <a:off x="3093417" y="2732451"/>
            <a:ext cx="2342400" cy="671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" name="Google Shape;640;p78"/>
          <p:cNvCxnSpPr/>
          <p:nvPr/>
        </p:nvCxnSpPr>
        <p:spPr>
          <a:xfrm rot="10800000" flipH="1">
            <a:off x="3096792" y="5044663"/>
            <a:ext cx="2433600" cy="57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9"/>
          <p:cNvSpPr txBox="1">
            <a:spLocks noGrp="1"/>
          </p:cNvSpPr>
          <p:nvPr>
            <p:ph type="body" idx="1"/>
          </p:nvPr>
        </p:nvSpPr>
        <p:spPr>
          <a:xfrm>
            <a:off x="473342" y="959513"/>
            <a:ext cx="8429400" cy="30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Now we create lines and cardinalities to point to the new table: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200"/>
              <a:t>Remember that the original cardinalities went in these directions:</a:t>
            </a:r>
            <a:endParaRPr sz="2200"/>
          </a:p>
        </p:txBody>
      </p:sp>
      <p:sp>
        <p:nvSpPr>
          <p:cNvPr id="646" name="Google Shape;646;p79"/>
          <p:cNvSpPr txBox="1">
            <a:spLocks noGrp="1"/>
          </p:cNvSpPr>
          <p:nvPr>
            <p:ph type="title"/>
          </p:nvPr>
        </p:nvSpPr>
        <p:spPr>
          <a:xfrm>
            <a:off x="473342" y="1829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ERD - Example </a:t>
            </a:r>
            <a:r>
              <a:rPr lang="en-US" dirty="0">
                <a:solidFill>
                  <a:srgbClr val="C00000"/>
                </a:solidFill>
              </a:rPr>
              <a:t>SOLUTION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47" name="Google Shape;647;p7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pic>
        <p:nvPicPr>
          <p:cNvPr id="648" name="Google Shape;64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292" y="1390326"/>
            <a:ext cx="3448550" cy="195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/>
          <p:cNvGrpSpPr/>
          <p:nvPr/>
        </p:nvGrpSpPr>
        <p:grpSpPr>
          <a:xfrm>
            <a:off x="751989" y="4009125"/>
            <a:ext cx="7407966" cy="1677388"/>
            <a:chOff x="569109" y="1651672"/>
            <a:chExt cx="7407966" cy="1677388"/>
          </a:xfrm>
        </p:grpSpPr>
        <p:pic>
          <p:nvPicPr>
            <p:cNvPr id="12" name="Google Shape;624;p7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9109" y="1651672"/>
              <a:ext cx="2242475" cy="1618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625;p7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71950" y="1690760"/>
              <a:ext cx="2905125" cy="163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626;p7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811587" y="2364372"/>
              <a:ext cx="1295275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627;p7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660237" y="2364372"/>
              <a:ext cx="1411716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628;p7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10800000">
              <a:off x="2811587" y="2267022"/>
              <a:ext cx="561975" cy="485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9"/>
          <p:cNvSpPr txBox="1">
            <a:spLocks noGrp="1"/>
          </p:cNvSpPr>
          <p:nvPr>
            <p:ph type="body" idx="1"/>
          </p:nvPr>
        </p:nvSpPr>
        <p:spPr>
          <a:xfrm>
            <a:off x="473342" y="959513"/>
            <a:ext cx="8429400" cy="30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Now we create lines and cardinalities to point to the new table: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200" dirty="0"/>
              <a:t>Move each symbol to the far side of the new entity</a:t>
            </a:r>
            <a:endParaRPr sz="2200" dirty="0"/>
          </a:p>
        </p:txBody>
      </p:sp>
      <p:sp>
        <p:nvSpPr>
          <p:cNvPr id="646" name="Google Shape;646;p79"/>
          <p:cNvSpPr txBox="1">
            <a:spLocks noGrp="1"/>
          </p:cNvSpPr>
          <p:nvPr>
            <p:ph type="title"/>
          </p:nvPr>
        </p:nvSpPr>
        <p:spPr>
          <a:xfrm>
            <a:off x="473342" y="1829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ERD - Example </a:t>
            </a:r>
            <a:r>
              <a:rPr lang="en-US" dirty="0">
                <a:solidFill>
                  <a:srgbClr val="C00000"/>
                </a:solidFill>
              </a:rPr>
              <a:t>SOLUTION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47" name="Google Shape;647;p7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pic>
        <p:nvPicPr>
          <p:cNvPr id="648" name="Google Shape;64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292" y="1390326"/>
            <a:ext cx="3448550" cy="195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/>
          <p:cNvGrpSpPr/>
          <p:nvPr/>
        </p:nvGrpSpPr>
        <p:grpSpPr>
          <a:xfrm>
            <a:off x="751989" y="4009125"/>
            <a:ext cx="7407966" cy="1677388"/>
            <a:chOff x="569109" y="1651672"/>
            <a:chExt cx="7407966" cy="1677388"/>
          </a:xfrm>
        </p:grpSpPr>
        <p:pic>
          <p:nvPicPr>
            <p:cNvPr id="12" name="Google Shape;624;p7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9109" y="1651672"/>
              <a:ext cx="2242475" cy="1618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625;p7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71950" y="1690760"/>
              <a:ext cx="2905125" cy="163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626;p7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811587" y="2364372"/>
              <a:ext cx="1295275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627;p7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660237" y="2364372"/>
              <a:ext cx="1411716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628;p7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10800000">
              <a:off x="2811587" y="2267022"/>
              <a:ext cx="561975" cy="4857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1847" y="4721825"/>
            <a:ext cx="322983" cy="2910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3751" y="4688626"/>
            <a:ext cx="51353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867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16 -2.22222E-6 L -0.29652 -0.2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27" y="-1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03773 L 0.3151 -0.332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-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842" y="1918229"/>
            <a:ext cx="5752050" cy="363208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80"/>
          <p:cNvSpPr txBox="1">
            <a:spLocks noGrp="1"/>
          </p:cNvSpPr>
          <p:nvPr>
            <p:ph type="body" idx="1"/>
          </p:nvPr>
        </p:nvSpPr>
        <p:spPr>
          <a:xfrm>
            <a:off x="473342" y="996089"/>
            <a:ext cx="84294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/>
              <a:t>Notice that the cardinality coming out of the original tables is: one and only one (          )</a:t>
            </a:r>
            <a:endParaRPr dirty="0"/>
          </a:p>
        </p:txBody>
      </p:sp>
      <p:sp>
        <p:nvSpPr>
          <p:cNvPr id="659" name="Google Shape;659;p80"/>
          <p:cNvSpPr txBox="1">
            <a:spLocks noGrp="1"/>
          </p:cNvSpPr>
          <p:nvPr>
            <p:ph type="title"/>
          </p:nvPr>
        </p:nvSpPr>
        <p:spPr>
          <a:xfrm>
            <a:off x="473342" y="456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ERD - Example </a:t>
            </a:r>
            <a:r>
              <a:rPr lang="en-US" dirty="0">
                <a:solidFill>
                  <a:srgbClr val="C00000"/>
                </a:solidFill>
              </a:rPr>
              <a:t>SOLUTION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60" name="Google Shape;660;p8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662" name="Google Shape;662;p80"/>
          <p:cNvSpPr txBox="1"/>
          <p:nvPr/>
        </p:nvSpPr>
        <p:spPr>
          <a:xfrm>
            <a:off x="6963342" y="1975864"/>
            <a:ext cx="1939400" cy="10593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Note: 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used a verb to describe each line.</a:t>
            </a:r>
            <a:endParaRPr sz="1800" b="1" dirty="0"/>
          </a:p>
        </p:txBody>
      </p:sp>
      <p:cxnSp>
        <p:nvCxnSpPr>
          <p:cNvPr id="663" name="Google Shape;663;p80"/>
          <p:cNvCxnSpPr>
            <a:stCxn id="662" idx="2"/>
            <a:endCxn id="661" idx="3"/>
          </p:cNvCxnSpPr>
          <p:nvPr/>
        </p:nvCxnSpPr>
        <p:spPr>
          <a:xfrm flipH="1">
            <a:off x="7276892" y="3035164"/>
            <a:ext cx="656150" cy="69910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64" name="Google Shape;66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592" y="1480889"/>
            <a:ext cx="245700" cy="3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80"/>
          <p:cNvSpPr/>
          <p:nvPr/>
        </p:nvSpPr>
        <p:spPr>
          <a:xfrm>
            <a:off x="3638617" y="4437939"/>
            <a:ext cx="245700" cy="24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80"/>
          <p:cNvSpPr/>
          <p:nvPr/>
        </p:nvSpPr>
        <p:spPr>
          <a:xfrm>
            <a:off x="6458017" y="4437939"/>
            <a:ext cx="245700" cy="24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80"/>
          <p:cNvSpPr/>
          <p:nvPr/>
        </p:nvSpPr>
        <p:spPr>
          <a:xfrm>
            <a:off x="3080992" y="1480889"/>
            <a:ext cx="368700" cy="34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" grpId="0" build="p"/>
      <p:bldP spid="662" grpId="0" animBg="1"/>
      <p:bldP spid="665" grpId="0" animBg="1"/>
      <p:bldP spid="666" grpId="0" animBg="1"/>
      <p:bldP spid="66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1"/>
          <p:cNvSpPr txBox="1">
            <a:spLocks noGrp="1"/>
          </p:cNvSpPr>
          <p:nvPr>
            <p:ph type="body" idx="1"/>
          </p:nvPr>
        </p:nvSpPr>
        <p:spPr>
          <a:xfrm>
            <a:off x="473342" y="941225"/>
            <a:ext cx="84294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/>
              <a:t>Our finished ERD:</a:t>
            </a:r>
            <a:endParaRPr b="1" dirty="0"/>
          </a:p>
        </p:txBody>
      </p:sp>
      <p:sp>
        <p:nvSpPr>
          <p:cNvPr id="673" name="Google Shape;673;p81"/>
          <p:cNvSpPr txBox="1">
            <a:spLocks noGrp="1"/>
          </p:cNvSpPr>
          <p:nvPr>
            <p:ph type="title"/>
          </p:nvPr>
        </p:nvSpPr>
        <p:spPr>
          <a:xfrm>
            <a:off x="655701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ERD - Example </a:t>
            </a:r>
            <a:r>
              <a:rPr lang="en-US" dirty="0">
                <a:solidFill>
                  <a:srgbClr val="C00000"/>
                </a:solidFill>
              </a:rPr>
              <a:t>SOLUTION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- Finished!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74" name="Google Shape;674;p8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pic>
        <p:nvPicPr>
          <p:cNvPr id="675" name="Google Shape;67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392" y="1431650"/>
            <a:ext cx="6569201" cy="41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2"/>
          <p:cNvSpPr txBox="1">
            <a:spLocks noGrp="1"/>
          </p:cNvSpPr>
          <p:nvPr>
            <p:ph type="title"/>
          </p:nvPr>
        </p:nvSpPr>
        <p:spPr>
          <a:xfrm>
            <a:off x="559775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681" name="Google Shape;681;p82"/>
          <p:cNvSpPr txBox="1">
            <a:spLocks noGrp="1"/>
          </p:cNvSpPr>
          <p:nvPr>
            <p:ph type="body" idx="1"/>
          </p:nvPr>
        </p:nvSpPr>
        <p:spPr>
          <a:xfrm>
            <a:off x="473342" y="950369"/>
            <a:ext cx="8325900" cy="4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We covered: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How to read an Entity Relationship Diagram (ERD)</a:t>
            </a:r>
            <a:endParaRPr sz="2200" dirty="0"/>
          </a:p>
          <a:p>
            <a:pPr marL="457200" lvl="0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Defining relationships between multiple tables</a:t>
            </a:r>
            <a:endParaRPr sz="2200" dirty="0"/>
          </a:p>
          <a:p>
            <a:pPr marL="457200" lvl="0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Understanding Cardinality Relationships:</a:t>
            </a:r>
            <a:endParaRPr sz="2200" dirty="0"/>
          </a:p>
          <a:p>
            <a:pPr marL="1371600" lvl="2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One-to-One</a:t>
            </a:r>
            <a:endParaRPr sz="2200" dirty="0"/>
          </a:p>
          <a:p>
            <a:pPr marL="1371600" lvl="2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One-to-Many / Many-to-One</a:t>
            </a:r>
            <a:endParaRPr sz="2200" dirty="0"/>
          </a:p>
          <a:p>
            <a:pPr marL="1371600" lvl="2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Many-to-Many</a:t>
            </a:r>
            <a:endParaRPr sz="2200" dirty="0"/>
          </a:p>
          <a:p>
            <a:pPr marL="457200" lvl="0" indent="-368300" algn="l" rtl="0">
              <a:spcBef>
                <a:spcPts val="1800"/>
              </a:spcBef>
              <a:spcAft>
                <a:spcPts val="1800"/>
              </a:spcAft>
              <a:buSzPts val="2200"/>
              <a:buChar char="●"/>
            </a:pPr>
            <a:r>
              <a:rPr lang="en-US" sz="2200" dirty="0"/>
              <a:t>Using cardinality symbols: </a:t>
            </a:r>
            <a:endParaRPr sz="2200" dirty="0"/>
          </a:p>
        </p:txBody>
      </p:sp>
      <p:sp>
        <p:nvSpPr>
          <p:cNvPr id="682" name="Google Shape;682;p8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pic>
        <p:nvPicPr>
          <p:cNvPr id="683" name="Google Shape;68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642" y="4985319"/>
            <a:ext cx="561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530" y="4985319"/>
            <a:ext cx="561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0342" y="4985319"/>
            <a:ext cx="561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6917" y="4985319"/>
            <a:ext cx="5619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Attributes (Properties)</a:t>
            </a:r>
            <a:endParaRPr dirty="0"/>
          </a:p>
        </p:txBody>
      </p:sp>
      <p:sp>
        <p:nvSpPr>
          <p:cNvPr id="282" name="Google Shape;282;p42"/>
          <p:cNvSpPr txBox="1">
            <a:spLocks noGrp="1"/>
          </p:cNvSpPr>
          <p:nvPr>
            <p:ph type="body" idx="1"/>
          </p:nvPr>
        </p:nvSpPr>
        <p:spPr>
          <a:xfrm>
            <a:off x="473342" y="913793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Attribute </a:t>
            </a:r>
            <a:r>
              <a:rPr lang="en-US" dirty="0"/>
              <a:t>(or property) is a piece of information for an Entity.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They can be a </a:t>
            </a:r>
            <a:r>
              <a:rPr lang="en-US" b="1" dirty="0"/>
              <a:t>Primary Key </a:t>
            </a:r>
            <a:r>
              <a:rPr lang="en-US" dirty="0"/>
              <a:t>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PK</a:t>
            </a:r>
            <a:r>
              <a:rPr lang="en-US" dirty="0"/>
              <a:t>) </a:t>
            </a:r>
            <a:r>
              <a:rPr lang="en-US" i="1" dirty="0"/>
              <a:t>or</a:t>
            </a:r>
            <a:r>
              <a:rPr lang="en-US" dirty="0"/>
              <a:t> </a:t>
            </a:r>
            <a:r>
              <a:rPr lang="en-US" b="1" dirty="0"/>
              <a:t>Foreign Key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[FK]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Ultimately an attribute will be a column on a table.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Example attributes: </a:t>
            </a:r>
            <a:br>
              <a:rPr lang="en-US" dirty="0"/>
            </a:br>
            <a:r>
              <a:rPr lang="en-US" dirty="0"/>
              <a:t>First Name, Last Name, Salary, Department ID, Hire Date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br>
              <a:rPr lang="en-US" dirty="0"/>
            </a:br>
            <a:r>
              <a:rPr lang="en-US" b="1" dirty="0"/>
              <a:t>What ENTITY would this be?</a:t>
            </a:r>
            <a:endParaRPr b="1" dirty="0"/>
          </a:p>
        </p:txBody>
      </p:sp>
      <p:sp>
        <p:nvSpPr>
          <p:cNvPr id="283" name="Google Shape;283;p4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473342" y="14890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</a:t>
            </a:r>
            <a:endParaRPr dirty="0"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473342" y="996089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  <a:ea typeface="Lato"/>
                <a:cs typeface="Lato"/>
                <a:sym typeface="Lato"/>
              </a:rPr>
              <a:t>Relationship </a:t>
            </a:r>
            <a:r>
              <a:rPr lang="en-US" dirty="0">
                <a:latin typeface="+mn-lt"/>
              </a:rPr>
              <a:t>occurs between two tables when a foreign key appears on one table referencing a primary key on another table.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/>
              <a:t>There are several kinds of relationships:</a:t>
            </a:r>
            <a:endParaRPr b="1" dirty="0"/>
          </a:p>
          <a:p>
            <a:pPr marL="9144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One-to-Many / Many-to-One</a:t>
            </a:r>
            <a:endParaRPr dirty="0"/>
          </a:p>
          <a:p>
            <a:pPr marL="9144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One-to-One</a:t>
            </a:r>
            <a:endParaRPr dirty="0"/>
          </a:p>
          <a:p>
            <a:pPr marL="914400" lvl="0" indent="-381000" algn="l" rtl="0">
              <a:spcBef>
                <a:spcPts val="1800"/>
              </a:spcBef>
              <a:spcAft>
                <a:spcPts val="1800"/>
              </a:spcAft>
              <a:buSzPts val="2400"/>
              <a:buChar char="●"/>
            </a:pPr>
            <a:r>
              <a:rPr lang="en-US" dirty="0"/>
              <a:t>Many-to-Many (only theoretical)</a:t>
            </a:r>
            <a:endParaRPr dirty="0"/>
          </a:p>
        </p:txBody>
      </p:sp>
      <p:sp>
        <p:nvSpPr>
          <p:cNvPr id="290" name="Google Shape;290;p4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488657" y="119275"/>
            <a:ext cx="82983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One-to-Many</a:t>
            </a:r>
            <a:endParaRPr dirty="0"/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1"/>
          </p:nvPr>
        </p:nvSpPr>
        <p:spPr>
          <a:xfrm>
            <a:off x="218906" y="892766"/>
            <a:ext cx="8742214" cy="516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  <a:ea typeface="Lato"/>
                <a:cs typeface="Lato"/>
                <a:sym typeface="Lato"/>
              </a:rPr>
              <a:t>One-to-Many </a:t>
            </a:r>
            <a:r>
              <a:rPr lang="en-US" i="1" dirty="0">
                <a:latin typeface="+mn-lt"/>
              </a:rPr>
              <a:t>(or Many-to-One) </a:t>
            </a:r>
            <a:r>
              <a:rPr lang="en-US" dirty="0">
                <a:latin typeface="+mn-lt"/>
              </a:rPr>
              <a:t>relationship occurs between two tables when a row on one table is related to one or more rows in another table.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/>
              <a:t>Primary Key </a:t>
            </a:r>
            <a:r>
              <a:rPr lang="en-US" dirty="0"/>
              <a:t>column value from one table’s row is referenced by one or more rows in another table.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This is the most common!</a:t>
            </a:r>
            <a:endParaRPr sz="2200" dirty="0"/>
          </a:p>
        </p:txBody>
      </p:sp>
      <p:sp>
        <p:nvSpPr>
          <p:cNvPr id="297" name="Google Shape;297;p4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98" name="Google Shape;298;p44"/>
          <p:cNvSpPr txBox="1"/>
          <p:nvPr/>
        </p:nvSpPr>
        <p:spPr>
          <a:xfrm>
            <a:off x="4300855" y="3697242"/>
            <a:ext cx="2776507" cy="121931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	XXXX	XXXX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	XXXX	XXXX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	XXXX	XXXX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	XXXX	XXXX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99" name="Google Shape;299;p44"/>
          <p:cNvSpPr txBox="1"/>
          <p:nvPr/>
        </p:nvSpPr>
        <p:spPr>
          <a:xfrm>
            <a:off x="829381" y="3849642"/>
            <a:ext cx="1600684" cy="70037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	XXXX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	XXXX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0" name="Google Shape;300;p44"/>
          <p:cNvSpPr txBox="1">
            <a:spLocks noGrp="1"/>
          </p:cNvSpPr>
          <p:nvPr>
            <p:ph type="body" idx="1"/>
          </p:nvPr>
        </p:nvSpPr>
        <p:spPr>
          <a:xfrm>
            <a:off x="766156" y="3389441"/>
            <a:ext cx="1455836" cy="41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/>
              <a:t>Table 1</a:t>
            </a:r>
            <a:endParaRPr sz="2200"/>
          </a:p>
        </p:txBody>
      </p:sp>
      <p:sp>
        <p:nvSpPr>
          <p:cNvPr id="301" name="Google Shape;301;p44"/>
          <p:cNvSpPr txBox="1">
            <a:spLocks noGrp="1"/>
          </p:cNvSpPr>
          <p:nvPr>
            <p:ph type="body" idx="1"/>
          </p:nvPr>
        </p:nvSpPr>
        <p:spPr>
          <a:xfrm>
            <a:off x="4300856" y="3237041"/>
            <a:ext cx="1455836" cy="41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/>
              <a:t>Table 2</a:t>
            </a:r>
            <a:endParaRPr sz="2200"/>
          </a:p>
        </p:txBody>
      </p:sp>
      <p:sp>
        <p:nvSpPr>
          <p:cNvPr id="302" name="Google Shape;302;p44"/>
          <p:cNvSpPr/>
          <p:nvPr/>
        </p:nvSpPr>
        <p:spPr>
          <a:xfrm>
            <a:off x="766155" y="3906179"/>
            <a:ext cx="1804787" cy="28775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4"/>
          <p:cNvSpPr/>
          <p:nvPr/>
        </p:nvSpPr>
        <p:spPr>
          <a:xfrm>
            <a:off x="4170606" y="3801197"/>
            <a:ext cx="3067364" cy="24776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4"/>
          <p:cNvSpPr/>
          <p:nvPr/>
        </p:nvSpPr>
        <p:spPr>
          <a:xfrm>
            <a:off x="4170606" y="4038941"/>
            <a:ext cx="3067364" cy="24776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4"/>
          <p:cNvSpPr/>
          <p:nvPr/>
        </p:nvSpPr>
        <p:spPr>
          <a:xfrm>
            <a:off x="4178681" y="4537991"/>
            <a:ext cx="3067364" cy="24776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6" name="Google Shape;306;p44"/>
          <p:cNvCxnSpPr>
            <a:stCxn id="302" idx="3"/>
            <a:endCxn id="303" idx="1"/>
          </p:cNvCxnSpPr>
          <p:nvPr/>
        </p:nvCxnSpPr>
        <p:spPr>
          <a:xfrm flipV="1">
            <a:off x="2570942" y="3925080"/>
            <a:ext cx="1599664" cy="124978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07" name="Google Shape;307;p44"/>
          <p:cNvCxnSpPr>
            <a:stCxn id="302" idx="3"/>
            <a:endCxn id="304" idx="1"/>
          </p:cNvCxnSpPr>
          <p:nvPr/>
        </p:nvCxnSpPr>
        <p:spPr>
          <a:xfrm>
            <a:off x="2570942" y="4050058"/>
            <a:ext cx="1599664" cy="112766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08" name="Google Shape;308;p44"/>
          <p:cNvCxnSpPr>
            <a:stCxn id="302" idx="3"/>
            <a:endCxn id="305" idx="1"/>
          </p:cNvCxnSpPr>
          <p:nvPr/>
        </p:nvCxnSpPr>
        <p:spPr>
          <a:xfrm>
            <a:off x="2570942" y="4050058"/>
            <a:ext cx="1607739" cy="611816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title"/>
          </p:nvPr>
        </p:nvSpPr>
        <p:spPr>
          <a:xfrm>
            <a:off x="543550" y="3911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One-to-Many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endParaRPr dirty="0"/>
          </a:p>
        </p:txBody>
      </p:sp>
      <p:sp>
        <p:nvSpPr>
          <p:cNvPr id="314" name="Google Shape;314;p45"/>
          <p:cNvSpPr txBox="1">
            <a:spLocks noGrp="1"/>
          </p:cNvSpPr>
          <p:nvPr>
            <p:ph type="body" idx="1"/>
          </p:nvPr>
        </p:nvSpPr>
        <p:spPr>
          <a:xfrm>
            <a:off x="365760" y="941225"/>
            <a:ext cx="8668512" cy="5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 the below example we have owners and their pets!</a:t>
            </a:r>
            <a:endParaRPr b="1" dirty="0"/>
          </a:p>
          <a:p>
            <a:pPr marL="4572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One pet owner can have many pets! 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While a pet can only have one owner.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Foreign Key </a:t>
            </a:r>
            <a:r>
              <a:rPr lang="en-US" dirty="0">
                <a:solidFill>
                  <a:schemeClr val="accent3"/>
                </a:solidFill>
              </a:rPr>
              <a:t>[FK] </a:t>
            </a:r>
            <a:r>
              <a:rPr lang="en-US" dirty="0"/>
              <a:t>on the Pet Table 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id</a:t>
            </a:r>
            <a:r>
              <a:rPr lang="en-US" dirty="0"/>
              <a:t>) references the </a:t>
            </a:r>
            <a:r>
              <a:rPr lang="en-US" b="1" dirty="0"/>
              <a:t>Primary Key </a:t>
            </a:r>
            <a:r>
              <a:rPr lang="en-US" dirty="0">
                <a:solidFill>
                  <a:schemeClr val="accent3"/>
                </a:solidFill>
              </a:rPr>
              <a:t>(PK) </a:t>
            </a:r>
            <a:r>
              <a:rPr lang="en-US" dirty="0"/>
              <a:t>on the Pet Owner table 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id</a:t>
            </a:r>
            <a:r>
              <a:rPr lang="en-US" dirty="0"/>
              <a:t>).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dirty="0"/>
              <a:t>How many pets does Monica have? How many does Steve have?</a:t>
            </a:r>
            <a:endParaRPr dirty="0"/>
          </a:p>
        </p:txBody>
      </p:sp>
      <p:sp>
        <p:nvSpPr>
          <p:cNvPr id="315" name="Google Shape;315;p4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16" name="Google Shape;316;p45"/>
          <p:cNvSpPr txBox="1"/>
          <p:nvPr/>
        </p:nvSpPr>
        <p:spPr>
          <a:xfrm>
            <a:off x="5766449" y="2616750"/>
            <a:ext cx="3150000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</a:t>
            </a:r>
            <a:r>
              <a:rPr lang="en-US" sz="16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(PK)</a:t>
            </a:r>
            <a:r>
              <a:rPr lang="en-US" sz="1600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name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------------- 	--------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		Monica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2 		Steve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3 	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Jaspreet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7" name="Google Shape;317;p45"/>
          <p:cNvSpPr txBox="1"/>
          <p:nvPr/>
        </p:nvSpPr>
        <p:spPr>
          <a:xfrm>
            <a:off x="473342" y="2616750"/>
            <a:ext cx="4489704" cy="1665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pet_id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pet_name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16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</a:t>
            </a:r>
            <a:endParaRPr sz="16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	----------	------------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Snowy	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1</a:t>
            </a:r>
            <a:endParaRPr sz="16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101	Rex		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102	Midnight	2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103	Astro		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18" name="Google Shape;318;p45"/>
          <p:cNvCxnSpPr>
            <a:stCxn id="316" idx="1"/>
          </p:cNvCxnSpPr>
          <p:nvPr/>
        </p:nvCxnSpPr>
        <p:spPr>
          <a:xfrm rot="10800000">
            <a:off x="3575549" y="3262950"/>
            <a:ext cx="2190900" cy="756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19" name="Google Shape;319;p45"/>
          <p:cNvCxnSpPr/>
          <p:nvPr/>
        </p:nvCxnSpPr>
        <p:spPr>
          <a:xfrm flipH="1">
            <a:off x="3575549" y="3360600"/>
            <a:ext cx="2185800" cy="1773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20" name="Google Shape;320;p45"/>
          <p:cNvCxnSpPr>
            <a:stCxn id="316" idx="1"/>
          </p:cNvCxnSpPr>
          <p:nvPr/>
        </p:nvCxnSpPr>
        <p:spPr>
          <a:xfrm flipH="1">
            <a:off x="3628349" y="3338550"/>
            <a:ext cx="2138100" cy="6513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21" name="Google Shape;321;p45"/>
          <p:cNvSpPr txBox="1"/>
          <p:nvPr/>
        </p:nvSpPr>
        <p:spPr>
          <a:xfrm>
            <a:off x="4249770" y="2611651"/>
            <a:ext cx="705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[FK]</a:t>
            </a:r>
            <a:endParaRPr sz="1600"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>
            <a:spLocks noGrp="1"/>
          </p:cNvSpPr>
          <p:nvPr>
            <p:ph type="title"/>
          </p:nvPr>
        </p:nvSpPr>
        <p:spPr>
          <a:xfrm>
            <a:off x="576087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One-to-One</a:t>
            </a:r>
            <a:endParaRPr dirty="0"/>
          </a:p>
        </p:txBody>
      </p:sp>
      <p:sp>
        <p:nvSpPr>
          <p:cNvPr id="327" name="Google Shape;327;p46"/>
          <p:cNvSpPr txBox="1">
            <a:spLocks noGrp="1"/>
          </p:cNvSpPr>
          <p:nvPr>
            <p:ph type="body" idx="1"/>
          </p:nvPr>
        </p:nvSpPr>
        <p:spPr>
          <a:xfrm>
            <a:off x="473342" y="950369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One-to-One </a:t>
            </a:r>
            <a:r>
              <a:rPr lang="en-US" dirty="0"/>
              <a:t>relationship occurs between two tables when one row on one table is directly related to a single row in another table.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b="1" dirty="0"/>
              <a:t>Primary Key</a:t>
            </a:r>
            <a:r>
              <a:rPr lang="en-US" dirty="0"/>
              <a:t> may be the same on both tables. 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This makes the parent/child relationship a bit confusing.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dirty="0"/>
              <a:t>IT IS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RARE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but let’s see an example… </a:t>
            </a:r>
            <a:endParaRPr dirty="0"/>
          </a:p>
        </p:txBody>
      </p:sp>
      <p:sp>
        <p:nvSpPr>
          <p:cNvPr id="328" name="Google Shape;328;p4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29" name="Google Shape;3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869" y="3747919"/>
            <a:ext cx="4901437" cy="1613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f92f5f-b7de-48a0-8ceb-b2ecdbad9266" xsi:nil="true"/>
    <lcf76f155ced4ddcb4097134ff3c332f xmlns="b02f8d7d-7bea-45ea-802c-6ef2eb648d4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21DD8CB34B44CB6B2CD9B4C5AE2D7" ma:contentTypeVersion="14" ma:contentTypeDescription="Create a new document." ma:contentTypeScope="" ma:versionID="309121ada395293f075219582f62dd12">
  <xsd:schema xmlns:xsd="http://www.w3.org/2001/XMLSchema" xmlns:xs="http://www.w3.org/2001/XMLSchema" xmlns:p="http://schemas.microsoft.com/office/2006/metadata/properties" xmlns:ns2="b02f8d7d-7bea-45ea-802c-6ef2eb648d45" xmlns:ns3="9af92f5f-b7de-48a0-8ceb-b2ecdbad9266" targetNamespace="http://schemas.microsoft.com/office/2006/metadata/properties" ma:root="true" ma:fieldsID="36485d4666a518ed914154167fcf00ce" ns2:_="" ns3:_="">
    <xsd:import namespace="b02f8d7d-7bea-45ea-802c-6ef2eb648d45"/>
    <xsd:import namespace="9af92f5f-b7de-48a0-8ceb-b2ecdbad9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f8d7d-7bea-45ea-802c-6ef2eb64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87413a6-e425-463b-b224-a4b5e77e4f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92f5f-b7de-48a0-8ceb-b2ecdbad92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893bfe85-6842-4359-8c81-831de79d7612}" ma:internalName="TaxCatchAll" ma:showField="CatchAllData" ma:web="9af92f5f-b7de-48a0-8ceb-b2ecdbad9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CA6466-E6B9-47A3-B2B1-72BC3191D1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9F468C-812B-4C72-97FD-59F6F15D56EC}">
  <ds:schemaRefs>
    <ds:schemaRef ds:uri="http://schemas.microsoft.com/office/2006/metadata/properties"/>
    <ds:schemaRef ds:uri="http://schemas.microsoft.com/office/infopath/2007/PartnerControls"/>
    <ds:schemaRef ds:uri="9af92f5f-b7de-48a0-8ceb-b2ecdbad9266"/>
    <ds:schemaRef ds:uri="b02f8d7d-7bea-45ea-802c-6ef2eb648d45"/>
  </ds:schemaRefs>
</ds:datastoreItem>
</file>

<file path=customXml/itemProps3.xml><?xml version="1.0" encoding="utf-8"?>
<ds:datastoreItem xmlns:ds="http://schemas.openxmlformats.org/officeDocument/2006/customXml" ds:itemID="{E6CDBD1E-EB5C-4020-9238-8D791F5E17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2f8d7d-7bea-45ea-802c-6ef2eb648d45"/>
    <ds:schemaRef ds:uri="9af92f5f-b7de-48a0-8ceb-b2ecdbad9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2775</Words>
  <Application>Microsoft Office PowerPoint</Application>
  <PresentationFormat>全屏显示(4:3)</PresentationFormat>
  <Paragraphs>419</Paragraphs>
  <Slides>46</Slides>
  <Notes>45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49" baseType="lpstr">
      <vt:lpstr>Streamline</vt:lpstr>
      <vt:lpstr>Streamline</vt:lpstr>
      <vt:lpstr>Streamline</vt:lpstr>
      <vt:lpstr>Entity Relationship Diagrams (ERDs)</vt:lpstr>
      <vt:lpstr>In These Slides . . .</vt:lpstr>
      <vt:lpstr>Entity Relationship Diagrams (ERDs)</vt:lpstr>
      <vt:lpstr>Entities</vt:lpstr>
      <vt:lpstr>Attributes (Properties)</vt:lpstr>
      <vt:lpstr>Relationships</vt:lpstr>
      <vt:lpstr>Relationships - One-to-Many</vt:lpstr>
      <vt:lpstr>Relationships - One-to-Many </vt:lpstr>
      <vt:lpstr>Relationships - One-to-One</vt:lpstr>
      <vt:lpstr>Relationships - One-to-One</vt:lpstr>
      <vt:lpstr>Relationships - One-to-One</vt:lpstr>
      <vt:lpstr>Relationships - Many-to-Many</vt:lpstr>
      <vt:lpstr>Relationships - Many-to-Many</vt:lpstr>
      <vt:lpstr>Relationships - Many-to-Many</vt:lpstr>
      <vt:lpstr>Relationships - Many-to-Many</vt:lpstr>
      <vt:lpstr>Relationships - Many-to-Many</vt:lpstr>
      <vt:lpstr>Relationships - ERD</vt:lpstr>
      <vt:lpstr>Relationships - Cardinalities</vt:lpstr>
      <vt:lpstr>Relationships - Cardinalities</vt:lpstr>
      <vt:lpstr>Relationships - Cardinalities</vt:lpstr>
      <vt:lpstr>Relationships - Cardinalities</vt:lpstr>
      <vt:lpstr>Relationships - Cardinalities</vt:lpstr>
      <vt:lpstr>Relationships - Cardinalities</vt:lpstr>
      <vt:lpstr>Relationships in an ERD</vt:lpstr>
      <vt:lpstr>Relationships in an ERD</vt:lpstr>
      <vt:lpstr>Relationships in an ERD</vt:lpstr>
      <vt:lpstr>Relationships in an ERD</vt:lpstr>
      <vt:lpstr>Relationships in an ERD</vt:lpstr>
      <vt:lpstr>Relationships - Cardinalities</vt:lpstr>
      <vt:lpstr>Relationships in an ERD</vt:lpstr>
      <vt:lpstr>Relationships in an ERD</vt:lpstr>
      <vt:lpstr>Relationships in an ERD</vt:lpstr>
      <vt:lpstr>Relationships in an ERD</vt:lpstr>
      <vt:lpstr>Relationships in an ERD</vt:lpstr>
      <vt:lpstr>Course ERD</vt:lpstr>
      <vt:lpstr>PowerPoint 演示文稿</vt:lpstr>
      <vt:lpstr>ERD - Example</vt:lpstr>
      <vt:lpstr>ERD - Example SOLUTION</vt:lpstr>
      <vt:lpstr>ERD - Example SOLUTION</vt:lpstr>
      <vt:lpstr>ERD - Example SOLUTION</vt:lpstr>
      <vt:lpstr>ERD - Example SOLUTION</vt:lpstr>
      <vt:lpstr>ERD - Example SOLUTION</vt:lpstr>
      <vt:lpstr>ERD - Example SOLUTION</vt:lpstr>
      <vt:lpstr>ERD - Example SOLUTION</vt:lpstr>
      <vt:lpstr>ERD - Example SOLUTION - Finished!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Diagrams (ERDs)</dc:title>
  <cp:lastModifiedBy>Michael I Poitras</cp:lastModifiedBy>
  <cp:revision>30</cp:revision>
  <dcterms:modified xsi:type="dcterms:W3CDTF">2022-10-17T02:27:05Z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0x01010003221DD8CB34B44CB6B2CD9B4C5AE2D7</vt:lpwstr>
  </property>
</Properties>
</file>