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4"/>
    <p:sldMasterId id="2147483683" r:id="rId5"/>
    <p:sldMasterId id="2147483684" r:id="rId6"/>
  </p:sldMasterIdLst>
  <p:notesMasterIdLst>
    <p:notesMasterId r:id="rId6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63"/>
      <p:bold r:id="rId64"/>
      <p:italic r:id="rId65"/>
      <p:boldItalic r:id="rId66"/>
    </p:embeddedFont>
    <p:embeddedFont>
      <p:font typeface="IBM Plex Mono" panose="020B0509050203000203" pitchFamily="49" charset="0"/>
      <p:regular r:id="rId67"/>
      <p:bold r:id="rId68"/>
      <p:italic r:id="rId69"/>
      <p:boldItalic r:id="rId70"/>
    </p:embeddedFont>
    <p:embeddedFont>
      <p:font typeface="Lato" panose="020F0502020204030203" pitchFamily="34" charset="0"/>
      <p:regular r:id="rId71"/>
      <p:bold r:id="rId72"/>
      <p:italic r:id="rId73"/>
      <p:boldItalic r:id="rId74"/>
    </p:embeddedFont>
    <p:embeddedFont>
      <p:font typeface="Lato Light" panose="020F0502020204030203" pitchFamily="34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font" Target="fonts/font12.fntdata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82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font" Target="fonts/font15.fntdata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font" Target="fonts/font10.fntdata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font" Target="fonts/font5.fntdata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font" Target="fonts/font16.fntdata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font" Target="fonts/font14.fntdata"/><Relationship Id="rId7" Type="http://schemas.openxmlformats.org/officeDocument/2006/relationships/slide" Target="slides/slide1.xml"/><Relationship Id="rId71" Type="http://schemas.openxmlformats.org/officeDocument/2006/relationships/font" Target="fonts/font9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4e812fc55_0_13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g94e812fc5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4e812fc55_0_13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g94e812fc5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4e812fc55_0_14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g94e812fc5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4e812fc55_0_15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g94e812fc5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4e812fc55_0_17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94e812fc5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5de9af4fa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g95de9af4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5de9af4fa_0_4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g95de9af4f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5de9af4fa_0_2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g95de9af4f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5de9af4fa_0_3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85" name="Google Shape;385;g95de9af4f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5de9af4fa_0_5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g95de9af4f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b183c714a_1_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5b183c714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d6a782d79_0_2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g9d6a782d7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5de9af4fa_0_8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g95de9af4f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5de9af4fa_0_8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7" name="Google Shape;427;g95de9af4f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95de9af4fa_0_34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g95de9af4fa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5de9af4fa_0_9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3" name="Google Shape;443;g95de9af4f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5de9af4fa_0_11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SIN = Social Insurance Number.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 randomly generated constraint name is awkward! Makes debugging a lot harder!</a:t>
            </a:r>
            <a:endParaRPr dirty="0"/>
          </a:p>
        </p:txBody>
      </p:sp>
      <p:sp>
        <p:nvSpPr>
          <p:cNvPr id="452" name="Google Shape;452;g95de9af4f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5de9af4fa_0_15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Notice that the name shows up now. Useful! Much better than a randomly generated system name.</a:t>
            </a:r>
            <a:endParaRPr/>
          </a:p>
        </p:txBody>
      </p:sp>
      <p:sp>
        <p:nvSpPr>
          <p:cNvPr id="464" name="Google Shape;464;g95de9af4f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5de9af4fa_0_33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Notice that the name shows up now. Useful! Much better than a randomly generated system name.</a:t>
            </a:r>
            <a:endParaRPr/>
          </a:p>
        </p:txBody>
      </p:sp>
      <p:sp>
        <p:nvSpPr>
          <p:cNvPr id="471" name="Google Shape;471;g95de9af4f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5de9af4fa_0_36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1" name="Google Shape;481;g95de9af4fa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95de9af4fa_0_12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9" name="Google Shape;489;g95de9af4f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4e812fc55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94e812fc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5de9af4fa_0_35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those that do not know, power level over 9000 is an OLD Dragonball Z joke.  Click on the hidden link to see the tv clip.</a:t>
            </a:r>
            <a:endParaRPr/>
          </a:p>
        </p:txBody>
      </p:sp>
      <p:sp>
        <p:nvSpPr>
          <p:cNvPr id="497" name="Google Shape;497;g95de9af4fa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95de9af4fa_0_17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7" name="Google Shape;507;g95de9af4f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95de9af4fa_0_18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5" name="Google Shape;515;g95de9af4fa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d6a782d79_0_1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4" name="Google Shape;524;g9d6a782d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9d6a782d79_0_1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2" name="Google Shape;532;g9d6a782d7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9cccd8f700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0" name="Google Shape;540;g9cccd8f7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5de9af4fa_0_19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is an in-line constraint version of Primary Key, but we are not using it in this course and it is not suggested to be used. We need names for our constraints.</a:t>
            </a:r>
            <a:endParaRPr/>
          </a:p>
        </p:txBody>
      </p:sp>
      <p:sp>
        <p:nvSpPr>
          <p:cNvPr id="548" name="Google Shape;548;g95de9af4fa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5de9af4fa_0_31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Feel free to put it there if you want! Some other DBMS’s may require it.</a:t>
            </a:r>
            <a:endParaRPr/>
          </a:p>
        </p:txBody>
      </p:sp>
      <p:sp>
        <p:nvSpPr>
          <p:cNvPr id="557" name="Google Shape;557;g95de9af4fa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5de9af4fa_0_37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Feel free to put it there if you want! Some other DBMS’s may require it.</a:t>
            </a:r>
            <a:endParaRPr/>
          </a:p>
        </p:txBody>
      </p:sp>
      <p:sp>
        <p:nvSpPr>
          <p:cNvPr id="566" name="Google Shape;566;g95de9af4fa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95de9af4fa_0_20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1A9988"/>
                </a:solidFill>
              </a:rPr>
              <a:t>There is an in-line constraint version of FOREIGN Key, but we are not using it in this course and it is not suggested to be used. We need names for our constraints.</a:t>
            </a:r>
            <a:endParaRPr/>
          </a:p>
        </p:txBody>
      </p:sp>
      <p:sp>
        <p:nvSpPr>
          <p:cNvPr id="577" name="Google Shape;577;g95de9af4f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4e812fc55_0_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g94e812fc5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5de9af4fa_0_21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1A9988"/>
                </a:solidFill>
              </a:rPr>
              <a:t>There is an in-line constraint version of FOREIGN Key, but we are not using it in this course and it is not suggested to be used. We need names for our constraints.</a:t>
            </a:r>
            <a:endParaRPr/>
          </a:p>
        </p:txBody>
      </p:sp>
      <p:sp>
        <p:nvSpPr>
          <p:cNvPr id="589" name="Google Shape;589;g95de9af4fa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5de9af4fa_0_38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1" name="Google Shape;601;g95de9af4fa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95de9af4fa_0_49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0" name="Google Shape;610;g95de9af4fa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95de9af4fa_0_48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g95de9af4fa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95de9af4fa_0_51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0" name="Google Shape;630;g95de9af4f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5de9af4fa_0_52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8" name="Google Shape;638;g95de9af4fa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95de9af4fa_0_54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8" name="Google Shape;648;g95de9af4fa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95de9af4fa_0_40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Drop the child table first!</a:t>
            </a:r>
            <a:endParaRPr/>
          </a:p>
        </p:txBody>
      </p:sp>
      <p:sp>
        <p:nvSpPr>
          <p:cNvPr id="656" name="Google Shape;656;g95de9af4fa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95de9af4fa_0_41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4" name="Google Shape;664;g95de9af4fa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5de9af4fa_0_42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1" name="Google Shape;671;g95de9af4fa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4e812fc55_0_1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We have only used SELECT so far!</a:t>
            </a:r>
            <a:endParaRPr/>
          </a:p>
        </p:txBody>
      </p:sp>
      <p:sp>
        <p:nvSpPr>
          <p:cNvPr id="276" name="Google Shape;276;g94e812fc5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5de9af4fa_0_43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9" name="Google Shape;679;g95de9af4fa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5de9af4fa_0_44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7" name="Google Shape;687;g95de9af4fa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95de9af4fa_0_45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5" name="Google Shape;695;g95de9af4fa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95de9af4fa_0_46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also why we didn’t make you use ON DELETE SET NULL</a:t>
            </a:r>
            <a:endParaRPr/>
          </a:p>
        </p:txBody>
      </p:sp>
      <p:sp>
        <p:nvSpPr>
          <p:cNvPr id="703" name="Google Shape;703;g95de9af4fa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5de9af4fa_0_45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6" name="Google Shape;716;g95de9af4fa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5bd965f892_1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g5bd965f8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4e812fc55_0_2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94e812fc5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4e812fc55_0_3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g94e812fc5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4e812fc55_0_4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are the data types on this slide? Did we define the Primary key in this syntax? (no)</a:t>
            </a:r>
            <a:endParaRPr/>
          </a:p>
        </p:txBody>
      </p:sp>
      <p:sp>
        <p:nvSpPr>
          <p:cNvPr id="297" name="Google Shape;297;g94e812fc5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4e812fc55_0_12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06" name="Google Shape;306;g94e812fc5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+mn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05" name="Google Shape;105;p15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6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109" name="Google Shape;109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16" name="Google Shape;116;p1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" name="Google Shape;127;p18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28" name="Google Shape;128;p1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" name="Google Shape;134;p19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35" name="Google Shape;135;p1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143" name="Google Shape;143;p2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1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147" name="Google Shape;14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6648" y="162702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58" name="Google Shape;158;p2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4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165" name="Google Shape;165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4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456648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422850" y="849358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473342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427500" y="745966"/>
            <a:ext cx="82890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3" name="Google Shape;193;p29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94" name="Google Shape;194;p2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30"/>
          <p:cNvGrpSpPr/>
          <p:nvPr/>
        </p:nvGrpSpPr>
        <p:grpSpPr>
          <a:xfrm>
            <a:off x="583284" y="1588472"/>
            <a:ext cx="745764" cy="61102"/>
            <a:chOff x="4580561" y="2589004"/>
            <a:chExt cx="1064464" cy="25200"/>
          </a:xfrm>
        </p:grpSpPr>
        <p:sp>
          <p:nvSpPr>
            <p:cNvPr id="198" name="Google Shape;198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8" name="Google Shape;208;p31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209" name="Google Shape;209;p3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5" name="Google Shape;215;p32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216" name="Google Shape;216;p3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3"/>
          <p:cNvGrpSpPr/>
          <p:nvPr/>
        </p:nvGrpSpPr>
        <p:grpSpPr>
          <a:xfrm>
            <a:off x="583284" y="5558971"/>
            <a:ext cx="745764" cy="61102"/>
            <a:chOff x="4580561" y="2589004"/>
            <a:chExt cx="1064464" cy="25200"/>
          </a:xfrm>
        </p:grpSpPr>
        <p:sp>
          <p:nvSpPr>
            <p:cNvPr id="220" name="Google Shape;220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0" name="Google Shape;230;p34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231" name="Google Shape;231;p34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4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6"/>
          <p:cNvGrpSpPr/>
          <p:nvPr/>
        </p:nvGrpSpPr>
        <p:grpSpPr>
          <a:xfrm>
            <a:off x="581124" y="5558971"/>
            <a:ext cx="745764" cy="61102"/>
            <a:chOff x="4580561" y="2589004"/>
            <a:chExt cx="1064464" cy="25200"/>
          </a:xfrm>
        </p:grpSpPr>
        <p:sp>
          <p:nvSpPr>
            <p:cNvPr id="238" name="Google Shape;238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36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571867" y="1588427"/>
            <a:ext cx="745763" cy="61103"/>
            <a:chOff x="830392" y="1588427"/>
            <a:chExt cx="745763" cy="61103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1359174" y="1432549"/>
              <a:ext cx="61102" cy="37285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987847" y="1430972"/>
              <a:ext cx="61102" cy="376012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3342" y="282990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3342" y="1280259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73342" y="14898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73342" y="1023645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473342" y="183169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473342" y="1126434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7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oracle/oracle-data-types.ph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www.postgresql.org/docs/9.5/datatyp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iMHTK15Pik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ctrTitle"/>
          </p:nvPr>
        </p:nvSpPr>
        <p:spPr>
          <a:xfrm>
            <a:off x="480885" y="22507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dirty="0">
                <a:solidFill>
                  <a:srgbClr val="000000"/>
                </a:solidFill>
              </a:rPr>
              <a:t>CREATE Tables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/>
              <a:t>DBMS-1002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>
            <a:spLocks noGrp="1"/>
          </p:cNvSpPr>
          <p:nvPr>
            <p:ph type="title"/>
          </p:nvPr>
        </p:nvSpPr>
        <p:spPr>
          <a:xfrm>
            <a:off x="473342" y="7035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 Data Types</a:t>
            </a:r>
            <a:endParaRPr dirty="0"/>
          </a:p>
        </p:txBody>
      </p:sp>
      <p:sp>
        <p:nvSpPr>
          <p:cNvPr id="316" name="Google Shape;316;p47"/>
          <p:cNvSpPr txBox="1">
            <a:spLocks noGrp="1"/>
          </p:cNvSpPr>
          <p:nvPr>
            <p:ph type="body" idx="1"/>
          </p:nvPr>
        </p:nvSpPr>
        <p:spPr>
          <a:xfrm>
            <a:off x="473342" y="805547"/>
            <a:ext cx="83259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defTabSz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 the following slides we will cover these  data types:</a:t>
            </a:r>
          </a:p>
          <a:p>
            <a:pPr marL="0" lvl="0" indent="0" algn="l" defTabSz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lvl="0" indent="0" algn="l" defTabSz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VARCHAR()</a:t>
            </a:r>
            <a:r>
              <a:rPr lang="en-US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b="1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CHAR()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,</a:t>
            </a:r>
            <a:endParaRPr dirty="0">
              <a:solidFill>
                <a:srgbClr val="006FBF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NUMERIC()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,</a:t>
            </a: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DATE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2200" dirty="0"/>
            </a:br>
            <a:r>
              <a:rPr lang="en-US" sz="2200" dirty="0"/>
              <a:t>There are a lot more data types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(</a:t>
            </a:r>
            <a:r>
              <a:rPr lang="en-US" sz="2200" b="1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link</a:t>
            </a:r>
            <a:r>
              <a:rPr lang="en-US" sz="2200" b="1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)</a:t>
            </a:r>
            <a:r>
              <a:rPr lang="en-US" sz="2200" dirty="0"/>
              <a:t>, if you want to know more! </a:t>
            </a:r>
            <a:r>
              <a:rPr lang="en-US" sz="2200" i="1" dirty="0"/>
              <a:t>(we will not cover them in this course)</a:t>
            </a:r>
            <a:endParaRPr sz="2200" i="1" dirty="0"/>
          </a:p>
        </p:txBody>
      </p:sp>
      <p:sp>
        <p:nvSpPr>
          <p:cNvPr id="317" name="Google Shape;317;p4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>
            <a:spLocks noGrp="1"/>
          </p:cNvSpPr>
          <p:nvPr>
            <p:ph type="title"/>
          </p:nvPr>
        </p:nvSpPr>
        <p:spPr>
          <a:xfrm>
            <a:off x="502925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 Data Types - CHAR</a:t>
            </a:r>
            <a:endParaRPr dirty="0"/>
          </a:p>
        </p:txBody>
      </p:sp>
      <p:sp>
        <p:nvSpPr>
          <p:cNvPr id="323" name="Google Shape;323;p48"/>
          <p:cNvSpPr txBox="1">
            <a:spLocks noGrp="1"/>
          </p:cNvSpPr>
          <p:nvPr>
            <p:ph type="body" idx="1"/>
          </p:nvPr>
        </p:nvSpPr>
        <p:spPr>
          <a:xfrm>
            <a:off x="384053" y="896987"/>
            <a:ext cx="83259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</a:t>
            </a:r>
            <a:r>
              <a:rPr lang="en-US" dirty="0"/>
              <a:t> data type is used for a </a:t>
            </a:r>
            <a:r>
              <a:rPr lang="en-US" b="1" dirty="0"/>
              <a:t>Static Length </a:t>
            </a:r>
            <a:r>
              <a:rPr lang="en-US" dirty="0"/>
              <a:t>series of characters.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defTabSz="1028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 syntax:</a:t>
            </a:r>
            <a:r>
              <a:rPr lang="en-US" dirty="0"/>
              <a:t>		</a:t>
            </a:r>
            <a:r>
              <a:rPr lang="en-US" b="1" dirty="0">
                <a:solidFill>
                  <a:srgbClr val="C00000"/>
                </a:solidFill>
              </a:rPr>
              <a:t>Example values:</a:t>
            </a:r>
            <a:endParaRPr b="1" dirty="0">
              <a:solidFill>
                <a:srgbClr val="C00000"/>
              </a:solidFill>
            </a:endParaRPr>
          </a:p>
          <a:p>
            <a:pPr marL="3657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rPr>
              <a:t>‘MB’</a:t>
            </a:r>
            <a:r>
              <a:rPr lang="en-US" dirty="0"/>
              <a:t>, </a:t>
            </a:r>
            <a:r>
              <a:rPr lang="en-US" b="1" dirty="0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rPr>
              <a:t>‘AB’</a:t>
            </a:r>
            <a:r>
              <a:rPr lang="en-US" dirty="0"/>
              <a:t>, </a:t>
            </a:r>
            <a:r>
              <a:rPr lang="en-US" b="1" dirty="0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rPr>
              <a:t>‘SK’</a:t>
            </a:r>
            <a:r>
              <a:rPr lang="en-US" dirty="0"/>
              <a:t>, </a:t>
            </a:r>
            <a:r>
              <a:rPr lang="en-US" b="1" dirty="0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rPr>
              <a:t>‘BC’</a:t>
            </a:r>
            <a:r>
              <a:rPr lang="en-US" dirty="0"/>
              <a:t>, … 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number in the brackets will indicate the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required </a:t>
            </a:r>
            <a:r>
              <a:rPr lang="en-US" dirty="0"/>
              <a:t>number of characters the column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Must Contain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If no brackets are provided, the number will default to </a:t>
            </a:r>
            <a:r>
              <a:rPr lang="en-US" b="1" dirty="0">
                <a:solidFill>
                  <a:srgbClr val="19751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24" name="Google Shape;324;p4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25" name="Google Shape;325;p48"/>
          <p:cNvSpPr txBox="1"/>
          <p:nvPr/>
        </p:nvSpPr>
        <p:spPr>
          <a:xfrm>
            <a:off x="485453" y="2593912"/>
            <a:ext cx="3725400" cy="50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province_code </a:t>
            </a:r>
            <a:r>
              <a:rPr lang="en-US" sz="22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</a:t>
            </a:r>
            <a:r>
              <a:rPr lang="en-US" sz="22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-US" sz="22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849624" y="3008376"/>
            <a:ext cx="0" cy="52120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>
            <a:spLocks noGrp="1"/>
          </p:cNvSpPr>
          <p:nvPr>
            <p:ph type="title"/>
          </p:nvPr>
        </p:nvSpPr>
        <p:spPr>
          <a:xfrm>
            <a:off x="449790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 Data Types - CHAR</a:t>
            </a:r>
            <a:endParaRPr dirty="0"/>
          </a:p>
        </p:txBody>
      </p:sp>
      <p:sp>
        <p:nvSpPr>
          <p:cNvPr id="331" name="Google Shape;331;p49"/>
          <p:cNvSpPr txBox="1">
            <a:spLocks noGrp="1"/>
          </p:cNvSpPr>
          <p:nvPr>
            <p:ph type="body" idx="1"/>
          </p:nvPr>
        </p:nvSpPr>
        <p:spPr>
          <a:xfrm>
            <a:off x="449790" y="842123"/>
            <a:ext cx="841989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IMPORTANT NOTE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Assigning values with </a:t>
            </a:r>
            <a:r>
              <a:rPr lang="en-US" b="1" dirty="0"/>
              <a:t>LESS</a:t>
            </a:r>
            <a:r>
              <a:rPr lang="en-US" dirty="0"/>
              <a:t> characters than the definition will cause white space to be used to pad the difference on the end of the characters: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rPr>
              <a:t>‘Scott’</a:t>
            </a:r>
            <a:r>
              <a:rPr lang="en-US" dirty="0"/>
              <a:t> would become </a:t>
            </a:r>
            <a:r>
              <a:rPr lang="en-US" b="1" dirty="0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rPr>
              <a:t>‘Scott     ’</a:t>
            </a:r>
            <a:r>
              <a:rPr lang="en-US" dirty="0"/>
              <a:t> (with 5 spaces)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should only use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CHAR</a:t>
            </a:r>
            <a:r>
              <a:rPr lang="en-US" dirty="0"/>
              <a:t> when we know the number of characters used in that column is ALWAYS constant.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332" name="Google Shape;332;p4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33" name="Google Shape;333;p49"/>
          <p:cNvSpPr txBox="1"/>
          <p:nvPr/>
        </p:nvSpPr>
        <p:spPr>
          <a:xfrm>
            <a:off x="1928765" y="803148"/>
            <a:ext cx="2411100" cy="50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Name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>
            <a:spLocks noGrp="1"/>
          </p:cNvSpPr>
          <p:nvPr>
            <p:ph type="title"/>
          </p:nvPr>
        </p:nvSpPr>
        <p:spPr>
          <a:xfrm>
            <a:off x="473342" y="13976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 Data Types - VARCHAR</a:t>
            </a:r>
            <a:endParaRPr dirty="0"/>
          </a:p>
        </p:txBody>
      </p:sp>
      <p:sp>
        <p:nvSpPr>
          <p:cNvPr id="339" name="Google Shape;339;p50"/>
          <p:cNvSpPr txBox="1">
            <a:spLocks noGrp="1"/>
          </p:cNvSpPr>
          <p:nvPr>
            <p:ph type="body" idx="1"/>
          </p:nvPr>
        </p:nvSpPr>
        <p:spPr>
          <a:xfrm>
            <a:off x="128016" y="851638"/>
            <a:ext cx="8887968" cy="537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VARCHAR</a:t>
            </a:r>
            <a:r>
              <a:rPr lang="en-US" dirty="0"/>
              <a:t> data type is used for a variable length series of characters.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119063" lvl="0" indent="0" algn="l" defTabSz="1028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 syntax:</a:t>
            </a:r>
            <a:r>
              <a:rPr lang="en-US" dirty="0"/>
              <a:t>		</a:t>
            </a:r>
            <a:r>
              <a:rPr lang="en-US" b="1" dirty="0">
                <a:solidFill>
                  <a:srgbClr val="C00000"/>
                </a:solidFill>
              </a:rPr>
              <a:t>Example values:</a:t>
            </a:r>
            <a:endParaRPr b="1" dirty="0">
              <a:solidFill>
                <a:srgbClr val="C00000"/>
              </a:solidFill>
            </a:endParaRPr>
          </a:p>
          <a:p>
            <a:pPr marL="3657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rPr>
              <a:t>‘Scott’</a:t>
            </a:r>
            <a:r>
              <a:rPr lang="en-US" dirty="0"/>
              <a:t>, </a:t>
            </a:r>
            <a:r>
              <a:rPr lang="en-US" b="1" dirty="0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rPr>
              <a:t>‘Buck’</a:t>
            </a:r>
            <a:r>
              <a:rPr lang="en-US" dirty="0"/>
              <a:t>, </a:t>
            </a:r>
            <a:r>
              <a:rPr lang="en-US" b="1" dirty="0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rPr>
              <a:t>‘Carolyn’</a:t>
            </a:r>
            <a:r>
              <a:rPr lang="en-US" dirty="0"/>
              <a:t>, … 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number in the brackets will indicate the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MAXIMUM </a:t>
            </a:r>
            <a:r>
              <a:rPr lang="en-US" dirty="0"/>
              <a:t>number of characters the column can contain.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If no brackets are provided, the number will default to </a:t>
            </a:r>
            <a:r>
              <a:rPr lang="en-US" b="1" dirty="0">
                <a:solidFill>
                  <a:srgbClr val="19751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-US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Question: </a:t>
            </a:r>
            <a:r>
              <a:rPr lang="en-US" dirty="0"/>
              <a:t>What is the difference between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CHAR</a:t>
            </a:r>
            <a:r>
              <a:rPr lang="en-US" dirty="0"/>
              <a:t> and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VARCHAR</a:t>
            </a: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</a:endParaRPr>
          </a:p>
        </p:txBody>
      </p:sp>
      <p:sp>
        <p:nvSpPr>
          <p:cNvPr id="340" name="Google Shape;340;p5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41" name="Google Shape;341;p50"/>
          <p:cNvSpPr txBox="1"/>
          <p:nvPr/>
        </p:nvSpPr>
        <p:spPr>
          <a:xfrm>
            <a:off x="349246" y="2617351"/>
            <a:ext cx="3135600" cy="50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name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VARCHAR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999232" y="3017520"/>
            <a:ext cx="0" cy="52120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>
            <a:spLocks noGrp="1"/>
          </p:cNvSpPr>
          <p:nvPr>
            <p:ph type="title"/>
          </p:nvPr>
        </p:nvSpPr>
        <p:spPr>
          <a:xfrm>
            <a:off x="502925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 Data Types - NUMERIC</a:t>
            </a:r>
            <a:endParaRPr dirty="0"/>
          </a:p>
        </p:txBody>
      </p:sp>
      <p:sp>
        <p:nvSpPr>
          <p:cNvPr id="354" name="Google Shape;354;p52"/>
          <p:cNvSpPr txBox="1">
            <a:spLocks noGrp="1"/>
          </p:cNvSpPr>
          <p:nvPr>
            <p:ph type="body" idx="1"/>
          </p:nvPr>
        </p:nvSpPr>
        <p:spPr>
          <a:xfrm>
            <a:off x="502925" y="878699"/>
            <a:ext cx="85464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dirty="0"/>
              <a:t> data type is used for storing any positive or negative number; integers, floating points and fixed points.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Generic syntax:</a:t>
            </a:r>
            <a:r>
              <a:rPr lang="en-US" dirty="0"/>
              <a:t>					</a:t>
            </a:r>
            <a:br>
              <a:rPr lang="en-US" dirty="0"/>
            </a:b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Scale</a:t>
            </a:r>
            <a:r>
              <a:rPr lang="en-US" dirty="0"/>
              <a:t>: The number of digits after the decimal point.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Precision</a:t>
            </a:r>
            <a:r>
              <a:rPr lang="en-US" dirty="0"/>
              <a:t>:  The </a:t>
            </a:r>
            <a:r>
              <a:rPr lang="en-US" b="1" dirty="0"/>
              <a:t>total number </a:t>
            </a:r>
            <a:r>
              <a:rPr lang="en-US" dirty="0"/>
              <a:t>of digits (including scale).</a:t>
            </a:r>
            <a:br>
              <a:rPr lang="en-US" dirty="0"/>
            </a:br>
            <a:endParaRPr dirty="0"/>
          </a:p>
          <a:p>
            <a:pPr marL="0" lvl="0" indent="0" algn="l" defTabSz="76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rgbClr val="C00000"/>
                </a:solidFill>
              </a:rPr>
              <a:t>If not provided:</a:t>
            </a:r>
            <a:r>
              <a:rPr lang="en-US" dirty="0"/>
              <a:t>	Scale will default to </a:t>
            </a:r>
            <a:r>
              <a:rPr lang="en-US" b="1" dirty="0">
                <a:solidFill>
                  <a:srgbClr val="19751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br>
              <a:rPr lang="en-US" dirty="0"/>
            </a:br>
            <a:r>
              <a:rPr lang="en-US" dirty="0"/>
              <a:t>			Precision will default to </a:t>
            </a:r>
            <a:r>
              <a:rPr lang="en-US" b="1" dirty="0">
                <a:solidFill>
                  <a:srgbClr val="197519"/>
                </a:solidFill>
                <a:latin typeface="Lato"/>
                <a:ea typeface="Lato"/>
                <a:cs typeface="Lato"/>
                <a:sym typeface="Lato"/>
              </a:rPr>
              <a:t>38</a:t>
            </a:r>
            <a:r>
              <a:rPr lang="en-US" dirty="0"/>
              <a:t> (max)</a:t>
            </a:r>
          </a:p>
          <a:p>
            <a:pPr marL="0" lvl="0" indent="0" algn="l" defTabSz="76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i="1" dirty="0"/>
              <a:t>				‘A really big number!’</a:t>
            </a:r>
            <a:endParaRPr i="1" dirty="0"/>
          </a:p>
        </p:txBody>
      </p:sp>
      <p:sp>
        <p:nvSpPr>
          <p:cNvPr id="355" name="Google Shape;355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56" name="Google Shape;356;p52"/>
          <p:cNvSpPr txBox="1"/>
          <p:nvPr/>
        </p:nvSpPr>
        <p:spPr>
          <a:xfrm>
            <a:off x="2985074" y="2078049"/>
            <a:ext cx="4509900" cy="50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Precision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Scale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 Data Types - NUMERIC</a:t>
            </a:r>
            <a:endParaRPr dirty="0"/>
          </a:p>
        </p:txBody>
      </p:sp>
      <p:sp>
        <p:nvSpPr>
          <p:cNvPr id="362" name="Google Shape;362;p53"/>
          <p:cNvSpPr txBox="1">
            <a:spLocks noGrp="1"/>
          </p:cNvSpPr>
          <p:nvPr>
            <p:ph type="body" idx="1"/>
          </p:nvPr>
        </p:nvSpPr>
        <p:spPr>
          <a:xfrm>
            <a:off x="502925" y="951851"/>
            <a:ext cx="85464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Example 1</a:t>
            </a:r>
            <a:r>
              <a:rPr lang="en-US" dirty="0">
                <a:solidFill>
                  <a:srgbClr val="C00000"/>
                </a:solidFill>
              </a:rPr>
              <a:t>:                                  </a:t>
            </a:r>
            <a:r>
              <a:rPr lang="en-US" i="1" dirty="0">
                <a:solidFill>
                  <a:schemeClr val="bg2"/>
                </a:solidFill>
              </a:rPr>
              <a:t>or</a:t>
            </a: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Any number up to 3 digits, no decimals. (An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integer </a:t>
            </a:r>
            <a:r>
              <a:rPr lang="en-US" dirty="0"/>
              <a:t>in Java)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Range: </a:t>
            </a:r>
            <a:r>
              <a:rPr lang="en-US" dirty="0"/>
              <a:t>-999 to 999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Example 2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Any number with a maximum of </a:t>
            </a:r>
            <a:r>
              <a:rPr lang="en-US" b="1" dirty="0"/>
              <a:t>5 digits total</a:t>
            </a:r>
            <a:r>
              <a:rPr lang="en-US" dirty="0"/>
              <a:t>, 3 of which are to the right of a decimal place. (A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double </a:t>
            </a:r>
            <a:r>
              <a:rPr lang="en-US" dirty="0"/>
              <a:t>in Java)</a:t>
            </a:r>
            <a:br>
              <a:rPr lang="en-US" dirty="0"/>
            </a:br>
            <a:r>
              <a:rPr lang="en-US" b="1" dirty="0"/>
              <a:t>Range: </a:t>
            </a:r>
            <a:r>
              <a:rPr lang="en-US" dirty="0"/>
              <a:t>-99.999 to 99.999</a:t>
            </a:r>
            <a:endParaRPr dirty="0"/>
          </a:p>
        </p:txBody>
      </p:sp>
      <p:sp>
        <p:nvSpPr>
          <p:cNvPr id="363" name="Google Shape;363;p5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64" name="Google Shape;364;p53"/>
          <p:cNvSpPr txBox="1"/>
          <p:nvPr/>
        </p:nvSpPr>
        <p:spPr>
          <a:xfrm>
            <a:off x="2281075" y="930076"/>
            <a:ext cx="2709700" cy="50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age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5" name="Google Shape;365;p53"/>
          <p:cNvSpPr txBox="1"/>
          <p:nvPr/>
        </p:nvSpPr>
        <p:spPr>
          <a:xfrm>
            <a:off x="2281075" y="3218156"/>
            <a:ext cx="5058600" cy="50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interest_rate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5,3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6" name="Google Shape;366;p53"/>
          <p:cNvSpPr txBox="1"/>
          <p:nvPr/>
        </p:nvSpPr>
        <p:spPr>
          <a:xfrm>
            <a:off x="5602399" y="930076"/>
            <a:ext cx="3218871" cy="50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age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 animBg="1"/>
      <p:bldP spid="365" grpId="0" animBg="1"/>
      <p:bldP spid="3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4"/>
          <p:cNvSpPr txBox="1">
            <a:spLocks noGrp="1"/>
          </p:cNvSpPr>
          <p:nvPr>
            <p:ph type="title"/>
          </p:nvPr>
        </p:nvSpPr>
        <p:spPr>
          <a:xfrm>
            <a:off x="566943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 Data Types - NUMERIC</a:t>
            </a:r>
            <a:endParaRPr dirty="0"/>
          </a:p>
        </p:txBody>
      </p:sp>
      <p:sp>
        <p:nvSpPr>
          <p:cNvPr id="372" name="Google Shape;372;p54"/>
          <p:cNvSpPr txBox="1">
            <a:spLocks noGrp="1"/>
          </p:cNvSpPr>
          <p:nvPr>
            <p:ph type="body" idx="1"/>
          </p:nvPr>
        </p:nvSpPr>
        <p:spPr>
          <a:xfrm>
            <a:off x="473342" y="887842"/>
            <a:ext cx="8546400" cy="52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 3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When neither precision or scale is provided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Any number up to 38 digits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That’s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99,999,999,999,999,999,999,999,999,999,999,999,999!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sz="2200" i="1" dirty="0"/>
              <a:t>Just big enough to handle our future bank account balance after graduating from RRC. </a:t>
            </a:r>
            <a:r>
              <a:rPr lang="en-US" sz="2200" i="1" dirty="0">
                <a:sym typeface="Wingdings" panose="05000000000000000000" pitchFamily="2" charset="2"/>
              </a:rPr>
              <a:t></a:t>
            </a: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sym typeface="Wingdings" panose="05000000000000000000" pitchFamily="2" charset="2"/>
              </a:rPr>
              <a:t>NOTE: </a:t>
            </a:r>
            <a:r>
              <a:rPr lang="en-US" sz="2200" dirty="0">
                <a:sym typeface="Wingdings" panose="05000000000000000000" pitchFamily="2" charset="2"/>
              </a:rPr>
              <a:t>Can cause unnecessary load on the DB and therefore should be avoided</a:t>
            </a:r>
            <a:endParaRPr sz="2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373" name="Google Shape;373;p5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74" name="Google Shape;374;p54"/>
          <p:cNvSpPr txBox="1"/>
          <p:nvPr/>
        </p:nvSpPr>
        <p:spPr>
          <a:xfrm>
            <a:off x="2251491" y="866068"/>
            <a:ext cx="6148437" cy="50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my_bank_account_balance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"/>
          <p:cNvSpPr txBox="1">
            <a:spLocks noGrp="1"/>
          </p:cNvSpPr>
          <p:nvPr>
            <p:ph type="title"/>
          </p:nvPr>
        </p:nvSpPr>
        <p:spPr>
          <a:xfrm>
            <a:off x="502925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 Data Types - NUMERIC</a:t>
            </a:r>
            <a:endParaRPr dirty="0"/>
          </a:p>
        </p:txBody>
      </p:sp>
      <p:sp>
        <p:nvSpPr>
          <p:cNvPr id="380" name="Google Shape;380;p55"/>
          <p:cNvSpPr txBox="1">
            <a:spLocks noGrp="1"/>
          </p:cNvSpPr>
          <p:nvPr>
            <p:ph type="body" idx="1"/>
          </p:nvPr>
        </p:nvSpPr>
        <p:spPr>
          <a:xfrm>
            <a:off x="502925" y="906325"/>
            <a:ext cx="8546400" cy="3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What happens if we use more significant numbers then is declared? (numbers to the left of the decimal)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r>
              <a:rPr lang="en-US" dirty="0"/>
              <a:t>99.999 would require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6,3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Answer: </a:t>
            </a:r>
            <a:r>
              <a:rPr lang="en-US" dirty="0"/>
              <a:t>An error will be thrown!</a:t>
            </a:r>
            <a:endParaRPr dirty="0"/>
          </a:p>
        </p:txBody>
      </p:sp>
      <p:sp>
        <p:nvSpPr>
          <p:cNvPr id="381" name="Google Shape;381;p5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82" name="Google Shape;382;p55"/>
          <p:cNvSpPr txBox="1"/>
          <p:nvPr/>
        </p:nvSpPr>
        <p:spPr>
          <a:xfrm>
            <a:off x="2034677" y="2602728"/>
            <a:ext cx="5058600" cy="50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interest_rate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5,3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6"/>
          <p:cNvSpPr txBox="1">
            <a:spLocks noGrp="1"/>
          </p:cNvSpPr>
          <p:nvPr>
            <p:ph type="title"/>
          </p:nvPr>
        </p:nvSpPr>
        <p:spPr>
          <a:xfrm>
            <a:off x="502925" y="13976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 Data Types - NUMERIC</a:t>
            </a:r>
            <a:endParaRPr dirty="0"/>
          </a:p>
        </p:txBody>
      </p:sp>
      <p:sp>
        <p:nvSpPr>
          <p:cNvPr id="388" name="Google Shape;388;p56"/>
          <p:cNvSpPr txBox="1">
            <a:spLocks noGrp="1"/>
          </p:cNvSpPr>
          <p:nvPr>
            <p:ph type="body" idx="1"/>
          </p:nvPr>
        </p:nvSpPr>
        <p:spPr>
          <a:xfrm>
            <a:off x="228600" y="769165"/>
            <a:ext cx="8791142" cy="47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What happens if we use more decimal numbers then is declared? (numbers to the right of the decimal)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99.123</a:t>
            </a:r>
            <a:r>
              <a:rPr lang="en-US" b="1" dirty="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-US" dirty="0"/>
              <a:t> would require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5,4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Answer:  </a:t>
            </a:r>
            <a:r>
              <a:rPr lang="en-US" dirty="0"/>
              <a:t>will round the number to the declared decimal.</a:t>
            </a:r>
            <a:endParaRPr dirty="0"/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 this case: 99.12</a:t>
            </a:r>
            <a:r>
              <a:rPr lang="en-US" b="1" dirty="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dirty="0">
              <a:solidFill>
                <a:srgbClr val="980000"/>
              </a:solidFill>
            </a:endParaRPr>
          </a:p>
        </p:txBody>
      </p:sp>
      <p:sp>
        <p:nvSpPr>
          <p:cNvPr id="389" name="Google Shape;389;p5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90" name="Google Shape;390;p56"/>
          <p:cNvSpPr txBox="1"/>
          <p:nvPr/>
        </p:nvSpPr>
        <p:spPr>
          <a:xfrm>
            <a:off x="1758206" y="2502144"/>
            <a:ext cx="5058600" cy="50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interest_rate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5,3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 txBox="1">
            <a:spLocks noGrp="1"/>
          </p:cNvSpPr>
          <p:nvPr>
            <p:ph type="title"/>
          </p:nvPr>
        </p:nvSpPr>
        <p:spPr>
          <a:xfrm>
            <a:off x="461300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 Data Types - DATE</a:t>
            </a:r>
            <a:endParaRPr dirty="0"/>
          </a:p>
        </p:txBody>
      </p:sp>
      <p:sp>
        <p:nvSpPr>
          <p:cNvPr id="396" name="Google Shape;396;p57"/>
          <p:cNvSpPr txBox="1">
            <a:spLocks noGrp="1"/>
          </p:cNvSpPr>
          <p:nvPr>
            <p:ph type="body" idx="1"/>
          </p:nvPr>
        </p:nvSpPr>
        <p:spPr>
          <a:xfrm>
            <a:off x="384053" y="823835"/>
            <a:ext cx="85464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DATE</a:t>
            </a:r>
            <a:r>
              <a:rPr lang="en-US" dirty="0"/>
              <a:t> data type is used for storing calendar date information.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 Syntax:</a:t>
            </a:r>
            <a:r>
              <a:rPr lang="en-US" dirty="0"/>
              <a:t>	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Example literal value: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'2021-08-15'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DATE</a:t>
            </a:r>
            <a:r>
              <a:rPr lang="en-US" dirty="0"/>
              <a:t> data type stores: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Year, Month, Day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valid date range is: 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January 1, 4712 BC</a:t>
            </a:r>
            <a:r>
              <a:rPr lang="en-US" dirty="0"/>
              <a:t> to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December 31, 9999 AD</a:t>
            </a:r>
            <a:endParaRPr dirty="0"/>
          </a:p>
        </p:txBody>
      </p:sp>
      <p:sp>
        <p:nvSpPr>
          <p:cNvPr id="397" name="Google Shape;397;p5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98" name="Google Shape;398;p57"/>
          <p:cNvSpPr txBox="1"/>
          <p:nvPr/>
        </p:nvSpPr>
        <p:spPr>
          <a:xfrm>
            <a:off x="2978978" y="2056713"/>
            <a:ext cx="2385000" cy="50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birthday </a:t>
            </a:r>
            <a:r>
              <a:rPr lang="en-US" sz="22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DATE</a:t>
            </a:r>
            <a:endParaRPr sz="22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title"/>
          </p:nvPr>
        </p:nvSpPr>
        <p:spPr>
          <a:xfrm>
            <a:off x="519629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 These Slides . . .</a:t>
            </a:r>
            <a:endParaRPr dirty="0"/>
          </a:p>
        </p:txBody>
      </p:sp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473342" y="785777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We will be covering: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Data types:</a:t>
            </a:r>
            <a:endParaRPr sz="2200" dirty="0"/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CHAR() / VARCHAR(), NUMERIC, DATE</a:t>
            </a:r>
            <a:endParaRPr sz="2200" dirty="0"/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Table Constraints:</a:t>
            </a:r>
            <a:endParaRPr sz="2200" dirty="0"/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NOT NULL, UNIQUE, </a:t>
            </a:r>
            <a:endParaRPr sz="2200" dirty="0"/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PRIMARY KEY, FOREIGN KEY, </a:t>
            </a:r>
            <a:endParaRPr sz="2200" dirty="0"/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ON DELETE: CASCADE / SET NULL</a:t>
            </a:r>
            <a:endParaRPr sz="2200" dirty="0"/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CREATE TABLE</a:t>
            </a:r>
            <a:endParaRPr sz="2200" dirty="0"/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DROP TABLE</a:t>
            </a:r>
            <a:endParaRPr sz="2200" dirty="0"/>
          </a:p>
        </p:txBody>
      </p:sp>
      <p:sp>
        <p:nvSpPr>
          <p:cNvPr id="258" name="Google Shape;258;p3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 txBox="1">
            <a:spLocks noGrp="1"/>
          </p:cNvSpPr>
          <p:nvPr>
            <p:ph type="title"/>
          </p:nvPr>
        </p:nvSpPr>
        <p:spPr>
          <a:xfrm>
            <a:off x="473342" y="144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Date - TO_DATE()</a:t>
            </a:r>
            <a:endParaRPr dirty="0"/>
          </a:p>
        </p:txBody>
      </p:sp>
      <p:sp>
        <p:nvSpPr>
          <p:cNvPr id="413" name="Google Shape;413;p59"/>
          <p:cNvSpPr txBox="1">
            <a:spLocks noGrp="1"/>
          </p:cNvSpPr>
          <p:nvPr>
            <p:ph type="body" idx="1"/>
          </p:nvPr>
        </p:nvSpPr>
        <p:spPr>
          <a:xfrm>
            <a:off x="283464" y="906131"/>
            <a:ext cx="8631936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Most of the time literal values are automatically converted into compatible DATE values.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17303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If you encounter an error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You can use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TO_DATE() </a:t>
            </a:r>
            <a:r>
              <a:rPr lang="en-US" sz="1800" b="1" dirty="0">
                <a:solidFill>
                  <a:srgbClr val="C00000"/>
                </a:solidFill>
              </a:rPr>
              <a:t>* </a:t>
            </a:r>
            <a:r>
              <a:rPr lang="en-US" dirty="0"/>
              <a:t>function to convert the literal string to a matching date value: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When creating tables, you may need this in your CHECK CONSTRAINTS.</a:t>
            </a:r>
            <a:endParaRPr sz="2000" dirty="0"/>
          </a:p>
        </p:txBody>
      </p:sp>
      <p:sp>
        <p:nvSpPr>
          <p:cNvPr id="414" name="Google Shape;414;p5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15" name="Google Shape;415;p59"/>
          <p:cNvSpPr txBox="1"/>
          <p:nvPr/>
        </p:nvSpPr>
        <p:spPr>
          <a:xfrm>
            <a:off x="473342" y="4963331"/>
            <a:ext cx="5956800" cy="50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TO_DATE</a:t>
            </a:r>
            <a:r>
              <a:rPr lang="en-US" sz="22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'1900-01-01'</a:t>
            </a:r>
            <a:r>
              <a:rPr lang="en-US" sz="22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2200" b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'YYYY-MM-DD'</a:t>
            </a:r>
            <a:r>
              <a:rPr lang="en-US" sz="22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/>
      <p:bldP spid="4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0"/>
          <p:cNvSpPr txBox="1">
            <a:spLocks noGrp="1"/>
          </p:cNvSpPr>
          <p:nvPr>
            <p:ph type="title"/>
          </p:nvPr>
        </p:nvSpPr>
        <p:spPr>
          <a:xfrm>
            <a:off x="604325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CREATE TABLE - Example</a:t>
            </a:r>
            <a:endParaRPr dirty="0"/>
          </a:p>
        </p:txBody>
      </p:sp>
      <p:sp>
        <p:nvSpPr>
          <p:cNvPr id="422" name="Google Shape;422;p60"/>
          <p:cNvSpPr txBox="1">
            <a:spLocks noGrp="1"/>
          </p:cNvSpPr>
          <p:nvPr>
            <p:ph type="body" idx="1"/>
          </p:nvPr>
        </p:nvSpPr>
        <p:spPr>
          <a:xfrm>
            <a:off x="473342" y="842123"/>
            <a:ext cx="83259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Now that we have seen some of the datatypes let’s go back to some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TABLE</a:t>
            </a:r>
            <a:r>
              <a:rPr lang="en-US" dirty="0"/>
              <a:t> syntax: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But what about relationships </a:t>
            </a:r>
            <a:r>
              <a:rPr lang="en-US" i="1" dirty="0"/>
              <a:t>(PK and FK)</a:t>
            </a:r>
            <a:r>
              <a:rPr lang="en-US" dirty="0"/>
              <a:t> and other restrictions??</a:t>
            </a:r>
            <a:endParaRPr dirty="0"/>
          </a:p>
        </p:txBody>
      </p:sp>
      <p:sp>
        <p:nvSpPr>
          <p:cNvPr id="423" name="Google Shape;423;p6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24" name="Google Shape;424;p60"/>
          <p:cNvSpPr txBox="1"/>
          <p:nvPr/>
        </p:nvSpPr>
        <p:spPr>
          <a:xfrm>
            <a:off x="574742" y="2005648"/>
            <a:ext cx="7307100" cy="229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TABLE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Monsters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 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monster_id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),</a:t>
            </a:r>
            <a:endParaRPr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name    		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VARCHAR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),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discovery_date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DATE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CREATE TABLE - Integrity Constraints</a:t>
            </a:r>
            <a:endParaRPr dirty="0"/>
          </a:p>
        </p:txBody>
      </p:sp>
      <p:sp>
        <p:nvSpPr>
          <p:cNvPr id="430" name="Google Shape;430;p61"/>
          <p:cNvSpPr txBox="1">
            <a:spLocks noGrp="1"/>
          </p:cNvSpPr>
          <p:nvPr>
            <p:ph type="body" idx="1"/>
          </p:nvPr>
        </p:nvSpPr>
        <p:spPr>
          <a:xfrm>
            <a:off x="473342" y="851267"/>
            <a:ext cx="8325900" cy="9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dirty="0"/>
              <a:t> is used to enforce integrity rules. Below are the constraint keywords we will use:</a:t>
            </a:r>
            <a:endParaRPr dirty="0"/>
          </a:p>
        </p:txBody>
      </p:sp>
      <p:sp>
        <p:nvSpPr>
          <p:cNvPr id="431" name="Google Shape;431;p6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32" name="Google Shape;432;p61"/>
          <p:cNvSpPr txBox="1"/>
          <p:nvPr/>
        </p:nvSpPr>
        <p:spPr>
          <a:xfrm>
            <a:off x="3686623" y="2065578"/>
            <a:ext cx="4421700" cy="3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PRIMARY KEY</a:t>
            </a:r>
            <a:b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FOREIGN KEY 	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REFERENCES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ON DELETE	CASCADE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ON DELETE	SET NULL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33" name="Google Shape;433;p61"/>
          <p:cNvSpPr txBox="1"/>
          <p:nvPr/>
        </p:nvSpPr>
        <p:spPr>
          <a:xfrm>
            <a:off x="963173" y="2076678"/>
            <a:ext cx="1920000" cy="3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 NULL</a:t>
            </a:r>
            <a:b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UNIQUE</a:t>
            </a: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CHECK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DEFAULT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5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25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2"/>
          <p:cNvSpPr txBox="1">
            <a:spLocks noGrp="1"/>
          </p:cNvSpPr>
          <p:nvPr>
            <p:ph type="title"/>
          </p:nvPr>
        </p:nvSpPr>
        <p:spPr>
          <a:xfrm>
            <a:off x="502925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CREATE TABLE - Integrity Constraints</a:t>
            </a:r>
            <a:endParaRPr dirty="0"/>
          </a:p>
        </p:txBody>
      </p:sp>
      <p:sp>
        <p:nvSpPr>
          <p:cNvPr id="439" name="Google Shape;439;p62"/>
          <p:cNvSpPr txBox="1">
            <a:spLocks noGrp="1"/>
          </p:cNvSpPr>
          <p:nvPr>
            <p:ph type="body" idx="1"/>
          </p:nvPr>
        </p:nvSpPr>
        <p:spPr>
          <a:xfrm>
            <a:off x="502925" y="814691"/>
            <a:ext cx="8325900" cy="4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dirty="0"/>
              <a:t> can be declared as: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In-line: 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Part of the column definition.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Will have an auto-generated system constraint name.</a:t>
            </a: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Typically only used for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NOT NULL </a:t>
            </a:r>
            <a:r>
              <a:rPr lang="en-US" dirty="0"/>
              <a:t>constraints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Out-of-line:</a:t>
            </a:r>
            <a:r>
              <a:rPr lang="en-US" dirty="0"/>
              <a:t> 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Separated from the column definition line.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You </a:t>
            </a:r>
            <a:r>
              <a:rPr lang="en-US" b="1" dirty="0"/>
              <a:t>must</a:t>
            </a:r>
            <a:r>
              <a:rPr lang="en-US" dirty="0"/>
              <a:t> provide a constraint name.</a:t>
            </a:r>
            <a:endParaRPr dirty="0"/>
          </a:p>
        </p:txBody>
      </p:sp>
      <p:sp>
        <p:nvSpPr>
          <p:cNvPr id="440" name="Google Shape;440;p6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3"/>
          <p:cNvSpPr txBox="1">
            <a:spLocks noGrp="1"/>
          </p:cNvSpPr>
          <p:nvPr>
            <p:ph type="title"/>
          </p:nvPr>
        </p:nvSpPr>
        <p:spPr>
          <a:xfrm>
            <a:off x="503767" y="1125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Integrity Constraints - NOT NULL</a:t>
            </a:r>
            <a:endParaRPr dirty="0"/>
          </a:p>
        </p:txBody>
      </p:sp>
      <p:sp>
        <p:nvSpPr>
          <p:cNvPr id="446" name="Google Shape;446;p63"/>
          <p:cNvSpPr txBox="1">
            <a:spLocks noGrp="1"/>
          </p:cNvSpPr>
          <p:nvPr>
            <p:ph type="body" idx="1"/>
          </p:nvPr>
        </p:nvSpPr>
        <p:spPr>
          <a:xfrm>
            <a:off x="503767" y="924419"/>
            <a:ext cx="83259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dirty="0"/>
              <a:t> constraint will prevent NULL values from being assigned to a column. This constraint is in-line only.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This is an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IN-LINE</a:t>
            </a:r>
            <a:r>
              <a:rPr lang="en-US" dirty="0"/>
              <a:t> only constraint, here is an example: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Assigning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NULL </a:t>
            </a:r>
            <a:r>
              <a:rPr lang="en-US" dirty="0"/>
              <a:t>to this column will cause an error</a:t>
            </a:r>
            <a:endParaRPr dirty="0"/>
          </a:p>
        </p:txBody>
      </p:sp>
      <p:sp>
        <p:nvSpPr>
          <p:cNvPr id="447" name="Google Shape;447;p6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48" name="Google Shape;448;p63"/>
          <p:cNvSpPr txBox="1"/>
          <p:nvPr/>
        </p:nvSpPr>
        <p:spPr>
          <a:xfrm>
            <a:off x="612992" y="2701769"/>
            <a:ext cx="6061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monster_name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VARCHAR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>
            <a:spLocks noGrp="1"/>
          </p:cNvSpPr>
          <p:nvPr>
            <p:ph type="title"/>
          </p:nvPr>
        </p:nvSpPr>
        <p:spPr>
          <a:xfrm>
            <a:off x="502925" y="957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Integrity Constraints - UNIQUE</a:t>
            </a:r>
            <a:endParaRPr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1"/>
          </p:nvPr>
        </p:nvSpPr>
        <p:spPr>
          <a:xfrm>
            <a:off x="283464" y="1009096"/>
            <a:ext cx="8733592" cy="515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UNIQUE</a:t>
            </a:r>
            <a:r>
              <a:rPr lang="en-US" dirty="0"/>
              <a:t> constraint will prevent duplicate values from being assigned to the same column.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rgbClr val="C00000"/>
                </a:solidFill>
              </a:rPr>
              <a:t>Example </a:t>
            </a: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IN-LINE</a:t>
            </a:r>
            <a:r>
              <a:rPr lang="en-US" dirty="0">
                <a:solidFill>
                  <a:srgbClr val="C00000"/>
                </a:solidFill>
              </a:rPr>
              <a:t> constraint:</a:t>
            </a:r>
            <a:endParaRPr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Duplicate values assigned to the column, will throw an error: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System errors can be a bit hard to read. 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b="1" i="1" dirty="0"/>
              <a:t>Solution:</a:t>
            </a:r>
            <a:endParaRPr b="1" i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can customize this with an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OUT-OF-LINE</a:t>
            </a:r>
            <a:r>
              <a:rPr lang="en-US" dirty="0"/>
              <a:t> constraint . . .</a:t>
            </a:r>
            <a:endParaRPr dirty="0"/>
          </a:p>
        </p:txBody>
      </p:sp>
      <p:sp>
        <p:nvSpPr>
          <p:cNvPr id="456" name="Google Shape;456;p6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57" name="Google Shape;457;p64"/>
          <p:cNvSpPr txBox="1"/>
          <p:nvPr/>
        </p:nvSpPr>
        <p:spPr>
          <a:xfrm>
            <a:off x="4553711" y="2198405"/>
            <a:ext cx="39810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sin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9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UNIQUE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Out-of-Line Constraints</a:t>
            </a:r>
            <a:endParaRPr dirty="0"/>
          </a:p>
        </p:txBody>
      </p:sp>
      <p:sp>
        <p:nvSpPr>
          <p:cNvPr id="467" name="Google Shape;467;p65"/>
          <p:cNvSpPr txBox="1">
            <a:spLocks noGrp="1"/>
          </p:cNvSpPr>
          <p:nvPr>
            <p:ph type="body" idx="1"/>
          </p:nvPr>
        </p:nvSpPr>
        <p:spPr>
          <a:xfrm>
            <a:off x="384048" y="997571"/>
            <a:ext cx="8490497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All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Out-Of-Line</a:t>
            </a:r>
            <a:r>
              <a:rPr lang="en-US" dirty="0"/>
              <a:t> constraints: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Are </a:t>
            </a:r>
            <a:r>
              <a:rPr lang="en-US" b="1" dirty="0"/>
              <a:t>comma separated </a:t>
            </a:r>
            <a:r>
              <a:rPr lang="en-US" dirty="0"/>
              <a:t>as if they were a separate column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Must be given a </a:t>
            </a:r>
            <a:r>
              <a:rPr lang="en-US" b="1" dirty="0"/>
              <a:t>unique name </a:t>
            </a:r>
            <a:r>
              <a:rPr lang="en-US" dirty="0"/>
              <a:t>across the database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468" name="Google Shape;468;p6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6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Out-of-Line Constraints - UNIQUE</a:t>
            </a:r>
            <a:endParaRPr/>
          </a:p>
        </p:txBody>
      </p:sp>
      <p:sp>
        <p:nvSpPr>
          <p:cNvPr id="474" name="Google Shape;474;p66"/>
          <p:cNvSpPr txBox="1">
            <a:spLocks noGrp="1"/>
          </p:cNvSpPr>
          <p:nvPr>
            <p:ph type="body" idx="1"/>
          </p:nvPr>
        </p:nvSpPr>
        <p:spPr>
          <a:xfrm>
            <a:off x="473342" y="913625"/>
            <a:ext cx="8432914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Example of an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out-of-line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UNIQUE</a:t>
            </a:r>
            <a:r>
              <a:rPr lang="en-US" dirty="0"/>
              <a:t> constraint: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Most constraints follow the same format: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word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dirty="0"/>
              <a:t> followed by its variable name 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type of constraint being used (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UNIQUE</a:t>
            </a:r>
            <a:r>
              <a:rPr lang="en-US" dirty="0"/>
              <a:t>,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CHECK</a:t>
            </a:r>
            <a:r>
              <a:rPr lang="en-US" dirty="0"/>
              <a:t>, etc...)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column being affected (in brackets)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error thrown will now have our custom message saying that sin must be </a:t>
            </a:r>
            <a:r>
              <a:rPr lang="en-US" dirty="0" err="1"/>
              <a:t>umique</a:t>
            </a:r>
            <a:r>
              <a:rPr lang="en-US" dirty="0"/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i="1" dirty="0"/>
              <a:t>A much more helpful error message!</a:t>
            </a:r>
            <a:endParaRPr i="1" dirty="0"/>
          </a:p>
        </p:txBody>
      </p:sp>
      <p:sp>
        <p:nvSpPr>
          <p:cNvPr id="475" name="Google Shape;475;p6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76" name="Google Shape;476;p66"/>
          <p:cNvSpPr txBox="1"/>
          <p:nvPr/>
        </p:nvSpPr>
        <p:spPr>
          <a:xfrm>
            <a:off x="473342" y="1450700"/>
            <a:ext cx="73980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sin_is_unique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UNIQUE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(sin)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7"/>
          <p:cNvSpPr txBox="1">
            <a:spLocks noGrp="1"/>
          </p:cNvSpPr>
          <p:nvPr>
            <p:ph type="title"/>
          </p:nvPr>
        </p:nvSpPr>
        <p:spPr>
          <a:xfrm>
            <a:off x="502925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Out-of-Line Constraints - UNIQUE</a:t>
            </a:r>
            <a:endParaRPr/>
          </a:p>
        </p:txBody>
      </p:sp>
      <p:sp>
        <p:nvSpPr>
          <p:cNvPr id="484" name="Google Shape;484;p67"/>
          <p:cNvSpPr txBox="1">
            <a:spLocks noGrp="1"/>
          </p:cNvSpPr>
          <p:nvPr>
            <p:ph type="body" idx="1"/>
          </p:nvPr>
        </p:nvSpPr>
        <p:spPr>
          <a:xfrm>
            <a:off x="502925" y="924419"/>
            <a:ext cx="84933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UNIQUE</a:t>
            </a:r>
            <a:r>
              <a:rPr lang="en-US" dirty="0"/>
              <a:t> constraint can also be used to ensure that two or more columns are unique when combined.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can comma separate each column: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There may be duplicate </a:t>
            </a:r>
            <a:r>
              <a:rPr lang="en-US" sz="2200" b="1" dirty="0"/>
              <a:t>first</a:t>
            </a:r>
            <a:r>
              <a:rPr lang="en-US" sz="2200" dirty="0"/>
              <a:t> names: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Jon </a:t>
            </a:r>
            <a:r>
              <a:rPr lang="en-US" sz="2200" dirty="0"/>
              <a:t>Smith,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Jon </a:t>
            </a:r>
            <a:r>
              <a:rPr lang="en-US" sz="2200" dirty="0"/>
              <a:t>Jones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There may be duplicates </a:t>
            </a:r>
            <a:r>
              <a:rPr lang="en-US" sz="2200" b="1" dirty="0"/>
              <a:t>last</a:t>
            </a:r>
            <a:r>
              <a:rPr lang="en-US" sz="2200" dirty="0"/>
              <a:t> names: Chris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Smith</a:t>
            </a:r>
            <a:r>
              <a:rPr lang="en-US" sz="2200" dirty="0"/>
              <a:t>, Jon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Smith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Full names are unique: Only one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John Smith</a:t>
            </a:r>
            <a:r>
              <a:rPr lang="en-US" sz="2200" dirty="0"/>
              <a:t>!</a:t>
            </a:r>
            <a:endParaRPr sz="2200" dirty="0"/>
          </a:p>
        </p:txBody>
      </p:sp>
      <p:sp>
        <p:nvSpPr>
          <p:cNvPr id="485" name="Google Shape;485;p6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86" name="Google Shape;486;p67"/>
          <p:cNvSpPr txBox="1"/>
          <p:nvPr/>
        </p:nvSpPr>
        <p:spPr>
          <a:xfrm>
            <a:off x="655325" y="2680694"/>
            <a:ext cx="5912100" cy="87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full_name_unique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UNIQUE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-US" sz="22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last_name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8"/>
          <p:cNvSpPr txBox="1">
            <a:spLocks noGrp="1"/>
          </p:cNvSpPr>
          <p:nvPr>
            <p:ph type="title"/>
          </p:nvPr>
        </p:nvSpPr>
        <p:spPr>
          <a:xfrm>
            <a:off x="502925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Integrity Constraints - CHECK</a:t>
            </a:r>
            <a:endParaRPr dirty="0"/>
          </a:p>
        </p:txBody>
      </p:sp>
      <p:sp>
        <p:nvSpPr>
          <p:cNvPr id="492" name="Google Shape;492;p68"/>
          <p:cNvSpPr txBox="1">
            <a:spLocks noGrp="1"/>
          </p:cNvSpPr>
          <p:nvPr>
            <p:ph type="body" idx="1"/>
          </p:nvPr>
        </p:nvSpPr>
        <p:spPr>
          <a:xfrm>
            <a:off x="473342" y="915274"/>
            <a:ext cx="8325900" cy="495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CHECK</a:t>
            </a:r>
            <a:r>
              <a:rPr lang="en-US" dirty="0"/>
              <a:t> constraint will only allow column value changes if they satisfy a custom </a:t>
            </a:r>
            <a:r>
              <a:rPr lang="en-US" dirty="0" err="1"/>
              <a:t>boolean</a:t>
            </a:r>
            <a:r>
              <a:rPr lang="en-US" dirty="0"/>
              <a:t> expression.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Generic syntax: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expression can use all table column names.</a:t>
            </a:r>
            <a:br>
              <a:rPr lang="en-US" dirty="0"/>
            </a:b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can use all the same symbols and keywords as we did in our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WHERE</a:t>
            </a:r>
            <a:r>
              <a:rPr lang="en-US" dirty="0"/>
              <a:t> clauses: 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&lt;=, &lt;,  &gt;,  &gt;=,  =,  &lt;&gt;, 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AND,  OR,  BETWEEN,  IN,  IS,  NULL,  NOT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493" name="Google Shape;493;p6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94" name="Google Shape;494;p68"/>
          <p:cNvSpPr txBox="1"/>
          <p:nvPr/>
        </p:nvSpPr>
        <p:spPr>
          <a:xfrm>
            <a:off x="2972670" y="1994518"/>
            <a:ext cx="5087100" cy="937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sz="22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name_here</a:t>
            </a:r>
            <a:endParaRPr sz="22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CHECK </a:t>
            </a:r>
            <a:r>
              <a:rPr lang="en-US" sz="22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(expression)</a:t>
            </a:r>
            <a:endParaRPr sz="22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393207" y="6661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Tables</a:t>
            </a:r>
            <a:endParaRPr dirty="0"/>
          </a:p>
        </p:txBody>
      </p:sp>
      <p:sp>
        <p:nvSpPr>
          <p:cNvPr id="264" name="Google Shape;264;p40"/>
          <p:cNvSpPr txBox="1">
            <a:spLocks noGrp="1"/>
          </p:cNvSpPr>
          <p:nvPr>
            <p:ph type="body" idx="1"/>
          </p:nvPr>
        </p:nvSpPr>
        <p:spPr>
          <a:xfrm>
            <a:off x="346920" y="740057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Up until now we have spent a lot of time making SQL queries to view data from pre-existing tables.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 this set of slides we will create and remove our own tables.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Let’s first review what we know about database tables...</a:t>
            </a:r>
            <a:endParaRPr dirty="0"/>
          </a:p>
        </p:txBody>
      </p:sp>
      <p:sp>
        <p:nvSpPr>
          <p:cNvPr id="265" name="Google Shape;265;p4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9"/>
          <p:cNvSpPr txBox="1">
            <a:spLocks noGrp="1"/>
          </p:cNvSpPr>
          <p:nvPr>
            <p:ph type="title"/>
          </p:nvPr>
        </p:nvSpPr>
        <p:spPr>
          <a:xfrm>
            <a:off x="473342" y="830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Integrity Constraints - CHECK - Example</a:t>
            </a:r>
            <a:endParaRPr dirty="0"/>
          </a:p>
        </p:txBody>
      </p:sp>
      <p:sp>
        <p:nvSpPr>
          <p:cNvPr id="500" name="Google Shape;500;p69"/>
          <p:cNvSpPr txBox="1">
            <a:spLocks noGrp="1"/>
          </p:cNvSpPr>
          <p:nvPr>
            <p:ph type="body" idx="1"/>
          </p:nvPr>
        </p:nvSpPr>
        <p:spPr>
          <a:xfrm>
            <a:off x="237749" y="933563"/>
            <a:ext cx="8325900" cy="4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The power level of monsters in this table cannot be over 9000!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If the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power_level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&gt;= 9001</a:t>
            </a:r>
            <a:r>
              <a:rPr lang="en-US" dirty="0"/>
              <a:t>, an error will be thrown!</a:t>
            </a:r>
            <a:endParaRPr dirty="0"/>
          </a:p>
        </p:txBody>
      </p:sp>
      <p:sp>
        <p:nvSpPr>
          <p:cNvPr id="501" name="Google Shape;501;p6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502" name="Google Shape;502;p69"/>
          <p:cNvSpPr txBox="1"/>
          <p:nvPr/>
        </p:nvSpPr>
        <p:spPr>
          <a:xfrm>
            <a:off x="237749" y="1970313"/>
            <a:ext cx="6254492" cy="2860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TABLE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Monsters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 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monster_id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),</a:t>
            </a:r>
            <a:endParaRPr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name    		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VARCHAR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),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power_level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NUMERIC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),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cannot_be_over_9k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CHECK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power_level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&lt; 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9001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03" name="Google Shape;503;p69">
            <a:hlinkClick r:id="rId3"/>
          </p:cNvPr>
          <p:cNvSpPr/>
          <p:nvPr/>
        </p:nvSpPr>
        <p:spPr>
          <a:xfrm>
            <a:off x="1110499" y="3739545"/>
            <a:ext cx="5056800" cy="68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504;p69"/>
          <p:cNvSpPr txBox="1"/>
          <p:nvPr/>
        </p:nvSpPr>
        <p:spPr>
          <a:xfrm>
            <a:off x="6583679" y="3400413"/>
            <a:ext cx="2414016" cy="1512213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Note: </a:t>
            </a: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out-of-line constraint is on it’s own line, just like a column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0"/>
          <p:cNvSpPr txBox="1">
            <a:spLocks noGrp="1"/>
          </p:cNvSpPr>
          <p:nvPr>
            <p:ph type="title"/>
          </p:nvPr>
        </p:nvSpPr>
        <p:spPr>
          <a:xfrm>
            <a:off x="502925" y="1485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Integrity Constraints - CHECK - TRY IT</a:t>
            </a:r>
            <a:endParaRPr dirty="0"/>
          </a:p>
        </p:txBody>
      </p:sp>
      <p:sp>
        <p:nvSpPr>
          <p:cNvPr id="510" name="Google Shape;510;p70"/>
          <p:cNvSpPr txBox="1">
            <a:spLocks noGrp="1"/>
          </p:cNvSpPr>
          <p:nvPr>
            <p:ph type="body" idx="1"/>
          </p:nvPr>
        </p:nvSpPr>
        <p:spPr>
          <a:xfrm>
            <a:off x="246888" y="878699"/>
            <a:ext cx="8552354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Create a table called Monster. Add a 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CHECK</a:t>
            </a:r>
            <a:r>
              <a:rPr lang="en-US" dirty="0"/>
              <a:t> constraint that requires a value in either email or phone. If both are missing, then throw an error.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You can use these columns:</a:t>
            </a:r>
            <a:endParaRPr dirty="0"/>
          </a:p>
        </p:txBody>
      </p:sp>
      <p:sp>
        <p:nvSpPr>
          <p:cNvPr id="511" name="Google Shape;511;p7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12" name="Google Shape;512;p70"/>
          <p:cNvSpPr txBox="1"/>
          <p:nvPr/>
        </p:nvSpPr>
        <p:spPr>
          <a:xfrm>
            <a:off x="400190" y="4002665"/>
            <a:ext cx="5195938" cy="88937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phone		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),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email		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VARCHAR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>
            <a:spLocks noGrp="1"/>
          </p:cNvSpPr>
          <p:nvPr>
            <p:ph type="title"/>
          </p:nvPr>
        </p:nvSpPr>
        <p:spPr>
          <a:xfrm>
            <a:off x="502925" y="7696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Integrity Constraints - CHECK - </a:t>
            </a:r>
            <a:r>
              <a:rPr lang="en-US" dirty="0">
                <a:solidFill>
                  <a:srgbClr val="C00000"/>
                </a:solidFill>
              </a:rPr>
              <a:t>Solution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18" name="Google Shape;518;p71"/>
          <p:cNvSpPr txBox="1">
            <a:spLocks noGrp="1"/>
          </p:cNvSpPr>
          <p:nvPr>
            <p:ph type="body" idx="1"/>
          </p:nvPr>
        </p:nvSpPr>
        <p:spPr>
          <a:xfrm>
            <a:off x="233363" y="731385"/>
            <a:ext cx="8595462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/>
              <a:t>Create a table called Monster. Add a 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CHECK</a:t>
            </a:r>
            <a:r>
              <a:rPr lang="en-US" dirty="0"/>
              <a:t> constraint that requires a value in either email or phone. If both are missing, then throw an error.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4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the above could be on one line, but for readability it is shown over several lines instead </a:t>
            </a:r>
            <a:r>
              <a:rPr lang="en-US" i="1" dirty="0"/>
              <a:t>(recommended)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19" name="Google Shape;519;p7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20" name="Google Shape;520;p71"/>
          <p:cNvSpPr txBox="1"/>
          <p:nvPr/>
        </p:nvSpPr>
        <p:spPr>
          <a:xfrm>
            <a:off x="473342" y="2066385"/>
            <a:ext cx="6625200" cy="220386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TABLE Monster (</a:t>
            </a:r>
          </a:p>
          <a:p>
            <a:pPr lvl="0"/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phone       NUMERIC(10),</a:t>
            </a:r>
          </a:p>
          <a:p>
            <a:pPr lvl="0"/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email       VARCHAR(100),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must_have_contact_info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CHECK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(phone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 NOT NULL </a:t>
            </a:r>
            <a:endParaRPr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OR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email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 NOT NULL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))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2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Integrity Constraints - CHECK - TRY IT</a:t>
            </a:r>
            <a:endParaRPr dirty="0"/>
          </a:p>
        </p:txBody>
      </p:sp>
      <p:sp>
        <p:nvSpPr>
          <p:cNvPr id="527" name="Google Shape;527;p72"/>
          <p:cNvSpPr txBox="1">
            <a:spLocks noGrp="1"/>
          </p:cNvSpPr>
          <p:nvPr>
            <p:ph type="body" idx="1"/>
          </p:nvPr>
        </p:nvSpPr>
        <p:spPr>
          <a:xfrm>
            <a:off x="374904" y="906131"/>
            <a:ext cx="8353337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 … 2!</a:t>
            </a:r>
            <a:endParaRPr sz="28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dirty="0"/>
              <a:t>Create a table called </a:t>
            </a:r>
            <a:r>
              <a:rPr lang="en-US" sz="2800" b="1" dirty="0"/>
              <a:t>Birthdays</a:t>
            </a:r>
            <a:r>
              <a:rPr lang="en-US" sz="2800" dirty="0"/>
              <a:t> with one column. Add a </a:t>
            </a:r>
            <a:r>
              <a:rPr lang="en-US" sz="28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CHECK</a:t>
            </a:r>
            <a:r>
              <a:rPr lang="en-US" sz="2800" dirty="0"/>
              <a:t> constraint that requires a </a:t>
            </a:r>
            <a:r>
              <a:rPr lang="en-US" sz="2800" b="1" dirty="0"/>
              <a:t>birthdate</a:t>
            </a:r>
            <a:r>
              <a:rPr lang="en-US" sz="2800" dirty="0"/>
              <a:t> to be in the range of January 1st 1900 to January 1st 2020.</a:t>
            </a:r>
            <a:endParaRPr sz="2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dirty="0"/>
              <a:t>You can use this column:</a:t>
            </a:r>
            <a:endParaRPr sz="2800" dirty="0"/>
          </a:p>
        </p:txBody>
      </p:sp>
      <p:sp>
        <p:nvSpPr>
          <p:cNvPr id="528" name="Google Shape;528;p7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29" name="Google Shape;529;p72"/>
          <p:cNvSpPr txBox="1"/>
          <p:nvPr/>
        </p:nvSpPr>
        <p:spPr>
          <a:xfrm>
            <a:off x="529048" y="4832391"/>
            <a:ext cx="3951732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birthdate	</a:t>
            </a:r>
            <a:r>
              <a:rPr lang="en-US" sz="28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DATE</a:t>
            </a:r>
            <a:endParaRPr sz="28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3"/>
          <p:cNvSpPr txBox="1">
            <a:spLocks noGrp="1"/>
          </p:cNvSpPr>
          <p:nvPr>
            <p:ph type="title"/>
          </p:nvPr>
        </p:nvSpPr>
        <p:spPr>
          <a:xfrm>
            <a:off x="502925" y="919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Integrity Constraints - CHECK - </a:t>
            </a:r>
            <a:r>
              <a:rPr lang="en-US" dirty="0">
                <a:solidFill>
                  <a:srgbClr val="C00000"/>
                </a:solidFill>
              </a:rPr>
              <a:t>Solution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35" name="Google Shape;535;p73"/>
          <p:cNvSpPr txBox="1">
            <a:spLocks noGrp="1"/>
          </p:cNvSpPr>
          <p:nvPr>
            <p:ph type="body" idx="1"/>
          </p:nvPr>
        </p:nvSpPr>
        <p:spPr>
          <a:xfrm>
            <a:off x="473342" y="787258"/>
            <a:ext cx="8325900" cy="5266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/>
              <a:t>Create a table called </a:t>
            </a:r>
            <a:r>
              <a:rPr lang="en-US" b="1" dirty="0"/>
              <a:t>Birthdays</a:t>
            </a:r>
            <a:r>
              <a:rPr lang="en-US" dirty="0"/>
              <a:t> with one column. Add a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CHECK</a:t>
            </a:r>
            <a:r>
              <a:rPr lang="en-US" dirty="0"/>
              <a:t> constraint that requires a </a:t>
            </a:r>
            <a:r>
              <a:rPr lang="en-US" b="1" dirty="0"/>
              <a:t>birthdate</a:t>
            </a:r>
            <a:r>
              <a:rPr lang="en-US" dirty="0"/>
              <a:t> to be in the range of January 1st 1900 to January 1st 2020.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Remember: </a:t>
            </a:r>
            <a:r>
              <a:rPr lang="en-US" dirty="0"/>
              <a:t>Inside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</a:t>
            </a:r>
            <a:r>
              <a:rPr lang="en-US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</a:t>
            </a:r>
            <a:r>
              <a:rPr lang="en-US" dirty="0"/>
              <a:t> syntax we must convert literal values to a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DATE</a:t>
            </a:r>
            <a:r>
              <a:rPr lang="en-US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formatting with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TO_DATE</a:t>
            </a:r>
            <a:r>
              <a:rPr lang="en-US" b="1" dirty="0">
                <a:solidFill>
                  <a:srgbClr val="514A40"/>
                </a:solidFill>
                <a:latin typeface="IBM Plex Mono"/>
                <a:ea typeface="IBM Plex Mono"/>
                <a:cs typeface="IBM Plex Mono"/>
                <a:sym typeface="IBM Plex Mono"/>
              </a:rPr>
              <a:t>()</a:t>
            </a:r>
            <a:endParaRPr dirty="0">
              <a:solidFill>
                <a:srgbClr val="514A40"/>
              </a:solidFill>
            </a:endParaRPr>
          </a:p>
        </p:txBody>
      </p:sp>
      <p:sp>
        <p:nvSpPr>
          <p:cNvPr id="536" name="Google Shape;536;p7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37" name="Google Shape;537;p73"/>
          <p:cNvSpPr txBox="1"/>
          <p:nvPr/>
        </p:nvSpPr>
        <p:spPr>
          <a:xfrm>
            <a:off x="395942" y="2201012"/>
            <a:ext cx="8403300" cy="243856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TABLE Birthdays (</a:t>
            </a:r>
          </a:p>
          <a:p>
            <a:pPr lvl="0"/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birthdate DATE,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CONSTRAINT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valid_birth_date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CHECK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birthdate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BETWEEN </a:t>
            </a:r>
            <a:endParaRPr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TO_DATE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'1900-01-01'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22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'YYYY-MM-DD'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AND TO_DATE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'2020-01-01'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22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'YYYY-MM-DD'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4"/>
          <p:cNvSpPr txBox="1">
            <a:spLocks noGrp="1"/>
          </p:cNvSpPr>
          <p:nvPr>
            <p:ph type="title"/>
          </p:nvPr>
        </p:nvSpPr>
        <p:spPr>
          <a:xfrm>
            <a:off x="519904" y="1429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DEFAULT values</a:t>
            </a:r>
            <a:endParaRPr dirty="0"/>
          </a:p>
        </p:txBody>
      </p:sp>
      <p:sp>
        <p:nvSpPr>
          <p:cNvPr id="543" name="Google Shape;543;p74"/>
          <p:cNvSpPr txBox="1">
            <a:spLocks noGrp="1"/>
          </p:cNvSpPr>
          <p:nvPr>
            <p:ph type="body" idx="1"/>
          </p:nvPr>
        </p:nvSpPr>
        <p:spPr>
          <a:xfrm>
            <a:off x="402341" y="906131"/>
            <a:ext cx="83259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Another simple integrity constraint is assigning a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DEFAULT </a:t>
            </a:r>
            <a:r>
              <a:rPr lang="en-US" dirty="0"/>
              <a:t>value for a column when one is not supplied for a row at the time it is added to the tables.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 </a:t>
            </a:r>
            <a:r>
              <a:rPr lang="en-US" sz="2200" b="1" dirty="0" err="1">
                <a:latin typeface="IBM Plex Mono"/>
                <a:ea typeface="IBM Plex Mono"/>
                <a:cs typeface="IBM Plex Mono"/>
                <a:sym typeface="IBM Plex Mono"/>
              </a:rPr>
              <a:t>power_level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will default to 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instead of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44" name="Google Shape;544;p7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45" name="Google Shape;545;p74"/>
          <p:cNvSpPr txBox="1"/>
          <p:nvPr/>
        </p:nvSpPr>
        <p:spPr>
          <a:xfrm>
            <a:off x="470916" y="2301931"/>
            <a:ext cx="7978140" cy="220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TABLE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Monsters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 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monster_id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),</a:t>
            </a:r>
            <a:endParaRPr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name    	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VARCHAR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),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power_level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DEFAULT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15143" y="3730752"/>
            <a:ext cx="1773936" cy="4206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" grpId="0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Integrity Constraints - PRIMARY KEY</a:t>
            </a:r>
            <a:endParaRPr dirty="0"/>
          </a:p>
        </p:txBody>
      </p:sp>
      <p:sp>
        <p:nvSpPr>
          <p:cNvPr id="551" name="Google Shape;551;p75"/>
          <p:cNvSpPr txBox="1">
            <a:spLocks noGrp="1"/>
          </p:cNvSpPr>
          <p:nvPr>
            <p:ph type="body" idx="1"/>
          </p:nvPr>
        </p:nvSpPr>
        <p:spPr>
          <a:xfrm>
            <a:off x="473342" y="915275"/>
            <a:ext cx="83259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PRIMARY KEY</a:t>
            </a:r>
            <a:r>
              <a:rPr lang="en-US" dirty="0"/>
              <a:t> constraint will prevent NULL values and duplicates from being assigned to a column.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OUT-OF-LINE</a:t>
            </a:r>
            <a:r>
              <a:rPr lang="en-US" dirty="0">
                <a:solidFill>
                  <a:srgbClr val="C00000"/>
                </a:solidFill>
              </a:rPr>
              <a:t> constraint example: 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52" name="Google Shape;552;p7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53" name="Google Shape;553;p75"/>
          <p:cNvSpPr txBox="1"/>
          <p:nvPr/>
        </p:nvSpPr>
        <p:spPr>
          <a:xfrm>
            <a:off x="541917" y="2711575"/>
            <a:ext cx="7429500" cy="2860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TABLE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Monsters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 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monster_id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	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),</a:t>
            </a:r>
            <a:endParaRPr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name    			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VARCHAR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),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discovery_date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DATE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MonstersPK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PRIMARY KEY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monster_id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54" name="Google Shape;554;p75"/>
          <p:cNvSpPr/>
          <p:nvPr/>
        </p:nvSpPr>
        <p:spPr>
          <a:xfrm>
            <a:off x="981716" y="4476125"/>
            <a:ext cx="5510523" cy="71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"/>
          <p:cNvSpPr txBox="1">
            <a:spLocks noGrp="1"/>
          </p:cNvSpPr>
          <p:nvPr>
            <p:ph type="title"/>
          </p:nvPr>
        </p:nvSpPr>
        <p:spPr>
          <a:xfrm>
            <a:off x="502925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Integrity Constraints - PRIMARY KEY</a:t>
            </a:r>
            <a:endParaRPr dirty="0"/>
          </a:p>
        </p:txBody>
      </p:sp>
      <p:sp>
        <p:nvSpPr>
          <p:cNvPr id="560" name="Google Shape;560;p76"/>
          <p:cNvSpPr txBox="1">
            <a:spLocks noGrp="1"/>
          </p:cNvSpPr>
          <p:nvPr>
            <p:ph type="body" idx="1"/>
          </p:nvPr>
        </p:nvSpPr>
        <p:spPr>
          <a:xfrm>
            <a:off x="128016" y="933562"/>
            <a:ext cx="8887968" cy="490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The </a:t>
            </a:r>
            <a:r>
              <a:rPr lang="en-US" sz="2200" b="1" dirty="0" err="1">
                <a:latin typeface="IBM Plex Mono"/>
                <a:ea typeface="IBM Plex Mono"/>
                <a:cs typeface="IBM Plex Mono"/>
                <a:sym typeface="IBM Plex Mono"/>
              </a:rPr>
              <a:t>monster_id</a:t>
            </a:r>
            <a:r>
              <a:rPr lang="en-US" dirty="0"/>
              <a:t>  column </a:t>
            </a:r>
            <a:r>
              <a:rPr lang="en-US" b="1" dirty="0"/>
              <a:t>DOES NOT </a:t>
            </a:r>
            <a:r>
              <a:rPr lang="en-US" dirty="0"/>
              <a:t>need to have the constraint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 NULL</a:t>
            </a:r>
            <a:r>
              <a:rPr lang="en-US" dirty="0"/>
              <a:t> if it is also the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PRIMARY KEY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Other DBMS’s may require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NOT NULL </a:t>
            </a:r>
            <a:r>
              <a:rPr lang="en-US" dirty="0">
                <a:sym typeface="Arial"/>
              </a:rPr>
              <a:t>for clarity</a:t>
            </a:r>
            <a:r>
              <a:rPr lang="en-US" dirty="0"/>
              <a:t>, and therefore </a:t>
            </a:r>
            <a:r>
              <a:rPr lang="en-US" b="1" dirty="0"/>
              <a:t>MUST</a:t>
            </a:r>
            <a:r>
              <a:rPr lang="en-US" dirty="0"/>
              <a:t> be included for this course. </a:t>
            </a:r>
          </a:p>
          <a:p>
            <a:pPr marL="2057400" lvl="0" indent="-2057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IMPORTANT: </a:t>
            </a:r>
            <a:r>
              <a:rPr lang="en-US" dirty="0"/>
              <a:t>PK constraint naming convention is the table name appended with ‘PK’</a:t>
            </a:r>
            <a:endParaRPr dirty="0"/>
          </a:p>
        </p:txBody>
      </p:sp>
      <p:sp>
        <p:nvSpPr>
          <p:cNvPr id="561" name="Google Shape;561;p7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62" name="Google Shape;562;p76"/>
          <p:cNvSpPr txBox="1"/>
          <p:nvPr/>
        </p:nvSpPr>
        <p:spPr>
          <a:xfrm>
            <a:off x="310896" y="1891662"/>
            <a:ext cx="7132320" cy="247916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TABLE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Monsters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 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monster_id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 NULL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14A4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… </a:t>
            </a:r>
            <a:endParaRPr sz="2200" b="1" dirty="0">
              <a:solidFill>
                <a:srgbClr val="514A4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monstersPK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PRIMARY KEY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monster_id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63" name="Google Shape;563;p76"/>
          <p:cNvSpPr/>
          <p:nvPr/>
        </p:nvSpPr>
        <p:spPr>
          <a:xfrm>
            <a:off x="4890513" y="2663563"/>
            <a:ext cx="1688700" cy="33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63;p76"/>
          <p:cNvSpPr/>
          <p:nvPr/>
        </p:nvSpPr>
        <p:spPr>
          <a:xfrm>
            <a:off x="4485129" y="3348597"/>
            <a:ext cx="452631" cy="33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7"/>
          <p:cNvSpPr txBox="1">
            <a:spLocks noGrp="1"/>
          </p:cNvSpPr>
          <p:nvPr>
            <p:ph type="title"/>
          </p:nvPr>
        </p:nvSpPr>
        <p:spPr>
          <a:xfrm>
            <a:off x="372758" y="132113"/>
            <a:ext cx="8325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Integrity Constraints - Composite Primary Keys</a:t>
            </a:r>
            <a:endParaRPr dirty="0"/>
          </a:p>
        </p:txBody>
      </p:sp>
      <p:sp>
        <p:nvSpPr>
          <p:cNvPr id="569" name="Google Shape;569;p77"/>
          <p:cNvSpPr txBox="1">
            <a:spLocks noGrp="1"/>
          </p:cNvSpPr>
          <p:nvPr>
            <p:ph type="body" idx="1"/>
          </p:nvPr>
        </p:nvSpPr>
        <p:spPr>
          <a:xfrm>
            <a:off x="473342" y="1034147"/>
            <a:ext cx="83259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PRIMARY</a:t>
            </a:r>
            <a:r>
              <a:rPr lang="en-US" dirty="0"/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KEY</a:t>
            </a:r>
            <a:r>
              <a:rPr lang="en-US" dirty="0"/>
              <a:t> constraint can specify </a:t>
            </a:r>
            <a:r>
              <a:rPr lang="en-US" b="1" dirty="0"/>
              <a:t>multiple</a:t>
            </a:r>
            <a:r>
              <a:rPr lang="en-US" dirty="0"/>
              <a:t> columns.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This is needed for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Composite Primary Keys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add additional columns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separated by commas in the brackets:</a:t>
            </a:r>
            <a:endParaRPr dirty="0"/>
          </a:p>
        </p:txBody>
      </p:sp>
      <p:sp>
        <p:nvSpPr>
          <p:cNvPr id="570" name="Google Shape;570;p7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571" name="Google Shape;571;p77"/>
          <p:cNvSpPr txBox="1"/>
          <p:nvPr/>
        </p:nvSpPr>
        <p:spPr>
          <a:xfrm>
            <a:off x="473342" y="4449272"/>
            <a:ext cx="8325900" cy="931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Job_HistoryPK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PRIMARY KEY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(</a:t>
            </a: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employee_id</a:t>
            </a:r>
            <a:r>
              <a:rPr lang="en-US" sz="22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start_date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72" name="Google Shape;572;p77"/>
          <p:cNvSpPr/>
          <p:nvPr/>
        </p:nvSpPr>
        <p:spPr>
          <a:xfrm>
            <a:off x="3481992" y="4888947"/>
            <a:ext cx="4348200" cy="33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3" name="Google Shape;57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405" y="1610843"/>
            <a:ext cx="239077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77"/>
          <p:cNvSpPr/>
          <p:nvPr/>
        </p:nvSpPr>
        <p:spPr>
          <a:xfrm>
            <a:off x="5358517" y="1965330"/>
            <a:ext cx="2096100" cy="633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8"/>
          <p:cNvSpPr txBox="1">
            <a:spLocks noGrp="1"/>
          </p:cNvSpPr>
          <p:nvPr>
            <p:ph type="title"/>
          </p:nvPr>
        </p:nvSpPr>
        <p:spPr>
          <a:xfrm>
            <a:off x="502925" y="1041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Integrity Constraints - FOREIGN KEY</a:t>
            </a:r>
            <a:endParaRPr dirty="0"/>
          </a:p>
        </p:txBody>
      </p:sp>
      <p:sp>
        <p:nvSpPr>
          <p:cNvPr id="580" name="Google Shape;580;p78"/>
          <p:cNvSpPr txBox="1">
            <a:spLocks noGrp="1"/>
          </p:cNvSpPr>
          <p:nvPr>
            <p:ph type="body" idx="1"/>
          </p:nvPr>
        </p:nvSpPr>
        <p:spPr>
          <a:xfrm>
            <a:off x="192024" y="1006715"/>
            <a:ext cx="8607218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FOREIGN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KEY</a:t>
            </a:r>
            <a:r>
              <a:rPr lang="en-US" dirty="0"/>
              <a:t> constraint is used to enforce our table relationships.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Example syntax on the Countries table: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581" name="Google Shape;581;p7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82" name="Google Shape;582;p78"/>
          <p:cNvSpPr txBox="1"/>
          <p:nvPr/>
        </p:nvSpPr>
        <p:spPr>
          <a:xfrm>
            <a:off x="549542" y="4035215"/>
            <a:ext cx="5720700" cy="1251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GroupedFK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FOREGIN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KEY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REFERENCES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Regions(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583" name="Google Shape;58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382" y="1774165"/>
            <a:ext cx="6143501" cy="16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78"/>
          <p:cNvSpPr/>
          <p:nvPr/>
        </p:nvSpPr>
        <p:spPr>
          <a:xfrm>
            <a:off x="7158982" y="2892590"/>
            <a:ext cx="1221900" cy="33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78"/>
          <p:cNvSpPr/>
          <p:nvPr/>
        </p:nvSpPr>
        <p:spPr>
          <a:xfrm>
            <a:off x="2877967" y="4522340"/>
            <a:ext cx="2049300" cy="33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6" name="Google Shape;586;p78"/>
          <p:cNvCxnSpPr>
            <a:stCxn id="585" idx="3"/>
            <a:endCxn id="584" idx="1"/>
          </p:cNvCxnSpPr>
          <p:nvPr/>
        </p:nvCxnSpPr>
        <p:spPr>
          <a:xfrm flipV="1">
            <a:off x="4927267" y="3061190"/>
            <a:ext cx="2231715" cy="162975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75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" grpId="0" animBg="1"/>
      <p:bldP spid="584" grpId="0" animBg="1"/>
      <p:bldP spid="5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529048" y="1167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Tables - Review</a:t>
            </a:r>
            <a:endParaRPr dirty="0"/>
          </a:p>
        </p:txBody>
      </p:sp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374354" y="1054159"/>
            <a:ext cx="84768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We know that tables:</a:t>
            </a:r>
            <a:endParaRPr b="1"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Are Objects (entities) in a database 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Contain columns (attributes)</a:t>
            </a:r>
            <a:endParaRPr dirty="0"/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Each column has a data type (numbers, dates, characters)</a:t>
            </a:r>
            <a:endParaRPr sz="2200"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Consists of Rows (records)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Have relationships with other tables through Primary/Foreign Keys</a:t>
            </a:r>
            <a:endParaRPr dirty="0"/>
          </a:p>
        </p:txBody>
      </p: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73" name="Google Shape;2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913" y="726578"/>
            <a:ext cx="29432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9"/>
          <p:cNvSpPr txBox="1">
            <a:spLocks noGrp="1"/>
          </p:cNvSpPr>
          <p:nvPr>
            <p:ph type="title"/>
          </p:nvPr>
        </p:nvSpPr>
        <p:spPr>
          <a:xfrm>
            <a:off x="502925" y="1005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Integrity Constraints - FOREIGN KEY</a:t>
            </a:r>
            <a:endParaRPr dirty="0"/>
          </a:p>
        </p:txBody>
      </p:sp>
      <p:sp>
        <p:nvSpPr>
          <p:cNvPr id="592" name="Google Shape;592;p79"/>
          <p:cNvSpPr txBox="1">
            <a:spLocks noGrp="1"/>
          </p:cNvSpPr>
          <p:nvPr>
            <p:ph type="body" idx="1"/>
          </p:nvPr>
        </p:nvSpPr>
        <p:spPr>
          <a:xfrm>
            <a:off x="118872" y="732394"/>
            <a:ext cx="8924544" cy="510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FOREIGN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KEY</a:t>
            </a:r>
            <a:r>
              <a:rPr lang="en-US" dirty="0"/>
              <a:t> constraint is used to enforce our table relationships.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300" dirty="0"/>
            </a:br>
            <a:r>
              <a:rPr lang="en-US" b="1" dirty="0">
                <a:solidFill>
                  <a:srgbClr val="C00000"/>
                </a:solidFill>
              </a:rPr>
              <a:t>Example syntax on the Countries table: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1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FK constraints reference the Parent table name </a:t>
            </a:r>
            <a:r>
              <a:rPr lang="en-US" i="1" dirty="0"/>
              <a:t>(</a:t>
            </a:r>
            <a:r>
              <a:rPr lang="en-US" b="1" i="1" dirty="0"/>
              <a:t>Regions</a:t>
            </a:r>
            <a:r>
              <a:rPr lang="en-US" i="1" dirty="0"/>
              <a:t>). </a:t>
            </a:r>
            <a:r>
              <a:rPr lang="en-US" dirty="0"/>
              <a:t>Including the column name is not required but can be included for clarity.</a:t>
            </a:r>
            <a:endParaRPr dirty="0"/>
          </a:p>
        </p:txBody>
      </p:sp>
      <p:sp>
        <p:nvSpPr>
          <p:cNvPr id="593" name="Google Shape;593;p79"/>
          <p:cNvSpPr txBox="1">
            <a:spLocks noGrp="1"/>
          </p:cNvSpPr>
          <p:nvPr>
            <p:ph type="sldNum" idx="12"/>
          </p:nvPr>
        </p:nvSpPr>
        <p:spPr>
          <a:xfrm>
            <a:off x="381902" y="6040517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94" name="Google Shape;594;p79"/>
          <p:cNvSpPr txBox="1"/>
          <p:nvPr/>
        </p:nvSpPr>
        <p:spPr>
          <a:xfrm>
            <a:off x="381902" y="3358840"/>
            <a:ext cx="5720700" cy="132288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GroupedFK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FOREGIN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KEY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REFERENCES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Regions(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595" name="Google Shape;59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902" y="1298664"/>
            <a:ext cx="6143501" cy="16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79"/>
          <p:cNvSpPr/>
          <p:nvPr/>
        </p:nvSpPr>
        <p:spPr>
          <a:xfrm>
            <a:off x="2411902" y="1740115"/>
            <a:ext cx="1354200" cy="33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79"/>
          <p:cNvSpPr/>
          <p:nvPr/>
        </p:nvSpPr>
        <p:spPr>
          <a:xfrm>
            <a:off x="3861052" y="4188766"/>
            <a:ext cx="1859700" cy="41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8" name="Google Shape;598;p79"/>
          <p:cNvCxnSpPr>
            <a:endCxn id="596" idx="3"/>
          </p:cNvCxnSpPr>
          <p:nvPr/>
        </p:nvCxnSpPr>
        <p:spPr>
          <a:xfrm flipH="1" flipV="1">
            <a:off x="3766102" y="1908715"/>
            <a:ext cx="1642748" cy="2254874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" grpId="0" animBg="1"/>
      <p:bldP spid="596" grpId="0" animBg="1"/>
      <p:bldP spid="59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0"/>
          <p:cNvSpPr txBox="1">
            <a:spLocks noGrp="1"/>
          </p:cNvSpPr>
          <p:nvPr>
            <p:ph type="title"/>
          </p:nvPr>
        </p:nvSpPr>
        <p:spPr>
          <a:xfrm>
            <a:off x="473341" y="94039"/>
            <a:ext cx="8205183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Integrity Constraints - Composite Foreign Keys</a:t>
            </a:r>
            <a:endParaRPr dirty="0"/>
          </a:p>
        </p:txBody>
      </p:sp>
      <p:sp>
        <p:nvSpPr>
          <p:cNvPr id="604" name="Google Shape;604;p80"/>
          <p:cNvSpPr txBox="1">
            <a:spLocks noGrp="1"/>
          </p:cNvSpPr>
          <p:nvPr>
            <p:ph type="body" idx="1"/>
          </p:nvPr>
        </p:nvSpPr>
        <p:spPr>
          <a:xfrm>
            <a:off x="473340" y="960994"/>
            <a:ext cx="8506067" cy="492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FOREIGN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KEY</a:t>
            </a:r>
            <a:r>
              <a:rPr lang="en-US" dirty="0"/>
              <a:t> constraint can also specify multiple columns.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This is needed for referencing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Composite Primary Key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Generic syntax: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858838" indent="-858838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FK naming convention is the </a:t>
            </a:r>
            <a:r>
              <a:rPr lang="en-US" b="1" dirty="0"/>
              <a:t>relationship</a:t>
            </a: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 appended by FK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05" name="Google Shape;605;p8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606" name="Google Shape;606;p80"/>
          <p:cNvSpPr txBox="1"/>
          <p:nvPr/>
        </p:nvSpPr>
        <p:spPr>
          <a:xfrm>
            <a:off x="473341" y="3102056"/>
            <a:ext cx="8506066" cy="1195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relationship_nameFK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FOREIGN KEY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(column1_fk, column2_fk)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REFERENCES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ParentTable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(column1_pk, column2_pk)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07" name="Google Shape;607;p80"/>
          <p:cNvSpPr/>
          <p:nvPr/>
        </p:nvSpPr>
        <p:spPr>
          <a:xfrm>
            <a:off x="2879435" y="3531056"/>
            <a:ext cx="4115400" cy="33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1"/>
          <p:cNvSpPr txBox="1">
            <a:spLocks noGrp="1"/>
          </p:cNvSpPr>
          <p:nvPr>
            <p:ph type="title"/>
          </p:nvPr>
        </p:nvSpPr>
        <p:spPr>
          <a:xfrm>
            <a:off x="502925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FOREIGN KEY - ON DELETE</a:t>
            </a:r>
            <a:endParaRPr dirty="0"/>
          </a:p>
        </p:txBody>
      </p:sp>
      <p:sp>
        <p:nvSpPr>
          <p:cNvPr id="613" name="Google Shape;613;p81"/>
          <p:cNvSpPr txBox="1">
            <a:spLocks noGrp="1"/>
          </p:cNvSpPr>
          <p:nvPr>
            <p:ph type="body" idx="1"/>
          </p:nvPr>
        </p:nvSpPr>
        <p:spPr>
          <a:xfrm>
            <a:off x="502925" y="997571"/>
            <a:ext cx="8325900" cy="4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ON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</a:t>
            </a:r>
            <a:r>
              <a:rPr lang="en-US" dirty="0"/>
              <a:t> option is used with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FOREIGN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KEY</a:t>
            </a:r>
            <a:r>
              <a:rPr lang="en-US" dirty="0"/>
              <a:t> constraint to decide what to do with a child row when the parent row it references is deleted.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There are two options that we discuss in this course: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ON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CASCADE</a:t>
            </a:r>
            <a:b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ON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SET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endParaRPr dirty="0"/>
          </a:p>
        </p:txBody>
      </p:sp>
      <p:sp>
        <p:nvSpPr>
          <p:cNvPr id="614" name="Google Shape;614;p8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2"/>
          <p:cNvSpPr txBox="1">
            <a:spLocks noGrp="1"/>
          </p:cNvSpPr>
          <p:nvPr>
            <p:ph type="title"/>
          </p:nvPr>
        </p:nvSpPr>
        <p:spPr>
          <a:xfrm>
            <a:off x="473342" y="76851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FOREIGN KEY - ON DELETE CASCADE</a:t>
            </a:r>
            <a:endParaRPr dirty="0"/>
          </a:p>
        </p:txBody>
      </p:sp>
      <p:sp>
        <p:nvSpPr>
          <p:cNvPr id="620" name="Google Shape;620;p82"/>
          <p:cNvSpPr txBox="1">
            <a:spLocks noGrp="1"/>
          </p:cNvSpPr>
          <p:nvPr>
            <p:ph type="body" idx="1"/>
          </p:nvPr>
        </p:nvSpPr>
        <p:spPr>
          <a:xfrm>
            <a:off x="274325" y="924419"/>
            <a:ext cx="8325900" cy="29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ON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CASCADE</a:t>
            </a:r>
            <a:r>
              <a:rPr lang="en-US" dirty="0"/>
              <a:t> when used with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FOREIGN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KEY</a:t>
            </a:r>
            <a:r>
              <a:rPr lang="en-US" dirty="0"/>
              <a:t> constraint will force the children to be deleted when a parent is deleted.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</a:rPr>
              <a:t>Remember our pet example? </a:t>
            </a:r>
            <a:br>
              <a:rPr lang="en-US" sz="2200" dirty="0"/>
            </a:br>
            <a:r>
              <a:rPr lang="en-US" sz="2200" dirty="0"/>
              <a:t>If we delete the row with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Monica</a:t>
            </a:r>
            <a:r>
              <a:rPr lang="en-US" sz="2200" dirty="0"/>
              <a:t> </a:t>
            </a:r>
            <a:r>
              <a:rPr lang="en-US" sz="2200" b="1" i="1" dirty="0"/>
              <a:t>(parent), </a:t>
            </a:r>
            <a:r>
              <a:rPr lang="en-US" sz="2200" dirty="0"/>
              <a:t>then the rows with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Snowy</a:t>
            </a:r>
            <a:r>
              <a:rPr lang="en-US" sz="2200" dirty="0"/>
              <a:t>,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Rex </a:t>
            </a:r>
            <a:r>
              <a:rPr lang="en-US" sz="2200" dirty="0"/>
              <a:t>and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Astro </a:t>
            </a:r>
            <a:r>
              <a:rPr lang="en-US" sz="2200" dirty="0"/>
              <a:t>will be deleted as well.</a:t>
            </a:r>
            <a:endParaRPr sz="2200" dirty="0"/>
          </a:p>
        </p:txBody>
      </p:sp>
      <p:sp>
        <p:nvSpPr>
          <p:cNvPr id="621" name="Google Shape;621;p8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622" name="Google Shape;622;p82"/>
          <p:cNvSpPr txBox="1"/>
          <p:nvPr/>
        </p:nvSpPr>
        <p:spPr>
          <a:xfrm>
            <a:off x="244742" y="3854668"/>
            <a:ext cx="3569204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r>
              <a:rPr lang="en-US" sz="16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(PK)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	name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------------- 	--------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		Monica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2 		Steve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3 	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Jaspreet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23" name="Google Shape;623;p82"/>
          <p:cNvSpPr txBox="1"/>
          <p:nvPr/>
        </p:nvSpPr>
        <p:spPr>
          <a:xfrm>
            <a:off x="4033275" y="3854668"/>
            <a:ext cx="4596533" cy="1665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pet_name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r>
              <a:rPr lang="en-US" sz="16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[FK]</a:t>
            </a:r>
            <a:endParaRPr sz="16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	----------	------------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Snowy	</a:t>
            </a:r>
            <a:r>
              <a:rPr lang="en-US" sz="16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1</a:t>
            </a:r>
            <a:endParaRPr sz="16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101	Rex		</a:t>
            </a:r>
            <a:r>
              <a:rPr lang="en-US" sz="16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102	Midnight	2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103	Astro		</a:t>
            </a:r>
            <a:r>
              <a:rPr lang="en-US" sz="16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624" name="Google Shape;624;p82"/>
          <p:cNvCxnSpPr/>
          <p:nvPr/>
        </p:nvCxnSpPr>
        <p:spPr>
          <a:xfrm>
            <a:off x="4179578" y="4545868"/>
            <a:ext cx="2812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5" name="Google Shape;625;p82"/>
          <p:cNvCxnSpPr/>
          <p:nvPr/>
        </p:nvCxnSpPr>
        <p:spPr>
          <a:xfrm>
            <a:off x="4179578" y="4774468"/>
            <a:ext cx="2812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6" name="Google Shape;626;p82"/>
          <p:cNvCxnSpPr/>
          <p:nvPr/>
        </p:nvCxnSpPr>
        <p:spPr>
          <a:xfrm>
            <a:off x="4179578" y="5298268"/>
            <a:ext cx="2812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82"/>
          <p:cNvCxnSpPr/>
          <p:nvPr/>
        </p:nvCxnSpPr>
        <p:spPr>
          <a:xfrm>
            <a:off x="274325" y="4551348"/>
            <a:ext cx="3419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3"/>
          <p:cNvSpPr txBox="1">
            <a:spLocks noGrp="1"/>
          </p:cNvSpPr>
          <p:nvPr>
            <p:ph type="title"/>
          </p:nvPr>
        </p:nvSpPr>
        <p:spPr>
          <a:xfrm>
            <a:off x="579125" y="1099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FOREIGN KEY - ON DELETE CASCADE</a:t>
            </a:r>
            <a:endParaRPr dirty="0"/>
          </a:p>
        </p:txBody>
      </p:sp>
      <p:sp>
        <p:nvSpPr>
          <p:cNvPr id="633" name="Google Shape;633;p83"/>
          <p:cNvSpPr txBox="1">
            <a:spLocks noGrp="1"/>
          </p:cNvSpPr>
          <p:nvPr>
            <p:ph type="body" idx="1"/>
          </p:nvPr>
        </p:nvSpPr>
        <p:spPr>
          <a:xfrm>
            <a:off x="437533" y="933562"/>
            <a:ext cx="8325900" cy="494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Here’s an example of the syntax: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The Pet table’s </a:t>
            </a:r>
            <a:r>
              <a:rPr lang="en-US" sz="2200" dirty="0" err="1"/>
              <a:t>owner_id</a:t>
            </a:r>
            <a:r>
              <a:rPr lang="en-US" sz="2200" dirty="0"/>
              <a:t> column references the </a:t>
            </a:r>
            <a:r>
              <a:rPr lang="en-US" sz="2200" b="1" dirty="0"/>
              <a:t>Owner</a:t>
            </a:r>
            <a:r>
              <a:rPr lang="en-US" sz="2200" dirty="0"/>
              <a:t> table’s </a:t>
            </a:r>
            <a:r>
              <a:rPr lang="en-US" sz="2200" dirty="0" err="1"/>
              <a:t>owner_id</a:t>
            </a:r>
            <a:r>
              <a:rPr lang="en-US" sz="2200" dirty="0"/>
              <a:t> column. When an owner is deleted, all pets </a:t>
            </a:r>
            <a:r>
              <a:rPr lang="en-US" sz="2200" i="1" dirty="0"/>
              <a:t>(from the child table) </a:t>
            </a:r>
            <a:r>
              <a:rPr lang="en-US" sz="2200" dirty="0"/>
              <a:t>with that owner will also be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deleted</a:t>
            </a:r>
            <a:r>
              <a:rPr lang="en-US" sz="2200" dirty="0"/>
              <a:t>.</a:t>
            </a:r>
            <a:endParaRPr sz="2200" dirty="0"/>
          </a:p>
        </p:txBody>
      </p:sp>
      <p:sp>
        <p:nvSpPr>
          <p:cNvPr id="634" name="Google Shape;634;p8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635" name="Google Shape;635;p83"/>
          <p:cNvSpPr txBox="1"/>
          <p:nvPr/>
        </p:nvSpPr>
        <p:spPr>
          <a:xfrm>
            <a:off x="513733" y="1414513"/>
            <a:ext cx="5845500" cy="2947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TABLE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Pets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… 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PetOwnerFK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FOREGIN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KEY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REFERENCES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Owner(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ON DELETE CASCADE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4"/>
          <p:cNvSpPr txBox="1">
            <a:spLocks noGrp="1"/>
          </p:cNvSpPr>
          <p:nvPr>
            <p:ph type="title"/>
          </p:nvPr>
        </p:nvSpPr>
        <p:spPr>
          <a:xfrm>
            <a:off x="502925" y="76851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FOREIGN KEY - ON DELETE SET NULL</a:t>
            </a:r>
            <a:endParaRPr dirty="0"/>
          </a:p>
        </p:txBody>
      </p:sp>
      <p:sp>
        <p:nvSpPr>
          <p:cNvPr id="641" name="Google Shape;641;p84"/>
          <p:cNvSpPr txBox="1">
            <a:spLocks noGrp="1"/>
          </p:cNvSpPr>
          <p:nvPr>
            <p:ph type="body" idx="1"/>
          </p:nvPr>
        </p:nvSpPr>
        <p:spPr>
          <a:xfrm>
            <a:off x="473342" y="936913"/>
            <a:ext cx="8325900" cy="29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ON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SET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dirty="0"/>
              <a:t> when used with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FOREIGN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KEY</a:t>
            </a:r>
            <a:r>
              <a:rPr lang="en-US" dirty="0"/>
              <a:t> constraint will force the FK column to be set to NULL when a referenced PK is deleted.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Using the same example, If we delete the row with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Monica</a:t>
            </a:r>
            <a:r>
              <a:rPr lang="en-US" sz="2200" dirty="0"/>
              <a:t> </a:t>
            </a:r>
            <a:r>
              <a:rPr lang="en-US" sz="2200" i="1" dirty="0"/>
              <a:t>(parent), </a:t>
            </a:r>
            <a:r>
              <a:rPr lang="en-US" sz="2200" dirty="0"/>
              <a:t>then the rows with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Snowy</a:t>
            </a:r>
            <a:r>
              <a:rPr lang="en-US" sz="2200" dirty="0"/>
              <a:t>,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Rex </a:t>
            </a:r>
            <a:r>
              <a:rPr lang="en-US" sz="2200" dirty="0"/>
              <a:t>and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Astro  </a:t>
            </a:r>
            <a:r>
              <a:rPr lang="en-US" sz="2200" i="1" dirty="0">
                <a:latin typeface="Lato"/>
                <a:ea typeface="Lato"/>
                <a:cs typeface="Lato"/>
                <a:sym typeface="Lato"/>
              </a:rPr>
              <a:t>(child) </a:t>
            </a:r>
            <a:r>
              <a:rPr lang="en-US" sz="2200" dirty="0"/>
              <a:t>will have their </a:t>
            </a:r>
            <a:r>
              <a:rPr lang="en-US" sz="2200" dirty="0" err="1"/>
              <a:t>owner_id</a:t>
            </a:r>
            <a:r>
              <a:rPr lang="en-US" sz="2200" dirty="0"/>
              <a:t> column value set to NULL.</a:t>
            </a:r>
            <a:endParaRPr sz="2200" dirty="0"/>
          </a:p>
        </p:txBody>
      </p:sp>
      <p:sp>
        <p:nvSpPr>
          <p:cNvPr id="642" name="Google Shape;642;p8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643" name="Google Shape;643;p84"/>
          <p:cNvSpPr txBox="1"/>
          <p:nvPr/>
        </p:nvSpPr>
        <p:spPr>
          <a:xfrm>
            <a:off x="625742" y="4194008"/>
            <a:ext cx="3358892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r>
              <a:rPr lang="en-US" sz="16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(PK)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	name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------------- 	--------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		Monica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2 		Steve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3 	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Jaspreet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44" name="Google Shape;644;p84"/>
          <p:cNvSpPr txBox="1"/>
          <p:nvPr/>
        </p:nvSpPr>
        <p:spPr>
          <a:xfrm>
            <a:off x="4137033" y="4159508"/>
            <a:ext cx="4662209" cy="1665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pet_name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r>
              <a:rPr lang="en-US" sz="16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[FK]</a:t>
            </a:r>
            <a:endParaRPr sz="16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	----------	------------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Snowy	</a:t>
            </a:r>
            <a:r>
              <a:rPr lang="en-US" sz="16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101	Rex		1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102	Midnight	2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103	Astro		1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645" name="Google Shape;645;p84"/>
          <p:cNvCxnSpPr/>
          <p:nvPr/>
        </p:nvCxnSpPr>
        <p:spPr>
          <a:xfrm>
            <a:off x="491042" y="4915808"/>
            <a:ext cx="3419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6837562" y="4659776"/>
            <a:ext cx="731520" cy="274320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7562" y="4934096"/>
            <a:ext cx="731520" cy="274320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3700" y="5457934"/>
            <a:ext cx="731520" cy="274320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5"/>
          <p:cNvSpPr txBox="1">
            <a:spLocks noGrp="1"/>
          </p:cNvSpPr>
          <p:nvPr>
            <p:ph type="title"/>
          </p:nvPr>
        </p:nvSpPr>
        <p:spPr>
          <a:xfrm>
            <a:off x="473342" y="1099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FOREIGN KEY - ON DELETE CASCADE</a:t>
            </a:r>
            <a:endParaRPr dirty="0"/>
          </a:p>
        </p:txBody>
      </p:sp>
      <p:sp>
        <p:nvSpPr>
          <p:cNvPr id="651" name="Google Shape;651;p85"/>
          <p:cNvSpPr txBox="1">
            <a:spLocks noGrp="1"/>
          </p:cNvSpPr>
          <p:nvPr>
            <p:ph type="body" idx="1"/>
          </p:nvPr>
        </p:nvSpPr>
        <p:spPr>
          <a:xfrm>
            <a:off x="473342" y="750682"/>
            <a:ext cx="8325900" cy="543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Here’s an example of the syntax: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The Pet table’s </a:t>
            </a:r>
            <a:r>
              <a:rPr lang="en-US" sz="2200" dirty="0" err="1"/>
              <a:t>owner_id</a:t>
            </a:r>
            <a:r>
              <a:rPr lang="en-US" sz="2200" dirty="0"/>
              <a:t> column references the Parent table (Owner table’s </a:t>
            </a:r>
            <a:r>
              <a:rPr lang="en-US" sz="2200" dirty="0" err="1"/>
              <a:t>owner_id</a:t>
            </a:r>
            <a:r>
              <a:rPr lang="en-US" sz="2200" dirty="0"/>
              <a:t> column).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When an owner is deleted from the parent table, all pets with that owner from the child table will have their </a:t>
            </a:r>
            <a:r>
              <a:rPr lang="en-US" sz="2200" dirty="0" err="1"/>
              <a:t>owner_id</a:t>
            </a:r>
            <a:r>
              <a:rPr lang="en-US" sz="2200" dirty="0"/>
              <a:t> set to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NULL</a:t>
            </a:r>
            <a:r>
              <a:rPr lang="en-US" sz="2200" dirty="0"/>
              <a:t>.</a:t>
            </a:r>
            <a:endParaRPr sz="2200" dirty="0"/>
          </a:p>
        </p:txBody>
      </p:sp>
      <p:sp>
        <p:nvSpPr>
          <p:cNvPr id="652" name="Google Shape;652;p8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653" name="Google Shape;653;p85"/>
          <p:cNvSpPr txBox="1"/>
          <p:nvPr/>
        </p:nvSpPr>
        <p:spPr>
          <a:xfrm>
            <a:off x="549542" y="1231633"/>
            <a:ext cx="5845500" cy="2947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TABLE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Pets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… 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PetOwnerFK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FOREGIN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KEY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REFERENCES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Owner(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ON DELETE SET NULL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6"/>
          <p:cNvSpPr txBox="1">
            <a:spLocks noGrp="1"/>
          </p:cNvSpPr>
          <p:nvPr>
            <p:ph type="title"/>
          </p:nvPr>
        </p:nvSpPr>
        <p:spPr>
          <a:xfrm>
            <a:off x="502925" y="729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DROP TABLE</a:t>
            </a:r>
            <a:endParaRPr dirty="0"/>
          </a:p>
        </p:txBody>
      </p:sp>
      <p:sp>
        <p:nvSpPr>
          <p:cNvPr id="659" name="Google Shape;659;p86"/>
          <p:cNvSpPr txBox="1">
            <a:spLocks noGrp="1"/>
          </p:cNvSpPr>
          <p:nvPr>
            <p:ph type="body" idx="1"/>
          </p:nvPr>
        </p:nvSpPr>
        <p:spPr>
          <a:xfrm>
            <a:off x="502925" y="1061579"/>
            <a:ext cx="8325900" cy="4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DROP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</a:t>
            </a:r>
            <a:r>
              <a:rPr lang="en-US" dirty="0"/>
              <a:t> command will remove a table and all of it’s rows from a database.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IMPORTANT NOTE</a:t>
            </a:r>
            <a:r>
              <a:rPr lang="en-US" b="1" dirty="0">
                <a:solidFill>
                  <a:srgbClr val="C00000"/>
                </a:solidFill>
              </a:rPr>
              <a:t>:  </a:t>
            </a:r>
            <a:r>
              <a:rPr lang="en-US" dirty="0"/>
              <a:t>If you attempt to drop a parent table that is being referenced by another table, an error will be thrown.</a:t>
            </a:r>
            <a:endParaRPr dirty="0"/>
          </a:p>
        </p:txBody>
      </p:sp>
      <p:sp>
        <p:nvSpPr>
          <p:cNvPr id="660" name="Google Shape;660;p8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661" name="Google Shape;661;p86"/>
          <p:cNvSpPr txBox="1"/>
          <p:nvPr/>
        </p:nvSpPr>
        <p:spPr>
          <a:xfrm>
            <a:off x="664950" y="2234154"/>
            <a:ext cx="3619500" cy="582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DROP TABLE </a:t>
            </a:r>
            <a:r>
              <a:rPr lang="en-US" sz="22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Monsters;</a:t>
            </a:r>
            <a:endParaRPr sz="22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7"/>
          <p:cNvSpPr txBox="1">
            <a:spLocks noGrp="1"/>
          </p:cNvSpPr>
          <p:nvPr>
            <p:ph type="title"/>
          </p:nvPr>
        </p:nvSpPr>
        <p:spPr>
          <a:xfrm>
            <a:off x="531199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DROP TABLE</a:t>
            </a:r>
            <a:endParaRPr/>
          </a:p>
        </p:txBody>
      </p:sp>
      <p:sp>
        <p:nvSpPr>
          <p:cNvPr id="667" name="Google Shape;667;p87"/>
          <p:cNvSpPr txBox="1">
            <a:spLocks noGrp="1"/>
          </p:cNvSpPr>
          <p:nvPr>
            <p:ph type="body" idx="1"/>
          </p:nvPr>
        </p:nvSpPr>
        <p:spPr>
          <a:xfrm>
            <a:off x="365760" y="842122"/>
            <a:ext cx="8577072" cy="50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For our course, if you are making a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CREATE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TABLE</a:t>
            </a:r>
            <a:r>
              <a:rPr lang="en-US" dirty="0"/>
              <a:t> to answer a question in your assignment/test, you should always start your script with a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DROP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</a:t>
            </a:r>
            <a:r>
              <a:rPr lang="en-US" dirty="0"/>
              <a:t> command for that table.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400"/>
              <a:buNone/>
            </a:pPr>
            <a:r>
              <a:rPr lang="en-US" dirty="0"/>
              <a:t>If you have many tables, be sure to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DROP</a:t>
            </a:r>
            <a:r>
              <a:rPr lang="en-US" dirty="0"/>
              <a:t> the tables in the correct order:</a:t>
            </a:r>
            <a:endParaRPr dirty="0"/>
          </a:p>
          <a:p>
            <a:pPr marL="858838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Child tables first (no FK references from other tables)</a:t>
            </a:r>
            <a:endParaRPr dirty="0"/>
          </a:p>
          <a:p>
            <a:pPr marL="858838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Parent table last</a:t>
            </a:r>
          </a:p>
          <a:p>
            <a:pPr marL="858838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Why is the order of dropping the tables important?</a:t>
            </a:r>
          </a:p>
        </p:txBody>
      </p:sp>
      <p:sp>
        <p:nvSpPr>
          <p:cNvPr id="668" name="Google Shape;668;p8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8"/>
          <p:cNvSpPr txBox="1">
            <a:spLocks noGrp="1"/>
          </p:cNvSpPr>
          <p:nvPr>
            <p:ph type="title"/>
          </p:nvPr>
        </p:nvSpPr>
        <p:spPr>
          <a:xfrm>
            <a:off x="502925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DROP TABLE - Example</a:t>
            </a:r>
            <a:endParaRPr dirty="0"/>
          </a:p>
        </p:txBody>
      </p:sp>
      <p:sp>
        <p:nvSpPr>
          <p:cNvPr id="674" name="Google Shape;674;p88"/>
          <p:cNvSpPr txBox="1">
            <a:spLocks noGrp="1"/>
          </p:cNvSpPr>
          <p:nvPr>
            <p:ph type="body" idx="1"/>
          </p:nvPr>
        </p:nvSpPr>
        <p:spPr>
          <a:xfrm>
            <a:off x="210312" y="741538"/>
            <a:ext cx="8823960" cy="517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DROP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</a:t>
            </a:r>
            <a:r>
              <a:rPr lang="en-US" dirty="0"/>
              <a:t> order for Regions / Countries?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Which is the child?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Countries!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Why?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It has the Foreign Key! 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Also the many connection coming off of it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Remember: </a:t>
            </a:r>
          </a:p>
          <a:p>
            <a:pPr marL="685800" indent="-342900">
              <a:lnSpc>
                <a:spcPct val="115000"/>
              </a:lnSpc>
            </a:pPr>
            <a:r>
              <a:rPr lang="en-US" dirty="0"/>
              <a:t>The child table will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REFERENCE</a:t>
            </a:r>
            <a:r>
              <a:rPr lang="en-US" dirty="0"/>
              <a:t> the Parent table</a:t>
            </a:r>
          </a:p>
          <a:p>
            <a:pPr marL="685800" indent="-342900">
              <a:lnSpc>
                <a:spcPct val="115000"/>
              </a:lnSpc>
            </a:pPr>
            <a:r>
              <a:rPr lang="en-US" dirty="0"/>
              <a:t>If the Parent table is dropped first then an error will occur </a:t>
            </a:r>
          </a:p>
          <a:p>
            <a:pPr marL="1143000" lvl="1" indent="-34290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You cannot reference a table that does not exist</a:t>
            </a:r>
          </a:p>
          <a:p>
            <a:pPr marL="685800" indent="-342900">
              <a:lnSpc>
                <a:spcPct val="115000"/>
              </a:lnSpc>
            </a:pPr>
            <a:r>
              <a:rPr lang="en-US" dirty="0"/>
              <a:t>Therefore - Drop Countries before Dropping Regions</a:t>
            </a:r>
            <a:endParaRPr dirty="0"/>
          </a:p>
        </p:txBody>
      </p:sp>
      <p:sp>
        <p:nvSpPr>
          <p:cNvPr id="675" name="Google Shape;675;p8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pic>
        <p:nvPicPr>
          <p:cNvPr id="676" name="Google Shape;67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092" y="1307564"/>
            <a:ext cx="5395151" cy="14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Tables - Review</a:t>
            </a:r>
            <a:endParaRPr dirty="0"/>
          </a:p>
        </p:txBody>
      </p:sp>
      <p:sp>
        <p:nvSpPr>
          <p:cNvPr id="279" name="Google Shape;279;p42"/>
          <p:cNvSpPr txBox="1">
            <a:spLocks noGrp="1"/>
          </p:cNvSpPr>
          <p:nvPr>
            <p:ph type="body" idx="1"/>
          </p:nvPr>
        </p:nvSpPr>
        <p:spPr>
          <a:xfrm>
            <a:off x="473342" y="831497"/>
            <a:ext cx="84768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Recall that SQL can be broken into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DDL </a:t>
            </a:r>
            <a:r>
              <a:rPr lang="en-US" dirty="0"/>
              <a:t>and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DML</a:t>
            </a:r>
            <a:r>
              <a:rPr lang="en-US" dirty="0"/>
              <a:t>:</a:t>
            </a: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Data Definition Language (DDL)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to </a:t>
            </a:r>
            <a:r>
              <a:rPr lang="en-US" b="1" dirty="0"/>
              <a:t>MODIFY THE STRUCTURE</a:t>
            </a:r>
            <a:r>
              <a:rPr lang="en-US" dirty="0"/>
              <a:t> of the database:</a:t>
            </a:r>
            <a:endParaRPr dirty="0"/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DROP</a:t>
            </a:r>
            <a:r>
              <a:rPr lang="en-US" dirty="0"/>
              <a:t>,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ALTER</a:t>
            </a:r>
            <a:r>
              <a:rPr lang="en-US" dirty="0"/>
              <a:t>,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</a:t>
            </a: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Data Manipulation Language (DML)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to </a:t>
            </a:r>
            <a:r>
              <a:rPr lang="en-US" b="1" dirty="0"/>
              <a:t>MANIPULATE THE DATA </a:t>
            </a:r>
            <a:r>
              <a:rPr lang="en-US" dirty="0"/>
              <a:t>within the structure:</a:t>
            </a:r>
            <a:endParaRPr dirty="0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UPDATE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4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9"/>
          <p:cNvSpPr txBox="1">
            <a:spLocks noGrp="1"/>
          </p:cNvSpPr>
          <p:nvPr>
            <p:ph type="title"/>
          </p:nvPr>
        </p:nvSpPr>
        <p:spPr>
          <a:xfrm>
            <a:off x="502925" y="14890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CREATE TABLE - TRY IT</a:t>
            </a:r>
            <a:endParaRPr dirty="0"/>
          </a:p>
        </p:txBody>
      </p:sp>
      <p:sp>
        <p:nvSpPr>
          <p:cNvPr id="682" name="Google Shape;682;p89"/>
          <p:cNvSpPr txBox="1">
            <a:spLocks noGrp="1"/>
          </p:cNvSpPr>
          <p:nvPr>
            <p:ph type="body" idx="1"/>
          </p:nvPr>
        </p:nvSpPr>
        <p:spPr>
          <a:xfrm>
            <a:off x="502925" y="988426"/>
            <a:ext cx="8325900" cy="498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/>
              <a:t>Create tables based on 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/>
              <a:t>the following ERD:</a:t>
            </a:r>
            <a:br>
              <a:rPr lang="en-US" sz="2000" dirty="0"/>
            </a:b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b="1" dirty="0" err="1">
                <a:latin typeface="Lato"/>
                <a:ea typeface="Lato"/>
                <a:cs typeface="Lato"/>
                <a:sym typeface="Lato"/>
              </a:rPr>
              <a:t>person_id</a:t>
            </a: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/>
              <a:t>is a primary key number up to </a:t>
            </a: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6 </a:t>
            </a:r>
            <a:r>
              <a:rPr lang="en-US" sz="2000" dirty="0"/>
              <a:t>digits,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b="1" dirty="0" err="1">
                <a:latin typeface="Lato"/>
                <a:ea typeface="Lato"/>
                <a:cs typeface="Lato"/>
                <a:sym typeface="Lato"/>
              </a:rPr>
              <a:t>food_id</a:t>
            </a: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/>
              <a:t>is a primary key number up to </a:t>
            </a: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4 </a:t>
            </a:r>
            <a:r>
              <a:rPr lang="en-US" sz="2000" dirty="0"/>
              <a:t>digits,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name </a:t>
            </a:r>
            <a:r>
              <a:rPr lang="en-US" sz="2000" dirty="0"/>
              <a:t>is required and are up to </a:t>
            </a: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30</a:t>
            </a:r>
            <a:r>
              <a:rPr lang="en-US" sz="2000" dirty="0"/>
              <a:t> characters long,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description </a:t>
            </a:r>
            <a:r>
              <a:rPr lang="en-US" sz="2000" dirty="0"/>
              <a:t>is required and are up to </a:t>
            </a: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99</a:t>
            </a:r>
            <a:r>
              <a:rPr lang="en-US" sz="2000" dirty="0"/>
              <a:t> characters long,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b="1" dirty="0" err="1">
                <a:latin typeface="Lato"/>
                <a:ea typeface="Lato"/>
                <a:cs typeface="Lato"/>
                <a:sym typeface="Lato"/>
              </a:rPr>
              <a:t>average_rating</a:t>
            </a: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/>
              <a:t>must have a range between: </a:t>
            </a:r>
            <a:r>
              <a:rPr lang="en-US" sz="2000" b="1" dirty="0">
                <a:latin typeface="Lato"/>
                <a:cs typeface="Lato"/>
                <a:sym typeface="Lato"/>
              </a:rPr>
              <a:t>0</a:t>
            </a: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.00</a:t>
            </a:r>
            <a:r>
              <a:rPr lang="en-US" sz="2000" dirty="0"/>
              <a:t> and </a:t>
            </a:r>
            <a:r>
              <a:rPr lang="en-US" sz="2000" b="1" dirty="0">
                <a:latin typeface="Lato"/>
                <a:cs typeface="Lato"/>
                <a:sym typeface="Lato"/>
              </a:rPr>
              <a:t>5</a:t>
            </a: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.00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birthday </a:t>
            </a:r>
            <a:r>
              <a:rPr lang="en-US" sz="2000" dirty="0"/>
              <a:t>is an optional date.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/>
              <a:t>A person is nothing without their </a:t>
            </a:r>
            <a:r>
              <a:rPr lang="en-US" sz="2000" dirty="0" err="1"/>
              <a:t>favourite</a:t>
            </a:r>
            <a:r>
              <a:rPr lang="en-US" sz="2000" dirty="0"/>
              <a:t> food, ensure the person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/>
              <a:t>is removed if their </a:t>
            </a:r>
            <a:r>
              <a:rPr lang="en-US" sz="2000" dirty="0" err="1"/>
              <a:t>favourite</a:t>
            </a:r>
            <a:r>
              <a:rPr lang="en-US" sz="2000" dirty="0"/>
              <a:t> food is deleted.</a:t>
            </a:r>
            <a:endParaRPr sz="2000" dirty="0"/>
          </a:p>
        </p:txBody>
      </p:sp>
      <p:sp>
        <p:nvSpPr>
          <p:cNvPr id="683" name="Google Shape;683;p8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pic>
        <p:nvPicPr>
          <p:cNvPr id="684" name="Google Shape;68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000" y="738170"/>
            <a:ext cx="50768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0"/>
          <p:cNvSpPr txBox="1">
            <a:spLocks noGrp="1"/>
          </p:cNvSpPr>
          <p:nvPr>
            <p:ph type="title"/>
          </p:nvPr>
        </p:nvSpPr>
        <p:spPr>
          <a:xfrm>
            <a:off x="473342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CREATE TABLES - TRY IT - Solution</a:t>
            </a:r>
            <a:endParaRPr dirty="0"/>
          </a:p>
        </p:txBody>
      </p:sp>
      <p:sp>
        <p:nvSpPr>
          <p:cNvPr id="690" name="Google Shape;690;p90"/>
          <p:cNvSpPr txBox="1">
            <a:spLocks noGrp="1"/>
          </p:cNvSpPr>
          <p:nvPr>
            <p:ph type="body" idx="1"/>
          </p:nvPr>
        </p:nvSpPr>
        <p:spPr>
          <a:xfrm>
            <a:off x="402341" y="869555"/>
            <a:ext cx="83259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 - SOLUTION:</a:t>
            </a:r>
            <a:endParaRPr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Start with the parent table, we need it to exist before the child table attempts to reference it!</a:t>
            </a:r>
            <a:endParaRPr dirty="0"/>
          </a:p>
        </p:txBody>
      </p:sp>
      <p:sp>
        <p:nvSpPr>
          <p:cNvPr id="691" name="Google Shape;691;p9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692" name="Google Shape;692;p90"/>
          <p:cNvSpPr txBox="1"/>
          <p:nvPr/>
        </p:nvSpPr>
        <p:spPr>
          <a:xfrm>
            <a:off x="192024" y="2265354"/>
            <a:ext cx="8823960" cy="366910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TABLE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Food ( 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food_id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	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	 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 NULL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description	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VARCHAR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99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 NULL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average_rating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3,2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),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FoodPK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PRIMARY KEY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food_id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),</a:t>
            </a:r>
          </a:p>
          <a:p>
            <a:pPr lvl="0" indent="457200"/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CheckAverageRating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lvl="0" indent="457200"/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CHECK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average_rating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BETWEEN 0.00 AND 5.00)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1"/>
          <p:cNvSpPr txBox="1">
            <a:spLocks noGrp="1"/>
          </p:cNvSpPr>
          <p:nvPr>
            <p:ph type="title"/>
          </p:nvPr>
        </p:nvSpPr>
        <p:spPr>
          <a:xfrm>
            <a:off x="571500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CREATE TABLES - TRY IT - Solution</a:t>
            </a:r>
            <a:endParaRPr dirty="0"/>
          </a:p>
        </p:txBody>
      </p:sp>
      <p:sp>
        <p:nvSpPr>
          <p:cNvPr id="698" name="Google Shape;698;p91"/>
          <p:cNvSpPr txBox="1">
            <a:spLocks noGrp="1"/>
          </p:cNvSpPr>
          <p:nvPr>
            <p:ph type="body" idx="1"/>
          </p:nvPr>
        </p:nvSpPr>
        <p:spPr>
          <a:xfrm>
            <a:off x="571500" y="724815"/>
            <a:ext cx="84837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 - SOLUTION: </a:t>
            </a:r>
            <a:r>
              <a:rPr lang="en-US" dirty="0"/>
              <a:t>Next create the child table (Person).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699" name="Google Shape;699;p9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700" name="Google Shape;700;p91"/>
          <p:cNvSpPr txBox="1"/>
          <p:nvPr/>
        </p:nvSpPr>
        <p:spPr>
          <a:xfrm>
            <a:off x="693978" y="1165815"/>
            <a:ext cx="8155200" cy="417162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TABLE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Person ( 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person_id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	 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 NULL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name		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VARCHAR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30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 NULL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birthday		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DATE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favfood_id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	 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 NULL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PersonPK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PRIMARY KEY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),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PrefersFK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FOREIGN KEY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favfood_id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REFERENCES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Food (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food_id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ON DELETE CASCADE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3978" y="5502128"/>
            <a:ext cx="8238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3463" indent="-1033463"/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 Light"/>
              </a:rPr>
              <a:t>NOTE: </a:t>
            </a:r>
            <a:r>
              <a:rPr lang="en-US" sz="2400" dirty="0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rPr>
              <a:t>The FK constraint name is the relationship name in the ERD appended with ‘FK’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2"/>
          <p:cNvSpPr txBox="1">
            <a:spLocks noGrp="1"/>
          </p:cNvSpPr>
          <p:nvPr>
            <p:ph type="title"/>
          </p:nvPr>
        </p:nvSpPr>
        <p:spPr>
          <a:xfrm>
            <a:off x="353975" y="767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CREATE TABLES - TRY IT - Solution</a:t>
            </a:r>
            <a:endParaRPr dirty="0"/>
          </a:p>
        </p:txBody>
      </p:sp>
      <p:sp>
        <p:nvSpPr>
          <p:cNvPr id="706" name="Google Shape;706;p92"/>
          <p:cNvSpPr txBox="1">
            <a:spLocks noGrp="1"/>
          </p:cNvSpPr>
          <p:nvPr>
            <p:ph type="body" idx="1"/>
          </p:nvPr>
        </p:nvSpPr>
        <p:spPr>
          <a:xfrm>
            <a:off x="473342" y="970139"/>
            <a:ext cx="3301800" cy="3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 - SOLUTION: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Why is the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favfood_id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</a:t>
            </a:r>
            <a:r>
              <a:rPr lang="en-US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dirty="0"/>
              <a:t>?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Because the ERD indicates that a Person prefers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1 and only 1</a:t>
            </a:r>
            <a:r>
              <a:rPr lang="en-US" dirty="0"/>
              <a:t> food!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707" name="Google Shape;707;p9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708" name="Google Shape;708;p92"/>
          <p:cNvSpPr txBox="1"/>
          <p:nvPr/>
        </p:nvSpPr>
        <p:spPr>
          <a:xfrm>
            <a:off x="3924842" y="970139"/>
            <a:ext cx="4968900" cy="187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TABLE</a:t>
            </a:r>
            <a:r>
              <a:rPr lang="en-US" sz="18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Person</a:t>
            </a:r>
            <a:endParaRPr sz="18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endParaRPr sz="18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… </a:t>
            </a:r>
            <a:endParaRPr sz="18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favfood_id</a:t>
            </a:r>
            <a:r>
              <a:rPr lang="en-US" sz="1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sz="18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r>
              <a:rPr lang="en-US" sz="1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18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r>
              <a:rPr lang="en-US" sz="1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sz="18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 NULL</a:t>
            </a:r>
            <a:r>
              <a:rPr lang="en-US" sz="1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 sz="18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… </a:t>
            </a:r>
            <a:endParaRPr sz="18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8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709" name="Google Shape;709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867" y="2995539"/>
            <a:ext cx="507682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92"/>
          <p:cNvSpPr/>
          <p:nvPr/>
        </p:nvSpPr>
        <p:spPr>
          <a:xfrm>
            <a:off x="6876567" y="3349664"/>
            <a:ext cx="202200" cy="250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92"/>
          <p:cNvSpPr/>
          <p:nvPr/>
        </p:nvSpPr>
        <p:spPr>
          <a:xfrm>
            <a:off x="1505317" y="3518764"/>
            <a:ext cx="1745100" cy="406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92"/>
          <p:cNvSpPr/>
          <p:nvPr/>
        </p:nvSpPr>
        <p:spPr>
          <a:xfrm>
            <a:off x="7261867" y="1820339"/>
            <a:ext cx="1359900" cy="406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92"/>
          <p:cNvSpPr txBox="1"/>
          <p:nvPr/>
        </p:nvSpPr>
        <p:spPr>
          <a:xfrm>
            <a:off x="473342" y="4649114"/>
            <a:ext cx="64032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In other words, a person has to have a </a:t>
            </a:r>
            <a:r>
              <a:rPr lang="en-US" sz="2400" dirty="0" err="1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favourite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food, it cannot be NULL.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" grpId="0" animBg="1"/>
      <p:bldP spid="7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3"/>
          <p:cNvSpPr txBox="1">
            <a:spLocks noGrp="1"/>
          </p:cNvSpPr>
          <p:nvPr>
            <p:ph type="title"/>
          </p:nvPr>
        </p:nvSpPr>
        <p:spPr>
          <a:xfrm>
            <a:off x="502925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CREATE TABLES - TRY IT - Solution</a:t>
            </a:r>
            <a:endParaRPr dirty="0"/>
          </a:p>
        </p:txBody>
      </p:sp>
      <p:sp>
        <p:nvSpPr>
          <p:cNvPr id="719" name="Google Shape;719;p93"/>
          <p:cNvSpPr txBox="1">
            <a:spLocks noGrp="1"/>
          </p:cNvSpPr>
          <p:nvPr>
            <p:ph type="body" idx="1"/>
          </p:nvPr>
        </p:nvSpPr>
        <p:spPr>
          <a:xfrm>
            <a:off x="301757" y="951851"/>
            <a:ext cx="4932828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 - SOLUTION: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DROP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tables are in order:</a:t>
            </a:r>
          </a:p>
          <a:p>
            <a:pPr>
              <a:lnSpc>
                <a:spcPct val="115000"/>
              </a:lnSpc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Drop Children first (Person)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CREATE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tables are done in the reverse order: </a:t>
            </a: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Create Parents first (Food)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0" name="Google Shape;720;p9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721" name="Google Shape;721;p93"/>
          <p:cNvSpPr txBox="1"/>
          <p:nvPr/>
        </p:nvSpPr>
        <p:spPr>
          <a:xfrm>
            <a:off x="5326025" y="1463915"/>
            <a:ext cx="3502800" cy="99582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DROP TABLE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Person;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DROP TABLE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Food;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" name="Google Shape;721;p93"/>
          <p:cNvSpPr txBox="1"/>
          <p:nvPr/>
        </p:nvSpPr>
        <p:spPr>
          <a:xfrm>
            <a:off x="5326025" y="3504442"/>
            <a:ext cx="3502800" cy="200470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TABLE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Food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 … );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TABLE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Person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 … );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4"/>
          <p:cNvSpPr txBox="1">
            <a:spLocks noGrp="1"/>
          </p:cNvSpPr>
          <p:nvPr>
            <p:ph type="title"/>
          </p:nvPr>
        </p:nvSpPr>
        <p:spPr>
          <a:xfrm>
            <a:off x="473342" y="6661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727" name="Google Shape;727;p94"/>
          <p:cNvSpPr txBox="1">
            <a:spLocks noGrp="1"/>
          </p:cNvSpPr>
          <p:nvPr>
            <p:ph type="body" idx="1"/>
          </p:nvPr>
        </p:nvSpPr>
        <p:spPr>
          <a:xfrm>
            <a:off x="473342" y="895505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We covered: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Data types:</a:t>
            </a:r>
            <a:endParaRPr sz="2200" dirty="0"/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CHAR() / VARCHAR(), NUMERIC, DATE</a:t>
            </a:r>
            <a:endParaRPr sz="22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Table Constraints:</a:t>
            </a:r>
            <a:endParaRPr sz="2200" dirty="0"/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NOT NULL, UNIQUE, </a:t>
            </a:r>
            <a:endParaRPr sz="2200" dirty="0"/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PRIMARY KEY, FOREIGN KEY, </a:t>
            </a:r>
            <a:endParaRPr sz="2200" dirty="0"/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ON DELETE: CASCADE / SET NULL</a:t>
            </a:r>
            <a:endParaRPr sz="22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CREATE TABLE</a:t>
            </a:r>
            <a:endParaRPr sz="22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DROP TABLE</a:t>
            </a:r>
            <a:endParaRPr dirty="0"/>
          </a:p>
        </p:txBody>
      </p:sp>
      <p:sp>
        <p:nvSpPr>
          <p:cNvPr id="728" name="Google Shape;728;p9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>
            <a:spLocks noGrp="1"/>
          </p:cNvSpPr>
          <p:nvPr>
            <p:ph type="title"/>
          </p:nvPr>
        </p:nvSpPr>
        <p:spPr>
          <a:xfrm>
            <a:off x="456650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Tables - DDL</a:t>
            </a:r>
            <a:endParaRPr dirty="0"/>
          </a:p>
        </p:txBody>
      </p:sp>
      <p:sp>
        <p:nvSpPr>
          <p:cNvPr id="286" name="Google Shape;286;p43"/>
          <p:cNvSpPr txBox="1">
            <a:spLocks noGrp="1"/>
          </p:cNvSpPr>
          <p:nvPr>
            <p:ph type="body" idx="1"/>
          </p:nvPr>
        </p:nvSpPr>
        <p:spPr>
          <a:xfrm>
            <a:off x="433138" y="977801"/>
            <a:ext cx="84768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now modifying the structure of the database so we will take a deeper look at these new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DDL </a:t>
            </a:r>
            <a:r>
              <a:rPr lang="en-US" b="1" i="1" dirty="0">
                <a:latin typeface="Lato"/>
                <a:ea typeface="Lato"/>
                <a:cs typeface="Lato"/>
                <a:sym typeface="Lato"/>
              </a:rPr>
              <a:t>(Data Definition Language) </a:t>
            </a:r>
            <a:r>
              <a:rPr lang="en-US" dirty="0"/>
              <a:t>keywords:</a:t>
            </a:r>
            <a:endParaRPr lang="en-US" dirty="0">
              <a:latin typeface="Lato"/>
              <a:sym typeface="Lato"/>
            </a:endParaRPr>
          </a:p>
          <a:p>
            <a:pPr marL="0" marR="0" lvl="0" indent="0" algn="l" defTabSz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Lato"/>
                <a:ea typeface="IBM Plex Mono"/>
                <a:cs typeface="IBM Plex Mono"/>
                <a:sym typeface="Lato"/>
              </a:rPr>
              <a:t>	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</a:t>
            </a:r>
          </a:p>
          <a:p>
            <a:pPr marR="0" lvl="0" indent="0" algn="l" defTabSz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DROP</a:t>
            </a:r>
          </a:p>
          <a:p>
            <a:pPr marL="0" marR="0" lvl="0" indent="0" algn="l" defTabSz="45720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These keywords are used with most database objects, but we will only use these on a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</a:t>
            </a:r>
            <a:r>
              <a:rPr lang="en-US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in this course.</a:t>
            </a:r>
            <a:endParaRPr dirty="0">
              <a:solidFill>
                <a:srgbClr val="006FBF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7" name="Google Shape;287;p4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>
            <a:spLocks noGrp="1"/>
          </p:cNvSpPr>
          <p:nvPr>
            <p:ph type="title"/>
          </p:nvPr>
        </p:nvSpPr>
        <p:spPr>
          <a:xfrm>
            <a:off x="456650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Database Tables - CREATE</a:t>
            </a:r>
            <a:endParaRPr/>
          </a:p>
        </p:txBody>
      </p:sp>
      <p:sp>
        <p:nvSpPr>
          <p:cNvPr id="293" name="Google Shape;293;p4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94" name="Google Shape;294;p44"/>
          <p:cNvSpPr txBox="1">
            <a:spLocks noGrp="1"/>
          </p:cNvSpPr>
          <p:nvPr>
            <p:ph type="body" idx="1"/>
          </p:nvPr>
        </p:nvSpPr>
        <p:spPr>
          <a:xfrm>
            <a:off x="301752" y="849785"/>
            <a:ext cx="8723376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</a:t>
            </a:r>
            <a:r>
              <a:rPr lang="en-US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a new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</a:t>
            </a:r>
            <a:r>
              <a:rPr lang="en-US" dirty="0"/>
              <a:t> we must name it and its columns.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are the rules that must be followed when naming: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Maximum 30 characters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No blank spaces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May contain only these symbols: $, _, and #</a:t>
            </a:r>
            <a:endParaRPr dirty="0"/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b="1" dirty="0">
                <a:solidFill>
                  <a:srgbClr val="C00000"/>
                </a:solidFill>
              </a:rPr>
              <a:t>Important: </a:t>
            </a:r>
            <a:r>
              <a:rPr lang="en-US" dirty="0"/>
              <a:t>Underscore is the only recommended symbol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Name must be unique!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Cannot use reserved words like: ‘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dirty="0"/>
              <a:t>’ and ‘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</a:t>
            </a:r>
            <a:r>
              <a:rPr lang="en-US" dirty="0"/>
              <a:t>’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title"/>
          </p:nvPr>
        </p:nvSpPr>
        <p:spPr>
          <a:xfrm>
            <a:off x="473342" y="715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CREATE TABLE - Syntax Example</a:t>
            </a:r>
            <a:endParaRPr/>
          </a:p>
        </p:txBody>
      </p:sp>
      <p:sp>
        <p:nvSpPr>
          <p:cNvPr id="300" name="Google Shape;300;p45"/>
          <p:cNvSpPr txBox="1">
            <a:spLocks noGrp="1"/>
          </p:cNvSpPr>
          <p:nvPr>
            <p:ph type="body" idx="1"/>
          </p:nvPr>
        </p:nvSpPr>
        <p:spPr>
          <a:xfrm>
            <a:off x="473342" y="924419"/>
            <a:ext cx="83259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following SQL will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</a:t>
            </a:r>
            <a:r>
              <a:rPr lang="en-US" dirty="0"/>
              <a:t> the table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Regions </a:t>
            </a:r>
            <a:r>
              <a:rPr lang="en-US" dirty="0"/>
              <a:t>with the attributes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region_id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region_name</a:t>
            </a:r>
            <a:r>
              <a:rPr lang="en-US" dirty="0"/>
              <a:t>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Note:</a:t>
            </a:r>
            <a:r>
              <a:rPr lang="en-US" dirty="0"/>
              <a:t> The column names are followed by their data type.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Let’s talk about our options here before we proceed!</a:t>
            </a:r>
            <a:endParaRPr dirty="0"/>
          </a:p>
        </p:txBody>
      </p:sp>
      <p:sp>
        <p:nvSpPr>
          <p:cNvPr id="301" name="Google Shape;301;p4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02" name="Google Shape;302;p45"/>
          <p:cNvSpPr txBox="1"/>
          <p:nvPr/>
        </p:nvSpPr>
        <p:spPr>
          <a:xfrm>
            <a:off x="574742" y="2087944"/>
            <a:ext cx="5115900" cy="222408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TABLE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Regions 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 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NUMERIC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),</a:t>
            </a:r>
            <a:endParaRPr lang="en-US"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region_name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VARCHAR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303" name="Google Shape;3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167" y="2087944"/>
            <a:ext cx="2685050" cy="15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>
            <a:spLocks noGrp="1"/>
          </p:cNvSpPr>
          <p:nvPr>
            <p:ph type="title"/>
          </p:nvPr>
        </p:nvSpPr>
        <p:spPr>
          <a:xfrm>
            <a:off x="502925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 Data Types</a:t>
            </a:r>
            <a:endParaRPr dirty="0"/>
          </a:p>
        </p:txBody>
      </p:sp>
      <p:sp>
        <p:nvSpPr>
          <p:cNvPr id="309" name="Google Shape;309;p46"/>
          <p:cNvSpPr txBox="1">
            <a:spLocks noGrp="1"/>
          </p:cNvSpPr>
          <p:nvPr>
            <p:ph type="body" idx="1"/>
          </p:nvPr>
        </p:nvSpPr>
        <p:spPr>
          <a:xfrm>
            <a:off x="502925" y="924418"/>
            <a:ext cx="8325900" cy="494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 data type defines what kinds of values can be used for a specific column.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Numbers?  Characters?  Dates?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Although there is an ANSI standard that dictates what data types a DBMS should provide…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IMPORTANT NOTE: </a:t>
            </a:r>
            <a:r>
              <a:rPr lang="en-US" dirty="0"/>
              <a:t>A data type on one DBMS may not work the same on another; this is where the syntax may change slightly between DBMS.</a:t>
            </a:r>
            <a:endParaRPr dirty="0"/>
          </a:p>
        </p:txBody>
      </p:sp>
      <p:sp>
        <p:nvSpPr>
          <p:cNvPr id="310" name="Google Shape;310;p4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4" ma:contentTypeDescription="Create a new document." ma:contentTypeScope="" ma:versionID="309121ada395293f075219582f62dd12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36485d4666a518ed914154167fcf00ce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FF75C2-64D0-452C-9FF0-43621FA1AC15}">
  <ds:schemaRefs>
    <ds:schemaRef ds:uri="http://schemas.microsoft.com/office/2006/metadata/properties"/>
    <ds:schemaRef ds:uri="http://schemas.microsoft.com/office/infopath/2007/PartnerControls"/>
    <ds:schemaRef ds:uri="9af92f5f-b7de-48a0-8ceb-b2ecdbad9266"/>
    <ds:schemaRef ds:uri="b02f8d7d-7bea-45ea-802c-6ef2eb648d45"/>
  </ds:schemaRefs>
</ds:datastoreItem>
</file>

<file path=customXml/itemProps2.xml><?xml version="1.0" encoding="utf-8"?>
<ds:datastoreItem xmlns:ds="http://schemas.openxmlformats.org/officeDocument/2006/customXml" ds:itemID="{6E6D605A-B702-4C74-B752-900C558428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2f8d7d-7bea-45ea-802c-6ef2eb648d45"/>
    <ds:schemaRef ds:uri="9af92f5f-b7de-48a0-8ceb-b2ecdbad9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42C5BD-6890-480F-A2BD-FDBEADD28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4336</TotalTime>
  <Words>4170</Words>
  <Application>Microsoft Office PowerPoint</Application>
  <PresentationFormat>全屏显示(4:3)</PresentationFormat>
  <Paragraphs>683</Paragraphs>
  <Slides>55</Slides>
  <Notes>55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55</vt:i4>
      </vt:variant>
    </vt:vector>
  </HeadingPairs>
  <TitlesOfParts>
    <vt:vector size="58" baseType="lpstr">
      <vt:lpstr>Streamline</vt:lpstr>
      <vt:lpstr>Streamline</vt:lpstr>
      <vt:lpstr>Streamline</vt:lpstr>
      <vt:lpstr>CREATE Tables</vt:lpstr>
      <vt:lpstr>In These Slides . . .</vt:lpstr>
      <vt:lpstr>Database Tables</vt:lpstr>
      <vt:lpstr>Database Tables - Review</vt:lpstr>
      <vt:lpstr>Database Tables - Review</vt:lpstr>
      <vt:lpstr>Database Tables - DDL</vt:lpstr>
      <vt:lpstr>Database Tables - CREATE</vt:lpstr>
      <vt:lpstr>CREATE TABLE - Syntax Example</vt:lpstr>
      <vt:lpstr> Data Types</vt:lpstr>
      <vt:lpstr> Data Types</vt:lpstr>
      <vt:lpstr> Data Types - CHAR</vt:lpstr>
      <vt:lpstr> Data Types - CHAR</vt:lpstr>
      <vt:lpstr> Data Types - VARCHAR</vt:lpstr>
      <vt:lpstr> Data Types - NUMERIC</vt:lpstr>
      <vt:lpstr> Data Types - NUMERIC</vt:lpstr>
      <vt:lpstr> Data Types - NUMERIC</vt:lpstr>
      <vt:lpstr> Data Types - NUMERIC</vt:lpstr>
      <vt:lpstr> Data Types - NUMERIC</vt:lpstr>
      <vt:lpstr> Data Types - DATE</vt:lpstr>
      <vt:lpstr>Date - TO_DATE()</vt:lpstr>
      <vt:lpstr>CREATE TABLE - Example</vt:lpstr>
      <vt:lpstr>CREATE TABLE - Integrity Constraints</vt:lpstr>
      <vt:lpstr>CREATE TABLE - Integrity Constraints</vt:lpstr>
      <vt:lpstr>Integrity Constraints - NOT NULL</vt:lpstr>
      <vt:lpstr>Integrity Constraints - UNIQUE</vt:lpstr>
      <vt:lpstr>Out-of-Line Constraints</vt:lpstr>
      <vt:lpstr>Out-of-Line Constraints - UNIQUE</vt:lpstr>
      <vt:lpstr>Out-of-Line Constraints - UNIQUE</vt:lpstr>
      <vt:lpstr>Integrity Constraints - CHECK</vt:lpstr>
      <vt:lpstr>Integrity Constraints - CHECK - Example</vt:lpstr>
      <vt:lpstr>Integrity Constraints - CHECK - TRY IT</vt:lpstr>
      <vt:lpstr>Integrity Constraints - CHECK - Solution</vt:lpstr>
      <vt:lpstr>Integrity Constraints - CHECK - TRY IT</vt:lpstr>
      <vt:lpstr>Integrity Constraints - CHECK - Solution</vt:lpstr>
      <vt:lpstr>DEFAULT values</vt:lpstr>
      <vt:lpstr>Integrity Constraints - PRIMARY KEY</vt:lpstr>
      <vt:lpstr>Integrity Constraints - PRIMARY KEY</vt:lpstr>
      <vt:lpstr>Integrity Constraints - Composite Primary Keys</vt:lpstr>
      <vt:lpstr>Integrity Constraints - FOREIGN KEY</vt:lpstr>
      <vt:lpstr>Integrity Constraints - FOREIGN KEY</vt:lpstr>
      <vt:lpstr>Integrity Constraints - Composite Foreign Keys</vt:lpstr>
      <vt:lpstr>FOREIGN KEY - ON DELETE</vt:lpstr>
      <vt:lpstr>FOREIGN KEY - ON DELETE CASCADE</vt:lpstr>
      <vt:lpstr>FOREIGN KEY - ON DELETE CASCADE</vt:lpstr>
      <vt:lpstr>FOREIGN KEY - ON DELETE SET NULL</vt:lpstr>
      <vt:lpstr>FOREIGN KEY - ON DELETE CASCADE</vt:lpstr>
      <vt:lpstr>DROP TABLE</vt:lpstr>
      <vt:lpstr>DROP TABLE</vt:lpstr>
      <vt:lpstr>DROP TABLE - Example</vt:lpstr>
      <vt:lpstr>CREATE TABLE - TRY IT</vt:lpstr>
      <vt:lpstr>CREATE TABLES - TRY IT - Solution</vt:lpstr>
      <vt:lpstr>CREATE TABLES - TRY IT - Solution</vt:lpstr>
      <vt:lpstr>CREATE TABLES - TRY IT - Solution</vt:lpstr>
      <vt:lpstr>CREATE TABLES - TRY IT - Solution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Tables</dc:title>
  <cp:lastModifiedBy>Buck</cp:lastModifiedBy>
  <cp:revision>60</cp:revision>
  <dcterms:modified xsi:type="dcterms:W3CDTF">2022-10-17T02:35:13Z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</Properties>
</file>