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  <p:sldMasterId id="2147483683" r:id="rId5"/>
    <p:sldMasterId id="2147483684" r:id="rId6"/>
  </p:sldMasterIdLst>
  <p:notesMasterIdLst>
    <p:notesMasterId r:id="rId30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99563"/>
  <p:embeddedFontLs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IBM Plex Mono" panose="020B0509050203000203" pitchFamily="49" charset="0"/>
      <p:regular r:id="rId35"/>
      <p:bold r:id="rId36"/>
      <p:italic r:id="rId37"/>
      <p:boldItalic r:id="rId38"/>
    </p:embeddedFont>
    <p:embeddedFont>
      <p:font typeface="IBM Plex Mono SemiBold" panose="020B0709050203000203" pitchFamily="49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Lato Light" panose="020F0502020204030203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9.fntdata"/><Relationship Id="rId21" Type="http://schemas.openxmlformats.org/officeDocument/2006/relationships/slide" Target="slides/slide15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2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4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sldNum" idx="12"/>
          </p:nvPr>
        </p:nvSpPr>
        <p:spPr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da319b857_0_38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9da319b85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da319b857_0_5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9da319b85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da319b857_0_5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g9da319b85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9da319b857_0_75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g9da319b85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da319b857_0_89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9da319b85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da319b857_0_82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9da319b85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9da319b857_0_9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9da319b85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da319b857_0_10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g9da319b8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da319b857_0_11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g9da319b85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da319b857_0_11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g9da319b85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b183c714a_1_7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b183c714a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da319b857_0_124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9da319b85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da319b857_0_13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g9da319b85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498df1244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ga498df12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bd965f892_1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5bd965f89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4e812fc55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94e812f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cccd8f66e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9cccd8f6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cccd8f66e_0_6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9cccd8f6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cccd8f66e_0_13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9cccd8f66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da319b857_0_0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9da319b8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da319b857_0_7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9da319b8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da319b857_0_21:notes"/>
          <p:cNvSpPr txBox="1">
            <a:spLocks noGrp="1"/>
          </p:cNvSpPr>
          <p:nvPr>
            <p:ph type="body" idx="1"/>
          </p:nvPr>
        </p:nvSpPr>
        <p:spPr>
          <a:xfrm>
            <a:off x="914400" y="4370388"/>
            <a:ext cx="5029200" cy="4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g9da319b85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8988" cy="3449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+mn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2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86" name="Google Shape;86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05" name="Google Shape;105;p15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6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16" name="Google Shape;116;p1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28" name="Google Shape;128;p1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135" name="Google Shape;135;p1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143" name="Google Shape;143;p2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147" name="Google Shape;14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09050" y="82372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158" name="Google Shape;158;p2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581122" y="5558926"/>
            <a:ext cx="745763" cy="61102"/>
            <a:chOff x="4580561" y="2589004"/>
            <a:chExt cx="1064464" cy="25200"/>
          </a:xfrm>
        </p:grpSpPr>
        <p:sp>
          <p:nvSpPr>
            <p:cNvPr id="165" name="Google Shape;165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4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73342" y="7515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473342" y="825369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ylight Default Template" type="obj">
  <p:cSld name="OBJEC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456648" y="220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latin typeface="+mj-l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456648" y="866449"/>
            <a:ext cx="82890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 Light"/>
              <a:buChar char="●"/>
              <a:defRPr sz="2400" b="0">
                <a:latin typeface="+mn-l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●"/>
              <a:defRPr sz="2400"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Lato Light"/>
              <a:buChar char="○"/>
              <a:defRPr sz="2400"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Font typeface="Lato Light"/>
              <a:buChar char="■"/>
              <a:defRPr sz="24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A7B17"/>
          </p15:clr>
        </p15:guide>
        <p15:guide id="2" orient="horz" pos="1080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ctrTitle"/>
          </p:nvPr>
        </p:nvSpPr>
        <p:spPr>
          <a:xfrm>
            <a:off x="491595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491772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581122" y="1740729"/>
            <a:ext cx="745804" cy="61200"/>
            <a:chOff x="830392" y="1588329"/>
            <a:chExt cx="745804" cy="61200"/>
          </a:xfrm>
        </p:grpSpPr>
        <p:sp>
          <p:nvSpPr>
            <p:cNvPr id="194" name="Google Shape;194;p29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583284" y="1588472"/>
            <a:ext cx="745764" cy="61102"/>
            <a:chOff x="4580561" y="2589004"/>
            <a:chExt cx="1064464" cy="25200"/>
          </a:xfrm>
        </p:grpSpPr>
        <p:sp>
          <p:nvSpPr>
            <p:cNvPr id="198" name="Google Shape;198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8" name="Google Shape;208;p31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09" name="Google Shape;209;p31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5" name="Google Shape;215;p32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216" name="Google Shape;216;p32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6FB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583282" y="1588427"/>
            <a:ext cx="745763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08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3"/>
          <p:cNvGrpSpPr/>
          <p:nvPr/>
        </p:nvGrpSpPr>
        <p:grpSpPr>
          <a:xfrm>
            <a:off x="583284" y="5558971"/>
            <a:ext cx="745764" cy="61102"/>
            <a:chOff x="4580561" y="2589004"/>
            <a:chExt cx="1064464" cy="25200"/>
          </a:xfrm>
        </p:grpSpPr>
        <p:sp>
          <p:nvSpPr>
            <p:cNvPr id="220" name="Google Shape;22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34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231" name="Google Shape;231;p34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505605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6FB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6"/>
          <p:cNvGrpSpPr/>
          <p:nvPr/>
        </p:nvGrpSpPr>
        <p:grpSpPr>
          <a:xfrm>
            <a:off x="581124" y="5558971"/>
            <a:ext cx="745764" cy="61102"/>
            <a:chOff x="4580561" y="2589004"/>
            <a:chExt cx="1064464" cy="25200"/>
          </a:xfrm>
        </p:grpSpPr>
        <p:sp>
          <p:nvSpPr>
            <p:cNvPr id="238" name="Google Shape;238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36"/>
          <p:cNvSpPr txBox="1">
            <a:spLocks noGrp="1"/>
          </p:cNvSpPr>
          <p:nvPr>
            <p:ph type="title" hasCustomPrompt="1"/>
          </p:nvPr>
        </p:nvSpPr>
        <p:spPr>
          <a:xfrm>
            <a:off x="507946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507946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571867" y="1588427"/>
            <a:ext cx="745763" cy="61103"/>
            <a:chOff x="830392" y="1588427"/>
            <a:chExt cx="745763" cy="61103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1359174" y="1432549"/>
              <a:ext cx="61102" cy="372859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987847" y="1430972"/>
              <a:ext cx="61102" cy="376012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9869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008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007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4150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49869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571867" y="1588329"/>
            <a:ext cx="745804" cy="61200"/>
            <a:chOff x="830392" y="1588329"/>
            <a:chExt cx="745804" cy="61200"/>
          </a:xfrm>
        </p:grpSpPr>
        <p:sp>
          <p:nvSpPr>
            <p:cNvPr id="56" name="Google Shape;56;p7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508496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600"/>
              <a:buNone/>
              <a:defRPr sz="2600">
                <a:solidFill>
                  <a:srgbClr val="006FB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499721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581122" y="1588329"/>
            <a:ext cx="745804" cy="61200"/>
            <a:chOff x="830392" y="1588329"/>
            <a:chExt cx="745804" cy="61200"/>
          </a:xfrm>
        </p:grpSpPr>
        <p:sp>
          <p:nvSpPr>
            <p:cNvPr id="64" name="Google Shape;64;p8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6FB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9"/>
          <p:cNvGrpSpPr/>
          <p:nvPr/>
        </p:nvGrpSpPr>
        <p:grpSpPr>
          <a:xfrm>
            <a:off x="583282" y="5558926"/>
            <a:ext cx="745763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008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014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4963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869425" y="1803500"/>
            <a:ext cx="38952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574027" y="1588329"/>
            <a:ext cx="745804" cy="61200"/>
            <a:chOff x="830392" y="1588329"/>
            <a:chExt cx="745804" cy="61200"/>
          </a:xfrm>
        </p:grpSpPr>
        <p:sp>
          <p:nvSpPr>
            <p:cNvPr id="79" name="Google Shape;79;p10"/>
            <p:cNvSpPr/>
            <p:nvPr/>
          </p:nvSpPr>
          <p:spPr>
            <a:xfrm rot="-5400000">
              <a:off x="1359146" y="1432479"/>
              <a:ext cx="61200" cy="372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987742" y="1430979"/>
              <a:ext cx="61200" cy="375900"/>
            </a:xfrm>
            <a:prstGeom prst="rect">
              <a:avLst/>
            </a:prstGeom>
            <a:solidFill>
              <a:srgbClr val="006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73342" y="18316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73342" y="1177710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73342" y="315789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73342" y="1356516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4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477674" y="247151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BF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6FBF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438096" y="1220439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●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 Light"/>
              <a:buChar char="○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chemeClr val="accent1"/>
              </a:buClr>
              <a:buSzPts val="2400"/>
              <a:buFont typeface="Lato Light"/>
              <a:buChar char="■"/>
              <a:defRPr sz="2400" b="0" i="0" u="none" strike="noStrike" cap="non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890100" y="6380298"/>
            <a:ext cx="1866900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7"/>
          <p:cNvCxnSpPr/>
          <p:nvPr/>
        </p:nvCxnSpPr>
        <p:spPr>
          <a:xfrm>
            <a:off x="6904265" y="6284620"/>
            <a:ext cx="22491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EA4335"/>
          </p15:clr>
        </p15:guide>
        <p15:guide id="2" pos="3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ctrTitle"/>
          </p:nvPr>
        </p:nvSpPr>
        <p:spPr>
          <a:xfrm>
            <a:off x="480885" y="2250759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dirty="0">
                <a:solidFill>
                  <a:srgbClr val="000000"/>
                </a:solidFill>
              </a:rPr>
              <a:t>INSERTs, UPDATEs, and DELETEs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"/>
          </p:nvPr>
        </p:nvSpPr>
        <p:spPr>
          <a:xfrm>
            <a:off x="481062" y="1984458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80"/>
              <a:buFont typeface="Noto Sans Symbols"/>
              <a:buNone/>
            </a:pPr>
            <a:r>
              <a:rPr lang="en-US" sz="2480"/>
              <a:t>DBMS-1002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Table and Column details the IDE</a:t>
            </a:r>
            <a:endParaRPr/>
          </a:p>
        </p:txBody>
      </p:sp>
      <p:sp>
        <p:nvSpPr>
          <p:cNvPr id="326" name="Google Shape;326;p4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7" name="Google Shape;327;p48"/>
          <p:cNvSpPr txBox="1">
            <a:spLocks noGrp="1"/>
          </p:cNvSpPr>
          <p:nvPr>
            <p:ph type="body" idx="1"/>
          </p:nvPr>
        </p:nvSpPr>
        <p:spPr>
          <a:xfrm>
            <a:off x="146304" y="675896"/>
            <a:ext cx="8887968" cy="4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300" dirty="0"/>
              <a:t>We can use our 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IDE </a:t>
            </a:r>
            <a:r>
              <a:rPr lang="en-US" sz="2300" dirty="0"/>
              <a:t>( </a:t>
            </a:r>
            <a:r>
              <a:rPr lang="en-US" sz="2300" dirty="0" err="1"/>
              <a:t>PgAdmin</a:t>
            </a:r>
            <a:r>
              <a:rPr lang="en-US" sz="2300" dirty="0"/>
              <a:t>) to discover table and column details.</a:t>
            </a:r>
            <a:endParaRPr sz="2300" dirty="0"/>
          </a:p>
          <a:p>
            <a:pPr lvl="0" indent="-45720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/>
              <a:t>Expand </a:t>
            </a:r>
            <a:r>
              <a:rPr lang="en-US" sz="2300" b="1" dirty="0"/>
              <a:t>Tables</a:t>
            </a:r>
            <a:r>
              <a:rPr lang="en-US" sz="2300" dirty="0"/>
              <a:t> in the left pane to display the tables available</a:t>
            </a:r>
          </a:p>
          <a:p>
            <a:pPr lvl="0" indent="-457200" algn="l" rtl="0">
              <a:lnSpc>
                <a:spcPct val="12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300" dirty="0"/>
              <a:t>Then expand the specific table and then expand the columns</a:t>
            </a:r>
          </a:p>
          <a:p>
            <a:pPr lvl="0" indent="-4572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300" dirty="0"/>
              <a:t>Right click any column name, choose properties, choose the definition tab</a:t>
            </a: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CA"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CA" sz="2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B516F-B2A0-413D-8644-CE3F059F7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96" y="3858438"/>
            <a:ext cx="5648325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>
            <a:spLocks noGrp="1"/>
          </p:cNvSpPr>
          <p:nvPr>
            <p:ph type="title"/>
          </p:nvPr>
        </p:nvSpPr>
        <p:spPr>
          <a:xfrm>
            <a:off x="426130" y="2044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Example</a:t>
            </a:r>
            <a:endParaRPr dirty="0"/>
          </a:p>
        </p:txBody>
      </p:sp>
      <p:sp>
        <p:nvSpPr>
          <p:cNvPr id="334" name="Google Shape;334;p4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50" y="754725"/>
            <a:ext cx="2498650" cy="33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9"/>
          <p:cNvSpPr txBox="1">
            <a:spLocks noGrp="1"/>
          </p:cNvSpPr>
          <p:nvPr>
            <p:ph type="body" idx="1"/>
          </p:nvPr>
        </p:nvSpPr>
        <p:spPr>
          <a:xfrm>
            <a:off x="407000" y="1039025"/>
            <a:ext cx="59943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Example: </a:t>
            </a:r>
            <a:r>
              <a:rPr lang="en-US" sz="2300" dirty="0"/>
              <a:t>Now let’s add a new location and provide a value for each column...</a:t>
            </a:r>
            <a:endParaRPr sz="2300" dirty="0"/>
          </a:p>
        </p:txBody>
      </p:sp>
      <p:sp>
        <p:nvSpPr>
          <p:cNvPr id="337" name="Google Shape;337;p49"/>
          <p:cNvSpPr txBox="1"/>
          <p:nvPr/>
        </p:nvSpPr>
        <p:spPr>
          <a:xfrm>
            <a:off x="407000" y="2269937"/>
            <a:ext cx="5994300" cy="406318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Locations (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location_id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street_address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postal_code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city,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state_province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20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country_id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)</a:t>
            </a:r>
            <a:endParaRPr sz="20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</a:t>
            </a:r>
            <a:r>
              <a:rPr lang="en-US" sz="20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3400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'555 Smith St'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sz="20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'R2J 3R4'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0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Winterpeg</a:t>
            </a: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  <a:endParaRPr sz="2000" b="1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'Manitoba'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 </a:t>
            </a:r>
          </a:p>
          <a:p>
            <a:pPr marL="1719263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'CA'</a:t>
            </a:r>
            <a:r>
              <a:rPr lang="en-US" sz="20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0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0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>
            <a:spLocks noGrp="1"/>
          </p:cNvSpPr>
          <p:nvPr>
            <p:ph type="title"/>
          </p:nvPr>
        </p:nvSpPr>
        <p:spPr>
          <a:xfrm>
            <a:off x="473342" y="141613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Missing columns</a:t>
            </a:r>
            <a:endParaRPr dirty="0"/>
          </a:p>
        </p:txBody>
      </p:sp>
      <p:sp>
        <p:nvSpPr>
          <p:cNvPr id="343" name="Google Shape;343;p5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44" name="Google Shape;3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650" y="754725"/>
            <a:ext cx="2498650" cy="33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0"/>
          <p:cNvSpPr txBox="1">
            <a:spLocks noGrp="1"/>
          </p:cNvSpPr>
          <p:nvPr>
            <p:ph type="body" idx="1"/>
          </p:nvPr>
        </p:nvSpPr>
        <p:spPr>
          <a:xfrm>
            <a:off x="243290" y="1089660"/>
            <a:ext cx="8616000" cy="515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Here is another location with missing columns:</a:t>
            </a: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Two columns are missing: </a:t>
            </a:r>
            <a:r>
              <a:rPr lang="en-US" sz="2300" b="1" dirty="0" err="1">
                <a:latin typeface="Lato"/>
                <a:ea typeface="Lato"/>
                <a:cs typeface="Lato"/>
                <a:sym typeface="Lato"/>
              </a:rPr>
              <a:t>street_address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/>
              <a:t>and </a:t>
            </a:r>
            <a:r>
              <a:rPr lang="en-US" sz="2300" b="1" dirty="0" err="1">
                <a:latin typeface="Lato"/>
                <a:ea typeface="Lato"/>
                <a:cs typeface="Lato"/>
                <a:sym typeface="Lato"/>
              </a:rPr>
              <a:t>postal_code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 </a:t>
            </a: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The default values for these columns will be set to: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IBM Plex Mono"/>
              </a:rPr>
              <a:t>Note: </a:t>
            </a:r>
            <a:r>
              <a:rPr lang="en-US" sz="2300" dirty="0">
                <a:sym typeface="IBM Plex Mono"/>
              </a:rPr>
              <a:t>An error would occur and prevented the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sz="2300" dirty="0">
                <a:sym typeface="IBM Plex Mono"/>
              </a:rPr>
              <a:t> had either of the two columns had a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 </a:t>
            </a:r>
            <a:r>
              <a:rPr lang="en-US" sz="2300" dirty="0">
                <a:sym typeface="IBM Plex Mono"/>
              </a:rPr>
              <a:t>constraint</a:t>
            </a:r>
            <a:endParaRPr sz="2300" dirty="0">
              <a:sym typeface="IBM Plex Mono"/>
            </a:endParaRPr>
          </a:p>
        </p:txBody>
      </p:sp>
      <p:sp>
        <p:nvSpPr>
          <p:cNvPr id="346" name="Google Shape;346;p50"/>
          <p:cNvSpPr txBox="1"/>
          <p:nvPr/>
        </p:nvSpPr>
        <p:spPr>
          <a:xfrm>
            <a:off x="269840" y="1815785"/>
            <a:ext cx="6000900" cy="1615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Locations ( </a:t>
            </a:r>
            <a:r>
              <a:rPr lang="en-US" sz="19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location_id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19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city, </a:t>
            </a:r>
            <a:endParaRPr sz="19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19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state_province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19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</a:t>
            </a:r>
            <a:r>
              <a:rPr lang="en-US" sz="19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country_id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)</a:t>
            </a:r>
            <a:endParaRPr sz="19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 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19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3500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19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'Calgary'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19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'Alberta'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19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'CA'</a:t>
            </a:r>
            <a:r>
              <a:rPr lang="en-US" sz="19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19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19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7714" y="1728916"/>
            <a:ext cx="1507918" cy="2919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77714" y="2133835"/>
            <a:ext cx="1507918" cy="29190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>
            <a:spLocks noGrp="1"/>
          </p:cNvSpPr>
          <p:nvPr>
            <p:ph type="title"/>
          </p:nvPr>
        </p:nvSpPr>
        <p:spPr>
          <a:xfrm>
            <a:off x="456648" y="162773"/>
            <a:ext cx="8158594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DELETE - Removing data from a database</a:t>
            </a:r>
            <a:endParaRPr dirty="0"/>
          </a:p>
        </p:txBody>
      </p:sp>
      <p:sp>
        <p:nvSpPr>
          <p:cNvPr id="352" name="Google Shape;352;p51"/>
          <p:cNvSpPr txBox="1">
            <a:spLocks noGrp="1"/>
          </p:cNvSpPr>
          <p:nvPr>
            <p:ph type="body" idx="1"/>
          </p:nvPr>
        </p:nvSpPr>
        <p:spPr>
          <a:xfrm>
            <a:off x="372995" y="922936"/>
            <a:ext cx="8325900" cy="504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use the </a:t>
            </a:r>
            <a:r>
              <a:rPr lang="en-US" b="1" dirty="0">
                <a:solidFill>
                  <a:srgbClr val="336699"/>
                </a:solidFill>
                <a:ea typeface="IBM Plex Mono"/>
                <a:cs typeface="IBM Plex Mono"/>
                <a:sym typeface="IBM Plex Mono"/>
              </a:rPr>
              <a:t>DELETE</a:t>
            </a:r>
            <a:r>
              <a:rPr lang="en-US" b="1" dirty="0">
                <a:solidFill>
                  <a:srgbClr val="336699"/>
                </a:solidFill>
                <a:ea typeface="Lato"/>
                <a:cs typeface="Lato"/>
                <a:sym typeface="Lato"/>
              </a:rPr>
              <a:t> </a:t>
            </a:r>
            <a:r>
              <a:rPr lang="en-US" dirty="0"/>
              <a:t>command to remove rows from a table.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Syntax:</a:t>
            </a:r>
            <a:endParaRPr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For each row if the conditions result in </a:t>
            </a:r>
            <a:r>
              <a:rPr lang="en-US" b="1" dirty="0">
                <a:ea typeface="Lato"/>
                <a:cs typeface="Lato"/>
                <a:sym typeface="Lato"/>
              </a:rPr>
              <a:t>TRUE</a:t>
            </a:r>
            <a:r>
              <a:rPr lang="en-US" dirty="0"/>
              <a:t>, the row will be removed.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IMPORTANT 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If the </a:t>
            </a:r>
            <a:r>
              <a:rPr lang="en-US" b="1" dirty="0">
                <a:solidFill>
                  <a:srgbClr val="336699"/>
                </a:solidFill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solidFill>
                  <a:srgbClr val="336699"/>
                </a:solidFill>
                <a:ea typeface="Lato"/>
                <a:cs typeface="Lato"/>
                <a:sym typeface="Lato"/>
              </a:rPr>
              <a:t> </a:t>
            </a:r>
            <a:r>
              <a:rPr lang="en-US" dirty="0"/>
              <a:t>clause is omitted, you delete ALL ROWS in the table!</a:t>
            </a:r>
            <a:endParaRPr dirty="0"/>
          </a:p>
        </p:txBody>
      </p:sp>
      <p:sp>
        <p:nvSpPr>
          <p:cNvPr id="353" name="Google Shape;353;p5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54" name="Google Shape;354;p51"/>
          <p:cNvSpPr txBox="1"/>
          <p:nvPr/>
        </p:nvSpPr>
        <p:spPr>
          <a:xfrm>
            <a:off x="426047" y="2204837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 FROM </a:t>
            </a:r>
            <a:r>
              <a:rPr lang="en-US" sz="240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table_name</a:t>
            </a:r>
            <a:endParaRPr sz="240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(conditions);</a:t>
            </a:r>
            <a:endParaRPr sz="240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>
            <a:spLocks noGrp="1"/>
          </p:cNvSpPr>
          <p:nvPr>
            <p:ph type="title"/>
          </p:nvPr>
        </p:nvSpPr>
        <p:spPr>
          <a:xfrm>
            <a:off x="456648" y="103188"/>
            <a:ext cx="7909545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DELETE - Removing data from a database</a:t>
            </a:r>
            <a:endParaRPr dirty="0"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1"/>
          </p:nvPr>
        </p:nvSpPr>
        <p:spPr>
          <a:xfrm>
            <a:off x="301752" y="913793"/>
            <a:ext cx="8480796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Delete the Employee named: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'John Smith'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r>
              <a:rPr lang="en-US" dirty="0"/>
              <a:t>What concerns would you have executing this SQL?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many John Smith’s are there? </a:t>
            </a:r>
            <a:endParaRPr dirty="0"/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do we know we’re deleting the right John Smith?</a:t>
            </a:r>
            <a:endParaRPr dirty="0"/>
          </a:p>
          <a:p>
            <a:pPr marL="1262063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dirty="0"/>
              <a:t>We should use the </a:t>
            </a:r>
            <a:r>
              <a:rPr lang="en-US" b="1" dirty="0"/>
              <a:t>PRIMARY KEY </a:t>
            </a:r>
            <a:r>
              <a:rPr lang="en-US" dirty="0"/>
              <a:t>instead!</a:t>
            </a:r>
            <a:endParaRPr dirty="0"/>
          </a:p>
        </p:txBody>
      </p:sp>
      <p:sp>
        <p:nvSpPr>
          <p:cNvPr id="361" name="Google Shape;361;p5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62" name="Google Shape;362;p52"/>
          <p:cNvSpPr txBox="1"/>
          <p:nvPr/>
        </p:nvSpPr>
        <p:spPr>
          <a:xfrm>
            <a:off x="509700" y="1586093"/>
            <a:ext cx="5128800" cy="1252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 FROM 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Employees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first_name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'John' </a:t>
            </a:r>
            <a:endParaRPr sz="2400" b="1" dirty="0">
              <a:solidFill>
                <a:srgbClr val="006FBF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AND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last_name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'Smith'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>
            <a:spLocks noGrp="1"/>
          </p:cNvSpPr>
          <p:nvPr>
            <p:ph type="title"/>
          </p:nvPr>
        </p:nvSpPr>
        <p:spPr>
          <a:xfrm>
            <a:off x="509700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DELETE - Example with PK</a:t>
            </a:r>
            <a:endParaRPr dirty="0"/>
          </a:p>
        </p:txBody>
      </p:sp>
      <p:sp>
        <p:nvSpPr>
          <p:cNvPr id="368" name="Google Shape;368;p53"/>
          <p:cNvSpPr txBox="1">
            <a:spLocks noGrp="1"/>
          </p:cNvSpPr>
          <p:nvPr>
            <p:ph type="body" idx="1"/>
          </p:nvPr>
        </p:nvSpPr>
        <p:spPr>
          <a:xfrm>
            <a:off x="392640" y="959513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Remove the location created in the previous example with the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location_id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of </a:t>
            </a:r>
            <a:r>
              <a:rPr lang="en-US" sz="20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3400</a:t>
            </a:r>
            <a:r>
              <a:rPr lang="en-US" dirty="0"/>
              <a:t>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You should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always </a:t>
            </a:r>
            <a:r>
              <a:rPr lang="en-US" dirty="0"/>
              <a:t>delete rows based on the PRIMARY KEY column when possible.</a:t>
            </a: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Why?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Aft>
                <a:spcPts val="0"/>
              </a:spcAft>
              <a:buSzPts val="2400"/>
              <a:buNone/>
            </a:pPr>
            <a:r>
              <a:rPr lang="en-US" dirty="0"/>
              <a:t>The PK column is unique and this will avoid accidentally deleting more rows than expected!</a:t>
            </a:r>
            <a:endParaRPr dirty="0"/>
          </a:p>
        </p:txBody>
      </p:sp>
      <p:sp>
        <p:nvSpPr>
          <p:cNvPr id="369" name="Google Shape;369;p5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70" name="Google Shape;370;p53"/>
          <p:cNvSpPr txBox="1"/>
          <p:nvPr/>
        </p:nvSpPr>
        <p:spPr>
          <a:xfrm>
            <a:off x="473342" y="1967093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 FROM </a:t>
            </a:r>
            <a:r>
              <a:rPr lang="en-US" sz="240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Locations</a:t>
            </a:r>
            <a:endParaRPr sz="240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location_id = </a:t>
            </a:r>
            <a:r>
              <a:rPr lang="en-US" sz="2400" b="1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3400</a:t>
            </a:r>
            <a:r>
              <a:rPr lang="en-US" sz="240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>
            <a:spLocks noGrp="1"/>
          </p:cNvSpPr>
          <p:nvPr>
            <p:ph type="title"/>
          </p:nvPr>
        </p:nvSpPr>
        <p:spPr>
          <a:xfrm>
            <a:off x="456648" y="14890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DELETE - Example IS NULL</a:t>
            </a:r>
            <a:endParaRPr dirty="0"/>
          </a:p>
        </p:txBody>
      </p:sp>
      <p:sp>
        <p:nvSpPr>
          <p:cNvPr id="376" name="Google Shape;376;p54"/>
          <p:cNvSpPr txBox="1">
            <a:spLocks noGrp="1"/>
          </p:cNvSpPr>
          <p:nvPr>
            <p:ph type="body" idx="1"/>
          </p:nvPr>
        </p:nvSpPr>
        <p:spPr>
          <a:xfrm>
            <a:off x="137160" y="913792"/>
            <a:ext cx="8906256" cy="508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Remove all locations with a missing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postal_code</a:t>
            </a:r>
            <a:r>
              <a:rPr lang="en-US" dirty="0"/>
              <a:t>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7663" lvl="1" indent="-2286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Question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: Why do we use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I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Arial"/>
              </a:rPr>
              <a:t>S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 instead of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=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 ?</a:t>
            </a:r>
          </a:p>
          <a:p>
            <a:pPr marL="347663" lvl="1" indent="-2286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Answer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: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=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 assumes a value. </a:t>
            </a:r>
            <a:r>
              <a:rPr lang="en-US" alt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</a:rPr>
              <a:t>NULL</a:t>
            </a:r>
            <a:r>
              <a:rPr lang="en-US" altLang="en-US" dirty="0">
                <a:solidFill>
                  <a:srgbClr val="040200"/>
                </a:solidFill>
                <a:latin typeface="+mn-lt"/>
              </a:rPr>
              <a:t> is nothing. It is not a value. </a:t>
            </a:r>
            <a:endParaRPr lang="en-US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Sometimes we may want to delete multiple rows at the same time on purpose.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Ultimately, we can use any of our usual </a:t>
            </a:r>
            <a:r>
              <a:rPr lang="en-US" dirty="0" err="1"/>
              <a:t>boolean</a:t>
            </a:r>
            <a:r>
              <a:rPr lang="en-US" dirty="0"/>
              <a:t> expressions in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clause that we used in our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-US" dirty="0"/>
              <a:t>s.</a:t>
            </a:r>
            <a:endParaRPr dirty="0"/>
          </a:p>
        </p:txBody>
      </p:sp>
      <p:sp>
        <p:nvSpPr>
          <p:cNvPr id="377" name="Google Shape;377;p5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78" name="Google Shape;378;p54"/>
          <p:cNvSpPr txBox="1"/>
          <p:nvPr/>
        </p:nvSpPr>
        <p:spPr>
          <a:xfrm>
            <a:off x="445692" y="1586093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 FROM 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Locations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postal_code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</a:t>
            </a:r>
            <a:r>
              <a:rPr lang="en-US" sz="2400" dirty="0">
                <a:solidFill>
                  <a:srgbClr val="33669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IS NULL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>
            <a:spLocks noGrp="1"/>
          </p:cNvSpPr>
          <p:nvPr>
            <p:ph type="title"/>
          </p:nvPr>
        </p:nvSpPr>
        <p:spPr>
          <a:xfrm>
            <a:off x="456648" y="75756"/>
            <a:ext cx="8325852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/>
              <a:t>UPDATE - Modifying data within a database</a:t>
            </a:r>
            <a:endParaRPr/>
          </a:p>
        </p:txBody>
      </p:sp>
      <p:sp>
        <p:nvSpPr>
          <p:cNvPr id="384" name="Google Shape;384;p55"/>
          <p:cNvSpPr txBox="1">
            <a:spLocks noGrp="1"/>
          </p:cNvSpPr>
          <p:nvPr>
            <p:ph type="body" idx="1"/>
          </p:nvPr>
        </p:nvSpPr>
        <p:spPr>
          <a:xfrm>
            <a:off x="256032" y="813208"/>
            <a:ext cx="8686800" cy="516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use the </a:t>
            </a:r>
            <a:r>
              <a:rPr lang="en-US" b="1" dirty="0">
                <a:solidFill>
                  <a:srgbClr val="336699"/>
                </a:solidFill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 command to update rows from a table.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Syntax: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For each row, if the conditions result in </a:t>
            </a:r>
            <a:r>
              <a:rPr lang="en-US" b="1" dirty="0">
                <a:ea typeface="Lato"/>
                <a:cs typeface="Lato"/>
                <a:sym typeface="Lato"/>
              </a:rPr>
              <a:t>TRUE</a:t>
            </a:r>
            <a:r>
              <a:rPr lang="en-US" dirty="0"/>
              <a:t>, the row will be updated.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 new values supplied will replace the old column values.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IMPORTANT</a:t>
            </a:r>
            <a:r>
              <a:rPr lang="en-US" dirty="0"/>
              <a:t>: Omitting the </a:t>
            </a:r>
            <a:r>
              <a:rPr lang="en-US" b="1" dirty="0">
                <a:solidFill>
                  <a:srgbClr val="336699"/>
                </a:solidFill>
                <a:ea typeface="IBM Plex Mono"/>
                <a:cs typeface="IBM Plex Mono"/>
                <a:sym typeface="IBM Plex Mono"/>
              </a:rPr>
              <a:t>WHERE</a:t>
            </a:r>
            <a:r>
              <a:rPr lang="en-US" b="1" dirty="0">
                <a:ea typeface="Lato"/>
                <a:cs typeface="Lato"/>
                <a:sym typeface="Lato"/>
              </a:rPr>
              <a:t> </a:t>
            </a:r>
            <a:r>
              <a:rPr lang="en-US" dirty="0"/>
              <a:t>clause conditions will update ALL ROWS.</a:t>
            </a:r>
            <a:endParaRPr dirty="0"/>
          </a:p>
        </p:txBody>
      </p:sp>
      <p:sp>
        <p:nvSpPr>
          <p:cNvPr id="385" name="Google Shape;385;p5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86" name="Google Shape;386;p55"/>
          <p:cNvSpPr txBox="1"/>
          <p:nvPr/>
        </p:nvSpPr>
        <p:spPr>
          <a:xfrm>
            <a:off x="378294" y="1927469"/>
            <a:ext cx="7723290" cy="1493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+mn-lt"/>
                <a:ea typeface="IBM Plex Mono"/>
                <a:cs typeface="IBM Plex Mono"/>
                <a:sym typeface="IBM Plex Mono"/>
              </a:rPr>
              <a:t>UPDATE  </a:t>
            </a:r>
            <a:r>
              <a:rPr lang="en-US" sz="2200" dirty="0" err="1">
                <a:solidFill>
                  <a:srgbClr val="595959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table_name</a:t>
            </a:r>
            <a:endParaRPr sz="2200" dirty="0">
              <a:solidFill>
                <a:srgbClr val="595959"/>
              </a:solidFill>
              <a:latin typeface="+mn-lt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+mn-lt"/>
                <a:ea typeface="IBM Plex Mono"/>
                <a:cs typeface="IBM Plex Mono"/>
                <a:sym typeface="IBM Plex Mono"/>
              </a:rPr>
              <a:t>SET	     </a:t>
            </a:r>
            <a:r>
              <a:rPr lang="en-US" sz="2200" dirty="0" err="1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column_name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  = </a:t>
            </a:r>
            <a:r>
              <a:rPr lang="en-US" sz="2200" b="1" dirty="0">
                <a:solidFill>
                  <a:srgbClr val="006FBF"/>
                </a:solidFill>
                <a:latin typeface="+mn-lt"/>
                <a:ea typeface="IBM Plex Mono"/>
                <a:cs typeface="IBM Plex Mono"/>
                <a:sym typeface="IBM Plex Mono"/>
              </a:rPr>
              <a:t>'new value'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                 column_name2 = </a:t>
            </a:r>
            <a:r>
              <a:rPr lang="en-US" sz="2200" b="1" dirty="0">
                <a:solidFill>
                  <a:srgbClr val="006FBF"/>
                </a:solidFill>
                <a:latin typeface="+mn-lt"/>
                <a:ea typeface="IBM Plex Mono"/>
                <a:cs typeface="IBM Plex Mono"/>
                <a:sym typeface="IBM Plex Mono"/>
              </a:rPr>
              <a:t>'new value2'</a:t>
            </a:r>
            <a:endParaRPr sz="2200" b="1" dirty="0">
              <a:solidFill>
                <a:srgbClr val="006FBF"/>
              </a:solidFill>
              <a:latin typeface="+mn-lt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+mn-lt"/>
                <a:ea typeface="IBM Plex Mono"/>
                <a:cs typeface="IBM Plex Mono"/>
                <a:sym typeface="IBM Plex Mono"/>
              </a:rPr>
              <a:t>WHERE   </a:t>
            </a:r>
            <a:r>
              <a:rPr lang="en-US" sz="2200" dirty="0">
                <a:solidFill>
                  <a:schemeClr val="accent1"/>
                </a:solidFill>
                <a:latin typeface="+mn-lt"/>
                <a:ea typeface="IBM Plex Mono SemiBold"/>
                <a:cs typeface="IBM Plex Mono SemiBold"/>
                <a:sym typeface="IBM Plex Mono SemiBold"/>
              </a:rPr>
              <a:t>(conditions);</a:t>
            </a:r>
            <a:endParaRPr sz="2200" dirty="0">
              <a:solidFill>
                <a:srgbClr val="595959"/>
              </a:solidFill>
              <a:latin typeface="+mn-lt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8176882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UPDATE - Modifying data within a database</a:t>
            </a:r>
            <a:endParaRPr dirty="0"/>
          </a:p>
        </p:txBody>
      </p:sp>
      <p:sp>
        <p:nvSpPr>
          <p:cNvPr id="392" name="Google Shape;392;p56"/>
          <p:cNvSpPr txBox="1">
            <a:spLocks noGrp="1"/>
          </p:cNvSpPr>
          <p:nvPr>
            <p:ph type="body" idx="1"/>
          </p:nvPr>
        </p:nvSpPr>
        <p:spPr>
          <a:xfrm>
            <a:off x="398833" y="81320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Before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 command executes...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All table constraints are checked:</a:t>
            </a:r>
            <a:endParaRPr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200" dirty="0"/>
              <a:t> /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200" dirty="0"/>
              <a:t>,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</a:t>
            </a:r>
            <a:r>
              <a:rPr lang="en-US" sz="2200" dirty="0"/>
              <a:t>,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</a:t>
            </a:r>
            <a:r>
              <a:rPr lang="en-US" sz="2200" dirty="0"/>
              <a:t>, </a:t>
            </a:r>
            <a:endParaRPr sz="2200" dirty="0"/>
          </a:p>
          <a:p>
            <a:pPr marL="914400" marR="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new values supplied must match the column datatype</a:t>
            </a:r>
            <a:endParaRPr dirty="0"/>
          </a:p>
        </p:txBody>
      </p:sp>
      <p:sp>
        <p:nvSpPr>
          <p:cNvPr id="393" name="Google Shape;393;p5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420553" y="159725"/>
            <a:ext cx="8064993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UPDATE - Modifying data within a database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body" idx="1"/>
          </p:nvPr>
        </p:nvSpPr>
        <p:spPr>
          <a:xfrm>
            <a:off x="290099" y="99608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Modify </a:t>
            </a:r>
            <a:r>
              <a:rPr lang="en-US" dirty="0" err="1"/>
              <a:t>employee_id</a:t>
            </a:r>
            <a:r>
              <a:rPr lang="en-US" dirty="0"/>
              <a:t> </a:t>
            </a:r>
            <a:r>
              <a:rPr lang="en-US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dirty="0"/>
              <a:t>. Increase their salary to </a:t>
            </a:r>
            <a:r>
              <a:rPr lang="en-US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25000</a:t>
            </a:r>
            <a:r>
              <a:rPr lang="en-US" dirty="0"/>
              <a:t>. Also change their last name to 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2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Kingster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dirty="0"/>
              <a:t> and their email to 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'SKINGSTER'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Using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KEY</a:t>
            </a:r>
            <a:r>
              <a:rPr lang="en-US" sz="2200" dirty="0"/>
              <a:t> column in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</a:t>
            </a:r>
            <a:r>
              <a:rPr lang="en-US" sz="2200" dirty="0"/>
              <a:t> clause is useful to only update a specific record at a time.</a:t>
            </a:r>
            <a:endParaRPr sz="2200" dirty="0"/>
          </a:p>
        </p:txBody>
      </p:sp>
      <p:sp>
        <p:nvSpPr>
          <p:cNvPr id="400" name="Google Shape;400;p57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01" name="Google Shape;401;p57"/>
          <p:cNvSpPr txBox="1"/>
          <p:nvPr/>
        </p:nvSpPr>
        <p:spPr>
          <a:xfrm>
            <a:off x="343151" y="2430389"/>
            <a:ext cx="7886700" cy="2097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	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Employees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		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salary = </a:t>
            </a:r>
            <a:r>
              <a:rPr lang="en-US" sz="24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25000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last_name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b="1" dirty="0" err="1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Kingster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email 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'SKINGSTER'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		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employee_id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= </a:t>
            </a:r>
            <a:r>
              <a:rPr lang="en-US" sz="24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473342" y="849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 These Slides . . .</a:t>
            </a:r>
            <a:endParaRPr dirty="0"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73342" y="97780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will be covering: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dirty="0"/>
              <a:t>: adding a new row to a table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: deleting a row from a table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: replacing the value(s) of column(s) on a row.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COMMIT</a:t>
            </a:r>
            <a:r>
              <a:rPr lang="en-US" dirty="0"/>
              <a:t>: A command to use after all of our changes.  </a:t>
            </a:r>
            <a:endParaRPr sz="2200" dirty="0"/>
          </a:p>
        </p:txBody>
      </p:sp>
      <p:sp>
        <p:nvSpPr>
          <p:cNvPr id="258" name="Google Shape;258;p3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8"/>
          <p:cNvSpPr txBox="1">
            <a:spLocks noGrp="1"/>
          </p:cNvSpPr>
          <p:nvPr>
            <p:ph type="title"/>
          </p:nvPr>
        </p:nvSpPr>
        <p:spPr>
          <a:xfrm>
            <a:off x="509700" y="121625"/>
            <a:ext cx="799422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UPDATE - Modifying data within a database</a:t>
            </a:r>
            <a:endParaRPr dirty="0"/>
          </a:p>
        </p:txBody>
      </p:sp>
      <p:sp>
        <p:nvSpPr>
          <p:cNvPr id="407" name="Google Shape;407;p58"/>
          <p:cNvSpPr txBox="1">
            <a:spLocks noGrp="1"/>
          </p:cNvSpPr>
          <p:nvPr>
            <p:ph type="body" idx="1"/>
          </p:nvPr>
        </p:nvSpPr>
        <p:spPr>
          <a:xfrm>
            <a:off x="283464" y="895504"/>
            <a:ext cx="8677656" cy="506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Modify the country of Australia (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country_id</a:t>
            </a:r>
            <a:r>
              <a:rPr lang="en-US" dirty="0"/>
              <a:t> is </a:t>
            </a:r>
            <a:r>
              <a:rPr lang="en-US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'AU'</a:t>
            </a:r>
            <a:r>
              <a:rPr lang="en-US" dirty="0"/>
              <a:t>). Remove the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as it is no longer considered part of </a:t>
            </a:r>
            <a:r>
              <a:rPr lang="en-US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b="1" dirty="0">
                <a:solidFill>
                  <a:srgbClr val="197519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US" dirty="0"/>
              <a:t>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Note: </a:t>
            </a:r>
            <a:r>
              <a:rPr lang="en-US" sz="2200" dirty="0"/>
              <a:t>We do not use 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IS NULL</a:t>
            </a:r>
            <a:r>
              <a:rPr lang="en-US" sz="2200" dirty="0"/>
              <a:t> here, because we are assigning the value of 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NULL </a:t>
            </a:r>
            <a:r>
              <a:rPr lang="en-US" sz="2200" dirty="0"/>
              <a:t>and not comparing it in a </a:t>
            </a:r>
            <a:r>
              <a:rPr lang="en-US" sz="2200" dirty="0" err="1"/>
              <a:t>boolean</a:t>
            </a:r>
            <a:r>
              <a:rPr lang="en-US" sz="2200" dirty="0"/>
              <a:t> expression.</a:t>
            </a:r>
          </a:p>
          <a:p>
            <a:pPr marL="457200" lvl="1">
              <a:spcBef>
                <a:spcPts val="0"/>
              </a:spcBef>
              <a:buClrTx/>
              <a:buFontTx/>
              <a:buChar char="•"/>
            </a:pPr>
            <a:r>
              <a:rPr lang="en-US" altLang="en-US" sz="2200" dirty="0">
                <a:latin typeface="+mn-lt"/>
              </a:rPr>
              <a:t>Notice how the 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SET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  <a:r>
              <a:rPr lang="en-US" altLang="en-US" sz="2200" dirty="0">
                <a:latin typeface="+mn-lt"/>
              </a:rPr>
              <a:t>clause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  <a:r>
              <a:rPr lang="en-US" altLang="en-US" sz="2200" dirty="0">
                <a:latin typeface="+mn-lt"/>
              </a:rPr>
              <a:t>uses ‘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=</a:t>
            </a:r>
            <a:r>
              <a:rPr lang="en-US" altLang="en-US" sz="2200" dirty="0">
                <a:latin typeface="+mn-lt"/>
              </a:rPr>
              <a:t>‘ 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</a:p>
          <a:p>
            <a:pPr marL="457200" lvl="1">
              <a:spcBef>
                <a:spcPts val="0"/>
              </a:spcBef>
              <a:buClrTx/>
              <a:buFontTx/>
              <a:buChar char="•"/>
            </a:pPr>
            <a:r>
              <a:rPr lang="en-US" altLang="en-US" sz="2200" dirty="0">
                <a:latin typeface="+mn-lt"/>
              </a:rPr>
              <a:t>Whereas the 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WHERE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  <a:r>
              <a:rPr lang="en-US" altLang="en-US" sz="2200" dirty="0">
                <a:latin typeface="+mn-lt"/>
              </a:rPr>
              <a:t>clause</a:t>
            </a:r>
            <a:r>
              <a:rPr lang="en-US" altLang="en-US" sz="2600" dirty="0">
                <a:solidFill>
                  <a:srgbClr val="040200"/>
                </a:solidFill>
              </a:rPr>
              <a:t> </a:t>
            </a:r>
            <a:r>
              <a:rPr lang="en-US" altLang="en-US" sz="2200" dirty="0">
                <a:latin typeface="+mn-lt"/>
              </a:rPr>
              <a:t>would use ‘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IS</a:t>
            </a:r>
            <a:r>
              <a:rPr lang="en-US" altLang="en-US" sz="26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</a:rPr>
              <a:t>NULL</a:t>
            </a:r>
            <a:r>
              <a:rPr lang="en-US" altLang="en-US" sz="2200" dirty="0">
                <a:latin typeface="+mn-lt"/>
              </a:rPr>
              <a:t>’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200" dirty="0"/>
          </a:p>
        </p:txBody>
      </p:sp>
      <p:sp>
        <p:nvSpPr>
          <p:cNvPr id="408" name="Google Shape;408;p58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409" name="Google Shape;409;p58"/>
          <p:cNvSpPr txBox="1"/>
          <p:nvPr/>
        </p:nvSpPr>
        <p:spPr>
          <a:xfrm>
            <a:off x="526394" y="2406005"/>
            <a:ext cx="7886700" cy="1284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	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Countries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		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region_id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= </a:t>
            </a: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		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country_id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= 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'AU'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87" y="1888938"/>
            <a:ext cx="2190390" cy="1664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8279613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UPDATE - Modifying data within a database</a:t>
            </a:r>
            <a:endParaRPr dirty="0"/>
          </a:p>
        </p:txBody>
      </p:sp>
      <p:sp>
        <p:nvSpPr>
          <p:cNvPr id="415" name="Google Shape;415;p59"/>
          <p:cNvSpPr txBox="1">
            <a:spLocks noGrp="1"/>
          </p:cNvSpPr>
          <p:nvPr>
            <p:ph type="body" idx="1"/>
          </p:nvPr>
        </p:nvSpPr>
        <p:spPr>
          <a:xfrm>
            <a:off x="427055" y="996089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Example: </a:t>
            </a:r>
            <a:r>
              <a:rPr lang="en-US" dirty="0"/>
              <a:t>Increase the max salary by </a:t>
            </a:r>
            <a:r>
              <a:rPr lang="en-US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r>
              <a:rPr lang="en-US" dirty="0"/>
              <a:t> for the following jobs: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IT_PROG</a:t>
            </a:r>
            <a:r>
              <a:rPr lang="en-US" dirty="0"/>
              <a:t>,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SA_REP</a:t>
            </a:r>
            <a:r>
              <a:rPr lang="en-US" dirty="0"/>
              <a:t>,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MK_MAN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dirty="0"/>
              <a:t>Three records will be updated here with a single statement</a:t>
            </a:r>
            <a:endParaRPr dirty="0"/>
          </a:p>
        </p:txBody>
      </p:sp>
      <p:sp>
        <p:nvSpPr>
          <p:cNvPr id="416" name="Google Shape;416;p59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17" name="Google Shape;417;p59"/>
          <p:cNvSpPr txBox="1"/>
          <p:nvPr/>
        </p:nvSpPr>
        <p:spPr>
          <a:xfrm>
            <a:off x="524782" y="2201789"/>
            <a:ext cx="6906000" cy="1971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	</a:t>
            </a:r>
            <a:r>
              <a:rPr lang="en-US" sz="22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Jobs</a:t>
            </a:r>
            <a:endParaRPr sz="22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SET		</a:t>
            </a:r>
            <a:r>
              <a:rPr lang="en-US" sz="22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max_salary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= </a:t>
            </a:r>
            <a:r>
              <a:rPr lang="en-US" sz="22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max_salary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+ </a:t>
            </a:r>
            <a:r>
              <a:rPr lang="en-US" sz="22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100</a:t>
            </a:r>
            <a:endParaRPr sz="22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WHERE		</a:t>
            </a:r>
            <a:r>
              <a:rPr lang="en-US" sz="22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job_id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</a:t>
            </a:r>
            <a:r>
              <a:rPr lang="en-US" sz="22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 (</a:t>
            </a: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'IT_PROG'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2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'SA_REP'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endParaRPr sz="22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	'MK_MAN'</a:t>
            </a:r>
            <a:r>
              <a:rPr lang="en-US" sz="22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);</a:t>
            </a:r>
            <a:endParaRPr sz="22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>
            <a:spLocks noGrp="1"/>
          </p:cNvSpPr>
          <p:nvPr>
            <p:ph type="title"/>
          </p:nvPr>
        </p:nvSpPr>
        <p:spPr>
          <a:xfrm>
            <a:off x="554375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COMMIT</a:t>
            </a:r>
            <a:endParaRPr dirty="0"/>
          </a:p>
        </p:txBody>
      </p:sp>
      <p:sp>
        <p:nvSpPr>
          <p:cNvPr id="423" name="Google Shape;423;p60"/>
          <p:cNvSpPr txBox="1">
            <a:spLocks noGrp="1"/>
          </p:cNvSpPr>
          <p:nvPr>
            <p:ph type="body" idx="1"/>
          </p:nvPr>
        </p:nvSpPr>
        <p:spPr>
          <a:xfrm>
            <a:off x="473342" y="913792"/>
            <a:ext cx="8325900" cy="500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After making changes to the database you will want to use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COMMIT</a:t>
            </a:r>
            <a:r>
              <a:rPr lang="en-US" dirty="0"/>
              <a:t> command at the end of your SQL file to save your changes to the server.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dirty="0"/>
            </a:b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CA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CA" b="1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6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25" name="Google Shape;425;p60"/>
          <p:cNvSpPr txBox="1"/>
          <p:nvPr/>
        </p:nvSpPr>
        <p:spPr>
          <a:xfrm>
            <a:off x="473342" y="2703787"/>
            <a:ext cx="1466400" cy="57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COMMIT</a:t>
            </a:r>
            <a:r>
              <a:rPr lang="en-US" sz="22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2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432" name="Google Shape;432;p61"/>
          <p:cNvSpPr txBox="1">
            <a:spLocks noGrp="1"/>
          </p:cNvSpPr>
          <p:nvPr>
            <p:ph type="body" idx="1"/>
          </p:nvPr>
        </p:nvSpPr>
        <p:spPr>
          <a:xfrm>
            <a:off x="473342" y="1014377"/>
            <a:ext cx="82983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We covered: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dirty="0"/>
              <a:t>: adding a new row to a table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: deleting a row from a table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: replacing the value(s) of column(s) on a row</a:t>
            </a:r>
            <a:endParaRPr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COMMIT</a:t>
            </a:r>
            <a:r>
              <a:rPr lang="en-US" dirty="0"/>
              <a:t>: command to use after all of our changes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  <p:sp>
        <p:nvSpPr>
          <p:cNvPr id="433" name="Google Shape;433;p6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73342" y="103188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Modifying Table Rows</a:t>
            </a:r>
            <a:endParaRPr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473342" y="932081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 the course so far we have been able to: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Lato"/>
              </a:rPr>
              <a:t>SELECT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rows from multiple tables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Create / Explain ERDs</a:t>
            </a:r>
            <a:endParaRPr dirty="0"/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Create our own tables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Following these sets of slides we will be able to modify the rows on existing tables.</a:t>
            </a:r>
            <a:endParaRPr b="1" dirty="0">
              <a:solidFill>
                <a:srgbClr val="3366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40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473342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Modifying Table Rows</a:t>
            </a: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01752" y="840641"/>
            <a:ext cx="8714232" cy="54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can modify rows in a table using these three 3 keywords: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dirty="0"/>
              <a:t>: add a new row to a table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r>
              <a:rPr lang="en-US" dirty="0"/>
              <a:t>: deletes row(s) from a table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UPDATE</a:t>
            </a:r>
            <a:r>
              <a:rPr lang="en-US" dirty="0"/>
              <a:t>: changes the value(s) of column(s) on a row in a table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endParaRPr b="1" dirty="0">
              <a:solidFill>
                <a:srgbClr val="C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These commands are done one table at a time, so if you need to modify two tables, it will take two separate commands…</a:t>
            </a:r>
            <a:endParaRPr dirty="0"/>
          </a:p>
        </p:txBody>
      </p:sp>
      <p:sp>
        <p:nvSpPr>
          <p:cNvPr id="272" name="Google Shape;272;p41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456648" y="12147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Adding data to a database</a:t>
            </a:r>
            <a:endParaRPr dirty="0"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374352" y="877217"/>
            <a:ext cx="8325900" cy="4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We use the </a:t>
            </a:r>
            <a:r>
              <a:rPr lang="en-US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/>
              <a:t>command to add new rows to a table.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Syntax:</a:t>
            </a:r>
            <a:endParaRPr b="1" dirty="0">
              <a:solidFill>
                <a:srgbClr val="C00000"/>
              </a:solidFill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br>
              <a:rPr lang="en-US" sz="3000" dirty="0"/>
            </a:br>
            <a:br>
              <a:rPr lang="en-US" sz="3000" dirty="0"/>
            </a:br>
            <a:r>
              <a:rPr lang="en-US" dirty="0"/>
              <a:t>Columns are a list of comma separated column names.</a:t>
            </a: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Values are a list of comma separated values that </a:t>
            </a:r>
            <a:r>
              <a:rPr lang="en-US" b="1" dirty="0">
                <a:latin typeface="Lato"/>
                <a:ea typeface="Lato"/>
                <a:cs typeface="Lato"/>
                <a:sym typeface="Lato"/>
              </a:rPr>
              <a:t>MUST </a:t>
            </a:r>
            <a:r>
              <a:rPr lang="en-US" dirty="0"/>
              <a:t>match the number and order of the columns.</a:t>
            </a:r>
            <a:endParaRPr dirty="0"/>
          </a:p>
        </p:txBody>
      </p:sp>
      <p:sp>
        <p:nvSpPr>
          <p:cNvPr id="279" name="Google Shape;279;p42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80" name="Google Shape;280;p42"/>
          <p:cNvSpPr txBox="1"/>
          <p:nvPr/>
        </p:nvSpPr>
        <p:spPr>
          <a:xfrm>
            <a:off x="427404" y="2159117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400" dirty="0" err="1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table_name</a:t>
            </a:r>
            <a:r>
              <a:rPr lang="en-US" sz="2400" dirty="0">
                <a:solidFill>
                  <a:srgbClr val="595959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(column1,column2…)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(value1,value2…);</a:t>
            </a:r>
            <a:endParaRPr sz="2400" dirty="0">
              <a:solidFill>
                <a:srgbClr val="595959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473342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Columns</a:t>
            </a:r>
            <a:endParaRPr dirty="0"/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473342" y="865456"/>
            <a:ext cx="8325900" cy="4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Columns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endParaRPr b="1" dirty="0">
              <a:solidFill>
                <a:schemeClr val="accent3"/>
              </a:solidFill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Each column name must exist in the table</a:t>
            </a:r>
            <a:endParaRPr dirty="0"/>
          </a:p>
          <a:p>
            <a:pPr marL="457200" lvl="0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Can be in any order … however </a:t>
            </a:r>
            <a:r>
              <a:rPr lang="en-US" sz="2200" dirty="0"/>
              <a:t>you should use the order from the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CREATE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457200" lvl="0" indent="-3810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If a column is </a:t>
            </a:r>
            <a:r>
              <a:rPr lang="en-US" b="1" dirty="0"/>
              <a:t>not</a:t>
            </a:r>
            <a:r>
              <a:rPr lang="en-US" dirty="0"/>
              <a:t> specified during the </a:t>
            </a:r>
            <a:r>
              <a:rPr lang="en-US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INSERT</a:t>
            </a:r>
            <a:r>
              <a:rPr lang="en-US" dirty="0"/>
              <a:t>: </a:t>
            </a:r>
            <a:endParaRPr dirty="0"/>
          </a:p>
          <a:p>
            <a:pPr marL="914400" lvl="1" indent="-3683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The column value will be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2200" dirty="0">
                <a:solidFill>
                  <a:srgbClr val="336699"/>
                </a:solidFill>
              </a:rPr>
              <a:t>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DEFAULT</a:t>
            </a:r>
            <a:r>
              <a:rPr lang="en-US" sz="2200" dirty="0"/>
              <a:t> </a:t>
            </a:r>
            <a:r>
              <a:rPr lang="en-US" sz="2200" i="1" dirty="0"/>
              <a:t>(if specified)</a:t>
            </a:r>
            <a:endParaRPr sz="2200" i="1" dirty="0"/>
          </a:p>
          <a:p>
            <a:pPr marL="457200" lvl="0" indent="-36830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Columns with a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</a:t>
            </a:r>
            <a:r>
              <a:rPr lang="en-US" sz="22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NULL</a:t>
            </a:r>
            <a:r>
              <a:rPr lang="en-US" sz="2200" dirty="0"/>
              <a:t> constraint </a:t>
            </a:r>
            <a:r>
              <a:rPr lang="en-US" sz="2200" b="1" dirty="0">
                <a:latin typeface="Lato"/>
                <a:ea typeface="Lato"/>
                <a:cs typeface="Lato"/>
                <a:sym typeface="Lato"/>
              </a:rPr>
              <a:t>*MUST* </a:t>
            </a:r>
            <a:r>
              <a:rPr lang="en-US" sz="2200" dirty="0"/>
              <a:t>be included </a:t>
            </a:r>
            <a:br>
              <a:rPr lang="en-US" sz="2200" dirty="0"/>
            </a:br>
            <a:r>
              <a:rPr lang="en-US" sz="2200" dirty="0"/>
              <a:t>or will result in an </a:t>
            </a:r>
            <a:r>
              <a:rPr lang="en-US" sz="22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ERROR</a:t>
            </a:r>
            <a:endParaRPr sz="22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7" name="Google Shape;287;p43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473342" y="75756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Values</a:t>
            </a:r>
            <a:endParaRPr dirty="0"/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1"/>
          </p:nvPr>
        </p:nvSpPr>
        <p:spPr>
          <a:xfrm>
            <a:off x="383498" y="859330"/>
            <a:ext cx="8325900" cy="4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sz="2300" dirty="0">
                <a:solidFill>
                  <a:schemeClr val="accent3"/>
                </a:solidFill>
              </a:rPr>
              <a:t>:</a:t>
            </a:r>
            <a:endParaRPr sz="2300" dirty="0">
              <a:solidFill>
                <a:schemeClr val="accent3"/>
              </a:solidFill>
            </a:endParaRPr>
          </a:p>
          <a:p>
            <a:pPr marL="457200" lvl="0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Must match the number of columns specified</a:t>
            </a:r>
            <a:endParaRPr sz="2300" dirty="0"/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○"/>
            </a:pPr>
            <a:r>
              <a:rPr lang="en-US" sz="2300" b="1" dirty="0">
                <a:solidFill>
                  <a:srgbClr val="C00000"/>
                </a:solidFill>
              </a:rPr>
              <a:t>Ex: </a:t>
            </a:r>
            <a:r>
              <a:rPr lang="en-US" sz="2300" dirty="0"/>
              <a:t>3 columns = 3 values</a:t>
            </a:r>
            <a:endParaRPr sz="2300" dirty="0"/>
          </a:p>
          <a:p>
            <a:pPr marL="457200" lvl="0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The order of the columns will match 1 to 1 with the values:</a:t>
            </a:r>
            <a:endParaRPr sz="2300" dirty="0"/>
          </a:p>
          <a:p>
            <a:pPr marL="91440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300" dirty="0"/>
              <a:t>column1 = value1, </a:t>
            </a:r>
          </a:p>
          <a:p>
            <a:pPr marL="91440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300" dirty="0"/>
              <a:t>column2 = value2, etc… </a:t>
            </a:r>
            <a:endParaRPr sz="2300" dirty="0"/>
          </a:p>
          <a:p>
            <a:pPr marL="457200" lvl="0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Must match the column datatype</a:t>
            </a:r>
            <a:endParaRPr sz="2300" dirty="0"/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Ex: If column1 is </a:t>
            </a:r>
            <a:r>
              <a:rPr lang="en-US" sz="2300"/>
              <a:t>a VARCHAR(</a:t>
            </a:r>
            <a:r>
              <a:rPr lang="en-US" sz="2300" dirty="0"/>
              <a:t>50), the value must be less than 50 characters.</a:t>
            </a:r>
            <a:endParaRPr sz="2300" dirty="0"/>
          </a:p>
        </p:txBody>
      </p:sp>
      <p:sp>
        <p:nvSpPr>
          <p:cNvPr id="294" name="Google Shape;294;p44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483200" y="94044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Values</a:t>
            </a:r>
            <a:endParaRPr dirty="0"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456650" y="2170957"/>
            <a:ext cx="8325900" cy="4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Values</a:t>
            </a:r>
            <a:r>
              <a:rPr lang="en-US" sz="2300" dirty="0"/>
              <a:t> are checked against all table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CONSTRAINTS</a:t>
            </a:r>
            <a:r>
              <a:rPr lang="en-US" sz="2300" b="1" dirty="0">
                <a:solidFill>
                  <a:srgbClr val="33669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/>
              <a:t>before the row is actually inserted:</a:t>
            </a:r>
            <a:endParaRPr sz="2300" dirty="0"/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PRIMARY KEY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FOREIGN KEY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CHECK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UNIQUE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914400" lvl="1" indent="-37465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336699"/>
              </a:buClr>
              <a:buSzPts val="2300"/>
              <a:buFont typeface="IBM Plex Mono"/>
              <a:buChar char="○"/>
            </a:pP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 NULL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1" name="Google Shape;301;p45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2" name="Google Shape;302;p45"/>
          <p:cNvSpPr txBox="1"/>
          <p:nvPr/>
        </p:nvSpPr>
        <p:spPr>
          <a:xfrm>
            <a:off x="483200" y="1119141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table_name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 (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column1, column2…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)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(value1, value2…);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>
            <a:spLocks noGrp="1"/>
          </p:cNvSpPr>
          <p:nvPr>
            <p:ph type="title"/>
          </p:nvPr>
        </p:nvSpPr>
        <p:spPr>
          <a:xfrm>
            <a:off x="456650" y="71400"/>
            <a:ext cx="7200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"/>
              <a:buNone/>
            </a:pPr>
            <a:r>
              <a:rPr lang="en-US" dirty="0"/>
              <a:t>INSERT - Example</a:t>
            </a:r>
            <a:endParaRPr dirty="0"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1"/>
          </p:nvPr>
        </p:nvSpPr>
        <p:spPr>
          <a:xfrm>
            <a:off x="430100" y="1321853"/>
            <a:ext cx="8325900" cy="4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>
                <a:solidFill>
                  <a:srgbClr val="C00000"/>
                </a:solidFill>
                <a:ea typeface="Lato"/>
                <a:cs typeface="Lato"/>
                <a:sym typeface="Lato"/>
              </a:rPr>
              <a:t>Example: </a:t>
            </a:r>
            <a:endParaRPr sz="2300" b="1" dirty="0">
              <a:solidFill>
                <a:srgbClr val="C00000"/>
              </a:solidFill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dirty="0"/>
              <a:t>Adding a new Region named </a:t>
            </a:r>
            <a:r>
              <a:rPr lang="en-US" sz="2300" b="1" dirty="0">
                <a:ea typeface="Lato"/>
                <a:cs typeface="Lato"/>
                <a:sym typeface="Lato"/>
              </a:rPr>
              <a:t>Oceanic</a:t>
            </a:r>
            <a:r>
              <a:rPr lang="en-US" sz="2300" dirty="0"/>
              <a:t>.</a:t>
            </a: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br>
              <a:rPr lang="en-US" sz="2300" dirty="0"/>
            </a:br>
            <a:br>
              <a:rPr lang="en-US" sz="2300" dirty="0"/>
            </a:br>
            <a:r>
              <a:rPr lang="en-US" sz="2300" b="1" dirty="0">
                <a:solidFill>
                  <a:srgbClr val="C00000"/>
                </a:solidFill>
              </a:rPr>
              <a:t>Note: </a:t>
            </a:r>
            <a:r>
              <a:rPr lang="en-US" sz="2300" dirty="0"/>
              <a:t>The number of values match the number of columns and the data types match as well… </a:t>
            </a:r>
            <a:endParaRPr sz="2300" dirty="0"/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 err="1">
                <a:latin typeface="Lato"/>
                <a:ea typeface="Lato"/>
                <a:cs typeface="Lato"/>
                <a:sym typeface="Lato"/>
              </a:rPr>
              <a:t>region_id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/>
              <a:t>is a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NUMERIC</a:t>
            </a:r>
            <a:endParaRPr sz="23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300" b="1" dirty="0" err="1">
                <a:latin typeface="Lato"/>
                <a:ea typeface="Lato"/>
                <a:cs typeface="Lato"/>
                <a:sym typeface="Lato"/>
              </a:rPr>
              <a:t>region_name</a:t>
            </a:r>
            <a:r>
              <a:rPr lang="en-US" sz="23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300" dirty="0"/>
              <a:t>is a </a:t>
            </a:r>
            <a:r>
              <a:rPr lang="en-US" sz="23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VARCHAR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(</a:t>
            </a:r>
            <a:r>
              <a:rPr lang="en-US" sz="23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25</a:t>
            </a:r>
            <a:r>
              <a:rPr lang="en-US" sz="2300" b="1" dirty="0">
                <a:solidFill>
                  <a:srgbClr val="595959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endParaRPr sz="2300" b="1" dirty="0">
              <a:solidFill>
                <a:srgbClr val="59595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9" name="Google Shape;309;p46"/>
          <p:cNvSpPr txBox="1">
            <a:spLocks noGrp="1"/>
          </p:cNvSpPr>
          <p:nvPr>
            <p:ph type="sldNum" idx="12"/>
          </p:nvPr>
        </p:nvSpPr>
        <p:spPr>
          <a:xfrm>
            <a:off x="473342" y="6333125"/>
            <a:ext cx="1127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0" name="Google Shape;310;p46"/>
          <p:cNvSpPr txBox="1"/>
          <p:nvPr/>
        </p:nvSpPr>
        <p:spPr>
          <a:xfrm>
            <a:off x="483200" y="2683678"/>
            <a:ext cx="8272800" cy="92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INSERT INTO 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Regions (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region_id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region_name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)</a:t>
            </a:r>
            <a:endParaRPr sz="2400" dirty="0">
              <a:solidFill>
                <a:schemeClr val="accent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36699"/>
                </a:solidFill>
                <a:latin typeface="IBM Plex Mono"/>
                <a:ea typeface="IBM Plex Mono"/>
                <a:cs typeface="IBM Plex Mono"/>
                <a:sym typeface="IBM Plex Mono"/>
              </a:rPr>
              <a:t>VALUES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(</a:t>
            </a:r>
            <a:r>
              <a:rPr lang="en-US" sz="2400" b="1" dirty="0">
                <a:solidFill>
                  <a:srgbClr val="197519"/>
                </a:solidFill>
                <a:latin typeface="IBM Plex Mono"/>
                <a:ea typeface="IBM Plex Mono"/>
                <a:cs typeface="IBM Plex Mono"/>
                <a:sym typeface="IBM Plex Mono"/>
              </a:rPr>
              <a:t>6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r>
              <a:rPr lang="en-US" sz="2400" b="1" dirty="0">
                <a:solidFill>
                  <a:srgbClr val="006FBF"/>
                </a:solidFill>
                <a:latin typeface="IBM Plex Mono"/>
                <a:ea typeface="IBM Plex Mono"/>
                <a:cs typeface="IBM Plex Mono"/>
                <a:sym typeface="IBM Plex Mono"/>
              </a:rPr>
              <a:t>'Oceanic'</a:t>
            </a:r>
            <a:r>
              <a:rPr lang="en-US" sz="2400" b="1" dirty="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)</a:t>
            </a:r>
            <a:r>
              <a:rPr lang="en-US" sz="2400" dirty="0">
                <a:solidFill>
                  <a:schemeClr val="accent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;</a:t>
            </a:r>
            <a:endParaRPr sz="2400" b="1" dirty="0">
              <a:solidFill>
                <a:srgbClr val="33669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311" name="Google Shape;311;p46"/>
          <p:cNvPicPr preferRelativeResize="0"/>
          <p:nvPr/>
        </p:nvPicPr>
        <p:blipFill rotWithShape="1">
          <a:blip r:embed="rId3">
            <a:alphaModFix/>
          </a:blip>
          <a:srcRect r="64875" b="19839"/>
          <a:stretch/>
        </p:blipFill>
        <p:spPr>
          <a:xfrm>
            <a:off x="5971625" y="729996"/>
            <a:ext cx="2859075" cy="17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221DD8CB34B44CB6B2CD9B4C5AE2D7" ma:contentTypeVersion="14" ma:contentTypeDescription="Create a new document." ma:contentTypeScope="" ma:versionID="309121ada395293f075219582f62dd12">
  <xsd:schema xmlns:xsd="http://www.w3.org/2001/XMLSchema" xmlns:xs="http://www.w3.org/2001/XMLSchema" xmlns:p="http://schemas.microsoft.com/office/2006/metadata/properties" xmlns:ns2="b02f8d7d-7bea-45ea-802c-6ef2eb648d45" xmlns:ns3="9af92f5f-b7de-48a0-8ceb-b2ecdbad9266" targetNamespace="http://schemas.microsoft.com/office/2006/metadata/properties" ma:root="true" ma:fieldsID="36485d4666a518ed914154167fcf00ce" ns2:_="" ns3:_="">
    <xsd:import namespace="b02f8d7d-7bea-45ea-802c-6ef2eb648d45"/>
    <xsd:import namespace="9af92f5f-b7de-48a0-8ceb-b2ecdbad92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f8d7d-7bea-45ea-802c-6ef2eb64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87413a6-e425-463b-b224-a4b5e77e4f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92f5f-b7de-48a0-8ceb-b2ecdbad92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893bfe85-6842-4359-8c81-831de79d7612}" ma:internalName="TaxCatchAll" ma:showField="CatchAllData" ma:web="9af92f5f-b7de-48a0-8ceb-b2ecdbad92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f92f5f-b7de-48a0-8ceb-b2ecdbad9266" xsi:nil="true"/>
    <lcf76f155ced4ddcb4097134ff3c332f xmlns="b02f8d7d-7bea-45ea-802c-6ef2eb648d4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5A13A8-2C3C-480C-975E-1491F117EC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CB478B-BC54-45E2-AC41-CE8A1F130D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2f8d7d-7bea-45ea-802c-6ef2eb648d45"/>
    <ds:schemaRef ds:uri="9af92f5f-b7de-48a0-8ceb-b2ecdbad92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AB7A22-D16B-40DD-8CBC-258936A3D76C}">
  <ds:schemaRefs>
    <ds:schemaRef ds:uri="http://schemas.microsoft.com/office/2006/metadata/properties"/>
    <ds:schemaRef ds:uri="http://schemas.microsoft.com/office/infopath/2007/PartnerControls"/>
    <ds:schemaRef ds:uri="9af92f5f-b7de-48a0-8ceb-b2ecdbad9266"/>
    <ds:schemaRef ds:uri="b02f8d7d-7bea-45ea-802c-6ef2eb64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1508</Words>
  <Application>Microsoft Office PowerPoint</Application>
  <PresentationFormat>全屏显示(4:3)</PresentationFormat>
  <Paragraphs>228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Streamline</vt:lpstr>
      <vt:lpstr>Streamline</vt:lpstr>
      <vt:lpstr>Streamline</vt:lpstr>
      <vt:lpstr>INSERTs, UPDATEs, and DELETEs</vt:lpstr>
      <vt:lpstr>In These Slides . . .</vt:lpstr>
      <vt:lpstr>Modifying Table Rows</vt:lpstr>
      <vt:lpstr>Modifying Table Rows</vt:lpstr>
      <vt:lpstr>INSERT - Adding data to a database</vt:lpstr>
      <vt:lpstr>INSERT - Columns</vt:lpstr>
      <vt:lpstr>INSERT - Values</vt:lpstr>
      <vt:lpstr>INSERT - Values</vt:lpstr>
      <vt:lpstr>INSERT - Example</vt:lpstr>
      <vt:lpstr>Table and Column details the IDE</vt:lpstr>
      <vt:lpstr>INSERT - Example</vt:lpstr>
      <vt:lpstr>INSERT - Missing columns</vt:lpstr>
      <vt:lpstr>DELETE - Removing data from a database</vt:lpstr>
      <vt:lpstr>DELETE - Removing data from a database</vt:lpstr>
      <vt:lpstr>DELETE - Example with PK</vt:lpstr>
      <vt:lpstr>DELETE - Example IS NULL</vt:lpstr>
      <vt:lpstr>UPDATE - Modifying data within a database</vt:lpstr>
      <vt:lpstr>UPDATE - Modifying data within a database</vt:lpstr>
      <vt:lpstr>UPDATE - Modifying data within a database</vt:lpstr>
      <vt:lpstr>UPDATE - Modifying data within a database</vt:lpstr>
      <vt:lpstr>UPDATE - Modifying data within a database</vt:lpstr>
      <vt:lpstr>COMMIT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INSERTs, UPDATEs, and DELETEs</dc:title>
  <cp:lastModifiedBy>Buck</cp:lastModifiedBy>
  <cp:revision>22</cp:revision>
  <dcterms:modified xsi:type="dcterms:W3CDTF">2022-10-17T03:17:41Z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0x01010003221DD8CB34B44CB6B2CD9B4C5AE2D7</vt:lpwstr>
  </property>
</Properties>
</file>