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7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74"/>
      <p:bold r:id="rId75"/>
      <p:italic r:id="rId76"/>
      <p:boldItalic r:id="rId77"/>
    </p:embeddedFont>
    <p:embeddedFont>
      <p:font typeface="Lato" panose="020F0502020204030203" pitchFamily="34" charset="0"/>
      <p:regular r:id="rId78"/>
      <p:bold r:id="rId79"/>
      <p:italic r:id="rId80"/>
      <p:boldItalic r:id="rId81"/>
    </p:embeddedFont>
    <p:embeddedFont>
      <p:font typeface="Lato Light" panose="020F0502020204030203" pitchFamily="34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F4F77D-2CC4-41CF-AD64-CBEB05C9B9B5}">
  <a:tblStyle styleId="{D1F4F77D-2CC4-41CF-AD64-CBEB05C9B9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font" Target="fonts/font11.fntdata"/><Relationship Id="rId89" Type="http://schemas.openxmlformats.org/officeDocument/2006/relationships/tableStyles" Target="tableStyle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Master" Target="slideMasters/slideMaster2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font" Target="fonts/font4.fntdata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font" Target="fonts/font7.fntdata"/><Relationship Id="rId85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font" Target="fonts/font3.fntdata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viewProps" Target="viewProps.xml"/><Relationship Id="rId61" Type="http://schemas.openxmlformats.org/officeDocument/2006/relationships/slide" Target="slides/slide56.xml"/><Relationship Id="rId82" Type="http://schemas.openxmlformats.org/officeDocument/2006/relationships/font" Target="fonts/font9.fntdata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e70fca555_0_15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9e70fca55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e70fca555_0_16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g9e70fca55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e70fca555_0_1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9e70fca55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e70fca555_0_17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9e70fca555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e70fca555_0_19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g9e70fca55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e70fca555_0_20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g9e70fca55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e70fca555_0_18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g9e70fca55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e70fca555_0_20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g9e70fca555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e70fca555_0_19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9e70fca55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e70fca555_0_21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g9e70fca555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b183c714a_1_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5b183c714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e70fca555_0_24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g9e70fca555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e70fca555_0_23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9e70fca555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e70fca555_0_8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g9e70fca55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e70fca555_0_26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g9e70fca555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499d692bf_0_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ga499d692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e70fca555_0_27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g9e70fca555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e70fca555_0_28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9e70fca555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e70fca555_0_28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g9e70fca555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499d692bf_0_2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ga499d692b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499d692bf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ga499d692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e70fca555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9e70fca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499d692bf_0_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ga499d692b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499d692bf_0_4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kind of relationship is Employees and Courses?  MANY-TO-MANY!</a:t>
            </a:r>
            <a:endParaRPr/>
          </a:p>
        </p:txBody>
      </p:sp>
      <p:sp>
        <p:nvSpPr>
          <p:cNvPr id="393" name="Google Shape;393;ga499d692b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a499d692bf_0_4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ga499d692b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499d692bf_0_5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4" name="Google Shape;414;ga499d692b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4df261839_0_1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ga4df26183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a499d692bf_0_6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ga499d692b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4df261839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5" name="Google Shape;435;ga4df2618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499d692bf_0_8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ga499d692b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a499d692bf_0_9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0" name="Google Shape;450;ga499d692b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499d692bf_0_8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8" name="Google Shape;458;ga499d692b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e70fca555_0_10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9e70fca55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a499d692bf_0_12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1" name="Google Shape;471;ga499d692b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499d692bf_0_12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value: “Database” is not directly related to Emp ID</a:t>
            </a:r>
            <a:endParaRPr/>
          </a:p>
        </p:txBody>
      </p:sp>
      <p:sp>
        <p:nvSpPr>
          <p:cNvPr id="480" name="Google Shape;480;ga499d692b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499d692bf_0_17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8" name="Google Shape;488;ga499d692b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499d692bf_0_13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4" name="Google Shape;504;ga499d692b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a4df261839_0_2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ga4df26183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a499d692bf_0_14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4" name="Google Shape;524;ga499d692b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499d692bf_0_17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7" name="Google Shape;537;ga499d692b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4df261839_0_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4" name="Google Shape;544;ga4df2618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a499d692bf_0_21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1" name="Google Shape;551;ga499d692bf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4df261839_0_4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8" name="Google Shape;558;ga4df26183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e70fca555_0_7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9e70fca55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4df261839_0_4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5" name="Google Shape;565;ga4df26183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4df261839_0_5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Nope! No derived columns left!</a:t>
            </a:r>
            <a:endParaRPr/>
          </a:p>
        </p:txBody>
      </p:sp>
      <p:sp>
        <p:nvSpPr>
          <p:cNvPr id="573" name="Google Shape;573;ga4df26183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a4df261839_0_7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3" name="Google Shape;583;ga4df26183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a4df261839_0_8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3" name="Google Shape;593;ga4df26183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4df261839_0_9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1" name="Google Shape;601;ga4df26183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4df261839_0_9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9" name="Google Shape;609;ga4df26183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a4df261839_0_12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0" name="Google Shape;620;ga4df26183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a4df261839_0_10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0" name="Google Shape;630;ga4df26183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a4f3d8a16a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ga4f3d8a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9e70fca555_0_8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9" name="Google Shape;649;g9e70fca55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e70fca555_0_11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9e70fca55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4f3d8a16a_0_2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6" name="Google Shape;656;ga4f3d8a16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4f3d8a16a_0_3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5" name="Google Shape;665;ga4f3d8a16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a4f3d8a16a_0_5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4" name="Google Shape;674;ga4f3d8a16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4f3d8a16a_0_2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1" name="Google Shape;681;ga4f3d8a16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a4f3d8a16a_0_5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8" name="Google Shape;688;ga4f3d8a16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a4f3d8a16a_0_6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5" name="Google Shape;695;ga4f3d8a16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a4f3d8a16a_0_6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2" name="Google Shape;702;ga4f3d8a16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4f3d8a16a_0_7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9" name="Google Shape;709;ga4f3d8a16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e70fca555_0_1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9e70fca55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e70fca555_0_13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9e70fca55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e70fca555_0_22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g9e70fca55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+mn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73342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73342" y="849358"/>
            <a:ext cx="82890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10" name="Google Shape;110;p1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583284" y="1588472"/>
            <a:ext cx="745764" cy="61102"/>
            <a:chOff x="4580561" y="2589004"/>
            <a:chExt cx="1064464" cy="25200"/>
          </a:xfrm>
        </p:grpSpPr>
        <p:sp>
          <p:nvSpPr>
            <p:cNvPr id="114" name="Google Shape;11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25" name="Google Shape;125;p1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32" name="Google Shape;132;p1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0"/>
          <p:cNvGrpSpPr/>
          <p:nvPr/>
        </p:nvGrpSpPr>
        <p:grpSpPr>
          <a:xfrm>
            <a:off x="583284" y="5558971"/>
            <a:ext cx="745764" cy="61102"/>
            <a:chOff x="4580561" y="2589004"/>
            <a:chExt cx="1064464" cy="25200"/>
          </a:xfrm>
        </p:grpSpPr>
        <p:sp>
          <p:nvSpPr>
            <p:cNvPr id="136" name="Google Shape;13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47" name="Google Shape;147;p2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6648" y="162702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581124" y="5558971"/>
            <a:ext cx="745764" cy="61102"/>
            <a:chOff x="4580561" y="2589004"/>
            <a:chExt cx="1064464" cy="25200"/>
          </a:xfrm>
        </p:grpSpPr>
        <p:sp>
          <p:nvSpPr>
            <p:cNvPr id="154" name="Google Shape;15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3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571867" y="1588427"/>
            <a:ext cx="745763" cy="61103"/>
            <a:chOff x="830392" y="1588427"/>
            <a:chExt cx="745763" cy="61103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1359174" y="1432549"/>
              <a:ext cx="61102" cy="37285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987847" y="1430972"/>
              <a:ext cx="61102" cy="376012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3342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3342" y="1322197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73342" y="15753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73342" y="1152072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ctrTitle"/>
          </p:nvPr>
        </p:nvSpPr>
        <p:spPr>
          <a:xfrm>
            <a:off x="480885" y="22507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>
                <a:solidFill>
                  <a:srgbClr val="000000"/>
                </a:solidFill>
              </a:rPr>
              <a:t>Table Normalization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/>
              <a:t>DBMS-1002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539511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Poor Database Designs - Example</a:t>
            </a:r>
            <a:endParaRPr dirty="0"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1"/>
          </p:nvPr>
        </p:nvSpPr>
        <p:spPr>
          <a:xfrm>
            <a:off x="473342" y="986944"/>
            <a:ext cx="8325900" cy="5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if we make each course on it’s own row instead?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ea typeface="Lato"/>
                <a:cs typeface="Lato"/>
                <a:sym typeface="Lato"/>
              </a:rPr>
              <a:t>EmpID</a:t>
            </a:r>
            <a:r>
              <a:rPr lang="en-US" b="1" dirty="0">
                <a:ea typeface="Lato"/>
                <a:cs typeface="Lato"/>
                <a:sym typeface="Lato"/>
              </a:rPr>
              <a:t> </a:t>
            </a:r>
            <a:r>
              <a:rPr lang="en-US" dirty="0"/>
              <a:t>and </a:t>
            </a:r>
            <a:r>
              <a:rPr lang="en-US" b="1" dirty="0">
                <a:ea typeface="Lato"/>
                <a:cs typeface="Lato"/>
                <a:sym typeface="Lato"/>
              </a:rPr>
              <a:t>Code </a:t>
            </a:r>
            <a:r>
              <a:rPr lang="en-US" dirty="0"/>
              <a:t>could be a </a:t>
            </a:r>
            <a:r>
              <a:rPr lang="en-US" b="1" dirty="0">
                <a:ea typeface="Lato"/>
                <a:cs typeface="Lato"/>
                <a:sym typeface="Lato"/>
              </a:rPr>
              <a:t>Composite Primary Key</a:t>
            </a:r>
            <a:r>
              <a:rPr lang="en-US" dirty="0"/>
              <a:t>!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1" indent="0">
              <a:buNone/>
            </a:pPr>
            <a:r>
              <a:rPr lang="en-US" altLang="en-US" sz="2600" dirty="0">
                <a:latin typeface="+mn-lt"/>
              </a:rPr>
              <a:t>This an improvement over the previous design because there is no wasted space on each row</a:t>
            </a:r>
          </a:p>
          <a:p>
            <a:pPr marL="457200" lvl="1" indent="-457200">
              <a:spcBef>
                <a:spcPts val="0"/>
              </a:spcBef>
            </a:pPr>
            <a:r>
              <a:rPr lang="en-US" altLang="en-US" sz="2600" dirty="0">
                <a:latin typeface="+mn-lt"/>
              </a:rPr>
              <a:t>Each row contains a single course</a:t>
            </a:r>
          </a:p>
          <a:p>
            <a:pPr marL="0" lvl="1" indent="0">
              <a:buNone/>
            </a:pPr>
            <a:r>
              <a:rPr lang="en-US" altLang="en-US" sz="2600" dirty="0">
                <a:latin typeface="+mn-lt"/>
              </a:rPr>
              <a:t>However…</a:t>
            </a:r>
          </a:p>
          <a:p>
            <a:pPr marL="0" lvl="1" indent="0">
              <a:buNone/>
            </a:pPr>
            <a:endParaRPr lang="en-US" altLang="en-US" sz="2600" dirty="0">
              <a:latin typeface="+mn-lt"/>
            </a:endParaRPr>
          </a:p>
        </p:txBody>
      </p:sp>
      <p:sp>
        <p:nvSpPr>
          <p:cNvPr id="235" name="Google Shape;235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69" y="2197508"/>
            <a:ext cx="89630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Poor Database Designs - Example</a:t>
            </a:r>
            <a:endParaRPr dirty="0"/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>
            <a:off x="427055" y="79492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What happens when someone takes multiple courses?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yellow cells</a:t>
            </a:r>
            <a:r>
              <a:rPr lang="en-US" dirty="0"/>
              <a:t> show all the duplicated data.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one form of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Data Redundancy</a:t>
            </a:r>
            <a:r>
              <a:rPr lang="en-US" dirty="0"/>
              <a:t>!</a:t>
            </a:r>
            <a:endParaRPr dirty="0"/>
          </a:p>
        </p:txBody>
      </p:sp>
      <p:sp>
        <p:nvSpPr>
          <p:cNvPr id="243" name="Google Shape;243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2411"/>
            <a:ext cx="89916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473342" y="1131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Poor Database Designs - Example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473342" y="858928"/>
            <a:ext cx="8325900" cy="523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happens when someone does not take a course?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Notice that Joe still has a lot of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NULL</a:t>
            </a:r>
            <a:r>
              <a:rPr lang="en-US" dirty="0"/>
              <a:t>s.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All new employees will start out this way!</a:t>
            </a:r>
          </a:p>
          <a:p>
            <a:pPr marL="342900" indent="-342900"/>
            <a:r>
              <a:rPr lang="en-US" altLang="en-US" dirty="0"/>
              <a:t>The employee cannot be added to the table since the ‘Course’ part of the primary key would be </a:t>
            </a:r>
            <a:r>
              <a:rPr lang="en-US" alt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51" name="Google Shape;251;p3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06" y="1519680"/>
            <a:ext cx="88392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title"/>
          </p:nvPr>
        </p:nvSpPr>
        <p:spPr>
          <a:xfrm>
            <a:off x="519629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Anomalies</a:t>
            </a:r>
            <a:endParaRPr dirty="0"/>
          </a:p>
        </p:txBody>
      </p:sp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473342" y="785777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Data Anomalies</a:t>
            </a:r>
            <a:r>
              <a:rPr lang="en-US" dirty="0"/>
              <a:t> occur when a user attempts to modify a table that contains redundant information.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There are three kinds of anomalies</a:t>
            </a:r>
            <a:r>
              <a:rPr lang="en-US" dirty="0"/>
              <a:t>: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Insertion Anomaly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Deletion Anomaly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Modification Anomaly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next few slides will illustrate each of these by example.</a:t>
            </a:r>
            <a:endParaRPr dirty="0"/>
          </a:p>
        </p:txBody>
      </p:sp>
      <p:sp>
        <p:nvSpPr>
          <p:cNvPr id="259" name="Google Shape;259;p3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519629" y="6661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Insertion Anomaly</a:t>
            </a:r>
            <a:endParaRPr dirty="0"/>
          </a:p>
        </p:txBody>
      </p:sp>
      <p:sp>
        <p:nvSpPr>
          <p:cNvPr id="265" name="Google Shape;265;p38"/>
          <p:cNvSpPr txBox="1">
            <a:spLocks noGrp="1"/>
          </p:cNvSpPr>
          <p:nvPr>
            <p:ph type="body" idx="1"/>
          </p:nvPr>
        </p:nvSpPr>
        <p:spPr>
          <a:xfrm>
            <a:off x="473342" y="740057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Insertion Anomaly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  <a:r>
              <a:rPr lang="en-US" b="1" dirty="0"/>
              <a:t>cannot</a:t>
            </a:r>
            <a:r>
              <a:rPr lang="en-US" dirty="0"/>
              <a:t> be inserted into a table without inserting data that is NOT directly related.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Adding new Employees requires course information, even if it is not applicable.</a:t>
            </a:r>
            <a:endParaRPr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Insertion Anomaly</a:t>
            </a:r>
            <a:endParaRPr dirty="0"/>
          </a:p>
        </p:txBody>
      </p:sp>
      <p:sp>
        <p:nvSpPr>
          <p:cNvPr id="272" name="Google Shape;272;p39"/>
          <p:cNvSpPr txBox="1">
            <a:spLocks noGrp="1"/>
          </p:cNvSpPr>
          <p:nvPr>
            <p:ph type="body" idx="1"/>
          </p:nvPr>
        </p:nvSpPr>
        <p:spPr>
          <a:xfrm>
            <a:off x="329184" y="694336"/>
            <a:ext cx="8675660" cy="5450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Insertion Anomaly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Adding a new Employee to our table requires either course information or NULL values!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600" dirty="0"/>
          </a:p>
          <a:p>
            <a:pPr marL="0" indent="0">
              <a:lnSpc>
                <a:spcPct val="115000"/>
              </a:lnSpc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Note</a:t>
            </a:r>
            <a:r>
              <a:rPr lang="en-US" altLang="en-US" dirty="0">
                <a:solidFill>
                  <a:srgbClr val="CC0000"/>
                </a:solidFill>
              </a:rPr>
              <a:t>:</a:t>
            </a:r>
            <a:r>
              <a:rPr lang="en-US" altLang="en-US" dirty="0"/>
              <a:t> Most employees will not have any courses paid for when they are hired, so this would prevent me from adding them to the database. </a:t>
            </a:r>
            <a:r>
              <a:rPr lang="en-US" dirty="0"/>
              <a:t>On his hire day,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Joe </a:t>
            </a:r>
            <a:r>
              <a:rPr lang="en-US" dirty="0"/>
              <a:t>will get a row full of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NULL</a:t>
            </a:r>
            <a:r>
              <a:rPr lang="en-US" dirty="0"/>
              <a:t>s!</a:t>
            </a:r>
            <a:endParaRPr dirty="0"/>
          </a:p>
        </p:txBody>
      </p:sp>
      <p:sp>
        <p:nvSpPr>
          <p:cNvPr id="273" name="Google Shape;273;p3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69" y="2095119"/>
            <a:ext cx="88296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Database Design - Deletion Anomaly</a:t>
            </a:r>
            <a:endParaRPr/>
          </a:p>
        </p:txBody>
      </p:sp>
      <p:sp>
        <p:nvSpPr>
          <p:cNvPr id="280" name="Google Shape;280;p40"/>
          <p:cNvSpPr txBox="1">
            <a:spLocks noGrp="1"/>
          </p:cNvSpPr>
          <p:nvPr>
            <p:ph type="body" idx="1"/>
          </p:nvPr>
        </p:nvSpPr>
        <p:spPr>
          <a:xfrm>
            <a:off x="427055" y="75834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Deletion Anomaly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data is removed, other data not directly related must also be deleted.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Removing course information will also remove an employee!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4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Deletion Anomaly</a:t>
            </a:r>
            <a:endParaRPr dirty="0"/>
          </a:p>
        </p:txBody>
      </p:sp>
      <p:sp>
        <p:nvSpPr>
          <p:cNvPr id="287" name="Google Shape;287;p41"/>
          <p:cNvSpPr txBox="1">
            <a:spLocks noGrp="1"/>
          </p:cNvSpPr>
          <p:nvPr>
            <p:ph type="body" idx="1"/>
          </p:nvPr>
        </p:nvSpPr>
        <p:spPr>
          <a:xfrm>
            <a:off x="374352" y="840641"/>
            <a:ext cx="8632488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Deletion Anomaly </a:t>
            </a:r>
          </a:p>
          <a:p>
            <a:pPr marL="342900" indent="-342900"/>
            <a:r>
              <a:rPr lang="en-US" altLang="en-US" dirty="0"/>
              <a:t>Suppose that </a:t>
            </a:r>
            <a:r>
              <a:rPr lang="en-US" altLang="en-US" b="1" dirty="0"/>
              <a:t>ASP</a:t>
            </a:r>
            <a:r>
              <a:rPr lang="en-US" altLang="en-US" dirty="0"/>
              <a:t> is no longer used by the company. Management wants to delete all information regarding ASP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Removing the ASP course also removes the employee!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Poor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Steve </a:t>
            </a:r>
            <a:r>
              <a:rPr lang="en-US" dirty="0"/>
              <a:t>is fired because we delete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ASP</a:t>
            </a:r>
            <a:r>
              <a:rPr lang="en-US" dirty="0">
                <a:ea typeface="Lato"/>
                <a:cs typeface="Lato"/>
              </a:rPr>
              <a:t>?</a:t>
            </a:r>
            <a:r>
              <a:rPr lang="en-US" dirty="0"/>
              <a:t> 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:(</a:t>
            </a:r>
            <a:endParaRPr dirty="0"/>
          </a:p>
        </p:txBody>
      </p:sp>
      <p:sp>
        <p:nvSpPr>
          <p:cNvPr id="288" name="Google Shape;288;p4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89" name="Google Shape;2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" y="2595137"/>
            <a:ext cx="88296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Modification Anomaly</a:t>
            </a:r>
            <a:endParaRPr dirty="0"/>
          </a:p>
        </p:txBody>
      </p:sp>
      <p:sp>
        <p:nvSpPr>
          <p:cNvPr id="295" name="Google Shape;295;p42"/>
          <p:cNvSpPr txBox="1">
            <a:spLocks noGrp="1"/>
          </p:cNvSpPr>
          <p:nvPr>
            <p:ph type="body" idx="1"/>
          </p:nvPr>
        </p:nvSpPr>
        <p:spPr>
          <a:xfrm>
            <a:off x="456648" y="97780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Modification Anomaly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Updating data requires duplicate data spread out over multiple rows to be updated at the same time for data integrity!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Changing employee information may require updating multiple rows assuming they have taken 2 or more courses.</a:t>
            </a:r>
            <a:endParaRPr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Modification Anomaly</a:t>
            </a:r>
            <a:endParaRPr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body" idx="1"/>
          </p:nvPr>
        </p:nvSpPr>
        <p:spPr>
          <a:xfrm>
            <a:off x="338328" y="767489"/>
            <a:ext cx="8695091" cy="4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Modification Anomaly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give Margaret a salary increase, we have to update THREE rows!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Imagine working on payroll when these salaries are not consistent. </a:t>
            </a:r>
            <a:r>
              <a:rPr lang="en-US" i="1" dirty="0"/>
              <a:t>(</a:t>
            </a:r>
            <a:r>
              <a:rPr lang="en-US" b="1" i="1" dirty="0">
                <a:latin typeface="Lato"/>
                <a:ea typeface="Lato"/>
                <a:cs typeface="Lato"/>
                <a:sym typeface="Lato"/>
              </a:rPr>
              <a:t>Data Integrity issue!</a:t>
            </a:r>
            <a:r>
              <a:rPr lang="en-US" i="1" dirty="0"/>
              <a:t>)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en-US" dirty="0"/>
              <a:t>If they are different, can you tell which one is correct?  </a:t>
            </a:r>
            <a:r>
              <a:rPr lang="en-US" altLang="en-US" b="1" dirty="0"/>
              <a:t>(NO!)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</p:txBody>
      </p:sp>
      <p:sp>
        <p:nvSpPr>
          <p:cNvPr id="303" name="Google Shape;303;p4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04" name="Google Shape;3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94" y="2130171"/>
            <a:ext cx="88868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 These Slides . . .</a:t>
            </a:r>
            <a:endParaRPr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473342" y="90464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We will be covering: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Database Normalization</a:t>
            </a:r>
            <a:endParaRPr dirty="0"/>
          </a:p>
          <a:p>
            <a:pPr marL="13716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First Normal Form (1NF)</a:t>
            </a:r>
            <a:endParaRPr dirty="0"/>
          </a:p>
          <a:p>
            <a:pPr marL="13716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Second Normal Form (2NF)</a:t>
            </a:r>
            <a:endParaRPr dirty="0"/>
          </a:p>
          <a:p>
            <a:pPr marL="13716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Third Normal Form (3NF)</a:t>
            </a:r>
            <a:endParaRPr dirty="0"/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Anomalies</a:t>
            </a:r>
            <a:endParaRPr dirty="0"/>
          </a:p>
          <a:p>
            <a:pPr marL="13716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Insertion, Deletion, Modification, Time</a:t>
            </a:r>
            <a:endParaRPr dirty="0"/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Dependencies</a:t>
            </a:r>
            <a:endParaRPr dirty="0"/>
          </a:p>
          <a:p>
            <a:pPr marL="13716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Functional, Partial, Derived, and Transitive</a:t>
            </a:r>
            <a:endParaRPr dirty="0"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Redundancy</a:t>
            </a:r>
            <a:endParaRPr dirty="0"/>
          </a:p>
        </p:txBody>
      </p:sp>
      <p:sp>
        <p:nvSpPr>
          <p:cNvPr id="310" name="Google Shape;310;p44"/>
          <p:cNvSpPr txBox="1">
            <a:spLocks noGrp="1"/>
          </p:cNvSpPr>
          <p:nvPr>
            <p:ph type="body" idx="1"/>
          </p:nvPr>
        </p:nvSpPr>
        <p:spPr>
          <a:xfrm>
            <a:off x="427054" y="758345"/>
            <a:ext cx="8479201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/>
              <a:t>It is important to note that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Data Redundancy</a:t>
            </a:r>
            <a:r>
              <a:rPr lang="en-US" sz="2300" dirty="0"/>
              <a:t> can never truly be removed in a relational database. </a:t>
            </a: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Why?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/>
              <a:t>Because we must relate Primary Key columns to Foreign Key columns.</a:t>
            </a: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/>
              <a:t>Just know that these keys will always have some level of duplication throughout a database and we are ok with that.</a:t>
            </a:r>
            <a:endParaRPr sz="2300" dirty="0"/>
          </a:p>
        </p:txBody>
      </p:sp>
      <p:sp>
        <p:nvSpPr>
          <p:cNvPr id="311" name="Google Shape;311;p4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</a:t>
            </a:r>
            <a:endParaRPr dirty="0"/>
          </a:p>
        </p:txBody>
      </p:sp>
      <p:sp>
        <p:nvSpPr>
          <p:cNvPr id="317" name="Google Shape;317;p45"/>
          <p:cNvSpPr txBox="1">
            <a:spLocks noGrp="1"/>
          </p:cNvSpPr>
          <p:nvPr>
            <p:ph type="body" idx="1"/>
          </p:nvPr>
        </p:nvSpPr>
        <p:spPr>
          <a:xfrm>
            <a:off x="427055" y="75834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have seen some examples of what can go wrong with a poorly designed database.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Now let us discuss a solid methodical approach to relational database design called </a:t>
            </a: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Database Normalization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18" name="Google Shape;318;p4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>
            <a:spLocks noGrp="1"/>
          </p:cNvSpPr>
          <p:nvPr>
            <p:ph type="title"/>
          </p:nvPr>
        </p:nvSpPr>
        <p:spPr>
          <a:xfrm>
            <a:off x="557799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Normalization</a:t>
            </a:r>
            <a:endParaRPr dirty="0"/>
          </a:p>
        </p:txBody>
      </p:sp>
      <p:sp>
        <p:nvSpPr>
          <p:cNvPr id="324" name="Google Shape;324;p46"/>
          <p:cNvSpPr txBox="1">
            <a:spLocks noGrp="1"/>
          </p:cNvSpPr>
          <p:nvPr>
            <p:ph type="body" idx="1"/>
          </p:nvPr>
        </p:nvSpPr>
        <p:spPr>
          <a:xfrm>
            <a:off x="511512" y="75834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Database Normalization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is the process of structuring relational databases to reduce data redundancy and to improve data integrity.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 this course we will discuss three stages of normalization: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First Normal Form 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1NF</a:t>
            </a:r>
            <a:r>
              <a:rPr lang="en-US" dirty="0"/>
              <a:t>)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Second Normal Form 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2NF</a:t>
            </a:r>
            <a:r>
              <a:rPr lang="en-US" dirty="0"/>
              <a:t>)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Third Normal Form 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3NF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25" name="Google Shape;325;p4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First Normal Form (1NF)</a:t>
            </a:r>
            <a:endParaRPr dirty="0"/>
          </a:p>
        </p:txBody>
      </p:sp>
      <p:sp>
        <p:nvSpPr>
          <p:cNvPr id="331" name="Google Shape;331;p47"/>
          <p:cNvSpPr txBox="1">
            <a:spLocks noGrp="1"/>
          </p:cNvSpPr>
          <p:nvPr>
            <p:ph type="body" idx="1"/>
          </p:nvPr>
        </p:nvSpPr>
        <p:spPr>
          <a:xfrm>
            <a:off x="473342" y="95951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is in </a:t>
            </a:r>
            <a:r>
              <a:rPr lang="en-US" b="1" dirty="0">
                <a:solidFill>
                  <a:schemeClr val="accent3"/>
                </a:solidFill>
              </a:rPr>
              <a:t>First Normal Form </a:t>
            </a:r>
            <a:r>
              <a:rPr lang="en-US" dirty="0"/>
              <a:t>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1NF</a:t>
            </a:r>
            <a:r>
              <a:rPr lang="en-US" dirty="0"/>
              <a:t>) if: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All attributes contain an atomic piece of information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Complex attributes may need to be broken into their own separate columns.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There exists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Primary Key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There are no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Repeating Groups</a:t>
            </a:r>
            <a:r>
              <a:rPr lang="en-US" dirty="0"/>
              <a:t> </a:t>
            </a:r>
            <a:endParaRPr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Columns containing multiple values will need to move into their own table(s)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4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>
            <a:spLocks noGrp="1"/>
          </p:cNvSpPr>
          <p:nvPr>
            <p:ph type="title"/>
          </p:nvPr>
        </p:nvSpPr>
        <p:spPr>
          <a:xfrm>
            <a:off x="473342" y="14890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Example - 1NF</a:t>
            </a:r>
            <a:endParaRPr dirty="0"/>
          </a:p>
        </p:txBody>
      </p:sp>
      <p:sp>
        <p:nvSpPr>
          <p:cNvPr id="338" name="Google Shape;338;p48"/>
          <p:cNvSpPr txBox="1">
            <a:spLocks noGrp="1"/>
          </p:cNvSpPr>
          <p:nvPr>
            <p:ph type="body" idx="1"/>
          </p:nvPr>
        </p:nvSpPr>
        <p:spPr>
          <a:xfrm>
            <a:off x="283464" y="822353"/>
            <a:ext cx="8577072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Starting with this spreadsheet, we will follow the steps to transform this into </a:t>
            </a:r>
            <a:r>
              <a:rPr lang="en-US" b="1" dirty="0"/>
              <a:t>First Normal Form </a:t>
            </a:r>
            <a:r>
              <a:rPr lang="en-US" dirty="0"/>
              <a:t>(1NF) database tables: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altLang="en-US" dirty="0"/>
              <a:t>Attributes should all be identified by doing analysis with the </a:t>
            </a:r>
            <a:r>
              <a:rPr lang="en-US" altLang="en-US" b="1" dirty="0"/>
              <a:t>users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4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aphicFrame>
        <p:nvGraphicFramePr>
          <p:cNvPr id="340" name="Google Shape;340;p48"/>
          <p:cNvGraphicFramePr/>
          <p:nvPr>
            <p:extLst>
              <p:ext uri="{D42A27DB-BD31-4B8C-83A1-F6EECF244321}">
                <p14:modId xmlns:p14="http://schemas.microsoft.com/office/powerpoint/2010/main" val="2506711408"/>
              </p:ext>
            </p:extLst>
          </p:nvPr>
        </p:nvGraphicFramePr>
        <p:xfrm>
          <a:off x="473342" y="3044211"/>
          <a:ext cx="7580500" cy="236885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0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9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Example - 1NF</a:t>
            </a:r>
            <a:endParaRPr dirty="0"/>
          </a:p>
        </p:txBody>
      </p:sp>
      <p:sp>
        <p:nvSpPr>
          <p:cNvPr id="346" name="Google Shape;346;p49"/>
          <p:cNvSpPr txBox="1">
            <a:spLocks noGrp="1"/>
          </p:cNvSpPr>
          <p:nvPr>
            <p:ph type="body" idx="1"/>
          </p:nvPr>
        </p:nvSpPr>
        <p:spPr>
          <a:xfrm>
            <a:off x="201168" y="845820"/>
            <a:ext cx="8823960" cy="46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Step One</a:t>
            </a:r>
            <a:r>
              <a:rPr lang="en-US" sz="2200" dirty="0">
                <a:solidFill>
                  <a:srgbClr val="C00000"/>
                </a:solidFill>
              </a:rPr>
              <a:t>: </a:t>
            </a:r>
            <a:r>
              <a:rPr lang="en-US" sz="2200" dirty="0"/>
              <a:t>Break up complex attributes into new columns. (optional)</a:t>
            </a: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In this example we do not have to do anything</a:t>
            </a:r>
            <a:r>
              <a:rPr lang="en-US" sz="2200" dirty="0"/>
              <a:t>.</a:t>
            </a: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	</a:t>
            </a: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Note: </a:t>
            </a:r>
            <a:r>
              <a:rPr lang="en-US" sz="2200" dirty="0"/>
              <a:t>Although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Date Completed</a:t>
            </a:r>
            <a:r>
              <a:rPr lang="en-US" sz="2200" dirty="0"/>
              <a:t> is a complex attribute, we will not break it into: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Day</a:t>
            </a:r>
            <a:r>
              <a:rPr lang="en-US" sz="2200" dirty="0"/>
              <a:t>,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Month</a:t>
            </a:r>
            <a:r>
              <a:rPr lang="en-US" sz="2200" dirty="0"/>
              <a:t>,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Year</a:t>
            </a:r>
            <a:r>
              <a:rPr lang="en-US" sz="2200" dirty="0"/>
              <a:t>. </a:t>
            </a:r>
            <a:br>
              <a:rPr lang="en-US" sz="2200" dirty="0"/>
            </a:br>
            <a:r>
              <a:rPr lang="en-US" sz="2200" i="1" dirty="0"/>
              <a:t>(It’s not practical to do so. Unless we have a business reason for it)</a:t>
            </a:r>
            <a:br>
              <a:rPr lang="en-US" sz="2200" dirty="0"/>
            </a:b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If we had a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Full Name</a:t>
            </a:r>
            <a:r>
              <a:rPr lang="en-US" sz="2200" dirty="0"/>
              <a:t>, we would break it into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First </a:t>
            </a:r>
            <a:r>
              <a:rPr lang="en-US" sz="2200" dirty="0"/>
              <a:t>and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Last</a:t>
            </a:r>
            <a:r>
              <a:rPr lang="en-US" sz="2200" dirty="0"/>
              <a:t>.</a:t>
            </a:r>
            <a:endParaRPr sz="2200" dirty="0"/>
          </a:p>
        </p:txBody>
      </p:sp>
      <p:sp>
        <p:nvSpPr>
          <p:cNvPr id="347" name="Google Shape;347;p4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graphicFrame>
        <p:nvGraphicFramePr>
          <p:cNvPr id="348" name="Google Shape;348;p49"/>
          <p:cNvGraphicFramePr/>
          <p:nvPr>
            <p:extLst>
              <p:ext uri="{D42A27DB-BD31-4B8C-83A1-F6EECF244321}">
                <p14:modId xmlns:p14="http://schemas.microsoft.com/office/powerpoint/2010/main" val="290538019"/>
              </p:ext>
            </p:extLst>
          </p:nvPr>
        </p:nvGraphicFramePr>
        <p:xfrm>
          <a:off x="598742" y="1418844"/>
          <a:ext cx="8200500" cy="969583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2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2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0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2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2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330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>
            <a:spLocks noGrp="1"/>
          </p:cNvSpPr>
          <p:nvPr>
            <p:ph type="title"/>
          </p:nvPr>
        </p:nvSpPr>
        <p:spPr>
          <a:xfrm>
            <a:off x="519627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First Normal Form (1NF)</a:t>
            </a:r>
            <a:endParaRPr dirty="0"/>
          </a:p>
        </p:txBody>
      </p:sp>
      <p:sp>
        <p:nvSpPr>
          <p:cNvPr id="354" name="Google Shape;354;p50"/>
          <p:cNvSpPr txBox="1">
            <a:spLocks noGrp="1"/>
          </p:cNvSpPr>
          <p:nvPr>
            <p:ph type="body" idx="1"/>
          </p:nvPr>
        </p:nvSpPr>
        <p:spPr>
          <a:xfrm>
            <a:off x="473342" y="845820"/>
            <a:ext cx="8325900" cy="46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Step Two</a:t>
            </a:r>
            <a:r>
              <a:rPr lang="en-US" sz="2200" dirty="0">
                <a:solidFill>
                  <a:srgbClr val="C00000"/>
                </a:solidFill>
              </a:rPr>
              <a:t>: </a:t>
            </a:r>
            <a:r>
              <a:rPr lang="en-US" sz="2200" dirty="0"/>
              <a:t>Declare a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Primary Key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>
              <a:lnSpc>
                <a:spcPct val="115000"/>
              </a:lnSpc>
              <a:buNone/>
            </a:pPr>
            <a:r>
              <a:rPr lang="en-US" sz="2200" dirty="0"/>
              <a:t>The employee id (</a:t>
            </a:r>
            <a:r>
              <a:rPr lang="en-US" sz="2200" b="1" dirty="0" err="1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EmpID</a:t>
            </a:r>
            <a:r>
              <a:rPr lang="en-US" sz="2200" dirty="0"/>
              <a:t>) column is the best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Primary Key</a:t>
            </a:r>
            <a:r>
              <a:rPr lang="en-US" sz="2200" dirty="0"/>
              <a:t> candidate </a:t>
            </a:r>
            <a:r>
              <a:rPr lang="en-US" altLang="en-US" sz="2200" dirty="0"/>
              <a:t>since each employee will have one, and they will all be different</a:t>
            </a: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355" name="Google Shape;355;p5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graphicFrame>
        <p:nvGraphicFramePr>
          <p:cNvPr id="356" name="Google Shape;356;p50"/>
          <p:cNvGraphicFramePr/>
          <p:nvPr>
            <p:extLst>
              <p:ext uri="{D42A27DB-BD31-4B8C-83A1-F6EECF244321}">
                <p14:modId xmlns:p14="http://schemas.microsoft.com/office/powerpoint/2010/main" val="2129761284"/>
              </p:ext>
            </p:extLst>
          </p:nvPr>
        </p:nvGraphicFramePr>
        <p:xfrm>
          <a:off x="618614" y="1453805"/>
          <a:ext cx="7580500" cy="236885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0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9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>
            <a:spLocks noGrp="1"/>
          </p:cNvSpPr>
          <p:nvPr>
            <p:ph type="title"/>
          </p:nvPr>
        </p:nvSpPr>
        <p:spPr>
          <a:xfrm>
            <a:off x="502935" y="1153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Normalization - First Normal Form (1NF)</a:t>
            </a:r>
            <a:endParaRPr/>
          </a:p>
        </p:txBody>
      </p:sp>
      <p:sp>
        <p:nvSpPr>
          <p:cNvPr id="362" name="Google Shape;362;p51"/>
          <p:cNvSpPr txBox="1">
            <a:spLocks noGrp="1"/>
          </p:cNvSpPr>
          <p:nvPr>
            <p:ph type="body" idx="1"/>
          </p:nvPr>
        </p:nvSpPr>
        <p:spPr>
          <a:xfrm>
            <a:off x="182880" y="681228"/>
            <a:ext cx="8844487" cy="55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Step Three - Part 1</a:t>
            </a:r>
            <a:r>
              <a:rPr lang="en-US" sz="2200" b="1" dirty="0">
                <a:solidFill>
                  <a:srgbClr val="C00000"/>
                </a:solidFill>
              </a:rPr>
              <a:t>: </a:t>
            </a:r>
            <a:r>
              <a:rPr lang="en-US" sz="2200" dirty="0"/>
              <a:t>Identify which row(s) contain multiple values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en-US" sz="2000" dirty="0"/>
              <a:t>Often referred to as a Repeating Group is any attribute or group of attributes that occur more than one time on a single row </a:t>
            </a:r>
            <a:r>
              <a:rPr lang="en-US" altLang="en-US" sz="2000" i="1" dirty="0"/>
              <a:t>(multiple-value attributes)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600"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00"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For example: </a:t>
            </a:r>
            <a:r>
              <a:rPr lang="en-US" sz="22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Code </a:t>
            </a:r>
            <a:endParaRPr sz="2200" b="1" dirty="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Has a set of 2 values for employee id </a:t>
            </a:r>
            <a:r>
              <a:rPr lang="en-US" sz="2200" b="1" dirty="0"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100</a:t>
            </a:r>
            <a:r>
              <a:rPr lang="en-US" sz="2200" dirty="0"/>
              <a:t>: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highlight>
                  <a:srgbClr val="CCCCCC"/>
                </a:highlight>
                <a:latin typeface="Lato"/>
                <a:ea typeface="Lato"/>
                <a:cs typeface="Lato"/>
                <a:sym typeface="Lato"/>
              </a:rPr>
              <a:t>[DB, PV]</a:t>
            </a:r>
            <a:endParaRPr sz="2200" dirty="0">
              <a:highlight>
                <a:srgbClr val="CCCCCC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Therefore the columns that can contain multiple values per row are:</a:t>
            </a:r>
            <a:br>
              <a:rPr lang="en-US" sz="2200" dirty="0"/>
            </a:br>
            <a:r>
              <a:rPr lang="en-US" sz="22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Code</a:t>
            </a:r>
            <a:r>
              <a:rPr lang="en-US" sz="2200" dirty="0"/>
              <a:t>, </a:t>
            </a:r>
            <a:r>
              <a:rPr lang="en-US" sz="22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Course</a:t>
            </a:r>
            <a:r>
              <a:rPr lang="en-US" sz="2200" dirty="0"/>
              <a:t>, </a:t>
            </a:r>
            <a:r>
              <a:rPr lang="en-US" sz="22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Date Completed</a:t>
            </a:r>
            <a:r>
              <a:rPr lang="en-US" sz="2200" dirty="0"/>
              <a:t>, </a:t>
            </a:r>
            <a:r>
              <a:rPr lang="en-US" sz="22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Mark</a:t>
            </a:r>
            <a:r>
              <a:rPr lang="en-US" sz="2200" dirty="0"/>
              <a:t>, </a:t>
            </a:r>
            <a:r>
              <a:rPr lang="en-US" sz="22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Fee</a:t>
            </a:r>
            <a:endParaRPr sz="2200" dirty="0">
              <a:highlight>
                <a:srgbClr val="FFFF00"/>
              </a:highlight>
            </a:endParaRPr>
          </a:p>
        </p:txBody>
      </p:sp>
      <p:sp>
        <p:nvSpPr>
          <p:cNvPr id="363" name="Google Shape;363;p5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graphicFrame>
        <p:nvGraphicFramePr>
          <p:cNvPr id="364" name="Google Shape;364;p51"/>
          <p:cNvGraphicFramePr/>
          <p:nvPr>
            <p:extLst>
              <p:ext uri="{D42A27DB-BD31-4B8C-83A1-F6EECF244321}">
                <p14:modId xmlns:p14="http://schemas.microsoft.com/office/powerpoint/2010/main" val="961313646"/>
              </p:ext>
            </p:extLst>
          </p:nvPr>
        </p:nvGraphicFramePr>
        <p:xfrm>
          <a:off x="313135" y="1959015"/>
          <a:ext cx="7580500" cy="2337312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0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9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616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DB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PV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>
            <a:spLocks noGrp="1"/>
          </p:cNvSpPr>
          <p:nvPr>
            <p:ph type="title"/>
          </p:nvPr>
        </p:nvSpPr>
        <p:spPr>
          <a:xfrm>
            <a:off x="502935" y="1153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Normalization - First Normal Form (1NF)</a:t>
            </a:r>
            <a:endParaRPr/>
          </a:p>
        </p:txBody>
      </p:sp>
      <p:sp>
        <p:nvSpPr>
          <p:cNvPr id="370" name="Google Shape;370;p52"/>
          <p:cNvSpPr txBox="1">
            <a:spLocks noGrp="1"/>
          </p:cNvSpPr>
          <p:nvPr>
            <p:ph type="body" idx="1"/>
          </p:nvPr>
        </p:nvSpPr>
        <p:spPr>
          <a:xfrm>
            <a:off x="456650" y="800100"/>
            <a:ext cx="8325900" cy="55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Alternatively</a:t>
            </a:r>
            <a:r>
              <a:rPr lang="en-US" sz="2200" dirty="0"/>
              <a:t>, we could have visualized our data like this </a:t>
            </a:r>
            <a:br>
              <a:rPr lang="en-US" sz="2200" dirty="0"/>
            </a:br>
            <a:r>
              <a:rPr lang="en-US" sz="2200" i="1" dirty="0"/>
              <a:t>(with employee information repeated on each row):</a:t>
            </a:r>
            <a:endParaRPr sz="2200" b="1" i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In this case, you would have to determine which columns contained sets, by checking if values changed over multiple rows.</a:t>
            </a:r>
            <a:endParaRPr sz="2200" dirty="0"/>
          </a:p>
        </p:txBody>
      </p:sp>
      <p:sp>
        <p:nvSpPr>
          <p:cNvPr id="371" name="Google Shape;371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graphicFrame>
        <p:nvGraphicFramePr>
          <p:cNvPr id="372" name="Google Shape;372;p52"/>
          <p:cNvGraphicFramePr/>
          <p:nvPr/>
        </p:nvGraphicFramePr>
        <p:xfrm>
          <a:off x="582038" y="1790700"/>
          <a:ext cx="7580500" cy="236885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0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9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82038" y="2340864"/>
            <a:ext cx="7580500" cy="493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>
            <a:spLocks noGrp="1"/>
          </p:cNvSpPr>
          <p:nvPr>
            <p:ph type="title"/>
          </p:nvPr>
        </p:nvSpPr>
        <p:spPr>
          <a:xfrm>
            <a:off x="582038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First Normal Form (1NF)</a:t>
            </a:r>
            <a:endParaRPr dirty="0"/>
          </a:p>
        </p:txBody>
      </p:sp>
      <p:sp>
        <p:nvSpPr>
          <p:cNvPr id="378" name="Google Shape;378;p53"/>
          <p:cNvSpPr txBox="1">
            <a:spLocks noGrp="1"/>
          </p:cNvSpPr>
          <p:nvPr>
            <p:ph type="body" idx="1"/>
          </p:nvPr>
        </p:nvSpPr>
        <p:spPr>
          <a:xfrm>
            <a:off x="383498" y="978187"/>
            <a:ext cx="8325900" cy="48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Step Three - Part 2</a:t>
            </a:r>
            <a:r>
              <a:rPr lang="en-US" sz="2200" dirty="0"/>
              <a:t>: Move the </a:t>
            </a:r>
            <a:r>
              <a:rPr lang="en-US" sz="22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columns with sets</a:t>
            </a:r>
            <a:r>
              <a:rPr lang="en-US" sz="2200" dirty="0"/>
              <a:t> </a:t>
            </a:r>
            <a:r>
              <a:rPr lang="en-US" sz="2200" i="1" dirty="0"/>
              <a:t>(Repeating Group) </a:t>
            </a:r>
            <a:r>
              <a:rPr lang="en-US" sz="2200" dirty="0"/>
              <a:t>to a new table</a:t>
            </a: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We now have two tables: 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Employees </a:t>
            </a:r>
            <a:r>
              <a:rPr lang="en-US" sz="2200" dirty="0"/>
              <a:t>and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Courses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Are they both in 1NF yet? </a:t>
            </a:r>
            <a:endParaRPr sz="2200" b="1" dirty="0">
              <a:solidFill>
                <a:srgbClr val="C00000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Not yet, the new table needs a Primary Key!</a:t>
            </a:r>
            <a:endParaRPr sz="2200" dirty="0"/>
          </a:p>
        </p:txBody>
      </p:sp>
      <p:sp>
        <p:nvSpPr>
          <p:cNvPr id="379" name="Google Shape;379;p5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graphicFrame>
        <p:nvGraphicFramePr>
          <p:cNvPr id="380" name="Google Shape;380;p53"/>
          <p:cNvGraphicFramePr/>
          <p:nvPr>
            <p:extLst>
              <p:ext uri="{D42A27DB-BD31-4B8C-83A1-F6EECF244321}">
                <p14:modId xmlns:p14="http://schemas.microsoft.com/office/powerpoint/2010/main" val="4222595049"/>
              </p:ext>
            </p:extLst>
          </p:nvPr>
        </p:nvGraphicFramePr>
        <p:xfrm>
          <a:off x="508886" y="1988820"/>
          <a:ext cx="4204100" cy="1919904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38,400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1" name="Google Shape;381;p53"/>
          <p:cNvGraphicFramePr/>
          <p:nvPr>
            <p:extLst>
              <p:ext uri="{D42A27DB-BD31-4B8C-83A1-F6EECF244321}">
                <p14:modId xmlns:p14="http://schemas.microsoft.com/office/powerpoint/2010/main" val="1143415523"/>
              </p:ext>
            </p:extLst>
          </p:nvPr>
        </p:nvGraphicFramePr>
        <p:xfrm>
          <a:off x="5205854" y="1988820"/>
          <a:ext cx="3376400" cy="2025915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Code</a:t>
                      </a:r>
                      <a:endParaRPr b="1" dirty="0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250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" name="Elbow Connector 2"/>
          <p:cNvCxnSpPr/>
          <p:nvPr/>
        </p:nvCxnSpPr>
        <p:spPr>
          <a:xfrm rot="5400000">
            <a:off x="3857680" y="2992192"/>
            <a:ext cx="2107692" cy="146304"/>
          </a:xfrm>
          <a:prstGeom prst="bentConnector3">
            <a:avLst>
              <a:gd name="adj1" fmla="val 51302"/>
            </a:avLst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</a:t>
            </a:r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473342" y="922937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Designing a database can be subjective.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For example: </a:t>
            </a:r>
            <a:r>
              <a:rPr lang="en-US" dirty="0"/>
              <a:t>If you ask 10 database experts to create an ERD based on some complex business requirements, you will likely see 10 unique solutions.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So, how do we know if a database design is good?</a:t>
            </a:r>
            <a:endParaRPr dirty="0"/>
          </a:p>
        </p:txBody>
      </p:sp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>
            <a:spLocks noGrp="1"/>
          </p:cNvSpPr>
          <p:nvPr>
            <p:ph type="title"/>
          </p:nvPr>
        </p:nvSpPr>
        <p:spPr>
          <a:xfrm>
            <a:off x="473342" y="11848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First Normal Form (1NF)</a:t>
            </a:r>
            <a:endParaRPr dirty="0"/>
          </a:p>
        </p:txBody>
      </p:sp>
      <p:sp>
        <p:nvSpPr>
          <p:cNvPr id="387" name="Google Shape;387;p54"/>
          <p:cNvSpPr txBox="1">
            <a:spLocks noGrp="1"/>
          </p:cNvSpPr>
          <p:nvPr>
            <p:ph type="body" idx="1"/>
          </p:nvPr>
        </p:nvSpPr>
        <p:spPr>
          <a:xfrm>
            <a:off x="473342" y="1761364"/>
            <a:ext cx="5078400" cy="24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Unfortunately, Codes are not unique.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Notice that </a:t>
            </a:r>
            <a:r>
              <a:rPr lang="en-US" sz="22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DB </a:t>
            </a:r>
            <a:r>
              <a:rPr lang="en-US" sz="2200" dirty="0"/>
              <a:t>is represented twice! 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Which brings up a problem, how do we know who took these courses?</a:t>
            </a:r>
            <a:endParaRPr sz="2200" dirty="0"/>
          </a:p>
        </p:txBody>
      </p:sp>
      <p:sp>
        <p:nvSpPr>
          <p:cNvPr id="388" name="Google Shape;388;p5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graphicFrame>
        <p:nvGraphicFramePr>
          <p:cNvPr id="389" name="Google Shape;389;p54"/>
          <p:cNvGraphicFramePr/>
          <p:nvPr>
            <p:extLst>
              <p:ext uri="{D42A27DB-BD31-4B8C-83A1-F6EECF244321}">
                <p14:modId xmlns:p14="http://schemas.microsoft.com/office/powerpoint/2010/main" val="578356020"/>
              </p:ext>
            </p:extLst>
          </p:nvPr>
        </p:nvGraphicFramePr>
        <p:xfrm>
          <a:off x="5551730" y="1674876"/>
          <a:ext cx="3376400" cy="2025915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Code</a:t>
                      </a:r>
                      <a:endParaRPr b="1" dirty="0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DB</a:t>
                      </a:r>
                      <a:endParaRPr dirty="0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250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0" name="Google Shape;390;p54"/>
          <p:cNvSpPr txBox="1"/>
          <p:nvPr/>
        </p:nvSpPr>
        <p:spPr>
          <a:xfrm>
            <a:off x="473342" y="1027176"/>
            <a:ext cx="748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Can we make the </a:t>
            </a:r>
            <a:r>
              <a:rPr lang="en-US" sz="2200" b="1" dirty="0">
                <a:solidFill>
                  <a:srgbClr val="C00000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Code </a:t>
            </a:r>
            <a:r>
              <a:rPr lang="en-US" sz="22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column the Primary Key?</a:t>
            </a:r>
            <a:endParaRPr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>
            <a:spLocks noGrp="1"/>
          </p:cNvSpPr>
          <p:nvPr>
            <p:ph type="title"/>
          </p:nvPr>
        </p:nvSpPr>
        <p:spPr>
          <a:xfrm>
            <a:off x="473342" y="14527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Normalization - First Normal Form (1NF)</a:t>
            </a:r>
            <a:endParaRPr/>
          </a:p>
        </p:txBody>
      </p:sp>
      <p:sp>
        <p:nvSpPr>
          <p:cNvPr id="396" name="Google Shape;396;p55"/>
          <p:cNvSpPr txBox="1">
            <a:spLocks noGrp="1"/>
          </p:cNvSpPr>
          <p:nvPr>
            <p:ph type="body" idx="1"/>
          </p:nvPr>
        </p:nvSpPr>
        <p:spPr>
          <a:xfrm>
            <a:off x="473342" y="1521396"/>
            <a:ext cx="4540500" cy="29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With the addition of this column we can see which employee took which course.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Can </a:t>
            </a:r>
            <a:r>
              <a:rPr lang="en-US" sz="2200" b="1" dirty="0" err="1">
                <a:solidFill>
                  <a:srgbClr val="C00000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Emp</a:t>
            </a:r>
            <a:r>
              <a:rPr lang="en-US" sz="2200" b="1" dirty="0">
                <a:solidFill>
                  <a:srgbClr val="C00000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 ID</a:t>
            </a:r>
            <a:r>
              <a:rPr lang="en-US" sz="2200" b="1" dirty="0">
                <a:solidFill>
                  <a:srgbClr val="C00000"/>
                </a:solidFill>
              </a:rPr>
              <a:t> be the Primary Key?</a:t>
            </a:r>
            <a:endParaRPr sz="22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No, these values are repeating too.</a:t>
            </a:r>
            <a:endParaRPr sz="2200" dirty="0"/>
          </a:p>
        </p:txBody>
      </p:sp>
      <p:sp>
        <p:nvSpPr>
          <p:cNvPr id="397" name="Google Shape;397;p5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graphicFrame>
        <p:nvGraphicFramePr>
          <p:cNvPr id="398" name="Google Shape;398;p55"/>
          <p:cNvGraphicFramePr/>
          <p:nvPr>
            <p:extLst>
              <p:ext uri="{D42A27DB-BD31-4B8C-83A1-F6EECF244321}">
                <p14:modId xmlns:p14="http://schemas.microsoft.com/office/powerpoint/2010/main" val="3525178632"/>
              </p:ext>
            </p:extLst>
          </p:nvPr>
        </p:nvGraphicFramePr>
        <p:xfrm>
          <a:off x="5013780" y="1491996"/>
          <a:ext cx="3918275" cy="2025915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9" name="Google Shape;399;p55"/>
          <p:cNvSpPr txBox="1"/>
          <p:nvPr/>
        </p:nvSpPr>
        <p:spPr>
          <a:xfrm>
            <a:off x="473342" y="844296"/>
            <a:ext cx="748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We need to add back in the Employee ID</a:t>
            </a:r>
            <a:endParaRPr b="1" dirty="0"/>
          </a:p>
        </p:txBody>
      </p:sp>
      <p:sp>
        <p:nvSpPr>
          <p:cNvPr id="400" name="Google Shape;400;p55"/>
          <p:cNvSpPr txBox="1"/>
          <p:nvPr/>
        </p:nvSpPr>
        <p:spPr>
          <a:xfrm>
            <a:off x="473342" y="4484796"/>
            <a:ext cx="84126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We will need either a</a:t>
            </a:r>
            <a:r>
              <a:rPr lang="en-US" sz="22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Composite Key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or a </a:t>
            </a:r>
            <a:r>
              <a:rPr lang="en-US" sz="22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Surrogate Key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22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>
            <a:spLocks noGrp="1"/>
          </p:cNvSpPr>
          <p:nvPr>
            <p:ph type="title"/>
          </p:nvPr>
        </p:nvSpPr>
        <p:spPr>
          <a:xfrm>
            <a:off x="542950" y="12203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First Normal Form (1NF)</a:t>
            </a:r>
            <a:endParaRPr dirty="0"/>
          </a:p>
        </p:txBody>
      </p:sp>
      <p:sp>
        <p:nvSpPr>
          <p:cNvPr id="406" name="Google Shape;406;p56"/>
          <p:cNvSpPr txBox="1">
            <a:spLocks noGrp="1"/>
          </p:cNvSpPr>
          <p:nvPr>
            <p:ph type="body" idx="1"/>
          </p:nvPr>
        </p:nvSpPr>
        <p:spPr>
          <a:xfrm>
            <a:off x="473342" y="822739"/>
            <a:ext cx="8458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We are now in First Normal Form (1NF)!</a:t>
            </a:r>
            <a:endParaRPr sz="2200" b="1" dirty="0"/>
          </a:p>
        </p:txBody>
      </p:sp>
      <p:sp>
        <p:nvSpPr>
          <p:cNvPr id="407" name="Google Shape;407;p5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graphicFrame>
        <p:nvGraphicFramePr>
          <p:cNvPr id="408" name="Google Shape;408;p56"/>
          <p:cNvGraphicFramePr/>
          <p:nvPr>
            <p:extLst>
              <p:ext uri="{D42A27DB-BD31-4B8C-83A1-F6EECF244321}">
                <p14:modId xmlns:p14="http://schemas.microsoft.com/office/powerpoint/2010/main" val="1222836742"/>
              </p:ext>
            </p:extLst>
          </p:nvPr>
        </p:nvGraphicFramePr>
        <p:xfrm>
          <a:off x="5013780" y="1464564"/>
          <a:ext cx="3918275" cy="213037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140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140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110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190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250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9" name="Google Shape;409;p56"/>
          <p:cNvGraphicFramePr/>
          <p:nvPr>
            <p:extLst>
              <p:ext uri="{D42A27DB-BD31-4B8C-83A1-F6EECF244321}">
                <p14:modId xmlns:p14="http://schemas.microsoft.com/office/powerpoint/2010/main" val="4150048902"/>
              </p:ext>
            </p:extLst>
          </p:nvPr>
        </p:nvGraphicFramePr>
        <p:xfrm>
          <a:off x="598730" y="1464564"/>
          <a:ext cx="4204100" cy="2024359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0" name="Google Shape;410;p56"/>
          <p:cNvSpPr/>
          <p:nvPr/>
        </p:nvSpPr>
        <p:spPr>
          <a:xfrm>
            <a:off x="1014984" y="3594934"/>
            <a:ext cx="4213258" cy="432319"/>
          </a:xfrm>
          <a:custGeom>
            <a:avLst/>
            <a:gdLst/>
            <a:ahLst/>
            <a:cxnLst/>
            <a:rect l="l" t="t" r="r" b="b"/>
            <a:pathLst>
              <a:path w="169051" h="37866" extrusionOk="0">
                <a:moveTo>
                  <a:pt x="169051" y="519"/>
                </a:moveTo>
                <a:cubicBezTo>
                  <a:pt x="154186" y="6742"/>
                  <a:pt x="108034" y="37942"/>
                  <a:pt x="79859" y="37855"/>
                </a:cubicBezTo>
                <a:cubicBezTo>
                  <a:pt x="51684" y="37769"/>
                  <a:pt x="13310" y="6309"/>
                  <a:pt x="0" y="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11" name="Google Shape;411;p56"/>
          <p:cNvSpPr txBox="1"/>
          <p:nvPr/>
        </p:nvSpPr>
        <p:spPr>
          <a:xfrm>
            <a:off x="559642" y="4192447"/>
            <a:ext cx="8099726" cy="214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+mn-lt"/>
                <a:ea typeface="Lato Light"/>
                <a:cs typeface="Lato Light"/>
                <a:sym typeface="Lato Light"/>
              </a:rPr>
              <a:t>Note: </a:t>
            </a:r>
            <a:r>
              <a:rPr lang="en-US" sz="2200" b="1" dirty="0" err="1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Emp</a:t>
            </a:r>
            <a:r>
              <a:rPr lang="en-US" sz="2200" b="1" dirty="0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 ID</a:t>
            </a:r>
            <a:r>
              <a:rPr lang="en-US" sz="2200" dirty="0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rPr>
              <a:t> on the Course table is now also a </a:t>
            </a:r>
            <a:r>
              <a:rPr lang="en-US" sz="2200" b="1" dirty="0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Foreign Key</a:t>
            </a:r>
            <a:r>
              <a:rPr lang="en-US" sz="2200" dirty="0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rPr>
              <a:t> back to the Employee table.</a:t>
            </a:r>
          </a:p>
          <a:p>
            <a:pPr marL="6858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+mn-lt"/>
                <a:ea typeface="Lato Light"/>
                <a:cs typeface="Lato Light"/>
              </a:rPr>
              <a:t>A Parent/Child relationship results</a:t>
            </a:r>
          </a:p>
          <a:p>
            <a:pPr marL="6858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+mn-lt"/>
                <a:ea typeface="Lato Light"/>
                <a:cs typeface="Lato Light"/>
              </a:rPr>
              <a:t>This data redundancy is required so the data can be put back together again</a:t>
            </a:r>
          </a:p>
          <a:p>
            <a:pPr marL="6858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1"/>
              </a:solidFill>
              <a:latin typeface="+mn-lt"/>
              <a:ea typeface="Lato Light"/>
              <a:cs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 txBox="1">
            <a:spLocks noGrp="1"/>
          </p:cNvSpPr>
          <p:nvPr>
            <p:ph type="title"/>
          </p:nvPr>
        </p:nvSpPr>
        <p:spPr>
          <a:xfrm>
            <a:off x="456648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Second Normal Form (2NF)</a:t>
            </a:r>
            <a:endParaRPr dirty="0"/>
          </a:p>
        </p:txBody>
      </p:sp>
      <p:sp>
        <p:nvSpPr>
          <p:cNvPr id="417" name="Google Shape;417;p57"/>
          <p:cNvSpPr txBox="1">
            <a:spLocks noGrp="1"/>
          </p:cNvSpPr>
          <p:nvPr>
            <p:ph type="body" idx="1"/>
          </p:nvPr>
        </p:nvSpPr>
        <p:spPr>
          <a:xfrm>
            <a:off x="473342" y="89550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is in Second Normal Form 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2NF</a:t>
            </a:r>
            <a:r>
              <a:rPr lang="en-US" dirty="0"/>
              <a:t>) if: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It is in first normal form and …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All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non-key attributes</a:t>
            </a:r>
            <a:r>
              <a:rPr lang="en-US" dirty="0"/>
              <a:t> do not have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partial functional dependency</a:t>
            </a:r>
            <a:r>
              <a:rPr lang="en-US" dirty="0"/>
              <a:t> on the Composite Primary Key</a:t>
            </a:r>
            <a:endParaRPr dirty="0"/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We will move these columns to their own tables</a:t>
            </a:r>
            <a:endParaRPr dirty="0"/>
          </a:p>
        </p:txBody>
      </p:sp>
      <p:sp>
        <p:nvSpPr>
          <p:cNvPr id="418" name="Google Shape;418;p5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"/>
          <p:cNvSpPr txBox="1">
            <a:spLocks noGrp="1"/>
          </p:cNvSpPr>
          <p:nvPr>
            <p:ph type="title"/>
          </p:nvPr>
        </p:nvSpPr>
        <p:spPr>
          <a:xfrm>
            <a:off x="519629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Normalization - Second Normal Form (2NF)</a:t>
            </a:r>
            <a:endParaRPr/>
          </a:p>
        </p:txBody>
      </p:sp>
      <p:sp>
        <p:nvSpPr>
          <p:cNvPr id="424" name="Google Shape;424;p58"/>
          <p:cNvSpPr txBox="1">
            <a:spLocks noGrp="1"/>
          </p:cNvSpPr>
          <p:nvPr>
            <p:ph type="body" idx="1"/>
          </p:nvPr>
        </p:nvSpPr>
        <p:spPr>
          <a:xfrm>
            <a:off x="473342" y="74920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Three definitions are required before we continue</a:t>
            </a:r>
            <a:endParaRPr b="1"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Non-key attributes/Keyed attributes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Functional Dependencies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Partial Functional Dependencies</a:t>
            </a:r>
            <a:endParaRPr dirty="0"/>
          </a:p>
        </p:txBody>
      </p:sp>
      <p:sp>
        <p:nvSpPr>
          <p:cNvPr id="425" name="Google Shape;425;p5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Keyed Attributes vs Non-Key Attributes</a:t>
            </a:r>
            <a:endParaRPr/>
          </a:p>
        </p:txBody>
      </p:sp>
      <p:sp>
        <p:nvSpPr>
          <p:cNvPr id="431" name="Google Shape;431;p59"/>
          <p:cNvSpPr txBox="1">
            <a:spLocks noGrp="1"/>
          </p:cNvSpPr>
          <p:nvPr>
            <p:ph type="body" idx="1"/>
          </p:nvPr>
        </p:nvSpPr>
        <p:spPr>
          <a:xfrm>
            <a:off x="473342" y="98694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Keyed attributes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are either: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Foreign Key columns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Primary Keys columns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Non-key attributes </a:t>
            </a:r>
            <a:r>
              <a:rPr lang="en-US" dirty="0"/>
              <a:t>are all other columns.</a:t>
            </a:r>
            <a:endParaRPr dirty="0"/>
          </a:p>
        </p:txBody>
      </p:sp>
      <p:sp>
        <p:nvSpPr>
          <p:cNvPr id="432" name="Google Shape;432;p5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 txBox="1">
            <a:spLocks noGrp="1"/>
          </p:cNvSpPr>
          <p:nvPr>
            <p:ph type="title"/>
          </p:nvPr>
        </p:nvSpPr>
        <p:spPr>
          <a:xfrm>
            <a:off x="519629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Functional Dependency</a:t>
            </a:r>
            <a:endParaRPr dirty="0"/>
          </a:p>
        </p:txBody>
      </p:sp>
      <p:sp>
        <p:nvSpPr>
          <p:cNvPr id="438" name="Google Shape;438;p60"/>
          <p:cNvSpPr txBox="1">
            <a:spLocks noGrp="1"/>
          </p:cNvSpPr>
          <p:nvPr>
            <p:ph type="body" idx="1"/>
          </p:nvPr>
        </p:nvSpPr>
        <p:spPr>
          <a:xfrm>
            <a:off x="219456" y="758345"/>
            <a:ext cx="8759952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Functional Dependency</a:t>
            </a:r>
            <a:r>
              <a:rPr lang="en-US" dirty="0">
                <a:solidFill>
                  <a:schemeClr val="accent3"/>
                </a:solidFill>
              </a:rPr>
              <a:t>: </a:t>
            </a:r>
            <a:r>
              <a:rPr lang="en-US" dirty="0"/>
              <a:t>Within the same table, if one column can be determined by another column, it is said to be functionally dependent.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Example:  </a:t>
            </a:r>
            <a:r>
              <a:rPr lang="en-US" dirty="0"/>
              <a:t>We can determine the First Name of a student by looking them up with their Student Id Number.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Therefore First Name is Functionally Dependent on student ID.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means one of the columns is a Primary Key Candidate!</a:t>
            </a:r>
            <a:endParaRPr dirty="0"/>
          </a:p>
        </p:txBody>
      </p:sp>
      <p:sp>
        <p:nvSpPr>
          <p:cNvPr id="439" name="Google Shape;439;p6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1"/>
          <p:cNvSpPr txBox="1">
            <a:spLocks noGrp="1"/>
          </p:cNvSpPr>
          <p:nvPr>
            <p:ph type="title"/>
          </p:nvPr>
        </p:nvSpPr>
        <p:spPr>
          <a:xfrm>
            <a:off x="456648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Partial Functional Dependency</a:t>
            </a:r>
            <a:endParaRPr dirty="0"/>
          </a:p>
        </p:txBody>
      </p:sp>
      <p:sp>
        <p:nvSpPr>
          <p:cNvPr id="445" name="Google Shape;445;p61"/>
          <p:cNvSpPr txBox="1">
            <a:spLocks noGrp="1"/>
          </p:cNvSpPr>
          <p:nvPr>
            <p:ph type="body" idx="1"/>
          </p:nvPr>
        </p:nvSpPr>
        <p:spPr>
          <a:xfrm>
            <a:off x="456648" y="99608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Partial Functional Dependency</a:t>
            </a:r>
            <a:r>
              <a:rPr lang="en-US" dirty="0"/>
              <a:t>: Within the same table, if a </a:t>
            </a:r>
            <a:r>
              <a:rPr lang="en-US" i="1" dirty="0"/>
              <a:t>non-key column </a:t>
            </a:r>
            <a:r>
              <a:rPr lang="en-US" dirty="0"/>
              <a:t>can be determined by only one column of a composite primary key, it is said to be partially functionally dependent.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use a simple example to elaborate: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Employees </a:t>
            </a:r>
            <a:r>
              <a:rPr lang="en-US" dirty="0"/>
              <a:t>can </a:t>
            </a:r>
            <a:br>
              <a:rPr lang="en-US" dirty="0"/>
            </a:br>
            <a:r>
              <a:rPr lang="en-US" dirty="0"/>
              <a:t>lease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Vehicles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46" name="Google Shape;446;p6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graphicFrame>
        <p:nvGraphicFramePr>
          <p:cNvPr id="447" name="Google Shape;447;p61"/>
          <p:cNvGraphicFramePr/>
          <p:nvPr>
            <p:extLst>
              <p:ext uri="{D42A27DB-BD31-4B8C-83A1-F6EECF244321}">
                <p14:modId xmlns:p14="http://schemas.microsoft.com/office/powerpoint/2010/main" val="1813701861"/>
              </p:ext>
            </p:extLst>
          </p:nvPr>
        </p:nvGraphicFramePr>
        <p:xfrm>
          <a:off x="2843213" y="3817239"/>
          <a:ext cx="5665325" cy="140208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112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Employee ID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Vehicle Number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Employee Name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Model Name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Lease Date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256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5589875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John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Chev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2012-11-12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256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7991231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John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Dodge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2020-10-31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335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66986741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Sue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Ford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2013-02-01</a:t>
                      </a:r>
                      <a:endParaRPr sz="1600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>
            <a:spLocks noGrp="1"/>
          </p:cNvSpPr>
          <p:nvPr>
            <p:ph type="title"/>
          </p:nvPr>
        </p:nvSpPr>
        <p:spPr>
          <a:xfrm>
            <a:off x="557213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Partial Functional Dependency</a:t>
            </a:r>
            <a:endParaRPr dirty="0"/>
          </a:p>
        </p:txBody>
      </p:sp>
      <p:sp>
        <p:nvSpPr>
          <p:cNvPr id="453" name="Google Shape;453;p62"/>
          <p:cNvSpPr txBox="1">
            <a:spLocks noGrp="1"/>
          </p:cNvSpPr>
          <p:nvPr>
            <p:ph type="body" idx="1"/>
          </p:nvPr>
        </p:nvSpPr>
        <p:spPr>
          <a:xfrm>
            <a:off x="473342" y="82235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 Non-key columns are: 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Employee Name</a:t>
            </a:r>
            <a:r>
              <a:rPr lang="en-US" dirty="0"/>
              <a:t>,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Model Name</a:t>
            </a:r>
            <a:r>
              <a:rPr lang="en-US" dirty="0"/>
              <a:t> and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Lease Date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Employee Name:</a:t>
            </a:r>
            <a:r>
              <a:rPr lang="en-US" dirty="0"/>
              <a:t> is determined by the employee id only.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Model Name:</a:t>
            </a:r>
            <a:r>
              <a:rPr lang="en-US" dirty="0"/>
              <a:t> is determined by the vehicle number only.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Lease Date</a:t>
            </a:r>
            <a:r>
              <a:rPr lang="en-US" dirty="0"/>
              <a:t>: is determined by both. </a:t>
            </a:r>
            <a:r>
              <a:rPr lang="en-US" i="1" dirty="0"/>
              <a:t>(Who leased what car)</a:t>
            </a:r>
            <a:endParaRPr i="1" dirty="0"/>
          </a:p>
        </p:txBody>
      </p:sp>
      <p:sp>
        <p:nvSpPr>
          <p:cNvPr id="454" name="Google Shape;454;p6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graphicFrame>
        <p:nvGraphicFramePr>
          <p:cNvPr id="455" name="Google Shape;455;p62"/>
          <p:cNvGraphicFramePr/>
          <p:nvPr>
            <p:extLst>
              <p:ext uri="{D42A27DB-BD31-4B8C-83A1-F6EECF244321}">
                <p14:modId xmlns:p14="http://schemas.microsoft.com/office/powerpoint/2010/main" val="3651418683"/>
              </p:ext>
            </p:extLst>
          </p:nvPr>
        </p:nvGraphicFramePr>
        <p:xfrm>
          <a:off x="573907" y="1814703"/>
          <a:ext cx="5665325" cy="140208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112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Employee ID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Vehicle Number</a:t>
                      </a:r>
                      <a:endParaRPr sz="16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Employee Name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Model Name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Lease Date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256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5589875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John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Chev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2012-11-12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256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7991231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John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Dodge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2020-10-31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335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66986741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Sue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Ford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2013-02-01</a:t>
                      </a:r>
                      <a:endParaRPr sz="1600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3"/>
          <p:cNvSpPr txBox="1">
            <a:spLocks noGrp="1"/>
          </p:cNvSpPr>
          <p:nvPr>
            <p:ph type="title"/>
          </p:nvPr>
        </p:nvSpPr>
        <p:spPr>
          <a:xfrm>
            <a:off x="473342" y="910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Partial Functional Dependency</a:t>
            </a:r>
            <a:endParaRPr dirty="0"/>
          </a:p>
        </p:txBody>
      </p:sp>
      <p:sp>
        <p:nvSpPr>
          <p:cNvPr id="461" name="Google Shape;461;p63"/>
          <p:cNvSpPr txBox="1">
            <a:spLocks noGrp="1"/>
          </p:cNvSpPr>
          <p:nvPr>
            <p:ph type="body" idx="1"/>
          </p:nvPr>
        </p:nvSpPr>
        <p:spPr>
          <a:xfrm>
            <a:off x="473342" y="734606"/>
            <a:ext cx="8325900" cy="1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resolve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Partial Functional Dependencies</a:t>
            </a:r>
            <a:r>
              <a:rPr lang="en-US" dirty="0"/>
              <a:t>, we move the Non-key columns and place them in a </a:t>
            </a:r>
            <a:r>
              <a:rPr lang="en-US" b="1" dirty="0"/>
              <a:t>NEW</a:t>
            </a:r>
            <a:r>
              <a:rPr lang="en-US" dirty="0"/>
              <a:t> table with their dependent keyed attribute(s).</a:t>
            </a:r>
            <a:endParaRPr dirty="0"/>
          </a:p>
        </p:txBody>
      </p:sp>
      <p:sp>
        <p:nvSpPr>
          <p:cNvPr id="462" name="Google Shape;462;p6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graphicFrame>
        <p:nvGraphicFramePr>
          <p:cNvPr id="463" name="Google Shape;463;p63"/>
          <p:cNvGraphicFramePr/>
          <p:nvPr>
            <p:extLst>
              <p:ext uri="{D42A27DB-BD31-4B8C-83A1-F6EECF244321}">
                <p14:modId xmlns:p14="http://schemas.microsoft.com/office/powerpoint/2010/main" val="845266673"/>
              </p:ext>
            </p:extLst>
          </p:nvPr>
        </p:nvGraphicFramePr>
        <p:xfrm>
          <a:off x="5112082" y="2161406"/>
          <a:ext cx="3394275" cy="1274232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112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Employee ID</a:t>
                      </a:r>
                      <a:endParaRPr sz="1600"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Vehicle Number</a:t>
                      </a:r>
                      <a:endParaRPr sz="1600"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Lease Date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256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5589875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2012-11-12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335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66986741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2013-02-01</a:t>
                      </a:r>
                      <a:endParaRPr sz="1600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4" name="Google Shape;464;p63"/>
          <p:cNvGraphicFramePr/>
          <p:nvPr>
            <p:extLst>
              <p:ext uri="{D42A27DB-BD31-4B8C-83A1-F6EECF244321}">
                <p14:modId xmlns:p14="http://schemas.microsoft.com/office/powerpoint/2010/main" val="2485305889"/>
              </p:ext>
            </p:extLst>
          </p:nvPr>
        </p:nvGraphicFramePr>
        <p:xfrm>
          <a:off x="3976545" y="4022106"/>
          <a:ext cx="2264900" cy="1121664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112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Employee ID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Employee Name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256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John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335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Sue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5" name="Google Shape;465;p63"/>
          <p:cNvGraphicFramePr/>
          <p:nvPr>
            <p:extLst>
              <p:ext uri="{D42A27DB-BD31-4B8C-83A1-F6EECF244321}">
                <p14:modId xmlns:p14="http://schemas.microsoft.com/office/powerpoint/2010/main" val="4123094472"/>
              </p:ext>
            </p:extLst>
          </p:nvPr>
        </p:nvGraphicFramePr>
        <p:xfrm>
          <a:off x="6714420" y="4022106"/>
          <a:ext cx="2264900" cy="1121664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112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Vehicle Number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Model Name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5589875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Chev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66986741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Ford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6" name="Google Shape;466;p63"/>
          <p:cNvSpPr txBox="1"/>
          <p:nvPr/>
        </p:nvSpPr>
        <p:spPr>
          <a:xfrm>
            <a:off x="301757" y="3022031"/>
            <a:ext cx="46701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Note: 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Composite Keys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are now Foreign Keys as well.</a:t>
            </a: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467" name="Google Shape;467;p63"/>
          <p:cNvCxnSpPr/>
          <p:nvPr/>
        </p:nvCxnSpPr>
        <p:spPr>
          <a:xfrm flipH="1">
            <a:off x="4818857" y="3444731"/>
            <a:ext cx="631800" cy="48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8" name="Google Shape;468;p63"/>
          <p:cNvCxnSpPr/>
          <p:nvPr/>
        </p:nvCxnSpPr>
        <p:spPr>
          <a:xfrm>
            <a:off x="6832782" y="3418406"/>
            <a:ext cx="473700" cy="5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392640" y="7315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</a:t>
            </a:r>
            <a:endParaRPr dirty="0"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392640" y="849784"/>
            <a:ext cx="8550192" cy="50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/>
              <a:t>A well made relational database will REDUCE </a:t>
            </a:r>
            <a:r>
              <a:rPr lang="en-US" sz="2300" b="1" dirty="0">
                <a:ea typeface="Lato"/>
                <a:cs typeface="Lato"/>
                <a:sym typeface="Lato"/>
              </a:rPr>
              <a:t>data redundancy </a:t>
            </a:r>
            <a:r>
              <a:rPr lang="en-US" sz="2300" dirty="0"/>
              <a:t>and have increased </a:t>
            </a:r>
            <a:r>
              <a:rPr lang="en-US" sz="2300" b="1" dirty="0">
                <a:ea typeface="Lato"/>
                <a:cs typeface="Lato"/>
                <a:sym typeface="Lato"/>
              </a:rPr>
              <a:t>data integrity</a:t>
            </a:r>
            <a:r>
              <a:rPr lang="en-US" sz="2300" dirty="0"/>
              <a:t>.</a:t>
            </a: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b="1" dirty="0">
                <a:ea typeface="Lato"/>
                <a:cs typeface="Lato"/>
                <a:sym typeface="Lato"/>
              </a:rPr>
              <a:t>Data Redundancy</a:t>
            </a:r>
            <a:r>
              <a:rPr lang="en-US" sz="2300" dirty="0"/>
              <a:t> happens when values are repeated unnecessarily; such as a field value showing up on multiple rows or a column repeated in two or more tables.</a:t>
            </a: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ea typeface="Lato"/>
                <a:cs typeface="Lato"/>
                <a:sym typeface="Lato"/>
              </a:rPr>
              <a:t>Data Integrity</a:t>
            </a:r>
            <a:r>
              <a:rPr lang="en-US" sz="2300" dirty="0"/>
              <a:t> aims to prevent unintentional changes to the information stored in our database.</a:t>
            </a:r>
            <a:endParaRPr sz="2300"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>
            <a:spLocks noGrp="1"/>
          </p:cNvSpPr>
          <p:nvPr>
            <p:ph type="title"/>
          </p:nvPr>
        </p:nvSpPr>
        <p:spPr>
          <a:xfrm>
            <a:off x="456650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Second Normal Form (2NF)</a:t>
            </a:r>
            <a:endParaRPr dirty="0"/>
          </a:p>
        </p:txBody>
      </p:sp>
      <p:sp>
        <p:nvSpPr>
          <p:cNvPr id="474" name="Google Shape;474;p64"/>
          <p:cNvSpPr txBox="1">
            <a:spLocks noGrp="1"/>
          </p:cNvSpPr>
          <p:nvPr>
            <p:ph type="body" idx="1"/>
          </p:nvPr>
        </p:nvSpPr>
        <p:spPr>
          <a:xfrm>
            <a:off x="182880" y="895891"/>
            <a:ext cx="8732570" cy="49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 to our example, are these groups in second normal form?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Employees </a:t>
            </a:r>
            <a:r>
              <a:rPr lang="en-US" dirty="0"/>
              <a:t>(left) is already in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2NF </a:t>
            </a:r>
            <a:r>
              <a:rPr lang="en-US" dirty="0"/>
              <a:t>because it does not have a composite key!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let’s check out the right grouping….</a:t>
            </a:r>
            <a:endParaRPr dirty="0"/>
          </a:p>
        </p:txBody>
      </p:sp>
      <p:sp>
        <p:nvSpPr>
          <p:cNvPr id="475" name="Google Shape;475;p6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graphicFrame>
        <p:nvGraphicFramePr>
          <p:cNvPr id="476" name="Google Shape;476;p64"/>
          <p:cNvGraphicFramePr/>
          <p:nvPr>
            <p:extLst>
              <p:ext uri="{D42A27DB-BD31-4B8C-83A1-F6EECF244321}">
                <p14:modId xmlns:p14="http://schemas.microsoft.com/office/powerpoint/2010/main" val="3756726591"/>
              </p:ext>
            </p:extLst>
          </p:nvPr>
        </p:nvGraphicFramePr>
        <p:xfrm>
          <a:off x="4805064" y="1495044"/>
          <a:ext cx="3918275" cy="213037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77" name="Google Shape;477;p64"/>
          <p:cNvGraphicFramePr/>
          <p:nvPr>
            <p:extLst>
              <p:ext uri="{D42A27DB-BD31-4B8C-83A1-F6EECF244321}">
                <p14:modId xmlns:p14="http://schemas.microsoft.com/office/powerpoint/2010/main" val="556640074"/>
              </p:ext>
            </p:extLst>
          </p:nvPr>
        </p:nvGraphicFramePr>
        <p:xfrm>
          <a:off x="390014" y="1495044"/>
          <a:ext cx="4204100" cy="2024359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38,400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5"/>
          <p:cNvSpPr txBox="1">
            <a:spLocks noGrp="1"/>
          </p:cNvSpPr>
          <p:nvPr>
            <p:ph type="title"/>
          </p:nvPr>
        </p:nvSpPr>
        <p:spPr>
          <a:xfrm>
            <a:off x="473342" y="1540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Normalization - Second Normal Form (2NF)</a:t>
            </a:r>
            <a:endParaRPr/>
          </a:p>
        </p:txBody>
      </p:sp>
      <p:sp>
        <p:nvSpPr>
          <p:cNvPr id="483" name="Google Shape;483;p65"/>
          <p:cNvSpPr txBox="1">
            <a:spLocks noGrp="1"/>
          </p:cNvSpPr>
          <p:nvPr>
            <p:ph type="body" idx="1"/>
          </p:nvPr>
        </p:nvSpPr>
        <p:spPr>
          <a:xfrm>
            <a:off x="356066" y="1015919"/>
            <a:ext cx="8458800" cy="49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list each of the non-key attributes and see if there are any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Partial Functional Dependencies</a:t>
            </a:r>
            <a:r>
              <a:rPr lang="en-US" dirty="0"/>
              <a:t> on the composite keys: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Course</a:t>
            </a:r>
            <a:r>
              <a:rPr lang="en-US" dirty="0"/>
              <a:t>: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directly related to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Code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‘Database’ is related to ‘DB’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Date Completed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Mark</a:t>
            </a:r>
            <a:r>
              <a:rPr lang="en-US" dirty="0"/>
              <a:t>, and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Fee</a:t>
            </a:r>
            <a:r>
              <a:rPr lang="en-US" dirty="0"/>
              <a:t>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all related to BOTH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EmpID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and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Code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84" name="Google Shape;484;p6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graphicFrame>
        <p:nvGraphicFramePr>
          <p:cNvPr id="485" name="Google Shape;485;p65"/>
          <p:cNvGraphicFramePr/>
          <p:nvPr>
            <p:extLst>
              <p:ext uri="{D42A27DB-BD31-4B8C-83A1-F6EECF244321}">
                <p14:modId xmlns:p14="http://schemas.microsoft.com/office/powerpoint/2010/main" val="3981185204"/>
              </p:ext>
            </p:extLst>
          </p:nvPr>
        </p:nvGraphicFramePr>
        <p:xfrm>
          <a:off x="4820304" y="2114944"/>
          <a:ext cx="3918275" cy="213037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6"/>
          <p:cNvSpPr txBox="1">
            <a:spLocks noGrp="1"/>
          </p:cNvSpPr>
          <p:nvPr>
            <p:ph type="title"/>
          </p:nvPr>
        </p:nvSpPr>
        <p:spPr>
          <a:xfrm>
            <a:off x="519627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Second Normal Form (2NF)</a:t>
            </a:r>
            <a:endParaRPr dirty="0"/>
          </a:p>
        </p:txBody>
      </p:sp>
      <p:sp>
        <p:nvSpPr>
          <p:cNvPr id="491" name="Google Shape;491;p66"/>
          <p:cNvSpPr txBox="1">
            <a:spLocks noGrp="1"/>
          </p:cNvSpPr>
          <p:nvPr>
            <p:ph type="body" idx="1"/>
          </p:nvPr>
        </p:nvSpPr>
        <p:spPr>
          <a:xfrm>
            <a:off x="455896" y="868459"/>
            <a:ext cx="8458800" cy="16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Why are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Date Completed</a:t>
            </a:r>
            <a:r>
              <a:rPr lang="en-US" sz="2200" dirty="0"/>
              <a:t>,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Mark</a:t>
            </a:r>
            <a:r>
              <a:rPr lang="en-US" sz="2200" dirty="0"/>
              <a:t>, and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Fee</a:t>
            </a:r>
            <a:r>
              <a:rPr lang="en-US" sz="2200" dirty="0"/>
              <a:t> related to both </a:t>
            </a:r>
            <a:r>
              <a:rPr lang="en-US" sz="2200" b="1" dirty="0" err="1">
                <a:latin typeface="Lato"/>
                <a:ea typeface="Lato"/>
                <a:cs typeface="Lato"/>
                <a:sym typeface="Lato"/>
              </a:rPr>
              <a:t>EmpID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dirty="0"/>
              <a:t>and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Code</a:t>
            </a:r>
            <a:r>
              <a:rPr lang="en-US" sz="2200" dirty="0"/>
              <a:t> and not just partially?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Let’s ask ourselves what a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Mark </a:t>
            </a:r>
            <a:r>
              <a:rPr lang="en-US" sz="2200" dirty="0"/>
              <a:t>means in context of key column?</a:t>
            </a:r>
            <a:endParaRPr sz="2200" dirty="0"/>
          </a:p>
        </p:txBody>
      </p:sp>
      <p:sp>
        <p:nvSpPr>
          <p:cNvPr id="492" name="Google Shape;492;p6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graphicFrame>
        <p:nvGraphicFramePr>
          <p:cNvPr id="493" name="Google Shape;493;p66"/>
          <p:cNvGraphicFramePr/>
          <p:nvPr>
            <p:extLst>
              <p:ext uri="{D42A27DB-BD31-4B8C-83A1-F6EECF244321}">
                <p14:modId xmlns:p14="http://schemas.microsoft.com/office/powerpoint/2010/main" val="2765156795"/>
              </p:ext>
            </p:extLst>
          </p:nvPr>
        </p:nvGraphicFramePr>
        <p:xfrm>
          <a:off x="578359" y="4624834"/>
          <a:ext cx="1806725" cy="574914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73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78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4" name="Google Shape;494;p66"/>
          <p:cNvGraphicFramePr/>
          <p:nvPr>
            <p:extLst>
              <p:ext uri="{D42A27DB-BD31-4B8C-83A1-F6EECF244321}">
                <p14:modId xmlns:p14="http://schemas.microsoft.com/office/powerpoint/2010/main" val="3218582288"/>
              </p:ext>
            </p:extLst>
          </p:nvPr>
        </p:nvGraphicFramePr>
        <p:xfrm>
          <a:off x="578359" y="2679409"/>
          <a:ext cx="1106350" cy="490728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78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5" name="Google Shape;495;p66"/>
          <p:cNvGraphicFramePr/>
          <p:nvPr>
            <p:extLst>
              <p:ext uri="{D42A27DB-BD31-4B8C-83A1-F6EECF244321}">
                <p14:modId xmlns:p14="http://schemas.microsoft.com/office/powerpoint/2010/main" val="1520971690"/>
              </p:ext>
            </p:extLst>
          </p:nvPr>
        </p:nvGraphicFramePr>
        <p:xfrm>
          <a:off x="578359" y="3621747"/>
          <a:ext cx="1240825" cy="528439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7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78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6" name="Google Shape;496;p66"/>
          <p:cNvSpPr txBox="1"/>
          <p:nvPr/>
        </p:nvSpPr>
        <p:spPr>
          <a:xfrm>
            <a:off x="3212046" y="2702809"/>
            <a:ext cx="5316900" cy="52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A </a:t>
            </a:r>
            <a:r>
              <a:rPr lang="en-US" sz="2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Mark </a:t>
            </a:r>
            <a:r>
              <a:rPr lang="en-US" sz="2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in a </a:t>
            </a:r>
            <a:r>
              <a:rPr lang="en-US" sz="2200" b="1">
                <a:solidFill>
                  <a:schemeClr val="accent1"/>
                </a:solidFill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DB </a:t>
            </a:r>
            <a:r>
              <a:rPr lang="en-US" sz="2200">
                <a:solidFill>
                  <a:schemeClr val="accent1"/>
                </a:solidFill>
                <a:highlight>
                  <a:srgbClr val="D9EAD3"/>
                </a:highlight>
                <a:latin typeface="Lato Light"/>
                <a:ea typeface="Lato Light"/>
                <a:cs typeface="Lato Light"/>
                <a:sym typeface="Lato Light"/>
              </a:rPr>
              <a:t>course</a:t>
            </a:r>
            <a:r>
              <a:rPr lang="en-US" sz="2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, but whose </a:t>
            </a:r>
            <a:r>
              <a:rPr lang="en-US" sz="2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Mark</a:t>
            </a:r>
            <a:r>
              <a:rPr lang="en-US" sz="2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?</a:t>
            </a:r>
            <a:endParaRPr/>
          </a:p>
        </p:txBody>
      </p:sp>
      <p:cxnSp>
        <p:nvCxnSpPr>
          <p:cNvPr id="497" name="Google Shape;497;p66"/>
          <p:cNvCxnSpPr>
            <a:endCxn id="496" idx="1"/>
          </p:cNvCxnSpPr>
          <p:nvPr/>
        </p:nvCxnSpPr>
        <p:spPr>
          <a:xfrm>
            <a:off x="1749246" y="2965159"/>
            <a:ext cx="1462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" name="Google Shape;498;p66"/>
          <p:cNvCxnSpPr>
            <a:endCxn id="499" idx="1"/>
          </p:cNvCxnSpPr>
          <p:nvPr/>
        </p:nvCxnSpPr>
        <p:spPr>
          <a:xfrm>
            <a:off x="1873746" y="3931784"/>
            <a:ext cx="729000" cy="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" name="Google Shape;500;p66"/>
          <p:cNvCxnSpPr>
            <a:endCxn id="501" idx="1"/>
          </p:cNvCxnSpPr>
          <p:nvPr/>
        </p:nvCxnSpPr>
        <p:spPr>
          <a:xfrm>
            <a:off x="2449446" y="4932484"/>
            <a:ext cx="840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9" name="Google Shape;499;p66"/>
          <p:cNvSpPr txBox="1"/>
          <p:nvPr/>
        </p:nvSpPr>
        <p:spPr>
          <a:xfrm>
            <a:off x="2602746" y="3669734"/>
            <a:ext cx="5926200" cy="52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  <a:highlight>
                  <a:srgbClr val="D9EAD3"/>
                </a:highlight>
                <a:latin typeface="Lato Light"/>
                <a:ea typeface="Lato Light"/>
                <a:cs typeface="Lato Light"/>
                <a:sym typeface="Lato Light"/>
              </a:rPr>
              <a:t>Employee </a:t>
            </a:r>
            <a:r>
              <a:rPr lang="en-US" sz="2200" b="1">
                <a:solidFill>
                  <a:schemeClr val="accent1"/>
                </a:solidFill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100</a:t>
            </a:r>
            <a:r>
              <a:rPr lang="en-US" sz="2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’s </a:t>
            </a:r>
            <a:r>
              <a:rPr lang="en-US" sz="2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Mark</a:t>
            </a:r>
            <a:r>
              <a:rPr lang="en-US" sz="2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, but for which course?</a:t>
            </a:r>
            <a:endParaRPr sz="2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1" name="Google Shape;501;p66"/>
          <p:cNvSpPr txBox="1"/>
          <p:nvPr/>
        </p:nvSpPr>
        <p:spPr>
          <a:xfrm>
            <a:off x="3289746" y="4455634"/>
            <a:ext cx="5239200" cy="9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accent1"/>
                </a:solidFill>
                <a:highlight>
                  <a:srgbClr val="D9EAD3"/>
                </a:highlight>
                <a:latin typeface="Lato Light"/>
                <a:ea typeface="Lato Light"/>
                <a:cs typeface="Lato Light"/>
                <a:sym typeface="Lato Light"/>
              </a:rPr>
              <a:t>Employee </a:t>
            </a:r>
            <a:r>
              <a:rPr lang="en-US" sz="2200" b="1" dirty="0">
                <a:solidFill>
                  <a:schemeClr val="accent1"/>
                </a:solidFill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100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’s </a:t>
            </a:r>
            <a:r>
              <a:rPr lang="en-US" sz="22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Mark 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in the </a:t>
            </a:r>
            <a:r>
              <a:rPr lang="en-US" sz="2200" b="1" dirty="0">
                <a:solidFill>
                  <a:schemeClr val="accent1"/>
                </a:solidFill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DB </a:t>
            </a:r>
            <a:r>
              <a:rPr lang="en-US" sz="2200" dirty="0">
                <a:solidFill>
                  <a:schemeClr val="accent1"/>
                </a:solidFill>
                <a:highlight>
                  <a:srgbClr val="D9EAD3"/>
                </a:highlight>
                <a:latin typeface="Lato Light"/>
                <a:ea typeface="Lato Light"/>
                <a:cs typeface="Lato Light"/>
                <a:sym typeface="Lato Light"/>
              </a:rPr>
              <a:t>course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!</a:t>
            </a:r>
            <a:endParaRPr sz="22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(We need </a:t>
            </a:r>
            <a:r>
              <a:rPr lang="en-US" sz="22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BOTH keys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 animBg="1"/>
      <p:bldP spid="499" grpId="0" animBg="1"/>
      <p:bldP spid="50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7"/>
          <p:cNvSpPr txBox="1">
            <a:spLocks noGrp="1"/>
          </p:cNvSpPr>
          <p:nvPr>
            <p:ph type="title"/>
          </p:nvPr>
        </p:nvSpPr>
        <p:spPr>
          <a:xfrm>
            <a:off x="456650" y="10377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Normalization - Second Normal Form (2NF)</a:t>
            </a:r>
            <a:endParaRPr/>
          </a:p>
        </p:txBody>
      </p:sp>
      <p:sp>
        <p:nvSpPr>
          <p:cNvPr id="507" name="Google Shape;507;p67"/>
          <p:cNvSpPr txBox="1">
            <a:spLocks noGrp="1"/>
          </p:cNvSpPr>
          <p:nvPr>
            <p:ph type="body" idx="1"/>
          </p:nvPr>
        </p:nvSpPr>
        <p:spPr>
          <a:xfrm>
            <a:off x="456650" y="877603"/>
            <a:ext cx="8614198" cy="49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Take the Non-key Column(s) and their Dependent Partial key column and place them in their own table(s).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Important: </a:t>
            </a:r>
            <a:r>
              <a:rPr lang="en-US" dirty="0"/>
              <a:t>Remove any </a:t>
            </a:r>
            <a:r>
              <a:rPr lang="en-US" dirty="0">
                <a:highlight>
                  <a:srgbClr val="FFFF00"/>
                </a:highlight>
              </a:rPr>
              <a:t>duplicate rows</a:t>
            </a:r>
            <a:r>
              <a:rPr lang="en-US" dirty="0"/>
              <a:t> in the new table!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Declare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Primary Key</a:t>
            </a:r>
            <a:r>
              <a:rPr lang="en-US" dirty="0"/>
              <a:t> column for the new table. (</a:t>
            </a:r>
            <a:r>
              <a:rPr lang="en-US" b="1" dirty="0"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Code</a:t>
            </a:r>
            <a:r>
              <a:rPr lang="en-US" dirty="0"/>
              <a:t>)</a:t>
            </a:r>
            <a:endParaRPr dirty="0">
              <a:highlight>
                <a:srgbClr val="D9EAD3"/>
              </a:highlight>
            </a:endParaRPr>
          </a:p>
        </p:txBody>
      </p:sp>
      <p:sp>
        <p:nvSpPr>
          <p:cNvPr id="508" name="Google Shape;508;p6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graphicFrame>
        <p:nvGraphicFramePr>
          <p:cNvPr id="509" name="Google Shape;509;p67"/>
          <p:cNvGraphicFramePr/>
          <p:nvPr>
            <p:extLst>
              <p:ext uri="{D42A27DB-BD31-4B8C-83A1-F6EECF244321}">
                <p14:modId xmlns:p14="http://schemas.microsoft.com/office/powerpoint/2010/main" val="2165162879"/>
              </p:ext>
            </p:extLst>
          </p:nvPr>
        </p:nvGraphicFramePr>
        <p:xfrm>
          <a:off x="2482488" y="1900428"/>
          <a:ext cx="1431225" cy="1752809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Database</a:t>
                      </a:r>
                      <a:endParaRPr dirty="0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ASP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10" name="Google Shape;510;p67"/>
          <p:cNvGraphicFramePr/>
          <p:nvPr>
            <p:extLst>
              <p:ext uri="{D42A27DB-BD31-4B8C-83A1-F6EECF244321}">
                <p14:modId xmlns:p14="http://schemas.microsoft.com/office/powerpoint/2010/main" val="539266726"/>
              </p:ext>
            </p:extLst>
          </p:nvPr>
        </p:nvGraphicFramePr>
        <p:xfrm>
          <a:off x="5165063" y="1900428"/>
          <a:ext cx="1431225" cy="1559845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DB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Database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ASP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11" name="Google Shape;511;p67"/>
          <p:cNvCxnSpPr/>
          <p:nvPr/>
        </p:nvCxnSpPr>
        <p:spPr>
          <a:xfrm>
            <a:off x="3986163" y="2344257"/>
            <a:ext cx="1114800" cy="0"/>
          </a:xfrm>
          <a:prstGeom prst="straightConnector1">
            <a:avLst/>
          </a:prstGeom>
          <a:noFill/>
          <a:ln w="76200" cap="flat" cmpd="sng">
            <a:solidFill>
              <a:srgbClr val="514A4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8"/>
          <p:cNvSpPr txBox="1">
            <a:spLocks noGrp="1"/>
          </p:cNvSpPr>
          <p:nvPr>
            <p:ph type="title"/>
          </p:nvPr>
        </p:nvSpPr>
        <p:spPr>
          <a:xfrm>
            <a:off x="473342" y="1281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Second Normal Form (2NF)</a:t>
            </a:r>
            <a:endParaRPr dirty="0"/>
          </a:p>
        </p:txBody>
      </p:sp>
      <p:sp>
        <p:nvSpPr>
          <p:cNvPr id="517" name="Google Shape;517;p68"/>
          <p:cNvSpPr txBox="1">
            <a:spLocks noGrp="1"/>
          </p:cNvSpPr>
          <p:nvPr>
            <p:ph type="body" idx="1"/>
          </p:nvPr>
        </p:nvSpPr>
        <p:spPr>
          <a:xfrm>
            <a:off x="274320" y="905035"/>
            <a:ext cx="8723376" cy="49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Take the non-key column(s) related to the partial key column and place them in their own table(s).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/>
              <a:t>In this grouping, </a:t>
            </a:r>
            <a:r>
              <a:rPr lang="en-US" b="1" dirty="0"/>
              <a:t>Course</a:t>
            </a:r>
            <a:r>
              <a:rPr lang="en-US" dirty="0"/>
              <a:t> is removed from the original grouping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Code</a:t>
            </a:r>
            <a:r>
              <a:rPr lang="en-US" dirty="0"/>
              <a:t> becomes a Foreign Key pointing to the new table.</a:t>
            </a:r>
            <a:endParaRPr dirty="0">
              <a:highlight>
                <a:srgbClr val="D9EAD3"/>
              </a:highlight>
            </a:endParaRPr>
          </a:p>
        </p:txBody>
      </p:sp>
      <p:sp>
        <p:nvSpPr>
          <p:cNvPr id="518" name="Google Shape;518;p6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graphicFrame>
        <p:nvGraphicFramePr>
          <p:cNvPr id="519" name="Google Shape;519;p68"/>
          <p:cNvGraphicFramePr/>
          <p:nvPr>
            <p:extLst>
              <p:ext uri="{D42A27DB-BD31-4B8C-83A1-F6EECF244321}">
                <p14:modId xmlns:p14="http://schemas.microsoft.com/office/powerpoint/2010/main" val="682074602"/>
              </p:ext>
            </p:extLst>
          </p:nvPr>
        </p:nvGraphicFramePr>
        <p:xfrm>
          <a:off x="516624" y="2861710"/>
          <a:ext cx="3347500" cy="213037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61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0" name="Google Shape;520;p68"/>
          <p:cNvGraphicFramePr/>
          <p:nvPr>
            <p:extLst>
              <p:ext uri="{D42A27DB-BD31-4B8C-83A1-F6EECF244321}">
                <p14:modId xmlns:p14="http://schemas.microsoft.com/office/powerpoint/2010/main" val="53142633"/>
              </p:ext>
            </p:extLst>
          </p:nvPr>
        </p:nvGraphicFramePr>
        <p:xfrm>
          <a:off x="4597699" y="2861698"/>
          <a:ext cx="1431225" cy="1559845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1" name="Google Shape;521;p68"/>
          <p:cNvSpPr/>
          <p:nvPr/>
        </p:nvSpPr>
        <p:spPr>
          <a:xfrm>
            <a:off x="1379911" y="2396384"/>
            <a:ext cx="3277751" cy="408123"/>
          </a:xfrm>
          <a:custGeom>
            <a:avLst/>
            <a:gdLst/>
            <a:ahLst/>
            <a:cxnLst/>
            <a:rect l="l" t="t" r="r" b="b"/>
            <a:pathLst>
              <a:path w="138477" h="25306" extrusionOk="0">
                <a:moveTo>
                  <a:pt x="0" y="25306"/>
                </a:moveTo>
                <a:cubicBezTo>
                  <a:pt x="14392" y="21094"/>
                  <a:pt x="63272" y="296"/>
                  <a:pt x="86351" y="33"/>
                </a:cubicBezTo>
                <a:cubicBezTo>
                  <a:pt x="109431" y="-230"/>
                  <a:pt x="129789" y="19778"/>
                  <a:pt x="138477" y="23727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9"/>
          <p:cNvSpPr txBox="1">
            <a:spLocks noGrp="1"/>
          </p:cNvSpPr>
          <p:nvPr>
            <p:ph type="title"/>
          </p:nvPr>
        </p:nvSpPr>
        <p:spPr>
          <a:xfrm>
            <a:off x="476447" y="7683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Second Normal Form (2NF)</a:t>
            </a:r>
            <a:endParaRPr dirty="0"/>
          </a:p>
        </p:txBody>
      </p:sp>
      <p:sp>
        <p:nvSpPr>
          <p:cNvPr id="527" name="Google Shape;527;p69"/>
          <p:cNvSpPr txBox="1">
            <a:spLocks noGrp="1"/>
          </p:cNvSpPr>
          <p:nvPr>
            <p:ph type="body" idx="1"/>
          </p:nvPr>
        </p:nvSpPr>
        <p:spPr>
          <a:xfrm>
            <a:off x="473342" y="954077"/>
            <a:ext cx="8458800" cy="49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we in Second Normal Form on all three tables?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  <a:r>
              <a:rPr lang="en-US" dirty="0">
                <a:solidFill>
                  <a:srgbClr val="C00000"/>
                </a:solidFill>
              </a:rPr>
              <a:t>!</a:t>
            </a:r>
            <a:endParaRPr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8" name="Google Shape;528;p6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graphicFrame>
        <p:nvGraphicFramePr>
          <p:cNvPr id="529" name="Google Shape;529;p69"/>
          <p:cNvGraphicFramePr/>
          <p:nvPr>
            <p:extLst>
              <p:ext uri="{D42A27DB-BD31-4B8C-83A1-F6EECF244321}">
                <p14:modId xmlns:p14="http://schemas.microsoft.com/office/powerpoint/2010/main" val="76473357"/>
              </p:ext>
            </p:extLst>
          </p:nvPr>
        </p:nvGraphicFramePr>
        <p:xfrm>
          <a:off x="5170667" y="1950133"/>
          <a:ext cx="3051300" cy="213037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30" name="Google Shape;530;p69"/>
          <p:cNvGraphicFramePr/>
          <p:nvPr>
            <p:extLst>
              <p:ext uri="{D42A27DB-BD31-4B8C-83A1-F6EECF244321}">
                <p14:modId xmlns:p14="http://schemas.microsoft.com/office/powerpoint/2010/main" val="3946237876"/>
              </p:ext>
            </p:extLst>
          </p:nvPr>
        </p:nvGraphicFramePr>
        <p:xfrm>
          <a:off x="5141367" y="4445345"/>
          <a:ext cx="1431225" cy="1472184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31" name="Google Shape;531;p69"/>
          <p:cNvGraphicFramePr/>
          <p:nvPr>
            <p:extLst>
              <p:ext uri="{D42A27DB-BD31-4B8C-83A1-F6EECF244321}">
                <p14:modId xmlns:p14="http://schemas.microsoft.com/office/powerpoint/2010/main" val="1445050059"/>
              </p:ext>
            </p:extLst>
          </p:nvPr>
        </p:nvGraphicFramePr>
        <p:xfrm>
          <a:off x="473342" y="1978045"/>
          <a:ext cx="4204100" cy="2024359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38,400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2" name="Google Shape;532;p69"/>
          <p:cNvSpPr txBox="1"/>
          <p:nvPr/>
        </p:nvSpPr>
        <p:spPr>
          <a:xfrm>
            <a:off x="473342" y="4669373"/>
            <a:ext cx="3908234" cy="1521116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NOTE: 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Tables without Composite Keys are already in </a:t>
            </a:r>
            <a:r>
              <a:rPr lang="en-US" sz="24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2NF 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if they are in </a:t>
            </a:r>
            <a:r>
              <a:rPr lang="en-US" sz="24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1NF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533" name="Google Shape;533;p69"/>
          <p:cNvCxnSpPr>
            <a:stCxn id="532" idx="0"/>
          </p:cNvCxnSpPr>
          <p:nvPr/>
        </p:nvCxnSpPr>
        <p:spPr>
          <a:xfrm flipH="1" flipV="1">
            <a:off x="2397243" y="4045075"/>
            <a:ext cx="30216" cy="624298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" name="Google Shape;534;p69"/>
          <p:cNvCxnSpPr>
            <a:stCxn id="532" idx="3"/>
          </p:cNvCxnSpPr>
          <p:nvPr/>
        </p:nvCxnSpPr>
        <p:spPr>
          <a:xfrm flipV="1">
            <a:off x="4381576" y="4908325"/>
            <a:ext cx="710866" cy="52160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0"/>
          <p:cNvSpPr txBox="1">
            <a:spLocks noGrp="1"/>
          </p:cNvSpPr>
          <p:nvPr>
            <p:ph type="title"/>
          </p:nvPr>
        </p:nvSpPr>
        <p:spPr>
          <a:xfrm>
            <a:off x="473342" y="15805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Third Normal Form (3NF)</a:t>
            </a:r>
            <a:endParaRPr dirty="0"/>
          </a:p>
        </p:txBody>
      </p:sp>
      <p:sp>
        <p:nvSpPr>
          <p:cNvPr id="540" name="Google Shape;540;p70"/>
          <p:cNvSpPr txBox="1">
            <a:spLocks noGrp="1"/>
          </p:cNvSpPr>
          <p:nvPr>
            <p:ph type="body" idx="1"/>
          </p:nvPr>
        </p:nvSpPr>
        <p:spPr>
          <a:xfrm>
            <a:off x="473342" y="94122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 is in Third Normal Form (</a:t>
            </a:r>
            <a:r>
              <a:rPr lang="en-US" b="1" dirty="0">
                <a:ea typeface="Lato"/>
                <a:cs typeface="Lato"/>
                <a:sym typeface="Lato"/>
              </a:rPr>
              <a:t>3NF</a:t>
            </a:r>
            <a:r>
              <a:rPr lang="en-US" b="1" dirty="0"/>
              <a:t>) if:</a:t>
            </a:r>
            <a:endParaRPr b="1"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It is in second normal form and …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There are no attributes with </a:t>
            </a:r>
            <a:r>
              <a:rPr lang="en-US" b="1" dirty="0">
                <a:solidFill>
                  <a:schemeClr val="accent3"/>
                </a:solidFill>
                <a:ea typeface="Lato"/>
                <a:cs typeface="Lato"/>
                <a:sym typeface="Lato"/>
              </a:rPr>
              <a:t>Derived Dependencies</a:t>
            </a:r>
            <a:endParaRPr b="1" dirty="0">
              <a:solidFill>
                <a:schemeClr val="accent3"/>
              </a:solidFill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There are no </a:t>
            </a:r>
            <a:r>
              <a:rPr lang="en-US" b="1" dirty="0">
                <a:solidFill>
                  <a:schemeClr val="accent3"/>
                </a:solidFill>
                <a:ea typeface="Lato"/>
                <a:cs typeface="Lato"/>
                <a:sym typeface="Lato"/>
              </a:rPr>
              <a:t>Transitive Dependencies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>
                <a:latin typeface="+mn-lt"/>
              </a:rPr>
              <a:t>We will move these columns to their own table(s)</a:t>
            </a:r>
            <a:endParaRPr b="1" dirty="0"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7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1"/>
          <p:cNvSpPr txBox="1">
            <a:spLocks noGrp="1"/>
          </p:cNvSpPr>
          <p:nvPr>
            <p:ph type="title"/>
          </p:nvPr>
        </p:nvSpPr>
        <p:spPr>
          <a:xfrm>
            <a:off x="576087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Third Normal Form (3NF)</a:t>
            </a:r>
            <a:endParaRPr dirty="0"/>
          </a:p>
        </p:txBody>
      </p:sp>
      <p:sp>
        <p:nvSpPr>
          <p:cNvPr id="547" name="Google Shape;547;p71"/>
          <p:cNvSpPr txBox="1">
            <a:spLocks noGrp="1"/>
          </p:cNvSpPr>
          <p:nvPr>
            <p:ph type="body" idx="1"/>
          </p:nvPr>
        </p:nvSpPr>
        <p:spPr>
          <a:xfrm>
            <a:off x="473342" y="95951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 definitions are required before we continue with 3NF: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Derived Dependency</a:t>
            </a:r>
            <a:r>
              <a:rPr lang="en-US" dirty="0"/>
              <a:t> (Calculated)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Transitive Dependency</a:t>
            </a:r>
            <a:endParaRPr dirty="0"/>
          </a:p>
        </p:txBody>
      </p:sp>
      <p:sp>
        <p:nvSpPr>
          <p:cNvPr id="548" name="Google Shape;548;p7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2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Derived Dependency (Calculated)</a:t>
            </a:r>
            <a:endParaRPr dirty="0"/>
          </a:p>
        </p:txBody>
      </p:sp>
      <p:sp>
        <p:nvSpPr>
          <p:cNvPr id="554" name="Google Shape;554;p72"/>
          <p:cNvSpPr txBox="1">
            <a:spLocks noGrp="1"/>
          </p:cNvSpPr>
          <p:nvPr>
            <p:ph type="body" idx="1"/>
          </p:nvPr>
        </p:nvSpPr>
        <p:spPr>
          <a:xfrm>
            <a:off x="283464" y="941225"/>
            <a:ext cx="8515778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Derived Dependency</a:t>
            </a:r>
            <a:r>
              <a:rPr lang="en-US" dirty="0">
                <a:solidFill>
                  <a:schemeClr val="accent3"/>
                </a:solidFill>
              </a:rPr>
              <a:t>: </a:t>
            </a:r>
            <a:r>
              <a:rPr lang="en-US" dirty="0"/>
              <a:t>A </a:t>
            </a:r>
            <a:r>
              <a:rPr lang="en-US" b="1" dirty="0"/>
              <a:t>Non-key</a:t>
            </a:r>
            <a:r>
              <a:rPr lang="en-US" dirty="0"/>
              <a:t> column that can be </a:t>
            </a:r>
            <a:r>
              <a:rPr lang="en-US" b="1" dirty="0"/>
              <a:t>calculated</a:t>
            </a:r>
            <a:r>
              <a:rPr lang="en-US" dirty="0"/>
              <a:t> using other columns </a:t>
            </a:r>
            <a:r>
              <a:rPr lang="en-US" i="1" dirty="0"/>
              <a:t>(from any table) </a:t>
            </a:r>
            <a:r>
              <a:rPr lang="en-US" dirty="0"/>
              <a:t>is derived.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age</a:t>
            </a:r>
            <a:br>
              <a:rPr lang="en-US" dirty="0"/>
            </a:br>
            <a:r>
              <a:rPr lang="en-US" dirty="0"/>
              <a:t>Calculated by subtracting your birth date from today’s date.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total_employees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Calculated by counting rows in the Employees table.</a:t>
            </a:r>
            <a:endParaRPr dirty="0"/>
          </a:p>
        </p:txBody>
      </p:sp>
      <p:sp>
        <p:nvSpPr>
          <p:cNvPr id="555" name="Google Shape;555;p7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3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Transitive Dependency</a:t>
            </a:r>
            <a:endParaRPr dirty="0"/>
          </a:p>
        </p:txBody>
      </p:sp>
      <p:sp>
        <p:nvSpPr>
          <p:cNvPr id="561" name="Google Shape;561;p73"/>
          <p:cNvSpPr txBox="1">
            <a:spLocks noGrp="1"/>
          </p:cNvSpPr>
          <p:nvPr>
            <p:ph type="body" idx="1"/>
          </p:nvPr>
        </p:nvSpPr>
        <p:spPr>
          <a:xfrm>
            <a:off x="310896" y="868073"/>
            <a:ext cx="8586216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Transitive Dependency</a:t>
            </a:r>
            <a:r>
              <a:rPr lang="en-US" dirty="0">
                <a:solidFill>
                  <a:schemeClr val="accent3"/>
                </a:solidFill>
              </a:rPr>
              <a:t>: </a:t>
            </a:r>
            <a:r>
              <a:rPr lang="en-US" dirty="0"/>
              <a:t>A table has a Transitive Dependency if one or more non-key attribute(s) depend on another non-key attribute (in the same data group).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Transitive Dependency is when a </a:t>
            </a:r>
            <a:r>
              <a:rPr lang="en-US" b="1" dirty="0"/>
              <a:t>Non-key</a:t>
            </a:r>
            <a:r>
              <a:rPr lang="en-US" dirty="0"/>
              <a:t> attribute depends on another </a:t>
            </a:r>
            <a:r>
              <a:rPr lang="en-US" b="1" dirty="0"/>
              <a:t>Non-key</a:t>
            </a:r>
            <a:r>
              <a:rPr lang="en-US" dirty="0"/>
              <a:t> attribute in the same table.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order to have a transitive dependency, there must be at least two non-key attributes in a table.</a:t>
            </a:r>
            <a:endParaRPr dirty="0"/>
          </a:p>
        </p:txBody>
      </p:sp>
      <p:sp>
        <p:nvSpPr>
          <p:cNvPr id="562" name="Google Shape;562;p7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519629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Database Design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473342" y="74920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If not caught early in the design/development process, redundancy and integrity issues can have dramatic effects.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Poor Database Designs</a:t>
            </a:r>
            <a:r>
              <a:rPr lang="en-US" dirty="0"/>
              <a:t> will lead to: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Extra storage requirements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Data Anomalies . . .</a:t>
            </a:r>
            <a:endParaRPr dirty="0"/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Insertion, Deletion, Modification and Time Anomalies</a:t>
            </a:r>
            <a:endParaRPr dirty="0"/>
          </a:p>
        </p:txBody>
      </p:sp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4"/>
          <p:cNvSpPr txBox="1">
            <a:spLocks noGrp="1"/>
          </p:cNvSpPr>
          <p:nvPr>
            <p:ph type="title"/>
          </p:nvPr>
        </p:nvSpPr>
        <p:spPr>
          <a:xfrm>
            <a:off x="549538" y="94931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- 3NF - Derived Dependency</a:t>
            </a:r>
            <a:endParaRPr dirty="0"/>
          </a:p>
        </p:txBody>
      </p:sp>
      <p:sp>
        <p:nvSpPr>
          <p:cNvPr id="568" name="Google Shape;568;p74"/>
          <p:cNvSpPr txBox="1">
            <a:spLocks noGrp="1"/>
          </p:cNvSpPr>
          <p:nvPr>
            <p:ph type="body" idx="1"/>
          </p:nvPr>
        </p:nvSpPr>
        <p:spPr>
          <a:xfrm>
            <a:off x="128016" y="1023520"/>
            <a:ext cx="8915400" cy="491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Step 1: </a:t>
            </a:r>
            <a:r>
              <a:rPr lang="en-US" dirty="0"/>
              <a:t>Remove Derived Dependencies from all tables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Yearly Salary</a:t>
            </a:r>
            <a:r>
              <a:rPr lang="en-US" dirty="0"/>
              <a:t> can be calculated with: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Monthly Salary * 12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r>
              <a:rPr lang="en-US" b="1" dirty="0"/>
              <a:t>When identified:</a:t>
            </a:r>
          </a:p>
          <a:p>
            <a:pPr marL="741363" lvl="1" indent="-317500">
              <a:spcBef>
                <a:spcPts val="0"/>
              </a:spcBef>
            </a:pPr>
            <a:r>
              <a:rPr lang="en-US" dirty="0">
                <a:latin typeface="+mn-lt"/>
              </a:rPr>
              <a:t>Note the </a:t>
            </a:r>
            <a:r>
              <a:rPr lang="en-US" b="1" i="1" dirty="0">
                <a:latin typeface="+mn-lt"/>
              </a:rPr>
              <a:t>exact</a:t>
            </a:r>
            <a:r>
              <a:rPr lang="en-US" dirty="0">
                <a:latin typeface="+mn-lt"/>
              </a:rPr>
              <a:t> formula required to get the data back again</a:t>
            </a:r>
          </a:p>
          <a:p>
            <a:pPr marL="741363" lvl="1" indent="-317500">
              <a:spcBef>
                <a:spcPts val="0"/>
              </a:spcBef>
            </a:pPr>
            <a:r>
              <a:rPr lang="en-US" dirty="0">
                <a:latin typeface="+mn-lt"/>
              </a:rPr>
              <a:t>Remove the derived column from the data grouping</a:t>
            </a:r>
          </a:p>
        </p:txBody>
      </p:sp>
      <p:sp>
        <p:nvSpPr>
          <p:cNvPr id="569" name="Google Shape;569;p7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graphicFrame>
        <p:nvGraphicFramePr>
          <p:cNvPr id="570" name="Google Shape;570;p74"/>
          <p:cNvGraphicFramePr/>
          <p:nvPr>
            <p:extLst>
              <p:ext uri="{D42A27DB-BD31-4B8C-83A1-F6EECF244321}">
                <p14:modId xmlns:p14="http://schemas.microsoft.com/office/powerpoint/2010/main" val="2635704242"/>
              </p:ext>
            </p:extLst>
          </p:nvPr>
        </p:nvGraphicFramePr>
        <p:xfrm>
          <a:off x="549538" y="1596771"/>
          <a:ext cx="7547500" cy="1885006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90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"/>
          <p:cNvSpPr txBox="1">
            <a:spLocks noGrp="1"/>
          </p:cNvSpPr>
          <p:nvPr>
            <p:ph type="title"/>
          </p:nvPr>
        </p:nvSpPr>
        <p:spPr>
          <a:xfrm>
            <a:off x="473342" y="14742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Normalization - 3NF - Derived Dependency</a:t>
            </a:r>
            <a:endParaRPr/>
          </a:p>
        </p:txBody>
      </p:sp>
      <p:sp>
        <p:nvSpPr>
          <p:cNvPr id="576" name="Google Shape;576;p75"/>
          <p:cNvSpPr txBox="1">
            <a:spLocks noGrp="1"/>
          </p:cNvSpPr>
          <p:nvPr>
            <p:ph type="body" idx="1"/>
          </p:nvPr>
        </p:nvSpPr>
        <p:spPr>
          <a:xfrm>
            <a:off x="392642" y="968657"/>
            <a:ext cx="8325900" cy="4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 the other tables for Derived Dependencies...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any of these derived?</a:t>
            </a:r>
            <a:endParaRPr dirty="0"/>
          </a:p>
        </p:txBody>
      </p:sp>
      <p:sp>
        <p:nvSpPr>
          <p:cNvPr id="577" name="Google Shape;577;p7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graphicFrame>
        <p:nvGraphicFramePr>
          <p:cNvPr id="578" name="Google Shape;578;p75"/>
          <p:cNvGraphicFramePr/>
          <p:nvPr>
            <p:extLst>
              <p:ext uri="{D42A27DB-BD31-4B8C-83A1-F6EECF244321}">
                <p14:modId xmlns:p14="http://schemas.microsoft.com/office/powerpoint/2010/main" val="1563573921"/>
              </p:ext>
            </p:extLst>
          </p:nvPr>
        </p:nvGraphicFramePr>
        <p:xfrm>
          <a:off x="5563830" y="1618095"/>
          <a:ext cx="3156600" cy="213037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79" name="Google Shape;579;p75"/>
          <p:cNvGraphicFramePr/>
          <p:nvPr>
            <p:extLst>
              <p:ext uri="{D42A27DB-BD31-4B8C-83A1-F6EECF244321}">
                <p14:modId xmlns:p14="http://schemas.microsoft.com/office/powerpoint/2010/main" val="1005874945"/>
              </p:ext>
            </p:extLst>
          </p:nvPr>
        </p:nvGraphicFramePr>
        <p:xfrm>
          <a:off x="3957292" y="1618107"/>
          <a:ext cx="1431225" cy="1472184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80" name="Google Shape;580;p75"/>
          <p:cNvGraphicFramePr/>
          <p:nvPr>
            <p:extLst>
              <p:ext uri="{D42A27DB-BD31-4B8C-83A1-F6EECF244321}">
                <p14:modId xmlns:p14="http://schemas.microsoft.com/office/powerpoint/2010/main" val="1434570826"/>
              </p:ext>
            </p:extLst>
          </p:nvPr>
        </p:nvGraphicFramePr>
        <p:xfrm>
          <a:off x="256930" y="1618107"/>
          <a:ext cx="3525025" cy="2024359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6"/>
          <p:cNvSpPr txBox="1">
            <a:spLocks noGrp="1"/>
          </p:cNvSpPr>
          <p:nvPr>
            <p:ph type="title"/>
          </p:nvPr>
        </p:nvSpPr>
        <p:spPr>
          <a:xfrm>
            <a:off x="473342" y="136622"/>
            <a:ext cx="8066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- 3NF - Transitive Dependency</a:t>
            </a:r>
            <a:endParaRPr dirty="0"/>
          </a:p>
        </p:txBody>
      </p:sp>
      <p:sp>
        <p:nvSpPr>
          <p:cNvPr id="586" name="Google Shape;586;p76"/>
          <p:cNvSpPr txBox="1">
            <a:spLocks noGrp="1"/>
          </p:cNvSpPr>
          <p:nvPr>
            <p:ph type="body" idx="1"/>
          </p:nvPr>
        </p:nvSpPr>
        <p:spPr>
          <a:xfrm>
            <a:off x="207882" y="941225"/>
            <a:ext cx="873495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Step 2: </a:t>
            </a:r>
            <a:r>
              <a:rPr lang="en-US" dirty="0"/>
              <a:t>Check for Transitive Dependencies in all tables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Remember: </a:t>
            </a:r>
            <a:r>
              <a:rPr lang="en-US" dirty="0"/>
              <a:t>A Transitive Dependency is when a </a:t>
            </a:r>
            <a:r>
              <a:rPr lang="en-US" b="1" dirty="0"/>
              <a:t>Non-key</a:t>
            </a:r>
            <a:r>
              <a:rPr lang="en-US" dirty="0"/>
              <a:t> attribute depends on another </a:t>
            </a:r>
            <a:r>
              <a:rPr lang="en-US" b="1" dirty="0"/>
              <a:t>Non-key</a:t>
            </a:r>
            <a:r>
              <a:rPr lang="en-US" dirty="0"/>
              <a:t> attribute in the same table.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skip the middle table, because we need at least 2 or more Non-key attributes!</a:t>
            </a:r>
            <a:endParaRPr dirty="0"/>
          </a:p>
        </p:txBody>
      </p:sp>
      <p:sp>
        <p:nvSpPr>
          <p:cNvPr id="587" name="Google Shape;587;p7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graphicFrame>
        <p:nvGraphicFramePr>
          <p:cNvPr id="588" name="Google Shape;588;p76"/>
          <p:cNvGraphicFramePr/>
          <p:nvPr>
            <p:extLst>
              <p:ext uri="{D42A27DB-BD31-4B8C-83A1-F6EECF244321}">
                <p14:modId xmlns:p14="http://schemas.microsoft.com/office/powerpoint/2010/main" val="2060530753"/>
              </p:ext>
            </p:extLst>
          </p:nvPr>
        </p:nvGraphicFramePr>
        <p:xfrm>
          <a:off x="5514782" y="1590663"/>
          <a:ext cx="3156600" cy="213037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89" name="Google Shape;589;p76"/>
          <p:cNvGraphicFramePr/>
          <p:nvPr>
            <p:extLst>
              <p:ext uri="{D42A27DB-BD31-4B8C-83A1-F6EECF244321}">
                <p14:modId xmlns:p14="http://schemas.microsoft.com/office/powerpoint/2010/main" val="2859282467"/>
              </p:ext>
            </p:extLst>
          </p:nvPr>
        </p:nvGraphicFramePr>
        <p:xfrm>
          <a:off x="3908244" y="1590675"/>
          <a:ext cx="1431225" cy="1472184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90" name="Google Shape;590;p76"/>
          <p:cNvGraphicFramePr/>
          <p:nvPr>
            <p:extLst>
              <p:ext uri="{D42A27DB-BD31-4B8C-83A1-F6EECF244321}">
                <p14:modId xmlns:p14="http://schemas.microsoft.com/office/powerpoint/2010/main" val="1267234673"/>
              </p:ext>
            </p:extLst>
          </p:nvPr>
        </p:nvGraphicFramePr>
        <p:xfrm>
          <a:off x="207882" y="1590675"/>
          <a:ext cx="3525025" cy="2024359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Dept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No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3,200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7"/>
          <p:cNvSpPr txBox="1">
            <a:spLocks noGrp="1"/>
          </p:cNvSpPr>
          <p:nvPr>
            <p:ph type="title"/>
          </p:nvPr>
        </p:nvSpPr>
        <p:spPr>
          <a:xfrm>
            <a:off x="456648" y="103183"/>
            <a:ext cx="8066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- 3NF - Transitive Dependency</a:t>
            </a:r>
            <a:endParaRPr dirty="0"/>
          </a:p>
        </p:txBody>
      </p:sp>
      <p:sp>
        <p:nvSpPr>
          <p:cNvPr id="596" name="Google Shape;596;p77"/>
          <p:cNvSpPr txBox="1">
            <a:spLocks noGrp="1"/>
          </p:cNvSpPr>
          <p:nvPr>
            <p:ph type="body" idx="1"/>
          </p:nvPr>
        </p:nvSpPr>
        <p:spPr>
          <a:xfrm>
            <a:off x="456648" y="95951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Step 2: </a:t>
            </a:r>
            <a:r>
              <a:rPr lang="en-US" dirty="0"/>
              <a:t>Check for Transitive Dependencies in all tables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The non-key columns are: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Date Completed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Mark </a:t>
            </a:r>
            <a:r>
              <a:rPr lang="en-US" dirty="0"/>
              <a:t>and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Fee 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attributes do not have </a:t>
            </a:r>
            <a:br>
              <a:rPr lang="en-US" dirty="0"/>
            </a:br>
            <a:r>
              <a:rPr lang="en-US" dirty="0"/>
              <a:t>dependencies on one other.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Therefore, there are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no transitive dependencies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97" name="Google Shape;597;p7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graphicFrame>
        <p:nvGraphicFramePr>
          <p:cNvPr id="598" name="Google Shape;598;p77"/>
          <p:cNvGraphicFramePr/>
          <p:nvPr>
            <p:extLst>
              <p:ext uri="{D42A27DB-BD31-4B8C-83A1-F6EECF244321}">
                <p14:modId xmlns:p14="http://schemas.microsoft.com/office/powerpoint/2010/main" val="842062591"/>
              </p:ext>
            </p:extLst>
          </p:nvPr>
        </p:nvGraphicFramePr>
        <p:xfrm>
          <a:off x="5625938" y="1581038"/>
          <a:ext cx="3156600" cy="213037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8"/>
          <p:cNvSpPr txBox="1">
            <a:spLocks noGrp="1"/>
          </p:cNvSpPr>
          <p:nvPr>
            <p:ph type="title"/>
          </p:nvPr>
        </p:nvSpPr>
        <p:spPr>
          <a:xfrm>
            <a:off x="473342" y="103183"/>
            <a:ext cx="8066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- 3NF - Transitive Dependency</a:t>
            </a:r>
            <a:endParaRPr dirty="0"/>
          </a:p>
        </p:txBody>
      </p:sp>
      <p:sp>
        <p:nvSpPr>
          <p:cNvPr id="604" name="Google Shape;604;p78"/>
          <p:cNvSpPr txBox="1">
            <a:spLocks noGrp="1"/>
          </p:cNvSpPr>
          <p:nvPr>
            <p:ph type="body" idx="1"/>
          </p:nvPr>
        </p:nvSpPr>
        <p:spPr>
          <a:xfrm>
            <a:off x="413679" y="95951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Step 2: </a:t>
            </a:r>
            <a:r>
              <a:rPr lang="en-US" dirty="0"/>
              <a:t>Check for Transitive Dependencies in all tables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The non-key attributes are:</a:t>
            </a:r>
            <a:br>
              <a:rPr lang="en-US" dirty="0"/>
            </a:br>
            <a:r>
              <a:rPr lang="en-US" b="1" dirty="0">
                <a:ea typeface="Lato"/>
                <a:cs typeface="Lato"/>
                <a:sym typeface="Lato"/>
              </a:rPr>
              <a:t>Name</a:t>
            </a:r>
            <a:r>
              <a:rPr lang="en-US" dirty="0"/>
              <a:t>, </a:t>
            </a:r>
            <a:r>
              <a:rPr lang="en-US" b="1" dirty="0" err="1">
                <a:ea typeface="Lato"/>
                <a:cs typeface="Lato"/>
                <a:sym typeface="Lato"/>
              </a:rPr>
              <a:t>DeptNo</a:t>
            </a:r>
            <a:r>
              <a:rPr lang="en-US" dirty="0"/>
              <a:t>, </a:t>
            </a:r>
            <a:r>
              <a:rPr lang="en-US" b="1" dirty="0" err="1">
                <a:ea typeface="Lato"/>
                <a:cs typeface="Lato"/>
                <a:sym typeface="Lato"/>
              </a:rPr>
              <a:t>Dept</a:t>
            </a:r>
            <a:r>
              <a:rPr lang="en-US" dirty="0"/>
              <a:t>, and</a:t>
            </a:r>
            <a:br>
              <a:rPr lang="en-US" dirty="0"/>
            </a:br>
            <a:r>
              <a:rPr lang="en-US" b="1" dirty="0" err="1">
                <a:ea typeface="Lato"/>
                <a:cs typeface="Lato"/>
                <a:sym typeface="Lato"/>
              </a:rPr>
              <a:t>MonthlySalary</a:t>
            </a:r>
            <a:endParaRPr b="1" dirty="0"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b="1" dirty="0">
                <a:latin typeface="Lato"/>
                <a:ea typeface="Lato"/>
                <a:cs typeface="Lato"/>
                <a:sym typeface="Lato"/>
              </a:rPr>
              <a:t>Department Name</a:t>
            </a:r>
            <a:r>
              <a:rPr lang="en-US" dirty="0"/>
              <a:t> is directly </a:t>
            </a:r>
            <a:br>
              <a:rPr lang="en-US" dirty="0"/>
            </a:br>
            <a:r>
              <a:rPr lang="en-US" dirty="0"/>
              <a:t>related to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Department Number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Example:</a:t>
            </a:r>
            <a:br>
              <a:rPr lang="en-US" dirty="0"/>
            </a:br>
            <a:r>
              <a:rPr lang="en-US" dirty="0"/>
              <a:t>‘</a:t>
            </a:r>
            <a:r>
              <a:rPr lang="en-US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Marketing</a:t>
            </a:r>
            <a:r>
              <a:rPr lang="en-US" dirty="0"/>
              <a:t>’ is </a:t>
            </a:r>
            <a:r>
              <a:rPr lang="en-US" dirty="0" err="1"/>
              <a:t>DeptNo</a:t>
            </a:r>
            <a:r>
              <a:rPr lang="en-US" dirty="0"/>
              <a:t> </a:t>
            </a:r>
            <a:r>
              <a:rPr lang="en-US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605" name="Google Shape;605;p7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graphicFrame>
        <p:nvGraphicFramePr>
          <p:cNvPr id="606" name="Google Shape;606;p78"/>
          <p:cNvGraphicFramePr/>
          <p:nvPr>
            <p:extLst>
              <p:ext uri="{D42A27DB-BD31-4B8C-83A1-F6EECF244321}">
                <p14:modId xmlns:p14="http://schemas.microsoft.com/office/powerpoint/2010/main" val="590372198"/>
              </p:ext>
            </p:extLst>
          </p:nvPr>
        </p:nvGraphicFramePr>
        <p:xfrm>
          <a:off x="5014717" y="1610343"/>
          <a:ext cx="3525025" cy="2024359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Joe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3,200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9"/>
          <p:cNvSpPr txBox="1">
            <a:spLocks noGrp="1"/>
          </p:cNvSpPr>
          <p:nvPr>
            <p:ph type="title"/>
          </p:nvPr>
        </p:nvSpPr>
        <p:spPr>
          <a:xfrm>
            <a:off x="473342" y="112327"/>
            <a:ext cx="8066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- 3NF - Transitive Dependency</a:t>
            </a:r>
            <a:endParaRPr dirty="0"/>
          </a:p>
        </p:txBody>
      </p:sp>
      <p:sp>
        <p:nvSpPr>
          <p:cNvPr id="612" name="Google Shape;612;p79"/>
          <p:cNvSpPr txBox="1">
            <a:spLocks noGrp="1"/>
          </p:cNvSpPr>
          <p:nvPr>
            <p:ph type="body" idx="1"/>
          </p:nvPr>
        </p:nvSpPr>
        <p:spPr>
          <a:xfrm>
            <a:off x="456650" y="895505"/>
            <a:ext cx="8520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Step 2 - Part 2: </a:t>
            </a:r>
            <a:r>
              <a:rPr lang="en-US" dirty="0"/>
              <a:t>Create a new table with the identified columns</a:t>
            </a:r>
            <a:endParaRPr dirty="0"/>
          </a:p>
        </p:txBody>
      </p:sp>
      <p:sp>
        <p:nvSpPr>
          <p:cNvPr id="613" name="Google Shape;613;p7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graphicFrame>
        <p:nvGraphicFramePr>
          <p:cNvPr id="614" name="Google Shape;614;p79"/>
          <p:cNvGraphicFramePr/>
          <p:nvPr>
            <p:extLst>
              <p:ext uri="{D42A27DB-BD31-4B8C-83A1-F6EECF244321}">
                <p14:modId xmlns:p14="http://schemas.microsoft.com/office/powerpoint/2010/main" val="2635078173"/>
              </p:ext>
            </p:extLst>
          </p:nvPr>
        </p:nvGraphicFramePr>
        <p:xfrm>
          <a:off x="4808275" y="2098318"/>
          <a:ext cx="1626775" cy="1733709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15" name="Google Shape;615;p79"/>
          <p:cNvGraphicFramePr/>
          <p:nvPr>
            <p:extLst>
              <p:ext uri="{D42A27DB-BD31-4B8C-83A1-F6EECF244321}">
                <p14:modId xmlns:p14="http://schemas.microsoft.com/office/powerpoint/2010/main" val="843570494"/>
              </p:ext>
            </p:extLst>
          </p:nvPr>
        </p:nvGraphicFramePr>
        <p:xfrm>
          <a:off x="7184488" y="2098318"/>
          <a:ext cx="1505225" cy="1472184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49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16" name="Google Shape;616;p79"/>
          <p:cNvCxnSpPr/>
          <p:nvPr/>
        </p:nvCxnSpPr>
        <p:spPr>
          <a:xfrm>
            <a:off x="6435050" y="2693367"/>
            <a:ext cx="709500" cy="13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7" name="Google Shape;617;p79"/>
          <p:cNvSpPr txBox="1"/>
          <p:nvPr/>
        </p:nvSpPr>
        <p:spPr>
          <a:xfrm>
            <a:off x="502925" y="1488730"/>
            <a:ext cx="4749300" cy="3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Move non-key column(s) with functional dependencies into a new table.</a:t>
            </a: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Remove duplicates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rows.</a:t>
            </a: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Choose a </a:t>
            </a:r>
            <a:r>
              <a:rPr lang="en-US" sz="24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Primary Key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0"/>
          <p:cNvSpPr txBox="1">
            <a:spLocks noGrp="1"/>
          </p:cNvSpPr>
          <p:nvPr>
            <p:ph type="title"/>
          </p:nvPr>
        </p:nvSpPr>
        <p:spPr>
          <a:xfrm>
            <a:off x="456650" y="134047"/>
            <a:ext cx="8066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- 3NF - Transitive Dependency</a:t>
            </a:r>
            <a:endParaRPr dirty="0"/>
          </a:p>
        </p:txBody>
      </p:sp>
      <p:sp>
        <p:nvSpPr>
          <p:cNvPr id="623" name="Google Shape;623;p80"/>
          <p:cNvSpPr txBox="1">
            <a:spLocks noGrp="1"/>
          </p:cNvSpPr>
          <p:nvPr>
            <p:ph type="body" idx="1"/>
          </p:nvPr>
        </p:nvSpPr>
        <p:spPr>
          <a:xfrm>
            <a:off x="456650" y="1023521"/>
            <a:ext cx="85206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Employee’s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DeptNo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will now be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Foreign Key </a:t>
            </a:r>
            <a:r>
              <a:rPr lang="en-US" dirty="0"/>
              <a:t>to the new Department’s table.</a:t>
            </a:r>
            <a:endParaRPr dirty="0"/>
          </a:p>
        </p:txBody>
      </p:sp>
      <p:sp>
        <p:nvSpPr>
          <p:cNvPr id="624" name="Google Shape;624;p8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graphicFrame>
        <p:nvGraphicFramePr>
          <p:cNvPr id="625" name="Google Shape;625;p80"/>
          <p:cNvGraphicFramePr/>
          <p:nvPr>
            <p:extLst>
              <p:ext uri="{D42A27DB-BD31-4B8C-83A1-F6EECF244321}">
                <p14:modId xmlns:p14="http://schemas.microsoft.com/office/powerpoint/2010/main" val="3509490470"/>
              </p:ext>
            </p:extLst>
          </p:nvPr>
        </p:nvGraphicFramePr>
        <p:xfrm>
          <a:off x="5047963" y="2834809"/>
          <a:ext cx="1505225" cy="1472184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49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6" name="Google Shape;626;p80"/>
          <p:cNvGraphicFramePr/>
          <p:nvPr>
            <p:extLst>
              <p:ext uri="{D42A27DB-BD31-4B8C-83A1-F6EECF244321}">
                <p14:modId xmlns:p14="http://schemas.microsoft.com/office/powerpoint/2010/main" val="1270027596"/>
              </p:ext>
            </p:extLst>
          </p:nvPr>
        </p:nvGraphicFramePr>
        <p:xfrm>
          <a:off x="2065713" y="2834809"/>
          <a:ext cx="2548775" cy="1885006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7" name="Google Shape;627;p80"/>
          <p:cNvSpPr/>
          <p:nvPr/>
        </p:nvSpPr>
        <p:spPr>
          <a:xfrm>
            <a:off x="3646200" y="2199528"/>
            <a:ext cx="1753375" cy="618666"/>
          </a:xfrm>
          <a:custGeom>
            <a:avLst/>
            <a:gdLst/>
            <a:ahLst/>
            <a:cxnLst/>
            <a:rect l="l" t="t" r="r" b="b"/>
            <a:pathLst>
              <a:path w="70135" h="28556" extrusionOk="0">
                <a:moveTo>
                  <a:pt x="0" y="28556"/>
                </a:moveTo>
                <a:cubicBezTo>
                  <a:pt x="3949" y="24168"/>
                  <a:pt x="12636" y="6267"/>
                  <a:pt x="23693" y="2230"/>
                </a:cubicBezTo>
                <a:cubicBezTo>
                  <a:pt x="34750" y="-1807"/>
                  <a:pt x="58971" y="387"/>
                  <a:pt x="66342" y="4336"/>
                </a:cubicBezTo>
                <a:cubicBezTo>
                  <a:pt x="73714" y="8285"/>
                  <a:pt x="67659" y="22326"/>
                  <a:pt x="67922" y="25924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1"/>
          <p:cNvSpPr txBox="1">
            <a:spLocks noGrp="1"/>
          </p:cNvSpPr>
          <p:nvPr>
            <p:ph type="title"/>
          </p:nvPr>
        </p:nvSpPr>
        <p:spPr>
          <a:xfrm>
            <a:off x="473342" y="139759"/>
            <a:ext cx="8066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- 3NF - Transitive Dependency</a:t>
            </a:r>
            <a:endParaRPr dirty="0"/>
          </a:p>
        </p:txBody>
      </p:sp>
      <p:sp>
        <p:nvSpPr>
          <p:cNvPr id="633" name="Google Shape;633;p81"/>
          <p:cNvSpPr txBox="1">
            <a:spLocks noGrp="1"/>
          </p:cNvSpPr>
          <p:nvPr>
            <p:ph type="body" idx="1"/>
          </p:nvPr>
        </p:nvSpPr>
        <p:spPr>
          <a:xfrm>
            <a:off x="473342" y="806886"/>
            <a:ext cx="85206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Each data grouping should be </a:t>
            </a:r>
            <a:br>
              <a:rPr lang="en-US" dirty="0"/>
            </a:br>
            <a:r>
              <a:rPr lang="en-US" dirty="0"/>
              <a:t>given a </a:t>
            </a:r>
            <a:r>
              <a:rPr lang="en-US" b="1" dirty="0"/>
              <a:t>NAME</a:t>
            </a:r>
            <a:r>
              <a:rPr lang="en-US" dirty="0"/>
              <a:t> to describe what it </a:t>
            </a:r>
            <a:br>
              <a:rPr lang="en-US" dirty="0"/>
            </a:br>
            <a:r>
              <a:rPr lang="en-US" dirty="0"/>
              <a:t>contains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We are now in Third Normal Form!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no derived or </a:t>
            </a:r>
            <a:br>
              <a:rPr lang="en-US" dirty="0"/>
            </a:br>
            <a:r>
              <a:rPr lang="en-US" dirty="0"/>
              <a:t>transitive dependencies left in</a:t>
            </a:r>
            <a:br>
              <a:rPr lang="en-US" dirty="0"/>
            </a:br>
            <a:r>
              <a:rPr lang="en-US" dirty="0"/>
              <a:t>any tables…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done!</a:t>
            </a:r>
            <a:endParaRPr dirty="0"/>
          </a:p>
        </p:txBody>
      </p:sp>
      <p:sp>
        <p:nvSpPr>
          <p:cNvPr id="634" name="Google Shape;634;p8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graphicFrame>
        <p:nvGraphicFramePr>
          <p:cNvPr id="635" name="Google Shape;635;p81"/>
          <p:cNvGraphicFramePr/>
          <p:nvPr>
            <p:extLst>
              <p:ext uri="{D42A27DB-BD31-4B8C-83A1-F6EECF244321}">
                <p14:modId xmlns:p14="http://schemas.microsoft.com/office/powerpoint/2010/main" val="160081729"/>
              </p:ext>
            </p:extLst>
          </p:nvPr>
        </p:nvGraphicFramePr>
        <p:xfrm>
          <a:off x="6403911" y="3211334"/>
          <a:ext cx="2548775" cy="2033298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75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Employees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36" name="Google Shape;636;p81"/>
          <p:cNvGraphicFramePr/>
          <p:nvPr>
            <p:extLst>
              <p:ext uri="{D42A27DB-BD31-4B8C-83A1-F6EECF244321}">
                <p14:modId xmlns:p14="http://schemas.microsoft.com/office/powerpoint/2010/main" val="2427950760"/>
              </p:ext>
            </p:extLst>
          </p:nvPr>
        </p:nvGraphicFramePr>
        <p:xfrm>
          <a:off x="7228005" y="975016"/>
          <a:ext cx="1505225" cy="1717548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49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0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Departments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37" name="Google Shape;637;p81"/>
          <p:cNvGraphicFramePr/>
          <p:nvPr>
            <p:extLst>
              <p:ext uri="{D42A27DB-BD31-4B8C-83A1-F6EECF244321}">
                <p14:modId xmlns:p14="http://schemas.microsoft.com/office/powerpoint/2010/main" val="2384583019"/>
              </p:ext>
            </p:extLst>
          </p:nvPr>
        </p:nvGraphicFramePr>
        <p:xfrm>
          <a:off x="3111186" y="3778250"/>
          <a:ext cx="3156600" cy="2208276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7000"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EmployeeCourses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250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38" name="Google Shape;638;p81"/>
          <p:cNvGraphicFramePr/>
          <p:nvPr>
            <p:extLst>
              <p:ext uri="{D42A27DB-BD31-4B8C-83A1-F6EECF244321}">
                <p14:modId xmlns:p14="http://schemas.microsoft.com/office/powerpoint/2010/main" val="2884686344"/>
              </p:ext>
            </p:extLst>
          </p:nvPr>
        </p:nvGraphicFramePr>
        <p:xfrm>
          <a:off x="5663867" y="965503"/>
          <a:ext cx="1431225" cy="1717548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3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Courses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2"/>
          <p:cNvSpPr txBox="1">
            <a:spLocks noGrp="1"/>
          </p:cNvSpPr>
          <p:nvPr>
            <p:ph type="title"/>
          </p:nvPr>
        </p:nvSpPr>
        <p:spPr>
          <a:xfrm>
            <a:off x="502925" y="180000"/>
            <a:ext cx="8066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Database Normalization Example - ERD</a:t>
            </a:r>
            <a:endParaRPr/>
          </a:p>
        </p:txBody>
      </p:sp>
      <p:sp>
        <p:nvSpPr>
          <p:cNvPr id="644" name="Google Shape;644;p8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645" name="Google Shape;645;p82"/>
          <p:cNvSpPr txBox="1"/>
          <p:nvPr/>
        </p:nvSpPr>
        <p:spPr>
          <a:xfrm>
            <a:off x="502925" y="996475"/>
            <a:ext cx="82059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Here is an ERD of the same tables. </a:t>
            </a: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Note: 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Some column names were changed to meet the standards we have been using in this course so far.</a:t>
            </a: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46" name="Google Shape;64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478800"/>
            <a:ext cx="7485199" cy="3350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3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Database Normalization - Time Anomalies</a:t>
            </a:r>
            <a:endParaRPr/>
          </a:p>
        </p:txBody>
      </p:sp>
      <p:sp>
        <p:nvSpPr>
          <p:cNvPr id="652" name="Google Shape;652;p83"/>
          <p:cNvSpPr txBox="1">
            <a:spLocks noGrp="1"/>
          </p:cNvSpPr>
          <p:nvPr>
            <p:ph type="body" idx="1"/>
          </p:nvPr>
        </p:nvSpPr>
        <p:spPr>
          <a:xfrm>
            <a:off x="164592" y="904649"/>
            <a:ext cx="8787384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Once in 3rd normal form, we want to check for </a:t>
            </a: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Time Anomalies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These happens when our tables are unable to handle data changes over time.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 our example, what is the current price of a course as of today’s date?</a:t>
            </a:r>
            <a:endParaRPr dirty="0"/>
          </a:p>
        </p:txBody>
      </p:sp>
      <p:sp>
        <p:nvSpPr>
          <p:cNvPr id="653" name="Google Shape;653;p8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519629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Poor Database Designs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329184" y="854654"/>
            <a:ext cx="8613648" cy="545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learn what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NOT </a:t>
            </a:r>
            <a:r>
              <a:rPr lang="en-US" dirty="0"/>
              <a:t>to do, using a poorly designed database!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Assume the following business rules:</a:t>
            </a:r>
            <a:endParaRPr dirty="0"/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Employees </a:t>
            </a:r>
            <a:r>
              <a:rPr lang="en-US" sz="2300" dirty="0"/>
              <a:t>can take up to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2 courses</a:t>
            </a:r>
            <a:r>
              <a:rPr lang="en-US" sz="2300" dirty="0"/>
              <a:t> that will be reimbursed.</a:t>
            </a:r>
            <a:endParaRPr sz="2300" dirty="0"/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The company will not pay for the same course twice </a:t>
            </a:r>
            <a:endParaRPr sz="2300" dirty="0"/>
          </a:p>
          <a:p>
            <a:pPr marL="914400" marR="0" lvl="1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If an employee fails a course and retakes it, the company will only pay for the first time.</a:t>
            </a:r>
            <a:endParaRPr sz="2300" dirty="0"/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The company does not record course information unless they are paying for it.</a:t>
            </a:r>
            <a:endParaRPr sz="2300"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4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Normalization - Time Anomalies</a:t>
            </a:r>
            <a:endParaRPr dirty="0"/>
          </a:p>
        </p:txBody>
      </p:sp>
      <p:sp>
        <p:nvSpPr>
          <p:cNvPr id="659" name="Google Shape;659;p84"/>
          <p:cNvSpPr txBox="1">
            <a:spLocks noGrp="1"/>
          </p:cNvSpPr>
          <p:nvPr>
            <p:ph type="body" idx="1"/>
          </p:nvPr>
        </p:nvSpPr>
        <p:spPr>
          <a:xfrm>
            <a:off x="473342" y="886360"/>
            <a:ext cx="8325900" cy="4837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Time Anomalies</a:t>
            </a:r>
            <a:r>
              <a:rPr lang="en-US" dirty="0"/>
              <a:t>: What is the </a:t>
            </a:r>
            <a:r>
              <a:rPr lang="en-US" b="1" dirty="0"/>
              <a:t>Current Price </a:t>
            </a:r>
            <a:r>
              <a:rPr lang="en-US" dirty="0"/>
              <a:t>of a course?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</a:t>
            </a:r>
            <a:r>
              <a:rPr lang="en-US" i="1" dirty="0"/>
              <a:t>‘might’ </a:t>
            </a:r>
            <a:r>
              <a:rPr lang="en-US" dirty="0"/>
              <a:t>assume it is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last value</a:t>
            </a:r>
            <a:r>
              <a:rPr lang="en-US" dirty="0"/>
              <a:t> used when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someone registered for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 course. 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DB course was more recently paid for at $</a:t>
            </a:r>
            <a:r>
              <a:rPr lang="en-US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456</a:t>
            </a:r>
            <a:r>
              <a:rPr lang="en-US" dirty="0">
                <a:highlight>
                  <a:srgbClr val="FFFF00"/>
                </a:highlight>
              </a:rPr>
              <a:t>.</a:t>
            </a: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But shouldn’t this course fee be in the Courses table?</a:t>
            </a:r>
            <a:endParaRPr dirty="0"/>
          </a:p>
        </p:txBody>
      </p:sp>
      <p:sp>
        <p:nvSpPr>
          <p:cNvPr id="660" name="Google Shape;660;p8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graphicFrame>
        <p:nvGraphicFramePr>
          <p:cNvPr id="661" name="Google Shape;661;p84"/>
          <p:cNvGraphicFramePr/>
          <p:nvPr>
            <p:extLst>
              <p:ext uri="{D42A27DB-BD31-4B8C-83A1-F6EECF244321}">
                <p14:modId xmlns:p14="http://schemas.microsoft.com/office/powerpoint/2010/main" val="1991494042"/>
              </p:ext>
            </p:extLst>
          </p:nvPr>
        </p:nvGraphicFramePr>
        <p:xfrm>
          <a:off x="4230782" y="1468124"/>
          <a:ext cx="3156600" cy="2208276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7000"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EmployeeCourses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456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62" name="Google Shape;662;p84"/>
          <p:cNvGraphicFramePr/>
          <p:nvPr>
            <p:extLst>
              <p:ext uri="{D42A27DB-BD31-4B8C-83A1-F6EECF244321}">
                <p14:modId xmlns:p14="http://schemas.microsoft.com/office/powerpoint/2010/main" val="1599830727"/>
              </p:ext>
            </p:extLst>
          </p:nvPr>
        </p:nvGraphicFramePr>
        <p:xfrm>
          <a:off x="7627544" y="1468136"/>
          <a:ext cx="1431225" cy="1717548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3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Courses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5"/>
          <p:cNvSpPr txBox="1">
            <a:spLocks noGrp="1"/>
          </p:cNvSpPr>
          <p:nvPr>
            <p:ph type="title"/>
          </p:nvPr>
        </p:nvSpPr>
        <p:spPr>
          <a:xfrm>
            <a:off x="473342" y="83481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Normalization - Time Anomalies</a:t>
            </a:r>
            <a:endParaRPr dirty="0"/>
          </a:p>
        </p:txBody>
      </p:sp>
      <p:sp>
        <p:nvSpPr>
          <p:cNvPr id="668" name="Google Shape;668;p85"/>
          <p:cNvSpPr txBox="1">
            <a:spLocks noGrp="1"/>
          </p:cNvSpPr>
          <p:nvPr>
            <p:ph type="body" idx="1"/>
          </p:nvPr>
        </p:nvSpPr>
        <p:spPr>
          <a:xfrm>
            <a:off x="217310" y="928936"/>
            <a:ext cx="8325900" cy="512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Let’s add </a:t>
            </a:r>
            <a:r>
              <a:rPr lang="en-US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Fee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to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Courses</a:t>
            </a:r>
            <a:r>
              <a:rPr lang="en-US" dirty="0"/>
              <a:t>; using the </a:t>
            </a:r>
            <a:br>
              <a:rPr lang="en-US" dirty="0"/>
            </a:br>
            <a:r>
              <a:rPr lang="en-US" dirty="0"/>
              <a:t>most recent values to populate it.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cannot remove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Fee </a:t>
            </a:r>
            <a:r>
              <a:rPr lang="en-US" dirty="0"/>
              <a:t>from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EmployeeCourses</a:t>
            </a:r>
            <a:r>
              <a:rPr lang="en-US" dirty="0"/>
              <a:t> because it is now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our historic prices over time.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Employee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100 </a:t>
            </a:r>
            <a:r>
              <a:rPr lang="en-US" sz="2300" dirty="0"/>
              <a:t>paid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$456</a:t>
            </a:r>
            <a:r>
              <a:rPr lang="en-US" sz="2300" dirty="0"/>
              <a:t> on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6/19/2020</a:t>
            </a:r>
            <a:endParaRPr sz="2300" b="1" dirty="0"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2300" dirty="0"/>
              <a:t>Employee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110 </a:t>
            </a:r>
            <a:r>
              <a:rPr lang="en-US" sz="2300" dirty="0"/>
              <a:t>paid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$450</a:t>
            </a:r>
            <a:r>
              <a:rPr lang="en-US" sz="2300" dirty="0"/>
              <a:t> on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5/7/2020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800" b="1" dirty="0">
              <a:latin typeface="Lato"/>
              <a:sym typeface="Lato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sym typeface="Lato"/>
              </a:rPr>
              <a:t>Note: </a:t>
            </a:r>
            <a:r>
              <a:rPr lang="en-US" sz="2300" dirty="0">
                <a:latin typeface="Lato"/>
                <a:sym typeface="Lato"/>
              </a:rPr>
              <a:t>‘Cost’ might be a better name than</a:t>
            </a:r>
            <a:br>
              <a:rPr lang="en-US" sz="2300" dirty="0">
                <a:latin typeface="Lato"/>
                <a:sym typeface="Lato"/>
              </a:rPr>
            </a:br>
            <a:r>
              <a:rPr lang="en-US" sz="2300" dirty="0">
                <a:latin typeface="Lato"/>
                <a:sym typeface="Lato"/>
              </a:rPr>
              <a:t>Fee??</a:t>
            </a:r>
            <a:endParaRPr lang="en-US" sz="2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669" name="Google Shape;669;p8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graphicFrame>
        <p:nvGraphicFramePr>
          <p:cNvPr id="670" name="Google Shape;670;p85"/>
          <p:cNvGraphicFramePr/>
          <p:nvPr>
            <p:extLst>
              <p:ext uri="{D42A27DB-BD31-4B8C-83A1-F6EECF244321}">
                <p14:modId xmlns:p14="http://schemas.microsoft.com/office/powerpoint/2010/main" val="3354386093"/>
              </p:ext>
            </p:extLst>
          </p:nvPr>
        </p:nvGraphicFramePr>
        <p:xfrm>
          <a:off x="5747863" y="3713913"/>
          <a:ext cx="3156600" cy="2208276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7000"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EmployeeCourses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250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71" name="Google Shape;671;p85"/>
          <p:cNvGraphicFramePr/>
          <p:nvPr/>
        </p:nvGraphicFramePr>
        <p:xfrm>
          <a:off x="6024825" y="1493188"/>
          <a:ext cx="1973850" cy="1717548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300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Courses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747863" y="4462272"/>
            <a:ext cx="3156600" cy="219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7863" y="5430087"/>
            <a:ext cx="3156600" cy="219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6"/>
          <p:cNvSpPr txBox="1">
            <a:spLocks noGrp="1"/>
          </p:cNvSpPr>
          <p:nvPr>
            <p:ph type="title"/>
          </p:nvPr>
        </p:nvSpPr>
        <p:spPr>
          <a:xfrm>
            <a:off x="539511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is key!</a:t>
            </a:r>
            <a:endParaRPr dirty="0"/>
          </a:p>
        </p:txBody>
      </p:sp>
      <p:sp>
        <p:nvSpPr>
          <p:cNvPr id="677" name="Google Shape;677;p86"/>
          <p:cNvSpPr txBox="1">
            <a:spLocks noGrp="1"/>
          </p:cNvSpPr>
          <p:nvPr>
            <p:ph type="body" idx="1"/>
          </p:nvPr>
        </p:nvSpPr>
        <p:spPr>
          <a:xfrm>
            <a:off x="274320" y="913792"/>
            <a:ext cx="8677656" cy="493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In our course: </a:t>
            </a: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All tables must be taken to 3rd normal form and time anomalies removed.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If you decide to step back and not remain in 3rd normal form it must be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conscious decision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/>
              <a:t>(in a workplace, you want to discuss this with the stakeholders carefully).</a:t>
            </a:r>
            <a:endParaRPr i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Not proceeding to 3rd normal form </a:t>
            </a:r>
            <a:r>
              <a:rPr lang="en-US" i="1" dirty="0"/>
              <a:t>(missing something) </a:t>
            </a:r>
            <a:r>
              <a:rPr lang="en-US" dirty="0"/>
              <a:t>will certainly cause problems later on...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678" name="Google Shape;678;p8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7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 err="1"/>
              <a:t>Denormalization</a:t>
            </a:r>
            <a:r>
              <a:rPr lang="en-US" dirty="0"/>
              <a:t>: Redundancy by design</a:t>
            </a:r>
            <a:endParaRPr dirty="0"/>
          </a:p>
        </p:txBody>
      </p:sp>
      <p:sp>
        <p:nvSpPr>
          <p:cNvPr id="684" name="Google Shape;684;p87"/>
          <p:cNvSpPr txBox="1">
            <a:spLocks noGrp="1"/>
          </p:cNvSpPr>
          <p:nvPr>
            <p:ph type="body" idx="1"/>
          </p:nvPr>
        </p:nvSpPr>
        <p:spPr>
          <a:xfrm>
            <a:off x="473342" y="93208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Although we almost always want to normalize our databases, there are some reasons to </a:t>
            </a:r>
            <a:r>
              <a:rPr lang="en-US" b="1" dirty="0" err="1">
                <a:ea typeface="Lato"/>
                <a:cs typeface="Lato"/>
                <a:sym typeface="Lato"/>
              </a:rPr>
              <a:t>Denormalize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When done on purpose </a:t>
            </a:r>
            <a:r>
              <a:rPr lang="en-US" dirty="0" err="1"/>
              <a:t>denormalizing</a:t>
            </a:r>
            <a:r>
              <a:rPr lang="en-US" dirty="0"/>
              <a:t> can be used to improve the performance of database queries (shorten the database response time).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Example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Information can be duplicated into a smaller table with less columns and rows.</a:t>
            </a:r>
            <a:endParaRPr dirty="0"/>
          </a:p>
        </p:txBody>
      </p:sp>
      <p:sp>
        <p:nvSpPr>
          <p:cNvPr id="685" name="Google Shape;685;p8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8"/>
          <p:cNvSpPr txBox="1">
            <a:spLocks noGrp="1"/>
          </p:cNvSpPr>
          <p:nvPr>
            <p:ph type="title"/>
          </p:nvPr>
        </p:nvSpPr>
        <p:spPr>
          <a:xfrm>
            <a:off x="539511" y="13976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 Forms - Overview</a:t>
            </a:r>
            <a:endParaRPr dirty="0"/>
          </a:p>
        </p:txBody>
      </p:sp>
      <p:sp>
        <p:nvSpPr>
          <p:cNvPr id="691" name="Google Shape;691;p88"/>
          <p:cNvSpPr txBox="1">
            <a:spLocks noGrp="1"/>
          </p:cNvSpPr>
          <p:nvPr>
            <p:ph type="body" idx="1"/>
          </p:nvPr>
        </p:nvSpPr>
        <p:spPr>
          <a:xfrm>
            <a:off x="246888" y="950369"/>
            <a:ext cx="8695944" cy="538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First Normal (1NF)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Any repeating groups should be given their own row. </a:t>
            </a:r>
            <a:endParaRPr dirty="0"/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This may require a composite key (or surrogate) for the table.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Second Normal (2NF)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Non-key attributes dependent on part of a composite key</a:t>
            </a:r>
            <a:endParaRPr dirty="0"/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i="1" dirty="0"/>
              <a:t>(partial functional dependency) </a:t>
            </a:r>
            <a:r>
              <a:rPr lang="en-US" dirty="0"/>
              <a:t>to be move to a separate table.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9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Third Normal Form (3NF)</a:t>
            </a:r>
            <a:endParaRPr b="1" dirty="0">
              <a:solidFill>
                <a:srgbClr val="C00000"/>
              </a:solidFill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Fields with a derived dependency is removed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Non-key fields with a dependency on another non-key field 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i="1" dirty="0"/>
              <a:t>(transitive dependency) </a:t>
            </a:r>
            <a:r>
              <a:rPr lang="en-US" dirty="0"/>
              <a:t>is moved to new table.</a:t>
            </a:r>
            <a:endParaRPr dirty="0"/>
          </a:p>
        </p:txBody>
      </p:sp>
      <p:sp>
        <p:nvSpPr>
          <p:cNvPr id="692" name="Google Shape;692;p8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9"/>
          <p:cNvSpPr txBox="1">
            <a:spLocks noGrp="1"/>
          </p:cNvSpPr>
          <p:nvPr>
            <p:ph type="title"/>
          </p:nvPr>
        </p:nvSpPr>
        <p:spPr>
          <a:xfrm>
            <a:off x="473342" y="13976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Anomalies - Overview</a:t>
            </a:r>
            <a:endParaRPr dirty="0"/>
          </a:p>
        </p:txBody>
      </p:sp>
      <p:sp>
        <p:nvSpPr>
          <p:cNvPr id="698" name="Google Shape;698;p89"/>
          <p:cNvSpPr txBox="1">
            <a:spLocks noGrp="1"/>
          </p:cNvSpPr>
          <p:nvPr>
            <p:ph type="body" idx="1"/>
          </p:nvPr>
        </p:nvSpPr>
        <p:spPr>
          <a:xfrm>
            <a:off x="310896" y="877094"/>
            <a:ext cx="8650224" cy="52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Insertion Anomaly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Data cannot be inserted into a table without inserting data 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that is not directly related to the data being inserted.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Deletion Anomaly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When data is deleted, other data, not directly related to the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data being deleted is also lost.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Modification Anomaly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Modifying data requires multiple rows to be updated.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Time Anomaly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Data is either missing or inconsistent over time.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9" name="Google Shape;699;p8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0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Dependencies - Overview</a:t>
            </a:r>
            <a:endParaRPr dirty="0"/>
          </a:p>
        </p:txBody>
      </p:sp>
      <p:sp>
        <p:nvSpPr>
          <p:cNvPr id="705" name="Google Shape;705;p90"/>
          <p:cNvSpPr txBox="1">
            <a:spLocks noGrp="1"/>
          </p:cNvSpPr>
          <p:nvPr>
            <p:ph type="body" idx="1"/>
          </p:nvPr>
        </p:nvSpPr>
        <p:spPr>
          <a:xfrm>
            <a:off x="473342" y="858806"/>
            <a:ext cx="8487778" cy="52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Functional Dependency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An attribute (ex: Employee Name) can be determined from another attribute in the same table (ex: Employee Number).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Partial Functional Dependency</a:t>
            </a:r>
            <a:r>
              <a:rPr lang="en-US" dirty="0">
                <a:solidFill>
                  <a:srgbClr val="C00000"/>
                </a:solidFill>
              </a:rPr>
              <a:t> (2NF)</a:t>
            </a:r>
            <a:endParaRPr dirty="0">
              <a:solidFill>
                <a:srgbClr val="C0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Non-key </a:t>
            </a:r>
            <a:r>
              <a:rPr lang="en-US" dirty="0"/>
              <a:t>attribute(s) functionally dependent on </a:t>
            </a:r>
            <a:r>
              <a:rPr lang="en-US" b="1" dirty="0"/>
              <a:t>part</a:t>
            </a:r>
            <a:r>
              <a:rPr lang="en-US" dirty="0"/>
              <a:t> of a 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composite primary key in the same table.</a:t>
            </a:r>
            <a:endParaRPr dirty="0"/>
          </a:p>
        </p:txBody>
      </p:sp>
      <p:sp>
        <p:nvSpPr>
          <p:cNvPr id="706" name="Google Shape;706;p9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1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Dependencies - Overview</a:t>
            </a:r>
            <a:endParaRPr dirty="0"/>
          </a:p>
        </p:txBody>
      </p:sp>
      <p:sp>
        <p:nvSpPr>
          <p:cNvPr id="712" name="Google Shape;712;p91"/>
          <p:cNvSpPr txBox="1">
            <a:spLocks noGrp="1"/>
          </p:cNvSpPr>
          <p:nvPr>
            <p:ph type="body" idx="1"/>
          </p:nvPr>
        </p:nvSpPr>
        <p:spPr>
          <a:xfrm>
            <a:off x="473342" y="967740"/>
            <a:ext cx="8085442" cy="52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Derived Dependency</a:t>
            </a:r>
            <a:r>
              <a:rPr lang="en-US" dirty="0">
                <a:solidFill>
                  <a:srgbClr val="C00000"/>
                </a:solidFill>
              </a:rPr>
              <a:t> (3NF)</a:t>
            </a:r>
            <a:endParaRPr dirty="0">
              <a:solidFill>
                <a:srgbClr val="C0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Non-key attributes(s) calculated from other non-key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attributes in either the same table or in other tables.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Transitive Dependency</a:t>
            </a:r>
            <a:r>
              <a:rPr lang="en-US" dirty="0">
                <a:solidFill>
                  <a:srgbClr val="C00000"/>
                </a:solidFill>
              </a:rPr>
              <a:t> (3NF)</a:t>
            </a:r>
            <a:endParaRPr dirty="0">
              <a:solidFill>
                <a:srgbClr val="C0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Non-key attribute(s) functionally dependent on another 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non-key attribute in the same table.</a:t>
            </a:r>
            <a:endParaRPr dirty="0"/>
          </a:p>
        </p:txBody>
      </p:sp>
      <p:sp>
        <p:nvSpPr>
          <p:cNvPr id="713" name="Google Shape;713;p9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198135" y="1153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Poor Database Designs - Example</a:t>
            </a:r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456650" y="4285400"/>
            <a:ext cx="8012100" cy="21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Note:</a:t>
            </a:r>
            <a:endParaRPr sz="2200" b="1" dirty="0">
              <a:solidFill>
                <a:srgbClr val="C00000"/>
              </a:solidFill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Margaret has taken 2 courses: VB and Databases.</a:t>
            </a:r>
            <a:endParaRPr sz="2200" dirty="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Nancy has taken 2 courses: C++ and Java.</a:t>
            </a:r>
            <a:endParaRPr sz="2200" dirty="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Joe has not taken a course.</a:t>
            </a:r>
            <a:endParaRPr sz="2200" dirty="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Steve and Joe have taken a single course each.</a:t>
            </a:r>
            <a:endParaRPr sz="2200"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210" name="Google Shape;210;p31"/>
          <p:cNvGraphicFramePr/>
          <p:nvPr/>
        </p:nvGraphicFramePr>
        <p:xfrm>
          <a:off x="542325" y="1509525"/>
          <a:ext cx="7926350" cy="2285512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71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4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1" name="Google Shape;211;p31"/>
          <p:cNvSpPr txBox="1"/>
          <p:nvPr/>
        </p:nvSpPr>
        <p:spPr>
          <a:xfrm>
            <a:off x="495300" y="805750"/>
            <a:ext cx="8211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Here is a sample of the data in a spreadsheet: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42325" y="2020824"/>
            <a:ext cx="7926350" cy="548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198135" y="1153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Poor Database Designs - Example</a:t>
            </a:r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456650" y="4361600"/>
            <a:ext cx="8012100" cy="21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We cannot represent courses on multiple rows like this in our database.</a:t>
            </a: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What if we add: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Course2</a:t>
            </a:r>
            <a:r>
              <a:rPr lang="en-US" sz="2200" dirty="0"/>
              <a:t>,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Date_Completed2</a:t>
            </a:r>
            <a:r>
              <a:rPr lang="en-US" sz="2200" dirty="0"/>
              <a:t>,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Mark2</a:t>
            </a:r>
            <a:r>
              <a:rPr lang="en-US" sz="2200" dirty="0"/>
              <a:t>,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Fee2 </a:t>
            </a:r>
            <a:r>
              <a:rPr lang="en-US" sz="2200" dirty="0"/>
              <a:t>???</a:t>
            </a:r>
            <a:endParaRPr sz="2200" dirty="0"/>
          </a:p>
        </p:txBody>
      </p:sp>
      <p:sp>
        <p:nvSpPr>
          <p:cNvPr id="218" name="Google Shape;218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219" name="Google Shape;219;p32"/>
          <p:cNvGraphicFramePr/>
          <p:nvPr/>
        </p:nvGraphicFramePr>
        <p:xfrm>
          <a:off x="542325" y="1509525"/>
          <a:ext cx="7926350" cy="2285512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71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4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0" name="Google Shape;220;p32"/>
          <p:cNvSpPr txBox="1"/>
          <p:nvPr/>
        </p:nvSpPr>
        <p:spPr>
          <a:xfrm>
            <a:off x="495300" y="805750"/>
            <a:ext cx="8211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We want to make a table in a database to hold this info: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xfrm>
            <a:off x="473342" y="153921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Poor Database Designs - Example</a:t>
            </a:r>
            <a:endParaRPr dirty="0"/>
          </a:p>
        </p:txBody>
      </p:sp>
      <p:sp>
        <p:nvSpPr>
          <p:cNvPr id="226" name="Google Shape;226;p33"/>
          <p:cNvSpPr txBox="1">
            <a:spLocks noGrp="1"/>
          </p:cNvSpPr>
          <p:nvPr>
            <p:ph type="body" idx="1"/>
          </p:nvPr>
        </p:nvSpPr>
        <p:spPr>
          <a:xfrm>
            <a:off x="169094" y="996089"/>
            <a:ext cx="8630148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add columns we end up with a lot of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NULL </a:t>
            </a:r>
            <a:r>
              <a:rPr lang="en-US" dirty="0"/>
              <a:t>values.  </a:t>
            </a:r>
            <a:br>
              <a:rPr lang="en-US" dirty="0"/>
            </a:br>
            <a:r>
              <a:rPr lang="en-US" i="1" dirty="0"/>
              <a:t>(All the employees with 0 or 1 course)</a:t>
            </a:r>
            <a:endParaRPr i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Another problem</a:t>
            </a:r>
            <a:r>
              <a:rPr lang="en-US" dirty="0"/>
              <a:t>: What if the business decides to reimburse 3 or more courses?</a:t>
            </a:r>
            <a:br>
              <a:rPr lang="en-US" dirty="0"/>
            </a:b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spot does it go in? We cannot do this.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94" y="1994914"/>
            <a:ext cx="8839199" cy="134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4" ma:contentTypeDescription="Create a new document." ma:contentTypeScope="" ma:versionID="309121ada395293f075219582f62dd12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36485d4666a518ed914154167fcf00ce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AFC637-057C-4162-B282-DCB095AE116A}">
  <ds:schemaRefs>
    <ds:schemaRef ds:uri="http://schemas.microsoft.com/office/2006/metadata/properties"/>
    <ds:schemaRef ds:uri="http://schemas.microsoft.com/office/infopath/2007/PartnerControls"/>
    <ds:schemaRef ds:uri="9af92f5f-b7de-48a0-8ceb-b2ecdbad9266"/>
    <ds:schemaRef ds:uri="b02f8d7d-7bea-45ea-802c-6ef2eb648d45"/>
  </ds:schemaRefs>
</ds:datastoreItem>
</file>

<file path=customXml/itemProps2.xml><?xml version="1.0" encoding="utf-8"?>
<ds:datastoreItem xmlns:ds="http://schemas.openxmlformats.org/officeDocument/2006/customXml" ds:itemID="{B0F33B8C-EF61-4BBB-855C-78CB19B097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804E12-6548-4710-A5BF-70F99680E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2f8d7d-7bea-45ea-802c-6ef2eb648d45"/>
    <ds:schemaRef ds:uri="9af92f5f-b7de-48a0-8ceb-b2ecdbad9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5187</Words>
  <Application>Microsoft Office PowerPoint</Application>
  <PresentationFormat>全屏显示(4:3)</PresentationFormat>
  <Paragraphs>2163</Paragraphs>
  <Slides>67</Slides>
  <Notes>67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69" baseType="lpstr">
      <vt:lpstr>Streamline</vt:lpstr>
      <vt:lpstr>Streamline</vt:lpstr>
      <vt:lpstr>Table Normalization</vt:lpstr>
      <vt:lpstr>In These Slides . . .</vt:lpstr>
      <vt:lpstr>Database Design</vt:lpstr>
      <vt:lpstr>Database Design</vt:lpstr>
      <vt:lpstr>Database Design</vt:lpstr>
      <vt:lpstr>Poor Database Designs</vt:lpstr>
      <vt:lpstr>Poor Database Designs - Example</vt:lpstr>
      <vt:lpstr>Poor Database Designs - Example</vt:lpstr>
      <vt:lpstr>Poor Database Designs - Example</vt:lpstr>
      <vt:lpstr>Poor Database Designs - Example</vt:lpstr>
      <vt:lpstr>Poor Database Designs - Example</vt:lpstr>
      <vt:lpstr>Poor Database Designs - Example</vt:lpstr>
      <vt:lpstr>Database Design - Anomalies</vt:lpstr>
      <vt:lpstr>Database Design - Insertion Anomaly</vt:lpstr>
      <vt:lpstr>Database Design - Insertion Anomaly</vt:lpstr>
      <vt:lpstr>Database Design - Deletion Anomaly</vt:lpstr>
      <vt:lpstr>Database Design - Deletion Anomaly</vt:lpstr>
      <vt:lpstr>Database Design - Modification Anomaly</vt:lpstr>
      <vt:lpstr>Database Design - Modification Anomaly</vt:lpstr>
      <vt:lpstr>Database Design - Redundancy</vt:lpstr>
      <vt:lpstr>Database Design</vt:lpstr>
      <vt:lpstr>Database Normalization</vt:lpstr>
      <vt:lpstr>Normalization - First Normal Form (1NF)</vt:lpstr>
      <vt:lpstr>Normalization Example - 1NF</vt:lpstr>
      <vt:lpstr>Normalization Example - 1NF</vt:lpstr>
      <vt:lpstr>Normalization - First Normal Form (1NF)</vt:lpstr>
      <vt:lpstr>Normalization - First Normal Form (1NF)</vt:lpstr>
      <vt:lpstr>Normalization - First Normal Form (1NF)</vt:lpstr>
      <vt:lpstr>Normalization - First Normal Form (1NF)</vt:lpstr>
      <vt:lpstr>Normalization - First Normal Form (1NF)</vt:lpstr>
      <vt:lpstr>Normalization - First Normal Form (1NF)</vt:lpstr>
      <vt:lpstr>Normalization - First Normal Form (1NF)</vt:lpstr>
      <vt:lpstr>Normalization - Second Normal Form (2NF)</vt:lpstr>
      <vt:lpstr>Normalization - Second Normal Form (2NF)</vt:lpstr>
      <vt:lpstr>Keyed Attributes vs Non-Key Attributes</vt:lpstr>
      <vt:lpstr>Functional Dependency</vt:lpstr>
      <vt:lpstr>Partial Functional Dependency</vt:lpstr>
      <vt:lpstr>Partial Functional Dependency</vt:lpstr>
      <vt:lpstr>Partial Functional Dependency</vt:lpstr>
      <vt:lpstr>Normalization - Second Normal Form (2NF)</vt:lpstr>
      <vt:lpstr>Normalization - Second Normal Form (2NF)</vt:lpstr>
      <vt:lpstr>Normalization - Second Normal Form (2NF)</vt:lpstr>
      <vt:lpstr>Normalization - Second Normal Form (2NF)</vt:lpstr>
      <vt:lpstr>Normalization - Second Normal Form (2NF)</vt:lpstr>
      <vt:lpstr>Normalization - Second Normal Form (2NF)</vt:lpstr>
      <vt:lpstr>Normalization - Third Normal Form (3NF)</vt:lpstr>
      <vt:lpstr>Normalization - Third Normal Form (3NF)</vt:lpstr>
      <vt:lpstr>Derived Dependency (Calculated)</vt:lpstr>
      <vt:lpstr>Transitive Dependency</vt:lpstr>
      <vt:lpstr>Normalization - 3NF - Derived Dependency</vt:lpstr>
      <vt:lpstr>Normalization - 3NF - Derived Dependency</vt:lpstr>
      <vt:lpstr>Normalization - 3NF - Transitive Dependency</vt:lpstr>
      <vt:lpstr>Normalization - 3NF - Transitive Dependency</vt:lpstr>
      <vt:lpstr>Normalization - 3NF - Transitive Dependency</vt:lpstr>
      <vt:lpstr>Normalization - 3NF - Transitive Dependency</vt:lpstr>
      <vt:lpstr>Normalization - 3NF - Transitive Dependency</vt:lpstr>
      <vt:lpstr>Normalization - 3NF - Transitive Dependency</vt:lpstr>
      <vt:lpstr>Database Normalization Example - ERD</vt:lpstr>
      <vt:lpstr>Database Normalization - Time Anomalies</vt:lpstr>
      <vt:lpstr>Database Normalization - Time Anomalies</vt:lpstr>
      <vt:lpstr>Database Normalization - Time Anomalies</vt:lpstr>
      <vt:lpstr>Normalization is key!</vt:lpstr>
      <vt:lpstr>Denormalization: Redundancy by design</vt:lpstr>
      <vt:lpstr>Normal Forms - Overview</vt:lpstr>
      <vt:lpstr>Anomalies - Overview</vt:lpstr>
      <vt:lpstr>Dependencies - Overview</vt:lpstr>
      <vt:lpstr>Dependencies -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Normalization</dc:title>
  <cp:lastModifiedBy>Michael I Poitras</cp:lastModifiedBy>
  <cp:revision>43</cp:revision>
  <dcterms:modified xsi:type="dcterms:W3CDTF">2022-10-21T16:39:48Z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</Properties>
</file>