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  <p:sldMasterId id="2147483671" r:id="rId5"/>
  </p:sldMasterIdLst>
  <p:notesMasterIdLst>
    <p:notesMasterId r:id="rId9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9" r:id="rId28"/>
    <p:sldId id="280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2" r:id="rId57"/>
    <p:sldId id="313" r:id="rId58"/>
    <p:sldId id="316" r:id="rId59"/>
    <p:sldId id="317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43" r:id="rId79"/>
    <p:sldId id="344" r:id="rId80"/>
    <p:sldId id="345" r:id="rId81"/>
    <p:sldId id="346" r:id="rId82"/>
    <p:sldId id="351" r:id="rId83"/>
    <p:sldId id="353" r:id="rId84"/>
    <p:sldId id="352" r:id="rId85"/>
    <p:sldId id="347" r:id="rId86"/>
    <p:sldId id="354" r:id="rId87"/>
    <p:sldId id="349" r:id="rId88"/>
    <p:sldId id="350" r:id="rId89"/>
  </p:sldIdLst>
  <p:sldSz cx="9144000" cy="6858000" type="screen4x3"/>
  <p:notesSz cx="6858000" cy="9199563"/>
  <p:embeddedFontLst>
    <p:embeddedFont>
      <p:font typeface="Cambria" panose="02040503050406030204" pitchFamily="18" charset="0"/>
      <p:regular r:id="rId91"/>
      <p:bold r:id="rId92"/>
      <p:italic r:id="rId93"/>
      <p:boldItalic r:id="rId94"/>
    </p:embeddedFont>
    <p:embeddedFont>
      <p:font typeface="IBM Plex Mono" panose="020B0509050203000203" pitchFamily="49" charset="0"/>
      <p:regular r:id="rId95"/>
      <p:bold r:id="rId96"/>
      <p:italic r:id="rId97"/>
      <p:boldItalic r:id="rId98"/>
    </p:embeddedFont>
    <p:embeddedFont>
      <p:font typeface="IBM Plex Mono SemiBold" panose="020B0709050203000203" pitchFamily="49" charset="0"/>
      <p:regular r:id="rId99"/>
      <p:bold r:id="rId100"/>
      <p:italic r:id="rId101"/>
      <p:boldItalic r:id="rId102"/>
    </p:embeddedFont>
    <p:embeddedFont>
      <p:font typeface="Lato" panose="020F0502020204030203" pitchFamily="34" charset="0"/>
      <p:regular r:id="rId103"/>
      <p:bold r:id="rId104"/>
      <p:italic r:id="rId105"/>
      <p:boldItalic r:id="rId106"/>
    </p:embeddedFont>
    <p:embeddedFont>
      <p:font typeface="Lato Light" panose="020F0502020204030203" pitchFamily="34" charset="0"/>
      <p:regular r:id="rId107"/>
      <p:bold r:id="rId108"/>
      <p:italic r:id="rId109"/>
      <p:boldItalic r:id="rId110"/>
    </p:embeddedFont>
    <p:embeddedFont>
      <p:font typeface="Lucida Fax" panose="02060602050505020204" pitchFamily="18" charset="0"/>
      <p:regular r:id="rId111"/>
      <p:bold r:id="rId112"/>
      <p:italic r:id="rId113"/>
      <p:boldItalic r:id="rId1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8B1862-C3B3-4008-B84B-60CCC88F31A9}" v="1" dt="2022-08-26T18:34:11.957"/>
  </p1510:revLst>
</p1510:revInfo>
</file>

<file path=ppt/tableStyles.xml><?xml version="1.0" encoding="utf-8"?>
<a:tblStyleLst xmlns:a="http://schemas.openxmlformats.org/drawingml/2006/main" def="{B1F73212-74A6-4C91-8D5E-051C84B44E82}">
  <a:tblStyle styleId="{B1F73212-74A6-4C91-8D5E-051C84B44E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49" autoAdjust="0"/>
  </p:normalViewPr>
  <p:slideViewPr>
    <p:cSldViewPr snapToGrid="0">
      <p:cViewPr varScale="1">
        <p:scale>
          <a:sx n="90" d="100"/>
          <a:sy n="90" d="100"/>
        </p:scale>
        <p:origin x="165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theme" Target="theme/theme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font" Target="fonts/font22.fntdata"/><Relationship Id="rId16" Type="http://schemas.openxmlformats.org/officeDocument/2006/relationships/slide" Target="slides/slide11.xml"/><Relationship Id="rId107" Type="http://schemas.openxmlformats.org/officeDocument/2006/relationships/font" Target="fonts/font17.fntdata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font" Target="fonts/font12.fntdata"/><Relationship Id="rId5" Type="http://schemas.openxmlformats.org/officeDocument/2006/relationships/slideMaster" Target="slideMasters/slideMaster2.xml"/><Relationship Id="rId90" Type="http://schemas.openxmlformats.org/officeDocument/2006/relationships/notesMaster" Target="notesMasters/notesMaster1.xml"/><Relationship Id="rId95" Type="http://schemas.openxmlformats.org/officeDocument/2006/relationships/font" Target="fonts/font5.fntdata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font" Target="fonts/font23.fntdata"/><Relationship Id="rId118" Type="http://schemas.openxmlformats.org/officeDocument/2006/relationships/tableStyles" Target="tableStyles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font" Target="fonts/font13.fntdata"/><Relationship Id="rId108" Type="http://schemas.openxmlformats.org/officeDocument/2006/relationships/font" Target="fonts/font18.fntdata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font" Target="fonts/font1.fntdata"/><Relationship Id="rId96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font" Target="fonts/font24.fntdata"/><Relationship Id="rId119" Type="http://schemas.microsoft.com/office/2015/10/relationships/revisionInfo" Target="revisionInfo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font" Target="fonts/font4.fntdata"/><Relationship Id="rId99" Type="http://schemas.openxmlformats.org/officeDocument/2006/relationships/font" Target="fonts/font9.fntdata"/><Relationship Id="rId101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font" Target="fonts/font19.fntdata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font" Target="fonts/font7.fntdata"/><Relationship Id="rId104" Type="http://schemas.openxmlformats.org/officeDocument/2006/relationships/font" Target="fonts/font14.fntdata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font" Target="fonts/font2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font" Target="fonts/font20.fntdata"/><Relationship Id="rId115" Type="http://schemas.openxmlformats.org/officeDocument/2006/relationships/presProps" Target="presProps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font" Target="fonts/font10.fntdata"/><Relationship Id="rId105" Type="http://schemas.openxmlformats.org/officeDocument/2006/relationships/font" Target="fonts/font15.fntdata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font" Target="fonts/font3.fntdata"/><Relationship Id="rId98" Type="http://schemas.openxmlformats.org/officeDocument/2006/relationships/font" Target="fonts/font8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font" Target="fonts/font21.fntdata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4" name="Google Shape;164;p1:notes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c0b28c908_0_1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4" name="Google Shape;234;g5c0b28c90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c0b28c908_0_9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42" name="Google Shape;242;g5c0b28c908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c0b28c908_0_9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SELECT INITCAP('rEd RiVER')</a:t>
            </a:r>
          </a:p>
        </p:txBody>
      </p:sp>
      <p:sp>
        <p:nvSpPr>
          <p:cNvPr id="250" name="Google Shape;250;g5c0b28c90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c0b28c908_0_22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8" name="Google Shape;258;g5c0b28c908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c0b28c908_0_23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66" name="Google Shape;266;g5c0b28c908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c0b28c908_0_12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74" name="Google Shape;274;g5c0b28c90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c0b28c908_0_23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2" name="Google Shape;282;g5c0b28c908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c0b28c908_0_12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1" name="Google Shape;291;g5c0b28c908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c0b28c908_0_14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01" name="Google Shape;301;g5c0b28c908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c0b28c908_0_15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1" name="Google Shape;311;g5c0b28c90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b183c714a_1_7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0" name="Google Shape;170;g5b183c714a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c0b28c908_0_16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World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Fo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Blank</a:t>
            </a:r>
            <a:endParaRPr dirty="0"/>
          </a:p>
        </p:txBody>
      </p:sp>
      <p:sp>
        <p:nvSpPr>
          <p:cNvPr id="319" name="Google Shape;319;g5c0b28c90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c0b28c908_0_26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29" name="Google Shape;329;g5c0b28c908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c0b28c908_0_11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36" name="Google Shape;336;g5c0b28c90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c0b28c908_0_18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51" name="Google Shape;351;g5c0b28c908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c0b28c908_0_19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59" name="Google Shape;359;g5c0b28c908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c0b28c908_0_26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88" name="Google Shape;388;g5c0b28c908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c0b28c908_0_27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96" name="Google Shape;396;g5c0b28c908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c0b28c908_0_24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08" name="Google Shape;408;g5c0b28c908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c0b28c908_0_36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17" name="Google Shape;417;g5c0b28c908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b49f1ee01_0_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25" name="Google Shape;425;g8b49f1ee0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bd9665a8d_1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Functions are our friends! They allow us to perform complex tasks with relative ease by simply calling them to do a task.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Each function has a job, the name of the function usually gives a very good clue on what the function can do.</a:t>
            </a:r>
            <a:endParaRPr dirty="0"/>
          </a:p>
        </p:txBody>
      </p:sp>
      <p:sp>
        <p:nvSpPr>
          <p:cNvPr id="177" name="Google Shape;177;g5bd9665a8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b49f1ee01_0_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2" name="Google Shape;432;g8b49f1ee0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b49f1ee01_0_1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40" name="Google Shape;440;g8b49f1ee0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8b49f1ee01_0_2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49" name="Google Shape;449;g8b49f1ee0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b49f1ee01_0_3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57" name="Google Shape;457;g8b49f1ee0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b49f1ee01_0_4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68" name="Google Shape;468;g8b49f1ee0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8b49f1ee01_0_5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8" name="Google Shape;478;g8b49f1ee0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8b49f1ee01_0_6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86" name="Google Shape;486;g8b49f1ee0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8c41712cfa_0_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94" name="Google Shape;494;g8c41712cf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8c41712cfa_0_1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02" name="Google Shape;502;g8c41712cf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c41712cfa_0_2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10" name="Google Shape;510;g8c41712cf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bd9665a8d_1_1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 lot of times functions need some information to do its job. The UPPER function converts a word (string) to upper case but if we didn't give the function a word to convert then the function wouldn’t know what it needs to convert.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4" name="Google Shape;184;g5bd9665a8d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c41712cfa_0_2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18" name="Google Shape;518;g8c41712cf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8c41712cfa_0_3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26" name="Google Shape;526;g8c41712cf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8c41712cfa_0_4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33" name="Google Shape;533;g8c41712cf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ab198ad6ce_0_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41" name="Google Shape;541;gab198ad6c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ab198ad6ce_0_1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49" name="Google Shape;549;gab198ad6c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ab198ad6ce_0_2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56" name="Google Shape;556;gab198ad6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ab198ad6ce_0_2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64" name="Google Shape;564;gab198ad6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ab198ad6ce_0_3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72" name="Google Shape;572;gab198ad6c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ab198ad6ce_0_4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80" name="Google Shape;580;gab198ad6c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8c41712cfa_0_5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88" name="Google Shape;588;g8c41712cf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bd9665a8d_1_3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4" name="Google Shape;194;g5bd9665a8d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c41712cfa_0_6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95" name="Google Shape;595;g8c41712cf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c41712cfa_0_6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02" name="Google Shape;602;g8c41712cf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8c41712cfa_0_9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24" name="Google Shape;624;g8c41712cf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8c41712cfa_0_9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31" name="Google Shape;631;g8c41712cf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8c41712cfa_0_12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54" name="Google Shape;654;g8c41712cf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8c41712cfa_0_13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61" name="Google Shape;661;g8c41712cfa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ad647ba1f0_0_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93" name="Google Shape;693;gad647ba1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ad647ba1f0_0_4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0" name="Google Shape;700;gad647ba1f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ad647ba1f0_0_4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8" name="Google Shape;708;gad647ba1f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ad647ba1f0_0_6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21" name="Google Shape;721;gad647ba1f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bd9665a8d_1_3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2" name="Google Shape;202;g5bd9665a8d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d647ba1f0_0_6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34" name="Google Shape;734;gad647ba1f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ad647ba1f0_0_8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42" name="Google Shape;742;gad647ba1f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7ba1f0_0_9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55" name="Google Shape;755;gad647ba1f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d647ba1f0_0_11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68" name="Google Shape;768;gad647ba1f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ad647ba1f0_0_11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77" name="Google Shape;777;gad647ba1f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ad647ba1f0_0_12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86" name="Google Shape;786;gad647ba1f0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ad647ba1f0_0_13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94" name="Google Shape;794;gad647ba1f0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ad647ba1f0_0_15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1" name="Google Shape;801;gad647ba1f0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ad647ba1f0_0_17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11" name="Google Shape;811;gad647ba1f0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ad647ba1f0_0_18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21" name="Google Shape;821;gad647ba1f0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bd9665a8d_1_11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0" name="Google Shape;210;g5bd9665a8d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ad647ba1f0_0_20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2" name="Google Shape;832;gad647ba1f0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ad647ba1f0_0_24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43" name="Google Shape;843;gad647ba1f0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ad647ba1f0_0_22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52" name="Google Shape;852;gad647ba1f0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ad647ba1f0_0_25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61" name="Google Shape;861;gad647ba1f0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ad647ba1f0_0_28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2" name="Google Shape;902;gad647ba1f0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ad647ba1f0_0_30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0" name="Google Shape;910;gad647ba1f0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ad647ba1f0_0_29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6" name="Google Shape;916;gad647ba1f0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ad647ba1f0_0_31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22" name="Google Shape;922;gad647ba1f0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ad647ba1f0_0_31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22" name="Google Shape;922;gad647ba1f0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146866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79</a:t>
            </a:fld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9323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0b28c908_0_25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8" name="Google Shape;218;g5c0b28c908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ad647ba1f0_0_31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22" name="Google Shape;922;gad647ba1f0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537987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ad647ba1f0_0_2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1" name="Google Shape;931;gad647ba1f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ad647ba1f0_0_2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1" name="Google Shape;931;gad647ba1f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4641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c0b28c908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7" name="Google Shape;227;g5c0b28c9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pSp>
        <p:nvGrpSpPr>
          <p:cNvPr id="20" name="Google Shape;20;p2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21" name="Google Shape;21;p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2"/>
          <p:cNvGrpSpPr/>
          <p:nvPr/>
        </p:nvGrpSpPr>
        <p:grpSpPr>
          <a:xfrm>
            <a:off x="581122" y="5558926"/>
            <a:ext cx="745763" cy="61102"/>
            <a:chOff x="4580561" y="2589004"/>
            <a:chExt cx="1064464" cy="25200"/>
          </a:xfrm>
        </p:grpSpPr>
        <p:sp>
          <p:nvSpPr>
            <p:cNvPr id="86" name="Google Shape;86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2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456648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427500" y="833947"/>
            <a:ext cx="82890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+mn-lt"/>
                <a:ea typeface="Lato Light"/>
                <a:cs typeface="Lato Light"/>
                <a:sym typeface="Lato Light"/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110" name="Google Shape;110;p1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7"/>
          <p:cNvGrpSpPr/>
          <p:nvPr/>
        </p:nvGrpSpPr>
        <p:grpSpPr>
          <a:xfrm>
            <a:off x="583284" y="1588472"/>
            <a:ext cx="745764" cy="61102"/>
            <a:chOff x="4580561" y="2589004"/>
            <a:chExt cx="1064464" cy="25200"/>
          </a:xfrm>
        </p:grpSpPr>
        <p:sp>
          <p:nvSpPr>
            <p:cNvPr id="114" name="Google Shape;11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25" name="Google Shape;125;p1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132" name="Google Shape;132;p19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0"/>
          <p:cNvGrpSpPr/>
          <p:nvPr/>
        </p:nvGrpSpPr>
        <p:grpSpPr>
          <a:xfrm>
            <a:off x="583284" y="5558971"/>
            <a:ext cx="745764" cy="61102"/>
            <a:chOff x="4580561" y="2589004"/>
            <a:chExt cx="1064464" cy="25200"/>
          </a:xfrm>
        </p:grpSpPr>
        <p:sp>
          <p:nvSpPr>
            <p:cNvPr id="136" name="Google Shape;13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pSp>
        <p:nvGrpSpPr>
          <p:cNvPr id="146" name="Google Shape;146;p21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47" name="Google Shape;147;p21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73342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73342" y="94336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+mn-lt"/>
                <a:ea typeface="Lato Light"/>
                <a:cs typeface="Lato Light"/>
                <a:sym typeface="Lato Light"/>
              </a:defRPr>
            </a:lvl1pPr>
            <a:lvl2pPr marL="914400" lvl="1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3"/>
          <p:cNvGrpSpPr/>
          <p:nvPr/>
        </p:nvGrpSpPr>
        <p:grpSpPr>
          <a:xfrm>
            <a:off x="581124" y="5558971"/>
            <a:ext cx="745764" cy="61102"/>
            <a:chOff x="4580561" y="2589004"/>
            <a:chExt cx="1064464" cy="25200"/>
          </a:xfrm>
        </p:grpSpPr>
        <p:sp>
          <p:nvSpPr>
            <p:cNvPr id="154" name="Google Shape;154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23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583282" y="1588427"/>
            <a:ext cx="745763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5"/>
          <p:cNvGrpSpPr/>
          <p:nvPr/>
        </p:nvGrpSpPr>
        <p:grpSpPr>
          <a:xfrm>
            <a:off x="571867" y="1588427"/>
            <a:ext cx="745763" cy="61103"/>
            <a:chOff x="830392" y="1588427"/>
            <a:chExt cx="745763" cy="61103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1359174" y="1432549"/>
              <a:ext cx="61102" cy="37285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987847" y="1430972"/>
              <a:ext cx="61102" cy="376012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9869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pSp>
        <p:nvGrpSpPr>
          <p:cNvPr id="48" name="Google Shape;48;p6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49" name="Google Shape;49;p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pSp>
        <p:nvGrpSpPr>
          <p:cNvPr id="55" name="Google Shape;55;p7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56" name="Google Shape;56;p7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508496" y="1758200"/>
            <a:ext cx="33009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499721" y="3708967"/>
            <a:ext cx="33009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pSp>
        <p:nvGrpSpPr>
          <p:cNvPr id="63" name="Google Shape;63;p8"/>
          <p:cNvGrpSpPr/>
          <p:nvPr/>
        </p:nvGrpSpPr>
        <p:grpSpPr>
          <a:xfrm>
            <a:off x="581122" y="1588329"/>
            <a:ext cx="745804" cy="61200"/>
            <a:chOff x="830392" y="1588329"/>
            <a:chExt cx="745804" cy="61200"/>
          </a:xfrm>
        </p:grpSpPr>
        <p:sp>
          <p:nvSpPr>
            <p:cNvPr id="64" name="Google Shape;64;p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583282" y="5558926"/>
            <a:ext cx="745763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pSp>
        <p:nvGrpSpPr>
          <p:cNvPr id="78" name="Google Shape;78;p10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79" name="Google Shape;79;p10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77674" y="247151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73342" y="1322197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pull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73342" y="247151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50683" y="1147447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4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ransition spd="med">
    <p:pull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ctrTitle"/>
          </p:nvPr>
        </p:nvSpPr>
        <p:spPr>
          <a:xfrm>
            <a:off x="480885" y="2250759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 dirty="0">
                <a:solidFill>
                  <a:srgbClr val="000000"/>
                </a:solidFill>
              </a:rPr>
              <a:t>Built-In SQL Functions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67" name="Google Shape;167;p25"/>
          <p:cNvSpPr txBox="1">
            <a:spLocks noGrp="1"/>
          </p:cNvSpPr>
          <p:nvPr>
            <p:ph type="subTitle" idx="1"/>
          </p:nvPr>
        </p:nvSpPr>
        <p:spPr>
          <a:xfrm>
            <a:off x="481062" y="1984458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80"/>
              <a:buFont typeface="Noto Sans Symbols"/>
              <a:buNone/>
            </a:pPr>
            <a:r>
              <a:rPr lang="en-US" sz="2480" dirty="0"/>
              <a:t>DBMS-1002</a:t>
            </a:r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473342" y="1129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LOWER</a:t>
            </a:r>
            <a:endParaRPr dirty="0"/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1"/>
          </p:nvPr>
        </p:nvSpPr>
        <p:spPr>
          <a:xfrm>
            <a:off x="473342" y="849785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LOWER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Lower Case: </a:t>
            </a:r>
            <a:r>
              <a:rPr lang="en-US" dirty="0"/>
              <a:t>Converts a parameter value into all lower case letters.</a:t>
            </a: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Syntax Example</a:t>
            </a:r>
            <a:r>
              <a:rPr lang="en-US" dirty="0">
                <a:solidFill>
                  <a:srgbClr val="C00000"/>
                </a:solidFill>
              </a:rPr>
              <a:t>:</a:t>
            </a:r>
            <a:br>
              <a:rPr lang="en-US" dirty="0"/>
            </a:b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r>
              <a:rPr lang="en-US" dirty="0"/>
              <a:t>Returns the value: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red river</a:t>
            </a:r>
            <a:endParaRPr dirty="0"/>
          </a:p>
        </p:txBody>
      </p:sp>
      <p:sp>
        <p:nvSpPr>
          <p:cNvPr id="238" name="Google Shape;238;p3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sp>
        <p:nvSpPr>
          <p:cNvPr id="239" name="Google Shape;239;p34"/>
          <p:cNvSpPr txBox="1">
            <a:spLocks noGrp="1"/>
          </p:cNvSpPr>
          <p:nvPr>
            <p:ph type="body" idx="1"/>
          </p:nvPr>
        </p:nvSpPr>
        <p:spPr>
          <a:xfrm>
            <a:off x="526392" y="3503285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LOWER(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 RiVER'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>
            <a:spLocks noGrp="1"/>
          </p:cNvSpPr>
          <p:nvPr>
            <p:ph type="title"/>
          </p:nvPr>
        </p:nvSpPr>
        <p:spPr>
          <a:xfrm>
            <a:off x="509700" y="1189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LOWER</a:t>
            </a:r>
            <a:endParaRPr dirty="0"/>
          </a:p>
        </p:txBody>
      </p:sp>
      <p:sp>
        <p:nvSpPr>
          <p:cNvPr id="245" name="Google Shape;245;p35"/>
          <p:cNvSpPr txBox="1">
            <a:spLocks noGrp="1"/>
          </p:cNvSpPr>
          <p:nvPr>
            <p:ph type="body" idx="1"/>
          </p:nvPr>
        </p:nvSpPr>
        <p:spPr>
          <a:xfrm>
            <a:off x="473342" y="849785"/>
            <a:ext cx="7911706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 SQL using LOWER: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Ignoring case-sensitivity, we will return all rows where an employee has a first name of “Jennifer”.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3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p:sp>
        <p:nvSpPr>
          <p:cNvPr id="247" name="Google Shape;247;p35"/>
          <p:cNvSpPr txBox="1">
            <a:spLocks noGrp="1"/>
          </p:cNvSpPr>
          <p:nvPr>
            <p:ph type="body" idx="1"/>
          </p:nvPr>
        </p:nvSpPr>
        <p:spPr>
          <a:xfrm>
            <a:off x="526392" y="1750685"/>
            <a:ext cx="7147800" cy="1396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first_name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Employees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LOWER(first_name) =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'jennifer'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title"/>
          </p:nvPr>
        </p:nvSpPr>
        <p:spPr>
          <a:xfrm>
            <a:off x="456600" y="776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INITCAP</a:t>
            </a:r>
            <a:endParaRPr dirty="0"/>
          </a:p>
        </p:txBody>
      </p:sp>
      <p:sp>
        <p:nvSpPr>
          <p:cNvPr id="253" name="Google Shape;253;p36"/>
          <p:cNvSpPr txBox="1">
            <a:spLocks noGrp="1"/>
          </p:cNvSpPr>
          <p:nvPr>
            <p:ph type="body" idx="1"/>
          </p:nvPr>
        </p:nvSpPr>
        <p:spPr>
          <a:xfrm>
            <a:off x="456600" y="977801"/>
            <a:ext cx="8120472" cy="5355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INITCAP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Initial Capital: </a:t>
            </a:r>
            <a:r>
              <a:rPr lang="en-US" dirty="0"/>
              <a:t>The first letter in each word will be capitalized, while the other letter will become lower case.</a:t>
            </a: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Syntax Example: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Can you guess what this example will return?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 the value: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Red River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TRY IT: 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SELECT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INITCAP(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 RiVER'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lang="en-US"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3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255" name="Google Shape;255;p36"/>
          <p:cNvSpPr txBox="1">
            <a:spLocks noGrp="1"/>
          </p:cNvSpPr>
          <p:nvPr>
            <p:ph type="body" idx="1"/>
          </p:nvPr>
        </p:nvSpPr>
        <p:spPr>
          <a:xfrm>
            <a:off x="509700" y="3521573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INITCAP(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 RiVER'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456650" y="1319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SUBSTR</a:t>
            </a:r>
            <a:endParaRPr dirty="0"/>
          </a:p>
        </p:txBody>
      </p:sp>
      <p:sp>
        <p:nvSpPr>
          <p:cNvPr id="261" name="Google Shape;261;p37"/>
          <p:cNvSpPr txBox="1">
            <a:spLocks noGrp="1"/>
          </p:cNvSpPr>
          <p:nvPr>
            <p:ph type="body" idx="1"/>
          </p:nvPr>
        </p:nvSpPr>
        <p:spPr>
          <a:xfrm>
            <a:off x="456650" y="1005233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SUBSTR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Substring</a:t>
            </a:r>
            <a:r>
              <a:rPr lang="en-US" sz="2200" dirty="0"/>
              <a:t>: returns a portion of a value.</a:t>
            </a: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3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263" name="Google Shape;263;p37"/>
          <p:cNvSpPr txBox="1">
            <a:spLocks noGrp="1"/>
          </p:cNvSpPr>
          <p:nvPr>
            <p:ph type="body" idx="1"/>
          </p:nvPr>
        </p:nvSpPr>
        <p:spPr>
          <a:xfrm>
            <a:off x="585900" y="2363333"/>
            <a:ext cx="7721100" cy="1690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'value'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b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   character_position_to_start,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   number_of_characters_to_return)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Character Positions</a:t>
            </a:r>
            <a:endParaRPr dirty="0"/>
          </a:p>
        </p:txBody>
      </p:sp>
      <p:sp>
        <p:nvSpPr>
          <p:cNvPr id="269" name="Google Shape;269;p38"/>
          <p:cNvSpPr txBox="1">
            <a:spLocks noGrp="1"/>
          </p:cNvSpPr>
          <p:nvPr>
            <p:ph type="body" idx="1"/>
          </p:nvPr>
        </p:nvSpPr>
        <p:spPr>
          <a:xfrm>
            <a:off x="473342" y="977801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Character Positions start at 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Lato"/>
              </a:rPr>
              <a:t>1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for the first character:</a:t>
            </a: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1 </a:t>
            </a:r>
            <a:r>
              <a:rPr lang="en-US" sz="2200" dirty="0"/>
              <a:t>=&gt;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endParaRPr sz="2200"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2 =&gt;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y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3 =&gt; (space character)</a:t>
            </a: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4 =&gt;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T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5 =&gt;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e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6 =&gt;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s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7 =&gt;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t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3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body" idx="1"/>
          </p:nvPr>
        </p:nvSpPr>
        <p:spPr>
          <a:xfrm>
            <a:off x="588192" y="1531401"/>
            <a:ext cx="2969400" cy="671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M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y Test'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750"/>
                            </p:stCondLst>
                            <p:childTnLst>
                              <p:par>
                                <p:cTn id="47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>
            <a:spLocks noGrp="1"/>
          </p:cNvSpPr>
          <p:nvPr>
            <p:ph type="title"/>
          </p:nvPr>
        </p:nvSpPr>
        <p:spPr>
          <a:xfrm>
            <a:off x="509700" y="6661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SUBSTR Parameters</a:t>
            </a:r>
            <a:endParaRPr dirty="0"/>
          </a:p>
        </p:txBody>
      </p:sp>
      <p:sp>
        <p:nvSpPr>
          <p:cNvPr id="277" name="Google Shape;277;p39"/>
          <p:cNvSpPr txBox="1">
            <a:spLocks noGrp="1"/>
          </p:cNvSpPr>
          <p:nvPr>
            <p:ph type="body" idx="1"/>
          </p:nvPr>
        </p:nvSpPr>
        <p:spPr>
          <a:xfrm>
            <a:off x="374354" y="886361"/>
            <a:ext cx="836731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1st Parameter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rEd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 RiVER'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The value we start with.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2nd Parameter: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A number indicating which character position to start from.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3rd Parameter: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A number indicating how many characters the result will contain. </a:t>
            </a:r>
            <a:r>
              <a:rPr lang="en-US" i="1" dirty="0">
                <a:latin typeface="Lato"/>
                <a:ea typeface="Lato"/>
                <a:cs typeface="Lato"/>
                <a:sym typeface="Lato"/>
              </a:rPr>
              <a:t>(defaults to the value’s character length when omitted)</a:t>
            </a:r>
            <a:endParaRPr i="1"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Syntax Example: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br>
              <a:rPr lang="en-US" dirty="0"/>
            </a:br>
            <a:r>
              <a:rPr lang="en-US" dirty="0"/>
              <a:t>Returns the value: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rEd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3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279" name="Google Shape;279;p39"/>
          <p:cNvSpPr txBox="1">
            <a:spLocks noGrp="1"/>
          </p:cNvSpPr>
          <p:nvPr>
            <p:ph type="body" idx="1"/>
          </p:nvPr>
        </p:nvSpPr>
        <p:spPr>
          <a:xfrm>
            <a:off x="374354" y="4493885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rEd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 RiVER'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1, 3)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>
            <a:spLocks noGrp="1"/>
          </p:cNvSpPr>
          <p:nvPr>
            <p:ph type="title"/>
          </p:nvPr>
        </p:nvSpPr>
        <p:spPr>
          <a:xfrm>
            <a:off x="456648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Built-in Functions - Character Manipulation</a:t>
            </a:r>
            <a:endParaRPr dirty="0"/>
          </a:p>
        </p:txBody>
      </p:sp>
      <p:sp>
        <p:nvSpPr>
          <p:cNvPr id="285" name="Google Shape;285;p40"/>
          <p:cNvSpPr txBox="1">
            <a:spLocks noGrp="1"/>
          </p:cNvSpPr>
          <p:nvPr>
            <p:ph type="body" idx="1"/>
          </p:nvPr>
        </p:nvSpPr>
        <p:spPr>
          <a:xfrm>
            <a:off x="456648" y="959513"/>
            <a:ext cx="8541048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In order to play around with some of the functions in this module, we are using a Select statement without a FROM clause.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Try it!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86" name="Google Shape;286;p4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 dirty="0"/>
          </a:p>
        </p:txBody>
      </p:sp>
      <p:sp>
        <p:nvSpPr>
          <p:cNvPr id="288" name="Google Shape;288;p40"/>
          <p:cNvSpPr txBox="1"/>
          <p:nvPr/>
        </p:nvSpPr>
        <p:spPr>
          <a:xfrm>
            <a:off x="640122" y="3741284"/>
            <a:ext cx="8174100" cy="1017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UPPER(</a:t>
            </a:r>
            <a:r>
              <a:rPr lang="en-US" sz="2400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'jennifer'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AS </a:t>
            </a:r>
            <a:r>
              <a:rPr lang="en-US" sz="24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"First Name"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>
            <a:spLocks noGrp="1"/>
          </p:cNvSpPr>
          <p:nvPr>
            <p:ph type="title"/>
          </p:nvPr>
        </p:nvSpPr>
        <p:spPr>
          <a:xfrm>
            <a:off x="509700" y="989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SUBSTR Examples</a:t>
            </a:r>
            <a:endParaRPr dirty="0"/>
          </a:p>
        </p:txBody>
      </p:sp>
      <p:sp>
        <p:nvSpPr>
          <p:cNvPr id="294" name="Google Shape;294;p41"/>
          <p:cNvSpPr txBox="1">
            <a:spLocks noGrp="1"/>
          </p:cNvSpPr>
          <p:nvPr>
            <p:ph type="body" idx="1"/>
          </p:nvPr>
        </p:nvSpPr>
        <p:spPr>
          <a:xfrm>
            <a:off x="473342" y="877217"/>
            <a:ext cx="8094586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What do each of these examples return? </a:t>
            </a:r>
            <a:r>
              <a:rPr lang="en-US" i="1" dirty="0">
                <a:latin typeface="Lato"/>
                <a:ea typeface="Lato"/>
                <a:cs typeface="Lato"/>
                <a:sym typeface="Lato"/>
              </a:rPr>
              <a:t>(solutions on next slide)</a:t>
            </a:r>
            <a:endParaRPr i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95" name="Google Shape;295;p4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 dirty="0"/>
          </a:p>
        </p:txBody>
      </p:sp>
      <p:sp>
        <p:nvSpPr>
          <p:cNvPr id="296" name="Google Shape;296;p41"/>
          <p:cNvSpPr txBox="1">
            <a:spLocks noGrp="1"/>
          </p:cNvSpPr>
          <p:nvPr>
            <p:ph type="body" idx="1"/>
          </p:nvPr>
        </p:nvSpPr>
        <p:spPr>
          <a:xfrm>
            <a:off x="526392" y="1701917"/>
            <a:ext cx="7147800" cy="877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 RiVER'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5, 5);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297" name="Google Shape;297;p41"/>
          <p:cNvSpPr txBox="1">
            <a:spLocks noGrp="1"/>
          </p:cNvSpPr>
          <p:nvPr>
            <p:ph type="body" idx="1"/>
          </p:nvPr>
        </p:nvSpPr>
        <p:spPr>
          <a:xfrm>
            <a:off x="526392" y="3149717"/>
            <a:ext cx="7147800" cy="877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 RiVER'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2, 2);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298" name="Google Shape;298;p41"/>
          <p:cNvSpPr txBox="1">
            <a:spLocks noGrp="1"/>
          </p:cNvSpPr>
          <p:nvPr>
            <p:ph type="body" idx="1"/>
          </p:nvPr>
        </p:nvSpPr>
        <p:spPr>
          <a:xfrm>
            <a:off x="526392" y="4597517"/>
            <a:ext cx="7147800" cy="877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 RiVER'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5);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>
            <a:spLocks noGrp="1"/>
          </p:cNvSpPr>
          <p:nvPr>
            <p:ph type="title"/>
          </p:nvPr>
        </p:nvSpPr>
        <p:spPr>
          <a:xfrm>
            <a:off x="509700" y="1343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SUBSTR Parameters</a:t>
            </a:r>
            <a:endParaRPr dirty="0"/>
          </a:p>
        </p:txBody>
      </p:sp>
      <p:sp>
        <p:nvSpPr>
          <p:cNvPr id="304" name="Google Shape;304;p42"/>
          <p:cNvSpPr txBox="1">
            <a:spLocks noGrp="1"/>
          </p:cNvSpPr>
          <p:nvPr>
            <p:ph type="body" idx="1"/>
          </p:nvPr>
        </p:nvSpPr>
        <p:spPr>
          <a:xfrm>
            <a:off x="473342" y="858929"/>
            <a:ext cx="782941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SUBSTR Practice Solutions: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Returns: </a:t>
            </a:r>
            <a:r>
              <a:rPr lang="en-US" dirty="0"/>
              <a:t>RiVER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Returns: </a:t>
            </a:r>
            <a:r>
              <a:rPr lang="en-US" dirty="0"/>
              <a:t>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Returns: </a:t>
            </a:r>
            <a:r>
              <a:rPr lang="en-US" dirty="0"/>
              <a:t>RiVER</a:t>
            </a:r>
            <a:endParaRPr sz="1800" dirty="0"/>
          </a:p>
        </p:txBody>
      </p:sp>
      <p:sp>
        <p:nvSpPr>
          <p:cNvPr id="305" name="Google Shape;305;p4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 dirty="0"/>
          </a:p>
        </p:txBody>
      </p:sp>
      <p:sp>
        <p:nvSpPr>
          <p:cNvPr id="306" name="Google Shape;306;p42"/>
          <p:cNvSpPr txBox="1">
            <a:spLocks noGrp="1"/>
          </p:cNvSpPr>
          <p:nvPr>
            <p:ph type="body" idx="1"/>
          </p:nvPr>
        </p:nvSpPr>
        <p:spPr>
          <a:xfrm>
            <a:off x="526392" y="2101205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 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RiVER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5, 5)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307" name="Google Shape;307;p42"/>
          <p:cNvSpPr txBox="1">
            <a:spLocks noGrp="1"/>
          </p:cNvSpPr>
          <p:nvPr>
            <p:ph type="body" idx="1"/>
          </p:nvPr>
        </p:nvSpPr>
        <p:spPr>
          <a:xfrm>
            <a:off x="526392" y="3549005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Ed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 RiVER'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2, 2)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308" name="Google Shape;308;p42"/>
          <p:cNvSpPr txBox="1">
            <a:spLocks noGrp="1"/>
          </p:cNvSpPr>
          <p:nvPr>
            <p:ph type="body" idx="1"/>
          </p:nvPr>
        </p:nvSpPr>
        <p:spPr>
          <a:xfrm>
            <a:off x="526392" y="4996805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 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RiVER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5)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>
            <a:spLocks noGrp="1"/>
          </p:cNvSpPr>
          <p:nvPr>
            <p:ph type="title"/>
          </p:nvPr>
        </p:nvSpPr>
        <p:spPr>
          <a:xfrm>
            <a:off x="473342" y="1534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SUBSTR Parameters</a:t>
            </a:r>
            <a:endParaRPr dirty="0"/>
          </a:p>
        </p:txBody>
      </p:sp>
      <p:sp>
        <p:nvSpPr>
          <p:cNvPr id="314" name="Google Shape;314;p43"/>
          <p:cNvSpPr txBox="1">
            <a:spLocks noGrp="1"/>
          </p:cNvSpPr>
          <p:nvPr>
            <p:ph type="body" idx="1"/>
          </p:nvPr>
        </p:nvSpPr>
        <p:spPr>
          <a:xfrm>
            <a:off x="473342" y="1014377"/>
            <a:ext cx="8186026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If you use 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Negative Number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for the starting character, SQL will count backwards from the left of the string: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This is not very useful and most likely should be avoided.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315" name="Google Shape;315;p4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 dirty="0"/>
          </a:p>
        </p:txBody>
      </p:sp>
      <p:sp>
        <p:nvSpPr>
          <p:cNvPr id="316" name="Google Shape;316;p43"/>
          <p:cNvSpPr txBox="1">
            <a:spLocks noGrp="1"/>
          </p:cNvSpPr>
          <p:nvPr>
            <p:ph type="body" idx="1"/>
          </p:nvPr>
        </p:nvSpPr>
        <p:spPr>
          <a:xfrm>
            <a:off x="526392" y="2829677"/>
            <a:ext cx="7147800" cy="943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 err="1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rEd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b="1" dirty="0" err="1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Ri</a:t>
            </a:r>
            <a:r>
              <a:rPr lang="en-US" b="1" dirty="0" err="1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VER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-1, 4);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" name="Oval 1"/>
          <p:cNvSpPr/>
          <p:nvPr/>
        </p:nvSpPr>
        <p:spPr>
          <a:xfrm>
            <a:off x="5522976" y="2829677"/>
            <a:ext cx="429768" cy="5627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47334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 These Slides . . .</a:t>
            </a:r>
            <a:endParaRPr dirty="0"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473342" y="1032665"/>
            <a:ext cx="83259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 dirty="0"/>
              <a:t>Character manipulation</a:t>
            </a:r>
            <a:endParaRPr sz="2200" b="1" dirty="0"/>
          </a:p>
          <a:p>
            <a:pPr marL="914400" lvl="1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LOWER, UPPER, INITCAP, SUBSTR,POSITION, LENGTH</a:t>
            </a:r>
            <a:endParaRPr sz="2200" dirty="0"/>
          </a:p>
          <a:p>
            <a:pPr marL="914400" lvl="1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LPAD/RPAD, TRIM (LTRIM/RTRIM), CONCAT</a:t>
            </a:r>
            <a:endParaRPr sz="2200" dirty="0"/>
          </a:p>
          <a:p>
            <a:pPr marL="457200" lvl="0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 dirty="0"/>
              <a:t>Number Manipulation</a:t>
            </a:r>
            <a:endParaRPr sz="2200" b="1" dirty="0"/>
          </a:p>
          <a:p>
            <a:pPr marL="914400" lvl="1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ROUND, TRUNC, MOD,  ABS, TO_CHAR, TO_DATE</a:t>
            </a:r>
            <a:endParaRPr sz="2200" dirty="0"/>
          </a:p>
          <a:p>
            <a:pPr marL="457200" lvl="0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 dirty="0"/>
              <a:t>Other</a:t>
            </a:r>
          </a:p>
          <a:p>
            <a:pPr lvl="1" indent="-368300">
              <a:buSzPts val="2200"/>
              <a:buChar char="●"/>
            </a:pPr>
            <a:r>
              <a:rPr lang="en-US" sz="2200" b="1" dirty="0"/>
              <a:t>COALESCE</a:t>
            </a:r>
            <a:endParaRPr sz="2200" b="1" dirty="0"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>
            <a:spLocks noGrp="1"/>
          </p:cNvSpPr>
          <p:nvPr>
            <p:ph type="title"/>
          </p:nvPr>
        </p:nvSpPr>
        <p:spPr>
          <a:xfrm>
            <a:off x="473342" y="13976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SUBSTR Parameters</a:t>
            </a:r>
            <a:endParaRPr dirty="0"/>
          </a:p>
        </p:txBody>
      </p:sp>
      <p:sp>
        <p:nvSpPr>
          <p:cNvPr id="322" name="Google Shape;322;p44"/>
          <p:cNvSpPr txBox="1">
            <a:spLocks noGrp="1"/>
          </p:cNvSpPr>
          <p:nvPr>
            <p:ph type="body" idx="1"/>
          </p:nvPr>
        </p:nvSpPr>
        <p:spPr>
          <a:xfrm>
            <a:off x="473342" y="1032665"/>
            <a:ext cx="7690654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- What value is returned for each? </a:t>
            </a:r>
            <a:br>
              <a:rPr lang="en-US" dirty="0"/>
            </a:br>
            <a:r>
              <a:rPr lang="en-US" dirty="0"/>
              <a:t>(use DUAL)</a:t>
            </a:r>
            <a:endParaRPr dirty="0"/>
          </a:p>
        </p:txBody>
      </p:sp>
      <p:sp>
        <p:nvSpPr>
          <p:cNvPr id="323" name="Google Shape;323;p4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20</a:t>
            </a:fld>
            <a:endParaRPr dirty="0"/>
          </a:p>
        </p:txBody>
      </p:sp>
      <p:sp>
        <p:nvSpPr>
          <p:cNvPr id="324" name="Google Shape;324;p44"/>
          <p:cNvSpPr txBox="1">
            <a:spLocks noGrp="1"/>
          </p:cNvSpPr>
          <p:nvPr>
            <p:ph type="body" idx="1"/>
          </p:nvPr>
        </p:nvSpPr>
        <p:spPr>
          <a:xfrm>
            <a:off x="526392" y="2314565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'Hello World!'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7, 5)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325" name="Google Shape;325;p44"/>
          <p:cNvSpPr txBox="1">
            <a:spLocks noGrp="1"/>
          </p:cNvSpPr>
          <p:nvPr>
            <p:ph type="body" idx="1"/>
          </p:nvPr>
        </p:nvSpPr>
        <p:spPr>
          <a:xfrm>
            <a:off x="526392" y="3381365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'Info Tech'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3, 2)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326" name="Google Shape;326;p44"/>
          <p:cNvSpPr txBox="1">
            <a:spLocks noGrp="1"/>
          </p:cNvSpPr>
          <p:nvPr>
            <p:ph type="body" idx="1"/>
          </p:nvPr>
        </p:nvSpPr>
        <p:spPr>
          <a:xfrm>
            <a:off x="526392" y="4448165"/>
            <a:ext cx="8008008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'Substrings Are Fun'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-7, 1)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SUBSTR Parameters</a:t>
            </a:r>
            <a:endParaRPr dirty="0"/>
          </a:p>
        </p:txBody>
      </p:sp>
      <p:sp>
        <p:nvSpPr>
          <p:cNvPr id="332" name="Google Shape;332;p45"/>
          <p:cNvSpPr txBox="1">
            <a:spLocks noGrp="1"/>
          </p:cNvSpPr>
          <p:nvPr>
            <p:ph type="body" idx="1"/>
          </p:nvPr>
        </p:nvSpPr>
        <p:spPr>
          <a:xfrm>
            <a:off x="283464" y="913793"/>
            <a:ext cx="874414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ea typeface="Lato"/>
                <a:cs typeface="Lato"/>
                <a:sym typeface="Lato"/>
              </a:rPr>
              <a:t>TRY IT!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- with tables: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Make a query that returns the first 3 characters of </a:t>
            </a:r>
            <a:br>
              <a:rPr lang="en-US" dirty="0"/>
            </a:br>
            <a:r>
              <a:rPr lang="en-US" dirty="0"/>
              <a:t>each employee’s last name. </a:t>
            </a:r>
            <a:r>
              <a:rPr lang="en-US" i="1" dirty="0"/>
              <a:t>(Show their original </a:t>
            </a:r>
            <a:br>
              <a:rPr lang="en-US" i="1" dirty="0"/>
            </a:br>
            <a:r>
              <a:rPr lang="en-US" i="1" dirty="0"/>
              <a:t>last name in the query as well)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lang="en-US" i="1"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ea typeface="Lato"/>
                <a:cs typeface="Lato"/>
              </a:rPr>
              <a:t>SOLUTION:</a:t>
            </a:r>
          </a:p>
        </p:txBody>
      </p:sp>
      <p:sp>
        <p:nvSpPr>
          <p:cNvPr id="333" name="Google Shape;333;p4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21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059" y="503388"/>
            <a:ext cx="1608809" cy="3270948"/>
          </a:xfrm>
          <a:prstGeom prst="rect">
            <a:avLst/>
          </a:prstGeom>
        </p:spPr>
      </p:pic>
      <p:sp>
        <p:nvSpPr>
          <p:cNvPr id="6" name="Google Shape;306;p42"/>
          <p:cNvSpPr txBox="1">
            <a:spLocks/>
          </p:cNvSpPr>
          <p:nvPr/>
        </p:nvSpPr>
        <p:spPr>
          <a:xfrm>
            <a:off x="276796" y="4184741"/>
            <a:ext cx="8750808" cy="1014985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+mn-l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i="1" dirty="0"/>
              <a:t> </a:t>
            </a:r>
            <a:r>
              <a:rPr lang="en-US" dirty="0"/>
              <a:t>last_name</a:t>
            </a:r>
            <a:r>
              <a:rPr lang="en-US" i="1" dirty="0"/>
              <a:t>, </a:t>
            </a:r>
            <a:r>
              <a:rPr lang="en-US" b="1" dirty="0">
                <a:latin typeface="IBM Plex Mono"/>
                <a:ea typeface="IBM Plex Mono"/>
                <a:cs typeface="IBM Plex Mono"/>
              </a:rPr>
              <a:t>SUBSTR</a:t>
            </a:r>
            <a:r>
              <a:rPr lang="en-US" dirty="0"/>
              <a:t>(last_name,1,3)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AS</a:t>
            </a:r>
            <a:r>
              <a:rPr lang="en-US" dirty="0"/>
              <a:t> "Short LName"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FROM</a:t>
            </a:r>
            <a:r>
              <a:rPr lang="en-US" i="1" dirty="0"/>
              <a:t> </a:t>
            </a:r>
            <a:r>
              <a:rPr lang="en-US" dirty="0"/>
              <a:t>Employees;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>
            <a:spLocks noGrp="1"/>
          </p:cNvSpPr>
          <p:nvPr>
            <p:ph type="title"/>
          </p:nvPr>
        </p:nvSpPr>
        <p:spPr>
          <a:xfrm>
            <a:off x="473342" y="502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-POSITION</a:t>
            </a:r>
            <a:endParaRPr dirty="0"/>
          </a:p>
        </p:txBody>
      </p:sp>
      <p:sp>
        <p:nvSpPr>
          <p:cNvPr id="339" name="Google Shape;339;p46"/>
          <p:cNvSpPr txBox="1">
            <a:spLocks noGrp="1"/>
          </p:cNvSpPr>
          <p:nvPr>
            <p:ph type="body" idx="1"/>
          </p:nvPr>
        </p:nvSpPr>
        <p:spPr>
          <a:xfrm>
            <a:off x="602592" y="840641"/>
            <a:ext cx="8250034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Position:</a:t>
            </a:r>
            <a:r>
              <a:rPr lang="en-US" sz="2200" dirty="0"/>
              <a:t> Locate one or more characters within a value.</a:t>
            </a:r>
            <a:br>
              <a:rPr lang="en-US" sz="2200" dirty="0"/>
            </a:b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/>
              <a:t>Returns a number </a:t>
            </a:r>
            <a:r>
              <a:rPr lang="en-US" sz="2200" dirty="0"/>
              <a:t>that represents the character position where the sought value was located (If not found a zero is returned).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4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22</a:t>
            </a:fld>
            <a:endParaRPr dirty="0"/>
          </a:p>
        </p:txBody>
      </p:sp>
      <p:sp>
        <p:nvSpPr>
          <p:cNvPr id="341" name="Google Shape;341;p46"/>
          <p:cNvSpPr txBox="1">
            <a:spLocks noGrp="1"/>
          </p:cNvSpPr>
          <p:nvPr>
            <p:ph type="body" idx="1"/>
          </p:nvPr>
        </p:nvSpPr>
        <p:spPr>
          <a:xfrm>
            <a:off x="602592" y="3494141"/>
            <a:ext cx="7721100" cy="1690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800" b="1" dirty="0">
                <a:solidFill>
                  <a:srgbClr val="006FBF"/>
                </a:solidFill>
                <a:latin typeface="Lato"/>
                <a:ea typeface="Lato"/>
                <a:cs typeface="Lato"/>
                <a:sym typeface="IBM Plex Mono"/>
              </a:rPr>
              <a:t>POSITION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'what_you_are_looking_for’ </a:t>
            </a:r>
            <a:r>
              <a:rPr lang="en-US" sz="2800" b="1" dirty="0">
                <a:solidFill>
                  <a:srgbClr val="006FBF"/>
                </a:solidFill>
                <a:latin typeface="Lato"/>
                <a:ea typeface="Lato"/>
                <a:cs typeface="Lato"/>
                <a:sym typeface="IBM Plex Mono"/>
              </a:rPr>
              <a:t>IN</a:t>
            </a:r>
            <a:b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'value_to_search_within’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>
            <a:spLocks noGrp="1"/>
          </p:cNvSpPr>
          <p:nvPr>
            <p:ph type="title"/>
          </p:nvPr>
        </p:nvSpPr>
        <p:spPr>
          <a:xfrm>
            <a:off x="473342" y="14890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-POSITION Parameters</a:t>
            </a:r>
            <a:endParaRPr dirty="0"/>
          </a:p>
        </p:txBody>
      </p:sp>
      <p:sp>
        <p:nvSpPr>
          <p:cNvPr id="354" name="Google Shape;354;p48"/>
          <p:cNvSpPr txBox="1">
            <a:spLocks noGrp="1"/>
          </p:cNvSpPr>
          <p:nvPr>
            <p:ph type="body" idx="1"/>
          </p:nvPr>
        </p:nvSpPr>
        <p:spPr>
          <a:xfrm>
            <a:off x="328634" y="922937"/>
            <a:ext cx="8477038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1st Parameter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The pattern you are searching for.</a:t>
            </a:r>
          </a:p>
          <a:p>
            <a:pPr marL="0" lvl="0" indent="0">
              <a:buNone/>
            </a:pP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2nd Parameter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 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The value we want to search.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 the value: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5 </a:t>
            </a:r>
            <a:r>
              <a:rPr lang="en-US" dirty="0"/>
              <a:t>(the first occurance of R)</a:t>
            </a:r>
            <a:endParaRPr dirty="0"/>
          </a:p>
        </p:txBody>
      </p:sp>
      <p:sp>
        <p:nvSpPr>
          <p:cNvPr id="355" name="Google Shape;355;p4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23</a:t>
            </a:fld>
            <a:endParaRPr dirty="0"/>
          </a:p>
        </p:txBody>
      </p:sp>
      <p:sp>
        <p:nvSpPr>
          <p:cNvPr id="356" name="Google Shape;356;p48"/>
          <p:cNvSpPr txBox="1">
            <a:spLocks noGrp="1"/>
          </p:cNvSpPr>
          <p:nvPr>
            <p:ph type="body" idx="1"/>
          </p:nvPr>
        </p:nvSpPr>
        <p:spPr>
          <a:xfrm>
            <a:off x="381684" y="4414637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rgbClr val="33669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SELECT POSITION('</a:t>
            </a:r>
            <a:r>
              <a:rPr lang="en-US" dirty="0">
                <a:solidFill>
                  <a:srgbClr val="FF0000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R</a:t>
            </a:r>
            <a:r>
              <a:rPr lang="en-US" dirty="0">
                <a:solidFill>
                  <a:srgbClr val="33669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' IN 'rEd </a:t>
            </a:r>
            <a:r>
              <a:rPr lang="en-US" b="1" dirty="0">
                <a:solidFill>
                  <a:srgbClr val="FF0000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R</a:t>
            </a:r>
            <a:r>
              <a:rPr lang="en-US" dirty="0">
                <a:solidFill>
                  <a:srgbClr val="33669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iVER')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>
            <a:spLocks noGrp="1"/>
          </p:cNvSpPr>
          <p:nvPr>
            <p:ph type="title"/>
          </p:nvPr>
        </p:nvSpPr>
        <p:spPr>
          <a:xfrm>
            <a:off x="465040" y="772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-POSITION Parameters</a:t>
            </a:r>
            <a:endParaRPr dirty="0"/>
          </a:p>
        </p:txBody>
      </p:sp>
      <p:sp>
        <p:nvSpPr>
          <p:cNvPr id="363" name="Google Shape;363;p4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24</a:t>
            </a:fld>
            <a:endParaRPr dirty="0"/>
          </a:p>
        </p:txBody>
      </p:sp>
      <p:sp>
        <p:nvSpPr>
          <p:cNvPr id="364" name="Google Shape;364;p49"/>
          <p:cNvSpPr txBox="1">
            <a:spLocks noGrp="1"/>
          </p:cNvSpPr>
          <p:nvPr>
            <p:ph type="body" idx="1"/>
          </p:nvPr>
        </p:nvSpPr>
        <p:spPr>
          <a:xfrm>
            <a:off x="518090" y="2031101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POSITION(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 ‘E’ IN 'rEd RiVER'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489062D-6888-4570-B491-E6698A22E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76200" indent="0"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 </a:t>
            </a:r>
            <a:b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dirty="0">
                <a:latin typeface="Lato"/>
                <a:ea typeface="Lato"/>
                <a:cs typeface="Lato"/>
                <a:sym typeface="Lato"/>
              </a:rPr>
              <a:t>(Starting at position 1, </a:t>
            </a:r>
            <a:br>
              <a:rPr lang="en-US" dirty="0">
                <a:latin typeface="Lato"/>
                <a:ea typeface="Lato"/>
                <a:cs typeface="Lato"/>
                <a:sym typeface="Lato"/>
              </a:rPr>
            </a:br>
            <a:r>
              <a:rPr lang="en-US" dirty="0">
                <a:latin typeface="Lato"/>
                <a:ea typeface="Lato"/>
                <a:cs typeface="Lato"/>
                <a:sym typeface="Lato"/>
              </a:rPr>
              <a:t>the first occurrence of E is position 2</a:t>
            </a:r>
            <a:endParaRPr lang="en-CA" dirty="0"/>
          </a:p>
        </p:txBody>
      </p:sp>
    </p:spTree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2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-POSITION Table Example</a:t>
            </a:r>
            <a:endParaRPr dirty="0"/>
          </a:p>
        </p:txBody>
      </p:sp>
      <p:sp>
        <p:nvSpPr>
          <p:cNvPr id="391" name="Google Shape;391;p52"/>
          <p:cNvSpPr txBox="1">
            <a:spLocks noGrp="1"/>
          </p:cNvSpPr>
          <p:nvPr>
            <p:ph type="body" idx="1"/>
          </p:nvPr>
        </p:nvSpPr>
        <p:spPr>
          <a:xfrm>
            <a:off x="473342" y="941225"/>
            <a:ext cx="833233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We have only seen POSITION with hard-coded literals. Let’s see an example with a table and columns.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Show only the Employees whose last name starts with the letter A: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5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25</a:t>
            </a:fld>
            <a:endParaRPr dirty="0"/>
          </a:p>
        </p:txBody>
      </p:sp>
      <p:sp>
        <p:nvSpPr>
          <p:cNvPr id="393" name="Google Shape;393;p52"/>
          <p:cNvSpPr txBox="1">
            <a:spLocks noGrp="1"/>
          </p:cNvSpPr>
          <p:nvPr>
            <p:ph type="body" idx="1"/>
          </p:nvPr>
        </p:nvSpPr>
        <p:spPr>
          <a:xfrm>
            <a:off x="526392" y="3626325"/>
            <a:ext cx="7147800" cy="1331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first_name, last_name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Employees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POSITION('A' IN last_name) = 1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3"/>
          <p:cNvSpPr txBox="1">
            <a:spLocks noGrp="1"/>
          </p:cNvSpPr>
          <p:nvPr>
            <p:ph type="title"/>
          </p:nvPr>
        </p:nvSpPr>
        <p:spPr>
          <a:xfrm>
            <a:off x="473342" y="5263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 -POSITION Table Example</a:t>
            </a:r>
            <a:endParaRPr dirty="0"/>
          </a:p>
        </p:txBody>
      </p:sp>
      <p:sp>
        <p:nvSpPr>
          <p:cNvPr id="399" name="Google Shape;399;p5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26</a:t>
            </a:fld>
            <a:endParaRPr dirty="0"/>
          </a:p>
        </p:txBody>
      </p:sp>
      <p:sp>
        <p:nvSpPr>
          <p:cNvPr id="400" name="Google Shape;400;p53"/>
          <p:cNvSpPr txBox="1"/>
          <p:nvPr/>
        </p:nvSpPr>
        <p:spPr>
          <a:xfrm>
            <a:off x="591630" y="864108"/>
            <a:ext cx="7501200" cy="46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Results evaluated by: 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POSITION('A' IN last_name) = 1</a:t>
            </a:r>
            <a:endParaRPr lang="en-US" sz="2300" b="0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401;p53"/>
          <p:cNvSpPr txBox="1">
            <a:spLocks noGrp="1"/>
          </p:cNvSpPr>
          <p:nvPr>
            <p:ph type="body" idx="1"/>
          </p:nvPr>
        </p:nvSpPr>
        <p:spPr>
          <a:xfrm>
            <a:off x="591624" y="1746283"/>
            <a:ext cx="7200900" cy="3736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FIRST_NAME           LAST_NAME                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-------------------- -------------------------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Amit                 Banda                    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David                </a:t>
            </a:r>
            <a:r>
              <a:rPr lang="en-US" sz="2000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A</a:t>
            </a: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ustin                   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Lisa                 Ozer                     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Sundita              Kumar                    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Mozhe                </a:t>
            </a:r>
            <a:r>
              <a:rPr lang="en-US" sz="2000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A</a:t>
            </a: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tkinson                 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Alyssa               Hutton                   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Sundar               </a:t>
            </a:r>
            <a:r>
              <a:rPr lang="en-US" sz="2000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A</a:t>
            </a: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nde                     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Sarah                Bell                     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Vance                Jones                    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Ellen                </a:t>
            </a:r>
            <a:r>
              <a:rPr lang="en-US" sz="2000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A</a:t>
            </a: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bel                     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02" name="Google Shape;402;p53"/>
          <p:cNvSpPr/>
          <p:nvPr/>
        </p:nvSpPr>
        <p:spPr>
          <a:xfrm>
            <a:off x="591580" y="2730433"/>
            <a:ext cx="7200900" cy="3369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53"/>
          <p:cNvSpPr/>
          <p:nvPr/>
        </p:nvSpPr>
        <p:spPr>
          <a:xfrm>
            <a:off x="591580" y="4254433"/>
            <a:ext cx="7200900" cy="3369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53"/>
          <p:cNvSpPr/>
          <p:nvPr/>
        </p:nvSpPr>
        <p:spPr>
          <a:xfrm>
            <a:off x="591580" y="3644833"/>
            <a:ext cx="7200900" cy="3369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3"/>
          <p:cNvSpPr/>
          <p:nvPr/>
        </p:nvSpPr>
        <p:spPr>
          <a:xfrm>
            <a:off x="591580" y="5168833"/>
            <a:ext cx="7200900" cy="3369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4"/>
          <p:cNvSpPr txBox="1">
            <a:spLocks noGrp="1"/>
          </p:cNvSpPr>
          <p:nvPr>
            <p:ph type="title"/>
          </p:nvPr>
        </p:nvSpPr>
        <p:spPr>
          <a:xfrm>
            <a:off x="456650" y="1534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LENGTH</a:t>
            </a:r>
            <a:endParaRPr dirty="0"/>
          </a:p>
        </p:txBody>
      </p:sp>
      <p:sp>
        <p:nvSpPr>
          <p:cNvPr id="411" name="Google Shape;411;p54"/>
          <p:cNvSpPr txBox="1">
            <a:spLocks noGrp="1"/>
          </p:cNvSpPr>
          <p:nvPr>
            <p:ph type="body" idx="1"/>
          </p:nvPr>
        </p:nvSpPr>
        <p:spPr>
          <a:xfrm>
            <a:off x="473342" y="1014377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LENGTH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Returns the length of the value.</a:t>
            </a: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 Query :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(Returns 7)</a:t>
            </a:r>
            <a:endParaRPr dirty="0"/>
          </a:p>
        </p:txBody>
      </p:sp>
      <p:sp>
        <p:nvSpPr>
          <p:cNvPr id="412" name="Google Shape;412;p5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27</a:t>
            </a:fld>
            <a:endParaRPr dirty="0"/>
          </a:p>
        </p:txBody>
      </p:sp>
      <p:sp>
        <p:nvSpPr>
          <p:cNvPr id="413" name="Google Shape;413;p54"/>
          <p:cNvSpPr txBox="1">
            <a:spLocks noGrp="1"/>
          </p:cNvSpPr>
          <p:nvPr>
            <p:ph type="body" idx="1"/>
          </p:nvPr>
        </p:nvSpPr>
        <p:spPr>
          <a:xfrm>
            <a:off x="602592" y="2143877"/>
            <a:ext cx="31044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LENGTH(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'value'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414" name="Google Shape;414;p54"/>
          <p:cNvSpPr txBox="1">
            <a:spLocks noGrp="1"/>
          </p:cNvSpPr>
          <p:nvPr>
            <p:ph type="body" idx="1"/>
          </p:nvPr>
        </p:nvSpPr>
        <p:spPr>
          <a:xfrm>
            <a:off x="602592" y="3363077"/>
            <a:ext cx="7200900" cy="1093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LENGTH(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'My Test'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5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LENGTH</a:t>
            </a:r>
            <a:endParaRPr dirty="0"/>
          </a:p>
        </p:txBody>
      </p:sp>
      <p:sp>
        <p:nvSpPr>
          <p:cNvPr id="420" name="Google Shape;420;p55"/>
          <p:cNvSpPr txBox="1">
            <a:spLocks noGrp="1"/>
          </p:cNvSpPr>
          <p:nvPr>
            <p:ph type="body" idx="1"/>
          </p:nvPr>
        </p:nvSpPr>
        <p:spPr>
          <a:xfrm>
            <a:off x="344092" y="868073"/>
            <a:ext cx="8406716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LENGTH Table Example: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Display only the employees who have a first name with more than 8 characters: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" name="Google Shape;421;p5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28</a:t>
            </a:fld>
            <a:endParaRPr dirty="0"/>
          </a:p>
        </p:txBody>
      </p:sp>
      <p:sp>
        <p:nvSpPr>
          <p:cNvPr id="422" name="Google Shape;422;p55"/>
          <p:cNvSpPr txBox="1">
            <a:spLocks noGrp="1"/>
          </p:cNvSpPr>
          <p:nvPr>
            <p:ph type="body" idx="1"/>
          </p:nvPr>
        </p:nvSpPr>
        <p:spPr>
          <a:xfrm>
            <a:off x="473342" y="2530973"/>
            <a:ext cx="7200900" cy="1394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first_name, last_name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Employees</a:t>
            </a:r>
            <a:endParaRPr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LENGTH(first_name) &gt; 8;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6"/>
          <p:cNvSpPr txBox="1">
            <a:spLocks noGrp="1"/>
          </p:cNvSpPr>
          <p:nvPr>
            <p:ph type="title"/>
          </p:nvPr>
        </p:nvSpPr>
        <p:spPr>
          <a:xfrm>
            <a:off x="473342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>
                <a:latin typeface="+mj-lt"/>
              </a:rPr>
              <a:t>Functions - LENGTH</a:t>
            </a:r>
            <a:endParaRPr dirty="0">
              <a:latin typeface="+mj-lt"/>
            </a:endParaRPr>
          </a:p>
        </p:txBody>
      </p:sp>
      <p:sp>
        <p:nvSpPr>
          <p:cNvPr id="428" name="Google Shape;428;p56"/>
          <p:cNvSpPr txBox="1">
            <a:spLocks noGrp="1"/>
          </p:cNvSpPr>
          <p:nvPr>
            <p:ph type="body" idx="1"/>
          </p:nvPr>
        </p:nvSpPr>
        <p:spPr>
          <a:xfrm>
            <a:off x="473342" y="922937"/>
            <a:ext cx="8158594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ea typeface="Lato"/>
                <a:cs typeface="Lato"/>
                <a:sym typeface="Lato"/>
              </a:rPr>
              <a:t>TRY IT!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- with tables: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r>
              <a:rPr lang="en-US" dirty="0"/>
              <a:t>Make a query that returns only Employees whose first and last name combined is less than 10 characters long.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Remember: </a:t>
            </a:r>
            <a:r>
              <a:rPr lang="en-US" dirty="0"/>
              <a:t>You can use math calculations anywhere that you can use columns/functions. </a:t>
            </a:r>
            <a:endParaRPr dirty="0"/>
          </a:p>
        </p:txBody>
      </p:sp>
      <p:sp>
        <p:nvSpPr>
          <p:cNvPr id="429" name="Google Shape;429;p5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29</a:t>
            </a:fld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473342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Built-in Functions</a:t>
            </a:r>
            <a:endParaRPr dirty="0"/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401784" y="1041809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What is a Function?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 predefined block of SQL code</a:t>
            </a:r>
            <a:endParaRPr dirty="0"/>
          </a:p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May take 0 or more parameters</a:t>
            </a:r>
            <a:endParaRPr dirty="0"/>
          </a:p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Usually returns a value</a:t>
            </a:r>
            <a:endParaRPr dirty="0"/>
          </a:p>
          <a:p>
            <a:pPr marL="4572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/>
              <a:t>We won’t be making our own in this course, we’re just using them!</a:t>
            </a:r>
            <a:endParaRPr dirty="0"/>
          </a:p>
        </p:txBody>
      </p:sp>
      <p:sp>
        <p:nvSpPr>
          <p:cNvPr id="181" name="Google Shape;181;p2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5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7"/>
          <p:cNvSpPr txBox="1">
            <a:spLocks noGrp="1"/>
          </p:cNvSpPr>
          <p:nvPr>
            <p:ph type="title"/>
          </p:nvPr>
        </p:nvSpPr>
        <p:spPr>
          <a:xfrm>
            <a:off x="47334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LENGTH</a:t>
            </a:r>
            <a:endParaRPr dirty="0"/>
          </a:p>
        </p:txBody>
      </p:sp>
      <p:sp>
        <p:nvSpPr>
          <p:cNvPr id="435" name="Google Shape;435;p57"/>
          <p:cNvSpPr txBox="1">
            <a:spLocks noGrp="1"/>
          </p:cNvSpPr>
          <p:nvPr>
            <p:ph type="body" idx="1"/>
          </p:nvPr>
        </p:nvSpPr>
        <p:spPr>
          <a:xfrm>
            <a:off x="365210" y="986945"/>
            <a:ext cx="8329600" cy="228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r>
              <a:rPr lang="en-US" b="1" dirty="0">
                <a:solidFill>
                  <a:srgbClr val="C00000"/>
                </a:solidFill>
              </a:rPr>
              <a:t>:</a:t>
            </a:r>
            <a:endParaRPr b="1"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Make a query that returns the first and last names of Employees whose first and last name combined is less than 10 characters.</a:t>
            </a:r>
            <a:endParaRPr dirty="0"/>
          </a:p>
        </p:txBody>
      </p:sp>
      <p:sp>
        <p:nvSpPr>
          <p:cNvPr id="436" name="Google Shape;436;p5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30</a:t>
            </a:fld>
            <a:endParaRPr dirty="0"/>
          </a:p>
        </p:txBody>
      </p:sp>
      <p:sp>
        <p:nvSpPr>
          <p:cNvPr id="437" name="Google Shape;437;p57"/>
          <p:cNvSpPr txBox="1">
            <a:spLocks noGrp="1"/>
          </p:cNvSpPr>
          <p:nvPr>
            <p:ph type="body" idx="1"/>
          </p:nvPr>
        </p:nvSpPr>
        <p:spPr>
          <a:xfrm>
            <a:off x="118872" y="3509302"/>
            <a:ext cx="8933688" cy="1242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 first_name, last_name</a:t>
            </a:r>
            <a:endParaRPr sz="22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Employees</a:t>
            </a:r>
            <a:endParaRPr sz="22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sz="22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(</a:t>
            </a:r>
            <a:r>
              <a:rPr lang="en-US" sz="2200" b="1" dirty="0">
                <a:latin typeface="IBM Plex Mono"/>
                <a:ea typeface="IBM Plex Mono"/>
                <a:cs typeface="IBM Plex Mono"/>
                <a:sym typeface="IBM Plex Mono"/>
              </a:rPr>
              <a:t>LENGTH(first_name) + LENGTH(last_name)) &lt; 10;</a:t>
            </a:r>
            <a:endParaRPr sz="22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8"/>
          <p:cNvSpPr txBox="1">
            <a:spLocks noGrp="1"/>
          </p:cNvSpPr>
          <p:nvPr>
            <p:ph type="title"/>
          </p:nvPr>
        </p:nvSpPr>
        <p:spPr>
          <a:xfrm>
            <a:off x="502925" y="560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LPAD / RPAD</a:t>
            </a:r>
            <a:endParaRPr dirty="0"/>
          </a:p>
        </p:txBody>
      </p:sp>
      <p:sp>
        <p:nvSpPr>
          <p:cNvPr id="443" name="Google Shape;443;p58"/>
          <p:cNvSpPr txBox="1">
            <a:spLocks noGrp="1"/>
          </p:cNvSpPr>
          <p:nvPr>
            <p:ph type="body" idx="1"/>
          </p:nvPr>
        </p:nvSpPr>
        <p:spPr>
          <a:xfrm>
            <a:off x="473342" y="886361"/>
            <a:ext cx="8166142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LPAD (left) / RPAD (right)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/>
              <a:t>These padding functions are used to pad the left or right side of a string value with a specific set of characters. This function is useful for formatting output.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444" name="Google Shape;444;p5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31</a:t>
            </a:fld>
            <a:endParaRPr dirty="0"/>
          </a:p>
        </p:txBody>
      </p:sp>
      <p:sp>
        <p:nvSpPr>
          <p:cNvPr id="445" name="Google Shape;445;p58"/>
          <p:cNvSpPr txBox="1">
            <a:spLocks noGrp="1"/>
          </p:cNvSpPr>
          <p:nvPr>
            <p:ph type="body" idx="1"/>
          </p:nvPr>
        </p:nvSpPr>
        <p:spPr>
          <a:xfrm>
            <a:off x="519617" y="2654586"/>
            <a:ext cx="5706000" cy="1296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LPAD(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'value'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  maximum_character_result,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  padding_character)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446" name="Google Shape;446;p58"/>
          <p:cNvSpPr txBox="1">
            <a:spLocks noGrp="1"/>
          </p:cNvSpPr>
          <p:nvPr>
            <p:ph type="body" idx="1"/>
          </p:nvPr>
        </p:nvSpPr>
        <p:spPr>
          <a:xfrm>
            <a:off x="519617" y="4038486"/>
            <a:ext cx="5706000" cy="1296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'value'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  maximum_character_result,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    padding_character)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9"/>
          <p:cNvSpPr txBox="1">
            <a:spLocks noGrp="1"/>
          </p:cNvSpPr>
          <p:nvPr>
            <p:ph type="title"/>
          </p:nvPr>
        </p:nvSpPr>
        <p:spPr>
          <a:xfrm>
            <a:off x="509700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LPAD / RPAD Parameters</a:t>
            </a:r>
            <a:endParaRPr dirty="0"/>
          </a:p>
        </p:txBody>
      </p:sp>
      <p:sp>
        <p:nvSpPr>
          <p:cNvPr id="452" name="Google Shape;452;p59"/>
          <p:cNvSpPr txBox="1">
            <a:spLocks noGrp="1"/>
          </p:cNvSpPr>
          <p:nvPr>
            <p:ph type="body" idx="1"/>
          </p:nvPr>
        </p:nvSpPr>
        <p:spPr>
          <a:xfrm>
            <a:off x="400190" y="932081"/>
            <a:ext cx="851521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1st Parameter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'Red'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The value we want to format.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2nd Parameter 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6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A number used to determine the maximum size of the returned output.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3rd Parameter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'*'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A single character used to pad the original value to reach the maximum size.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0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0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30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0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r>
              <a:rPr lang="en-US" dirty="0"/>
              <a:t>Returns left padding: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***Red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3" name="Google Shape;453;p5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32</a:t>
            </a:fld>
            <a:endParaRPr dirty="0"/>
          </a:p>
        </p:txBody>
      </p:sp>
      <p:sp>
        <p:nvSpPr>
          <p:cNvPr id="454" name="Google Shape;454;p59"/>
          <p:cNvSpPr txBox="1">
            <a:spLocks noGrp="1"/>
          </p:cNvSpPr>
          <p:nvPr>
            <p:ph type="body" idx="1"/>
          </p:nvPr>
        </p:nvSpPr>
        <p:spPr>
          <a:xfrm>
            <a:off x="436548" y="4597517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LPAD(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'*'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dirty="0">
                <a:solidFill>
                  <a:srgbClr val="59595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;</a:t>
            </a:r>
            <a:endParaRPr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0"/>
          <p:cNvSpPr txBox="1">
            <a:spLocks noGrp="1"/>
          </p:cNvSpPr>
          <p:nvPr>
            <p:ph type="title"/>
          </p:nvPr>
        </p:nvSpPr>
        <p:spPr>
          <a:xfrm>
            <a:off x="456600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LPAD / RPAD Parameters</a:t>
            </a:r>
            <a:endParaRPr dirty="0"/>
          </a:p>
        </p:txBody>
      </p:sp>
      <p:sp>
        <p:nvSpPr>
          <p:cNvPr id="460" name="Google Shape;460;p60"/>
          <p:cNvSpPr txBox="1">
            <a:spLocks noGrp="1"/>
          </p:cNvSpPr>
          <p:nvPr>
            <p:ph type="body" idx="1"/>
          </p:nvPr>
        </p:nvSpPr>
        <p:spPr>
          <a:xfrm>
            <a:off x="456600" y="986945"/>
            <a:ext cx="82302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What does each function return? 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r>
              <a:rPr lang="en-US" b="1" i="1" dirty="0">
                <a:latin typeface="Lato"/>
                <a:ea typeface="Lato"/>
                <a:cs typeface="Lato"/>
                <a:sym typeface="Lato"/>
              </a:rPr>
              <a:t>(answers on next slides):</a:t>
            </a: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461" name="Google Shape;461;p6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33</a:t>
            </a:fld>
            <a:endParaRPr dirty="0"/>
          </a:p>
        </p:txBody>
      </p:sp>
      <p:sp>
        <p:nvSpPr>
          <p:cNvPr id="462" name="Google Shape;462;p60"/>
          <p:cNvSpPr txBox="1">
            <a:spLocks noGrp="1"/>
          </p:cNvSpPr>
          <p:nvPr>
            <p:ph type="body" idx="1"/>
          </p:nvPr>
        </p:nvSpPr>
        <p:spPr>
          <a:xfrm>
            <a:off x="509650" y="2268845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RPAD(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10,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'_'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463" name="Google Shape;463;p60"/>
          <p:cNvSpPr txBox="1">
            <a:spLocks noGrp="1"/>
          </p:cNvSpPr>
          <p:nvPr>
            <p:ph type="body" idx="1"/>
          </p:nvPr>
        </p:nvSpPr>
        <p:spPr>
          <a:xfrm>
            <a:off x="509650" y="3183245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LPAD(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7,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'-'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64" name="Google Shape;464;p60"/>
          <p:cNvSpPr txBox="1">
            <a:spLocks noGrp="1"/>
          </p:cNvSpPr>
          <p:nvPr>
            <p:ph type="body" idx="1"/>
          </p:nvPr>
        </p:nvSpPr>
        <p:spPr>
          <a:xfrm>
            <a:off x="509650" y="4097645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RPAD(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'College'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7,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'%'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65" name="Google Shape;465;p60"/>
          <p:cNvSpPr txBox="1">
            <a:spLocks noGrp="1"/>
          </p:cNvSpPr>
          <p:nvPr>
            <p:ph type="body" idx="1"/>
          </p:nvPr>
        </p:nvSpPr>
        <p:spPr>
          <a:xfrm>
            <a:off x="509650" y="5012045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LPAD(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'Rules'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3,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'&amp;'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1"/>
          <p:cNvSpPr txBox="1">
            <a:spLocks noGrp="1"/>
          </p:cNvSpPr>
          <p:nvPr>
            <p:ph type="title"/>
          </p:nvPr>
        </p:nvSpPr>
        <p:spPr>
          <a:xfrm>
            <a:off x="473342" y="1343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 LPAD / RPAD Parameters</a:t>
            </a:r>
            <a:endParaRPr dirty="0"/>
          </a:p>
        </p:txBody>
      </p:sp>
      <p:sp>
        <p:nvSpPr>
          <p:cNvPr id="471" name="Google Shape;471;p61"/>
          <p:cNvSpPr txBox="1">
            <a:spLocks noGrp="1"/>
          </p:cNvSpPr>
          <p:nvPr>
            <p:ph type="body" idx="1"/>
          </p:nvPr>
        </p:nvSpPr>
        <p:spPr>
          <a:xfrm>
            <a:off x="473342" y="895505"/>
            <a:ext cx="6814426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LPAD/RPAD Practice Solutions: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Red_______ </a:t>
            </a:r>
            <a:b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Returns: --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River</a:t>
            </a:r>
            <a:r>
              <a:rPr lang="en-US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(with 2 hyphens in front)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College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(No change)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" name="Google Shape;472;p6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34</a:t>
            </a:fld>
            <a:endParaRPr dirty="0"/>
          </a:p>
        </p:txBody>
      </p:sp>
      <p:sp>
        <p:nvSpPr>
          <p:cNvPr id="473" name="Google Shape;473;p61"/>
          <p:cNvSpPr txBox="1">
            <a:spLocks noGrp="1"/>
          </p:cNvSpPr>
          <p:nvPr>
            <p:ph type="body" idx="1"/>
          </p:nvPr>
        </p:nvSpPr>
        <p:spPr>
          <a:xfrm>
            <a:off x="473342" y="2082917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RPAD(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10,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'_'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474" name="Google Shape;474;p61"/>
          <p:cNvSpPr txBox="1">
            <a:spLocks noGrp="1"/>
          </p:cNvSpPr>
          <p:nvPr>
            <p:ph type="body" idx="1"/>
          </p:nvPr>
        </p:nvSpPr>
        <p:spPr>
          <a:xfrm>
            <a:off x="473342" y="3530717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LPAD(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'River'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7,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‘-'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75" name="Google Shape;475;p61"/>
          <p:cNvSpPr txBox="1">
            <a:spLocks noGrp="1"/>
          </p:cNvSpPr>
          <p:nvPr>
            <p:ph type="body" idx="1"/>
          </p:nvPr>
        </p:nvSpPr>
        <p:spPr>
          <a:xfrm>
            <a:off x="473342" y="4978517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RPAD(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'College'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7,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'%'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" grpId="0" uiExpand="1" build="p" animBg="1"/>
      <p:bldP spid="475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2"/>
          <p:cNvSpPr txBox="1">
            <a:spLocks noGrp="1"/>
          </p:cNvSpPr>
          <p:nvPr>
            <p:ph type="title"/>
          </p:nvPr>
        </p:nvSpPr>
        <p:spPr>
          <a:xfrm>
            <a:off x="473342" y="1534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 LPAD / RPAD Parameters</a:t>
            </a:r>
            <a:endParaRPr dirty="0"/>
          </a:p>
        </p:txBody>
      </p:sp>
      <p:sp>
        <p:nvSpPr>
          <p:cNvPr id="481" name="Google Shape;481;p62"/>
          <p:cNvSpPr txBox="1">
            <a:spLocks noGrp="1"/>
          </p:cNvSpPr>
          <p:nvPr>
            <p:ph type="body" idx="1"/>
          </p:nvPr>
        </p:nvSpPr>
        <p:spPr>
          <a:xfrm>
            <a:off x="473342" y="1014377"/>
            <a:ext cx="8257582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LPAD/RPAD Practice Solutions: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Rul</a:t>
            </a:r>
            <a:b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This example is here to remind you that if you set the maximum return size as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Less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Than The Original Value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, it will cut off the resulting text!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Note: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the result is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Rul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whether RPAD or LPAD here.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" name="Google Shape;482;p6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35</a:t>
            </a:fld>
            <a:endParaRPr dirty="0"/>
          </a:p>
        </p:txBody>
      </p:sp>
      <p:sp>
        <p:nvSpPr>
          <p:cNvPr id="483" name="Google Shape;483;p62"/>
          <p:cNvSpPr txBox="1">
            <a:spLocks noGrp="1"/>
          </p:cNvSpPr>
          <p:nvPr>
            <p:ph type="body" idx="1"/>
          </p:nvPr>
        </p:nvSpPr>
        <p:spPr>
          <a:xfrm>
            <a:off x="526392" y="2143877"/>
            <a:ext cx="714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LPAD(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'Rules'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3,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'&amp;'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3"/>
          <p:cNvSpPr txBox="1">
            <a:spLocks noGrp="1"/>
          </p:cNvSpPr>
          <p:nvPr>
            <p:ph type="title"/>
          </p:nvPr>
        </p:nvSpPr>
        <p:spPr>
          <a:xfrm>
            <a:off x="456650" y="5231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TRIM</a:t>
            </a:r>
            <a:endParaRPr dirty="0"/>
          </a:p>
        </p:txBody>
      </p:sp>
      <p:sp>
        <p:nvSpPr>
          <p:cNvPr id="489" name="Google Shape;489;p63"/>
          <p:cNvSpPr txBox="1">
            <a:spLocks noGrp="1"/>
          </p:cNvSpPr>
          <p:nvPr>
            <p:ph type="body" idx="1"/>
          </p:nvPr>
        </p:nvSpPr>
        <p:spPr>
          <a:xfrm>
            <a:off x="456650" y="977801"/>
            <a:ext cx="7699798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TRIM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Takes a value and returns it with both leading and trailing padding characters removed.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my value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i="1" dirty="0"/>
              <a:t>(No space characters in front of </a:t>
            </a:r>
            <a:r>
              <a:rPr lang="en-US" b="1" i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US" i="1" dirty="0"/>
              <a:t> and after </a:t>
            </a:r>
            <a:r>
              <a:rPr lang="en-US" b="1" i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i="1" dirty="0"/>
              <a:t>)</a:t>
            </a:r>
            <a:endParaRPr i="1" dirty="0"/>
          </a:p>
        </p:txBody>
      </p:sp>
      <p:sp>
        <p:nvSpPr>
          <p:cNvPr id="490" name="Google Shape;490;p6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36</a:t>
            </a:fld>
            <a:endParaRPr dirty="0"/>
          </a:p>
        </p:txBody>
      </p:sp>
      <p:sp>
        <p:nvSpPr>
          <p:cNvPr id="491" name="Google Shape;491;p63"/>
          <p:cNvSpPr txBox="1">
            <a:spLocks noGrp="1"/>
          </p:cNvSpPr>
          <p:nvPr>
            <p:ph type="body" idx="1"/>
          </p:nvPr>
        </p:nvSpPr>
        <p:spPr>
          <a:xfrm>
            <a:off x="502925" y="3127026"/>
            <a:ext cx="5706000" cy="638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TRIM(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 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y valu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4"/>
          <p:cNvSpPr txBox="1">
            <a:spLocks noGrp="1"/>
          </p:cNvSpPr>
          <p:nvPr>
            <p:ph type="title"/>
          </p:nvPr>
        </p:nvSpPr>
        <p:spPr>
          <a:xfrm>
            <a:off x="502925" y="16753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LTRIM</a:t>
            </a:r>
            <a:endParaRPr dirty="0"/>
          </a:p>
        </p:txBody>
      </p:sp>
      <p:sp>
        <p:nvSpPr>
          <p:cNvPr id="497" name="Google Shape;497;p64"/>
          <p:cNvSpPr txBox="1">
            <a:spLocks noGrp="1"/>
          </p:cNvSpPr>
          <p:nvPr>
            <p:ph type="body" idx="1"/>
          </p:nvPr>
        </p:nvSpPr>
        <p:spPr>
          <a:xfrm>
            <a:off x="473342" y="932081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LTRIM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Takes a value and returns it with leading padding characters removed.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‘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my value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r>
              <a:rPr lang="en-US" dirty="0"/>
              <a:t>‘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i="1" dirty="0"/>
              <a:t>(No space characters in front of </a:t>
            </a:r>
            <a:r>
              <a:rPr lang="en-US" b="1" i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US" i="1" dirty="0"/>
              <a:t>, but there are still space characters after the e)</a:t>
            </a:r>
            <a:endParaRPr i="1" dirty="0"/>
          </a:p>
        </p:txBody>
      </p:sp>
      <p:sp>
        <p:nvSpPr>
          <p:cNvPr id="498" name="Google Shape;498;p6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37</a:t>
            </a:fld>
            <a:endParaRPr dirty="0"/>
          </a:p>
        </p:txBody>
      </p:sp>
      <p:sp>
        <p:nvSpPr>
          <p:cNvPr id="499" name="Google Shape;499;p64"/>
          <p:cNvSpPr txBox="1">
            <a:spLocks noGrp="1"/>
          </p:cNvSpPr>
          <p:nvPr>
            <p:ph type="body" idx="1"/>
          </p:nvPr>
        </p:nvSpPr>
        <p:spPr>
          <a:xfrm>
            <a:off x="519617" y="3081306"/>
            <a:ext cx="5706000" cy="638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LTRIM(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 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y value  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5"/>
          <p:cNvSpPr txBox="1">
            <a:spLocks noGrp="1"/>
          </p:cNvSpPr>
          <p:nvPr>
            <p:ph type="title"/>
          </p:nvPr>
        </p:nvSpPr>
        <p:spPr>
          <a:xfrm>
            <a:off x="456650" y="16753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RTRIM</a:t>
            </a:r>
            <a:endParaRPr dirty="0"/>
          </a:p>
        </p:txBody>
      </p:sp>
      <p:sp>
        <p:nvSpPr>
          <p:cNvPr id="505" name="Google Shape;505;p65"/>
          <p:cNvSpPr txBox="1">
            <a:spLocks noGrp="1"/>
          </p:cNvSpPr>
          <p:nvPr>
            <p:ph type="body" idx="1"/>
          </p:nvPr>
        </p:nvSpPr>
        <p:spPr>
          <a:xfrm>
            <a:off x="456650" y="950369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RTRIM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Takes a value and returns it with trailing padding characters removed.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‘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my value</a:t>
            </a:r>
            <a:r>
              <a:rPr lang="en-US" dirty="0"/>
              <a:t>‘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(No space characters after the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dirty="0"/>
              <a:t>, but there are still space characters before the m)</a:t>
            </a:r>
            <a:endParaRPr dirty="0"/>
          </a:p>
        </p:txBody>
      </p:sp>
      <p:sp>
        <p:nvSpPr>
          <p:cNvPr id="506" name="Google Shape;506;p6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38</a:t>
            </a:fld>
            <a:endParaRPr dirty="0"/>
          </a:p>
        </p:txBody>
      </p:sp>
      <p:sp>
        <p:nvSpPr>
          <p:cNvPr id="507" name="Google Shape;507;p65"/>
          <p:cNvSpPr txBox="1">
            <a:spLocks noGrp="1"/>
          </p:cNvSpPr>
          <p:nvPr>
            <p:ph type="body" idx="1"/>
          </p:nvPr>
        </p:nvSpPr>
        <p:spPr>
          <a:xfrm>
            <a:off x="502925" y="3099594"/>
            <a:ext cx="5706000" cy="638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RTRIM(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  my valu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6"/>
          <p:cNvSpPr txBox="1">
            <a:spLocks noGrp="1"/>
          </p:cNvSpPr>
          <p:nvPr>
            <p:ph type="title"/>
          </p:nvPr>
        </p:nvSpPr>
        <p:spPr>
          <a:xfrm>
            <a:off x="502925" y="5231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CONCAT</a:t>
            </a:r>
            <a:endParaRPr dirty="0"/>
          </a:p>
        </p:txBody>
      </p:sp>
      <p:sp>
        <p:nvSpPr>
          <p:cNvPr id="513" name="Google Shape;513;p66"/>
          <p:cNvSpPr txBox="1">
            <a:spLocks noGrp="1"/>
          </p:cNvSpPr>
          <p:nvPr>
            <p:ph type="body" idx="1"/>
          </p:nvPr>
        </p:nvSpPr>
        <p:spPr>
          <a:xfrm>
            <a:off x="473342" y="1089719"/>
            <a:ext cx="8405482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CONCAT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Takes in 2 values and returns them both together as a single value.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myvalue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514" name="Google Shape;514;p6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39</a:t>
            </a:fld>
            <a:endParaRPr dirty="0"/>
          </a:p>
        </p:txBody>
      </p:sp>
      <p:sp>
        <p:nvSpPr>
          <p:cNvPr id="515" name="Google Shape;515;p66"/>
          <p:cNvSpPr txBox="1">
            <a:spLocks noGrp="1"/>
          </p:cNvSpPr>
          <p:nvPr>
            <p:ph type="body" idx="1"/>
          </p:nvPr>
        </p:nvSpPr>
        <p:spPr>
          <a:xfrm>
            <a:off x="502925" y="2804669"/>
            <a:ext cx="5706000" cy="638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CONCAT(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'my','value'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503210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Built-in Functions</a:t>
            </a:r>
            <a:endParaRPr dirty="0"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365208" y="959513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Let’s see one in action!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name of the function is called: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UPPER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parameter here is a column: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first_name</a:t>
            </a:r>
            <a:endParaRPr dirty="0"/>
          </a:p>
        </p:txBody>
      </p:sp>
      <p:sp>
        <p:nvSpPr>
          <p:cNvPr id="188" name="Google Shape;188;p2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189" name="Google Shape;189;p28"/>
          <p:cNvSpPr txBox="1"/>
          <p:nvPr/>
        </p:nvSpPr>
        <p:spPr>
          <a:xfrm>
            <a:off x="480060" y="1625613"/>
            <a:ext cx="8174100" cy="1356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first_name,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UPPER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(first_name)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Employees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 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employee_id = </a:t>
            </a:r>
            <a:r>
              <a:rPr lang="en-US" sz="2400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200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0" name="Google Shape;190;p28"/>
          <p:cNvSpPr/>
          <p:nvPr/>
        </p:nvSpPr>
        <p:spPr>
          <a:xfrm>
            <a:off x="3648456" y="684702"/>
            <a:ext cx="1801368" cy="769194"/>
          </a:xfrm>
          <a:prstGeom prst="wedgeRectCallout">
            <a:avLst>
              <a:gd name="adj1" fmla="val 2332"/>
              <a:gd name="adj2" fmla="val 86829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Function Name</a:t>
            </a:r>
            <a:endParaRPr sz="2400" dirty="0"/>
          </a:p>
        </p:txBody>
      </p:sp>
      <p:sp>
        <p:nvSpPr>
          <p:cNvPr id="191" name="Google Shape;191;p28"/>
          <p:cNvSpPr/>
          <p:nvPr/>
        </p:nvSpPr>
        <p:spPr>
          <a:xfrm>
            <a:off x="6214592" y="814196"/>
            <a:ext cx="1711748" cy="388745"/>
          </a:xfrm>
          <a:prstGeom prst="wedgeRectCallout">
            <a:avLst>
              <a:gd name="adj1" fmla="val -44274"/>
              <a:gd name="adj2" fmla="val 185796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Parameter</a:t>
            </a:r>
            <a:endParaRPr sz="24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7"/>
          <p:cNvSpPr txBox="1">
            <a:spLocks noGrp="1"/>
          </p:cNvSpPr>
          <p:nvPr>
            <p:ph type="title"/>
          </p:nvPr>
        </p:nvSpPr>
        <p:spPr>
          <a:xfrm>
            <a:off x="502925" y="14890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Alternative SQL Concatenation - ||</a:t>
            </a:r>
            <a:endParaRPr dirty="0"/>
          </a:p>
        </p:txBody>
      </p:sp>
      <p:sp>
        <p:nvSpPr>
          <p:cNvPr id="521" name="Google Shape;521;p67"/>
          <p:cNvSpPr txBox="1">
            <a:spLocks noGrp="1"/>
          </p:cNvSpPr>
          <p:nvPr>
            <p:ph type="body" idx="1"/>
          </p:nvPr>
        </p:nvSpPr>
        <p:spPr>
          <a:xfrm>
            <a:off x="329184" y="922936"/>
            <a:ext cx="8543558" cy="5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We can use 2 pipe symbols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Lato"/>
              </a:rPr>
              <a:t>||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to perform string concatenation in SQL. This may be easier than using the CONCAT function.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Also 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myvalue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/>
              <a:t>Fun Fact</a:t>
            </a:r>
            <a:r>
              <a:rPr lang="en-US" b="1" dirty="0"/>
              <a:t>: </a:t>
            </a:r>
            <a:r>
              <a:rPr lang="en-US" dirty="0"/>
              <a:t>Different languages use different symbols for this...</a:t>
            </a:r>
            <a:endParaRPr dirty="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C# / Java / JavaScript / Python: </a:t>
            </a:r>
            <a:r>
              <a:rPr lang="en-US" sz="2800" b="1" dirty="0">
                <a:latin typeface="Lato"/>
                <a:ea typeface="Lato"/>
                <a:cs typeface="Lato"/>
                <a:sym typeface="Lato"/>
              </a:rPr>
              <a:t>+</a:t>
            </a:r>
            <a:endParaRPr sz="2800" b="1" dirty="0">
              <a:latin typeface="Lato"/>
              <a:ea typeface="Lato"/>
              <a:cs typeface="Lato"/>
              <a:sym typeface="Lato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PHP: </a:t>
            </a:r>
            <a:r>
              <a:rPr lang="en-US" sz="2800" b="1" dirty="0">
                <a:latin typeface="Lato"/>
                <a:ea typeface="Lato"/>
                <a:cs typeface="Lato"/>
                <a:sym typeface="Lato"/>
              </a:rPr>
              <a:t> . </a:t>
            </a:r>
            <a:endParaRPr sz="2800" b="1" dirty="0">
              <a:latin typeface="Lato"/>
              <a:ea typeface="Lato"/>
              <a:cs typeface="Lato"/>
              <a:sym typeface="Lato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VB.NET: </a:t>
            </a:r>
            <a:r>
              <a:rPr lang="en-US" sz="2800" b="1" dirty="0">
                <a:latin typeface="Lato"/>
                <a:ea typeface="Lato"/>
                <a:cs typeface="Lato"/>
                <a:sym typeface="Lato"/>
              </a:rPr>
              <a:t>&amp;</a:t>
            </a:r>
            <a:endParaRPr sz="28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2" name="Google Shape;522;p6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40</a:t>
            </a:fld>
            <a:endParaRPr dirty="0"/>
          </a:p>
        </p:txBody>
      </p:sp>
      <p:sp>
        <p:nvSpPr>
          <p:cNvPr id="523" name="Google Shape;523;p67"/>
          <p:cNvSpPr txBox="1">
            <a:spLocks noGrp="1"/>
          </p:cNvSpPr>
          <p:nvPr>
            <p:ph type="body" idx="1"/>
          </p:nvPr>
        </p:nvSpPr>
        <p:spPr>
          <a:xfrm>
            <a:off x="473342" y="2325402"/>
            <a:ext cx="5706000" cy="638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'my'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||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'value'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8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>
                <a:latin typeface="+mj-lt"/>
              </a:rPr>
              <a:t>Concatenation Examples</a:t>
            </a:r>
            <a:endParaRPr dirty="0">
              <a:latin typeface="+mj-lt"/>
            </a:endParaRPr>
          </a:p>
        </p:txBody>
      </p:sp>
      <p:sp>
        <p:nvSpPr>
          <p:cNvPr id="529" name="Google Shape;529;p68"/>
          <p:cNvSpPr txBox="1">
            <a:spLocks noGrp="1"/>
          </p:cNvSpPr>
          <p:nvPr>
            <p:ph type="body" idx="1"/>
          </p:nvPr>
        </p:nvSpPr>
        <p:spPr>
          <a:xfrm>
            <a:off x="473342" y="932081"/>
            <a:ext cx="8303302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ea typeface="Lato"/>
                <a:cs typeface="Lato"/>
                <a:sym typeface="Lato"/>
              </a:rPr>
              <a:t>TRY IT!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- with tables: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Make a query that returns all Employees.  </a:t>
            </a:r>
            <a:br>
              <a:rPr lang="en-US" dirty="0"/>
            </a:br>
            <a:r>
              <a:rPr lang="en-US" dirty="0"/>
              <a:t>Use a single column to show both the </a:t>
            </a:r>
            <a:br>
              <a:rPr lang="en-US" dirty="0"/>
            </a:br>
            <a:r>
              <a:rPr lang="en-US" dirty="0"/>
              <a:t>first and last names together (concatenation) </a:t>
            </a:r>
            <a:br>
              <a:rPr lang="en-US" dirty="0"/>
            </a:br>
            <a:r>
              <a:rPr lang="en-US" dirty="0"/>
              <a:t>as well as their employee number.</a:t>
            </a:r>
            <a:endParaRPr dirty="0"/>
          </a:p>
        </p:txBody>
      </p:sp>
      <p:sp>
        <p:nvSpPr>
          <p:cNvPr id="530" name="Google Shape;530;p6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41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551" y="942714"/>
            <a:ext cx="2124436" cy="4235342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9"/>
          <p:cNvSpPr txBox="1">
            <a:spLocks noGrp="1"/>
          </p:cNvSpPr>
          <p:nvPr>
            <p:ph type="title"/>
          </p:nvPr>
        </p:nvSpPr>
        <p:spPr>
          <a:xfrm>
            <a:off x="473342" y="12951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Concatenation Examples</a:t>
            </a:r>
            <a:endParaRPr dirty="0"/>
          </a:p>
        </p:txBody>
      </p:sp>
      <p:sp>
        <p:nvSpPr>
          <p:cNvPr id="536" name="Google Shape;536;p69"/>
          <p:cNvSpPr txBox="1">
            <a:spLocks noGrp="1"/>
          </p:cNvSpPr>
          <p:nvPr>
            <p:ph type="body" idx="1"/>
          </p:nvPr>
        </p:nvSpPr>
        <p:spPr>
          <a:xfrm>
            <a:off x="326642" y="1032665"/>
            <a:ext cx="8689342" cy="4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r>
              <a:rPr lang="en-US" dirty="0">
                <a:solidFill>
                  <a:srgbClr val="C00000"/>
                </a:solidFill>
              </a:rPr>
              <a:t>:</a:t>
            </a:r>
            <a:endParaRPr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Make a query that returns all Employees.  Use a single column to show both the first and last names together (concatenation) as well as their employee number.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Do not forget to rename your customized columns!</a:t>
            </a:r>
            <a:endParaRPr dirty="0"/>
          </a:p>
        </p:txBody>
      </p:sp>
      <p:sp>
        <p:nvSpPr>
          <p:cNvPr id="537" name="Google Shape;537;p6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42</a:t>
            </a:fld>
            <a:endParaRPr dirty="0"/>
          </a:p>
        </p:txBody>
      </p:sp>
      <p:sp>
        <p:nvSpPr>
          <p:cNvPr id="538" name="Google Shape;538;p69"/>
          <p:cNvSpPr txBox="1">
            <a:spLocks noGrp="1"/>
          </p:cNvSpPr>
          <p:nvPr>
            <p:ph type="body" idx="1"/>
          </p:nvPr>
        </p:nvSpPr>
        <p:spPr>
          <a:xfrm>
            <a:off x="326642" y="3121865"/>
            <a:ext cx="8622900" cy="1013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 (first_name || </a:t>
            </a:r>
            <a:r>
              <a:rPr lang="en-US" sz="2000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 '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 || last_name) </a:t>
            </a: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 </a:t>
            </a:r>
            <a:r>
              <a:rPr lang="en-US" sz="20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"Full Name"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endParaRPr sz="20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		 employee_id</a:t>
            </a:r>
            <a:endParaRPr sz="20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Employees;</a:t>
            </a:r>
            <a:endParaRPr sz="20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0"/>
          <p:cNvSpPr txBox="1">
            <a:spLocks noGrp="1"/>
          </p:cNvSpPr>
          <p:nvPr>
            <p:ph type="title"/>
          </p:nvPr>
        </p:nvSpPr>
        <p:spPr>
          <a:xfrm>
            <a:off x="473342" y="16753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REPLACE</a:t>
            </a:r>
            <a:endParaRPr dirty="0"/>
          </a:p>
        </p:txBody>
      </p:sp>
      <p:sp>
        <p:nvSpPr>
          <p:cNvPr id="544" name="Google Shape;544;p70"/>
          <p:cNvSpPr txBox="1">
            <a:spLocks noGrp="1"/>
          </p:cNvSpPr>
          <p:nvPr>
            <p:ph type="body" idx="1"/>
          </p:nvPr>
        </p:nvSpPr>
        <p:spPr>
          <a:xfrm>
            <a:off x="447506" y="922937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REPLACE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Finds and replaces text within a string.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replace_the_space_with_underscore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545" name="Google Shape;545;p7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43</a:t>
            </a:fld>
            <a:endParaRPr dirty="0"/>
          </a:p>
        </p:txBody>
      </p:sp>
      <p:sp>
        <p:nvSpPr>
          <p:cNvPr id="546" name="Google Shape;546;p70"/>
          <p:cNvSpPr txBox="1">
            <a:spLocks noGrp="1"/>
          </p:cNvSpPr>
          <p:nvPr>
            <p:ph type="body" idx="1"/>
          </p:nvPr>
        </p:nvSpPr>
        <p:spPr>
          <a:xfrm>
            <a:off x="336656" y="3072162"/>
            <a:ext cx="8442300" cy="1004538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REPLACE(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solidFill>
                  <a:srgbClr val="396539"/>
                </a:solidFill>
                <a:latin typeface="Lato"/>
                <a:ea typeface="Lato"/>
                <a:cs typeface="Lato"/>
                <a:sym typeface="Lato"/>
              </a:rPr>
              <a:t>replace the space with underscore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 '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'_'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1"/>
          <p:cNvSpPr txBox="1">
            <a:spLocks noGrp="1"/>
          </p:cNvSpPr>
          <p:nvPr>
            <p:ph type="title"/>
          </p:nvPr>
        </p:nvSpPr>
        <p:spPr>
          <a:xfrm>
            <a:off x="456650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Concatenation Examples</a:t>
            </a:r>
            <a:endParaRPr dirty="0"/>
          </a:p>
        </p:txBody>
      </p:sp>
      <p:sp>
        <p:nvSpPr>
          <p:cNvPr id="552" name="Google Shape;552;p71"/>
          <p:cNvSpPr txBox="1">
            <a:spLocks noGrp="1"/>
          </p:cNvSpPr>
          <p:nvPr>
            <p:ph type="body" idx="1"/>
          </p:nvPr>
        </p:nvSpPr>
        <p:spPr>
          <a:xfrm>
            <a:off x="456650" y="1041809"/>
            <a:ext cx="8248438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- with tables:</a:t>
            </a: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Show only street addresses containing “Rd”, </a:t>
            </a:r>
            <a:br>
              <a:rPr lang="en-US" dirty="0"/>
            </a:br>
            <a:r>
              <a:rPr lang="en-US" dirty="0"/>
              <a:t>but change their “Rd” to “Road”.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Show the original street address and the changed address as two different columns.</a:t>
            </a:r>
            <a:endParaRPr dirty="0"/>
          </a:p>
        </p:txBody>
      </p:sp>
      <p:sp>
        <p:nvSpPr>
          <p:cNvPr id="553" name="Google Shape;553;p7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44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063" y="710374"/>
            <a:ext cx="1724025" cy="220027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2"/>
          <p:cNvSpPr txBox="1">
            <a:spLocks noGrp="1"/>
          </p:cNvSpPr>
          <p:nvPr>
            <p:ph type="title"/>
          </p:nvPr>
        </p:nvSpPr>
        <p:spPr>
          <a:xfrm>
            <a:off x="473342" y="6996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Concatenation Examples</a:t>
            </a:r>
            <a:endParaRPr dirty="0"/>
          </a:p>
        </p:txBody>
      </p:sp>
      <p:sp>
        <p:nvSpPr>
          <p:cNvPr id="559" name="Google Shape;559;p72"/>
          <p:cNvSpPr txBox="1">
            <a:spLocks noGrp="1"/>
          </p:cNvSpPr>
          <p:nvPr>
            <p:ph type="body" idx="1"/>
          </p:nvPr>
        </p:nvSpPr>
        <p:spPr>
          <a:xfrm>
            <a:off x="473342" y="932081"/>
            <a:ext cx="8329500" cy="4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r>
              <a:rPr lang="en-US" dirty="0">
                <a:solidFill>
                  <a:srgbClr val="C00000"/>
                </a:solidFill>
              </a:rPr>
              <a:t>:</a:t>
            </a:r>
            <a:endParaRPr dirty="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Show only street addresses containing “Rd”, but change their “Rd” to “Road”. You can show the original street address and the changed address as two different columns</a:t>
            </a:r>
            <a:endParaRPr dirty="0"/>
          </a:p>
        </p:txBody>
      </p:sp>
      <p:sp>
        <p:nvSpPr>
          <p:cNvPr id="560" name="Google Shape;560;p7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45</a:t>
            </a:fld>
            <a:endParaRPr dirty="0"/>
          </a:p>
        </p:txBody>
      </p:sp>
      <p:sp>
        <p:nvSpPr>
          <p:cNvPr id="561" name="Google Shape;561;p72"/>
          <p:cNvSpPr txBox="1">
            <a:spLocks noGrp="1"/>
          </p:cNvSpPr>
          <p:nvPr>
            <p:ph type="body" idx="1"/>
          </p:nvPr>
        </p:nvSpPr>
        <p:spPr>
          <a:xfrm>
            <a:off x="374442" y="3046006"/>
            <a:ext cx="8622900" cy="1804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 street_address,</a:t>
            </a:r>
            <a:endParaRPr sz="20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 REPLACE(street_address,</a:t>
            </a:r>
            <a:endParaRPr sz="20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'Rd'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sz="2000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'Road'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) </a:t>
            </a: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 </a:t>
            </a:r>
            <a:r>
              <a:rPr lang="en-US" sz="20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"New Address"</a:t>
            </a:r>
            <a:endParaRPr sz="20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Locations</a:t>
            </a:r>
            <a:endParaRPr sz="20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street_address </a:t>
            </a: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LIKE </a:t>
            </a:r>
            <a:r>
              <a:rPr lang="en-US" sz="2000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'% Rd'</a:t>
            </a:r>
            <a:r>
              <a:rPr lang="en-US" sz="2000" b="1" dirty="0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0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3"/>
          <p:cNvSpPr txBox="1">
            <a:spLocks noGrp="1"/>
          </p:cNvSpPr>
          <p:nvPr>
            <p:ph type="title"/>
          </p:nvPr>
        </p:nvSpPr>
        <p:spPr>
          <a:xfrm>
            <a:off x="456650" y="698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TRANSLATE</a:t>
            </a:r>
            <a:endParaRPr dirty="0"/>
          </a:p>
        </p:txBody>
      </p:sp>
      <p:sp>
        <p:nvSpPr>
          <p:cNvPr id="567" name="Google Shape;567;p73"/>
          <p:cNvSpPr txBox="1">
            <a:spLocks noGrp="1"/>
          </p:cNvSpPr>
          <p:nvPr>
            <p:ph type="body" idx="1"/>
          </p:nvPr>
        </p:nvSpPr>
        <p:spPr>
          <a:xfrm>
            <a:off x="456650" y="868073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TRANSLATE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Finds and replace specific </a:t>
            </a: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characters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based on a pattern within a string.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Yells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r>
              <a:rPr lang="en-US" dirty="0"/>
              <a:t>All ‘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-US" dirty="0"/>
              <a:t>’s are replaced by ‘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Y</a:t>
            </a:r>
            <a:r>
              <a:rPr lang="en-US" dirty="0"/>
              <a:t>’s.  All ‘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-US" dirty="0"/>
              <a:t>’s with ‘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dirty="0"/>
              <a:t>’s.</a:t>
            </a:r>
            <a:endParaRPr dirty="0"/>
          </a:p>
        </p:txBody>
      </p:sp>
      <p:sp>
        <p:nvSpPr>
          <p:cNvPr id="568" name="Google Shape;568;p7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46</a:t>
            </a:fld>
            <a:endParaRPr dirty="0"/>
          </a:p>
        </p:txBody>
      </p:sp>
      <p:sp>
        <p:nvSpPr>
          <p:cNvPr id="569" name="Google Shape;569;p73"/>
          <p:cNvSpPr txBox="1">
            <a:spLocks noGrp="1"/>
          </p:cNvSpPr>
          <p:nvPr>
            <p:ph type="body" idx="1"/>
          </p:nvPr>
        </p:nvSpPr>
        <p:spPr>
          <a:xfrm>
            <a:off x="571500" y="3322098"/>
            <a:ext cx="7810500" cy="638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TRANSLATE(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solidFill>
                  <a:srgbClr val="396539"/>
                </a:solidFill>
                <a:latin typeface="Lato"/>
                <a:ea typeface="Lato"/>
                <a:cs typeface="Lato"/>
                <a:sym typeface="Lato"/>
              </a:rPr>
              <a:t>Hello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'Ho'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'Ys'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209299" y="3420752"/>
            <a:ext cx="228597" cy="369332"/>
          </a:xfrm>
          <a:prstGeom prst="rect">
            <a:avLst/>
          </a:prstGeom>
          <a:solidFill>
            <a:srgbClr val="FFFF99">
              <a:alpha val="36000"/>
            </a:srgb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dirty="0">
              <a:solidFill>
                <a:srgbClr val="4D4D4D"/>
              </a:solidFill>
              <a:latin typeface="Lucida Fax" pitchFamily="18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144273" y="3390029"/>
            <a:ext cx="204005" cy="365760"/>
          </a:xfrm>
          <a:prstGeom prst="rect">
            <a:avLst/>
          </a:prstGeom>
          <a:solidFill>
            <a:srgbClr val="FFFF99">
              <a:alpha val="36000"/>
            </a:srgb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dirty="0">
              <a:solidFill>
                <a:srgbClr val="4D4D4D"/>
              </a:solidFill>
              <a:latin typeface="Lucida Fax" pitchFamily="18" charset="0"/>
            </a:endParaRPr>
          </a:p>
        </p:txBody>
      </p:sp>
      <p:sp>
        <p:nvSpPr>
          <p:cNvPr id="8" name="Curved Up Arrow 7"/>
          <p:cNvSpPr/>
          <p:nvPr/>
        </p:nvSpPr>
        <p:spPr>
          <a:xfrm>
            <a:off x="5410282" y="3786219"/>
            <a:ext cx="823146" cy="2562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4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TRANSLATE</a:t>
            </a:r>
            <a:endParaRPr dirty="0"/>
          </a:p>
        </p:txBody>
      </p:sp>
      <p:sp>
        <p:nvSpPr>
          <p:cNvPr id="575" name="Google Shape;575;p74"/>
          <p:cNvSpPr txBox="1">
            <a:spLocks noGrp="1"/>
          </p:cNvSpPr>
          <p:nvPr>
            <p:ph type="body" idx="1"/>
          </p:nvPr>
        </p:nvSpPr>
        <p:spPr>
          <a:xfrm>
            <a:off x="473342" y="922936"/>
            <a:ext cx="8488200" cy="526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The replacement string must have at least one character in it, or </a:t>
            </a: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TRANSLATE</a:t>
            </a:r>
            <a:r>
              <a:rPr lang="en-US" dirty="0"/>
              <a:t> will return null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Hello_World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space is replaced with an underscore.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However, the exclamation point does not have a corresponding replacement string and therefore is replaced with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nothing</a:t>
            </a:r>
            <a:r>
              <a:rPr lang="en-US" dirty="0"/>
              <a:t>…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576" name="Google Shape;576;p7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47</a:t>
            </a:fld>
            <a:endParaRPr dirty="0"/>
          </a:p>
        </p:txBody>
      </p:sp>
      <p:sp>
        <p:nvSpPr>
          <p:cNvPr id="577" name="Google Shape;577;p74"/>
          <p:cNvSpPr txBox="1">
            <a:spLocks noGrp="1"/>
          </p:cNvSpPr>
          <p:nvPr>
            <p:ph type="body" idx="1"/>
          </p:nvPr>
        </p:nvSpPr>
        <p:spPr>
          <a:xfrm>
            <a:off x="473342" y="2432082"/>
            <a:ext cx="8488200" cy="638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TRANSLATE(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'Hello World!'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 !'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'_'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294376" y="2561216"/>
            <a:ext cx="201168" cy="369332"/>
          </a:xfrm>
          <a:prstGeom prst="rect">
            <a:avLst/>
          </a:prstGeom>
          <a:solidFill>
            <a:srgbClr val="FFFF99">
              <a:alpha val="36000"/>
            </a:srgb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dirty="0">
              <a:solidFill>
                <a:srgbClr val="4D4D4D"/>
              </a:solidFill>
              <a:latin typeface="Lucida Fax" pitchFamily="18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229350" y="2557925"/>
            <a:ext cx="204005" cy="365760"/>
          </a:xfrm>
          <a:prstGeom prst="rect">
            <a:avLst/>
          </a:prstGeom>
          <a:solidFill>
            <a:srgbClr val="FFFF99">
              <a:alpha val="36000"/>
            </a:srgb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dirty="0">
              <a:solidFill>
                <a:srgbClr val="4D4D4D"/>
              </a:solidFill>
              <a:latin typeface="Lucida Fax" pitchFamily="18" charset="0"/>
            </a:endParaRPr>
          </a:p>
        </p:txBody>
      </p:sp>
      <p:sp>
        <p:nvSpPr>
          <p:cNvPr id="8" name="Curved Up Arrow 7"/>
          <p:cNvSpPr/>
          <p:nvPr/>
        </p:nvSpPr>
        <p:spPr>
          <a:xfrm>
            <a:off x="5495359" y="2954115"/>
            <a:ext cx="823146" cy="2562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5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TRANSLATE</a:t>
            </a:r>
            <a:endParaRPr dirty="0"/>
          </a:p>
        </p:txBody>
      </p:sp>
      <p:sp>
        <p:nvSpPr>
          <p:cNvPr id="583" name="Google Shape;583;p75"/>
          <p:cNvSpPr txBox="1">
            <a:spLocks noGrp="1"/>
          </p:cNvSpPr>
          <p:nvPr>
            <p:ph type="body" idx="1"/>
          </p:nvPr>
        </p:nvSpPr>
        <p:spPr>
          <a:xfrm>
            <a:off x="273770" y="831497"/>
            <a:ext cx="82296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Translate can be used to remove character easily: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HeoWord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1 is replaced with a 1, so nothing happens.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However, all other characters </a:t>
            </a:r>
            <a:r>
              <a:rPr lang="en-US" i="1" dirty="0"/>
              <a:t>(space, exclamation mark, and the letter l)  </a:t>
            </a:r>
            <a:r>
              <a:rPr lang="en-US" dirty="0"/>
              <a:t>are replaced with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nothing</a:t>
            </a:r>
            <a:r>
              <a:rPr lang="en-US" dirty="0"/>
              <a:t>…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584" name="Google Shape;584;p7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48</a:t>
            </a:fld>
            <a:endParaRPr dirty="0"/>
          </a:p>
        </p:txBody>
      </p:sp>
      <p:sp>
        <p:nvSpPr>
          <p:cNvPr id="585" name="Google Shape;585;p75"/>
          <p:cNvSpPr txBox="1">
            <a:spLocks noGrp="1"/>
          </p:cNvSpPr>
          <p:nvPr>
            <p:ph type="body" idx="1"/>
          </p:nvPr>
        </p:nvSpPr>
        <p:spPr>
          <a:xfrm>
            <a:off x="388620" y="1380522"/>
            <a:ext cx="8488200" cy="638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TRANSLATE(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'Hello World!'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'1 !l'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'1'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221224" y="1440979"/>
            <a:ext cx="201168" cy="369332"/>
          </a:xfrm>
          <a:prstGeom prst="rect">
            <a:avLst/>
          </a:prstGeom>
          <a:solidFill>
            <a:srgbClr val="FFFF99">
              <a:alpha val="36000"/>
            </a:srgb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dirty="0">
              <a:solidFill>
                <a:srgbClr val="4D4D4D"/>
              </a:solidFill>
              <a:latin typeface="Lucida Fax" pitchFamily="18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494526" y="1446631"/>
            <a:ext cx="204005" cy="365760"/>
          </a:xfrm>
          <a:prstGeom prst="rect">
            <a:avLst/>
          </a:prstGeom>
          <a:solidFill>
            <a:srgbClr val="FFFF99">
              <a:alpha val="36000"/>
            </a:srgb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dirty="0">
              <a:solidFill>
                <a:srgbClr val="4D4D4D"/>
              </a:solidFill>
              <a:latin typeface="Lucida Fax" pitchFamily="18" charset="0"/>
            </a:endParaRPr>
          </a:p>
        </p:txBody>
      </p:sp>
      <p:sp>
        <p:nvSpPr>
          <p:cNvPr id="8" name="Curved Up Arrow 7"/>
          <p:cNvSpPr/>
          <p:nvPr/>
        </p:nvSpPr>
        <p:spPr>
          <a:xfrm>
            <a:off x="5422206" y="1833878"/>
            <a:ext cx="1161473" cy="2562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6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Advanced Function Examples</a:t>
            </a:r>
            <a:endParaRPr dirty="0"/>
          </a:p>
        </p:txBody>
      </p:sp>
      <p:sp>
        <p:nvSpPr>
          <p:cNvPr id="591" name="Google Shape;591;p76"/>
          <p:cNvSpPr txBox="1">
            <a:spLocks noGrp="1"/>
          </p:cNvSpPr>
          <p:nvPr>
            <p:ph type="body" idx="1"/>
          </p:nvPr>
        </p:nvSpPr>
        <p:spPr>
          <a:xfrm>
            <a:off x="473342" y="886361"/>
            <a:ext cx="8186026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Functions within Functions</a:t>
            </a:r>
            <a:r>
              <a:rPr lang="en-US" dirty="0">
                <a:solidFill>
                  <a:schemeClr val="accent3"/>
                </a:solidFill>
              </a:rPr>
              <a:t>:</a:t>
            </a:r>
            <a:endParaRPr dirty="0">
              <a:solidFill>
                <a:schemeClr val="accent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Remember that you can put a function anywhere you can put a column name or a value.  This flexibility is extremely useful for solving complex problems.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dirty="0"/>
              <a:t>Return only the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2nd word</a:t>
            </a:r>
            <a:r>
              <a:rPr lang="en-US" dirty="0"/>
              <a:t> and subsequent words in field that has multiple words.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How can we solve this problem? Where do we start?</a:t>
            </a:r>
            <a:endParaRPr dirty="0"/>
          </a:p>
        </p:txBody>
      </p:sp>
      <p:sp>
        <p:nvSpPr>
          <p:cNvPr id="592" name="Google Shape;592;p7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49</a:t>
            </a:fld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title"/>
          </p:nvPr>
        </p:nvSpPr>
        <p:spPr>
          <a:xfrm>
            <a:off x="548655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WHERE Clause - Comparison Test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endParaRPr dirty="0"/>
          </a:p>
        </p:txBody>
      </p:sp>
      <p:sp>
        <p:nvSpPr>
          <p:cNvPr id="197" name="Google Shape;197;p2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548655" y="929419"/>
            <a:ext cx="6776700" cy="1224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FIRST_NAME           UPPER(FIRST_NAME)   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-------------------- --------------------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IBM Plex Mono"/>
                <a:ea typeface="IBM Plex Mono"/>
                <a:cs typeface="IBM Plex Mono"/>
                <a:sym typeface="IBM Plex Mono"/>
              </a:rPr>
              <a:t>Jennifer             employee            </a:t>
            </a: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1"/>
          </p:nvPr>
        </p:nvSpPr>
        <p:spPr>
          <a:xfrm>
            <a:off x="473342" y="2480450"/>
            <a:ext cx="7771200" cy="3563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What is happening? </a:t>
            </a:r>
            <a:b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</a:br>
            <a:endParaRPr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For each row, the parameter (first_name) is being passed to the function (UPPER). </a:t>
            </a:r>
            <a:endParaRPr dirty="0"/>
          </a:p>
          <a:p>
            <a:pPr marL="457200" marR="0" lvl="0" indent="-3810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Some </a:t>
            </a:r>
            <a:r>
              <a:rPr lang="en-US" i="1" dirty="0"/>
              <a:t>hidden code </a:t>
            </a:r>
            <a:r>
              <a:rPr lang="en-US" dirty="0"/>
              <a:t>is being executed which transforms the passed parameter value to all upper case letter.</a:t>
            </a:r>
            <a:endParaRPr dirty="0"/>
          </a:p>
          <a:p>
            <a:pPr marL="457200" marR="0" lvl="0" indent="-381000" algn="l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2400"/>
              <a:buChar char="●"/>
            </a:pPr>
            <a:r>
              <a:rPr lang="en-US" dirty="0"/>
              <a:t>The function returns the result </a:t>
            </a:r>
            <a:endParaRPr dirty="0"/>
          </a:p>
        </p:txBody>
      </p:sp>
      <p:sp>
        <p:nvSpPr>
          <p:cNvPr id="6" name="Google Shape;190;p28"/>
          <p:cNvSpPr/>
          <p:nvPr/>
        </p:nvSpPr>
        <p:spPr>
          <a:xfrm>
            <a:off x="6483103" y="1541869"/>
            <a:ext cx="2532903" cy="1590437"/>
          </a:xfrm>
          <a:prstGeom prst="wedgeRectCallout">
            <a:avLst>
              <a:gd name="adj1" fmla="val -48726"/>
              <a:gd name="adj2" fmla="val -64033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We will need to rename the column heading</a:t>
            </a:r>
            <a:endParaRPr sz="24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7"/>
          <p:cNvSpPr txBox="1">
            <a:spLocks noGrp="1"/>
          </p:cNvSpPr>
          <p:nvPr>
            <p:ph type="title"/>
          </p:nvPr>
        </p:nvSpPr>
        <p:spPr>
          <a:xfrm>
            <a:off x="47334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>
                <a:latin typeface="+mj-lt"/>
              </a:rPr>
              <a:t>Advanced Function Examples</a:t>
            </a:r>
            <a:endParaRPr dirty="0">
              <a:latin typeface="+mj-lt"/>
            </a:endParaRPr>
          </a:p>
        </p:txBody>
      </p:sp>
      <p:sp>
        <p:nvSpPr>
          <p:cNvPr id="598" name="Google Shape;598;p77"/>
          <p:cNvSpPr txBox="1">
            <a:spLocks noGrp="1"/>
          </p:cNvSpPr>
          <p:nvPr>
            <p:ph type="body" idx="1"/>
          </p:nvPr>
        </p:nvSpPr>
        <p:spPr>
          <a:xfrm>
            <a:off x="473342" y="977801"/>
            <a:ext cx="828661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/>
              <a:t>First</a:t>
            </a:r>
            <a:r>
              <a:rPr lang="en-US" dirty="0"/>
              <a:t>, we need to find out if the field has more than one word. How can we find that?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We need to know the character position after the first space character!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Do we have a function that can find a character position within a value? What if that position is not found? What result do we get?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Answer:POSITION</a:t>
            </a:r>
            <a:r>
              <a:rPr lang="en-US" b="1" u="sng" dirty="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endParaRPr b="1" dirty="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9" name="Google Shape;599;p7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50</a:t>
            </a:fld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8"/>
          <p:cNvSpPr txBox="1">
            <a:spLocks noGrp="1"/>
          </p:cNvSpPr>
          <p:nvPr>
            <p:ph type="title"/>
          </p:nvPr>
        </p:nvSpPr>
        <p:spPr>
          <a:xfrm>
            <a:off x="473342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Advanced Function Examples</a:t>
            </a:r>
            <a:endParaRPr dirty="0"/>
          </a:p>
        </p:txBody>
      </p:sp>
      <p:sp>
        <p:nvSpPr>
          <p:cNvPr id="605" name="Google Shape;605;p78"/>
          <p:cNvSpPr txBox="1">
            <a:spLocks noGrp="1"/>
          </p:cNvSpPr>
          <p:nvPr>
            <p:ph type="body" idx="1"/>
          </p:nvPr>
        </p:nvSpPr>
        <p:spPr>
          <a:xfrm>
            <a:off x="473342" y="886360"/>
            <a:ext cx="8314042" cy="5093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dirty="0"/>
              <a:t>Find out if a Answer: POSITION string has more than one word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Position(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‘ ‘ </a:t>
            </a:r>
            <a:r>
              <a:rPr lang="en-US" b="1" dirty="0">
                <a:latin typeface="IBM Plex Mono"/>
                <a:sym typeface="IBM Plex Mono"/>
              </a:rPr>
              <a:t>IN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 'Red River College'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above SQL says: Starting at position 1, look for the </a:t>
            </a:r>
            <a:r>
              <a:rPr lang="en-US" b="1" u="sng" dirty="0">
                <a:latin typeface="Lato"/>
                <a:ea typeface="Lato"/>
                <a:cs typeface="Lato"/>
                <a:sym typeface="Lato"/>
              </a:rPr>
              <a:t>1st</a:t>
            </a:r>
            <a:r>
              <a:rPr lang="en-US" dirty="0"/>
              <a:t> instance of a space character!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will return: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we add 1 to this value, we have the starting character of the second word!</a:t>
            </a:r>
            <a:endParaRPr dirty="0"/>
          </a:p>
        </p:txBody>
      </p:sp>
      <p:sp>
        <p:nvSpPr>
          <p:cNvPr id="606" name="Google Shape;606;p7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51</a:t>
            </a:fld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1"/>
          <p:cNvSpPr txBox="1">
            <a:spLocks noGrp="1"/>
          </p:cNvSpPr>
          <p:nvPr>
            <p:ph type="title"/>
          </p:nvPr>
        </p:nvSpPr>
        <p:spPr>
          <a:xfrm>
            <a:off x="456650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Advanced Function Examples</a:t>
            </a:r>
            <a:endParaRPr dirty="0"/>
          </a:p>
        </p:txBody>
      </p:sp>
      <p:sp>
        <p:nvSpPr>
          <p:cNvPr id="627" name="Google Shape;627;p81"/>
          <p:cNvSpPr txBox="1">
            <a:spLocks noGrp="1"/>
          </p:cNvSpPr>
          <p:nvPr>
            <p:ph type="body" idx="1"/>
          </p:nvPr>
        </p:nvSpPr>
        <p:spPr>
          <a:xfrm>
            <a:off x="473342" y="1128872"/>
            <a:ext cx="8285014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r>
              <a:rPr lang="en-US" dirty="0"/>
              <a:t>Next, we will Select the second and subsequent words. Do we have a function that can return a partial string from within another string?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Answer:  </a:t>
            </a:r>
            <a:r>
              <a:rPr lang="en-US" b="1" u="sng" dirty="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SUBSTR()</a:t>
            </a:r>
            <a:endParaRPr dirty="0"/>
          </a:p>
        </p:txBody>
      </p:sp>
      <p:sp>
        <p:nvSpPr>
          <p:cNvPr id="628" name="Google Shape;628;p8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52</a:t>
            </a:fld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2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Advanced Function Examples</a:t>
            </a:r>
            <a:endParaRPr dirty="0"/>
          </a:p>
        </p:txBody>
      </p:sp>
      <p:sp>
        <p:nvSpPr>
          <p:cNvPr id="634" name="Google Shape;634;p82"/>
          <p:cNvSpPr txBox="1">
            <a:spLocks noGrp="1"/>
          </p:cNvSpPr>
          <p:nvPr>
            <p:ph type="body" idx="1"/>
          </p:nvPr>
        </p:nvSpPr>
        <p:spPr>
          <a:xfrm>
            <a:off x="192024" y="841403"/>
            <a:ext cx="8759952" cy="5491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dirty="0"/>
              <a:t>Return the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2nd word</a:t>
            </a:r>
            <a:r>
              <a:rPr lang="en-US" dirty="0"/>
              <a:t> of three words</a:t>
            </a:r>
            <a:endParaRPr sz="20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SUBSTR(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'Red 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River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College'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5)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above SQL says: Starting at position 5, return</a:t>
            </a:r>
            <a:r>
              <a:rPr lang="en-US" b="1" u="sng" dirty="0">
                <a:latin typeface="Lato"/>
                <a:ea typeface="Lato"/>
                <a:cs typeface="Lato"/>
                <a:sym typeface="Lato"/>
              </a:rPr>
              <a:t> 5 </a:t>
            </a:r>
            <a:r>
              <a:rPr lang="en-US" dirty="0"/>
              <a:t>characters.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will return: </a:t>
            </a:r>
            <a:r>
              <a:rPr lang="en-US" b="1" dirty="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River College.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we replace the hard-coded literal values (5) with our Position functions to find the space</a:t>
            </a:r>
            <a:br>
              <a:rPr lang="en-US" dirty="0"/>
            </a:br>
            <a:endParaRPr lang="en-US" dirty="0"/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SELECT SUBSTR('Red River College’,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POSITION(' ' IN 'Red River College’));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635" name="Google Shape;635;p8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53</a:t>
            </a:fld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5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Advanced Function Examples</a:t>
            </a:r>
            <a:endParaRPr dirty="0"/>
          </a:p>
        </p:txBody>
      </p:sp>
      <p:sp>
        <p:nvSpPr>
          <p:cNvPr id="657" name="Google Shape;657;p85"/>
          <p:cNvSpPr txBox="1">
            <a:spLocks noGrp="1"/>
          </p:cNvSpPr>
          <p:nvPr>
            <p:ph type="body" idx="1"/>
          </p:nvPr>
        </p:nvSpPr>
        <p:spPr>
          <a:xfrm>
            <a:off x="473342" y="1032665"/>
            <a:ext cx="8431318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What if we try this on real data?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Show addresses of all locations. Display the 2</a:t>
            </a:r>
            <a:r>
              <a:rPr lang="en-US" baseline="30000" dirty="0">
                <a:latin typeface="Lato"/>
                <a:ea typeface="Lato"/>
                <a:cs typeface="Lato"/>
                <a:sym typeface="Lato"/>
              </a:rPr>
              <a:t>nd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subsequent words in their own column together </a:t>
            </a:r>
            <a:br>
              <a:rPr lang="en-US" dirty="0">
                <a:latin typeface="Lato"/>
                <a:ea typeface="Lato"/>
                <a:cs typeface="Lato"/>
                <a:sym typeface="Lato"/>
              </a:rPr>
            </a:br>
            <a:r>
              <a:rPr lang="en-US" i="1" dirty="0">
                <a:latin typeface="Lato"/>
                <a:ea typeface="Lato"/>
                <a:cs typeface="Lato"/>
                <a:sym typeface="Lato"/>
              </a:rPr>
              <a:t>(Display the full address for reference as well)</a:t>
            </a:r>
            <a:endParaRPr i="1" dirty="0"/>
          </a:p>
        </p:txBody>
      </p:sp>
      <p:sp>
        <p:nvSpPr>
          <p:cNvPr id="658" name="Google Shape;658;p8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54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1" y="3042094"/>
            <a:ext cx="1931860" cy="246552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6"/>
          <p:cNvSpPr txBox="1">
            <a:spLocks noGrp="1"/>
          </p:cNvSpPr>
          <p:nvPr>
            <p:ph type="title"/>
          </p:nvPr>
        </p:nvSpPr>
        <p:spPr>
          <a:xfrm>
            <a:off x="473342" y="1308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Advanced Function Examples</a:t>
            </a:r>
            <a:endParaRPr dirty="0"/>
          </a:p>
        </p:txBody>
      </p:sp>
      <p:sp>
        <p:nvSpPr>
          <p:cNvPr id="664" name="Google Shape;664;p86"/>
          <p:cNvSpPr txBox="1">
            <a:spLocks noGrp="1"/>
          </p:cNvSpPr>
          <p:nvPr>
            <p:ph type="body" idx="1"/>
          </p:nvPr>
        </p:nvSpPr>
        <p:spPr>
          <a:xfrm>
            <a:off x="473342" y="877217"/>
            <a:ext cx="8559334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-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Show addresses of all locations. Display the 2</a:t>
            </a:r>
            <a:r>
              <a:rPr lang="en-US" baseline="30000" dirty="0">
                <a:latin typeface="Lato"/>
                <a:ea typeface="Lato"/>
                <a:cs typeface="Lato"/>
                <a:sym typeface="Lato"/>
              </a:rPr>
              <a:t>nd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subsequent words in their own column together </a:t>
            </a:r>
            <a:br>
              <a:rPr lang="en-US" dirty="0">
                <a:latin typeface="Lato"/>
                <a:ea typeface="Lato"/>
                <a:cs typeface="Lato"/>
                <a:sym typeface="Lato"/>
              </a:rPr>
            </a:br>
            <a:r>
              <a:rPr lang="en-US" i="1" dirty="0">
                <a:latin typeface="Lato"/>
                <a:ea typeface="Lato"/>
                <a:cs typeface="Lato"/>
                <a:sym typeface="Lato"/>
              </a:rPr>
              <a:t>(Display the full address for reference as well)</a:t>
            </a:r>
            <a:endParaRPr i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Execute the above SQL and see the results.</a:t>
            </a:r>
            <a:endParaRPr dirty="0"/>
          </a:p>
        </p:txBody>
      </p:sp>
      <p:sp>
        <p:nvSpPr>
          <p:cNvPr id="665" name="Google Shape;665;p8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55</a:t>
            </a:fld>
            <a:endParaRPr dirty="0"/>
          </a:p>
        </p:txBody>
      </p:sp>
      <p:sp>
        <p:nvSpPr>
          <p:cNvPr id="666" name="Google Shape;666;p86"/>
          <p:cNvSpPr txBox="1">
            <a:spLocks noGrp="1"/>
          </p:cNvSpPr>
          <p:nvPr>
            <p:ph type="body" idx="1"/>
          </p:nvPr>
        </p:nvSpPr>
        <p:spPr>
          <a:xfrm>
            <a:off x="526392" y="2234142"/>
            <a:ext cx="8306100" cy="2174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SELECT SUBSTR(street_address, POSITION(' ' IN </a:t>
            </a:r>
            <a:r>
              <a:rPr lang="en-US" sz="2800" b="1" dirty="0" err="1">
                <a:solidFill>
                  <a:srgbClr val="00B050"/>
                </a:solidFill>
              </a:rPr>
              <a:t>street_address</a:t>
            </a:r>
            <a:r>
              <a:rPr lang="en-US" sz="2800" b="1">
                <a:solidFill>
                  <a:srgbClr val="00B050"/>
                </a:solidFill>
              </a:rPr>
              <a:t>) +1), </a:t>
            </a:r>
            <a:r>
              <a:rPr lang="en-US" sz="2800" b="1" dirty="0">
                <a:solidFill>
                  <a:srgbClr val="00B050"/>
                </a:solidFill>
              </a:rPr>
              <a:t>street_address</a:t>
            </a:r>
          </a:p>
          <a:p>
            <a:pPr marL="0" lvl="0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FROM Locations;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90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Number Functions</a:t>
            </a:r>
            <a:endParaRPr dirty="0"/>
          </a:p>
        </p:txBody>
      </p:sp>
      <p:sp>
        <p:nvSpPr>
          <p:cNvPr id="696" name="Google Shape;696;p90"/>
          <p:cNvSpPr txBox="1">
            <a:spLocks noGrp="1"/>
          </p:cNvSpPr>
          <p:nvPr>
            <p:ph type="body" idx="1"/>
          </p:nvPr>
        </p:nvSpPr>
        <p:spPr>
          <a:xfrm>
            <a:off x="473342" y="895505"/>
            <a:ext cx="7765402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Next up we will explore some functions related to number manipulation and formatting.</a:t>
            </a:r>
            <a:endParaRPr dirty="0"/>
          </a:p>
        </p:txBody>
      </p:sp>
      <p:sp>
        <p:nvSpPr>
          <p:cNvPr id="697" name="Google Shape;697;p9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56</a:t>
            </a:fld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" grpId="0"/>
      <p:bldP spid="696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1"/>
          <p:cNvSpPr txBox="1">
            <a:spLocks noGrp="1"/>
          </p:cNvSpPr>
          <p:nvPr>
            <p:ph type="title"/>
          </p:nvPr>
        </p:nvSpPr>
        <p:spPr>
          <a:xfrm>
            <a:off x="473342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Numbers</a:t>
            </a:r>
            <a:endParaRPr dirty="0"/>
          </a:p>
        </p:txBody>
      </p:sp>
      <p:sp>
        <p:nvSpPr>
          <p:cNvPr id="703" name="Google Shape;703;p91"/>
          <p:cNvSpPr txBox="1">
            <a:spLocks noGrp="1"/>
          </p:cNvSpPr>
          <p:nvPr>
            <p:ph type="body" idx="1"/>
          </p:nvPr>
        </p:nvSpPr>
        <p:spPr>
          <a:xfrm>
            <a:off x="473342" y="804064"/>
            <a:ext cx="8670658" cy="522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ROUND</a:t>
            </a:r>
            <a:endParaRPr sz="2200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Rounds a number off to the nearest specified digit.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1st Parameter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: The original value.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2nd Parameter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: An optional value used to determine which digit to round to. </a:t>
            </a:r>
          </a:p>
          <a:p>
            <a:pPr marL="342900" indent="-342900">
              <a:lnSpc>
                <a:spcPct val="115000"/>
              </a:lnSpc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Defaults to 0 if no value is present. 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lnSpc>
                <a:spcPct val="115000"/>
              </a:lnSpc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Positive numbers will round to a decimal. 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lnSpc>
                <a:spcPct val="115000"/>
              </a:lnSpc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Negative numbers will round to a specific whole number position.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								</a:t>
            </a: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123</a:t>
            </a:r>
            <a:br>
              <a:rPr lang="en-US" dirty="0"/>
            </a:br>
            <a:endParaRPr dirty="0"/>
          </a:p>
        </p:txBody>
      </p:sp>
      <p:sp>
        <p:nvSpPr>
          <p:cNvPr id="704" name="Google Shape;704;p9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57</a:t>
            </a:fld>
            <a:endParaRPr dirty="0"/>
          </a:p>
        </p:txBody>
      </p:sp>
      <p:sp>
        <p:nvSpPr>
          <p:cNvPr id="705" name="Google Shape;705;p91"/>
          <p:cNvSpPr txBox="1">
            <a:spLocks noGrp="1"/>
          </p:cNvSpPr>
          <p:nvPr>
            <p:ph type="body" idx="1"/>
          </p:nvPr>
        </p:nvSpPr>
        <p:spPr>
          <a:xfrm>
            <a:off x="1997234" y="4695354"/>
            <a:ext cx="4616217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SELECT 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123.2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0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2"/>
          <p:cNvSpPr txBox="1">
            <a:spLocks noGrp="1"/>
          </p:cNvSpPr>
          <p:nvPr>
            <p:ph type="title"/>
          </p:nvPr>
        </p:nvSpPr>
        <p:spPr>
          <a:xfrm>
            <a:off x="502925" y="970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ROUND - Examples</a:t>
            </a:r>
            <a:endParaRPr dirty="0"/>
          </a:p>
        </p:txBody>
      </p:sp>
      <p:sp>
        <p:nvSpPr>
          <p:cNvPr id="711" name="Google Shape;711;p92"/>
          <p:cNvSpPr txBox="1">
            <a:spLocks noGrp="1"/>
          </p:cNvSpPr>
          <p:nvPr>
            <p:ph type="body" idx="1"/>
          </p:nvPr>
        </p:nvSpPr>
        <p:spPr>
          <a:xfrm>
            <a:off x="502924" y="597100"/>
            <a:ext cx="8467339" cy="5392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 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Guess what the result will be with these ROUND examples. Prefix with SELECT if you want to test them out.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2" name="Google Shape;712;p9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58</a:t>
            </a:fld>
            <a:endParaRPr dirty="0"/>
          </a:p>
        </p:txBody>
      </p:sp>
      <p:sp>
        <p:nvSpPr>
          <p:cNvPr id="713" name="Google Shape;713;p92"/>
          <p:cNvSpPr txBox="1">
            <a:spLocks noGrp="1"/>
          </p:cNvSpPr>
          <p:nvPr>
            <p:ph type="body" idx="1"/>
          </p:nvPr>
        </p:nvSpPr>
        <p:spPr>
          <a:xfrm>
            <a:off x="549200" y="1578399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25.8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14" name="Google Shape;714;p92"/>
          <p:cNvSpPr txBox="1">
            <a:spLocks noGrp="1"/>
          </p:cNvSpPr>
          <p:nvPr>
            <p:ph type="body" idx="1"/>
          </p:nvPr>
        </p:nvSpPr>
        <p:spPr>
          <a:xfrm>
            <a:off x="549200" y="2264199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25.3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15" name="Google Shape;715;p92"/>
          <p:cNvSpPr txBox="1">
            <a:spLocks noGrp="1"/>
          </p:cNvSpPr>
          <p:nvPr>
            <p:ph type="body" idx="1"/>
          </p:nvPr>
        </p:nvSpPr>
        <p:spPr>
          <a:xfrm>
            <a:off x="549200" y="3026199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7.56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16" name="Google Shape;716;p92"/>
          <p:cNvSpPr txBox="1">
            <a:spLocks noGrp="1"/>
          </p:cNvSpPr>
          <p:nvPr>
            <p:ph type="body" idx="1"/>
          </p:nvPr>
        </p:nvSpPr>
        <p:spPr>
          <a:xfrm>
            <a:off x="549200" y="3711999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7.53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17" name="Google Shape;717;p92"/>
          <p:cNvSpPr txBox="1">
            <a:spLocks noGrp="1"/>
          </p:cNvSpPr>
          <p:nvPr>
            <p:ph type="body" idx="1"/>
          </p:nvPr>
        </p:nvSpPr>
        <p:spPr>
          <a:xfrm>
            <a:off x="549200" y="4473999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1456.56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-2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18" name="Google Shape;718;p92"/>
          <p:cNvSpPr txBox="1">
            <a:spLocks noGrp="1"/>
          </p:cNvSpPr>
          <p:nvPr>
            <p:ph type="body" idx="1"/>
          </p:nvPr>
        </p:nvSpPr>
        <p:spPr>
          <a:xfrm>
            <a:off x="549200" y="5159799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1446.56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-2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3"/>
          <p:cNvSpPr txBox="1">
            <a:spLocks noGrp="1"/>
          </p:cNvSpPr>
          <p:nvPr>
            <p:ph type="title"/>
          </p:nvPr>
        </p:nvSpPr>
        <p:spPr>
          <a:xfrm>
            <a:off x="456650" y="1397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ROUND - Example Solutions</a:t>
            </a:r>
            <a:endParaRPr dirty="0"/>
          </a:p>
        </p:txBody>
      </p:sp>
      <p:sp>
        <p:nvSpPr>
          <p:cNvPr id="724" name="Google Shape;724;p93"/>
          <p:cNvSpPr txBox="1">
            <a:spLocks noGrp="1"/>
          </p:cNvSpPr>
          <p:nvPr>
            <p:ph type="body" idx="1"/>
          </p:nvPr>
        </p:nvSpPr>
        <p:spPr>
          <a:xfrm>
            <a:off x="456650" y="1014377"/>
            <a:ext cx="8467894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SOLUTION: 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								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3200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26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25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7.6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7.5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1500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1400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5" name="Google Shape;725;p9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59</a:t>
            </a:fld>
            <a:endParaRPr dirty="0"/>
          </a:p>
        </p:txBody>
      </p:sp>
      <p:sp>
        <p:nvSpPr>
          <p:cNvPr id="726" name="Google Shape;726;p93"/>
          <p:cNvSpPr txBox="1">
            <a:spLocks noGrp="1"/>
          </p:cNvSpPr>
          <p:nvPr>
            <p:ph type="body" idx="1"/>
          </p:nvPr>
        </p:nvSpPr>
        <p:spPr>
          <a:xfrm>
            <a:off x="502925" y="1688127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25.8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27" name="Google Shape;727;p93"/>
          <p:cNvSpPr txBox="1">
            <a:spLocks noGrp="1"/>
          </p:cNvSpPr>
          <p:nvPr>
            <p:ph type="body" idx="1"/>
          </p:nvPr>
        </p:nvSpPr>
        <p:spPr>
          <a:xfrm>
            <a:off x="502925" y="2373927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25.3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28" name="Google Shape;728;p93"/>
          <p:cNvSpPr txBox="1">
            <a:spLocks noGrp="1"/>
          </p:cNvSpPr>
          <p:nvPr>
            <p:ph type="body" idx="1"/>
          </p:nvPr>
        </p:nvSpPr>
        <p:spPr>
          <a:xfrm>
            <a:off x="502925" y="3135927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7.56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29" name="Google Shape;729;p93"/>
          <p:cNvSpPr txBox="1">
            <a:spLocks noGrp="1"/>
          </p:cNvSpPr>
          <p:nvPr>
            <p:ph type="body" idx="1"/>
          </p:nvPr>
        </p:nvSpPr>
        <p:spPr>
          <a:xfrm>
            <a:off x="502925" y="3821727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7.53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30" name="Google Shape;730;p93"/>
          <p:cNvSpPr txBox="1">
            <a:spLocks noGrp="1"/>
          </p:cNvSpPr>
          <p:nvPr>
            <p:ph type="body" idx="1"/>
          </p:nvPr>
        </p:nvSpPr>
        <p:spPr>
          <a:xfrm>
            <a:off x="502925" y="4583727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1456.56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-2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31" name="Google Shape;731;p93"/>
          <p:cNvSpPr txBox="1">
            <a:spLocks noGrp="1"/>
          </p:cNvSpPr>
          <p:nvPr>
            <p:ph type="body" idx="1"/>
          </p:nvPr>
        </p:nvSpPr>
        <p:spPr>
          <a:xfrm>
            <a:off x="502925" y="5269527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ROUND(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1446.56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-2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" grpId="0" uiExpand="1" build="p" animBg="1"/>
      <p:bldP spid="728" grpId="0" uiExpand="1" build="p" animBg="1"/>
      <p:bldP spid="729" grpId="0" uiExpand="1" build="p" animBg="1"/>
      <p:bldP spid="730" grpId="0" build="p" animBg="1"/>
      <p:bldP spid="731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473342" y="13976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Built-in Functions - Renaming columns</a:t>
            </a:r>
            <a:endParaRPr dirty="0"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1"/>
          </p:nvPr>
        </p:nvSpPr>
        <p:spPr>
          <a:xfrm>
            <a:off x="473342" y="886360"/>
            <a:ext cx="8325900" cy="496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IMPORTANT NOTE: 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We should ALWAYS rename a displayed column if we are using a function or an expression: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Tip:  </a:t>
            </a:r>
            <a:r>
              <a:rPr lang="en-US" dirty="0"/>
              <a:t>When choosing a name, use one that is intuitive for others to understand.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Renamed columns that contain more than one word require double quotes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207" name="Google Shape;207;p30"/>
          <p:cNvSpPr txBox="1"/>
          <p:nvPr/>
        </p:nvSpPr>
        <p:spPr>
          <a:xfrm>
            <a:off x="588194" y="2085861"/>
            <a:ext cx="8174100" cy="1758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first_name, 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UPPER(first_name)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AS </a:t>
            </a:r>
            <a:r>
              <a:rPr lang="en-US" sz="2400" b="1" dirty="0">
                <a:solidFill>
                  <a:srgbClr val="959566"/>
                </a:solidFill>
                <a:latin typeface="IBM Plex Mono"/>
                <a:ea typeface="IBM Plex Mono"/>
                <a:cs typeface="IBM Plex Mono"/>
                <a:sym typeface="IBM Plex Mono"/>
              </a:rPr>
              <a:t>"First Name"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Employees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 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employee_id = </a:t>
            </a:r>
            <a:r>
              <a:rPr lang="en-US" sz="2400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200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38928" y="2450592"/>
            <a:ext cx="2953512" cy="502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94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Numbers</a:t>
            </a:r>
            <a:endParaRPr dirty="0"/>
          </a:p>
        </p:txBody>
      </p:sp>
      <p:sp>
        <p:nvSpPr>
          <p:cNvPr id="737" name="Google Shape;737;p94"/>
          <p:cNvSpPr txBox="1">
            <a:spLocks noGrp="1"/>
          </p:cNvSpPr>
          <p:nvPr>
            <p:ph type="body" idx="1"/>
          </p:nvPr>
        </p:nvSpPr>
        <p:spPr>
          <a:xfrm>
            <a:off x="473342" y="813209"/>
            <a:ext cx="8533498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TRUNC</a:t>
            </a:r>
            <a:endParaRPr sz="2200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Removes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 numbers to the nearest specified digit (does not round).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1st Parameter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: The original value.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2nd Parameter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: An optional value used to determine which digit to truncate to. </a:t>
            </a:r>
          </a:p>
          <a:p>
            <a:pPr marL="342900" indent="-342900">
              <a:lnSpc>
                <a:spcPct val="115000"/>
              </a:lnSpc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Defaults to 0 if no value is present. 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lnSpc>
                <a:spcPct val="115000"/>
              </a:lnSpc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Positive numbers will go to a decimal. 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lnSpc>
                <a:spcPct val="115000"/>
              </a:lnSpc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Negative numbers will go to a whole number.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8" name="Google Shape;738;p9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60</a:t>
            </a:fld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95"/>
          <p:cNvSpPr txBox="1">
            <a:spLocks noGrp="1"/>
          </p:cNvSpPr>
          <p:nvPr>
            <p:ph type="title"/>
          </p:nvPr>
        </p:nvSpPr>
        <p:spPr>
          <a:xfrm>
            <a:off x="434675" y="970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TRUNC - Examples</a:t>
            </a:r>
            <a:endParaRPr dirty="0"/>
          </a:p>
        </p:txBody>
      </p:sp>
      <p:sp>
        <p:nvSpPr>
          <p:cNvPr id="745" name="Google Shape;745;p95"/>
          <p:cNvSpPr txBox="1">
            <a:spLocks noGrp="1"/>
          </p:cNvSpPr>
          <p:nvPr>
            <p:ph type="body" idx="1"/>
          </p:nvPr>
        </p:nvSpPr>
        <p:spPr>
          <a:xfrm>
            <a:off x="337778" y="895505"/>
            <a:ext cx="8486182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 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Guess what the result will be with these TRUNC examples</a:t>
            </a:r>
          </a:p>
        </p:txBody>
      </p:sp>
      <p:sp>
        <p:nvSpPr>
          <p:cNvPr id="746" name="Google Shape;746;p9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61</a:t>
            </a:fld>
            <a:endParaRPr dirty="0"/>
          </a:p>
        </p:txBody>
      </p:sp>
      <p:sp>
        <p:nvSpPr>
          <p:cNvPr id="747" name="Google Shape;747;p95"/>
          <p:cNvSpPr txBox="1">
            <a:spLocks noGrp="1"/>
          </p:cNvSpPr>
          <p:nvPr>
            <p:ph type="body" idx="1"/>
          </p:nvPr>
        </p:nvSpPr>
        <p:spPr>
          <a:xfrm>
            <a:off x="384053" y="1569255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TRUNC(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25.8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48" name="Google Shape;748;p95"/>
          <p:cNvSpPr txBox="1">
            <a:spLocks noGrp="1"/>
          </p:cNvSpPr>
          <p:nvPr>
            <p:ph type="body" idx="1"/>
          </p:nvPr>
        </p:nvSpPr>
        <p:spPr>
          <a:xfrm>
            <a:off x="384053" y="2255055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TRUNC(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25.3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49" name="Google Shape;749;p95"/>
          <p:cNvSpPr txBox="1">
            <a:spLocks noGrp="1"/>
          </p:cNvSpPr>
          <p:nvPr>
            <p:ph type="body" idx="1"/>
          </p:nvPr>
        </p:nvSpPr>
        <p:spPr>
          <a:xfrm>
            <a:off x="384053" y="3017055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TRUNC(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7.56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50" name="Google Shape;750;p95"/>
          <p:cNvSpPr txBox="1">
            <a:spLocks noGrp="1"/>
          </p:cNvSpPr>
          <p:nvPr>
            <p:ph type="body" idx="1"/>
          </p:nvPr>
        </p:nvSpPr>
        <p:spPr>
          <a:xfrm>
            <a:off x="384053" y="3702855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TRUNC(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7.56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51" name="Google Shape;751;p95"/>
          <p:cNvSpPr txBox="1">
            <a:spLocks noGrp="1"/>
          </p:cNvSpPr>
          <p:nvPr>
            <p:ph type="body" idx="1"/>
          </p:nvPr>
        </p:nvSpPr>
        <p:spPr>
          <a:xfrm>
            <a:off x="384053" y="4464855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TRUNC(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1446.56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-2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52" name="Google Shape;752;p95"/>
          <p:cNvSpPr txBox="1">
            <a:spLocks noGrp="1"/>
          </p:cNvSpPr>
          <p:nvPr>
            <p:ph type="body" idx="1"/>
          </p:nvPr>
        </p:nvSpPr>
        <p:spPr>
          <a:xfrm>
            <a:off x="384053" y="5150655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TRUNC(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1446.56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-2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6"/>
          <p:cNvSpPr txBox="1">
            <a:spLocks noGrp="1"/>
          </p:cNvSpPr>
          <p:nvPr>
            <p:ph type="title"/>
          </p:nvPr>
        </p:nvSpPr>
        <p:spPr>
          <a:xfrm>
            <a:off x="502925" y="970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TRUNC - Example Solutions</a:t>
            </a:r>
            <a:endParaRPr dirty="0"/>
          </a:p>
        </p:txBody>
      </p:sp>
      <p:sp>
        <p:nvSpPr>
          <p:cNvPr id="758" name="Google Shape;758;p96"/>
          <p:cNvSpPr txBox="1">
            <a:spLocks noGrp="1"/>
          </p:cNvSpPr>
          <p:nvPr>
            <p:ph type="body" idx="1"/>
          </p:nvPr>
        </p:nvSpPr>
        <p:spPr>
          <a:xfrm>
            <a:off x="473342" y="886361"/>
            <a:ext cx="8067154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TRUNC EXAMPLES: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								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3200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25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25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7.5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7.5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1400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1400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9" name="Google Shape;759;p9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62</a:t>
            </a:fld>
            <a:endParaRPr dirty="0"/>
          </a:p>
        </p:txBody>
      </p:sp>
      <p:sp>
        <p:nvSpPr>
          <p:cNvPr id="760" name="Google Shape;760;p96"/>
          <p:cNvSpPr txBox="1">
            <a:spLocks noGrp="1"/>
          </p:cNvSpPr>
          <p:nvPr>
            <p:ph type="body" idx="1"/>
          </p:nvPr>
        </p:nvSpPr>
        <p:spPr>
          <a:xfrm>
            <a:off x="519617" y="1560111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TRUNC(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25.8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61" name="Google Shape;761;p96"/>
          <p:cNvSpPr txBox="1">
            <a:spLocks noGrp="1"/>
          </p:cNvSpPr>
          <p:nvPr>
            <p:ph type="body" idx="1"/>
          </p:nvPr>
        </p:nvSpPr>
        <p:spPr>
          <a:xfrm>
            <a:off x="519617" y="2245911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TRUNC(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25.3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62" name="Google Shape;762;p96"/>
          <p:cNvSpPr txBox="1">
            <a:spLocks noGrp="1"/>
          </p:cNvSpPr>
          <p:nvPr>
            <p:ph type="body" idx="1"/>
          </p:nvPr>
        </p:nvSpPr>
        <p:spPr>
          <a:xfrm>
            <a:off x="519617" y="3007911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TRUNC(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7.56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63" name="Google Shape;763;p96"/>
          <p:cNvSpPr txBox="1">
            <a:spLocks noGrp="1"/>
          </p:cNvSpPr>
          <p:nvPr>
            <p:ph type="body" idx="1"/>
          </p:nvPr>
        </p:nvSpPr>
        <p:spPr>
          <a:xfrm>
            <a:off x="519617" y="3693711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TRUNC(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7.53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64" name="Google Shape;764;p96"/>
          <p:cNvSpPr txBox="1">
            <a:spLocks noGrp="1"/>
          </p:cNvSpPr>
          <p:nvPr>
            <p:ph type="body" idx="1"/>
          </p:nvPr>
        </p:nvSpPr>
        <p:spPr>
          <a:xfrm>
            <a:off x="519617" y="4455711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TRUNC(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1456.56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-2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65" name="Google Shape;765;p96"/>
          <p:cNvSpPr txBox="1">
            <a:spLocks noGrp="1"/>
          </p:cNvSpPr>
          <p:nvPr>
            <p:ph type="body" idx="1"/>
          </p:nvPr>
        </p:nvSpPr>
        <p:spPr>
          <a:xfrm>
            <a:off x="519617" y="5141511"/>
            <a:ext cx="3532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TRUNC(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1446.56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-2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7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" grpId="0" uiExpand="1" build="p" animBg="1"/>
      <p:bldP spid="762" grpId="0" uiExpand="1" build="p" animBg="1"/>
      <p:bldP spid="763" grpId="0" uiExpand="1" build="p" animBg="1"/>
      <p:bldP spid="764" grpId="0" uiExpand="1" build="p" animBg="1"/>
      <p:bldP spid="765" grpId="0" uiExpand="1" build="p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97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Modulus</a:t>
            </a:r>
            <a:endParaRPr dirty="0"/>
          </a:p>
        </p:txBody>
      </p:sp>
      <p:sp>
        <p:nvSpPr>
          <p:cNvPr id="771" name="Google Shape;771;p97"/>
          <p:cNvSpPr txBox="1">
            <a:spLocks noGrp="1"/>
          </p:cNvSpPr>
          <p:nvPr>
            <p:ph type="body" idx="1"/>
          </p:nvPr>
        </p:nvSpPr>
        <p:spPr>
          <a:xfrm>
            <a:off x="473342" y="723022"/>
            <a:ext cx="8304898" cy="5522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MOD</a:t>
            </a:r>
            <a:endParaRPr lang="en-US" sz="2200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Calculates the remainder of a division.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1st Parameter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: The original value.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2nd Parameter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: The value to divide by.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05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						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sym typeface="Lato"/>
              </a:rPr>
              <a:t>	</a:t>
            </a: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br>
              <a:rPr lang="en-US" dirty="0"/>
            </a:br>
            <a:r>
              <a:rPr lang="en-US" dirty="0"/>
              <a:t>7 divided by 3 is 2 with a remainder of </a:t>
            </a:r>
            <a:r>
              <a:rPr lang="en-US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-US" dirty="0">
                <a:solidFill>
                  <a:srgbClr val="595959"/>
                </a:solidFill>
              </a:rPr>
              <a:t>.</a:t>
            </a:r>
            <a:endParaRPr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						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sym typeface="Lato"/>
              </a:rPr>
              <a:t>	</a:t>
            </a: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24 divided by 2 is 12 with a remainder of </a:t>
            </a:r>
            <a:r>
              <a:rPr lang="en-US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772" name="Google Shape;772;p9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63</a:t>
            </a:fld>
            <a:endParaRPr dirty="0"/>
          </a:p>
        </p:txBody>
      </p:sp>
      <p:sp>
        <p:nvSpPr>
          <p:cNvPr id="773" name="Google Shape;773;p97"/>
          <p:cNvSpPr txBox="1">
            <a:spLocks noGrp="1"/>
          </p:cNvSpPr>
          <p:nvPr>
            <p:ph type="body" idx="1"/>
          </p:nvPr>
        </p:nvSpPr>
        <p:spPr>
          <a:xfrm>
            <a:off x="2045581" y="2736491"/>
            <a:ext cx="2965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MOD(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74" name="Google Shape;774;p97"/>
          <p:cNvSpPr txBox="1">
            <a:spLocks noGrp="1"/>
          </p:cNvSpPr>
          <p:nvPr>
            <p:ph type="body" idx="1"/>
          </p:nvPr>
        </p:nvSpPr>
        <p:spPr>
          <a:xfrm>
            <a:off x="1972429" y="4520375"/>
            <a:ext cx="2965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MOD(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24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98"/>
          <p:cNvSpPr txBox="1">
            <a:spLocks noGrp="1"/>
          </p:cNvSpPr>
          <p:nvPr>
            <p:ph type="title"/>
          </p:nvPr>
        </p:nvSpPr>
        <p:spPr>
          <a:xfrm>
            <a:off x="456650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Absolute Value</a:t>
            </a:r>
            <a:endParaRPr dirty="0"/>
          </a:p>
        </p:txBody>
      </p:sp>
      <p:sp>
        <p:nvSpPr>
          <p:cNvPr id="780" name="Google Shape;780;p98"/>
          <p:cNvSpPr txBox="1">
            <a:spLocks noGrp="1"/>
          </p:cNvSpPr>
          <p:nvPr>
            <p:ph type="body" idx="1"/>
          </p:nvPr>
        </p:nvSpPr>
        <p:spPr>
          <a:xfrm>
            <a:off x="473342" y="959513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ABS</a:t>
            </a:r>
            <a:endParaRPr sz="2200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Returns the positive version of number.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1st Parameter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: The original value.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								</a:t>
            </a: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								</a:t>
            </a: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dirty="0"/>
          </a:p>
        </p:txBody>
      </p:sp>
      <p:sp>
        <p:nvSpPr>
          <p:cNvPr id="781" name="Google Shape;781;p9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64</a:t>
            </a:fld>
            <a:endParaRPr dirty="0"/>
          </a:p>
        </p:txBody>
      </p:sp>
      <p:sp>
        <p:nvSpPr>
          <p:cNvPr id="782" name="Google Shape;782;p98"/>
          <p:cNvSpPr txBox="1">
            <a:spLocks noGrp="1"/>
          </p:cNvSpPr>
          <p:nvPr>
            <p:ph type="body" idx="1"/>
          </p:nvPr>
        </p:nvSpPr>
        <p:spPr>
          <a:xfrm>
            <a:off x="2059369" y="2856589"/>
            <a:ext cx="2965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ABS(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83" name="Google Shape;783;p98"/>
          <p:cNvSpPr txBox="1">
            <a:spLocks noGrp="1"/>
          </p:cNvSpPr>
          <p:nvPr>
            <p:ph type="body" idx="1"/>
          </p:nvPr>
        </p:nvSpPr>
        <p:spPr>
          <a:xfrm>
            <a:off x="2059369" y="4487269"/>
            <a:ext cx="2965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ABS(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-3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99"/>
          <p:cNvSpPr txBox="1">
            <a:spLocks noGrp="1"/>
          </p:cNvSpPr>
          <p:nvPr>
            <p:ph type="title"/>
          </p:nvPr>
        </p:nvSpPr>
        <p:spPr>
          <a:xfrm>
            <a:off x="456650" y="1228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Number Formatting</a:t>
            </a:r>
            <a:endParaRPr dirty="0"/>
          </a:p>
        </p:txBody>
      </p:sp>
      <p:sp>
        <p:nvSpPr>
          <p:cNvPr id="789" name="Google Shape;789;p99"/>
          <p:cNvSpPr txBox="1">
            <a:spLocks noGrp="1"/>
          </p:cNvSpPr>
          <p:nvPr>
            <p:ph type="body" idx="1"/>
          </p:nvPr>
        </p:nvSpPr>
        <p:spPr>
          <a:xfrm>
            <a:off x="456650" y="886361"/>
            <a:ext cx="8175286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TO_CHAR</a:t>
            </a:r>
            <a:endParaRPr sz="2200"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Converts a number into a formatted string (varchar) value using a formating mask pattern.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1st Parameter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: The original value.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2nd Parameter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: The formatting mask pattern.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								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$3,412.31</a:t>
            </a:r>
            <a:endParaRPr dirty="0"/>
          </a:p>
        </p:txBody>
      </p:sp>
      <p:sp>
        <p:nvSpPr>
          <p:cNvPr id="790" name="Google Shape;790;p9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65</a:t>
            </a:fld>
            <a:endParaRPr dirty="0"/>
          </a:p>
        </p:txBody>
      </p:sp>
      <p:sp>
        <p:nvSpPr>
          <p:cNvPr id="791" name="Google Shape;791;p99"/>
          <p:cNvSpPr txBox="1">
            <a:spLocks noGrp="1"/>
          </p:cNvSpPr>
          <p:nvPr>
            <p:ph type="body" idx="1"/>
          </p:nvPr>
        </p:nvSpPr>
        <p:spPr>
          <a:xfrm>
            <a:off x="2050225" y="3813661"/>
            <a:ext cx="63078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3412.3138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'$9,999.99'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0"/>
          <p:cNvSpPr txBox="1">
            <a:spLocks noGrp="1"/>
          </p:cNvSpPr>
          <p:nvPr>
            <p:ph type="title"/>
          </p:nvPr>
        </p:nvSpPr>
        <p:spPr>
          <a:xfrm>
            <a:off x="473360" y="10480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TO_CHAR - Number Formatting</a:t>
            </a:r>
            <a:endParaRPr dirty="0"/>
          </a:p>
        </p:txBody>
      </p:sp>
      <p:sp>
        <p:nvSpPr>
          <p:cNvPr id="797" name="Google Shape;797;p10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66</a:t>
            </a:fld>
            <a:endParaRPr dirty="0"/>
          </a:p>
        </p:txBody>
      </p:sp>
      <p:graphicFrame>
        <p:nvGraphicFramePr>
          <p:cNvPr id="798" name="Google Shape;798;p100"/>
          <p:cNvGraphicFramePr/>
          <p:nvPr>
            <p:extLst>
              <p:ext uri="{D42A27DB-BD31-4B8C-83A1-F6EECF244321}">
                <p14:modId xmlns:p14="http://schemas.microsoft.com/office/powerpoint/2010/main" val="401296165"/>
              </p:ext>
            </p:extLst>
          </p:nvPr>
        </p:nvGraphicFramePr>
        <p:xfrm>
          <a:off x="549538" y="922363"/>
          <a:ext cx="7870525" cy="5166150"/>
        </p:xfrm>
        <a:graphic>
          <a:graphicData uri="http://schemas.openxmlformats.org/drawingml/2006/table">
            <a:tbl>
              <a:tblPr>
                <a:noFill/>
                <a:tableStyleId>{B1F73212-74A6-4C91-8D5E-051C84B44E82}</a:tableStyleId>
              </a:tblPr>
              <a:tblGrid>
                <a:gridCol w="11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Format Mask Pattern</a:t>
                      </a:r>
                      <a:endParaRPr sz="1700" dirty="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14A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  <a:endParaRPr sz="1700" dirty="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14A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Example</a:t>
                      </a:r>
                      <a:endParaRPr sz="1700" dirty="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14A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Digit placeholder. Ensures output takes at least this much space. If there is no matching digit in the converted number a </a:t>
                      </a:r>
                      <a:r>
                        <a:rPr lang="en-US" sz="1700" b="1" dirty="0">
                          <a:solidFill>
                            <a:srgbClr val="C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space</a:t>
                      </a: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is used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9999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Digit placeholder. Ensures output takes at least this much space. If there is no matching digit in the converted number a </a:t>
                      </a:r>
                      <a:r>
                        <a:rPr lang="en-US" sz="1700" b="1" dirty="0">
                          <a:solidFill>
                            <a:srgbClr val="C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zero</a:t>
                      </a: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is used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99</a:t>
                      </a:r>
                      <a:r>
                        <a:rPr lang="en-US" sz="1700" b="1" u="sng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.9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$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Adds a floating dollar sign to the number (always appears immediately to the left of the last number)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$999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.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Specifies how many decimal positions to display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99.9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,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Thousands separator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9,999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Formats dollar amounts using ‘local’ currency setting (used instead of ‘$’)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rgbClr val="595959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L999</a:t>
                      </a:r>
                      <a:endParaRPr sz="1700" b="1" dirty="0">
                        <a:solidFill>
                          <a:srgbClr val="595959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01"/>
          <p:cNvSpPr txBox="1">
            <a:spLocks noGrp="1"/>
          </p:cNvSpPr>
          <p:nvPr>
            <p:ph type="title"/>
          </p:nvPr>
        </p:nvSpPr>
        <p:spPr>
          <a:xfrm>
            <a:off x="502925" y="572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TO_CHAR - Number Formatting</a:t>
            </a:r>
            <a:endParaRPr dirty="0"/>
          </a:p>
        </p:txBody>
      </p:sp>
      <p:sp>
        <p:nvSpPr>
          <p:cNvPr id="804" name="Google Shape;804;p101"/>
          <p:cNvSpPr txBox="1">
            <a:spLocks noGrp="1"/>
          </p:cNvSpPr>
          <p:nvPr>
            <p:ph type="body" idx="1"/>
          </p:nvPr>
        </p:nvSpPr>
        <p:spPr>
          <a:xfrm>
            <a:off x="473342" y="1023521"/>
            <a:ext cx="86874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 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What will be the result when using these masks: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													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5" name="Google Shape;805;p10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67</a:t>
            </a:fld>
            <a:endParaRPr dirty="0"/>
          </a:p>
        </p:txBody>
      </p:sp>
      <p:sp>
        <p:nvSpPr>
          <p:cNvPr id="806" name="Google Shape;806;p101"/>
          <p:cNvSpPr txBox="1">
            <a:spLocks noGrp="1"/>
          </p:cNvSpPr>
          <p:nvPr>
            <p:ph type="body" idx="1"/>
          </p:nvPr>
        </p:nvSpPr>
        <p:spPr>
          <a:xfrm>
            <a:off x="519617" y="1621071"/>
            <a:ext cx="58974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1234.1234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'9999.99'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07" name="Google Shape;807;p101"/>
          <p:cNvSpPr txBox="1">
            <a:spLocks noGrp="1"/>
          </p:cNvSpPr>
          <p:nvPr>
            <p:ph type="body" idx="1"/>
          </p:nvPr>
        </p:nvSpPr>
        <p:spPr>
          <a:xfrm>
            <a:off x="519617" y="2306871"/>
            <a:ext cx="58974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1234.1234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'$9,999.9'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08" name="Google Shape;808;p101"/>
          <p:cNvSpPr txBox="1">
            <a:spLocks noGrp="1"/>
          </p:cNvSpPr>
          <p:nvPr>
            <p:ph type="body" idx="1"/>
          </p:nvPr>
        </p:nvSpPr>
        <p:spPr>
          <a:xfrm>
            <a:off x="519617" y="2992671"/>
            <a:ext cx="58974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123456.12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'$9,999.99'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02"/>
          <p:cNvSpPr txBox="1">
            <a:spLocks noGrp="1"/>
          </p:cNvSpPr>
          <p:nvPr>
            <p:ph type="title"/>
          </p:nvPr>
        </p:nvSpPr>
        <p:spPr>
          <a:xfrm>
            <a:off x="502925" y="572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TO_CHAR - Number Formatting</a:t>
            </a:r>
            <a:endParaRPr dirty="0"/>
          </a:p>
        </p:txBody>
      </p:sp>
      <p:sp>
        <p:nvSpPr>
          <p:cNvPr id="814" name="Google Shape;814;p10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68</a:t>
            </a:fld>
            <a:endParaRPr dirty="0"/>
          </a:p>
        </p:txBody>
      </p:sp>
      <p:sp>
        <p:nvSpPr>
          <p:cNvPr id="815" name="Google Shape;815;p102"/>
          <p:cNvSpPr txBox="1">
            <a:spLocks noGrp="1"/>
          </p:cNvSpPr>
          <p:nvPr>
            <p:ph type="body" idx="1"/>
          </p:nvPr>
        </p:nvSpPr>
        <p:spPr>
          <a:xfrm>
            <a:off x="301202" y="913793"/>
            <a:ext cx="86874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Number Formatting Examples - SOLUTIONS: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													</a:t>
            </a:r>
            <a:r>
              <a:rPr lang="en-US" dirty="0"/>
              <a:t>=&gt;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1234.12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											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											</a:t>
            </a:r>
            <a:r>
              <a:rPr lang="en-US" dirty="0"/>
              <a:t>=&gt;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$1,234.1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											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											</a:t>
            </a:r>
            <a:r>
              <a:rPr lang="en-US" dirty="0"/>
              <a:t>=&gt;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##########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400"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>
                <a:solidFill>
                  <a:srgbClr val="595959"/>
                </a:solidFill>
              </a:rPr>
              <a:t>If there are more whole numbers than the mask format, then the result will error and end up as </a:t>
            </a:r>
            <a:r>
              <a:rPr lang="en-US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#### </a:t>
            </a:r>
            <a:r>
              <a:rPr lang="en-US" dirty="0">
                <a:solidFill>
                  <a:srgbClr val="595959"/>
                </a:solidFill>
              </a:rPr>
              <a:t>values.</a:t>
            </a:r>
            <a:endParaRPr dirty="0">
              <a:solidFill>
                <a:srgbClr val="595959"/>
              </a:solidFill>
            </a:endParaRPr>
          </a:p>
        </p:txBody>
      </p:sp>
      <p:sp>
        <p:nvSpPr>
          <p:cNvPr id="816" name="Google Shape;816;p102"/>
          <p:cNvSpPr txBox="1">
            <a:spLocks noGrp="1"/>
          </p:cNvSpPr>
          <p:nvPr>
            <p:ph type="body" idx="1"/>
          </p:nvPr>
        </p:nvSpPr>
        <p:spPr>
          <a:xfrm>
            <a:off x="301202" y="1411357"/>
            <a:ext cx="58974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1234.1234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'9999.99'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17" name="Google Shape;817;p102"/>
          <p:cNvSpPr txBox="1">
            <a:spLocks noGrp="1"/>
          </p:cNvSpPr>
          <p:nvPr>
            <p:ph type="body" idx="1"/>
          </p:nvPr>
        </p:nvSpPr>
        <p:spPr>
          <a:xfrm>
            <a:off x="301202" y="2858094"/>
            <a:ext cx="58974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1234.1234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'$9,999.9'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18" name="Google Shape;818;p102"/>
          <p:cNvSpPr txBox="1">
            <a:spLocks noGrp="1"/>
          </p:cNvSpPr>
          <p:nvPr>
            <p:ph type="body" idx="1"/>
          </p:nvPr>
        </p:nvSpPr>
        <p:spPr>
          <a:xfrm>
            <a:off x="301202" y="4304831"/>
            <a:ext cx="58974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123456.12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'$9,999.99'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" grpId="0" uiExpand="1" build="p" animBg="1"/>
      <p:bldP spid="818" grpId="0" uiExpand="1" build="p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03"/>
          <p:cNvSpPr txBox="1">
            <a:spLocks noGrp="1"/>
          </p:cNvSpPr>
          <p:nvPr>
            <p:ph type="title"/>
          </p:nvPr>
        </p:nvSpPr>
        <p:spPr>
          <a:xfrm>
            <a:off x="473342" y="1334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TO_CHAR - Number Formatting</a:t>
            </a:r>
            <a:endParaRPr dirty="0"/>
          </a:p>
        </p:txBody>
      </p:sp>
      <p:sp>
        <p:nvSpPr>
          <p:cNvPr id="824" name="Google Shape;824;p103"/>
          <p:cNvSpPr txBox="1">
            <a:spLocks noGrp="1"/>
          </p:cNvSpPr>
          <p:nvPr>
            <p:ph type="body" idx="1"/>
          </p:nvPr>
        </p:nvSpPr>
        <p:spPr>
          <a:xfrm>
            <a:off x="383498" y="904649"/>
            <a:ext cx="86874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 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What will be the result when using these masks: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5" name="Google Shape;825;p10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69</a:t>
            </a:fld>
            <a:endParaRPr dirty="0"/>
          </a:p>
        </p:txBody>
      </p:sp>
      <p:sp>
        <p:nvSpPr>
          <p:cNvPr id="826" name="Google Shape;826;p103"/>
          <p:cNvSpPr txBox="1">
            <a:spLocks noGrp="1"/>
          </p:cNvSpPr>
          <p:nvPr>
            <p:ph type="body" idx="1"/>
          </p:nvPr>
        </p:nvSpPr>
        <p:spPr>
          <a:xfrm>
            <a:off x="429773" y="1578399"/>
            <a:ext cx="58974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0.123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'$99.999'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27" name="Google Shape;827;p103"/>
          <p:cNvSpPr txBox="1">
            <a:spLocks noGrp="1"/>
          </p:cNvSpPr>
          <p:nvPr>
            <p:ph type="body" idx="1"/>
          </p:nvPr>
        </p:nvSpPr>
        <p:spPr>
          <a:xfrm>
            <a:off x="429773" y="2264199"/>
            <a:ext cx="58974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0.123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'$90.99'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28" name="Google Shape;828;p103"/>
          <p:cNvSpPr txBox="1">
            <a:spLocks noGrp="1"/>
          </p:cNvSpPr>
          <p:nvPr>
            <p:ph type="body" idx="1"/>
          </p:nvPr>
        </p:nvSpPr>
        <p:spPr>
          <a:xfrm>
            <a:off x="429773" y="2949999"/>
            <a:ext cx="58974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12.1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'$99.999'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29" name="Google Shape;829;p103"/>
          <p:cNvSpPr txBox="1">
            <a:spLocks noGrp="1"/>
          </p:cNvSpPr>
          <p:nvPr>
            <p:ph type="body" idx="1"/>
          </p:nvPr>
        </p:nvSpPr>
        <p:spPr>
          <a:xfrm>
            <a:off x="429773" y="3635799"/>
            <a:ext cx="58974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12.1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'$99.000'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Built-in Functions - Syntax</a:t>
            </a:r>
            <a:endParaRPr dirty="0"/>
          </a:p>
        </p:txBody>
      </p:sp>
      <p:sp>
        <p:nvSpPr>
          <p:cNvPr id="213" name="Google Shape;213;p31"/>
          <p:cNvSpPr txBox="1">
            <a:spLocks noGrp="1"/>
          </p:cNvSpPr>
          <p:nvPr>
            <p:ph type="body" idx="1"/>
          </p:nvPr>
        </p:nvSpPr>
        <p:spPr>
          <a:xfrm>
            <a:off x="473342" y="941224"/>
            <a:ext cx="8506066" cy="508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Functions can be placed anywhere that a column or value can be placed: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342900" indent="-342900"/>
            <a:r>
              <a:rPr lang="en-US" dirty="0"/>
              <a:t>Often we don’t know how a name was entered in the DB. Was it entered </a:t>
            </a:r>
            <a:r>
              <a:rPr lang="en-US" b="1" i="1" dirty="0"/>
              <a:t>upper, lower </a:t>
            </a:r>
            <a:r>
              <a:rPr lang="en-US" dirty="0"/>
              <a:t>or a </a:t>
            </a:r>
            <a:r>
              <a:rPr lang="en-US" b="1" i="1" dirty="0"/>
              <a:t>combination </a:t>
            </a:r>
            <a:r>
              <a:rPr lang="en-US" dirty="0"/>
              <a:t>of the two?</a:t>
            </a:r>
          </a:p>
          <a:p>
            <a:pPr marL="342900" indent="-342900">
              <a:spcBef>
                <a:spcPts val="1200"/>
              </a:spcBef>
            </a:pPr>
            <a:r>
              <a:rPr lang="en-US" dirty="0"/>
              <a:t>This is a great way to ignore case sensitivity when searching for a name when</a:t>
            </a:r>
            <a:endParaRPr dirty="0"/>
          </a:p>
        </p:txBody>
      </p:sp>
      <p:sp>
        <p:nvSpPr>
          <p:cNvPr id="214" name="Google Shape;214;p3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215" name="Google Shape;215;p31"/>
          <p:cNvSpPr txBox="1"/>
          <p:nvPr/>
        </p:nvSpPr>
        <p:spPr>
          <a:xfrm>
            <a:off x="588194" y="2140725"/>
            <a:ext cx="8174100" cy="1758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first_name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Employees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 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UPPER(first_name)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-US" sz="2400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'JENNIFER'</a:t>
            </a:r>
            <a:r>
              <a:rPr lang="en-US" sz="24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24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04"/>
          <p:cNvSpPr txBox="1">
            <a:spLocks noGrp="1"/>
          </p:cNvSpPr>
          <p:nvPr>
            <p:ph type="title"/>
          </p:nvPr>
        </p:nvSpPr>
        <p:spPr>
          <a:xfrm>
            <a:off x="502925" y="58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TO_CHAR - Number Formatting</a:t>
            </a:r>
            <a:endParaRPr dirty="0"/>
          </a:p>
        </p:txBody>
      </p:sp>
      <p:sp>
        <p:nvSpPr>
          <p:cNvPr id="835" name="Google Shape;835;p104"/>
          <p:cNvSpPr txBox="1">
            <a:spLocks noGrp="1"/>
          </p:cNvSpPr>
          <p:nvPr>
            <p:ph type="body" idx="1"/>
          </p:nvPr>
        </p:nvSpPr>
        <p:spPr>
          <a:xfrm>
            <a:off x="268496" y="945160"/>
            <a:ext cx="8687400" cy="508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Number Formatting Examples - SOLUTIONS: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defTabSz="858838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				</a:t>
            </a:r>
            <a:r>
              <a:rPr lang="en-US" dirty="0"/>
              <a:t>=&gt;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$.123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defTabSz="858838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													</a:t>
            </a:r>
            <a:r>
              <a:rPr lang="en-US" dirty="0"/>
              <a:t>=&gt;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$</a:t>
            </a:r>
            <a:r>
              <a:rPr lang="en-US" b="1" u="sng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.12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												          </a:t>
            </a:r>
            <a:r>
              <a:rPr lang="en-US" dirty="0"/>
              <a:t>=&gt;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$12.1</a:t>
            </a:r>
            <a:r>
              <a:rPr lang="en-US" b="1" u="sng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00</a:t>
            </a:r>
            <a:endParaRPr b="1" u="sng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			          </a:t>
            </a:r>
            <a:r>
              <a:rPr lang="en-US" dirty="0"/>
              <a:t>=&gt;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$12.1</a:t>
            </a:r>
            <a:r>
              <a:rPr lang="en-US" b="1" u="sng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00</a:t>
            </a:r>
            <a:endParaRPr b="1" u="sng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On the </a:t>
            </a:r>
            <a:r>
              <a:rPr lang="en-US" b="1" dirty="0"/>
              <a:t>left</a:t>
            </a:r>
            <a:r>
              <a:rPr lang="en-US" dirty="0"/>
              <a:t> of the decimal: 0 is used as a </a:t>
            </a:r>
            <a:r>
              <a:rPr lang="en-US" b="1" dirty="0"/>
              <a:t>placeholder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On the </a:t>
            </a:r>
            <a:r>
              <a:rPr lang="en-US" b="1" dirty="0"/>
              <a:t>right</a:t>
            </a:r>
            <a:r>
              <a:rPr lang="en-US" dirty="0"/>
              <a:t> of the decimal: 9’s and 0’s are both </a:t>
            </a:r>
            <a:r>
              <a:rPr lang="en-US" b="1" dirty="0"/>
              <a:t>placeholders</a:t>
            </a:r>
            <a:r>
              <a:rPr lang="en-US" dirty="0"/>
              <a:t>!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6" name="Google Shape;836;p10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70</a:t>
            </a:fld>
            <a:endParaRPr dirty="0"/>
          </a:p>
        </p:txBody>
      </p:sp>
      <p:sp>
        <p:nvSpPr>
          <p:cNvPr id="837" name="Google Shape;837;p104"/>
          <p:cNvSpPr txBox="1">
            <a:spLocks noGrp="1"/>
          </p:cNvSpPr>
          <p:nvPr>
            <p:ph type="body" idx="1"/>
          </p:nvPr>
        </p:nvSpPr>
        <p:spPr>
          <a:xfrm>
            <a:off x="502925" y="1610850"/>
            <a:ext cx="4809739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0.123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'$99.999'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38" name="Google Shape;838;p104"/>
          <p:cNvSpPr txBox="1">
            <a:spLocks noGrp="1"/>
          </p:cNvSpPr>
          <p:nvPr>
            <p:ph type="body" idx="1"/>
          </p:nvPr>
        </p:nvSpPr>
        <p:spPr>
          <a:xfrm>
            <a:off x="473342" y="2435262"/>
            <a:ext cx="4839322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0.123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'$90.99'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39" name="Google Shape;839;p104"/>
          <p:cNvSpPr txBox="1">
            <a:spLocks noGrp="1"/>
          </p:cNvSpPr>
          <p:nvPr>
            <p:ph type="body" idx="1"/>
          </p:nvPr>
        </p:nvSpPr>
        <p:spPr>
          <a:xfrm>
            <a:off x="502925" y="3223006"/>
            <a:ext cx="4809739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12.1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'$99.999'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40" name="Google Shape;840;p104"/>
          <p:cNvSpPr txBox="1">
            <a:spLocks noGrp="1"/>
          </p:cNvSpPr>
          <p:nvPr>
            <p:ph type="body" idx="1"/>
          </p:nvPr>
        </p:nvSpPr>
        <p:spPr>
          <a:xfrm>
            <a:off x="502925" y="4010750"/>
            <a:ext cx="4809739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12.1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'$99.000'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" grpId="0" uiExpand="1" build="p" animBg="1"/>
      <p:bldP spid="839" grpId="0" uiExpand="1" build="p" animBg="1"/>
      <p:bldP spid="840" grpId="0" uiExpand="1" build="p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05"/>
          <p:cNvSpPr txBox="1">
            <a:spLocks noGrp="1"/>
          </p:cNvSpPr>
          <p:nvPr>
            <p:ph type="title"/>
          </p:nvPr>
        </p:nvSpPr>
        <p:spPr>
          <a:xfrm>
            <a:off x="502925" y="1334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TO_CHAR - Number Formatting</a:t>
            </a:r>
            <a:endParaRPr dirty="0"/>
          </a:p>
        </p:txBody>
      </p:sp>
      <p:sp>
        <p:nvSpPr>
          <p:cNvPr id="846" name="Google Shape;846;p105"/>
          <p:cNvSpPr txBox="1">
            <a:spLocks noGrp="1"/>
          </p:cNvSpPr>
          <p:nvPr>
            <p:ph type="body" idx="1"/>
          </p:nvPr>
        </p:nvSpPr>
        <p:spPr>
          <a:xfrm>
            <a:off x="255482" y="895875"/>
            <a:ext cx="86874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 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What will be the result when using these masks: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7" name="Google Shape;847;p10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71</a:t>
            </a:fld>
            <a:endParaRPr dirty="0"/>
          </a:p>
        </p:txBody>
      </p:sp>
      <p:sp>
        <p:nvSpPr>
          <p:cNvPr id="848" name="Google Shape;848;p105"/>
          <p:cNvSpPr txBox="1">
            <a:spLocks noGrp="1"/>
          </p:cNvSpPr>
          <p:nvPr>
            <p:ph type="body" idx="1"/>
          </p:nvPr>
        </p:nvSpPr>
        <p:spPr>
          <a:xfrm>
            <a:off x="473342" y="1660695"/>
            <a:ext cx="58974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25.128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'$99.99'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49" name="Google Shape;849;p105"/>
          <p:cNvSpPr txBox="1">
            <a:spLocks noGrp="1"/>
          </p:cNvSpPr>
          <p:nvPr>
            <p:ph type="body" idx="1"/>
          </p:nvPr>
        </p:nvSpPr>
        <p:spPr>
          <a:xfrm>
            <a:off x="473342" y="2346495"/>
            <a:ext cx="58974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25.9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06"/>
          <p:cNvSpPr txBox="1">
            <a:spLocks noGrp="1"/>
          </p:cNvSpPr>
          <p:nvPr>
            <p:ph type="title"/>
          </p:nvPr>
        </p:nvSpPr>
        <p:spPr>
          <a:xfrm>
            <a:off x="456650" y="468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TO_CHAR - Number Formatting</a:t>
            </a:r>
            <a:endParaRPr dirty="0"/>
          </a:p>
        </p:txBody>
      </p:sp>
      <p:sp>
        <p:nvSpPr>
          <p:cNvPr id="855" name="Google Shape;855;p106"/>
          <p:cNvSpPr txBox="1">
            <a:spLocks noGrp="1"/>
          </p:cNvSpPr>
          <p:nvPr>
            <p:ph type="body" idx="1"/>
          </p:nvPr>
        </p:nvSpPr>
        <p:spPr>
          <a:xfrm>
            <a:off x="137160" y="794921"/>
            <a:ext cx="8897112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Number Formatting Examples: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											</a:t>
            </a:r>
            <a:r>
              <a:rPr lang="en-US" dirty="0"/>
              <a:t>=&gt;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$25.1</a:t>
            </a:r>
            <a:r>
              <a:rPr lang="en-US" b="1" u="sng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u="sng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											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											</a:t>
            </a:r>
            <a:r>
              <a:rPr lang="en-US" dirty="0"/>
              <a:t>=&gt;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$2</a:t>
            </a:r>
            <a:r>
              <a:rPr lang="en-US" b="1" u="sng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Important: </a:t>
            </a:r>
            <a:r>
              <a:rPr lang="en-US" dirty="0"/>
              <a:t>When formatting to the nearest place, you will end up with a </a:t>
            </a:r>
            <a:r>
              <a:rPr lang="en-US" b="1" dirty="0"/>
              <a:t>rounded number</a:t>
            </a:r>
            <a:r>
              <a:rPr lang="en-US" dirty="0"/>
              <a:t>.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6" name="Google Shape;856;p10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72</a:t>
            </a:fld>
            <a:endParaRPr dirty="0"/>
          </a:p>
        </p:txBody>
      </p:sp>
      <p:sp>
        <p:nvSpPr>
          <p:cNvPr id="857" name="Google Shape;857;p106"/>
          <p:cNvSpPr txBox="1">
            <a:spLocks noGrp="1"/>
          </p:cNvSpPr>
          <p:nvPr>
            <p:ph type="body" idx="1"/>
          </p:nvPr>
        </p:nvSpPr>
        <p:spPr>
          <a:xfrm>
            <a:off x="292613" y="1374622"/>
            <a:ext cx="58974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25.128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'$99.99'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58" name="Google Shape;858;p106"/>
          <p:cNvSpPr txBox="1">
            <a:spLocks noGrp="1"/>
          </p:cNvSpPr>
          <p:nvPr>
            <p:ph type="body" idx="1"/>
          </p:nvPr>
        </p:nvSpPr>
        <p:spPr>
          <a:xfrm>
            <a:off x="292613" y="2796276"/>
            <a:ext cx="58974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25.9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'$99'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" grpId="0" uiExpand="1" build="p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07"/>
          <p:cNvSpPr txBox="1">
            <a:spLocks noGrp="1"/>
          </p:cNvSpPr>
          <p:nvPr>
            <p:ph type="title"/>
          </p:nvPr>
        </p:nvSpPr>
        <p:spPr>
          <a:xfrm>
            <a:off x="456650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Date Functions</a:t>
            </a:r>
            <a:endParaRPr dirty="0"/>
          </a:p>
        </p:txBody>
      </p:sp>
      <p:sp>
        <p:nvSpPr>
          <p:cNvPr id="864" name="Google Shape;864;p107"/>
          <p:cNvSpPr txBox="1">
            <a:spLocks noGrp="1"/>
          </p:cNvSpPr>
          <p:nvPr>
            <p:ph type="body" idx="1"/>
          </p:nvPr>
        </p:nvSpPr>
        <p:spPr>
          <a:xfrm>
            <a:off x="473342" y="1023521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Next - we will explore some functions related to Date manipulation and formatting.</a:t>
            </a:r>
            <a:endParaRPr dirty="0"/>
          </a:p>
        </p:txBody>
      </p:sp>
      <p:sp>
        <p:nvSpPr>
          <p:cNvPr id="865" name="Google Shape;865;p10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73</a:t>
            </a:fld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12"/>
          <p:cNvSpPr txBox="1">
            <a:spLocks noGrp="1"/>
          </p:cNvSpPr>
          <p:nvPr>
            <p:ph type="title"/>
          </p:nvPr>
        </p:nvSpPr>
        <p:spPr>
          <a:xfrm>
            <a:off x="473342" y="6661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Date Formatting</a:t>
            </a:r>
            <a:endParaRPr dirty="0"/>
          </a:p>
        </p:txBody>
      </p:sp>
      <p:sp>
        <p:nvSpPr>
          <p:cNvPr id="905" name="Google Shape;905;p112"/>
          <p:cNvSpPr txBox="1">
            <a:spLocks noGrp="1"/>
          </p:cNvSpPr>
          <p:nvPr>
            <p:ph type="body" idx="1"/>
          </p:nvPr>
        </p:nvSpPr>
        <p:spPr>
          <a:xfrm>
            <a:off x="473342" y="868073"/>
            <a:ext cx="72009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TO_CHAR</a:t>
            </a:r>
            <a:endParaRPr sz="2200"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Converts a date value into a formatted string (varchar2) value using a formatting mask pattern.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1st Parameter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: The original value.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2nd Parameter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: The formatting mask pattern.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hire_date contains: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'2021-01-15'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						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Returns: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January  15, 2021</a:t>
            </a:r>
            <a:endParaRPr dirty="0"/>
          </a:p>
        </p:txBody>
      </p:sp>
      <p:sp>
        <p:nvSpPr>
          <p:cNvPr id="906" name="Google Shape;906;p11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74</a:t>
            </a:fld>
            <a:endParaRPr dirty="0"/>
          </a:p>
        </p:txBody>
      </p:sp>
      <p:sp>
        <p:nvSpPr>
          <p:cNvPr id="907" name="Google Shape;907;p112"/>
          <p:cNvSpPr txBox="1">
            <a:spLocks noGrp="1"/>
          </p:cNvSpPr>
          <p:nvPr>
            <p:ph type="body" idx="1"/>
          </p:nvPr>
        </p:nvSpPr>
        <p:spPr>
          <a:xfrm>
            <a:off x="542917" y="4404973"/>
            <a:ext cx="84882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hire_date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'Month DD, YYYY'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dirty="0">
              <a:solidFill>
                <a:srgbClr val="33669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1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75</a:t>
            </a:fld>
            <a:endParaRPr dirty="0"/>
          </a:p>
        </p:txBody>
      </p:sp>
      <p:graphicFrame>
        <p:nvGraphicFramePr>
          <p:cNvPr id="913" name="Google Shape;913;p113"/>
          <p:cNvGraphicFramePr/>
          <p:nvPr/>
        </p:nvGraphicFramePr>
        <p:xfrm>
          <a:off x="534900" y="104800"/>
          <a:ext cx="8106025" cy="6245052"/>
        </p:xfrm>
        <a:graphic>
          <a:graphicData uri="http://schemas.openxmlformats.org/drawingml/2006/table">
            <a:tbl>
              <a:tblPr>
                <a:noFill/>
                <a:tableStyleId>{B1F73212-74A6-4C91-8D5E-051C84B44E82}</a:tableStyleId>
              </a:tblPr>
              <a:tblGrid>
                <a:gridCol w="128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Element</a:t>
                      </a:r>
                      <a:endParaRPr sz="1800" b="1" dirty="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14A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Description</a:t>
                      </a:r>
                      <a:endParaRPr sz="1800" b="1" dirty="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14A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Example</a:t>
                      </a:r>
                      <a:endParaRPr sz="1800" b="1" dirty="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14A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Month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Name of month spelled out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September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Mon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 letter month abbreviation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Sep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MM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Two digit month value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09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DD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Day of month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Between 1 and [ 28, 29, 30, 31 ]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DDD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Day of the year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 = Jan 1; 365 = Dec 31 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366 = Dec 31 of leap year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DAY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Day of the week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Saturday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YYYY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 digit year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2020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Y, YY, YYY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1, 2 or 3 values in year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2020, Y = 0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2020, YY = 20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2020, YYY = 020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B.C. or A.D.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‘Before Christ’ or ‘anno Domini’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531 B.C.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2020 A.D.</a:t>
                      </a:r>
                      <a:endParaRPr sz="18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1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76</a:t>
            </a:fld>
            <a:endParaRPr dirty="0"/>
          </a:p>
        </p:txBody>
      </p:sp>
      <p:graphicFrame>
        <p:nvGraphicFramePr>
          <p:cNvPr id="919" name="Google Shape;919;p114"/>
          <p:cNvGraphicFramePr/>
          <p:nvPr>
            <p:extLst>
              <p:ext uri="{D42A27DB-BD31-4B8C-83A1-F6EECF244321}">
                <p14:modId xmlns:p14="http://schemas.microsoft.com/office/powerpoint/2010/main" val="3403009560"/>
              </p:ext>
            </p:extLst>
          </p:nvPr>
        </p:nvGraphicFramePr>
        <p:xfrm>
          <a:off x="152400" y="762000"/>
          <a:ext cx="8829675" cy="5204310"/>
        </p:xfrm>
        <a:graphic>
          <a:graphicData uri="http://schemas.openxmlformats.org/drawingml/2006/table">
            <a:tbl>
              <a:tblPr>
                <a:noFill/>
                <a:tableStyleId>{B1F73212-74A6-4C91-8D5E-051C84B44E82}</a:tableStyleId>
              </a:tblPr>
              <a:tblGrid>
                <a:gridCol w="294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Element</a:t>
                      </a:r>
                      <a:endParaRPr sz="2000" b="1" dirty="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14A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Description</a:t>
                      </a:r>
                      <a:endParaRPr sz="2000" b="1" dirty="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14A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Example</a:t>
                      </a:r>
                      <a:endParaRPr sz="2000" b="1" dirty="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14A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SS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Seconds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Value 0-59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SSSS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Seconds past midnight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Value 0-86399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MI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Minute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Value 0-59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HH or HH12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Hours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Value 1-12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AM/A.M. or PM/P.M.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Indicates morning, afternoon evening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*</a:t>
                      </a:r>
                      <a:r>
                        <a:rPr lang="en-US" sz="2000" b="1" dirty="0">
                          <a:solidFill>
                            <a:schemeClr val="accent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Should be used with HH or HH12</a:t>
                      </a:r>
                      <a:endParaRPr sz="2000" b="1" dirty="0">
                        <a:solidFill>
                          <a:schemeClr val="accent3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AM/A.M. (before noon)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PM/P.M. (after Noon)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945223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HH24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Hours (24 hour clock)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514A4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Value 0-23</a:t>
                      </a:r>
                      <a:endParaRPr sz="2000" b="1" dirty="0">
                        <a:solidFill>
                          <a:srgbClr val="514A4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Google Shape;904;p112"/>
          <p:cNvSpPr txBox="1">
            <a:spLocks noGrp="1"/>
          </p:cNvSpPr>
          <p:nvPr>
            <p:ph type="title"/>
          </p:nvPr>
        </p:nvSpPr>
        <p:spPr>
          <a:xfrm>
            <a:off x="473342" y="66612"/>
            <a:ext cx="8176882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TIME Formatting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52400" y="3118104"/>
            <a:ext cx="8829675" cy="2084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15"/>
          <p:cNvSpPr txBox="1">
            <a:spLocks noGrp="1"/>
          </p:cNvSpPr>
          <p:nvPr>
            <p:ph type="title"/>
          </p:nvPr>
        </p:nvSpPr>
        <p:spPr>
          <a:xfrm>
            <a:off x="502925" y="1105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TO_CHAR - Date Formatting</a:t>
            </a:r>
            <a:endParaRPr dirty="0"/>
          </a:p>
        </p:txBody>
      </p:sp>
      <p:sp>
        <p:nvSpPr>
          <p:cNvPr id="925" name="Google Shape;925;p115"/>
          <p:cNvSpPr txBox="1">
            <a:spLocks noGrp="1"/>
          </p:cNvSpPr>
          <p:nvPr>
            <p:ph type="body" idx="1"/>
          </p:nvPr>
        </p:nvSpPr>
        <p:spPr>
          <a:xfrm>
            <a:off x="383498" y="886361"/>
            <a:ext cx="86874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Date Formatting Example: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Assuming hire_date contains: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'2003-06-17'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Result: 		</a:t>
            </a:r>
            <a:r>
              <a:rPr lang="en-US" sz="2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Tuesday   June      17 	2003</a:t>
            </a:r>
            <a:endParaRPr sz="22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Assuming hire_date contains: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'2003-06-17'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Result: 		</a:t>
            </a:r>
            <a:r>
              <a:rPr lang="en-US" sz="2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17-Jun-2003</a:t>
            </a:r>
            <a:endParaRPr sz="22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6" name="Google Shape;926;p11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77</a:t>
            </a:fld>
            <a:endParaRPr dirty="0"/>
          </a:p>
        </p:txBody>
      </p:sp>
      <p:sp>
        <p:nvSpPr>
          <p:cNvPr id="927" name="Google Shape;927;p115"/>
          <p:cNvSpPr txBox="1">
            <a:spLocks noGrp="1"/>
          </p:cNvSpPr>
          <p:nvPr>
            <p:ph type="body" idx="1"/>
          </p:nvPr>
        </p:nvSpPr>
        <p:spPr>
          <a:xfrm>
            <a:off x="429773" y="2017311"/>
            <a:ext cx="75045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hire_date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'Day Month DD YYYY'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28" name="Google Shape;928;p115"/>
          <p:cNvSpPr txBox="1">
            <a:spLocks noGrp="1"/>
          </p:cNvSpPr>
          <p:nvPr>
            <p:ph type="body" idx="1"/>
          </p:nvPr>
        </p:nvSpPr>
        <p:spPr>
          <a:xfrm>
            <a:off x="429773" y="4074711"/>
            <a:ext cx="7504500" cy="524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TO_CHAR(</a:t>
            </a:r>
            <a:r>
              <a:rPr lang="en-US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hire_date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'DD-Mon-YYYY'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" grpId="0" uiExpand="1" build="p" animBg="1"/>
      <p:bldP spid="928" grpId="0" build="p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15"/>
          <p:cNvSpPr txBox="1">
            <a:spLocks noGrp="1"/>
          </p:cNvSpPr>
          <p:nvPr>
            <p:ph type="title"/>
          </p:nvPr>
        </p:nvSpPr>
        <p:spPr>
          <a:xfrm>
            <a:off x="502925" y="1105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TO_CHAR - Time Formatting</a:t>
            </a:r>
            <a:endParaRPr dirty="0"/>
          </a:p>
        </p:txBody>
      </p:sp>
      <p:sp>
        <p:nvSpPr>
          <p:cNvPr id="925" name="Google Shape;925;p115"/>
          <p:cNvSpPr txBox="1">
            <a:spLocks noGrp="1"/>
          </p:cNvSpPr>
          <p:nvPr>
            <p:ph type="body" idx="1"/>
          </p:nvPr>
        </p:nvSpPr>
        <p:spPr>
          <a:xfrm>
            <a:off x="383498" y="776633"/>
            <a:ext cx="86874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Time Formatting Example: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1200"/>
              </a:spcBef>
              <a:spcAft>
                <a:spcPts val="2400"/>
              </a:spcAft>
            </a:pPr>
            <a:r>
              <a:rPr lang="en-US" dirty="0"/>
              <a:t>Select the start date and time for job id AC_MGR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None/>
            </a:pPr>
            <a:endParaRPr lang="en-US"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None/>
            </a:pPr>
            <a:endParaRPr lang="en-US"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None/>
            </a:pPr>
            <a:endParaRPr lang="en-US" sz="700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None/>
            </a:pPr>
            <a:endParaRPr lang="en-US"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None/>
            </a:pP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Result: 		</a:t>
            </a:r>
            <a:r>
              <a:rPr lang="en-US" sz="2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2001-10-28-12:00:00</a:t>
            </a:r>
            <a:endParaRPr sz="22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6" name="Google Shape;926;p11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78</a:t>
            </a:fld>
            <a:endParaRPr dirty="0"/>
          </a:p>
        </p:txBody>
      </p:sp>
      <p:sp>
        <p:nvSpPr>
          <p:cNvPr id="927" name="Google Shape;927;p115"/>
          <p:cNvSpPr txBox="1">
            <a:spLocks noGrp="1"/>
          </p:cNvSpPr>
          <p:nvPr>
            <p:ph type="body" idx="1"/>
          </p:nvPr>
        </p:nvSpPr>
        <p:spPr>
          <a:xfrm>
            <a:off x="155448" y="1874932"/>
            <a:ext cx="8915450" cy="1583935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3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sz="2300" b="1" dirty="0">
                <a:latin typeface="IBM Plex Mono"/>
                <a:ea typeface="IBM Plex Mono"/>
                <a:cs typeface="IBM Plex Mono"/>
                <a:sym typeface="IBM Plex Mono"/>
              </a:rPr>
              <a:t> TO_CHAR(start_date,'YYYY-MM-DD-HH:MI:SS')</a:t>
            </a:r>
          </a:p>
          <a:p>
            <a:pPr marL="0" lvl="0" indent="0">
              <a:buNone/>
            </a:pPr>
            <a:r>
              <a:rPr lang="en-US" sz="2300" b="1" dirty="0">
                <a:latin typeface="IBM Plex Mono"/>
                <a:ea typeface="IBM Plex Mono"/>
                <a:cs typeface="IBM Plex Mono"/>
                <a:sym typeface="IBM Plex Mono"/>
              </a:rPr>
              <a:t>		AS "Time Started" </a:t>
            </a:r>
          </a:p>
          <a:p>
            <a:pPr marL="0" lvl="0" indent="0">
              <a:buNone/>
            </a:pPr>
            <a:r>
              <a:rPr lang="en-US" sz="23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sz="2300" b="1" dirty="0">
                <a:latin typeface="IBM Plex Mono"/>
                <a:ea typeface="IBM Plex Mono"/>
                <a:cs typeface="IBM Plex Mono"/>
                <a:sym typeface="IBM Plex Mono"/>
              </a:rPr>
              <a:t> job_history</a:t>
            </a:r>
          </a:p>
          <a:p>
            <a:pPr marL="0" lvl="0" indent="0">
              <a:buNone/>
            </a:pPr>
            <a:r>
              <a:rPr lang="en-US" sz="23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sz="2300" b="1" dirty="0">
                <a:latin typeface="IBM Plex Mono"/>
                <a:ea typeface="IBM Plex Mono"/>
                <a:cs typeface="IBM Plex Mono"/>
                <a:sym typeface="IBM Plex Mono"/>
              </a:rPr>
              <a:t> job_id = 'AC_MGR';</a:t>
            </a:r>
            <a:endParaRPr sz="23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25396026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" grpId="0" uiExpand="1" build="p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-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751336"/>
            <a:ext cx="8604504" cy="5581789"/>
          </a:xfrm>
        </p:spPr>
        <p:txBody>
          <a:bodyPr>
            <a:noAutofit/>
          </a:bodyPr>
          <a:lstStyle/>
          <a:p>
            <a:pPr marL="76200" indent="0"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</a:rPr>
              <a:t>TO_DATE</a:t>
            </a:r>
          </a:p>
          <a:p>
            <a:pPr marL="76200" indent="0">
              <a:buNone/>
            </a:pPr>
            <a:endParaRPr lang="en-US" sz="1050" dirty="0"/>
          </a:p>
          <a:p>
            <a:pPr marL="76200" indent="0">
              <a:buNone/>
            </a:pPr>
            <a:r>
              <a:rPr lang="en-US" dirty="0"/>
              <a:t>Converts various date formats from a character representation </a:t>
            </a:r>
            <a:r>
              <a:rPr lang="en-US" b="1" dirty="0"/>
              <a:t>TO</a:t>
            </a:r>
            <a:r>
              <a:rPr lang="en-US" dirty="0"/>
              <a:t> the internal format</a:t>
            </a:r>
            <a:endParaRPr lang="en-US" sz="600" dirty="0"/>
          </a:p>
          <a:p>
            <a:r>
              <a:rPr lang="en-US" dirty="0"/>
              <a:t>This conversion must be done when: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Performing any </a:t>
            </a:r>
            <a:r>
              <a:rPr lang="en-US" b="1" dirty="0"/>
              <a:t>date math </a:t>
            </a:r>
            <a:r>
              <a:rPr lang="en-US" dirty="0"/>
              <a:t>with a </a:t>
            </a:r>
            <a:r>
              <a:rPr lang="en-US" b="1" dirty="0"/>
              <a:t>date constant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Attempting to use a date format your client does not understand</a:t>
            </a:r>
          </a:p>
          <a:p>
            <a:pPr lvl="2">
              <a:spcBef>
                <a:spcPts val="0"/>
              </a:spcBef>
            </a:pPr>
            <a:r>
              <a:rPr lang="en-US" dirty="0"/>
              <a:t>Our machines accept ‘YYYY-MM-DD’ only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The function has two parameters</a:t>
            </a:r>
          </a:p>
          <a:p>
            <a:pPr marL="85883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date to convert </a:t>
            </a:r>
            <a:r>
              <a:rPr lang="en-US" dirty="0"/>
              <a:t>to internal format</a:t>
            </a:r>
          </a:p>
          <a:p>
            <a:pPr marL="85883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mask</a:t>
            </a:r>
            <a:r>
              <a:rPr lang="en-US" dirty="0"/>
              <a:t> that identifies what the date string looks like</a:t>
            </a:r>
          </a:p>
          <a:p>
            <a:pPr marL="1025525" lvl="2">
              <a:spcBef>
                <a:spcPts val="0"/>
              </a:spcBef>
            </a:pPr>
            <a:r>
              <a:rPr lang="en-US" dirty="0"/>
              <a:t>What the year, month, and day values 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665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473342" y="1514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Built-in Functions - Character Manipulation</a:t>
            </a:r>
            <a:endParaRPr dirty="0"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473342" y="93208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Before we continue, please be aware: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Throughout these slides our examples may be using hard-coded </a:t>
            </a:r>
            <a:r>
              <a:rPr lang="en-US" b="1" dirty="0">
                <a:solidFill>
                  <a:srgbClr val="396539"/>
                </a:solidFill>
                <a:latin typeface="Lato"/>
                <a:ea typeface="Lato"/>
                <a:cs typeface="Lato"/>
                <a:sym typeface="Lato"/>
              </a:rPr>
              <a:t>values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or actual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columns </a:t>
            </a:r>
            <a:r>
              <a:rPr lang="en-US" dirty="0"/>
              <a:t>from tables.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In other words: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anywhere we used a </a:t>
            </a:r>
            <a:r>
              <a:rPr lang="en-US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'value'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We could have used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 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column_name</a:t>
            </a:r>
            <a:r>
              <a:rPr lang="en-US" dirty="0"/>
              <a:t> from a table.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We tend to use literal values for simplicity in these slides.</a:t>
            </a:r>
            <a:br>
              <a:rPr lang="en-US" dirty="0"/>
            </a:br>
            <a:endParaRPr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2" name="Google Shape;222;p3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sp>
        <p:nvSpPr>
          <p:cNvPr id="223" name="Google Shape;223;p32"/>
          <p:cNvSpPr txBox="1"/>
          <p:nvPr/>
        </p:nvSpPr>
        <p:spPr>
          <a:xfrm>
            <a:off x="5061369" y="3034556"/>
            <a:ext cx="3607200" cy="500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UPPER(</a:t>
            </a:r>
            <a:r>
              <a:rPr lang="en-US" sz="2400" b="1" dirty="0">
                <a:solidFill>
                  <a:srgbClr val="396539"/>
                </a:solidFill>
                <a:latin typeface="IBM Plex Mono"/>
                <a:ea typeface="IBM Plex Mono"/>
                <a:cs typeface="IBM Plex Mono"/>
                <a:sym typeface="IBM Plex Mono"/>
              </a:rPr>
              <a:t>'jennifer'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4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5061369" y="4020131"/>
            <a:ext cx="3607200" cy="500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UPPER(first_name)</a:t>
            </a:r>
            <a:endParaRPr sz="24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/>
      <p:bldP spid="223" grpId="0" animBg="1"/>
      <p:bldP spid="22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15"/>
          <p:cNvSpPr txBox="1">
            <a:spLocks noGrp="1"/>
          </p:cNvSpPr>
          <p:nvPr>
            <p:ph type="title"/>
          </p:nvPr>
        </p:nvSpPr>
        <p:spPr>
          <a:xfrm>
            <a:off x="502925" y="1105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TO_DATE - Time Formatting</a:t>
            </a:r>
            <a:endParaRPr dirty="0"/>
          </a:p>
        </p:txBody>
      </p:sp>
      <p:sp>
        <p:nvSpPr>
          <p:cNvPr id="925" name="Google Shape;925;p115"/>
          <p:cNvSpPr txBox="1">
            <a:spLocks noGrp="1"/>
          </p:cNvSpPr>
          <p:nvPr>
            <p:ph type="body" idx="1"/>
          </p:nvPr>
        </p:nvSpPr>
        <p:spPr>
          <a:xfrm>
            <a:off x="383498" y="776633"/>
            <a:ext cx="86874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TO_DATE Example:</a:t>
            </a: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Add a new job history that started on June 27</a:t>
            </a:r>
            <a:r>
              <a:rPr lang="en-US" baseline="30000" dirty="0"/>
              <a:t>th</a:t>
            </a:r>
            <a:r>
              <a:rPr lang="en-US" dirty="0"/>
              <a:t>, 2021 at 19:14:06 </a:t>
            </a:r>
            <a:r>
              <a:rPr lang="en-US" dirty="0">
                <a:solidFill>
                  <a:schemeClr val="accent3"/>
                </a:solidFill>
              </a:rPr>
              <a:t>(24 hour clock)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None/>
            </a:pPr>
            <a:endParaRPr lang="en-US"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None/>
            </a:pPr>
            <a:endParaRPr lang="en-US"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None/>
            </a:pPr>
            <a:endParaRPr lang="en-US" sz="700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None/>
            </a:pPr>
            <a:endParaRPr lang="en-US"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buNone/>
            </a:pPr>
            <a:endParaRPr lang="en-US"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IMPORTANT: </a:t>
            </a:r>
            <a:r>
              <a:rPr lang="en-US" sz="2200" dirty="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sz="4000" dirty="0">
                <a:sym typeface="Lato"/>
              </a:rPr>
              <a:t>Do not run this</a:t>
            </a:r>
            <a:endParaRPr sz="4000" dirty="0"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6" name="Google Shape;926;p11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80</a:t>
            </a:fld>
            <a:endParaRPr dirty="0"/>
          </a:p>
        </p:txBody>
      </p:sp>
      <p:sp>
        <p:nvSpPr>
          <p:cNvPr id="928" name="Google Shape;928;p115"/>
          <p:cNvSpPr txBox="1">
            <a:spLocks noGrp="1"/>
          </p:cNvSpPr>
          <p:nvPr>
            <p:ph type="body" idx="1"/>
          </p:nvPr>
        </p:nvSpPr>
        <p:spPr>
          <a:xfrm>
            <a:off x="269473" y="2097430"/>
            <a:ext cx="8915450" cy="191185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INSERT INTO </a:t>
            </a:r>
            <a:r>
              <a:rPr lang="en-US" sz="2100" b="1" dirty="0">
                <a:latin typeface="IBM Plex Mono"/>
                <a:ea typeface="IBM Plex Mono"/>
                <a:cs typeface="IBM Plex Mono"/>
                <a:sym typeface="IBM Plex Mono"/>
              </a:rPr>
              <a:t>job_history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IBM Plex Mono"/>
                <a:ea typeface="IBM Plex Mono"/>
                <a:cs typeface="IBM Plex Mono"/>
                <a:sym typeface="IBM Plex Mono"/>
              </a:rPr>
              <a:t>(employee_id,</a:t>
            </a:r>
            <a:r>
              <a:rPr lang="en-US" sz="2100" b="1" dirty="0">
                <a:solidFill>
                  <a:srgbClr val="00B050"/>
                </a:solidFill>
                <a:latin typeface="IBM Plex Mono"/>
                <a:ea typeface="IBM Plex Mono"/>
                <a:cs typeface="IBM Plex Mono"/>
                <a:sym typeface="IBM Plex Mono"/>
              </a:rPr>
              <a:t>start_date</a:t>
            </a:r>
            <a:r>
              <a:rPr lang="en-US" sz="2100" b="1" dirty="0">
                <a:latin typeface="IBM Plex Mono"/>
                <a:ea typeface="IBM Plex Mono"/>
                <a:cs typeface="IBM Plex Mono"/>
                <a:sym typeface="IBM Plex Mono"/>
              </a:rPr>
              <a:t>,end_date,department_id,job_id)</a:t>
            </a:r>
          </a:p>
          <a:p>
            <a:pPr marL="0" indent="0">
              <a:buNone/>
            </a:pPr>
            <a:r>
              <a:rPr lang="en-US" sz="2100" b="1" dirty="0">
                <a:latin typeface="IBM Plex Mono"/>
                <a:ea typeface="IBM Plex Mono"/>
                <a:cs typeface="IBM Plex Mono"/>
                <a:sym typeface="IBM Plex Mono"/>
              </a:rPr>
              <a:t>VALUES(000,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100" b="1" dirty="0">
                <a:latin typeface="IBM Plex Mono"/>
                <a:ea typeface="IBM Plex Mono"/>
                <a:cs typeface="IBM Plex Mono"/>
              </a:rPr>
              <a:t>TO_DATE('2021-06-27-19:14:06',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100" b="1" dirty="0">
                <a:latin typeface="IBM Plex Mono"/>
                <a:ea typeface="IBM Plex Mono"/>
                <a:cs typeface="IBM Plex Mono"/>
              </a:rPr>
              <a:t>					'YYYY-MM-DD-HH24-MI-SS'),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100" b="1" dirty="0">
                <a:latin typeface="IBM Plex Mono"/>
                <a:ea typeface="IBM Plex Mono"/>
                <a:cs typeface="IBM Plex Mono"/>
                <a:sym typeface="IBM Plex Mono"/>
              </a:rPr>
              <a:t>2021-09-27,11,’fake_id’);</a:t>
            </a:r>
            <a:endParaRPr sz="21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46776" y="2790353"/>
            <a:ext cx="381000" cy="339330"/>
          </a:xfrm>
          <a:prstGeom prst="rect">
            <a:avLst/>
          </a:prstGeom>
          <a:solidFill>
            <a:srgbClr val="FFFF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93992" y="3261360"/>
            <a:ext cx="740664" cy="231648"/>
          </a:xfrm>
          <a:prstGeom prst="rect">
            <a:avLst/>
          </a:prstGeom>
          <a:solidFill>
            <a:srgbClr val="FFFF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143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25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9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" grpId="0" uiExpand="1" build="p" animBg="1"/>
      <p:bldP spid="8" grpId="0" animBg="1"/>
      <p:bldP spid="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16"/>
          <p:cNvSpPr txBox="1">
            <a:spLocks noGrp="1"/>
          </p:cNvSpPr>
          <p:nvPr>
            <p:ph type="title"/>
          </p:nvPr>
        </p:nvSpPr>
        <p:spPr>
          <a:xfrm>
            <a:off x="411400" y="858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Other Functions</a:t>
            </a:r>
            <a:endParaRPr dirty="0"/>
          </a:p>
        </p:txBody>
      </p:sp>
      <p:sp>
        <p:nvSpPr>
          <p:cNvPr id="934" name="Google Shape;934;p116"/>
          <p:cNvSpPr txBox="1">
            <a:spLocks noGrp="1"/>
          </p:cNvSpPr>
          <p:nvPr>
            <p:ph type="body" idx="1"/>
          </p:nvPr>
        </p:nvSpPr>
        <p:spPr>
          <a:xfrm>
            <a:off x="411400" y="854964"/>
            <a:ext cx="8444700" cy="5180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COALESCE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sz="1400" dirty="0">
              <a:latin typeface="Lato"/>
              <a:ea typeface="Lato"/>
              <a:cs typeface="Lato"/>
              <a:sym typeface="Lato"/>
            </a:endParaRPr>
          </a:p>
          <a:p>
            <a:pPr marL="0" indent="0">
              <a:buNone/>
            </a:pPr>
            <a:r>
              <a:rPr lang="en-US" dirty="0"/>
              <a:t>Substitutes a value for a NULL value returned by a query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Result:</a:t>
            </a:r>
          </a:p>
          <a:p>
            <a:pPr marL="0" lvl="0" indent="0">
              <a:buNone/>
            </a:pPr>
            <a:r>
              <a:rPr lang="en-US" sz="2000" dirty="0"/>
              <a:t>DEPARTMENT_NAME                MANAGER_ID</a:t>
            </a:r>
          </a:p>
          <a:p>
            <a:pPr marL="0" lvl="0" indent="0">
              <a:buNone/>
            </a:pPr>
            <a:r>
              <a:rPr lang="en-US" sz="2000" dirty="0"/>
              <a:t>------------------------------                 ----------</a:t>
            </a:r>
          </a:p>
          <a:p>
            <a:pPr marL="0" lvl="0" indent="0">
              <a:buNone/>
            </a:pPr>
            <a:r>
              <a:rPr lang="en-US" sz="2000" dirty="0"/>
              <a:t>Accounting                                    205</a:t>
            </a:r>
          </a:p>
          <a:p>
            <a:pPr marL="0" lvl="0" indent="0">
              <a:buNone/>
            </a:pPr>
            <a:r>
              <a:rPr lang="en-US" sz="2000" dirty="0"/>
              <a:t>Treasury                                 </a:t>
            </a:r>
          </a:p>
          <a:p>
            <a:pPr marL="0" lvl="0" indent="0">
              <a:buNone/>
            </a:pPr>
            <a:r>
              <a:rPr lang="en-US" sz="2000" dirty="0"/>
              <a:t>Corporate Tax </a:t>
            </a:r>
            <a:endParaRPr sz="2000" dirty="0"/>
          </a:p>
        </p:txBody>
      </p:sp>
      <p:sp>
        <p:nvSpPr>
          <p:cNvPr id="935" name="Google Shape;935;p11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81</a:t>
            </a:fld>
            <a:endParaRPr dirty="0"/>
          </a:p>
        </p:txBody>
      </p:sp>
      <p:sp>
        <p:nvSpPr>
          <p:cNvPr id="936" name="Google Shape;936;p116"/>
          <p:cNvSpPr txBox="1">
            <a:spLocks noGrp="1"/>
          </p:cNvSpPr>
          <p:nvPr>
            <p:ph type="body" idx="1"/>
          </p:nvPr>
        </p:nvSpPr>
        <p:spPr>
          <a:xfrm>
            <a:off x="411400" y="2392458"/>
            <a:ext cx="7967700" cy="1338294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department_name, manager_id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departments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b="1" dirty="0">
                <a:latin typeface="IBM Plex Mono"/>
                <a:ea typeface="IBM Plex Mono"/>
                <a:cs typeface="IBM Plex Mono"/>
                <a:sym typeface="IBM Plex Mono"/>
              </a:rPr>
              <a:t> department_id IN (110,120,130);</a:t>
            </a:r>
            <a:endParaRPr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66944" y="5440680"/>
            <a:ext cx="3429000" cy="722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NOTE: </a:t>
            </a:r>
            <a:r>
              <a:rPr lang="en-US" sz="2000" dirty="0"/>
              <a:t>Two departments do not have a manager_id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16"/>
          <p:cNvSpPr txBox="1">
            <a:spLocks noGrp="1"/>
          </p:cNvSpPr>
          <p:nvPr>
            <p:ph type="title"/>
          </p:nvPr>
        </p:nvSpPr>
        <p:spPr>
          <a:xfrm>
            <a:off x="411400" y="858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Functions - Other Functions</a:t>
            </a:r>
            <a:endParaRPr dirty="0"/>
          </a:p>
        </p:txBody>
      </p:sp>
      <p:sp>
        <p:nvSpPr>
          <p:cNvPr id="934" name="Google Shape;934;p116"/>
          <p:cNvSpPr txBox="1">
            <a:spLocks noGrp="1"/>
          </p:cNvSpPr>
          <p:nvPr>
            <p:ph type="body" idx="1"/>
          </p:nvPr>
        </p:nvSpPr>
        <p:spPr>
          <a:xfrm>
            <a:off x="411400" y="854964"/>
            <a:ext cx="8622872" cy="5564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 </a:t>
            </a:r>
            <a:r>
              <a:rPr lang="en-US" dirty="0">
                <a:sym typeface="Lato"/>
              </a:rPr>
              <a:t>Now use the COALESCE function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Result:</a:t>
            </a:r>
          </a:p>
          <a:p>
            <a:pPr marL="0" lvl="0" indent="0">
              <a:buNone/>
            </a:pPr>
            <a:r>
              <a:rPr lang="en-US" sz="2000" dirty="0"/>
              <a:t>DEPARTMENT_NAME                MANAGER_ID</a:t>
            </a:r>
          </a:p>
          <a:p>
            <a:pPr marL="0" lvl="0" indent="0">
              <a:buNone/>
            </a:pPr>
            <a:r>
              <a:rPr lang="en-US" sz="2000" dirty="0"/>
              <a:t>------------------------------                 ----------</a:t>
            </a:r>
          </a:p>
          <a:p>
            <a:pPr marL="0" lvl="0" indent="0">
              <a:buNone/>
            </a:pPr>
            <a:r>
              <a:rPr lang="en-US" sz="2000" dirty="0"/>
              <a:t>Accounting                                    205</a:t>
            </a:r>
          </a:p>
          <a:p>
            <a:pPr marL="0" lvl="0" indent="0">
              <a:buNone/>
            </a:pPr>
            <a:r>
              <a:rPr lang="en-US" sz="2000" dirty="0"/>
              <a:t>Treasury            		  Manager not assigned                     </a:t>
            </a:r>
          </a:p>
          <a:p>
            <a:pPr marL="0" lvl="0" indent="0">
              <a:buNone/>
            </a:pPr>
            <a:r>
              <a:rPr lang="en-US" sz="2000" dirty="0"/>
              <a:t>Corporate Tax 			  Manager not assigned</a:t>
            </a:r>
          </a:p>
          <a:p>
            <a:pPr marL="0" lv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Column ‘</a:t>
            </a:r>
            <a:r>
              <a:rPr lang="en-US" dirty="0">
                <a:solidFill>
                  <a:schemeClr val="accent3"/>
                </a:solidFill>
              </a:rPr>
              <a:t>manager_id</a:t>
            </a:r>
            <a:r>
              <a:rPr lang="en-US" dirty="0"/>
              <a:t>’ is numeric, so it must be converted to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CHAR</a:t>
            </a:r>
            <a:r>
              <a:rPr lang="en-US" dirty="0"/>
              <a:t> for this query to work</a:t>
            </a:r>
          </a:p>
          <a:p>
            <a:pPr marL="0" lvl="0" indent="0">
              <a:buNone/>
            </a:pPr>
            <a:endParaRPr sz="2000" dirty="0"/>
          </a:p>
        </p:txBody>
      </p:sp>
      <p:sp>
        <p:nvSpPr>
          <p:cNvPr id="935" name="Google Shape;935;p11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82</a:t>
            </a:fld>
            <a:endParaRPr dirty="0"/>
          </a:p>
        </p:txBody>
      </p:sp>
      <p:sp>
        <p:nvSpPr>
          <p:cNvPr id="936" name="Google Shape;936;p116"/>
          <p:cNvSpPr txBox="1">
            <a:spLocks noGrp="1"/>
          </p:cNvSpPr>
          <p:nvPr>
            <p:ph type="body" idx="1"/>
          </p:nvPr>
        </p:nvSpPr>
        <p:spPr>
          <a:xfrm>
            <a:off x="411400" y="1286034"/>
            <a:ext cx="8554348" cy="196008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 department_name, COALESCE(TO_CHAR(manager_id, '9999'),'Manager not assigned') AS Manager</a:t>
            </a:r>
          </a:p>
          <a:p>
            <a:pPr marL="0" lvl="0" indent="0"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 departments</a:t>
            </a:r>
          </a:p>
          <a:p>
            <a:pPr marL="0" lvl="0" indent="0"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department_id IN (110,120,130);</a:t>
            </a:r>
            <a:endParaRPr sz="2200" b="1" dirty="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36987817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48" y="121476"/>
            <a:ext cx="7200900" cy="500100"/>
          </a:xfrm>
        </p:spPr>
        <p:txBody>
          <a:bodyPr/>
          <a:lstStyle/>
          <a:p>
            <a:r>
              <a:rPr lang="en-US" dirty="0">
                <a:latin typeface="+mj-lt"/>
              </a:rPr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13793"/>
            <a:ext cx="8416788" cy="4563600"/>
          </a:xfrm>
        </p:spPr>
        <p:txBody>
          <a:bodyPr/>
          <a:lstStyle/>
          <a:p>
            <a:pPr marL="76200" indent="0">
              <a:buNone/>
            </a:pPr>
            <a:r>
              <a:rPr lang="en-US" dirty="0">
                <a:latin typeface="+mn-lt"/>
              </a:rPr>
              <a:t>We have seen the use of many different functions in SQL that can help you answer more complicated questions!</a:t>
            </a:r>
          </a:p>
          <a:p>
            <a:pPr marL="76200" indent="0">
              <a:spcBef>
                <a:spcPts val="1200"/>
              </a:spcBef>
              <a:buNone/>
            </a:pPr>
            <a:r>
              <a:rPr lang="en-US" b="1" dirty="0">
                <a:latin typeface="+mn-lt"/>
              </a:rPr>
              <a:t>You should now be able to answer the following: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What is a function?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Describe </a:t>
            </a:r>
            <a:r>
              <a:rPr lang="en-US" b="1" dirty="0"/>
              <a:t>Character</a:t>
            </a:r>
            <a:r>
              <a:rPr lang="en-US" dirty="0">
                <a:latin typeface="+mn-lt"/>
              </a:rPr>
              <a:t> functions from this module.</a:t>
            </a:r>
          </a:p>
          <a:p>
            <a:pPr>
              <a:spcBef>
                <a:spcPts val="1200"/>
              </a:spcBef>
            </a:pPr>
            <a:r>
              <a:rPr lang="en-US" dirty="0"/>
              <a:t>Describe </a:t>
            </a:r>
            <a:r>
              <a:rPr lang="en-US" b="1" dirty="0"/>
              <a:t>Number</a:t>
            </a:r>
            <a:r>
              <a:rPr lang="en-US" dirty="0"/>
              <a:t> functions from this module.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Explain what symbol is used to do string concatenation in SQL?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44545"/>
      </p:ext>
    </p:extLst>
  </p:cSld>
  <p:clrMapOvr>
    <a:masterClrMapping/>
  </p:clrMapOvr>
  <p:transition spd="med">
    <p:pull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48" y="112332"/>
            <a:ext cx="7200900" cy="500100"/>
          </a:xfrm>
        </p:spPr>
        <p:txBody>
          <a:bodyPr/>
          <a:lstStyle/>
          <a:p>
            <a:r>
              <a:rPr lang="en-US" dirty="0"/>
              <a:t>Up Next . . 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342" y="950369"/>
            <a:ext cx="8325900" cy="4563600"/>
          </a:xfrm>
        </p:spPr>
        <p:txBody>
          <a:bodyPr/>
          <a:lstStyle/>
          <a:p>
            <a:r>
              <a:rPr lang="en-US" dirty="0"/>
              <a:t>Aggregate Functions: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SUM</a:t>
            </a:r>
            <a:r>
              <a:rPr lang="en-US" dirty="0"/>
              <a:t>(), </a:t>
            </a:r>
            <a:r>
              <a:rPr lang="en-US" b="1" dirty="0"/>
              <a:t>MIN</a:t>
            </a:r>
            <a:r>
              <a:rPr lang="en-US" dirty="0"/>
              <a:t>(), </a:t>
            </a:r>
            <a:r>
              <a:rPr lang="en-US" b="1" dirty="0"/>
              <a:t>MAX</a:t>
            </a:r>
            <a:r>
              <a:rPr lang="en-US" dirty="0"/>
              <a:t>(), </a:t>
            </a:r>
            <a:r>
              <a:rPr lang="en-US" b="1" dirty="0"/>
              <a:t>AVG</a:t>
            </a:r>
            <a:r>
              <a:rPr lang="en-US" dirty="0"/>
              <a:t>(), </a:t>
            </a:r>
            <a:r>
              <a:rPr lang="en-US" b="1" dirty="0"/>
              <a:t>COUNT</a:t>
            </a:r>
            <a:r>
              <a:rPr lang="en-US" dirty="0"/>
              <a:t>(). </a:t>
            </a:r>
            <a:r>
              <a:rPr lang="en-US" b="1" dirty="0"/>
              <a:t>COUNT</a:t>
            </a:r>
            <a:r>
              <a:rPr lang="en-US" dirty="0"/>
              <a:t>(</a:t>
            </a:r>
            <a:r>
              <a:rPr lang="en-US" b="1" dirty="0"/>
              <a:t>*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New keyword: </a:t>
            </a:r>
            <a:r>
              <a:rPr lang="en-US" b="1" dirty="0"/>
              <a:t>GROUP 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7071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Built-in Functions - Character Manipulation</a:t>
            </a:r>
            <a:endParaRPr dirty="0"/>
          </a:p>
        </p:txBody>
      </p:sp>
      <p:sp>
        <p:nvSpPr>
          <p:cNvPr id="230" name="Google Shape;230;p33"/>
          <p:cNvSpPr txBox="1">
            <a:spLocks noGrp="1"/>
          </p:cNvSpPr>
          <p:nvPr>
            <p:ph type="body" idx="1"/>
          </p:nvPr>
        </p:nvSpPr>
        <p:spPr>
          <a:xfrm>
            <a:off x="283464" y="831497"/>
            <a:ext cx="8668512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There are a lot of built-in functions in SQL and we are certainly not covering all of them!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r>
              <a:rPr lang="en-US" dirty="0"/>
              <a:t>In the following slides we will be covering some useful </a:t>
            </a:r>
            <a:r>
              <a:rPr lang="en-US" b="1" dirty="0"/>
              <a:t>Character Manipulation Functions</a:t>
            </a:r>
            <a:r>
              <a:rPr lang="en-US" dirty="0"/>
              <a:t>:  </a:t>
            </a:r>
            <a:br>
              <a:rPr lang="en-US" dirty="0"/>
            </a:b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UPPER</a:t>
            </a:r>
            <a:r>
              <a:rPr lang="en-US" dirty="0"/>
              <a:t>, 			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LOWER</a:t>
            </a:r>
            <a:r>
              <a:rPr lang="en-US" dirty="0"/>
              <a:t>, 		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INITCAP</a:t>
            </a:r>
            <a:r>
              <a:rPr lang="en-US" dirty="0"/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SUBSTR</a:t>
            </a:r>
            <a:r>
              <a:rPr lang="en-US" dirty="0"/>
              <a:t>, 			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POSITION</a:t>
            </a:r>
            <a:r>
              <a:rPr lang="en-US" dirty="0"/>
              <a:t>, 		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LENGTH</a:t>
            </a:r>
            <a:r>
              <a:rPr lang="en-US" dirty="0"/>
              <a:t>,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LPAD</a:t>
            </a:r>
            <a:r>
              <a:rPr lang="en-US" dirty="0"/>
              <a:t>, 			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RPAD</a:t>
            </a:r>
            <a:r>
              <a:rPr lang="en-US" dirty="0"/>
              <a:t>,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TRIM</a:t>
            </a:r>
            <a:r>
              <a:rPr lang="en-US" dirty="0"/>
              <a:t>, 			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LTRIM</a:t>
            </a:r>
            <a:r>
              <a:rPr lang="en-US" dirty="0"/>
              <a:t>, 		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RTRIM</a:t>
            </a:r>
            <a:r>
              <a:rPr lang="en-US" dirty="0"/>
              <a:t>,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REPLACE</a:t>
            </a:r>
            <a:r>
              <a:rPr lang="en-US" dirty="0"/>
              <a:t>, 			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TRANSLATE</a:t>
            </a:r>
            <a:r>
              <a:rPr lang="en-US" dirty="0"/>
              <a:t>,		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CONCAT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3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af92f5f-b7de-48a0-8ceb-b2ecdbad9266" xsi:nil="true"/>
    <lcf76f155ced4ddcb4097134ff3c332f xmlns="b02f8d7d-7bea-45ea-802c-6ef2eb648d4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221DD8CB34B44CB6B2CD9B4C5AE2D7" ma:contentTypeVersion="14" ma:contentTypeDescription="Create a new document." ma:contentTypeScope="" ma:versionID="309121ada395293f075219582f62dd12">
  <xsd:schema xmlns:xsd="http://www.w3.org/2001/XMLSchema" xmlns:xs="http://www.w3.org/2001/XMLSchema" xmlns:p="http://schemas.microsoft.com/office/2006/metadata/properties" xmlns:ns2="b02f8d7d-7bea-45ea-802c-6ef2eb648d45" xmlns:ns3="9af92f5f-b7de-48a0-8ceb-b2ecdbad9266" targetNamespace="http://schemas.microsoft.com/office/2006/metadata/properties" ma:root="true" ma:fieldsID="36485d4666a518ed914154167fcf00ce" ns2:_="" ns3:_="">
    <xsd:import namespace="b02f8d7d-7bea-45ea-802c-6ef2eb648d45"/>
    <xsd:import namespace="9af92f5f-b7de-48a0-8ceb-b2ecdbad9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f8d7d-7bea-45ea-802c-6ef2eb64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a87413a6-e425-463b-b224-a4b5e77e4f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92f5f-b7de-48a0-8ceb-b2ecdbad92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893bfe85-6842-4359-8c81-831de79d7612}" ma:internalName="TaxCatchAll" ma:showField="CatchAllData" ma:web="9af92f5f-b7de-48a0-8ceb-b2ecdbad9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15AB7D-EB28-4F2C-941D-DBF3A74778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98E36-B716-470D-A892-9F8832AAF73F}">
  <ds:schemaRefs>
    <ds:schemaRef ds:uri="http://schemas.openxmlformats.org/package/2006/metadata/core-properties"/>
    <ds:schemaRef ds:uri="9af92f5f-b7de-48a0-8ceb-b2ecdbad9266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b02f8d7d-7bea-45ea-802c-6ef2eb648d4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A041046-3500-4811-A6AB-F2BB263FA3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2f8d7d-7bea-45ea-802c-6ef2eb648d45"/>
    <ds:schemaRef ds:uri="9af92f5f-b7de-48a0-8ceb-b2ecdbad92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21086</TotalTime>
  <Words>4843</Words>
  <Application>Microsoft Office PowerPoint</Application>
  <PresentationFormat>全屏显示(4:3)</PresentationFormat>
  <Paragraphs>985</Paragraphs>
  <Slides>84</Slides>
  <Notes>82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84</vt:i4>
      </vt:variant>
    </vt:vector>
  </HeadingPairs>
  <TitlesOfParts>
    <vt:vector size="86" baseType="lpstr">
      <vt:lpstr>Streamline</vt:lpstr>
      <vt:lpstr>Streamline</vt:lpstr>
      <vt:lpstr>Built-In SQL Functions</vt:lpstr>
      <vt:lpstr>In These Slides . . .</vt:lpstr>
      <vt:lpstr>Built-in Functions</vt:lpstr>
      <vt:lpstr>Built-in Functions</vt:lpstr>
      <vt:lpstr>WHERE Clause - Comparison Test </vt:lpstr>
      <vt:lpstr>Built-in Functions - Renaming columns</vt:lpstr>
      <vt:lpstr>Built-in Functions - Syntax</vt:lpstr>
      <vt:lpstr>Built-in Functions - Character Manipulation</vt:lpstr>
      <vt:lpstr>Built-in Functions - Character Manipulation</vt:lpstr>
      <vt:lpstr>Functions - LOWER</vt:lpstr>
      <vt:lpstr>Functions - LOWER</vt:lpstr>
      <vt:lpstr>Functions - INITCAP</vt:lpstr>
      <vt:lpstr>Functions - SUBSTR</vt:lpstr>
      <vt:lpstr>Functions - Character Positions</vt:lpstr>
      <vt:lpstr>Functions - SUBSTR Parameters</vt:lpstr>
      <vt:lpstr>Built-in Functions - Character Manipulation</vt:lpstr>
      <vt:lpstr>Functions - SUBSTR Examples</vt:lpstr>
      <vt:lpstr>Functions - SUBSTR Parameters</vt:lpstr>
      <vt:lpstr>Functions - SUBSTR Parameters</vt:lpstr>
      <vt:lpstr>Functions - SUBSTR Parameters</vt:lpstr>
      <vt:lpstr>Functions - SUBSTR Parameters</vt:lpstr>
      <vt:lpstr>Functions -POSITION</vt:lpstr>
      <vt:lpstr>Functions -POSITION Parameters</vt:lpstr>
      <vt:lpstr>Functions -POSITION Parameters</vt:lpstr>
      <vt:lpstr>Functions -POSITION Table Example</vt:lpstr>
      <vt:lpstr>Function -POSITION Table Example</vt:lpstr>
      <vt:lpstr>Functions - LENGTH</vt:lpstr>
      <vt:lpstr>Functions - LENGTH</vt:lpstr>
      <vt:lpstr>Functions - LENGTH</vt:lpstr>
      <vt:lpstr>Functions - LENGTH</vt:lpstr>
      <vt:lpstr>Functions - LPAD / RPAD</vt:lpstr>
      <vt:lpstr>Functions - LPAD / RPAD Parameters</vt:lpstr>
      <vt:lpstr>Functions - LPAD / RPAD Parameters</vt:lpstr>
      <vt:lpstr>Functions -  LPAD / RPAD Parameters</vt:lpstr>
      <vt:lpstr>Functions -  LPAD / RPAD Parameters</vt:lpstr>
      <vt:lpstr>Functions - TRIM</vt:lpstr>
      <vt:lpstr>Functions - LTRIM</vt:lpstr>
      <vt:lpstr>Functions - RTRIM</vt:lpstr>
      <vt:lpstr>Functions - CONCAT</vt:lpstr>
      <vt:lpstr>Alternative SQL Concatenation - ||</vt:lpstr>
      <vt:lpstr>Concatenation Examples</vt:lpstr>
      <vt:lpstr>Concatenation Examples</vt:lpstr>
      <vt:lpstr>Functions - REPLACE</vt:lpstr>
      <vt:lpstr>Concatenation Examples</vt:lpstr>
      <vt:lpstr>Concatenation Examples</vt:lpstr>
      <vt:lpstr>Functions - TRANSLATE</vt:lpstr>
      <vt:lpstr>Functions - TRANSLATE</vt:lpstr>
      <vt:lpstr>Functions - TRANSLATE</vt:lpstr>
      <vt:lpstr>Advanced Function Examples</vt:lpstr>
      <vt:lpstr>Advanced Function Examples</vt:lpstr>
      <vt:lpstr>Advanced Function Examples</vt:lpstr>
      <vt:lpstr>Advanced Function Examples</vt:lpstr>
      <vt:lpstr>Advanced Function Examples</vt:lpstr>
      <vt:lpstr>Advanced Function Examples</vt:lpstr>
      <vt:lpstr>Advanced Function Examples</vt:lpstr>
      <vt:lpstr>Functions - Number Functions</vt:lpstr>
      <vt:lpstr>Functions - Numbers</vt:lpstr>
      <vt:lpstr>Functions - ROUND - Examples</vt:lpstr>
      <vt:lpstr>Functions - ROUND - Example Solutions</vt:lpstr>
      <vt:lpstr>Functions - Numbers</vt:lpstr>
      <vt:lpstr>Functions - TRUNC - Examples</vt:lpstr>
      <vt:lpstr>Functions - TRUNC - Example Solutions</vt:lpstr>
      <vt:lpstr>Functions - Modulus</vt:lpstr>
      <vt:lpstr>Functions - Absolute Value</vt:lpstr>
      <vt:lpstr>Functions - Number Formatting</vt:lpstr>
      <vt:lpstr>Functions - TO_CHAR - Number Formatting</vt:lpstr>
      <vt:lpstr>Functions - TO_CHAR - Number Formatting</vt:lpstr>
      <vt:lpstr>Functions - TO_CHAR - Number Formatting</vt:lpstr>
      <vt:lpstr>Functions - TO_CHAR - Number Formatting</vt:lpstr>
      <vt:lpstr>Functions - TO_CHAR - Number Formatting</vt:lpstr>
      <vt:lpstr>Functions - TO_CHAR - Number Formatting</vt:lpstr>
      <vt:lpstr>Functions - TO_CHAR - Number Formatting</vt:lpstr>
      <vt:lpstr>Functions - Date Functions</vt:lpstr>
      <vt:lpstr>Functions - Date Formatting</vt:lpstr>
      <vt:lpstr>PowerPoint 演示文稿</vt:lpstr>
      <vt:lpstr>Functions - TIME Formatting</vt:lpstr>
      <vt:lpstr>Functions - TO_CHAR - Date Formatting</vt:lpstr>
      <vt:lpstr>Functions - TO_CHAR - Time Formatting</vt:lpstr>
      <vt:lpstr>Date Functions -</vt:lpstr>
      <vt:lpstr>Functions - TO_DATE - Time Formatting</vt:lpstr>
      <vt:lpstr>Functions - Other Functions</vt:lpstr>
      <vt:lpstr>Functions - Other Functions</vt:lpstr>
      <vt:lpstr>Summary</vt:lpstr>
      <vt:lpstr>Up Next . .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SQL Functions</dc:title>
  <cp:lastModifiedBy>Michael I Poitras</cp:lastModifiedBy>
  <cp:revision>130</cp:revision>
  <dcterms:modified xsi:type="dcterms:W3CDTF">2022-11-07T19:13:13Z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0x01010003221DD8CB34B44CB6B2CD9B4C5AE2D7</vt:lpwstr>
  </property>
  <property fmtid="{D5CDD505-2E9C-101B-9397-08002B2CF9AE}" pid="3" name="MediaServiceImageTags">
    <vt:lpwstr/>
  </property>
</Properties>
</file>