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4"/>
  </p:sldMasterIdLst>
  <p:notesMasterIdLst>
    <p:notesMasterId r:id="rId34"/>
  </p:notesMasterIdLst>
  <p:sldIdLst>
    <p:sldId id="285" r:id="rId5"/>
    <p:sldId id="284" r:id="rId6"/>
    <p:sldId id="283" r:id="rId7"/>
    <p:sldId id="282" r:id="rId8"/>
    <p:sldId id="281" r:id="rId9"/>
    <p:sldId id="280" r:id="rId10"/>
    <p:sldId id="279" r:id="rId11"/>
    <p:sldId id="278" r:id="rId12"/>
    <p:sldId id="277" r:id="rId13"/>
    <p:sldId id="276" r:id="rId14"/>
    <p:sldId id="275" r:id="rId15"/>
    <p:sldId id="274" r:id="rId16"/>
    <p:sldId id="273" r:id="rId17"/>
    <p:sldId id="272" r:id="rId18"/>
    <p:sldId id="271" r:id="rId19"/>
    <p:sldId id="270" r:id="rId20"/>
    <p:sldId id="269" r:id="rId21"/>
    <p:sldId id="268" r:id="rId22"/>
    <p:sldId id="267" r:id="rId23"/>
    <p:sldId id="266" r:id="rId24"/>
    <p:sldId id="265" r:id="rId25"/>
    <p:sldId id="264" r:id="rId26"/>
    <p:sldId id="263" r:id="rId27"/>
    <p:sldId id="262" r:id="rId28"/>
    <p:sldId id="261" r:id="rId29"/>
    <p:sldId id="260" r:id="rId30"/>
    <p:sldId id="259" r:id="rId31"/>
    <p:sldId id="258" r:id="rId32"/>
    <p:sldId id="257" r:id="rId33"/>
  </p:sldIdLst>
  <p:sldSz cx="9144000" cy="6858000" type="screen4x3"/>
  <p:notesSz cx="6858000" cy="9199563"/>
  <p:embeddedFontLst>
    <p:embeddedFont>
      <p:font typeface="Cambria" panose="02040503050406030204" pitchFamily="18" charset="0"/>
      <p:regular r:id="rId35"/>
      <p:bold r:id="rId36"/>
      <p:italic r:id="rId37"/>
      <p:boldItalic r:id="rId38"/>
    </p:embeddedFont>
    <p:embeddedFont>
      <p:font typeface="IBM Plex Mono" panose="020B0509050203000203" pitchFamily="49" charset="0"/>
      <p:regular r:id="rId39"/>
      <p:bold r:id="rId40"/>
      <p:italic r:id="rId41"/>
      <p:boldItalic r:id="rId42"/>
    </p:embeddedFont>
    <p:embeddedFont>
      <p:font typeface="Lato" panose="020F0502020204030203" pitchFamily="34" charset="0"/>
      <p:regular r:id="rId43"/>
      <p:bold r:id="rId44"/>
      <p:italic r:id="rId45"/>
      <p:boldItalic r:id="rId46"/>
    </p:embeddedFont>
    <p:embeddedFont>
      <p:font typeface="Lato Light" panose="020F0502020204030203" pitchFamily="34" charset="0"/>
      <p:regular r:id="rId47"/>
      <p:italic r:id="rId4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5E6421B-4FF8-43E6-96D7-C1FD320E293A}" v="103" dt="2022-11-22T14:24:14.878"/>
    <p1510:client id="{E5206D4F-53F8-421F-90B1-7A7D3FF48C70}" v="30" dt="2022-11-22T14:26:49.1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5697" autoAdjust="0"/>
  </p:normalViewPr>
  <p:slideViewPr>
    <p:cSldViewPr snapToGrid="0">
      <p:cViewPr varScale="1">
        <p:scale>
          <a:sx n="58" d="100"/>
          <a:sy n="58" d="100"/>
        </p:scale>
        <p:origin x="209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5.fntdata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42" Type="http://schemas.openxmlformats.org/officeDocument/2006/relationships/font" Target="fonts/font8.fntdata"/><Relationship Id="rId47" Type="http://schemas.openxmlformats.org/officeDocument/2006/relationships/font" Target="fonts/font13.fntdata"/><Relationship Id="rId50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font" Target="fonts/font3.fntdata"/><Relationship Id="rId40" Type="http://schemas.openxmlformats.org/officeDocument/2006/relationships/font" Target="fonts/font6.fntdata"/><Relationship Id="rId45" Type="http://schemas.openxmlformats.org/officeDocument/2006/relationships/font" Target="fonts/font11.fntdata"/><Relationship Id="rId53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font" Target="fonts/font10.fntdata"/><Relationship Id="rId52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font" Target="fonts/font1.fntdata"/><Relationship Id="rId43" Type="http://schemas.openxmlformats.org/officeDocument/2006/relationships/font" Target="fonts/font9.fntdata"/><Relationship Id="rId48" Type="http://schemas.openxmlformats.org/officeDocument/2006/relationships/font" Target="fonts/font14.fntdata"/><Relationship Id="rId8" Type="http://schemas.openxmlformats.org/officeDocument/2006/relationships/slide" Target="slides/slide4.xml"/><Relationship Id="rId51" Type="http://schemas.openxmlformats.org/officeDocument/2006/relationships/theme" Target="theme/theme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font" Target="fonts/font4.fntdata"/><Relationship Id="rId46" Type="http://schemas.openxmlformats.org/officeDocument/2006/relationships/font" Target="fonts/font12.fntdata"/><Relationship Id="rId20" Type="http://schemas.openxmlformats.org/officeDocument/2006/relationships/slide" Target="slides/slide16.xml"/><Relationship Id="rId41" Type="http://schemas.openxmlformats.org/officeDocument/2006/relationships/font" Target="fonts/font7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font" Target="fonts/font2.fntdata"/><Relationship Id="rId4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6200" y="0"/>
            <a:ext cx="2971800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739188"/>
            <a:ext cx="2971800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6200" y="8739188"/>
            <a:ext cx="2971800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3" name="Google Shape;163;p1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4" name="Google Shape;164;p1:notes"/>
          <p:cNvSpPr txBox="1">
            <a:spLocks noGrp="1"/>
          </p:cNvSpPr>
          <p:nvPr>
            <p:ph type="sldNum" idx="12"/>
          </p:nvPr>
        </p:nvSpPr>
        <p:spPr>
          <a:xfrm>
            <a:off x="3886200" y="8739188"/>
            <a:ext cx="2971800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a7834f2401_0_7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3" name="Google Shape;233;ga7834f2401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add92eb9bc_0_242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0" name="Google Shape;240;gadd92eb9bc_0_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add92eb9bc_0_251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49" name="Google Shape;249;gadd92eb9bc_0_2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a7834f2401_0_13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59" name="Google Shape;259;ga7834f2401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add92eb9bc_0_261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7" name="Google Shape;267;gadd92eb9bc_0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add92eb9bc_0_267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74" name="Google Shape;274;gadd92eb9bc_0_2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add92eb9bc_0_277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3" name="Google Shape;283;gadd92eb9bc_0_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add92eb9bc_0_283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0" name="Google Shape;290;gadd92eb9bc_0_2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add92eb9bc_0_303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8" name="Google Shape;298;gadd92eb9bc_0_3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a578501eb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a578501eb0_0_0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ga578501eb0_0_0:notes"/>
          <p:cNvSpPr txBox="1">
            <a:spLocks noGrp="1"/>
          </p:cNvSpPr>
          <p:nvPr>
            <p:ph type="sldNum" idx="12"/>
          </p:nvPr>
        </p:nvSpPr>
        <p:spPr>
          <a:xfrm>
            <a:off x="3886200" y="8739188"/>
            <a:ext cx="2971800" cy="4605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add92eb9bc_0_74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0" name="Google Shape;170;gadd92eb9bc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a578501eb0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a578501eb0_0_12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ga578501eb0_0_12:notes"/>
          <p:cNvSpPr txBox="1">
            <a:spLocks noGrp="1"/>
          </p:cNvSpPr>
          <p:nvPr>
            <p:ph type="sldNum" idx="12"/>
          </p:nvPr>
        </p:nvSpPr>
        <p:spPr>
          <a:xfrm>
            <a:off x="3886200" y="8739188"/>
            <a:ext cx="2971800" cy="4605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a578501eb0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a578501eb0_0_25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ga578501eb0_0_25:notes"/>
          <p:cNvSpPr txBox="1">
            <a:spLocks noGrp="1"/>
          </p:cNvSpPr>
          <p:nvPr>
            <p:ph type="sldNum" idx="12"/>
          </p:nvPr>
        </p:nvSpPr>
        <p:spPr>
          <a:xfrm>
            <a:off x="3886200" y="8739188"/>
            <a:ext cx="2971800" cy="4605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a578501eb0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a578501eb0_0_51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ga578501eb0_0_51:notes"/>
          <p:cNvSpPr txBox="1">
            <a:spLocks noGrp="1"/>
          </p:cNvSpPr>
          <p:nvPr>
            <p:ph type="sldNum" idx="12"/>
          </p:nvPr>
        </p:nvSpPr>
        <p:spPr>
          <a:xfrm>
            <a:off x="3886200" y="8739188"/>
            <a:ext cx="2971800" cy="4605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add92eb9bc_0_312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1" name="Google Shape;351;gadd92eb9bc_0_3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add92eb9bc_0_343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8" name="Google Shape;358;gadd92eb9bc_0_3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add92eb9bc_0_419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rPr lang="en-US"/>
              <a:t>It’s Correlated!</a:t>
            </a:r>
            <a:endParaRPr/>
          </a:p>
        </p:txBody>
      </p:sp>
      <p:sp>
        <p:nvSpPr>
          <p:cNvPr id="366" name="Google Shape;366;gadd92eb9bc_0_4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add92eb9bc_0_428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76" name="Google Shape;376;gadd92eb9bc_0_4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add92eb9bc_0_318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85" name="Google Shape;385;gadd92eb9bc_0_3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add92eb9bc_0_437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92" name="Google Shape;392;gadd92eb9bc_0_4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add92eb9bc_0_446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However the same result can be found with:</a:t>
            </a:r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SELECT </a:t>
            </a:r>
            <a:r>
              <a:rPr lang="en-US" dirty="0" err="1"/>
              <a:t>job_id</a:t>
            </a:r>
            <a:r>
              <a:rPr lang="en-US" dirty="0"/>
              <a:t>, AVG(salary) AS "Average"</a:t>
            </a:r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 FROM Employees</a:t>
            </a:r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 GROUP BY </a:t>
            </a:r>
            <a:r>
              <a:rPr lang="en-US" dirty="0" err="1"/>
              <a:t>job_id</a:t>
            </a:r>
            <a:endParaRPr lang="en-US" dirty="0"/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rPr lang="en-US"/>
              <a:t>ORDER BY "Average" ASC;</a:t>
            </a:r>
            <a:endParaRPr/>
          </a:p>
        </p:txBody>
      </p:sp>
      <p:sp>
        <p:nvSpPr>
          <p:cNvPr id="400" name="Google Shape;400;gadd92eb9bc_0_4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add92eb9bc_0_154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7" name="Google Shape;177;gadd92eb9bc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add92eb9bc_0_208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4" name="Google Shape;184;gadd92eb9bc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add92eb9bc_0_216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3" name="Google Shape;193;gadd92eb9bc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add92eb9bc_0_223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3" name="Google Shape;203;gadd92eb9bc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add92eb9bc_0_229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0" name="Google Shape;210;gadd92eb9bc_0_2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add92eb9bc_0_235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7" name="Google Shape;217;gadd92eb9bc_0_2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a7834f2401_0_0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5" name="Google Shape;225;ga7834f240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491595" y="1763267"/>
            <a:ext cx="7688100" cy="22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  <a:latin typeface="+mj-l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491772" y="4230533"/>
            <a:ext cx="7688100" cy="7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+mn-l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0" name="Google Shape;20;p2"/>
          <p:cNvGrpSpPr/>
          <p:nvPr/>
        </p:nvGrpSpPr>
        <p:grpSpPr>
          <a:xfrm>
            <a:off x="581122" y="1740729"/>
            <a:ext cx="745804" cy="61200"/>
            <a:chOff x="830392" y="1588329"/>
            <a:chExt cx="745804" cy="61200"/>
          </a:xfrm>
        </p:grpSpPr>
        <p:sp>
          <p:nvSpPr>
            <p:cNvPr id="21" name="Google Shape;21;p2"/>
            <p:cNvSpPr/>
            <p:nvPr/>
          </p:nvSpPr>
          <p:spPr>
            <a:xfrm rot="-5400000">
              <a:off x="1359146" y="1432479"/>
              <a:ext cx="61200" cy="3729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 rot="-5400000">
              <a:off x="987742" y="1430979"/>
              <a:ext cx="61200" cy="375900"/>
            </a:xfrm>
            <a:prstGeom prst="rect">
              <a:avLst/>
            </a:prstGeom>
            <a:solidFill>
              <a:srgbClr val="006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 spd="med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 txBox="1">
            <a:spLocks noGrp="1"/>
          </p:cNvSpPr>
          <p:nvPr>
            <p:ph type="body" idx="1"/>
          </p:nvPr>
        </p:nvSpPr>
        <p:spPr>
          <a:xfrm>
            <a:off x="505605" y="5830068"/>
            <a:ext cx="7697400" cy="6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rgbClr val="006FBF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12"/>
          <p:cNvGrpSpPr/>
          <p:nvPr/>
        </p:nvGrpSpPr>
        <p:grpSpPr>
          <a:xfrm>
            <a:off x="581122" y="5558926"/>
            <a:ext cx="745763" cy="61102"/>
            <a:chOff x="4580561" y="2589004"/>
            <a:chExt cx="1064464" cy="25200"/>
          </a:xfrm>
        </p:grpSpPr>
        <p:sp>
          <p:nvSpPr>
            <p:cNvPr id="86" name="Google Shape;86;p1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1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8" name="Google Shape;88;p12"/>
          <p:cNvSpPr txBox="1">
            <a:spLocks noGrp="1"/>
          </p:cNvSpPr>
          <p:nvPr>
            <p:ph type="title" hasCustomPrompt="1"/>
          </p:nvPr>
        </p:nvSpPr>
        <p:spPr>
          <a:xfrm>
            <a:off x="507946" y="978600"/>
            <a:ext cx="7688400" cy="16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9" name="Google Shape;89;p12"/>
          <p:cNvSpPr txBox="1">
            <a:spLocks noGrp="1"/>
          </p:cNvSpPr>
          <p:nvPr>
            <p:ph type="body" idx="1"/>
          </p:nvPr>
        </p:nvSpPr>
        <p:spPr>
          <a:xfrm>
            <a:off x="507946" y="3030517"/>
            <a:ext cx="7688400" cy="21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0" name="Google Shape;90;p12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pull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3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aylight Default Template" type="obj">
  <p:cSld name="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3"/>
          <p:cNvSpPr txBox="1">
            <a:spLocks noGrp="1"/>
          </p:cNvSpPr>
          <p:nvPr>
            <p:ph type="title"/>
          </p:nvPr>
        </p:nvSpPr>
        <p:spPr>
          <a:xfrm>
            <a:off x="473342" y="75150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>
                <a:latin typeface="+mj-l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body" idx="1"/>
          </p:nvPr>
        </p:nvSpPr>
        <p:spPr>
          <a:xfrm>
            <a:off x="473342" y="994636"/>
            <a:ext cx="8325900" cy="45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ato Light"/>
              <a:buChar char="●"/>
              <a:defRPr sz="2400" b="0">
                <a:latin typeface="+mn-lt"/>
                <a:ea typeface="Lato Light"/>
                <a:cs typeface="Lato Light"/>
                <a:sym typeface="Lato Light"/>
              </a:defRPr>
            </a:lvl1pPr>
            <a:lvl2pPr marL="914400" lvl="1" indent="-3810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Font typeface="Lato Light"/>
              <a:buChar char="○"/>
              <a:defRPr sz="2400">
                <a:latin typeface="Lato Light"/>
                <a:ea typeface="Lato Light"/>
                <a:cs typeface="Lato Light"/>
                <a:sym typeface="Lato Light"/>
              </a:defRPr>
            </a:lvl2pPr>
            <a:lvl3pPr marL="1371600" lvl="2" indent="-3810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Font typeface="Lato Light"/>
              <a:buChar char="■"/>
              <a:defRPr sz="2400">
                <a:latin typeface="Lato Light"/>
                <a:ea typeface="Lato Light"/>
                <a:cs typeface="Lato Light"/>
                <a:sym typeface="Lato Light"/>
              </a:defRPr>
            </a:lvl3pPr>
            <a:lvl4pPr marL="1828800" lvl="3" indent="-3810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Font typeface="Lato Light"/>
              <a:buChar char="●"/>
              <a:defRPr sz="2400">
                <a:latin typeface="Lato Light"/>
                <a:ea typeface="Lato Light"/>
                <a:cs typeface="Lato Light"/>
                <a:sym typeface="Lato Light"/>
              </a:defRPr>
            </a:lvl4pPr>
            <a:lvl5pPr marL="2286000" lvl="4" indent="-3810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Font typeface="Lato Light"/>
              <a:buChar char="○"/>
              <a:defRPr sz="2400">
                <a:latin typeface="Lato Light"/>
                <a:ea typeface="Lato Light"/>
                <a:cs typeface="Lato Light"/>
                <a:sym typeface="Lato Light"/>
              </a:defRPr>
            </a:lvl5pPr>
            <a:lvl6pPr marL="2743200" lvl="5" indent="-3810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Font typeface="Lato Light"/>
              <a:buChar char="■"/>
              <a:defRPr sz="2400">
                <a:latin typeface="Lato Light"/>
                <a:ea typeface="Lato Light"/>
                <a:cs typeface="Lato Light"/>
                <a:sym typeface="Lato Light"/>
              </a:defRPr>
            </a:lvl6pPr>
            <a:lvl7pPr marL="3200400" lvl="6" indent="-3810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Font typeface="Lato Light"/>
              <a:buChar char="●"/>
              <a:defRPr sz="2400">
                <a:latin typeface="Lato Light"/>
                <a:ea typeface="Lato Light"/>
                <a:cs typeface="Lato Light"/>
                <a:sym typeface="Lato Light"/>
              </a:defRPr>
            </a:lvl7pPr>
            <a:lvl8pPr marL="3657600" lvl="7" indent="-3810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Font typeface="Lato Light"/>
              <a:buChar char="○"/>
              <a:defRPr sz="2400">
                <a:latin typeface="Lato Light"/>
                <a:ea typeface="Lato Light"/>
                <a:cs typeface="Lato Light"/>
                <a:sym typeface="Lato Light"/>
              </a:defRPr>
            </a:lvl8pPr>
            <a:lvl9pPr marL="4114800" lvl="8" indent="-381000" algn="l"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  <a:buSzPts val="2400"/>
              <a:buFont typeface="Lato Light"/>
              <a:buChar char="■"/>
              <a:defRPr sz="2400"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pull/>
  </p:transition>
  <p:extLst>
    <p:ext uri="{DCECCB84-F9BA-43D5-87BE-67443E8EF086}">
      <p15:sldGuideLst xmlns:p15="http://schemas.microsoft.com/office/powerpoint/2012/main">
        <p15:guide id="1" orient="horz" pos="840">
          <p15:clr>
            <a:srgbClr val="FA7B17"/>
          </p15:clr>
        </p15:guide>
        <p15:guide id="2" orient="horz" pos="1080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6FBF"/>
        </a:solid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583282" y="1588427"/>
            <a:ext cx="745763" cy="61102"/>
            <a:chOff x="4580561" y="2589004"/>
            <a:chExt cx="1064464" cy="25200"/>
          </a:xfrm>
        </p:grpSpPr>
        <p:sp>
          <p:nvSpPr>
            <p:cNvPr id="30" name="Google Shape;30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" name="Google Shape;32;p4"/>
          <p:cNvSpPr txBox="1">
            <a:spLocks noGrp="1"/>
          </p:cNvSpPr>
          <p:nvPr>
            <p:ph type="title"/>
          </p:nvPr>
        </p:nvSpPr>
        <p:spPr>
          <a:xfrm>
            <a:off x="500850" y="1763267"/>
            <a:ext cx="7688400" cy="20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 dirty="0"/>
          </a:p>
        </p:txBody>
      </p:sp>
      <p:sp>
        <p:nvSpPr>
          <p:cNvPr id="33" name="Google Shape;33;p4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473342" y="47461"/>
            <a:ext cx="7688700" cy="555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>
                <a:latin typeface="+mj-l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473341" y="1011399"/>
            <a:ext cx="8448467" cy="4611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2400">
                <a:latin typeface="+mn-lt"/>
              </a:defRPr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 dirty="0"/>
          </a:p>
        </p:txBody>
      </p:sp>
      <p:sp>
        <p:nvSpPr>
          <p:cNvPr id="41" name="Google Shape;41;p5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500850" y="1758200"/>
            <a:ext cx="7688400" cy="7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1"/>
          </p:nvPr>
        </p:nvSpPr>
        <p:spPr>
          <a:xfrm>
            <a:off x="500725" y="2771833"/>
            <a:ext cx="3774300" cy="30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2"/>
          </p:nvPr>
        </p:nvSpPr>
        <p:spPr>
          <a:xfrm>
            <a:off x="4415004" y="2771833"/>
            <a:ext cx="3774300" cy="30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48" name="Google Shape;48;p6"/>
          <p:cNvGrpSpPr/>
          <p:nvPr/>
        </p:nvGrpSpPr>
        <p:grpSpPr>
          <a:xfrm>
            <a:off x="574027" y="1588329"/>
            <a:ext cx="745804" cy="61200"/>
            <a:chOff x="830392" y="1588329"/>
            <a:chExt cx="745804" cy="61200"/>
          </a:xfrm>
        </p:grpSpPr>
        <p:sp>
          <p:nvSpPr>
            <p:cNvPr id="49" name="Google Shape;49;p6"/>
            <p:cNvSpPr/>
            <p:nvPr/>
          </p:nvSpPr>
          <p:spPr>
            <a:xfrm rot="-5400000">
              <a:off x="1359146" y="1432479"/>
              <a:ext cx="61200" cy="3729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6"/>
            <p:cNvSpPr/>
            <p:nvPr/>
          </p:nvSpPr>
          <p:spPr>
            <a:xfrm rot="-5400000">
              <a:off x="987742" y="1430979"/>
              <a:ext cx="61200" cy="375900"/>
            </a:xfrm>
            <a:prstGeom prst="rect">
              <a:avLst/>
            </a:prstGeom>
            <a:solidFill>
              <a:srgbClr val="006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 spd="med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7"/>
          <p:cNvSpPr txBox="1">
            <a:spLocks noGrp="1"/>
          </p:cNvSpPr>
          <p:nvPr>
            <p:ph type="title"/>
          </p:nvPr>
        </p:nvSpPr>
        <p:spPr>
          <a:xfrm>
            <a:off x="498690" y="1758200"/>
            <a:ext cx="7688400" cy="7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55" name="Google Shape;55;p7"/>
          <p:cNvGrpSpPr/>
          <p:nvPr/>
        </p:nvGrpSpPr>
        <p:grpSpPr>
          <a:xfrm>
            <a:off x="571867" y="1588329"/>
            <a:ext cx="745804" cy="61200"/>
            <a:chOff x="830392" y="1588329"/>
            <a:chExt cx="745804" cy="61200"/>
          </a:xfrm>
        </p:grpSpPr>
        <p:sp>
          <p:nvSpPr>
            <p:cNvPr id="56" name="Google Shape;56;p7"/>
            <p:cNvSpPr/>
            <p:nvPr/>
          </p:nvSpPr>
          <p:spPr>
            <a:xfrm rot="-5400000">
              <a:off x="1359146" y="1432479"/>
              <a:ext cx="61200" cy="3729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7"/>
            <p:cNvSpPr/>
            <p:nvPr/>
          </p:nvSpPr>
          <p:spPr>
            <a:xfrm rot="-5400000">
              <a:off x="987742" y="1430979"/>
              <a:ext cx="61200" cy="375900"/>
            </a:xfrm>
            <a:prstGeom prst="rect">
              <a:avLst/>
            </a:prstGeom>
            <a:solidFill>
              <a:srgbClr val="006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 spd="med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8"/>
          <p:cNvSpPr txBox="1">
            <a:spLocks noGrp="1"/>
          </p:cNvSpPr>
          <p:nvPr>
            <p:ph type="title"/>
          </p:nvPr>
        </p:nvSpPr>
        <p:spPr>
          <a:xfrm>
            <a:off x="508496" y="1758200"/>
            <a:ext cx="3300900" cy="18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9pPr>
          </a:lstStyle>
          <a:p>
            <a:endParaRPr/>
          </a:p>
        </p:txBody>
      </p:sp>
      <p:sp>
        <p:nvSpPr>
          <p:cNvPr id="61" name="Google Shape;61;p8"/>
          <p:cNvSpPr txBox="1">
            <a:spLocks noGrp="1"/>
          </p:cNvSpPr>
          <p:nvPr>
            <p:ph type="body" idx="1"/>
          </p:nvPr>
        </p:nvSpPr>
        <p:spPr>
          <a:xfrm>
            <a:off x="499721" y="3708967"/>
            <a:ext cx="3300900" cy="21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8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63" name="Google Shape;63;p8"/>
          <p:cNvGrpSpPr/>
          <p:nvPr/>
        </p:nvGrpSpPr>
        <p:grpSpPr>
          <a:xfrm>
            <a:off x="581122" y="1588329"/>
            <a:ext cx="745804" cy="61200"/>
            <a:chOff x="830392" y="1588329"/>
            <a:chExt cx="745804" cy="61200"/>
          </a:xfrm>
        </p:grpSpPr>
        <p:sp>
          <p:nvSpPr>
            <p:cNvPr id="64" name="Google Shape;64;p8"/>
            <p:cNvSpPr/>
            <p:nvPr/>
          </p:nvSpPr>
          <p:spPr>
            <a:xfrm rot="-5400000">
              <a:off x="1359146" y="1432479"/>
              <a:ext cx="61200" cy="3729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8"/>
            <p:cNvSpPr/>
            <p:nvPr/>
          </p:nvSpPr>
          <p:spPr>
            <a:xfrm rot="-5400000">
              <a:off x="987742" y="1430979"/>
              <a:ext cx="61200" cy="375900"/>
            </a:xfrm>
            <a:prstGeom prst="rect">
              <a:avLst/>
            </a:prstGeom>
            <a:solidFill>
              <a:srgbClr val="006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 spd="med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rgbClr val="006FBF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oogle Shape;67;p9"/>
          <p:cNvGrpSpPr/>
          <p:nvPr/>
        </p:nvGrpSpPr>
        <p:grpSpPr>
          <a:xfrm>
            <a:off x="583282" y="5558926"/>
            <a:ext cx="745763" cy="61102"/>
            <a:chOff x="4580561" y="2589004"/>
            <a:chExt cx="1064464" cy="25200"/>
          </a:xfrm>
        </p:grpSpPr>
        <p:sp>
          <p:nvSpPr>
            <p:cNvPr id="68" name="Google Shape;68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0" name="Google Shape;70;p9"/>
          <p:cNvSpPr txBox="1">
            <a:spLocks noGrp="1"/>
          </p:cNvSpPr>
          <p:nvPr>
            <p:ph type="title"/>
          </p:nvPr>
        </p:nvSpPr>
        <p:spPr>
          <a:xfrm>
            <a:off x="500850" y="1152400"/>
            <a:ext cx="7021200" cy="39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9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0"/>
          <p:cNvSpPr txBox="1">
            <a:spLocks noGrp="1"/>
          </p:cNvSpPr>
          <p:nvPr>
            <p:ph type="title"/>
          </p:nvPr>
        </p:nvSpPr>
        <p:spPr>
          <a:xfrm>
            <a:off x="501400" y="1758200"/>
            <a:ext cx="3300900" cy="22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5" name="Google Shape;75;p10"/>
          <p:cNvSpPr txBox="1">
            <a:spLocks noGrp="1"/>
          </p:cNvSpPr>
          <p:nvPr>
            <p:ph type="subTitle" idx="1"/>
          </p:nvPr>
        </p:nvSpPr>
        <p:spPr>
          <a:xfrm>
            <a:off x="496350" y="4215367"/>
            <a:ext cx="3300900" cy="10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76" name="Google Shape;76;p10"/>
          <p:cNvSpPr txBox="1">
            <a:spLocks noGrp="1"/>
          </p:cNvSpPr>
          <p:nvPr>
            <p:ph type="body" idx="2"/>
          </p:nvPr>
        </p:nvSpPr>
        <p:spPr>
          <a:xfrm>
            <a:off x="4869425" y="1803500"/>
            <a:ext cx="3895200" cy="40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78" name="Google Shape;78;p10"/>
          <p:cNvGrpSpPr/>
          <p:nvPr/>
        </p:nvGrpSpPr>
        <p:grpSpPr>
          <a:xfrm>
            <a:off x="574027" y="1588329"/>
            <a:ext cx="745804" cy="61200"/>
            <a:chOff x="830392" y="1588329"/>
            <a:chExt cx="745804" cy="61200"/>
          </a:xfrm>
        </p:grpSpPr>
        <p:sp>
          <p:nvSpPr>
            <p:cNvPr id="79" name="Google Shape;79;p10"/>
            <p:cNvSpPr/>
            <p:nvPr/>
          </p:nvSpPr>
          <p:spPr>
            <a:xfrm rot="-5400000">
              <a:off x="1359146" y="1432479"/>
              <a:ext cx="61200" cy="3729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10"/>
            <p:cNvSpPr/>
            <p:nvPr/>
          </p:nvSpPr>
          <p:spPr>
            <a:xfrm rot="-5400000">
              <a:off x="987742" y="1430979"/>
              <a:ext cx="61200" cy="375900"/>
            </a:xfrm>
            <a:prstGeom prst="rect">
              <a:avLst/>
            </a:prstGeom>
            <a:solidFill>
              <a:srgbClr val="006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 spd="med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77674" y="221514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800"/>
              <a:buFont typeface="Lato"/>
              <a:buNone/>
              <a:defRPr sz="2800" b="1" i="0" u="none" strike="noStrike" cap="none">
                <a:solidFill>
                  <a:srgbClr val="006FBF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Lato"/>
              <a:buNone/>
              <a:defRPr sz="28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Lato"/>
              <a:buNone/>
              <a:defRPr sz="28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Lato"/>
              <a:buNone/>
              <a:defRPr sz="28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Lato"/>
              <a:buNone/>
              <a:defRPr sz="28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Lato"/>
              <a:buNone/>
              <a:defRPr sz="28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Lato"/>
              <a:buNone/>
              <a:defRPr sz="28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Lato"/>
              <a:buNone/>
              <a:defRPr sz="28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Lato"/>
              <a:buNone/>
              <a:defRPr sz="28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 dirty="0"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77674" y="1209491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1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 dirty="0"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3" name="Google Shape;13;p1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6890100" y="6380298"/>
            <a:ext cx="1866900" cy="2857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" name="Google Shape;14;p1"/>
          <p:cNvCxnSpPr/>
          <p:nvPr/>
        </p:nvCxnSpPr>
        <p:spPr>
          <a:xfrm>
            <a:off x="6904265" y="6284620"/>
            <a:ext cx="22491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spd="med">
    <p:pull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+mj-lt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+mn-lt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201">
          <p15:clr>
            <a:srgbClr val="EA4335"/>
          </p15:clr>
        </p15:guide>
        <p15:guide id="2" pos="36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5"/>
          <p:cNvSpPr txBox="1">
            <a:spLocks noGrp="1"/>
          </p:cNvSpPr>
          <p:nvPr>
            <p:ph type="ctrTitle"/>
          </p:nvPr>
        </p:nvSpPr>
        <p:spPr>
          <a:xfrm>
            <a:off x="480885" y="2250759"/>
            <a:ext cx="7688100" cy="22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mbria"/>
              <a:buNone/>
            </a:pPr>
            <a:r>
              <a:rPr lang="en-US" sz="4400">
                <a:solidFill>
                  <a:srgbClr val="000000"/>
                </a:solidFill>
              </a:rPr>
              <a:t>Subqueries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67" name="Google Shape;167;p25"/>
          <p:cNvSpPr txBox="1">
            <a:spLocks noGrp="1"/>
          </p:cNvSpPr>
          <p:nvPr>
            <p:ph type="subTitle" idx="1"/>
          </p:nvPr>
        </p:nvSpPr>
        <p:spPr>
          <a:xfrm>
            <a:off x="481062" y="1984458"/>
            <a:ext cx="7688100" cy="7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2480"/>
              <a:buFont typeface="Noto Sans Symbols"/>
              <a:buNone/>
            </a:pPr>
            <a:r>
              <a:rPr lang="en-US" sz="2480"/>
              <a:t>DBMS-1002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76593678"/>
      </p:ext>
    </p:extLst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4"/>
          <p:cNvSpPr txBox="1">
            <a:spLocks noGrp="1"/>
          </p:cNvSpPr>
          <p:nvPr>
            <p:ph type="title"/>
          </p:nvPr>
        </p:nvSpPr>
        <p:spPr>
          <a:xfrm>
            <a:off x="473342" y="130620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Subquery -Multiple Row Results</a:t>
            </a:r>
            <a:endParaRPr dirty="0"/>
          </a:p>
        </p:txBody>
      </p:sp>
      <p:sp>
        <p:nvSpPr>
          <p:cNvPr id="236" name="Google Shape;236;p34"/>
          <p:cNvSpPr txBox="1">
            <a:spLocks noGrp="1"/>
          </p:cNvSpPr>
          <p:nvPr>
            <p:ph type="body" idx="1"/>
          </p:nvPr>
        </p:nvSpPr>
        <p:spPr>
          <a:xfrm>
            <a:off x="473342" y="1005233"/>
            <a:ext cx="8325900" cy="45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Now let’s see some examples of multiple row results returned from a subquery.</a:t>
            </a:r>
            <a:endParaRPr dirty="0"/>
          </a:p>
          <a:p>
            <a:pPr marL="0" lvl="0" indent="0" algn="l" rtl="0">
              <a:lnSpc>
                <a:spcPct val="150000"/>
              </a:lnSpc>
              <a:spcBef>
                <a:spcPts val="1800"/>
              </a:spcBef>
              <a:spcAft>
                <a:spcPts val="1800"/>
              </a:spcAft>
              <a:buNone/>
            </a:pPr>
            <a:r>
              <a:rPr lang="en-US" dirty="0"/>
              <a:t>We will not be able to use comparison operators, instead we must use: </a:t>
            </a: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IN</a:t>
            </a:r>
            <a:r>
              <a:rPr lang="en-US" dirty="0"/>
              <a:t> and </a:t>
            </a: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NOT</a:t>
            </a:r>
            <a:r>
              <a:rPr lang="en-US" dirty="0"/>
              <a:t> </a:t>
            </a: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IN</a:t>
            </a:r>
            <a:r>
              <a:rPr lang="en-US" dirty="0"/>
              <a:t>.</a:t>
            </a:r>
            <a:endParaRPr dirty="0"/>
          </a:p>
        </p:txBody>
      </p:sp>
      <p:sp>
        <p:nvSpPr>
          <p:cNvPr id="237" name="Google Shape;237;p34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9607131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2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750"/>
                            </p:stCondLst>
                            <p:childTnLst>
                              <p:par>
                                <p:cTn id="16" presetID="16" presetClass="entr" presetSubtype="21" fill="hold" nodeType="after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5"/>
          <p:cNvSpPr txBox="1">
            <a:spLocks noGrp="1"/>
          </p:cNvSpPr>
          <p:nvPr>
            <p:ph type="title"/>
          </p:nvPr>
        </p:nvSpPr>
        <p:spPr>
          <a:xfrm>
            <a:off x="456648" y="95550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Subquery -Multiple Row Results</a:t>
            </a:r>
            <a:endParaRPr dirty="0"/>
          </a:p>
        </p:txBody>
      </p:sp>
      <p:sp>
        <p:nvSpPr>
          <p:cNvPr id="243" name="Google Shape;243;p35"/>
          <p:cNvSpPr txBox="1">
            <a:spLocks noGrp="1"/>
          </p:cNvSpPr>
          <p:nvPr>
            <p:ph type="body" idx="1"/>
          </p:nvPr>
        </p:nvSpPr>
        <p:spPr>
          <a:xfrm>
            <a:off x="456648" y="813095"/>
            <a:ext cx="8325900" cy="45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C00000"/>
                </a:solidFill>
              </a:rPr>
              <a:t>Example: </a:t>
            </a:r>
            <a:r>
              <a:rPr lang="en-US" dirty="0"/>
              <a:t>Display department names </a:t>
            </a:r>
            <a:r>
              <a:rPr lang="en-US" i="1" dirty="0"/>
              <a:t>(there will be many)</a:t>
            </a:r>
            <a:r>
              <a:rPr lang="en-US" dirty="0"/>
              <a:t>,</a:t>
            </a:r>
            <a:r>
              <a:rPr lang="en-US" i="1" dirty="0"/>
              <a:t> </a:t>
            </a:r>
            <a:r>
              <a:rPr lang="en-US" dirty="0"/>
              <a:t>that have an employee with the last name of: 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Smith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1800"/>
              </a:spcAft>
              <a:buNone/>
            </a:pP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MULTIPLE employees (rows) are returned from the subquery, causing the following error:</a:t>
            </a:r>
            <a:endParaRPr dirty="0"/>
          </a:p>
        </p:txBody>
      </p:sp>
      <p:sp>
        <p:nvSpPr>
          <p:cNvPr id="244" name="Google Shape;244;p35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sp>
        <p:nvSpPr>
          <p:cNvPr id="245" name="Google Shape;245;p35"/>
          <p:cNvSpPr txBox="1"/>
          <p:nvPr/>
        </p:nvSpPr>
        <p:spPr>
          <a:xfrm>
            <a:off x="271794" y="1851461"/>
            <a:ext cx="8403000" cy="23277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SELECT</a:t>
            </a:r>
            <a:r>
              <a:rPr lang="en-US" sz="2400" b="1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r>
              <a:rPr lang="en-US" sz="2400" b="1" dirty="0" err="1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d.department_name</a:t>
            </a:r>
            <a:r>
              <a:rPr lang="en-US" sz="2400" b="1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FROM</a:t>
            </a:r>
            <a:r>
              <a:rPr lang="en-US" sz="2400" b="1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 Departments 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WHERE </a:t>
            </a:r>
            <a:r>
              <a:rPr lang="en-US" sz="2400" b="1" dirty="0" err="1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d.department_id</a:t>
            </a:r>
            <a:r>
              <a:rPr lang="en-US" sz="24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 =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			(</a:t>
            </a:r>
            <a:r>
              <a:rPr lang="en-US" sz="24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SELECT</a:t>
            </a:r>
            <a:r>
              <a:rPr lang="en-US" sz="24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r>
              <a:rPr lang="en-US" sz="2400" b="1" dirty="0" err="1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e.department_id</a:t>
            </a:r>
            <a:endParaRPr sz="2400" b="1" dirty="0">
              <a:solidFill>
                <a:schemeClr val="accen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18288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	FROM</a:t>
            </a:r>
            <a:r>
              <a:rPr lang="en-US" sz="24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	Employees e</a:t>
            </a:r>
            <a:endParaRPr sz="2400" b="1" dirty="0">
              <a:solidFill>
                <a:schemeClr val="accen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18288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	WHERE</a:t>
            </a:r>
            <a:r>
              <a:rPr lang="en-US" sz="24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	 </a:t>
            </a:r>
            <a:r>
              <a:rPr lang="en-US" sz="2400" b="1" dirty="0" err="1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e.last_name</a:t>
            </a:r>
            <a:r>
              <a:rPr lang="en-US" sz="24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 = </a:t>
            </a:r>
            <a:r>
              <a:rPr lang="en-US" sz="2400" b="1" dirty="0">
                <a:solidFill>
                  <a:srgbClr val="006FBF"/>
                </a:solidFill>
                <a:latin typeface="IBM Plex Mono"/>
                <a:ea typeface="IBM Plex Mono"/>
                <a:cs typeface="IBM Plex Mono"/>
                <a:sym typeface="IBM Plex Mono"/>
              </a:rPr>
              <a:t>'Smith'</a:t>
            </a:r>
            <a:r>
              <a:rPr lang="en-US" sz="24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)</a:t>
            </a:r>
            <a:r>
              <a:rPr lang="en-US" sz="2400" b="1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;</a:t>
            </a:r>
            <a:endParaRPr sz="2400" b="1" dirty="0">
              <a:solidFill>
                <a:srgbClr val="595959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34629FC-FFD6-43CF-AD14-1EC847693B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8478" y="5302800"/>
            <a:ext cx="6410325" cy="9144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1253063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6"/>
          <p:cNvSpPr txBox="1">
            <a:spLocks noGrp="1"/>
          </p:cNvSpPr>
          <p:nvPr>
            <p:ph type="title"/>
          </p:nvPr>
        </p:nvSpPr>
        <p:spPr>
          <a:xfrm>
            <a:off x="473342" y="90575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Subquery - Many Row Result</a:t>
            </a:r>
            <a:endParaRPr dirty="0"/>
          </a:p>
        </p:txBody>
      </p:sp>
      <p:sp>
        <p:nvSpPr>
          <p:cNvPr id="252" name="Google Shape;252;p36"/>
          <p:cNvSpPr txBox="1">
            <a:spLocks noGrp="1"/>
          </p:cNvSpPr>
          <p:nvPr>
            <p:ph type="body" idx="1"/>
          </p:nvPr>
        </p:nvSpPr>
        <p:spPr>
          <a:xfrm>
            <a:off x="292608" y="913793"/>
            <a:ext cx="8695944" cy="46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To fix this issue, we replace the 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=</a:t>
            </a:r>
            <a:r>
              <a:rPr lang="en-US" dirty="0"/>
              <a:t> operator with: </a:t>
            </a: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IN</a:t>
            </a:r>
            <a:endParaRPr b="1" dirty="0">
              <a:solidFill>
                <a:srgbClr val="336699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buNone/>
            </a:pP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b="1" dirty="0">
                <a:solidFill>
                  <a:srgbClr val="C00000"/>
                </a:solidFill>
              </a:rPr>
              <a:t>Note:</a:t>
            </a:r>
            <a:r>
              <a:rPr lang="en-US" dirty="0"/>
              <a:t> When multiple rows are returned, we must use </a:t>
            </a: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IN</a:t>
            </a:r>
            <a:r>
              <a:rPr lang="en-US" dirty="0"/>
              <a:t> or </a:t>
            </a: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NOT</a:t>
            </a:r>
            <a:r>
              <a:rPr lang="en-US" dirty="0"/>
              <a:t> </a:t>
            </a: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IN</a:t>
            </a:r>
            <a:endParaRPr lang="en-US" dirty="0">
              <a:ea typeface="IBM Plex Mono"/>
              <a:cs typeface="IBM Plex Mono"/>
            </a:endParaRPr>
          </a:p>
          <a:p>
            <a:pPr marL="0" lvl="0" indent="0" algn="l" rtl="0">
              <a:lnSpc>
                <a:spcPct val="115000"/>
              </a:lnSpc>
              <a:spcAft>
                <a:spcPts val="1800"/>
              </a:spcAft>
              <a:buNone/>
            </a:pPr>
            <a:r>
              <a:rPr lang="en-US" dirty="0"/>
              <a:t>This is because </a:t>
            </a:r>
            <a:r>
              <a:rPr lang="en-US" b="1" dirty="0" err="1">
                <a:latin typeface="Lato"/>
                <a:ea typeface="Lato"/>
                <a:cs typeface="Lato"/>
                <a:sym typeface="Lato"/>
              </a:rPr>
              <a:t>d.department_id</a:t>
            </a:r>
            <a:r>
              <a:rPr lang="en-US" dirty="0"/>
              <a:t> must check against a 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collection </a:t>
            </a:r>
            <a:r>
              <a:rPr lang="en-US" dirty="0"/>
              <a:t>of possible </a:t>
            </a:r>
            <a:r>
              <a:rPr lang="en-US" b="1" dirty="0" err="1">
                <a:latin typeface="Lato"/>
                <a:ea typeface="Lato"/>
                <a:cs typeface="Lato"/>
                <a:sym typeface="Lato"/>
              </a:rPr>
              <a:t>e.department_id</a:t>
            </a:r>
            <a:r>
              <a:rPr lang="en-US" dirty="0"/>
              <a:t> values.</a:t>
            </a:r>
          </a:p>
          <a:p>
            <a:pPr marL="0" indent="0">
              <a:lnSpc>
                <a:spcPct val="115000"/>
              </a:lnSpc>
              <a:spcAft>
                <a:spcPts val="1800"/>
              </a:spcAft>
              <a:buNone/>
            </a:pPr>
            <a:r>
              <a:rPr lang="en-US" dirty="0"/>
              <a:t>Only one result because all of the Smiths work for the same department!</a:t>
            </a:r>
          </a:p>
          <a:p>
            <a:pPr marL="0" lvl="0" indent="0" algn="l" rtl="0">
              <a:lnSpc>
                <a:spcPct val="115000"/>
              </a:lnSpc>
              <a:spcAft>
                <a:spcPts val="1800"/>
              </a:spcAft>
              <a:buNone/>
            </a:pPr>
            <a:endParaRPr dirty="0"/>
          </a:p>
        </p:txBody>
      </p:sp>
      <p:sp>
        <p:nvSpPr>
          <p:cNvPr id="253" name="Google Shape;253;p36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sp>
        <p:nvSpPr>
          <p:cNvPr id="254" name="Google Shape;254;p36"/>
          <p:cNvSpPr txBox="1"/>
          <p:nvPr/>
        </p:nvSpPr>
        <p:spPr>
          <a:xfrm>
            <a:off x="484592" y="1433693"/>
            <a:ext cx="8403000" cy="23277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SELECT</a:t>
            </a:r>
            <a:r>
              <a:rPr lang="en-US" sz="2400" b="1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r>
              <a:rPr lang="en-US" sz="2400" b="1" dirty="0" err="1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d.department_name</a:t>
            </a:r>
            <a:r>
              <a:rPr lang="en-US" sz="2400" b="1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FROM</a:t>
            </a:r>
            <a:r>
              <a:rPr lang="en-US" sz="2400" b="1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 Departments 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WHERE </a:t>
            </a:r>
            <a:r>
              <a:rPr lang="en-US" sz="2400" b="1" dirty="0" err="1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d.department_id</a:t>
            </a:r>
            <a:r>
              <a:rPr lang="en-US" sz="24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r>
              <a:rPr lang="en-US" sz="24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IN </a:t>
            </a:r>
            <a:r>
              <a:rPr lang="en-US" sz="24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		(</a:t>
            </a:r>
            <a:r>
              <a:rPr lang="en-US" sz="24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SELECT</a:t>
            </a:r>
            <a:r>
              <a:rPr lang="en-US" sz="24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r>
              <a:rPr lang="en-US" sz="2400" b="1" dirty="0" err="1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e.department_id</a:t>
            </a:r>
            <a:endParaRPr sz="2400" b="1" dirty="0">
              <a:solidFill>
                <a:schemeClr val="accen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18288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FROM</a:t>
            </a:r>
            <a:r>
              <a:rPr lang="en-US" sz="24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	Employees e</a:t>
            </a:r>
            <a:endParaRPr sz="2400" b="1" dirty="0">
              <a:solidFill>
                <a:schemeClr val="accen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18288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WHERE</a:t>
            </a:r>
            <a:r>
              <a:rPr lang="en-US" sz="24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	 </a:t>
            </a:r>
            <a:r>
              <a:rPr lang="en-US" sz="2400" b="1" dirty="0" err="1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e.last_name</a:t>
            </a:r>
            <a:r>
              <a:rPr lang="en-US" sz="24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 = </a:t>
            </a:r>
            <a:r>
              <a:rPr lang="en-US" sz="2400" b="1" dirty="0">
                <a:solidFill>
                  <a:srgbClr val="006FBF"/>
                </a:solidFill>
                <a:latin typeface="IBM Plex Mono"/>
                <a:ea typeface="IBM Plex Mono"/>
                <a:cs typeface="IBM Plex Mono"/>
                <a:sym typeface="IBM Plex Mono"/>
              </a:rPr>
              <a:t>'Smith'</a:t>
            </a:r>
            <a:r>
              <a:rPr lang="en-US" sz="24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)</a:t>
            </a:r>
            <a:r>
              <a:rPr lang="en-US" sz="2400" b="1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;</a:t>
            </a:r>
            <a:endParaRPr sz="2400" b="1" dirty="0">
              <a:solidFill>
                <a:srgbClr val="595959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55" name="Google Shape;255;p36"/>
          <p:cNvSpPr/>
          <p:nvPr/>
        </p:nvSpPr>
        <p:spPr>
          <a:xfrm>
            <a:off x="4519217" y="2232918"/>
            <a:ext cx="554400" cy="3960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36"/>
          <p:cNvSpPr/>
          <p:nvPr/>
        </p:nvSpPr>
        <p:spPr>
          <a:xfrm>
            <a:off x="6848850" y="972471"/>
            <a:ext cx="554400" cy="3960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69017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7"/>
          <p:cNvSpPr txBox="1">
            <a:spLocks noGrp="1"/>
          </p:cNvSpPr>
          <p:nvPr>
            <p:ph type="title"/>
          </p:nvPr>
        </p:nvSpPr>
        <p:spPr>
          <a:xfrm>
            <a:off x="509700" y="153425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Subquery - Many Row Result</a:t>
            </a:r>
            <a:endParaRPr dirty="0"/>
          </a:p>
        </p:txBody>
      </p:sp>
      <p:sp>
        <p:nvSpPr>
          <p:cNvPr id="262" name="Google Shape;262;p37"/>
          <p:cNvSpPr txBox="1">
            <a:spLocks noGrp="1"/>
          </p:cNvSpPr>
          <p:nvPr>
            <p:ph type="body" idx="1"/>
          </p:nvPr>
        </p:nvSpPr>
        <p:spPr>
          <a:xfrm>
            <a:off x="374354" y="922937"/>
            <a:ext cx="8325900" cy="47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lnSpc>
                <a:spcPct val="115000"/>
              </a:lnSpc>
              <a:buNone/>
            </a:pPr>
            <a:r>
              <a:rPr lang="en-US" b="1" dirty="0">
                <a:solidFill>
                  <a:srgbClr val="C00000"/>
                </a:solidFill>
              </a:rPr>
              <a:t>Example: </a:t>
            </a:r>
            <a:r>
              <a:rPr lang="en-US" dirty="0"/>
              <a:t>Display the job titles of </a:t>
            </a:r>
            <a:br>
              <a:rPr lang="en-US" dirty="0"/>
            </a:br>
            <a:r>
              <a:rPr lang="en-US" dirty="0"/>
              <a:t>all the employees who do not have </a:t>
            </a:r>
            <a:br>
              <a:rPr lang="en-US" dirty="0"/>
            </a:br>
            <a:r>
              <a:rPr lang="en-US" dirty="0"/>
              <a:t>a 515 area code.</a:t>
            </a:r>
          </a:p>
          <a:p>
            <a:pPr marL="0" lvl="0" indent="0">
              <a:lnSpc>
                <a:spcPct val="115000"/>
              </a:lnSpc>
              <a:buNone/>
            </a:pPr>
            <a:r>
              <a:rPr lang="en-US" dirty="0"/>
              <a:t> 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dirty="0"/>
              <a:t>]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1800"/>
              </a:spcAft>
              <a:buNone/>
            </a:pP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sz="700" dirty="0"/>
            </a:br>
            <a:r>
              <a:rPr lang="en-US" b="1" dirty="0">
                <a:solidFill>
                  <a:srgbClr val="C00000"/>
                </a:solidFill>
              </a:rPr>
              <a:t>Note: </a:t>
            </a:r>
            <a:r>
              <a:rPr lang="en-US" dirty="0"/>
              <a:t>There are many employees without a 515 area code.</a:t>
            </a:r>
            <a:br>
              <a:rPr lang="en-US" dirty="0"/>
            </a:br>
            <a:r>
              <a:rPr lang="en-US" dirty="0"/>
              <a:t>A collection of employees is returned in the subquery.</a:t>
            </a:r>
            <a:br>
              <a:rPr lang="en-US" dirty="0"/>
            </a:br>
            <a:r>
              <a:rPr lang="en-US" dirty="0"/>
              <a:t>The outer query uses this collection to filter out job rows.</a:t>
            </a:r>
            <a:br>
              <a:rPr lang="en-US" dirty="0"/>
            </a:br>
            <a:br>
              <a:rPr lang="en-US" dirty="0"/>
            </a:br>
            <a:endParaRPr dirty="0"/>
          </a:p>
        </p:txBody>
      </p:sp>
      <p:sp>
        <p:nvSpPr>
          <p:cNvPr id="263" name="Google Shape;263;p37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sp>
        <p:nvSpPr>
          <p:cNvPr id="264" name="Google Shape;264;p37"/>
          <p:cNvSpPr txBox="1"/>
          <p:nvPr/>
        </p:nvSpPr>
        <p:spPr>
          <a:xfrm>
            <a:off x="374354" y="2338201"/>
            <a:ext cx="8403000" cy="23277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SELECT</a:t>
            </a:r>
            <a:r>
              <a:rPr lang="en-US" sz="2400" b="1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r>
              <a:rPr lang="en-US" sz="2400" b="1" dirty="0" err="1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j.job_title</a:t>
            </a:r>
            <a:r>
              <a:rPr lang="en-US" sz="2400" b="1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FROM</a:t>
            </a:r>
            <a:r>
              <a:rPr lang="en-US" sz="2400" b="1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 Jobs j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WHERE </a:t>
            </a:r>
            <a:r>
              <a:rPr lang="en-US" sz="2400" b="1" dirty="0" err="1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j.job_id</a:t>
            </a:r>
            <a:r>
              <a:rPr lang="en-US" sz="24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r>
              <a:rPr lang="en-US" sz="24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NOT IN </a:t>
            </a:r>
            <a:r>
              <a:rPr lang="en-US" sz="24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	(</a:t>
            </a:r>
            <a:r>
              <a:rPr lang="en-US" sz="24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SELECT</a:t>
            </a:r>
            <a:r>
              <a:rPr lang="en-US" sz="24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r>
              <a:rPr lang="en-US" sz="2400" b="1" dirty="0" err="1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e.job_id</a:t>
            </a:r>
            <a:endParaRPr sz="2400" b="1" dirty="0">
              <a:solidFill>
                <a:schemeClr val="accen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 FROM</a:t>
            </a:r>
            <a:r>
              <a:rPr lang="en-US" sz="24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	 Employees e</a:t>
            </a:r>
            <a:endParaRPr sz="2400" b="1" dirty="0">
              <a:solidFill>
                <a:schemeClr val="accen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WHERE</a:t>
            </a:r>
            <a:r>
              <a:rPr lang="en-US" sz="24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	  </a:t>
            </a:r>
            <a:r>
              <a:rPr lang="en-US" sz="2400" b="1" dirty="0" err="1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e.phone_number</a:t>
            </a:r>
            <a:r>
              <a:rPr lang="en-US" sz="24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 LIKE </a:t>
            </a:r>
            <a:r>
              <a:rPr lang="en-US" sz="2400" b="1" dirty="0">
                <a:solidFill>
                  <a:srgbClr val="006FBF"/>
                </a:solidFill>
                <a:latin typeface="IBM Plex Mono"/>
                <a:ea typeface="IBM Plex Mono"/>
                <a:cs typeface="IBM Plex Mono"/>
                <a:sym typeface="IBM Plex Mono"/>
              </a:rPr>
              <a:t>'515%'</a:t>
            </a:r>
            <a:r>
              <a:rPr lang="en-US" sz="24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)</a:t>
            </a:r>
            <a:r>
              <a:rPr lang="en-US" sz="2400" b="1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;</a:t>
            </a:r>
            <a:endParaRPr sz="2400" b="1" dirty="0">
              <a:solidFill>
                <a:srgbClr val="595959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5430692" y="696323"/>
            <a:ext cx="3438988" cy="3014344"/>
            <a:chOff x="5705012" y="615825"/>
            <a:chExt cx="3438988" cy="3014344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05012" y="615825"/>
              <a:ext cx="1469804" cy="301434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665892" y="1046007"/>
              <a:ext cx="1478108" cy="1386764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174816" y="1344950"/>
              <a:ext cx="491076" cy="108782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1027831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2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8"/>
          <p:cNvSpPr txBox="1">
            <a:spLocks noGrp="1"/>
          </p:cNvSpPr>
          <p:nvPr>
            <p:ph type="title"/>
          </p:nvPr>
        </p:nvSpPr>
        <p:spPr>
          <a:xfrm>
            <a:off x="473342" y="94044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Non-Correlated Subqueries</a:t>
            </a:r>
            <a:endParaRPr dirty="0"/>
          </a:p>
        </p:txBody>
      </p:sp>
      <p:sp>
        <p:nvSpPr>
          <p:cNvPr id="270" name="Google Shape;270;p38"/>
          <p:cNvSpPr txBox="1">
            <a:spLocks noGrp="1"/>
          </p:cNvSpPr>
          <p:nvPr>
            <p:ph type="body" idx="1"/>
          </p:nvPr>
        </p:nvSpPr>
        <p:spPr>
          <a:xfrm>
            <a:off x="473342" y="922937"/>
            <a:ext cx="8325900" cy="45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 have only seen examples of </a:t>
            </a:r>
            <a:r>
              <a:rPr lang="en-US" b="1" dirty="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non-correlated</a:t>
            </a:r>
            <a:r>
              <a:rPr lang="en-US" dirty="0"/>
              <a:t> subqueries.</a:t>
            </a:r>
            <a:endParaRPr dirty="0"/>
          </a:p>
          <a:p>
            <a:pPr marL="0" lvl="0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dirty="0"/>
              <a:t>The subquery portion is only executed 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ONCE </a:t>
            </a:r>
            <a:r>
              <a:rPr lang="en-US" dirty="0"/>
              <a:t>and then the value is used by the outer query.</a:t>
            </a:r>
            <a:endParaRPr dirty="0"/>
          </a:p>
          <a:p>
            <a:pPr marL="0" lvl="0" indent="0" algn="l" rtl="0">
              <a:lnSpc>
                <a:spcPct val="150000"/>
              </a:lnSpc>
              <a:spcBef>
                <a:spcPts val="1800"/>
              </a:spcBef>
              <a:spcAft>
                <a:spcPts val="1800"/>
              </a:spcAft>
              <a:buNone/>
            </a:pPr>
            <a:r>
              <a:rPr lang="en-US" dirty="0"/>
              <a:t>The subquery portion can be run independently from the outer query. </a:t>
            </a:r>
            <a:endParaRPr dirty="0"/>
          </a:p>
        </p:txBody>
      </p:sp>
      <p:sp>
        <p:nvSpPr>
          <p:cNvPr id="271" name="Google Shape;271;p38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7758264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250"/>
                            </p:stCondLst>
                            <p:childTnLst>
                              <p:par>
                                <p:cTn id="12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2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2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9"/>
          <p:cNvSpPr txBox="1">
            <a:spLocks noGrp="1"/>
          </p:cNvSpPr>
          <p:nvPr>
            <p:ph type="title"/>
          </p:nvPr>
        </p:nvSpPr>
        <p:spPr>
          <a:xfrm>
            <a:off x="456650" y="130620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Non-Correlated Subquery Example</a:t>
            </a:r>
            <a:endParaRPr dirty="0"/>
          </a:p>
        </p:txBody>
      </p:sp>
      <p:sp>
        <p:nvSpPr>
          <p:cNvPr id="277" name="Google Shape;277;p39"/>
          <p:cNvSpPr txBox="1">
            <a:spLocks noGrp="1"/>
          </p:cNvSpPr>
          <p:nvPr>
            <p:ph type="body" idx="1"/>
          </p:nvPr>
        </p:nvSpPr>
        <p:spPr>
          <a:xfrm>
            <a:off x="340302" y="3270847"/>
            <a:ext cx="8519348" cy="3062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database executes the 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inner query</a:t>
            </a:r>
            <a:r>
              <a:rPr lang="en-US" dirty="0"/>
              <a:t> (subquery) 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first</a:t>
            </a:r>
            <a:r>
              <a:rPr lang="en-US" dirty="0"/>
              <a:t>.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The 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outer query</a:t>
            </a:r>
            <a:r>
              <a:rPr lang="en-US" dirty="0"/>
              <a:t> will execute 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second </a:t>
            </a:r>
            <a:r>
              <a:rPr lang="en-US" dirty="0"/>
              <a:t>and compare each row’s </a:t>
            </a:r>
            <a:r>
              <a:rPr lang="en-US" dirty="0" err="1"/>
              <a:t>department_id</a:t>
            </a:r>
            <a:r>
              <a:rPr lang="en-US" dirty="0"/>
              <a:t> with the results of the inner query.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1800"/>
              </a:spcAft>
              <a:buNone/>
            </a:pPr>
            <a:r>
              <a:rPr lang="en-US" b="1" dirty="0">
                <a:solidFill>
                  <a:srgbClr val="C00000"/>
                </a:solidFill>
              </a:rPr>
              <a:t>Note: </a:t>
            </a:r>
            <a:r>
              <a:rPr lang="en-US" dirty="0"/>
              <a:t>We can execute the inner query without needing the outer query at all.</a:t>
            </a:r>
            <a:endParaRPr dirty="0"/>
          </a:p>
        </p:txBody>
      </p:sp>
      <p:sp>
        <p:nvSpPr>
          <p:cNvPr id="278" name="Google Shape;278;p39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15</a:t>
            </a:fld>
            <a:endParaRPr dirty="0"/>
          </a:p>
        </p:txBody>
      </p:sp>
      <p:sp>
        <p:nvSpPr>
          <p:cNvPr id="279" name="Google Shape;279;p39"/>
          <p:cNvSpPr txBox="1"/>
          <p:nvPr/>
        </p:nvSpPr>
        <p:spPr>
          <a:xfrm>
            <a:off x="456650" y="739748"/>
            <a:ext cx="8403000" cy="24054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SELECT</a:t>
            </a:r>
            <a:r>
              <a:rPr lang="en-US" sz="2000" b="1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r>
              <a:rPr lang="en-US" sz="2000" b="1" dirty="0" err="1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d.department_name</a:t>
            </a:r>
            <a:r>
              <a:rPr lang="en-US" sz="2000" b="1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FROM</a:t>
            </a:r>
            <a:r>
              <a:rPr lang="en-US" sz="2000" b="1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 Departments 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WHERE </a:t>
            </a:r>
            <a:r>
              <a:rPr lang="en-US" sz="2000" b="1" dirty="0" err="1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d.department_id</a:t>
            </a:r>
            <a:r>
              <a:rPr lang="en-US" sz="20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r>
              <a:rPr lang="en-US" sz="20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IN </a:t>
            </a:r>
            <a:r>
              <a:rPr lang="en-US" sz="20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		(</a:t>
            </a:r>
            <a:r>
              <a:rPr lang="en-US" sz="20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SELECT</a:t>
            </a:r>
            <a:r>
              <a:rPr lang="en-US" sz="20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r>
              <a:rPr lang="en-US" sz="2000" b="1" dirty="0" err="1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e.department_id</a:t>
            </a:r>
            <a:endParaRPr sz="2000" b="1" dirty="0">
              <a:solidFill>
                <a:schemeClr val="accen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18288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FROM</a:t>
            </a:r>
            <a:r>
              <a:rPr lang="en-US" sz="20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	Employees e</a:t>
            </a:r>
            <a:endParaRPr sz="2000" b="1" dirty="0">
              <a:solidFill>
                <a:schemeClr val="accen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18288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WHERE</a:t>
            </a:r>
            <a:r>
              <a:rPr lang="en-US" sz="20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	 </a:t>
            </a:r>
            <a:r>
              <a:rPr lang="en-US" sz="2000" b="1" dirty="0" err="1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e.last_name</a:t>
            </a:r>
            <a:r>
              <a:rPr lang="en-US" sz="20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 = </a:t>
            </a:r>
            <a:r>
              <a:rPr lang="en-US" sz="2000" b="1" dirty="0">
                <a:solidFill>
                  <a:srgbClr val="006FBF"/>
                </a:solidFill>
                <a:latin typeface="IBM Plex Mono"/>
                <a:ea typeface="IBM Plex Mono"/>
                <a:cs typeface="IBM Plex Mono"/>
                <a:sym typeface="IBM Plex Mono"/>
              </a:rPr>
              <a:t>'Smith'</a:t>
            </a:r>
            <a:r>
              <a:rPr lang="en-US" sz="20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)</a:t>
            </a:r>
            <a:r>
              <a:rPr lang="en-US" sz="2000" b="1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;</a:t>
            </a:r>
            <a:endParaRPr sz="2000" b="1" dirty="0">
              <a:solidFill>
                <a:srgbClr val="595959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80" name="Google Shape;280;p39"/>
          <p:cNvSpPr/>
          <p:nvPr/>
        </p:nvSpPr>
        <p:spPr>
          <a:xfrm>
            <a:off x="1788731" y="1705784"/>
            <a:ext cx="5975400" cy="11559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405958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2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250"/>
                            </p:stCondLst>
                            <p:childTnLst>
                              <p:par>
                                <p:cTn id="16" presetID="21" presetClass="entr" presetSubtype="1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2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2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" grpId="0"/>
      <p:bldP spid="28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0"/>
          <p:cNvSpPr txBox="1">
            <a:spLocks noGrp="1"/>
          </p:cNvSpPr>
          <p:nvPr>
            <p:ph type="title"/>
          </p:nvPr>
        </p:nvSpPr>
        <p:spPr>
          <a:xfrm>
            <a:off x="473342" y="121476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Correlated Subqueries</a:t>
            </a:r>
            <a:endParaRPr dirty="0"/>
          </a:p>
        </p:txBody>
      </p:sp>
      <p:sp>
        <p:nvSpPr>
          <p:cNvPr id="286" name="Google Shape;286;p40"/>
          <p:cNvSpPr txBox="1">
            <a:spLocks noGrp="1"/>
          </p:cNvSpPr>
          <p:nvPr>
            <p:ph type="body" idx="1"/>
          </p:nvPr>
        </p:nvSpPr>
        <p:spPr>
          <a:xfrm>
            <a:off x="228600" y="968656"/>
            <a:ext cx="8769096" cy="5267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Lato"/>
                <a:ea typeface="Lato"/>
                <a:cs typeface="Lato"/>
                <a:sym typeface="Lato"/>
              </a:rPr>
              <a:t>Correlated</a:t>
            </a:r>
            <a:r>
              <a:rPr lang="en-US" dirty="0"/>
              <a:t> subqueries are queries where the subquery portion is executed 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many </a:t>
            </a:r>
            <a:r>
              <a:rPr lang="en-US" dirty="0"/>
              <a:t>times. 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dirty="0"/>
              <a:t>The inner query </a:t>
            </a:r>
            <a:r>
              <a:rPr lang="en-US" i="1" dirty="0"/>
              <a:t>(subquery) </a:t>
            </a:r>
            <a:r>
              <a:rPr lang="en-US" dirty="0"/>
              <a:t>will have a </a:t>
            </a:r>
            <a:r>
              <a:rPr lang="en-US" b="1" i="1" dirty="0"/>
              <a:t>reference</a:t>
            </a:r>
            <a:r>
              <a:rPr lang="en-US" dirty="0"/>
              <a:t> to the outer query.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800"/>
              </a:spcAft>
              <a:buNone/>
            </a:pPr>
            <a:r>
              <a:rPr lang="en-US" dirty="0"/>
              <a:t>Therefore, the subquery portion 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CANNOT</a:t>
            </a:r>
            <a:r>
              <a:rPr lang="en-US" dirty="0"/>
              <a:t> be run independently from the outer query. </a:t>
            </a:r>
          </a:p>
          <a:p>
            <a:pPr marL="76200" indent="0">
              <a:lnSpc>
                <a:spcPct val="80000"/>
              </a:lnSpc>
              <a:spcBef>
                <a:spcPts val="1200"/>
              </a:spcBef>
              <a:buClrTx/>
              <a:buNone/>
            </a:pPr>
            <a:r>
              <a:rPr lang="en-US" altLang="en-US" b="1" dirty="0">
                <a:solidFill>
                  <a:srgbClr val="C00000"/>
                </a:solidFill>
              </a:rPr>
              <a:t>Note: </a:t>
            </a:r>
            <a:r>
              <a:rPr lang="en-US" altLang="en-US" dirty="0"/>
              <a:t>For this reason a Correlated Subquery always takes SIGNIFICANTLY LONGER to run than: </a:t>
            </a:r>
          </a:p>
          <a:p>
            <a:pPr marL="969963">
              <a:lnSpc>
                <a:spcPct val="80000"/>
              </a:lnSpc>
              <a:spcBef>
                <a:spcPct val="20000"/>
              </a:spcBef>
              <a:buClrTx/>
              <a:buFontTx/>
              <a:buChar char="•"/>
            </a:pPr>
            <a:r>
              <a:rPr lang="en-US" altLang="en-US" dirty="0">
                <a:latin typeface="+mn-lt"/>
              </a:rPr>
              <a:t>A query that does not have a subquery or </a:t>
            </a:r>
          </a:p>
          <a:p>
            <a:pPr marL="969963">
              <a:lnSpc>
                <a:spcPct val="80000"/>
              </a:lnSpc>
              <a:spcBef>
                <a:spcPct val="20000"/>
              </a:spcBef>
              <a:buClrTx/>
              <a:buFontTx/>
              <a:buChar char="•"/>
            </a:pPr>
            <a:r>
              <a:rPr lang="en-US" altLang="en-US" dirty="0">
                <a:latin typeface="+mn-lt"/>
              </a:rPr>
              <a:t>Has a non-correlated subquery.</a:t>
            </a:r>
          </a:p>
          <a:p>
            <a:pPr marL="0" lvl="0" indent="0" algn="l" rtl="0">
              <a:lnSpc>
                <a:spcPct val="150000"/>
              </a:lnSpc>
              <a:spcBef>
                <a:spcPts val="600"/>
              </a:spcBef>
              <a:spcAft>
                <a:spcPts val="1800"/>
              </a:spcAft>
              <a:buNone/>
            </a:pPr>
            <a:endParaRPr dirty="0"/>
          </a:p>
        </p:txBody>
      </p:sp>
      <p:sp>
        <p:nvSpPr>
          <p:cNvPr id="287" name="Google Shape;287;p40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316017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2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2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2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750"/>
                            </p:stCondLst>
                            <p:childTnLst>
                              <p:par>
                                <p:cTn id="35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1"/>
          <p:cNvSpPr txBox="1">
            <a:spLocks noGrp="1"/>
          </p:cNvSpPr>
          <p:nvPr>
            <p:ph type="title"/>
          </p:nvPr>
        </p:nvSpPr>
        <p:spPr>
          <a:xfrm>
            <a:off x="473342" y="103188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Correlated Subquery</a:t>
            </a:r>
            <a:endParaRPr dirty="0"/>
          </a:p>
        </p:txBody>
      </p:sp>
      <p:sp>
        <p:nvSpPr>
          <p:cNvPr id="293" name="Google Shape;293;p41"/>
          <p:cNvSpPr txBox="1">
            <a:spLocks noGrp="1"/>
          </p:cNvSpPr>
          <p:nvPr>
            <p:ph type="body" idx="1"/>
          </p:nvPr>
        </p:nvSpPr>
        <p:spPr>
          <a:xfrm>
            <a:off x="219456" y="640381"/>
            <a:ext cx="8759952" cy="5692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lnSpc>
                <a:spcPct val="115000"/>
              </a:lnSpc>
              <a:buNone/>
            </a:pPr>
            <a:r>
              <a:rPr lang="en-US" b="1" dirty="0">
                <a:solidFill>
                  <a:srgbClr val="C00000"/>
                </a:solidFill>
              </a:rPr>
              <a:t>Example 1</a:t>
            </a:r>
            <a:r>
              <a:rPr lang="en-US" dirty="0"/>
              <a:t>: Find any job, who has an</a:t>
            </a:r>
            <a:br>
              <a:rPr lang="en-US" dirty="0"/>
            </a:br>
            <a:r>
              <a:rPr lang="en-US" dirty="0"/>
              <a:t> employee with the max salary: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lnSpc>
                <a:spcPct val="115000"/>
              </a:lnSpc>
              <a:spcBef>
                <a:spcPts val="3000"/>
              </a:spcBef>
              <a:spcAft>
                <a:spcPts val="0"/>
              </a:spcAft>
              <a:buNone/>
            </a:pPr>
            <a:r>
              <a:rPr lang="en-US" sz="2000" dirty="0"/>
              <a:t>The database executes the </a:t>
            </a:r>
            <a:r>
              <a:rPr lang="en-US" sz="2000" b="1" dirty="0">
                <a:ea typeface="Lato"/>
                <a:cs typeface="Lato"/>
                <a:sym typeface="Lato"/>
              </a:rPr>
              <a:t>outer query</a:t>
            </a:r>
            <a:r>
              <a:rPr lang="en-US" sz="2000" dirty="0"/>
              <a:t> </a:t>
            </a:r>
            <a:r>
              <a:rPr lang="en-US" sz="2000" b="1" dirty="0">
                <a:ea typeface="Lato"/>
                <a:cs typeface="Lato"/>
                <a:sym typeface="Lato"/>
              </a:rPr>
              <a:t>first</a:t>
            </a:r>
            <a:r>
              <a:rPr lang="en-US" sz="2000" dirty="0"/>
              <a:t>. </a:t>
            </a:r>
          </a:p>
          <a:p>
            <a:pPr indent="-261938">
              <a:lnSpc>
                <a:spcPct val="90000"/>
              </a:lnSpc>
              <a:spcBef>
                <a:spcPct val="20000"/>
              </a:spcBef>
              <a:buClrTx/>
              <a:buFontTx/>
              <a:buChar char="•"/>
            </a:pPr>
            <a:r>
              <a:rPr lang="en-US" altLang="en-US" sz="2000" dirty="0"/>
              <a:t>The subquery </a:t>
            </a:r>
            <a:r>
              <a:rPr lang="en-US" altLang="en-US" sz="2000" b="1" dirty="0"/>
              <a:t>cannot</a:t>
            </a:r>
            <a:r>
              <a:rPr lang="en-US" altLang="en-US" sz="2000" dirty="0"/>
              <a:t> run first as the column </a:t>
            </a:r>
            <a:r>
              <a:rPr lang="en-US" altLang="en-US" sz="2000" dirty="0" err="1"/>
              <a:t>j.job_id</a:t>
            </a:r>
            <a:r>
              <a:rPr lang="en-US" altLang="en-US" sz="2000" dirty="0"/>
              <a:t> resides on the jobs table</a:t>
            </a:r>
          </a:p>
          <a:p>
            <a:pPr marL="457200" lvl="1" indent="-261938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Tx/>
              <a:buFontTx/>
              <a:buChar char="•"/>
            </a:pPr>
            <a:r>
              <a:rPr lang="en-US" altLang="en-US" sz="2000" dirty="0">
                <a:latin typeface="+mn-lt"/>
              </a:rPr>
              <a:t>The subquery contains an ‘Outer Reference’</a:t>
            </a:r>
          </a:p>
          <a:p>
            <a:pPr marL="0" lvl="1" indent="0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Tx/>
              <a:buNone/>
            </a:pPr>
            <a:r>
              <a:rPr lang="en-US" sz="2000" dirty="0">
                <a:latin typeface="+mn-lt"/>
              </a:rPr>
              <a:t>For each row of the outer query, the inner query will execute!</a:t>
            </a:r>
            <a:endParaRPr sz="2000" dirty="0">
              <a:latin typeface="+mn-lt"/>
            </a:endParaRPr>
          </a:p>
          <a:p>
            <a:pPr marL="0" lvl="0" indent="0" algn="l" rtl="0">
              <a:spcBef>
                <a:spcPts val="600"/>
              </a:spcBef>
              <a:spcAft>
                <a:spcPts val="1200"/>
              </a:spcAft>
              <a:buNone/>
            </a:pPr>
            <a:r>
              <a:rPr lang="en-US" sz="2000" dirty="0"/>
              <a:t>The subquery contains an Outer Reference. Therefore it cannot execute on its own.</a:t>
            </a:r>
            <a:endParaRPr sz="2000" dirty="0"/>
          </a:p>
        </p:txBody>
      </p:sp>
      <p:sp>
        <p:nvSpPr>
          <p:cNvPr id="294" name="Google Shape;294;p41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  <p:sp>
        <p:nvSpPr>
          <p:cNvPr id="295" name="Google Shape;295;p41"/>
          <p:cNvSpPr txBox="1"/>
          <p:nvPr/>
        </p:nvSpPr>
        <p:spPr>
          <a:xfrm>
            <a:off x="350486" y="1559880"/>
            <a:ext cx="8403000" cy="2256301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SELECT</a:t>
            </a:r>
            <a:r>
              <a:rPr lang="en-US" sz="2300" b="1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r>
              <a:rPr lang="en-US" sz="2300" b="1" dirty="0" err="1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j.job_title</a:t>
            </a:r>
            <a:r>
              <a:rPr lang="en-US" sz="2300" b="1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FROM</a:t>
            </a:r>
            <a:r>
              <a:rPr lang="en-US" sz="2300" b="1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 Jobs j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WHERE </a:t>
            </a:r>
            <a:r>
              <a:rPr lang="en-US" sz="2300" b="1" dirty="0" err="1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j.max_salary</a:t>
            </a:r>
            <a:r>
              <a:rPr lang="en-US" sz="23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 =</a:t>
            </a:r>
            <a:r>
              <a:rPr lang="en-US" sz="23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endParaRPr lang="en-US" sz="2300" b="1" dirty="0">
              <a:solidFill>
                <a:schemeClr val="accen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	(</a:t>
            </a:r>
            <a:r>
              <a:rPr lang="en-US" sz="23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SELECT</a:t>
            </a:r>
            <a:r>
              <a:rPr lang="en-US" sz="23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 MAX(</a:t>
            </a:r>
            <a:r>
              <a:rPr lang="en-US" sz="2300" b="1" dirty="0" err="1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e.salary</a:t>
            </a:r>
            <a:r>
              <a:rPr lang="en-US" sz="23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	</a:t>
            </a:r>
            <a:r>
              <a:rPr lang="en-US" sz="23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FROM</a:t>
            </a:r>
            <a:r>
              <a:rPr lang="en-US" sz="23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	Employees 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	</a:t>
            </a:r>
            <a:r>
              <a:rPr lang="en-US" sz="23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WHERE</a:t>
            </a:r>
            <a:r>
              <a:rPr lang="en-US" sz="23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	 </a:t>
            </a:r>
            <a:r>
              <a:rPr lang="en-US" sz="2300" b="1" dirty="0" err="1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j.job_id</a:t>
            </a:r>
            <a:r>
              <a:rPr lang="en-US" sz="23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 = </a:t>
            </a:r>
            <a:r>
              <a:rPr lang="en-US" sz="2300" b="1" dirty="0" err="1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e.job_id</a:t>
            </a:r>
            <a:r>
              <a:rPr lang="en-US" sz="23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)</a:t>
            </a:r>
            <a:r>
              <a:rPr lang="en-US" sz="2300" b="1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;</a:t>
            </a:r>
            <a:endParaRPr sz="2300" b="1" dirty="0">
              <a:solidFill>
                <a:srgbClr val="595959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5540420" y="360856"/>
            <a:ext cx="3438988" cy="3014344"/>
            <a:chOff x="5705012" y="615825"/>
            <a:chExt cx="3438988" cy="3014344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05012" y="615825"/>
              <a:ext cx="1469804" cy="3014344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665892" y="1046007"/>
              <a:ext cx="1478108" cy="1386764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174816" y="1344950"/>
              <a:ext cx="491076" cy="1087821"/>
            </a:xfrm>
            <a:prstGeom prst="rect">
              <a:avLst/>
            </a:prstGeom>
          </p:spPr>
        </p:pic>
      </p:grpSp>
      <p:sp>
        <p:nvSpPr>
          <p:cNvPr id="10" name="Oval 9"/>
          <p:cNvSpPr/>
          <p:nvPr/>
        </p:nvSpPr>
        <p:spPr bwMode="auto">
          <a:xfrm>
            <a:off x="1242089" y="1961391"/>
            <a:ext cx="1400527" cy="432822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2353602" y="3375200"/>
            <a:ext cx="1660614" cy="44960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7400405" y="1043798"/>
            <a:ext cx="1286395" cy="336951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36254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1" fill="hold" nodeType="after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250"/>
                            </p:stCondLst>
                            <p:childTnLst>
                              <p:par>
                                <p:cTn id="18" presetID="16" presetClass="entr" presetSubtype="21" fill="hold" nodeType="after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2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4000"/>
                            </p:stCondLst>
                            <p:childTnLst>
                              <p:par>
                                <p:cTn id="22" presetID="21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1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1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29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29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2"/>
          <p:cNvSpPr txBox="1">
            <a:spLocks noGrp="1"/>
          </p:cNvSpPr>
          <p:nvPr>
            <p:ph type="title"/>
          </p:nvPr>
        </p:nvSpPr>
        <p:spPr>
          <a:xfrm>
            <a:off x="509700" y="121476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Correlated Subquery Example 1</a:t>
            </a:r>
            <a:endParaRPr dirty="0"/>
          </a:p>
        </p:txBody>
      </p:sp>
      <p:sp>
        <p:nvSpPr>
          <p:cNvPr id="301" name="Google Shape;301;p42"/>
          <p:cNvSpPr txBox="1">
            <a:spLocks noGrp="1"/>
          </p:cNvSpPr>
          <p:nvPr>
            <p:ph type="body" idx="1"/>
          </p:nvPr>
        </p:nvSpPr>
        <p:spPr>
          <a:xfrm>
            <a:off x="392642" y="3325648"/>
            <a:ext cx="8325900" cy="2809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200" b="1" dirty="0">
                <a:solidFill>
                  <a:srgbClr val="C00000"/>
                </a:solidFill>
              </a:rPr>
              <a:t>Execution:</a:t>
            </a:r>
            <a:endParaRPr lang="en-US" sz="2200" dirty="0"/>
          </a:p>
          <a:p>
            <a:pPr lvl="0" indent="-457200" algn="l" rtl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200" dirty="0"/>
              <a:t>Outer query executes first  bringing back a Job table row.</a:t>
            </a:r>
          </a:p>
          <a:p>
            <a:pPr lvl="0" indent="-457200" algn="l" rtl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200" dirty="0"/>
              <a:t>Inner query executes using the </a:t>
            </a:r>
            <a:r>
              <a:rPr lang="en-US" sz="2200" dirty="0" err="1"/>
              <a:t>job_id</a:t>
            </a:r>
            <a:r>
              <a:rPr lang="en-US" sz="2200" dirty="0"/>
              <a:t> value from the Job row.</a:t>
            </a:r>
          </a:p>
          <a:p>
            <a:pPr lvl="0" indent="-457200" algn="l" rtl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200" dirty="0"/>
              <a:t>MAX() is run on the subset of rows in the inner query.</a:t>
            </a:r>
          </a:p>
          <a:p>
            <a:pPr lvl="0" indent="-457200" algn="l" rtl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200" dirty="0"/>
              <a:t>The outer query Job table row is filtered based on the </a:t>
            </a:r>
            <a:r>
              <a:rPr lang="en-US" sz="22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Arial"/>
              </a:rPr>
              <a:t>WHERE</a:t>
            </a:r>
            <a:r>
              <a:rPr lang="en-US" sz="2200" dirty="0"/>
              <a:t>.</a:t>
            </a:r>
          </a:p>
          <a:p>
            <a:pPr lvl="0" indent="-457200" algn="l" rtl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200" dirty="0"/>
              <a:t>Repeat with the next Job table row.</a:t>
            </a:r>
            <a:endParaRPr sz="2200" dirty="0"/>
          </a:p>
        </p:txBody>
      </p:sp>
      <p:sp>
        <p:nvSpPr>
          <p:cNvPr id="302" name="Google Shape;302;p42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  <p:sp>
        <p:nvSpPr>
          <p:cNvPr id="303" name="Google Shape;303;p42"/>
          <p:cNvSpPr txBox="1"/>
          <p:nvPr/>
        </p:nvSpPr>
        <p:spPr>
          <a:xfrm>
            <a:off x="473342" y="812752"/>
            <a:ext cx="8403000" cy="24054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SELECT</a:t>
            </a:r>
            <a:r>
              <a:rPr lang="en-US" sz="2400" b="1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r>
              <a:rPr lang="en-US" sz="2400" b="1" dirty="0" err="1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j.job_title</a:t>
            </a:r>
            <a:r>
              <a:rPr lang="en-US" sz="2400" b="1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FROM</a:t>
            </a:r>
            <a:r>
              <a:rPr lang="en-US" sz="2400" b="1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 Jobs j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WHERE </a:t>
            </a:r>
            <a:r>
              <a:rPr lang="en-US" sz="2400" b="1" dirty="0" err="1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j.max_salary</a:t>
            </a:r>
            <a:r>
              <a:rPr lang="en-US" sz="24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 =</a:t>
            </a:r>
            <a:r>
              <a:rPr lang="en-US" sz="24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r>
              <a:rPr lang="en-US" sz="24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		(</a:t>
            </a:r>
            <a:r>
              <a:rPr lang="en-US" sz="24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SELECT</a:t>
            </a:r>
            <a:r>
              <a:rPr lang="en-US" sz="24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 MAX(</a:t>
            </a:r>
            <a:r>
              <a:rPr lang="en-US" sz="2400" b="1" dirty="0" err="1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e.salary</a:t>
            </a:r>
            <a:r>
              <a:rPr lang="en-US" sz="24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)</a:t>
            </a:r>
            <a:endParaRPr sz="2400" b="1" dirty="0">
              <a:solidFill>
                <a:schemeClr val="accen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18288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FROM</a:t>
            </a:r>
            <a:r>
              <a:rPr lang="en-US" sz="24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	Employees e</a:t>
            </a:r>
            <a:endParaRPr sz="2400" b="1" dirty="0">
              <a:solidFill>
                <a:schemeClr val="accen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18288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WHERE</a:t>
            </a:r>
            <a:r>
              <a:rPr lang="en-US" sz="24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	 </a:t>
            </a:r>
            <a:r>
              <a:rPr lang="en-US" sz="2400" b="1" dirty="0" err="1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j.job_id</a:t>
            </a:r>
            <a:r>
              <a:rPr lang="en-US" sz="24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 = </a:t>
            </a:r>
            <a:r>
              <a:rPr lang="en-US" sz="2400" b="1" dirty="0" err="1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e.job_id</a:t>
            </a:r>
            <a:r>
              <a:rPr lang="en-US" sz="24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)</a:t>
            </a:r>
            <a:r>
              <a:rPr lang="en-US" sz="2400" b="1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;</a:t>
            </a:r>
            <a:endParaRPr sz="2400" b="1" dirty="0">
              <a:solidFill>
                <a:srgbClr val="595959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</p:spTree>
    <p:extLst>
      <p:ext uri="{BB962C8B-B14F-4D97-AF65-F5344CB8AC3E}">
        <p14:creationId xmlns:p14="http://schemas.microsoft.com/office/powerpoint/2010/main" val="49396186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3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3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3"/>
          <p:cNvSpPr txBox="1">
            <a:spLocks noGrp="1"/>
          </p:cNvSpPr>
          <p:nvPr>
            <p:ph type="title"/>
          </p:nvPr>
        </p:nvSpPr>
        <p:spPr>
          <a:xfrm>
            <a:off x="476745" y="83642"/>
            <a:ext cx="7200900" cy="500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Correlated Subquery Example 1</a:t>
            </a:r>
            <a:endParaRPr dirty="0"/>
          </a:p>
        </p:txBody>
      </p:sp>
      <p:sp>
        <p:nvSpPr>
          <p:cNvPr id="310" name="Google Shape;310;p43"/>
          <p:cNvSpPr txBox="1">
            <a:spLocks noGrp="1"/>
          </p:cNvSpPr>
          <p:nvPr>
            <p:ph type="body" idx="1"/>
          </p:nvPr>
        </p:nvSpPr>
        <p:spPr>
          <a:xfrm>
            <a:off x="473342" y="1032665"/>
            <a:ext cx="8289000" cy="4563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SELECT</a:t>
            </a:r>
            <a:r>
              <a:rPr lang="en-US" b="1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r>
              <a:rPr lang="en-US" b="1" dirty="0" err="1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j.job_title</a:t>
            </a:r>
            <a:r>
              <a:rPr lang="en-US" b="1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br>
              <a:rPr lang="en-US" b="1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</a:b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FROM</a:t>
            </a:r>
            <a:r>
              <a:rPr lang="en-US" b="1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 Jobs j</a:t>
            </a:r>
            <a:br>
              <a:rPr lang="en-US" b="1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</a:b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WHERE </a:t>
            </a:r>
            <a:r>
              <a:rPr lang="en-US" b="1" dirty="0" err="1">
                <a:latin typeface="IBM Plex Mono"/>
                <a:ea typeface="IBM Plex Mono"/>
                <a:cs typeface="IBM Plex Mono"/>
                <a:sym typeface="IBM Plex Mono"/>
              </a:rPr>
              <a:t>j.max_salary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 =</a:t>
            </a: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b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</a:b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			</a:t>
            </a:r>
            <a:endParaRPr b="1" dirty="0">
              <a:solidFill>
                <a:srgbClr val="595959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11" name="Google Shape;311;p43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  <p:sp>
        <p:nvSpPr>
          <p:cNvPr id="312" name="Google Shape;312;p43"/>
          <p:cNvSpPr txBox="1"/>
          <p:nvPr/>
        </p:nvSpPr>
        <p:spPr>
          <a:xfrm>
            <a:off x="5065776" y="875154"/>
            <a:ext cx="3892827" cy="14106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dirty="0">
                <a:latin typeface="Lato Light"/>
                <a:ea typeface="Lato Light"/>
                <a:cs typeface="Lato Light"/>
                <a:sym typeface="Lato Light"/>
              </a:rPr>
              <a:t>This selects the </a:t>
            </a:r>
            <a:r>
              <a:rPr lang="en-US" sz="1900" dirty="0" err="1">
                <a:latin typeface="Lato Light"/>
                <a:ea typeface="Lato Light"/>
                <a:cs typeface="Lato Light"/>
                <a:sym typeface="Lato Light"/>
              </a:rPr>
              <a:t>max_salary</a:t>
            </a:r>
            <a:r>
              <a:rPr lang="en-US" sz="1900" dirty="0">
                <a:latin typeface="Lato Light"/>
                <a:ea typeface="Lato Light"/>
                <a:cs typeface="Lato Light"/>
                <a:sym typeface="Lato Light"/>
              </a:rPr>
              <a:t> from the Jobs table  for each row.</a:t>
            </a:r>
            <a:endParaRPr sz="1900" dirty="0"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1" dirty="0">
                <a:solidFill>
                  <a:srgbClr val="C00000"/>
                </a:solidFill>
                <a:latin typeface="Lato Light"/>
                <a:ea typeface="Lato Light"/>
                <a:cs typeface="Lato Light"/>
                <a:sym typeface="Lato Light"/>
              </a:rPr>
              <a:t>i.e.</a:t>
            </a:r>
            <a:r>
              <a:rPr lang="en-US" sz="1900" dirty="0">
                <a:latin typeface="Lato Light"/>
                <a:ea typeface="Lato Light"/>
                <a:cs typeface="Lato Light"/>
                <a:sym typeface="Lato Light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Lato Light"/>
                <a:ea typeface="Lato Light"/>
                <a:cs typeface="Lato Light"/>
                <a:sym typeface="Lato Light"/>
              </a:rPr>
              <a:t>8500</a:t>
            </a:r>
            <a:r>
              <a:rPr lang="en-US" sz="1900" dirty="0">
                <a:latin typeface="Lato Light"/>
                <a:ea typeface="Lato Light"/>
                <a:cs typeface="Lato Light"/>
                <a:sym typeface="Lato Light"/>
              </a:rPr>
              <a:t> for first row represents the max salary for Stock Manager’s</a:t>
            </a:r>
            <a:endParaRPr sz="1900" dirty="0"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313" name="Google Shape;313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807" y="2827940"/>
            <a:ext cx="8220075" cy="2438400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43"/>
          <p:cNvSpPr/>
          <p:nvPr/>
        </p:nvSpPr>
        <p:spPr>
          <a:xfrm>
            <a:off x="486419" y="2991215"/>
            <a:ext cx="8361000" cy="2817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2400678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6"/>
          <p:cNvSpPr txBox="1">
            <a:spLocks noGrp="1"/>
          </p:cNvSpPr>
          <p:nvPr>
            <p:ph type="title"/>
          </p:nvPr>
        </p:nvSpPr>
        <p:spPr>
          <a:xfrm>
            <a:off x="473342" y="84900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Subqueries</a:t>
            </a:r>
            <a:endParaRPr dirty="0"/>
          </a:p>
        </p:txBody>
      </p:sp>
      <p:sp>
        <p:nvSpPr>
          <p:cNvPr id="173" name="Google Shape;173;p26"/>
          <p:cNvSpPr txBox="1">
            <a:spLocks noGrp="1"/>
          </p:cNvSpPr>
          <p:nvPr>
            <p:ph type="body" idx="1"/>
          </p:nvPr>
        </p:nvSpPr>
        <p:spPr>
          <a:xfrm>
            <a:off x="473342" y="913793"/>
            <a:ext cx="8325900" cy="45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b="1" dirty="0">
                <a:ea typeface="Lato"/>
                <a:cs typeface="Lato"/>
                <a:sym typeface="Lato"/>
              </a:rPr>
              <a:t>What is a Subquery?</a:t>
            </a:r>
            <a:br>
              <a:rPr lang="en-US" b="1" dirty="0">
                <a:ea typeface="Lato"/>
                <a:cs typeface="Lato"/>
                <a:sym typeface="Lato"/>
              </a:rPr>
            </a:br>
            <a:endParaRPr b="1" dirty="0">
              <a:ea typeface="Lato"/>
              <a:cs typeface="Lato"/>
              <a:sym typeface="Lato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A query that appears </a:t>
            </a:r>
            <a:r>
              <a:rPr lang="en-US" b="1" dirty="0"/>
              <a:t>WITHIN</a:t>
            </a:r>
            <a:r>
              <a:rPr lang="en-US" dirty="0"/>
              <a:t> another query</a:t>
            </a:r>
            <a:endParaRPr dirty="0"/>
          </a:p>
          <a:p>
            <a:pPr marL="457200" lvl="0" indent="-38100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In effect, asking the database to answer two or more questions at the same time</a:t>
            </a:r>
            <a:endParaRPr dirty="0"/>
          </a:p>
          <a:p>
            <a:pPr marL="914400" lvl="1" indent="-381000" algn="l" rtl="0">
              <a:lnSpc>
                <a:spcPct val="115000"/>
              </a:lnSpc>
              <a:spcBef>
                <a:spcPts val="1800"/>
              </a:spcBef>
              <a:spcAft>
                <a:spcPts val="1800"/>
              </a:spcAft>
              <a:buSzPts val="2400"/>
              <a:buChar char="○"/>
            </a:pPr>
            <a:r>
              <a:rPr lang="en-US" dirty="0">
                <a:latin typeface="+mn-lt"/>
              </a:rPr>
              <a:t>Where one question is answered and then the second question’s answer is dependent on the answer to the first question.</a:t>
            </a:r>
            <a:endParaRPr dirty="0">
              <a:latin typeface="+mn-lt"/>
            </a:endParaRPr>
          </a:p>
        </p:txBody>
      </p:sp>
      <p:sp>
        <p:nvSpPr>
          <p:cNvPr id="174" name="Google Shape;174;p26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2342792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750"/>
                            </p:stCondLst>
                            <p:childTnLst>
                              <p:par>
                                <p:cTn id="16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4"/>
          <p:cNvSpPr txBox="1">
            <a:spLocks noGrp="1"/>
          </p:cNvSpPr>
          <p:nvPr>
            <p:ph type="title"/>
          </p:nvPr>
        </p:nvSpPr>
        <p:spPr>
          <a:xfrm>
            <a:off x="456648" y="101302"/>
            <a:ext cx="7200900" cy="500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Correlated Subquery Example 1</a:t>
            </a:r>
            <a:endParaRPr dirty="0"/>
          </a:p>
        </p:txBody>
      </p:sp>
      <p:sp>
        <p:nvSpPr>
          <p:cNvPr id="321" name="Google Shape;321;p44"/>
          <p:cNvSpPr txBox="1">
            <a:spLocks noGrp="1"/>
          </p:cNvSpPr>
          <p:nvPr>
            <p:ph type="body" idx="1"/>
          </p:nvPr>
        </p:nvSpPr>
        <p:spPr>
          <a:xfrm>
            <a:off x="182880" y="858929"/>
            <a:ext cx="8787384" cy="4563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SELECT</a:t>
            </a:r>
            <a:r>
              <a:rPr lang="en-US" b="1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r>
              <a:rPr lang="en-US" b="1" dirty="0" err="1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j.job_title</a:t>
            </a:r>
            <a:r>
              <a:rPr lang="en-US" b="1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FROM</a:t>
            </a:r>
            <a:r>
              <a:rPr lang="en-US" b="1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 Jobs j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WHERE </a:t>
            </a:r>
            <a:r>
              <a:rPr lang="en-US" b="1" dirty="0" err="1">
                <a:latin typeface="IBM Plex Mono"/>
                <a:ea typeface="IBM Plex Mono"/>
                <a:cs typeface="IBM Plex Mono"/>
                <a:sym typeface="IBM Plex Mono"/>
              </a:rPr>
              <a:t>j.max_salary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 =</a:t>
            </a: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			(</a:t>
            </a: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SELECT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 MAX(</a:t>
            </a:r>
            <a:r>
              <a:rPr lang="en-US" b="1" dirty="0" err="1">
                <a:latin typeface="IBM Plex Mono"/>
                <a:ea typeface="IBM Plex Mono"/>
                <a:cs typeface="IBM Plex Mono"/>
                <a:sym typeface="IBM Plex Mono"/>
              </a:rPr>
              <a:t>e.salary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)</a:t>
            </a:r>
            <a:endParaRPr b="1" dirty="0"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18288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	 FROM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	 Employees e</a:t>
            </a:r>
            <a:endParaRPr b="1" dirty="0"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18288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	 WHERE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	 </a:t>
            </a:r>
            <a:r>
              <a:rPr lang="en-US" b="1" dirty="0" err="1">
                <a:latin typeface="IBM Plex Mono"/>
                <a:ea typeface="IBM Plex Mono"/>
                <a:cs typeface="IBM Plex Mono"/>
                <a:sym typeface="IBM Plex Mono"/>
              </a:rPr>
              <a:t>j.job_id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 = </a:t>
            </a:r>
            <a:r>
              <a:rPr lang="en-US" b="1" dirty="0" err="1">
                <a:latin typeface="IBM Plex Mono"/>
                <a:ea typeface="IBM Plex Mono"/>
                <a:cs typeface="IBM Plex Mono"/>
                <a:sym typeface="IBM Plex Mono"/>
              </a:rPr>
              <a:t>e.job_id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)</a:t>
            </a:r>
            <a:r>
              <a:rPr lang="en-US" b="1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;</a:t>
            </a:r>
            <a:endParaRPr b="1" dirty="0">
              <a:solidFill>
                <a:srgbClr val="595959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22" name="Google Shape;322;p44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  <p:sp>
        <p:nvSpPr>
          <p:cNvPr id="323" name="Google Shape;323;p44"/>
          <p:cNvSpPr/>
          <p:nvPr/>
        </p:nvSpPr>
        <p:spPr>
          <a:xfrm>
            <a:off x="2889213" y="2742391"/>
            <a:ext cx="6167919" cy="599700"/>
          </a:xfrm>
          <a:prstGeom prst="wedgeRectCallout">
            <a:avLst>
              <a:gd name="adj1" fmla="val -19701"/>
              <a:gd name="adj2" fmla="val 98820"/>
            </a:avLst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44"/>
          <p:cNvSpPr txBox="1"/>
          <p:nvPr/>
        </p:nvSpPr>
        <p:spPr>
          <a:xfrm>
            <a:off x="907650" y="3627629"/>
            <a:ext cx="6958800" cy="81810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dirty="0">
                <a:latin typeface="Lato Light"/>
                <a:ea typeface="Lato Light"/>
                <a:cs typeface="Lato Light"/>
                <a:sym typeface="Lato Light"/>
              </a:rPr>
              <a:t>Selects those employees with  the same </a:t>
            </a:r>
            <a:r>
              <a:rPr lang="en-US" sz="2100" dirty="0" err="1">
                <a:latin typeface="Lato Light"/>
                <a:ea typeface="Lato Light"/>
                <a:cs typeface="Lato Light"/>
                <a:sym typeface="Lato Light"/>
              </a:rPr>
              <a:t>job_id</a:t>
            </a:r>
            <a:r>
              <a:rPr lang="en-US" sz="2100" dirty="0">
                <a:latin typeface="Lato Light"/>
                <a:ea typeface="Lato Light"/>
                <a:cs typeface="Lato Light"/>
                <a:sym typeface="Lato Light"/>
              </a:rPr>
              <a:t> as the first job  </a:t>
            </a:r>
            <a:r>
              <a:rPr lang="en-US" sz="2100" b="1" dirty="0" err="1">
                <a:solidFill>
                  <a:srgbClr val="C00000"/>
                </a:solidFill>
                <a:latin typeface="Lato Light"/>
                <a:ea typeface="Lato Light"/>
                <a:cs typeface="Lato Light"/>
                <a:sym typeface="Lato Light"/>
              </a:rPr>
              <a:t>i.e</a:t>
            </a:r>
            <a:r>
              <a:rPr lang="en-US" sz="2100" dirty="0">
                <a:latin typeface="Lato Light"/>
                <a:ea typeface="Lato Light"/>
                <a:cs typeface="Lato Light"/>
                <a:sym typeface="Lato Light"/>
              </a:rPr>
              <a:t>  </a:t>
            </a:r>
            <a:r>
              <a:rPr lang="en-US" sz="2100" b="1" dirty="0">
                <a:solidFill>
                  <a:srgbClr val="C00000"/>
                </a:solidFill>
                <a:latin typeface="Lato Light"/>
                <a:ea typeface="Lato Light"/>
                <a:cs typeface="Lato Light"/>
                <a:sym typeface="Lato Light"/>
              </a:rPr>
              <a:t>ST_MAN</a:t>
            </a:r>
            <a:r>
              <a:rPr lang="en-US" sz="2100" dirty="0">
                <a:latin typeface="Lato Light"/>
                <a:ea typeface="Lato Light"/>
                <a:cs typeface="Lato Light"/>
                <a:sym typeface="Lato Light"/>
              </a:rPr>
              <a:t> </a:t>
            </a:r>
            <a:r>
              <a:rPr lang="en-US" sz="2100" i="1" dirty="0">
                <a:latin typeface="Lato Light"/>
                <a:ea typeface="Lato Light"/>
                <a:cs typeface="Lato Light"/>
                <a:sym typeface="Lato Light"/>
              </a:rPr>
              <a:t>(refer to last slide)</a:t>
            </a:r>
            <a:br>
              <a:rPr lang="en-US" sz="2100" i="1" dirty="0">
                <a:latin typeface="Lato Light"/>
                <a:ea typeface="Lato Light"/>
                <a:cs typeface="Lato Light"/>
                <a:sym typeface="Lato Light"/>
              </a:rPr>
            </a:br>
            <a:endParaRPr sz="2100" i="1" dirty="0"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 dirty="0"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325" name="Google Shape;325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683031"/>
            <a:ext cx="9144000" cy="101325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3550173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3" grpId="0" animBg="1"/>
      <p:bldP spid="32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45"/>
          <p:cNvSpPr txBox="1">
            <a:spLocks noGrp="1"/>
          </p:cNvSpPr>
          <p:nvPr>
            <p:ph type="title"/>
          </p:nvPr>
        </p:nvSpPr>
        <p:spPr>
          <a:xfrm>
            <a:off x="456648" y="129801"/>
            <a:ext cx="7200900" cy="500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Correlated Subquery Example 1</a:t>
            </a:r>
            <a:endParaRPr dirty="0"/>
          </a:p>
        </p:txBody>
      </p:sp>
      <p:sp>
        <p:nvSpPr>
          <p:cNvPr id="332" name="Google Shape;332;p45"/>
          <p:cNvSpPr txBox="1">
            <a:spLocks noGrp="1"/>
          </p:cNvSpPr>
          <p:nvPr>
            <p:ph type="body" idx="1"/>
          </p:nvPr>
        </p:nvSpPr>
        <p:spPr>
          <a:xfrm>
            <a:off x="427498" y="895505"/>
            <a:ext cx="8289000" cy="4563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SELECT</a:t>
            </a:r>
            <a:r>
              <a:rPr lang="en-US" b="1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r>
              <a:rPr lang="en-US" b="1" dirty="0" err="1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j.job_title</a:t>
            </a:r>
            <a:r>
              <a:rPr lang="en-US" b="1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br>
              <a:rPr lang="en-US" b="1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</a:b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FROM</a:t>
            </a:r>
            <a:r>
              <a:rPr lang="en-US" b="1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 Jobs j</a:t>
            </a:r>
            <a:br>
              <a:rPr lang="en-US" b="1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</a:b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WHERE </a:t>
            </a:r>
            <a:r>
              <a:rPr lang="en-US" b="1" dirty="0" err="1">
                <a:latin typeface="IBM Plex Mono"/>
                <a:ea typeface="IBM Plex Mono"/>
                <a:cs typeface="IBM Plex Mono"/>
                <a:sym typeface="IBM Plex Mono"/>
              </a:rPr>
              <a:t>j.max_salary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 =</a:t>
            </a: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b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</a:b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			(</a:t>
            </a: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SELECT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 MAX(</a:t>
            </a:r>
            <a:r>
              <a:rPr lang="en-US" b="1" dirty="0" err="1">
                <a:latin typeface="IBM Plex Mono"/>
                <a:ea typeface="IBM Plex Mono"/>
                <a:cs typeface="IBM Plex Mono"/>
                <a:sym typeface="IBM Plex Mono"/>
              </a:rPr>
              <a:t>e.salary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)</a:t>
            </a:r>
            <a:endParaRPr b="1" dirty="0"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18288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	FROM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	Employees e</a:t>
            </a:r>
            <a:endParaRPr b="1" dirty="0"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18288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	WHERE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	 </a:t>
            </a:r>
            <a:r>
              <a:rPr lang="en-US" b="1" dirty="0" err="1">
                <a:latin typeface="IBM Plex Mono"/>
                <a:ea typeface="IBM Plex Mono"/>
                <a:cs typeface="IBM Plex Mono"/>
                <a:sym typeface="IBM Plex Mono"/>
              </a:rPr>
              <a:t>j.job_id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 = </a:t>
            </a:r>
            <a:r>
              <a:rPr lang="en-US" b="1" dirty="0" err="1">
                <a:latin typeface="IBM Plex Mono"/>
                <a:ea typeface="IBM Plex Mono"/>
                <a:cs typeface="IBM Plex Mono"/>
                <a:sym typeface="IBM Plex Mono"/>
              </a:rPr>
              <a:t>e.job_id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)</a:t>
            </a:r>
            <a:r>
              <a:rPr lang="en-US" b="1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;</a:t>
            </a:r>
            <a:endParaRPr b="1" dirty="0">
              <a:solidFill>
                <a:srgbClr val="595959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33" name="Google Shape;333;p45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  <p:sp>
        <p:nvSpPr>
          <p:cNvPr id="334" name="Google Shape;334;p45"/>
          <p:cNvSpPr txBox="1"/>
          <p:nvPr/>
        </p:nvSpPr>
        <p:spPr>
          <a:xfrm>
            <a:off x="174400" y="3200611"/>
            <a:ext cx="6513250" cy="149414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dirty="0">
                <a:latin typeface="Lato Light"/>
                <a:ea typeface="Lato Light"/>
                <a:cs typeface="Lato Light"/>
                <a:sym typeface="Lato Light"/>
              </a:rPr>
              <a:t>Subquery selects the highest salary in this group.</a:t>
            </a:r>
            <a:endParaRPr sz="2300" dirty="0"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1" dirty="0">
                <a:solidFill>
                  <a:srgbClr val="C00000"/>
                </a:solidFill>
                <a:latin typeface="Lato Light"/>
                <a:ea typeface="Lato Light"/>
                <a:cs typeface="Lato Light"/>
                <a:sym typeface="Lato Light"/>
              </a:rPr>
              <a:t>i.e. 8200</a:t>
            </a:r>
            <a:r>
              <a:rPr lang="en-US" sz="2300" dirty="0">
                <a:latin typeface="Lato Light"/>
                <a:ea typeface="Lato Light"/>
                <a:cs typeface="Lato Light"/>
                <a:sym typeface="Lato Light"/>
              </a:rPr>
              <a:t>.  So it becomes 8500=8200?</a:t>
            </a:r>
            <a:endParaRPr sz="2300" dirty="0"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dirty="0">
                <a:latin typeface="Lato Light"/>
                <a:ea typeface="Lato Light"/>
                <a:cs typeface="Lato Light"/>
                <a:sym typeface="Lato Light"/>
              </a:rPr>
              <a:t>which is False so is not included in the result.</a:t>
            </a:r>
            <a:endParaRPr sz="2300" dirty="0"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 dirty="0"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335" name="Google Shape;335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633778"/>
            <a:ext cx="9144000" cy="1013254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45"/>
          <p:cNvSpPr/>
          <p:nvPr/>
        </p:nvSpPr>
        <p:spPr>
          <a:xfrm>
            <a:off x="6687650" y="4633855"/>
            <a:ext cx="2178300" cy="10131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45"/>
          <p:cNvSpPr/>
          <p:nvPr/>
        </p:nvSpPr>
        <p:spPr>
          <a:xfrm>
            <a:off x="4645152" y="2001955"/>
            <a:ext cx="2514983" cy="451581"/>
          </a:xfrm>
          <a:prstGeom prst="wedgeRoundRectCallout">
            <a:avLst>
              <a:gd name="adj1" fmla="val 74810"/>
              <a:gd name="adj2" fmla="val 535190"/>
              <a:gd name="adj3" fmla="val 0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8110728" y="5120640"/>
            <a:ext cx="755222" cy="192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36519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1" presetClass="entr" presetSubtype="1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4" grpId="0" animBg="1"/>
      <p:bldP spid="336" grpId="0" animBg="1"/>
      <p:bldP spid="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46"/>
          <p:cNvSpPr txBox="1">
            <a:spLocks noGrp="1"/>
          </p:cNvSpPr>
          <p:nvPr>
            <p:ph type="title"/>
          </p:nvPr>
        </p:nvSpPr>
        <p:spPr>
          <a:xfrm>
            <a:off x="473342" y="103188"/>
            <a:ext cx="7200900" cy="500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Correlated Subquery Example 1</a:t>
            </a:r>
            <a:endParaRPr dirty="0"/>
          </a:p>
        </p:txBody>
      </p:sp>
      <p:sp>
        <p:nvSpPr>
          <p:cNvPr id="344" name="Google Shape;344;p46"/>
          <p:cNvSpPr txBox="1">
            <a:spLocks noGrp="1"/>
          </p:cNvSpPr>
          <p:nvPr>
            <p:ph type="body" idx="1"/>
          </p:nvPr>
        </p:nvSpPr>
        <p:spPr>
          <a:xfrm>
            <a:off x="198900" y="1546950"/>
            <a:ext cx="8289000" cy="4563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SELECT</a:t>
            </a:r>
            <a:r>
              <a:rPr lang="en-US" b="1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r>
              <a:rPr lang="en-US" b="1" dirty="0" err="1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j.job_title</a:t>
            </a:r>
            <a:r>
              <a:rPr lang="en-US" b="1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br>
              <a:rPr lang="en-US" b="1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</a:b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FROM</a:t>
            </a:r>
            <a:r>
              <a:rPr lang="en-US" b="1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 Jobs j</a:t>
            </a:r>
            <a:br>
              <a:rPr lang="en-US" b="1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</a:b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WHERE </a:t>
            </a:r>
            <a:r>
              <a:rPr lang="en-US" b="1" dirty="0" err="1">
                <a:latin typeface="IBM Plex Mono"/>
                <a:ea typeface="IBM Plex Mono"/>
                <a:cs typeface="IBM Plex Mono"/>
                <a:sym typeface="IBM Plex Mono"/>
              </a:rPr>
              <a:t>j.max_salary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 =</a:t>
            </a: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b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</a:b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			</a:t>
            </a:r>
            <a:endParaRPr b="1" dirty="0">
              <a:solidFill>
                <a:srgbClr val="595959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45" name="Google Shape;345;p46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  <p:sp>
        <p:nvSpPr>
          <p:cNvPr id="346" name="Google Shape;346;p46"/>
          <p:cNvSpPr txBox="1"/>
          <p:nvPr/>
        </p:nvSpPr>
        <p:spPr>
          <a:xfrm>
            <a:off x="4233672" y="1332569"/>
            <a:ext cx="4800600" cy="16179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Lato Light"/>
                <a:ea typeface="Lato Light"/>
                <a:cs typeface="Lato Light"/>
                <a:sym typeface="Lato Light"/>
              </a:rPr>
              <a:t>Repeat the same process for the </a:t>
            </a:r>
            <a:r>
              <a:rPr lang="en-US" sz="2000" dirty="0" err="1">
                <a:latin typeface="Lato Light"/>
                <a:ea typeface="Lato Light"/>
                <a:cs typeface="Lato Light"/>
                <a:sym typeface="Lato Light"/>
              </a:rPr>
              <a:t>the</a:t>
            </a:r>
            <a:r>
              <a:rPr lang="en-US" sz="2000" dirty="0">
                <a:latin typeface="Lato Light"/>
                <a:ea typeface="Lato Light"/>
                <a:cs typeface="Lato Light"/>
                <a:sym typeface="Lato Light"/>
              </a:rPr>
              <a:t> remaining rows in the Jobs table </a:t>
            </a:r>
            <a:r>
              <a:rPr lang="en-US" sz="2000" i="1" dirty="0">
                <a:latin typeface="Lato Light"/>
                <a:ea typeface="Lato Light"/>
                <a:cs typeface="Lato Light"/>
                <a:sym typeface="Lato Light"/>
              </a:rPr>
              <a:t>(outer query)</a:t>
            </a:r>
            <a:r>
              <a:rPr lang="en-US" sz="2000" dirty="0">
                <a:latin typeface="Lato Light"/>
                <a:ea typeface="Lato Light"/>
                <a:cs typeface="Lato Light"/>
                <a:sym typeface="Lato Light"/>
              </a:rPr>
              <a:t>. </a:t>
            </a:r>
            <a:br>
              <a:rPr lang="en-US" sz="2000" dirty="0">
                <a:latin typeface="Lato Light"/>
                <a:ea typeface="Lato Light"/>
                <a:cs typeface="Lato Light"/>
                <a:sym typeface="Lato Light"/>
              </a:rPr>
            </a:br>
            <a:r>
              <a:rPr lang="en-US" sz="2000" b="1" dirty="0">
                <a:solidFill>
                  <a:srgbClr val="C00000"/>
                </a:solidFill>
                <a:latin typeface="Lato Light"/>
                <a:ea typeface="Lato Light"/>
                <a:cs typeface="Lato Light"/>
                <a:sym typeface="Lato Light"/>
              </a:rPr>
              <a:t>i.e.  MAX_SALARY 5000 </a:t>
            </a:r>
            <a:br>
              <a:rPr lang="en-US" sz="2000" dirty="0">
                <a:latin typeface="Lato Light"/>
                <a:ea typeface="Lato Light"/>
                <a:cs typeface="Lato Light"/>
                <a:sym typeface="Lato Light"/>
              </a:rPr>
            </a:br>
            <a:r>
              <a:rPr lang="en-US" sz="2000" dirty="0">
                <a:latin typeface="Lato Light"/>
                <a:ea typeface="Lato Light"/>
                <a:cs typeface="Lato Light"/>
                <a:sym typeface="Lato Light"/>
              </a:rPr>
              <a:t>and JOB_ID </a:t>
            </a:r>
            <a:r>
              <a:rPr lang="en-US" sz="2000" b="1" dirty="0">
                <a:solidFill>
                  <a:srgbClr val="C00000"/>
                </a:solidFill>
                <a:latin typeface="Lato Light"/>
                <a:ea typeface="Lato Light"/>
                <a:cs typeface="Lato Light"/>
                <a:sym typeface="Lato Light"/>
              </a:rPr>
              <a:t>ST_CLERK</a:t>
            </a:r>
            <a:r>
              <a:rPr lang="en-US" sz="2000" dirty="0">
                <a:latin typeface="Lato Light"/>
                <a:ea typeface="Lato Light"/>
                <a:cs typeface="Lato Light"/>
                <a:sym typeface="Lato Light"/>
              </a:rPr>
              <a:t> for second row.</a:t>
            </a:r>
            <a:endParaRPr sz="2000" dirty="0"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347" name="Google Shape;347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113" y="3422300"/>
            <a:ext cx="8220075" cy="2438400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p46"/>
          <p:cNvSpPr/>
          <p:nvPr/>
        </p:nvSpPr>
        <p:spPr>
          <a:xfrm>
            <a:off x="491125" y="3828750"/>
            <a:ext cx="8361000" cy="2817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206360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6" grpId="0" animBg="1"/>
      <p:bldP spid="34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7"/>
          <p:cNvSpPr txBox="1">
            <a:spLocks noGrp="1"/>
          </p:cNvSpPr>
          <p:nvPr>
            <p:ph type="title"/>
          </p:nvPr>
        </p:nvSpPr>
        <p:spPr>
          <a:xfrm>
            <a:off x="473342" y="103188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Subqueries vs JOINs</a:t>
            </a:r>
            <a:endParaRPr dirty="0"/>
          </a:p>
        </p:txBody>
      </p:sp>
      <p:sp>
        <p:nvSpPr>
          <p:cNvPr id="354" name="Google Shape;354;p47"/>
          <p:cNvSpPr txBox="1">
            <a:spLocks noGrp="1"/>
          </p:cNvSpPr>
          <p:nvPr>
            <p:ph type="body" idx="1"/>
          </p:nvPr>
        </p:nvSpPr>
        <p:spPr>
          <a:xfrm>
            <a:off x="473342" y="1023521"/>
            <a:ext cx="8478634" cy="45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SQL subqueries can often be written as joins. It is up to you to determine which one is simpler to write and understand. 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b="1" dirty="0"/>
              <a:t>However, you should factor in efficiency and speed.</a:t>
            </a:r>
            <a:endParaRPr b="1" dirty="0"/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dirty="0"/>
              <a:t>SQL statements from 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fastest to slowest </a:t>
            </a:r>
            <a:r>
              <a:rPr lang="en-US" dirty="0"/>
              <a:t>are: </a:t>
            </a:r>
            <a:endParaRPr dirty="0"/>
          </a:p>
          <a:p>
            <a:pPr marL="457200" lvl="0" indent="-38100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SzPts val="2400"/>
              <a:buAutoNum type="arabicPeriod"/>
            </a:pP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</a:rPr>
              <a:t>SELECT</a:t>
            </a:r>
            <a:r>
              <a:rPr lang="en-US" dirty="0"/>
              <a:t> from a single table</a:t>
            </a:r>
            <a:endParaRPr dirty="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 b="1" dirty="0"/>
              <a:t>Non-correlated</a:t>
            </a:r>
            <a:r>
              <a:rPr lang="en-US" dirty="0"/>
              <a:t> subqueries (AND usually SET operators)</a:t>
            </a:r>
            <a:endParaRPr dirty="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 b="1" dirty="0"/>
              <a:t>Joins</a:t>
            </a:r>
            <a:endParaRPr b="1" dirty="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 b="1" dirty="0"/>
              <a:t>Correlated subqueries</a:t>
            </a:r>
            <a:endParaRPr b="1" dirty="0"/>
          </a:p>
        </p:txBody>
      </p:sp>
      <p:sp>
        <p:nvSpPr>
          <p:cNvPr id="355" name="Google Shape;355;p47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016581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3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6" presetClass="entr" presetSubtype="2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3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16" presetClass="entr" presetSubtype="2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3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16" presetClass="entr" presetSubtype="2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3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0"/>
                            </p:stCondLst>
                            <p:childTnLst>
                              <p:par>
                                <p:cTn id="40" presetID="16" presetClass="entr" presetSubtype="2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3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48"/>
          <p:cNvSpPr txBox="1">
            <a:spLocks noGrp="1"/>
          </p:cNvSpPr>
          <p:nvPr>
            <p:ph type="title"/>
          </p:nvPr>
        </p:nvSpPr>
        <p:spPr>
          <a:xfrm>
            <a:off x="473342" y="75756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EXISTS</a:t>
            </a:r>
            <a:endParaRPr dirty="0"/>
          </a:p>
        </p:txBody>
      </p:sp>
      <p:sp>
        <p:nvSpPr>
          <p:cNvPr id="361" name="Google Shape;361;p48"/>
          <p:cNvSpPr txBox="1">
            <a:spLocks noGrp="1"/>
          </p:cNvSpPr>
          <p:nvPr>
            <p:ph type="body" idx="1"/>
          </p:nvPr>
        </p:nvSpPr>
        <p:spPr>
          <a:xfrm>
            <a:off x="283464" y="657760"/>
            <a:ext cx="8609714" cy="56058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>
                <a:latin typeface="Lato"/>
                <a:ea typeface="Lato"/>
                <a:cs typeface="Lato"/>
                <a:sym typeface="Lato"/>
              </a:rPr>
              <a:t>The </a:t>
            </a: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Lato"/>
              </a:rPr>
              <a:t>EXISTS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dirty="0"/>
              <a:t>keyword checks whether a subquery returns any rows or not. (Similar to a </a:t>
            </a: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</a:rPr>
              <a:t>COUNT(*)</a:t>
            </a:r>
            <a:r>
              <a:rPr lang="en-US" dirty="0"/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US" b="1" dirty="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Example: </a:t>
            </a:r>
            <a:r>
              <a:rPr lang="en-US" dirty="0">
                <a:latin typeface="Lato"/>
                <a:ea typeface="Lato"/>
                <a:cs typeface="Lato"/>
                <a:sym typeface="Lato"/>
              </a:rPr>
              <a:t>Show city names where the department is missing a manager:</a:t>
            </a: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None/>
            </a:pP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None/>
            </a:pP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None/>
            </a:pP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None/>
            </a:pP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None/>
            </a:pPr>
            <a:endParaRPr sz="1200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>
                <a:latin typeface="Lato"/>
                <a:ea typeface="Lato"/>
                <a:cs typeface="Lato"/>
                <a:sym typeface="Lato"/>
              </a:rPr>
              <a:t>Does it matter which columns the subquery returns here?</a:t>
            </a:r>
          </a:p>
          <a:p>
            <a:pPr marL="512763" indent="-342900">
              <a:spcBef>
                <a:spcPts val="600"/>
              </a:spcBef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rows are returned, the condition will evaluate to </a:t>
            </a:r>
            <a:r>
              <a:rPr lang="en-US" alt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</a:rPr>
              <a:t>TRUE</a:t>
            </a:r>
          </a:p>
          <a:p>
            <a:pPr marL="512763" indent="-342900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no rows are returned, the condition evaluates to </a:t>
            </a:r>
            <a:r>
              <a:rPr lang="en-US" alt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</a:rPr>
              <a:t>FALSE</a:t>
            </a:r>
            <a:endParaRPr lang="en-US" b="1" dirty="0">
              <a:solidFill>
                <a:srgbClr val="C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2" name="Google Shape;362;p48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  <p:sp>
        <p:nvSpPr>
          <p:cNvPr id="363" name="Google Shape;363;p48"/>
          <p:cNvSpPr txBox="1"/>
          <p:nvPr/>
        </p:nvSpPr>
        <p:spPr>
          <a:xfrm>
            <a:off x="283464" y="2264582"/>
            <a:ext cx="8403000" cy="26892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SELECT</a:t>
            </a:r>
            <a:r>
              <a:rPr lang="en-US" sz="2400" b="1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r>
              <a:rPr lang="en-US" sz="2400" b="1" dirty="0" err="1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l.city</a:t>
            </a:r>
            <a:endParaRPr lang="en-US" sz="2400" b="1" dirty="0">
              <a:solidFill>
                <a:srgbClr val="595959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FROM</a:t>
            </a:r>
            <a:r>
              <a:rPr lang="en-US" sz="2400" b="1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 Locations 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WHERE EXISTS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	</a:t>
            </a:r>
            <a:r>
              <a:rPr lang="en-US" sz="24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(</a:t>
            </a:r>
            <a:r>
              <a:rPr lang="en-US" sz="24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SELECT</a:t>
            </a:r>
            <a:r>
              <a:rPr lang="en-US" sz="24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 * </a:t>
            </a:r>
            <a:r>
              <a:rPr lang="en-US" sz="24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FROM</a:t>
            </a:r>
            <a:r>
              <a:rPr lang="en-US" sz="24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	Departments d</a:t>
            </a:r>
            <a:endParaRPr sz="2400" b="1" dirty="0">
              <a:solidFill>
                <a:schemeClr val="accen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WHERE</a:t>
            </a:r>
            <a:r>
              <a:rPr lang="en-US" sz="24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	 </a:t>
            </a:r>
            <a:r>
              <a:rPr lang="en-US" sz="2400" b="1" dirty="0" err="1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l.location_id</a:t>
            </a:r>
            <a:r>
              <a:rPr lang="en-US" sz="24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 = </a:t>
            </a:r>
            <a:r>
              <a:rPr lang="en-US" sz="2400" b="1" dirty="0" err="1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d.location_id</a:t>
            </a:r>
            <a:endParaRPr sz="2400" b="1" dirty="0">
              <a:solidFill>
                <a:schemeClr val="accen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AND</a:t>
            </a:r>
            <a:r>
              <a:rPr lang="en-US" sz="24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r>
              <a:rPr lang="en-US" sz="2400" b="1" dirty="0" err="1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d.manager_id</a:t>
            </a:r>
            <a:r>
              <a:rPr lang="en-US" sz="24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r>
              <a:rPr lang="en-US" sz="24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IS NULL</a:t>
            </a:r>
            <a:r>
              <a:rPr lang="en-US" sz="24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)</a:t>
            </a:r>
            <a:r>
              <a:rPr lang="en-US" sz="2400" b="1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;</a:t>
            </a:r>
            <a:endParaRPr sz="2400" b="1" dirty="0">
              <a:solidFill>
                <a:srgbClr val="595959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</p:spTree>
    <p:extLst>
      <p:ext uri="{BB962C8B-B14F-4D97-AF65-F5344CB8AC3E}">
        <p14:creationId xmlns:p14="http://schemas.microsoft.com/office/powerpoint/2010/main" val="53152475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250"/>
                            </p:stCondLst>
                            <p:childTnLst>
                              <p:par>
                                <p:cTn id="12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36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6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0" grpId="0"/>
      <p:bldP spid="36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49"/>
          <p:cNvSpPr txBox="1">
            <a:spLocks noGrp="1"/>
          </p:cNvSpPr>
          <p:nvPr>
            <p:ph type="title"/>
          </p:nvPr>
        </p:nvSpPr>
        <p:spPr>
          <a:xfrm>
            <a:off x="473342" y="82400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/>
              <a:t>EXISTS</a:t>
            </a:r>
            <a:endParaRPr/>
          </a:p>
        </p:txBody>
      </p:sp>
      <p:sp>
        <p:nvSpPr>
          <p:cNvPr id="369" name="Google Shape;369;p49"/>
          <p:cNvSpPr txBox="1">
            <a:spLocks noGrp="1"/>
          </p:cNvSpPr>
          <p:nvPr>
            <p:ph type="body" idx="1"/>
          </p:nvPr>
        </p:nvSpPr>
        <p:spPr>
          <a:xfrm>
            <a:off x="100584" y="862925"/>
            <a:ext cx="8911466" cy="47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>
                <a:latin typeface="Lato"/>
                <a:ea typeface="Lato"/>
                <a:cs typeface="Lato"/>
                <a:sym typeface="Lato"/>
              </a:rPr>
              <a:t>It does not matter which columns are returned in this subquery. The subquery columns will never be displayed to the screen.</a:t>
            </a: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1200"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>
                <a:latin typeface="Lato"/>
                <a:ea typeface="Lato"/>
                <a:cs typeface="Lato"/>
                <a:sym typeface="Lato"/>
              </a:rPr>
              <a:t>Therefore, you should always speed the query up by hard coding a 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literal</a:t>
            </a:r>
            <a:r>
              <a:rPr lang="en-US" dirty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value</a:t>
            </a:r>
            <a:r>
              <a:rPr lang="en-US" dirty="0">
                <a:latin typeface="Lato"/>
                <a:ea typeface="Lato"/>
                <a:cs typeface="Lato"/>
                <a:sym typeface="Lato"/>
              </a:rPr>
              <a:t> instead:</a:t>
            </a: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br>
              <a:rPr lang="en-US" dirty="0">
                <a:latin typeface="Lato"/>
                <a:ea typeface="Lato"/>
                <a:cs typeface="Lato"/>
                <a:sym typeface="Lato"/>
              </a:rPr>
            </a:br>
            <a:endParaRPr lang="en-US" sz="1400"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>
                <a:latin typeface="Lato"/>
                <a:ea typeface="Lato"/>
                <a:cs typeface="Lato"/>
                <a:sym typeface="Lato"/>
              </a:rPr>
              <a:t>Is this a Correlated or Non-Correlated Query?</a:t>
            </a:r>
            <a:endParaRPr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70" name="Google Shape;370;p49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  <p:sp>
        <p:nvSpPr>
          <p:cNvPr id="371" name="Google Shape;371;p49"/>
          <p:cNvSpPr txBox="1"/>
          <p:nvPr/>
        </p:nvSpPr>
        <p:spPr>
          <a:xfrm>
            <a:off x="251600" y="2756713"/>
            <a:ext cx="8403000" cy="26892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SELECT</a:t>
            </a:r>
            <a:r>
              <a:rPr lang="en-US" sz="2400" b="1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r>
              <a:rPr lang="en-US" sz="2400" b="1" dirty="0" err="1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l.city</a:t>
            </a:r>
            <a:endParaRPr lang="en-US" sz="2400" b="1" dirty="0">
              <a:solidFill>
                <a:srgbClr val="595959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FROM</a:t>
            </a:r>
            <a:r>
              <a:rPr lang="en-US" sz="2400" b="1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 Locations 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WHERE EXISTS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	</a:t>
            </a:r>
            <a:r>
              <a:rPr lang="en-US" sz="24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(</a:t>
            </a:r>
            <a:r>
              <a:rPr lang="en-US" sz="24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SELECT</a:t>
            </a:r>
            <a:r>
              <a:rPr lang="en-US" sz="24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 1</a:t>
            </a:r>
            <a:endParaRPr sz="2400" b="1" dirty="0">
              <a:solidFill>
                <a:schemeClr val="accen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 FROM </a:t>
            </a:r>
            <a:r>
              <a:rPr lang="en-US" sz="24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Departments d</a:t>
            </a:r>
            <a:endParaRPr sz="2400" b="1" dirty="0">
              <a:solidFill>
                <a:schemeClr val="accen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 WHERE</a:t>
            </a:r>
            <a:r>
              <a:rPr lang="en-US" sz="24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r>
              <a:rPr lang="en-US" sz="2400" b="1" dirty="0" err="1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l.location_id</a:t>
            </a:r>
            <a:r>
              <a:rPr lang="en-US" sz="24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 = </a:t>
            </a:r>
            <a:r>
              <a:rPr lang="en-US" sz="2400" b="1" dirty="0" err="1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d.location_id</a:t>
            </a:r>
            <a:endParaRPr sz="2400" b="1" dirty="0">
              <a:solidFill>
                <a:schemeClr val="accen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AND</a:t>
            </a:r>
            <a:r>
              <a:rPr lang="en-US" sz="24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r>
              <a:rPr lang="en-US" sz="2400" b="1" dirty="0" err="1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d.manager_id</a:t>
            </a:r>
            <a:r>
              <a:rPr lang="en-US" sz="24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r>
              <a:rPr lang="en-US" sz="24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IS NULL</a:t>
            </a:r>
            <a:r>
              <a:rPr lang="en-US" sz="24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)</a:t>
            </a:r>
            <a:r>
              <a:rPr lang="en-US" sz="2400" b="1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;</a:t>
            </a:r>
            <a:endParaRPr sz="2400" b="1" dirty="0">
              <a:solidFill>
                <a:srgbClr val="595959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372" name="Google Shape;372;p49"/>
          <p:cNvSpPr/>
          <p:nvPr/>
        </p:nvSpPr>
        <p:spPr>
          <a:xfrm>
            <a:off x="2678809" y="3903313"/>
            <a:ext cx="316800" cy="3960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49"/>
          <p:cNvSpPr/>
          <p:nvPr/>
        </p:nvSpPr>
        <p:spPr>
          <a:xfrm>
            <a:off x="366809" y="2176663"/>
            <a:ext cx="1705060" cy="3960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288759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1" presetClass="entr" presetSubtype="1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1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6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9" grpId="0" uiExpand="1" build="p"/>
      <p:bldP spid="372" grpId="0" animBg="1"/>
      <p:bldP spid="37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50"/>
          <p:cNvSpPr txBox="1">
            <a:spLocks noGrp="1"/>
          </p:cNvSpPr>
          <p:nvPr>
            <p:ph type="title"/>
          </p:nvPr>
        </p:nvSpPr>
        <p:spPr>
          <a:xfrm>
            <a:off x="456650" y="105200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NOT EXISTS</a:t>
            </a:r>
            <a:endParaRPr dirty="0"/>
          </a:p>
        </p:txBody>
      </p:sp>
      <p:sp>
        <p:nvSpPr>
          <p:cNvPr id="379" name="Google Shape;379;p50"/>
          <p:cNvSpPr txBox="1">
            <a:spLocks noGrp="1"/>
          </p:cNvSpPr>
          <p:nvPr>
            <p:ph type="body" idx="1"/>
          </p:nvPr>
        </p:nvSpPr>
        <p:spPr>
          <a:xfrm>
            <a:off x="456650" y="928400"/>
            <a:ext cx="8555400" cy="47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>
                <a:latin typeface="Lato"/>
                <a:ea typeface="Lato"/>
                <a:cs typeface="Lato"/>
                <a:sym typeface="Lato"/>
              </a:rPr>
              <a:t>You can always use the </a:t>
            </a: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Lato"/>
              </a:rPr>
              <a:t>NOT</a:t>
            </a:r>
            <a:r>
              <a:rPr lang="en-US" dirty="0">
                <a:latin typeface="Lato"/>
                <a:ea typeface="Lato"/>
                <a:cs typeface="Lato"/>
                <a:sym typeface="Lato"/>
              </a:rPr>
              <a:t> keyword to flip the results of your </a:t>
            </a: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Lato"/>
              </a:rPr>
              <a:t>EXISTS</a:t>
            </a:r>
            <a:r>
              <a:rPr lang="en-US" dirty="0">
                <a:latin typeface="Lato"/>
                <a:ea typeface="Lato"/>
                <a:cs typeface="Lato"/>
                <a:sym typeface="Lato"/>
              </a:rPr>
              <a:t> subqueries:</a:t>
            </a: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>
                <a:latin typeface="Lato"/>
                <a:ea typeface="Lato"/>
                <a:cs typeface="Lato"/>
                <a:sym typeface="Lato"/>
              </a:rPr>
              <a:t>Now we will find all the cities who do have a manager.</a:t>
            </a:r>
            <a:endParaRPr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0" name="Google Shape;380;p50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  <p:sp>
        <p:nvSpPr>
          <p:cNvPr id="381" name="Google Shape;381;p50"/>
          <p:cNvSpPr txBox="1"/>
          <p:nvPr/>
        </p:nvSpPr>
        <p:spPr>
          <a:xfrm>
            <a:off x="609050" y="1755350"/>
            <a:ext cx="8403000" cy="26892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SELECT</a:t>
            </a:r>
            <a:r>
              <a:rPr lang="en-US" sz="2400" b="1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r>
              <a:rPr lang="en-US" sz="2400" b="1" dirty="0" err="1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l.city</a:t>
            </a:r>
            <a:r>
              <a:rPr lang="en-US" sz="2400" b="1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FROM</a:t>
            </a:r>
            <a:r>
              <a:rPr lang="en-US" sz="2400" b="1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 Locations 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WHERE NOT EXISTS </a:t>
            </a:r>
            <a:r>
              <a:rPr lang="en-US" sz="24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	(</a:t>
            </a:r>
            <a:r>
              <a:rPr lang="en-US" sz="24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SELECT</a:t>
            </a:r>
            <a:r>
              <a:rPr lang="en-US" sz="24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	1</a:t>
            </a:r>
            <a:endParaRPr sz="2400" b="1" dirty="0">
              <a:solidFill>
                <a:schemeClr val="accen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FROM</a:t>
            </a:r>
            <a:r>
              <a:rPr lang="en-US" sz="24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	Departments d</a:t>
            </a:r>
            <a:endParaRPr sz="2400" b="1" dirty="0">
              <a:solidFill>
                <a:schemeClr val="accen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WHERE</a:t>
            </a:r>
            <a:r>
              <a:rPr lang="en-US" sz="24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	 </a:t>
            </a:r>
            <a:r>
              <a:rPr lang="en-US" sz="2400" b="1" dirty="0" err="1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l.location_id</a:t>
            </a:r>
            <a:r>
              <a:rPr lang="en-US" sz="24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 = </a:t>
            </a:r>
            <a:r>
              <a:rPr lang="en-US" sz="2400" b="1" dirty="0" err="1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d.location_id</a:t>
            </a:r>
            <a:endParaRPr sz="2400" b="1" dirty="0">
              <a:solidFill>
                <a:schemeClr val="accen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  AND</a:t>
            </a:r>
            <a:r>
              <a:rPr lang="en-US" sz="24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r>
              <a:rPr lang="en-US" sz="2400" b="1" dirty="0" err="1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d.manager_id</a:t>
            </a:r>
            <a:r>
              <a:rPr lang="en-US" sz="24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r>
              <a:rPr lang="en-US" sz="24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IS NULL</a:t>
            </a:r>
            <a:r>
              <a:rPr lang="en-US" sz="24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)</a:t>
            </a:r>
            <a:r>
              <a:rPr lang="en-US" sz="2400" b="1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;</a:t>
            </a:r>
            <a:endParaRPr sz="2400" b="1" dirty="0">
              <a:solidFill>
                <a:srgbClr val="595959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382" name="Google Shape;382;p50"/>
          <p:cNvSpPr/>
          <p:nvPr/>
        </p:nvSpPr>
        <p:spPr>
          <a:xfrm>
            <a:off x="1730812" y="2586506"/>
            <a:ext cx="645000" cy="3399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871637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51"/>
          <p:cNvSpPr txBox="1">
            <a:spLocks noGrp="1"/>
          </p:cNvSpPr>
          <p:nvPr>
            <p:ph type="title"/>
          </p:nvPr>
        </p:nvSpPr>
        <p:spPr>
          <a:xfrm>
            <a:off x="456650" y="139764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Subqueries throughout a Query</a:t>
            </a:r>
            <a:endParaRPr dirty="0"/>
          </a:p>
        </p:txBody>
      </p:sp>
      <p:sp>
        <p:nvSpPr>
          <p:cNvPr id="388" name="Google Shape;388;p51"/>
          <p:cNvSpPr txBox="1">
            <a:spLocks noGrp="1"/>
          </p:cNvSpPr>
          <p:nvPr>
            <p:ph type="body" idx="1"/>
          </p:nvPr>
        </p:nvSpPr>
        <p:spPr>
          <a:xfrm>
            <a:off x="219456" y="922937"/>
            <a:ext cx="8778240" cy="47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 subquery can be placed in many clauses on SQL statements. 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dirty="0"/>
              <a:t>You can put a subquery anywhere you could put a column name or value.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1800"/>
              </a:spcAft>
              <a:buNone/>
            </a:pPr>
            <a:r>
              <a:rPr lang="en-US" dirty="0"/>
              <a:t>You can even use a subquery instead of a table name.</a:t>
            </a:r>
            <a:endParaRPr dirty="0"/>
          </a:p>
        </p:txBody>
      </p:sp>
      <p:sp>
        <p:nvSpPr>
          <p:cNvPr id="389" name="Google Shape;389;p51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1440335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52"/>
          <p:cNvSpPr txBox="1">
            <a:spLocks noGrp="1"/>
          </p:cNvSpPr>
          <p:nvPr>
            <p:ph type="title"/>
          </p:nvPr>
        </p:nvSpPr>
        <p:spPr>
          <a:xfrm>
            <a:off x="473342" y="94044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Subquery in a SELECT</a:t>
            </a:r>
            <a:endParaRPr dirty="0"/>
          </a:p>
        </p:txBody>
      </p:sp>
      <p:sp>
        <p:nvSpPr>
          <p:cNvPr id="395" name="Google Shape;395;p52"/>
          <p:cNvSpPr txBox="1">
            <a:spLocks noGrp="1"/>
          </p:cNvSpPr>
          <p:nvPr>
            <p:ph type="body" idx="1"/>
          </p:nvPr>
        </p:nvSpPr>
        <p:spPr>
          <a:xfrm>
            <a:off x="337778" y="895505"/>
            <a:ext cx="8555400" cy="47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b="1" dirty="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Example: </a:t>
            </a:r>
            <a:r>
              <a:rPr lang="en-US" dirty="0">
                <a:latin typeface="Lato"/>
                <a:ea typeface="Lato"/>
                <a:cs typeface="Lato"/>
                <a:sym typeface="Lato"/>
              </a:rPr>
              <a:t>List the Job Title and the SUM of all the salaries of the employees with that job id:</a:t>
            </a: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>
                <a:latin typeface="Lato"/>
                <a:ea typeface="Lato"/>
                <a:cs typeface="Lato"/>
                <a:sym typeface="Lato"/>
              </a:rPr>
              <a:t>This is an example of a subquery in place of a 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column</a:t>
            </a:r>
            <a:r>
              <a:rPr lang="en-US" dirty="0">
                <a:latin typeface="Lato"/>
                <a:ea typeface="Lato"/>
                <a:cs typeface="Lato"/>
                <a:sym typeface="Lato"/>
              </a:rPr>
              <a:t>.</a:t>
            </a:r>
            <a:endParaRPr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96" name="Google Shape;396;p52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  <p:sp>
        <p:nvSpPr>
          <p:cNvPr id="397" name="Google Shape;397;p52"/>
          <p:cNvSpPr txBox="1"/>
          <p:nvPr/>
        </p:nvSpPr>
        <p:spPr>
          <a:xfrm>
            <a:off x="490178" y="1722455"/>
            <a:ext cx="8403000" cy="26892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SELECT </a:t>
            </a:r>
            <a:r>
              <a:rPr lang="en-US" sz="2400" b="1" dirty="0" err="1">
                <a:solidFill>
                  <a:schemeClr val="bg2"/>
                </a:solidFill>
                <a:latin typeface="IBM Plex Mono"/>
                <a:ea typeface="IBM Plex Mono"/>
                <a:cs typeface="IBM Plex Mono"/>
                <a:sym typeface="IBM Plex Mono"/>
              </a:rPr>
              <a:t>j.job_title</a:t>
            </a:r>
            <a:r>
              <a:rPr lang="en-US" sz="24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		(SELECT </a:t>
            </a:r>
            <a:r>
              <a:rPr lang="en-US" sz="2400" b="1" dirty="0">
                <a:solidFill>
                  <a:schemeClr val="bg2"/>
                </a:solidFill>
                <a:latin typeface="IBM Plex Mono"/>
                <a:ea typeface="IBM Plex Mono"/>
                <a:cs typeface="IBM Plex Mono"/>
                <a:sym typeface="IBM Plex Mono"/>
              </a:rPr>
              <a:t>SUM(salary) </a:t>
            </a:r>
          </a:p>
          <a:p>
            <a:pPr lvl="1"/>
            <a:r>
              <a:rPr lang="en-US" sz="24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		FROM </a:t>
            </a:r>
            <a:r>
              <a:rPr lang="en-US" sz="2400" b="1" dirty="0">
                <a:solidFill>
                  <a:schemeClr val="bg2"/>
                </a:solidFill>
                <a:latin typeface="IBM Plex Mono"/>
                <a:ea typeface="IBM Plex Mono"/>
                <a:cs typeface="IBM Plex Mono"/>
                <a:sym typeface="IBM Plex Mono"/>
              </a:rPr>
              <a:t>Employees e </a:t>
            </a:r>
          </a:p>
          <a:p>
            <a:pPr lvl="1"/>
            <a:r>
              <a:rPr lang="en-US" sz="24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		WHERE </a:t>
            </a:r>
            <a:r>
              <a:rPr lang="en-US" sz="2400" b="1" dirty="0" err="1">
                <a:solidFill>
                  <a:schemeClr val="bg2"/>
                </a:solidFill>
                <a:latin typeface="IBM Plex Mono"/>
                <a:ea typeface="IBM Plex Mono"/>
                <a:cs typeface="IBM Plex Mono"/>
                <a:sym typeface="IBM Plex Mono"/>
              </a:rPr>
              <a:t>j.job_id</a:t>
            </a:r>
            <a:r>
              <a:rPr lang="en-US" sz="2400" b="1" dirty="0">
                <a:solidFill>
                  <a:schemeClr val="bg2"/>
                </a:solidFill>
                <a:latin typeface="IBM Plex Mono"/>
                <a:ea typeface="IBM Plex Mono"/>
                <a:cs typeface="IBM Plex Mono"/>
                <a:sym typeface="IBM Plex Mono"/>
              </a:rPr>
              <a:t> = </a:t>
            </a:r>
            <a:r>
              <a:rPr lang="en-US" sz="2400" b="1" dirty="0" err="1">
                <a:solidFill>
                  <a:schemeClr val="bg2"/>
                </a:solidFill>
                <a:latin typeface="IBM Plex Mono"/>
                <a:ea typeface="IBM Plex Mono"/>
                <a:cs typeface="IBM Plex Mono"/>
                <a:sym typeface="IBM Plex Mono"/>
              </a:rPr>
              <a:t>e.job_id</a:t>
            </a:r>
            <a:r>
              <a:rPr lang="en-US" sz="2400" b="1" dirty="0">
                <a:solidFill>
                  <a:schemeClr val="bg2"/>
                </a:solidFill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r>
              <a:rPr lang="en-US" sz="24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) </a:t>
            </a:r>
          </a:p>
          <a:p>
            <a:pPr lvl="1"/>
            <a:r>
              <a:rPr lang="en-US" sz="24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		AS </a:t>
            </a:r>
            <a:r>
              <a:rPr lang="en-US" sz="2400" b="1" dirty="0">
                <a:solidFill>
                  <a:schemeClr val="bg2"/>
                </a:solidFill>
                <a:latin typeface="IBM Plex Mono"/>
                <a:ea typeface="IBM Plex Mono"/>
                <a:cs typeface="IBM Plex Mono"/>
                <a:sym typeface="IBM Plex Mono"/>
              </a:rPr>
              <a:t>"Total Salaries For Job"</a:t>
            </a:r>
          </a:p>
          <a:p>
            <a:pPr lvl="1"/>
            <a:r>
              <a:rPr lang="en-US" sz="24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FROM </a:t>
            </a:r>
            <a:r>
              <a:rPr lang="en-US" sz="2400" b="1" dirty="0">
                <a:solidFill>
                  <a:schemeClr val="bg2"/>
                </a:solidFill>
                <a:latin typeface="IBM Plex Mono"/>
                <a:ea typeface="IBM Plex Mono"/>
                <a:cs typeface="IBM Plex Mono"/>
                <a:sym typeface="IBM Plex Mono"/>
              </a:rPr>
              <a:t>Jobs j</a:t>
            </a:r>
            <a:r>
              <a:rPr lang="en-US" sz="24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6406106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53"/>
          <p:cNvSpPr txBox="1">
            <a:spLocks noGrp="1"/>
          </p:cNvSpPr>
          <p:nvPr>
            <p:ph type="title"/>
          </p:nvPr>
        </p:nvSpPr>
        <p:spPr>
          <a:xfrm>
            <a:off x="473342" y="154700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Subquery in the FROM</a:t>
            </a:r>
            <a:endParaRPr dirty="0"/>
          </a:p>
        </p:txBody>
      </p:sp>
      <p:sp>
        <p:nvSpPr>
          <p:cNvPr id="403" name="Google Shape;403;p53"/>
          <p:cNvSpPr txBox="1">
            <a:spLocks noGrp="1"/>
          </p:cNvSpPr>
          <p:nvPr>
            <p:ph type="body" idx="1"/>
          </p:nvPr>
        </p:nvSpPr>
        <p:spPr>
          <a:xfrm>
            <a:off x="319490" y="1014377"/>
            <a:ext cx="8555400" cy="47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buNone/>
            </a:pPr>
            <a:r>
              <a:rPr lang="en-US" b="1" dirty="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Example: </a:t>
            </a:r>
            <a:r>
              <a:rPr lang="en-US" dirty="0">
                <a:latin typeface="Lato"/>
                <a:ea typeface="Lato"/>
                <a:cs typeface="Lato"/>
                <a:sym typeface="Lato"/>
              </a:rPr>
              <a:t>Show job id’s and their average salary and sort by the average salary value in ascending order:</a:t>
            </a: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>
                <a:latin typeface="Lato"/>
                <a:ea typeface="Lato"/>
                <a:cs typeface="Lato"/>
                <a:sym typeface="Lato"/>
              </a:rPr>
              <a:t>This is an example of a subquery in place of a table in the FROM clause.</a:t>
            </a:r>
            <a:endParaRPr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04" name="Google Shape;404;p53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  <p:sp>
        <p:nvSpPr>
          <p:cNvPr id="405" name="Google Shape;405;p53"/>
          <p:cNvSpPr txBox="1"/>
          <p:nvPr/>
        </p:nvSpPr>
        <p:spPr>
          <a:xfrm>
            <a:off x="395690" y="1896191"/>
            <a:ext cx="8403000" cy="2227753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SELECT</a:t>
            </a:r>
            <a:r>
              <a:rPr lang="en-US" sz="2400" b="1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r>
              <a:rPr lang="en-US" sz="2400" b="1" dirty="0" err="1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job_id</a:t>
            </a:r>
            <a:r>
              <a:rPr lang="en-US" sz="2400" b="1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, </a:t>
            </a:r>
            <a:r>
              <a:rPr lang="en-US" sz="2400" b="1" dirty="0">
                <a:solidFill>
                  <a:srgbClr val="959566"/>
                </a:solidFill>
                <a:latin typeface="IBM Plex Mono"/>
                <a:ea typeface="IBM Plex Mono"/>
                <a:cs typeface="IBM Plex Mono"/>
                <a:sym typeface="IBM Plex Mono"/>
              </a:rPr>
              <a:t>"Average"</a:t>
            </a:r>
            <a:endParaRPr lang="en-US" sz="2400" b="1" dirty="0">
              <a:solidFill>
                <a:srgbClr val="595959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FROM</a:t>
            </a:r>
            <a:r>
              <a:rPr lang="en-US" sz="24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r>
              <a:rPr lang="en-US" sz="2400" b="1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(</a:t>
            </a:r>
            <a:r>
              <a:rPr lang="en-US" sz="24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SELECT</a:t>
            </a:r>
            <a:r>
              <a:rPr lang="en-US" sz="24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r>
              <a:rPr lang="en-US" sz="2400" b="1" dirty="0" err="1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job_id</a:t>
            </a:r>
            <a:r>
              <a:rPr lang="en-US" sz="24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, AVG(salary) </a:t>
            </a:r>
            <a:r>
              <a:rPr lang="en-US" sz="24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AS </a:t>
            </a:r>
            <a:r>
              <a:rPr lang="en-US" sz="2400" b="1" dirty="0">
                <a:solidFill>
                  <a:srgbClr val="959566"/>
                </a:solidFill>
                <a:latin typeface="IBM Plex Mono"/>
                <a:ea typeface="IBM Plex Mono"/>
                <a:cs typeface="IBM Plex Mono"/>
                <a:sym typeface="IBM Plex Mono"/>
              </a:rPr>
              <a:t>"Average"</a:t>
            </a:r>
            <a:endParaRPr lang="en-US" sz="2400" b="1" dirty="0">
              <a:solidFill>
                <a:schemeClr val="accen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 FROM</a:t>
            </a:r>
            <a:r>
              <a:rPr lang="en-US" sz="24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 Employees</a:t>
            </a:r>
          </a:p>
          <a:p>
            <a:pPr marL="914400"/>
            <a:r>
              <a:rPr lang="en-US" sz="24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 GROUP BY </a:t>
            </a:r>
            <a:r>
              <a:rPr lang="en-US" sz="2400" b="1" dirty="0" err="1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job_id</a:t>
            </a:r>
            <a:r>
              <a:rPr lang="en-US" sz="24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) </a:t>
            </a:r>
            <a:r>
              <a:rPr lang="en-US" sz="24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As "Average Salary"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ORDER BY </a:t>
            </a:r>
            <a:r>
              <a:rPr lang="en-US" sz="2400" b="1" dirty="0">
                <a:solidFill>
                  <a:srgbClr val="959566"/>
                </a:solidFill>
                <a:latin typeface="IBM Plex Mono"/>
                <a:ea typeface="IBM Plex Mono"/>
                <a:cs typeface="IBM Plex Mono"/>
                <a:sym typeface="IBM Plex Mono"/>
              </a:rPr>
              <a:t>"Average"</a:t>
            </a:r>
            <a:r>
              <a:rPr lang="en-US" sz="24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r>
              <a:rPr lang="en-US" sz="24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ASC</a:t>
            </a:r>
            <a:r>
              <a:rPr lang="en-US" sz="2400" b="1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7742732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7"/>
          <p:cNvSpPr txBox="1">
            <a:spLocks noGrp="1"/>
          </p:cNvSpPr>
          <p:nvPr>
            <p:ph type="title"/>
          </p:nvPr>
        </p:nvSpPr>
        <p:spPr>
          <a:xfrm>
            <a:off x="456648" y="103188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Subqueries - The Problem</a:t>
            </a:r>
            <a:endParaRPr dirty="0"/>
          </a:p>
        </p:txBody>
      </p:sp>
      <p:sp>
        <p:nvSpPr>
          <p:cNvPr id="180" name="Google Shape;180;p27"/>
          <p:cNvSpPr txBox="1">
            <a:spLocks noGrp="1"/>
          </p:cNvSpPr>
          <p:nvPr>
            <p:ph type="body" idx="1"/>
          </p:nvPr>
        </p:nvSpPr>
        <p:spPr>
          <a:xfrm>
            <a:off x="173184" y="858929"/>
            <a:ext cx="8325900" cy="45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b="1" dirty="0">
                <a:latin typeface="Lato"/>
                <a:ea typeface="Lato"/>
                <a:cs typeface="Lato"/>
                <a:sym typeface="Lato"/>
              </a:rPr>
              <a:t>Consider a problem</a:t>
            </a:r>
            <a:endParaRPr b="1" dirty="0">
              <a:latin typeface="Lato"/>
              <a:ea typeface="Lato"/>
              <a:cs typeface="Lato"/>
              <a:sym typeface="Lato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List all employees whose salary is above </a:t>
            </a:r>
            <a:br>
              <a:rPr lang="en-US" dirty="0"/>
            </a:br>
            <a:r>
              <a:rPr lang="en-US" dirty="0"/>
              <a:t>average</a:t>
            </a:r>
            <a:endParaRPr dirty="0"/>
          </a:p>
          <a:p>
            <a:pPr marL="457200" lvl="0" indent="-3810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Without subqueries we would have </a:t>
            </a:r>
            <a:r>
              <a:rPr lang="en-US" b="1" dirty="0"/>
              <a:t>two</a:t>
            </a:r>
            <a:r>
              <a:rPr lang="en-US" dirty="0"/>
              <a:t> queries</a:t>
            </a:r>
            <a:endParaRPr dirty="0"/>
          </a:p>
          <a:p>
            <a:pPr marL="9144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AutoNum type="arabicPeriod"/>
            </a:pPr>
            <a:r>
              <a:rPr lang="en-US" dirty="0"/>
              <a:t>Get the average salary from the employees </a:t>
            </a:r>
            <a:br>
              <a:rPr lang="en-US" dirty="0"/>
            </a:br>
            <a:r>
              <a:rPr lang="en-US" dirty="0"/>
              <a:t>table</a:t>
            </a:r>
            <a:endParaRPr dirty="0"/>
          </a:p>
          <a:p>
            <a:pPr marL="914400" lvl="0" indent="-381000" algn="l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 dirty="0"/>
              <a:t>Write down the average value and use it in </a:t>
            </a:r>
            <a:br>
              <a:rPr lang="en-US" dirty="0"/>
            </a:br>
            <a:r>
              <a:rPr lang="en-US" dirty="0"/>
              <a:t>a </a:t>
            </a: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Arial"/>
              </a:rPr>
              <a:t>WHERE</a:t>
            </a:r>
            <a:r>
              <a:rPr lang="en-US" dirty="0"/>
              <a:t> clause to show employees with higher salaries.</a:t>
            </a:r>
            <a:endParaRPr dirty="0"/>
          </a:p>
        </p:txBody>
      </p:sp>
      <p:sp>
        <p:nvSpPr>
          <p:cNvPr id="181" name="Google Shape;181;p27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6249" y="405715"/>
            <a:ext cx="1733550" cy="364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52735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250"/>
                            </p:stCondLst>
                            <p:childTnLst>
                              <p:par>
                                <p:cTn id="22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6" presetClass="entr" presetSubtype="2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1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16" presetClass="entr" presetSubtype="2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8"/>
          <p:cNvSpPr txBox="1">
            <a:spLocks noGrp="1"/>
          </p:cNvSpPr>
          <p:nvPr>
            <p:ph type="title"/>
          </p:nvPr>
        </p:nvSpPr>
        <p:spPr>
          <a:xfrm>
            <a:off x="594375" y="114100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Subqueries - The Problem</a:t>
            </a:r>
            <a:endParaRPr dirty="0"/>
          </a:p>
        </p:txBody>
      </p:sp>
      <p:sp>
        <p:nvSpPr>
          <p:cNvPr id="187" name="Google Shape;187;p28"/>
          <p:cNvSpPr txBox="1">
            <a:spLocks noGrp="1"/>
          </p:cNvSpPr>
          <p:nvPr>
            <p:ph type="body" idx="1"/>
          </p:nvPr>
        </p:nvSpPr>
        <p:spPr>
          <a:xfrm>
            <a:off x="173184" y="831497"/>
            <a:ext cx="7622091" cy="45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 dirty="0"/>
              <a:t>Get the average salary from the employees table</a:t>
            </a:r>
            <a:br>
              <a:rPr lang="en-US" dirty="0"/>
            </a:br>
            <a:br>
              <a:rPr lang="en-US" dirty="0"/>
            </a:b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br>
              <a:rPr lang="en-US" sz="400" dirty="0"/>
            </a:br>
            <a:r>
              <a:rPr lang="en-US" dirty="0"/>
              <a:t>The average is: </a:t>
            </a:r>
            <a:r>
              <a:rPr lang="en-US" b="1" dirty="0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  <a:t>7327.916</a:t>
            </a:r>
            <a:endParaRPr dirty="0"/>
          </a:p>
          <a:p>
            <a:pPr marL="533400" lvl="0" indent="-45720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SzPts val="2400"/>
              <a:buFont typeface="+mj-lt"/>
              <a:buAutoNum type="arabicPeriod" startAt="2"/>
            </a:pPr>
            <a:r>
              <a:rPr lang="en-US" dirty="0"/>
              <a:t>Use this average to show employees with higher salaries</a:t>
            </a:r>
            <a:endParaRPr dirty="0"/>
          </a:p>
        </p:txBody>
      </p:sp>
      <p:sp>
        <p:nvSpPr>
          <p:cNvPr id="188" name="Google Shape;188;p28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189" name="Google Shape;189;p28"/>
          <p:cNvSpPr txBox="1"/>
          <p:nvPr/>
        </p:nvSpPr>
        <p:spPr>
          <a:xfrm>
            <a:off x="427404" y="1355734"/>
            <a:ext cx="6999600" cy="9480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SELECT</a:t>
            </a:r>
            <a:r>
              <a:rPr lang="en-US" sz="2400" b="1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r>
              <a:rPr lang="en-US" sz="24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AVG</a:t>
            </a:r>
            <a:r>
              <a:rPr lang="en-US" sz="2400" b="1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(Salary) </a:t>
            </a:r>
            <a:r>
              <a:rPr lang="en-US" sz="24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AS</a:t>
            </a:r>
            <a:r>
              <a:rPr lang="en-US" sz="2400" b="1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r>
              <a:rPr lang="en-US" sz="2400" b="1" dirty="0">
                <a:solidFill>
                  <a:srgbClr val="959566"/>
                </a:solidFill>
                <a:latin typeface="IBM Plex Mono"/>
                <a:ea typeface="IBM Plex Mono"/>
                <a:cs typeface="IBM Plex Mono"/>
                <a:sym typeface="IBM Plex Mono"/>
              </a:rPr>
              <a:t>"</a:t>
            </a:r>
            <a:r>
              <a:rPr lang="en-US" sz="2200" b="1" dirty="0">
                <a:solidFill>
                  <a:srgbClr val="959566"/>
                </a:solidFill>
                <a:latin typeface="IBM Plex Mono"/>
                <a:ea typeface="IBM Plex Mono"/>
                <a:cs typeface="IBM Plex Mono"/>
                <a:sym typeface="IBM Plex Mono"/>
              </a:rPr>
              <a:t>Average Salary</a:t>
            </a:r>
            <a:r>
              <a:rPr lang="en-US" sz="2400" b="1" dirty="0">
                <a:solidFill>
                  <a:srgbClr val="959566"/>
                </a:solidFill>
                <a:latin typeface="IBM Plex Mono"/>
                <a:ea typeface="IBM Plex Mono"/>
                <a:cs typeface="IBM Plex Mono"/>
                <a:sym typeface="IBM Plex Mono"/>
              </a:rPr>
              <a:t>"</a:t>
            </a:r>
            <a:endParaRPr sz="2400" b="1" dirty="0">
              <a:solidFill>
                <a:srgbClr val="595959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FROM</a:t>
            </a:r>
            <a:r>
              <a:rPr lang="en-US" sz="2400" b="1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Employees;</a:t>
            </a:r>
            <a:endParaRPr sz="2400" b="1" dirty="0">
              <a:solidFill>
                <a:srgbClr val="595959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190" name="Google Shape;190;p28"/>
          <p:cNvSpPr txBox="1"/>
          <p:nvPr/>
        </p:nvSpPr>
        <p:spPr>
          <a:xfrm>
            <a:off x="427404" y="3923909"/>
            <a:ext cx="5525340" cy="12579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SELECT</a:t>
            </a:r>
            <a:r>
              <a:rPr lang="en-US" sz="2400" b="1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r>
              <a:rPr lang="en-US" sz="2400" b="1" dirty="0" err="1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first_name</a:t>
            </a:r>
            <a:r>
              <a:rPr lang="en-US" sz="2400" b="1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, </a:t>
            </a:r>
            <a:r>
              <a:rPr lang="en-US" sz="2400" b="1" dirty="0" err="1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last_name</a:t>
            </a:r>
            <a:r>
              <a:rPr lang="en-US" sz="2400" b="1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br>
              <a:rPr lang="en-US" sz="2400" b="1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</a:br>
            <a:r>
              <a:rPr lang="en-US" sz="24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FROM</a:t>
            </a:r>
            <a:r>
              <a:rPr lang="en-US" sz="2400" b="1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 Employees </a:t>
            </a:r>
            <a:br>
              <a:rPr lang="en-US" sz="2400" b="1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</a:br>
            <a:r>
              <a:rPr lang="en-US" sz="24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WHERE </a:t>
            </a:r>
            <a:r>
              <a:rPr lang="en-US" sz="24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salary &gt; </a:t>
            </a:r>
            <a:r>
              <a:rPr lang="en-US" sz="2400" b="1" dirty="0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  <a:t>7327.916</a:t>
            </a:r>
            <a:r>
              <a:rPr lang="en-US" sz="2400" b="1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;</a:t>
            </a:r>
            <a:endParaRPr sz="2400" b="1" dirty="0">
              <a:solidFill>
                <a:srgbClr val="595959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126480" y="3730752"/>
            <a:ext cx="290779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FIRST_NAME     LAST_NAME               </a:t>
            </a:r>
          </a:p>
          <a:p>
            <a:r>
              <a:rPr lang="en-US" dirty="0"/>
              <a:t>--------------------    ----------------</a:t>
            </a:r>
          </a:p>
          <a:p>
            <a:r>
              <a:rPr lang="en-US" dirty="0"/>
              <a:t>Steven                 King                     </a:t>
            </a:r>
          </a:p>
          <a:p>
            <a:r>
              <a:rPr lang="en-US" dirty="0" err="1"/>
              <a:t>Neena</a:t>
            </a:r>
            <a:r>
              <a:rPr lang="en-US" dirty="0"/>
              <a:t>                 </a:t>
            </a:r>
            <a:r>
              <a:rPr lang="en-US" dirty="0" err="1"/>
              <a:t>Kochhar</a:t>
            </a:r>
            <a:r>
              <a:rPr lang="en-US" dirty="0"/>
              <a:t>                  </a:t>
            </a:r>
          </a:p>
          <a:p>
            <a:r>
              <a:rPr lang="en-US" dirty="0"/>
              <a:t>Lex                      De </a:t>
            </a:r>
            <a:r>
              <a:rPr lang="en-US" dirty="0" err="1"/>
              <a:t>Haan</a:t>
            </a:r>
            <a:r>
              <a:rPr lang="en-US" dirty="0"/>
              <a:t>                  </a:t>
            </a:r>
          </a:p>
          <a:p>
            <a:r>
              <a:rPr lang="en-US" dirty="0"/>
              <a:t>Alexander            </a:t>
            </a:r>
            <a:r>
              <a:rPr lang="en-US" dirty="0" err="1"/>
              <a:t>Hunold</a:t>
            </a:r>
            <a:r>
              <a:rPr lang="en-US" dirty="0"/>
              <a:t>                   </a:t>
            </a:r>
          </a:p>
          <a:p>
            <a:r>
              <a:rPr lang="en-US" dirty="0"/>
              <a:t>Nancy                  Greenberg</a:t>
            </a:r>
          </a:p>
          <a:p>
            <a:r>
              <a:rPr lang="en-US" dirty="0"/>
              <a:t>….</a:t>
            </a:r>
          </a:p>
        </p:txBody>
      </p:sp>
    </p:spTree>
    <p:extLst>
      <p:ext uri="{BB962C8B-B14F-4D97-AF65-F5344CB8AC3E}">
        <p14:creationId xmlns:p14="http://schemas.microsoft.com/office/powerpoint/2010/main" val="202009128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6" presetClass="entr" presetSubtype="21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" grpId="0" animBg="1"/>
      <p:bldP spid="190" grpId="0" animBg="1"/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9"/>
          <p:cNvSpPr txBox="1">
            <a:spLocks noGrp="1"/>
          </p:cNvSpPr>
          <p:nvPr>
            <p:ph type="title"/>
          </p:nvPr>
        </p:nvSpPr>
        <p:spPr>
          <a:xfrm>
            <a:off x="456648" y="109875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Subqueries - The Solution</a:t>
            </a:r>
            <a:endParaRPr dirty="0"/>
          </a:p>
        </p:txBody>
      </p:sp>
      <p:sp>
        <p:nvSpPr>
          <p:cNvPr id="196" name="Google Shape;196;p29"/>
          <p:cNvSpPr txBox="1">
            <a:spLocks noGrp="1"/>
          </p:cNvSpPr>
          <p:nvPr>
            <p:ph type="body" idx="1"/>
          </p:nvPr>
        </p:nvSpPr>
        <p:spPr>
          <a:xfrm>
            <a:off x="456648" y="785777"/>
            <a:ext cx="8325900" cy="5547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Instead of two separate queries, we can use one: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br>
              <a:rPr lang="en-US" dirty="0"/>
            </a:b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C00000"/>
                </a:solidFill>
              </a:rPr>
              <a:t>Note: </a:t>
            </a:r>
            <a:r>
              <a:rPr lang="en-US" dirty="0"/>
              <a:t>We put the subquery in brackets 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(</a:t>
            </a:r>
            <a:r>
              <a:rPr lang="en-US" dirty="0"/>
              <a:t>parenthesis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)</a:t>
            </a:r>
            <a:r>
              <a:rPr lang="en-US" dirty="0"/>
              <a:t>.</a:t>
            </a:r>
            <a:endParaRPr dirty="0"/>
          </a:p>
          <a:p>
            <a:pPr marL="858838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dirty="0"/>
              <a:t>This subquery returns </a:t>
            </a:r>
            <a:r>
              <a:rPr lang="en-US" b="1" dirty="0"/>
              <a:t>ONE</a:t>
            </a:r>
            <a:r>
              <a:rPr lang="en-US" dirty="0"/>
              <a:t> column and </a:t>
            </a:r>
            <a:r>
              <a:rPr lang="en-US" b="1" dirty="0"/>
              <a:t>ONE</a:t>
            </a:r>
            <a:r>
              <a:rPr lang="en-US" dirty="0"/>
              <a:t> value.</a:t>
            </a:r>
            <a:endParaRPr dirty="0"/>
          </a:p>
          <a:p>
            <a:pPr marL="858838" lvl="0" indent="0" algn="l" rtl="0">
              <a:lnSpc>
                <a:spcPct val="115000"/>
              </a:lnSpc>
              <a:spcBef>
                <a:spcPts val="1800"/>
              </a:spcBef>
              <a:spcAft>
                <a:spcPts val="1800"/>
              </a:spcAft>
              <a:buNone/>
            </a:pPr>
            <a:r>
              <a:rPr lang="en-US" dirty="0"/>
              <a:t>We can compare against a single row value with a 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&lt; </a:t>
            </a:r>
            <a:r>
              <a:rPr lang="en-US" dirty="0">
                <a:latin typeface="Lato"/>
                <a:ea typeface="Lato"/>
                <a:cs typeface="Lato"/>
                <a:sym typeface="Lato"/>
              </a:rPr>
              <a:t>type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dirty="0"/>
              <a:t>operator.</a:t>
            </a:r>
            <a:endParaRPr dirty="0"/>
          </a:p>
        </p:txBody>
      </p:sp>
      <p:sp>
        <p:nvSpPr>
          <p:cNvPr id="197" name="Google Shape;197;p29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198" name="Google Shape;198;p29"/>
          <p:cNvSpPr txBox="1"/>
          <p:nvPr/>
        </p:nvSpPr>
        <p:spPr>
          <a:xfrm>
            <a:off x="509700" y="1381876"/>
            <a:ext cx="6965700" cy="1946539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SELECT</a:t>
            </a:r>
            <a:r>
              <a:rPr lang="en-US" sz="2400" b="1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 *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FROM</a:t>
            </a:r>
            <a:r>
              <a:rPr lang="en-US" sz="2400" b="1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 Employees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WHERE </a:t>
            </a:r>
            <a:r>
              <a:rPr lang="en-US" sz="24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salary &gt; (</a:t>
            </a:r>
            <a:r>
              <a:rPr lang="en-US" sz="24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SELECT</a:t>
            </a:r>
            <a:r>
              <a:rPr lang="en-US" sz="24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r>
              <a:rPr lang="en-US" sz="24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AVG</a:t>
            </a:r>
            <a:r>
              <a:rPr lang="en-US" sz="24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(Salary)</a:t>
            </a:r>
            <a:endParaRPr sz="2400" b="1" dirty="0">
              <a:solidFill>
                <a:schemeClr val="accen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2405063" lvl="0" indent="576263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FROM</a:t>
            </a:r>
            <a:r>
              <a:rPr lang="en-US" sz="24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 Employees)</a:t>
            </a:r>
            <a:r>
              <a:rPr lang="en-US" sz="2400" b="1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;</a:t>
            </a:r>
            <a:endParaRPr sz="2400" b="1" dirty="0">
              <a:solidFill>
                <a:srgbClr val="595959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199" name="Google Shape;199;p29"/>
          <p:cNvSpPr/>
          <p:nvPr/>
        </p:nvSpPr>
        <p:spPr>
          <a:xfrm>
            <a:off x="2690850" y="1532277"/>
            <a:ext cx="1374000" cy="242100"/>
          </a:xfrm>
          <a:prstGeom prst="wedgeRectCallout">
            <a:avLst>
              <a:gd name="adj1" fmla="val -65500"/>
              <a:gd name="adj2" fmla="val 102309"/>
            </a:avLst>
          </a:prstGeom>
          <a:solidFill>
            <a:srgbClr val="E9EDEE"/>
          </a:solidFill>
          <a:ln w="9525" cap="flat" cmpd="sng">
            <a:solidFill>
              <a:srgbClr val="1A1A1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Outer Query</a:t>
            </a:r>
            <a:endParaRPr/>
          </a:p>
        </p:txBody>
      </p:sp>
      <p:sp>
        <p:nvSpPr>
          <p:cNvPr id="200" name="Google Shape;200;p29"/>
          <p:cNvSpPr/>
          <p:nvPr/>
        </p:nvSpPr>
        <p:spPr>
          <a:xfrm>
            <a:off x="5965925" y="1500627"/>
            <a:ext cx="1374000" cy="500100"/>
          </a:xfrm>
          <a:prstGeom prst="wedgeRectCallout">
            <a:avLst>
              <a:gd name="adj1" fmla="val -65500"/>
              <a:gd name="adj2" fmla="val 102309"/>
            </a:avLst>
          </a:prstGeom>
          <a:solidFill>
            <a:srgbClr val="E9EDEE"/>
          </a:solidFill>
          <a:ln w="9525" cap="flat" cmpd="sng">
            <a:solidFill>
              <a:srgbClr val="1A1A1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Inner Query (Subquery)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0895432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0"/>
          <p:cNvSpPr txBox="1">
            <a:spLocks noGrp="1"/>
          </p:cNvSpPr>
          <p:nvPr>
            <p:ph type="title"/>
          </p:nvPr>
        </p:nvSpPr>
        <p:spPr>
          <a:xfrm>
            <a:off x="456648" y="130620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Subquery - Guidelines</a:t>
            </a:r>
            <a:endParaRPr dirty="0"/>
          </a:p>
        </p:txBody>
      </p:sp>
      <p:sp>
        <p:nvSpPr>
          <p:cNvPr id="206" name="Google Shape;206;p30"/>
          <p:cNvSpPr txBox="1">
            <a:spLocks noGrp="1"/>
          </p:cNvSpPr>
          <p:nvPr>
            <p:ph type="body" idx="1"/>
          </p:nvPr>
        </p:nvSpPr>
        <p:spPr>
          <a:xfrm>
            <a:off x="473342" y="858929"/>
            <a:ext cx="8325900" cy="45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When using 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subqueries</a:t>
            </a:r>
            <a:r>
              <a:rPr lang="en-US" b="1" i="1" dirty="0">
                <a:latin typeface="Lato"/>
                <a:ea typeface="Lato"/>
                <a:cs typeface="Lato"/>
                <a:sym typeface="Lato"/>
              </a:rPr>
              <a:t> (the inner query) </a:t>
            </a:r>
            <a:r>
              <a:rPr lang="en-US" dirty="0"/>
              <a:t>follow these guidelines:</a:t>
            </a:r>
            <a:endParaRPr dirty="0"/>
          </a:p>
          <a:p>
            <a:pPr marL="457200" lvl="0" indent="-38100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SzPts val="2400"/>
              <a:buAutoNum type="arabicPeriod"/>
            </a:pPr>
            <a:r>
              <a:rPr lang="en-US" dirty="0"/>
              <a:t>Use parenthesis.</a:t>
            </a:r>
            <a:endParaRPr dirty="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 dirty="0"/>
              <a:t>Return a single column.*</a:t>
            </a:r>
            <a:endParaRPr dirty="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 dirty="0"/>
              <a:t>Do not use </a:t>
            </a: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ORDER</a:t>
            </a:r>
            <a:r>
              <a:rPr lang="en-US" dirty="0"/>
              <a:t> </a:t>
            </a: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BY</a:t>
            </a:r>
            <a:r>
              <a:rPr lang="en-US" dirty="0"/>
              <a:t>.</a:t>
            </a:r>
            <a:endParaRPr dirty="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 dirty="0"/>
              <a:t>May return either a single row or a set of rows:</a:t>
            </a:r>
            <a:endParaRPr dirty="0"/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AutoNum type="alphaLcPeriod"/>
            </a:pPr>
            <a:r>
              <a:rPr lang="en-US" dirty="0"/>
              <a:t>A single row can be used with comparison operators: 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&gt;</a:t>
            </a:r>
            <a:r>
              <a:rPr lang="en-US" dirty="0"/>
              <a:t>, 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&lt;</a:t>
            </a:r>
            <a:r>
              <a:rPr lang="en-US" dirty="0"/>
              <a:t>, 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&lt;=</a:t>
            </a:r>
            <a:r>
              <a:rPr lang="en-US" dirty="0"/>
              <a:t>, 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&gt;=</a:t>
            </a:r>
            <a:r>
              <a:rPr lang="en-US" dirty="0"/>
              <a:t>, 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=, &lt;&gt;, </a:t>
            </a: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IS</a:t>
            </a:r>
            <a:r>
              <a:rPr lang="en-US" dirty="0"/>
              <a:t> </a:t>
            </a: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NULL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, </a:t>
            </a: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IS</a:t>
            </a:r>
            <a:r>
              <a:rPr lang="en-US" dirty="0"/>
              <a:t> </a:t>
            </a: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NOT</a:t>
            </a:r>
            <a:r>
              <a:rPr lang="en-US" dirty="0"/>
              <a:t> </a:t>
            </a: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NULL</a:t>
            </a:r>
            <a:endParaRPr dirty="0">
              <a:solidFill>
                <a:srgbClr val="336699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AutoNum type="alphaLcPeriod"/>
            </a:pPr>
            <a:r>
              <a:rPr lang="en-US" dirty="0"/>
              <a:t>Multiple row results use collection comparisons such as: </a:t>
            </a: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IN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, </a:t>
            </a: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NOT</a:t>
            </a:r>
            <a:r>
              <a:rPr lang="en-US" dirty="0"/>
              <a:t> </a:t>
            </a: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IN</a:t>
            </a:r>
            <a:endParaRPr b="1" dirty="0">
              <a:solidFill>
                <a:srgbClr val="336699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1800"/>
              </a:spcAft>
              <a:buNone/>
            </a:pPr>
            <a:r>
              <a:rPr lang="en-US" sz="2000" dirty="0"/>
              <a:t>* We will </a:t>
            </a:r>
            <a:r>
              <a:rPr lang="en-US" sz="2000" b="1" dirty="0"/>
              <a:t>not</a:t>
            </a:r>
            <a:r>
              <a:rPr lang="en-US" sz="2000" dirty="0"/>
              <a:t> use subqueries with multiple columns, but it can be done</a:t>
            </a:r>
            <a:endParaRPr sz="2000" b="1" dirty="0">
              <a:solidFill>
                <a:srgbClr val="336699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07" name="Google Shape;207;p30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1495847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4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2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750"/>
                            </p:stCondLst>
                            <p:childTnLst>
                              <p:par>
                                <p:cTn id="16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2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2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2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6" presetClass="entr" presetSubtype="2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16" presetClass="entr" presetSubtype="2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2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2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1"/>
          <p:cNvSpPr txBox="1">
            <a:spLocks noGrp="1"/>
          </p:cNvSpPr>
          <p:nvPr>
            <p:ph type="title"/>
          </p:nvPr>
        </p:nvSpPr>
        <p:spPr>
          <a:xfrm>
            <a:off x="456648" y="121476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Subquery - Single row result</a:t>
            </a:r>
            <a:endParaRPr dirty="0"/>
          </a:p>
        </p:txBody>
      </p:sp>
      <p:sp>
        <p:nvSpPr>
          <p:cNvPr id="213" name="Google Shape;213;p31"/>
          <p:cNvSpPr txBox="1">
            <a:spLocks noGrp="1"/>
          </p:cNvSpPr>
          <p:nvPr>
            <p:ph type="body" idx="1"/>
          </p:nvPr>
        </p:nvSpPr>
        <p:spPr>
          <a:xfrm>
            <a:off x="456648" y="977801"/>
            <a:ext cx="8325900" cy="45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Subqueries can return multiple rows or single rows.</a:t>
            </a:r>
            <a:endParaRPr dirty="0"/>
          </a:p>
          <a:p>
            <a:pPr marL="0" lvl="0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dirty="0"/>
              <a:t>In the next few slides we will see some examples of </a:t>
            </a:r>
            <a:r>
              <a:rPr lang="en-US" b="1" dirty="0"/>
              <a:t>single</a:t>
            </a:r>
            <a:r>
              <a:rPr lang="en-US" dirty="0"/>
              <a:t> row returns.</a:t>
            </a:r>
            <a:endParaRPr dirty="0"/>
          </a:p>
          <a:p>
            <a:pPr marL="0" lvl="0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C00000"/>
                </a:solidFill>
              </a:rPr>
              <a:t>Note: </a:t>
            </a:r>
            <a:r>
              <a:rPr lang="en-US" dirty="0"/>
              <a:t>We will generally use comparison operators for single row results:</a:t>
            </a:r>
            <a:endParaRPr dirty="0"/>
          </a:p>
          <a:p>
            <a:pPr marL="914400" lvl="0" indent="0" algn="l" rtl="0">
              <a:lnSpc>
                <a:spcPct val="115000"/>
              </a:lnSpc>
              <a:spcBef>
                <a:spcPts val="1800"/>
              </a:spcBef>
              <a:spcAft>
                <a:spcPts val="1800"/>
              </a:spcAft>
              <a:buNone/>
            </a:pPr>
            <a:r>
              <a:rPr lang="en-US" b="1" dirty="0">
                <a:latin typeface="Lato"/>
                <a:ea typeface="Lato"/>
                <a:cs typeface="Lato"/>
                <a:sym typeface="Lato"/>
              </a:rPr>
              <a:t>&gt;</a:t>
            </a:r>
            <a:r>
              <a:rPr lang="en-US" dirty="0"/>
              <a:t>, 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&lt;</a:t>
            </a:r>
            <a:r>
              <a:rPr lang="en-US" dirty="0"/>
              <a:t>, 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&lt;=</a:t>
            </a:r>
            <a:r>
              <a:rPr lang="en-US" dirty="0"/>
              <a:t>, 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&gt;=</a:t>
            </a:r>
            <a:r>
              <a:rPr lang="en-US" dirty="0"/>
              <a:t>, 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=, &lt;&gt;, </a:t>
            </a: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IS</a:t>
            </a:r>
            <a:r>
              <a:rPr lang="en-US" dirty="0"/>
              <a:t> </a:t>
            </a: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NULL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, </a:t>
            </a: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IS</a:t>
            </a:r>
            <a:r>
              <a:rPr lang="en-US" dirty="0"/>
              <a:t> </a:t>
            </a: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NOT</a:t>
            </a:r>
            <a:r>
              <a:rPr lang="en-US" dirty="0"/>
              <a:t> </a:t>
            </a: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NULL</a:t>
            </a:r>
            <a:endParaRPr dirty="0"/>
          </a:p>
        </p:txBody>
      </p:sp>
      <p:sp>
        <p:nvSpPr>
          <p:cNvPr id="214" name="Google Shape;214;p31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018816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2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6" presetClass="entr" presetSubtype="21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2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2"/>
          <p:cNvSpPr txBox="1">
            <a:spLocks noGrp="1"/>
          </p:cNvSpPr>
          <p:nvPr>
            <p:ph type="title"/>
          </p:nvPr>
        </p:nvSpPr>
        <p:spPr>
          <a:xfrm>
            <a:off x="509700" y="142475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Subquery - Single Row Result</a:t>
            </a:r>
            <a:endParaRPr dirty="0"/>
          </a:p>
        </p:txBody>
      </p:sp>
      <p:sp>
        <p:nvSpPr>
          <p:cNvPr id="220" name="Google Shape;220;p32"/>
          <p:cNvSpPr txBox="1">
            <a:spLocks noGrp="1"/>
          </p:cNvSpPr>
          <p:nvPr>
            <p:ph type="body" idx="1"/>
          </p:nvPr>
        </p:nvSpPr>
        <p:spPr>
          <a:xfrm>
            <a:off x="207505" y="794920"/>
            <a:ext cx="8751358" cy="52766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427163" lvl="0" indent="-1427163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C00000"/>
                </a:solidFill>
              </a:rPr>
              <a:t>Example: </a:t>
            </a:r>
            <a:r>
              <a:rPr lang="en-US" dirty="0"/>
              <a:t>Display the department name </a:t>
            </a:r>
            <a:br>
              <a:rPr lang="en-US" dirty="0"/>
            </a:br>
            <a:r>
              <a:rPr lang="en-US" dirty="0"/>
              <a:t>of: </a:t>
            </a:r>
            <a:r>
              <a:rPr lang="en-US" b="1" dirty="0" err="1">
                <a:latin typeface="Lato"/>
                <a:ea typeface="Lato"/>
                <a:cs typeface="Lato"/>
                <a:sym typeface="Lato"/>
              </a:rPr>
              <a:t>Neena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b="1" dirty="0" err="1">
                <a:latin typeface="Lato"/>
                <a:ea typeface="Lato"/>
                <a:cs typeface="Lato"/>
                <a:sym typeface="Lato"/>
              </a:rPr>
              <a:t>Kochhar</a:t>
            </a:r>
            <a:endParaRPr lang="en-US" b="1" dirty="0">
              <a:latin typeface="Lato"/>
              <a:ea typeface="Lato"/>
              <a:cs typeface="Lato"/>
              <a:sym typeface="Lato"/>
            </a:endParaRPr>
          </a:p>
          <a:p>
            <a:pPr marL="1427163" lvl="0" indent="-1427163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1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1800"/>
              </a:spcAft>
              <a:buNone/>
            </a:pPr>
            <a:br>
              <a:rPr lang="en-US" dirty="0"/>
            </a:br>
            <a:br>
              <a:rPr lang="en-US" dirty="0"/>
            </a:br>
            <a:r>
              <a:rPr lang="en-US" b="1" dirty="0">
                <a:solidFill>
                  <a:srgbClr val="C00000"/>
                </a:solidFill>
              </a:rPr>
              <a:t>Note: </a:t>
            </a:r>
            <a:r>
              <a:rPr lang="en-US" dirty="0"/>
              <a:t>There is only 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one </a:t>
            </a:r>
            <a:r>
              <a:rPr lang="en-US" dirty="0"/>
              <a:t>employee returned in the subquery. Which means we can use the 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=</a:t>
            </a:r>
            <a:r>
              <a:rPr lang="en-US" dirty="0"/>
              <a:t> operator against a 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single value</a:t>
            </a:r>
            <a:r>
              <a:rPr lang="en-US" dirty="0"/>
              <a:t>.</a:t>
            </a:r>
            <a:endParaRPr dirty="0"/>
          </a:p>
        </p:txBody>
      </p:sp>
      <p:sp>
        <p:nvSpPr>
          <p:cNvPr id="221" name="Google Shape;221;p32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222" name="Google Shape;222;p32"/>
          <p:cNvSpPr txBox="1"/>
          <p:nvPr/>
        </p:nvSpPr>
        <p:spPr>
          <a:xfrm>
            <a:off x="203422" y="1664730"/>
            <a:ext cx="6869951" cy="27330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SELECT</a:t>
            </a:r>
            <a:r>
              <a:rPr lang="en-US" sz="2400" b="1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r>
              <a:rPr lang="en-US" sz="2400" b="1" dirty="0" err="1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d.department_name</a:t>
            </a:r>
            <a:r>
              <a:rPr lang="en-US" sz="2400" b="1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FROM</a:t>
            </a:r>
            <a:r>
              <a:rPr lang="en-US" sz="2400" b="1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 Departments 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WHERE </a:t>
            </a:r>
            <a:r>
              <a:rPr lang="en-US" sz="2400" b="1" dirty="0" err="1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d.department_id</a:t>
            </a:r>
            <a:r>
              <a:rPr lang="en-US" sz="24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 =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	(</a:t>
            </a:r>
            <a:r>
              <a:rPr lang="en-US" sz="24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SELECT</a:t>
            </a:r>
            <a:r>
              <a:rPr lang="en-US" sz="24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r>
              <a:rPr lang="en-US" sz="2400" b="1" dirty="0" err="1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e.department_id</a:t>
            </a:r>
            <a:endParaRPr lang="en-US" sz="2400" b="1" dirty="0">
              <a:solidFill>
                <a:schemeClr val="accen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	</a:t>
            </a:r>
            <a:r>
              <a:rPr lang="en-US" sz="24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FROM</a:t>
            </a:r>
            <a:r>
              <a:rPr lang="en-US" sz="24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	 Employees 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	</a:t>
            </a:r>
            <a:r>
              <a:rPr lang="en-US" sz="24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WHERE</a:t>
            </a:r>
            <a:r>
              <a:rPr lang="en-US" sz="24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r>
              <a:rPr lang="en-US" sz="2400" b="1" dirty="0" err="1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e.first_name</a:t>
            </a:r>
            <a:r>
              <a:rPr lang="en-US" sz="24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 = </a:t>
            </a:r>
            <a:r>
              <a:rPr lang="en-US" sz="2400" b="1" dirty="0">
                <a:solidFill>
                  <a:srgbClr val="006FBF"/>
                </a:solidFill>
                <a:latin typeface="IBM Plex Mono"/>
                <a:ea typeface="IBM Plex Mono"/>
                <a:cs typeface="IBM Plex Mono"/>
                <a:sym typeface="IBM Plex Mono"/>
              </a:rPr>
              <a:t>'</a:t>
            </a:r>
            <a:r>
              <a:rPr lang="en-US" sz="2400" b="1" dirty="0" err="1">
                <a:solidFill>
                  <a:srgbClr val="006FBF"/>
                </a:solidFill>
                <a:latin typeface="IBM Plex Mono"/>
                <a:ea typeface="IBM Plex Mono"/>
                <a:cs typeface="IBM Plex Mono"/>
                <a:sym typeface="IBM Plex Mono"/>
              </a:rPr>
              <a:t>Neena</a:t>
            </a:r>
            <a:r>
              <a:rPr lang="en-US" sz="2400" b="1" dirty="0">
                <a:solidFill>
                  <a:srgbClr val="006FBF"/>
                </a:solidFill>
                <a:latin typeface="IBM Plex Mono"/>
                <a:ea typeface="IBM Plex Mono"/>
                <a:cs typeface="IBM Plex Mono"/>
                <a:sym typeface="IBM Plex Mono"/>
              </a:rPr>
              <a:t>'</a:t>
            </a:r>
            <a:r>
              <a:rPr lang="en-US" sz="24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  </a:t>
            </a:r>
            <a:r>
              <a:rPr lang="en-US" sz="24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AND</a:t>
            </a:r>
            <a:r>
              <a:rPr lang="en-US" sz="24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r>
              <a:rPr lang="en-US" sz="2400" b="1" dirty="0" err="1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e.last_name</a:t>
            </a:r>
            <a:r>
              <a:rPr lang="en-US" sz="24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 = </a:t>
            </a:r>
            <a:r>
              <a:rPr lang="en-US" sz="2400" b="1" dirty="0">
                <a:solidFill>
                  <a:srgbClr val="006FBF"/>
                </a:solidFill>
                <a:latin typeface="IBM Plex Mono"/>
                <a:ea typeface="IBM Plex Mono"/>
                <a:cs typeface="IBM Plex Mono"/>
                <a:sym typeface="IBM Plex Mono"/>
              </a:rPr>
              <a:t>'</a:t>
            </a:r>
            <a:r>
              <a:rPr lang="en-US" sz="2400" b="1" dirty="0" err="1">
                <a:solidFill>
                  <a:srgbClr val="006FBF"/>
                </a:solidFill>
                <a:latin typeface="IBM Plex Mono"/>
                <a:ea typeface="IBM Plex Mono"/>
                <a:cs typeface="IBM Plex Mono"/>
                <a:sym typeface="IBM Plex Mono"/>
              </a:rPr>
              <a:t>Kochhar</a:t>
            </a:r>
            <a:r>
              <a:rPr lang="en-US" sz="2400" b="1" dirty="0">
                <a:solidFill>
                  <a:srgbClr val="006FBF"/>
                </a:solidFill>
                <a:latin typeface="IBM Plex Mono"/>
                <a:ea typeface="IBM Plex Mono"/>
                <a:cs typeface="IBM Plex Mono"/>
                <a:sym typeface="IBM Plex Mono"/>
              </a:rPr>
              <a:t>'</a:t>
            </a:r>
            <a:r>
              <a:rPr lang="en-US" sz="24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)</a:t>
            </a:r>
            <a:r>
              <a:rPr lang="en-US" sz="2400" b="1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;</a:t>
            </a:r>
            <a:endParaRPr sz="2400" b="1" dirty="0">
              <a:solidFill>
                <a:srgbClr val="595959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5586" y="300479"/>
            <a:ext cx="1520817" cy="32004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8502" y="2819854"/>
            <a:ext cx="1512460" cy="13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13241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3"/>
          <p:cNvSpPr txBox="1">
            <a:spLocks noGrp="1"/>
          </p:cNvSpPr>
          <p:nvPr>
            <p:ph type="title"/>
          </p:nvPr>
        </p:nvSpPr>
        <p:spPr>
          <a:xfrm>
            <a:off x="456650" y="113225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/>
              <a:t>Subquery - Single Row Result</a:t>
            </a:r>
            <a:endParaRPr/>
          </a:p>
        </p:txBody>
      </p:sp>
      <p:sp>
        <p:nvSpPr>
          <p:cNvPr id="228" name="Google Shape;228;p33"/>
          <p:cNvSpPr txBox="1">
            <a:spLocks noGrp="1"/>
          </p:cNvSpPr>
          <p:nvPr>
            <p:ph type="body" idx="1"/>
          </p:nvPr>
        </p:nvSpPr>
        <p:spPr>
          <a:xfrm>
            <a:off x="191474" y="767488"/>
            <a:ext cx="8546400" cy="52766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316038" lvl="0" indent="-1316038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rgbClr val="C00000"/>
                </a:solidFill>
              </a:rPr>
              <a:t>Example: </a:t>
            </a:r>
            <a:r>
              <a:rPr lang="en-US" sz="2200" dirty="0"/>
              <a:t>Show all locations where the country </a:t>
            </a:r>
            <a:br>
              <a:rPr lang="en-US" sz="2200" dirty="0"/>
            </a:br>
            <a:r>
              <a:rPr lang="en-US" sz="2200" dirty="0"/>
              <a:t>name is: </a:t>
            </a:r>
            <a:r>
              <a:rPr lang="en-US" sz="2200" b="1" dirty="0">
                <a:latin typeface="Lato"/>
                <a:ea typeface="Lato"/>
                <a:cs typeface="Lato"/>
                <a:sym typeface="Lato"/>
              </a:rPr>
              <a:t>Canada</a:t>
            </a:r>
            <a:endParaRPr sz="2200" b="1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200" dirty="0"/>
          </a:p>
          <a:p>
            <a:pPr marL="0" lvl="0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200" dirty="0"/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lang="en-US" sz="2200" dirty="0"/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200" dirty="0"/>
          </a:p>
          <a:p>
            <a:pPr marL="741363" lvl="0" indent="-741363" algn="l" rtl="0">
              <a:lnSpc>
                <a:spcPct val="115000"/>
              </a:lnSpc>
              <a:spcBef>
                <a:spcPts val="1800"/>
              </a:spcBef>
              <a:spcAft>
                <a:spcPts val="600"/>
              </a:spcAft>
              <a:buNone/>
            </a:pPr>
            <a:r>
              <a:rPr lang="en-US" sz="2200" b="1" dirty="0">
                <a:solidFill>
                  <a:srgbClr val="C00000"/>
                </a:solidFill>
              </a:rPr>
              <a:t>Note: </a:t>
            </a:r>
            <a:r>
              <a:rPr lang="en-US" sz="2200" dirty="0"/>
              <a:t>There is only </a:t>
            </a:r>
            <a:r>
              <a:rPr lang="en-US" sz="2200" b="1" dirty="0">
                <a:latin typeface="Lato"/>
                <a:ea typeface="Lato"/>
                <a:cs typeface="Lato"/>
                <a:sym typeface="Lato"/>
              </a:rPr>
              <a:t>ONE </a:t>
            </a:r>
            <a:r>
              <a:rPr lang="en-US" sz="2200" dirty="0"/>
              <a:t>country returned in the subquery, even if there are many locations for that country,</a:t>
            </a:r>
          </a:p>
          <a:p>
            <a:pPr marL="741363" lvl="0" indent="0" algn="l" rtl="0">
              <a:lnSpc>
                <a:spcPct val="115000"/>
              </a:lnSpc>
              <a:buNone/>
            </a:pPr>
            <a:r>
              <a:rPr lang="en-US" sz="2200" dirty="0"/>
              <a:t>The inner query is run </a:t>
            </a:r>
            <a:r>
              <a:rPr lang="en-US" sz="2200" b="1" dirty="0"/>
              <a:t>first</a:t>
            </a:r>
            <a:r>
              <a:rPr lang="en-US" sz="2200" dirty="0"/>
              <a:t>, the returned </a:t>
            </a:r>
            <a:r>
              <a:rPr lang="en-US" sz="2200" b="1" dirty="0" err="1">
                <a:latin typeface="Lato"/>
                <a:ea typeface="Lato"/>
                <a:cs typeface="Lato"/>
                <a:sym typeface="Lato"/>
              </a:rPr>
              <a:t>country_id</a:t>
            </a:r>
            <a:r>
              <a:rPr lang="en-US" sz="2200" b="1" dirty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2200" dirty="0"/>
              <a:t>is compared against each location row (from the outer query).</a:t>
            </a:r>
            <a:endParaRPr sz="2200" dirty="0"/>
          </a:p>
        </p:txBody>
      </p:sp>
      <p:sp>
        <p:nvSpPr>
          <p:cNvPr id="229" name="Google Shape;229;p33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230" name="Google Shape;230;p33"/>
          <p:cNvSpPr txBox="1"/>
          <p:nvPr/>
        </p:nvSpPr>
        <p:spPr>
          <a:xfrm>
            <a:off x="191474" y="1649662"/>
            <a:ext cx="8403000" cy="2412883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SELECT</a:t>
            </a:r>
            <a:r>
              <a:rPr lang="en-US" sz="2400" b="1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 *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FROM</a:t>
            </a:r>
            <a:r>
              <a:rPr lang="en-US" sz="2400" b="1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 Locations 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WHERE </a:t>
            </a:r>
            <a:r>
              <a:rPr lang="en-US" sz="2400" b="1" dirty="0" err="1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l.country_id</a:t>
            </a:r>
            <a:r>
              <a:rPr lang="en-US" sz="24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 =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		(</a:t>
            </a:r>
            <a:r>
              <a:rPr lang="en-US" sz="24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SELECT</a:t>
            </a:r>
            <a:r>
              <a:rPr lang="en-US" sz="24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r>
              <a:rPr lang="en-US" sz="2400" b="1" dirty="0" err="1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c.country_id</a:t>
            </a:r>
            <a:endParaRPr sz="2400" b="1" dirty="0">
              <a:solidFill>
                <a:schemeClr val="accen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18288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FROM</a:t>
            </a:r>
            <a:r>
              <a:rPr lang="en-US" sz="24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	Countries c</a:t>
            </a:r>
            <a:endParaRPr sz="2400" b="1" dirty="0">
              <a:solidFill>
                <a:schemeClr val="accen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18288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WHERE</a:t>
            </a:r>
            <a:r>
              <a:rPr lang="en-US" sz="24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	 </a:t>
            </a:r>
            <a:r>
              <a:rPr lang="en-US" sz="2400" b="1" dirty="0" err="1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c.country_name</a:t>
            </a:r>
            <a:r>
              <a:rPr lang="en-US" sz="24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 = </a:t>
            </a:r>
            <a:r>
              <a:rPr lang="en-US" sz="2400" b="1" dirty="0">
                <a:solidFill>
                  <a:srgbClr val="006FBF"/>
                </a:solidFill>
                <a:latin typeface="IBM Plex Mono"/>
                <a:ea typeface="IBM Plex Mono"/>
                <a:cs typeface="IBM Plex Mono"/>
                <a:sym typeface="IBM Plex Mono"/>
              </a:rPr>
              <a:t>'Canada'</a:t>
            </a:r>
            <a:r>
              <a:rPr lang="en-US" sz="24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)</a:t>
            </a:r>
            <a:r>
              <a:rPr lang="en-US" sz="2400" b="1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;</a:t>
            </a:r>
            <a:endParaRPr sz="2400" b="1" dirty="0">
              <a:solidFill>
                <a:srgbClr val="595959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4663440" y="613325"/>
            <a:ext cx="4268758" cy="2020424"/>
            <a:chOff x="4550139" y="131554"/>
            <a:chExt cx="4352925" cy="2147216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88564" y="131554"/>
              <a:ext cx="1714500" cy="207645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50139" y="1050045"/>
              <a:ext cx="2638425" cy="12287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4403732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9af92f5f-b7de-48a0-8ceb-b2ecdbad9266" xsi:nil="true"/>
    <lcf76f155ced4ddcb4097134ff3c332f xmlns="b02f8d7d-7bea-45ea-802c-6ef2eb648d45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3221DD8CB34B44CB6B2CD9B4C5AE2D7" ma:contentTypeVersion="14" ma:contentTypeDescription="Create a new document." ma:contentTypeScope="" ma:versionID="309121ada395293f075219582f62dd12">
  <xsd:schema xmlns:xsd="http://www.w3.org/2001/XMLSchema" xmlns:xs="http://www.w3.org/2001/XMLSchema" xmlns:p="http://schemas.microsoft.com/office/2006/metadata/properties" xmlns:ns2="b02f8d7d-7bea-45ea-802c-6ef2eb648d45" xmlns:ns3="9af92f5f-b7de-48a0-8ceb-b2ecdbad9266" targetNamespace="http://schemas.microsoft.com/office/2006/metadata/properties" ma:root="true" ma:fieldsID="36485d4666a518ed914154167fcf00ce" ns2:_="" ns3:_="">
    <xsd:import namespace="b02f8d7d-7bea-45ea-802c-6ef2eb648d45"/>
    <xsd:import namespace="9af92f5f-b7de-48a0-8ceb-b2ecdbad926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02f8d7d-7bea-45ea-802c-6ef2eb648d4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Image Tags" ma:readOnly="false" ma:fieldId="{5cf76f15-5ced-4ddc-b409-7134ff3c332f}" ma:taxonomyMulti="true" ma:sspId="a87413a6-e425-463b-b224-a4b5e77e4f1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1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af92f5f-b7de-48a0-8ceb-b2ecdbad9266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8" nillable="true" ma:displayName="Taxonomy Catch All Column" ma:hidden="true" ma:list="{893bfe85-6842-4359-8c81-831de79d7612}" ma:internalName="TaxCatchAll" ma:showField="CatchAllData" ma:web="9af92f5f-b7de-48a0-8ceb-b2ecdbad926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8C42FCB-3577-4C1C-8A0E-A964FF52D95C}">
  <ds:schemaRefs>
    <ds:schemaRef ds:uri="http://schemas.microsoft.com/office/2006/metadata/properties"/>
    <ds:schemaRef ds:uri="http://schemas.microsoft.com/office/infopath/2007/PartnerControls"/>
    <ds:schemaRef ds:uri="9af92f5f-b7de-48a0-8ceb-b2ecdbad9266"/>
    <ds:schemaRef ds:uri="b02f8d7d-7bea-45ea-802c-6ef2eb648d45"/>
  </ds:schemaRefs>
</ds:datastoreItem>
</file>

<file path=customXml/itemProps2.xml><?xml version="1.0" encoding="utf-8"?>
<ds:datastoreItem xmlns:ds="http://schemas.openxmlformats.org/officeDocument/2006/customXml" ds:itemID="{3C0821F0-179B-43DB-A4C4-BEDD90D62ED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3C6B814-BB44-43C9-954A-0C62FCFC7D7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02f8d7d-7bea-45ea-802c-6ef2eb648d45"/>
    <ds:schemaRef ds:uri="9af92f5f-b7de-48a0-8ceb-b2ecdbad926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1619</TotalTime>
  <Words>2300</Words>
  <Application>Microsoft Office PowerPoint</Application>
  <PresentationFormat>全屏显示(4:3)</PresentationFormat>
  <Paragraphs>339</Paragraphs>
  <Slides>29</Slides>
  <Notes>29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0" baseType="lpstr">
      <vt:lpstr>Streamline</vt:lpstr>
      <vt:lpstr>Subqueries</vt:lpstr>
      <vt:lpstr>Subqueries</vt:lpstr>
      <vt:lpstr>Subqueries - The Problem</vt:lpstr>
      <vt:lpstr>Subqueries - The Problem</vt:lpstr>
      <vt:lpstr>Subqueries - The Solution</vt:lpstr>
      <vt:lpstr>Subquery - Guidelines</vt:lpstr>
      <vt:lpstr>Subquery - Single row result</vt:lpstr>
      <vt:lpstr>Subquery - Single Row Result</vt:lpstr>
      <vt:lpstr>Subquery - Single Row Result</vt:lpstr>
      <vt:lpstr>Subquery -Multiple Row Results</vt:lpstr>
      <vt:lpstr>Subquery -Multiple Row Results</vt:lpstr>
      <vt:lpstr>Subquery - Many Row Result</vt:lpstr>
      <vt:lpstr>Subquery - Many Row Result</vt:lpstr>
      <vt:lpstr>Non-Correlated Subqueries</vt:lpstr>
      <vt:lpstr>Non-Correlated Subquery Example</vt:lpstr>
      <vt:lpstr>Correlated Subqueries</vt:lpstr>
      <vt:lpstr>Correlated Subquery</vt:lpstr>
      <vt:lpstr>Correlated Subquery Example 1</vt:lpstr>
      <vt:lpstr>Correlated Subquery Example 1</vt:lpstr>
      <vt:lpstr>Correlated Subquery Example 1</vt:lpstr>
      <vt:lpstr>Correlated Subquery Example 1</vt:lpstr>
      <vt:lpstr>Correlated Subquery Example 1</vt:lpstr>
      <vt:lpstr>Subqueries vs JOINs</vt:lpstr>
      <vt:lpstr>EXISTS</vt:lpstr>
      <vt:lpstr>EXISTS</vt:lpstr>
      <vt:lpstr>NOT EXISTS</vt:lpstr>
      <vt:lpstr>Subqueries throughout a Query</vt:lpstr>
      <vt:lpstr>Subquery in a SELECT</vt:lpstr>
      <vt:lpstr>Subquery in the FROM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Subqueries</dc:title>
  <cp:lastModifiedBy>Buck</cp:lastModifiedBy>
  <cp:revision>56</cp:revision>
  <dcterms:modified xsi:type="dcterms:W3CDTF">2022-12-06T22:33:15Z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0x01010003221DD8CB34B44CB6B2CD9B4C5AE2D7</vt:lpwstr>
  </property>
  <property fmtid="{D5CDD505-2E9C-101B-9397-08002B2CF9AE}" pid="3" name="MediaServiceImageTags">
    <vt:lpwstr/>
  </property>
</Properties>
</file>